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4"/>
  </p:sldMasterIdLst>
  <p:notesMasterIdLst>
    <p:notesMasterId r:id="rId74"/>
  </p:notesMasterIdLst>
  <p:handoutMasterIdLst>
    <p:handoutMasterId r:id="rId75"/>
  </p:handoutMasterIdLst>
  <p:sldIdLst>
    <p:sldId id="372" r:id="rId5"/>
    <p:sldId id="422" r:id="rId6"/>
    <p:sldId id="564" r:id="rId7"/>
    <p:sldId id="750" r:id="rId8"/>
    <p:sldId id="712" r:id="rId9"/>
    <p:sldId id="714" r:id="rId10"/>
    <p:sldId id="715" r:id="rId11"/>
    <p:sldId id="716" r:id="rId12"/>
    <p:sldId id="751" r:id="rId13"/>
    <p:sldId id="752" r:id="rId14"/>
    <p:sldId id="754" r:id="rId15"/>
    <p:sldId id="755" r:id="rId16"/>
    <p:sldId id="756" r:id="rId17"/>
    <p:sldId id="757" r:id="rId18"/>
    <p:sldId id="761" r:id="rId19"/>
    <p:sldId id="773" r:id="rId20"/>
    <p:sldId id="717" r:id="rId21"/>
    <p:sldId id="737" r:id="rId22"/>
    <p:sldId id="728" r:id="rId23"/>
    <p:sldId id="718" r:id="rId24"/>
    <p:sldId id="719" r:id="rId25"/>
    <p:sldId id="721" r:id="rId26"/>
    <p:sldId id="729" r:id="rId27"/>
    <p:sldId id="753" r:id="rId28"/>
    <p:sldId id="619" r:id="rId29"/>
    <p:sldId id="620" r:id="rId30"/>
    <p:sldId id="633" r:id="rId31"/>
    <p:sldId id="636" r:id="rId32"/>
    <p:sldId id="638" r:id="rId33"/>
    <p:sldId id="575" r:id="rId34"/>
    <p:sldId id="627" r:id="rId35"/>
    <p:sldId id="746" r:id="rId36"/>
    <p:sldId id="747" r:id="rId37"/>
    <p:sldId id="748" r:id="rId38"/>
    <p:sldId id="628" r:id="rId39"/>
    <p:sldId id="749" r:id="rId40"/>
    <p:sldId id="650" r:id="rId41"/>
    <p:sldId id="762" r:id="rId42"/>
    <p:sldId id="622" r:id="rId43"/>
    <p:sldId id="742" r:id="rId44"/>
    <p:sldId id="623" r:id="rId45"/>
    <p:sldId id="625" r:id="rId46"/>
    <p:sldId id="629" r:id="rId47"/>
    <p:sldId id="734" r:id="rId48"/>
    <p:sldId id="758" r:id="rId49"/>
    <p:sldId id="639" r:id="rId50"/>
    <p:sldId id="647" r:id="rId51"/>
    <p:sldId id="769" r:id="rId52"/>
    <p:sldId id="730" r:id="rId53"/>
    <p:sldId id="645" r:id="rId54"/>
    <p:sldId id="765" r:id="rId55"/>
    <p:sldId id="739" r:id="rId56"/>
    <p:sldId id="731" r:id="rId57"/>
    <p:sldId id="733" r:id="rId58"/>
    <p:sldId id="768" r:id="rId59"/>
    <p:sldId id="646" r:id="rId60"/>
    <p:sldId id="649" r:id="rId61"/>
    <p:sldId id="770" r:id="rId62"/>
    <p:sldId id="745" r:id="rId63"/>
    <p:sldId id="648" r:id="rId64"/>
    <p:sldId id="563" r:id="rId65"/>
    <p:sldId id="614" r:id="rId66"/>
    <p:sldId id="570" r:id="rId67"/>
    <p:sldId id="771" r:id="rId68"/>
    <p:sldId id="772" r:id="rId69"/>
    <p:sldId id="735" r:id="rId70"/>
    <p:sldId id="736" r:id="rId71"/>
    <p:sldId id="759" r:id="rId72"/>
    <p:sldId id="374" r:id="rId7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9" pos="3839" userDrawn="1">
          <p15:clr>
            <a:srgbClr val="A4A3A4"/>
          </p15:clr>
        </p15:guide>
        <p15:guide id="10"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0000"/>
    <a:srgbClr val="FF9966"/>
    <a:srgbClr val="1A9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280" autoAdjust="0"/>
  </p:normalViewPr>
  <p:slideViewPr>
    <p:cSldViewPr showGuides="1">
      <p:cViewPr varScale="1">
        <p:scale>
          <a:sx n="67" d="100"/>
          <a:sy n="67" d="100"/>
        </p:scale>
        <p:origin x="492" y="48"/>
      </p:cViewPr>
      <p:guideLst>
        <p:guide pos="3839"/>
        <p:guide orient="horz" pos="2160"/>
      </p:guideLst>
    </p:cSldViewPr>
  </p:slideViewPr>
  <p:notesTextViewPr>
    <p:cViewPr>
      <p:scale>
        <a:sx n="1" d="1"/>
        <a:sy n="1" d="1"/>
      </p:scale>
      <p:origin x="0" y="0"/>
    </p:cViewPr>
  </p:notesTextViewPr>
  <p:notesViewPr>
    <p:cSldViewPr>
      <p:cViewPr varScale="1">
        <p:scale>
          <a:sx n="63" d="100"/>
          <a:sy n="63" d="100"/>
        </p:scale>
        <p:origin x="198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solidFill>
                <a:schemeClr val="tx2"/>
              </a:solidFil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8A2C2F-90EB-4872-B059-21B7B9C315E9}" type="datetime1">
              <a:rPr lang="en-US" smtClean="0">
                <a:solidFill>
                  <a:schemeClr val="tx2"/>
                </a:solidFill>
              </a:rPr>
              <a:pPr/>
              <a:t>3/15/2019</a:t>
            </a:fld>
            <a:endParaRPr dirty="0">
              <a:solidFill>
                <a:schemeClr val="tx2"/>
              </a:solidFil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solidFill>
                <a:schemeClr val="tx2"/>
              </a:solidFil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D77566-CD65-4859-9FA1-43956DC85B8C}" type="slidenum">
              <a:rPr>
                <a:solidFill>
                  <a:schemeClr val="tx2"/>
                </a:solidFill>
              </a:rPr>
              <a:pPr/>
              <a:t>‹#›</a:t>
            </a:fld>
            <a:endParaRPr dirty="0">
              <a:solidFill>
                <a:schemeClr val="tx2"/>
              </a:solidFill>
            </a:endParaRPr>
          </a:p>
        </p:txBody>
      </p:sp>
    </p:spTree>
    <p:extLst>
      <p:ext uri="{BB962C8B-B14F-4D97-AF65-F5344CB8AC3E}">
        <p14:creationId xmlns:p14="http://schemas.microsoft.com/office/powerpoint/2010/main" val="27087983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2"/>
                </a:solidFill>
              </a:defRPr>
            </a:lvl1pPr>
          </a:lstStyle>
          <a:p>
            <a:endParaRP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2"/>
                </a:solidFill>
              </a:defRPr>
            </a:lvl1pPr>
          </a:lstStyle>
          <a:p>
            <a:fld id="{2A2C8C77-7D5C-49D7-87BA-1E74D8BDD326}" type="datetime1">
              <a:rPr lang="en-US" smtClean="0"/>
              <a:pPr/>
              <a:t>3/15/2019</a:t>
            </a:fld>
            <a:endParaRPr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2"/>
                </a:solidFill>
              </a:defRPr>
            </a:lvl1pPr>
          </a:lstStyle>
          <a:p>
            <a:endParaRP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2"/>
                </a:solidFill>
              </a:defRPr>
            </a:lvl1pPr>
          </a:lstStyle>
          <a:p>
            <a:fld id="{B8796F01-7154-41E0-B48B-A6921757531A}" type="slidenum">
              <a:rPr/>
              <a:pPr/>
              <a:t>‹#›</a:t>
            </a:fld>
            <a:endParaRPr dirty="0"/>
          </a:p>
        </p:txBody>
      </p:sp>
    </p:spTree>
    <p:extLst>
      <p:ext uri="{BB962C8B-B14F-4D97-AF65-F5344CB8AC3E}">
        <p14:creationId xmlns:p14="http://schemas.microsoft.com/office/powerpoint/2010/main" val="44077566"/>
      </p:ext>
    </p:extLst>
  </p:cSld>
  <p:clrMap bg1="lt1" tx1="dk1" bg2="lt2" tx2="dk2" accent1="accent1" accent2="accent2" accent3="accent3" accent4="accent4" accent5="accent5" accent6="accent6" hlink="hlink" folHlink="folHlink"/>
  <p:hf hdr="0" ftr="0" dt="0"/>
  <p:notesStyle>
    <a:lvl1pPr marL="0" algn="l" defTabSz="1218987" rtl="0" eaLnBrk="1" latinLnBrk="0" hangingPunct="1">
      <a:defRPr sz="1600" kern="1200">
        <a:solidFill>
          <a:schemeClr val="tx2"/>
        </a:solidFill>
        <a:latin typeface="+mn-lt"/>
        <a:ea typeface="+mn-ea"/>
        <a:cs typeface="+mn-cs"/>
      </a:defRPr>
    </a:lvl1pPr>
    <a:lvl2pPr marL="609493" algn="l" defTabSz="1218987" rtl="0" eaLnBrk="1" latinLnBrk="0" hangingPunct="1">
      <a:defRPr sz="1600" kern="1200">
        <a:solidFill>
          <a:schemeClr val="tx2"/>
        </a:solidFill>
        <a:latin typeface="+mn-lt"/>
        <a:ea typeface="+mn-ea"/>
        <a:cs typeface="+mn-cs"/>
      </a:defRPr>
    </a:lvl2pPr>
    <a:lvl3pPr marL="1218987" algn="l" defTabSz="1218987" rtl="0" eaLnBrk="1" latinLnBrk="0" hangingPunct="1">
      <a:defRPr sz="1600" kern="1200">
        <a:solidFill>
          <a:schemeClr val="tx2"/>
        </a:solidFill>
        <a:latin typeface="+mn-lt"/>
        <a:ea typeface="+mn-ea"/>
        <a:cs typeface="+mn-cs"/>
      </a:defRPr>
    </a:lvl3pPr>
    <a:lvl4pPr marL="1828480" algn="l" defTabSz="1218987" rtl="0" eaLnBrk="1" latinLnBrk="0" hangingPunct="1">
      <a:defRPr sz="1600" kern="1200">
        <a:solidFill>
          <a:schemeClr val="tx2"/>
        </a:solidFill>
        <a:latin typeface="+mn-lt"/>
        <a:ea typeface="+mn-ea"/>
        <a:cs typeface="+mn-cs"/>
      </a:defRPr>
    </a:lvl4pPr>
    <a:lvl5pPr marL="2437973" algn="l" defTabSz="1218987" rtl="0" eaLnBrk="1" latinLnBrk="0" hangingPunct="1">
      <a:defRPr sz="1600" kern="1200">
        <a:solidFill>
          <a:schemeClr val="tx2"/>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C1D0B463-AF36-422D-A009-6F5D3060A147}" type="slidenum">
              <a:rPr lang="en-IN" smtClean="0"/>
              <a:pPr/>
              <a:t>22</a:t>
            </a:fld>
            <a:endParaRPr lang="en-IN" dirty="0"/>
          </a:p>
        </p:txBody>
      </p:sp>
    </p:spTree>
    <p:extLst>
      <p:ext uri="{BB962C8B-B14F-4D97-AF65-F5344CB8AC3E}">
        <p14:creationId xmlns:p14="http://schemas.microsoft.com/office/powerpoint/2010/main" val="2200655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C1D0B463-AF36-422D-A009-6F5D3060A147}" type="slidenum">
              <a:rPr lang="en-IN" smtClean="0"/>
              <a:pPr/>
              <a:t>27</a:t>
            </a:fld>
            <a:endParaRPr lang="en-IN" dirty="0"/>
          </a:p>
        </p:txBody>
      </p:sp>
    </p:spTree>
    <p:extLst>
      <p:ext uri="{BB962C8B-B14F-4D97-AF65-F5344CB8AC3E}">
        <p14:creationId xmlns:p14="http://schemas.microsoft.com/office/powerpoint/2010/main" val="366860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C1D0B463-AF36-422D-A009-6F5D3060A147}" type="slidenum">
              <a:rPr lang="en-IN" smtClean="0"/>
              <a:pPr/>
              <a:t>33</a:t>
            </a:fld>
            <a:endParaRPr lang="en-IN" dirty="0"/>
          </a:p>
        </p:txBody>
      </p:sp>
    </p:spTree>
    <p:extLst>
      <p:ext uri="{BB962C8B-B14F-4D97-AF65-F5344CB8AC3E}">
        <p14:creationId xmlns:p14="http://schemas.microsoft.com/office/powerpoint/2010/main" val="1990715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C1D0B463-AF36-422D-A009-6F5D3060A147}" type="slidenum">
              <a:rPr lang="en-IN" smtClean="0"/>
              <a:pPr/>
              <a:t>34</a:t>
            </a:fld>
            <a:endParaRPr lang="en-IN" dirty="0"/>
          </a:p>
        </p:txBody>
      </p:sp>
    </p:spTree>
    <p:extLst>
      <p:ext uri="{BB962C8B-B14F-4D97-AF65-F5344CB8AC3E}">
        <p14:creationId xmlns:p14="http://schemas.microsoft.com/office/powerpoint/2010/main" val="4228965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C1D0B463-AF36-422D-A009-6F5D3060A147}" type="slidenum">
              <a:rPr lang="en-IN" smtClean="0"/>
              <a:pPr/>
              <a:t>59</a:t>
            </a:fld>
            <a:endParaRPr lang="en-IN" dirty="0"/>
          </a:p>
        </p:txBody>
      </p:sp>
    </p:spTree>
    <p:extLst>
      <p:ext uri="{BB962C8B-B14F-4D97-AF65-F5344CB8AC3E}">
        <p14:creationId xmlns:p14="http://schemas.microsoft.com/office/powerpoint/2010/main" val="3675250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418" y="3085765"/>
            <a:ext cx="11259933"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040" y="1020431"/>
            <a:ext cx="10990686" cy="1475013"/>
          </a:xfrm>
          <a:effectLst/>
        </p:spPr>
        <p:txBody>
          <a:bodyPr anchor="b">
            <a:normAutofit/>
          </a:bodyPr>
          <a:lstStyle>
            <a:lvl1pPr>
              <a:defRPr sz="3599">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043" y="2495446"/>
            <a:ext cx="10990683" cy="590321"/>
          </a:xfrm>
        </p:spPr>
        <p:txBody>
          <a:bodyPr anchor="t">
            <a:normAutofit/>
          </a:bodyPr>
          <a:lstStyle>
            <a:lvl1pPr marL="0" indent="0" algn="l">
              <a:buNone/>
              <a:defRPr sz="1600" cap="all">
                <a:solidFill>
                  <a:schemeClr val="accent2"/>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3970" y="5956138"/>
            <a:ext cx="2844059" cy="365125"/>
          </a:xfrm>
        </p:spPr>
        <p:txBody>
          <a:bodyPr/>
          <a:lstStyle>
            <a:lvl1pPr>
              <a:defRPr>
                <a:solidFill>
                  <a:schemeClr val="accent1">
                    <a:lumMod val="75000"/>
                    <a:lumOff val="25000"/>
                  </a:schemeClr>
                </a:solidFill>
              </a:defRPr>
            </a:lvl1pPr>
          </a:lstStyle>
          <a:p>
            <a:fld id="{08B9EBBA-996F-894A-B54A-D6246ED52CEA}" type="datetimeFigureOut">
              <a:rPr lang="en-US" smtClean="0"/>
              <a:pPr/>
              <a:t>3/15/2019</a:t>
            </a:fld>
            <a:endParaRPr lang="en-US" dirty="0"/>
          </a:p>
        </p:txBody>
      </p:sp>
      <p:sp>
        <p:nvSpPr>
          <p:cNvPr id="5" name="Footer Placeholder 4"/>
          <p:cNvSpPr>
            <a:spLocks noGrp="1"/>
          </p:cNvSpPr>
          <p:nvPr>
            <p:ph type="ftr" sz="quarter" idx="11"/>
          </p:nvPr>
        </p:nvSpPr>
        <p:spPr>
          <a:xfrm>
            <a:off x="581040" y="5951812"/>
            <a:ext cx="6915409"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5551" y="5956138"/>
            <a:ext cx="1016175" cy="365125"/>
          </a:xfrm>
          <a:prstGeom prst="rect">
            <a:avLst/>
          </a:prstGeo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19504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171" y="614407"/>
            <a:ext cx="11306393"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041" y="702156"/>
            <a:ext cx="11026744"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5550" y="5956138"/>
            <a:ext cx="1052236" cy="365125"/>
          </a:xfrm>
          <a:prstGeom prst="rect">
            <a:avLst/>
          </a:prstGeom>
        </p:spPr>
        <p:txBody>
          <a:bodyPr/>
          <a:lstStyle/>
          <a:p>
            <a:fld id="{591C5AD9-787D-40FA-8A4D-16A055B9AF81}" type="slidenum">
              <a:rPr lang="en-US" smtClean="0"/>
              <a:pPr/>
              <a:t>‹#›</a:t>
            </a:fld>
            <a:endParaRPr lang="en-US" dirty="0"/>
          </a:p>
        </p:txBody>
      </p:sp>
    </p:spTree>
    <p:extLst>
      <p:ext uri="{BB962C8B-B14F-4D97-AF65-F5344CB8AC3E}">
        <p14:creationId xmlns:p14="http://schemas.microsoft.com/office/powerpoint/2010/main" val="8720165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6900" y="599725"/>
            <a:ext cx="2906060"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6899" y="675727"/>
            <a:ext cx="2003642"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722" y="675727"/>
            <a:ext cx="7894223"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1331" y="5956138"/>
            <a:ext cx="1327795" cy="365125"/>
          </a:xfrm>
        </p:spPr>
        <p:txBody>
          <a:bodyPr/>
          <a:lstStyle>
            <a:lvl1pPr>
              <a:defRPr>
                <a:solidFill>
                  <a:schemeClr val="accent1">
                    <a:lumMod val="75000"/>
                    <a:lumOff val="25000"/>
                  </a:schemeClr>
                </a:solidFill>
              </a:defRPr>
            </a:lvl1pPr>
          </a:lstStyle>
          <a:p>
            <a:endParaRPr lang="en-US" dirty="0"/>
          </a:p>
        </p:txBody>
      </p:sp>
      <p:sp>
        <p:nvSpPr>
          <p:cNvPr id="5" name="Footer Placeholder 4"/>
          <p:cNvSpPr>
            <a:spLocks noGrp="1"/>
          </p:cNvSpPr>
          <p:nvPr>
            <p:ph type="ftr" sz="quarter" idx="11"/>
          </p:nvPr>
        </p:nvSpPr>
        <p:spPr>
          <a:xfrm>
            <a:off x="774722" y="5951812"/>
            <a:ext cx="7894223" cy="365125"/>
          </a:xfrm>
        </p:spPr>
        <p:txBody>
          <a:bodyPr/>
          <a:lstStyle/>
          <a:p>
            <a:endParaRPr lang="en-US" dirty="0"/>
          </a:p>
        </p:txBody>
      </p:sp>
      <p:sp>
        <p:nvSpPr>
          <p:cNvPr id="6" name="Slide Number Placeholder 5"/>
          <p:cNvSpPr>
            <a:spLocks noGrp="1"/>
          </p:cNvSpPr>
          <p:nvPr>
            <p:ph type="sldNum" sz="quarter" idx="12"/>
          </p:nvPr>
        </p:nvSpPr>
        <p:spPr>
          <a:xfrm>
            <a:off x="10443895" y="5956138"/>
            <a:ext cx="1163892" cy="365125"/>
          </a:xfrm>
          <a:prstGeom prst="rect">
            <a:avLst/>
          </a:prstGeom>
        </p:spPr>
        <p:txBody>
          <a:bodyPr/>
          <a:lstStyle>
            <a:lvl1pPr>
              <a:defRPr>
                <a:solidFill>
                  <a:schemeClr val="accent1">
                    <a:lumMod val="75000"/>
                    <a:lumOff val="25000"/>
                  </a:schemeClr>
                </a:solidFill>
              </a:defRPr>
            </a:lvl1pPr>
          </a:lstStyle>
          <a:p>
            <a:fld id="{591C5AD9-787D-40FA-8A4D-16A055B9AF81}" type="slidenum">
              <a:rPr lang="en-US" smtClean="0"/>
              <a:pPr/>
              <a:t>‹#›</a:t>
            </a:fld>
            <a:endParaRPr lang="en-US" dirty="0"/>
          </a:p>
        </p:txBody>
      </p:sp>
    </p:spTree>
    <p:extLst>
      <p:ext uri="{BB962C8B-B14F-4D97-AF65-F5344CB8AC3E}">
        <p14:creationId xmlns:p14="http://schemas.microsoft.com/office/powerpoint/2010/main" val="6189901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171" y="614407"/>
            <a:ext cx="11306393"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041" y="702156"/>
            <a:ext cx="11026744"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041" y="2180497"/>
            <a:ext cx="11026743"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1557548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700" y="5141975"/>
            <a:ext cx="1128792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042" y="3043911"/>
            <a:ext cx="11026743" cy="1497507"/>
          </a:xfrm>
        </p:spPr>
        <p:txBody>
          <a:bodyPr anchor="b">
            <a:normAutofit/>
          </a:bodyPr>
          <a:lstStyle>
            <a:lvl1pPr algn="l">
              <a:defRPr sz="3599"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041" y="4541417"/>
            <a:ext cx="11026743" cy="600556"/>
          </a:xfrm>
        </p:spPr>
        <p:txBody>
          <a:bodyPr anchor="t">
            <a:normAutofit/>
          </a:bodyPr>
          <a:lstStyle>
            <a:lvl1pPr marL="0" indent="0" algn="l">
              <a:buNone/>
              <a:defRPr sz="1799" cap="all">
                <a:solidFill>
                  <a:schemeClr val="accent2"/>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DFA1846-DA80-1C48-A609-854EA85C59AD}" type="datetimeFigureOut">
              <a:rPr lang="en-US" smtClean="0"/>
              <a:pPr/>
              <a:t>3/15/2019</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5550" y="5956138"/>
            <a:ext cx="1052236" cy="365125"/>
          </a:xfrm>
          <a:prstGeom prst="rect">
            <a:avLst/>
          </a:prstGeo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6250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866" y="606555"/>
            <a:ext cx="11297093"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041" y="729658"/>
            <a:ext cx="11026744"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042" y="2228004"/>
            <a:ext cx="5420978"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6805" y="2228004"/>
            <a:ext cx="542098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555550" y="5956138"/>
            <a:ext cx="1052236" cy="365125"/>
          </a:xfrm>
          <a:prstGeom prst="rect">
            <a:avLst/>
          </a:prstGeom>
        </p:spPr>
        <p:txBody>
          <a:bodyPr/>
          <a:lstStyle/>
          <a:p>
            <a:fld id="{EB37DED6-D4C7-42EE-AB49-D2E39E64FDE4}" type="slidenum">
              <a:rPr lang="en-US" smtClean="0"/>
              <a:pPr/>
              <a:t>‹#›</a:t>
            </a:fld>
            <a:endParaRPr lang="en-US" dirty="0"/>
          </a:p>
        </p:txBody>
      </p:sp>
    </p:spTree>
    <p:extLst>
      <p:ext uri="{BB962C8B-B14F-4D97-AF65-F5344CB8AC3E}">
        <p14:creationId xmlns:p14="http://schemas.microsoft.com/office/powerpoint/2010/main" val="42573579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866" y="606555"/>
            <a:ext cx="11297093"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041" y="729658"/>
            <a:ext cx="11026744"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6989" y="2250893"/>
            <a:ext cx="5085750" cy="536005"/>
          </a:xfrm>
        </p:spPr>
        <p:txBody>
          <a:bodyPr anchor="b">
            <a:noAutofit/>
          </a:bodyPr>
          <a:lstStyle>
            <a:lvl1pPr marL="0" indent="0">
              <a:buNone/>
              <a:defRPr sz="2199" b="0">
                <a:solidFill>
                  <a:schemeClr val="accent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581042" y="2926053"/>
            <a:ext cx="539169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2037" y="2250893"/>
            <a:ext cx="5085748" cy="553373"/>
          </a:xfrm>
        </p:spPr>
        <p:txBody>
          <a:bodyPr anchor="b">
            <a:noAutofit/>
          </a:bodyPr>
          <a:lstStyle>
            <a:lvl1pPr marL="0" indent="0">
              <a:buNone/>
              <a:defRPr sz="2199" b="0">
                <a:solidFill>
                  <a:schemeClr val="accent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6090" y="2926053"/>
            <a:ext cx="539169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10555550" y="5956138"/>
            <a:ext cx="1052236" cy="365125"/>
          </a:xfrm>
          <a:prstGeom prst="rect">
            <a:avLst/>
          </a:prstGeom>
        </p:spPr>
        <p:txBody>
          <a:bodyPr/>
          <a:lstStyle/>
          <a:p>
            <a:fld id="{EB37DED6-D4C7-42EE-AB49-D2E39E64FDE4}" type="slidenum">
              <a:rPr lang="en-US" smtClean="0"/>
              <a:pPr/>
              <a:t>‹#›</a:t>
            </a:fld>
            <a:endParaRPr lang="en-US" dirty="0"/>
          </a:p>
        </p:txBody>
      </p:sp>
    </p:spTree>
    <p:extLst>
      <p:ext uri="{BB962C8B-B14F-4D97-AF65-F5344CB8AC3E}">
        <p14:creationId xmlns:p14="http://schemas.microsoft.com/office/powerpoint/2010/main" val="354881375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10555550" y="5956138"/>
            <a:ext cx="1052236" cy="365125"/>
          </a:xfrm>
          <a:prstGeom prst="rect">
            <a:avLst/>
          </a:prstGeom>
        </p:spPr>
        <p:txBody>
          <a:bodyPr/>
          <a:lstStyle/>
          <a:p>
            <a:fld id="{EB37DED6-D4C7-42EE-AB49-D2E39E64FDE4}" type="slidenum">
              <a:rPr lang="en-US" smtClean="0"/>
              <a:pPr/>
              <a:t>‹#›</a:t>
            </a:fld>
            <a:endParaRPr lang="en-US" dirty="0"/>
          </a:p>
        </p:txBody>
      </p:sp>
      <p:sp>
        <p:nvSpPr>
          <p:cNvPr id="7" name="Rectangle 6"/>
          <p:cNvSpPr>
            <a:spLocks noChangeAspect="1"/>
          </p:cNvSpPr>
          <p:nvPr/>
        </p:nvSpPr>
        <p:spPr>
          <a:xfrm>
            <a:off x="440568" y="606555"/>
            <a:ext cx="11297093"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744" y="729658"/>
            <a:ext cx="11026744"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31726303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10555550" y="5956138"/>
            <a:ext cx="1052236" cy="365125"/>
          </a:xfrm>
          <a:prstGeom prst="rect">
            <a:avLst/>
          </a:prstGeom>
        </p:spPr>
        <p:txBody>
          <a:bodyPr/>
          <a:lstStyle/>
          <a:p>
            <a:fld id="{EB37DED6-D4C7-42EE-AB49-D2E39E64FDE4}" type="slidenum">
              <a:rPr lang="en-US" smtClean="0"/>
              <a:pPr/>
              <a:t>‹#›</a:t>
            </a:fld>
            <a:endParaRPr lang="en-US" dirty="0"/>
          </a:p>
        </p:txBody>
      </p:sp>
    </p:spTree>
    <p:extLst>
      <p:ext uri="{BB962C8B-B14F-4D97-AF65-F5344CB8AC3E}">
        <p14:creationId xmlns:p14="http://schemas.microsoft.com/office/powerpoint/2010/main" val="16660350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700" y="5141973"/>
            <a:ext cx="11295258"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041" y="5262296"/>
            <a:ext cx="4908166" cy="689514"/>
          </a:xfrm>
        </p:spPr>
        <p:txBody>
          <a:bodyPr anchor="ctr"/>
          <a:lstStyle>
            <a:lvl1pPr algn="l">
              <a:defRPr sz="1999"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699" y="601200"/>
            <a:ext cx="11289899" cy="4204800"/>
          </a:xfrm>
        </p:spPr>
        <p:txBody>
          <a:bodyPr anchor="ctr">
            <a:normAutofit/>
          </a:bodyPr>
          <a:lstStyle>
            <a:lvl1pPr>
              <a:defRPr sz="1999">
                <a:solidFill>
                  <a:schemeClr val="tx2"/>
                </a:solidFill>
              </a:defRPr>
            </a:lvl1pPr>
            <a:lvl2pPr>
              <a:defRPr sz="1799">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39329" y="5262297"/>
            <a:ext cx="5868458" cy="689515"/>
          </a:xfrm>
        </p:spPr>
        <p:txBody>
          <a:bodyPr anchor="ctr">
            <a:normAutofit/>
          </a:bodyPr>
          <a:lstStyle>
            <a:lvl1pPr marL="0" indent="0" algn="r">
              <a:buNone/>
              <a:defRPr sz="1100">
                <a:solidFill>
                  <a:schemeClr val="bg1"/>
                </a:solidFill>
              </a:defRPr>
            </a:lvl1pPr>
            <a:lvl2pPr marL="457063" indent="0">
              <a:buNone/>
              <a:defRPr sz="11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a:xfrm>
            <a:off x="10555550" y="5956138"/>
            <a:ext cx="1052236" cy="365125"/>
          </a:xfrm>
          <a:prstGeom prst="rect">
            <a:avLst/>
          </a:prstGeom>
        </p:spPr>
        <p:txBody>
          <a:bodyPr/>
          <a:lstStyle>
            <a:lvl1pPr>
              <a:defRPr>
                <a:solidFill>
                  <a:schemeClr val="accent1">
                    <a:lumMod val="75000"/>
                    <a:lumOff val="25000"/>
                  </a:schemeClr>
                </a:solidFill>
              </a:defRPr>
            </a:lvl1pPr>
          </a:lstStyle>
          <a:p>
            <a:fld id="{2DFBB78A-01B4-41F2-96B0-677A4A282832}" type="slidenum">
              <a:rPr lang="en-US" smtClean="0"/>
              <a:pPr/>
              <a:t>‹#›</a:t>
            </a:fld>
            <a:endParaRPr lang="en-US" dirty="0"/>
          </a:p>
        </p:txBody>
      </p:sp>
    </p:spTree>
    <p:extLst>
      <p:ext uri="{BB962C8B-B14F-4D97-AF65-F5344CB8AC3E}">
        <p14:creationId xmlns:p14="http://schemas.microsoft.com/office/powerpoint/2010/main" val="5112192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041" y="4693389"/>
            <a:ext cx="11026744" cy="566738"/>
          </a:xfrm>
        </p:spPr>
        <p:txBody>
          <a:bodyPr anchor="b">
            <a:normAutofit/>
          </a:bodyPr>
          <a:lstStyle>
            <a:lvl1pPr algn="l">
              <a:defRPr sz="2399"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701" y="599725"/>
            <a:ext cx="11287919" cy="3557252"/>
          </a:xfrm>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dirty="0"/>
              <a:t>Click icon to add picture</a:t>
            </a:r>
          </a:p>
        </p:txBody>
      </p:sp>
      <p:sp>
        <p:nvSpPr>
          <p:cNvPr id="4" name="Text Placeholder 3"/>
          <p:cNvSpPr>
            <a:spLocks noGrp="1"/>
          </p:cNvSpPr>
          <p:nvPr>
            <p:ph type="body" sz="half" idx="2"/>
          </p:nvPr>
        </p:nvSpPr>
        <p:spPr>
          <a:xfrm>
            <a:off x="581041" y="5260128"/>
            <a:ext cx="11026745" cy="598671"/>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555550" y="5956138"/>
            <a:ext cx="1052236" cy="365125"/>
          </a:xfrm>
          <a:prstGeom prst="rect">
            <a:avLst/>
          </a:prstGeom>
        </p:spPr>
        <p:txBody>
          <a:bodyPr/>
          <a:lstStyle/>
          <a:p>
            <a:fld id="{EB37DED6-D4C7-42EE-AB49-D2E39E64FDE4}" type="slidenum">
              <a:rPr lang="en-US" smtClean="0"/>
              <a:pPr/>
              <a:t>‹#›</a:t>
            </a:fld>
            <a:endParaRPr lang="en-US" dirty="0"/>
          </a:p>
        </p:txBody>
      </p:sp>
    </p:spTree>
    <p:extLst>
      <p:ext uri="{BB962C8B-B14F-4D97-AF65-F5344CB8AC3E}">
        <p14:creationId xmlns:p14="http://schemas.microsoft.com/office/powerpoint/2010/main" val="311148073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041" y="705124"/>
            <a:ext cx="11026744"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041" y="2336003"/>
            <a:ext cx="11026744"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3971" y="5956138"/>
            <a:ext cx="2844058" cy="365125"/>
          </a:xfrm>
          <a:prstGeom prst="rect">
            <a:avLst/>
          </a:prstGeom>
        </p:spPr>
        <p:txBody>
          <a:bodyPr vert="horz" lIns="91440" tIns="45720" rIns="91440" bIns="45720" rtlCol="0" anchor="ctr"/>
          <a:lstStyle>
            <a:lvl1pPr algn="r">
              <a:defRPr sz="900">
                <a:solidFill>
                  <a:schemeClr val="accent2"/>
                </a:solidFill>
              </a:defRPr>
            </a:lvl1pPr>
          </a:lstStyle>
          <a:p>
            <a:endParaRPr lang="en-US" dirty="0"/>
          </a:p>
        </p:txBody>
      </p:sp>
      <p:sp>
        <p:nvSpPr>
          <p:cNvPr id="5" name="Footer Placeholder 4"/>
          <p:cNvSpPr>
            <a:spLocks noGrp="1"/>
          </p:cNvSpPr>
          <p:nvPr>
            <p:ph type="ftr" sz="quarter" idx="3"/>
          </p:nvPr>
        </p:nvSpPr>
        <p:spPr>
          <a:xfrm>
            <a:off x="581040" y="5951812"/>
            <a:ext cx="6915409"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9" name="Rectangle 8"/>
          <p:cNvSpPr/>
          <p:nvPr/>
        </p:nvSpPr>
        <p:spPr>
          <a:xfrm>
            <a:off x="446418" y="457200"/>
            <a:ext cx="3702356"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0052" y="453643"/>
            <a:ext cx="3702356"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0725" y="457200"/>
            <a:ext cx="3702356"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8" name="Picture 7">
            <a:extLst>
              <a:ext uri="{FF2B5EF4-FFF2-40B4-BE49-F238E27FC236}">
                <a16:creationId xmlns:a16="http://schemas.microsoft.com/office/drawing/2014/main" id="{0D474DC2-F9FB-41D5-B501-7819A54E206A}"/>
              </a:ext>
            </a:extLst>
          </p:cNvPr>
          <p:cNvPicPr>
            <a:picLocks noChangeAspect="1"/>
          </p:cNvPicPr>
          <p:nvPr userDrawn="1"/>
        </p:nvPicPr>
        <p:blipFill>
          <a:blip r:embed="rId13">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4684669" y="6413198"/>
            <a:ext cx="2811780" cy="444802"/>
          </a:xfrm>
          <a:prstGeom prst="rect">
            <a:avLst/>
          </a:prstGeom>
        </p:spPr>
      </p:pic>
    </p:spTree>
    <p:extLst>
      <p:ext uri="{BB962C8B-B14F-4D97-AF65-F5344CB8AC3E}">
        <p14:creationId xmlns:p14="http://schemas.microsoft.com/office/powerpoint/2010/main" val="4239836611"/>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hf sldNum="0" hdr="0" ftr="0" dt="0"/>
  <p:txStyles>
    <p:titleStyle>
      <a:lvl1pPr algn="l" defTabSz="457063" rtl="0" eaLnBrk="1" latinLnBrk="0" hangingPunct="1">
        <a:spcBef>
          <a:spcPct val="0"/>
        </a:spcBef>
        <a:buNone/>
        <a:defRPr sz="2799"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5908" indent="-305908"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799" kern="1200">
          <a:solidFill>
            <a:schemeClr val="tx2"/>
          </a:solidFill>
          <a:latin typeface="+mn-lt"/>
          <a:ea typeface="+mn-ea"/>
          <a:cs typeface="+mn-cs"/>
        </a:defRPr>
      </a:lvl1pPr>
      <a:lvl2pPr marL="629811" indent="-305908"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899730" indent="-269919"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1627" indent="-233930"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1519" indent="-233930"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899430" indent="-228531"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199340" indent="-228531"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499250" indent="-228531"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799160" indent="-228531" algn="l" defTabSz="457063"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29E050-1CCF-476B-BBD4-056FC6AA6A14}"/>
              </a:ext>
            </a:extLst>
          </p:cNvPr>
          <p:cNvSpPr>
            <a:spLocks noGrp="1"/>
          </p:cNvSpPr>
          <p:nvPr>
            <p:ph type="ctrTitle"/>
          </p:nvPr>
        </p:nvSpPr>
        <p:spPr/>
        <p:txBody>
          <a:bodyPr>
            <a:normAutofit/>
          </a:bodyPr>
          <a:lstStyle/>
          <a:p>
            <a:pPr algn="ctr"/>
            <a:r>
              <a:rPr lang="en-IN" sz="5400" dirty="0"/>
              <a:t>VERIFICATION OF ADVANCES</a:t>
            </a:r>
            <a:endParaRPr lang="en-US" sz="5400" dirty="0"/>
          </a:p>
        </p:txBody>
      </p:sp>
      <p:sp>
        <p:nvSpPr>
          <p:cNvPr id="3" name="Content Placeholder 2"/>
          <p:cNvSpPr>
            <a:spLocks noGrp="1"/>
          </p:cNvSpPr>
          <p:nvPr>
            <p:ph type="subTitle" idx="1"/>
          </p:nvPr>
        </p:nvSpPr>
        <p:spPr/>
        <p:txBody>
          <a:bodyPr>
            <a:normAutofit/>
          </a:bodyPr>
          <a:lstStyle/>
          <a:p>
            <a:pPr marL="0" indent="0" algn="ctr">
              <a:buNone/>
            </a:pPr>
            <a:r>
              <a:rPr lang="en-US" sz="2200" b="1" dirty="0"/>
              <a:t> </a:t>
            </a:r>
            <a:r>
              <a:rPr lang="en-IN" sz="2200" dirty="0">
                <a:latin typeface="Century Gothic" panose="020B0502020202020204" pitchFamily="34" charset="0"/>
                <a:cs typeface="Arabic Typesetting" pitchFamily="66" charset="-78"/>
              </a:rPr>
              <a:t> </a:t>
            </a:r>
          </a:p>
        </p:txBody>
      </p:sp>
      <p:sp>
        <p:nvSpPr>
          <p:cNvPr id="2" name="Rectangle 1">
            <a:extLst>
              <a:ext uri="{FF2B5EF4-FFF2-40B4-BE49-F238E27FC236}">
                <a16:creationId xmlns:a16="http://schemas.microsoft.com/office/drawing/2014/main" id="{14C0B3F1-0B61-431E-AEE8-F4A92D0D5146}"/>
              </a:ext>
            </a:extLst>
          </p:cNvPr>
          <p:cNvSpPr/>
          <p:nvPr/>
        </p:nvSpPr>
        <p:spPr>
          <a:xfrm>
            <a:off x="4242387" y="3794335"/>
            <a:ext cx="3151825" cy="430887"/>
          </a:xfrm>
          <a:prstGeom prst="rect">
            <a:avLst/>
          </a:prstGeom>
        </p:spPr>
        <p:txBody>
          <a:bodyPr wrap="none">
            <a:spAutoFit/>
          </a:bodyPr>
          <a:lstStyle/>
          <a:p>
            <a:r>
              <a:rPr lang="en-IN" sz="2200" cap="all" dirty="0">
                <a:solidFill>
                  <a:schemeClr val="bg1"/>
                </a:solidFill>
                <a:latin typeface="Century Gothic" panose="020B0502020202020204" pitchFamily="34" charset="0"/>
                <a:cs typeface="Arabic Typesetting" pitchFamily="66" charset="-78"/>
              </a:rPr>
              <a:t>Radhesh L Bhat, FCA</a:t>
            </a:r>
            <a:endParaRPr lang="en-IN" dirty="0">
              <a:solidFill>
                <a:schemeClr val="bg1"/>
              </a:solidFill>
            </a:endParaRPr>
          </a:p>
        </p:txBody>
      </p:sp>
    </p:spTree>
    <p:extLst>
      <p:ext uri="{BB962C8B-B14F-4D97-AF65-F5344CB8AC3E}">
        <p14:creationId xmlns:p14="http://schemas.microsoft.com/office/powerpoint/2010/main" val="11234562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0CA269-ACB7-43C0-B4C1-8E88E1F828CE}"/>
              </a:ext>
            </a:extLst>
          </p:cNvPr>
          <p:cNvSpPr>
            <a:spLocks noGrp="1"/>
          </p:cNvSpPr>
          <p:nvPr>
            <p:ph type="title"/>
          </p:nvPr>
        </p:nvSpPr>
        <p:spPr/>
        <p:txBody>
          <a:bodyPr/>
          <a:lstStyle/>
          <a:p>
            <a:r>
              <a:rPr lang="en-IN" sz="3600" dirty="0"/>
              <a:t> </a:t>
            </a:r>
          </a:p>
        </p:txBody>
      </p:sp>
      <p:graphicFrame>
        <p:nvGraphicFramePr>
          <p:cNvPr id="4" name="Content Placeholder 3">
            <a:extLst>
              <a:ext uri="{FF2B5EF4-FFF2-40B4-BE49-F238E27FC236}">
                <a16:creationId xmlns:a16="http://schemas.microsoft.com/office/drawing/2014/main" id="{814649DD-BE5A-4C59-861F-29D153309F43}"/>
              </a:ext>
            </a:extLst>
          </p:cNvPr>
          <p:cNvGraphicFramePr>
            <a:graphicFrameLocks noGrp="1"/>
          </p:cNvGraphicFramePr>
          <p:nvPr>
            <p:ph idx="1"/>
            <p:extLst>
              <p:ext uri="{D42A27DB-BD31-4B8C-83A1-F6EECF244321}">
                <p14:modId xmlns:p14="http://schemas.microsoft.com/office/powerpoint/2010/main" val="992243948"/>
              </p:ext>
            </p:extLst>
          </p:nvPr>
        </p:nvGraphicFramePr>
        <p:xfrm>
          <a:off x="581025" y="2181225"/>
          <a:ext cx="11026777" cy="1981200"/>
        </p:xfrm>
        <a:graphic>
          <a:graphicData uri="http://schemas.openxmlformats.org/drawingml/2006/table">
            <a:tbl>
              <a:tblPr firstRow="1" bandRow="1">
                <a:tableStyleId>{69012ECD-51FC-41F1-AA8D-1B2483CD663E}</a:tableStyleId>
              </a:tblPr>
              <a:tblGrid>
                <a:gridCol w="7357475">
                  <a:extLst>
                    <a:ext uri="{9D8B030D-6E8A-4147-A177-3AD203B41FA5}">
                      <a16:colId xmlns:a16="http://schemas.microsoft.com/office/drawing/2014/main" val="1916563825"/>
                    </a:ext>
                  </a:extLst>
                </a:gridCol>
                <a:gridCol w="3669302">
                  <a:extLst>
                    <a:ext uri="{9D8B030D-6E8A-4147-A177-3AD203B41FA5}">
                      <a16:colId xmlns:a16="http://schemas.microsoft.com/office/drawing/2014/main" val="541172059"/>
                    </a:ext>
                  </a:extLst>
                </a:gridCol>
              </a:tblGrid>
              <a:tr h="370840">
                <a:tc>
                  <a:txBody>
                    <a:bodyPr/>
                    <a:lstStyle/>
                    <a:p>
                      <a:pPr algn="ctr"/>
                      <a:r>
                        <a:rPr lang="en-IN" sz="2000" dirty="0"/>
                        <a:t>Period during which any payment falls due </a:t>
                      </a:r>
                    </a:p>
                  </a:txBody>
                  <a:tcPr marL="99272" marR="99272"/>
                </a:tc>
                <a:tc>
                  <a:txBody>
                    <a:bodyPr/>
                    <a:lstStyle/>
                    <a:p>
                      <a:pPr algn="ctr"/>
                      <a:r>
                        <a:rPr lang="en-IN" sz="2000" dirty="0"/>
                        <a:t>Time permitted</a:t>
                      </a:r>
                    </a:p>
                  </a:txBody>
                  <a:tcPr marL="99272" marR="99272"/>
                </a:tc>
                <a:extLst>
                  <a:ext uri="{0D108BD9-81ED-4DB2-BD59-A6C34878D82A}">
                    <a16:rowId xmlns:a16="http://schemas.microsoft.com/office/drawing/2014/main" val="4291195791"/>
                  </a:ext>
                </a:extLst>
              </a:tr>
              <a:tr h="370840">
                <a:tc>
                  <a:txBody>
                    <a:bodyPr/>
                    <a:lstStyle/>
                    <a:p>
                      <a:pPr algn="ctr"/>
                      <a:r>
                        <a:rPr lang="en-IN" sz="2000" dirty="0"/>
                        <a:t>01-09-17 – 31-12-18</a:t>
                      </a:r>
                    </a:p>
                  </a:txBody>
                  <a:tcPr marL="99272" marR="99272"/>
                </a:tc>
                <a:tc>
                  <a:txBody>
                    <a:bodyPr/>
                    <a:lstStyle/>
                    <a:p>
                      <a:pPr algn="ctr"/>
                      <a:r>
                        <a:rPr lang="en-IN" sz="2000" dirty="0"/>
                        <a:t>180 days</a:t>
                      </a:r>
                    </a:p>
                  </a:txBody>
                  <a:tcPr marL="99272" marR="99272"/>
                </a:tc>
                <a:extLst>
                  <a:ext uri="{0D108BD9-81ED-4DB2-BD59-A6C34878D82A}">
                    <a16:rowId xmlns:a16="http://schemas.microsoft.com/office/drawing/2014/main" val="4285112307"/>
                  </a:ext>
                </a:extLst>
              </a:tr>
              <a:tr h="370840">
                <a:tc>
                  <a:txBody>
                    <a:bodyPr/>
                    <a:lstStyle/>
                    <a:p>
                      <a:pPr algn="ctr"/>
                      <a:r>
                        <a:rPr lang="en-IN" sz="2000" dirty="0"/>
                        <a:t>01-01-19 – 28-02-19</a:t>
                      </a:r>
                    </a:p>
                  </a:txBody>
                  <a:tcPr marL="99272" marR="99272"/>
                </a:tc>
                <a:tc>
                  <a:txBody>
                    <a:bodyPr/>
                    <a:lstStyle/>
                    <a:p>
                      <a:pPr algn="ctr"/>
                      <a:r>
                        <a:rPr lang="en-IN" sz="2000" dirty="0"/>
                        <a:t>150 days</a:t>
                      </a:r>
                    </a:p>
                  </a:txBody>
                  <a:tcPr marL="99272" marR="99272"/>
                </a:tc>
                <a:extLst>
                  <a:ext uri="{0D108BD9-81ED-4DB2-BD59-A6C34878D82A}">
                    <a16:rowId xmlns:a16="http://schemas.microsoft.com/office/drawing/2014/main" val="3686957043"/>
                  </a:ext>
                </a:extLst>
              </a:tr>
              <a:tr h="370840">
                <a:tc>
                  <a:txBody>
                    <a:bodyPr/>
                    <a:lstStyle/>
                    <a:p>
                      <a:pPr algn="ctr"/>
                      <a:r>
                        <a:rPr lang="en-IN" sz="2000" dirty="0"/>
                        <a:t>01-03-19 – 30-04-19</a:t>
                      </a:r>
                    </a:p>
                  </a:txBody>
                  <a:tcPr marL="99272" marR="99272"/>
                </a:tc>
                <a:tc>
                  <a:txBody>
                    <a:bodyPr/>
                    <a:lstStyle/>
                    <a:p>
                      <a:pPr algn="ctr"/>
                      <a:r>
                        <a:rPr lang="en-IN" sz="2000" dirty="0"/>
                        <a:t>120 days</a:t>
                      </a:r>
                    </a:p>
                  </a:txBody>
                  <a:tcPr marL="99272" marR="99272"/>
                </a:tc>
                <a:extLst>
                  <a:ext uri="{0D108BD9-81ED-4DB2-BD59-A6C34878D82A}">
                    <a16:rowId xmlns:a16="http://schemas.microsoft.com/office/drawing/2014/main" val="4062737684"/>
                  </a:ext>
                </a:extLst>
              </a:tr>
              <a:tr h="370840">
                <a:tc>
                  <a:txBody>
                    <a:bodyPr/>
                    <a:lstStyle/>
                    <a:p>
                      <a:pPr algn="ctr"/>
                      <a:r>
                        <a:rPr lang="en-IN" sz="2000" dirty="0"/>
                        <a:t>01-05-19 onwards </a:t>
                      </a:r>
                    </a:p>
                  </a:txBody>
                  <a:tcPr marL="99272" marR="99272"/>
                </a:tc>
                <a:tc>
                  <a:txBody>
                    <a:bodyPr/>
                    <a:lstStyle/>
                    <a:p>
                      <a:pPr algn="ctr"/>
                      <a:r>
                        <a:rPr lang="en-IN" sz="2000" dirty="0"/>
                        <a:t>90 days</a:t>
                      </a:r>
                    </a:p>
                  </a:txBody>
                  <a:tcPr marL="99272" marR="99272"/>
                </a:tc>
                <a:extLst>
                  <a:ext uri="{0D108BD9-81ED-4DB2-BD59-A6C34878D82A}">
                    <a16:rowId xmlns:a16="http://schemas.microsoft.com/office/drawing/2014/main" val="587671514"/>
                  </a:ext>
                </a:extLst>
              </a:tr>
            </a:tbl>
          </a:graphicData>
        </a:graphic>
      </p:graphicFrame>
      <p:sp>
        <p:nvSpPr>
          <p:cNvPr id="6" name="Rectangle 5">
            <a:extLst>
              <a:ext uri="{FF2B5EF4-FFF2-40B4-BE49-F238E27FC236}">
                <a16:creationId xmlns:a16="http://schemas.microsoft.com/office/drawing/2014/main" id="{EF907655-B3EA-43B2-8B40-BA182C19A2C9}"/>
              </a:ext>
            </a:extLst>
          </p:cNvPr>
          <p:cNvSpPr/>
          <p:nvPr/>
        </p:nvSpPr>
        <p:spPr>
          <a:xfrm>
            <a:off x="581025" y="4627694"/>
            <a:ext cx="11026760" cy="1200329"/>
          </a:xfrm>
          <a:prstGeom prst="rect">
            <a:avLst/>
          </a:prstGeom>
        </p:spPr>
        <p:txBody>
          <a:bodyPr wrap="square">
            <a:spAutoFit/>
          </a:bodyPr>
          <a:lstStyle/>
          <a:p>
            <a:pPr marL="342900" lvl="1" indent="-342900">
              <a:buClr>
                <a:schemeClr val="accent2"/>
              </a:buClr>
              <a:buSzPct val="108000"/>
              <a:buFont typeface="Wingdings" panose="05000000000000000000" pitchFamily="2" charset="2"/>
              <a:buChar char="§"/>
            </a:pPr>
            <a:r>
              <a:rPr lang="en-IN" sz="2400" dirty="0"/>
              <a:t>Those not GST regd. as on 31-12-18, asset classification in respect of dues payable from 01-01-2019 onwards shall immediately revert to the extant IRAC norms</a:t>
            </a:r>
          </a:p>
          <a:p>
            <a:pPr marL="342900" lvl="1" indent="-342900">
              <a:buClr>
                <a:schemeClr val="accent2"/>
              </a:buClr>
              <a:buSzPct val="108000"/>
              <a:buFont typeface="Wingdings" panose="05000000000000000000" pitchFamily="2" charset="2"/>
              <a:buChar char="§"/>
            </a:pPr>
            <a:r>
              <a:rPr lang="en-IN" sz="2400" b="1" dirty="0"/>
              <a:t>Other terms &amp; conditions dt. 07-02-2018 remain unchanged</a:t>
            </a:r>
            <a:endParaRPr lang="en-IN" sz="2400" dirty="0"/>
          </a:p>
        </p:txBody>
      </p:sp>
    </p:spTree>
    <p:extLst>
      <p:ext uri="{BB962C8B-B14F-4D97-AF65-F5344CB8AC3E}">
        <p14:creationId xmlns:p14="http://schemas.microsoft.com/office/powerpoint/2010/main" val="28931484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DB6E3-978D-48BE-A11C-899855B348C8}"/>
              </a:ext>
            </a:extLst>
          </p:cNvPr>
          <p:cNvSpPr>
            <a:spLocks noGrp="1"/>
          </p:cNvSpPr>
          <p:nvPr>
            <p:ph type="title"/>
          </p:nvPr>
        </p:nvSpPr>
        <p:spPr/>
        <p:txBody>
          <a:bodyPr>
            <a:normAutofit fontScale="90000"/>
          </a:bodyPr>
          <a:lstStyle/>
          <a:p>
            <a:pPr algn="ctr"/>
            <a:r>
              <a:rPr lang="en-IN" sz="3600" dirty="0"/>
              <a:t>RBI/2018-19/100, dt. 01-01-2019 – </a:t>
            </a:r>
            <a:br>
              <a:rPr lang="en-IN" sz="3600" dirty="0"/>
            </a:br>
            <a:r>
              <a:rPr lang="en-IN" sz="3600" b="1" dirty="0"/>
              <a:t>MSME restructuring</a:t>
            </a:r>
          </a:p>
        </p:txBody>
      </p:sp>
      <p:sp>
        <p:nvSpPr>
          <p:cNvPr id="3" name="Content Placeholder 2">
            <a:extLst>
              <a:ext uri="{FF2B5EF4-FFF2-40B4-BE49-F238E27FC236}">
                <a16:creationId xmlns:a16="http://schemas.microsoft.com/office/drawing/2014/main" id="{5F39FE4E-31E8-4E3A-8953-56A6208A7A8B}"/>
              </a:ext>
            </a:extLst>
          </p:cNvPr>
          <p:cNvSpPr>
            <a:spLocks noGrp="1"/>
          </p:cNvSpPr>
          <p:nvPr>
            <p:ph idx="1"/>
          </p:nvPr>
        </p:nvSpPr>
        <p:spPr>
          <a:xfrm>
            <a:off x="581041" y="1916832"/>
            <a:ext cx="11026743" cy="4392487"/>
          </a:xfrm>
        </p:spPr>
        <p:txBody>
          <a:bodyPr>
            <a:noAutofit/>
          </a:bodyPr>
          <a:lstStyle/>
          <a:p>
            <a:pPr marL="0" indent="0">
              <a:buNone/>
            </a:pPr>
            <a:r>
              <a:rPr lang="en-IN" sz="2200" b="1" dirty="0"/>
              <a:t>One time restructuring of existing loans to MSME, classified as STD without downgrade in asset classification, subject to conditions:</a:t>
            </a:r>
          </a:p>
          <a:p>
            <a:pPr marL="304800" lvl="1" indent="-304800"/>
            <a:r>
              <a:rPr lang="en-IN" sz="2200" dirty="0"/>
              <a:t>Aggregate exposure (incl. NF based facilities) to banks does not exceed Rs.25 crores as on </a:t>
            </a:r>
            <a:r>
              <a:rPr lang="en-IN" sz="2200" b="1" dirty="0"/>
              <a:t>01-01-19</a:t>
            </a:r>
          </a:p>
          <a:p>
            <a:pPr marL="304800" lvl="1" indent="-304800"/>
            <a:r>
              <a:rPr lang="en-IN" sz="2200" dirty="0"/>
              <a:t>Account is default but STD as on 01-01-19 and continues as STD till implementation of restructuring </a:t>
            </a:r>
          </a:p>
          <a:p>
            <a:pPr marL="304800" lvl="1" indent="-304800"/>
            <a:r>
              <a:rPr lang="en-IN" sz="2200" dirty="0"/>
              <a:t>Regd. under GST on the date of implementation </a:t>
            </a:r>
            <a:r>
              <a:rPr lang="en-IN" sz="2200" i="1" dirty="0"/>
              <a:t>(except for MSMES exempt from regn. under GST)*</a:t>
            </a:r>
          </a:p>
          <a:p>
            <a:pPr marL="304800" lvl="1" indent="-304800"/>
            <a:r>
              <a:rPr lang="en-IN" sz="2200" dirty="0"/>
              <a:t>Restructuring to be implemented on or before 31-03-2020, by fulfilling conditions </a:t>
            </a:r>
          </a:p>
          <a:p>
            <a:pPr marL="0" lvl="1" indent="0">
              <a:buNone/>
            </a:pPr>
            <a:r>
              <a:rPr lang="en-IN" sz="2200" i="1" dirty="0"/>
              <a:t>*Clarified by Circular dt. 22-02-2019 -- exemption limit obtained as on 01-01-19</a:t>
            </a:r>
          </a:p>
        </p:txBody>
      </p:sp>
    </p:spTree>
    <p:extLst>
      <p:ext uri="{BB962C8B-B14F-4D97-AF65-F5344CB8AC3E}">
        <p14:creationId xmlns:p14="http://schemas.microsoft.com/office/powerpoint/2010/main" val="32333394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BEA00F-AF06-44BB-93DD-3BFF79D51CC7}"/>
              </a:ext>
            </a:extLst>
          </p:cNvPr>
          <p:cNvSpPr>
            <a:spLocks noGrp="1"/>
          </p:cNvSpPr>
          <p:nvPr>
            <p:ph idx="1"/>
          </p:nvPr>
        </p:nvSpPr>
        <p:spPr>
          <a:xfrm>
            <a:off x="581041" y="1916832"/>
            <a:ext cx="11026743" cy="4824536"/>
          </a:xfrm>
        </p:spPr>
        <p:txBody>
          <a:bodyPr>
            <a:normAutofit/>
          </a:bodyPr>
          <a:lstStyle/>
          <a:p>
            <a:pPr marL="304800" lvl="1" indent="-304800"/>
            <a:r>
              <a:rPr lang="en-IN" sz="2000" dirty="0"/>
              <a:t>Additional provision of 5% (can be reversed at the end of the ‘specified period’ * on satisfactory performance) –</a:t>
            </a:r>
          </a:p>
          <a:p>
            <a:pPr marL="304800" lvl="1" indent="-304800"/>
            <a:r>
              <a:rPr lang="en-IN" sz="2000" dirty="0"/>
              <a:t>Post restructuring, normal IRAC norms to apply for NPA classification </a:t>
            </a:r>
          </a:p>
          <a:p>
            <a:pPr marL="304800" lvl="1" indent="-304800"/>
            <a:r>
              <a:rPr lang="en-IN" sz="2000" dirty="0"/>
              <a:t>Appropriate disclosure in Bank’s Notes to Accounts</a:t>
            </a:r>
          </a:p>
          <a:p>
            <a:pPr marL="304800" lvl="1" indent="-304800"/>
            <a:r>
              <a:rPr lang="en-IN" sz="2000" dirty="0"/>
              <a:t>Other instructions as earlier for MSME to apply</a:t>
            </a:r>
          </a:p>
          <a:p>
            <a:pPr algn="just"/>
            <a:r>
              <a:rPr lang="en-IN" sz="2000" b="1" dirty="0"/>
              <a:t>Banks to place the policy (including framework for viability assessment/monitoring) for this purpose before their Board within a month.</a:t>
            </a:r>
          </a:p>
          <a:p>
            <a:pPr algn="just"/>
            <a:r>
              <a:rPr lang="en-IN" sz="2000" dirty="0"/>
              <a:t>NPA, on restructuring, cannot be ungraded. For such cases, extant IRAC norms apply.</a:t>
            </a:r>
          </a:p>
          <a:p>
            <a:pPr marL="323903" lvl="1" indent="0" algn="just">
              <a:buNone/>
            </a:pPr>
            <a:r>
              <a:rPr lang="en-IN" sz="1601" b="1" i="1" dirty="0"/>
              <a:t>*Specified period</a:t>
            </a:r>
            <a:r>
              <a:rPr lang="en-IN" sz="1601" i="1" dirty="0"/>
              <a:t> means the period from the date of implementation of RP up to the date by which at least 20 percent of the outstanding principal debt as per the RP and interest capitalisation sanctioned as part of the restructuring, if any, is repaid.</a:t>
            </a:r>
          </a:p>
          <a:p>
            <a:pPr marL="323903" lvl="1" indent="0" algn="just">
              <a:buNone/>
            </a:pPr>
            <a:r>
              <a:rPr lang="en-IN" sz="1601" i="1" dirty="0"/>
              <a:t>Provided that the specified period cannot end before one year from the commencement of the first payment of interest or principal </a:t>
            </a:r>
            <a:r>
              <a:rPr lang="en-IN" sz="1401" i="1" dirty="0"/>
              <a:t>(whichever is later) on the credit facility with longest period of moratorium under the terms of RP.</a:t>
            </a:r>
            <a:endParaRPr lang="en-IN" sz="1601" b="1" i="1" dirty="0"/>
          </a:p>
          <a:p>
            <a:pPr marL="0" indent="0" algn="just">
              <a:buNone/>
            </a:pPr>
            <a:endParaRPr lang="en-IN" dirty="0"/>
          </a:p>
        </p:txBody>
      </p:sp>
      <p:sp>
        <p:nvSpPr>
          <p:cNvPr id="4" name="Title 1">
            <a:extLst>
              <a:ext uri="{FF2B5EF4-FFF2-40B4-BE49-F238E27FC236}">
                <a16:creationId xmlns:a16="http://schemas.microsoft.com/office/drawing/2014/main" id="{5AAF58B4-8134-4D69-8DD5-794FFF6F02CC}"/>
              </a:ext>
            </a:extLst>
          </p:cNvPr>
          <p:cNvSpPr>
            <a:spLocks noGrp="1"/>
          </p:cNvSpPr>
          <p:nvPr>
            <p:ph type="title"/>
          </p:nvPr>
        </p:nvSpPr>
        <p:spPr>
          <a:xfrm>
            <a:off x="581041" y="702156"/>
            <a:ext cx="11026744" cy="1013800"/>
          </a:xfrm>
        </p:spPr>
        <p:txBody>
          <a:bodyPr>
            <a:normAutofit/>
          </a:bodyPr>
          <a:lstStyle/>
          <a:p>
            <a:pPr algn="ctr"/>
            <a:r>
              <a:rPr lang="en-IN" sz="3600" dirty="0"/>
              <a:t> </a:t>
            </a:r>
            <a:endParaRPr lang="en-IN" dirty="0"/>
          </a:p>
        </p:txBody>
      </p:sp>
    </p:spTree>
    <p:extLst>
      <p:ext uri="{BB962C8B-B14F-4D97-AF65-F5344CB8AC3E}">
        <p14:creationId xmlns:p14="http://schemas.microsoft.com/office/powerpoint/2010/main" val="24866340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D5EDD9D-04F6-485D-8CD1-52FC73018CF9}"/>
              </a:ext>
            </a:extLst>
          </p:cNvPr>
          <p:cNvSpPr>
            <a:spLocks noGrp="1"/>
          </p:cNvSpPr>
          <p:nvPr>
            <p:ph type="title"/>
          </p:nvPr>
        </p:nvSpPr>
        <p:spPr/>
        <p:txBody>
          <a:bodyPr>
            <a:normAutofit fontScale="90000"/>
          </a:bodyPr>
          <a:lstStyle/>
          <a:p>
            <a:pPr algn="ctr"/>
            <a:r>
              <a:rPr lang="en-IN" sz="3600" b="1" dirty="0"/>
              <a:t>RBI/2018-19/129, dt. 22-02-2019 – </a:t>
            </a:r>
            <a:br>
              <a:rPr lang="en-IN" sz="3600" b="1" dirty="0"/>
            </a:br>
            <a:r>
              <a:rPr lang="en-IN" sz="3600" b="1" dirty="0"/>
              <a:t>Interest subvention</a:t>
            </a:r>
          </a:p>
        </p:txBody>
      </p:sp>
      <p:sp>
        <p:nvSpPr>
          <p:cNvPr id="3" name="Content Placeholder 2">
            <a:extLst>
              <a:ext uri="{FF2B5EF4-FFF2-40B4-BE49-F238E27FC236}">
                <a16:creationId xmlns:a16="http://schemas.microsoft.com/office/drawing/2014/main" id="{C36FDE6B-1A95-443D-8BB1-F30CE408AED2}"/>
              </a:ext>
            </a:extLst>
          </p:cNvPr>
          <p:cNvSpPr>
            <a:spLocks noGrp="1"/>
          </p:cNvSpPr>
          <p:nvPr>
            <p:ph idx="1"/>
          </p:nvPr>
        </p:nvSpPr>
        <p:spPr>
          <a:xfrm>
            <a:off x="581041" y="1916833"/>
            <a:ext cx="11026743" cy="4239012"/>
          </a:xfrm>
        </p:spPr>
        <p:txBody>
          <a:bodyPr>
            <a:normAutofit/>
          </a:bodyPr>
          <a:lstStyle/>
          <a:p>
            <a:pPr marL="0" lvl="1" indent="0" algn="just">
              <a:buNone/>
            </a:pPr>
            <a:r>
              <a:rPr lang="en-IN" sz="2200" b="1" u="sng" dirty="0"/>
              <a:t>Purpose: </a:t>
            </a:r>
            <a:r>
              <a:rPr lang="en-IN" sz="2200" b="1" dirty="0"/>
              <a:t>To encourage both manufacturing and service sector to increase productivity and provides incentives to MSMES on boarding on GST platform  </a:t>
            </a:r>
          </a:p>
          <a:p>
            <a:pPr marL="304800" lvl="1" indent="-304800"/>
            <a:r>
              <a:rPr lang="en-IN" sz="2200" dirty="0"/>
              <a:t>Scheme to be operational for FY 2019 and 2020</a:t>
            </a:r>
          </a:p>
          <a:p>
            <a:pPr marL="304800" lvl="1" indent="-304800"/>
            <a:r>
              <a:rPr lang="en-IN" sz="2200" dirty="0"/>
              <a:t>MSMES to have (i) Udyog Aadhar No (UAN) and (ii) GSTN</a:t>
            </a:r>
          </a:p>
          <a:p>
            <a:pPr marL="304800" lvl="1" indent="-304800"/>
            <a:r>
              <a:rPr lang="en-IN" sz="2200" dirty="0"/>
              <a:t>Incremental TL or fresh TL or incremental or fresh working capital extended during the period from 02-11-2018 and next FY would be covered</a:t>
            </a:r>
          </a:p>
          <a:p>
            <a:pPr marL="304800" lvl="1" indent="-304800"/>
            <a:r>
              <a:rPr lang="en-IN" sz="2200" dirty="0"/>
              <a:t>All working capital or TL would be eligible for coverage to the extent of Rs.1 crore only during the period of the scheme</a:t>
            </a:r>
          </a:p>
          <a:p>
            <a:pPr marL="304800" lvl="1" indent="-304800"/>
            <a:r>
              <a:rPr lang="en-IN" sz="2200" dirty="0"/>
              <a:t>MSME exporters availing interest subvention for pre/post shipment credit and MSMEs availing any other subvention schemes will not be eligible under this scheme</a:t>
            </a:r>
          </a:p>
        </p:txBody>
      </p:sp>
    </p:spTree>
    <p:extLst>
      <p:ext uri="{BB962C8B-B14F-4D97-AF65-F5344CB8AC3E}">
        <p14:creationId xmlns:p14="http://schemas.microsoft.com/office/powerpoint/2010/main" val="28568652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6FDE6B-1A95-443D-8BB1-F30CE408AED2}"/>
              </a:ext>
            </a:extLst>
          </p:cNvPr>
          <p:cNvSpPr>
            <a:spLocks noGrp="1"/>
          </p:cNvSpPr>
          <p:nvPr>
            <p:ph idx="1"/>
          </p:nvPr>
        </p:nvSpPr>
        <p:spPr/>
        <p:txBody>
          <a:bodyPr>
            <a:normAutofit/>
          </a:bodyPr>
          <a:lstStyle/>
          <a:p>
            <a:pPr lvl="1"/>
            <a:r>
              <a:rPr lang="en-IN" sz="3000" dirty="0"/>
              <a:t>Years covered – 2018-19 and 2019-20</a:t>
            </a:r>
          </a:p>
          <a:p>
            <a:pPr lvl="1"/>
            <a:r>
              <a:rPr lang="en-IN" sz="3000" dirty="0"/>
              <a:t>For Short term crop loans up to Rs.3 lakhs, subject to conditions</a:t>
            </a:r>
          </a:p>
          <a:p>
            <a:pPr marL="426645" lvl="1" indent="0">
              <a:buNone/>
            </a:pPr>
            <a:endParaRPr lang="en-IN" sz="1800" dirty="0"/>
          </a:p>
          <a:p>
            <a:pPr marL="426645" lvl="1" indent="0">
              <a:buNone/>
            </a:pPr>
            <a:endParaRPr lang="en-IN" dirty="0"/>
          </a:p>
        </p:txBody>
      </p:sp>
      <p:sp>
        <p:nvSpPr>
          <p:cNvPr id="5" name="Title 4">
            <a:extLst>
              <a:ext uri="{FF2B5EF4-FFF2-40B4-BE49-F238E27FC236}">
                <a16:creationId xmlns:a16="http://schemas.microsoft.com/office/drawing/2014/main" id="{FF0259DE-0F6A-42BE-8DF8-33CFE3C0693D}"/>
              </a:ext>
            </a:extLst>
          </p:cNvPr>
          <p:cNvSpPr>
            <a:spLocks noGrp="1"/>
          </p:cNvSpPr>
          <p:nvPr>
            <p:ph type="title"/>
          </p:nvPr>
        </p:nvSpPr>
        <p:spPr/>
        <p:txBody>
          <a:bodyPr>
            <a:normAutofit fontScale="90000"/>
          </a:bodyPr>
          <a:lstStyle/>
          <a:p>
            <a:r>
              <a:rPr lang="en-IN" sz="3600" b="1" dirty="0"/>
              <a:t>RBI/2018-19/137, dt. 07-03-2019 – Interest subvention for short term crop loans</a:t>
            </a:r>
          </a:p>
        </p:txBody>
      </p:sp>
    </p:spTree>
    <p:extLst>
      <p:ext uri="{BB962C8B-B14F-4D97-AF65-F5344CB8AC3E}">
        <p14:creationId xmlns:p14="http://schemas.microsoft.com/office/powerpoint/2010/main" val="33036773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AB9DE-E50C-47CC-9F5F-2E9A85E7C1B5}"/>
              </a:ext>
            </a:extLst>
          </p:cNvPr>
          <p:cNvSpPr>
            <a:spLocks noGrp="1"/>
          </p:cNvSpPr>
          <p:nvPr>
            <p:ph type="title"/>
          </p:nvPr>
        </p:nvSpPr>
        <p:spPr/>
        <p:txBody>
          <a:bodyPr>
            <a:normAutofit fontScale="90000"/>
          </a:bodyPr>
          <a:lstStyle/>
          <a:p>
            <a:pPr algn="ctr"/>
            <a:br>
              <a:rPr lang="en-IN" b="1" dirty="0"/>
            </a:br>
            <a:r>
              <a:rPr lang="en-IN" b="1" dirty="0"/>
              <a:t>notification dt 19.06.2018 </a:t>
            </a:r>
            <a:br>
              <a:rPr lang="en-IN" b="1" dirty="0"/>
            </a:br>
            <a:r>
              <a:rPr lang="en-IN" dirty="0"/>
              <a:t>Priority sector lending – enhanced limit </a:t>
            </a:r>
          </a:p>
        </p:txBody>
      </p:sp>
      <p:sp>
        <p:nvSpPr>
          <p:cNvPr id="3" name="Content Placeholder 2">
            <a:extLst>
              <a:ext uri="{FF2B5EF4-FFF2-40B4-BE49-F238E27FC236}">
                <a16:creationId xmlns:a16="http://schemas.microsoft.com/office/drawing/2014/main" id="{298ABC15-703E-4465-8483-DC95614CAB9C}"/>
              </a:ext>
            </a:extLst>
          </p:cNvPr>
          <p:cNvSpPr>
            <a:spLocks noGrp="1"/>
          </p:cNvSpPr>
          <p:nvPr>
            <p:ph idx="1"/>
          </p:nvPr>
        </p:nvSpPr>
        <p:spPr>
          <a:xfrm>
            <a:off x="581041" y="1916832"/>
            <a:ext cx="11026743" cy="4320479"/>
          </a:xfrm>
        </p:spPr>
        <p:txBody>
          <a:bodyPr>
            <a:noAutofit/>
          </a:bodyPr>
          <a:lstStyle/>
          <a:p>
            <a:pPr algn="just"/>
            <a:r>
              <a:rPr lang="en-IN" sz="2200" dirty="0"/>
              <a:t>The housing loan limits for eligibility under priority sector lending revised to ₹ 35 lakh (earlier Rs.28 Lakhs) in metropolitan centres (with population of ten lakh and above) and </a:t>
            </a:r>
          </a:p>
          <a:p>
            <a:pPr marL="323903" lvl="1" indent="0" algn="just">
              <a:buNone/>
            </a:pPr>
            <a:r>
              <a:rPr lang="en-IN" sz="2001" dirty="0"/>
              <a:t>₹ 25 lakh (earlier Rs.20 lakhs) in other centres, </a:t>
            </a:r>
          </a:p>
          <a:p>
            <a:pPr algn="just"/>
            <a:r>
              <a:rPr lang="en-IN" sz="2200" dirty="0"/>
              <a:t>provided the overall cost of the dwelling unit in the metropolitan centre and at other centres does not exceed ₹ 45 lakh (earlier Rs.35 lakhs) and ₹ 30 lakh (earlier Rs.25 lakhs) , respectively</a:t>
            </a:r>
          </a:p>
          <a:p>
            <a:pPr marL="0" indent="0">
              <a:buNone/>
            </a:pPr>
            <a:r>
              <a:rPr lang="en-IN" sz="2200" u="sng" dirty="0"/>
              <a:t>Purpose:</a:t>
            </a:r>
          </a:p>
          <a:p>
            <a:pPr marL="0" indent="0" algn="just">
              <a:buNone/>
            </a:pPr>
            <a:r>
              <a:rPr lang="en-IN" sz="2200" dirty="0"/>
              <a:t>To bring convergence of the Priority Sector Lending guidelines for housing loans with the Affordable Housing Scheme &amp; to give a fillip to low-cost housing for the Economically Weaker Sections and Low Income Groups</a:t>
            </a:r>
          </a:p>
        </p:txBody>
      </p:sp>
    </p:spTree>
    <p:extLst>
      <p:ext uri="{BB962C8B-B14F-4D97-AF65-F5344CB8AC3E}">
        <p14:creationId xmlns:p14="http://schemas.microsoft.com/office/powerpoint/2010/main" val="27194998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392AD-CB46-4895-BC66-AD2E1D82F2B5}"/>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8476D61F-2985-4BE0-84B7-5CC23E0B8E3B}"/>
              </a:ext>
            </a:extLst>
          </p:cNvPr>
          <p:cNvSpPr>
            <a:spLocks noGrp="1"/>
          </p:cNvSpPr>
          <p:nvPr>
            <p:ph idx="1"/>
          </p:nvPr>
        </p:nvSpPr>
        <p:spPr/>
        <p:txBody>
          <a:bodyPr>
            <a:normAutofit/>
          </a:bodyPr>
          <a:lstStyle/>
          <a:p>
            <a:pPr marL="0" indent="0" algn="ctr">
              <a:buNone/>
            </a:pPr>
            <a:r>
              <a:rPr lang="en-US" sz="4000" dirty="0"/>
              <a:t>12</a:t>
            </a:r>
            <a:r>
              <a:rPr lang="en-US" sz="4000" baseline="30000" dirty="0"/>
              <a:t>th</a:t>
            </a:r>
            <a:r>
              <a:rPr lang="en-US" sz="4000" dirty="0"/>
              <a:t> Feb 2018 Circular</a:t>
            </a:r>
            <a:br>
              <a:rPr lang="en-US" sz="4000" dirty="0"/>
            </a:br>
            <a:r>
              <a:rPr lang="en-US" sz="4000" b="1" dirty="0"/>
              <a:t>Resolution of stressed Assets</a:t>
            </a:r>
            <a:endParaRPr lang="en-IN" sz="4000" b="1" dirty="0"/>
          </a:p>
        </p:txBody>
      </p:sp>
    </p:spTree>
    <p:extLst>
      <p:ext uri="{BB962C8B-B14F-4D97-AF65-F5344CB8AC3E}">
        <p14:creationId xmlns:p14="http://schemas.microsoft.com/office/powerpoint/2010/main" val="34490920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a:t>12 Feb 2018 Circular</a:t>
            </a:r>
            <a:br>
              <a:rPr lang="en-US" sz="3200" b="1" dirty="0"/>
            </a:br>
            <a:r>
              <a:rPr lang="en-US" sz="2800" dirty="0"/>
              <a:t>Resolution of stressed Assets</a:t>
            </a:r>
            <a:endParaRPr lang="en-US" sz="3200" dirty="0"/>
          </a:p>
        </p:txBody>
      </p:sp>
      <p:sp>
        <p:nvSpPr>
          <p:cNvPr id="3" name="Content Placeholder 2"/>
          <p:cNvSpPr>
            <a:spLocks noGrp="1"/>
          </p:cNvSpPr>
          <p:nvPr>
            <p:ph idx="1"/>
          </p:nvPr>
        </p:nvSpPr>
        <p:spPr>
          <a:xfrm>
            <a:off x="581041" y="1844824"/>
            <a:ext cx="11026743" cy="4680520"/>
          </a:xfrm>
        </p:spPr>
        <p:txBody>
          <a:bodyPr>
            <a:normAutofit/>
          </a:bodyPr>
          <a:lstStyle/>
          <a:p>
            <a:pPr marL="0" indent="0" algn="just">
              <a:buNone/>
            </a:pPr>
            <a:r>
              <a:rPr lang="en-IN" sz="2200" dirty="0"/>
              <a:t>In view of the enactment of the Insolvency and Bankruptcy Code, 2016 (IBC), it has been decided to substitute the existing guidelines with a harmonised and simplified generic framework for resolution of stressed assets.</a:t>
            </a:r>
          </a:p>
          <a:p>
            <a:pPr algn="just"/>
            <a:r>
              <a:rPr lang="en-IN" sz="2200" b="1" u="sng" dirty="0"/>
              <a:t>Early Identification and reporting of stress</a:t>
            </a:r>
          </a:p>
          <a:p>
            <a:pPr marL="352425" indent="0" algn="just">
              <a:buNone/>
            </a:pPr>
            <a:r>
              <a:rPr lang="en-IN" sz="2200" dirty="0"/>
              <a:t>Lenders to identify incipient stress in loan accounts immediately on </a:t>
            </a:r>
            <a:r>
              <a:rPr lang="en-IN" sz="2200" b="1" dirty="0"/>
              <a:t>default</a:t>
            </a:r>
            <a:r>
              <a:rPr lang="en-IN" sz="2200" dirty="0"/>
              <a:t> by classifying stress assets as SMA</a:t>
            </a:r>
          </a:p>
          <a:p>
            <a:r>
              <a:rPr lang="en-IN" sz="2200" b="1" u="sng" dirty="0"/>
              <a:t>Resolution Plan (RP) – Large accounts* </a:t>
            </a:r>
          </a:p>
          <a:p>
            <a:pPr marL="323903" lvl="1" indent="0">
              <a:buNone/>
            </a:pPr>
            <a:r>
              <a:rPr lang="en-IN" sz="2001" dirty="0"/>
              <a:t>All lenders must put in place </a:t>
            </a:r>
            <a:r>
              <a:rPr lang="en-IN" sz="2001" b="1" dirty="0"/>
              <a:t>Board approved policies</a:t>
            </a:r>
            <a:r>
              <a:rPr lang="en-IN" sz="2001" dirty="0"/>
              <a:t> for resolution of stressed assets under this framework, including the timelines for resolution.</a:t>
            </a:r>
          </a:p>
          <a:p>
            <a:pPr marL="323903" lvl="1" indent="0">
              <a:buNone/>
            </a:pPr>
            <a:r>
              <a:rPr lang="en-IN" sz="1801" b="1" dirty="0"/>
              <a:t>*</a:t>
            </a:r>
            <a:r>
              <a:rPr lang="en-IN" sz="1801" dirty="0"/>
              <a:t>Aggregate exposure of lenders is Rs. 100 cr and above</a:t>
            </a:r>
            <a:endParaRPr lang="en-IN" sz="1801" b="1" u="sng" dirty="0"/>
          </a:p>
          <a:p>
            <a:endParaRPr lang="en-IN" sz="2200" dirty="0"/>
          </a:p>
        </p:txBody>
      </p:sp>
    </p:spTree>
    <p:extLst>
      <p:ext uri="{BB962C8B-B14F-4D97-AF65-F5344CB8AC3E}">
        <p14:creationId xmlns:p14="http://schemas.microsoft.com/office/powerpoint/2010/main" val="2282189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7CBED-DF55-4E48-AE6A-F71409C029B4}"/>
              </a:ext>
            </a:extLst>
          </p:cNvPr>
          <p:cNvSpPr>
            <a:spLocks noGrp="1"/>
          </p:cNvSpPr>
          <p:nvPr>
            <p:ph type="title"/>
          </p:nvPr>
        </p:nvSpPr>
        <p:spPr/>
        <p:txBody>
          <a:bodyPr>
            <a:normAutofit/>
          </a:bodyPr>
          <a:lstStyle/>
          <a:p>
            <a:pPr algn="ctr"/>
            <a:r>
              <a:rPr lang="en-IN" sz="3200" dirty="0"/>
              <a:t>Default defined…</a:t>
            </a:r>
          </a:p>
        </p:txBody>
      </p:sp>
      <p:sp>
        <p:nvSpPr>
          <p:cNvPr id="3" name="Content Placeholder 2">
            <a:extLst>
              <a:ext uri="{FF2B5EF4-FFF2-40B4-BE49-F238E27FC236}">
                <a16:creationId xmlns:a16="http://schemas.microsoft.com/office/drawing/2014/main" id="{0800DEBE-BAC1-4B3F-AED6-7C65582672B8}"/>
              </a:ext>
            </a:extLst>
          </p:cNvPr>
          <p:cNvSpPr>
            <a:spLocks noGrp="1"/>
          </p:cNvSpPr>
          <p:nvPr>
            <p:ph idx="1"/>
          </p:nvPr>
        </p:nvSpPr>
        <p:spPr/>
        <p:txBody>
          <a:bodyPr>
            <a:normAutofit/>
          </a:bodyPr>
          <a:lstStyle/>
          <a:p>
            <a:pPr algn="just"/>
            <a:r>
              <a:rPr lang="en-IN" sz="2400" b="1" dirty="0"/>
              <a:t>Term loan: </a:t>
            </a:r>
            <a:r>
              <a:rPr lang="en-IN" sz="2400" dirty="0"/>
              <a:t>non-payment of debt when whole or any part or instalment of the amount of debt has become due and payable and is not repaid by the debtor or the corporate debtor, as the case may be. </a:t>
            </a:r>
          </a:p>
          <a:p>
            <a:pPr marL="0" indent="0" algn="just">
              <a:buNone/>
            </a:pPr>
            <a:endParaRPr lang="en-IN" sz="2400" dirty="0"/>
          </a:p>
          <a:p>
            <a:pPr algn="just"/>
            <a:r>
              <a:rPr lang="en-IN" sz="2400" b="1" dirty="0"/>
              <a:t>Revolving facilities like cash credit: </a:t>
            </a:r>
            <a:r>
              <a:rPr lang="en-IN" sz="2400" dirty="0"/>
              <a:t>Default also means – without prejudice to the above – the outstanding balance remaining continuously in excess of the sanctioned limit/DP (whichever is lower) for more than 30 days.</a:t>
            </a:r>
          </a:p>
        </p:txBody>
      </p:sp>
    </p:spTree>
    <p:extLst>
      <p:ext uri="{BB962C8B-B14F-4D97-AF65-F5344CB8AC3E}">
        <p14:creationId xmlns:p14="http://schemas.microsoft.com/office/powerpoint/2010/main" val="34894013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Early detection – Special Mention Account (SMA)</a:t>
            </a:r>
            <a:endParaRPr lang="en-IN" sz="3200" dirty="0"/>
          </a:p>
        </p:txBody>
      </p:sp>
      <p:sp>
        <p:nvSpPr>
          <p:cNvPr id="3" name="Content Placeholder 2"/>
          <p:cNvSpPr>
            <a:spLocks noGrp="1"/>
          </p:cNvSpPr>
          <p:nvPr>
            <p:ph sz="half" idx="1"/>
          </p:nvPr>
        </p:nvSpPr>
        <p:spPr>
          <a:xfrm>
            <a:off x="581042" y="2228004"/>
            <a:ext cx="5009314" cy="3633047"/>
          </a:xfrm>
        </p:spPr>
        <p:txBody>
          <a:bodyPr>
            <a:normAutofit/>
          </a:bodyPr>
          <a:lstStyle/>
          <a:p>
            <a:pPr marL="0" indent="0" algn="ctr">
              <a:buNone/>
            </a:pPr>
            <a:r>
              <a:rPr lang="en-US" sz="2400" b="1" dirty="0"/>
              <a:t>Mandatory Reporting requirements on Banks</a:t>
            </a:r>
          </a:p>
          <a:p>
            <a:pPr lvl="0" algn="just">
              <a:buFont typeface="Wingdings" panose="05000000000000000000" pitchFamily="2" charset="2"/>
              <a:buChar char="§"/>
            </a:pPr>
            <a:r>
              <a:rPr lang="en-US" sz="2000" dirty="0"/>
              <a:t>Banks to report the credit information including classification of an account as </a:t>
            </a:r>
            <a:r>
              <a:rPr lang="en-US" sz="2000" b="1" dirty="0"/>
              <a:t>SMA</a:t>
            </a:r>
            <a:r>
              <a:rPr lang="en-US" sz="2000" dirty="0"/>
              <a:t> to Central Repository of information on large credits of RBI (CRILC) – aggregate exposure of Rs.5 cr &amp; above – on monthly basis (w.e.f 01-04-2018)</a:t>
            </a:r>
          </a:p>
          <a:p>
            <a:pPr lvl="0" algn="just">
              <a:buFont typeface="Wingdings" panose="05000000000000000000" pitchFamily="2" charset="2"/>
              <a:buChar char="§"/>
            </a:pPr>
            <a:r>
              <a:rPr lang="en-US" sz="2000" dirty="0"/>
              <a:t>Every Friday to report on defaults (aggregate exposure &gt; Rs.5 cr,) </a:t>
            </a:r>
          </a:p>
          <a:p>
            <a:endParaRPr lang="en-IN" dirty="0"/>
          </a:p>
        </p:txBody>
      </p:sp>
      <p:sp>
        <p:nvSpPr>
          <p:cNvPr id="4" name="Slide Number Placeholder 3"/>
          <p:cNvSpPr>
            <a:spLocks noGrp="1"/>
          </p:cNvSpPr>
          <p:nvPr>
            <p:ph type="sldNum" sz="quarter" idx="12"/>
          </p:nvPr>
        </p:nvSpPr>
        <p:spPr>
          <a:prstGeom prst="rect">
            <a:avLst/>
          </a:prstGeom>
        </p:spPr>
        <p:txBody>
          <a:bodyPr/>
          <a:lstStyle/>
          <a:p>
            <a:endParaRPr lang="en-IN" dirty="0"/>
          </a:p>
          <a:p>
            <a:endParaRPr lang="en-IN" dirty="0"/>
          </a:p>
          <a:p>
            <a:endParaRPr lang="en-IN" dirty="0"/>
          </a:p>
          <a:p>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3618749373"/>
              </p:ext>
            </p:extLst>
          </p:nvPr>
        </p:nvGraphicFramePr>
        <p:xfrm>
          <a:off x="6094412" y="2228004"/>
          <a:ext cx="5513371" cy="3798192"/>
        </p:xfrm>
        <a:graphic>
          <a:graphicData uri="http://schemas.openxmlformats.org/drawingml/2006/table">
            <a:tbl>
              <a:tblPr firstRow="1" bandRow="1">
                <a:tableStyleId>{5C22544A-7EE6-4342-B048-85BDC9FD1C3A}</a:tableStyleId>
              </a:tblPr>
              <a:tblGrid>
                <a:gridCol w="1506919">
                  <a:extLst>
                    <a:ext uri="{9D8B030D-6E8A-4147-A177-3AD203B41FA5}">
                      <a16:colId xmlns:a16="http://schemas.microsoft.com/office/drawing/2014/main" val="20000"/>
                    </a:ext>
                  </a:extLst>
                </a:gridCol>
                <a:gridCol w="4006452">
                  <a:extLst>
                    <a:ext uri="{9D8B030D-6E8A-4147-A177-3AD203B41FA5}">
                      <a16:colId xmlns:a16="http://schemas.microsoft.com/office/drawing/2014/main" val="20001"/>
                    </a:ext>
                  </a:extLst>
                </a:gridCol>
              </a:tblGrid>
              <a:tr h="1453943">
                <a:tc>
                  <a:txBody>
                    <a:bodyPr/>
                    <a:lstStyle/>
                    <a:p>
                      <a:pPr algn="ctr"/>
                      <a:r>
                        <a:rPr lang="en-IN" sz="2000" b="1" dirty="0">
                          <a:solidFill>
                            <a:srgbClr val="000000"/>
                          </a:solidFill>
                          <a:effectLst/>
                          <a:latin typeface="+mn-lt"/>
                        </a:rPr>
                        <a:t>SMA Sub-categories</a:t>
                      </a:r>
                    </a:p>
                  </a:txBody>
                  <a:tcPr marL="14288" marR="14288" marT="0" marB="0" anchor="ctr">
                    <a:solidFill>
                      <a:schemeClr val="tx2">
                        <a:lumMod val="20000"/>
                        <a:lumOff val="80000"/>
                      </a:schemeClr>
                    </a:solidFill>
                  </a:tcPr>
                </a:tc>
                <a:tc>
                  <a:txBody>
                    <a:bodyPr/>
                    <a:lstStyle/>
                    <a:p>
                      <a:pPr algn="ctr"/>
                      <a:r>
                        <a:rPr lang="en-IN" sz="2000" b="1" i="1" u="sng" dirty="0">
                          <a:solidFill>
                            <a:srgbClr val="000000"/>
                          </a:solidFill>
                          <a:effectLst/>
                          <a:latin typeface="+mn-lt"/>
                        </a:rPr>
                        <a:t>Basis for classification:</a:t>
                      </a:r>
                      <a:r>
                        <a:rPr lang="en-IN" sz="2000" b="1" u="sng" dirty="0">
                          <a:solidFill>
                            <a:srgbClr val="000000"/>
                          </a:solidFill>
                          <a:effectLst/>
                          <a:latin typeface="+mn-lt"/>
                        </a:rPr>
                        <a:t> </a:t>
                      </a:r>
                    </a:p>
                    <a:p>
                      <a:pPr marL="342900" indent="-342900" algn="l">
                        <a:buFont typeface="Arial" panose="020B0604020202020204" pitchFamily="34" charset="0"/>
                        <a:buChar char="•"/>
                      </a:pPr>
                      <a:r>
                        <a:rPr lang="en-IN" sz="2000" b="1" dirty="0">
                          <a:solidFill>
                            <a:srgbClr val="000000"/>
                          </a:solidFill>
                          <a:effectLst/>
                          <a:latin typeface="+mn-lt"/>
                        </a:rPr>
                        <a:t>Principal / interest payment or</a:t>
                      </a:r>
                    </a:p>
                    <a:p>
                      <a:pPr marL="342900" indent="-342900" algn="l">
                        <a:buFont typeface="Arial" panose="020B0604020202020204" pitchFamily="34" charset="0"/>
                        <a:buChar char="•"/>
                      </a:pPr>
                      <a:r>
                        <a:rPr lang="en-IN" sz="2000" b="1" dirty="0">
                          <a:solidFill>
                            <a:srgbClr val="000000"/>
                          </a:solidFill>
                          <a:effectLst/>
                          <a:latin typeface="+mn-lt"/>
                        </a:rPr>
                        <a:t>Any other amount </a:t>
                      </a:r>
                    </a:p>
                    <a:p>
                      <a:pPr marL="342900" indent="-342900" algn="l">
                        <a:buFont typeface="Arial" panose="020B0604020202020204" pitchFamily="34" charset="0"/>
                        <a:buChar char="•"/>
                      </a:pPr>
                      <a:r>
                        <a:rPr lang="en-IN" sz="2000" b="1" dirty="0">
                          <a:solidFill>
                            <a:srgbClr val="000000"/>
                          </a:solidFill>
                          <a:effectLst/>
                          <a:latin typeface="+mn-lt"/>
                        </a:rPr>
                        <a:t>wholly or partly overdue between</a:t>
                      </a:r>
                    </a:p>
                  </a:txBody>
                  <a:tcPr marL="14288" marR="14288" marT="0" marB="0" anchor="ctr">
                    <a:solidFill>
                      <a:schemeClr val="tx2">
                        <a:lumMod val="20000"/>
                        <a:lumOff val="80000"/>
                      </a:schemeClr>
                    </a:solidFill>
                  </a:tcPr>
                </a:tc>
                <a:extLst>
                  <a:ext uri="{0D108BD9-81ED-4DB2-BD59-A6C34878D82A}">
                    <a16:rowId xmlns:a16="http://schemas.microsoft.com/office/drawing/2014/main" val="10000"/>
                  </a:ext>
                </a:extLst>
              </a:tr>
              <a:tr h="758064">
                <a:tc>
                  <a:txBody>
                    <a:bodyPr/>
                    <a:lstStyle/>
                    <a:p>
                      <a:pPr algn="ctr"/>
                      <a:r>
                        <a:rPr lang="en-IN" sz="2000" dirty="0">
                          <a:solidFill>
                            <a:srgbClr val="000000"/>
                          </a:solidFill>
                          <a:effectLst/>
                        </a:rPr>
                        <a:t>SMA-0</a:t>
                      </a:r>
                    </a:p>
                  </a:txBody>
                  <a:tcPr marL="14288" marR="14288" marT="0" marB="0" anchor="ctr">
                    <a:solidFill>
                      <a:schemeClr val="bg2">
                        <a:lumMod val="10000"/>
                        <a:lumOff val="90000"/>
                      </a:schemeClr>
                    </a:solidFill>
                  </a:tcPr>
                </a:tc>
                <a:tc>
                  <a:txBody>
                    <a:bodyPr/>
                    <a:lstStyle/>
                    <a:p>
                      <a:pPr algn="ctr"/>
                      <a:r>
                        <a:rPr lang="en-IN" sz="2000" dirty="0">
                          <a:solidFill>
                            <a:srgbClr val="000000"/>
                          </a:solidFill>
                          <a:effectLst/>
                        </a:rPr>
                        <a:t>1-30 days</a:t>
                      </a:r>
                    </a:p>
                  </a:txBody>
                  <a:tcPr marL="14288" marR="14288" marT="0" marB="0" anchor="ctr">
                    <a:solidFill>
                      <a:schemeClr val="bg2">
                        <a:lumMod val="10000"/>
                        <a:lumOff val="90000"/>
                      </a:schemeClr>
                    </a:solidFill>
                  </a:tcPr>
                </a:tc>
                <a:extLst>
                  <a:ext uri="{0D108BD9-81ED-4DB2-BD59-A6C34878D82A}">
                    <a16:rowId xmlns:a16="http://schemas.microsoft.com/office/drawing/2014/main" val="10001"/>
                  </a:ext>
                </a:extLst>
              </a:tr>
              <a:tr h="758064">
                <a:tc>
                  <a:txBody>
                    <a:bodyPr/>
                    <a:lstStyle/>
                    <a:p>
                      <a:pPr algn="ctr"/>
                      <a:r>
                        <a:rPr lang="en-IN" sz="2000" dirty="0">
                          <a:solidFill>
                            <a:srgbClr val="000000"/>
                          </a:solidFill>
                          <a:effectLst/>
                        </a:rPr>
                        <a:t>SMA-1</a:t>
                      </a:r>
                    </a:p>
                  </a:txBody>
                  <a:tcPr marL="14288" marR="14288" marT="0" marB="0" anchor="ctr">
                    <a:solidFill>
                      <a:schemeClr val="bg2">
                        <a:lumMod val="10000"/>
                        <a:lumOff val="90000"/>
                      </a:schemeClr>
                    </a:solidFill>
                  </a:tcPr>
                </a:tc>
                <a:tc>
                  <a:txBody>
                    <a:bodyPr/>
                    <a:lstStyle/>
                    <a:p>
                      <a:pPr algn="ctr"/>
                      <a:r>
                        <a:rPr lang="en-IN" sz="2000" dirty="0">
                          <a:solidFill>
                            <a:srgbClr val="000000"/>
                          </a:solidFill>
                          <a:effectLst/>
                        </a:rPr>
                        <a:t>31-60 days</a:t>
                      </a:r>
                    </a:p>
                  </a:txBody>
                  <a:tcPr marL="14288" marR="14288" marT="0" marB="0" anchor="ctr">
                    <a:solidFill>
                      <a:schemeClr val="bg2">
                        <a:lumMod val="10000"/>
                        <a:lumOff val="90000"/>
                      </a:schemeClr>
                    </a:solidFill>
                  </a:tcPr>
                </a:tc>
                <a:extLst>
                  <a:ext uri="{0D108BD9-81ED-4DB2-BD59-A6C34878D82A}">
                    <a16:rowId xmlns:a16="http://schemas.microsoft.com/office/drawing/2014/main" val="10002"/>
                  </a:ext>
                </a:extLst>
              </a:tr>
              <a:tr h="758064">
                <a:tc>
                  <a:txBody>
                    <a:bodyPr/>
                    <a:lstStyle/>
                    <a:p>
                      <a:pPr algn="ctr"/>
                      <a:r>
                        <a:rPr lang="en-IN" sz="2000" dirty="0">
                          <a:solidFill>
                            <a:srgbClr val="000000"/>
                          </a:solidFill>
                          <a:effectLst/>
                        </a:rPr>
                        <a:t>SMA-2</a:t>
                      </a:r>
                    </a:p>
                  </a:txBody>
                  <a:tcPr marL="14288" marR="14288" marT="0" marB="0" anchor="ctr">
                    <a:solidFill>
                      <a:schemeClr val="bg2">
                        <a:lumMod val="10000"/>
                        <a:lumOff val="90000"/>
                      </a:schemeClr>
                    </a:solidFill>
                  </a:tcPr>
                </a:tc>
                <a:tc>
                  <a:txBody>
                    <a:bodyPr/>
                    <a:lstStyle/>
                    <a:p>
                      <a:pPr algn="ctr"/>
                      <a:r>
                        <a:rPr lang="en-IN" sz="2000" dirty="0">
                          <a:solidFill>
                            <a:srgbClr val="000000"/>
                          </a:solidFill>
                          <a:effectLst/>
                        </a:rPr>
                        <a:t>61-90 days</a:t>
                      </a:r>
                    </a:p>
                  </a:txBody>
                  <a:tcPr marL="14288" marR="14288" marT="0" marB="0" anchor="ctr">
                    <a:solidFill>
                      <a:schemeClr val="bg2">
                        <a:lumMod val="10000"/>
                        <a:lumOff val="9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753657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TOPICS COVERED</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US" sz="3200" dirty="0"/>
              <a:t>Audit of advances – vis-a-vis recent RBI guidelines – Master Circular/Directions and recent relevant circulars</a:t>
            </a:r>
          </a:p>
          <a:p>
            <a:pPr algn="just">
              <a:buFont typeface="Wingdings" panose="05000000000000000000" pitchFamily="2" charset="2"/>
              <a:buChar char="v"/>
            </a:pPr>
            <a:r>
              <a:rPr lang="en-US" sz="3200" dirty="0"/>
              <a:t>Practical issues </a:t>
            </a:r>
          </a:p>
          <a:p>
            <a:pPr algn="just">
              <a:buFont typeface="Wingdings" panose="05000000000000000000" pitchFamily="2" charset="2"/>
              <a:buChar char="v"/>
            </a:pPr>
            <a:endParaRPr lang="en-US" sz="4000" dirty="0">
              <a:latin typeface="Century Gothic" panose="020B0502020202020204" pitchFamily="34" charset="0"/>
            </a:endParaRPr>
          </a:p>
        </p:txBody>
      </p:sp>
    </p:spTree>
    <p:extLst>
      <p:ext uri="{BB962C8B-B14F-4D97-AF65-F5344CB8AC3E}">
        <p14:creationId xmlns:p14="http://schemas.microsoft.com/office/powerpoint/2010/main" val="18386937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12 FEB 2018 Circular</a:t>
            </a:r>
          </a:p>
        </p:txBody>
      </p:sp>
      <p:sp>
        <p:nvSpPr>
          <p:cNvPr id="3" name="Content Placeholder 2"/>
          <p:cNvSpPr>
            <a:spLocks noGrp="1"/>
          </p:cNvSpPr>
          <p:nvPr>
            <p:ph idx="1"/>
          </p:nvPr>
        </p:nvSpPr>
        <p:spPr>
          <a:xfrm>
            <a:off x="581041" y="1988840"/>
            <a:ext cx="11026743" cy="4167003"/>
          </a:xfrm>
        </p:spPr>
        <p:txBody>
          <a:bodyPr>
            <a:normAutofit/>
          </a:bodyPr>
          <a:lstStyle/>
          <a:p>
            <a:pPr marL="0" indent="0">
              <a:buNone/>
            </a:pPr>
            <a:r>
              <a:rPr lang="en-IN" sz="2400" b="1" dirty="0"/>
              <a:t>Implementation Conditions for RP</a:t>
            </a:r>
          </a:p>
          <a:p>
            <a:pPr marL="0" indent="0">
              <a:buNone/>
            </a:pPr>
            <a:r>
              <a:rPr lang="en-IN" sz="2000" dirty="0"/>
              <a:t>An RP in respect of borrower entities to whom the lenders continue to have credit exposure, shall be deemed to be ‘implemented’ only if the following conditions are met:</a:t>
            </a:r>
          </a:p>
          <a:p>
            <a:pPr marL="304800" lvl="1" indent="-304800"/>
            <a:r>
              <a:rPr lang="en-IN" sz="2000" dirty="0"/>
              <a:t>The borrower entity is no longer in default with any of the lenders;</a:t>
            </a:r>
          </a:p>
          <a:p>
            <a:pPr marL="304800" lvl="1" indent="-304800"/>
            <a:r>
              <a:rPr lang="en-IN" sz="2000" dirty="0"/>
              <a:t>If the resolution involves restructuring, then</a:t>
            </a:r>
          </a:p>
          <a:p>
            <a:pPr marL="722313" indent="-304800"/>
            <a:r>
              <a:rPr lang="en-IN" sz="2000" dirty="0"/>
              <a:t>All related documentation, including execution of necessary agreements between lenders and borrower / creation of security charge / perfection of securities are completed by </a:t>
            </a:r>
            <a:r>
              <a:rPr lang="en-IN" sz="2000" b="1" dirty="0"/>
              <a:t>all lenders</a:t>
            </a:r>
            <a:r>
              <a:rPr lang="en-IN" sz="2000" dirty="0"/>
              <a:t>; and</a:t>
            </a:r>
          </a:p>
          <a:p>
            <a:pPr marL="722313" indent="-304800"/>
            <a:r>
              <a:rPr lang="en-IN" sz="2000" dirty="0"/>
              <a:t>the new capital structure and/or changes in the terms of conditions of the existing loans get duly reflected in the books of all the lenders and the borrower.</a:t>
            </a:r>
          </a:p>
        </p:txBody>
      </p:sp>
    </p:spTree>
    <p:extLst>
      <p:ext uri="{BB962C8B-B14F-4D97-AF65-F5344CB8AC3E}">
        <p14:creationId xmlns:p14="http://schemas.microsoft.com/office/powerpoint/2010/main" val="36373953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12 Feb 2018 Circular</a:t>
            </a:r>
          </a:p>
        </p:txBody>
      </p:sp>
      <p:sp>
        <p:nvSpPr>
          <p:cNvPr id="3" name="Content Placeholder 2"/>
          <p:cNvSpPr>
            <a:spLocks noGrp="1"/>
          </p:cNvSpPr>
          <p:nvPr>
            <p:ph idx="1"/>
          </p:nvPr>
        </p:nvSpPr>
        <p:spPr>
          <a:xfrm>
            <a:off x="581041" y="1916832"/>
            <a:ext cx="11026743" cy="4239011"/>
          </a:xfrm>
        </p:spPr>
        <p:txBody>
          <a:bodyPr>
            <a:noAutofit/>
          </a:bodyPr>
          <a:lstStyle/>
          <a:p>
            <a:pPr marL="0" indent="0">
              <a:buNone/>
            </a:pPr>
            <a:r>
              <a:rPr lang="en-IN" sz="2000" dirty="0"/>
              <a:t>The following extant instructions on resolution of stressed assets stands withdrawn:  </a:t>
            </a:r>
          </a:p>
          <a:p>
            <a:pPr marL="304800" lvl="1" indent="-304800">
              <a:spcAft>
                <a:spcPts val="0"/>
              </a:spcAft>
            </a:pPr>
            <a:r>
              <a:rPr lang="en-IN" sz="2000" dirty="0"/>
              <a:t>Framework for Revitalising Distressed Assets, </a:t>
            </a:r>
          </a:p>
          <a:p>
            <a:pPr marL="304800" lvl="1" indent="-304800">
              <a:spcAft>
                <a:spcPts val="0"/>
              </a:spcAft>
            </a:pPr>
            <a:r>
              <a:rPr lang="en-IN" sz="2000" dirty="0"/>
              <a:t>Corporate Debt Restructuring Scheme, </a:t>
            </a:r>
          </a:p>
          <a:p>
            <a:pPr marL="304800" lvl="1" indent="-304800">
              <a:spcAft>
                <a:spcPts val="0"/>
              </a:spcAft>
            </a:pPr>
            <a:r>
              <a:rPr lang="en-IN" sz="2000" dirty="0"/>
              <a:t>Flexible Structuring of Existing Long Term Project Loans, </a:t>
            </a:r>
          </a:p>
          <a:p>
            <a:pPr marL="304800" lvl="1" indent="-304800">
              <a:spcAft>
                <a:spcPts val="0"/>
              </a:spcAft>
            </a:pPr>
            <a:r>
              <a:rPr lang="en-IN" sz="2000" dirty="0"/>
              <a:t>Strategic Debt Restructuring Scheme (SDR), </a:t>
            </a:r>
          </a:p>
          <a:p>
            <a:pPr marL="304800" lvl="1" indent="-304800">
              <a:spcAft>
                <a:spcPts val="0"/>
              </a:spcAft>
            </a:pPr>
            <a:r>
              <a:rPr lang="en-IN" sz="2000" dirty="0"/>
              <a:t>Change in Ownership outside SDR, and</a:t>
            </a:r>
          </a:p>
          <a:p>
            <a:pPr marL="304800" lvl="1" indent="-304800">
              <a:spcAft>
                <a:spcPts val="0"/>
              </a:spcAft>
            </a:pPr>
            <a:r>
              <a:rPr lang="en-IN" sz="2000" dirty="0"/>
              <a:t>Scheme for Sustainable Structuring of Stressed Assets (S4A) </a:t>
            </a:r>
          </a:p>
          <a:p>
            <a:pPr>
              <a:buFont typeface="Wingdings" panose="05000000000000000000" pitchFamily="2" charset="2"/>
              <a:buChar char="Ø"/>
            </a:pPr>
            <a:r>
              <a:rPr lang="en-IN" sz="2000" dirty="0"/>
              <a:t>Joint Lenders’ Forum (JLF) as an institutional mechanism for resolution of stressed accounts also </a:t>
            </a:r>
            <a:r>
              <a:rPr lang="en-IN" sz="2000" u="sng" dirty="0"/>
              <a:t>stands discontinued</a:t>
            </a:r>
            <a:r>
              <a:rPr lang="en-IN" sz="2000" dirty="0"/>
              <a:t>. </a:t>
            </a:r>
          </a:p>
          <a:p>
            <a:pPr marL="0" indent="0">
              <a:buNone/>
            </a:pPr>
            <a:r>
              <a:rPr lang="en-IN" sz="2000" b="1" dirty="0"/>
              <a:t>All accounts, including such accounts where any of the schemes have been invoked, but not yet implemented, shall be governed by the revised framework.  </a:t>
            </a:r>
          </a:p>
        </p:txBody>
      </p:sp>
    </p:spTree>
    <p:extLst>
      <p:ext uri="{BB962C8B-B14F-4D97-AF65-F5344CB8AC3E}">
        <p14:creationId xmlns:p14="http://schemas.microsoft.com/office/powerpoint/2010/main" val="17471119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a:t>12 Feb 2018 Circular</a:t>
            </a:r>
            <a:br>
              <a:rPr lang="en-US" sz="3200" dirty="0"/>
            </a:br>
            <a:r>
              <a:rPr lang="en-IN" sz="3100" dirty="0"/>
              <a:t>Norms</a:t>
            </a:r>
            <a:r>
              <a:rPr lang="en-IN" sz="3200" dirty="0"/>
              <a:t> for restructuring</a:t>
            </a:r>
            <a:endParaRPr lang="en-US" b="1" dirty="0">
              <a:latin typeface="Century Gothic" panose="020B0502020202020204" pitchFamily="34" charset="0"/>
            </a:endParaRPr>
          </a:p>
        </p:txBody>
      </p:sp>
      <p:sp>
        <p:nvSpPr>
          <p:cNvPr id="3" name="Content Placeholder 2"/>
          <p:cNvSpPr>
            <a:spLocks noGrp="1"/>
          </p:cNvSpPr>
          <p:nvPr>
            <p:ph idx="1"/>
          </p:nvPr>
        </p:nvSpPr>
        <p:spPr>
          <a:xfrm>
            <a:off x="581041" y="2180497"/>
            <a:ext cx="11026743" cy="3975347"/>
          </a:xfrm>
        </p:spPr>
        <p:txBody>
          <a:bodyPr>
            <a:normAutofit fontScale="92500" lnSpcReduction="10000"/>
          </a:bodyPr>
          <a:lstStyle/>
          <a:p>
            <a:pPr marL="0" indent="0">
              <a:buNone/>
            </a:pPr>
            <a:r>
              <a:rPr lang="en-IN" sz="2400" b="1" dirty="0"/>
              <a:t>Conditions for Upgrade</a:t>
            </a:r>
          </a:p>
          <a:p>
            <a:pPr marL="0" indent="0" algn="just">
              <a:buNone/>
            </a:pPr>
            <a:r>
              <a:rPr lang="en-IN" sz="2200" i="1" dirty="0"/>
              <a:t>Standard accounts classified as NPA and NPA accounts retained in the same category on restructuring by the lenders may be upgraded only when all the outstanding loan / facilities in the account demonstrate ‘satisfactory performance’ during the ‘specified period’ .</a:t>
            </a:r>
          </a:p>
          <a:p>
            <a:pPr algn="just"/>
            <a:r>
              <a:rPr lang="en-IN" sz="2200" b="1" dirty="0"/>
              <a:t>Satisfactory performance: </a:t>
            </a:r>
            <a:r>
              <a:rPr lang="en-IN" sz="2200" dirty="0"/>
              <a:t>the payments in respect of borrower entity are not in default at any point of time.</a:t>
            </a:r>
          </a:p>
          <a:p>
            <a:pPr algn="just"/>
            <a:r>
              <a:rPr lang="en-IN" sz="2200" b="1" dirty="0"/>
              <a:t>Specified period</a:t>
            </a:r>
            <a:r>
              <a:rPr lang="en-IN" sz="2200" dirty="0"/>
              <a:t> means the period from the date of implementation of RP up to the date by which at least 20 percent of the outstanding principal debt as per the RP and interest capitalisation sanctioned as part of the restructuring, if any, is repaid.</a:t>
            </a:r>
          </a:p>
          <a:p>
            <a:pPr algn="just"/>
            <a:r>
              <a:rPr lang="en-IN" sz="2200" dirty="0"/>
              <a:t>Provided that the specified period cannot end before one year from the commencement of the first payment of interest or principal </a:t>
            </a:r>
            <a:r>
              <a:rPr lang="en-IN" sz="2000" dirty="0"/>
              <a:t>(whichever is later) on the credit facility with longest period of moratorium under the terms of RP.</a:t>
            </a:r>
            <a:endParaRPr lang="en-IN" sz="2200" b="1" dirty="0"/>
          </a:p>
        </p:txBody>
      </p:sp>
    </p:spTree>
    <p:extLst>
      <p:ext uri="{BB962C8B-B14F-4D97-AF65-F5344CB8AC3E}">
        <p14:creationId xmlns:p14="http://schemas.microsoft.com/office/powerpoint/2010/main" val="26259420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E2677-7D89-43EE-A90E-5C537F69904C}"/>
              </a:ext>
            </a:extLst>
          </p:cNvPr>
          <p:cNvSpPr>
            <a:spLocks noGrp="1"/>
          </p:cNvSpPr>
          <p:nvPr>
            <p:ph type="title"/>
          </p:nvPr>
        </p:nvSpPr>
        <p:spPr>
          <a:xfrm>
            <a:off x="581041" y="702156"/>
            <a:ext cx="11026744" cy="1013800"/>
          </a:xfrm>
        </p:spPr>
        <p:txBody>
          <a:bodyPr>
            <a:normAutofit/>
          </a:bodyPr>
          <a:lstStyle/>
          <a:p>
            <a:pPr algn="ctr"/>
            <a:r>
              <a:rPr lang="en-IN" sz="3200" dirty="0"/>
              <a:t>Exceptions to 12-02-18 circular (RP)</a:t>
            </a:r>
          </a:p>
        </p:txBody>
      </p:sp>
      <p:sp>
        <p:nvSpPr>
          <p:cNvPr id="3" name="Content Placeholder 2">
            <a:extLst>
              <a:ext uri="{FF2B5EF4-FFF2-40B4-BE49-F238E27FC236}">
                <a16:creationId xmlns:a16="http://schemas.microsoft.com/office/drawing/2014/main" id="{02CC94D2-87E5-46C5-9C63-F184560E23BE}"/>
              </a:ext>
            </a:extLst>
          </p:cNvPr>
          <p:cNvSpPr>
            <a:spLocks noGrp="1"/>
          </p:cNvSpPr>
          <p:nvPr>
            <p:ph idx="1"/>
          </p:nvPr>
        </p:nvSpPr>
        <p:spPr>
          <a:xfrm>
            <a:off x="581041" y="2270977"/>
            <a:ext cx="11026743" cy="3678303"/>
          </a:xfrm>
        </p:spPr>
        <p:txBody>
          <a:bodyPr>
            <a:normAutofit/>
          </a:bodyPr>
          <a:lstStyle/>
          <a:p>
            <a:pPr>
              <a:buFont typeface="Wingdings" panose="05000000000000000000" pitchFamily="2" charset="2"/>
              <a:buChar char="§"/>
            </a:pPr>
            <a:r>
              <a:rPr lang="en-IN" sz="2400" dirty="0"/>
              <a:t>Revival and rehabilitation of MSME (still governed by 17-03-2016 circular) – </a:t>
            </a:r>
            <a:r>
              <a:rPr lang="en-IN" sz="2400" i="1" dirty="0"/>
              <a:t>modified vide Circular dt. 06-06-18 and 01-01-2019 </a:t>
            </a:r>
          </a:p>
          <a:p>
            <a:pPr>
              <a:buFont typeface="Wingdings" panose="05000000000000000000" pitchFamily="2" charset="2"/>
              <a:buChar char="§"/>
            </a:pPr>
            <a:r>
              <a:rPr lang="en-IN" sz="2400" dirty="0"/>
              <a:t>Restructuring in the event of natural calamities (still covered by Master directions -2017-18)</a:t>
            </a:r>
          </a:p>
          <a:p>
            <a:pPr>
              <a:buFont typeface="Wingdings" panose="05000000000000000000" pitchFamily="2" charset="2"/>
              <a:buChar char="§"/>
            </a:pPr>
            <a:r>
              <a:rPr lang="en-IN" sz="2400" dirty="0"/>
              <a:t>Fraud/wilful default cases – ineligible for restructuring</a:t>
            </a:r>
          </a:p>
          <a:p>
            <a:pPr>
              <a:buFont typeface="Wingdings" panose="05000000000000000000" pitchFamily="2" charset="2"/>
              <a:buChar char="§"/>
            </a:pPr>
            <a:r>
              <a:rPr lang="en-IN" sz="2400" dirty="0"/>
              <a:t>Restructuring involving deferment of DCCO – earlier instructions</a:t>
            </a:r>
            <a:br>
              <a:rPr lang="en-IN" sz="3000" dirty="0">
                <a:latin typeface="Century Gothic" panose="020B0502020202020204" pitchFamily="34" charset="0"/>
              </a:rPr>
            </a:br>
            <a:endParaRPr lang="en-IN" sz="3000" dirty="0">
              <a:latin typeface="Century Gothic" panose="020B0502020202020204" pitchFamily="34" charset="0"/>
            </a:endParaRPr>
          </a:p>
        </p:txBody>
      </p:sp>
    </p:spTree>
    <p:extLst>
      <p:ext uri="{BB962C8B-B14F-4D97-AF65-F5344CB8AC3E}">
        <p14:creationId xmlns:p14="http://schemas.microsoft.com/office/powerpoint/2010/main" val="26500933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856304-1D5C-4BC7-A745-DA96F910E2C6}"/>
              </a:ext>
            </a:extLst>
          </p:cNvPr>
          <p:cNvSpPr>
            <a:spLocks noGrp="1"/>
          </p:cNvSpPr>
          <p:nvPr>
            <p:ph type="title"/>
          </p:nvPr>
        </p:nvSpPr>
        <p:spPr>
          <a:xfrm>
            <a:off x="581042" y="1916833"/>
            <a:ext cx="11026743" cy="1512167"/>
          </a:xfrm>
        </p:spPr>
        <p:txBody>
          <a:bodyPr>
            <a:normAutofit/>
          </a:bodyPr>
          <a:lstStyle/>
          <a:p>
            <a:r>
              <a:rPr lang="en-IN" sz="4800" dirty="0"/>
              <a:t>MASTER CIRCULAR</a:t>
            </a:r>
            <a:endParaRPr lang="en-US" sz="3600" dirty="0"/>
          </a:p>
        </p:txBody>
      </p:sp>
      <p:sp>
        <p:nvSpPr>
          <p:cNvPr id="3" name="Content Placeholder 2">
            <a:extLst>
              <a:ext uri="{FF2B5EF4-FFF2-40B4-BE49-F238E27FC236}">
                <a16:creationId xmlns:a16="http://schemas.microsoft.com/office/drawing/2014/main" id="{B941E821-4D78-42CE-8A02-C1DBAAAE8EBC}"/>
              </a:ext>
            </a:extLst>
          </p:cNvPr>
          <p:cNvSpPr>
            <a:spLocks noGrp="1"/>
          </p:cNvSpPr>
          <p:nvPr>
            <p:ph type="body" idx="1"/>
          </p:nvPr>
        </p:nvSpPr>
        <p:spPr>
          <a:xfrm>
            <a:off x="581041" y="3629806"/>
            <a:ext cx="11026743" cy="600556"/>
          </a:xfrm>
        </p:spPr>
        <p:txBody>
          <a:bodyPr>
            <a:noAutofit/>
          </a:bodyPr>
          <a:lstStyle/>
          <a:p>
            <a:r>
              <a:rPr lang="en-IN" sz="3600" b="1" dirty="0"/>
              <a:t>Dt. 01-07-2015</a:t>
            </a:r>
          </a:p>
        </p:txBody>
      </p:sp>
    </p:spTree>
    <p:extLst>
      <p:ext uri="{BB962C8B-B14F-4D97-AF65-F5344CB8AC3E}">
        <p14:creationId xmlns:p14="http://schemas.microsoft.com/office/powerpoint/2010/main" val="16231724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IRAC Norms for asset classification</a:t>
            </a:r>
          </a:p>
        </p:txBody>
      </p:sp>
      <p:sp>
        <p:nvSpPr>
          <p:cNvPr id="3" name="Content Placeholder 2"/>
          <p:cNvSpPr>
            <a:spLocks noGrp="1"/>
          </p:cNvSpPr>
          <p:nvPr>
            <p:ph idx="1"/>
          </p:nvPr>
        </p:nvSpPr>
        <p:spPr>
          <a:xfrm>
            <a:off x="581041" y="1844823"/>
            <a:ext cx="11026743" cy="4680521"/>
          </a:xfrm>
        </p:spPr>
        <p:txBody>
          <a:bodyPr>
            <a:normAutofit lnSpcReduction="10000"/>
          </a:bodyPr>
          <a:lstStyle/>
          <a:p>
            <a:pPr algn="just">
              <a:buFont typeface="Wingdings" panose="05000000000000000000" pitchFamily="2" charset="2"/>
              <a:buChar char="v"/>
            </a:pPr>
            <a:r>
              <a:rPr lang="en-US" sz="2500" b="1" dirty="0"/>
              <a:t>Term Loan: </a:t>
            </a:r>
          </a:p>
          <a:p>
            <a:pPr lvl="1" algn="just">
              <a:buFont typeface="Wingdings" panose="05000000000000000000" pitchFamily="2" charset="2"/>
              <a:buChar char="v"/>
            </a:pPr>
            <a:r>
              <a:rPr lang="en-US" sz="2500" dirty="0"/>
              <a:t>Interest/principal overdue for more than 90 days</a:t>
            </a:r>
          </a:p>
          <a:p>
            <a:pPr marL="695325" indent="-342900" algn="just">
              <a:buFont typeface="Wingdings" panose="05000000000000000000" pitchFamily="2" charset="2"/>
              <a:buChar char="v"/>
            </a:pPr>
            <a:r>
              <a:rPr lang="en-US" sz="2500" dirty="0"/>
              <a:t>As per Para 2.1.3, only if interest due and charged during any quarter is not serviced fully within 90 days from the end of the quarter</a:t>
            </a:r>
            <a:r>
              <a:rPr lang="en-US" sz="2500" b="1" dirty="0"/>
              <a:t>. </a:t>
            </a:r>
          </a:p>
          <a:p>
            <a:pPr algn="just">
              <a:buFont typeface="Wingdings" panose="05000000000000000000" pitchFamily="2" charset="2"/>
              <a:buChar char="v"/>
            </a:pPr>
            <a:r>
              <a:rPr lang="en-US" sz="2500" b="1" dirty="0"/>
              <a:t>CC/OD “Out of Order”: </a:t>
            </a:r>
          </a:p>
          <a:p>
            <a:pPr lvl="1" algn="just">
              <a:buFont typeface="Wingdings" panose="05000000000000000000" pitchFamily="2" charset="2"/>
              <a:buChar char="v"/>
            </a:pPr>
            <a:r>
              <a:rPr lang="en-US" sz="2301" dirty="0"/>
              <a:t>Outstanding balance greater than DP/Limit (whichever is lower) for 90 days. </a:t>
            </a:r>
          </a:p>
          <a:p>
            <a:pPr lvl="1" algn="just">
              <a:buFont typeface="Wingdings" panose="05000000000000000000" pitchFamily="2" charset="2"/>
              <a:buChar char="v"/>
            </a:pPr>
            <a:r>
              <a:rPr lang="en-US" sz="2301" dirty="0"/>
              <a:t>In case where </a:t>
            </a:r>
            <a:r>
              <a:rPr lang="en-IN" sz="2301" dirty="0"/>
              <a:t>outstanding balance in the principal operating account is less than the limit/Dp, but </a:t>
            </a:r>
            <a:r>
              <a:rPr lang="en-US" sz="2301" dirty="0"/>
              <a:t>No credits for 90 days, or credits not sufficient to cover the interest debits during the period.</a:t>
            </a:r>
          </a:p>
          <a:p>
            <a:pPr algn="just">
              <a:buFont typeface="Wingdings" panose="05000000000000000000" pitchFamily="2" charset="2"/>
              <a:buChar char="§"/>
            </a:pPr>
            <a:r>
              <a:rPr lang="en-US" sz="2599" b="1" dirty="0"/>
              <a:t>“Overdue’ - if not paid within the due date.</a:t>
            </a:r>
          </a:p>
          <a:p>
            <a:pPr lvl="1" algn="just">
              <a:buFont typeface="Wingdings" panose="05000000000000000000" pitchFamily="2" charset="2"/>
              <a:buChar char="v"/>
            </a:pPr>
            <a:endParaRPr lang="en-US" sz="2301" dirty="0"/>
          </a:p>
        </p:txBody>
      </p:sp>
    </p:spTree>
    <p:extLst>
      <p:ext uri="{BB962C8B-B14F-4D97-AF65-F5344CB8AC3E}">
        <p14:creationId xmlns:p14="http://schemas.microsoft.com/office/powerpoint/2010/main" val="18111484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prstClr val="white"/>
                </a:solidFill>
              </a:rPr>
              <a:t>NPA Norms – IRAC</a:t>
            </a:r>
            <a:endParaRPr lang="en-US" b="1" dirty="0">
              <a:latin typeface="Century Gothic" panose="020B0502020202020204" pitchFamily="34" charset="0"/>
            </a:endParaRPr>
          </a:p>
        </p:txBody>
      </p:sp>
      <p:sp>
        <p:nvSpPr>
          <p:cNvPr id="3" name="Content Placeholder 2"/>
          <p:cNvSpPr>
            <a:spLocks noGrp="1"/>
          </p:cNvSpPr>
          <p:nvPr>
            <p:ph idx="1"/>
          </p:nvPr>
        </p:nvSpPr>
        <p:spPr>
          <a:xfrm>
            <a:off x="581041" y="1916832"/>
            <a:ext cx="11129995" cy="4239011"/>
          </a:xfrm>
        </p:spPr>
        <p:txBody>
          <a:bodyPr>
            <a:normAutofit/>
          </a:bodyPr>
          <a:lstStyle/>
          <a:p>
            <a:pPr algn="just">
              <a:buFont typeface="Wingdings" panose="05000000000000000000" pitchFamily="2" charset="2"/>
              <a:buChar char="§"/>
            </a:pPr>
            <a:r>
              <a:rPr lang="en-US" sz="2200" b="1" dirty="0"/>
              <a:t>Bills Purchased/Discounted: </a:t>
            </a:r>
            <a:r>
              <a:rPr lang="en-US" sz="2200" dirty="0"/>
              <a:t>Overdue for more than 90 days</a:t>
            </a:r>
          </a:p>
          <a:p>
            <a:pPr algn="just">
              <a:lnSpc>
                <a:spcPct val="200000"/>
              </a:lnSpc>
              <a:buFont typeface="Wingdings" panose="05000000000000000000" pitchFamily="2" charset="2"/>
              <a:buChar char="§"/>
            </a:pPr>
            <a:r>
              <a:rPr lang="en-US" sz="2200" b="1" dirty="0"/>
              <a:t>Agricultural Advances:</a:t>
            </a:r>
          </a:p>
          <a:p>
            <a:pPr marL="722313" indent="-369888" algn="just">
              <a:buFont typeface="Arial" panose="020B0604020202020204" pitchFamily="34" charset="0"/>
              <a:buChar char="•"/>
            </a:pPr>
            <a:r>
              <a:rPr lang="en-US" sz="2200" dirty="0"/>
              <a:t>Long duration crop loans: Overdue for 1 crop season</a:t>
            </a:r>
          </a:p>
          <a:p>
            <a:pPr marL="722313" indent="-369888" algn="just">
              <a:buFont typeface="Arial" panose="020B0604020202020204" pitchFamily="34" charset="0"/>
              <a:buChar char="•"/>
            </a:pPr>
            <a:r>
              <a:rPr lang="en-US" sz="2200" dirty="0"/>
              <a:t>Short duration crop loans: Overdue for 2 crop season</a:t>
            </a:r>
          </a:p>
          <a:p>
            <a:pPr marL="352425" indent="0" algn="just">
              <a:buNone/>
            </a:pPr>
            <a:r>
              <a:rPr lang="en-IN" i="1" dirty="0"/>
              <a:t>“long duration” crops would be crops with </a:t>
            </a:r>
            <a:r>
              <a:rPr lang="en-IN" b="1" i="1" dirty="0"/>
              <a:t>crop season </a:t>
            </a:r>
            <a:r>
              <a:rPr lang="en-IN" i="1" dirty="0"/>
              <a:t>longer than one year and crops, which are not “long duration” crops, would be treated as “short duration” crops. The crop season for each crop, which means the period up to harvesting of the crops raised, would be as determined by the State Level Bankers’ Committee in each State.</a:t>
            </a:r>
            <a:endParaRPr lang="en-US" sz="2200" i="1" dirty="0"/>
          </a:p>
          <a:p>
            <a:pPr algn="just">
              <a:lnSpc>
                <a:spcPct val="200000"/>
              </a:lnSpc>
              <a:buFont typeface="Wingdings" panose="05000000000000000000" pitchFamily="2" charset="2"/>
              <a:buChar char="§"/>
            </a:pPr>
            <a:r>
              <a:rPr lang="en-US" sz="2200" b="1" dirty="0"/>
              <a:t>Credit Card: </a:t>
            </a:r>
            <a:r>
              <a:rPr lang="en-US" sz="2200" dirty="0"/>
              <a:t>Minimum amount not paid within 90 days</a:t>
            </a:r>
          </a:p>
        </p:txBody>
      </p:sp>
    </p:spTree>
    <p:extLst>
      <p:ext uri="{BB962C8B-B14F-4D97-AF65-F5344CB8AC3E}">
        <p14:creationId xmlns:p14="http://schemas.microsoft.com/office/powerpoint/2010/main" val="1275848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200" dirty="0"/>
              <a:t>90 days norms – PRACTICAL issues</a:t>
            </a:r>
          </a:p>
        </p:txBody>
      </p:sp>
      <p:sp>
        <p:nvSpPr>
          <p:cNvPr id="3" name="Content Placeholder 2"/>
          <p:cNvSpPr>
            <a:spLocks noGrp="1"/>
          </p:cNvSpPr>
          <p:nvPr>
            <p:ph idx="1"/>
          </p:nvPr>
        </p:nvSpPr>
        <p:spPr>
          <a:xfrm>
            <a:off x="581041" y="2060847"/>
            <a:ext cx="11026743" cy="4320481"/>
          </a:xfrm>
        </p:spPr>
        <p:txBody>
          <a:bodyPr>
            <a:normAutofit fontScale="92500" lnSpcReduction="10000"/>
          </a:bodyPr>
          <a:lstStyle/>
          <a:p>
            <a:pPr algn="just">
              <a:buFont typeface="Wingdings" panose="05000000000000000000" pitchFamily="2" charset="2"/>
              <a:buChar char="§"/>
            </a:pPr>
            <a:r>
              <a:rPr lang="en-IN" sz="2400" dirty="0"/>
              <a:t>Date from which 90 days norms applies ?</a:t>
            </a:r>
          </a:p>
          <a:p>
            <a:pPr algn="just">
              <a:buFont typeface="Wingdings" panose="05000000000000000000" pitchFamily="2" charset="2"/>
              <a:buChar char="§"/>
            </a:pPr>
            <a:r>
              <a:rPr lang="en-IN" sz="2400" dirty="0"/>
              <a:t>Overdue:</a:t>
            </a:r>
          </a:p>
          <a:p>
            <a:pPr marL="722313" indent="-369888" algn="just">
              <a:buFont typeface="Wingdings" panose="05000000000000000000" pitchFamily="2" charset="2"/>
              <a:buChar char="§"/>
            </a:pPr>
            <a:r>
              <a:rPr lang="en-IN" sz="2400" dirty="0"/>
              <a:t>Internal guidelines of 1 week/1 month not applicable. </a:t>
            </a:r>
          </a:p>
          <a:p>
            <a:pPr algn="just">
              <a:buFont typeface="Wingdings" panose="05000000000000000000" pitchFamily="2" charset="2"/>
              <a:buChar char="§"/>
            </a:pPr>
            <a:r>
              <a:rPr lang="en-IN" sz="2400" dirty="0"/>
              <a:t>Out of order: </a:t>
            </a:r>
          </a:p>
          <a:p>
            <a:pPr lvl="1" algn="just">
              <a:buFont typeface="Wingdings" panose="05000000000000000000" pitchFamily="2" charset="2"/>
              <a:buChar char="§"/>
            </a:pPr>
            <a:r>
              <a:rPr lang="en-IN" sz="2400" dirty="0"/>
              <a:t>Beware of reversal entries (Intra day credits)– mistaken as credits.  To see day end balance</a:t>
            </a:r>
          </a:p>
          <a:p>
            <a:pPr algn="just"/>
            <a:r>
              <a:rPr lang="en-IN" sz="2400" b="1" dirty="0">
                <a:solidFill>
                  <a:schemeClr val="tx1"/>
                </a:solidFill>
              </a:rPr>
              <a:t>Beware of solitary credits</a:t>
            </a:r>
          </a:p>
          <a:p>
            <a:pPr algn="just"/>
            <a:r>
              <a:rPr lang="en-IN" sz="2400" dirty="0"/>
              <a:t>Credits from other accounts/other branches to regularise the account – </a:t>
            </a:r>
            <a:r>
              <a:rPr lang="en-IN" sz="2400" i="1" dirty="0"/>
              <a:t>Genuineness</a:t>
            </a:r>
          </a:p>
          <a:p>
            <a:pPr algn="just"/>
            <a:r>
              <a:rPr lang="en-IN" sz="2400" dirty="0"/>
              <a:t>Continuously in excess, except for a few days at the end – AUDIT MAY REPORT  </a:t>
            </a:r>
          </a:p>
          <a:p>
            <a:pPr algn="just"/>
            <a:r>
              <a:rPr lang="en-IN" sz="2400" dirty="0"/>
              <a:t>Check SMA reports</a:t>
            </a:r>
          </a:p>
          <a:p>
            <a:pPr lvl="1" algn="just">
              <a:buFont typeface="Wingdings" panose="05000000000000000000" pitchFamily="2" charset="2"/>
              <a:buChar char="§"/>
            </a:pPr>
            <a:endParaRPr lang="en-IN" sz="2400" dirty="0"/>
          </a:p>
        </p:txBody>
      </p:sp>
    </p:spTree>
    <p:extLst>
      <p:ext uri="{BB962C8B-B14F-4D97-AF65-F5344CB8AC3E}">
        <p14:creationId xmlns:p14="http://schemas.microsoft.com/office/powerpoint/2010/main" val="8405636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041" y="2180497"/>
            <a:ext cx="11026743" cy="4416855"/>
          </a:xfrm>
        </p:spPr>
        <p:txBody>
          <a:bodyPr>
            <a:normAutofit/>
          </a:bodyPr>
          <a:lstStyle/>
          <a:p>
            <a:pPr marL="0" indent="0">
              <a:buNone/>
            </a:pPr>
            <a:r>
              <a:rPr lang="en-IN" sz="2400" dirty="0"/>
              <a:t>Bills purchased/discounted:</a:t>
            </a:r>
          </a:p>
          <a:p>
            <a:pPr algn="just"/>
            <a:r>
              <a:rPr lang="en-IN" sz="2400" dirty="0"/>
              <a:t>Check on random whether bills are genuine bills (not accommodation bills) – w.r.to underlying documents</a:t>
            </a:r>
          </a:p>
          <a:p>
            <a:pPr algn="just"/>
            <a:r>
              <a:rPr lang="en-IN" sz="2400" dirty="0"/>
              <a:t>Check Overdue bills vis a vis reclassification based on norms</a:t>
            </a:r>
          </a:p>
          <a:p>
            <a:pPr algn="just"/>
            <a:r>
              <a:rPr lang="en-IN" sz="2400" dirty="0"/>
              <a:t>Extension of due date vis-a-vis restructuring</a:t>
            </a:r>
          </a:p>
          <a:p>
            <a:pPr algn="just"/>
            <a:r>
              <a:rPr lang="en-IN" sz="2400" dirty="0">
                <a:solidFill>
                  <a:schemeClr val="tx1"/>
                </a:solidFill>
              </a:rPr>
              <a:t>Beware of year-end regularisation by cheque purchase </a:t>
            </a:r>
          </a:p>
          <a:p>
            <a:pPr algn="just"/>
            <a:r>
              <a:rPr lang="en-IN" sz="2400" b="1" dirty="0"/>
              <a:t>Packing credits</a:t>
            </a:r>
            <a:r>
              <a:rPr lang="en-IN" sz="2400" dirty="0"/>
              <a:t> – extension permitted within 90 days norms up to 360 days</a:t>
            </a:r>
          </a:p>
          <a:p>
            <a:pPr marL="273050" indent="0" algn="just">
              <a:buNone/>
            </a:pPr>
            <a:r>
              <a:rPr lang="en-IN" sz="2400" dirty="0"/>
              <a:t>(To obtain letter from foreign buyer seeking extension of delivery of goods)</a:t>
            </a:r>
          </a:p>
          <a:p>
            <a:endParaRPr lang="en-IN" dirty="0">
              <a:latin typeface="Century Gothic" panose="020B0502020202020204" pitchFamily="34" charset="0"/>
            </a:endParaRPr>
          </a:p>
        </p:txBody>
      </p:sp>
      <p:sp>
        <p:nvSpPr>
          <p:cNvPr id="7" name="Title 1">
            <a:extLst>
              <a:ext uri="{FF2B5EF4-FFF2-40B4-BE49-F238E27FC236}">
                <a16:creationId xmlns:a16="http://schemas.microsoft.com/office/drawing/2014/main" id="{886050AF-6C1C-4CF4-9826-683A082624DA}"/>
              </a:ext>
            </a:extLst>
          </p:cNvPr>
          <p:cNvSpPr>
            <a:spLocks noGrp="1"/>
          </p:cNvSpPr>
          <p:nvPr>
            <p:ph type="title"/>
          </p:nvPr>
        </p:nvSpPr>
        <p:spPr>
          <a:xfrm>
            <a:off x="581041" y="702156"/>
            <a:ext cx="11026744" cy="1013800"/>
          </a:xfrm>
        </p:spPr>
        <p:txBody>
          <a:bodyPr>
            <a:normAutofit/>
          </a:bodyPr>
          <a:lstStyle/>
          <a:p>
            <a:pPr algn="ctr"/>
            <a:r>
              <a:rPr lang="en-IN" sz="3200" dirty="0"/>
              <a:t>90 days norms – PRACTICAL issues - Instruments</a:t>
            </a:r>
            <a:endParaRPr lang="en-IN" dirty="0">
              <a:latin typeface="Century Gothic" panose="020B0502020202020204" pitchFamily="34" charset="0"/>
            </a:endParaRPr>
          </a:p>
        </p:txBody>
      </p:sp>
    </p:spTree>
    <p:extLst>
      <p:ext uri="{BB962C8B-B14F-4D97-AF65-F5344CB8AC3E}">
        <p14:creationId xmlns:p14="http://schemas.microsoft.com/office/powerpoint/2010/main" val="34583378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041" y="2204864"/>
            <a:ext cx="11202003" cy="4176463"/>
          </a:xfrm>
        </p:spPr>
        <p:txBody>
          <a:bodyPr>
            <a:normAutofit fontScale="92500" lnSpcReduction="10000"/>
          </a:bodyPr>
          <a:lstStyle/>
          <a:p>
            <a:pPr algn="just"/>
            <a:r>
              <a:rPr lang="en-IN" sz="2400" dirty="0"/>
              <a:t>Stock statements – should not be older than 3 months. </a:t>
            </a:r>
          </a:p>
          <a:p>
            <a:pPr algn="just"/>
            <a:r>
              <a:rPr lang="en-IN" sz="2400" dirty="0"/>
              <a:t>If older than 3 months, irregular - hence maximum age can be 6 months </a:t>
            </a:r>
          </a:p>
          <a:p>
            <a:pPr algn="just"/>
            <a:r>
              <a:rPr lang="en-IN" sz="2400" b="1" dirty="0">
                <a:solidFill>
                  <a:schemeClr val="tx1"/>
                </a:solidFill>
              </a:rPr>
              <a:t>Stock must be paid stock</a:t>
            </a:r>
          </a:p>
          <a:p>
            <a:pPr algn="just"/>
            <a:r>
              <a:rPr lang="en-IN" sz="2400" b="1" dirty="0">
                <a:solidFill>
                  <a:schemeClr val="tx1"/>
                </a:solidFill>
              </a:rPr>
              <a:t>Non moving stock/debtors &gt; 6 months </a:t>
            </a:r>
          </a:p>
          <a:p>
            <a:pPr algn="just"/>
            <a:r>
              <a:rPr lang="en-IN" sz="2400" dirty="0"/>
              <a:t>Comparison with PY end stock statement vis-a-vis financials – wide variation?</a:t>
            </a:r>
          </a:p>
          <a:p>
            <a:pPr algn="just">
              <a:lnSpc>
                <a:spcPct val="150000"/>
              </a:lnSpc>
            </a:pPr>
            <a:r>
              <a:rPr lang="en-IN" sz="2400" dirty="0"/>
              <a:t>Stock audit – comments, if any</a:t>
            </a:r>
          </a:p>
          <a:p>
            <a:pPr algn="just">
              <a:lnSpc>
                <a:spcPct val="150000"/>
              </a:lnSpc>
            </a:pPr>
            <a:r>
              <a:rPr lang="en-IN" sz="2400" dirty="0"/>
              <a:t>Branch Auditor to Do Physical verification of stressed borrowers cases</a:t>
            </a:r>
          </a:p>
          <a:p>
            <a:pPr algn="just">
              <a:lnSpc>
                <a:spcPct val="150000"/>
              </a:lnSpc>
            </a:pPr>
            <a:r>
              <a:rPr lang="en-IN" sz="2400" dirty="0"/>
              <a:t>Bank’s policy of computation of stock value for MPBF</a:t>
            </a:r>
          </a:p>
          <a:p>
            <a:pPr marL="0" indent="0">
              <a:buNone/>
            </a:pPr>
            <a:endParaRPr lang="en-IN" dirty="0">
              <a:latin typeface="Century Gothic" panose="020B0502020202020204" pitchFamily="34" charset="0"/>
            </a:endParaRPr>
          </a:p>
          <a:p>
            <a:endParaRPr lang="en-IN" dirty="0">
              <a:latin typeface="Century Gothic" panose="020B0502020202020204" pitchFamily="34" charset="0"/>
            </a:endParaRPr>
          </a:p>
        </p:txBody>
      </p:sp>
      <p:sp>
        <p:nvSpPr>
          <p:cNvPr id="7" name="Title 1">
            <a:extLst>
              <a:ext uri="{FF2B5EF4-FFF2-40B4-BE49-F238E27FC236}">
                <a16:creationId xmlns:a16="http://schemas.microsoft.com/office/drawing/2014/main" id="{FC83C458-FA6A-485E-9F23-3E111CCB1001}"/>
              </a:ext>
            </a:extLst>
          </p:cNvPr>
          <p:cNvSpPr>
            <a:spLocks noGrp="1"/>
          </p:cNvSpPr>
          <p:nvPr>
            <p:ph type="title"/>
          </p:nvPr>
        </p:nvSpPr>
        <p:spPr>
          <a:xfrm>
            <a:off x="581041" y="702156"/>
            <a:ext cx="11026744" cy="1013800"/>
          </a:xfrm>
        </p:spPr>
        <p:txBody>
          <a:bodyPr>
            <a:normAutofit/>
          </a:bodyPr>
          <a:lstStyle/>
          <a:p>
            <a:pPr algn="ctr"/>
            <a:r>
              <a:rPr lang="en-IN" sz="3200" dirty="0"/>
              <a:t>90 days norms – PRACTICAL issues - Stock</a:t>
            </a:r>
            <a:r>
              <a:rPr lang="en-IN" sz="3200" dirty="0">
                <a:latin typeface="Century Gothic" panose="020B0502020202020204" pitchFamily="34" charset="0"/>
              </a:rPr>
              <a:t>	</a:t>
            </a:r>
            <a:endParaRPr lang="en-IN" dirty="0">
              <a:latin typeface="Century Gothic" panose="020B0502020202020204" pitchFamily="34" charset="0"/>
            </a:endParaRPr>
          </a:p>
        </p:txBody>
      </p:sp>
    </p:spTree>
    <p:extLst>
      <p:ext uri="{BB962C8B-B14F-4D97-AF65-F5344CB8AC3E}">
        <p14:creationId xmlns:p14="http://schemas.microsoft.com/office/powerpoint/2010/main" val="18582023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Verification of advances</a:t>
            </a:r>
          </a:p>
        </p:txBody>
      </p:sp>
      <p:sp>
        <p:nvSpPr>
          <p:cNvPr id="3" name="Content Placeholder 2"/>
          <p:cNvSpPr>
            <a:spLocks noGrp="1"/>
          </p:cNvSpPr>
          <p:nvPr>
            <p:ph idx="1"/>
          </p:nvPr>
        </p:nvSpPr>
        <p:spPr/>
        <p:txBody>
          <a:bodyPr/>
          <a:lstStyle/>
          <a:p>
            <a:pPr algn="just">
              <a:buFont typeface="Wingdings" pitchFamily="2" charset="2"/>
              <a:buChar char="v"/>
            </a:pPr>
            <a:r>
              <a:rPr lang="en-US" sz="3200" dirty="0"/>
              <a:t>RBI Master Circular on Income Recognition and Asset Classification dt. 01-07-2015</a:t>
            </a:r>
          </a:p>
          <a:p>
            <a:pPr algn="just">
              <a:buFont typeface="Wingdings" pitchFamily="2" charset="2"/>
              <a:buChar char="v"/>
            </a:pPr>
            <a:r>
              <a:rPr lang="en-US" sz="3200" dirty="0"/>
              <a:t>From Jan 2016, Master Directions</a:t>
            </a:r>
          </a:p>
          <a:p>
            <a:pPr algn="just">
              <a:buFont typeface="Wingdings" pitchFamily="2" charset="2"/>
              <a:buChar char="v"/>
            </a:pPr>
            <a:endParaRPr lang="en-US" sz="4000" dirty="0">
              <a:latin typeface="Century Gothic" panose="020B0502020202020204" pitchFamily="34" charset="0"/>
            </a:endParaRPr>
          </a:p>
        </p:txBody>
      </p:sp>
    </p:spTree>
    <p:extLst>
      <p:ext uri="{BB962C8B-B14F-4D97-AF65-F5344CB8AC3E}">
        <p14:creationId xmlns:p14="http://schemas.microsoft.com/office/powerpoint/2010/main" val="25247995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a:t>Practical issues with  </a:t>
            </a:r>
            <a:br>
              <a:rPr lang="en-US" sz="3200" dirty="0"/>
            </a:br>
            <a:r>
              <a:rPr lang="en-US" sz="3200" dirty="0"/>
              <a:t> stock statements</a:t>
            </a:r>
          </a:p>
        </p:txBody>
      </p:sp>
      <p:sp>
        <p:nvSpPr>
          <p:cNvPr id="3" name="Content Placeholder 2"/>
          <p:cNvSpPr>
            <a:spLocks noGrp="1"/>
          </p:cNvSpPr>
          <p:nvPr>
            <p:ph sz="half" idx="1"/>
          </p:nvPr>
        </p:nvSpPr>
        <p:spPr/>
        <p:txBody>
          <a:bodyPr>
            <a:noAutofit/>
          </a:bodyPr>
          <a:lstStyle/>
          <a:p>
            <a:pPr algn="just"/>
            <a:r>
              <a:rPr lang="en-US" sz="2400" dirty="0"/>
              <a:t>Delay in submission</a:t>
            </a:r>
          </a:p>
          <a:p>
            <a:pPr algn="just"/>
            <a:r>
              <a:rPr lang="en-US" sz="2400" dirty="0"/>
              <a:t>Lumpsum details given without quantitative details</a:t>
            </a:r>
          </a:p>
          <a:p>
            <a:pPr algn="just"/>
            <a:r>
              <a:rPr lang="en-US" sz="2400" dirty="0"/>
              <a:t>Ageing Stock and Debtors</a:t>
            </a:r>
          </a:p>
          <a:p>
            <a:pPr algn="just"/>
            <a:r>
              <a:rPr lang="en-US" sz="2400" dirty="0"/>
              <a:t>Sundry creditors not reduced</a:t>
            </a:r>
          </a:p>
          <a:p>
            <a:pPr algn="just"/>
            <a:r>
              <a:rPr lang="en-US" sz="2400" dirty="0"/>
              <a:t>No stock audit report even when mandated</a:t>
            </a:r>
          </a:p>
        </p:txBody>
      </p:sp>
      <p:sp>
        <p:nvSpPr>
          <p:cNvPr id="5" name="Content Placeholder 4">
            <a:extLst>
              <a:ext uri="{FF2B5EF4-FFF2-40B4-BE49-F238E27FC236}">
                <a16:creationId xmlns:a16="http://schemas.microsoft.com/office/drawing/2014/main" id="{3BC928A2-DBFC-4CF4-8A66-53D45EC3BB0F}"/>
              </a:ext>
            </a:extLst>
          </p:cNvPr>
          <p:cNvSpPr>
            <a:spLocks noGrp="1"/>
          </p:cNvSpPr>
          <p:nvPr>
            <p:ph sz="half" idx="2"/>
          </p:nvPr>
        </p:nvSpPr>
        <p:spPr/>
        <p:txBody>
          <a:bodyPr>
            <a:normAutofit/>
          </a:bodyPr>
          <a:lstStyle/>
          <a:p>
            <a:pPr algn="just"/>
            <a:r>
              <a:rPr lang="en-US" sz="2400" dirty="0"/>
              <a:t>Branch response not satisfactory</a:t>
            </a:r>
          </a:p>
          <a:p>
            <a:pPr algn="just"/>
            <a:r>
              <a:rPr lang="en-US" sz="2400" dirty="0"/>
              <a:t>No branch inspection</a:t>
            </a:r>
          </a:p>
          <a:p>
            <a:pPr algn="just"/>
            <a:r>
              <a:rPr lang="en-US" sz="2400" dirty="0"/>
              <a:t>Segregation of debts more than 90 days not done</a:t>
            </a:r>
          </a:p>
          <a:p>
            <a:pPr algn="just"/>
            <a:r>
              <a:rPr lang="en-US" sz="2400" dirty="0"/>
              <a:t>Repetitive debts</a:t>
            </a:r>
          </a:p>
          <a:p>
            <a:pPr algn="just"/>
            <a:r>
              <a:rPr lang="en-US" sz="2400" dirty="0"/>
              <a:t>Comparison with turnover (Ratio analysis)</a:t>
            </a:r>
          </a:p>
        </p:txBody>
      </p:sp>
    </p:spTree>
    <p:extLst>
      <p:ext uri="{BB962C8B-B14F-4D97-AF65-F5344CB8AC3E}">
        <p14:creationId xmlns:p14="http://schemas.microsoft.com/office/powerpoint/2010/main" val="24391169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200" dirty="0"/>
              <a:t>Computation</a:t>
            </a:r>
            <a:r>
              <a:rPr lang="en-IN" sz="3200" dirty="0">
                <a:latin typeface="Century Gothic" panose="020B0502020202020204" pitchFamily="34" charset="0"/>
              </a:rPr>
              <a:t> </a:t>
            </a:r>
            <a:r>
              <a:rPr lang="en-IN" sz="3200" dirty="0"/>
              <a:t>of Drawing power</a:t>
            </a:r>
          </a:p>
        </p:txBody>
      </p:sp>
      <p:sp>
        <p:nvSpPr>
          <p:cNvPr id="3" name="Content Placeholder 2"/>
          <p:cNvSpPr>
            <a:spLocks noGrp="1"/>
          </p:cNvSpPr>
          <p:nvPr>
            <p:ph idx="1"/>
          </p:nvPr>
        </p:nvSpPr>
        <p:spPr/>
        <p:txBody>
          <a:bodyPr>
            <a:normAutofit/>
          </a:bodyPr>
          <a:lstStyle/>
          <a:p>
            <a:pPr algn="just"/>
            <a:r>
              <a:rPr lang="en-US" sz="3000" dirty="0"/>
              <a:t>Level of DP as per MPBF method to be reassessed by the Bank periodically. </a:t>
            </a:r>
          </a:p>
          <a:p>
            <a:pPr algn="just"/>
            <a:r>
              <a:rPr lang="en-US" sz="3000" b="1" dirty="0"/>
              <a:t>Consortium Advances:</a:t>
            </a:r>
          </a:p>
          <a:p>
            <a:pPr marL="352425" lvl="1" indent="0" algn="just">
              <a:buNone/>
            </a:pPr>
            <a:r>
              <a:rPr lang="en-US" sz="3000" dirty="0"/>
              <a:t>Bank to determine DP based on its own sanction terms and not as per DP allocated by them. </a:t>
            </a:r>
          </a:p>
          <a:p>
            <a:pPr marL="809625" lvl="1" indent="-457200" algn="just">
              <a:buFont typeface="Wingdings" panose="05000000000000000000" pitchFamily="2" charset="2"/>
              <a:buChar char="Ø"/>
            </a:pPr>
            <a:r>
              <a:rPr lang="en-US" sz="3000" dirty="0"/>
              <a:t>Beware of cases of wrong computation of bank’s DP</a:t>
            </a:r>
          </a:p>
        </p:txBody>
      </p:sp>
    </p:spTree>
    <p:extLst>
      <p:ext uri="{BB962C8B-B14F-4D97-AF65-F5344CB8AC3E}">
        <p14:creationId xmlns:p14="http://schemas.microsoft.com/office/powerpoint/2010/main" val="29867300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DISCREPANCIES</a:t>
            </a:r>
            <a:r>
              <a:rPr lang="en-US" sz="3000" dirty="0"/>
              <a:t> IN COMPUTATION OF DP</a:t>
            </a:r>
          </a:p>
        </p:txBody>
      </p:sp>
      <p:sp>
        <p:nvSpPr>
          <p:cNvPr id="3" name="Content Placeholder 2"/>
          <p:cNvSpPr>
            <a:spLocks noGrp="1"/>
          </p:cNvSpPr>
          <p:nvPr>
            <p:ph idx="1"/>
          </p:nvPr>
        </p:nvSpPr>
        <p:spPr/>
        <p:txBody>
          <a:bodyPr>
            <a:normAutofit/>
          </a:bodyPr>
          <a:lstStyle/>
          <a:p>
            <a:pPr marL="0" indent="0">
              <a:buNone/>
            </a:pPr>
            <a:endParaRPr lang="en-US" b="1" dirty="0"/>
          </a:p>
          <a:p>
            <a:pPr marL="0" indent="0">
              <a:buNone/>
            </a:pPr>
            <a:endParaRPr lang="en-US" dirty="0"/>
          </a:p>
          <a:p>
            <a:pPr marL="0" indent="0">
              <a:buNone/>
            </a:pPr>
            <a:r>
              <a:rPr lang="en-US" dirty="0"/>
              <a:t> </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264611127"/>
              </p:ext>
            </p:extLst>
          </p:nvPr>
        </p:nvGraphicFramePr>
        <p:xfrm>
          <a:off x="581039" y="2180496"/>
          <a:ext cx="11026743" cy="3702180"/>
        </p:xfrm>
        <a:graphic>
          <a:graphicData uri="http://schemas.openxmlformats.org/drawingml/2006/table">
            <a:tbl>
              <a:tblPr firstRow="1" firstCol="1" bandRow="1">
                <a:tableStyleId>{69012ECD-51FC-41F1-AA8D-1B2483CD663E}</a:tableStyleId>
              </a:tblPr>
              <a:tblGrid>
                <a:gridCol w="3675581">
                  <a:extLst>
                    <a:ext uri="{9D8B030D-6E8A-4147-A177-3AD203B41FA5}">
                      <a16:colId xmlns:a16="http://schemas.microsoft.com/office/drawing/2014/main" val="20000"/>
                    </a:ext>
                  </a:extLst>
                </a:gridCol>
                <a:gridCol w="3675581">
                  <a:extLst>
                    <a:ext uri="{9D8B030D-6E8A-4147-A177-3AD203B41FA5}">
                      <a16:colId xmlns:a16="http://schemas.microsoft.com/office/drawing/2014/main" val="20001"/>
                    </a:ext>
                  </a:extLst>
                </a:gridCol>
                <a:gridCol w="3675581">
                  <a:extLst>
                    <a:ext uri="{9D8B030D-6E8A-4147-A177-3AD203B41FA5}">
                      <a16:colId xmlns:a16="http://schemas.microsoft.com/office/drawing/2014/main" val="20002"/>
                    </a:ext>
                  </a:extLst>
                </a:gridCol>
              </a:tblGrid>
              <a:tr h="678180">
                <a:tc>
                  <a:txBody>
                    <a:bodyPr/>
                    <a:lstStyle/>
                    <a:p>
                      <a:endParaRPr lang="en-US" sz="2000" dirty="0"/>
                    </a:p>
                  </a:txBody>
                  <a:tcPr marL="68580" marR="68580" marT="34290" marB="34290"/>
                </a:tc>
                <a:tc>
                  <a:txBody>
                    <a:bodyPr/>
                    <a:lstStyle/>
                    <a:p>
                      <a:r>
                        <a:rPr lang="en-US" sz="2000" kern="1200" dirty="0">
                          <a:effectLst/>
                        </a:rPr>
                        <a:t>Value as per BS </a:t>
                      </a:r>
                      <a:br>
                        <a:rPr lang="en-US" sz="2000" kern="1200" dirty="0">
                          <a:effectLst/>
                        </a:rPr>
                      </a:br>
                      <a:r>
                        <a:rPr lang="en-US" sz="2000" kern="1200" dirty="0">
                          <a:effectLst/>
                        </a:rPr>
                        <a:t>dt. 31-03-18</a:t>
                      </a:r>
                      <a:r>
                        <a:rPr lang="en-US" sz="2000" dirty="0">
                          <a:effectLst/>
                        </a:rPr>
                        <a:t> (in</a:t>
                      </a:r>
                      <a:r>
                        <a:rPr lang="en-US" sz="2000" baseline="0" dirty="0">
                          <a:effectLst/>
                        </a:rPr>
                        <a:t> crores)</a:t>
                      </a:r>
                      <a:endParaRPr lang="en-US" sz="2000" dirty="0"/>
                    </a:p>
                  </a:txBody>
                  <a:tcPr marL="68580" marR="68580" marT="34290" marB="34290"/>
                </a:tc>
                <a:tc>
                  <a:txBody>
                    <a:bodyPr/>
                    <a:lstStyle/>
                    <a:p>
                      <a:r>
                        <a:rPr lang="en-US" sz="2000" kern="1200" dirty="0">
                          <a:effectLst/>
                        </a:rPr>
                        <a:t>Value as per Stock Statement dt. 31-03-18</a:t>
                      </a:r>
                      <a:r>
                        <a:rPr lang="en-US" sz="2000" dirty="0">
                          <a:effectLst/>
                        </a:rPr>
                        <a:t> </a:t>
                      </a:r>
                      <a:endParaRPr lang="en-US" sz="2000" dirty="0"/>
                    </a:p>
                  </a:txBody>
                  <a:tcPr marL="68580" marR="68580" marT="34290" marB="34290"/>
                </a:tc>
                <a:extLst>
                  <a:ext uri="{0D108BD9-81ED-4DB2-BD59-A6C34878D82A}">
                    <a16:rowId xmlns:a16="http://schemas.microsoft.com/office/drawing/2014/main" val="10000"/>
                  </a:ext>
                </a:extLst>
              </a:tr>
              <a:tr h="50400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000" kern="1200" dirty="0">
                          <a:effectLst/>
                        </a:rPr>
                        <a:t>Construction Materials </a:t>
                      </a:r>
                      <a:endParaRPr lang="en-US" sz="2000" dirty="0"/>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17.64   </a:t>
                      </a:r>
                      <a:endParaRPr lang="en-US" sz="2000" dirty="0"/>
                    </a:p>
                  </a:txBody>
                  <a:tcPr marL="68580" marR="68580" marT="34290" marB="34290"/>
                </a:tc>
                <a:tc>
                  <a:txBody>
                    <a:bodyPr/>
                    <a:lstStyle/>
                    <a:p>
                      <a:pPr algn="ctr"/>
                      <a:r>
                        <a:rPr lang="en-US" sz="2000" kern="1200" dirty="0">
                          <a:effectLst/>
                        </a:rPr>
                        <a:t>21.89 </a:t>
                      </a:r>
                      <a:endParaRPr lang="en-US" sz="2000" dirty="0"/>
                    </a:p>
                  </a:txBody>
                  <a:tcPr marL="68580" marR="68580" marT="34290" marB="34290"/>
                </a:tc>
                <a:extLst>
                  <a:ext uri="{0D108BD9-81ED-4DB2-BD59-A6C34878D82A}">
                    <a16:rowId xmlns:a16="http://schemas.microsoft.com/office/drawing/2014/main" val="10001"/>
                  </a:ext>
                </a:extLst>
              </a:tr>
              <a:tr h="50400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000" kern="1200" dirty="0">
                          <a:effectLst/>
                        </a:rPr>
                        <a:t>Building Materials  </a:t>
                      </a:r>
                      <a:endParaRPr lang="en-US" sz="2000" kern="1200" dirty="0">
                        <a:solidFill>
                          <a:schemeClr val="dk1"/>
                        </a:solidFill>
                        <a:effectLst/>
                        <a:latin typeface="+mn-lt"/>
                        <a:ea typeface="+mn-ea"/>
                        <a:cs typeface="+mn-cs"/>
                      </a:endParaRPr>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17.56</a:t>
                      </a:r>
                      <a:endParaRPr lang="en-US" sz="2000" kern="1200" dirty="0">
                        <a:solidFill>
                          <a:schemeClr val="dk1"/>
                        </a:solidFill>
                        <a:effectLst/>
                        <a:latin typeface="+mn-lt"/>
                        <a:ea typeface="+mn-ea"/>
                        <a:cs typeface="+mn-cs"/>
                      </a:endParaRPr>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22.23</a:t>
                      </a:r>
                      <a:endParaRPr lang="en-US" sz="2000" kern="1200" dirty="0">
                        <a:solidFill>
                          <a:schemeClr val="dk1"/>
                        </a:solidFill>
                        <a:effectLst/>
                        <a:latin typeface="+mn-lt"/>
                        <a:ea typeface="+mn-ea"/>
                        <a:cs typeface="+mn-cs"/>
                      </a:endParaRPr>
                    </a:p>
                  </a:txBody>
                  <a:tcPr marL="68580" marR="68580" marT="34290" marB="34290"/>
                </a:tc>
                <a:extLst>
                  <a:ext uri="{0D108BD9-81ED-4DB2-BD59-A6C34878D82A}">
                    <a16:rowId xmlns:a16="http://schemas.microsoft.com/office/drawing/2014/main" val="10002"/>
                  </a:ext>
                </a:extLst>
              </a:tr>
              <a:tr h="504000">
                <a:tc>
                  <a:txBody>
                    <a:bodyPr/>
                    <a:lstStyle/>
                    <a:p>
                      <a:r>
                        <a:rPr lang="en-US" sz="2000" kern="1200" dirty="0">
                          <a:effectLst/>
                        </a:rPr>
                        <a:t>Construction WIP </a:t>
                      </a:r>
                      <a:endParaRPr lang="en-US" sz="2000" dirty="0"/>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50.94</a:t>
                      </a:r>
                      <a:endParaRPr lang="en-US" sz="2000" kern="1200" dirty="0">
                        <a:solidFill>
                          <a:schemeClr val="dk1"/>
                        </a:solidFill>
                        <a:effectLst/>
                        <a:latin typeface="+mn-lt"/>
                        <a:ea typeface="+mn-ea"/>
                        <a:cs typeface="+mn-cs"/>
                      </a:endParaRPr>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70.12 </a:t>
                      </a:r>
                      <a:endParaRPr lang="en-US" sz="2000" kern="1200" dirty="0">
                        <a:solidFill>
                          <a:schemeClr val="dk1"/>
                        </a:solidFill>
                        <a:effectLst/>
                        <a:latin typeface="+mn-lt"/>
                        <a:ea typeface="+mn-ea"/>
                        <a:cs typeface="+mn-cs"/>
                      </a:endParaRPr>
                    </a:p>
                  </a:txBody>
                  <a:tcPr marL="68580" marR="68580" marT="34290" marB="34290"/>
                </a:tc>
                <a:extLst>
                  <a:ext uri="{0D108BD9-81ED-4DB2-BD59-A6C34878D82A}">
                    <a16:rowId xmlns:a16="http://schemas.microsoft.com/office/drawing/2014/main" val="10003"/>
                  </a:ext>
                </a:extLst>
              </a:tr>
              <a:tr h="50400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000" kern="1200" dirty="0">
                          <a:effectLst/>
                        </a:rPr>
                        <a:t>Total </a:t>
                      </a:r>
                      <a:endParaRPr lang="en-US" sz="2000" kern="1200" dirty="0">
                        <a:solidFill>
                          <a:schemeClr val="dk1"/>
                        </a:solidFill>
                        <a:effectLst/>
                        <a:latin typeface="+mn-lt"/>
                        <a:ea typeface="+mn-ea"/>
                        <a:cs typeface="+mn-cs"/>
                      </a:endParaRPr>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86.13</a:t>
                      </a:r>
                      <a:endParaRPr lang="en-US" sz="2000" kern="1200" dirty="0">
                        <a:solidFill>
                          <a:schemeClr val="dk1"/>
                        </a:solidFill>
                        <a:effectLst/>
                        <a:latin typeface="+mn-lt"/>
                        <a:ea typeface="+mn-ea"/>
                        <a:cs typeface="+mn-cs"/>
                      </a:endParaRPr>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114.24   </a:t>
                      </a:r>
                      <a:endParaRPr lang="en-US" sz="2000" kern="1200" dirty="0">
                        <a:solidFill>
                          <a:schemeClr val="dk1"/>
                        </a:solidFill>
                        <a:effectLst/>
                        <a:latin typeface="+mn-lt"/>
                        <a:ea typeface="+mn-ea"/>
                        <a:cs typeface="+mn-cs"/>
                      </a:endParaRPr>
                    </a:p>
                  </a:txBody>
                  <a:tcPr marL="68580" marR="68580" marT="34290" marB="34290"/>
                </a:tc>
                <a:extLst>
                  <a:ext uri="{0D108BD9-81ED-4DB2-BD59-A6C34878D82A}">
                    <a16:rowId xmlns:a16="http://schemas.microsoft.com/office/drawing/2014/main" val="10004"/>
                  </a:ext>
                </a:extLst>
              </a:tr>
              <a:tr h="50400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000" kern="1200" dirty="0">
                          <a:effectLst/>
                        </a:rPr>
                        <a:t>Sundry Debtors  </a:t>
                      </a:r>
                      <a:endParaRPr lang="en-US" sz="2000" kern="1200" dirty="0">
                        <a:solidFill>
                          <a:schemeClr val="dk1"/>
                        </a:solidFill>
                        <a:effectLst/>
                        <a:latin typeface="+mn-lt"/>
                        <a:ea typeface="+mn-ea"/>
                        <a:cs typeface="+mn-cs"/>
                      </a:endParaRPr>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89.87</a:t>
                      </a:r>
                      <a:endParaRPr lang="en-US" sz="2000" kern="1200" dirty="0">
                        <a:solidFill>
                          <a:schemeClr val="dk1"/>
                        </a:solidFill>
                        <a:effectLst/>
                        <a:latin typeface="+mn-lt"/>
                        <a:ea typeface="+mn-ea"/>
                        <a:cs typeface="+mn-cs"/>
                      </a:endParaRPr>
                    </a:p>
                  </a:txBody>
                  <a:tcPr marL="68580" marR="68580" marT="34290" marB="34290"/>
                </a:tc>
                <a:tc>
                  <a:txBody>
                    <a:bodyPr/>
                    <a:lstStyle/>
                    <a:p>
                      <a:pPr marL="0" marR="0" indent="0" algn="ctr" defTabSz="914363" rtl="0" eaLnBrk="1" fontAlgn="auto" latinLnBrk="0" hangingPunct="1">
                        <a:lnSpc>
                          <a:spcPct val="100000"/>
                        </a:lnSpc>
                        <a:spcBef>
                          <a:spcPts val="0"/>
                        </a:spcBef>
                        <a:spcAft>
                          <a:spcPts val="0"/>
                        </a:spcAft>
                        <a:buClrTx/>
                        <a:buSzTx/>
                        <a:buFontTx/>
                        <a:buNone/>
                        <a:tabLst/>
                        <a:defRPr/>
                      </a:pPr>
                      <a:r>
                        <a:rPr lang="en-US" sz="2000" kern="1200" dirty="0">
                          <a:effectLst/>
                        </a:rPr>
                        <a:t>93.44</a:t>
                      </a:r>
                      <a:endParaRPr lang="en-US" sz="2000" kern="1200" dirty="0">
                        <a:solidFill>
                          <a:schemeClr val="dk1"/>
                        </a:solidFill>
                        <a:effectLst/>
                        <a:latin typeface="+mn-lt"/>
                        <a:ea typeface="+mn-ea"/>
                        <a:cs typeface="+mn-cs"/>
                      </a:endParaRPr>
                    </a:p>
                  </a:txBody>
                  <a:tcPr marL="68580" marR="68580" marT="34290" marB="34290"/>
                </a:tc>
                <a:extLst>
                  <a:ext uri="{0D108BD9-81ED-4DB2-BD59-A6C34878D82A}">
                    <a16:rowId xmlns:a16="http://schemas.microsoft.com/office/drawing/2014/main" val="10005"/>
                  </a:ext>
                </a:extLst>
              </a:tr>
              <a:tr h="504000">
                <a:tc>
                  <a:txBody>
                    <a:bodyPr/>
                    <a:lstStyle/>
                    <a:p>
                      <a:r>
                        <a:rPr lang="en-US" sz="2000" kern="1200" dirty="0">
                          <a:effectLst/>
                        </a:rPr>
                        <a:t>Sundry Creditors</a:t>
                      </a:r>
                      <a:r>
                        <a:rPr lang="en-US" sz="2000" dirty="0">
                          <a:effectLst/>
                        </a:rPr>
                        <a:t> </a:t>
                      </a:r>
                      <a:endParaRPr lang="en-US" sz="2000" dirty="0"/>
                    </a:p>
                  </a:txBody>
                  <a:tcPr marL="68580" marR="68580" marT="34290" marB="34290"/>
                </a:tc>
                <a:tc>
                  <a:txBody>
                    <a:bodyPr/>
                    <a:lstStyle/>
                    <a:p>
                      <a:pPr algn="ctr"/>
                      <a:r>
                        <a:rPr lang="en-US" sz="2000" kern="1200" dirty="0">
                          <a:effectLst/>
                        </a:rPr>
                        <a:t>97.21</a:t>
                      </a:r>
                      <a:r>
                        <a:rPr lang="en-US" sz="2000" dirty="0">
                          <a:effectLst/>
                        </a:rPr>
                        <a:t> </a:t>
                      </a:r>
                      <a:endParaRPr lang="en-US" sz="2000" dirty="0"/>
                    </a:p>
                  </a:txBody>
                  <a:tcPr marL="68580" marR="68580" marT="34290" marB="34290"/>
                </a:tc>
                <a:tc>
                  <a:txBody>
                    <a:bodyPr/>
                    <a:lstStyle/>
                    <a:p>
                      <a:pPr algn="ctr"/>
                      <a:r>
                        <a:rPr lang="en-US" sz="2000" kern="1200" dirty="0">
                          <a:effectLst/>
                        </a:rPr>
                        <a:t>29.53</a:t>
                      </a:r>
                      <a:r>
                        <a:rPr lang="en-US" sz="2000" dirty="0">
                          <a:effectLst/>
                        </a:rPr>
                        <a:t> </a:t>
                      </a:r>
                      <a:endParaRPr lang="en-US" sz="2000" dirty="0"/>
                    </a:p>
                  </a:txBody>
                  <a:tcPr marL="68580" marR="68580" marT="34290" marB="3429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1948131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a:cs typeface="Times New Roman" pitchFamily="18" charset="0"/>
              </a:rPr>
              <a:t>DP computation – MPBF Method</a:t>
            </a:r>
            <a:br>
              <a:rPr lang="en-US" sz="3200" dirty="0">
                <a:cs typeface="Times New Roman" pitchFamily="18" charset="0"/>
              </a:rPr>
            </a:br>
            <a:r>
              <a:rPr lang="en-US" sz="3200" dirty="0">
                <a:cs typeface="Times New Roman" pitchFamily="18" charset="0"/>
              </a:rPr>
              <a:t> Illustration </a:t>
            </a:r>
            <a:endParaRPr lang="en-IN" sz="3200" dirty="0">
              <a:cs typeface="Times New Roman" pitchFamily="18"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251370936"/>
              </p:ext>
            </p:extLst>
          </p:nvPr>
        </p:nvGraphicFramePr>
        <p:xfrm>
          <a:off x="581041" y="1988840"/>
          <a:ext cx="11027468" cy="4284000"/>
        </p:xfrm>
        <a:graphic>
          <a:graphicData uri="http://schemas.openxmlformats.org/drawingml/2006/table">
            <a:tbl>
              <a:tblPr firstRow="1" bandRow="1">
                <a:tableStyleId>{5C22544A-7EE6-4342-B048-85BDC9FD1C3A}</a:tableStyleId>
              </a:tblPr>
              <a:tblGrid>
                <a:gridCol w="4785369">
                  <a:extLst>
                    <a:ext uri="{9D8B030D-6E8A-4147-A177-3AD203B41FA5}">
                      <a16:colId xmlns:a16="http://schemas.microsoft.com/office/drawing/2014/main" val="20000"/>
                    </a:ext>
                  </a:extLst>
                </a:gridCol>
                <a:gridCol w="4000736">
                  <a:extLst>
                    <a:ext uri="{9D8B030D-6E8A-4147-A177-3AD203B41FA5}">
                      <a16:colId xmlns:a16="http://schemas.microsoft.com/office/drawing/2014/main" val="20001"/>
                    </a:ext>
                  </a:extLst>
                </a:gridCol>
                <a:gridCol w="2241363">
                  <a:extLst>
                    <a:ext uri="{9D8B030D-6E8A-4147-A177-3AD203B41FA5}">
                      <a16:colId xmlns:a16="http://schemas.microsoft.com/office/drawing/2014/main" val="20002"/>
                    </a:ext>
                  </a:extLst>
                </a:gridCol>
              </a:tblGrid>
              <a:tr h="720000">
                <a:tc>
                  <a:txBody>
                    <a:bodyPr/>
                    <a:lstStyle/>
                    <a:p>
                      <a:pPr algn="ctr"/>
                      <a:endParaRPr lang="en-IN" sz="2000" dirty="0">
                        <a:latin typeface="+mn-lt"/>
                      </a:endParaRPr>
                    </a:p>
                  </a:txBody>
                  <a:tcPr marL="113364" marR="113364" marT="34290" marB="34290"/>
                </a:tc>
                <a:tc>
                  <a:txBody>
                    <a:bodyPr/>
                    <a:lstStyle/>
                    <a:p>
                      <a:pPr algn="ctr"/>
                      <a:r>
                        <a:rPr lang="en-US" sz="2000" dirty="0">
                          <a:latin typeface="+mn-lt"/>
                        </a:rPr>
                        <a:t>Projected at appraisal stage </a:t>
                      </a:r>
                      <a:br>
                        <a:rPr lang="en-US" sz="2000" dirty="0">
                          <a:latin typeface="+mn-lt"/>
                        </a:rPr>
                      </a:br>
                      <a:r>
                        <a:rPr lang="en-US" sz="2000" dirty="0">
                          <a:latin typeface="+mn-lt"/>
                        </a:rPr>
                        <a:t>Rs. Lacs</a:t>
                      </a:r>
                      <a:endParaRPr lang="en-IN" sz="2000" dirty="0">
                        <a:latin typeface="+mn-lt"/>
                      </a:endParaRPr>
                    </a:p>
                  </a:txBody>
                  <a:tcPr marL="113364" marR="113364" marT="34290" marB="34290"/>
                </a:tc>
                <a:tc>
                  <a:txBody>
                    <a:bodyPr/>
                    <a:lstStyle/>
                    <a:p>
                      <a:pPr algn="ctr"/>
                      <a:r>
                        <a:rPr lang="en-IN" sz="2000" dirty="0">
                          <a:latin typeface="+mn-lt"/>
                        </a:rPr>
                        <a:t>Actual</a:t>
                      </a:r>
                      <a:r>
                        <a:rPr lang="en-IN" sz="2000" baseline="0" dirty="0">
                          <a:latin typeface="+mn-lt"/>
                        </a:rPr>
                        <a:t> Position</a:t>
                      </a:r>
                      <a:endParaRPr lang="en-IN" sz="2000" dirty="0">
                        <a:latin typeface="+mn-lt"/>
                      </a:endParaRPr>
                    </a:p>
                  </a:txBody>
                  <a:tcPr marL="113364" marR="113364" marT="34290" marB="34290"/>
                </a:tc>
                <a:extLst>
                  <a:ext uri="{0D108BD9-81ED-4DB2-BD59-A6C34878D82A}">
                    <a16:rowId xmlns:a16="http://schemas.microsoft.com/office/drawing/2014/main" val="10000"/>
                  </a:ext>
                </a:extLst>
              </a:tr>
              <a:tr h="396000">
                <a:tc>
                  <a:txBody>
                    <a:bodyPr/>
                    <a:lstStyle/>
                    <a:p>
                      <a:r>
                        <a:rPr lang="en-US" sz="2000" dirty="0">
                          <a:latin typeface="+mn-lt"/>
                          <a:cs typeface="Times New Roman" pitchFamily="18" charset="0"/>
                        </a:rPr>
                        <a:t>Inventory</a:t>
                      </a:r>
                      <a:endParaRPr lang="en-IN" sz="2000" dirty="0">
                        <a:latin typeface="+mn-lt"/>
                        <a:cs typeface="Times New Roman" pitchFamily="18" charset="0"/>
                      </a:endParaRPr>
                    </a:p>
                  </a:txBody>
                  <a:tcPr marL="113364" marR="113364" marT="34290" marB="34290"/>
                </a:tc>
                <a:tc>
                  <a:txBody>
                    <a:bodyPr/>
                    <a:lstStyle/>
                    <a:p>
                      <a:pPr algn="ctr"/>
                      <a:r>
                        <a:rPr lang="en-US" sz="2000" dirty="0">
                          <a:latin typeface="+mn-lt"/>
                          <a:cs typeface="Times New Roman" pitchFamily="18" charset="0"/>
                        </a:rPr>
                        <a:t>100</a:t>
                      </a:r>
                      <a:endParaRPr lang="en-IN" sz="2000" dirty="0">
                        <a:latin typeface="+mn-lt"/>
                        <a:cs typeface="Times New Roman" pitchFamily="18" charset="0"/>
                      </a:endParaRPr>
                    </a:p>
                  </a:txBody>
                  <a:tcPr marL="113364" marR="113364" marT="34290" marB="34290"/>
                </a:tc>
                <a:tc>
                  <a:txBody>
                    <a:bodyPr/>
                    <a:lstStyle/>
                    <a:p>
                      <a:pPr algn="ctr"/>
                      <a:r>
                        <a:rPr lang="en-IN" sz="2000" dirty="0">
                          <a:latin typeface="+mn-lt"/>
                          <a:cs typeface="Times New Roman" pitchFamily="18" charset="0"/>
                        </a:rPr>
                        <a:t>50</a:t>
                      </a:r>
                    </a:p>
                  </a:txBody>
                  <a:tcPr marL="113364" marR="113364" marT="34290" marB="34290"/>
                </a:tc>
                <a:extLst>
                  <a:ext uri="{0D108BD9-81ED-4DB2-BD59-A6C34878D82A}">
                    <a16:rowId xmlns:a16="http://schemas.microsoft.com/office/drawing/2014/main" val="10001"/>
                  </a:ext>
                </a:extLst>
              </a:tr>
              <a:tr h="396000">
                <a:tc>
                  <a:txBody>
                    <a:bodyPr/>
                    <a:lstStyle/>
                    <a:p>
                      <a:r>
                        <a:rPr lang="en-IN" sz="2000" dirty="0">
                          <a:latin typeface="+mn-lt"/>
                          <a:cs typeface="Times New Roman" pitchFamily="18" charset="0"/>
                        </a:rPr>
                        <a:t>Sundry</a:t>
                      </a:r>
                      <a:r>
                        <a:rPr lang="en-IN" sz="2000" baseline="0" dirty="0">
                          <a:latin typeface="+mn-lt"/>
                          <a:cs typeface="Times New Roman" pitchFamily="18" charset="0"/>
                        </a:rPr>
                        <a:t> Debtors</a:t>
                      </a:r>
                      <a:endParaRPr lang="en-IN" sz="2000" dirty="0">
                        <a:latin typeface="+mn-lt"/>
                        <a:cs typeface="Times New Roman" pitchFamily="18" charset="0"/>
                      </a:endParaRPr>
                    </a:p>
                  </a:txBody>
                  <a:tcPr marL="113364" marR="113364" marT="34290" marB="34290"/>
                </a:tc>
                <a:tc>
                  <a:txBody>
                    <a:bodyPr/>
                    <a:lstStyle/>
                    <a:p>
                      <a:pPr algn="ctr"/>
                      <a:r>
                        <a:rPr lang="en-IN" sz="2000" dirty="0">
                          <a:latin typeface="+mn-lt"/>
                          <a:cs typeface="Times New Roman" pitchFamily="18" charset="0"/>
                        </a:rPr>
                        <a:t>50</a:t>
                      </a:r>
                    </a:p>
                  </a:txBody>
                  <a:tcPr marL="113364" marR="113364" marT="34290" marB="34290"/>
                </a:tc>
                <a:tc>
                  <a:txBody>
                    <a:bodyPr/>
                    <a:lstStyle/>
                    <a:p>
                      <a:pPr algn="ctr"/>
                      <a:r>
                        <a:rPr lang="en-IN" sz="2000" dirty="0">
                          <a:latin typeface="+mn-lt"/>
                          <a:cs typeface="Times New Roman" pitchFamily="18" charset="0"/>
                        </a:rPr>
                        <a:t>25</a:t>
                      </a:r>
                    </a:p>
                  </a:txBody>
                  <a:tcPr marL="113364" marR="113364" marT="34290" marB="34290"/>
                </a:tc>
                <a:extLst>
                  <a:ext uri="{0D108BD9-81ED-4DB2-BD59-A6C34878D82A}">
                    <a16:rowId xmlns:a16="http://schemas.microsoft.com/office/drawing/2014/main" val="10002"/>
                  </a:ext>
                </a:extLst>
              </a:tr>
              <a:tr h="396000">
                <a:tc>
                  <a:txBody>
                    <a:bodyPr/>
                    <a:lstStyle/>
                    <a:p>
                      <a:r>
                        <a:rPr lang="en-IN" sz="2000" baseline="0" dirty="0">
                          <a:latin typeface="+mn-lt"/>
                          <a:cs typeface="Times New Roman" pitchFamily="18" charset="0"/>
                        </a:rPr>
                        <a:t>Other Current Assets</a:t>
                      </a:r>
                      <a:endParaRPr lang="en-IN" sz="2000" dirty="0">
                        <a:latin typeface="+mn-lt"/>
                        <a:cs typeface="Times New Roman" pitchFamily="18" charset="0"/>
                      </a:endParaRPr>
                    </a:p>
                  </a:txBody>
                  <a:tcPr marL="113364" marR="113364" marT="34290" marB="34290"/>
                </a:tc>
                <a:tc>
                  <a:txBody>
                    <a:bodyPr/>
                    <a:lstStyle/>
                    <a:p>
                      <a:pPr algn="ctr"/>
                      <a:r>
                        <a:rPr lang="en-IN" sz="2000" dirty="0">
                          <a:latin typeface="+mn-lt"/>
                          <a:cs typeface="Times New Roman" pitchFamily="18" charset="0"/>
                        </a:rPr>
                        <a:t>50</a:t>
                      </a:r>
                    </a:p>
                  </a:txBody>
                  <a:tcPr marL="113364" marR="113364" marT="34290" marB="34290"/>
                </a:tc>
                <a:tc>
                  <a:txBody>
                    <a:bodyPr/>
                    <a:lstStyle/>
                    <a:p>
                      <a:pPr algn="ctr"/>
                      <a:r>
                        <a:rPr lang="en-IN" sz="2000" dirty="0">
                          <a:latin typeface="+mn-lt"/>
                          <a:cs typeface="Times New Roman" pitchFamily="18" charset="0"/>
                        </a:rPr>
                        <a:t>25</a:t>
                      </a:r>
                    </a:p>
                  </a:txBody>
                  <a:tcPr marL="113364" marR="113364" marT="34290" marB="34290"/>
                </a:tc>
                <a:extLst>
                  <a:ext uri="{0D108BD9-81ED-4DB2-BD59-A6C34878D82A}">
                    <a16:rowId xmlns:a16="http://schemas.microsoft.com/office/drawing/2014/main" val="10003"/>
                  </a:ext>
                </a:extLst>
              </a:tr>
              <a:tr h="396000">
                <a:tc>
                  <a:txBody>
                    <a:bodyPr/>
                    <a:lstStyle/>
                    <a:p>
                      <a:r>
                        <a:rPr lang="en-US" sz="2000" b="1" dirty="0">
                          <a:latin typeface="+mn-lt"/>
                          <a:cs typeface="Times New Roman" pitchFamily="18" charset="0"/>
                        </a:rPr>
                        <a:t>Total Current Assets (TCA)</a:t>
                      </a:r>
                      <a:endParaRPr lang="en-IN" sz="2000" b="1" dirty="0">
                        <a:latin typeface="+mn-lt"/>
                        <a:cs typeface="Times New Roman" pitchFamily="18" charset="0"/>
                      </a:endParaRPr>
                    </a:p>
                  </a:txBody>
                  <a:tcPr marL="113364" marR="113364" marT="34290" marB="34290"/>
                </a:tc>
                <a:tc>
                  <a:txBody>
                    <a:bodyPr/>
                    <a:lstStyle/>
                    <a:p>
                      <a:pPr algn="ctr"/>
                      <a:r>
                        <a:rPr lang="en-US" sz="2000" b="1" dirty="0">
                          <a:latin typeface="+mn-lt"/>
                          <a:cs typeface="Times New Roman" pitchFamily="18" charset="0"/>
                        </a:rPr>
                        <a:t>200</a:t>
                      </a:r>
                      <a:endParaRPr lang="en-IN" sz="2000" b="1" dirty="0">
                        <a:latin typeface="+mn-lt"/>
                        <a:cs typeface="Times New Roman" pitchFamily="18" charset="0"/>
                      </a:endParaRPr>
                    </a:p>
                  </a:txBody>
                  <a:tcPr marL="113364" marR="113364" marT="34290" marB="34290"/>
                </a:tc>
                <a:tc>
                  <a:txBody>
                    <a:bodyPr/>
                    <a:lstStyle/>
                    <a:p>
                      <a:pPr algn="ctr"/>
                      <a:r>
                        <a:rPr lang="en-IN" sz="2000" b="1" dirty="0">
                          <a:latin typeface="+mn-lt"/>
                          <a:cs typeface="Times New Roman" pitchFamily="18" charset="0"/>
                        </a:rPr>
                        <a:t>100</a:t>
                      </a:r>
                    </a:p>
                  </a:txBody>
                  <a:tcPr marL="113364" marR="113364" marT="34290" marB="34290"/>
                </a:tc>
                <a:extLst>
                  <a:ext uri="{0D108BD9-81ED-4DB2-BD59-A6C34878D82A}">
                    <a16:rowId xmlns:a16="http://schemas.microsoft.com/office/drawing/2014/main" val="10004"/>
                  </a:ext>
                </a:extLst>
              </a:tr>
              <a:tr h="396000">
                <a:tc>
                  <a:txBody>
                    <a:bodyPr/>
                    <a:lstStyle/>
                    <a:p>
                      <a:r>
                        <a:rPr lang="en-US" sz="2000" b="1" i="1" dirty="0">
                          <a:latin typeface="+mn-lt"/>
                          <a:cs typeface="Times New Roman" pitchFamily="18" charset="0"/>
                        </a:rPr>
                        <a:t>Creditors </a:t>
                      </a:r>
                      <a:endParaRPr lang="en-IN" sz="2000" b="1" i="1" dirty="0">
                        <a:latin typeface="+mn-lt"/>
                        <a:cs typeface="Times New Roman" pitchFamily="18" charset="0"/>
                      </a:endParaRPr>
                    </a:p>
                  </a:txBody>
                  <a:tcPr marL="113364" marR="113364" marT="34290" marB="34290"/>
                </a:tc>
                <a:tc>
                  <a:txBody>
                    <a:bodyPr/>
                    <a:lstStyle/>
                    <a:p>
                      <a:pPr algn="ctr"/>
                      <a:r>
                        <a:rPr lang="en-US" sz="2000" b="1" i="1" dirty="0">
                          <a:latin typeface="+mn-lt"/>
                          <a:cs typeface="Times New Roman" pitchFamily="18" charset="0"/>
                        </a:rPr>
                        <a:t>50</a:t>
                      </a:r>
                      <a:endParaRPr lang="en-IN" sz="2000" b="1" i="1" dirty="0">
                        <a:latin typeface="+mn-lt"/>
                        <a:cs typeface="Times New Roman" pitchFamily="18" charset="0"/>
                      </a:endParaRPr>
                    </a:p>
                  </a:txBody>
                  <a:tcPr marL="113364" marR="113364" marT="34290" marB="34290"/>
                </a:tc>
                <a:tc>
                  <a:txBody>
                    <a:bodyPr/>
                    <a:lstStyle/>
                    <a:p>
                      <a:pPr algn="ctr"/>
                      <a:r>
                        <a:rPr lang="en-IN" sz="2000" b="1" i="1" dirty="0">
                          <a:latin typeface="+mn-lt"/>
                          <a:cs typeface="Times New Roman" pitchFamily="18" charset="0"/>
                        </a:rPr>
                        <a:t>40</a:t>
                      </a:r>
                    </a:p>
                  </a:txBody>
                  <a:tcPr marL="113364" marR="113364" marT="34290" marB="34290"/>
                </a:tc>
                <a:extLst>
                  <a:ext uri="{0D108BD9-81ED-4DB2-BD59-A6C34878D82A}">
                    <a16:rowId xmlns:a16="http://schemas.microsoft.com/office/drawing/2014/main" val="10005"/>
                  </a:ext>
                </a:extLst>
              </a:tr>
              <a:tr h="396000">
                <a:tc>
                  <a:txBody>
                    <a:bodyPr/>
                    <a:lstStyle/>
                    <a:p>
                      <a:r>
                        <a:rPr lang="en-IN" sz="2000" dirty="0">
                          <a:latin typeface="+mn-lt"/>
                          <a:cs typeface="Times New Roman" pitchFamily="18" charset="0"/>
                        </a:rPr>
                        <a:t>Other Current Liabilities</a:t>
                      </a:r>
                    </a:p>
                  </a:txBody>
                  <a:tcPr marL="113364" marR="113364" marT="34290" marB="34290"/>
                </a:tc>
                <a:tc>
                  <a:txBody>
                    <a:bodyPr/>
                    <a:lstStyle/>
                    <a:p>
                      <a:pPr algn="ctr"/>
                      <a:r>
                        <a:rPr lang="en-IN" sz="2000" dirty="0">
                          <a:latin typeface="+mn-lt"/>
                          <a:cs typeface="Times New Roman" pitchFamily="18" charset="0"/>
                        </a:rPr>
                        <a:t>50</a:t>
                      </a:r>
                    </a:p>
                  </a:txBody>
                  <a:tcPr marL="113364" marR="113364" marT="34290" marB="34290"/>
                </a:tc>
                <a:tc>
                  <a:txBody>
                    <a:bodyPr/>
                    <a:lstStyle/>
                    <a:p>
                      <a:pPr algn="ctr"/>
                      <a:r>
                        <a:rPr lang="en-IN" sz="2000" dirty="0">
                          <a:latin typeface="+mn-lt"/>
                          <a:cs typeface="Times New Roman" pitchFamily="18" charset="0"/>
                        </a:rPr>
                        <a:t>20</a:t>
                      </a:r>
                    </a:p>
                  </a:txBody>
                  <a:tcPr marL="113364" marR="113364" marT="34290" marB="34290"/>
                </a:tc>
                <a:extLst>
                  <a:ext uri="{0D108BD9-81ED-4DB2-BD59-A6C34878D82A}">
                    <a16:rowId xmlns:a16="http://schemas.microsoft.com/office/drawing/2014/main" val="10006"/>
                  </a:ext>
                </a:extLst>
              </a:tr>
              <a:tr h="396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a:latin typeface="+mn-lt"/>
                          <a:cs typeface="Times New Roman" pitchFamily="18" charset="0"/>
                        </a:rPr>
                        <a:t>Net Current Assets</a:t>
                      </a:r>
                      <a:r>
                        <a:rPr lang="en-IN" sz="2000" baseline="0" dirty="0">
                          <a:latin typeface="+mn-lt"/>
                          <a:cs typeface="Times New Roman" pitchFamily="18" charset="0"/>
                        </a:rPr>
                        <a:t> (NCA)</a:t>
                      </a:r>
                      <a:endParaRPr lang="en-IN" sz="2000" dirty="0">
                        <a:latin typeface="+mn-lt"/>
                        <a:cs typeface="Times New Roman" pitchFamily="18" charset="0"/>
                      </a:endParaRPr>
                    </a:p>
                  </a:txBody>
                  <a:tcPr marL="113364" marR="113364" marT="34290" marB="34290"/>
                </a:tc>
                <a:tc>
                  <a:txBody>
                    <a:bodyPr/>
                    <a:lstStyle/>
                    <a:p>
                      <a:pPr algn="ctr"/>
                      <a:r>
                        <a:rPr lang="en-IN" sz="2000" b="1" dirty="0">
                          <a:latin typeface="+mn-lt"/>
                          <a:cs typeface="Times New Roman" pitchFamily="18" charset="0"/>
                        </a:rPr>
                        <a:t>100</a:t>
                      </a:r>
                    </a:p>
                  </a:txBody>
                  <a:tcPr marL="113364" marR="113364" marT="34290" marB="34290"/>
                </a:tc>
                <a:tc>
                  <a:txBody>
                    <a:bodyPr/>
                    <a:lstStyle/>
                    <a:p>
                      <a:pPr algn="ctr"/>
                      <a:r>
                        <a:rPr lang="en-IN" sz="2000" b="1" dirty="0">
                          <a:latin typeface="+mn-lt"/>
                          <a:cs typeface="Times New Roman" pitchFamily="18" charset="0"/>
                        </a:rPr>
                        <a:t>40</a:t>
                      </a:r>
                    </a:p>
                  </a:txBody>
                  <a:tcPr marL="113364" marR="113364" marT="34290" marB="34290"/>
                </a:tc>
                <a:extLst>
                  <a:ext uri="{0D108BD9-81ED-4DB2-BD59-A6C34878D82A}">
                    <a16:rowId xmlns:a16="http://schemas.microsoft.com/office/drawing/2014/main" val="10007"/>
                  </a:ext>
                </a:extLst>
              </a:tr>
              <a:tr h="396000">
                <a:tc>
                  <a:txBody>
                    <a:bodyPr/>
                    <a:lstStyle/>
                    <a:p>
                      <a:r>
                        <a:rPr lang="en-IN" sz="2000" dirty="0">
                          <a:latin typeface="+mn-lt"/>
                          <a:cs typeface="Times New Roman" pitchFamily="18" charset="0"/>
                        </a:rPr>
                        <a:t>Creditors as</a:t>
                      </a:r>
                      <a:r>
                        <a:rPr lang="en-IN" sz="2000" baseline="0" dirty="0">
                          <a:latin typeface="+mn-lt"/>
                          <a:cs typeface="Times New Roman" pitchFamily="18" charset="0"/>
                        </a:rPr>
                        <a:t> a % of TCA</a:t>
                      </a:r>
                      <a:endParaRPr lang="en-IN" sz="2000" dirty="0">
                        <a:latin typeface="+mn-lt"/>
                        <a:cs typeface="Times New Roman" pitchFamily="18" charset="0"/>
                      </a:endParaRPr>
                    </a:p>
                  </a:txBody>
                  <a:tcPr marL="113364" marR="113364" marT="34290" marB="34290"/>
                </a:tc>
                <a:tc>
                  <a:txBody>
                    <a:bodyPr/>
                    <a:lstStyle/>
                    <a:p>
                      <a:pPr algn="ctr"/>
                      <a:r>
                        <a:rPr lang="en-IN" sz="2000" dirty="0">
                          <a:latin typeface="+mn-lt"/>
                          <a:cs typeface="Times New Roman" pitchFamily="18" charset="0"/>
                        </a:rPr>
                        <a:t>25%</a:t>
                      </a:r>
                    </a:p>
                  </a:txBody>
                  <a:tcPr marL="113364" marR="113364" marT="34290" marB="34290"/>
                </a:tc>
                <a:tc>
                  <a:txBody>
                    <a:bodyPr/>
                    <a:lstStyle/>
                    <a:p>
                      <a:pPr algn="ctr"/>
                      <a:r>
                        <a:rPr lang="en-IN" sz="2000" dirty="0">
                          <a:latin typeface="+mn-lt"/>
                          <a:cs typeface="Times New Roman" pitchFamily="18" charset="0"/>
                        </a:rPr>
                        <a:t>40%</a:t>
                      </a:r>
                    </a:p>
                  </a:txBody>
                  <a:tcPr marL="113364" marR="113364" marT="34290" marB="34290"/>
                </a:tc>
                <a:extLst>
                  <a:ext uri="{0D108BD9-81ED-4DB2-BD59-A6C34878D82A}">
                    <a16:rowId xmlns:a16="http://schemas.microsoft.com/office/drawing/2014/main" val="10008"/>
                  </a:ext>
                </a:extLst>
              </a:tr>
              <a:tr h="396000">
                <a:tc>
                  <a:txBody>
                    <a:bodyPr/>
                    <a:lstStyle/>
                    <a:p>
                      <a:r>
                        <a:rPr lang="en-IN" sz="2000" dirty="0">
                          <a:latin typeface="+mn-lt"/>
                          <a:cs typeface="Times New Roman" pitchFamily="18" charset="0"/>
                        </a:rPr>
                        <a:t>Creditors as</a:t>
                      </a:r>
                      <a:r>
                        <a:rPr lang="en-IN" sz="2000" baseline="0" dirty="0">
                          <a:latin typeface="+mn-lt"/>
                          <a:cs typeface="Times New Roman" pitchFamily="18" charset="0"/>
                        </a:rPr>
                        <a:t> a % of NCA</a:t>
                      </a:r>
                      <a:endParaRPr lang="en-IN" sz="2000" dirty="0">
                        <a:latin typeface="+mn-lt"/>
                        <a:cs typeface="Times New Roman" pitchFamily="18" charset="0"/>
                      </a:endParaRPr>
                    </a:p>
                  </a:txBody>
                  <a:tcPr marL="113364" marR="113364" marT="34290" marB="34290"/>
                </a:tc>
                <a:tc>
                  <a:txBody>
                    <a:bodyPr/>
                    <a:lstStyle/>
                    <a:p>
                      <a:pPr algn="ctr"/>
                      <a:r>
                        <a:rPr lang="en-IN" sz="2000" dirty="0">
                          <a:latin typeface="+mn-lt"/>
                          <a:cs typeface="Times New Roman" pitchFamily="18" charset="0"/>
                        </a:rPr>
                        <a:t>50%</a:t>
                      </a:r>
                    </a:p>
                  </a:txBody>
                  <a:tcPr marL="113364" marR="113364" marT="34290" marB="34290"/>
                </a:tc>
                <a:tc>
                  <a:txBody>
                    <a:bodyPr/>
                    <a:lstStyle/>
                    <a:p>
                      <a:pPr algn="ctr"/>
                      <a:r>
                        <a:rPr lang="en-IN" sz="2000" dirty="0">
                          <a:latin typeface="+mn-lt"/>
                          <a:cs typeface="Times New Roman" pitchFamily="18" charset="0"/>
                        </a:rPr>
                        <a:t>100%</a:t>
                      </a:r>
                    </a:p>
                  </a:txBody>
                  <a:tcPr marL="113364" marR="113364" marT="34290" marB="34290"/>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6920066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cs typeface="Times New Roman" pitchFamily="18" charset="0"/>
              </a:rPr>
              <a:t>Drawing power Illustration – MPBF Method</a:t>
            </a:r>
            <a:endParaRPr lang="en-IN" sz="3200" dirty="0">
              <a:solidFill>
                <a:srgbClr val="000000"/>
              </a:solidFill>
              <a:cs typeface="Times New Roman" pitchFamily="18"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481027760"/>
              </p:ext>
            </p:extLst>
          </p:nvPr>
        </p:nvGraphicFramePr>
        <p:xfrm>
          <a:off x="581041" y="2032514"/>
          <a:ext cx="11027180" cy="4123330"/>
        </p:xfrm>
        <a:graphic>
          <a:graphicData uri="http://schemas.openxmlformats.org/drawingml/2006/table">
            <a:tbl>
              <a:tblPr firstRow="1" bandRow="1">
                <a:tableStyleId>{5C22544A-7EE6-4342-B048-85BDC9FD1C3A}</a:tableStyleId>
              </a:tblPr>
              <a:tblGrid>
                <a:gridCol w="8214114">
                  <a:extLst>
                    <a:ext uri="{9D8B030D-6E8A-4147-A177-3AD203B41FA5}">
                      <a16:colId xmlns:a16="http://schemas.microsoft.com/office/drawing/2014/main" val="20000"/>
                    </a:ext>
                  </a:extLst>
                </a:gridCol>
                <a:gridCol w="2813066">
                  <a:extLst>
                    <a:ext uri="{9D8B030D-6E8A-4147-A177-3AD203B41FA5}">
                      <a16:colId xmlns:a16="http://schemas.microsoft.com/office/drawing/2014/main" val="20001"/>
                    </a:ext>
                  </a:extLst>
                </a:gridCol>
              </a:tblGrid>
              <a:tr h="389530">
                <a:tc>
                  <a:txBody>
                    <a:bodyPr/>
                    <a:lstStyle/>
                    <a:p>
                      <a:pPr algn="ctr"/>
                      <a:r>
                        <a:rPr lang="en-US" sz="2000" dirty="0">
                          <a:latin typeface="+mn-lt"/>
                        </a:rPr>
                        <a:t>Particulars</a:t>
                      </a:r>
                      <a:endParaRPr lang="en-IN" sz="2000" dirty="0">
                        <a:latin typeface="+mn-lt"/>
                      </a:endParaRPr>
                    </a:p>
                  </a:txBody>
                  <a:tcPr marL="119149" marR="119149" marT="34290" marB="34290"/>
                </a:tc>
                <a:tc>
                  <a:txBody>
                    <a:bodyPr/>
                    <a:lstStyle/>
                    <a:p>
                      <a:pPr algn="ctr"/>
                      <a:r>
                        <a:rPr lang="en-US" sz="2000" dirty="0">
                          <a:latin typeface="+mn-lt"/>
                        </a:rPr>
                        <a:t>Amount (Rs.lacs)</a:t>
                      </a:r>
                      <a:endParaRPr lang="en-IN" sz="2000" dirty="0">
                        <a:latin typeface="+mn-lt"/>
                      </a:endParaRPr>
                    </a:p>
                  </a:txBody>
                  <a:tcPr marL="119149" marR="119149" marT="34290" marB="34290"/>
                </a:tc>
                <a:extLst>
                  <a:ext uri="{0D108BD9-81ED-4DB2-BD59-A6C34878D82A}">
                    <a16:rowId xmlns:a16="http://schemas.microsoft.com/office/drawing/2014/main" val="10000"/>
                  </a:ext>
                </a:extLst>
              </a:tr>
              <a:tr h="360000">
                <a:tc>
                  <a:txBody>
                    <a:bodyPr/>
                    <a:lstStyle/>
                    <a:p>
                      <a:r>
                        <a:rPr lang="en-US" sz="2000" dirty="0">
                          <a:latin typeface="+mn-lt"/>
                          <a:cs typeface="Times New Roman" pitchFamily="18" charset="0"/>
                        </a:rPr>
                        <a:t>Inventory as on ….</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50</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1"/>
                  </a:ext>
                </a:extLst>
              </a:tr>
              <a:tr h="360000">
                <a:tc>
                  <a:txBody>
                    <a:bodyPr/>
                    <a:lstStyle/>
                    <a:p>
                      <a:r>
                        <a:rPr lang="en-US" sz="2000" dirty="0">
                          <a:latin typeface="+mn-lt"/>
                          <a:cs typeface="Times New Roman" pitchFamily="18" charset="0"/>
                        </a:rPr>
                        <a:t>Creditors for purchases-Excess Over Original Assessment</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15</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2"/>
                  </a:ext>
                </a:extLst>
              </a:tr>
              <a:tr h="360000">
                <a:tc>
                  <a:txBody>
                    <a:bodyPr/>
                    <a:lstStyle/>
                    <a:p>
                      <a:r>
                        <a:rPr lang="en-US" sz="2000" dirty="0">
                          <a:latin typeface="+mn-lt"/>
                          <a:cs typeface="Times New Roman" pitchFamily="18" charset="0"/>
                        </a:rPr>
                        <a:t>Paid stock</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35</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3"/>
                  </a:ext>
                </a:extLst>
              </a:tr>
              <a:tr h="360000">
                <a:tc>
                  <a:txBody>
                    <a:bodyPr/>
                    <a:lstStyle/>
                    <a:p>
                      <a:r>
                        <a:rPr lang="en-US" sz="2000" dirty="0">
                          <a:latin typeface="+mn-lt"/>
                          <a:cs typeface="Times New Roman" pitchFamily="18" charset="0"/>
                        </a:rPr>
                        <a:t>Margin as per sanction - 20%</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7</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4"/>
                  </a:ext>
                </a:extLst>
              </a:tr>
              <a:tr h="360000">
                <a:tc>
                  <a:txBody>
                    <a:bodyPr/>
                    <a:lstStyle/>
                    <a:p>
                      <a:r>
                        <a:rPr lang="en-US" sz="2000" b="1" dirty="0">
                          <a:latin typeface="+mn-lt"/>
                          <a:cs typeface="Times New Roman" pitchFamily="18" charset="0"/>
                        </a:rPr>
                        <a:t>DP against stocks (A)                                              </a:t>
                      </a:r>
                      <a:endParaRPr lang="en-IN" sz="2000" b="1" dirty="0">
                        <a:latin typeface="+mn-lt"/>
                        <a:cs typeface="Times New Roman" pitchFamily="18" charset="0"/>
                      </a:endParaRPr>
                    </a:p>
                  </a:txBody>
                  <a:tcPr marL="119149" marR="119149" marT="34290" marB="34290"/>
                </a:tc>
                <a:tc>
                  <a:txBody>
                    <a:bodyPr/>
                    <a:lstStyle/>
                    <a:p>
                      <a:pPr algn="ctr"/>
                      <a:r>
                        <a:rPr lang="en-US" sz="2000" b="1" dirty="0">
                          <a:latin typeface="+mn-lt"/>
                          <a:cs typeface="Times New Roman" pitchFamily="18" charset="0"/>
                        </a:rPr>
                        <a:t>28</a:t>
                      </a:r>
                      <a:endParaRPr lang="en-IN" sz="2000" b="1" dirty="0">
                        <a:latin typeface="+mn-lt"/>
                        <a:cs typeface="Times New Roman" pitchFamily="18" charset="0"/>
                      </a:endParaRPr>
                    </a:p>
                  </a:txBody>
                  <a:tcPr marL="119149" marR="119149" marT="34290" marB="34290"/>
                </a:tc>
                <a:extLst>
                  <a:ext uri="{0D108BD9-81ED-4DB2-BD59-A6C34878D82A}">
                    <a16:rowId xmlns:a16="http://schemas.microsoft.com/office/drawing/2014/main" val="10005"/>
                  </a:ext>
                </a:extLst>
              </a:tr>
              <a:tr h="360000">
                <a:tc>
                  <a:txBody>
                    <a:bodyPr/>
                    <a:lstStyle/>
                    <a:p>
                      <a:r>
                        <a:rPr lang="en-US" sz="2000" dirty="0">
                          <a:latin typeface="+mn-lt"/>
                          <a:cs typeface="Times New Roman" pitchFamily="18" charset="0"/>
                        </a:rPr>
                        <a:t>Debtors</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25</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6"/>
                  </a:ext>
                </a:extLst>
              </a:tr>
              <a:tr h="360000">
                <a:tc>
                  <a:txBody>
                    <a:bodyPr/>
                    <a:lstStyle/>
                    <a:p>
                      <a:r>
                        <a:rPr lang="en-US" sz="2000" dirty="0">
                          <a:latin typeface="+mn-lt"/>
                          <a:cs typeface="Times New Roman" pitchFamily="18" charset="0"/>
                        </a:rPr>
                        <a:t>Debtors more than 90 days </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5</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7"/>
                  </a:ext>
                </a:extLst>
              </a:tr>
              <a:tr h="360000">
                <a:tc>
                  <a:txBody>
                    <a:bodyPr/>
                    <a:lstStyle/>
                    <a:p>
                      <a:r>
                        <a:rPr lang="en-US" sz="2000" dirty="0">
                          <a:latin typeface="+mn-lt"/>
                          <a:cs typeface="Times New Roman" pitchFamily="18" charset="0"/>
                        </a:rPr>
                        <a:t>Eligible debtors</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20</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8"/>
                  </a:ext>
                </a:extLst>
              </a:tr>
              <a:tr h="360000">
                <a:tc>
                  <a:txBody>
                    <a:bodyPr/>
                    <a:lstStyle/>
                    <a:p>
                      <a:r>
                        <a:rPr lang="en-US" sz="2000" dirty="0">
                          <a:latin typeface="+mn-lt"/>
                          <a:cs typeface="Times New Roman" pitchFamily="18" charset="0"/>
                        </a:rPr>
                        <a:t>Margin as per sanction- 30 %</a:t>
                      </a:r>
                      <a:endParaRPr lang="en-IN" sz="2000" dirty="0">
                        <a:latin typeface="+mn-lt"/>
                        <a:cs typeface="Times New Roman" pitchFamily="18" charset="0"/>
                      </a:endParaRPr>
                    </a:p>
                  </a:txBody>
                  <a:tcPr marL="119149" marR="119149" marT="34290" marB="34290"/>
                </a:tc>
                <a:tc>
                  <a:txBody>
                    <a:bodyPr/>
                    <a:lstStyle/>
                    <a:p>
                      <a:pPr algn="ctr"/>
                      <a:r>
                        <a:rPr lang="en-US" sz="2000" dirty="0">
                          <a:latin typeface="+mn-lt"/>
                          <a:cs typeface="Times New Roman" pitchFamily="18" charset="0"/>
                        </a:rPr>
                        <a:t>6</a:t>
                      </a:r>
                      <a:endParaRPr lang="en-IN" sz="2000" dirty="0">
                        <a:latin typeface="+mn-lt"/>
                        <a:cs typeface="Times New Roman" pitchFamily="18" charset="0"/>
                      </a:endParaRPr>
                    </a:p>
                  </a:txBody>
                  <a:tcPr marL="119149" marR="119149" marT="34290" marB="34290"/>
                </a:tc>
                <a:extLst>
                  <a:ext uri="{0D108BD9-81ED-4DB2-BD59-A6C34878D82A}">
                    <a16:rowId xmlns:a16="http://schemas.microsoft.com/office/drawing/2014/main" val="10009"/>
                  </a:ext>
                </a:extLst>
              </a:tr>
              <a:tr h="360000">
                <a:tc>
                  <a:txBody>
                    <a:bodyPr/>
                    <a:lstStyle/>
                    <a:p>
                      <a:r>
                        <a:rPr lang="en-US" sz="2000" b="1" dirty="0">
                          <a:latin typeface="+mn-lt"/>
                          <a:cs typeface="Times New Roman" pitchFamily="18" charset="0"/>
                        </a:rPr>
                        <a:t>DP against debtors (B)                                           </a:t>
                      </a:r>
                      <a:endParaRPr lang="en-IN" sz="2000" b="1" dirty="0">
                        <a:latin typeface="+mn-lt"/>
                        <a:cs typeface="Times New Roman" pitchFamily="18" charset="0"/>
                      </a:endParaRPr>
                    </a:p>
                  </a:txBody>
                  <a:tcPr marL="119149" marR="119149" marT="34290" marB="34290"/>
                </a:tc>
                <a:tc>
                  <a:txBody>
                    <a:bodyPr/>
                    <a:lstStyle/>
                    <a:p>
                      <a:pPr algn="ctr"/>
                      <a:r>
                        <a:rPr lang="en-US" sz="2000" b="1" dirty="0">
                          <a:latin typeface="+mn-lt"/>
                          <a:cs typeface="Times New Roman" pitchFamily="18" charset="0"/>
                        </a:rPr>
                        <a:t>14</a:t>
                      </a:r>
                      <a:endParaRPr lang="en-IN" sz="2000" b="1" dirty="0">
                        <a:latin typeface="+mn-lt"/>
                        <a:cs typeface="Times New Roman" pitchFamily="18" charset="0"/>
                      </a:endParaRPr>
                    </a:p>
                  </a:txBody>
                  <a:tcPr marL="119149" marR="119149" marT="34290" marB="34290"/>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359734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100" dirty="0"/>
              <a:t>Cash credit accounts – practical issues</a:t>
            </a:r>
          </a:p>
        </p:txBody>
      </p:sp>
      <p:sp>
        <p:nvSpPr>
          <p:cNvPr id="3" name="Content Placeholder 2"/>
          <p:cNvSpPr>
            <a:spLocks noGrp="1"/>
          </p:cNvSpPr>
          <p:nvPr>
            <p:ph idx="1"/>
          </p:nvPr>
        </p:nvSpPr>
        <p:spPr>
          <a:xfrm>
            <a:off x="581041" y="1844824"/>
            <a:ext cx="11026743" cy="4608511"/>
          </a:xfrm>
        </p:spPr>
        <p:txBody>
          <a:bodyPr>
            <a:normAutofit fontScale="92500" lnSpcReduction="20000"/>
          </a:bodyPr>
          <a:lstStyle/>
          <a:p>
            <a:pPr algn="just">
              <a:lnSpc>
                <a:spcPct val="150000"/>
              </a:lnSpc>
              <a:buFont typeface="Wingdings" panose="05000000000000000000" pitchFamily="2" charset="2"/>
              <a:buChar char="§"/>
            </a:pPr>
            <a:r>
              <a:rPr lang="en-IN" sz="2600" dirty="0"/>
              <a:t>Sales proceeds not fully routed through the account (credit summation)</a:t>
            </a:r>
          </a:p>
          <a:p>
            <a:pPr algn="just">
              <a:lnSpc>
                <a:spcPct val="150000"/>
              </a:lnSpc>
              <a:buFont typeface="Wingdings" panose="05000000000000000000" pitchFamily="2" charset="2"/>
              <a:buChar char="§"/>
            </a:pPr>
            <a:r>
              <a:rPr lang="en-IN" sz="2600" dirty="0"/>
              <a:t>Stock statement is not seen an authenticated one</a:t>
            </a:r>
          </a:p>
          <a:p>
            <a:pPr algn="just">
              <a:lnSpc>
                <a:spcPct val="150000"/>
              </a:lnSpc>
              <a:buFont typeface="Wingdings" panose="05000000000000000000" pitchFamily="2" charset="2"/>
              <a:buChar char="§"/>
            </a:pPr>
            <a:r>
              <a:rPr lang="en-IN" sz="2600" dirty="0"/>
              <a:t>Stock statement/bank’s share in consortium not obtained on time by branch</a:t>
            </a:r>
          </a:p>
          <a:p>
            <a:pPr algn="just">
              <a:lnSpc>
                <a:spcPct val="150000"/>
              </a:lnSpc>
              <a:buFont typeface="Wingdings" panose="05000000000000000000" pitchFamily="2" charset="2"/>
              <a:buChar char="§"/>
            </a:pPr>
            <a:r>
              <a:rPr lang="en-IN" sz="2600" dirty="0"/>
              <a:t>No proper system in bank to monitor receipt of stock statement/insurance renewal</a:t>
            </a:r>
            <a:r>
              <a:rPr lang="en-IN" sz="2400" dirty="0"/>
              <a:t> </a:t>
            </a:r>
          </a:p>
          <a:p>
            <a:pPr algn="just">
              <a:lnSpc>
                <a:spcPct val="150000"/>
              </a:lnSpc>
              <a:buFont typeface="Wingdings" panose="05000000000000000000" pitchFamily="2" charset="2"/>
              <a:buChar char="§"/>
            </a:pPr>
            <a:r>
              <a:rPr lang="en-IN" sz="2400" b="1" dirty="0"/>
              <a:t>Circuitry transactions, involving same borrower account or borrower in the same group</a:t>
            </a:r>
          </a:p>
          <a:p>
            <a:pPr algn="just">
              <a:lnSpc>
                <a:spcPct val="150000"/>
              </a:lnSpc>
              <a:buFont typeface="Wingdings" panose="05000000000000000000" pitchFamily="2" charset="2"/>
              <a:buChar char="§"/>
            </a:pPr>
            <a:r>
              <a:rPr lang="en-IN" sz="2400" b="1" dirty="0"/>
              <a:t>Greening of bad accounts - </a:t>
            </a:r>
            <a:r>
              <a:rPr lang="en-US" sz="2400" dirty="0"/>
              <a:t>Facilities of borrower seen closed and on the same day fresh credit facilities were granted, by routing the proceeds through RTGS vide another Bank</a:t>
            </a:r>
            <a:endParaRPr lang="en-IN" sz="2400" b="1" dirty="0"/>
          </a:p>
          <a:p>
            <a:pPr algn="just">
              <a:lnSpc>
                <a:spcPct val="150000"/>
              </a:lnSpc>
              <a:buFont typeface="Wingdings" panose="05000000000000000000" pitchFamily="2" charset="2"/>
              <a:buChar char="§"/>
            </a:pPr>
            <a:endParaRPr lang="en-IN" sz="2400" b="1" dirty="0"/>
          </a:p>
        </p:txBody>
      </p:sp>
    </p:spTree>
    <p:extLst>
      <p:ext uri="{BB962C8B-B14F-4D97-AF65-F5344CB8AC3E}">
        <p14:creationId xmlns:p14="http://schemas.microsoft.com/office/powerpoint/2010/main" val="23188527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AGRICULTURAL</a:t>
            </a:r>
            <a:r>
              <a:rPr lang="en-US" sz="3000" dirty="0"/>
              <a:t> ADVANCES</a:t>
            </a:r>
          </a:p>
        </p:txBody>
      </p:sp>
      <p:sp>
        <p:nvSpPr>
          <p:cNvPr id="3" name="Content Placeholder 2"/>
          <p:cNvSpPr>
            <a:spLocks noGrp="1"/>
          </p:cNvSpPr>
          <p:nvPr>
            <p:ph idx="1"/>
          </p:nvPr>
        </p:nvSpPr>
        <p:spPr/>
        <p:txBody>
          <a:bodyPr>
            <a:noAutofit/>
          </a:bodyPr>
          <a:lstStyle/>
          <a:p>
            <a:pPr marL="0" indent="0">
              <a:buNone/>
            </a:pPr>
            <a:r>
              <a:rPr lang="en-US" sz="2400" b="1" dirty="0"/>
              <a:t>Irregular operations in accounts and diversion of funds</a:t>
            </a:r>
          </a:p>
          <a:p>
            <a:pPr algn="just"/>
            <a:r>
              <a:rPr lang="en-US" sz="2400" dirty="0"/>
              <a:t>Verify whether agricultural proceeds and operations are routed through the account.</a:t>
            </a:r>
          </a:p>
          <a:p>
            <a:pPr algn="just"/>
            <a:r>
              <a:rPr lang="en-US" sz="2400" dirty="0"/>
              <a:t>The borrowers were not remitting amounts in the account depending on the crop produce. Amounts are seen remitted at the period end only to regularize the account.</a:t>
            </a:r>
          </a:p>
          <a:p>
            <a:pPr algn="just"/>
            <a:r>
              <a:rPr lang="en-US" sz="2400" dirty="0"/>
              <a:t>Check whether the loans were used for the purpose for which they were granted. </a:t>
            </a:r>
          </a:p>
          <a:p>
            <a:pPr algn="just"/>
            <a:r>
              <a:rPr lang="en-US" sz="2400" dirty="0"/>
              <a:t>Check whether Proper inspection is carried out.</a:t>
            </a:r>
          </a:p>
          <a:p>
            <a:pPr algn="just"/>
            <a:r>
              <a:rPr lang="en-US" sz="2400" dirty="0"/>
              <a:t>Check whether any Loans granted for purchase of land wrongly classified as Agricultural advance.</a:t>
            </a:r>
          </a:p>
        </p:txBody>
      </p:sp>
    </p:spTree>
    <p:extLst>
      <p:ext uri="{BB962C8B-B14F-4D97-AF65-F5344CB8AC3E}">
        <p14:creationId xmlns:p14="http://schemas.microsoft.com/office/powerpoint/2010/main" val="19532315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200" dirty="0"/>
              <a:t>Symptoms of Stress – Examples</a:t>
            </a:r>
          </a:p>
        </p:txBody>
      </p:sp>
      <p:sp>
        <p:nvSpPr>
          <p:cNvPr id="3" name="Content Placeholder 2"/>
          <p:cNvSpPr>
            <a:spLocks noGrp="1"/>
          </p:cNvSpPr>
          <p:nvPr>
            <p:ph sz="half" idx="1"/>
          </p:nvPr>
        </p:nvSpPr>
        <p:spPr>
          <a:xfrm>
            <a:off x="581042" y="2228004"/>
            <a:ext cx="5420978" cy="4081316"/>
          </a:xfrm>
        </p:spPr>
        <p:style>
          <a:lnRef idx="2">
            <a:schemeClr val="accent1"/>
          </a:lnRef>
          <a:fillRef idx="1">
            <a:schemeClr val="lt1"/>
          </a:fillRef>
          <a:effectRef idx="0">
            <a:schemeClr val="accent1"/>
          </a:effectRef>
          <a:fontRef idx="minor">
            <a:schemeClr val="dk1"/>
          </a:fontRef>
        </p:style>
        <p:txBody>
          <a:bodyPr>
            <a:noAutofit/>
          </a:bodyPr>
          <a:lstStyle/>
          <a:p>
            <a:pPr algn="just"/>
            <a:r>
              <a:rPr lang="en-IN" sz="2000" dirty="0">
                <a:solidFill>
                  <a:schemeClr val="tx1"/>
                </a:solidFill>
              </a:rPr>
              <a:t>Accounts remain mostly above limit</a:t>
            </a:r>
          </a:p>
          <a:p>
            <a:pPr algn="just"/>
            <a:r>
              <a:rPr lang="en-IN" sz="2000" dirty="0"/>
              <a:t>Frequent cheque bouncing/dishonour </a:t>
            </a:r>
          </a:p>
          <a:p>
            <a:pPr algn="just"/>
            <a:r>
              <a:rPr lang="en-IN" sz="2000" dirty="0"/>
              <a:t>Frequent TOD sanctioned and outstanding</a:t>
            </a:r>
          </a:p>
          <a:p>
            <a:pPr algn="just"/>
            <a:r>
              <a:rPr lang="en-IN" sz="2000" dirty="0"/>
              <a:t>Turnover in loan account much lower than purchase/sale of stock </a:t>
            </a:r>
          </a:p>
          <a:p>
            <a:pPr algn="just"/>
            <a:r>
              <a:rPr lang="en-IN" sz="2000" dirty="0"/>
              <a:t>Discounted bills remain unrealised</a:t>
            </a:r>
          </a:p>
          <a:p>
            <a:r>
              <a:rPr lang="en-IN" sz="2000" dirty="0"/>
              <a:t>Non submission of stock statements/financials on time</a:t>
            </a:r>
          </a:p>
        </p:txBody>
      </p:sp>
      <p:sp>
        <p:nvSpPr>
          <p:cNvPr id="5" name="Content Placeholder 4">
            <a:extLst>
              <a:ext uri="{FF2B5EF4-FFF2-40B4-BE49-F238E27FC236}">
                <a16:creationId xmlns:a16="http://schemas.microsoft.com/office/drawing/2014/main" id="{34FD668D-F0A6-46E8-8687-854F7D233701}"/>
              </a:ext>
            </a:extLst>
          </p:cNvPr>
          <p:cNvSpPr>
            <a:spLocks noGrp="1"/>
          </p:cNvSpPr>
          <p:nvPr>
            <p:ph sz="half" idx="2"/>
          </p:nvPr>
        </p:nvSpPr>
        <p:spPr>
          <a:xfrm>
            <a:off x="6186805" y="2228004"/>
            <a:ext cx="5420980" cy="4081316"/>
          </a:xfrm>
        </p:spPr>
        <p:style>
          <a:lnRef idx="2">
            <a:schemeClr val="accent1"/>
          </a:lnRef>
          <a:fillRef idx="1">
            <a:schemeClr val="lt1"/>
          </a:fillRef>
          <a:effectRef idx="0">
            <a:schemeClr val="accent1"/>
          </a:effectRef>
          <a:fontRef idx="minor">
            <a:schemeClr val="dk1"/>
          </a:fontRef>
        </p:style>
        <p:txBody>
          <a:bodyPr>
            <a:normAutofit/>
          </a:bodyPr>
          <a:lstStyle/>
          <a:p>
            <a:pPr algn="just"/>
            <a:r>
              <a:rPr lang="en-IN" sz="2000" dirty="0"/>
              <a:t>Borrower services interest after repeated reminders/persuasions</a:t>
            </a:r>
          </a:p>
          <a:p>
            <a:pPr algn="just"/>
            <a:r>
              <a:rPr lang="en-IN" sz="2000" dirty="0"/>
              <a:t>Submitted stock statements are not proper and mismatch between audited figures</a:t>
            </a:r>
          </a:p>
          <a:p>
            <a:pPr algn="just"/>
            <a:r>
              <a:rPr lang="en-IN" sz="2000" dirty="0"/>
              <a:t>Bullet loans remain unpaid </a:t>
            </a:r>
          </a:p>
          <a:p>
            <a:pPr algn="just"/>
            <a:r>
              <a:rPr lang="en-IN" sz="2000" dirty="0"/>
              <a:t>Undue delay in commence of projects</a:t>
            </a:r>
          </a:p>
          <a:p>
            <a:pPr algn="just"/>
            <a:r>
              <a:rPr lang="en-IN" sz="2000" dirty="0"/>
              <a:t>Funded/unfunded limits not commensurate with operations </a:t>
            </a:r>
          </a:p>
          <a:p>
            <a:pPr algn="just"/>
            <a:r>
              <a:rPr lang="en-IN" sz="2000" dirty="0"/>
              <a:t>Bills discounting disproportionate to operations (accommodation) </a:t>
            </a:r>
          </a:p>
        </p:txBody>
      </p:sp>
    </p:spTree>
    <p:extLst>
      <p:ext uri="{BB962C8B-B14F-4D97-AF65-F5344CB8AC3E}">
        <p14:creationId xmlns:p14="http://schemas.microsoft.com/office/powerpoint/2010/main" val="28872827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1EAFA-9F5F-4593-BDED-2A9F5828580C}"/>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59C4A91C-1DEE-4F70-8499-0B0EA94C2450}"/>
              </a:ext>
            </a:extLst>
          </p:cNvPr>
          <p:cNvSpPr>
            <a:spLocks noGrp="1"/>
          </p:cNvSpPr>
          <p:nvPr>
            <p:ph idx="1"/>
          </p:nvPr>
        </p:nvSpPr>
        <p:spPr/>
        <p:txBody>
          <a:bodyPr>
            <a:normAutofit/>
          </a:bodyPr>
          <a:lstStyle/>
          <a:p>
            <a:pPr marL="0" indent="0" algn="ctr">
              <a:buNone/>
            </a:pPr>
            <a:r>
              <a:rPr lang="en-IN" sz="4000" dirty="0"/>
              <a:t>NPA CLASSIFICATION NORMS</a:t>
            </a:r>
          </a:p>
        </p:txBody>
      </p:sp>
    </p:spTree>
    <p:extLst>
      <p:ext uri="{BB962C8B-B14F-4D97-AF65-F5344CB8AC3E}">
        <p14:creationId xmlns:p14="http://schemas.microsoft.com/office/powerpoint/2010/main" val="32114033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CLASSIFICATION OF NPA</a:t>
            </a:r>
            <a:r>
              <a:rPr lang="en-US" sz="3200" cap="none" dirty="0"/>
              <a:t>s</a:t>
            </a:r>
            <a:endParaRPr lang="en-US" sz="2800" dirty="0"/>
          </a:p>
        </p:txBody>
      </p:sp>
      <p:sp>
        <p:nvSpPr>
          <p:cNvPr id="3" name="Content Placeholder 2"/>
          <p:cNvSpPr>
            <a:spLocks noGrp="1"/>
          </p:cNvSpPr>
          <p:nvPr>
            <p:ph idx="1"/>
          </p:nvPr>
        </p:nvSpPr>
        <p:spPr>
          <a:xfrm>
            <a:off x="581041" y="2180497"/>
            <a:ext cx="11026743" cy="3975347"/>
          </a:xfrm>
        </p:spPr>
        <p:txBody>
          <a:bodyPr>
            <a:normAutofit fontScale="92500" lnSpcReduction="10000"/>
          </a:bodyPr>
          <a:lstStyle/>
          <a:p>
            <a:pPr algn="just">
              <a:buFont typeface="Wingdings" panose="05000000000000000000" pitchFamily="2" charset="2"/>
              <a:buChar char="§"/>
            </a:pPr>
            <a:r>
              <a:rPr lang="en-US" sz="2500" dirty="0"/>
              <a:t>Sub Standard- NPA for a period of &lt; 12 months</a:t>
            </a:r>
          </a:p>
          <a:p>
            <a:pPr algn="just">
              <a:buFont typeface="Wingdings" panose="05000000000000000000" pitchFamily="2" charset="2"/>
              <a:buChar char="§"/>
            </a:pPr>
            <a:r>
              <a:rPr lang="en-US" sz="2500" dirty="0"/>
              <a:t>Doubtful- NPA for a period of &gt; 12 months</a:t>
            </a:r>
          </a:p>
          <a:p>
            <a:pPr lvl="1" algn="just">
              <a:buFont typeface="Wingdings" panose="05000000000000000000" pitchFamily="2" charset="2"/>
              <a:buChar char="§"/>
            </a:pPr>
            <a:r>
              <a:rPr lang="en-US" sz="2301" dirty="0"/>
              <a:t>within D - d1, d2, d3 (for provisioning)</a:t>
            </a:r>
          </a:p>
          <a:p>
            <a:pPr algn="just">
              <a:buFont typeface="Wingdings" panose="05000000000000000000" pitchFamily="2" charset="2"/>
              <a:buChar char="§"/>
            </a:pPr>
            <a:r>
              <a:rPr lang="en-US" sz="2500" dirty="0"/>
              <a:t>Loss Assets- Identified as such by Bank </a:t>
            </a:r>
            <a:r>
              <a:rPr lang="en-IN" sz="2500" dirty="0"/>
              <a:t>or internal or external auditors or the RBI inspection</a:t>
            </a:r>
            <a:endParaRPr lang="en-US" sz="2500" dirty="0"/>
          </a:p>
          <a:p>
            <a:pPr algn="just">
              <a:buFont typeface="Wingdings" panose="05000000000000000000" pitchFamily="2" charset="2"/>
              <a:buChar char="§"/>
            </a:pPr>
            <a:r>
              <a:rPr lang="en-US" sz="2500" u="sng" dirty="0"/>
              <a:t>Issue:</a:t>
            </a:r>
          </a:p>
          <a:p>
            <a:pPr lvl="1" algn="just">
              <a:buFont typeface="Wingdings" panose="05000000000000000000" pitchFamily="2" charset="2"/>
              <a:buChar char="ü"/>
            </a:pPr>
            <a:r>
              <a:rPr lang="en-US" sz="2500" dirty="0"/>
              <a:t>Whether captured by the CBS correctly</a:t>
            </a:r>
          </a:p>
          <a:p>
            <a:pPr lvl="1" algn="just">
              <a:buFont typeface="Wingdings" panose="05000000000000000000" pitchFamily="2" charset="2"/>
              <a:buChar char="ü"/>
            </a:pPr>
            <a:r>
              <a:rPr lang="en-US" sz="2500" dirty="0"/>
              <a:t>Whether downgrading is done correctly</a:t>
            </a:r>
          </a:p>
          <a:p>
            <a:pPr lvl="1" algn="just">
              <a:buFont typeface="Wingdings" panose="05000000000000000000" pitchFamily="2" charset="2"/>
              <a:buChar char="ü"/>
            </a:pPr>
            <a:r>
              <a:rPr lang="en-US" sz="2500" dirty="0"/>
              <a:t>Whether upgrading done is correct</a:t>
            </a:r>
          </a:p>
        </p:txBody>
      </p:sp>
    </p:spTree>
    <p:extLst>
      <p:ext uri="{BB962C8B-B14F-4D97-AF65-F5344CB8AC3E}">
        <p14:creationId xmlns:p14="http://schemas.microsoft.com/office/powerpoint/2010/main" val="40087527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2D453-EA50-47A9-BA47-06BA11CF5775}"/>
              </a:ext>
            </a:extLst>
          </p:cNvPr>
          <p:cNvSpPr>
            <a:spLocks noGrp="1"/>
          </p:cNvSpPr>
          <p:nvPr>
            <p:ph type="title"/>
          </p:nvPr>
        </p:nvSpPr>
        <p:spPr/>
        <p:txBody>
          <a:bodyPr>
            <a:normAutofit/>
          </a:bodyPr>
          <a:lstStyle/>
          <a:p>
            <a:pPr algn="ctr"/>
            <a:r>
              <a:rPr lang="en-IN" sz="3200" dirty="0"/>
              <a:t>Relevant notifications/circulars issued by RBI</a:t>
            </a:r>
            <a:br>
              <a:rPr lang="en-IN" sz="3200" dirty="0"/>
            </a:br>
            <a:r>
              <a:rPr lang="en-IN" sz="2400" dirty="0"/>
              <a:t>SINCE April 2018 till date  </a:t>
            </a:r>
            <a:endParaRPr lang="en-IN" sz="3200" dirty="0"/>
          </a:p>
        </p:txBody>
      </p:sp>
      <p:graphicFrame>
        <p:nvGraphicFramePr>
          <p:cNvPr id="6" name="Content Placeholder 5">
            <a:extLst>
              <a:ext uri="{FF2B5EF4-FFF2-40B4-BE49-F238E27FC236}">
                <a16:creationId xmlns:a16="http://schemas.microsoft.com/office/drawing/2014/main" id="{1232B049-3043-46C3-AA05-2C37AE8EE8E5}"/>
              </a:ext>
            </a:extLst>
          </p:cNvPr>
          <p:cNvGraphicFramePr>
            <a:graphicFrameLocks noGrp="1"/>
          </p:cNvGraphicFramePr>
          <p:nvPr>
            <p:ph idx="1"/>
            <p:extLst>
              <p:ext uri="{D42A27DB-BD31-4B8C-83A1-F6EECF244321}">
                <p14:modId xmlns:p14="http://schemas.microsoft.com/office/powerpoint/2010/main" val="3955383927"/>
              </p:ext>
            </p:extLst>
          </p:nvPr>
        </p:nvGraphicFramePr>
        <p:xfrm>
          <a:off x="552788" y="1916832"/>
          <a:ext cx="11026773" cy="3954047"/>
        </p:xfrm>
        <a:graphic>
          <a:graphicData uri="http://schemas.openxmlformats.org/drawingml/2006/table">
            <a:tbl>
              <a:tblPr firstRow="1" bandRow="1">
                <a:tableStyleId>{69012ECD-51FC-41F1-AA8D-1B2483CD663E}</a:tableStyleId>
              </a:tblPr>
              <a:tblGrid>
                <a:gridCol w="976883">
                  <a:extLst>
                    <a:ext uri="{9D8B030D-6E8A-4147-A177-3AD203B41FA5}">
                      <a16:colId xmlns:a16="http://schemas.microsoft.com/office/drawing/2014/main" val="4109620232"/>
                    </a:ext>
                  </a:extLst>
                </a:gridCol>
                <a:gridCol w="3957148">
                  <a:extLst>
                    <a:ext uri="{9D8B030D-6E8A-4147-A177-3AD203B41FA5}">
                      <a16:colId xmlns:a16="http://schemas.microsoft.com/office/drawing/2014/main" val="3845056084"/>
                    </a:ext>
                  </a:extLst>
                </a:gridCol>
                <a:gridCol w="6092742">
                  <a:extLst>
                    <a:ext uri="{9D8B030D-6E8A-4147-A177-3AD203B41FA5}">
                      <a16:colId xmlns:a16="http://schemas.microsoft.com/office/drawing/2014/main" val="3811882131"/>
                    </a:ext>
                  </a:extLst>
                </a:gridCol>
              </a:tblGrid>
              <a:tr h="620405">
                <a:tc>
                  <a:txBody>
                    <a:bodyPr/>
                    <a:lstStyle/>
                    <a:p>
                      <a:r>
                        <a:rPr lang="en-IN" sz="2000" b="1" dirty="0"/>
                        <a:t>S.No</a:t>
                      </a:r>
                    </a:p>
                  </a:txBody>
                  <a:tcPr marL="99272" marR="99272"/>
                </a:tc>
                <a:tc>
                  <a:txBody>
                    <a:bodyPr/>
                    <a:lstStyle/>
                    <a:p>
                      <a:r>
                        <a:rPr lang="en-IN" sz="2000" b="1" dirty="0"/>
                        <a:t>Circular reference </a:t>
                      </a:r>
                    </a:p>
                  </a:txBody>
                  <a:tcPr marL="99272" marR="99272"/>
                </a:tc>
                <a:tc>
                  <a:txBody>
                    <a:bodyPr/>
                    <a:lstStyle/>
                    <a:p>
                      <a:r>
                        <a:rPr lang="en-IN" sz="2000" b="1" dirty="0"/>
                        <a:t>Contents</a:t>
                      </a:r>
                    </a:p>
                  </a:txBody>
                  <a:tcPr marL="99272" marR="99272"/>
                </a:tc>
                <a:extLst>
                  <a:ext uri="{0D108BD9-81ED-4DB2-BD59-A6C34878D82A}">
                    <a16:rowId xmlns:a16="http://schemas.microsoft.com/office/drawing/2014/main" val="908535302"/>
                  </a:ext>
                </a:extLst>
              </a:tr>
              <a:tr h="771387">
                <a:tc>
                  <a:txBody>
                    <a:bodyPr/>
                    <a:lstStyle/>
                    <a:p>
                      <a:r>
                        <a:rPr lang="en-IN" sz="2000" dirty="0"/>
                        <a:t>1</a:t>
                      </a:r>
                    </a:p>
                  </a:txBody>
                  <a:tcPr marL="99272" marR="99272"/>
                </a:tc>
                <a:tc>
                  <a:txBody>
                    <a:bodyPr/>
                    <a:lstStyle/>
                    <a:p>
                      <a:r>
                        <a:rPr lang="en-IN" sz="2000" dirty="0"/>
                        <a:t>RBI/2018-19/137, dt. 07-03-2019</a:t>
                      </a:r>
                    </a:p>
                  </a:txBody>
                  <a:tcPr marL="99272" marR="99272"/>
                </a:tc>
                <a:tc>
                  <a:txBody>
                    <a:bodyPr/>
                    <a:lstStyle/>
                    <a:p>
                      <a:r>
                        <a:rPr lang="en-IN" sz="2000" dirty="0"/>
                        <a:t>Interest subvention scheme for short term crop loans during the years 2018-19 and 2019-20</a:t>
                      </a:r>
                    </a:p>
                  </a:txBody>
                  <a:tcPr marL="99272" marR="99272"/>
                </a:tc>
                <a:extLst>
                  <a:ext uri="{0D108BD9-81ED-4DB2-BD59-A6C34878D82A}">
                    <a16:rowId xmlns:a16="http://schemas.microsoft.com/office/drawing/2014/main" val="3515175555"/>
                  </a:ext>
                </a:extLst>
              </a:tr>
              <a:tr h="620405">
                <a:tc>
                  <a:txBody>
                    <a:bodyPr/>
                    <a:lstStyle/>
                    <a:p>
                      <a:r>
                        <a:rPr lang="en-IN" sz="2000" dirty="0"/>
                        <a:t>2</a:t>
                      </a:r>
                    </a:p>
                  </a:txBody>
                  <a:tcPr marL="99272" marR="99272"/>
                </a:tc>
                <a:tc>
                  <a:txBody>
                    <a:bodyPr/>
                    <a:lstStyle/>
                    <a:p>
                      <a:pPr marL="0" marR="0" lvl="0" indent="0" algn="l" defTabSz="1218987" rtl="0" eaLnBrk="1" fontAlgn="auto" latinLnBrk="0" hangingPunct="1">
                        <a:lnSpc>
                          <a:spcPct val="100000"/>
                        </a:lnSpc>
                        <a:spcBef>
                          <a:spcPts val="0"/>
                        </a:spcBef>
                        <a:spcAft>
                          <a:spcPts val="0"/>
                        </a:spcAft>
                        <a:buClrTx/>
                        <a:buSzTx/>
                        <a:buFontTx/>
                        <a:buNone/>
                        <a:tabLst/>
                        <a:defRPr/>
                      </a:pPr>
                      <a:r>
                        <a:rPr lang="en-IN" sz="2000" dirty="0"/>
                        <a:t>RBI/2018-19/129, dt. 22-02-2019</a:t>
                      </a:r>
                    </a:p>
                  </a:txBody>
                  <a:tcPr marL="99272" marR="99272"/>
                </a:tc>
                <a:tc>
                  <a:txBody>
                    <a:bodyPr/>
                    <a:lstStyle/>
                    <a:p>
                      <a:r>
                        <a:rPr lang="en-IN" sz="2000" dirty="0"/>
                        <a:t>Interest subvention scheme for MSMEs</a:t>
                      </a:r>
                    </a:p>
                  </a:txBody>
                  <a:tcPr marL="99272" marR="99272"/>
                </a:tc>
                <a:extLst>
                  <a:ext uri="{0D108BD9-81ED-4DB2-BD59-A6C34878D82A}">
                    <a16:rowId xmlns:a16="http://schemas.microsoft.com/office/drawing/2014/main" val="3071156742"/>
                  </a:ext>
                </a:extLst>
              </a:tr>
              <a:tr h="620405">
                <a:tc>
                  <a:txBody>
                    <a:bodyPr/>
                    <a:lstStyle/>
                    <a:p>
                      <a:r>
                        <a:rPr lang="en-IN" sz="2000" dirty="0"/>
                        <a:t>3</a:t>
                      </a:r>
                    </a:p>
                  </a:txBody>
                  <a:tcPr marL="99272" marR="99272"/>
                </a:tc>
                <a:tc>
                  <a:txBody>
                    <a:bodyPr/>
                    <a:lstStyle/>
                    <a:p>
                      <a:pPr marL="0" marR="0" lvl="0" indent="0" algn="l" defTabSz="1218987" rtl="0" eaLnBrk="1" fontAlgn="auto" latinLnBrk="0" hangingPunct="1">
                        <a:lnSpc>
                          <a:spcPct val="100000"/>
                        </a:lnSpc>
                        <a:spcBef>
                          <a:spcPts val="0"/>
                        </a:spcBef>
                        <a:spcAft>
                          <a:spcPts val="0"/>
                        </a:spcAft>
                        <a:buClrTx/>
                        <a:buSzTx/>
                        <a:buFontTx/>
                        <a:buNone/>
                        <a:tabLst/>
                        <a:defRPr/>
                      </a:pPr>
                      <a:r>
                        <a:rPr lang="en-IN" sz="2000" dirty="0"/>
                        <a:t>RBI/2018-19/100, dt. 01-01-2019</a:t>
                      </a:r>
                    </a:p>
                  </a:txBody>
                  <a:tcPr marL="99272" marR="99272"/>
                </a:tc>
                <a:tc>
                  <a:txBody>
                    <a:bodyPr/>
                    <a:lstStyle/>
                    <a:p>
                      <a:r>
                        <a:rPr lang="en-IN" sz="2000" dirty="0"/>
                        <a:t>MSME sector-restructuring of advances</a:t>
                      </a:r>
                    </a:p>
                  </a:txBody>
                  <a:tcPr marL="99272" marR="99272"/>
                </a:tc>
                <a:extLst>
                  <a:ext uri="{0D108BD9-81ED-4DB2-BD59-A6C34878D82A}">
                    <a16:rowId xmlns:a16="http://schemas.microsoft.com/office/drawing/2014/main" val="1120571947"/>
                  </a:ext>
                </a:extLst>
              </a:tr>
              <a:tr h="620405">
                <a:tc>
                  <a:txBody>
                    <a:bodyPr/>
                    <a:lstStyle/>
                    <a:p>
                      <a:r>
                        <a:rPr lang="en-IN" sz="2000" dirty="0"/>
                        <a:t>4</a:t>
                      </a:r>
                    </a:p>
                  </a:txBody>
                  <a:tcPr marL="99272" marR="99272"/>
                </a:tc>
                <a:tc>
                  <a:txBody>
                    <a:bodyPr/>
                    <a:lstStyle/>
                    <a:p>
                      <a:r>
                        <a:rPr lang="en-IN" sz="2000" dirty="0"/>
                        <a:t>RBI/2017-18/186, dt. 06-06-2018</a:t>
                      </a:r>
                    </a:p>
                  </a:txBody>
                  <a:tcPr marL="99272" marR="99272"/>
                </a:tc>
                <a:tc>
                  <a:txBody>
                    <a:bodyPr/>
                    <a:lstStyle/>
                    <a:p>
                      <a:r>
                        <a:rPr lang="en-IN" sz="2000" dirty="0"/>
                        <a:t>Encouraging formalisation of MSME sector</a:t>
                      </a:r>
                    </a:p>
                  </a:txBody>
                  <a:tcPr marL="99272" marR="99272"/>
                </a:tc>
                <a:extLst>
                  <a:ext uri="{0D108BD9-81ED-4DB2-BD59-A6C34878D82A}">
                    <a16:rowId xmlns:a16="http://schemas.microsoft.com/office/drawing/2014/main" val="1795824996"/>
                  </a:ext>
                </a:extLst>
              </a:tr>
              <a:tr h="620405">
                <a:tc>
                  <a:txBody>
                    <a:bodyPr/>
                    <a:lstStyle/>
                    <a:p>
                      <a:r>
                        <a:rPr lang="en-IN" sz="2000" b="0" dirty="0"/>
                        <a:t>5</a:t>
                      </a:r>
                    </a:p>
                  </a:txBody>
                  <a:tcPr marL="99272" marR="99272"/>
                </a:tc>
                <a:tc>
                  <a:txBody>
                    <a:bodyPr/>
                    <a:lstStyle/>
                    <a:p>
                      <a:r>
                        <a:rPr lang="en-IN" sz="2000" b="0" dirty="0"/>
                        <a:t>RBI Notification dt 19.06.2018</a:t>
                      </a:r>
                    </a:p>
                  </a:txBody>
                  <a:tcPr marL="99272" marR="99272"/>
                </a:tc>
                <a:tc>
                  <a:txBody>
                    <a:bodyPr/>
                    <a:lstStyle/>
                    <a:p>
                      <a:r>
                        <a:rPr lang="en-IN" sz="2000" b="0" dirty="0"/>
                        <a:t>Priority sector lending – enhanced limit </a:t>
                      </a:r>
                      <a:br>
                        <a:rPr lang="en-IN" sz="2000" b="0" dirty="0"/>
                      </a:br>
                      <a:endParaRPr lang="en-IN" sz="2000" b="0" dirty="0"/>
                    </a:p>
                  </a:txBody>
                  <a:tcPr marL="99272" marR="99272"/>
                </a:tc>
                <a:extLst>
                  <a:ext uri="{0D108BD9-81ED-4DB2-BD59-A6C34878D82A}">
                    <a16:rowId xmlns:a16="http://schemas.microsoft.com/office/drawing/2014/main" val="1191343947"/>
                  </a:ext>
                </a:extLst>
              </a:tr>
            </a:tbl>
          </a:graphicData>
        </a:graphic>
      </p:graphicFrame>
    </p:spTree>
    <p:extLst>
      <p:ext uri="{BB962C8B-B14F-4D97-AF65-F5344CB8AC3E}">
        <p14:creationId xmlns:p14="http://schemas.microsoft.com/office/powerpoint/2010/main" val="29048417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a:t>Provisioning norms – </a:t>
            </a:r>
            <a:br>
              <a:rPr lang="en-US" sz="3200" dirty="0"/>
            </a:br>
            <a:r>
              <a:rPr lang="en-US" sz="3200" dirty="0"/>
              <a:t>certain Important aspects</a:t>
            </a:r>
          </a:p>
        </p:txBody>
      </p:sp>
      <p:sp>
        <p:nvSpPr>
          <p:cNvPr id="3" name="Content Placeholder 2"/>
          <p:cNvSpPr>
            <a:spLocks noGrp="1"/>
          </p:cNvSpPr>
          <p:nvPr>
            <p:ph idx="1"/>
          </p:nvPr>
        </p:nvSpPr>
        <p:spPr>
          <a:xfrm>
            <a:off x="581041" y="1988840"/>
            <a:ext cx="11026743" cy="4536504"/>
          </a:xfrm>
        </p:spPr>
        <p:txBody>
          <a:bodyPr>
            <a:normAutofit/>
          </a:bodyPr>
          <a:lstStyle/>
          <a:p>
            <a:pPr algn="just"/>
            <a:r>
              <a:rPr lang="en-US" sz="2600" dirty="0"/>
              <a:t>Where there is erosion in value of security/fraud -straightaway reclassify into-</a:t>
            </a:r>
          </a:p>
          <a:p>
            <a:pPr marL="0" indent="0" algn="just">
              <a:buNone/>
            </a:pPr>
            <a:r>
              <a:rPr lang="en-US" sz="2600" dirty="0"/>
              <a:t>	- Where erosion &gt; 50% - Doubtful </a:t>
            </a:r>
          </a:p>
          <a:p>
            <a:pPr marL="0" indent="0" algn="just">
              <a:buNone/>
            </a:pPr>
            <a:r>
              <a:rPr lang="en-US" sz="2600" dirty="0"/>
              <a:t>	- Where realizable value less than 10%  - Loss assets  </a:t>
            </a:r>
            <a:r>
              <a:rPr lang="en-US" sz="2800" i="1" dirty="0"/>
              <a:t>	</a:t>
            </a:r>
          </a:p>
          <a:p>
            <a:pPr marL="593822" lvl="2" indent="0" algn="just">
              <a:buNone/>
            </a:pPr>
            <a:r>
              <a:rPr lang="en-US" sz="2000" i="1" dirty="0"/>
              <a:t>(50% /10% -  based on</a:t>
            </a:r>
            <a:r>
              <a:rPr lang="en-IN" sz="2000" i="1" dirty="0"/>
              <a:t> value assessed by the bank or accepted by RBI at the time of last inspection)</a:t>
            </a:r>
            <a:endParaRPr lang="en-US" sz="2000" i="1" dirty="0"/>
          </a:p>
          <a:p>
            <a:pPr algn="just"/>
            <a:r>
              <a:rPr lang="en-US" sz="2600" dirty="0"/>
              <a:t>Valuation for NPA to be done once in 3 years.</a:t>
            </a:r>
          </a:p>
          <a:p>
            <a:pPr algn="just"/>
            <a:r>
              <a:rPr lang="en-US" sz="2600" dirty="0"/>
              <a:t>For NPAs with balances greater than Rs.5 crores, stock audit by external agency.</a:t>
            </a:r>
          </a:p>
          <a:p>
            <a:pPr algn="just">
              <a:buFont typeface="Wingdings" pitchFamily="2" charset="2"/>
              <a:buChar char="v"/>
            </a:pPr>
            <a:endParaRPr lang="en-US" sz="4000" dirty="0">
              <a:latin typeface="Century Gothic" panose="020B0502020202020204" pitchFamily="34" charset="0"/>
            </a:endParaRPr>
          </a:p>
        </p:txBody>
      </p:sp>
    </p:spTree>
    <p:extLst>
      <p:ext uri="{BB962C8B-B14F-4D97-AF65-F5344CB8AC3E}">
        <p14:creationId xmlns:p14="http://schemas.microsoft.com/office/powerpoint/2010/main" val="7709299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mn-lt"/>
              </a:rPr>
              <a:t>Verification of non funded advances</a:t>
            </a:r>
          </a:p>
        </p:txBody>
      </p:sp>
      <p:sp>
        <p:nvSpPr>
          <p:cNvPr id="3" name="Content Placeholder 2"/>
          <p:cNvSpPr>
            <a:spLocks noGrp="1"/>
          </p:cNvSpPr>
          <p:nvPr>
            <p:ph idx="1"/>
          </p:nvPr>
        </p:nvSpPr>
        <p:spPr>
          <a:xfrm>
            <a:off x="581041" y="1715956"/>
            <a:ext cx="11026743" cy="4593363"/>
          </a:xfrm>
        </p:spPr>
        <p:txBody>
          <a:bodyPr>
            <a:normAutofit/>
          </a:bodyPr>
          <a:lstStyle/>
          <a:p>
            <a:pPr marL="0" indent="0" algn="just">
              <a:buNone/>
            </a:pPr>
            <a:r>
              <a:rPr lang="en-US" sz="2200" b="1" dirty="0"/>
              <a:t>Letter of credit:</a:t>
            </a:r>
          </a:p>
          <a:p>
            <a:pPr algn="just">
              <a:buFont typeface="Wingdings" panose="05000000000000000000" pitchFamily="2" charset="2"/>
              <a:buChar char="§"/>
            </a:pPr>
            <a:r>
              <a:rPr lang="en-US" sz="2200" dirty="0"/>
              <a:t>In the Form Bank Guarantee </a:t>
            </a:r>
          </a:p>
          <a:p>
            <a:pPr algn="just">
              <a:buFont typeface="Wingdings" panose="05000000000000000000" pitchFamily="2" charset="2"/>
              <a:buChar char="§"/>
            </a:pPr>
            <a:r>
              <a:rPr lang="en-US" sz="2200" dirty="0"/>
              <a:t>Promise by bank to pay in case of default by buyer</a:t>
            </a:r>
          </a:p>
          <a:p>
            <a:pPr marL="0" indent="0" algn="just">
              <a:buNone/>
            </a:pPr>
            <a:endParaRPr lang="en-US" sz="2200" dirty="0"/>
          </a:p>
          <a:p>
            <a:pPr>
              <a:buSzPct val="105000"/>
              <a:buFont typeface="Courier New" panose="02070309020205020404" pitchFamily="49" charset="0"/>
              <a:buChar char="o"/>
            </a:pPr>
            <a:r>
              <a:rPr lang="en-US" sz="2200" b="1" i="1" dirty="0"/>
              <a:t>Letter of Undertaking and Letter of Comfort – </a:t>
            </a:r>
            <a:r>
              <a:rPr lang="en-US" sz="2200" b="1" dirty="0"/>
              <a:t>done away with vide RBI </a:t>
            </a:r>
            <a:r>
              <a:rPr lang="en-IN" sz="2200" b="1" dirty="0"/>
              <a:t>A.P.  (DIR Series) Circular No. 20, dt </a:t>
            </a:r>
            <a:r>
              <a:rPr lang="en-US" sz="2200" b="1" dirty="0"/>
              <a:t>13-03-2018 - </a:t>
            </a:r>
            <a:r>
              <a:rPr lang="en-IN" sz="2200" b="1" dirty="0"/>
              <a:t>discontinued the practice of issuance of Letter of Undertaking/Letter of Comforts  for Trade Credits for imports into India by AD Category–I banks</a:t>
            </a:r>
            <a:r>
              <a:rPr lang="en-US" sz="2200" b="1" dirty="0"/>
              <a:t>)</a:t>
            </a:r>
          </a:p>
          <a:p>
            <a:r>
              <a:rPr lang="en-IN" dirty="0"/>
              <a:t>LC and BG for Trade Credits for imports into India continue to be issued subject to compliance with the provisions contained in Department of Banking Regulation Master Circular No. DBR. No. Dir. BC.11/13.03.00/2015-16 dated July 1, 2015 on “Guarantees and Co-acceptances”, as amended from time to time.</a:t>
            </a:r>
            <a:endParaRPr lang="en-US" sz="2200" b="1" dirty="0"/>
          </a:p>
        </p:txBody>
      </p:sp>
    </p:spTree>
    <p:extLst>
      <p:ext uri="{BB962C8B-B14F-4D97-AF65-F5344CB8AC3E}">
        <p14:creationId xmlns:p14="http://schemas.microsoft.com/office/powerpoint/2010/main" val="18960316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NPA classification – certain Important aspects</a:t>
            </a:r>
          </a:p>
        </p:txBody>
      </p:sp>
      <p:sp>
        <p:nvSpPr>
          <p:cNvPr id="3" name="Content Placeholder 2"/>
          <p:cNvSpPr>
            <a:spLocks noGrp="1"/>
          </p:cNvSpPr>
          <p:nvPr>
            <p:ph idx="1"/>
          </p:nvPr>
        </p:nvSpPr>
        <p:spPr>
          <a:xfrm>
            <a:off x="581041" y="1916832"/>
            <a:ext cx="11202003" cy="4536504"/>
          </a:xfrm>
        </p:spPr>
        <p:txBody>
          <a:bodyPr>
            <a:normAutofit lnSpcReduction="10000"/>
          </a:bodyPr>
          <a:lstStyle/>
          <a:p>
            <a:pPr algn="just"/>
            <a:r>
              <a:rPr lang="en-US" sz="2400" dirty="0"/>
              <a:t>Classification based on record of recovery (not based on Security or Net Worth)</a:t>
            </a:r>
          </a:p>
          <a:p>
            <a:pPr lvl="1" algn="just"/>
            <a:r>
              <a:rPr lang="en-US" sz="2400" i="1" dirty="0"/>
              <a:t>Additional provision can be made by Bank</a:t>
            </a:r>
          </a:p>
          <a:p>
            <a:pPr algn="just"/>
            <a:r>
              <a:rPr lang="en-US" sz="2400" dirty="0"/>
              <a:t>NPA considered borrower wise and not facility wise</a:t>
            </a:r>
          </a:p>
          <a:p>
            <a:pPr algn="just"/>
            <a:r>
              <a:rPr lang="en-US" sz="2400" dirty="0"/>
              <a:t>For consortium, record of recovery at Bank being audited to be considered</a:t>
            </a:r>
          </a:p>
          <a:p>
            <a:pPr algn="just">
              <a:lnSpc>
                <a:spcPct val="150000"/>
              </a:lnSpc>
              <a:buFont typeface="Wingdings" panose="05000000000000000000" pitchFamily="2" charset="2"/>
              <a:buChar char="§"/>
            </a:pPr>
            <a:r>
              <a:rPr lang="en-US" sz="2400" dirty="0"/>
              <a:t>For working capital, DP calculated from Stock statement older than 3 months to be considered irregular</a:t>
            </a:r>
          </a:p>
          <a:p>
            <a:pPr algn="just">
              <a:lnSpc>
                <a:spcPct val="150000"/>
              </a:lnSpc>
              <a:buFont typeface="Wingdings" panose="05000000000000000000" pitchFamily="2" charset="2"/>
              <a:buChar char="§"/>
            </a:pPr>
            <a:r>
              <a:rPr lang="en-IN" sz="2400" dirty="0"/>
              <a:t>Technically NPA – regularised subsequent to balance sheet date - </a:t>
            </a:r>
            <a:r>
              <a:rPr lang="en-IN" sz="2400" i="1" dirty="0"/>
              <a:t>See the health of the account &amp; apply professional judgement</a:t>
            </a:r>
          </a:p>
          <a:p>
            <a:pPr algn="just"/>
            <a:endParaRPr lang="en-US" sz="2400" dirty="0"/>
          </a:p>
        </p:txBody>
      </p:sp>
    </p:spTree>
    <p:extLst>
      <p:ext uri="{BB962C8B-B14F-4D97-AF65-F5344CB8AC3E}">
        <p14:creationId xmlns:p14="http://schemas.microsoft.com/office/powerpoint/2010/main" val="20152254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dirty="0"/>
              <a:t>Practical issues – general  </a:t>
            </a:r>
          </a:p>
        </p:txBody>
      </p:sp>
      <p:sp>
        <p:nvSpPr>
          <p:cNvPr id="3" name="Content Placeholder 2"/>
          <p:cNvSpPr>
            <a:spLocks noGrp="1"/>
          </p:cNvSpPr>
          <p:nvPr>
            <p:ph idx="1"/>
          </p:nvPr>
        </p:nvSpPr>
        <p:spPr>
          <a:xfrm>
            <a:off x="581041" y="1844825"/>
            <a:ext cx="11026743" cy="4464496"/>
          </a:xfrm>
        </p:spPr>
        <p:txBody>
          <a:bodyPr>
            <a:normAutofit/>
          </a:bodyPr>
          <a:lstStyle/>
          <a:p>
            <a:pPr marL="342900" lvl="1" indent="-342900">
              <a:buSzPct val="90000"/>
              <a:buFont typeface="Wingdings" panose="05000000000000000000" pitchFamily="2" charset="2"/>
              <a:buChar char="Ø"/>
            </a:pPr>
            <a:r>
              <a:rPr lang="en-US" sz="2400" dirty="0"/>
              <a:t>Non-compliance/delay in compliance of terms of sanction</a:t>
            </a:r>
          </a:p>
          <a:p>
            <a:pPr marL="342900" lvl="1" indent="-342900">
              <a:buSzPct val="90000"/>
              <a:buFont typeface="Wingdings" panose="05000000000000000000" pitchFamily="2" charset="2"/>
              <a:buChar char="Ø"/>
            </a:pPr>
            <a:r>
              <a:rPr lang="en-US" sz="2400" dirty="0"/>
              <a:t>End use of loan proceeds – diversion of funds</a:t>
            </a:r>
          </a:p>
          <a:p>
            <a:pPr marL="342900" lvl="1" indent="-342900">
              <a:buSzPct val="90000"/>
              <a:buFont typeface="Wingdings" panose="05000000000000000000" pitchFamily="2" charset="2"/>
              <a:buChar char="Ø"/>
            </a:pPr>
            <a:r>
              <a:rPr lang="en-US" sz="2400" dirty="0"/>
              <a:t>Frequent rollovers/extension of export credit</a:t>
            </a:r>
          </a:p>
          <a:p>
            <a:pPr>
              <a:buFont typeface="Wingdings" panose="05000000000000000000" pitchFamily="2" charset="2"/>
              <a:buChar char="Ø"/>
            </a:pPr>
            <a:r>
              <a:rPr lang="en-US" sz="2400" dirty="0"/>
              <a:t>Improper credit supervision and monitoring (e.g. branch not doing field inspection on time) Frequent ad hoc facilities</a:t>
            </a:r>
          </a:p>
          <a:p>
            <a:pPr>
              <a:buFont typeface="Wingdings" panose="05000000000000000000" pitchFamily="2" charset="2"/>
              <a:buChar char="Ø"/>
            </a:pPr>
            <a:r>
              <a:rPr lang="en-US" sz="2400" dirty="0"/>
              <a:t>Persisting audit comments by RBI/internal inspection on branch advances, indicating bad appraisal</a:t>
            </a:r>
          </a:p>
          <a:p>
            <a:pPr>
              <a:buFont typeface="Wingdings" panose="05000000000000000000" pitchFamily="2" charset="2"/>
              <a:buChar char="Ø"/>
            </a:pPr>
            <a:r>
              <a:rPr lang="en-US" sz="2400" dirty="0"/>
              <a:t>Lack of transparency of information &amp; Prima facie unacceptable explanations</a:t>
            </a:r>
          </a:p>
          <a:p>
            <a:pPr marL="342900" lvl="1" indent="-342900">
              <a:buSzPct val="90000"/>
              <a:buFont typeface="Wingdings" panose="05000000000000000000" pitchFamily="2" charset="2"/>
              <a:buChar char="Ø"/>
            </a:pPr>
            <a:r>
              <a:rPr lang="en-US" sz="2400" dirty="0"/>
              <a:t>Branch’s Dependence on 1 or 2 key borrowers</a:t>
            </a:r>
          </a:p>
          <a:p>
            <a:pPr marL="457200" lvl="1" indent="-457200">
              <a:buSzPct val="90000"/>
              <a:buFont typeface="Wingdings" panose="05000000000000000000" pitchFamily="2" charset="2"/>
              <a:buChar char="§"/>
            </a:pPr>
            <a:endParaRPr lang="en-US" sz="2400" dirty="0"/>
          </a:p>
        </p:txBody>
      </p:sp>
    </p:spTree>
    <p:extLst>
      <p:ext uri="{BB962C8B-B14F-4D97-AF65-F5344CB8AC3E}">
        <p14:creationId xmlns:p14="http://schemas.microsoft.com/office/powerpoint/2010/main" val="40455521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200" dirty="0"/>
              <a:t>Take over loans – NPA norms</a:t>
            </a:r>
          </a:p>
        </p:txBody>
      </p:sp>
      <p:sp>
        <p:nvSpPr>
          <p:cNvPr id="3" name="Content Placeholder 2"/>
          <p:cNvSpPr>
            <a:spLocks noGrp="1"/>
          </p:cNvSpPr>
          <p:nvPr>
            <p:ph idx="1"/>
          </p:nvPr>
        </p:nvSpPr>
        <p:spPr>
          <a:xfrm>
            <a:off x="581041" y="1715956"/>
            <a:ext cx="11026743" cy="4439887"/>
          </a:xfrm>
        </p:spPr>
        <p:txBody>
          <a:bodyPr>
            <a:normAutofit/>
          </a:bodyPr>
          <a:lstStyle/>
          <a:p>
            <a:pPr algn="just"/>
            <a:r>
              <a:rPr lang="en-IN" sz="2400" dirty="0"/>
              <a:t>Existing classification to be retained</a:t>
            </a:r>
          </a:p>
          <a:p>
            <a:pPr algn="just"/>
            <a:r>
              <a:rPr lang="en-IN" sz="2400" dirty="0"/>
              <a:t>Provisioning based on original date of becoming NPA, as if it were existed in the books of the bank</a:t>
            </a:r>
          </a:p>
          <a:p>
            <a:pPr algn="just"/>
            <a:r>
              <a:rPr lang="en-IN" sz="2400" dirty="0"/>
              <a:t>Obtain status report from the other bank</a:t>
            </a:r>
          </a:p>
        </p:txBody>
      </p:sp>
    </p:spTree>
    <p:extLst>
      <p:ext uri="{BB962C8B-B14F-4D97-AF65-F5344CB8AC3E}">
        <p14:creationId xmlns:p14="http://schemas.microsoft.com/office/powerpoint/2010/main" val="35105521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FDBC2-4D42-41EE-B9FB-86E0CE8BC969}"/>
              </a:ext>
            </a:extLst>
          </p:cNvPr>
          <p:cNvSpPr>
            <a:spLocks noGrp="1"/>
          </p:cNvSpPr>
          <p:nvPr>
            <p:ph type="title"/>
          </p:nvPr>
        </p:nvSpPr>
        <p:spPr/>
        <p:txBody>
          <a:bodyPr>
            <a:noAutofit/>
          </a:bodyPr>
          <a:lstStyle/>
          <a:p>
            <a:pPr algn="ctr"/>
            <a:br>
              <a:rPr lang="en-US" sz="3200" dirty="0">
                <a:cs typeface="Times New Roman" pitchFamily="18" charset="0"/>
              </a:rPr>
            </a:br>
            <a:r>
              <a:rPr lang="en-US" sz="3200" dirty="0">
                <a:cs typeface="Times New Roman" pitchFamily="18" charset="0"/>
              </a:rPr>
              <a:t>PROVISIONING NORMS</a:t>
            </a:r>
            <a:endParaRPr lang="en-IN" sz="3200" dirty="0"/>
          </a:p>
        </p:txBody>
      </p:sp>
      <p:graphicFrame>
        <p:nvGraphicFramePr>
          <p:cNvPr id="4" name="Content Placeholder 3">
            <a:extLst>
              <a:ext uri="{FF2B5EF4-FFF2-40B4-BE49-F238E27FC236}">
                <a16:creationId xmlns:a16="http://schemas.microsoft.com/office/drawing/2014/main" id="{BF172CEE-D3F0-463E-B1D0-CA581235C468}"/>
              </a:ext>
            </a:extLst>
          </p:cNvPr>
          <p:cNvGraphicFramePr>
            <a:graphicFrameLocks noGrp="1"/>
          </p:cNvGraphicFramePr>
          <p:nvPr>
            <p:ph idx="1"/>
            <p:extLst>
              <p:ext uri="{D42A27DB-BD31-4B8C-83A1-F6EECF244321}">
                <p14:modId xmlns:p14="http://schemas.microsoft.com/office/powerpoint/2010/main" val="385745637"/>
              </p:ext>
            </p:extLst>
          </p:nvPr>
        </p:nvGraphicFramePr>
        <p:xfrm>
          <a:off x="581025" y="2181225"/>
          <a:ext cx="11026775" cy="4114800"/>
        </p:xfrm>
        <a:graphic>
          <a:graphicData uri="http://schemas.openxmlformats.org/drawingml/2006/table">
            <a:tbl>
              <a:tblPr bandRow="1">
                <a:tableStyleId>{3B4B98B0-60AC-42C2-AFA5-B58CD77FA1E5}</a:tableStyleId>
              </a:tblPr>
              <a:tblGrid>
                <a:gridCol w="3448693">
                  <a:extLst>
                    <a:ext uri="{9D8B030D-6E8A-4147-A177-3AD203B41FA5}">
                      <a16:colId xmlns:a16="http://schemas.microsoft.com/office/drawing/2014/main" val="1857867646"/>
                    </a:ext>
                  </a:extLst>
                </a:gridCol>
                <a:gridCol w="7578082">
                  <a:extLst>
                    <a:ext uri="{9D8B030D-6E8A-4147-A177-3AD203B41FA5}">
                      <a16:colId xmlns:a16="http://schemas.microsoft.com/office/drawing/2014/main" val="2213305856"/>
                    </a:ext>
                  </a:extLst>
                </a:gridCol>
              </a:tblGrid>
              <a:tr h="370840">
                <a:tc>
                  <a:txBody>
                    <a:bodyPr/>
                    <a:lstStyle/>
                    <a:p>
                      <a:r>
                        <a:rPr lang="en-US" sz="2400" dirty="0"/>
                        <a:t>Standard (incl. restructured)</a:t>
                      </a:r>
                      <a:endParaRPr lang="en-IN" dirty="0"/>
                    </a:p>
                  </a:txBody>
                  <a:tcPr marL="99272" marR="99272"/>
                </a:tc>
                <a:tc>
                  <a:txBody>
                    <a:bodyPr/>
                    <a:lstStyle/>
                    <a:p>
                      <a:r>
                        <a:rPr lang="en-US" sz="2400" dirty="0"/>
                        <a:t>At 0.25% / 0.40% / 1 / 0.75% / 2% of the balance outstanding </a:t>
                      </a:r>
                      <a:endParaRPr lang="en-IN" dirty="0"/>
                    </a:p>
                  </a:txBody>
                  <a:tcPr marL="99272" marR="99272"/>
                </a:tc>
                <a:extLst>
                  <a:ext uri="{0D108BD9-81ED-4DB2-BD59-A6C34878D82A}">
                    <a16:rowId xmlns:a16="http://schemas.microsoft.com/office/drawing/2014/main" val="1360629485"/>
                  </a:ext>
                </a:extLst>
              </a:tr>
              <a:tr h="370840">
                <a:tc>
                  <a:txBody>
                    <a:bodyPr/>
                    <a:lstStyle/>
                    <a:p>
                      <a:r>
                        <a:rPr lang="en-US" sz="2400" dirty="0"/>
                        <a:t>Standard – MSME </a:t>
                      </a:r>
                      <a:endParaRPr lang="en-IN" dirty="0"/>
                    </a:p>
                  </a:txBody>
                  <a:tcPr marL="99272" marR="99272"/>
                </a:tc>
                <a:tc>
                  <a:txBody>
                    <a:bodyPr/>
                    <a:lstStyle/>
                    <a:p>
                      <a:r>
                        <a:rPr lang="en-US" sz="2400" dirty="0"/>
                        <a:t>5% (circular dt. 07-02-2018) and 01-01-19</a:t>
                      </a:r>
                      <a:endParaRPr lang="en-IN" dirty="0"/>
                    </a:p>
                  </a:txBody>
                  <a:tcPr marL="99272" marR="99272"/>
                </a:tc>
                <a:extLst>
                  <a:ext uri="{0D108BD9-81ED-4DB2-BD59-A6C34878D82A}">
                    <a16:rowId xmlns:a16="http://schemas.microsoft.com/office/drawing/2014/main" val="2504031758"/>
                  </a:ext>
                </a:extLst>
              </a:tr>
              <a:tr h="370840">
                <a:tc>
                  <a:txBody>
                    <a:bodyPr/>
                    <a:lstStyle/>
                    <a:p>
                      <a:r>
                        <a:rPr lang="en-US" sz="2400" dirty="0"/>
                        <a:t>Sub-standard</a:t>
                      </a:r>
                      <a:endParaRPr lang="en-IN" dirty="0"/>
                    </a:p>
                  </a:txBody>
                  <a:tcPr marL="99272" marR="99272"/>
                </a:tc>
                <a:tc>
                  <a:txBody>
                    <a:bodyPr/>
                    <a:lstStyle/>
                    <a:p>
                      <a:pPr marL="342900" indent="-342900">
                        <a:buFont typeface="Arial" panose="020B0604020202020204" pitchFamily="34" charset="0"/>
                        <a:buChar char="•"/>
                      </a:pPr>
                      <a:r>
                        <a:rPr lang="en-US" sz="2400" dirty="0"/>
                        <a:t>15% on secured o/s (20% on infra)</a:t>
                      </a:r>
                    </a:p>
                    <a:p>
                      <a:pPr marL="342900" indent="-342900">
                        <a:buFont typeface="Arial" panose="020B0604020202020204" pitchFamily="34" charset="0"/>
                        <a:buChar char="•"/>
                      </a:pPr>
                      <a:r>
                        <a:rPr lang="en-US" sz="2400" dirty="0"/>
                        <a:t>25% on unsecured o/s </a:t>
                      </a:r>
                      <a:endParaRPr lang="en-IN" dirty="0"/>
                    </a:p>
                  </a:txBody>
                  <a:tcPr marL="99272" marR="99272"/>
                </a:tc>
                <a:extLst>
                  <a:ext uri="{0D108BD9-81ED-4DB2-BD59-A6C34878D82A}">
                    <a16:rowId xmlns:a16="http://schemas.microsoft.com/office/drawing/2014/main" val="2423665489"/>
                  </a:ext>
                </a:extLst>
              </a:tr>
              <a:tr h="370840">
                <a:tc>
                  <a:txBody>
                    <a:bodyPr/>
                    <a:lstStyle/>
                    <a:p>
                      <a:r>
                        <a:rPr lang="en-US" sz="2400" dirty="0"/>
                        <a:t>Doubtful</a:t>
                      </a:r>
                      <a:endParaRPr lang="en-IN" dirty="0"/>
                    </a:p>
                  </a:txBody>
                  <a:tcPr marL="99272" marR="99272"/>
                </a:tc>
                <a:tc>
                  <a:txBody>
                    <a:bodyPr/>
                    <a:lstStyle/>
                    <a:p>
                      <a:pPr marL="342900" indent="-342900">
                        <a:buFont typeface="Arial" panose="020B0604020202020204" pitchFamily="34" charset="0"/>
                        <a:buChar char="•"/>
                      </a:pPr>
                      <a:r>
                        <a:rPr lang="en-US" sz="2400" dirty="0"/>
                        <a:t>Upto 1 year25% </a:t>
                      </a:r>
                    </a:p>
                    <a:p>
                      <a:pPr marL="342900" indent="-342900">
                        <a:buFont typeface="Arial" panose="020B0604020202020204" pitchFamily="34" charset="0"/>
                        <a:buChar char="•"/>
                      </a:pPr>
                      <a:r>
                        <a:rPr lang="en-US" sz="2400" dirty="0"/>
                        <a:t>1-3 years 40% </a:t>
                      </a:r>
                    </a:p>
                    <a:p>
                      <a:pPr marL="342900" indent="-342900">
                        <a:buFont typeface="Arial" panose="020B0604020202020204" pitchFamily="34" charset="0"/>
                        <a:buChar char="•"/>
                      </a:pPr>
                      <a:r>
                        <a:rPr lang="en-US" sz="2400" dirty="0"/>
                        <a:t>&gt;3 years 100%</a:t>
                      </a:r>
                    </a:p>
                    <a:p>
                      <a:pPr marL="342900" indent="-342900">
                        <a:buFont typeface="Arial" panose="020B0604020202020204" pitchFamily="34" charset="0"/>
                        <a:buChar char="•"/>
                      </a:pPr>
                      <a:r>
                        <a:rPr lang="en-US" sz="2400" dirty="0"/>
                        <a:t>100% for unsecured portion, in any case</a:t>
                      </a:r>
                      <a:endParaRPr lang="en-IN" dirty="0"/>
                    </a:p>
                  </a:txBody>
                  <a:tcPr marL="99272" marR="99272"/>
                </a:tc>
                <a:extLst>
                  <a:ext uri="{0D108BD9-81ED-4DB2-BD59-A6C34878D82A}">
                    <a16:rowId xmlns:a16="http://schemas.microsoft.com/office/drawing/2014/main" val="2627275751"/>
                  </a:ext>
                </a:extLst>
              </a:tr>
              <a:tr h="370840">
                <a:tc>
                  <a:txBody>
                    <a:bodyPr/>
                    <a:lstStyle/>
                    <a:p>
                      <a:r>
                        <a:rPr lang="en-US" sz="2400" dirty="0"/>
                        <a:t>Loss</a:t>
                      </a:r>
                      <a:endParaRPr lang="en-IN" dirty="0"/>
                    </a:p>
                  </a:txBody>
                  <a:tcPr marL="99272" marR="99272"/>
                </a:tc>
                <a:tc>
                  <a:txBody>
                    <a:bodyPr/>
                    <a:lstStyle/>
                    <a:p>
                      <a:pPr marL="342900" indent="-342900">
                        <a:buFont typeface="Arial" panose="020B0604020202020204" pitchFamily="34" charset="0"/>
                        <a:buChar char="•"/>
                      </a:pPr>
                      <a:r>
                        <a:rPr lang="en-US" sz="2400" dirty="0"/>
                        <a:t>100%</a:t>
                      </a:r>
                      <a:endParaRPr lang="en-IN" dirty="0"/>
                    </a:p>
                  </a:txBody>
                  <a:tcPr marL="99272" marR="99272"/>
                </a:tc>
                <a:extLst>
                  <a:ext uri="{0D108BD9-81ED-4DB2-BD59-A6C34878D82A}">
                    <a16:rowId xmlns:a16="http://schemas.microsoft.com/office/drawing/2014/main" val="3791866135"/>
                  </a:ext>
                </a:extLst>
              </a:tr>
            </a:tbl>
          </a:graphicData>
        </a:graphic>
      </p:graphicFrame>
    </p:spTree>
    <p:extLst>
      <p:ext uri="{BB962C8B-B14F-4D97-AF65-F5344CB8AC3E}">
        <p14:creationId xmlns:p14="http://schemas.microsoft.com/office/powerpoint/2010/main" val="9200878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200" dirty="0"/>
              <a:t>NPA norms – for regular accounts</a:t>
            </a:r>
          </a:p>
        </p:txBody>
      </p:sp>
      <p:sp>
        <p:nvSpPr>
          <p:cNvPr id="3" name="Content Placeholder 2"/>
          <p:cNvSpPr>
            <a:spLocks noGrp="1"/>
          </p:cNvSpPr>
          <p:nvPr>
            <p:ph idx="1"/>
          </p:nvPr>
        </p:nvSpPr>
        <p:spPr/>
        <p:txBody>
          <a:bodyPr/>
          <a:lstStyle/>
          <a:p>
            <a:pPr algn="just"/>
            <a:r>
              <a:rPr lang="en-IN" sz="2800" dirty="0"/>
              <a:t>if not renewed/reviewed within 180 days from due date</a:t>
            </a:r>
          </a:p>
          <a:p>
            <a:pPr algn="just"/>
            <a:r>
              <a:rPr lang="en-IN" sz="2800" dirty="0"/>
              <a:t>Ad hoc limit if not renewed/reviewed within 180 days from due date</a:t>
            </a:r>
          </a:p>
          <a:p>
            <a:pPr marL="323903" lvl="1" indent="0" algn="just">
              <a:buNone/>
            </a:pPr>
            <a:r>
              <a:rPr lang="en-IN" sz="2601" dirty="0"/>
              <a:t>Even a performing good account to be downgraded  </a:t>
            </a:r>
          </a:p>
          <a:p>
            <a:pPr algn="just"/>
            <a:endParaRPr lang="en-IN" sz="2800" dirty="0"/>
          </a:p>
          <a:p>
            <a:endParaRPr lang="en-IN" dirty="0">
              <a:latin typeface="Century Gothic" panose="020B0502020202020204" pitchFamily="34" charset="0"/>
            </a:endParaRPr>
          </a:p>
        </p:txBody>
      </p:sp>
    </p:spTree>
    <p:extLst>
      <p:ext uri="{BB962C8B-B14F-4D97-AF65-F5344CB8AC3E}">
        <p14:creationId xmlns:p14="http://schemas.microsoft.com/office/powerpoint/2010/main" val="2367835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a:t>ACCELERATED PROVISION –</a:t>
            </a:r>
            <a:br>
              <a:rPr lang="en-US" sz="3200" dirty="0"/>
            </a:br>
            <a:r>
              <a:rPr lang="en-US" sz="3200" dirty="0"/>
              <a:t>Failure in Early detection</a:t>
            </a:r>
            <a:endParaRPr lang="en-IN" sz="3200" dirty="0"/>
          </a:p>
        </p:txBody>
      </p:sp>
      <p:sp>
        <p:nvSpPr>
          <p:cNvPr id="3" name="Content Placeholder 2"/>
          <p:cNvSpPr>
            <a:spLocks noGrp="1"/>
          </p:cNvSpPr>
          <p:nvPr>
            <p:ph idx="1"/>
          </p:nvPr>
        </p:nvSpPr>
        <p:spPr>
          <a:xfrm>
            <a:off x="581041" y="1916832"/>
            <a:ext cx="11026743" cy="4104455"/>
          </a:xfrm>
        </p:spPr>
        <p:txBody>
          <a:bodyPr>
            <a:normAutofit/>
          </a:bodyPr>
          <a:lstStyle/>
          <a:p>
            <a:pPr marL="0" indent="0" algn="just">
              <a:buNone/>
            </a:pPr>
            <a:r>
              <a:rPr lang="en-IN" sz="2400" dirty="0"/>
              <a:t>Accelerated provisioning norms to apply (apart from other supervisory actions) if: </a:t>
            </a:r>
          </a:p>
          <a:p>
            <a:pPr marL="625475" indent="-352425" algn="just">
              <a:buFontTx/>
              <a:buChar char="-"/>
            </a:pPr>
            <a:r>
              <a:rPr lang="en-IN" sz="2400" dirty="0"/>
              <a:t>banks fails to report SMA status of the accounts to CRILC, or </a:t>
            </a:r>
          </a:p>
          <a:p>
            <a:pPr marL="625475" indent="-352425" algn="just">
              <a:buFontTx/>
              <a:buChar char="-"/>
            </a:pPr>
            <a:r>
              <a:rPr lang="en-IN" sz="2400" dirty="0"/>
              <a:t>resort to methods with the intent to conceal the actual status of the accounts, or </a:t>
            </a:r>
          </a:p>
          <a:p>
            <a:pPr marL="625475" indent="-352425" algn="just">
              <a:buFontTx/>
              <a:buChar char="-"/>
            </a:pPr>
            <a:r>
              <a:rPr lang="en-IN" sz="2400" dirty="0"/>
              <a:t>evergreening the account.</a:t>
            </a:r>
          </a:p>
          <a:p>
            <a:pPr marL="0" indent="0" algn="just">
              <a:buNone/>
            </a:pPr>
            <a:r>
              <a:rPr lang="en-IN" sz="2400" i="1" dirty="0"/>
              <a:t>Refer para 31 of MC – July 2015 for accelerated rates. </a:t>
            </a:r>
          </a:p>
        </p:txBody>
      </p:sp>
    </p:spTree>
    <p:extLst>
      <p:ext uri="{BB962C8B-B14F-4D97-AF65-F5344CB8AC3E}">
        <p14:creationId xmlns:p14="http://schemas.microsoft.com/office/powerpoint/2010/main" val="19237069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1E0F6-D5BE-47D3-B4C3-62A3EA507032}"/>
              </a:ext>
            </a:extLst>
          </p:cNvPr>
          <p:cNvSpPr>
            <a:spLocks noGrp="1"/>
          </p:cNvSpPr>
          <p:nvPr>
            <p:ph type="title"/>
          </p:nvPr>
        </p:nvSpPr>
        <p:spPr>
          <a:xfrm>
            <a:off x="581042" y="3043911"/>
            <a:ext cx="11026743" cy="673121"/>
          </a:xfrm>
        </p:spPr>
        <p:txBody>
          <a:bodyPr/>
          <a:lstStyle/>
          <a:p>
            <a:pPr algn="ctr"/>
            <a:r>
              <a:rPr lang="en-IN" sz="3600" dirty="0"/>
              <a:t>Project loans</a:t>
            </a:r>
            <a:r>
              <a:rPr lang="en-IN" dirty="0"/>
              <a:t> – prudential norms</a:t>
            </a:r>
          </a:p>
        </p:txBody>
      </p:sp>
      <p:sp>
        <p:nvSpPr>
          <p:cNvPr id="3" name="Text Placeholder 2">
            <a:extLst>
              <a:ext uri="{FF2B5EF4-FFF2-40B4-BE49-F238E27FC236}">
                <a16:creationId xmlns:a16="http://schemas.microsoft.com/office/drawing/2014/main" id="{D6913D0D-E347-44DA-80BA-772F876957EA}"/>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5267433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z="3200" dirty="0"/>
              <a:t>Project loans</a:t>
            </a:r>
            <a:r>
              <a:rPr lang="en-IN" dirty="0"/>
              <a:t> </a:t>
            </a:r>
          </a:p>
        </p:txBody>
      </p:sp>
      <p:sp>
        <p:nvSpPr>
          <p:cNvPr id="3" name="Content Placeholder 2"/>
          <p:cNvSpPr>
            <a:spLocks noGrp="1"/>
          </p:cNvSpPr>
          <p:nvPr>
            <p:ph idx="1"/>
          </p:nvPr>
        </p:nvSpPr>
        <p:spPr>
          <a:xfrm>
            <a:off x="581041" y="1916832"/>
            <a:ext cx="11026743" cy="4392487"/>
          </a:xfrm>
        </p:spPr>
        <p:txBody>
          <a:bodyPr/>
          <a:lstStyle/>
          <a:p>
            <a:r>
              <a:rPr lang="en-IN" sz="2400" dirty="0"/>
              <a:t>Key word –DCCO (Date of Commencement of Commercial Operations)</a:t>
            </a:r>
          </a:p>
          <a:p>
            <a:r>
              <a:rPr lang="en-IN" sz="2400" dirty="0"/>
              <a:t>Refer detailed sanction proposal to identify DCCO</a:t>
            </a:r>
          </a:p>
          <a:p>
            <a:pPr algn="just"/>
            <a:r>
              <a:rPr lang="en-IN" sz="2400" dirty="0"/>
              <a:t>To classify as NPA if commercial operations not commenced on DCCO agreed – irrespective of good track record of repayment/ existence of security</a:t>
            </a:r>
          </a:p>
          <a:p>
            <a:pPr algn="just"/>
            <a:r>
              <a:rPr lang="en-IN" sz="2400" dirty="0"/>
              <a:t>Exception provided:</a:t>
            </a:r>
          </a:p>
          <a:p>
            <a:pPr marL="0" indent="0" algn="just">
              <a:buNone/>
            </a:pPr>
            <a:endParaRPr lang="en-IN" dirty="0"/>
          </a:p>
        </p:txBody>
      </p:sp>
    </p:spTree>
    <p:extLst>
      <p:ext uri="{BB962C8B-B14F-4D97-AF65-F5344CB8AC3E}">
        <p14:creationId xmlns:p14="http://schemas.microsoft.com/office/powerpoint/2010/main" val="37558729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a:t>Relevant Circulars of RBI </a:t>
            </a:r>
            <a:br>
              <a:rPr lang="en-US" sz="3600" dirty="0"/>
            </a:br>
            <a:r>
              <a:rPr lang="en-US" sz="3600" dirty="0"/>
              <a:t>issued in </a:t>
            </a:r>
            <a:r>
              <a:rPr lang="en-US" sz="3600" b="1" dirty="0"/>
              <a:t>February 2018</a:t>
            </a:r>
          </a:p>
        </p:txBody>
      </p:sp>
      <p:sp>
        <p:nvSpPr>
          <p:cNvPr id="3" name="Content Placeholder 2"/>
          <p:cNvSpPr>
            <a:spLocks noGrp="1"/>
          </p:cNvSpPr>
          <p:nvPr>
            <p:ph idx="1"/>
          </p:nvPr>
        </p:nvSpPr>
        <p:spPr>
          <a:xfrm>
            <a:off x="581041" y="2180497"/>
            <a:ext cx="11026743" cy="3975347"/>
          </a:xfrm>
        </p:spPr>
        <p:txBody>
          <a:bodyPr/>
          <a:lstStyle/>
          <a:p>
            <a:pPr algn="just">
              <a:buFont typeface="Wingdings" pitchFamily="2" charset="2"/>
              <a:buChar char="v"/>
            </a:pPr>
            <a:endParaRPr lang="en-IN" sz="2200" b="1" dirty="0">
              <a:latin typeface="Century Gothic" panose="020B0502020202020204" pitchFamily="34" charset="0"/>
            </a:endParaRPr>
          </a:p>
          <a:p>
            <a:pPr algn="just">
              <a:buFont typeface="Wingdings" panose="05000000000000000000" pitchFamily="2" charset="2"/>
              <a:buChar char="§"/>
            </a:pPr>
            <a:r>
              <a:rPr lang="en-IN" sz="3000" b="1" dirty="0">
                <a:solidFill>
                  <a:schemeClr val="accent1">
                    <a:lumMod val="60000"/>
                    <a:lumOff val="40000"/>
                  </a:schemeClr>
                </a:solidFill>
              </a:rPr>
              <a:t>Circular dated 7 February 2018 granting relief for MSME Borrowers registered under GST</a:t>
            </a:r>
            <a:endParaRPr lang="en-US" sz="3000" b="1" dirty="0">
              <a:solidFill>
                <a:schemeClr val="accent1">
                  <a:lumMod val="60000"/>
                  <a:lumOff val="40000"/>
                </a:schemeClr>
              </a:solidFill>
            </a:endParaRPr>
          </a:p>
          <a:p>
            <a:pPr algn="just">
              <a:buFont typeface="Wingdings" panose="05000000000000000000" pitchFamily="2" charset="2"/>
              <a:buChar char="§"/>
            </a:pPr>
            <a:r>
              <a:rPr lang="en-IN" sz="3000" dirty="0"/>
              <a:t>Circular dated 12 February 2018 w.r.t. Resolution of Stressed Assets – Revised Framework</a:t>
            </a:r>
          </a:p>
          <a:p>
            <a:pPr algn="just">
              <a:buFont typeface="Wingdings" pitchFamily="2" charset="2"/>
              <a:buChar char="v"/>
            </a:pPr>
            <a:endParaRPr lang="en-US" sz="3000" dirty="0">
              <a:latin typeface="Century Gothic" panose="020B0502020202020204" pitchFamily="34" charset="0"/>
            </a:endParaRPr>
          </a:p>
          <a:p>
            <a:pPr algn="just">
              <a:buFont typeface="Wingdings" pitchFamily="2" charset="2"/>
              <a:buChar char="v"/>
            </a:pPr>
            <a:endParaRPr lang="en-US" sz="2200" dirty="0">
              <a:latin typeface="Century Gothic" panose="020B0502020202020204" pitchFamily="34" charset="0"/>
            </a:endParaRPr>
          </a:p>
        </p:txBody>
      </p:sp>
    </p:spTree>
    <p:extLst>
      <p:ext uri="{BB962C8B-B14F-4D97-AF65-F5344CB8AC3E}">
        <p14:creationId xmlns:p14="http://schemas.microsoft.com/office/powerpoint/2010/main" val="34201472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41" y="702156"/>
            <a:ext cx="11026744" cy="1013800"/>
          </a:xfrm>
        </p:spPr>
        <p:txBody>
          <a:bodyPr>
            <a:normAutofit/>
          </a:bodyPr>
          <a:lstStyle/>
          <a:p>
            <a:pPr algn="ctr"/>
            <a:r>
              <a:rPr lang="en-IN" sz="3200" dirty="0"/>
              <a:t>Restructuring</a:t>
            </a:r>
            <a:endParaRPr lang="en-IN" sz="3200" b="1" dirty="0"/>
          </a:p>
        </p:txBody>
      </p:sp>
      <p:sp>
        <p:nvSpPr>
          <p:cNvPr id="3" name="Content Placeholder 2"/>
          <p:cNvSpPr>
            <a:spLocks noGrp="1"/>
          </p:cNvSpPr>
          <p:nvPr>
            <p:ph idx="1"/>
          </p:nvPr>
        </p:nvSpPr>
        <p:spPr/>
        <p:txBody>
          <a:bodyPr>
            <a:normAutofit/>
          </a:bodyPr>
          <a:lstStyle/>
          <a:p>
            <a:pPr algn="just"/>
            <a:r>
              <a:rPr lang="en-IN" sz="2400" dirty="0"/>
              <a:t>Refers to change in any terms and conditions </a:t>
            </a:r>
          </a:p>
          <a:p>
            <a:pPr algn="just"/>
            <a:r>
              <a:rPr lang="en-IN" sz="2400" dirty="0"/>
              <a:t>Downgraded immediately on restricting (exceptions – deferment of DCCO)</a:t>
            </a:r>
          </a:p>
          <a:p>
            <a:pPr algn="just"/>
            <a:r>
              <a:rPr lang="en-IN" sz="2400" dirty="0"/>
              <a:t>Relaxations applicable only to Infra sector </a:t>
            </a:r>
          </a:p>
          <a:p>
            <a:pPr marL="0" indent="0" algn="just">
              <a:buNone/>
            </a:pPr>
            <a:r>
              <a:rPr lang="en-IN" sz="2400" dirty="0"/>
              <a:t>	(refer para 4.2.15.3 of July 2015)</a:t>
            </a:r>
          </a:p>
          <a:p>
            <a:pPr algn="just">
              <a:buFont typeface="Wingdings" panose="05000000000000000000" pitchFamily="2" charset="2"/>
              <a:buChar char="v"/>
            </a:pPr>
            <a:r>
              <a:rPr lang="en-IN" sz="2400" dirty="0"/>
              <a:t>Restructuring – meaning expanded</a:t>
            </a:r>
          </a:p>
          <a:p>
            <a:pPr algn="just">
              <a:buFont typeface="Wingdings" panose="05000000000000000000" pitchFamily="2" charset="2"/>
              <a:buChar char="v"/>
            </a:pPr>
            <a:r>
              <a:rPr lang="en-IN" sz="2400" dirty="0"/>
              <a:t>“FINANCIAL DIFFICULTY” - expanded</a:t>
            </a:r>
          </a:p>
          <a:p>
            <a:pPr marL="352425" indent="0" algn="just">
              <a:buNone/>
            </a:pPr>
            <a:r>
              <a:rPr lang="en-IN" sz="2400" dirty="0"/>
              <a:t> (circular dt. 12-02-2018 on Resolution plan)</a:t>
            </a:r>
          </a:p>
        </p:txBody>
      </p:sp>
    </p:spTree>
    <p:extLst>
      <p:ext uri="{BB962C8B-B14F-4D97-AF65-F5344CB8AC3E}">
        <p14:creationId xmlns:p14="http://schemas.microsoft.com/office/powerpoint/2010/main" val="30088972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ACCB4-C85A-4F67-B096-18B6D45C03CE}"/>
              </a:ext>
            </a:extLst>
          </p:cNvPr>
          <p:cNvSpPr>
            <a:spLocks noGrp="1"/>
          </p:cNvSpPr>
          <p:nvPr>
            <p:ph type="title"/>
          </p:nvPr>
        </p:nvSpPr>
        <p:spPr/>
        <p:txBody>
          <a:bodyPr/>
          <a:lstStyle/>
          <a:p>
            <a:pPr algn="ctr"/>
            <a:r>
              <a:rPr lang="en-IN" sz="2800" dirty="0"/>
              <a:t>‘FINANCIAL DIFFICULTY – NON EXHAUSTIVE LIST – </a:t>
            </a:r>
            <a:br>
              <a:rPr lang="en-IN" sz="2800" dirty="0"/>
            </a:br>
            <a:r>
              <a:rPr lang="en-IN" sz="2800" dirty="0"/>
              <a:t>circular dt. 12-02-2018 </a:t>
            </a:r>
            <a:endParaRPr lang="en-IN" dirty="0"/>
          </a:p>
        </p:txBody>
      </p:sp>
      <p:sp>
        <p:nvSpPr>
          <p:cNvPr id="3" name="Content Placeholder 2">
            <a:extLst>
              <a:ext uri="{FF2B5EF4-FFF2-40B4-BE49-F238E27FC236}">
                <a16:creationId xmlns:a16="http://schemas.microsoft.com/office/drawing/2014/main" id="{FB3123CB-6F07-4F9E-BA72-3F975D70669A}"/>
              </a:ext>
            </a:extLst>
          </p:cNvPr>
          <p:cNvSpPr>
            <a:spLocks noGrp="1"/>
          </p:cNvSpPr>
          <p:nvPr>
            <p:ph sz="half" idx="1"/>
          </p:nvPr>
        </p:nvSpPr>
        <p:spPr>
          <a:xfrm>
            <a:off x="581042" y="1916832"/>
            <a:ext cx="5420978" cy="4824536"/>
          </a:xfrm>
        </p:spPr>
        <p:txBody>
          <a:bodyPr>
            <a:normAutofit lnSpcReduction="10000"/>
          </a:bodyPr>
          <a:lstStyle/>
          <a:p>
            <a:pPr algn="just"/>
            <a:r>
              <a:rPr lang="en-IN" sz="2000" dirty="0"/>
              <a:t>Irregularities in cash credit/overdraft accounts such as inability to maintain stipulated margin basis or drawings exceeding sanctioned limits, periodic 	interest debited remaining unrealised;</a:t>
            </a:r>
          </a:p>
          <a:p>
            <a:pPr algn="just"/>
            <a:r>
              <a:rPr lang="en-IN" sz="2000" dirty="0"/>
              <a:t>Failure/anticipated failure to make timely payment of instalments of principal and interest on term loans;</a:t>
            </a:r>
          </a:p>
          <a:p>
            <a:pPr algn="just"/>
            <a:r>
              <a:rPr lang="en-IN" sz="2000" dirty="0"/>
              <a:t>Delay in meeting commitments towards payments of installments due, crystallized liabilities under LC/BGs, etc.</a:t>
            </a:r>
          </a:p>
          <a:p>
            <a:pPr algn="just"/>
            <a:r>
              <a:rPr lang="en-IN" sz="2000" dirty="0"/>
              <a:t>Excessive leverage;</a:t>
            </a:r>
          </a:p>
          <a:p>
            <a:pPr algn="just"/>
            <a:r>
              <a:rPr lang="en-IN" sz="2000" dirty="0"/>
              <a:t>Inability to adhere to financial loan covenants;</a:t>
            </a:r>
          </a:p>
          <a:p>
            <a:pPr algn="just"/>
            <a:r>
              <a:rPr lang="en-IN" sz="2000" dirty="0"/>
              <a:t>Failure to pay statutory liabilities, non- payment of bills to operational creditors, etc.;</a:t>
            </a:r>
          </a:p>
          <a:p>
            <a:endParaRPr lang="en-IN" dirty="0"/>
          </a:p>
        </p:txBody>
      </p:sp>
      <p:sp>
        <p:nvSpPr>
          <p:cNvPr id="4" name="Content Placeholder 3">
            <a:extLst>
              <a:ext uri="{FF2B5EF4-FFF2-40B4-BE49-F238E27FC236}">
                <a16:creationId xmlns:a16="http://schemas.microsoft.com/office/drawing/2014/main" id="{45E03D86-142D-44FC-887D-814206D5905B}"/>
              </a:ext>
            </a:extLst>
          </p:cNvPr>
          <p:cNvSpPr>
            <a:spLocks noGrp="1"/>
          </p:cNvSpPr>
          <p:nvPr>
            <p:ph sz="half" idx="2"/>
          </p:nvPr>
        </p:nvSpPr>
        <p:spPr>
          <a:xfrm>
            <a:off x="6186805" y="1916832"/>
            <a:ext cx="5420980" cy="4608512"/>
          </a:xfrm>
        </p:spPr>
        <p:txBody>
          <a:bodyPr>
            <a:normAutofit lnSpcReduction="10000"/>
          </a:bodyPr>
          <a:lstStyle/>
          <a:p>
            <a:pPr algn="just"/>
            <a:r>
              <a:rPr lang="en-IN" sz="2000" dirty="0"/>
              <a:t>Non-submission or undue delay in submission or submission of incorrect stock statements and other control statements, delay in publication of financial statements and adversely qualified financial statements;</a:t>
            </a:r>
          </a:p>
          <a:p>
            <a:pPr algn="just"/>
            <a:r>
              <a:rPr lang="en-IN" sz="2000" dirty="0"/>
              <a:t>Steep decline in production figures, downward trends in sales and fall in profits, margin erosion etc.;</a:t>
            </a:r>
          </a:p>
          <a:p>
            <a:pPr algn="just"/>
            <a:r>
              <a:rPr lang="en-IN" sz="2000" dirty="0"/>
              <a:t>Elongation of working capital cycle, excessive inventory build-up;</a:t>
            </a:r>
          </a:p>
          <a:p>
            <a:pPr algn="just"/>
            <a:r>
              <a:rPr lang="en-IN" sz="2000" dirty="0"/>
              <a:t>Significant delay in project implementation;</a:t>
            </a:r>
          </a:p>
          <a:p>
            <a:pPr algn="just"/>
            <a:r>
              <a:rPr lang="en-IN" sz="2000" dirty="0"/>
              <a:t>Downward migration of internal/external ratings/rating outlook.</a:t>
            </a:r>
          </a:p>
          <a:p>
            <a:endParaRPr lang="en-IN" dirty="0"/>
          </a:p>
        </p:txBody>
      </p:sp>
    </p:spTree>
    <p:extLst>
      <p:ext uri="{BB962C8B-B14F-4D97-AF65-F5344CB8AC3E}">
        <p14:creationId xmlns:p14="http://schemas.microsoft.com/office/powerpoint/2010/main" val="19104326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200" dirty="0"/>
              <a:t>Restructuring in brief</a:t>
            </a:r>
          </a:p>
        </p:txBody>
      </p:sp>
      <p:sp>
        <p:nvSpPr>
          <p:cNvPr id="3" name="Content Placeholder 2"/>
          <p:cNvSpPr>
            <a:spLocks noGrp="1"/>
          </p:cNvSpPr>
          <p:nvPr>
            <p:ph idx="1"/>
          </p:nvPr>
        </p:nvSpPr>
        <p:spPr>
          <a:xfrm>
            <a:off x="581041" y="1988840"/>
            <a:ext cx="11026743" cy="4464495"/>
          </a:xfrm>
        </p:spPr>
        <p:txBody>
          <a:bodyPr>
            <a:normAutofit fontScale="92500" lnSpcReduction="10000"/>
          </a:bodyPr>
          <a:lstStyle/>
          <a:p>
            <a:pPr algn="just"/>
            <a:r>
              <a:rPr lang="en-IN" sz="2400" dirty="0">
                <a:solidFill>
                  <a:schemeClr val="tx1"/>
                </a:solidFill>
              </a:rPr>
              <a:t>FITL, representing unrealised interest to be derecognised and parked in ‘Sundry liability a/c Int. applied’.</a:t>
            </a:r>
          </a:p>
          <a:p>
            <a:pPr algn="just"/>
            <a:r>
              <a:rPr lang="en-IN" sz="2400" dirty="0"/>
              <a:t>Restoration – only on satisfactory performance for specified period (i.e. one year from the date on which  principal/interest, whichever is later, is due).</a:t>
            </a:r>
          </a:p>
          <a:p>
            <a:pPr lvl="0" algn="just"/>
            <a:r>
              <a:rPr lang="en-US" sz="2400" dirty="0"/>
              <a:t>Not extended to:</a:t>
            </a:r>
          </a:p>
          <a:p>
            <a:pPr lvl="1" algn="just"/>
            <a:r>
              <a:rPr lang="en-US" sz="2400" dirty="0"/>
              <a:t>Consumer and Personal advances</a:t>
            </a:r>
          </a:p>
          <a:p>
            <a:pPr lvl="1" algn="just"/>
            <a:r>
              <a:rPr lang="en-US" sz="2400" dirty="0"/>
              <a:t>Capital market exposures</a:t>
            </a:r>
          </a:p>
          <a:p>
            <a:pPr lvl="1" algn="just"/>
            <a:r>
              <a:rPr lang="en-US" sz="2400" dirty="0"/>
              <a:t>Commercial real estate exposures</a:t>
            </a:r>
          </a:p>
          <a:p>
            <a:pPr marL="323903" lvl="1" indent="0" algn="just">
              <a:buNone/>
            </a:pPr>
            <a:endParaRPr lang="en-US" sz="2400" dirty="0"/>
          </a:p>
          <a:p>
            <a:pPr lvl="0" algn="just"/>
            <a:r>
              <a:rPr lang="en-US" sz="2400" b="1" dirty="0">
                <a:solidFill>
                  <a:schemeClr val="tx1"/>
                </a:solidFill>
              </a:rPr>
              <a:t>All schemes discontinued except change in DCCO</a:t>
            </a:r>
          </a:p>
          <a:p>
            <a:pPr marL="0" indent="0" algn="just">
              <a:buNone/>
            </a:pPr>
            <a:endParaRPr lang="en-IN" sz="2400" dirty="0"/>
          </a:p>
        </p:txBody>
      </p:sp>
    </p:spTree>
    <p:extLst>
      <p:ext uri="{BB962C8B-B14F-4D97-AF65-F5344CB8AC3E}">
        <p14:creationId xmlns:p14="http://schemas.microsoft.com/office/powerpoint/2010/main" val="40102592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dirty="0"/>
              <a:t>Project loans - </a:t>
            </a:r>
            <a:r>
              <a:rPr lang="en-IN" sz="2800" dirty="0"/>
              <a:t>Exceptions to NPA NORMS</a:t>
            </a:r>
          </a:p>
        </p:txBody>
      </p:sp>
      <p:sp>
        <p:nvSpPr>
          <p:cNvPr id="3" name="Content Placeholder 2"/>
          <p:cNvSpPr>
            <a:spLocks noGrp="1"/>
          </p:cNvSpPr>
          <p:nvPr>
            <p:ph idx="1"/>
          </p:nvPr>
        </p:nvSpPr>
        <p:spPr>
          <a:xfrm>
            <a:off x="581041" y="1715956"/>
            <a:ext cx="11026743" cy="5142044"/>
          </a:xfrm>
        </p:spPr>
        <p:txBody>
          <a:bodyPr>
            <a:normAutofit/>
          </a:bodyPr>
          <a:lstStyle/>
          <a:p>
            <a:pPr marL="0" indent="0" algn="just">
              <a:buNone/>
            </a:pPr>
            <a:r>
              <a:rPr lang="en-IN" sz="2400" b="1" dirty="0"/>
              <a:t>Time limit for restructuring </a:t>
            </a:r>
          </a:p>
          <a:p>
            <a:pPr algn="just"/>
            <a:r>
              <a:rPr lang="en-IN" sz="2400" dirty="0"/>
              <a:t>Infrastructure projects  – restructuring within 2 years of original DCCO</a:t>
            </a:r>
          </a:p>
          <a:p>
            <a:pPr algn="just"/>
            <a:r>
              <a:rPr lang="en-IN" sz="2400" dirty="0"/>
              <a:t>Other projects – within 1 year</a:t>
            </a:r>
          </a:p>
          <a:p>
            <a:pPr algn="just"/>
            <a:r>
              <a:rPr lang="en-IN" sz="2400" dirty="0"/>
              <a:t>If delay involving court cases – additional 2 years for </a:t>
            </a:r>
            <a:r>
              <a:rPr lang="en-IN" sz="2400" b="1" dirty="0">
                <a:solidFill>
                  <a:schemeClr val="tx1"/>
                </a:solidFill>
              </a:rPr>
              <a:t>restructuring</a:t>
            </a:r>
          </a:p>
          <a:p>
            <a:pPr algn="just"/>
            <a:r>
              <a:rPr lang="en-IN" sz="2400" dirty="0"/>
              <a:t>If delay involves other issues – additional 1 year (instead of 2) </a:t>
            </a:r>
          </a:p>
          <a:p>
            <a:pPr lvl="1" algn="just"/>
            <a:r>
              <a:rPr lang="en-IN" sz="2201" dirty="0"/>
              <a:t>Strict compliance to conditions for restructuring</a:t>
            </a:r>
          </a:p>
          <a:p>
            <a:pPr algn="just"/>
            <a:endParaRPr lang="en-IN" sz="2400" dirty="0"/>
          </a:p>
          <a:p>
            <a:pPr algn="just"/>
            <a:endParaRPr lang="en-IN" sz="2400" dirty="0"/>
          </a:p>
        </p:txBody>
      </p:sp>
    </p:spTree>
    <p:extLst>
      <p:ext uri="{BB962C8B-B14F-4D97-AF65-F5344CB8AC3E}">
        <p14:creationId xmlns:p14="http://schemas.microsoft.com/office/powerpoint/2010/main" val="31065775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sz="3600" dirty="0"/>
              <a:t>Project loans</a:t>
            </a:r>
            <a:br>
              <a:rPr lang="en-IN" sz="3200" dirty="0"/>
            </a:br>
            <a:r>
              <a:rPr lang="en-IN" sz="2800" dirty="0"/>
              <a:t>Exceptions to Restructuring NORMS</a:t>
            </a:r>
            <a:endParaRPr lang="en-IN" dirty="0"/>
          </a:p>
        </p:txBody>
      </p:sp>
      <p:sp>
        <p:nvSpPr>
          <p:cNvPr id="3" name="Content Placeholder 2"/>
          <p:cNvSpPr>
            <a:spLocks noGrp="1"/>
          </p:cNvSpPr>
          <p:nvPr>
            <p:ph idx="1"/>
          </p:nvPr>
        </p:nvSpPr>
        <p:spPr/>
        <p:txBody>
          <a:bodyPr>
            <a:normAutofit/>
          </a:bodyPr>
          <a:lstStyle/>
          <a:p>
            <a:pPr algn="just"/>
            <a:r>
              <a:rPr lang="en-IN" sz="2400" dirty="0"/>
              <a:t>Mere extension of DCCO – not restructuring – if revised DCCO falls within 2 years/1 year of original DCCO</a:t>
            </a:r>
          </a:p>
          <a:p>
            <a:pPr algn="just"/>
            <a:r>
              <a:rPr lang="en-IN" sz="2400" dirty="0"/>
              <a:t>Consequential shift in repayment period – accepted, provided there is no change in any other conditions</a:t>
            </a:r>
          </a:p>
          <a:p>
            <a:pPr algn="just"/>
            <a:r>
              <a:rPr lang="en-IN" sz="2400" dirty="0"/>
              <a:t>Change in repayment schedule due to increase in project outlay on account of increase in scope/size – not a restructuring</a:t>
            </a:r>
          </a:p>
          <a:p>
            <a:pPr lvl="1"/>
            <a:r>
              <a:rPr lang="en-IN" sz="2201" dirty="0"/>
              <a:t>Conditions to be complied </a:t>
            </a:r>
          </a:p>
          <a:p>
            <a:pPr algn="just"/>
            <a:endParaRPr lang="en-IN" sz="2400" dirty="0"/>
          </a:p>
        </p:txBody>
      </p:sp>
    </p:spTree>
    <p:extLst>
      <p:ext uri="{BB962C8B-B14F-4D97-AF65-F5344CB8AC3E}">
        <p14:creationId xmlns:p14="http://schemas.microsoft.com/office/powerpoint/2010/main" val="41119227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11CB7-FF2C-4421-9167-8442DD0E27CF}"/>
              </a:ext>
            </a:extLst>
          </p:cNvPr>
          <p:cNvSpPr>
            <a:spLocks noGrp="1"/>
          </p:cNvSpPr>
          <p:nvPr>
            <p:ph type="title"/>
          </p:nvPr>
        </p:nvSpPr>
        <p:spPr>
          <a:xfrm>
            <a:off x="581042" y="3043911"/>
            <a:ext cx="11026743" cy="673121"/>
          </a:xfrm>
        </p:spPr>
        <p:txBody>
          <a:bodyPr/>
          <a:lstStyle/>
          <a:p>
            <a:pPr algn="ctr"/>
            <a:r>
              <a:rPr lang="en-IN" dirty="0"/>
              <a:t>REVENUE RECOGNITION </a:t>
            </a:r>
          </a:p>
        </p:txBody>
      </p:sp>
      <p:sp>
        <p:nvSpPr>
          <p:cNvPr id="3" name="Text Placeholder 2">
            <a:extLst>
              <a:ext uri="{FF2B5EF4-FFF2-40B4-BE49-F238E27FC236}">
                <a16:creationId xmlns:a16="http://schemas.microsoft.com/office/drawing/2014/main" id="{B4B152CD-C3A9-484D-AB7D-859CA7BA6B23}"/>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3088588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z="3200" dirty="0"/>
              <a:t>Revenue recognition NORMS</a:t>
            </a:r>
            <a:r>
              <a:rPr lang="en-IN" dirty="0">
                <a:latin typeface="Century Gothic" panose="020B0502020202020204" pitchFamily="34" charset="0"/>
              </a:rPr>
              <a:t>	</a:t>
            </a:r>
          </a:p>
        </p:txBody>
      </p:sp>
      <p:sp>
        <p:nvSpPr>
          <p:cNvPr id="3" name="Content Placeholder 2"/>
          <p:cNvSpPr>
            <a:spLocks noGrp="1"/>
          </p:cNvSpPr>
          <p:nvPr>
            <p:ph idx="1"/>
          </p:nvPr>
        </p:nvSpPr>
        <p:spPr/>
        <p:txBody>
          <a:bodyPr>
            <a:normAutofit/>
          </a:bodyPr>
          <a:lstStyle/>
          <a:p>
            <a:pPr algn="just">
              <a:lnSpc>
                <a:spcPct val="150000"/>
              </a:lnSpc>
            </a:pPr>
            <a:r>
              <a:rPr lang="en-IN" sz="2400" dirty="0"/>
              <a:t>Normally under accrual basis</a:t>
            </a:r>
          </a:p>
          <a:p>
            <a:pPr algn="just">
              <a:lnSpc>
                <a:spcPct val="150000"/>
              </a:lnSpc>
            </a:pPr>
            <a:r>
              <a:rPr lang="en-IN" sz="2400" dirty="0"/>
              <a:t>On cash basis for NPA cases</a:t>
            </a:r>
          </a:p>
          <a:p>
            <a:pPr algn="just">
              <a:lnSpc>
                <a:spcPct val="150000"/>
              </a:lnSpc>
            </a:pPr>
            <a:r>
              <a:rPr lang="en-IN" sz="2400" dirty="0"/>
              <a:t>Cases of non reversal of URI in NPA (manual/software) – </a:t>
            </a:r>
            <a:r>
              <a:rPr lang="en-IN" sz="2400" i="1" dirty="0"/>
              <a:t>test check</a:t>
            </a:r>
          </a:p>
          <a:p>
            <a:pPr algn="just">
              <a:lnSpc>
                <a:spcPct val="150000"/>
              </a:lnSpc>
            </a:pPr>
            <a:r>
              <a:rPr lang="en-IN" sz="2400" b="1" dirty="0">
                <a:solidFill>
                  <a:schemeClr val="tx1"/>
                </a:solidFill>
              </a:rPr>
              <a:t>Beware of FITL – on cash basis for NPAs </a:t>
            </a:r>
          </a:p>
        </p:txBody>
      </p:sp>
    </p:spTree>
    <p:extLst>
      <p:ext uri="{BB962C8B-B14F-4D97-AF65-F5344CB8AC3E}">
        <p14:creationId xmlns:p14="http://schemas.microsoft.com/office/powerpoint/2010/main" val="14737782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z="3200" dirty="0"/>
              <a:t>Verification of revenue leakage – Test check</a:t>
            </a:r>
            <a:endParaRPr lang="en-IN" dirty="0"/>
          </a:p>
        </p:txBody>
      </p:sp>
      <p:sp>
        <p:nvSpPr>
          <p:cNvPr id="3" name="Content Placeholder 2"/>
          <p:cNvSpPr>
            <a:spLocks noGrp="1"/>
          </p:cNvSpPr>
          <p:nvPr>
            <p:ph idx="1"/>
          </p:nvPr>
        </p:nvSpPr>
        <p:spPr/>
        <p:txBody>
          <a:bodyPr>
            <a:normAutofit/>
          </a:bodyPr>
          <a:lstStyle/>
          <a:p>
            <a:pPr algn="just">
              <a:lnSpc>
                <a:spcPct val="150000"/>
              </a:lnSpc>
            </a:pPr>
            <a:r>
              <a:rPr lang="en-IN" sz="2400" dirty="0"/>
              <a:t>Processing charges, insurance, etc.</a:t>
            </a:r>
          </a:p>
          <a:p>
            <a:pPr algn="just">
              <a:lnSpc>
                <a:spcPct val="150000"/>
              </a:lnSpc>
            </a:pPr>
            <a:r>
              <a:rPr lang="en-IN" sz="2400" dirty="0"/>
              <a:t>Interest on advances, penal interest on overdues (check whether fed in CBS)</a:t>
            </a:r>
          </a:p>
          <a:p>
            <a:pPr algn="just">
              <a:lnSpc>
                <a:spcPct val="150000"/>
              </a:lnSpc>
            </a:pPr>
            <a:r>
              <a:rPr lang="en-IN" sz="2400" dirty="0"/>
              <a:t>Charges for non submission/late submission of stock statements, non renewal of limits, charges for inspection/stock audit, valuation etc. </a:t>
            </a:r>
          </a:p>
        </p:txBody>
      </p:sp>
    </p:spTree>
    <p:extLst>
      <p:ext uri="{BB962C8B-B14F-4D97-AF65-F5344CB8AC3E}">
        <p14:creationId xmlns:p14="http://schemas.microsoft.com/office/powerpoint/2010/main" val="38937524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F38E1-555D-427D-B625-BD0C6A34DE89}"/>
              </a:ext>
            </a:extLst>
          </p:cNvPr>
          <p:cNvSpPr>
            <a:spLocks noGrp="1"/>
          </p:cNvSpPr>
          <p:nvPr>
            <p:ph type="title"/>
          </p:nvPr>
        </p:nvSpPr>
        <p:spPr>
          <a:xfrm>
            <a:off x="581042" y="2316583"/>
            <a:ext cx="11026743" cy="1328441"/>
          </a:xfrm>
        </p:spPr>
        <p:txBody>
          <a:bodyPr/>
          <a:lstStyle/>
          <a:p>
            <a:pPr algn="ctr"/>
            <a:r>
              <a:rPr lang="en-IN" dirty="0"/>
              <a:t>Audit procedures</a:t>
            </a:r>
          </a:p>
        </p:txBody>
      </p:sp>
      <p:sp>
        <p:nvSpPr>
          <p:cNvPr id="3" name="Text Placeholder 2">
            <a:extLst>
              <a:ext uri="{FF2B5EF4-FFF2-40B4-BE49-F238E27FC236}">
                <a16:creationId xmlns:a16="http://schemas.microsoft.com/office/drawing/2014/main" id="{0F2EFB86-C70E-43DA-816E-2B931BDEF4F0}"/>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38465741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200" dirty="0"/>
              <a:t>AUDIT OF advances – general procedures </a:t>
            </a:r>
          </a:p>
        </p:txBody>
      </p:sp>
      <p:sp>
        <p:nvSpPr>
          <p:cNvPr id="3" name="Content Placeholder 2"/>
          <p:cNvSpPr>
            <a:spLocks noGrp="1"/>
          </p:cNvSpPr>
          <p:nvPr>
            <p:ph idx="1"/>
          </p:nvPr>
        </p:nvSpPr>
        <p:spPr>
          <a:xfrm>
            <a:off x="581041" y="1715957"/>
            <a:ext cx="11026743" cy="4142844"/>
          </a:xfrm>
        </p:spPr>
        <p:txBody>
          <a:bodyPr>
            <a:normAutofit/>
          </a:bodyPr>
          <a:lstStyle/>
          <a:p>
            <a:r>
              <a:rPr lang="en-IN" sz="2400" dirty="0"/>
              <a:t>Beware of Industries with stress:</a:t>
            </a:r>
            <a:br>
              <a:rPr lang="en-IN" sz="2400" dirty="0"/>
            </a:br>
            <a:r>
              <a:rPr lang="en-IN" sz="2400" dirty="0"/>
              <a:t>Real estate, Retail,  Automobiles, etc</a:t>
            </a:r>
          </a:p>
          <a:p>
            <a:pPr algn="just"/>
            <a:r>
              <a:rPr lang="en-IN" sz="2400" dirty="0"/>
              <a:t>Large Unfunded exposures – esp. LC</a:t>
            </a:r>
          </a:p>
          <a:p>
            <a:pPr algn="just"/>
            <a:r>
              <a:rPr lang="en-IN" sz="2400" b="1" dirty="0">
                <a:solidFill>
                  <a:schemeClr val="tx1"/>
                </a:solidFill>
              </a:rPr>
              <a:t>Reporting of excess sanction to higher authorities</a:t>
            </a:r>
          </a:p>
          <a:p>
            <a:pPr algn="just"/>
            <a:r>
              <a:rPr lang="en-IN" sz="2400" dirty="0"/>
              <a:t>Verify the sanction terms fed in software system</a:t>
            </a:r>
          </a:p>
          <a:p>
            <a:pPr marL="0" indent="0" algn="just">
              <a:buNone/>
            </a:pPr>
            <a:endParaRPr lang="en-IN" sz="2400" dirty="0">
              <a:solidFill>
                <a:srgbClr val="C00000"/>
              </a:solidFill>
            </a:endParaRPr>
          </a:p>
        </p:txBody>
      </p:sp>
    </p:spTree>
    <p:extLst>
      <p:ext uri="{BB962C8B-B14F-4D97-AF65-F5344CB8AC3E}">
        <p14:creationId xmlns:p14="http://schemas.microsoft.com/office/powerpoint/2010/main" val="9415121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7 Feb 2018 Circular - MSME</a:t>
            </a:r>
          </a:p>
        </p:txBody>
      </p:sp>
      <p:sp>
        <p:nvSpPr>
          <p:cNvPr id="3" name="Content Placeholder 2"/>
          <p:cNvSpPr>
            <a:spLocks noGrp="1"/>
          </p:cNvSpPr>
          <p:nvPr>
            <p:ph idx="1"/>
          </p:nvPr>
        </p:nvSpPr>
        <p:spPr>
          <a:xfrm>
            <a:off x="581041" y="2060849"/>
            <a:ext cx="11026743" cy="4320480"/>
          </a:xfrm>
        </p:spPr>
        <p:txBody>
          <a:bodyPr>
            <a:normAutofit/>
          </a:bodyPr>
          <a:lstStyle/>
          <a:p>
            <a:pPr algn="just">
              <a:buFont typeface="Wingdings" panose="05000000000000000000" pitchFamily="2" charset="2"/>
              <a:buChar char="§"/>
            </a:pPr>
            <a:r>
              <a:rPr lang="en-IN" sz="2500" dirty="0"/>
              <a:t>Circular applies only to borrowers which are classified as micro, small and medium enterprise under the MSMED Act, 2006.</a:t>
            </a:r>
          </a:p>
          <a:p>
            <a:pPr algn="just">
              <a:buFont typeface="Wingdings" panose="05000000000000000000" pitchFamily="2" charset="2"/>
              <a:buChar char="§"/>
            </a:pPr>
            <a:r>
              <a:rPr lang="en-IN" sz="2500" dirty="0"/>
              <a:t>Conditions for relief:</a:t>
            </a:r>
          </a:p>
          <a:p>
            <a:pPr lvl="1" algn="just">
              <a:buFont typeface="Wingdings" panose="05000000000000000000" pitchFamily="2" charset="2"/>
              <a:buChar char="ü"/>
            </a:pPr>
            <a:r>
              <a:rPr lang="en-IN" sz="2500" dirty="0"/>
              <a:t>The borrower is registered under the </a:t>
            </a:r>
            <a:r>
              <a:rPr lang="en-IN" sz="2500" b="1" dirty="0"/>
              <a:t>GST</a:t>
            </a:r>
            <a:r>
              <a:rPr lang="en-IN" sz="2500" dirty="0"/>
              <a:t> as on </a:t>
            </a:r>
            <a:r>
              <a:rPr lang="en-IN" sz="2500" b="1" dirty="0"/>
              <a:t>31-03-2018  </a:t>
            </a:r>
          </a:p>
          <a:p>
            <a:pPr lvl="1" algn="just">
              <a:buFont typeface="Wingdings" panose="05000000000000000000" pitchFamily="2" charset="2"/>
              <a:buChar char="ü"/>
            </a:pPr>
            <a:r>
              <a:rPr lang="en-IN" sz="2500" dirty="0"/>
              <a:t>The aggregate exposure (including non-fund) of banks and NBFCs, does not exceed Rs. 25 crore as on </a:t>
            </a:r>
            <a:r>
              <a:rPr lang="en-IN" sz="2500" b="1" dirty="0"/>
              <a:t>31.01.2018. </a:t>
            </a:r>
          </a:p>
          <a:p>
            <a:pPr lvl="1" algn="just">
              <a:buFont typeface="Wingdings" panose="05000000000000000000" pitchFamily="2" charset="2"/>
              <a:buChar char="ü"/>
            </a:pPr>
            <a:r>
              <a:rPr lang="en-IN" sz="2500" dirty="0"/>
              <a:t>The borrower’s account was standard as on </a:t>
            </a:r>
            <a:r>
              <a:rPr lang="en-IN" sz="2500" b="1" dirty="0"/>
              <a:t>31 August 2017. </a:t>
            </a:r>
          </a:p>
          <a:p>
            <a:pPr lvl="1" algn="just">
              <a:buFont typeface="Wingdings" pitchFamily="2" charset="2"/>
              <a:buChar char="v"/>
            </a:pPr>
            <a:endParaRPr lang="en-US" sz="1800" dirty="0">
              <a:latin typeface="Century Gothic" panose="020B0502020202020204" pitchFamily="34" charset="0"/>
            </a:endParaRPr>
          </a:p>
        </p:txBody>
      </p:sp>
    </p:spTree>
    <p:extLst>
      <p:ext uri="{BB962C8B-B14F-4D97-AF65-F5344CB8AC3E}">
        <p14:creationId xmlns:p14="http://schemas.microsoft.com/office/powerpoint/2010/main" val="20696415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z="3200" dirty="0"/>
              <a:t>AUDIT OF advances - general procedures </a:t>
            </a:r>
            <a:endParaRPr lang="en-IN" dirty="0"/>
          </a:p>
        </p:txBody>
      </p:sp>
      <p:sp>
        <p:nvSpPr>
          <p:cNvPr id="3" name="Content Placeholder 2"/>
          <p:cNvSpPr>
            <a:spLocks noGrp="1"/>
          </p:cNvSpPr>
          <p:nvPr>
            <p:ph idx="1"/>
          </p:nvPr>
        </p:nvSpPr>
        <p:spPr/>
        <p:txBody>
          <a:bodyPr>
            <a:normAutofit/>
          </a:bodyPr>
          <a:lstStyle/>
          <a:p>
            <a:pPr marL="0" indent="0" algn="just">
              <a:buNone/>
            </a:pPr>
            <a:r>
              <a:rPr lang="en-IN" sz="2400" b="1" dirty="0"/>
              <a:t>Information from Reports :</a:t>
            </a:r>
          </a:p>
          <a:p>
            <a:pPr algn="just"/>
            <a:r>
              <a:rPr lang="en-IN" sz="2400" dirty="0"/>
              <a:t>Relying on other inspection/audit reports</a:t>
            </a:r>
          </a:p>
          <a:p>
            <a:pPr algn="just"/>
            <a:r>
              <a:rPr lang="en-IN" sz="2400" dirty="0"/>
              <a:t>Flash report/exception report</a:t>
            </a:r>
          </a:p>
          <a:p>
            <a:pPr algn="just"/>
            <a:r>
              <a:rPr lang="en-IN" sz="2400" dirty="0"/>
              <a:t>Report on exceeding delegation of authority</a:t>
            </a:r>
          </a:p>
          <a:p>
            <a:pPr algn="just"/>
            <a:r>
              <a:rPr lang="en-IN" sz="2400" dirty="0"/>
              <a:t>Verify the sanction terms fed in software system</a:t>
            </a:r>
          </a:p>
          <a:p>
            <a:pPr algn="just"/>
            <a:r>
              <a:rPr lang="en-IN" sz="2400" b="1" dirty="0"/>
              <a:t>Integration of CBS with Swift</a:t>
            </a:r>
            <a:r>
              <a:rPr lang="en-IN" sz="2400" b="1" dirty="0">
                <a:solidFill>
                  <a:srgbClr val="FF0000"/>
                </a:solidFill>
              </a:rPr>
              <a:t> </a:t>
            </a:r>
          </a:p>
        </p:txBody>
      </p:sp>
    </p:spTree>
    <p:extLst>
      <p:ext uri="{BB962C8B-B14F-4D97-AF65-F5344CB8AC3E}">
        <p14:creationId xmlns:p14="http://schemas.microsoft.com/office/powerpoint/2010/main" val="18579426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IN" sz="3200" dirty="0"/>
            </a:br>
            <a:br>
              <a:rPr lang="en-IN" sz="3200" dirty="0"/>
            </a:br>
            <a:r>
              <a:rPr lang="en-IN" sz="3200" dirty="0"/>
              <a:t>AUDIT OF advances - general procedures </a:t>
            </a:r>
            <a:br>
              <a:rPr lang="en-IN" sz="3200" dirty="0"/>
            </a:br>
            <a:endParaRPr lang="en-US" b="1" dirty="0">
              <a:latin typeface="Century Gothic" panose="020B0502020202020204" pitchFamily="34" charset="0"/>
            </a:endParaRPr>
          </a:p>
        </p:txBody>
      </p:sp>
      <p:sp>
        <p:nvSpPr>
          <p:cNvPr id="3" name="Content Placeholder 2"/>
          <p:cNvSpPr>
            <a:spLocks noGrp="1"/>
          </p:cNvSpPr>
          <p:nvPr>
            <p:ph idx="1"/>
          </p:nvPr>
        </p:nvSpPr>
        <p:spPr>
          <a:xfrm>
            <a:off x="581041" y="1916833"/>
            <a:ext cx="11026743" cy="4608512"/>
          </a:xfrm>
        </p:spPr>
        <p:txBody>
          <a:bodyPr>
            <a:noAutofit/>
          </a:bodyPr>
          <a:lstStyle/>
          <a:p>
            <a:pPr marL="0" indent="0" algn="just">
              <a:buNone/>
            </a:pPr>
            <a:r>
              <a:rPr lang="en-US" sz="2400" b="1" u="sng" dirty="0"/>
              <a:t>Discussion with Branch in charge </a:t>
            </a:r>
            <a:r>
              <a:rPr lang="en-US" sz="2400" b="1" dirty="0">
                <a:latin typeface="Century Gothic" panose="020B0502020202020204" pitchFamily="34" charset="0"/>
              </a:rPr>
              <a:t>	</a:t>
            </a:r>
          </a:p>
          <a:p>
            <a:pPr algn="just">
              <a:buFont typeface="Wingdings" panose="05000000000000000000" pitchFamily="2" charset="2"/>
              <a:buChar char="§"/>
            </a:pPr>
            <a:r>
              <a:rPr lang="en-US" sz="2200" dirty="0"/>
              <a:t>Nature of Branch operations</a:t>
            </a:r>
          </a:p>
          <a:p>
            <a:pPr algn="just">
              <a:buFont typeface="Wingdings" panose="05000000000000000000" pitchFamily="2" charset="2"/>
              <a:buChar char="§"/>
            </a:pPr>
            <a:r>
              <a:rPr lang="en-US" sz="2200" dirty="0"/>
              <a:t>Whether any fresh NPAs</a:t>
            </a:r>
          </a:p>
          <a:p>
            <a:pPr algn="just">
              <a:buFont typeface="Wingdings" panose="05000000000000000000" pitchFamily="2" charset="2"/>
              <a:buChar char="§"/>
            </a:pPr>
            <a:r>
              <a:rPr lang="en-US" sz="2200" dirty="0"/>
              <a:t>Whether any accounts restructured/rescheduled during the period</a:t>
            </a:r>
          </a:p>
          <a:p>
            <a:pPr algn="just">
              <a:buFont typeface="Wingdings" panose="05000000000000000000" pitchFamily="2" charset="2"/>
              <a:buChar char="§"/>
            </a:pPr>
            <a:r>
              <a:rPr lang="en-US" sz="2200" dirty="0"/>
              <a:t>Major Stressed Accounts –  SMA</a:t>
            </a:r>
          </a:p>
          <a:p>
            <a:pPr algn="just">
              <a:buFont typeface="Wingdings" panose="05000000000000000000" pitchFamily="2" charset="2"/>
              <a:buChar char="§"/>
            </a:pPr>
            <a:r>
              <a:rPr lang="en-US" sz="2200" dirty="0"/>
              <a:t>Whether any accounts were upgraded?</a:t>
            </a:r>
          </a:p>
          <a:p>
            <a:pPr algn="just">
              <a:buFont typeface="Wingdings" panose="05000000000000000000" pitchFamily="2" charset="2"/>
              <a:buChar char="§"/>
            </a:pPr>
            <a:r>
              <a:rPr lang="en-US" sz="2200" dirty="0"/>
              <a:t>Any L/C devolving or BG invoking cases?</a:t>
            </a:r>
          </a:p>
          <a:p>
            <a:pPr algn="just">
              <a:buFont typeface="Wingdings" panose="05000000000000000000" pitchFamily="2" charset="2"/>
              <a:buChar char="§"/>
            </a:pPr>
            <a:r>
              <a:rPr lang="en-US" sz="2200" dirty="0"/>
              <a:t>Any frauds reported/detected</a:t>
            </a:r>
          </a:p>
          <a:p>
            <a:pPr>
              <a:buFont typeface="Wingdings" panose="05000000000000000000" pitchFamily="2" charset="2"/>
              <a:buChar char="§"/>
            </a:pPr>
            <a:r>
              <a:rPr lang="en-US" sz="2200" u="sng" dirty="0"/>
              <a:t>Get representations that all relevant facts are informed to the auditor. </a:t>
            </a:r>
            <a:br>
              <a:rPr lang="en-US" sz="2200" u="sng" dirty="0"/>
            </a:br>
            <a:endParaRPr lang="en-US" sz="2200" dirty="0"/>
          </a:p>
        </p:txBody>
      </p:sp>
    </p:spTree>
    <p:extLst>
      <p:ext uri="{BB962C8B-B14F-4D97-AF65-F5344CB8AC3E}">
        <p14:creationId xmlns:p14="http://schemas.microsoft.com/office/powerpoint/2010/main" val="4486476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Selection of Advances - examples</a:t>
            </a:r>
          </a:p>
        </p:txBody>
      </p:sp>
      <p:sp>
        <p:nvSpPr>
          <p:cNvPr id="3" name="Content Placeholder 2"/>
          <p:cNvSpPr>
            <a:spLocks noGrp="1"/>
          </p:cNvSpPr>
          <p:nvPr>
            <p:ph idx="1"/>
          </p:nvPr>
        </p:nvSpPr>
        <p:spPr/>
        <p:txBody>
          <a:bodyPr>
            <a:normAutofit/>
          </a:bodyPr>
          <a:lstStyle/>
          <a:p>
            <a:pPr algn="just">
              <a:lnSpc>
                <a:spcPct val="150000"/>
              </a:lnSpc>
              <a:buFontTx/>
              <a:buChar char="-"/>
            </a:pPr>
            <a:r>
              <a:rPr lang="en-US" sz="2400" dirty="0"/>
              <a:t>2 crores / 5% </a:t>
            </a:r>
          </a:p>
          <a:p>
            <a:pPr algn="just">
              <a:lnSpc>
                <a:spcPct val="150000"/>
              </a:lnSpc>
              <a:buFontTx/>
              <a:buChar char="-"/>
            </a:pPr>
            <a:r>
              <a:rPr lang="en-US" sz="2400" dirty="0"/>
              <a:t>Advances adversely commented by RBI/Concurrent/stock/IA</a:t>
            </a:r>
          </a:p>
          <a:p>
            <a:pPr algn="just">
              <a:lnSpc>
                <a:spcPct val="150000"/>
              </a:lnSpc>
              <a:buFontTx/>
              <a:buChar char="-"/>
            </a:pPr>
            <a:r>
              <a:rPr lang="en-US" sz="2400" dirty="0"/>
              <a:t>Sanctioned during the year</a:t>
            </a:r>
          </a:p>
          <a:p>
            <a:pPr algn="just">
              <a:lnSpc>
                <a:spcPct val="150000"/>
              </a:lnSpc>
              <a:buFontTx/>
              <a:buChar char="-"/>
            </a:pPr>
            <a:r>
              <a:rPr lang="en-US" sz="2400" dirty="0"/>
              <a:t>SMAs</a:t>
            </a:r>
          </a:p>
          <a:p>
            <a:pPr algn="just">
              <a:lnSpc>
                <a:spcPct val="150000"/>
              </a:lnSpc>
              <a:buFontTx/>
              <a:buChar char="-"/>
            </a:pPr>
            <a:r>
              <a:rPr lang="en-US" sz="2400" dirty="0"/>
              <a:t>Others on a test basis</a:t>
            </a:r>
          </a:p>
        </p:txBody>
      </p:sp>
    </p:spTree>
    <p:extLst>
      <p:ext uri="{BB962C8B-B14F-4D97-AF65-F5344CB8AC3E}">
        <p14:creationId xmlns:p14="http://schemas.microsoft.com/office/powerpoint/2010/main" val="10911032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Verification of non funded advances</a:t>
            </a:r>
          </a:p>
        </p:txBody>
      </p:sp>
      <p:sp>
        <p:nvSpPr>
          <p:cNvPr id="3" name="Content Placeholder 2"/>
          <p:cNvSpPr>
            <a:spLocks noGrp="1"/>
          </p:cNvSpPr>
          <p:nvPr>
            <p:ph idx="1"/>
          </p:nvPr>
        </p:nvSpPr>
        <p:spPr>
          <a:xfrm>
            <a:off x="581041" y="1916831"/>
            <a:ext cx="11026743" cy="4608513"/>
          </a:xfrm>
        </p:spPr>
        <p:txBody>
          <a:bodyPr>
            <a:normAutofit fontScale="92500" lnSpcReduction="20000"/>
          </a:bodyPr>
          <a:lstStyle/>
          <a:p>
            <a:pPr algn="just"/>
            <a:r>
              <a:rPr lang="en-US" sz="2400" dirty="0"/>
              <a:t>Master circular dt. 1 July 2015 – Guarantees and Co-acceptances</a:t>
            </a:r>
          </a:p>
          <a:p>
            <a:pPr algn="just"/>
            <a:r>
              <a:rPr lang="en-US" sz="2400" dirty="0"/>
              <a:t>Off Balance sheet items</a:t>
            </a:r>
          </a:p>
          <a:p>
            <a:pPr algn="just"/>
            <a:r>
              <a:rPr lang="en-US" sz="2400" b="1" dirty="0"/>
              <a:t>Whether non-fund based business with persons who not do enjoy credit facilities?</a:t>
            </a:r>
          </a:p>
          <a:p>
            <a:pPr marL="0" indent="0" algn="just">
              <a:buNone/>
            </a:pPr>
            <a:endParaRPr lang="en-US" sz="2400" b="1" dirty="0"/>
          </a:p>
          <a:p>
            <a:pPr algn="just"/>
            <a:r>
              <a:rPr lang="en-US" sz="2400" u="sng" dirty="0"/>
              <a:t>Letter of Credit</a:t>
            </a:r>
            <a:r>
              <a:rPr lang="en-US" sz="2400" b="1" dirty="0"/>
              <a:t> – </a:t>
            </a:r>
            <a:r>
              <a:rPr lang="en-US" sz="2400" dirty="0"/>
              <a:t>Underlying documents to be verified</a:t>
            </a:r>
          </a:p>
          <a:p>
            <a:pPr lvl="1" algn="just"/>
            <a:r>
              <a:rPr lang="en-US" sz="2201" dirty="0"/>
              <a:t>Compliance of norms to be strictly followed. </a:t>
            </a:r>
          </a:p>
          <a:p>
            <a:pPr algn="just"/>
            <a:r>
              <a:rPr lang="en-US" sz="2400" u="sng" dirty="0"/>
              <a:t>Guarantees</a:t>
            </a:r>
            <a:r>
              <a:rPr lang="en-US" sz="2400" b="1" dirty="0"/>
              <a:t> – </a:t>
            </a:r>
            <a:r>
              <a:rPr lang="en-US" sz="2400" dirty="0"/>
              <a:t>Financial/performance guarantee</a:t>
            </a:r>
          </a:p>
          <a:p>
            <a:pPr marL="352425" indent="0" algn="just">
              <a:buNone/>
              <a:tabLst>
                <a:tab pos="352425" algn="l"/>
              </a:tabLst>
            </a:pPr>
            <a:r>
              <a:rPr lang="en-US" sz="2400" dirty="0"/>
              <a:t>Unsecured guarantee not to exceed 10% of total exposure</a:t>
            </a:r>
          </a:p>
          <a:p>
            <a:pPr marL="352425" indent="0" algn="just">
              <a:buNone/>
              <a:tabLst>
                <a:tab pos="352425" algn="l"/>
              </a:tabLst>
            </a:pPr>
            <a:r>
              <a:rPr lang="en-US" sz="2400" dirty="0"/>
              <a:t>Margins kept</a:t>
            </a:r>
          </a:p>
          <a:p>
            <a:pPr marL="352425" indent="0" algn="just">
              <a:buNone/>
              <a:tabLst>
                <a:tab pos="352425" algn="l"/>
              </a:tabLst>
            </a:pPr>
            <a:r>
              <a:rPr lang="en-US" sz="2400" dirty="0"/>
              <a:t> </a:t>
            </a:r>
          </a:p>
          <a:p>
            <a:pPr algn="just">
              <a:buFontTx/>
              <a:buChar char="-"/>
            </a:pPr>
            <a:endParaRPr lang="en-US" dirty="0">
              <a:latin typeface="Century Gothic" panose="020B0502020202020204" pitchFamily="34" charset="0"/>
            </a:endParaRPr>
          </a:p>
        </p:txBody>
      </p:sp>
    </p:spTree>
    <p:extLst>
      <p:ext uri="{BB962C8B-B14F-4D97-AF65-F5344CB8AC3E}">
        <p14:creationId xmlns:p14="http://schemas.microsoft.com/office/powerpoint/2010/main" val="23472593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6E67E-1216-41AB-99E2-528150612431}"/>
              </a:ext>
            </a:extLst>
          </p:cNvPr>
          <p:cNvSpPr>
            <a:spLocks noGrp="1"/>
          </p:cNvSpPr>
          <p:nvPr>
            <p:ph type="title"/>
          </p:nvPr>
        </p:nvSpPr>
        <p:spPr/>
        <p:txBody>
          <a:bodyPr/>
          <a:lstStyle/>
          <a:p>
            <a:pPr algn="ctr"/>
            <a:r>
              <a:rPr lang="en-US" sz="2800" dirty="0"/>
              <a:t>Audit procedures - NPA</a:t>
            </a:r>
            <a:endParaRPr lang="en-IN" dirty="0"/>
          </a:p>
        </p:txBody>
      </p:sp>
      <p:sp>
        <p:nvSpPr>
          <p:cNvPr id="3" name="Content Placeholder 2">
            <a:extLst>
              <a:ext uri="{FF2B5EF4-FFF2-40B4-BE49-F238E27FC236}">
                <a16:creationId xmlns:a16="http://schemas.microsoft.com/office/drawing/2014/main" id="{83AC9FF7-4C6A-41D7-A1FC-24196003A299}"/>
              </a:ext>
            </a:extLst>
          </p:cNvPr>
          <p:cNvSpPr>
            <a:spLocks noGrp="1"/>
          </p:cNvSpPr>
          <p:nvPr>
            <p:ph idx="1"/>
          </p:nvPr>
        </p:nvSpPr>
        <p:spPr>
          <a:xfrm>
            <a:off x="581041" y="1556792"/>
            <a:ext cx="11026743" cy="4896544"/>
          </a:xfrm>
        </p:spPr>
        <p:txBody>
          <a:bodyPr>
            <a:normAutofit/>
          </a:bodyPr>
          <a:lstStyle/>
          <a:p>
            <a:r>
              <a:rPr lang="en-US" sz="2000" u="sng" dirty="0"/>
              <a:t>Comparison of NPA date</a:t>
            </a:r>
          </a:p>
          <a:p>
            <a:pPr marL="323903" lvl="1" indent="0" algn="just">
              <a:buNone/>
            </a:pPr>
            <a:r>
              <a:rPr lang="en-US" sz="2000" dirty="0"/>
              <a:t>Verify the Date of NPA as per statement of Computation of NPA with previous period’s/ years NPA provision sheet and ascertain the reasons for variation. Variation may be due to regularization of accounts and thereafter again slipping to NPA.  </a:t>
            </a:r>
          </a:p>
          <a:p>
            <a:r>
              <a:rPr lang="en-US" sz="2000" u="sng" dirty="0"/>
              <a:t>Comparison of Security Value:</a:t>
            </a:r>
          </a:p>
          <a:p>
            <a:pPr lvl="1"/>
            <a:r>
              <a:rPr lang="en-US" sz="2000" dirty="0"/>
              <a:t>Verify Security value with previous period’s/ years NPA provision sheet to see that whether there is any change in the security value and identify reasons thereof. In the case of collateral security , value can be changed only on the basis of a recent valuation. </a:t>
            </a:r>
            <a:r>
              <a:rPr lang="en-IN" sz="2000" dirty="0"/>
              <a:t> </a:t>
            </a:r>
          </a:p>
          <a:p>
            <a:pPr lvl="1"/>
            <a:r>
              <a:rPr lang="en-US" sz="2000" dirty="0"/>
              <a:t>In the case of cash credit accounts classified as D1 and D2 category, if value is given for primary security, it has to be fully verified. </a:t>
            </a:r>
          </a:p>
          <a:p>
            <a:pPr marL="593822" lvl="2" indent="0">
              <a:buNone/>
            </a:pPr>
            <a:r>
              <a:rPr lang="en-US" sz="1800" dirty="0"/>
              <a:t>In the case of CC accounts, primary security being </a:t>
            </a:r>
            <a:r>
              <a:rPr lang="en-US" sz="1800" b="1" dirty="0"/>
              <a:t>stock and debtors may not be available af</a:t>
            </a:r>
            <a:r>
              <a:rPr lang="en-US" sz="1800" dirty="0"/>
              <a:t>ter one year of classifying as NPA.  Hence, value of primary security given may be of relating to old balances.</a:t>
            </a:r>
            <a:endParaRPr lang="en-IN" sz="1800" dirty="0"/>
          </a:p>
        </p:txBody>
      </p:sp>
    </p:spTree>
    <p:extLst>
      <p:ext uri="{BB962C8B-B14F-4D97-AF65-F5344CB8AC3E}">
        <p14:creationId xmlns:p14="http://schemas.microsoft.com/office/powerpoint/2010/main" val="12494449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8DDA0-3129-4228-8C96-D50122A6E2F8}"/>
              </a:ext>
            </a:extLst>
          </p:cNvPr>
          <p:cNvSpPr>
            <a:spLocks noGrp="1"/>
          </p:cNvSpPr>
          <p:nvPr>
            <p:ph type="title"/>
          </p:nvPr>
        </p:nvSpPr>
        <p:spPr/>
        <p:txBody>
          <a:bodyPr/>
          <a:lstStyle/>
          <a:p>
            <a:pPr algn="ctr"/>
            <a:r>
              <a:rPr lang="en-US" sz="2800" dirty="0"/>
              <a:t>Audit procedures - NPA</a:t>
            </a:r>
            <a:endParaRPr lang="en-IN" dirty="0"/>
          </a:p>
        </p:txBody>
      </p:sp>
      <p:sp>
        <p:nvSpPr>
          <p:cNvPr id="3" name="Content Placeholder 2">
            <a:extLst>
              <a:ext uri="{FF2B5EF4-FFF2-40B4-BE49-F238E27FC236}">
                <a16:creationId xmlns:a16="http://schemas.microsoft.com/office/drawing/2014/main" id="{AE2E8EC1-0574-48F3-BB17-5DDD3631DD92}"/>
              </a:ext>
            </a:extLst>
          </p:cNvPr>
          <p:cNvSpPr>
            <a:spLocks noGrp="1"/>
          </p:cNvSpPr>
          <p:nvPr>
            <p:ph idx="1"/>
          </p:nvPr>
        </p:nvSpPr>
        <p:spPr>
          <a:xfrm>
            <a:off x="581041" y="1844825"/>
            <a:ext cx="11026743" cy="4013976"/>
          </a:xfrm>
        </p:spPr>
        <p:txBody>
          <a:bodyPr>
            <a:normAutofit/>
          </a:bodyPr>
          <a:lstStyle/>
          <a:p>
            <a:pPr marL="0" indent="0">
              <a:buNone/>
            </a:pPr>
            <a:r>
              <a:rPr lang="en-US" sz="2400" u="sng" dirty="0"/>
              <a:t>Comparison of Security Value:</a:t>
            </a:r>
          </a:p>
          <a:p>
            <a:r>
              <a:rPr lang="en-US" sz="2400" dirty="0"/>
              <a:t>Obtain and Verify list of accounts where security valuation is older by more than 3 years. In these cases, either new security valuation is to be obtained or value given has to be reworked .</a:t>
            </a:r>
            <a:endParaRPr lang="en-IN" sz="2400" dirty="0"/>
          </a:p>
          <a:p>
            <a:pPr marL="0" indent="0">
              <a:buNone/>
            </a:pPr>
            <a:r>
              <a:rPr lang="en-US" sz="2400" u="sng" dirty="0"/>
              <a:t>Classification of NPA:</a:t>
            </a:r>
          </a:p>
          <a:p>
            <a:r>
              <a:rPr lang="en-US" sz="2400" dirty="0"/>
              <a:t>Verify that all the accounts of a party has given same class of NPA classification. In some cases, different NPA classification such as D1, SS etc. are given for different accounts of the same party.</a:t>
            </a:r>
            <a:endParaRPr lang="en-IN" sz="2400" dirty="0"/>
          </a:p>
          <a:p>
            <a:endParaRPr lang="en-IN" sz="2400" dirty="0"/>
          </a:p>
        </p:txBody>
      </p:sp>
    </p:spTree>
    <p:extLst>
      <p:ext uri="{BB962C8B-B14F-4D97-AF65-F5344CB8AC3E}">
        <p14:creationId xmlns:p14="http://schemas.microsoft.com/office/powerpoint/2010/main" val="34203252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dirty="0"/>
              <a:t>Relevant Master Circulars/Master Directions</a:t>
            </a:r>
            <a:br>
              <a:rPr lang="en-US" sz="3500" dirty="0"/>
            </a:br>
            <a:r>
              <a:rPr lang="en-US" sz="4000" dirty="0"/>
              <a:t>Advances</a:t>
            </a:r>
            <a:endParaRPr lang="en-IN" sz="3500" dirty="0"/>
          </a:p>
        </p:txBody>
      </p:sp>
      <p:graphicFrame>
        <p:nvGraphicFramePr>
          <p:cNvPr id="5" name="Content Placeholder 4">
            <a:extLst>
              <a:ext uri="{FF2B5EF4-FFF2-40B4-BE49-F238E27FC236}">
                <a16:creationId xmlns:a16="http://schemas.microsoft.com/office/drawing/2014/main" id="{BAFA338B-CBD0-486D-AE90-973F2B179DB5}"/>
              </a:ext>
            </a:extLst>
          </p:cNvPr>
          <p:cNvGraphicFramePr>
            <a:graphicFrameLocks noGrp="1"/>
          </p:cNvGraphicFramePr>
          <p:nvPr>
            <p:ph idx="1"/>
            <p:extLst>
              <p:ext uri="{D42A27DB-BD31-4B8C-83A1-F6EECF244321}">
                <p14:modId xmlns:p14="http://schemas.microsoft.com/office/powerpoint/2010/main" val="1547702657"/>
              </p:ext>
            </p:extLst>
          </p:nvPr>
        </p:nvGraphicFramePr>
        <p:xfrm>
          <a:off x="581041" y="1988840"/>
          <a:ext cx="11027036" cy="4307523"/>
        </p:xfrm>
        <a:graphic>
          <a:graphicData uri="http://schemas.openxmlformats.org/drawingml/2006/table">
            <a:tbl>
              <a:tblPr firstRow="1" bandRow="1">
                <a:tableStyleId>{69012ECD-51FC-41F1-AA8D-1B2483CD663E}</a:tableStyleId>
              </a:tblPr>
              <a:tblGrid>
                <a:gridCol w="5095086">
                  <a:extLst>
                    <a:ext uri="{9D8B030D-6E8A-4147-A177-3AD203B41FA5}">
                      <a16:colId xmlns:a16="http://schemas.microsoft.com/office/drawing/2014/main" val="3159415511"/>
                    </a:ext>
                  </a:extLst>
                </a:gridCol>
                <a:gridCol w="5931950">
                  <a:extLst>
                    <a:ext uri="{9D8B030D-6E8A-4147-A177-3AD203B41FA5}">
                      <a16:colId xmlns:a16="http://schemas.microsoft.com/office/drawing/2014/main" val="2478177463"/>
                    </a:ext>
                  </a:extLst>
                </a:gridCol>
              </a:tblGrid>
              <a:tr h="370840">
                <a:tc>
                  <a:txBody>
                    <a:bodyPr/>
                    <a:lstStyle/>
                    <a:p>
                      <a:pPr algn="ctr" fontAlgn="b"/>
                      <a:r>
                        <a:rPr lang="en-IN" sz="1800" u="none" strike="noStrike" dirty="0">
                          <a:effectLst/>
                        </a:rPr>
                        <a:t>Circular Number</a:t>
                      </a:r>
                      <a:endParaRPr lang="en-IN" sz="1800" b="1" i="0" u="none" strike="noStrike" dirty="0">
                        <a:solidFill>
                          <a:srgbClr val="000000"/>
                        </a:solidFill>
                        <a:effectLst/>
                        <a:latin typeface="Times New Roman" panose="02020603050405020304" pitchFamily="18" charset="0"/>
                      </a:endParaRPr>
                    </a:p>
                  </a:txBody>
                  <a:tcPr marL="6241" marR="6241" marT="4763" marB="0" anchor="b"/>
                </a:tc>
                <a:tc>
                  <a:txBody>
                    <a:bodyPr/>
                    <a:lstStyle/>
                    <a:p>
                      <a:pPr algn="ctr" fontAlgn="b"/>
                      <a:r>
                        <a:rPr lang="en-IN" sz="1800" u="none" strike="noStrike" dirty="0">
                          <a:effectLst/>
                        </a:rPr>
                        <a:t>Subject</a:t>
                      </a:r>
                      <a:endParaRPr lang="en-IN" sz="1800" b="1" i="0" u="none" strike="noStrike" dirty="0">
                        <a:solidFill>
                          <a:srgbClr val="000000"/>
                        </a:solidFill>
                        <a:effectLst/>
                        <a:latin typeface="Times New Roman" panose="02020603050405020304" pitchFamily="18" charset="0"/>
                      </a:endParaRPr>
                    </a:p>
                  </a:txBody>
                  <a:tcPr marL="6241" marR="6241" marT="4763" marB="0" anchor="b"/>
                </a:tc>
                <a:extLst>
                  <a:ext uri="{0D108BD9-81ED-4DB2-BD59-A6C34878D82A}">
                    <a16:rowId xmlns:a16="http://schemas.microsoft.com/office/drawing/2014/main" val="4183468783"/>
                  </a:ext>
                </a:extLst>
              </a:tr>
              <a:tr h="370840">
                <a:tc>
                  <a:txBody>
                    <a:bodyPr/>
                    <a:lstStyle/>
                    <a:p>
                      <a:pPr marL="96838" indent="0" algn="l" fontAlgn="b"/>
                      <a:r>
                        <a:rPr lang="en-IN" sz="1900" u="none" strike="noStrike" dirty="0">
                          <a:effectLst/>
                        </a:rPr>
                        <a:t>RBI/2015-16/101 DBR.No.BP.BC.2/21.04.048/2015-16</a:t>
                      </a:r>
                      <a:endParaRPr lang="en-IN" sz="19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241" marR="6241" marT="4763" marB="0" anchor="b"/>
                </a:tc>
                <a:tc>
                  <a:txBody>
                    <a:bodyPr/>
                    <a:lstStyle/>
                    <a:p>
                      <a:pPr marL="96838" indent="0" algn="l" fontAlgn="b"/>
                      <a:r>
                        <a:rPr lang="en-IN" sz="1900" u="none" strike="noStrike" dirty="0">
                          <a:effectLst/>
                        </a:rPr>
                        <a:t>Prudential Norms on Income Recognition,  Asset Classification and Provisioning pertaining to Advances </a:t>
                      </a:r>
                      <a:endParaRPr lang="en-IN" sz="19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241" marR="6241" marT="4763" marB="0" anchor="b"/>
                </a:tc>
                <a:extLst>
                  <a:ext uri="{0D108BD9-81ED-4DB2-BD59-A6C34878D82A}">
                    <a16:rowId xmlns:a16="http://schemas.microsoft.com/office/drawing/2014/main" val="204205456"/>
                  </a:ext>
                </a:extLst>
              </a:tr>
              <a:tr h="370840">
                <a:tc>
                  <a:txBody>
                    <a:bodyPr/>
                    <a:lstStyle/>
                    <a:p>
                      <a:pPr algn="l"/>
                      <a:r>
                        <a:rPr lang="en-IN" sz="1900" dirty="0"/>
                        <a:t>RBI/2015-16 /95 DBR.No.Dir.BC.10/13.03.00/2015-1</a:t>
                      </a:r>
                      <a:endParaRPr lang="en-IN" sz="1900" dirty="0">
                        <a:latin typeface="Times New Roman" panose="02020603050405020304" pitchFamily="18" charset="0"/>
                        <a:cs typeface="Times New Roman" panose="02020603050405020304" pitchFamily="18" charset="0"/>
                      </a:endParaRPr>
                    </a:p>
                  </a:txBody>
                  <a:tcPr marL="119816" marR="119816"/>
                </a:tc>
                <a:tc>
                  <a:txBody>
                    <a:bodyPr/>
                    <a:lstStyle/>
                    <a:p>
                      <a:pPr algn="l"/>
                      <a:r>
                        <a:rPr lang="en-IN" sz="1900" dirty="0"/>
                        <a:t>Loans and Advances – Statutory and Other Restrictions</a:t>
                      </a:r>
                      <a:endParaRPr lang="en-IN" sz="1900" dirty="0">
                        <a:latin typeface="Times New Roman" panose="02020603050405020304" pitchFamily="18" charset="0"/>
                        <a:cs typeface="Times New Roman" panose="02020603050405020304" pitchFamily="18" charset="0"/>
                      </a:endParaRPr>
                    </a:p>
                  </a:txBody>
                  <a:tcPr marL="119816" marR="119816"/>
                </a:tc>
                <a:extLst>
                  <a:ext uri="{0D108BD9-81ED-4DB2-BD59-A6C34878D82A}">
                    <a16:rowId xmlns:a16="http://schemas.microsoft.com/office/drawing/2014/main" val="1491766314"/>
                  </a:ext>
                </a:extLst>
              </a:tr>
              <a:tr h="370840">
                <a:tc>
                  <a:txBody>
                    <a:bodyPr/>
                    <a:lstStyle/>
                    <a:p>
                      <a:pPr algn="l"/>
                      <a:r>
                        <a:rPr lang="en-IN" sz="1900" dirty="0"/>
                        <a:t>RBI /2015-16/70 DBR.No.Dir.BC.12 /13.03.00/2015-16</a:t>
                      </a:r>
                      <a:endParaRPr lang="en-IN" sz="1900" dirty="0">
                        <a:latin typeface="Times New Roman" panose="02020603050405020304" pitchFamily="18" charset="0"/>
                        <a:cs typeface="Times New Roman" panose="02020603050405020304" pitchFamily="18" charset="0"/>
                      </a:endParaRPr>
                    </a:p>
                  </a:txBody>
                  <a:tcPr marL="119816" marR="119816"/>
                </a:tc>
                <a:tc>
                  <a:txBody>
                    <a:bodyPr/>
                    <a:lstStyle/>
                    <a:p>
                      <a:pPr algn="l"/>
                      <a:r>
                        <a:rPr lang="en-IN" sz="1900" dirty="0"/>
                        <a:t>Exposure Norms</a:t>
                      </a:r>
                      <a:endParaRPr lang="en-IN" sz="1900" dirty="0">
                        <a:latin typeface="Times New Roman" panose="02020603050405020304" pitchFamily="18" charset="0"/>
                        <a:cs typeface="Times New Roman" panose="02020603050405020304" pitchFamily="18" charset="0"/>
                      </a:endParaRPr>
                    </a:p>
                  </a:txBody>
                  <a:tcPr marL="119816" marR="119816"/>
                </a:tc>
                <a:extLst>
                  <a:ext uri="{0D108BD9-81ED-4DB2-BD59-A6C34878D82A}">
                    <a16:rowId xmlns:a16="http://schemas.microsoft.com/office/drawing/2014/main" val="138587231"/>
                  </a:ext>
                </a:extLst>
              </a:tr>
              <a:tr h="370840">
                <a:tc>
                  <a:txBody>
                    <a:bodyPr/>
                    <a:lstStyle/>
                    <a:p>
                      <a:r>
                        <a:rPr lang="en-IN" sz="1900" dirty="0"/>
                        <a:t>RBI/2015-16/76 DBR. No. Dir. BC.11 /13.03.00/2015-16</a:t>
                      </a:r>
                      <a:endParaRPr lang="en-IN" sz="1900" b="1" dirty="0">
                        <a:latin typeface="Times New Roman" panose="02020603050405020304" pitchFamily="18" charset="0"/>
                        <a:cs typeface="Times New Roman" panose="02020603050405020304" pitchFamily="18" charset="0"/>
                      </a:endParaRPr>
                    </a:p>
                  </a:txBody>
                  <a:tcPr marL="119816" marR="119816"/>
                </a:tc>
                <a:tc>
                  <a:txBody>
                    <a:bodyPr/>
                    <a:lstStyle/>
                    <a:p>
                      <a:r>
                        <a:rPr lang="en-IN" sz="1900" dirty="0"/>
                        <a:t>Guarantees and Co-Acceptances</a:t>
                      </a:r>
                      <a:endParaRPr lang="en-IN" sz="1900" b="1" dirty="0">
                        <a:latin typeface="Times New Roman" panose="02020603050405020304" pitchFamily="18" charset="0"/>
                        <a:cs typeface="Times New Roman" panose="02020603050405020304" pitchFamily="18" charset="0"/>
                      </a:endParaRPr>
                    </a:p>
                  </a:txBody>
                  <a:tcPr marL="119816" marR="119816"/>
                </a:tc>
                <a:extLst>
                  <a:ext uri="{0D108BD9-81ED-4DB2-BD59-A6C34878D82A}">
                    <a16:rowId xmlns:a16="http://schemas.microsoft.com/office/drawing/2014/main" val="116785317"/>
                  </a:ext>
                </a:extLst>
              </a:tr>
              <a:tr h="370840">
                <a:tc>
                  <a:txBody>
                    <a:bodyPr/>
                    <a:lstStyle/>
                    <a:p>
                      <a:r>
                        <a:rPr lang="en-IN" sz="1900" dirty="0"/>
                        <a:t>RBI/2015-16/46 DBR.No.DIR.BC.13/08.12.001/2015-16</a:t>
                      </a:r>
                      <a:endParaRPr lang="en-IN" sz="1900" dirty="0">
                        <a:latin typeface="Times New Roman" panose="02020603050405020304" pitchFamily="18" charset="0"/>
                        <a:cs typeface="Times New Roman" panose="02020603050405020304" pitchFamily="18" charset="0"/>
                      </a:endParaRPr>
                    </a:p>
                  </a:txBody>
                  <a:tcPr marL="119816" marR="119816"/>
                </a:tc>
                <a:tc>
                  <a:txBody>
                    <a:bodyPr/>
                    <a:lstStyle/>
                    <a:p>
                      <a:r>
                        <a:rPr lang="en-IN" sz="1900" dirty="0"/>
                        <a:t>Housing Finance</a:t>
                      </a:r>
                      <a:endParaRPr lang="en-IN" sz="1900" dirty="0">
                        <a:latin typeface="Times New Roman" panose="02020603050405020304" pitchFamily="18" charset="0"/>
                        <a:cs typeface="Times New Roman" panose="02020603050405020304" pitchFamily="18" charset="0"/>
                      </a:endParaRPr>
                    </a:p>
                  </a:txBody>
                  <a:tcPr marL="119816" marR="119816"/>
                </a:tc>
                <a:extLst>
                  <a:ext uri="{0D108BD9-81ED-4DB2-BD59-A6C34878D82A}">
                    <a16:rowId xmlns:a16="http://schemas.microsoft.com/office/drawing/2014/main" val="2788556148"/>
                  </a:ext>
                </a:extLst>
              </a:tr>
              <a:tr h="370840">
                <a:tc>
                  <a:txBody>
                    <a:bodyPr/>
                    <a:lstStyle/>
                    <a:p>
                      <a:r>
                        <a:rPr lang="en-IN" sz="1900" dirty="0"/>
                        <a:t>RBI/2015-16/100 DBR.No.CID.BC.22/20.16.003/2015-</a:t>
                      </a:r>
                      <a:endParaRPr lang="en-IN" sz="1900" dirty="0">
                        <a:latin typeface="Times New Roman" panose="02020603050405020304" pitchFamily="18" charset="0"/>
                        <a:cs typeface="Times New Roman" panose="02020603050405020304" pitchFamily="18" charset="0"/>
                      </a:endParaRPr>
                    </a:p>
                  </a:txBody>
                  <a:tcPr marL="119816" marR="119816"/>
                </a:tc>
                <a:tc>
                  <a:txBody>
                    <a:bodyPr/>
                    <a:lstStyle/>
                    <a:p>
                      <a:r>
                        <a:rPr lang="en-IN" sz="1900" dirty="0"/>
                        <a:t>Wilful Defaulters</a:t>
                      </a:r>
                      <a:endParaRPr lang="en-IN" sz="1900" dirty="0">
                        <a:latin typeface="Times New Roman" panose="02020603050405020304" pitchFamily="18" charset="0"/>
                        <a:cs typeface="Times New Roman" panose="02020603050405020304" pitchFamily="18" charset="0"/>
                      </a:endParaRPr>
                    </a:p>
                  </a:txBody>
                  <a:tcPr marL="119816" marR="119816"/>
                </a:tc>
                <a:extLst>
                  <a:ext uri="{0D108BD9-81ED-4DB2-BD59-A6C34878D82A}">
                    <a16:rowId xmlns:a16="http://schemas.microsoft.com/office/drawing/2014/main" val="2412063448"/>
                  </a:ext>
                </a:extLst>
              </a:tr>
            </a:tbl>
          </a:graphicData>
        </a:graphic>
      </p:graphicFrame>
    </p:spTree>
    <p:extLst>
      <p:ext uri="{BB962C8B-B14F-4D97-AF65-F5344CB8AC3E}">
        <p14:creationId xmlns:p14="http://schemas.microsoft.com/office/powerpoint/2010/main" val="17353786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BAFA338B-CBD0-486D-AE90-973F2B179DB5}"/>
              </a:ext>
            </a:extLst>
          </p:cNvPr>
          <p:cNvGraphicFramePr>
            <a:graphicFrameLocks noGrp="1"/>
          </p:cNvGraphicFramePr>
          <p:nvPr>
            <p:ph idx="1"/>
            <p:extLst>
              <p:ext uri="{D42A27DB-BD31-4B8C-83A1-F6EECF244321}">
                <p14:modId xmlns:p14="http://schemas.microsoft.com/office/powerpoint/2010/main" val="267780987"/>
              </p:ext>
            </p:extLst>
          </p:nvPr>
        </p:nvGraphicFramePr>
        <p:xfrm>
          <a:off x="581041" y="1948898"/>
          <a:ext cx="11027748" cy="4792470"/>
        </p:xfrm>
        <a:graphic>
          <a:graphicData uri="http://schemas.openxmlformats.org/drawingml/2006/table">
            <a:tbl>
              <a:tblPr firstRow="1" bandRow="1">
                <a:tableStyleId>{69012ECD-51FC-41F1-AA8D-1B2483CD663E}</a:tableStyleId>
              </a:tblPr>
              <a:tblGrid>
                <a:gridCol w="5513874">
                  <a:extLst>
                    <a:ext uri="{9D8B030D-6E8A-4147-A177-3AD203B41FA5}">
                      <a16:colId xmlns:a16="http://schemas.microsoft.com/office/drawing/2014/main" val="3159415511"/>
                    </a:ext>
                  </a:extLst>
                </a:gridCol>
                <a:gridCol w="5513874">
                  <a:extLst>
                    <a:ext uri="{9D8B030D-6E8A-4147-A177-3AD203B41FA5}">
                      <a16:colId xmlns:a16="http://schemas.microsoft.com/office/drawing/2014/main" val="2478177463"/>
                    </a:ext>
                  </a:extLst>
                </a:gridCol>
              </a:tblGrid>
              <a:tr h="308077">
                <a:tc>
                  <a:txBody>
                    <a:bodyPr/>
                    <a:lstStyle/>
                    <a:p>
                      <a:pPr algn="ctr" fontAlgn="b"/>
                      <a:r>
                        <a:rPr lang="en-IN" sz="1800" u="none" strike="noStrike" dirty="0">
                          <a:effectLst/>
                        </a:rPr>
                        <a:t>Circular/Direction Number</a:t>
                      </a:r>
                      <a:endParaRPr lang="en-IN" sz="1800" b="1" i="0" u="none" strike="noStrike" dirty="0">
                        <a:solidFill>
                          <a:srgbClr val="000000"/>
                        </a:solidFill>
                        <a:effectLst/>
                        <a:latin typeface="Times New Roman" panose="02020603050405020304" pitchFamily="18" charset="0"/>
                      </a:endParaRPr>
                    </a:p>
                  </a:txBody>
                  <a:tcPr marL="6028" marR="6028" marT="4763" marB="0" anchor="b"/>
                </a:tc>
                <a:tc>
                  <a:txBody>
                    <a:bodyPr/>
                    <a:lstStyle/>
                    <a:p>
                      <a:pPr algn="ctr" fontAlgn="b"/>
                      <a:r>
                        <a:rPr lang="en-IN" sz="1800" u="none" strike="noStrike" dirty="0">
                          <a:effectLst/>
                        </a:rPr>
                        <a:t>Subject</a:t>
                      </a:r>
                      <a:endParaRPr lang="en-IN" sz="1800" b="1" i="0" u="none" strike="noStrike" dirty="0">
                        <a:solidFill>
                          <a:srgbClr val="000000"/>
                        </a:solidFill>
                        <a:effectLst/>
                        <a:latin typeface="Times New Roman" panose="02020603050405020304" pitchFamily="18" charset="0"/>
                      </a:endParaRPr>
                    </a:p>
                  </a:txBody>
                  <a:tcPr marL="6028" marR="6028" marT="4763" marB="0" anchor="b"/>
                </a:tc>
                <a:extLst>
                  <a:ext uri="{0D108BD9-81ED-4DB2-BD59-A6C34878D82A}">
                    <a16:rowId xmlns:a16="http://schemas.microsoft.com/office/drawing/2014/main" val="4183468783"/>
                  </a:ext>
                </a:extLst>
              </a:tr>
              <a:tr h="564803">
                <a:tc>
                  <a:txBody>
                    <a:bodyPr/>
                    <a:lstStyle/>
                    <a:p>
                      <a:pPr marL="96838" indent="0" algn="l" fontAlgn="b"/>
                      <a:r>
                        <a:rPr lang="en-IN" sz="1800" u="none" strike="noStrike" dirty="0">
                          <a:effectLst/>
                        </a:rPr>
                        <a:t>DBR No.DIR.BC.14/ 04.02.002/ 2015-16</a:t>
                      </a:r>
                      <a:endParaRPr lang="en-IN"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028" marR="6028" marT="4763" marB="0"/>
                </a:tc>
                <a:tc>
                  <a:txBody>
                    <a:bodyPr/>
                    <a:lstStyle/>
                    <a:p>
                      <a:pPr marL="96838" indent="0" algn="l" fontAlgn="b"/>
                      <a:r>
                        <a:rPr lang="en-IN" sz="1800" u="none" strike="noStrike" dirty="0">
                          <a:effectLst/>
                        </a:rPr>
                        <a:t>Rupee / Foreign Currency Export Credit &amp; Customer Service to Exporter</a:t>
                      </a:r>
                      <a:endParaRPr lang="en-IN"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028" marR="6028" marT="4763" marB="0" anchor="b"/>
                </a:tc>
                <a:extLst>
                  <a:ext uri="{0D108BD9-81ED-4DB2-BD59-A6C34878D82A}">
                    <a16:rowId xmlns:a16="http://schemas.microsoft.com/office/drawing/2014/main" val="204205456"/>
                  </a:ext>
                </a:extLst>
              </a:tr>
              <a:tr h="653265">
                <a:tc>
                  <a:txBody>
                    <a:bodyPr/>
                    <a:lstStyle/>
                    <a:p>
                      <a:pPr algn="l"/>
                      <a:r>
                        <a:rPr lang="en-IN" sz="1800" dirty="0"/>
                        <a:t>RBI/2017-18/4 </a:t>
                      </a:r>
                      <a:br>
                        <a:rPr lang="en-IN" sz="1800" dirty="0"/>
                      </a:br>
                      <a:r>
                        <a:rPr lang="en-IN" sz="1800" dirty="0"/>
                        <a:t>FIDD.CO.FSD. BC.No.7/05.05.010/2017-18</a:t>
                      </a:r>
                      <a:endParaRPr lang="en-IN" sz="1800" dirty="0">
                        <a:latin typeface="Times New Roman" panose="02020603050405020304" pitchFamily="18" charset="0"/>
                        <a:cs typeface="Times New Roman" panose="02020603050405020304" pitchFamily="18" charset="0"/>
                      </a:endParaRPr>
                    </a:p>
                  </a:txBody>
                  <a:tcPr marL="115733" marR="115733"/>
                </a:tc>
                <a:tc>
                  <a:txBody>
                    <a:bodyPr/>
                    <a:lstStyle/>
                    <a:p>
                      <a:pPr algn="l"/>
                      <a:r>
                        <a:rPr lang="en-IN" sz="1800" dirty="0"/>
                        <a:t>Kisan Credit Card Scheme</a:t>
                      </a:r>
                      <a:endParaRPr lang="en-IN" sz="1800" dirty="0">
                        <a:latin typeface="Times New Roman" panose="02020603050405020304" pitchFamily="18" charset="0"/>
                        <a:cs typeface="Times New Roman" panose="02020603050405020304" pitchFamily="18" charset="0"/>
                      </a:endParaRPr>
                    </a:p>
                  </a:txBody>
                  <a:tcPr marL="115733" marR="115733"/>
                </a:tc>
                <a:extLst>
                  <a:ext uri="{0D108BD9-81ED-4DB2-BD59-A6C34878D82A}">
                    <a16:rowId xmlns:a16="http://schemas.microsoft.com/office/drawing/2014/main" val="1491766314"/>
                  </a:ext>
                </a:extLst>
              </a:tr>
              <a:tr h="653265">
                <a:tc>
                  <a:txBody>
                    <a:bodyPr/>
                    <a:lstStyle/>
                    <a:p>
                      <a:pPr algn="l"/>
                      <a:r>
                        <a:rPr lang="en-IN" sz="1800" dirty="0"/>
                        <a:t>RBI/DBS/2016-17/28 DBS.CO.CFMC. BC.No.1/23.04.001/2016-17</a:t>
                      </a:r>
                      <a:endParaRPr lang="en-IN" sz="1800" b="1" dirty="0">
                        <a:latin typeface="Times New Roman" panose="02020603050405020304" pitchFamily="18" charset="0"/>
                        <a:cs typeface="Times New Roman" panose="02020603050405020304" pitchFamily="18" charset="0"/>
                      </a:endParaRPr>
                    </a:p>
                  </a:txBody>
                  <a:tcPr marL="115733" marR="115733"/>
                </a:tc>
                <a:tc>
                  <a:txBody>
                    <a:bodyPr/>
                    <a:lstStyle/>
                    <a:p>
                      <a:pPr algn="l"/>
                      <a:r>
                        <a:rPr lang="en-IN" sz="1800" dirty="0"/>
                        <a:t>Master Directions on Fraud (para. 8.6 – Role of auditors)</a:t>
                      </a:r>
                      <a:endParaRPr lang="en-IN" sz="1800" b="1" dirty="0">
                        <a:solidFill>
                          <a:srgbClr val="FF0000"/>
                        </a:solidFill>
                        <a:latin typeface="Times New Roman" panose="02020603050405020304" pitchFamily="18" charset="0"/>
                        <a:cs typeface="Times New Roman" panose="02020603050405020304" pitchFamily="18" charset="0"/>
                      </a:endParaRPr>
                    </a:p>
                  </a:txBody>
                  <a:tcPr marL="115733" marR="115733"/>
                </a:tc>
                <a:extLst>
                  <a:ext uri="{0D108BD9-81ED-4DB2-BD59-A6C34878D82A}">
                    <a16:rowId xmlns:a16="http://schemas.microsoft.com/office/drawing/2014/main" val="138587231"/>
                  </a:ext>
                </a:extLst>
              </a:tr>
              <a:tr h="653265">
                <a:tc>
                  <a:txBody>
                    <a:bodyPr/>
                    <a:lstStyle/>
                    <a:p>
                      <a:r>
                        <a:rPr lang="en-IN" sz="1800" dirty="0"/>
                        <a:t>RBI/DBR/2015-16/20 Master Direction DBR.Dir.No.85/ 13.03.00/ 2015-16</a:t>
                      </a:r>
                      <a:endParaRPr lang="en-IN" sz="1800" dirty="0">
                        <a:latin typeface="Times New Roman" panose="02020603050405020304" pitchFamily="18" charset="0"/>
                        <a:cs typeface="Times New Roman" panose="02020603050405020304" pitchFamily="18" charset="0"/>
                      </a:endParaRPr>
                    </a:p>
                  </a:txBody>
                  <a:tcPr marL="115733" marR="115733"/>
                </a:tc>
                <a:tc>
                  <a:txBody>
                    <a:bodyPr/>
                    <a:lstStyle/>
                    <a:p>
                      <a:r>
                        <a:rPr lang="en-IN" sz="1800" dirty="0"/>
                        <a:t>Master Direction- Reserve Bank of India (Interest Rate on Advances), Directions, 2016</a:t>
                      </a:r>
                      <a:endParaRPr lang="en-IN" sz="1800" dirty="0">
                        <a:latin typeface="Times New Roman" panose="02020603050405020304" pitchFamily="18" charset="0"/>
                        <a:cs typeface="Times New Roman" panose="02020603050405020304" pitchFamily="18" charset="0"/>
                      </a:endParaRPr>
                    </a:p>
                  </a:txBody>
                  <a:tcPr marL="115733" marR="115733"/>
                </a:tc>
                <a:extLst>
                  <a:ext uri="{0D108BD9-81ED-4DB2-BD59-A6C34878D82A}">
                    <a16:rowId xmlns:a16="http://schemas.microsoft.com/office/drawing/2014/main" val="116785317"/>
                  </a:ext>
                </a:extLst>
              </a:tr>
              <a:tr h="653265">
                <a:tc>
                  <a:txBody>
                    <a:bodyPr/>
                    <a:lstStyle/>
                    <a:p>
                      <a:r>
                        <a:rPr lang="fr-FR" sz="1800" dirty="0"/>
                        <a:t>RBI/FIDD/2017-18/56 Master Direction FIDD.MSME &amp; NFS.12/06.02.31/2017-18</a:t>
                      </a:r>
                      <a:endParaRPr lang="en-IN" sz="1800" dirty="0">
                        <a:latin typeface="Times New Roman" panose="02020603050405020304" pitchFamily="18" charset="0"/>
                        <a:cs typeface="Times New Roman" panose="02020603050405020304" pitchFamily="18" charset="0"/>
                      </a:endParaRPr>
                    </a:p>
                  </a:txBody>
                  <a:tcPr marL="115733" marR="115733"/>
                </a:tc>
                <a:tc>
                  <a:txBody>
                    <a:bodyPr/>
                    <a:lstStyle/>
                    <a:p>
                      <a:r>
                        <a:rPr lang="en-IN" sz="1800" dirty="0"/>
                        <a:t>Master Direction- Lending to Micro, Small &amp; Medium Enterprises (MSME) Sector</a:t>
                      </a:r>
                      <a:endParaRPr lang="en-IN" sz="1800" dirty="0">
                        <a:latin typeface="Times New Roman" panose="02020603050405020304" pitchFamily="18" charset="0"/>
                        <a:cs typeface="Times New Roman" panose="02020603050405020304" pitchFamily="18" charset="0"/>
                      </a:endParaRPr>
                    </a:p>
                  </a:txBody>
                  <a:tcPr marL="115733" marR="115733"/>
                </a:tc>
                <a:extLst>
                  <a:ext uri="{0D108BD9-81ED-4DB2-BD59-A6C34878D82A}">
                    <a16:rowId xmlns:a16="http://schemas.microsoft.com/office/drawing/2014/main" val="2788556148"/>
                  </a:ext>
                </a:extLst>
              </a:tr>
              <a:tr h="6532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t>Master Direction FIDD.CO. Plan.1/ 04.09.01/ 2016-17</a:t>
                      </a:r>
                      <a:endParaRPr lang="en-IN" sz="1800" dirty="0">
                        <a:latin typeface="Times New Roman" panose="02020603050405020304" pitchFamily="18" charset="0"/>
                        <a:cs typeface="Times New Roman" panose="02020603050405020304" pitchFamily="18" charset="0"/>
                      </a:endParaRPr>
                    </a:p>
                  </a:txBody>
                  <a:tcPr marL="115733" marR="115733"/>
                </a:tc>
                <a:tc>
                  <a:txBody>
                    <a:bodyPr/>
                    <a:lstStyle/>
                    <a:p>
                      <a:r>
                        <a:rPr lang="en-IN" sz="1800" dirty="0"/>
                        <a:t>Master Direction- Priority Sector Lending-Targets and Classification</a:t>
                      </a:r>
                      <a:endParaRPr lang="en-IN" sz="1800" dirty="0">
                        <a:latin typeface="Times New Roman" panose="02020603050405020304" pitchFamily="18" charset="0"/>
                        <a:cs typeface="Times New Roman" panose="02020603050405020304" pitchFamily="18" charset="0"/>
                      </a:endParaRPr>
                    </a:p>
                  </a:txBody>
                  <a:tcPr marL="115733" marR="115733"/>
                </a:tc>
                <a:extLst>
                  <a:ext uri="{0D108BD9-81ED-4DB2-BD59-A6C34878D82A}">
                    <a16:rowId xmlns:a16="http://schemas.microsoft.com/office/drawing/2014/main" val="2412063448"/>
                  </a:ext>
                </a:extLst>
              </a:tr>
              <a:tr h="653265">
                <a:tc>
                  <a:txBody>
                    <a:bodyPr/>
                    <a:lstStyle/>
                    <a:p>
                      <a:r>
                        <a:rPr lang="en-IN" sz="1800" dirty="0"/>
                        <a:t>RBI/DBR/2015-16/18 Master DBR.AML. BC.No.81/14.01.001/2015-16</a:t>
                      </a:r>
                      <a:endParaRPr lang="en-IN" sz="1800" dirty="0">
                        <a:latin typeface="Times New Roman" panose="02020603050405020304" pitchFamily="18" charset="0"/>
                        <a:cs typeface="Times New Roman" panose="02020603050405020304" pitchFamily="18" charset="0"/>
                      </a:endParaRPr>
                    </a:p>
                  </a:txBody>
                  <a:tcPr marL="115733" marR="115733"/>
                </a:tc>
                <a:tc>
                  <a:txBody>
                    <a:bodyPr/>
                    <a:lstStyle/>
                    <a:p>
                      <a:r>
                        <a:rPr lang="en-IN" sz="1800" dirty="0"/>
                        <a:t>Master Direction- Know Your Customer (KYC) Direction</a:t>
                      </a:r>
                      <a:endParaRPr lang="en-IN" sz="1800" dirty="0">
                        <a:latin typeface="Times New Roman" panose="02020603050405020304" pitchFamily="18" charset="0"/>
                        <a:cs typeface="Times New Roman" panose="02020603050405020304" pitchFamily="18" charset="0"/>
                      </a:endParaRPr>
                    </a:p>
                  </a:txBody>
                  <a:tcPr marL="115733" marR="115733">
                    <a:solidFill>
                      <a:schemeClr val="bg1"/>
                    </a:solidFill>
                  </a:tcPr>
                </a:tc>
                <a:extLst>
                  <a:ext uri="{0D108BD9-81ED-4DB2-BD59-A6C34878D82A}">
                    <a16:rowId xmlns:a16="http://schemas.microsoft.com/office/drawing/2014/main" val="1500800217"/>
                  </a:ext>
                </a:extLst>
              </a:tr>
            </a:tbl>
          </a:graphicData>
        </a:graphic>
      </p:graphicFrame>
      <p:sp>
        <p:nvSpPr>
          <p:cNvPr id="7" name="Title 1">
            <a:extLst>
              <a:ext uri="{FF2B5EF4-FFF2-40B4-BE49-F238E27FC236}">
                <a16:creationId xmlns:a16="http://schemas.microsoft.com/office/drawing/2014/main" id="{32D76F31-2496-433A-AED9-6B436B9AD7A5}"/>
              </a:ext>
            </a:extLst>
          </p:cNvPr>
          <p:cNvSpPr>
            <a:spLocks noGrp="1"/>
          </p:cNvSpPr>
          <p:nvPr>
            <p:ph type="title"/>
          </p:nvPr>
        </p:nvSpPr>
        <p:spPr>
          <a:xfrm>
            <a:off x="581041" y="702156"/>
            <a:ext cx="11026744" cy="1013800"/>
          </a:xfrm>
        </p:spPr>
        <p:txBody>
          <a:bodyPr>
            <a:normAutofit fontScale="90000"/>
          </a:bodyPr>
          <a:lstStyle/>
          <a:p>
            <a:pPr algn="ctr"/>
            <a:r>
              <a:rPr lang="en-US" sz="3100" dirty="0"/>
              <a:t>Some of the Relevant Master Circulars/Master Directions</a:t>
            </a:r>
            <a:br>
              <a:rPr lang="en-US" sz="3500" dirty="0"/>
            </a:br>
            <a:r>
              <a:rPr lang="en-US" sz="4000" dirty="0"/>
              <a:t>Advances</a:t>
            </a:r>
            <a:endParaRPr lang="en-IN" sz="3500" dirty="0"/>
          </a:p>
        </p:txBody>
      </p:sp>
    </p:spTree>
    <p:extLst>
      <p:ext uri="{BB962C8B-B14F-4D97-AF65-F5344CB8AC3E}">
        <p14:creationId xmlns:p14="http://schemas.microsoft.com/office/powerpoint/2010/main" val="22877133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68A8C98-8628-4EEA-95ED-DE568B22874B}"/>
              </a:ext>
            </a:extLst>
          </p:cNvPr>
          <p:cNvSpPr txBox="1"/>
          <p:nvPr/>
        </p:nvSpPr>
        <p:spPr>
          <a:xfrm>
            <a:off x="3502124" y="2971800"/>
            <a:ext cx="4752528" cy="861774"/>
          </a:xfrm>
          <a:prstGeom prst="rect">
            <a:avLst/>
          </a:prstGeom>
          <a:noFill/>
        </p:spPr>
        <p:txBody>
          <a:bodyPr wrap="square" rtlCol="0">
            <a:spAutoFit/>
          </a:bodyPr>
          <a:lstStyle/>
          <a:p>
            <a:pPr algn="ctr"/>
            <a:r>
              <a:rPr lang="en-IN" sz="5000" dirty="0">
                <a:latin typeface="Arial Black" panose="020B0A04020102020204" pitchFamily="34" charset="0"/>
              </a:rPr>
              <a:t>? ? ?</a:t>
            </a:r>
          </a:p>
        </p:txBody>
      </p:sp>
    </p:spTree>
    <p:extLst>
      <p:ext uri="{BB962C8B-B14F-4D97-AF65-F5344CB8AC3E}">
        <p14:creationId xmlns:p14="http://schemas.microsoft.com/office/powerpoint/2010/main" val="5061303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A60B772-21F0-4652-B801-46EBED2D324F}"/>
              </a:ext>
            </a:extLst>
          </p:cNvPr>
          <p:cNvSpPr>
            <a:spLocks noGrp="1"/>
          </p:cNvSpPr>
          <p:nvPr>
            <p:ph type="ctrTitle"/>
          </p:nvPr>
        </p:nvSpPr>
        <p:spPr>
          <a:xfrm>
            <a:off x="1125860" y="2691493"/>
            <a:ext cx="9937104" cy="1475013"/>
          </a:xfrm>
          <a:solidFill>
            <a:schemeClr val="accent1">
              <a:lumMod val="50000"/>
            </a:schemeClr>
          </a:solidFill>
        </p:spPr>
        <p:txBody>
          <a:bodyPr anchor="ctr">
            <a:normAutofit/>
          </a:bodyPr>
          <a:lstStyle/>
          <a:p>
            <a:pPr algn="ctr"/>
            <a:r>
              <a:rPr lang="en-US" sz="6000" dirty="0">
                <a:solidFill>
                  <a:schemeClr val="bg1"/>
                </a:solidFill>
                <a:latin typeface="Century Gothic" panose="020B0502020202020204" pitchFamily="34" charset="0"/>
              </a:rPr>
              <a:t>Thank you</a:t>
            </a:r>
          </a:p>
        </p:txBody>
      </p:sp>
    </p:spTree>
    <p:extLst>
      <p:ext uri="{BB962C8B-B14F-4D97-AF65-F5344CB8AC3E}">
        <p14:creationId xmlns:p14="http://schemas.microsoft.com/office/powerpoint/2010/main" val="4836911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B3A4B5D-96E9-4703-9C58-85D998F36F9F}"/>
              </a:ext>
            </a:extLst>
          </p:cNvPr>
          <p:cNvSpPr>
            <a:spLocks noGrp="1"/>
          </p:cNvSpPr>
          <p:nvPr>
            <p:ph type="title"/>
          </p:nvPr>
        </p:nvSpPr>
        <p:spPr/>
        <p:txBody>
          <a:bodyPr>
            <a:normAutofit/>
          </a:bodyPr>
          <a:lstStyle/>
          <a:p>
            <a:pPr algn="ctr"/>
            <a:r>
              <a:rPr lang="en-US" sz="3600" dirty="0"/>
              <a:t>7 Feb 2018 Circular - MSME</a:t>
            </a:r>
          </a:p>
        </p:txBody>
      </p:sp>
      <p:sp>
        <p:nvSpPr>
          <p:cNvPr id="3" name="Content Placeholder 2"/>
          <p:cNvSpPr>
            <a:spLocks noGrp="1"/>
          </p:cNvSpPr>
          <p:nvPr>
            <p:ph idx="1"/>
          </p:nvPr>
        </p:nvSpPr>
        <p:spPr>
          <a:xfrm>
            <a:off x="581041" y="1916832"/>
            <a:ext cx="11026743" cy="4392487"/>
          </a:xfrm>
        </p:spPr>
        <p:txBody>
          <a:bodyPr>
            <a:normAutofit/>
          </a:bodyPr>
          <a:lstStyle/>
          <a:p>
            <a:pPr algn="just"/>
            <a:r>
              <a:rPr lang="en-IN" sz="2500" dirty="0"/>
              <a:t>The overdue amount as on </a:t>
            </a:r>
            <a:r>
              <a:rPr lang="en-IN" sz="2500" b="1" dirty="0"/>
              <a:t>01-09-2017</a:t>
            </a:r>
            <a:r>
              <a:rPr lang="en-IN" sz="2500" dirty="0"/>
              <a:t> and payments due between </a:t>
            </a:r>
            <a:r>
              <a:rPr lang="en-IN" sz="2500" b="1" dirty="0"/>
              <a:t>01-09-2017 and 31-01-2018 </a:t>
            </a:r>
            <a:r>
              <a:rPr lang="en-IN" sz="2500" dirty="0"/>
              <a:t>- paid not later than 180 days from respective original due dates.</a:t>
            </a:r>
          </a:p>
          <a:p>
            <a:pPr algn="just"/>
            <a:r>
              <a:rPr lang="en-IN" sz="2500" dirty="0"/>
              <a:t>Provision of 5% be made against the exposures not classified as NPA (may be reversed as and when no amount is overdue beyond the 90/120</a:t>
            </a:r>
            <a:r>
              <a:rPr lang="en-IN" sz="2500" baseline="30000" dirty="0"/>
              <a:t> </a:t>
            </a:r>
            <a:r>
              <a:rPr lang="en-IN" sz="2500" dirty="0"/>
              <a:t>day norm)</a:t>
            </a:r>
          </a:p>
          <a:p>
            <a:pPr algn="just"/>
            <a:r>
              <a:rPr lang="en-IN" sz="2500" dirty="0"/>
              <a:t>The additional time is only for asset classification and not for income recognition </a:t>
            </a:r>
          </a:p>
          <a:p>
            <a:pPr lvl="1" algn="just"/>
            <a:r>
              <a:rPr lang="en-IN" sz="2301" dirty="0"/>
              <a:t>if the interest from the borrower is overdue for more than 90/120 days, the same </a:t>
            </a:r>
            <a:r>
              <a:rPr lang="en-IN" sz="2301" b="1" dirty="0"/>
              <a:t>shall not </a:t>
            </a:r>
            <a:r>
              <a:rPr lang="en-IN" sz="2301" dirty="0"/>
              <a:t>be recognised on accrual basis. </a:t>
            </a:r>
            <a:r>
              <a:rPr lang="en-IN" sz="2301" i="1" dirty="0"/>
              <a:t>Such accounts shall continue to be classified as </a:t>
            </a:r>
            <a:r>
              <a:rPr lang="en-IN" sz="2301" b="1" i="1" dirty="0"/>
              <a:t>Standard.</a:t>
            </a:r>
          </a:p>
        </p:txBody>
      </p:sp>
    </p:spTree>
    <p:extLst>
      <p:ext uri="{BB962C8B-B14F-4D97-AF65-F5344CB8AC3E}">
        <p14:creationId xmlns:p14="http://schemas.microsoft.com/office/powerpoint/2010/main" val="38000115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IN" sz="2200" b="1" dirty="0"/>
              <a:t>Aggregate Exposure</a:t>
            </a:r>
          </a:p>
          <a:p>
            <a:pPr marL="0" indent="0">
              <a:buNone/>
            </a:pPr>
            <a:r>
              <a:rPr lang="en-IN" sz="2200" dirty="0"/>
              <a:t>As per RBI Master Circular on Exposure Norms dated 1 July 2015 - </a:t>
            </a:r>
            <a:r>
              <a:rPr lang="en-IN" sz="2200" u="sng" dirty="0"/>
              <a:t>Exposure: </a:t>
            </a:r>
          </a:p>
          <a:p>
            <a:pPr marL="352425" indent="0" algn="just">
              <a:buNone/>
            </a:pPr>
            <a:r>
              <a:rPr lang="en-IN" sz="2200" i="1" dirty="0"/>
              <a:t>include credit exposure (funded and non-funded credit limits) and investment exposure (including underwriting and similar commitments). </a:t>
            </a:r>
          </a:p>
          <a:p>
            <a:pPr marL="0" indent="0" algn="just">
              <a:buNone/>
            </a:pPr>
            <a:r>
              <a:rPr lang="en-IN" sz="2200" dirty="0"/>
              <a:t>The sanctioned limits or outstanding, whichever are higher, shall be reckoned for arriving at the exposure limit. </a:t>
            </a:r>
          </a:p>
          <a:p>
            <a:pPr marL="0" indent="0" algn="just">
              <a:buNone/>
            </a:pPr>
            <a:r>
              <a:rPr lang="en-IN" sz="2200" dirty="0"/>
              <a:t>However, in the case of fully drawn term loans, where there is no scope for redrawal of any portion of the sanctioned limit, banks may reckon the outstanding as the exposure.</a:t>
            </a:r>
            <a:endParaRPr lang="en-US" sz="2200" dirty="0"/>
          </a:p>
        </p:txBody>
      </p:sp>
      <p:sp>
        <p:nvSpPr>
          <p:cNvPr id="8" name="Title 1">
            <a:extLst>
              <a:ext uri="{FF2B5EF4-FFF2-40B4-BE49-F238E27FC236}">
                <a16:creationId xmlns:a16="http://schemas.microsoft.com/office/drawing/2014/main" id="{D6C39F8C-B263-47B0-9FA9-15FC3F6DE72D}"/>
              </a:ext>
            </a:extLst>
          </p:cNvPr>
          <p:cNvSpPr>
            <a:spLocks noGrp="1"/>
          </p:cNvSpPr>
          <p:nvPr>
            <p:ph type="title"/>
          </p:nvPr>
        </p:nvSpPr>
        <p:spPr>
          <a:xfrm>
            <a:off x="581041" y="702156"/>
            <a:ext cx="11026744" cy="1013800"/>
          </a:xfrm>
        </p:spPr>
        <p:txBody>
          <a:bodyPr>
            <a:normAutofit/>
          </a:bodyPr>
          <a:lstStyle/>
          <a:p>
            <a:pPr algn="ctr"/>
            <a:r>
              <a:rPr lang="en-US" sz="3600" dirty="0"/>
              <a:t>7 Feb 2018 Circular - MSME</a:t>
            </a:r>
          </a:p>
        </p:txBody>
      </p:sp>
    </p:spTree>
    <p:extLst>
      <p:ext uri="{BB962C8B-B14F-4D97-AF65-F5344CB8AC3E}">
        <p14:creationId xmlns:p14="http://schemas.microsoft.com/office/powerpoint/2010/main" val="42763537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FC683-0ECC-45A1-9748-40FDD4B5FC2D}"/>
              </a:ext>
            </a:extLst>
          </p:cNvPr>
          <p:cNvSpPr>
            <a:spLocks noGrp="1"/>
          </p:cNvSpPr>
          <p:nvPr>
            <p:ph type="title"/>
          </p:nvPr>
        </p:nvSpPr>
        <p:spPr/>
        <p:txBody>
          <a:bodyPr>
            <a:normAutofit fontScale="90000"/>
          </a:bodyPr>
          <a:lstStyle/>
          <a:p>
            <a:pPr algn="ctr"/>
            <a:r>
              <a:rPr lang="en-IN" sz="3600" dirty="0"/>
              <a:t>Circular - RBI/2017-18/186 dt 06.06.2018 – </a:t>
            </a:r>
            <a:br>
              <a:rPr lang="en-IN" sz="3600" dirty="0"/>
            </a:br>
            <a:r>
              <a:rPr lang="en-IN" sz="3100" b="1" dirty="0"/>
              <a:t>formalisation of MSMEs</a:t>
            </a:r>
          </a:p>
        </p:txBody>
      </p:sp>
      <p:sp>
        <p:nvSpPr>
          <p:cNvPr id="3" name="Content Placeholder 2">
            <a:extLst>
              <a:ext uri="{FF2B5EF4-FFF2-40B4-BE49-F238E27FC236}">
                <a16:creationId xmlns:a16="http://schemas.microsoft.com/office/drawing/2014/main" id="{4D9A413B-8784-42E4-A1F1-2B025700536D}"/>
              </a:ext>
            </a:extLst>
          </p:cNvPr>
          <p:cNvSpPr>
            <a:spLocks noGrp="1"/>
          </p:cNvSpPr>
          <p:nvPr>
            <p:ph idx="1"/>
          </p:nvPr>
        </p:nvSpPr>
        <p:spPr>
          <a:xfrm>
            <a:off x="581041" y="1844825"/>
            <a:ext cx="11026743" cy="4555976"/>
          </a:xfrm>
        </p:spPr>
        <p:txBody>
          <a:bodyPr>
            <a:normAutofit/>
          </a:bodyPr>
          <a:lstStyle/>
          <a:p>
            <a:pPr marL="0" indent="0">
              <a:buNone/>
            </a:pPr>
            <a:r>
              <a:rPr lang="en-IN" sz="2400" b="1" u="sng" dirty="0"/>
              <a:t>Purpose:</a:t>
            </a:r>
            <a:r>
              <a:rPr lang="en-IN" sz="2400" b="1" dirty="0"/>
              <a:t> </a:t>
            </a:r>
            <a:r>
              <a:rPr lang="en-IN" sz="2400" dirty="0"/>
              <a:t>Temporarily allow banks to classify their exposure to MSMEs as per 180 days past due criterion (registered under GST or not) as Standard – subject to conditions:</a:t>
            </a:r>
          </a:p>
          <a:p>
            <a:pPr marL="304800" lvl="1" indent="-304800"/>
            <a:r>
              <a:rPr lang="en-IN" sz="2200" dirty="0"/>
              <a:t>Aggregate exposure (incl. NF based facilities) to banks does not exceed Rs.25 crores as on </a:t>
            </a:r>
            <a:br>
              <a:rPr lang="en-IN" sz="2200" dirty="0"/>
            </a:br>
            <a:r>
              <a:rPr lang="en-IN" sz="2200" b="1" dirty="0"/>
              <a:t>31-05-18</a:t>
            </a:r>
          </a:p>
          <a:p>
            <a:pPr marL="304800" lvl="1" indent="-304800"/>
            <a:r>
              <a:rPr lang="en-IN" sz="2200" dirty="0"/>
              <a:t>Account was standard on </a:t>
            </a:r>
            <a:r>
              <a:rPr lang="en-IN" sz="2200" b="1" dirty="0"/>
              <a:t>31-08-17</a:t>
            </a:r>
          </a:p>
          <a:p>
            <a:pPr marL="304800" lvl="1" indent="-304800"/>
            <a:r>
              <a:rPr lang="en-IN" sz="2200" dirty="0"/>
              <a:t>Dues as on </a:t>
            </a:r>
            <a:r>
              <a:rPr lang="en-IN" sz="2200" b="1" dirty="0"/>
              <a:t>01-09-17</a:t>
            </a:r>
            <a:r>
              <a:rPr lang="en-IN" sz="2200" dirty="0"/>
              <a:t> and falling due up to </a:t>
            </a:r>
            <a:r>
              <a:rPr lang="en-IN" sz="2200" b="1" dirty="0"/>
              <a:t>31-12-18</a:t>
            </a:r>
            <a:r>
              <a:rPr lang="en-IN" sz="2200" dirty="0"/>
              <a:t> were/are paid not later than 180 days from the </a:t>
            </a:r>
            <a:r>
              <a:rPr lang="en-IN" sz="2200" b="1" dirty="0"/>
              <a:t>original due date</a:t>
            </a:r>
          </a:p>
          <a:p>
            <a:pPr marL="304800" lvl="1" indent="-304800"/>
            <a:r>
              <a:rPr lang="en-IN" sz="2200" dirty="0"/>
              <a:t>For GST regd.  MSMES, 180 days past due criterion to be aligned to extant IRAC norms in phased manner as given below—</a:t>
            </a:r>
          </a:p>
        </p:txBody>
      </p:sp>
    </p:spTree>
    <p:extLst>
      <p:ext uri="{BB962C8B-B14F-4D97-AF65-F5344CB8AC3E}">
        <p14:creationId xmlns:p14="http://schemas.microsoft.com/office/powerpoint/2010/main" val="16237871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ppt/theme/theme3.xml><?xml version="1.0" encoding="utf-8"?>
<a:theme xmlns:a="http://schemas.openxmlformats.org/drawingml/2006/main" name="Office Theme">
  <a:themeElements>
    <a:clrScheme name="Books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1345039</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The bookstacks present on most slides  make this a good choice for students, teachers, reading enthusiasts, and others in education. This presentation template contains multiple slide layouts in widescreen format (16x9) and includes a sample table and chart that you can easily  modify.</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2011-11-26T00:00:00+00:00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AssetExpire xmlns="4873beb7-5857-4685-be1f-d57550cc96cc">2029-05-12T07:00:00+00:00</AssetExpire>
    <DSATActionTaken xmlns="4873beb7-5857-4685-be1f-d57550cc96cc" xsi:nil="true"/>
    <CSXSubmissionMarket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TP102787939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694216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LocMarketGroupTiers2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BB5C329-08A6-4E5E-AEF1-A97828C874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301D382-32B0-43EE-932C-28906AF37617}">
  <ds:schemaRefs>
    <ds:schemaRef ds:uri="4873beb7-5857-4685-be1f-d57550cc96cc"/>
    <ds:schemaRef ds:uri="http://schemas.microsoft.com/office/infopath/2007/PartnerControls"/>
    <ds:schemaRef ds:uri="http://purl.org/dc/elements/1.1/"/>
    <ds:schemaRef ds:uri="http://purl.org/dc/dcmitype/"/>
    <ds:schemaRef ds:uri="http://www.w3.org/XML/1998/namespace"/>
    <ds:schemaRef ds:uri="http://schemas.microsoft.com/office/2006/documentManagement/types"/>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E1B558C7-619B-49BE-9097-7FCBDADD4E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TM03457464[[fn=Dividend]]</Template>
  <TotalTime>3639</TotalTime>
  <Words>4795</Words>
  <Application>Microsoft Office PowerPoint</Application>
  <PresentationFormat>Custom</PresentationFormat>
  <Paragraphs>537</Paragraphs>
  <Slides>69</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69</vt:i4>
      </vt:variant>
    </vt:vector>
  </HeadingPairs>
  <TitlesOfParts>
    <vt:vector size="78" baseType="lpstr">
      <vt:lpstr>Arial</vt:lpstr>
      <vt:lpstr>Arial Black</vt:lpstr>
      <vt:lpstr>Century Gothic</vt:lpstr>
      <vt:lpstr>Courier New</vt:lpstr>
      <vt:lpstr>Gill Sans MT</vt:lpstr>
      <vt:lpstr>Times New Roman</vt:lpstr>
      <vt:lpstr>Wingdings</vt:lpstr>
      <vt:lpstr>Wingdings 2</vt:lpstr>
      <vt:lpstr>Dividend</vt:lpstr>
      <vt:lpstr>VERIFICATION OF ADVANCES</vt:lpstr>
      <vt:lpstr>TOPICS COVERED</vt:lpstr>
      <vt:lpstr>Verification of advances</vt:lpstr>
      <vt:lpstr>Relevant notifications/circulars issued by RBI SINCE April 2018 till date  </vt:lpstr>
      <vt:lpstr>Relevant Circulars of RBI  issued in February 2018</vt:lpstr>
      <vt:lpstr>7 Feb 2018 Circular - MSME</vt:lpstr>
      <vt:lpstr>7 Feb 2018 Circular - MSME</vt:lpstr>
      <vt:lpstr>7 Feb 2018 Circular - MSME</vt:lpstr>
      <vt:lpstr>Circular - RBI/2017-18/186 dt 06.06.2018 –  formalisation of MSMEs</vt:lpstr>
      <vt:lpstr> </vt:lpstr>
      <vt:lpstr>RBI/2018-19/100, dt. 01-01-2019 –  MSME restructuring</vt:lpstr>
      <vt:lpstr> </vt:lpstr>
      <vt:lpstr>RBI/2018-19/129, dt. 22-02-2019 –  Interest subvention</vt:lpstr>
      <vt:lpstr>RBI/2018-19/137, dt. 07-03-2019 – Interest subvention for short term crop loans</vt:lpstr>
      <vt:lpstr> notification dt 19.06.2018  Priority sector lending – enhanced limit </vt:lpstr>
      <vt:lpstr>PowerPoint Presentation</vt:lpstr>
      <vt:lpstr>12 Feb 2018 Circular Resolution of stressed Assets</vt:lpstr>
      <vt:lpstr>Default defined…</vt:lpstr>
      <vt:lpstr>Early detection – Special Mention Account (SMA)</vt:lpstr>
      <vt:lpstr>12 FEB 2018 Circular</vt:lpstr>
      <vt:lpstr>12 Feb 2018 Circular</vt:lpstr>
      <vt:lpstr>12 Feb 2018 Circular Norms for restructuring</vt:lpstr>
      <vt:lpstr>Exceptions to 12-02-18 circular (RP)</vt:lpstr>
      <vt:lpstr>MASTER CIRCULAR</vt:lpstr>
      <vt:lpstr>IRAC Norms for asset classification</vt:lpstr>
      <vt:lpstr>NPA Norms – IRAC</vt:lpstr>
      <vt:lpstr>90 days norms – PRACTICAL issues</vt:lpstr>
      <vt:lpstr>90 days norms – PRACTICAL issues - Instruments</vt:lpstr>
      <vt:lpstr>90 days norms – PRACTICAL issues - Stock </vt:lpstr>
      <vt:lpstr>Practical issues with    stock statements</vt:lpstr>
      <vt:lpstr>Computation of Drawing power</vt:lpstr>
      <vt:lpstr>DISCREPANCIES IN COMPUTATION OF DP</vt:lpstr>
      <vt:lpstr>DP computation – MPBF Method  Illustration </vt:lpstr>
      <vt:lpstr>Drawing power Illustration – MPBF Method</vt:lpstr>
      <vt:lpstr>Cash credit accounts – practical issues</vt:lpstr>
      <vt:lpstr>AGRICULTURAL ADVANCES</vt:lpstr>
      <vt:lpstr>Symptoms of Stress – Examples</vt:lpstr>
      <vt:lpstr>PowerPoint Presentation</vt:lpstr>
      <vt:lpstr>CLASSIFICATION OF NPAs</vt:lpstr>
      <vt:lpstr>Provisioning norms –  certain Important aspects</vt:lpstr>
      <vt:lpstr>Verification of non funded advances</vt:lpstr>
      <vt:lpstr>NPA classification – certain Important aspects</vt:lpstr>
      <vt:lpstr>Practical issues – general  </vt:lpstr>
      <vt:lpstr>Take over loans – NPA norms</vt:lpstr>
      <vt:lpstr> PROVISIONING NORMS</vt:lpstr>
      <vt:lpstr>NPA norms – for regular accounts</vt:lpstr>
      <vt:lpstr>ACCELERATED PROVISION – Failure in Early detection</vt:lpstr>
      <vt:lpstr>Project loans – prudential norms</vt:lpstr>
      <vt:lpstr>Project loans </vt:lpstr>
      <vt:lpstr>Restructuring</vt:lpstr>
      <vt:lpstr>‘FINANCIAL DIFFICULTY – NON EXHAUSTIVE LIST –  circular dt. 12-02-2018 </vt:lpstr>
      <vt:lpstr>Restructuring in brief</vt:lpstr>
      <vt:lpstr>Project loans - Exceptions to NPA NORMS</vt:lpstr>
      <vt:lpstr>Project loans Exceptions to Restructuring NORMS</vt:lpstr>
      <vt:lpstr>REVENUE RECOGNITION </vt:lpstr>
      <vt:lpstr>Revenue recognition NORMS </vt:lpstr>
      <vt:lpstr>Verification of revenue leakage – Test check</vt:lpstr>
      <vt:lpstr>Audit procedures</vt:lpstr>
      <vt:lpstr>AUDIT OF advances – general procedures </vt:lpstr>
      <vt:lpstr>AUDIT OF advances - general procedures </vt:lpstr>
      <vt:lpstr>  AUDIT OF advances - general procedures  </vt:lpstr>
      <vt:lpstr>Selection of Advances - examples</vt:lpstr>
      <vt:lpstr>Verification of non funded advances</vt:lpstr>
      <vt:lpstr>Audit procedures - NPA</vt:lpstr>
      <vt:lpstr>Audit procedures - NPA</vt:lpstr>
      <vt:lpstr>Relevant Master Circulars/Master Directions Advances</vt:lpstr>
      <vt:lpstr>Some of the Relevant Master Circulars/Master Directions Advances</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 Goods &amp; Service tax</dc:title>
  <dc:creator>VIKRAM</dc:creator>
  <cp:lastModifiedBy>Radesh Bhat</cp:lastModifiedBy>
  <cp:revision>368</cp:revision>
  <dcterms:created xsi:type="dcterms:W3CDTF">2017-05-22T12:18:13Z</dcterms:created>
  <dcterms:modified xsi:type="dcterms:W3CDTF">2019-03-15T08:43:39Z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