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4" r:id="rId7"/>
    <p:sldId id="265" r:id="rId8"/>
    <p:sldId id="266" r:id="rId9"/>
    <p:sldId id="267" r:id="rId10"/>
    <p:sldId id="268" r:id="rId11"/>
    <p:sldId id="269" r:id="rId12"/>
    <p:sldId id="284" r:id="rId13"/>
    <p:sldId id="270" r:id="rId14"/>
    <p:sldId id="271" r:id="rId15"/>
    <p:sldId id="272" r:id="rId16"/>
    <p:sldId id="273" r:id="rId17"/>
    <p:sldId id="281" r:id="rId18"/>
    <p:sldId id="282" r:id="rId19"/>
    <p:sldId id="283" r:id="rId20"/>
    <p:sldId id="274" r:id="rId21"/>
    <p:sldId id="275" r:id="rId22"/>
    <p:sldId id="276" r:id="rId23"/>
    <p:sldId id="277" r:id="rId24"/>
    <p:sldId id="278" r:id="rId25"/>
    <p:sldId id="279" r:id="rId26"/>
    <p:sldId id="280" r:id="rId27"/>
    <p:sldId id="285" r:id="rId28"/>
    <p:sldId id="286" r:id="rId29"/>
    <p:sldId id="287" r:id="rId30"/>
    <p:sldId id="291" r:id="rId31"/>
    <p:sldId id="288" r:id="rId32"/>
    <p:sldId id="289" r:id="rId33"/>
    <p:sldId id="290" r:id="rId34"/>
    <p:sldId id="292" r:id="rId35"/>
    <p:sldId id="293"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2" d="100"/>
          <a:sy n="72" d="100"/>
        </p:scale>
        <p:origin x="4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FFF26-B18C-416C-AF63-2824DE3AF8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7491958-EDC4-4ADB-AD43-BE8888F44A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093BAFE-46E3-4F45-94CB-356DDFFEA4B1}"/>
              </a:ext>
            </a:extLst>
          </p:cNvPr>
          <p:cNvSpPr>
            <a:spLocks noGrp="1"/>
          </p:cNvSpPr>
          <p:nvPr>
            <p:ph type="dt" sz="half" idx="10"/>
          </p:nvPr>
        </p:nvSpPr>
        <p:spPr/>
        <p:txBody>
          <a:bodyPr/>
          <a:lstStyle/>
          <a:p>
            <a:fld id="{C0CFBDF2-A529-4398-8CD3-0A307E4BE246}" type="datetimeFigureOut">
              <a:rPr lang="en-US" smtClean="0"/>
              <a:t>7/28/2020</a:t>
            </a:fld>
            <a:endParaRPr lang="en-US"/>
          </a:p>
        </p:txBody>
      </p:sp>
      <p:sp>
        <p:nvSpPr>
          <p:cNvPr id="5" name="Footer Placeholder 4">
            <a:extLst>
              <a:ext uri="{FF2B5EF4-FFF2-40B4-BE49-F238E27FC236}">
                <a16:creationId xmlns:a16="http://schemas.microsoft.com/office/drawing/2014/main" id="{898645C4-89EA-46E0-AC26-451AA2E7F3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DD81D2-37BE-4912-A30D-FF6B6950C96E}"/>
              </a:ext>
            </a:extLst>
          </p:cNvPr>
          <p:cNvSpPr>
            <a:spLocks noGrp="1"/>
          </p:cNvSpPr>
          <p:nvPr>
            <p:ph type="sldNum" sz="quarter" idx="12"/>
          </p:nvPr>
        </p:nvSpPr>
        <p:spPr/>
        <p:txBody>
          <a:bodyPr/>
          <a:lstStyle/>
          <a:p>
            <a:fld id="{41A8D354-EC2B-4DBE-96DF-B0E2754EAC1B}" type="slidenum">
              <a:rPr lang="en-US" smtClean="0"/>
              <a:t>‹#›</a:t>
            </a:fld>
            <a:endParaRPr lang="en-US"/>
          </a:p>
        </p:txBody>
      </p:sp>
    </p:spTree>
    <p:extLst>
      <p:ext uri="{BB962C8B-B14F-4D97-AF65-F5344CB8AC3E}">
        <p14:creationId xmlns:p14="http://schemas.microsoft.com/office/powerpoint/2010/main" val="3847014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3968A-EDDC-43E5-BE98-1E56B72483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24043FD-CD3B-4B0B-9095-9C594C39BA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C8803E-7C97-4866-B199-0C6EDFF09310}"/>
              </a:ext>
            </a:extLst>
          </p:cNvPr>
          <p:cNvSpPr>
            <a:spLocks noGrp="1"/>
          </p:cNvSpPr>
          <p:nvPr>
            <p:ph type="dt" sz="half" idx="10"/>
          </p:nvPr>
        </p:nvSpPr>
        <p:spPr/>
        <p:txBody>
          <a:bodyPr/>
          <a:lstStyle/>
          <a:p>
            <a:fld id="{C0CFBDF2-A529-4398-8CD3-0A307E4BE246}" type="datetimeFigureOut">
              <a:rPr lang="en-US" smtClean="0"/>
              <a:t>7/28/2020</a:t>
            </a:fld>
            <a:endParaRPr lang="en-US"/>
          </a:p>
        </p:txBody>
      </p:sp>
      <p:sp>
        <p:nvSpPr>
          <p:cNvPr id="5" name="Footer Placeholder 4">
            <a:extLst>
              <a:ext uri="{FF2B5EF4-FFF2-40B4-BE49-F238E27FC236}">
                <a16:creationId xmlns:a16="http://schemas.microsoft.com/office/drawing/2014/main" id="{889AA12D-E4C4-45F9-A7C8-AA83EC6301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E256E4-0423-4B46-AA60-2982D59293A1}"/>
              </a:ext>
            </a:extLst>
          </p:cNvPr>
          <p:cNvSpPr>
            <a:spLocks noGrp="1"/>
          </p:cNvSpPr>
          <p:nvPr>
            <p:ph type="sldNum" sz="quarter" idx="12"/>
          </p:nvPr>
        </p:nvSpPr>
        <p:spPr/>
        <p:txBody>
          <a:bodyPr/>
          <a:lstStyle/>
          <a:p>
            <a:fld id="{41A8D354-EC2B-4DBE-96DF-B0E2754EAC1B}" type="slidenum">
              <a:rPr lang="en-US" smtClean="0"/>
              <a:t>‹#›</a:t>
            </a:fld>
            <a:endParaRPr lang="en-US"/>
          </a:p>
        </p:txBody>
      </p:sp>
    </p:spTree>
    <p:extLst>
      <p:ext uri="{BB962C8B-B14F-4D97-AF65-F5344CB8AC3E}">
        <p14:creationId xmlns:p14="http://schemas.microsoft.com/office/powerpoint/2010/main" val="2403598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705817-0A0F-4F1C-8662-805C346864A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1886B9-F856-485F-9A53-71C9E3DABD4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1C5C7A-A7DA-4BA3-A3DB-8AFD6CE072E5}"/>
              </a:ext>
            </a:extLst>
          </p:cNvPr>
          <p:cNvSpPr>
            <a:spLocks noGrp="1"/>
          </p:cNvSpPr>
          <p:nvPr>
            <p:ph type="dt" sz="half" idx="10"/>
          </p:nvPr>
        </p:nvSpPr>
        <p:spPr/>
        <p:txBody>
          <a:bodyPr/>
          <a:lstStyle/>
          <a:p>
            <a:fld id="{C0CFBDF2-A529-4398-8CD3-0A307E4BE246}" type="datetimeFigureOut">
              <a:rPr lang="en-US" smtClean="0"/>
              <a:t>7/28/2020</a:t>
            </a:fld>
            <a:endParaRPr lang="en-US"/>
          </a:p>
        </p:txBody>
      </p:sp>
      <p:sp>
        <p:nvSpPr>
          <p:cNvPr id="5" name="Footer Placeholder 4">
            <a:extLst>
              <a:ext uri="{FF2B5EF4-FFF2-40B4-BE49-F238E27FC236}">
                <a16:creationId xmlns:a16="http://schemas.microsoft.com/office/drawing/2014/main" id="{5C567E6E-2EB5-4156-8DCB-CF1CDED8D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330B72-BAF9-405E-969A-6FFF1ED72BC9}"/>
              </a:ext>
            </a:extLst>
          </p:cNvPr>
          <p:cNvSpPr>
            <a:spLocks noGrp="1"/>
          </p:cNvSpPr>
          <p:nvPr>
            <p:ph type="sldNum" sz="quarter" idx="12"/>
          </p:nvPr>
        </p:nvSpPr>
        <p:spPr/>
        <p:txBody>
          <a:bodyPr/>
          <a:lstStyle/>
          <a:p>
            <a:fld id="{41A8D354-EC2B-4DBE-96DF-B0E2754EAC1B}" type="slidenum">
              <a:rPr lang="en-US" smtClean="0"/>
              <a:t>‹#›</a:t>
            </a:fld>
            <a:endParaRPr lang="en-US"/>
          </a:p>
        </p:txBody>
      </p:sp>
    </p:spTree>
    <p:extLst>
      <p:ext uri="{BB962C8B-B14F-4D97-AF65-F5344CB8AC3E}">
        <p14:creationId xmlns:p14="http://schemas.microsoft.com/office/powerpoint/2010/main" val="66282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F1459-1A1D-4870-8B1F-6F34B14D10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009E5F-37A4-4EF8-B826-C2CBEB8993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6C26E8-8AD0-4BDB-853C-5B801B78F582}"/>
              </a:ext>
            </a:extLst>
          </p:cNvPr>
          <p:cNvSpPr>
            <a:spLocks noGrp="1"/>
          </p:cNvSpPr>
          <p:nvPr>
            <p:ph type="dt" sz="half" idx="10"/>
          </p:nvPr>
        </p:nvSpPr>
        <p:spPr/>
        <p:txBody>
          <a:bodyPr/>
          <a:lstStyle/>
          <a:p>
            <a:fld id="{C0CFBDF2-A529-4398-8CD3-0A307E4BE246}" type="datetimeFigureOut">
              <a:rPr lang="en-US" smtClean="0"/>
              <a:t>7/28/2020</a:t>
            </a:fld>
            <a:endParaRPr lang="en-US"/>
          </a:p>
        </p:txBody>
      </p:sp>
      <p:sp>
        <p:nvSpPr>
          <p:cNvPr id="5" name="Footer Placeholder 4">
            <a:extLst>
              <a:ext uri="{FF2B5EF4-FFF2-40B4-BE49-F238E27FC236}">
                <a16:creationId xmlns:a16="http://schemas.microsoft.com/office/drawing/2014/main" id="{D98B106A-71A5-4AA0-BC91-93A1AB1EAD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87B013-076A-40E2-8C04-63D749FB68E9}"/>
              </a:ext>
            </a:extLst>
          </p:cNvPr>
          <p:cNvSpPr>
            <a:spLocks noGrp="1"/>
          </p:cNvSpPr>
          <p:nvPr>
            <p:ph type="sldNum" sz="quarter" idx="12"/>
          </p:nvPr>
        </p:nvSpPr>
        <p:spPr/>
        <p:txBody>
          <a:bodyPr/>
          <a:lstStyle/>
          <a:p>
            <a:fld id="{41A8D354-EC2B-4DBE-96DF-B0E2754EAC1B}" type="slidenum">
              <a:rPr lang="en-US" smtClean="0"/>
              <a:t>‹#›</a:t>
            </a:fld>
            <a:endParaRPr lang="en-US"/>
          </a:p>
        </p:txBody>
      </p:sp>
    </p:spTree>
    <p:extLst>
      <p:ext uri="{BB962C8B-B14F-4D97-AF65-F5344CB8AC3E}">
        <p14:creationId xmlns:p14="http://schemas.microsoft.com/office/powerpoint/2010/main" val="2666211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C536-0E3E-4C89-98E9-95038F9D97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035E98-B5A7-4F03-8EFD-551E07A20B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77B832-EAB5-4799-859D-B94F4FCF994E}"/>
              </a:ext>
            </a:extLst>
          </p:cNvPr>
          <p:cNvSpPr>
            <a:spLocks noGrp="1"/>
          </p:cNvSpPr>
          <p:nvPr>
            <p:ph type="dt" sz="half" idx="10"/>
          </p:nvPr>
        </p:nvSpPr>
        <p:spPr/>
        <p:txBody>
          <a:bodyPr/>
          <a:lstStyle/>
          <a:p>
            <a:fld id="{C0CFBDF2-A529-4398-8CD3-0A307E4BE246}" type="datetimeFigureOut">
              <a:rPr lang="en-US" smtClean="0"/>
              <a:t>7/28/2020</a:t>
            </a:fld>
            <a:endParaRPr lang="en-US"/>
          </a:p>
        </p:txBody>
      </p:sp>
      <p:sp>
        <p:nvSpPr>
          <p:cNvPr id="5" name="Footer Placeholder 4">
            <a:extLst>
              <a:ext uri="{FF2B5EF4-FFF2-40B4-BE49-F238E27FC236}">
                <a16:creationId xmlns:a16="http://schemas.microsoft.com/office/drawing/2014/main" id="{72509B17-597E-46F8-96C4-22051CAB0A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ADC07E-C13F-4B0E-BEA8-E6D9A886BDA9}"/>
              </a:ext>
            </a:extLst>
          </p:cNvPr>
          <p:cNvSpPr>
            <a:spLocks noGrp="1"/>
          </p:cNvSpPr>
          <p:nvPr>
            <p:ph type="sldNum" sz="quarter" idx="12"/>
          </p:nvPr>
        </p:nvSpPr>
        <p:spPr/>
        <p:txBody>
          <a:bodyPr/>
          <a:lstStyle/>
          <a:p>
            <a:fld id="{41A8D354-EC2B-4DBE-96DF-B0E2754EAC1B}" type="slidenum">
              <a:rPr lang="en-US" smtClean="0"/>
              <a:t>‹#›</a:t>
            </a:fld>
            <a:endParaRPr lang="en-US"/>
          </a:p>
        </p:txBody>
      </p:sp>
    </p:spTree>
    <p:extLst>
      <p:ext uri="{BB962C8B-B14F-4D97-AF65-F5344CB8AC3E}">
        <p14:creationId xmlns:p14="http://schemas.microsoft.com/office/powerpoint/2010/main" val="3559168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022EE-14BC-4EAD-BC71-CF84A1F59F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1230C6-CF10-4BFC-80F5-012CB583B87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148640-4B25-4614-BA76-204861685CC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5ACE27-47B3-4B1D-A0D8-10FF812E8364}"/>
              </a:ext>
            </a:extLst>
          </p:cNvPr>
          <p:cNvSpPr>
            <a:spLocks noGrp="1"/>
          </p:cNvSpPr>
          <p:nvPr>
            <p:ph type="dt" sz="half" idx="10"/>
          </p:nvPr>
        </p:nvSpPr>
        <p:spPr/>
        <p:txBody>
          <a:bodyPr/>
          <a:lstStyle/>
          <a:p>
            <a:fld id="{C0CFBDF2-A529-4398-8CD3-0A307E4BE246}" type="datetimeFigureOut">
              <a:rPr lang="en-US" smtClean="0"/>
              <a:t>7/28/2020</a:t>
            </a:fld>
            <a:endParaRPr lang="en-US"/>
          </a:p>
        </p:txBody>
      </p:sp>
      <p:sp>
        <p:nvSpPr>
          <p:cNvPr id="6" name="Footer Placeholder 5">
            <a:extLst>
              <a:ext uri="{FF2B5EF4-FFF2-40B4-BE49-F238E27FC236}">
                <a16:creationId xmlns:a16="http://schemas.microsoft.com/office/drawing/2014/main" id="{EA9D1F7D-F215-473E-8C07-0DEDD6FFE0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07ADFC-01B1-47D5-8194-072698CD0DED}"/>
              </a:ext>
            </a:extLst>
          </p:cNvPr>
          <p:cNvSpPr>
            <a:spLocks noGrp="1"/>
          </p:cNvSpPr>
          <p:nvPr>
            <p:ph type="sldNum" sz="quarter" idx="12"/>
          </p:nvPr>
        </p:nvSpPr>
        <p:spPr/>
        <p:txBody>
          <a:bodyPr/>
          <a:lstStyle/>
          <a:p>
            <a:fld id="{41A8D354-EC2B-4DBE-96DF-B0E2754EAC1B}" type="slidenum">
              <a:rPr lang="en-US" smtClean="0"/>
              <a:t>‹#›</a:t>
            </a:fld>
            <a:endParaRPr lang="en-US"/>
          </a:p>
        </p:txBody>
      </p:sp>
    </p:spTree>
    <p:extLst>
      <p:ext uri="{BB962C8B-B14F-4D97-AF65-F5344CB8AC3E}">
        <p14:creationId xmlns:p14="http://schemas.microsoft.com/office/powerpoint/2010/main" val="761511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8F7A8-30D8-4852-93D3-874E29EF9A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374DF7-D510-4CF1-A060-4D6B430D4D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69D1771-69E9-4732-811E-89B8BB9A50D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5D130E-563E-4A3E-88DA-25EC6EEF64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444B10-5E69-4761-B1EA-A58F28C45EC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71DD8B-D499-4C3E-9B8D-C89538940D0D}"/>
              </a:ext>
            </a:extLst>
          </p:cNvPr>
          <p:cNvSpPr>
            <a:spLocks noGrp="1"/>
          </p:cNvSpPr>
          <p:nvPr>
            <p:ph type="dt" sz="half" idx="10"/>
          </p:nvPr>
        </p:nvSpPr>
        <p:spPr/>
        <p:txBody>
          <a:bodyPr/>
          <a:lstStyle/>
          <a:p>
            <a:fld id="{C0CFBDF2-A529-4398-8CD3-0A307E4BE246}" type="datetimeFigureOut">
              <a:rPr lang="en-US" smtClean="0"/>
              <a:t>7/28/2020</a:t>
            </a:fld>
            <a:endParaRPr lang="en-US"/>
          </a:p>
        </p:txBody>
      </p:sp>
      <p:sp>
        <p:nvSpPr>
          <p:cNvPr id="8" name="Footer Placeholder 7">
            <a:extLst>
              <a:ext uri="{FF2B5EF4-FFF2-40B4-BE49-F238E27FC236}">
                <a16:creationId xmlns:a16="http://schemas.microsoft.com/office/drawing/2014/main" id="{5B76EBF1-BDAF-4241-B04C-F5CEBEE4BBC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DBC59D-8F85-4D09-AED3-9FCD31F745EA}"/>
              </a:ext>
            </a:extLst>
          </p:cNvPr>
          <p:cNvSpPr>
            <a:spLocks noGrp="1"/>
          </p:cNvSpPr>
          <p:nvPr>
            <p:ph type="sldNum" sz="quarter" idx="12"/>
          </p:nvPr>
        </p:nvSpPr>
        <p:spPr/>
        <p:txBody>
          <a:bodyPr/>
          <a:lstStyle/>
          <a:p>
            <a:fld id="{41A8D354-EC2B-4DBE-96DF-B0E2754EAC1B}" type="slidenum">
              <a:rPr lang="en-US" smtClean="0"/>
              <a:t>‹#›</a:t>
            </a:fld>
            <a:endParaRPr lang="en-US"/>
          </a:p>
        </p:txBody>
      </p:sp>
    </p:spTree>
    <p:extLst>
      <p:ext uri="{BB962C8B-B14F-4D97-AF65-F5344CB8AC3E}">
        <p14:creationId xmlns:p14="http://schemas.microsoft.com/office/powerpoint/2010/main" val="3902340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4E984-7BCE-4C6E-9B8F-2B46836399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0A8CE8-1367-4C10-B4BF-304808B70C80}"/>
              </a:ext>
            </a:extLst>
          </p:cNvPr>
          <p:cNvSpPr>
            <a:spLocks noGrp="1"/>
          </p:cNvSpPr>
          <p:nvPr>
            <p:ph type="dt" sz="half" idx="10"/>
          </p:nvPr>
        </p:nvSpPr>
        <p:spPr/>
        <p:txBody>
          <a:bodyPr/>
          <a:lstStyle/>
          <a:p>
            <a:fld id="{C0CFBDF2-A529-4398-8CD3-0A307E4BE246}" type="datetimeFigureOut">
              <a:rPr lang="en-US" smtClean="0"/>
              <a:t>7/28/2020</a:t>
            </a:fld>
            <a:endParaRPr lang="en-US"/>
          </a:p>
        </p:txBody>
      </p:sp>
      <p:sp>
        <p:nvSpPr>
          <p:cNvPr id="4" name="Footer Placeholder 3">
            <a:extLst>
              <a:ext uri="{FF2B5EF4-FFF2-40B4-BE49-F238E27FC236}">
                <a16:creationId xmlns:a16="http://schemas.microsoft.com/office/drawing/2014/main" id="{2D195B45-DB1D-4653-8F42-F9788F24BB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AF920F-C449-4D32-9C5D-0164BFB58B2E}"/>
              </a:ext>
            </a:extLst>
          </p:cNvPr>
          <p:cNvSpPr>
            <a:spLocks noGrp="1"/>
          </p:cNvSpPr>
          <p:nvPr>
            <p:ph type="sldNum" sz="quarter" idx="12"/>
          </p:nvPr>
        </p:nvSpPr>
        <p:spPr/>
        <p:txBody>
          <a:bodyPr/>
          <a:lstStyle/>
          <a:p>
            <a:fld id="{41A8D354-EC2B-4DBE-96DF-B0E2754EAC1B}" type="slidenum">
              <a:rPr lang="en-US" smtClean="0"/>
              <a:t>‹#›</a:t>
            </a:fld>
            <a:endParaRPr lang="en-US"/>
          </a:p>
        </p:txBody>
      </p:sp>
    </p:spTree>
    <p:extLst>
      <p:ext uri="{BB962C8B-B14F-4D97-AF65-F5344CB8AC3E}">
        <p14:creationId xmlns:p14="http://schemas.microsoft.com/office/powerpoint/2010/main" val="2144568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B8C4DD-59DD-48EF-9F1C-6BAD2A07F3D1}"/>
              </a:ext>
            </a:extLst>
          </p:cNvPr>
          <p:cNvSpPr>
            <a:spLocks noGrp="1"/>
          </p:cNvSpPr>
          <p:nvPr>
            <p:ph type="dt" sz="half" idx="10"/>
          </p:nvPr>
        </p:nvSpPr>
        <p:spPr/>
        <p:txBody>
          <a:bodyPr/>
          <a:lstStyle/>
          <a:p>
            <a:fld id="{C0CFBDF2-A529-4398-8CD3-0A307E4BE246}" type="datetimeFigureOut">
              <a:rPr lang="en-US" smtClean="0"/>
              <a:t>7/28/2020</a:t>
            </a:fld>
            <a:endParaRPr lang="en-US"/>
          </a:p>
        </p:txBody>
      </p:sp>
      <p:sp>
        <p:nvSpPr>
          <p:cNvPr id="3" name="Footer Placeholder 2">
            <a:extLst>
              <a:ext uri="{FF2B5EF4-FFF2-40B4-BE49-F238E27FC236}">
                <a16:creationId xmlns:a16="http://schemas.microsoft.com/office/drawing/2014/main" id="{1A61E74A-3031-4528-B3CB-03269E23CC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715A992-6E15-426A-BCF6-F1A66FEC3B9A}"/>
              </a:ext>
            </a:extLst>
          </p:cNvPr>
          <p:cNvSpPr>
            <a:spLocks noGrp="1"/>
          </p:cNvSpPr>
          <p:nvPr>
            <p:ph type="sldNum" sz="quarter" idx="12"/>
          </p:nvPr>
        </p:nvSpPr>
        <p:spPr/>
        <p:txBody>
          <a:bodyPr/>
          <a:lstStyle/>
          <a:p>
            <a:fld id="{41A8D354-EC2B-4DBE-96DF-B0E2754EAC1B}" type="slidenum">
              <a:rPr lang="en-US" smtClean="0"/>
              <a:t>‹#›</a:t>
            </a:fld>
            <a:endParaRPr lang="en-US"/>
          </a:p>
        </p:txBody>
      </p:sp>
    </p:spTree>
    <p:extLst>
      <p:ext uri="{BB962C8B-B14F-4D97-AF65-F5344CB8AC3E}">
        <p14:creationId xmlns:p14="http://schemas.microsoft.com/office/powerpoint/2010/main" val="4260056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FE576-E2EE-48D6-82B9-2C1BE557B8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EB2E73-59B6-4493-B63B-50EEBD492C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8647590-D3A5-4F85-9CED-CC18486F8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DF8879-8B60-43A1-B2E3-904E3862F960}"/>
              </a:ext>
            </a:extLst>
          </p:cNvPr>
          <p:cNvSpPr>
            <a:spLocks noGrp="1"/>
          </p:cNvSpPr>
          <p:nvPr>
            <p:ph type="dt" sz="half" idx="10"/>
          </p:nvPr>
        </p:nvSpPr>
        <p:spPr/>
        <p:txBody>
          <a:bodyPr/>
          <a:lstStyle/>
          <a:p>
            <a:fld id="{C0CFBDF2-A529-4398-8CD3-0A307E4BE246}" type="datetimeFigureOut">
              <a:rPr lang="en-US" smtClean="0"/>
              <a:t>7/28/2020</a:t>
            </a:fld>
            <a:endParaRPr lang="en-US"/>
          </a:p>
        </p:txBody>
      </p:sp>
      <p:sp>
        <p:nvSpPr>
          <p:cNvPr id="6" name="Footer Placeholder 5">
            <a:extLst>
              <a:ext uri="{FF2B5EF4-FFF2-40B4-BE49-F238E27FC236}">
                <a16:creationId xmlns:a16="http://schemas.microsoft.com/office/drawing/2014/main" id="{29637121-3993-435F-B131-1E720CAA5B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436729-80D8-4534-AB22-111D0649912B}"/>
              </a:ext>
            </a:extLst>
          </p:cNvPr>
          <p:cNvSpPr>
            <a:spLocks noGrp="1"/>
          </p:cNvSpPr>
          <p:nvPr>
            <p:ph type="sldNum" sz="quarter" idx="12"/>
          </p:nvPr>
        </p:nvSpPr>
        <p:spPr/>
        <p:txBody>
          <a:bodyPr/>
          <a:lstStyle/>
          <a:p>
            <a:fld id="{41A8D354-EC2B-4DBE-96DF-B0E2754EAC1B}" type="slidenum">
              <a:rPr lang="en-US" smtClean="0"/>
              <a:t>‹#›</a:t>
            </a:fld>
            <a:endParaRPr lang="en-US"/>
          </a:p>
        </p:txBody>
      </p:sp>
    </p:spTree>
    <p:extLst>
      <p:ext uri="{BB962C8B-B14F-4D97-AF65-F5344CB8AC3E}">
        <p14:creationId xmlns:p14="http://schemas.microsoft.com/office/powerpoint/2010/main" val="829363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CDF4B-D248-40BD-BE9D-0031F41231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8B4CF3-768E-4F74-8DB6-9EEE6F8A71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E07B1E-5D1F-43F5-B078-4B29431F79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60BB82-E6E1-47D2-BB27-907644294494}"/>
              </a:ext>
            </a:extLst>
          </p:cNvPr>
          <p:cNvSpPr>
            <a:spLocks noGrp="1"/>
          </p:cNvSpPr>
          <p:nvPr>
            <p:ph type="dt" sz="half" idx="10"/>
          </p:nvPr>
        </p:nvSpPr>
        <p:spPr/>
        <p:txBody>
          <a:bodyPr/>
          <a:lstStyle/>
          <a:p>
            <a:fld id="{C0CFBDF2-A529-4398-8CD3-0A307E4BE246}" type="datetimeFigureOut">
              <a:rPr lang="en-US" smtClean="0"/>
              <a:t>7/28/2020</a:t>
            </a:fld>
            <a:endParaRPr lang="en-US"/>
          </a:p>
        </p:txBody>
      </p:sp>
      <p:sp>
        <p:nvSpPr>
          <p:cNvPr id="6" name="Footer Placeholder 5">
            <a:extLst>
              <a:ext uri="{FF2B5EF4-FFF2-40B4-BE49-F238E27FC236}">
                <a16:creationId xmlns:a16="http://schemas.microsoft.com/office/drawing/2014/main" id="{7866CA2C-0D74-43D8-A0F0-FDBDF6946E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B50DE4-F955-494E-80E7-CA1CAF07721B}"/>
              </a:ext>
            </a:extLst>
          </p:cNvPr>
          <p:cNvSpPr>
            <a:spLocks noGrp="1"/>
          </p:cNvSpPr>
          <p:nvPr>
            <p:ph type="sldNum" sz="quarter" idx="12"/>
          </p:nvPr>
        </p:nvSpPr>
        <p:spPr/>
        <p:txBody>
          <a:bodyPr/>
          <a:lstStyle/>
          <a:p>
            <a:fld id="{41A8D354-EC2B-4DBE-96DF-B0E2754EAC1B}" type="slidenum">
              <a:rPr lang="en-US" smtClean="0"/>
              <a:t>‹#›</a:t>
            </a:fld>
            <a:endParaRPr lang="en-US"/>
          </a:p>
        </p:txBody>
      </p:sp>
    </p:spTree>
    <p:extLst>
      <p:ext uri="{BB962C8B-B14F-4D97-AF65-F5344CB8AC3E}">
        <p14:creationId xmlns:p14="http://schemas.microsoft.com/office/powerpoint/2010/main" val="3946093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8E25DC-C862-47A0-8211-1D07AD595F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0EC6BDF-CD20-4691-861A-D32BF1625F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A6A153-E53B-4C15-9AE6-AF50C91056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CFBDF2-A529-4398-8CD3-0A307E4BE246}" type="datetimeFigureOut">
              <a:rPr lang="en-US" smtClean="0"/>
              <a:t>7/28/2020</a:t>
            </a:fld>
            <a:endParaRPr lang="en-US"/>
          </a:p>
        </p:txBody>
      </p:sp>
      <p:sp>
        <p:nvSpPr>
          <p:cNvPr id="5" name="Footer Placeholder 4">
            <a:extLst>
              <a:ext uri="{FF2B5EF4-FFF2-40B4-BE49-F238E27FC236}">
                <a16:creationId xmlns:a16="http://schemas.microsoft.com/office/drawing/2014/main" id="{6190AA36-100C-4EC7-B048-D7651F899B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6A04F80-A07D-4478-A27E-F30305AC86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A8D354-EC2B-4DBE-96DF-B0E2754EAC1B}" type="slidenum">
              <a:rPr lang="en-US" smtClean="0"/>
              <a:t>‹#›</a:t>
            </a:fld>
            <a:endParaRPr lang="en-US"/>
          </a:p>
        </p:txBody>
      </p:sp>
    </p:spTree>
    <p:extLst>
      <p:ext uri="{BB962C8B-B14F-4D97-AF65-F5344CB8AC3E}">
        <p14:creationId xmlns:p14="http://schemas.microsoft.com/office/powerpoint/2010/main" val="2857550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gnatesanandco.com/" TargetMode="External"/><Relationship Id="rId2" Type="http://schemas.openxmlformats.org/officeDocument/2006/relationships/hyperlink" Target="mailto:kochi@gnatesanandco.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92765"/>
            <a:ext cx="9367203" cy="1126435"/>
          </a:xfrm>
        </p:spPr>
        <p:txBody>
          <a:bodyPr vert="horz" lIns="91440" tIns="45720" rIns="91440" bIns="45720" rtlCol="0" anchor="ctr">
            <a:normAutofit/>
          </a:bodyPr>
          <a:lstStyle/>
          <a:p>
            <a:pPr algn="l"/>
            <a:r>
              <a:rPr lang="en-US" sz="3700" b="1" kern="1200" dirty="0">
                <a:solidFill>
                  <a:schemeClr val="tx1"/>
                </a:solidFill>
                <a:latin typeface="+mj-lt"/>
                <a:ea typeface="+mj-ea"/>
                <a:cs typeface="+mj-cs"/>
              </a:rPr>
              <a:t>THE REAL ESTATE (REGULATION AND DEVELOPMENT) ACT, 2016</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195754" y="1691638"/>
            <a:ext cx="10874325" cy="5166361"/>
          </a:xfrm>
        </p:spPr>
        <p:txBody>
          <a:bodyPr vert="horz" lIns="91440" tIns="45720" rIns="91440" bIns="45720" rtlCol="0" anchor="t">
            <a:noAutofit/>
          </a:bodyPr>
          <a:lstStyle/>
          <a:p>
            <a:pPr algn="l"/>
            <a:r>
              <a:rPr lang="en-US" sz="2000" b="1" u="sng" dirty="0"/>
              <a:t>IMPORTANT DEFINITIONS</a:t>
            </a:r>
          </a:p>
          <a:p>
            <a:pPr indent="-228600" algn="l">
              <a:buFont typeface="Arial" panose="020B0604020202020204" pitchFamily="34" charset="0"/>
              <a:buChar char="•"/>
            </a:pPr>
            <a:r>
              <a:rPr lang="en-US" sz="2000" dirty="0"/>
              <a:t>2 (c) "agreement for sale" means an agreement entered into between the promoter and the allottee;</a:t>
            </a:r>
          </a:p>
          <a:p>
            <a:pPr indent="-228600" algn="l">
              <a:buFont typeface="Arial" panose="020B0604020202020204" pitchFamily="34" charset="0"/>
              <a:buChar char="•"/>
            </a:pPr>
            <a:r>
              <a:rPr lang="en-US" sz="2000" dirty="0"/>
              <a:t>2 (d) "allottee" in relation to a real estate project, means the person to whom a plot, apartment or building, as the case may be, has been allotted, sold (whether as freehold or leasehold) or otherwise transferred by the promoter, and includes the person who subsequently acquires the said allotment through sale, transfer or otherwise but does not include a person to whom such plot, apartment or building, as the case may be, is given on rent;</a:t>
            </a:r>
          </a:p>
          <a:p>
            <a:pPr indent="-228600" algn="l">
              <a:buFont typeface="Arial" panose="020B0604020202020204" pitchFamily="34" charset="0"/>
              <a:buChar char="•"/>
            </a:pPr>
            <a:r>
              <a:rPr lang="en-US" sz="2000" dirty="0"/>
              <a:t>2(j) "building" includes any structure or erection or part of a structure or erection which is intended to be used for residential, commercial or for the purpose of any business, occupation, profession or trade, or for any other related purposes; </a:t>
            </a:r>
          </a:p>
          <a:p>
            <a:pPr indent="-228600" algn="l">
              <a:buFont typeface="Arial" panose="020B0604020202020204" pitchFamily="34" charset="0"/>
              <a:buChar char="•"/>
            </a:pPr>
            <a:r>
              <a:rPr lang="en-US" sz="2000" dirty="0"/>
              <a:t>2(k) "carpet area" means the net usable floor area of an apartment, excluding the area covered by the external walls, areas under services shafts, exclusive balcony or verandah area and exclusive open terrace area, but includes the area covered by the internal partition walls of the apartment.</a:t>
            </a:r>
          </a:p>
          <a:p>
            <a:pPr indent="-228600" algn="l">
              <a:buFont typeface="Arial" panose="020B0604020202020204" pitchFamily="34" charset="0"/>
              <a:buChar char="•"/>
            </a:pPr>
            <a:endParaRPr lang="en-US" dirty="0"/>
          </a:p>
        </p:txBody>
      </p:sp>
    </p:spTree>
    <p:extLst>
      <p:ext uri="{BB962C8B-B14F-4D97-AF65-F5344CB8AC3E}">
        <p14:creationId xmlns:p14="http://schemas.microsoft.com/office/powerpoint/2010/main" val="2108253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a:solidFill>
                  <a:schemeClr val="tx1"/>
                </a:solidFill>
                <a:latin typeface="+mj-lt"/>
                <a:ea typeface="+mj-ea"/>
                <a:cs typeface="+mj-cs"/>
              </a:rPr>
              <a:t>THE REAL ESTATE (REGULATION AND DEVELOPMENT) ACT, 2016</a:t>
            </a:r>
          </a:p>
        </p:txBody>
      </p:sp>
      <p:sp>
        <p:nvSpPr>
          <p:cNvPr id="17"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280160" y="1695371"/>
            <a:ext cx="10911839" cy="5162629"/>
          </a:xfrm>
        </p:spPr>
        <p:txBody>
          <a:bodyPr vert="horz" lIns="91440" tIns="45720" rIns="91440" bIns="45720" rtlCol="0" anchor="t">
            <a:noAutofit/>
          </a:bodyPr>
          <a:lstStyle/>
          <a:p>
            <a:pPr algn="l"/>
            <a:r>
              <a:rPr lang="en-US" sz="2000" b="1" u="sng" dirty="0"/>
              <a:t>APPLICATION BY THE PROMOTER UNDER SECTION  4</a:t>
            </a:r>
          </a:p>
          <a:p>
            <a:pPr algn="l"/>
            <a:r>
              <a:rPr lang="en-US" sz="2000" dirty="0"/>
              <a:t>A Declaration, supported by an affidavit signed by the promoter or any person authorized by the promoter, stating:— </a:t>
            </a:r>
          </a:p>
          <a:p>
            <a:pPr marL="514350" indent="-228600" algn="l">
              <a:buFont typeface="Arial" panose="020B0604020202020204" pitchFamily="34" charset="0"/>
              <a:buChar char="•"/>
            </a:pPr>
            <a:r>
              <a:rPr lang="en-US" sz="2000" dirty="0"/>
              <a:t>that he has a legal title to the land on which the development is proposed along with legally valid documents with authentication of such title, if such land is owned by another person; </a:t>
            </a:r>
          </a:p>
          <a:p>
            <a:pPr marL="514350" indent="-228600" algn="l">
              <a:buFont typeface="Arial" panose="020B0604020202020204" pitchFamily="34" charset="0"/>
              <a:buChar char="•"/>
            </a:pPr>
            <a:r>
              <a:rPr lang="en-US" sz="2000" dirty="0"/>
              <a:t> that the land is free from all encumbrances, or as the case may be details of the encumbrances on such land including any rights, title, interest or name of any party in or over such land along with details; </a:t>
            </a:r>
          </a:p>
          <a:p>
            <a:pPr marL="514350" indent="-228600" algn="l">
              <a:buFont typeface="Arial" panose="020B0604020202020204" pitchFamily="34" charset="0"/>
              <a:buChar char="•"/>
            </a:pPr>
            <a:r>
              <a:rPr lang="en-US" sz="2000" dirty="0"/>
              <a:t>the time period within which he undertakes to complete the project or phases thereof</a:t>
            </a:r>
          </a:p>
          <a:p>
            <a:pPr marL="514350" indent="-228600" algn="l">
              <a:buFont typeface="Arial" panose="020B0604020202020204" pitchFamily="34" charset="0"/>
              <a:buChar char="•"/>
            </a:pPr>
            <a:r>
              <a:rPr lang="en-US" sz="2000" dirty="0"/>
              <a:t>that seventy per cent. of the amounts realized for the real estate project from the allottees, from time to time, shall be deposited in a separate account to be maintained in a scheduled bank to cover the cost of construction and that the land cost and shall be used only for that purpose</a:t>
            </a:r>
          </a:p>
          <a:p>
            <a:pPr marL="514350" indent="-228600" algn="l">
              <a:buFont typeface="Arial" panose="020B0604020202020204" pitchFamily="34" charset="0"/>
              <a:buChar char="•"/>
            </a:pPr>
            <a:r>
              <a:rPr lang="en-US" sz="2000" dirty="0"/>
              <a:t> The promoter shall withdraw the amounts from the separate account, to cover the cost of the project, in proportion to the percentage of completion of the project as per Certification of Chartered Accountant</a:t>
            </a:r>
          </a:p>
        </p:txBody>
      </p:sp>
    </p:spTree>
    <p:extLst>
      <p:ext uri="{BB962C8B-B14F-4D97-AF65-F5344CB8AC3E}">
        <p14:creationId xmlns:p14="http://schemas.microsoft.com/office/powerpoint/2010/main" val="2086649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a:solidFill>
                  <a:schemeClr val="tx1"/>
                </a:solidFill>
                <a:latin typeface="+mj-lt"/>
                <a:ea typeface="+mj-ea"/>
                <a:cs typeface="+mj-cs"/>
              </a:rPr>
              <a:t>THE REAL ESTATE (REGULATION AND DEVELOPMENT) ACT, 2016</a:t>
            </a:r>
          </a:p>
        </p:txBody>
      </p:sp>
      <p:sp>
        <p:nvSpPr>
          <p:cNvPr id="17"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322364" y="1800664"/>
            <a:ext cx="10733648" cy="4937761"/>
          </a:xfrm>
        </p:spPr>
        <p:txBody>
          <a:bodyPr vert="horz" lIns="91440" tIns="45720" rIns="91440" bIns="45720" rtlCol="0" anchor="t">
            <a:noAutofit/>
          </a:bodyPr>
          <a:lstStyle/>
          <a:p>
            <a:pPr algn="l"/>
            <a:r>
              <a:rPr lang="en-US" b="1" u="sng" dirty="0"/>
              <a:t>APPLICATION BY THE PROMOTER UNDER SECTION  4 -  (ROLE OF CA)</a:t>
            </a:r>
          </a:p>
          <a:p>
            <a:pPr marL="457200" indent="-228600" algn="l">
              <a:buFont typeface="Arial" panose="020B0604020202020204" pitchFamily="34" charset="0"/>
              <a:buChar char="•"/>
            </a:pPr>
            <a:r>
              <a:rPr lang="en-US" dirty="0"/>
              <a:t>That amounts from the separate account shall be withdrawn by the promoter after it is certified by an engineer, an architect and a chartered accountant in practice certifies that the withdrawal is in proportion to the percentage of completion of the project</a:t>
            </a:r>
          </a:p>
          <a:p>
            <a:pPr marL="457200" indent="-228600" algn="l">
              <a:buFont typeface="Arial" panose="020B0604020202020204" pitchFamily="34" charset="0"/>
              <a:buChar char="•"/>
            </a:pPr>
            <a:r>
              <a:rPr lang="en-US" dirty="0"/>
              <a:t>That the promoter shall get his accounts audited within six months after the end of every financial year by a chartered accountant in practice, and shall produce a statement of accounts duly certified and signed by such chartered accountant and it shall be verified during the audit that the amounts collected for a particular project have been utilised for the project and the withdrawal has been in compliance with the proportion to the percentage of completion of the project</a:t>
            </a:r>
          </a:p>
          <a:p>
            <a:pPr marL="457200" indent="-228600" algn="l">
              <a:buFont typeface="Arial" panose="020B0604020202020204" pitchFamily="34" charset="0"/>
              <a:buChar char="•"/>
            </a:pPr>
            <a:r>
              <a:rPr lang="en-US" dirty="0"/>
              <a:t>The Promoter shall take all the pending approvals on time, from the competent authorities</a:t>
            </a:r>
          </a:p>
          <a:p>
            <a:pPr marL="457200" indent="-228600" algn="l">
              <a:buFont typeface="Arial" panose="020B0604020202020204" pitchFamily="34" charset="0"/>
              <a:buChar char="•"/>
            </a:pPr>
            <a:endParaRPr lang="en-US" dirty="0"/>
          </a:p>
        </p:txBody>
      </p:sp>
    </p:spTree>
    <p:extLst>
      <p:ext uri="{BB962C8B-B14F-4D97-AF65-F5344CB8AC3E}">
        <p14:creationId xmlns:p14="http://schemas.microsoft.com/office/powerpoint/2010/main" val="1268282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27" name="Rectangle 11">
            <a:extLst>
              <a:ext uri="{FF2B5EF4-FFF2-40B4-BE49-F238E27FC236}">
                <a16:creationId xmlns:a16="http://schemas.microsoft.com/office/drawing/2014/main" id="{B0792D4F-247E-46FE-85FC-881DEFA41D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4" name="Rectangle 13">
            <a:extLst>
              <a:ext uri="{FF2B5EF4-FFF2-40B4-BE49-F238E27FC236}">
                <a16:creationId xmlns:a16="http://schemas.microsoft.com/office/drawing/2014/main" id="{FA3CD3A3-D3C1-4567-BEC0-3A50E9A3A6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4782312"/>
            <a:ext cx="11548872"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3C7A871-8BB8-4989-AC8F-AFE4EB74B8BE}"/>
              </a:ext>
            </a:extLst>
          </p:cNvPr>
          <p:cNvSpPr>
            <a:spLocks noGrp="1"/>
          </p:cNvSpPr>
          <p:nvPr>
            <p:ph type="title"/>
          </p:nvPr>
        </p:nvSpPr>
        <p:spPr>
          <a:xfrm>
            <a:off x="841248" y="5010912"/>
            <a:ext cx="2889504" cy="1344168"/>
          </a:xfrm>
        </p:spPr>
        <p:txBody>
          <a:bodyPr anchor="ctr">
            <a:normAutofit/>
          </a:bodyPr>
          <a:lstStyle/>
          <a:p>
            <a:r>
              <a:rPr lang="en-US" sz="2600" b="1">
                <a:solidFill>
                  <a:schemeClr val="bg1"/>
                </a:solidFill>
              </a:rPr>
              <a:t>REGISTRATION FEES FOR PROJECTS IN KERALA</a:t>
            </a:r>
          </a:p>
        </p:txBody>
      </p:sp>
      <p:cxnSp>
        <p:nvCxnSpPr>
          <p:cNvPr id="16" name="Straight Connector 15">
            <a:extLst>
              <a:ext uri="{FF2B5EF4-FFF2-40B4-BE49-F238E27FC236}">
                <a16:creationId xmlns:a16="http://schemas.microsoft.com/office/drawing/2014/main" id="{B56D13EF-D431-4D0F-BFFC-1B5A686FF9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4059936"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pic>
        <p:nvPicPr>
          <p:cNvPr id="5" name="Content Placeholder 4" descr="Cabin">
            <a:extLst>
              <a:ext uri="{FF2B5EF4-FFF2-40B4-BE49-F238E27FC236}">
                <a16:creationId xmlns:a16="http://schemas.microsoft.com/office/drawing/2014/main" id="{27686444-51B6-45FF-9117-4DF05237DEFC}"/>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39951" y="4945375"/>
            <a:ext cx="2715059" cy="1409705"/>
          </a:xfrm>
        </p:spPr>
      </p:pic>
      <p:graphicFrame>
        <p:nvGraphicFramePr>
          <p:cNvPr id="28" name="Content Placeholder 3">
            <a:extLst>
              <a:ext uri="{FF2B5EF4-FFF2-40B4-BE49-F238E27FC236}">
                <a16:creationId xmlns:a16="http://schemas.microsoft.com/office/drawing/2014/main" id="{F0548CF5-F907-4CE1-970F-44F408E0D584}"/>
              </a:ext>
            </a:extLst>
          </p:cNvPr>
          <p:cNvGraphicFramePr>
            <a:graphicFrameLocks/>
          </p:cNvGraphicFramePr>
          <p:nvPr>
            <p:extLst>
              <p:ext uri="{D42A27DB-BD31-4B8C-83A1-F6EECF244321}">
                <p14:modId xmlns:p14="http://schemas.microsoft.com/office/powerpoint/2010/main" val="1595683471"/>
              </p:ext>
            </p:extLst>
          </p:nvPr>
        </p:nvGraphicFramePr>
        <p:xfrm>
          <a:off x="535576" y="320040"/>
          <a:ext cx="11117801" cy="4305294"/>
        </p:xfrm>
        <a:graphic>
          <a:graphicData uri="http://schemas.openxmlformats.org/drawingml/2006/table">
            <a:tbl>
              <a:tblPr firstRow="1" firstCol="1" lastRow="1" lastCol="1" bandRow="1" bandCol="1">
                <a:tableStyleId>{3B4B98B0-60AC-42C2-AFA5-B58CD77FA1E5}</a:tableStyleId>
              </a:tblPr>
              <a:tblGrid>
                <a:gridCol w="684262">
                  <a:extLst>
                    <a:ext uri="{9D8B030D-6E8A-4147-A177-3AD203B41FA5}">
                      <a16:colId xmlns:a16="http://schemas.microsoft.com/office/drawing/2014/main" val="1683581896"/>
                    </a:ext>
                  </a:extLst>
                </a:gridCol>
                <a:gridCol w="4288152">
                  <a:extLst>
                    <a:ext uri="{9D8B030D-6E8A-4147-A177-3AD203B41FA5}">
                      <a16:colId xmlns:a16="http://schemas.microsoft.com/office/drawing/2014/main" val="2049145401"/>
                    </a:ext>
                  </a:extLst>
                </a:gridCol>
                <a:gridCol w="6145387">
                  <a:extLst>
                    <a:ext uri="{9D8B030D-6E8A-4147-A177-3AD203B41FA5}">
                      <a16:colId xmlns:a16="http://schemas.microsoft.com/office/drawing/2014/main" val="3265899249"/>
                    </a:ext>
                  </a:extLst>
                </a:gridCol>
              </a:tblGrid>
              <a:tr h="429756">
                <a:tc gridSpan="3">
                  <a:txBody>
                    <a:bodyPr/>
                    <a:lstStyle/>
                    <a:p>
                      <a:pPr marL="73025" marR="0">
                        <a:spcBef>
                          <a:spcPts val="425"/>
                        </a:spcBef>
                        <a:spcAft>
                          <a:spcPts val="0"/>
                        </a:spcAft>
                      </a:pPr>
                      <a:r>
                        <a:rPr lang="en-US" sz="2600">
                          <a:effectLst/>
                        </a:rPr>
                        <a:t>REAL ESTATE PROJECTS</a:t>
                      </a:r>
                      <a:endParaRPr lang="en-US" sz="26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13158604"/>
                  </a:ext>
                </a:extLst>
              </a:tr>
              <a:tr h="429756">
                <a:tc>
                  <a:txBody>
                    <a:bodyPr/>
                    <a:lstStyle/>
                    <a:p>
                      <a:pPr marL="71755" marR="0">
                        <a:spcBef>
                          <a:spcPts val="425"/>
                        </a:spcBef>
                        <a:spcAft>
                          <a:spcPts val="0"/>
                        </a:spcAft>
                      </a:pPr>
                      <a:r>
                        <a:rPr lang="en-US" sz="2600">
                          <a:effectLst/>
                        </a:rPr>
                        <a:t>1</a:t>
                      </a:r>
                      <a:endParaRPr lang="en-US" sz="26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71120" marR="0">
                        <a:spcBef>
                          <a:spcPts val="425"/>
                        </a:spcBef>
                        <a:spcAft>
                          <a:spcPts val="0"/>
                        </a:spcAft>
                      </a:pPr>
                      <a:r>
                        <a:rPr lang="en-US" sz="2600">
                          <a:effectLst/>
                        </a:rPr>
                        <a:t>Plot development</a:t>
                      </a:r>
                      <a:endParaRPr lang="en-US" sz="26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71120" marR="0">
                        <a:spcBef>
                          <a:spcPts val="425"/>
                        </a:spcBef>
                        <a:spcAft>
                          <a:spcPts val="0"/>
                        </a:spcAft>
                      </a:pPr>
                      <a:r>
                        <a:rPr lang="en-US" sz="2600">
                          <a:effectLst/>
                        </a:rPr>
                        <a:t>Rs. 10 per sqm of total layout area</a:t>
                      </a:r>
                      <a:endParaRPr lang="en-US" sz="26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extLst>
                  <a:ext uri="{0D108BD9-81ED-4DB2-BD59-A6C34878D82A}">
                    <a16:rowId xmlns:a16="http://schemas.microsoft.com/office/drawing/2014/main" val="1839240898"/>
                  </a:ext>
                </a:extLst>
              </a:tr>
              <a:tr h="718838">
                <a:tc>
                  <a:txBody>
                    <a:bodyPr/>
                    <a:lstStyle/>
                    <a:p>
                      <a:pPr marL="71755" marR="0">
                        <a:spcBef>
                          <a:spcPts val="870"/>
                        </a:spcBef>
                        <a:spcAft>
                          <a:spcPts val="0"/>
                        </a:spcAft>
                      </a:pPr>
                      <a:r>
                        <a:rPr lang="en-US" sz="2600">
                          <a:effectLst/>
                        </a:rPr>
                        <a:t>2</a:t>
                      </a:r>
                      <a:endParaRPr lang="en-US" sz="26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71120" marR="0">
                        <a:spcBef>
                          <a:spcPts val="870"/>
                        </a:spcBef>
                        <a:spcAft>
                          <a:spcPts val="0"/>
                        </a:spcAft>
                      </a:pPr>
                      <a:r>
                        <a:rPr lang="en-US" sz="2600">
                          <a:effectLst/>
                        </a:rPr>
                        <a:t>Ongoing Residential projects</a:t>
                      </a:r>
                      <a:endParaRPr lang="en-US" sz="26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71120" marR="180340">
                        <a:lnSpc>
                          <a:spcPct val="87000"/>
                        </a:lnSpc>
                        <a:spcBef>
                          <a:spcPts val="510"/>
                        </a:spcBef>
                        <a:spcAft>
                          <a:spcPts val="0"/>
                        </a:spcAft>
                      </a:pPr>
                      <a:r>
                        <a:rPr lang="en-US" sz="2600">
                          <a:effectLst/>
                        </a:rPr>
                        <a:t>Rs. 10 per sqm of total layout area plus Rs. 25 per sqm of total ﬂoor area</a:t>
                      </a:r>
                      <a:endParaRPr lang="en-US" sz="26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extLst>
                  <a:ext uri="{0D108BD9-81ED-4DB2-BD59-A6C34878D82A}">
                    <a16:rowId xmlns:a16="http://schemas.microsoft.com/office/drawing/2014/main" val="1907892311"/>
                  </a:ext>
                </a:extLst>
              </a:tr>
              <a:tr h="718838">
                <a:tc>
                  <a:txBody>
                    <a:bodyPr/>
                    <a:lstStyle/>
                    <a:p>
                      <a:pPr marL="71755" marR="0">
                        <a:spcBef>
                          <a:spcPts val="870"/>
                        </a:spcBef>
                        <a:spcAft>
                          <a:spcPts val="0"/>
                        </a:spcAft>
                      </a:pPr>
                      <a:r>
                        <a:rPr lang="en-US" sz="2600">
                          <a:effectLst/>
                        </a:rPr>
                        <a:t>3</a:t>
                      </a:r>
                      <a:endParaRPr lang="en-US" sz="26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71120" marR="0">
                        <a:spcBef>
                          <a:spcPts val="870"/>
                        </a:spcBef>
                        <a:spcAft>
                          <a:spcPts val="0"/>
                        </a:spcAft>
                      </a:pPr>
                      <a:r>
                        <a:rPr lang="en-US" sz="2600">
                          <a:effectLst/>
                        </a:rPr>
                        <a:t>New Residential projects</a:t>
                      </a:r>
                      <a:endParaRPr lang="en-US" sz="26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71120" marR="180340">
                        <a:lnSpc>
                          <a:spcPct val="87000"/>
                        </a:lnSpc>
                        <a:spcBef>
                          <a:spcPts val="510"/>
                        </a:spcBef>
                        <a:spcAft>
                          <a:spcPts val="0"/>
                        </a:spcAft>
                      </a:pPr>
                      <a:r>
                        <a:rPr lang="en-US" sz="2600">
                          <a:effectLst/>
                        </a:rPr>
                        <a:t>Rs. 10 per sqm of total layout area plus Rs. 50 per sqm of total ﬂoor area</a:t>
                      </a:r>
                      <a:endParaRPr lang="en-US" sz="26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extLst>
                  <a:ext uri="{0D108BD9-81ED-4DB2-BD59-A6C34878D82A}">
                    <a16:rowId xmlns:a16="http://schemas.microsoft.com/office/drawing/2014/main" val="1785992186"/>
                  </a:ext>
                </a:extLst>
              </a:tr>
              <a:tr h="718838">
                <a:tc>
                  <a:txBody>
                    <a:bodyPr/>
                    <a:lstStyle/>
                    <a:p>
                      <a:pPr marL="71755" marR="0">
                        <a:spcBef>
                          <a:spcPts val="870"/>
                        </a:spcBef>
                        <a:spcAft>
                          <a:spcPts val="0"/>
                        </a:spcAft>
                      </a:pPr>
                      <a:r>
                        <a:rPr lang="en-US" sz="2600">
                          <a:effectLst/>
                        </a:rPr>
                        <a:t>4</a:t>
                      </a:r>
                      <a:endParaRPr lang="en-US" sz="26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71120" marR="305435">
                        <a:lnSpc>
                          <a:spcPct val="87000"/>
                        </a:lnSpc>
                        <a:spcBef>
                          <a:spcPts val="510"/>
                        </a:spcBef>
                        <a:spcAft>
                          <a:spcPts val="0"/>
                        </a:spcAft>
                      </a:pPr>
                      <a:r>
                        <a:rPr lang="en-US" sz="2600">
                          <a:effectLst/>
                        </a:rPr>
                        <a:t>Commercial or any other projects</a:t>
                      </a:r>
                      <a:endParaRPr lang="en-US" sz="26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71120" marR="180340">
                        <a:lnSpc>
                          <a:spcPct val="87000"/>
                        </a:lnSpc>
                        <a:spcBef>
                          <a:spcPts val="510"/>
                        </a:spcBef>
                        <a:spcAft>
                          <a:spcPts val="0"/>
                        </a:spcAft>
                      </a:pPr>
                      <a:r>
                        <a:rPr lang="en-US" sz="2600">
                          <a:effectLst/>
                        </a:rPr>
                        <a:t>Rs. 10 per sqm of total layout area plus Rs. 100 per sqm of total ﬂoor area</a:t>
                      </a:r>
                      <a:endParaRPr lang="en-US" sz="26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extLst>
                  <a:ext uri="{0D108BD9-81ED-4DB2-BD59-A6C34878D82A}">
                    <a16:rowId xmlns:a16="http://schemas.microsoft.com/office/drawing/2014/main" val="3364374773"/>
                  </a:ext>
                </a:extLst>
              </a:tr>
              <a:tr h="429756">
                <a:tc gridSpan="3">
                  <a:txBody>
                    <a:bodyPr/>
                    <a:lstStyle/>
                    <a:p>
                      <a:pPr marL="73025" marR="0">
                        <a:spcBef>
                          <a:spcPts val="425"/>
                        </a:spcBef>
                        <a:spcAft>
                          <a:spcPts val="0"/>
                        </a:spcAft>
                      </a:pPr>
                      <a:r>
                        <a:rPr lang="en-US" sz="2600">
                          <a:effectLst/>
                        </a:rPr>
                        <a:t>REAL ESTATE AGENTS</a:t>
                      </a:r>
                      <a:endParaRPr lang="en-US" sz="26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66081916"/>
                  </a:ext>
                </a:extLst>
              </a:tr>
              <a:tr h="429756">
                <a:tc>
                  <a:txBody>
                    <a:bodyPr/>
                    <a:lstStyle/>
                    <a:p>
                      <a:pPr marL="71755" marR="0">
                        <a:spcBef>
                          <a:spcPts val="425"/>
                        </a:spcBef>
                        <a:spcAft>
                          <a:spcPts val="0"/>
                        </a:spcAft>
                      </a:pPr>
                      <a:r>
                        <a:rPr lang="en-US" sz="2600">
                          <a:effectLst/>
                        </a:rPr>
                        <a:t>1</a:t>
                      </a:r>
                      <a:endParaRPr lang="en-US" sz="26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71120" marR="0">
                        <a:spcBef>
                          <a:spcPts val="425"/>
                        </a:spcBef>
                        <a:spcAft>
                          <a:spcPts val="0"/>
                        </a:spcAft>
                      </a:pPr>
                      <a:r>
                        <a:rPr lang="en-US" sz="2600">
                          <a:effectLst/>
                        </a:rPr>
                        <a:t>Individual</a:t>
                      </a:r>
                      <a:endParaRPr lang="en-US" sz="26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71120" marR="0">
                        <a:spcBef>
                          <a:spcPts val="425"/>
                        </a:spcBef>
                        <a:spcAft>
                          <a:spcPts val="0"/>
                        </a:spcAft>
                      </a:pPr>
                      <a:r>
                        <a:rPr lang="en-US" sz="2600">
                          <a:effectLst/>
                        </a:rPr>
                        <a:t>Rs. 25,000 per person</a:t>
                      </a:r>
                      <a:endParaRPr lang="en-US" sz="26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extLst>
                  <a:ext uri="{0D108BD9-81ED-4DB2-BD59-A6C34878D82A}">
                    <a16:rowId xmlns:a16="http://schemas.microsoft.com/office/drawing/2014/main" val="1782761933"/>
                  </a:ext>
                </a:extLst>
              </a:tr>
              <a:tr h="429756">
                <a:tc>
                  <a:txBody>
                    <a:bodyPr/>
                    <a:lstStyle/>
                    <a:p>
                      <a:pPr marL="71755" marR="0">
                        <a:spcBef>
                          <a:spcPts val="410"/>
                        </a:spcBef>
                        <a:spcAft>
                          <a:spcPts val="0"/>
                        </a:spcAft>
                      </a:pPr>
                      <a:r>
                        <a:rPr lang="en-US" sz="2600">
                          <a:effectLst/>
                        </a:rPr>
                        <a:t>2</a:t>
                      </a:r>
                      <a:endParaRPr lang="en-US" sz="26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71120" marR="0">
                        <a:spcBef>
                          <a:spcPts val="410"/>
                        </a:spcBef>
                        <a:spcAft>
                          <a:spcPts val="0"/>
                        </a:spcAft>
                      </a:pPr>
                      <a:r>
                        <a:rPr lang="en-US" sz="2600">
                          <a:effectLst/>
                        </a:rPr>
                        <a:t>Firm / Company / Others</a:t>
                      </a:r>
                      <a:endParaRPr lang="en-US" sz="26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71120" marR="0">
                        <a:spcBef>
                          <a:spcPts val="410"/>
                        </a:spcBef>
                        <a:spcAft>
                          <a:spcPts val="0"/>
                        </a:spcAft>
                      </a:pPr>
                      <a:r>
                        <a:rPr lang="en-US" sz="2600">
                          <a:effectLst/>
                        </a:rPr>
                        <a:t>Rs. 2,50,000 for a ﬁrm</a:t>
                      </a:r>
                      <a:endParaRPr lang="en-US" sz="26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extLst>
                  <a:ext uri="{0D108BD9-81ED-4DB2-BD59-A6C34878D82A}">
                    <a16:rowId xmlns:a16="http://schemas.microsoft.com/office/drawing/2014/main" val="2094860274"/>
                  </a:ext>
                </a:extLst>
              </a:tr>
            </a:tbl>
          </a:graphicData>
        </a:graphic>
      </p:graphicFrame>
    </p:spTree>
    <p:extLst>
      <p:ext uri="{BB962C8B-B14F-4D97-AF65-F5344CB8AC3E}">
        <p14:creationId xmlns:p14="http://schemas.microsoft.com/office/powerpoint/2010/main" val="1066331931"/>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a:solidFill>
                  <a:schemeClr val="tx1"/>
                </a:solidFill>
                <a:latin typeface="+mj-lt"/>
                <a:ea typeface="+mj-ea"/>
                <a:cs typeface="+mj-cs"/>
              </a:rPr>
              <a:t>THE REAL ESTATE (REGULATION AND DEVELOPMENT) ACT, 2016</a:t>
            </a:r>
          </a:p>
        </p:txBody>
      </p:sp>
      <p:sp>
        <p:nvSpPr>
          <p:cNvPr id="17"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266092" y="1695372"/>
            <a:ext cx="10925907" cy="5000850"/>
          </a:xfrm>
        </p:spPr>
        <p:txBody>
          <a:bodyPr vert="horz" lIns="91440" tIns="45720" rIns="91440" bIns="45720" rtlCol="0" anchor="t">
            <a:normAutofit/>
          </a:bodyPr>
          <a:lstStyle/>
          <a:p>
            <a:pPr algn="l"/>
            <a:r>
              <a:rPr lang="en-US" sz="2000" b="1" u="sng" dirty="0"/>
              <a:t>GRANTING OF REGISTRATION UNDER SECTION 5</a:t>
            </a:r>
          </a:p>
          <a:p>
            <a:pPr algn="l"/>
            <a:r>
              <a:rPr lang="en-US" sz="2000" b="1" u="sng" dirty="0"/>
              <a:t>Authority shall within a period of 30 days:</a:t>
            </a:r>
          </a:p>
          <a:p>
            <a:pPr marL="457200" indent="-228600" algn="l">
              <a:buFont typeface="Arial" panose="020B0604020202020204" pitchFamily="34" charset="0"/>
              <a:buChar char="•"/>
            </a:pPr>
            <a:r>
              <a:rPr lang="en-US" sz="2000" b="1" i="1" dirty="0"/>
              <a:t>Grant Registration </a:t>
            </a:r>
            <a:r>
              <a:rPr lang="en-US" sz="2000" dirty="0"/>
              <a:t>along </a:t>
            </a:r>
            <a:r>
              <a:rPr lang="en-US" sz="2000" b="1" i="1" dirty="0"/>
              <a:t>with Login ID and password </a:t>
            </a:r>
            <a:r>
              <a:rPr lang="en-US" sz="2000" dirty="0"/>
              <a:t>to the applicant for accessing the website of the Authority and to create his web page and to fill therein the details of the proposed project</a:t>
            </a:r>
          </a:p>
          <a:p>
            <a:pPr marL="457200" indent="-228600" algn="l">
              <a:buFont typeface="Arial" panose="020B0604020202020204" pitchFamily="34" charset="0"/>
              <a:buChar char="•"/>
            </a:pPr>
            <a:r>
              <a:rPr lang="en-US" sz="2000" b="1" i="1" dirty="0"/>
              <a:t>reject the application </a:t>
            </a:r>
            <a:r>
              <a:rPr lang="en-US" sz="2000" dirty="0"/>
              <a:t>for reasons to be recorded in writing, </a:t>
            </a:r>
            <a:r>
              <a:rPr lang="en-US" sz="2000" b="1" i="1" dirty="0"/>
              <a:t>if such application does not conform to </a:t>
            </a:r>
            <a:r>
              <a:rPr lang="en-US" sz="2000" dirty="0"/>
              <a:t>the </a:t>
            </a:r>
            <a:r>
              <a:rPr lang="en-US" sz="2000" b="1" i="1" dirty="0"/>
              <a:t>provisions of this Act </a:t>
            </a:r>
            <a:r>
              <a:rPr lang="en-US" sz="2000" dirty="0"/>
              <a:t>or the rules or regulations after giving due opportunity of being heard</a:t>
            </a:r>
          </a:p>
          <a:p>
            <a:pPr marL="457200" indent="-228600" algn="l">
              <a:buFont typeface="Arial" panose="020B0604020202020204" pitchFamily="34" charset="0"/>
              <a:buChar char="•"/>
            </a:pPr>
            <a:r>
              <a:rPr lang="en-US" sz="2000" b="1" i="1" dirty="0"/>
              <a:t>If</a:t>
            </a:r>
            <a:r>
              <a:rPr lang="en-US" sz="2000" dirty="0"/>
              <a:t> </a:t>
            </a:r>
            <a:r>
              <a:rPr lang="en-US" sz="2000" b="1" i="1" dirty="0"/>
              <a:t>Authority fails to grant the registration or reject the application the project shall be deemed to have been registered</a:t>
            </a:r>
          </a:p>
          <a:p>
            <a:pPr marL="457200" indent="-228600" algn="l">
              <a:buFont typeface="Arial" panose="020B0604020202020204" pitchFamily="34" charset="0"/>
              <a:buChar char="•"/>
            </a:pPr>
            <a:r>
              <a:rPr lang="en-US" sz="2000" dirty="0"/>
              <a:t>Authority shall </a:t>
            </a:r>
            <a:r>
              <a:rPr lang="en-US" sz="2000" b="1" i="1" dirty="0"/>
              <a:t>within a period of seven days of the expiry of the said period of thirty days</a:t>
            </a:r>
            <a:r>
              <a:rPr lang="en-US" sz="2000" dirty="0"/>
              <a:t> </a:t>
            </a:r>
            <a:r>
              <a:rPr lang="en-US" sz="2000" b="1" i="1" dirty="0"/>
              <a:t>provide</a:t>
            </a:r>
            <a:r>
              <a:rPr lang="en-US" sz="2000" dirty="0"/>
              <a:t> a </a:t>
            </a:r>
            <a:r>
              <a:rPr lang="en-US" sz="2000" b="1" i="1" dirty="0"/>
              <a:t>registration number and a Login Id and password </a:t>
            </a:r>
            <a:r>
              <a:rPr lang="en-US" sz="2000" dirty="0"/>
              <a:t>to the promoter for accessing the website of the Authority and to create his web page and to fill therein the details of the proposed project</a:t>
            </a:r>
          </a:p>
          <a:p>
            <a:pPr marL="457200" indent="-228600" algn="l">
              <a:buFont typeface="Arial" panose="020B0604020202020204" pitchFamily="34" charset="0"/>
              <a:buChar char="•"/>
            </a:pPr>
            <a:r>
              <a:rPr lang="en-US" sz="2000" dirty="0"/>
              <a:t>Registration valid for the period declared by the promoter for completion of the project or phase thereof</a:t>
            </a:r>
          </a:p>
        </p:txBody>
      </p:sp>
    </p:spTree>
    <p:extLst>
      <p:ext uri="{BB962C8B-B14F-4D97-AF65-F5344CB8AC3E}">
        <p14:creationId xmlns:p14="http://schemas.microsoft.com/office/powerpoint/2010/main" val="943722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a:solidFill>
                  <a:schemeClr val="tx1"/>
                </a:solidFill>
                <a:latin typeface="+mj-lt"/>
                <a:ea typeface="+mj-ea"/>
                <a:cs typeface="+mj-cs"/>
              </a:rPr>
              <a:t>THE REAL ESTATE (REGULATION AND DEVELOPMENT) ACT, 2016</a:t>
            </a:r>
          </a:p>
        </p:txBody>
      </p:sp>
      <p:sp>
        <p:nvSpPr>
          <p:cNvPr id="17"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653363" y="1920240"/>
            <a:ext cx="9367204" cy="4747846"/>
          </a:xfrm>
        </p:spPr>
        <p:txBody>
          <a:bodyPr vert="horz" lIns="91440" tIns="45720" rIns="91440" bIns="45720" rtlCol="0" anchor="t">
            <a:normAutofit/>
          </a:bodyPr>
          <a:lstStyle/>
          <a:p>
            <a:pPr algn="l"/>
            <a:r>
              <a:rPr lang="en-US" sz="2000" b="1" u="sng" dirty="0"/>
              <a:t>EXTENSION OF REGISTRATION UNDER SECTION 6</a:t>
            </a:r>
          </a:p>
          <a:p>
            <a:pPr marL="457200" indent="-228600" algn="l">
              <a:buFont typeface="Arial" panose="020B0604020202020204" pitchFamily="34" charset="0"/>
              <a:buChar char="•"/>
            </a:pPr>
            <a:r>
              <a:rPr lang="en-US" sz="2000" dirty="0"/>
              <a:t>Registration granted under section 5 </a:t>
            </a:r>
            <a:r>
              <a:rPr lang="en-US" sz="2000" b="1" i="1" dirty="0"/>
              <a:t>may be extended </a:t>
            </a:r>
            <a:r>
              <a:rPr lang="en-US" sz="2000" dirty="0"/>
              <a:t>by the Authority on an application made by the promoter </a:t>
            </a:r>
            <a:r>
              <a:rPr lang="en-US" sz="2000" b="1" i="1" dirty="0"/>
              <a:t>due to force majeure</a:t>
            </a:r>
          </a:p>
          <a:p>
            <a:pPr marL="457200" indent="-228600" algn="l">
              <a:buFont typeface="Arial" panose="020B0604020202020204" pitchFamily="34" charset="0"/>
              <a:buChar char="•"/>
            </a:pPr>
            <a:r>
              <a:rPr lang="en-US" sz="2000" dirty="0"/>
              <a:t>Authority may in reasonable circumstances without default on the part of the promoter, based on the facts of each case, and for reasons to be recorded in writing, extend registration granted to a project for such time as it considers necessary, which shall, in aggregate, </a:t>
            </a:r>
            <a:r>
              <a:rPr lang="en-US" sz="2000" b="1" i="1" dirty="0"/>
              <a:t>not exceed a period of one year</a:t>
            </a:r>
          </a:p>
          <a:p>
            <a:pPr marL="457200" indent="-228600" algn="l">
              <a:buFont typeface="Arial" panose="020B0604020202020204" pitchFamily="34" charset="0"/>
              <a:buChar char="•"/>
            </a:pPr>
            <a:r>
              <a:rPr lang="en-US" sz="2000" b="1" i="1" dirty="0"/>
              <a:t>No application for extension of registration shall be rejected unless </a:t>
            </a:r>
            <a:r>
              <a:rPr lang="en-US" sz="2000" dirty="0"/>
              <a:t>the applicant has been given </a:t>
            </a:r>
            <a:r>
              <a:rPr lang="en-US" sz="2000" b="1" i="1" dirty="0"/>
              <a:t>an opportunity of being heard </a:t>
            </a:r>
            <a:r>
              <a:rPr lang="en-US" sz="2000" dirty="0"/>
              <a:t>in the matter. </a:t>
            </a:r>
          </a:p>
          <a:p>
            <a:pPr marL="457200" indent="-228600" algn="l">
              <a:buFont typeface="Arial" panose="020B0604020202020204" pitchFamily="34" charset="0"/>
              <a:buChar char="•"/>
            </a:pPr>
            <a:r>
              <a:rPr lang="en-US" sz="2000" b="1" i="1" dirty="0"/>
              <a:t>“Force majeure" </a:t>
            </a:r>
            <a:r>
              <a:rPr lang="en-US" sz="2000" dirty="0"/>
              <a:t>shall mean a case of war, flood, drought, fire, cyclone, earthquake or any other calamity caused by nature affecting the regular development of the real estate project.</a:t>
            </a:r>
          </a:p>
        </p:txBody>
      </p:sp>
    </p:spTree>
    <p:extLst>
      <p:ext uri="{BB962C8B-B14F-4D97-AF65-F5344CB8AC3E}">
        <p14:creationId xmlns:p14="http://schemas.microsoft.com/office/powerpoint/2010/main" val="22362068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a:solidFill>
                  <a:schemeClr val="tx1"/>
                </a:solidFill>
                <a:latin typeface="+mj-lt"/>
                <a:ea typeface="+mj-ea"/>
                <a:cs typeface="+mj-cs"/>
              </a:rPr>
              <a:t>THE REAL ESTATE (REGULATION AND DEVELOPMENT) ACT, 2016</a:t>
            </a:r>
          </a:p>
        </p:txBody>
      </p:sp>
      <p:sp>
        <p:nvSpPr>
          <p:cNvPr id="17"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219200" y="1920240"/>
            <a:ext cx="10780541" cy="4832252"/>
          </a:xfrm>
        </p:spPr>
        <p:txBody>
          <a:bodyPr vert="horz" lIns="91440" tIns="45720" rIns="91440" bIns="45720" rtlCol="0" anchor="t">
            <a:normAutofit/>
          </a:bodyPr>
          <a:lstStyle/>
          <a:p>
            <a:pPr algn="l"/>
            <a:r>
              <a:rPr lang="en-US" sz="2800" b="1" u="sng" dirty="0"/>
              <a:t>REVOCATION OF REGISTRATION UNDER SECTION 7</a:t>
            </a:r>
          </a:p>
          <a:p>
            <a:pPr algn="l"/>
            <a:r>
              <a:rPr lang="en-US" sz="2800" dirty="0"/>
              <a:t>Authority on receipt of a </a:t>
            </a:r>
            <a:r>
              <a:rPr lang="en-US" sz="2800" b="1" i="1" dirty="0"/>
              <a:t>complaint or Suo motu may </a:t>
            </a:r>
            <a:r>
              <a:rPr lang="en-US" sz="2800" dirty="0"/>
              <a:t>revoke the registration granted under section 5, after being satisfied that</a:t>
            </a:r>
          </a:p>
          <a:p>
            <a:pPr marL="457200" indent="-228600" algn="l">
              <a:buFont typeface="Arial" panose="020B0604020202020204" pitchFamily="34" charset="0"/>
              <a:buChar char="•"/>
            </a:pPr>
            <a:r>
              <a:rPr lang="en-US" sz="2800" dirty="0"/>
              <a:t>the promoter is in default in doing anything required by or under this Act or the rules or the regulations </a:t>
            </a:r>
          </a:p>
          <a:p>
            <a:pPr marL="457200" indent="-228600" algn="l">
              <a:buFont typeface="Arial" panose="020B0604020202020204" pitchFamily="34" charset="0"/>
              <a:buChar char="•"/>
            </a:pPr>
            <a:r>
              <a:rPr lang="en-US" sz="2800" dirty="0"/>
              <a:t>the promoter violates any of the terms or conditions of the approval given by the competent authority</a:t>
            </a:r>
          </a:p>
          <a:p>
            <a:pPr marL="457200" indent="-228600" algn="l">
              <a:buFont typeface="Arial" panose="020B0604020202020204" pitchFamily="34" charset="0"/>
              <a:buChar char="•"/>
            </a:pPr>
            <a:r>
              <a:rPr lang="en-US" sz="2800" dirty="0"/>
              <a:t>the promoter is involved in any kind of unfair practice or irregularities.</a:t>
            </a:r>
          </a:p>
        </p:txBody>
      </p:sp>
    </p:spTree>
    <p:extLst>
      <p:ext uri="{BB962C8B-B14F-4D97-AF65-F5344CB8AC3E}">
        <p14:creationId xmlns:p14="http://schemas.microsoft.com/office/powerpoint/2010/main" val="1827485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a:solidFill>
                  <a:schemeClr val="tx1"/>
                </a:solidFill>
                <a:latin typeface="+mj-lt"/>
                <a:ea typeface="+mj-ea"/>
                <a:cs typeface="+mj-cs"/>
              </a:rPr>
              <a:t>THE REAL ESTATE (REGULATION AND DEVELOPMENT) ACT, 2016</a:t>
            </a:r>
          </a:p>
        </p:txBody>
      </p:sp>
      <p:sp>
        <p:nvSpPr>
          <p:cNvPr id="17"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177871" y="1695372"/>
            <a:ext cx="11014128" cy="5162628"/>
          </a:xfrm>
        </p:spPr>
        <p:txBody>
          <a:bodyPr vert="horz" lIns="91440" tIns="45720" rIns="91440" bIns="45720" rtlCol="0" anchor="t">
            <a:normAutofit/>
          </a:bodyPr>
          <a:lstStyle/>
          <a:p>
            <a:pPr algn="l"/>
            <a:r>
              <a:rPr lang="en-US" b="1" u="sng" dirty="0"/>
              <a:t> UNFAIR PRACTICE UNDER SECTION 7</a:t>
            </a:r>
          </a:p>
          <a:p>
            <a:pPr indent="-228600" algn="l">
              <a:buFont typeface="Arial" panose="020B0604020202020204" pitchFamily="34" charset="0"/>
              <a:buChar char="•"/>
            </a:pPr>
            <a:r>
              <a:rPr lang="en-US" dirty="0"/>
              <a:t>Practice of making any statement in writing or by visible representation which : </a:t>
            </a:r>
          </a:p>
          <a:p>
            <a:pPr marL="571500" indent="-228600" algn="l">
              <a:buFont typeface="Arial" panose="020B0604020202020204" pitchFamily="34" charset="0"/>
              <a:buChar char="•"/>
            </a:pPr>
            <a:r>
              <a:rPr lang="en-US" b="1" i="1" dirty="0"/>
              <a:t>falsely represents </a:t>
            </a:r>
            <a:r>
              <a:rPr lang="en-US" dirty="0"/>
              <a:t>that the services are of a particular standard or grade</a:t>
            </a:r>
          </a:p>
          <a:p>
            <a:pPr marL="571500" indent="-228600" algn="l">
              <a:buFont typeface="Arial" panose="020B0604020202020204" pitchFamily="34" charset="0"/>
              <a:buChar char="•"/>
            </a:pPr>
            <a:r>
              <a:rPr lang="en-US" b="1" i="1" dirty="0"/>
              <a:t>represents that the promoter has approval or affiliation </a:t>
            </a:r>
            <a:r>
              <a:rPr lang="en-US" dirty="0"/>
              <a:t>which such promoter does not have</a:t>
            </a:r>
          </a:p>
          <a:p>
            <a:pPr marL="571500" indent="-228600" algn="l">
              <a:buFont typeface="Arial" panose="020B0604020202020204" pitchFamily="34" charset="0"/>
              <a:buChar char="•"/>
            </a:pPr>
            <a:r>
              <a:rPr lang="en-US" b="1" i="1" dirty="0"/>
              <a:t>makes a false or misleading representation </a:t>
            </a:r>
            <a:r>
              <a:rPr lang="en-US" dirty="0"/>
              <a:t>concerning the services</a:t>
            </a:r>
          </a:p>
          <a:p>
            <a:pPr marL="571500" indent="-228600" algn="l">
              <a:buFont typeface="Arial" panose="020B0604020202020204" pitchFamily="34" charset="0"/>
              <a:buChar char="•"/>
            </a:pPr>
            <a:r>
              <a:rPr lang="en-US" b="1" i="1" dirty="0"/>
              <a:t>the promoter permits the publication of any advertisement </a:t>
            </a:r>
            <a:r>
              <a:rPr lang="en-US" dirty="0"/>
              <a:t>or prospectus whether in any newspaper or otherwise of services that are not intended to be offered</a:t>
            </a:r>
          </a:p>
          <a:p>
            <a:pPr marL="571500" indent="-228600" algn="l">
              <a:buFont typeface="Arial" panose="020B0604020202020204" pitchFamily="34" charset="0"/>
              <a:buChar char="•"/>
            </a:pPr>
            <a:r>
              <a:rPr lang="en-US" dirty="0"/>
              <a:t>the </a:t>
            </a:r>
            <a:r>
              <a:rPr lang="en-US" b="1" i="1" dirty="0"/>
              <a:t>promoter indulges in any fraudulent practices</a:t>
            </a:r>
          </a:p>
        </p:txBody>
      </p:sp>
    </p:spTree>
    <p:extLst>
      <p:ext uri="{BB962C8B-B14F-4D97-AF65-F5344CB8AC3E}">
        <p14:creationId xmlns:p14="http://schemas.microsoft.com/office/powerpoint/2010/main" val="2238727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a:solidFill>
                  <a:schemeClr val="tx1"/>
                </a:solidFill>
                <a:latin typeface="+mj-lt"/>
                <a:ea typeface="+mj-ea"/>
                <a:cs typeface="+mj-cs"/>
              </a:rPr>
              <a:t>THE REAL ESTATE (REGULATION AND DEVELOPMENT) ACT, 2016</a:t>
            </a:r>
          </a:p>
        </p:txBody>
      </p:sp>
      <p:sp>
        <p:nvSpPr>
          <p:cNvPr id="17"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258957" y="1695372"/>
            <a:ext cx="10933042" cy="5162628"/>
          </a:xfrm>
        </p:spPr>
        <p:txBody>
          <a:bodyPr vert="horz" lIns="91440" tIns="45720" rIns="91440" bIns="45720" rtlCol="0" anchor="t">
            <a:normAutofit/>
          </a:bodyPr>
          <a:lstStyle/>
          <a:p>
            <a:pPr algn="l"/>
            <a:r>
              <a:rPr lang="en-US" sz="2800" b="1" u="sng" dirty="0"/>
              <a:t>REVOCATION OF REGISTRATION UNDER SECTION 7</a:t>
            </a:r>
          </a:p>
          <a:p>
            <a:pPr marL="571500" indent="-228600" algn="l">
              <a:buFont typeface="Arial" panose="020B0604020202020204" pitchFamily="34" charset="0"/>
              <a:buChar char="•"/>
            </a:pPr>
            <a:r>
              <a:rPr lang="en-US" sz="2800" dirty="0"/>
              <a:t>Registration granted to the promoter under section 5 shall not be revoked unless the Authority has given to the promoter not less than thirty days notice, in writing, stating the grounds on which it has proposed to revoke the registration</a:t>
            </a:r>
          </a:p>
          <a:p>
            <a:pPr marL="571500" indent="-228600" algn="l">
              <a:buFont typeface="Arial" panose="020B0604020202020204" pitchFamily="34" charset="0"/>
              <a:buChar char="•"/>
            </a:pPr>
            <a:r>
              <a:rPr lang="en-US" sz="2800" dirty="0"/>
              <a:t> Authority may, instead of revoking the registration permit it to remain in force subject to such further terms and conditions as it thinks fit to impose in the interest of the allottees, and any such terms and conditions so imposed shall be binding upon the promoter.</a:t>
            </a:r>
          </a:p>
        </p:txBody>
      </p:sp>
    </p:spTree>
    <p:extLst>
      <p:ext uri="{BB962C8B-B14F-4D97-AF65-F5344CB8AC3E}">
        <p14:creationId xmlns:p14="http://schemas.microsoft.com/office/powerpoint/2010/main" val="20628461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a:solidFill>
                  <a:schemeClr val="tx1"/>
                </a:solidFill>
                <a:latin typeface="+mj-lt"/>
                <a:ea typeface="+mj-ea"/>
                <a:cs typeface="+mj-cs"/>
              </a:rPr>
              <a:t>THE REAL ESTATE (REGULATION AND DEVELOPMENT) ACT, 2016</a:t>
            </a:r>
          </a:p>
        </p:txBody>
      </p:sp>
      <p:sp>
        <p:nvSpPr>
          <p:cNvPr id="17"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208868" y="1695372"/>
            <a:ext cx="10983131" cy="5162628"/>
          </a:xfrm>
        </p:spPr>
        <p:txBody>
          <a:bodyPr vert="horz" lIns="91440" tIns="45720" rIns="91440" bIns="45720" rtlCol="0" anchor="t">
            <a:noAutofit/>
          </a:bodyPr>
          <a:lstStyle/>
          <a:p>
            <a:pPr indent="-228600" algn="l">
              <a:buFont typeface="Arial" panose="020B0604020202020204" pitchFamily="34" charset="0"/>
              <a:buChar char="•"/>
            </a:pPr>
            <a:endParaRPr lang="en-US" b="1" u="sng" dirty="0"/>
          </a:p>
          <a:p>
            <a:pPr algn="l"/>
            <a:r>
              <a:rPr lang="en-US" sz="2000" b="1" u="sng" dirty="0"/>
              <a:t>ACTION BY AUTHORITY AFTER REVOCATION OF REGISTRATION U/S 7(4)</a:t>
            </a:r>
          </a:p>
          <a:p>
            <a:pPr marL="571500" indent="-228600" algn="l">
              <a:buFont typeface="Arial" panose="020B0604020202020204" pitchFamily="34" charset="0"/>
              <a:buChar char="•"/>
            </a:pPr>
            <a:r>
              <a:rPr lang="en-US" sz="2000" dirty="0"/>
              <a:t>Debar the promoter from accessing its website in relation to that project and specify his name in the list of defaulters and display his photograph on its website and also inform the other Real Estate Regulatory Authority in other States and Union territories about such revocation </a:t>
            </a:r>
          </a:p>
          <a:p>
            <a:pPr marL="571500" indent="-228600" algn="l">
              <a:buFont typeface="Arial" panose="020B0604020202020204" pitchFamily="34" charset="0"/>
              <a:buChar char="•"/>
            </a:pPr>
            <a:r>
              <a:rPr lang="en-US" sz="2000" dirty="0"/>
              <a:t>Facilitate the remaining development works to be carried out in accordance with the provisions of section 8</a:t>
            </a:r>
          </a:p>
          <a:p>
            <a:pPr marL="571500" indent="-228600" algn="l">
              <a:buFont typeface="Arial" panose="020B0604020202020204" pitchFamily="34" charset="0"/>
              <a:buChar char="•"/>
            </a:pPr>
            <a:r>
              <a:rPr lang="en-US" sz="2000" dirty="0"/>
              <a:t>Direct the bank holding the project back account, specified under subclause (D) of clause (I) of sub-section (2) of section 4, to freeze the account, and thereafter take such further necessary actions, including consequent de-freezing of the said account, towards facilitating the remaining development works in accordance with the provisions of section 8</a:t>
            </a:r>
          </a:p>
          <a:p>
            <a:pPr marL="571500" indent="-228600" algn="l">
              <a:buFont typeface="Arial" panose="020B0604020202020204" pitchFamily="34" charset="0"/>
              <a:buChar char="•"/>
            </a:pPr>
            <a:r>
              <a:rPr lang="en-US" sz="2000" dirty="0"/>
              <a:t>To protect the interest of allottees or in the public interest, issue such directions as it may deem necessary</a:t>
            </a:r>
          </a:p>
        </p:txBody>
      </p:sp>
    </p:spTree>
    <p:extLst>
      <p:ext uri="{BB962C8B-B14F-4D97-AF65-F5344CB8AC3E}">
        <p14:creationId xmlns:p14="http://schemas.microsoft.com/office/powerpoint/2010/main" val="2038329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a:solidFill>
                  <a:schemeClr val="tx1"/>
                </a:solidFill>
                <a:latin typeface="+mj-lt"/>
                <a:ea typeface="+mj-ea"/>
                <a:cs typeface="+mj-cs"/>
              </a:rPr>
              <a:t>THE REAL ESTATE (REGULATION AND DEVELOPMENT) ACT, 2016</a:t>
            </a:r>
          </a:p>
        </p:txBody>
      </p:sp>
      <p:sp>
        <p:nvSpPr>
          <p:cNvPr id="17"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193369" y="1695372"/>
            <a:ext cx="10998630" cy="5162628"/>
          </a:xfrm>
        </p:spPr>
        <p:txBody>
          <a:bodyPr vert="horz" lIns="91440" tIns="45720" rIns="91440" bIns="45720" rtlCol="0" anchor="t">
            <a:normAutofit/>
          </a:bodyPr>
          <a:lstStyle/>
          <a:p>
            <a:pPr algn="l"/>
            <a:r>
              <a:rPr lang="en-US" b="1" u="sng" dirty="0"/>
              <a:t> OBLIGATION OF AUTHORITY AFTER REVOCATION (SECTION 8) </a:t>
            </a:r>
          </a:p>
          <a:p>
            <a:pPr marL="571500" indent="-228600" algn="l">
              <a:buFont typeface="Arial" panose="020B0604020202020204" pitchFamily="34" charset="0"/>
              <a:buChar char="•"/>
            </a:pPr>
            <a:r>
              <a:rPr lang="en-US" dirty="0"/>
              <a:t>Upon lapse of the registration or on revocation of the registration under this Act, the Authority, may consult the appropriate Government to take such action as it may deem fit including the carrying out of the remaining development works by competent authority or by the association of allottees or in any other manner, as may be determined by the Authority</a:t>
            </a:r>
          </a:p>
          <a:p>
            <a:pPr marL="571500" indent="-228600" algn="l">
              <a:buFont typeface="Arial" panose="020B0604020202020204" pitchFamily="34" charset="0"/>
              <a:buChar char="•"/>
            </a:pPr>
            <a:r>
              <a:rPr lang="en-US" dirty="0"/>
              <a:t>No direction, decision or order of the Authority under this section shall take effect until the expiry of the period of appeal provided under the provisions of this Act</a:t>
            </a:r>
          </a:p>
          <a:p>
            <a:pPr marL="571500" indent="-228600" algn="l">
              <a:buFont typeface="Arial" panose="020B0604020202020204" pitchFamily="34" charset="0"/>
              <a:buChar char="•"/>
            </a:pPr>
            <a:r>
              <a:rPr lang="en-US" dirty="0"/>
              <a:t>In case of revocation of registration of a project under this Act, the association of allottees shall have the first right of refusal for carrying out of the remaining development works</a:t>
            </a:r>
          </a:p>
        </p:txBody>
      </p:sp>
    </p:spTree>
    <p:extLst>
      <p:ext uri="{BB962C8B-B14F-4D97-AF65-F5344CB8AC3E}">
        <p14:creationId xmlns:p14="http://schemas.microsoft.com/office/powerpoint/2010/main" val="757585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a:solidFill>
                  <a:schemeClr val="tx1"/>
                </a:solidFill>
                <a:latin typeface="+mj-lt"/>
                <a:ea typeface="+mj-ea"/>
                <a:cs typeface="+mj-cs"/>
              </a:rPr>
              <a:t>THE REAL ESTATE (REGULATION AND DEVELOPMENT) ACT, 2016</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181686" y="1687907"/>
            <a:ext cx="11010313" cy="5166360"/>
          </a:xfrm>
        </p:spPr>
        <p:txBody>
          <a:bodyPr vert="horz" lIns="91440" tIns="45720" rIns="91440" bIns="45720" rtlCol="0" anchor="t">
            <a:noAutofit/>
          </a:bodyPr>
          <a:lstStyle/>
          <a:p>
            <a:pPr algn="l"/>
            <a:r>
              <a:rPr lang="en-US" sz="2000" b="1" u="sng" dirty="0"/>
              <a:t>IMPORTANT DEFINITIONS</a:t>
            </a:r>
          </a:p>
          <a:p>
            <a:pPr indent="-228600" algn="l">
              <a:buFont typeface="Arial" panose="020B0604020202020204" pitchFamily="34" charset="0"/>
              <a:buChar char="•"/>
            </a:pPr>
            <a:r>
              <a:rPr lang="en-US" sz="2000" dirty="0"/>
              <a:t>2 (m) "commencement certificate" means the commencement certificate or the building permit or the construction permit, by whatever name called issued by the competent authority to allow or permit the promoter to begin development works on an immovable property, as per the sanctioned plan;</a:t>
            </a:r>
          </a:p>
          <a:p>
            <a:pPr indent="-228600" algn="l">
              <a:buFont typeface="Arial" panose="020B0604020202020204" pitchFamily="34" charset="0"/>
              <a:buChar char="•"/>
            </a:pPr>
            <a:r>
              <a:rPr lang="en-US" sz="2000" dirty="0"/>
              <a:t>2 (q) "completion certificate" means the completion certificate, or such other certificate, by whatever name called, issued by the competent authority certifying that the real estate project has been developed according to the sanctioned plan, layout plan and specifications, as approved by the competent authority under the local laws;</a:t>
            </a:r>
          </a:p>
          <a:p>
            <a:pPr indent="-228600" algn="l">
              <a:buFont typeface="Arial" panose="020B0604020202020204" pitchFamily="34" charset="0"/>
              <a:buChar char="•"/>
            </a:pPr>
            <a:r>
              <a:rPr lang="en-US" sz="2000" dirty="0"/>
              <a:t>2 (v) "estimated cost of real estate project" means the total cost involved in developing the real estate project and includes the land cost, taxes, </a:t>
            </a:r>
            <a:r>
              <a:rPr lang="en-US" sz="2000" dirty="0" err="1"/>
              <a:t>cess</a:t>
            </a:r>
            <a:r>
              <a:rPr lang="en-US" sz="2000" dirty="0"/>
              <a:t>, development and other charges;</a:t>
            </a:r>
          </a:p>
          <a:p>
            <a:pPr indent="-228600" algn="l">
              <a:buFont typeface="Arial" panose="020B0604020202020204" pitchFamily="34" charset="0"/>
              <a:buChar char="•"/>
            </a:pPr>
            <a:r>
              <a:rPr lang="en-US" sz="2000" dirty="0"/>
              <a:t>2 (</a:t>
            </a:r>
            <a:r>
              <a:rPr lang="en-US" sz="2000" dirty="0" err="1"/>
              <a:t>zn</a:t>
            </a:r>
            <a:r>
              <a:rPr lang="en-US" sz="2000" dirty="0"/>
              <a:t>) "real estate project" means the development of a building or a building consisting of apartments, or converting an existing building or a part thereof into apartments, or the development of land into plots or apartment, as the case may be, for the purpose of selling all or some of the said apartments or plots or building, as the case may be, and includes the common areas, the development works, all improvements and structures thereon, and all easement, rights and appurtenances belonging thereto;</a:t>
            </a:r>
          </a:p>
          <a:p>
            <a:pPr indent="-228600" algn="l">
              <a:buFont typeface="Arial" panose="020B0604020202020204" pitchFamily="34" charset="0"/>
              <a:buChar char="•"/>
            </a:pPr>
            <a:endParaRPr lang="en-US" dirty="0"/>
          </a:p>
          <a:p>
            <a:pPr indent="-228600" algn="l">
              <a:buFont typeface="Arial" panose="020B0604020202020204" pitchFamily="34" charset="0"/>
              <a:buChar char="•"/>
            </a:pPr>
            <a:endParaRPr lang="en-US" dirty="0"/>
          </a:p>
        </p:txBody>
      </p:sp>
    </p:spTree>
    <p:extLst>
      <p:ext uri="{BB962C8B-B14F-4D97-AF65-F5344CB8AC3E}">
        <p14:creationId xmlns:p14="http://schemas.microsoft.com/office/powerpoint/2010/main" val="3350500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a:solidFill>
                  <a:schemeClr val="tx1"/>
                </a:solidFill>
                <a:latin typeface="+mj-lt"/>
                <a:ea typeface="+mj-ea"/>
                <a:cs typeface="+mj-cs"/>
              </a:rPr>
              <a:t>THE REAL ESTATE (REGULATION AND DEVELOPMENT) ACT, 2016</a:t>
            </a:r>
          </a:p>
        </p:txBody>
      </p:sp>
      <p:sp>
        <p:nvSpPr>
          <p:cNvPr id="17"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193369" y="1695372"/>
            <a:ext cx="10998630" cy="5162628"/>
          </a:xfrm>
        </p:spPr>
        <p:txBody>
          <a:bodyPr vert="horz" lIns="91440" tIns="45720" rIns="91440" bIns="45720" rtlCol="0" anchor="t">
            <a:normAutofit fontScale="92500" lnSpcReduction="10000"/>
          </a:bodyPr>
          <a:lstStyle/>
          <a:p>
            <a:pPr algn="l"/>
            <a:r>
              <a:rPr lang="en-US" dirty="0"/>
              <a:t>THE PROMOTER SHALL: </a:t>
            </a:r>
          </a:p>
          <a:p>
            <a:pPr marL="857250" indent="-228600" algn="l">
              <a:buFont typeface="Arial" panose="020B0604020202020204" pitchFamily="34" charset="0"/>
              <a:buChar char="•"/>
            </a:pPr>
            <a:r>
              <a:rPr lang="en-US" dirty="0"/>
              <a:t>register all the real estate projects with RERA</a:t>
            </a:r>
          </a:p>
          <a:p>
            <a:pPr marL="857250" indent="-228600" algn="l">
              <a:buFont typeface="Arial" panose="020B0604020202020204" pitchFamily="34" charset="0"/>
              <a:buChar char="•"/>
            </a:pPr>
            <a:r>
              <a:rPr lang="en-US" dirty="0"/>
              <a:t>get all the sale agreements executed in the prescribed format and registered as per the prevailing laws </a:t>
            </a:r>
          </a:p>
          <a:p>
            <a:pPr marL="857250" indent="-228600" algn="l">
              <a:buFont typeface="Arial" panose="020B0604020202020204" pitchFamily="34" charset="0"/>
              <a:buChar char="•"/>
            </a:pPr>
            <a:r>
              <a:rPr lang="en-US" b="1" i="1" dirty="0"/>
              <a:t>Deposit 70% of advances received from allottees in a separate bank account </a:t>
            </a:r>
            <a:r>
              <a:rPr lang="en-US" dirty="0"/>
              <a:t>opened for each project.</a:t>
            </a:r>
          </a:p>
          <a:p>
            <a:pPr marL="857250" indent="-228600" algn="l">
              <a:buFont typeface="Arial" panose="020B0604020202020204" pitchFamily="34" charset="0"/>
              <a:buChar char="•"/>
            </a:pPr>
            <a:r>
              <a:rPr lang="en-US" b="1" i="1" dirty="0"/>
              <a:t>Shall not accept a sum more than 10% of the cost </a:t>
            </a:r>
            <a:r>
              <a:rPr lang="en-US" dirty="0"/>
              <a:t>of the apartment, plot, or building as the case may be, as an advance payment or an application fee, from a person without first entering into a written agreement for sale with such person and registering the said agreement for sale</a:t>
            </a:r>
          </a:p>
          <a:p>
            <a:pPr marL="857250" indent="-228600" algn="l">
              <a:buFont typeface="Arial" panose="020B0604020202020204" pitchFamily="34" charset="0"/>
              <a:buChar char="•"/>
            </a:pPr>
            <a:r>
              <a:rPr lang="en-US" b="1" i="1" dirty="0"/>
              <a:t>update quarterly, the stage wise progress of project </a:t>
            </a:r>
            <a:r>
              <a:rPr lang="en-US" dirty="0"/>
              <a:t>and the number of bookings, in the web portal of RERA</a:t>
            </a:r>
          </a:p>
          <a:p>
            <a:pPr marL="857250" indent="-228600" algn="l">
              <a:buFont typeface="Arial" panose="020B0604020202020204" pitchFamily="34" charset="0"/>
              <a:buChar char="•"/>
            </a:pPr>
            <a:r>
              <a:rPr lang="en-US" b="1" i="1" dirty="0"/>
              <a:t>adhere to the sanctioned plans </a:t>
            </a:r>
            <a:r>
              <a:rPr lang="en-US" dirty="0"/>
              <a:t>and project specifications</a:t>
            </a:r>
          </a:p>
          <a:p>
            <a:pPr marL="857250" indent="-228600" algn="l">
              <a:buFont typeface="Arial" panose="020B0604020202020204" pitchFamily="34" charset="0"/>
              <a:buChar char="•"/>
            </a:pPr>
            <a:r>
              <a:rPr lang="en-US" b="1" i="1" dirty="0"/>
              <a:t>be responsible for any structural defect or any other defect in workmanship</a:t>
            </a:r>
            <a:r>
              <a:rPr lang="en-US" dirty="0"/>
              <a:t>, quality or provision of services </a:t>
            </a:r>
            <a:r>
              <a:rPr lang="en-US" b="1" i="1" dirty="0"/>
              <a:t>for a period of five years from the date of handing over</a:t>
            </a:r>
            <a:r>
              <a:rPr lang="en-US" dirty="0"/>
              <a:t>.</a:t>
            </a:r>
          </a:p>
        </p:txBody>
      </p:sp>
    </p:spTree>
    <p:extLst>
      <p:ext uri="{BB962C8B-B14F-4D97-AF65-F5344CB8AC3E}">
        <p14:creationId xmlns:p14="http://schemas.microsoft.com/office/powerpoint/2010/main" val="19125425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dirty="0">
                <a:solidFill>
                  <a:schemeClr val="tx1"/>
                </a:solidFill>
                <a:latin typeface="+mj-lt"/>
                <a:ea typeface="+mj-ea"/>
                <a:cs typeface="+mj-cs"/>
              </a:rPr>
              <a:t>THE REAL ESTATE (REGULATION AND DEVELOPMENT) ACT, 2016</a:t>
            </a:r>
          </a:p>
        </p:txBody>
      </p:sp>
      <p:sp>
        <p:nvSpPr>
          <p:cNvPr id="17"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208868" y="1687907"/>
            <a:ext cx="10983131" cy="5166359"/>
          </a:xfrm>
        </p:spPr>
        <p:txBody>
          <a:bodyPr vert="horz" lIns="91440" tIns="45720" rIns="91440" bIns="45720" rtlCol="0" anchor="t">
            <a:normAutofit/>
          </a:bodyPr>
          <a:lstStyle/>
          <a:p>
            <a:pPr algn="l"/>
            <a:r>
              <a:rPr lang="en-US" dirty="0"/>
              <a:t>THE PROMOTER SHALL: </a:t>
            </a:r>
          </a:p>
          <a:p>
            <a:pPr marL="857250" indent="-228600" algn="l">
              <a:buFont typeface="Arial" panose="020B0604020202020204" pitchFamily="34" charset="0"/>
              <a:buChar char="•"/>
            </a:pPr>
            <a:r>
              <a:rPr lang="en-US" b="1" i="1" dirty="0"/>
              <a:t>facilitate the formation of association of allottees within a period of three months </a:t>
            </a:r>
            <a:r>
              <a:rPr lang="en-US" dirty="0"/>
              <a:t>of majority of allottees having booked the apartment/plot.</a:t>
            </a:r>
          </a:p>
          <a:p>
            <a:pPr marL="857250" indent="-228600" algn="l">
              <a:buFont typeface="Arial" panose="020B0604020202020204" pitchFamily="34" charset="0"/>
              <a:buChar char="•"/>
            </a:pPr>
            <a:r>
              <a:rPr lang="en-US" dirty="0"/>
              <a:t>provide and maintain essential services on reasonable charges till taking over charge by the association of allottees</a:t>
            </a:r>
          </a:p>
          <a:p>
            <a:pPr marL="857250" indent="-228600" algn="l">
              <a:buFont typeface="Arial" panose="020B0604020202020204" pitchFamily="34" charset="0"/>
              <a:buChar char="•"/>
            </a:pPr>
            <a:r>
              <a:rPr lang="en-US" b="1" i="1" dirty="0"/>
              <a:t>pay all outgoing charges until transfer </a:t>
            </a:r>
            <a:r>
              <a:rPr lang="en-US" dirty="0"/>
              <a:t>of physical possession of projects</a:t>
            </a:r>
          </a:p>
          <a:p>
            <a:pPr marL="857250" indent="-228600" algn="l">
              <a:buFont typeface="Arial" panose="020B0604020202020204" pitchFamily="34" charset="0"/>
              <a:buChar char="•"/>
            </a:pPr>
            <a:r>
              <a:rPr lang="en-US" b="1" i="1" dirty="0"/>
              <a:t>obtain all insurances on title of land, building and construction of the project </a:t>
            </a:r>
            <a:r>
              <a:rPr lang="en-US" dirty="0"/>
              <a:t>and pay premium and charges and hand over all related documents, to allottees / association</a:t>
            </a:r>
          </a:p>
          <a:p>
            <a:pPr marL="857250" indent="-228600" algn="l">
              <a:buFont typeface="Arial" panose="020B0604020202020204" pitchFamily="34" charset="0"/>
              <a:buChar char="•"/>
            </a:pPr>
            <a:r>
              <a:rPr lang="en-US" b="1" i="1" dirty="0"/>
              <a:t>obtain Occupancy Certificate </a:t>
            </a:r>
            <a:r>
              <a:rPr lang="en-US" dirty="0"/>
              <a:t>and make it available to allottees /association</a:t>
            </a:r>
          </a:p>
        </p:txBody>
      </p:sp>
    </p:spTree>
    <p:extLst>
      <p:ext uri="{BB962C8B-B14F-4D97-AF65-F5344CB8AC3E}">
        <p14:creationId xmlns:p14="http://schemas.microsoft.com/office/powerpoint/2010/main" val="11609844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a:solidFill>
                  <a:schemeClr val="tx1"/>
                </a:solidFill>
                <a:latin typeface="+mj-lt"/>
                <a:ea typeface="+mj-ea"/>
                <a:cs typeface="+mj-cs"/>
              </a:rPr>
              <a:t>THE REAL ESTATE (REGULATION AND DEVELOPMENT) ACT, 2016</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195754" y="1695372"/>
            <a:ext cx="10996245" cy="5162628"/>
          </a:xfrm>
        </p:spPr>
        <p:txBody>
          <a:bodyPr vert="horz" lIns="91440" tIns="45720" rIns="91440" bIns="45720" rtlCol="0" anchor="t">
            <a:normAutofit/>
          </a:bodyPr>
          <a:lstStyle/>
          <a:p>
            <a:pPr indent="-228600" algn="l">
              <a:buFont typeface="Arial" panose="020B0604020202020204" pitchFamily="34" charset="0"/>
              <a:buChar char="•"/>
            </a:pPr>
            <a:endParaRPr lang="en-US" sz="1900" b="1" u="sng" dirty="0"/>
          </a:p>
          <a:p>
            <a:pPr algn="l"/>
            <a:r>
              <a:rPr lang="en-US" dirty="0"/>
              <a:t>THE PROMOTER SHALL: </a:t>
            </a:r>
          </a:p>
          <a:p>
            <a:pPr marL="857250" indent="-228600" algn="l">
              <a:buFont typeface="Arial" panose="020B0604020202020204" pitchFamily="34" charset="0"/>
              <a:buChar char="•"/>
            </a:pPr>
            <a:r>
              <a:rPr lang="en-US" dirty="0"/>
              <a:t>execute conveyance deed in favour of allottee within three months from the date of receipt of Occupancy Certificate</a:t>
            </a:r>
          </a:p>
          <a:p>
            <a:pPr marL="857250" indent="-228600" algn="l">
              <a:buFont typeface="Arial" panose="020B0604020202020204" pitchFamily="34" charset="0"/>
              <a:buChar char="•"/>
            </a:pPr>
            <a:r>
              <a:rPr lang="en-US" dirty="0"/>
              <a:t>obtain Lease Certificate, if project is developed on a leasehold land and make it available to allottee / association</a:t>
            </a:r>
          </a:p>
          <a:p>
            <a:pPr marL="857250" indent="-228600" algn="l">
              <a:buFont typeface="Arial" panose="020B0604020202020204" pitchFamily="34" charset="0"/>
              <a:buChar char="•"/>
            </a:pPr>
            <a:r>
              <a:rPr lang="en-US" dirty="0"/>
              <a:t>furnish copy of all the documents / approvals /sanctions /drawings and plans to the allottee and original to the association at the time of exit of the project</a:t>
            </a:r>
          </a:p>
          <a:p>
            <a:pPr marL="857250" indent="-228600" algn="l">
              <a:buFont typeface="Arial" panose="020B0604020202020204" pitchFamily="34" charset="0"/>
              <a:buChar char="•"/>
            </a:pPr>
            <a:r>
              <a:rPr lang="en-US" dirty="0"/>
              <a:t>handover copy/original of the above documents to the association before exiting the project</a:t>
            </a:r>
          </a:p>
          <a:p>
            <a:pPr marL="857250" indent="-228600" algn="l">
              <a:buFont typeface="Arial" panose="020B0604020202020204" pitchFamily="34" charset="0"/>
              <a:buChar char="•"/>
            </a:pPr>
            <a:r>
              <a:rPr lang="en-US" dirty="0"/>
              <a:t>compensate the allottees for any delay of project or defective title of land or any other such loss that is caused to allottee.</a:t>
            </a:r>
          </a:p>
        </p:txBody>
      </p:sp>
    </p:spTree>
    <p:extLst>
      <p:ext uri="{BB962C8B-B14F-4D97-AF65-F5344CB8AC3E}">
        <p14:creationId xmlns:p14="http://schemas.microsoft.com/office/powerpoint/2010/main" val="17748561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a:solidFill>
                  <a:schemeClr val="tx1"/>
                </a:solidFill>
                <a:latin typeface="+mj-lt"/>
                <a:ea typeface="+mj-ea"/>
                <a:cs typeface="+mj-cs"/>
              </a:rPr>
              <a:t>THE REAL ESTATE (REGULATION AND DEVELOPMENT) ACT, 2016</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280160" y="1695372"/>
            <a:ext cx="10911839" cy="5162628"/>
          </a:xfrm>
        </p:spPr>
        <p:txBody>
          <a:bodyPr vert="horz" lIns="91440" tIns="45720" rIns="91440" bIns="45720" rtlCol="0" anchor="t">
            <a:normAutofit/>
          </a:bodyPr>
          <a:lstStyle/>
          <a:p>
            <a:pPr indent="-228600" algn="l">
              <a:buFont typeface="Arial" panose="020B0604020202020204" pitchFamily="34" charset="0"/>
              <a:buChar char="•"/>
            </a:pPr>
            <a:endParaRPr lang="en-US" b="1" u="sng" dirty="0"/>
          </a:p>
          <a:p>
            <a:pPr algn="l"/>
            <a:r>
              <a:rPr lang="en-US" dirty="0"/>
              <a:t> </a:t>
            </a:r>
            <a:r>
              <a:rPr lang="en-US" sz="2800" dirty="0"/>
              <a:t>THE PROMOTER SHALL NOT : </a:t>
            </a:r>
          </a:p>
          <a:p>
            <a:pPr marL="857250" indent="-228600" algn="l">
              <a:buFont typeface="Arial" panose="020B0604020202020204" pitchFamily="34" charset="0"/>
              <a:buChar char="•"/>
            </a:pPr>
            <a:r>
              <a:rPr lang="en-US" sz="2800" dirty="0"/>
              <a:t>Receive from the allottee, more than 10% of the cost of the apartment/plot/villa/ shop before the execution of sale agreement</a:t>
            </a:r>
          </a:p>
          <a:p>
            <a:pPr marL="857250" indent="-228600" algn="l">
              <a:buFont typeface="Arial" panose="020B0604020202020204" pitchFamily="34" charset="0"/>
              <a:buChar char="•"/>
            </a:pPr>
            <a:r>
              <a:rPr lang="en-US" sz="2800" dirty="0"/>
              <a:t>Withdraw the amount from the separate account without the certificates from the Engineer, Architect and a Chartered Accountant in practice as to stage wise completion of the project</a:t>
            </a:r>
          </a:p>
          <a:p>
            <a:pPr marL="857250" indent="-228600" algn="l">
              <a:buFont typeface="Arial" panose="020B0604020202020204" pitchFamily="34" charset="0"/>
              <a:buChar char="•"/>
            </a:pPr>
            <a:r>
              <a:rPr lang="en-US" sz="2800" dirty="0"/>
              <a:t>Transfer or assign his majority rights and liabilities with respect to the real estate project to a third party without prior written consent of the two-third majority of the allottees</a:t>
            </a:r>
          </a:p>
        </p:txBody>
      </p:sp>
    </p:spTree>
    <p:extLst>
      <p:ext uri="{BB962C8B-B14F-4D97-AF65-F5344CB8AC3E}">
        <p14:creationId xmlns:p14="http://schemas.microsoft.com/office/powerpoint/2010/main" val="2037962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dirty="0">
                <a:solidFill>
                  <a:schemeClr val="tx1"/>
                </a:solidFill>
                <a:latin typeface="+mj-lt"/>
                <a:ea typeface="+mj-ea"/>
                <a:cs typeface="+mj-cs"/>
              </a:rPr>
              <a:t>THE REAL ESTATE (REGULATION AND DEVELOPMENT) ACT, 2016</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209822" y="1687908"/>
            <a:ext cx="10982177" cy="5170092"/>
          </a:xfrm>
        </p:spPr>
        <p:txBody>
          <a:bodyPr vert="horz" lIns="91440" tIns="45720" rIns="91440" bIns="45720" rtlCol="0" anchor="t">
            <a:normAutofit/>
          </a:bodyPr>
          <a:lstStyle/>
          <a:p>
            <a:pPr indent="-228600" algn="l">
              <a:buFont typeface="Arial" panose="020B0604020202020204" pitchFamily="34" charset="0"/>
              <a:buChar char="•"/>
            </a:pPr>
            <a:endParaRPr lang="en-US" sz="1900" b="1" u="sng" dirty="0"/>
          </a:p>
          <a:p>
            <a:pPr algn="l"/>
            <a:r>
              <a:rPr lang="en-US" dirty="0"/>
              <a:t>THE PROMOTER SHALL NOT : </a:t>
            </a:r>
          </a:p>
          <a:p>
            <a:pPr marL="857250" indent="-228600" algn="l">
              <a:buFont typeface="Arial" panose="020B0604020202020204" pitchFamily="34" charset="0"/>
              <a:buChar char="•"/>
            </a:pPr>
            <a:r>
              <a:rPr lang="en-US" dirty="0"/>
              <a:t>Cancel allotment of apartment against the terms and conditions of the agreement of sale</a:t>
            </a:r>
          </a:p>
          <a:p>
            <a:pPr marL="857250" indent="-228600" algn="l">
              <a:buFont typeface="Arial" panose="020B0604020202020204" pitchFamily="34" charset="0"/>
              <a:buChar char="•"/>
            </a:pPr>
            <a:r>
              <a:rPr lang="en-US" dirty="0"/>
              <a:t>Mortgage or create any charge on the project property after executing an agreement for sale with the allottee</a:t>
            </a:r>
          </a:p>
          <a:p>
            <a:pPr marL="857250" indent="-228600" algn="l">
              <a:buFont typeface="Arial" panose="020B0604020202020204" pitchFamily="34" charset="0"/>
              <a:buChar char="•"/>
            </a:pPr>
            <a:r>
              <a:rPr lang="en-US" dirty="0"/>
              <a:t>Advertise, sell, or canvas for sale through any medium without K-RERA registration</a:t>
            </a:r>
          </a:p>
          <a:p>
            <a:pPr marL="857250" indent="-228600" algn="l">
              <a:buFont typeface="Arial" panose="020B0604020202020204" pitchFamily="34" charset="0"/>
              <a:buChar char="•"/>
            </a:pPr>
            <a:r>
              <a:rPr lang="en-US" dirty="0"/>
              <a:t>Publish any wrong or misleading advertisements /prospectus / brochure / notice to the real estate project</a:t>
            </a:r>
          </a:p>
          <a:p>
            <a:pPr marL="857250" indent="-228600" algn="l">
              <a:buFont typeface="Arial" panose="020B0604020202020204" pitchFamily="34" charset="0"/>
              <a:buChar char="•"/>
            </a:pPr>
            <a:r>
              <a:rPr lang="en-US" dirty="0"/>
              <a:t>Deviate from the sanctioned plan or change the specification without the previous consent of the allottees.</a:t>
            </a:r>
          </a:p>
        </p:txBody>
      </p:sp>
    </p:spTree>
    <p:extLst>
      <p:ext uri="{BB962C8B-B14F-4D97-AF65-F5344CB8AC3E}">
        <p14:creationId xmlns:p14="http://schemas.microsoft.com/office/powerpoint/2010/main" val="15106997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dirty="0">
                <a:solidFill>
                  <a:schemeClr val="tx1"/>
                </a:solidFill>
                <a:latin typeface="+mj-lt"/>
                <a:ea typeface="+mj-ea"/>
                <a:cs typeface="+mj-cs"/>
              </a:rPr>
              <a:t>THE REAL ESTATE (REGULATION AND DEVELOPMENT) ACT, 2016</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181686" y="1695372"/>
            <a:ext cx="11010313" cy="5162628"/>
          </a:xfrm>
        </p:spPr>
        <p:txBody>
          <a:bodyPr vert="horz" lIns="91440" tIns="45720" rIns="91440" bIns="45720" rtlCol="0" anchor="t">
            <a:normAutofit/>
          </a:bodyPr>
          <a:lstStyle/>
          <a:p>
            <a:pPr indent="-228600" algn="l">
              <a:buFont typeface="Arial" panose="020B0604020202020204" pitchFamily="34" charset="0"/>
              <a:buChar char="•"/>
            </a:pPr>
            <a:endParaRPr lang="en-US" b="1" u="sng" dirty="0"/>
          </a:p>
          <a:p>
            <a:pPr algn="l"/>
            <a:r>
              <a:rPr lang="en-US" dirty="0"/>
              <a:t>ALLOTTEES SHALL : </a:t>
            </a:r>
          </a:p>
          <a:p>
            <a:pPr marL="857250" indent="-228600" algn="l">
              <a:buFont typeface="Arial" panose="020B0604020202020204" pitchFamily="34" charset="0"/>
              <a:buChar char="•"/>
            </a:pPr>
            <a:r>
              <a:rPr lang="en-US" dirty="0"/>
              <a:t> Have the right to obtain all information such as copy of sanctioned plans, layout plans, specifications, approved by the competent authority and copies of all documents such as title deed and all other information related to the project</a:t>
            </a:r>
          </a:p>
          <a:p>
            <a:pPr marL="857250" indent="-228600" algn="l">
              <a:buFont typeface="Arial" panose="020B0604020202020204" pitchFamily="34" charset="0"/>
              <a:buChar char="•"/>
            </a:pPr>
            <a:r>
              <a:rPr lang="en-US" dirty="0"/>
              <a:t>Have the right to know stage wise time schedule of completion of the project including provision of water, sanitation, electricity and other amenities and services as agreed by the promoter as per the agreement</a:t>
            </a:r>
          </a:p>
          <a:p>
            <a:pPr marL="857250" indent="-228600" algn="l">
              <a:buFont typeface="Arial" panose="020B0604020202020204" pitchFamily="34" charset="0"/>
              <a:buChar char="•"/>
            </a:pPr>
            <a:r>
              <a:rPr lang="en-US" dirty="0"/>
              <a:t>Have the right to claim possession of the apartment have the right to claim refund of amount with interest and compensation, if the promoter fails to comply or is unable to give possession in accordance with terms of agreement or due to discontinuance of his business by suspension or revocation of registration</a:t>
            </a:r>
          </a:p>
          <a:p>
            <a:pPr marL="857250" indent="-228600" algn="l">
              <a:buFont typeface="Arial" panose="020B0604020202020204" pitchFamily="34" charset="0"/>
              <a:buChar char="•"/>
            </a:pPr>
            <a:endParaRPr lang="en-US" dirty="0"/>
          </a:p>
        </p:txBody>
      </p:sp>
    </p:spTree>
    <p:extLst>
      <p:ext uri="{BB962C8B-B14F-4D97-AF65-F5344CB8AC3E}">
        <p14:creationId xmlns:p14="http://schemas.microsoft.com/office/powerpoint/2010/main" val="12753187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dirty="0">
                <a:solidFill>
                  <a:schemeClr val="tx1"/>
                </a:solidFill>
                <a:latin typeface="+mj-lt"/>
                <a:ea typeface="+mj-ea"/>
                <a:cs typeface="+mj-cs"/>
              </a:rPr>
              <a:t>THE REAL ESTATE (REGULATION AND DEVELOPMENT) ACT, 2016</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209822" y="1695372"/>
            <a:ext cx="10982177" cy="5162628"/>
          </a:xfrm>
        </p:spPr>
        <p:txBody>
          <a:bodyPr vert="horz" lIns="91440" tIns="45720" rIns="91440" bIns="45720" rtlCol="0" anchor="t">
            <a:normAutofit/>
          </a:bodyPr>
          <a:lstStyle/>
          <a:p>
            <a:pPr indent="-228600" algn="l">
              <a:buFont typeface="Arial" panose="020B0604020202020204" pitchFamily="34" charset="0"/>
              <a:buChar char="•"/>
            </a:pPr>
            <a:endParaRPr lang="en-US" sz="2200" b="1" u="sng" dirty="0"/>
          </a:p>
          <a:p>
            <a:pPr algn="l"/>
            <a:r>
              <a:rPr lang="en-US" sz="2800" dirty="0"/>
              <a:t>ALLOTTEES SHALL : </a:t>
            </a:r>
          </a:p>
          <a:p>
            <a:pPr marL="857250" indent="-228600" algn="l">
              <a:buFont typeface="Arial" panose="020B0604020202020204" pitchFamily="34" charset="0"/>
              <a:buChar char="•"/>
            </a:pPr>
            <a:r>
              <a:rPr lang="en-US" sz="2800" dirty="0"/>
              <a:t>make payments to the promoter in the manner and within the time specified in the agreement at the proper time and place pay common area maintenance charges to the association.</a:t>
            </a:r>
          </a:p>
          <a:p>
            <a:pPr marL="857250" indent="-228600" algn="l">
              <a:buFont typeface="Arial" panose="020B0604020202020204" pitchFamily="34" charset="0"/>
              <a:buChar char="•"/>
            </a:pPr>
            <a:r>
              <a:rPr lang="en-US" sz="2800" dirty="0"/>
              <a:t>be liable to pay interest for delay in payment to the promoter</a:t>
            </a:r>
          </a:p>
          <a:p>
            <a:pPr marL="857250" indent="-228600" algn="l">
              <a:buFont typeface="Arial" panose="020B0604020202020204" pitchFamily="34" charset="0"/>
              <a:buChar char="•"/>
            </a:pPr>
            <a:r>
              <a:rPr lang="en-US" sz="2800" dirty="0"/>
              <a:t>be a participant in the association</a:t>
            </a:r>
          </a:p>
          <a:p>
            <a:pPr marL="857250" indent="-228600" algn="l">
              <a:buFont typeface="Arial" panose="020B0604020202020204" pitchFamily="34" charset="0"/>
              <a:buChar char="•"/>
            </a:pPr>
            <a:r>
              <a:rPr lang="en-US" sz="2800" dirty="0"/>
              <a:t>take possession of apartment within 2 months of issuance of Occupancy Certificate</a:t>
            </a:r>
          </a:p>
          <a:p>
            <a:pPr marL="857250" indent="-228600" algn="l">
              <a:buFont typeface="Arial" panose="020B0604020202020204" pitchFamily="34" charset="0"/>
              <a:buChar char="•"/>
            </a:pPr>
            <a:r>
              <a:rPr lang="en-US" sz="2800" dirty="0"/>
              <a:t>participate in the registration of conveyance deed.</a:t>
            </a:r>
          </a:p>
          <a:p>
            <a:pPr marL="857250" indent="-228600" algn="l">
              <a:buFont typeface="Arial" panose="020B0604020202020204" pitchFamily="34" charset="0"/>
              <a:buChar char="•"/>
            </a:pPr>
            <a:endParaRPr lang="en-US" sz="2200" dirty="0"/>
          </a:p>
        </p:txBody>
      </p:sp>
    </p:spTree>
    <p:extLst>
      <p:ext uri="{BB962C8B-B14F-4D97-AF65-F5344CB8AC3E}">
        <p14:creationId xmlns:p14="http://schemas.microsoft.com/office/powerpoint/2010/main" val="7565059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BCC7A-C497-497F-90B2-7D848A85D01D}"/>
              </a:ext>
            </a:extLst>
          </p:cNvPr>
          <p:cNvSpPr>
            <a:spLocks noGrp="1"/>
          </p:cNvSpPr>
          <p:nvPr>
            <p:ph type="title"/>
          </p:nvPr>
        </p:nvSpPr>
        <p:spPr>
          <a:xfrm>
            <a:off x="1653363" y="365760"/>
            <a:ext cx="9367203" cy="1188720"/>
          </a:xfrm>
        </p:spPr>
        <p:txBody>
          <a:bodyPr>
            <a:normAutofit fontScale="90000"/>
          </a:bodyPr>
          <a:lstStyle/>
          <a:p>
            <a:r>
              <a:rPr lang="en-US" sz="3700" b="1" dirty="0"/>
              <a:t>THE REAL ESTATE (REGULATION AND DEVELOPMENT) ACT, 2016 – FILING OF COMPLAINTS AND CLAIMS</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A11E8820-ACA3-4038-A09F-7E0522865D51}"/>
              </a:ext>
            </a:extLst>
          </p:cNvPr>
          <p:cNvSpPr>
            <a:spLocks noGrp="1"/>
          </p:cNvSpPr>
          <p:nvPr>
            <p:ph idx="1"/>
          </p:nvPr>
        </p:nvSpPr>
        <p:spPr>
          <a:xfrm>
            <a:off x="1280160" y="1800665"/>
            <a:ext cx="10747717" cy="4853353"/>
          </a:xfrm>
        </p:spPr>
        <p:txBody>
          <a:bodyPr anchor="t">
            <a:normAutofit/>
          </a:bodyPr>
          <a:lstStyle/>
          <a:p>
            <a:r>
              <a:rPr lang="en-US" sz="3200" dirty="0"/>
              <a:t>Any aggrieved person can ﬁle  a  complaint  against  any  promoter,  allottee  or  real estate agent to the Authority in Form M along with a fee of Rs. 1000/- in the form of DD in favour of the ‘Kerala Real Estate Regulatory Authority’ payable at Thiruvananthapuram.</a:t>
            </a:r>
          </a:p>
          <a:p>
            <a:r>
              <a:rPr lang="en-US" sz="3200" dirty="0"/>
              <a:t>For compensation claims to be submitted before the adjudicating ofﬁcer in the following situations, the complaint shall be in Form N along with a fee of Rs. 1000/- in the form of DD in favour of the ‘Kerala Real Estate Regulatory Authority’ payable at Thiruvananthapuram</a:t>
            </a:r>
          </a:p>
        </p:txBody>
      </p:sp>
    </p:spTree>
    <p:extLst>
      <p:ext uri="{BB962C8B-B14F-4D97-AF65-F5344CB8AC3E}">
        <p14:creationId xmlns:p14="http://schemas.microsoft.com/office/powerpoint/2010/main" val="25784320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7ECA0-FBAE-4C23-BA6E-F87B55DA9E7D}"/>
              </a:ext>
            </a:extLst>
          </p:cNvPr>
          <p:cNvSpPr>
            <a:spLocks noGrp="1"/>
          </p:cNvSpPr>
          <p:nvPr>
            <p:ph type="title"/>
          </p:nvPr>
        </p:nvSpPr>
        <p:spPr>
          <a:xfrm>
            <a:off x="1653363" y="365760"/>
            <a:ext cx="9367203" cy="1188720"/>
          </a:xfrm>
        </p:spPr>
        <p:txBody>
          <a:bodyPr>
            <a:normAutofit fontScale="90000"/>
          </a:bodyPr>
          <a:lstStyle/>
          <a:p>
            <a:r>
              <a:rPr lang="en-US" sz="3700" b="1" dirty="0"/>
              <a:t>THE REAL ESTATE (REGULATION AND DEVELOPMENT) ACT, 2016 – FILING OF COMPLAINTS AND CLAIMS</a:t>
            </a:r>
            <a:endParaRPr lang="en-US" sz="3700"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3EFB29D9-70BE-4B27-9457-705DA2323698}"/>
              </a:ext>
            </a:extLst>
          </p:cNvPr>
          <p:cNvSpPr>
            <a:spLocks noGrp="1"/>
          </p:cNvSpPr>
          <p:nvPr>
            <p:ph idx="1"/>
          </p:nvPr>
        </p:nvSpPr>
        <p:spPr>
          <a:xfrm>
            <a:off x="1266092" y="1695372"/>
            <a:ext cx="10925907" cy="5162628"/>
          </a:xfrm>
        </p:spPr>
        <p:txBody>
          <a:bodyPr anchor="t">
            <a:normAutofit/>
          </a:bodyPr>
          <a:lstStyle/>
          <a:p>
            <a:r>
              <a:rPr lang="en-US" dirty="0"/>
              <a:t>For getting cheated due to wrong / misleading materials in advertisements / brochures / prospectus / notice.</a:t>
            </a:r>
          </a:p>
          <a:p>
            <a:r>
              <a:rPr lang="en-US" dirty="0"/>
              <a:t>Deviations by the Promoter from the sanctioned Plans/Permits and failing to cure the defects within 5 years period</a:t>
            </a:r>
          </a:p>
          <a:p>
            <a:r>
              <a:rPr lang="en-US" dirty="0"/>
              <a:t>Failure to complete construction and give possession as per the provisions of agreement / due to any other reasons.</a:t>
            </a:r>
          </a:p>
          <a:p>
            <a:r>
              <a:rPr lang="en-US" dirty="0"/>
              <a:t>Aggrieved due to defective title of land of the Promoter.</a:t>
            </a:r>
          </a:p>
          <a:p>
            <a:r>
              <a:rPr lang="en-US" dirty="0"/>
              <a:t>For the delay / failure from the part of the buyer / allottee in payment as per the provisions of agreement / failure to take possession of unit / failure to participate in the formation of association or registration of deeds</a:t>
            </a:r>
          </a:p>
          <a:p>
            <a:endParaRPr lang="en-US" dirty="0"/>
          </a:p>
        </p:txBody>
      </p:sp>
    </p:spTree>
    <p:extLst>
      <p:ext uri="{BB962C8B-B14F-4D97-AF65-F5344CB8AC3E}">
        <p14:creationId xmlns:p14="http://schemas.microsoft.com/office/powerpoint/2010/main" val="29710544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8D5A2-B135-47D3-9C8C-4A5D1059E32D}"/>
              </a:ext>
            </a:extLst>
          </p:cNvPr>
          <p:cNvSpPr>
            <a:spLocks noGrp="1"/>
          </p:cNvSpPr>
          <p:nvPr>
            <p:ph type="title"/>
          </p:nvPr>
        </p:nvSpPr>
        <p:spPr>
          <a:xfrm>
            <a:off x="1653363" y="365760"/>
            <a:ext cx="9367203" cy="1188720"/>
          </a:xfrm>
        </p:spPr>
        <p:txBody>
          <a:bodyPr>
            <a:normAutofit fontScale="90000"/>
          </a:bodyPr>
          <a:lstStyle/>
          <a:p>
            <a:r>
              <a:rPr lang="en-US" sz="3700" b="1" dirty="0"/>
              <a:t>THE REAL ESTATE (REGULATION AND DEVELOPMENT) ACT, 2016 – FILING OF COMPLAINTS AND CLAIMS</a:t>
            </a:r>
            <a:endParaRPr lang="en-US" sz="3700" dirty="0"/>
          </a:p>
        </p:txBody>
      </p:sp>
      <p:sp>
        <p:nvSpPr>
          <p:cNvPr id="25"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F2FD8602-249B-4178-8621-D438EF3F2D0D}"/>
              </a:ext>
            </a:extLst>
          </p:cNvPr>
          <p:cNvSpPr>
            <a:spLocks noGrp="1"/>
          </p:cNvSpPr>
          <p:nvPr>
            <p:ph idx="1"/>
          </p:nvPr>
        </p:nvSpPr>
        <p:spPr>
          <a:xfrm>
            <a:off x="1224366" y="1695372"/>
            <a:ext cx="10967633" cy="5162628"/>
          </a:xfrm>
        </p:spPr>
        <p:txBody>
          <a:bodyPr anchor="t">
            <a:normAutofit/>
          </a:bodyPr>
          <a:lstStyle/>
          <a:p>
            <a:r>
              <a:rPr lang="en-US" sz="2400" dirty="0"/>
              <a:t>Several complaints related to  the  same  project/promoter  maybe  clubbed  and  heard jointly</a:t>
            </a:r>
          </a:p>
          <a:p>
            <a:r>
              <a:rPr lang="en-US" sz="2400" dirty="0"/>
              <a:t>Appeals against the orders of Authority / Adjudicating ofﬁcer shall be to the Kerala Real Estate Appellate Tribunal</a:t>
            </a:r>
          </a:p>
          <a:p>
            <a:r>
              <a:rPr lang="en-US" sz="2400" dirty="0"/>
              <a:t>Complaints shall be ﬁled in Triplicate along with sufﬁcient copies to be served to the respondents.</a:t>
            </a:r>
          </a:p>
          <a:p>
            <a:r>
              <a:rPr lang="en-US" sz="2400" dirty="0"/>
              <a:t>Complaints shall be submitted either in person or through an authorised  representative or by post.</a:t>
            </a:r>
          </a:p>
          <a:p>
            <a:r>
              <a:rPr lang="en-US" sz="2400" dirty="0"/>
              <a:t>In the hearings of the Authority / Adjudicating Ofﬁcer, parties may appear in person or through a legal practitioner or an authorised representative.</a:t>
            </a:r>
          </a:p>
          <a:p>
            <a:endParaRPr lang="en-US" sz="2200" dirty="0"/>
          </a:p>
          <a:p>
            <a:endParaRPr lang="en-US" sz="2200" dirty="0"/>
          </a:p>
        </p:txBody>
      </p:sp>
    </p:spTree>
    <p:extLst>
      <p:ext uri="{BB962C8B-B14F-4D97-AF65-F5344CB8AC3E}">
        <p14:creationId xmlns:p14="http://schemas.microsoft.com/office/powerpoint/2010/main" val="3280010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a:solidFill>
                  <a:schemeClr val="tx1"/>
                </a:solidFill>
                <a:latin typeface="+mj-lt"/>
                <a:ea typeface="+mj-ea"/>
                <a:cs typeface="+mj-cs"/>
              </a:rPr>
              <a:t>THE REAL ESTATE (REGULATION AND DEVELOPMENT) ACT, 2016</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280160" y="1695372"/>
            <a:ext cx="10911839" cy="5162628"/>
          </a:xfrm>
        </p:spPr>
        <p:txBody>
          <a:bodyPr vert="horz" lIns="91440" tIns="45720" rIns="91440" bIns="45720" rtlCol="0" anchor="t">
            <a:normAutofit/>
          </a:bodyPr>
          <a:lstStyle/>
          <a:p>
            <a:pPr algn="l"/>
            <a:r>
              <a:rPr lang="en-US" b="1" u="sng" dirty="0"/>
              <a:t>IMPORTANT DEFINITIONS</a:t>
            </a:r>
            <a:endParaRPr lang="en-US" dirty="0"/>
          </a:p>
          <a:p>
            <a:pPr algn="l"/>
            <a:r>
              <a:rPr lang="en-US" dirty="0"/>
              <a:t>2 (za) "interest" means the rates of interest payable by the promoter or the allottee, as the case may be. </a:t>
            </a:r>
          </a:p>
          <a:p>
            <a:pPr algn="l"/>
            <a:r>
              <a:rPr lang="en-US" dirty="0"/>
              <a:t>Explanation</a:t>
            </a:r>
          </a:p>
          <a:p>
            <a:pPr algn="l"/>
            <a:r>
              <a:rPr lang="en-US" dirty="0"/>
              <a:t>—For the purpose of this clause</a:t>
            </a:r>
          </a:p>
          <a:p>
            <a:pPr algn="l"/>
            <a:r>
              <a:rPr lang="en-US" dirty="0"/>
              <a:t>— (</a:t>
            </a:r>
            <a:r>
              <a:rPr lang="en-US" dirty="0" err="1"/>
              <a:t>i</a:t>
            </a:r>
            <a:r>
              <a:rPr lang="en-US" dirty="0"/>
              <a:t>) the rate of interest chargeable from the allottee by the promoter, in case of default, shall be equal to the rate of interest which the promoter shall be liable to pay the allottee, in case of default; </a:t>
            </a:r>
          </a:p>
          <a:p>
            <a:pPr algn="l"/>
            <a:r>
              <a:rPr lang="en-US" dirty="0"/>
              <a:t>(ii) the interest payable by the promoter to the allottee shall be from the date the promoter received the amount or any part thereof till the date the amount or part thereof and interest thereon is refunded, and the interest payable by the allottee to the promoter shall be from the date the allottee defaults in payment to the promoter till the date it is paid</a:t>
            </a:r>
          </a:p>
        </p:txBody>
      </p:sp>
    </p:spTree>
    <p:extLst>
      <p:ext uri="{BB962C8B-B14F-4D97-AF65-F5344CB8AC3E}">
        <p14:creationId xmlns:p14="http://schemas.microsoft.com/office/powerpoint/2010/main" val="24585435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D9C99-5060-4705-A921-BD8657185352}"/>
              </a:ext>
            </a:extLst>
          </p:cNvPr>
          <p:cNvSpPr>
            <a:spLocks noGrp="1"/>
          </p:cNvSpPr>
          <p:nvPr>
            <p:ph type="title"/>
          </p:nvPr>
        </p:nvSpPr>
        <p:spPr>
          <a:xfrm>
            <a:off x="1653363" y="145774"/>
            <a:ext cx="10247089" cy="1412438"/>
          </a:xfrm>
        </p:spPr>
        <p:txBody>
          <a:bodyPr>
            <a:normAutofit/>
          </a:bodyPr>
          <a:lstStyle/>
          <a:p>
            <a:pPr lvl="0"/>
            <a:r>
              <a:rPr lang="en-US" sz="4000" b="1" u="sng" dirty="0"/>
              <a:t>Adjudgment of Compensation under sections 12, 14, 18 and section 19 (Section 71)</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9CB682E6-828A-4C86-8609-3E4CBA38D1D5}"/>
              </a:ext>
            </a:extLst>
          </p:cNvPr>
          <p:cNvSpPr>
            <a:spLocks noGrp="1"/>
          </p:cNvSpPr>
          <p:nvPr>
            <p:ph idx="1"/>
          </p:nvPr>
        </p:nvSpPr>
        <p:spPr>
          <a:xfrm>
            <a:off x="1224366" y="1695372"/>
            <a:ext cx="10967633" cy="5162628"/>
          </a:xfrm>
        </p:spPr>
        <p:txBody>
          <a:bodyPr anchor="t">
            <a:normAutofit/>
          </a:bodyPr>
          <a:lstStyle/>
          <a:p>
            <a:pPr marL="0" lvl="0" indent="0">
              <a:buNone/>
            </a:pPr>
            <a:r>
              <a:rPr lang="en-US" sz="2000" dirty="0"/>
              <a:t>Authority shall appoint in consultation with the appropriate Government one or more judicial officer as deemed necessary, who is or has been a District Judge to be an adjudicating officer</a:t>
            </a:r>
          </a:p>
          <a:p>
            <a:r>
              <a:rPr lang="en-US" sz="2000" dirty="0"/>
              <a:t>Section 12 – Allottee makes an Advance or a Deposit for an apartment, plot or building based on an Advertisement</a:t>
            </a:r>
          </a:p>
          <a:p>
            <a:r>
              <a:rPr lang="en-US" sz="2000" dirty="0"/>
              <a:t>Section 14 – Promoter makes any major changes in the Approved Plans without the consent of two-third of the Allottees</a:t>
            </a:r>
          </a:p>
          <a:p>
            <a:r>
              <a:rPr lang="en-US" sz="2000" dirty="0"/>
              <a:t>Section 18 – Promoter fails to give possession of an apartment, plot or building as per dates specified in the Agreement for sale with Allottee or the Promoter discontinues his business on account of suspension or revocation of Registration</a:t>
            </a:r>
          </a:p>
          <a:p>
            <a:r>
              <a:rPr lang="en-US" sz="2000" dirty="0"/>
              <a:t> Section 19 – Rights of Allottees to Obtain all information and details about plans and claim possession as promised in the Agreement for sale</a:t>
            </a:r>
          </a:p>
          <a:p>
            <a:r>
              <a:rPr lang="en-US" sz="2000" dirty="0"/>
              <a:t>Allottees need to Withdraw any cases pending before Consumer Disputes Redressal Forum</a:t>
            </a:r>
          </a:p>
          <a:p>
            <a:r>
              <a:rPr lang="en-US" sz="2000" dirty="0"/>
              <a:t>Application for Adjudging Compensation shall be disposed within 60 days of the date of receipt if not disposed the reason thereof to be recorded in writing</a:t>
            </a:r>
          </a:p>
          <a:p>
            <a:r>
              <a:rPr lang="en-US" sz="2000" dirty="0"/>
              <a:t>Direct to pay such compensation or interest as deemed fit</a:t>
            </a:r>
          </a:p>
          <a:p>
            <a:endParaRPr lang="en-US" sz="1500" dirty="0"/>
          </a:p>
        </p:txBody>
      </p:sp>
    </p:spTree>
    <p:extLst>
      <p:ext uri="{BB962C8B-B14F-4D97-AF65-F5344CB8AC3E}">
        <p14:creationId xmlns:p14="http://schemas.microsoft.com/office/powerpoint/2010/main" val="7914765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Down Arrow 7">
            <a:extLst>
              <a:ext uri="{FF2B5EF4-FFF2-40B4-BE49-F238E27FC236}">
                <a16:creationId xmlns:a16="http://schemas.microsoft.com/office/drawing/2014/main" id="{73DE2CFE-42F2-48F0-8706-5264E012B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288521" y="381403"/>
            <a:ext cx="2200313" cy="3342508"/>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1B639EB-42A3-4165-A970-8F8B304049F8}"/>
              </a:ext>
            </a:extLst>
          </p:cNvPr>
          <p:cNvSpPr>
            <a:spLocks noGrp="1"/>
          </p:cNvSpPr>
          <p:nvPr>
            <p:ph type="title"/>
          </p:nvPr>
        </p:nvSpPr>
        <p:spPr>
          <a:xfrm>
            <a:off x="966952" y="1204108"/>
            <a:ext cx="2669406" cy="1781175"/>
          </a:xfrm>
        </p:spPr>
        <p:txBody>
          <a:bodyPr>
            <a:normAutofit/>
          </a:bodyPr>
          <a:lstStyle/>
          <a:p>
            <a:r>
              <a:rPr lang="en-US" sz="3000" b="1">
                <a:solidFill>
                  <a:srgbClr val="FFFFFF"/>
                </a:solidFill>
              </a:rPr>
              <a:t>K- RERA - OFFENCES AND PENALTIES</a:t>
            </a:r>
            <a:br>
              <a:rPr lang="en-US" sz="3000" b="1">
                <a:solidFill>
                  <a:srgbClr val="FFFFFF"/>
                </a:solidFill>
              </a:rPr>
            </a:br>
            <a:endParaRPr lang="en-US" sz="3000">
              <a:solidFill>
                <a:srgbClr val="FFFFFF"/>
              </a:solidFill>
            </a:endParaRPr>
          </a:p>
        </p:txBody>
      </p:sp>
      <p:pic>
        <p:nvPicPr>
          <p:cNvPr id="5" name="Content Placeholder 4" descr="Cabin">
            <a:extLst>
              <a:ext uri="{FF2B5EF4-FFF2-40B4-BE49-F238E27FC236}">
                <a16:creationId xmlns:a16="http://schemas.microsoft.com/office/drawing/2014/main" id="{ACDFDAB0-7A3B-46A4-86C0-30A916E4AED4}"/>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7424" y="3236890"/>
            <a:ext cx="2918934" cy="2586975"/>
          </a:xfrm>
        </p:spPr>
      </p:pic>
      <p:graphicFrame>
        <p:nvGraphicFramePr>
          <p:cNvPr id="7" name="Content Placeholder 3">
            <a:extLst>
              <a:ext uri="{FF2B5EF4-FFF2-40B4-BE49-F238E27FC236}">
                <a16:creationId xmlns:a16="http://schemas.microsoft.com/office/drawing/2014/main" id="{7A764072-7D1D-4DBC-B720-046A8CB317A6}"/>
              </a:ext>
            </a:extLst>
          </p:cNvPr>
          <p:cNvGraphicFramePr>
            <a:graphicFrameLocks/>
          </p:cNvGraphicFramePr>
          <p:nvPr>
            <p:extLst>
              <p:ext uri="{D42A27DB-BD31-4B8C-83A1-F6EECF244321}">
                <p14:modId xmlns:p14="http://schemas.microsoft.com/office/powerpoint/2010/main" val="3722287200"/>
              </p:ext>
            </p:extLst>
          </p:nvPr>
        </p:nvGraphicFramePr>
        <p:xfrm>
          <a:off x="4501662" y="952500"/>
          <a:ext cx="7540284" cy="5673384"/>
        </p:xfrm>
        <a:graphic>
          <a:graphicData uri="http://schemas.openxmlformats.org/drawingml/2006/table">
            <a:tbl>
              <a:tblPr firstRow="1" firstCol="1" lastRow="1" lastCol="1" bandRow="1" bandCol="1">
                <a:tableStyleId>{9D7B26C5-4107-4FEC-AEDC-1716B250A1EF}</a:tableStyleId>
              </a:tblPr>
              <a:tblGrid>
                <a:gridCol w="774461">
                  <a:extLst>
                    <a:ext uri="{9D8B030D-6E8A-4147-A177-3AD203B41FA5}">
                      <a16:colId xmlns:a16="http://schemas.microsoft.com/office/drawing/2014/main" val="3798267086"/>
                    </a:ext>
                  </a:extLst>
                </a:gridCol>
                <a:gridCol w="2938804">
                  <a:extLst>
                    <a:ext uri="{9D8B030D-6E8A-4147-A177-3AD203B41FA5}">
                      <a16:colId xmlns:a16="http://schemas.microsoft.com/office/drawing/2014/main" val="1984696144"/>
                    </a:ext>
                  </a:extLst>
                </a:gridCol>
                <a:gridCol w="3827019">
                  <a:extLst>
                    <a:ext uri="{9D8B030D-6E8A-4147-A177-3AD203B41FA5}">
                      <a16:colId xmlns:a16="http://schemas.microsoft.com/office/drawing/2014/main" val="1342178981"/>
                    </a:ext>
                  </a:extLst>
                </a:gridCol>
              </a:tblGrid>
              <a:tr h="650964">
                <a:tc>
                  <a:txBody>
                    <a:bodyPr/>
                    <a:lstStyle/>
                    <a:p>
                      <a:pPr marL="81915" marR="0" indent="29210">
                        <a:lnSpc>
                          <a:spcPct val="85000"/>
                        </a:lnSpc>
                        <a:spcBef>
                          <a:spcPts val="425"/>
                        </a:spcBef>
                        <a:spcAft>
                          <a:spcPts val="0"/>
                        </a:spcAft>
                      </a:pPr>
                      <a:r>
                        <a:rPr lang="en-US" sz="2000">
                          <a:effectLst/>
                        </a:rPr>
                        <a:t>SL NO.</a:t>
                      </a:r>
                      <a:endParaRPr lang="en-US" sz="20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574675" marR="572135" algn="ctr">
                        <a:spcBef>
                          <a:spcPts val="285"/>
                        </a:spcBef>
                        <a:spcAft>
                          <a:spcPts val="0"/>
                        </a:spcAft>
                      </a:pPr>
                      <a:r>
                        <a:rPr lang="en-US" sz="2000">
                          <a:effectLst/>
                        </a:rPr>
                        <a:t>OFFENCE</a:t>
                      </a:r>
                      <a:endParaRPr lang="en-US" sz="20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836295" marR="833755" algn="ctr">
                        <a:spcBef>
                          <a:spcPts val="285"/>
                        </a:spcBef>
                        <a:spcAft>
                          <a:spcPts val="0"/>
                        </a:spcAft>
                      </a:pPr>
                      <a:r>
                        <a:rPr lang="en-US" sz="2000">
                          <a:effectLst/>
                        </a:rPr>
                        <a:t>PENALTY</a:t>
                      </a:r>
                      <a:endParaRPr lang="en-US" sz="20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extLst>
                  <a:ext uri="{0D108BD9-81ED-4DB2-BD59-A6C34878D82A}">
                    <a16:rowId xmlns:a16="http://schemas.microsoft.com/office/drawing/2014/main" val="4232278471"/>
                  </a:ext>
                </a:extLst>
              </a:tr>
              <a:tr h="2851602">
                <a:tc>
                  <a:txBody>
                    <a:bodyPr/>
                    <a:lstStyle/>
                    <a:p>
                      <a:pPr marL="113665" marR="0">
                        <a:spcBef>
                          <a:spcPts val="285"/>
                        </a:spcBef>
                        <a:spcAft>
                          <a:spcPts val="0"/>
                        </a:spcAft>
                      </a:pPr>
                      <a:r>
                        <a:rPr lang="en-US" sz="2000">
                          <a:effectLst/>
                        </a:rPr>
                        <a:t>1</a:t>
                      </a:r>
                      <a:endParaRPr lang="en-US" sz="20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113665" marR="0">
                        <a:spcBef>
                          <a:spcPts val="285"/>
                        </a:spcBef>
                        <a:spcAft>
                          <a:spcPts val="0"/>
                        </a:spcAft>
                      </a:pPr>
                      <a:r>
                        <a:rPr lang="en-US" sz="2000">
                          <a:effectLst/>
                        </a:rPr>
                        <a:t>Non-registration of projects</a:t>
                      </a:r>
                      <a:endParaRPr lang="en-US" sz="20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113665" marR="344170">
                        <a:lnSpc>
                          <a:spcPct val="85000"/>
                        </a:lnSpc>
                        <a:spcBef>
                          <a:spcPts val="425"/>
                        </a:spcBef>
                        <a:spcAft>
                          <a:spcPts val="0"/>
                        </a:spcAft>
                      </a:pPr>
                      <a:r>
                        <a:rPr lang="en-US" sz="2000" dirty="0">
                          <a:effectLst/>
                        </a:rPr>
                        <a:t>Up to</a:t>
                      </a:r>
                      <a:r>
                        <a:rPr lang="en-US" sz="2000" spc="-85" dirty="0">
                          <a:effectLst/>
                        </a:rPr>
                        <a:t> </a:t>
                      </a:r>
                      <a:r>
                        <a:rPr lang="en-US" sz="2000" dirty="0">
                          <a:effectLst/>
                        </a:rPr>
                        <a:t>10%</a:t>
                      </a:r>
                      <a:r>
                        <a:rPr lang="en-US" sz="2000" spc="-80" dirty="0">
                          <a:effectLst/>
                        </a:rPr>
                        <a:t> </a:t>
                      </a:r>
                      <a:r>
                        <a:rPr lang="en-US" sz="2000" dirty="0">
                          <a:effectLst/>
                        </a:rPr>
                        <a:t>of</a:t>
                      </a:r>
                      <a:r>
                        <a:rPr lang="en-US" sz="2000" spc="-80" dirty="0">
                          <a:effectLst/>
                        </a:rPr>
                        <a:t> </a:t>
                      </a:r>
                      <a:r>
                        <a:rPr lang="en-US" sz="2000" dirty="0">
                          <a:effectLst/>
                        </a:rPr>
                        <a:t>estimated</a:t>
                      </a:r>
                      <a:r>
                        <a:rPr lang="en-US" sz="2000" spc="-80" dirty="0">
                          <a:effectLst/>
                        </a:rPr>
                        <a:t> </a:t>
                      </a:r>
                      <a:r>
                        <a:rPr lang="en-US" sz="2000" dirty="0">
                          <a:effectLst/>
                        </a:rPr>
                        <a:t>cost</a:t>
                      </a:r>
                      <a:r>
                        <a:rPr lang="en-US" sz="2000" spc="-85" dirty="0">
                          <a:effectLst/>
                        </a:rPr>
                        <a:t> </a:t>
                      </a:r>
                      <a:r>
                        <a:rPr lang="en-US" sz="2000" dirty="0">
                          <a:effectLst/>
                        </a:rPr>
                        <a:t>of</a:t>
                      </a:r>
                      <a:r>
                        <a:rPr lang="en-US" sz="2000" spc="-80" dirty="0">
                          <a:effectLst/>
                        </a:rPr>
                        <a:t> </a:t>
                      </a:r>
                      <a:r>
                        <a:rPr lang="en-US" sz="2000" spc="-25" dirty="0">
                          <a:effectLst/>
                        </a:rPr>
                        <a:t>Real </a:t>
                      </a:r>
                      <a:r>
                        <a:rPr lang="en-US" sz="2000" dirty="0">
                          <a:effectLst/>
                        </a:rPr>
                        <a:t>estate</a:t>
                      </a:r>
                      <a:r>
                        <a:rPr lang="en-US" sz="2000" spc="-70" dirty="0">
                          <a:effectLst/>
                        </a:rPr>
                        <a:t> </a:t>
                      </a:r>
                      <a:r>
                        <a:rPr lang="en-US" sz="2000" dirty="0">
                          <a:effectLst/>
                        </a:rPr>
                        <a:t>project</a:t>
                      </a:r>
                    </a:p>
                    <a:p>
                      <a:pPr marL="113665" marR="175895">
                        <a:lnSpc>
                          <a:spcPct val="85000"/>
                        </a:lnSpc>
                        <a:spcBef>
                          <a:spcPts val="285"/>
                        </a:spcBef>
                        <a:spcAft>
                          <a:spcPts val="0"/>
                        </a:spcAft>
                      </a:pPr>
                      <a:r>
                        <a:rPr lang="en-US" sz="2000" dirty="0">
                          <a:effectLst/>
                        </a:rPr>
                        <a:t>And for continuing offence, imprisonment</a:t>
                      </a:r>
                      <a:r>
                        <a:rPr lang="en-US" sz="2000" spc="-190" dirty="0">
                          <a:effectLst/>
                        </a:rPr>
                        <a:t> </a:t>
                      </a:r>
                      <a:r>
                        <a:rPr lang="en-US" sz="2000" dirty="0">
                          <a:effectLst/>
                        </a:rPr>
                        <a:t>up</a:t>
                      </a:r>
                      <a:r>
                        <a:rPr lang="en-US" sz="2000" spc="-185" dirty="0">
                          <a:effectLst/>
                        </a:rPr>
                        <a:t> </a:t>
                      </a:r>
                      <a:r>
                        <a:rPr lang="en-US" sz="2000" dirty="0">
                          <a:effectLst/>
                        </a:rPr>
                        <a:t>to</a:t>
                      </a:r>
                      <a:r>
                        <a:rPr lang="en-US" sz="2000" spc="-185" dirty="0">
                          <a:effectLst/>
                        </a:rPr>
                        <a:t> </a:t>
                      </a:r>
                      <a:r>
                        <a:rPr lang="en-US" sz="2000" dirty="0">
                          <a:effectLst/>
                        </a:rPr>
                        <a:t>3</a:t>
                      </a:r>
                      <a:r>
                        <a:rPr lang="en-US" sz="2000" spc="-185" dirty="0">
                          <a:effectLst/>
                        </a:rPr>
                        <a:t> </a:t>
                      </a:r>
                      <a:r>
                        <a:rPr lang="en-US" sz="2000" dirty="0">
                          <a:effectLst/>
                        </a:rPr>
                        <a:t>years</a:t>
                      </a:r>
                      <a:r>
                        <a:rPr lang="en-US" sz="2000" spc="-185" dirty="0">
                          <a:effectLst/>
                        </a:rPr>
                        <a:t> </a:t>
                      </a:r>
                      <a:r>
                        <a:rPr lang="en-US" sz="2000" dirty="0">
                          <a:effectLst/>
                        </a:rPr>
                        <a:t>or</a:t>
                      </a:r>
                      <a:r>
                        <a:rPr lang="en-US" sz="2000" spc="-190" dirty="0">
                          <a:effectLst/>
                        </a:rPr>
                        <a:t> </a:t>
                      </a:r>
                      <a:r>
                        <a:rPr lang="en-US" sz="2000" dirty="0">
                          <a:effectLst/>
                        </a:rPr>
                        <a:t>with fine</a:t>
                      </a:r>
                      <a:r>
                        <a:rPr lang="en-US" sz="2000" spc="-165" dirty="0">
                          <a:effectLst/>
                        </a:rPr>
                        <a:t> </a:t>
                      </a:r>
                      <a:r>
                        <a:rPr lang="en-US" sz="2000" dirty="0">
                          <a:effectLst/>
                        </a:rPr>
                        <a:t>or</a:t>
                      </a:r>
                      <a:r>
                        <a:rPr lang="en-US" sz="2000" spc="-165" dirty="0">
                          <a:effectLst/>
                        </a:rPr>
                        <a:t> </a:t>
                      </a:r>
                      <a:r>
                        <a:rPr lang="en-US" sz="2000" dirty="0">
                          <a:effectLst/>
                        </a:rPr>
                        <a:t>both</a:t>
                      </a:r>
                      <a:r>
                        <a:rPr lang="en-US" sz="2000" spc="-165" dirty="0">
                          <a:effectLst/>
                        </a:rPr>
                        <a:t> </a:t>
                      </a:r>
                      <a:r>
                        <a:rPr lang="en-US" sz="2000" dirty="0">
                          <a:effectLst/>
                        </a:rPr>
                        <a:t>-</a:t>
                      </a:r>
                      <a:r>
                        <a:rPr lang="en-US" sz="2000" spc="-165" dirty="0">
                          <a:effectLst/>
                        </a:rPr>
                        <a:t> </a:t>
                      </a:r>
                      <a:r>
                        <a:rPr lang="en-US" sz="2000" dirty="0">
                          <a:effectLst/>
                        </a:rPr>
                        <a:t>compoundable</a:t>
                      </a:r>
                      <a:r>
                        <a:rPr lang="en-US" sz="2000" spc="-165" dirty="0">
                          <a:effectLst/>
                        </a:rPr>
                        <a:t> </a:t>
                      </a:r>
                      <a:r>
                        <a:rPr lang="en-US" sz="2000" dirty="0">
                          <a:effectLst/>
                        </a:rPr>
                        <a:t>with</a:t>
                      </a:r>
                      <a:r>
                        <a:rPr lang="en-US" sz="2000" spc="-165" dirty="0">
                          <a:effectLst/>
                        </a:rPr>
                        <a:t> </a:t>
                      </a:r>
                      <a:r>
                        <a:rPr lang="en-US" sz="2000" spc="-25" dirty="0">
                          <a:effectLst/>
                        </a:rPr>
                        <a:t>10% </a:t>
                      </a:r>
                      <a:r>
                        <a:rPr lang="en-US" sz="2000" dirty="0">
                          <a:effectLst/>
                        </a:rPr>
                        <a:t>of</a:t>
                      </a:r>
                      <a:r>
                        <a:rPr lang="en-US" sz="2000" spc="-130" dirty="0">
                          <a:effectLst/>
                        </a:rPr>
                        <a:t> </a:t>
                      </a:r>
                      <a:r>
                        <a:rPr lang="en-US" sz="2000" dirty="0">
                          <a:effectLst/>
                        </a:rPr>
                        <a:t>estimated</a:t>
                      </a:r>
                      <a:r>
                        <a:rPr lang="en-US" sz="2000" spc="-125" dirty="0">
                          <a:effectLst/>
                        </a:rPr>
                        <a:t> </a:t>
                      </a:r>
                      <a:r>
                        <a:rPr lang="en-US" sz="2000" dirty="0">
                          <a:effectLst/>
                        </a:rPr>
                        <a:t>cost</a:t>
                      </a:r>
                      <a:r>
                        <a:rPr lang="en-US" sz="2000" spc="-130" dirty="0">
                          <a:effectLst/>
                        </a:rPr>
                        <a:t> </a:t>
                      </a:r>
                      <a:r>
                        <a:rPr lang="en-US" sz="2000" dirty="0">
                          <a:effectLst/>
                        </a:rPr>
                        <a:t>of</a:t>
                      </a:r>
                      <a:r>
                        <a:rPr lang="en-US" sz="2000" spc="-125" dirty="0">
                          <a:effectLst/>
                        </a:rPr>
                        <a:t> </a:t>
                      </a:r>
                      <a:r>
                        <a:rPr lang="en-US" sz="2000" dirty="0">
                          <a:effectLst/>
                        </a:rPr>
                        <a:t>the</a:t>
                      </a:r>
                      <a:r>
                        <a:rPr lang="en-US" sz="2000" spc="-125" dirty="0">
                          <a:effectLst/>
                        </a:rPr>
                        <a:t> </a:t>
                      </a:r>
                      <a:r>
                        <a:rPr lang="en-US" sz="2000" dirty="0">
                          <a:effectLst/>
                        </a:rPr>
                        <a:t>real</a:t>
                      </a:r>
                      <a:r>
                        <a:rPr lang="en-US" sz="2000" spc="-130" dirty="0">
                          <a:effectLst/>
                        </a:rPr>
                        <a:t> </a:t>
                      </a:r>
                      <a:r>
                        <a:rPr lang="en-US" sz="2000" dirty="0">
                          <a:effectLst/>
                        </a:rPr>
                        <a:t>estate project.</a:t>
                      </a:r>
                      <a:endParaRPr lang="en-US" sz="2000" dirty="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extLst>
                  <a:ext uri="{0D108BD9-81ED-4DB2-BD59-A6C34878D82A}">
                    <a16:rowId xmlns:a16="http://schemas.microsoft.com/office/drawing/2014/main" val="832545375"/>
                  </a:ext>
                </a:extLst>
              </a:tr>
              <a:tr h="1210125">
                <a:tc>
                  <a:txBody>
                    <a:bodyPr/>
                    <a:lstStyle/>
                    <a:p>
                      <a:pPr marL="113665" marR="0">
                        <a:spcBef>
                          <a:spcPts val="285"/>
                        </a:spcBef>
                        <a:spcAft>
                          <a:spcPts val="0"/>
                        </a:spcAft>
                      </a:pPr>
                      <a:r>
                        <a:rPr lang="en-US" sz="2000">
                          <a:effectLst/>
                        </a:rPr>
                        <a:t>2</a:t>
                      </a:r>
                      <a:endParaRPr lang="en-US" sz="20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113665" marR="0">
                        <a:lnSpc>
                          <a:spcPts val="1110"/>
                        </a:lnSpc>
                        <a:spcBef>
                          <a:spcPts val="285"/>
                        </a:spcBef>
                        <a:spcAft>
                          <a:spcPts val="0"/>
                        </a:spcAft>
                      </a:pPr>
                      <a:r>
                        <a:rPr lang="en-US" sz="2000">
                          <a:effectLst/>
                        </a:rPr>
                        <a:t>Promoter provides false</a:t>
                      </a:r>
                    </a:p>
                    <a:p>
                      <a:pPr marL="113665" marR="245745">
                        <a:lnSpc>
                          <a:spcPct val="85000"/>
                        </a:lnSpc>
                        <a:spcBef>
                          <a:spcPts val="50"/>
                        </a:spcBef>
                        <a:spcAft>
                          <a:spcPts val="0"/>
                        </a:spcAft>
                      </a:pPr>
                      <a:r>
                        <a:rPr lang="en-US" sz="2000">
                          <a:effectLst/>
                        </a:rPr>
                        <a:t>/ misleading information during registration.</a:t>
                      </a:r>
                      <a:endParaRPr lang="en-US" sz="20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113665" marR="365125">
                        <a:lnSpc>
                          <a:spcPct val="85000"/>
                        </a:lnSpc>
                        <a:spcBef>
                          <a:spcPts val="425"/>
                        </a:spcBef>
                        <a:spcAft>
                          <a:spcPts val="0"/>
                        </a:spcAft>
                      </a:pPr>
                      <a:r>
                        <a:rPr lang="en-US" sz="2000">
                          <a:effectLst/>
                        </a:rPr>
                        <a:t>Up</a:t>
                      </a:r>
                      <a:r>
                        <a:rPr lang="en-US" sz="2000" spc="-175">
                          <a:effectLst/>
                        </a:rPr>
                        <a:t> </a:t>
                      </a:r>
                      <a:r>
                        <a:rPr lang="en-US" sz="2000">
                          <a:effectLst/>
                        </a:rPr>
                        <a:t>to</a:t>
                      </a:r>
                      <a:r>
                        <a:rPr lang="en-US" sz="2000" spc="-175">
                          <a:effectLst/>
                        </a:rPr>
                        <a:t> </a:t>
                      </a:r>
                      <a:r>
                        <a:rPr lang="en-US" sz="2000">
                          <a:effectLst/>
                        </a:rPr>
                        <a:t>5%</a:t>
                      </a:r>
                      <a:r>
                        <a:rPr lang="en-US" sz="2000" spc="-175">
                          <a:effectLst/>
                        </a:rPr>
                        <a:t> </a:t>
                      </a:r>
                      <a:r>
                        <a:rPr lang="en-US" sz="2000">
                          <a:effectLst/>
                        </a:rPr>
                        <a:t>of</a:t>
                      </a:r>
                      <a:r>
                        <a:rPr lang="en-US" sz="2000" spc="-170">
                          <a:effectLst/>
                        </a:rPr>
                        <a:t> </a:t>
                      </a:r>
                      <a:r>
                        <a:rPr lang="en-US" sz="2000">
                          <a:effectLst/>
                        </a:rPr>
                        <a:t>estimated</a:t>
                      </a:r>
                      <a:r>
                        <a:rPr lang="en-US" sz="2000" spc="-175">
                          <a:effectLst/>
                        </a:rPr>
                        <a:t> </a:t>
                      </a:r>
                      <a:r>
                        <a:rPr lang="en-US" sz="2000">
                          <a:effectLst/>
                        </a:rPr>
                        <a:t>cost</a:t>
                      </a:r>
                      <a:r>
                        <a:rPr lang="en-US" sz="2000" spc="-175">
                          <a:effectLst/>
                        </a:rPr>
                        <a:t> </a:t>
                      </a:r>
                      <a:r>
                        <a:rPr lang="en-US" sz="2000">
                          <a:effectLst/>
                        </a:rPr>
                        <a:t>of</a:t>
                      </a:r>
                      <a:r>
                        <a:rPr lang="en-US" sz="2000" spc="-175">
                          <a:effectLst/>
                        </a:rPr>
                        <a:t> </a:t>
                      </a:r>
                      <a:r>
                        <a:rPr lang="en-US" sz="2000" spc="-25">
                          <a:effectLst/>
                        </a:rPr>
                        <a:t>Real </a:t>
                      </a:r>
                      <a:r>
                        <a:rPr lang="en-US" sz="2000">
                          <a:effectLst/>
                        </a:rPr>
                        <a:t>estate</a:t>
                      </a:r>
                      <a:r>
                        <a:rPr lang="en-US" sz="2000" spc="-70">
                          <a:effectLst/>
                        </a:rPr>
                        <a:t> </a:t>
                      </a:r>
                      <a:r>
                        <a:rPr lang="en-US" sz="2000">
                          <a:effectLst/>
                        </a:rPr>
                        <a:t>project</a:t>
                      </a:r>
                      <a:endParaRPr lang="en-US" sz="20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extLst>
                  <a:ext uri="{0D108BD9-81ED-4DB2-BD59-A6C34878D82A}">
                    <a16:rowId xmlns:a16="http://schemas.microsoft.com/office/drawing/2014/main" val="183813209"/>
                  </a:ext>
                </a:extLst>
              </a:tr>
              <a:tr h="960693">
                <a:tc>
                  <a:txBody>
                    <a:bodyPr/>
                    <a:lstStyle/>
                    <a:p>
                      <a:pPr marL="113665" marR="0">
                        <a:spcBef>
                          <a:spcPts val="285"/>
                        </a:spcBef>
                        <a:spcAft>
                          <a:spcPts val="0"/>
                        </a:spcAft>
                      </a:pPr>
                      <a:r>
                        <a:rPr lang="en-US" sz="2000">
                          <a:effectLst/>
                        </a:rPr>
                        <a:t>3</a:t>
                      </a:r>
                      <a:endParaRPr lang="en-US" sz="20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113665" marR="128270">
                        <a:lnSpc>
                          <a:spcPct val="85000"/>
                        </a:lnSpc>
                        <a:spcBef>
                          <a:spcPts val="425"/>
                        </a:spcBef>
                        <a:spcAft>
                          <a:spcPts val="0"/>
                        </a:spcAft>
                      </a:pPr>
                      <a:r>
                        <a:rPr lang="en-US" sz="2000" dirty="0">
                          <a:effectLst/>
                        </a:rPr>
                        <a:t>Promoter violates any other provision of act</a:t>
                      </a:r>
                      <a:endParaRPr lang="en-US" sz="2000" dirty="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113665" marR="365125">
                        <a:lnSpc>
                          <a:spcPct val="85000"/>
                        </a:lnSpc>
                        <a:spcBef>
                          <a:spcPts val="425"/>
                        </a:spcBef>
                        <a:spcAft>
                          <a:spcPts val="0"/>
                        </a:spcAft>
                      </a:pPr>
                      <a:r>
                        <a:rPr lang="en-US" sz="2000" dirty="0">
                          <a:effectLst/>
                        </a:rPr>
                        <a:t>Up</a:t>
                      </a:r>
                      <a:r>
                        <a:rPr lang="en-US" sz="2000" spc="-175" dirty="0">
                          <a:effectLst/>
                        </a:rPr>
                        <a:t> </a:t>
                      </a:r>
                      <a:r>
                        <a:rPr lang="en-US" sz="2000" dirty="0">
                          <a:effectLst/>
                        </a:rPr>
                        <a:t>to</a:t>
                      </a:r>
                      <a:r>
                        <a:rPr lang="en-US" sz="2000" spc="-175" dirty="0">
                          <a:effectLst/>
                        </a:rPr>
                        <a:t> </a:t>
                      </a:r>
                      <a:r>
                        <a:rPr lang="en-US" sz="2000" dirty="0">
                          <a:effectLst/>
                        </a:rPr>
                        <a:t>5%</a:t>
                      </a:r>
                      <a:r>
                        <a:rPr lang="en-US" sz="2000" spc="-175" dirty="0">
                          <a:effectLst/>
                        </a:rPr>
                        <a:t> </a:t>
                      </a:r>
                      <a:r>
                        <a:rPr lang="en-US" sz="2000" dirty="0">
                          <a:effectLst/>
                        </a:rPr>
                        <a:t>of</a:t>
                      </a:r>
                      <a:r>
                        <a:rPr lang="en-US" sz="2000" spc="-170" dirty="0">
                          <a:effectLst/>
                        </a:rPr>
                        <a:t> </a:t>
                      </a:r>
                      <a:r>
                        <a:rPr lang="en-US" sz="2000" dirty="0">
                          <a:effectLst/>
                        </a:rPr>
                        <a:t>estimated</a:t>
                      </a:r>
                      <a:r>
                        <a:rPr lang="en-US" sz="2000" spc="-175" dirty="0">
                          <a:effectLst/>
                        </a:rPr>
                        <a:t> </a:t>
                      </a:r>
                      <a:r>
                        <a:rPr lang="en-US" sz="2000" dirty="0">
                          <a:effectLst/>
                        </a:rPr>
                        <a:t>cost</a:t>
                      </a:r>
                      <a:r>
                        <a:rPr lang="en-US" sz="2000" spc="-175" dirty="0">
                          <a:effectLst/>
                        </a:rPr>
                        <a:t> </a:t>
                      </a:r>
                      <a:r>
                        <a:rPr lang="en-US" sz="2000" dirty="0">
                          <a:effectLst/>
                        </a:rPr>
                        <a:t>of</a:t>
                      </a:r>
                      <a:r>
                        <a:rPr lang="en-US" sz="2000" spc="-175" dirty="0">
                          <a:effectLst/>
                        </a:rPr>
                        <a:t> </a:t>
                      </a:r>
                      <a:r>
                        <a:rPr lang="en-US" sz="2000" spc="-25" dirty="0">
                          <a:effectLst/>
                        </a:rPr>
                        <a:t>Real </a:t>
                      </a:r>
                      <a:r>
                        <a:rPr lang="en-US" sz="2000" dirty="0">
                          <a:effectLst/>
                        </a:rPr>
                        <a:t>estate</a:t>
                      </a:r>
                      <a:r>
                        <a:rPr lang="en-US" sz="2000" spc="-70" dirty="0">
                          <a:effectLst/>
                        </a:rPr>
                        <a:t> </a:t>
                      </a:r>
                      <a:r>
                        <a:rPr lang="en-US" sz="2000" dirty="0">
                          <a:effectLst/>
                        </a:rPr>
                        <a:t>project</a:t>
                      </a:r>
                      <a:endParaRPr lang="en-US" sz="2000" dirty="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extLst>
                  <a:ext uri="{0D108BD9-81ED-4DB2-BD59-A6C34878D82A}">
                    <a16:rowId xmlns:a16="http://schemas.microsoft.com/office/drawing/2014/main" val="3199660263"/>
                  </a:ext>
                </a:extLst>
              </a:tr>
            </a:tbl>
          </a:graphicData>
        </a:graphic>
      </p:graphicFrame>
    </p:spTree>
    <p:extLst>
      <p:ext uri="{BB962C8B-B14F-4D97-AF65-F5344CB8AC3E}">
        <p14:creationId xmlns:p14="http://schemas.microsoft.com/office/powerpoint/2010/main" val="326048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Down Arrow 7">
            <a:extLst>
              <a:ext uri="{FF2B5EF4-FFF2-40B4-BE49-F238E27FC236}">
                <a16:creationId xmlns:a16="http://schemas.microsoft.com/office/drawing/2014/main" id="{73DE2CFE-42F2-48F0-8706-5264E012B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288521" y="381403"/>
            <a:ext cx="2200313" cy="3342508"/>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6E696D-B0C9-4788-B926-E01AABBF8345}"/>
              </a:ext>
            </a:extLst>
          </p:cNvPr>
          <p:cNvSpPr>
            <a:spLocks noGrp="1"/>
          </p:cNvSpPr>
          <p:nvPr>
            <p:ph type="title"/>
          </p:nvPr>
        </p:nvSpPr>
        <p:spPr>
          <a:xfrm>
            <a:off x="966952" y="1204108"/>
            <a:ext cx="2669406" cy="1781175"/>
          </a:xfrm>
        </p:spPr>
        <p:txBody>
          <a:bodyPr>
            <a:normAutofit/>
          </a:bodyPr>
          <a:lstStyle/>
          <a:p>
            <a:r>
              <a:rPr lang="en-US" sz="3200" b="1">
                <a:solidFill>
                  <a:srgbClr val="FFFFFF"/>
                </a:solidFill>
              </a:rPr>
              <a:t>K- RERA - OFFENCES AND PENALTIES</a:t>
            </a:r>
            <a:endParaRPr lang="en-US" sz="3200">
              <a:solidFill>
                <a:srgbClr val="FFFFFF"/>
              </a:solidFill>
            </a:endParaRPr>
          </a:p>
        </p:txBody>
      </p:sp>
      <p:pic>
        <p:nvPicPr>
          <p:cNvPr id="5" name="Content Placeholder 4" descr="Cabin">
            <a:extLst>
              <a:ext uri="{FF2B5EF4-FFF2-40B4-BE49-F238E27FC236}">
                <a16:creationId xmlns:a16="http://schemas.microsoft.com/office/drawing/2014/main" id="{FFE86532-EDC9-45C2-AAD8-97B7A5E38AC5}"/>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7424" y="3236890"/>
            <a:ext cx="2918934" cy="2417001"/>
          </a:xfrm>
        </p:spPr>
      </p:pic>
      <p:graphicFrame>
        <p:nvGraphicFramePr>
          <p:cNvPr id="16" name="Content Placeholder 3">
            <a:extLst>
              <a:ext uri="{FF2B5EF4-FFF2-40B4-BE49-F238E27FC236}">
                <a16:creationId xmlns:a16="http://schemas.microsoft.com/office/drawing/2014/main" id="{0022DAA0-A9BB-4D6C-90D0-478EC2310D59}"/>
              </a:ext>
            </a:extLst>
          </p:cNvPr>
          <p:cNvGraphicFramePr>
            <a:graphicFrameLocks/>
          </p:cNvGraphicFramePr>
          <p:nvPr>
            <p:extLst>
              <p:ext uri="{D42A27DB-BD31-4B8C-83A1-F6EECF244321}">
                <p14:modId xmlns:p14="http://schemas.microsoft.com/office/powerpoint/2010/main" val="4220794850"/>
              </p:ext>
            </p:extLst>
          </p:nvPr>
        </p:nvGraphicFramePr>
        <p:xfrm>
          <a:off x="4309461" y="225083"/>
          <a:ext cx="7760618" cy="6358598"/>
        </p:xfrm>
        <a:graphic>
          <a:graphicData uri="http://schemas.openxmlformats.org/drawingml/2006/table">
            <a:tbl>
              <a:tblPr firstRow="1" firstCol="1" lastRow="1" lastCol="1" bandRow="1" bandCol="1">
                <a:tableStyleId>{9D7B26C5-4107-4FEC-AEDC-1716B250A1EF}</a:tableStyleId>
              </a:tblPr>
              <a:tblGrid>
                <a:gridCol w="382223">
                  <a:extLst>
                    <a:ext uri="{9D8B030D-6E8A-4147-A177-3AD203B41FA5}">
                      <a16:colId xmlns:a16="http://schemas.microsoft.com/office/drawing/2014/main" val="319581040"/>
                    </a:ext>
                  </a:extLst>
                </a:gridCol>
                <a:gridCol w="3257933">
                  <a:extLst>
                    <a:ext uri="{9D8B030D-6E8A-4147-A177-3AD203B41FA5}">
                      <a16:colId xmlns:a16="http://schemas.microsoft.com/office/drawing/2014/main" val="3089842125"/>
                    </a:ext>
                  </a:extLst>
                </a:gridCol>
                <a:gridCol w="4120462">
                  <a:extLst>
                    <a:ext uri="{9D8B030D-6E8A-4147-A177-3AD203B41FA5}">
                      <a16:colId xmlns:a16="http://schemas.microsoft.com/office/drawing/2014/main" val="3193429445"/>
                    </a:ext>
                  </a:extLst>
                </a:gridCol>
              </a:tblGrid>
              <a:tr h="1428538">
                <a:tc>
                  <a:txBody>
                    <a:bodyPr/>
                    <a:lstStyle/>
                    <a:p>
                      <a:pPr marL="0" marR="46355" algn="ctr">
                        <a:spcBef>
                          <a:spcPts val="285"/>
                        </a:spcBef>
                        <a:spcAft>
                          <a:spcPts val="0"/>
                        </a:spcAft>
                      </a:pPr>
                      <a:r>
                        <a:rPr lang="en-US" sz="2000" dirty="0">
                          <a:effectLst/>
                        </a:rPr>
                        <a:t>4</a:t>
                      </a:r>
                      <a:endParaRPr lang="en-US" sz="2000" dirty="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113665" marR="245745">
                        <a:lnSpc>
                          <a:spcPct val="85000"/>
                        </a:lnSpc>
                        <a:spcBef>
                          <a:spcPts val="425"/>
                        </a:spcBef>
                        <a:spcAft>
                          <a:spcPts val="0"/>
                        </a:spcAft>
                      </a:pPr>
                      <a:r>
                        <a:rPr lang="en-US" sz="2000">
                          <a:effectLst/>
                        </a:rPr>
                        <a:t>Non-registration of real estate agents</a:t>
                      </a:r>
                      <a:endParaRPr lang="en-US" sz="20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113665" marR="213360">
                        <a:lnSpc>
                          <a:spcPct val="85000"/>
                        </a:lnSpc>
                        <a:spcBef>
                          <a:spcPts val="425"/>
                        </a:spcBef>
                        <a:spcAft>
                          <a:spcPts val="0"/>
                        </a:spcAft>
                      </a:pPr>
                      <a:r>
                        <a:rPr lang="en-US" sz="2000">
                          <a:effectLst/>
                        </a:rPr>
                        <a:t>Rs. 10,000 every day of default maximum</a:t>
                      </a:r>
                      <a:r>
                        <a:rPr lang="en-US" sz="2000" spc="-145">
                          <a:effectLst/>
                        </a:rPr>
                        <a:t> </a:t>
                      </a:r>
                      <a:r>
                        <a:rPr lang="en-US" sz="2000">
                          <a:effectLst/>
                        </a:rPr>
                        <a:t>up</a:t>
                      </a:r>
                      <a:r>
                        <a:rPr lang="en-US" sz="2000" spc="-140">
                          <a:effectLst/>
                        </a:rPr>
                        <a:t> </a:t>
                      </a:r>
                      <a:r>
                        <a:rPr lang="en-US" sz="2000">
                          <a:effectLst/>
                        </a:rPr>
                        <a:t>to</a:t>
                      </a:r>
                      <a:r>
                        <a:rPr lang="en-US" sz="2000" spc="-140">
                          <a:effectLst/>
                        </a:rPr>
                        <a:t> </a:t>
                      </a:r>
                      <a:r>
                        <a:rPr lang="en-US" sz="2000">
                          <a:effectLst/>
                        </a:rPr>
                        <a:t>5%</a:t>
                      </a:r>
                      <a:r>
                        <a:rPr lang="en-US" sz="2000" spc="-145">
                          <a:effectLst/>
                        </a:rPr>
                        <a:t> </a:t>
                      </a:r>
                      <a:r>
                        <a:rPr lang="en-US" sz="2000">
                          <a:effectLst/>
                        </a:rPr>
                        <a:t>of</a:t>
                      </a:r>
                      <a:r>
                        <a:rPr lang="en-US" sz="2000" spc="-140">
                          <a:effectLst/>
                        </a:rPr>
                        <a:t> </a:t>
                      </a:r>
                      <a:r>
                        <a:rPr lang="en-US" sz="2000">
                          <a:effectLst/>
                        </a:rPr>
                        <a:t>the</a:t>
                      </a:r>
                      <a:r>
                        <a:rPr lang="en-US" sz="2000" spc="-140">
                          <a:effectLst/>
                        </a:rPr>
                        <a:t> </a:t>
                      </a:r>
                      <a:r>
                        <a:rPr lang="en-US" sz="2000">
                          <a:effectLst/>
                        </a:rPr>
                        <a:t>cost</a:t>
                      </a:r>
                      <a:r>
                        <a:rPr lang="en-US" sz="2000" spc="-140">
                          <a:effectLst/>
                        </a:rPr>
                        <a:t> </a:t>
                      </a:r>
                      <a:r>
                        <a:rPr lang="en-US" sz="2000">
                          <a:effectLst/>
                        </a:rPr>
                        <a:t>of</a:t>
                      </a:r>
                      <a:r>
                        <a:rPr lang="en-US" sz="2000" spc="-145">
                          <a:effectLst/>
                        </a:rPr>
                        <a:t> </a:t>
                      </a:r>
                      <a:r>
                        <a:rPr lang="en-US" sz="2000" spc="-25">
                          <a:effectLst/>
                        </a:rPr>
                        <a:t>plot </a:t>
                      </a:r>
                      <a:r>
                        <a:rPr lang="en-US" sz="2000">
                          <a:effectLst/>
                        </a:rPr>
                        <a:t>apartment or</a:t>
                      </a:r>
                      <a:r>
                        <a:rPr lang="en-US" sz="2000" spc="-165">
                          <a:effectLst/>
                        </a:rPr>
                        <a:t> </a:t>
                      </a:r>
                      <a:r>
                        <a:rPr lang="en-US" sz="2000">
                          <a:effectLst/>
                        </a:rPr>
                        <a:t>building.</a:t>
                      </a:r>
                      <a:endParaRPr lang="en-US" sz="20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extLst>
                  <a:ext uri="{0D108BD9-81ED-4DB2-BD59-A6C34878D82A}">
                    <a16:rowId xmlns:a16="http://schemas.microsoft.com/office/drawing/2014/main" val="2002744840"/>
                  </a:ext>
                </a:extLst>
              </a:tr>
              <a:tr h="1081659">
                <a:tc>
                  <a:txBody>
                    <a:bodyPr/>
                    <a:lstStyle/>
                    <a:p>
                      <a:pPr marL="0" marR="50165" algn="ctr">
                        <a:spcBef>
                          <a:spcPts val="285"/>
                        </a:spcBef>
                        <a:spcAft>
                          <a:spcPts val="0"/>
                        </a:spcAft>
                      </a:pPr>
                      <a:r>
                        <a:rPr lang="en-US" sz="2000">
                          <a:effectLst/>
                        </a:rPr>
                        <a:t>5</a:t>
                      </a:r>
                      <a:endParaRPr lang="en-US" sz="20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113665" marR="0">
                        <a:lnSpc>
                          <a:spcPct val="85000"/>
                        </a:lnSpc>
                        <a:spcBef>
                          <a:spcPts val="425"/>
                        </a:spcBef>
                        <a:spcAft>
                          <a:spcPts val="0"/>
                        </a:spcAft>
                      </a:pPr>
                      <a:r>
                        <a:rPr lang="en-US" sz="2000">
                          <a:effectLst/>
                        </a:rPr>
                        <a:t>Promoter failing to comply orders of Authority</a:t>
                      </a:r>
                      <a:endParaRPr lang="en-US" sz="20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113665" marR="227330">
                        <a:lnSpc>
                          <a:spcPct val="85000"/>
                        </a:lnSpc>
                        <a:spcBef>
                          <a:spcPts val="425"/>
                        </a:spcBef>
                        <a:spcAft>
                          <a:spcPts val="0"/>
                        </a:spcAft>
                      </a:pPr>
                      <a:r>
                        <a:rPr lang="en-US" sz="2000">
                          <a:effectLst/>
                        </a:rPr>
                        <a:t>Penalty</a:t>
                      </a:r>
                      <a:r>
                        <a:rPr lang="en-US" sz="2000" spc="-150">
                          <a:effectLst/>
                        </a:rPr>
                        <a:t> </a:t>
                      </a:r>
                      <a:r>
                        <a:rPr lang="en-US" sz="2000">
                          <a:effectLst/>
                        </a:rPr>
                        <a:t>for</a:t>
                      </a:r>
                      <a:r>
                        <a:rPr lang="en-US" sz="2000" spc="-150">
                          <a:effectLst/>
                        </a:rPr>
                        <a:t> </a:t>
                      </a:r>
                      <a:r>
                        <a:rPr lang="en-US" sz="2000">
                          <a:effectLst/>
                        </a:rPr>
                        <a:t>every</a:t>
                      </a:r>
                      <a:r>
                        <a:rPr lang="en-US" sz="2000" spc="-150">
                          <a:effectLst/>
                        </a:rPr>
                        <a:t> </a:t>
                      </a:r>
                      <a:r>
                        <a:rPr lang="en-US" sz="2000">
                          <a:effectLst/>
                        </a:rPr>
                        <a:t>day</a:t>
                      </a:r>
                      <a:r>
                        <a:rPr lang="en-US" sz="2000" spc="-150">
                          <a:effectLst/>
                        </a:rPr>
                        <a:t> </a:t>
                      </a:r>
                      <a:r>
                        <a:rPr lang="en-US" sz="2000">
                          <a:effectLst/>
                        </a:rPr>
                        <a:t>of</a:t>
                      </a:r>
                      <a:r>
                        <a:rPr lang="en-US" sz="2000" spc="-150">
                          <a:effectLst/>
                        </a:rPr>
                        <a:t> </a:t>
                      </a:r>
                      <a:r>
                        <a:rPr lang="en-US" sz="2000">
                          <a:effectLst/>
                        </a:rPr>
                        <a:t>default</a:t>
                      </a:r>
                      <a:r>
                        <a:rPr lang="en-US" sz="2000" spc="-150">
                          <a:effectLst/>
                        </a:rPr>
                        <a:t> </a:t>
                      </a:r>
                      <a:r>
                        <a:rPr lang="en-US" sz="2000">
                          <a:effectLst/>
                        </a:rPr>
                        <a:t>up</a:t>
                      </a:r>
                      <a:r>
                        <a:rPr lang="en-US" sz="2000" spc="-150">
                          <a:effectLst/>
                        </a:rPr>
                        <a:t> </a:t>
                      </a:r>
                      <a:r>
                        <a:rPr lang="en-US" sz="2000" spc="-40">
                          <a:effectLst/>
                        </a:rPr>
                        <a:t>to </a:t>
                      </a:r>
                      <a:r>
                        <a:rPr lang="en-US" sz="2000">
                          <a:effectLst/>
                        </a:rPr>
                        <a:t>5</a:t>
                      </a:r>
                      <a:r>
                        <a:rPr lang="en-US" sz="2000" spc="-160">
                          <a:effectLst/>
                        </a:rPr>
                        <a:t> </a:t>
                      </a:r>
                      <a:r>
                        <a:rPr lang="en-US" sz="2000">
                          <a:effectLst/>
                        </a:rPr>
                        <a:t>%</a:t>
                      </a:r>
                      <a:r>
                        <a:rPr lang="en-US" sz="2000" spc="-160">
                          <a:effectLst/>
                        </a:rPr>
                        <a:t> </a:t>
                      </a:r>
                      <a:r>
                        <a:rPr lang="en-US" sz="2000">
                          <a:effectLst/>
                        </a:rPr>
                        <a:t>of</a:t>
                      </a:r>
                      <a:r>
                        <a:rPr lang="en-US" sz="2000" spc="-160">
                          <a:effectLst/>
                        </a:rPr>
                        <a:t> </a:t>
                      </a:r>
                      <a:r>
                        <a:rPr lang="en-US" sz="2000">
                          <a:effectLst/>
                        </a:rPr>
                        <a:t>estimated</a:t>
                      </a:r>
                      <a:r>
                        <a:rPr lang="en-US" sz="2000" spc="-160">
                          <a:effectLst/>
                        </a:rPr>
                        <a:t> </a:t>
                      </a:r>
                      <a:r>
                        <a:rPr lang="en-US" sz="2000">
                          <a:effectLst/>
                        </a:rPr>
                        <a:t>cost</a:t>
                      </a:r>
                      <a:r>
                        <a:rPr lang="en-US" sz="2000" spc="-160">
                          <a:effectLst/>
                        </a:rPr>
                        <a:t> </a:t>
                      </a:r>
                      <a:r>
                        <a:rPr lang="en-US" sz="2000">
                          <a:effectLst/>
                        </a:rPr>
                        <a:t>of</a:t>
                      </a:r>
                      <a:r>
                        <a:rPr lang="en-US" sz="2000" spc="-160">
                          <a:effectLst/>
                        </a:rPr>
                        <a:t> </a:t>
                      </a:r>
                      <a:r>
                        <a:rPr lang="en-US" sz="2000">
                          <a:effectLst/>
                        </a:rPr>
                        <a:t>Real</a:t>
                      </a:r>
                      <a:r>
                        <a:rPr lang="en-US" sz="2000" spc="-160">
                          <a:effectLst/>
                        </a:rPr>
                        <a:t> </a:t>
                      </a:r>
                      <a:r>
                        <a:rPr lang="en-US" sz="2000">
                          <a:effectLst/>
                        </a:rPr>
                        <a:t>estate project.</a:t>
                      </a:r>
                      <a:endParaRPr lang="en-US" sz="20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extLst>
                  <a:ext uri="{0D108BD9-81ED-4DB2-BD59-A6C34878D82A}">
                    <a16:rowId xmlns:a16="http://schemas.microsoft.com/office/drawing/2014/main" val="438281771"/>
                  </a:ext>
                </a:extLst>
              </a:tr>
              <a:tr h="2419863">
                <a:tc>
                  <a:txBody>
                    <a:bodyPr/>
                    <a:lstStyle/>
                    <a:p>
                      <a:pPr marL="0" marR="46355" algn="ctr">
                        <a:spcBef>
                          <a:spcPts val="285"/>
                        </a:spcBef>
                        <a:spcAft>
                          <a:spcPts val="0"/>
                        </a:spcAft>
                      </a:pPr>
                      <a:r>
                        <a:rPr lang="en-US" sz="2000">
                          <a:effectLst/>
                        </a:rPr>
                        <a:t>6</a:t>
                      </a:r>
                      <a:endParaRPr lang="en-US" sz="20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113665" marR="0">
                        <a:lnSpc>
                          <a:spcPct val="85000"/>
                        </a:lnSpc>
                        <a:spcBef>
                          <a:spcPts val="425"/>
                        </a:spcBef>
                        <a:spcAft>
                          <a:spcPts val="0"/>
                        </a:spcAft>
                      </a:pPr>
                      <a:r>
                        <a:rPr lang="en-US" sz="2000">
                          <a:effectLst/>
                        </a:rPr>
                        <a:t>Promoter failing to comply directions of Appellate Tribunal</a:t>
                      </a:r>
                      <a:endParaRPr lang="en-US" sz="20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113665" marR="186690">
                        <a:lnSpc>
                          <a:spcPct val="85000"/>
                        </a:lnSpc>
                        <a:spcBef>
                          <a:spcPts val="425"/>
                        </a:spcBef>
                        <a:spcAft>
                          <a:spcPts val="0"/>
                        </a:spcAft>
                      </a:pPr>
                      <a:r>
                        <a:rPr lang="en-US" sz="2000">
                          <a:effectLst/>
                        </a:rPr>
                        <a:t>Fine</a:t>
                      </a:r>
                      <a:r>
                        <a:rPr lang="en-US" sz="2000" spc="-175">
                          <a:effectLst/>
                        </a:rPr>
                        <a:t> </a:t>
                      </a:r>
                      <a:r>
                        <a:rPr lang="en-US" sz="2000">
                          <a:effectLst/>
                        </a:rPr>
                        <a:t>every</a:t>
                      </a:r>
                      <a:r>
                        <a:rPr lang="en-US" sz="2000" spc="-175">
                          <a:effectLst/>
                        </a:rPr>
                        <a:t> </a:t>
                      </a:r>
                      <a:r>
                        <a:rPr lang="en-US" sz="2000">
                          <a:effectLst/>
                        </a:rPr>
                        <a:t>day</a:t>
                      </a:r>
                      <a:r>
                        <a:rPr lang="en-US" sz="2000" spc="-175">
                          <a:effectLst/>
                        </a:rPr>
                        <a:t> </a:t>
                      </a:r>
                      <a:r>
                        <a:rPr lang="en-US" sz="2000">
                          <a:effectLst/>
                        </a:rPr>
                        <a:t>up</a:t>
                      </a:r>
                      <a:r>
                        <a:rPr lang="en-US" sz="2000" spc="-175">
                          <a:effectLst/>
                        </a:rPr>
                        <a:t> </a:t>
                      </a:r>
                      <a:r>
                        <a:rPr lang="en-US" sz="2000">
                          <a:effectLst/>
                        </a:rPr>
                        <a:t>to</a:t>
                      </a:r>
                      <a:r>
                        <a:rPr lang="en-US" sz="2000" spc="-175">
                          <a:effectLst/>
                        </a:rPr>
                        <a:t> </a:t>
                      </a:r>
                      <a:r>
                        <a:rPr lang="en-US" sz="2000">
                          <a:effectLst/>
                        </a:rPr>
                        <a:t>10%</a:t>
                      </a:r>
                      <a:r>
                        <a:rPr lang="en-US" sz="2000" spc="-175">
                          <a:effectLst/>
                        </a:rPr>
                        <a:t> </a:t>
                      </a:r>
                      <a:r>
                        <a:rPr lang="en-US" sz="2000">
                          <a:effectLst/>
                        </a:rPr>
                        <a:t>of</a:t>
                      </a:r>
                      <a:r>
                        <a:rPr lang="en-US" sz="2000" spc="-175">
                          <a:effectLst/>
                        </a:rPr>
                        <a:t> </a:t>
                      </a:r>
                      <a:r>
                        <a:rPr lang="en-US" sz="2000" spc="-15">
                          <a:effectLst/>
                        </a:rPr>
                        <a:t>estimated </a:t>
                      </a:r>
                      <a:r>
                        <a:rPr lang="en-US" sz="2000">
                          <a:effectLst/>
                        </a:rPr>
                        <a:t>cost</a:t>
                      </a:r>
                      <a:r>
                        <a:rPr lang="en-US" sz="2000" spc="-130">
                          <a:effectLst/>
                        </a:rPr>
                        <a:t> </a:t>
                      </a:r>
                      <a:r>
                        <a:rPr lang="en-US" sz="2000">
                          <a:effectLst/>
                        </a:rPr>
                        <a:t>of</a:t>
                      </a:r>
                      <a:r>
                        <a:rPr lang="en-US" sz="2000" spc="-125">
                          <a:effectLst/>
                        </a:rPr>
                        <a:t> </a:t>
                      </a:r>
                      <a:r>
                        <a:rPr lang="en-US" sz="2000">
                          <a:effectLst/>
                        </a:rPr>
                        <a:t>the</a:t>
                      </a:r>
                      <a:r>
                        <a:rPr lang="en-US" sz="2000" spc="-125">
                          <a:effectLst/>
                        </a:rPr>
                        <a:t> </a:t>
                      </a:r>
                      <a:r>
                        <a:rPr lang="en-US" sz="2000">
                          <a:effectLst/>
                        </a:rPr>
                        <a:t>real</a:t>
                      </a:r>
                      <a:r>
                        <a:rPr lang="en-US" sz="2000" spc="-130">
                          <a:effectLst/>
                        </a:rPr>
                        <a:t> </a:t>
                      </a:r>
                      <a:r>
                        <a:rPr lang="en-US" sz="2000">
                          <a:effectLst/>
                        </a:rPr>
                        <a:t>estate</a:t>
                      </a:r>
                      <a:r>
                        <a:rPr lang="en-US" sz="2000" spc="-125">
                          <a:effectLst/>
                        </a:rPr>
                        <a:t> </a:t>
                      </a:r>
                      <a:r>
                        <a:rPr lang="en-US" sz="2000">
                          <a:effectLst/>
                        </a:rPr>
                        <a:t>project</a:t>
                      </a:r>
                      <a:r>
                        <a:rPr lang="en-US" sz="2000" spc="-125">
                          <a:effectLst/>
                        </a:rPr>
                        <a:t> </a:t>
                      </a:r>
                      <a:r>
                        <a:rPr lang="en-US" sz="2000">
                          <a:effectLst/>
                        </a:rPr>
                        <a:t>AND</a:t>
                      </a:r>
                    </a:p>
                    <a:p>
                      <a:pPr marL="113665" marR="0">
                        <a:lnSpc>
                          <a:spcPts val="970"/>
                        </a:lnSpc>
                        <a:spcBef>
                          <a:spcPts val="0"/>
                        </a:spcBef>
                        <a:spcAft>
                          <a:spcPts val="0"/>
                        </a:spcAft>
                      </a:pPr>
                      <a:r>
                        <a:rPr lang="en-US" sz="2000">
                          <a:effectLst/>
                        </a:rPr>
                        <a:t>/</a:t>
                      </a:r>
                      <a:r>
                        <a:rPr lang="en-US" sz="2000" spc="-325">
                          <a:effectLst/>
                        </a:rPr>
                        <a:t> </a:t>
                      </a:r>
                      <a:r>
                        <a:rPr lang="en-US" sz="2000">
                          <a:effectLst/>
                        </a:rPr>
                        <a:t>OR up to 3 years imprisonment</a:t>
                      </a:r>
                    </a:p>
                    <a:p>
                      <a:pPr marL="113665" marR="127000">
                        <a:lnSpc>
                          <a:spcPct val="85000"/>
                        </a:lnSpc>
                        <a:spcBef>
                          <a:spcPts val="50"/>
                        </a:spcBef>
                        <a:spcAft>
                          <a:spcPts val="0"/>
                        </a:spcAft>
                      </a:pPr>
                      <a:r>
                        <a:rPr lang="en-US" sz="2000">
                          <a:effectLst/>
                        </a:rPr>
                        <a:t>-compoundable with 10% of estimated cost of the real estate project.</a:t>
                      </a:r>
                      <a:endParaRPr lang="en-US" sz="20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extLst>
                  <a:ext uri="{0D108BD9-81ED-4DB2-BD59-A6C34878D82A}">
                    <a16:rowId xmlns:a16="http://schemas.microsoft.com/office/drawing/2014/main" val="3601592548"/>
                  </a:ext>
                </a:extLst>
              </a:tr>
              <a:tr h="1428538">
                <a:tc>
                  <a:txBody>
                    <a:bodyPr/>
                    <a:lstStyle/>
                    <a:p>
                      <a:pPr marL="0" marR="55880" algn="ctr">
                        <a:spcBef>
                          <a:spcPts val="285"/>
                        </a:spcBef>
                        <a:spcAft>
                          <a:spcPts val="0"/>
                        </a:spcAft>
                      </a:pPr>
                      <a:r>
                        <a:rPr lang="en-US" sz="2000">
                          <a:effectLst/>
                        </a:rPr>
                        <a:t>7</a:t>
                      </a:r>
                      <a:endParaRPr lang="en-US" sz="20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113665" marR="57150">
                        <a:lnSpc>
                          <a:spcPct val="85000"/>
                        </a:lnSpc>
                        <a:spcBef>
                          <a:spcPts val="425"/>
                        </a:spcBef>
                        <a:spcAft>
                          <a:spcPts val="0"/>
                        </a:spcAft>
                      </a:pPr>
                      <a:r>
                        <a:rPr lang="en-US" sz="2000">
                          <a:effectLst/>
                        </a:rPr>
                        <a:t>Real Estate agent fails to comply with the directions of Authority</a:t>
                      </a:r>
                      <a:endParaRPr lang="en-US" sz="20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113665" marR="90170">
                        <a:lnSpc>
                          <a:spcPct val="85000"/>
                        </a:lnSpc>
                        <a:spcBef>
                          <a:spcPts val="425"/>
                        </a:spcBef>
                        <a:spcAft>
                          <a:spcPts val="0"/>
                        </a:spcAft>
                      </a:pPr>
                      <a:r>
                        <a:rPr lang="en-US" sz="2000" dirty="0">
                          <a:effectLst/>
                        </a:rPr>
                        <a:t>Fine</a:t>
                      </a:r>
                      <a:r>
                        <a:rPr lang="en-US" sz="2000" spc="-180" dirty="0">
                          <a:effectLst/>
                        </a:rPr>
                        <a:t> </a:t>
                      </a:r>
                      <a:r>
                        <a:rPr lang="en-US" sz="2000" dirty="0">
                          <a:effectLst/>
                        </a:rPr>
                        <a:t>for</a:t>
                      </a:r>
                      <a:r>
                        <a:rPr lang="en-US" sz="2000" spc="-180" dirty="0">
                          <a:effectLst/>
                        </a:rPr>
                        <a:t> </a:t>
                      </a:r>
                      <a:r>
                        <a:rPr lang="en-US" sz="2000" dirty="0">
                          <a:effectLst/>
                        </a:rPr>
                        <a:t>every</a:t>
                      </a:r>
                      <a:r>
                        <a:rPr lang="en-US" sz="2000" spc="-180" dirty="0">
                          <a:effectLst/>
                        </a:rPr>
                        <a:t> </a:t>
                      </a:r>
                      <a:r>
                        <a:rPr lang="en-US" sz="2000" dirty="0">
                          <a:effectLst/>
                        </a:rPr>
                        <a:t>day</a:t>
                      </a:r>
                      <a:r>
                        <a:rPr lang="en-US" sz="2000" spc="-175" dirty="0">
                          <a:effectLst/>
                        </a:rPr>
                        <a:t> </a:t>
                      </a:r>
                      <a:r>
                        <a:rPr lang="en-US" sz="2000" dirty="0">
                          <a:effectLst/>
                        </a:rPr>
                        <a:t>of</a:t>
                      </a:r>
                      <a:r>
                        <a:rPr lang="en-US" sz="2000" spc="-180" dirty="0">
                          <a:effectLst/>
                        </a:rPr>
                        <a:t> </a:t>
                      </a:r>
                      <a:r>
                        <a:rPr lang="en-US" sz="2000" dirty="0">
                          <a:effectLst/>
                        </a:rPr>
                        <a:t>default</a:t>
                      </a:r>
                      <a:r>
                        <a:rPr lang="en-US" sz="2000" spc="-180" dirty="0">
                          <a:effectLst/>
                        </a:rPr>
                        <a:t> </a:t>
                      </a:r>
                      <a:r>
                        <a:rPr lang="en-US" sz="2000" dirty="0">
                          <a:effectLst/>
                        </a:rPr>
                        <a:t>up</a:t>
                      </a:r>
                      <a:r>
                        <a:rPr lang="en-US" sz="2000" spc="-180" dirty="0">
                          <a:effectLst/>
                        </a:rPr>
                        <a:t> </a:t>
                      </a:r>
                      <a:r>
                        <a:rPr lang="en-US" sz="2000" dirty="0">
                          <a:effectLst/>
                        </a:rPr>
                        <a:t>to</a:t>
                      </a:r>
                      <a:r>
                        <a:rPr lang="en-US" sz="2000" spc="-175" dirty="0">
                          <a:effectLst/>
                        </a:rPr>
                        <a:t> </a:t>
                      </a:r>
                      <a:r>
                        <a:rPr lang="en-US" sz="2000" dirty="0">
                          <a:effectLst/>
                        </a:rPr>
                        <a:t>5</a:t>
                      </a:r>
                      <a:r>
                        <a:rPr lang="en-US" sz="2000" spc="-180" dirty="0">
                          <a:effectLst/>
                        </a:rPr>
                        <a:t> </a:t>
                      </a:r>
                      <a:r>
                        <a:rPr lang="en-US" sz="2000" dirty="0">
                          <a:effectLst/>
                        </a:rPr>
                        <a:t>% of</a:t>
                      </a:r>
                      <a:r>
                        <a:rPr lang="en-US" sz="2000" spc="-70" dirty="0">
                          <a:effectLst/>
                        </a:rPr>
                        <a:t> </a:t>
                      </a:r>
                      <a:r>
                        <a:rPr lang="en-US" sz="2000" dirty="0">
                          <a:effectLst/>
                        </a:rPr>
                        <a:t>estimated</a:t>
                      </a:r>
                      <a:r>
                        <a:rPr lang="en-US" sz="2000" spc="-65" dirty="0">
                          <a:effectLst/>
                        </a:rPr>
                        <a:t> </a:t>
                      </a:r>
                      <a:r>
                        <a:rPr lang="en-US" sz="2000" dirty="0">
                          <a:effectLst/>
                        </a:rPr>
                        <a:t>cost</a:t>
                      </a:r>
                      <a:r>
                        <a:rPr lang="en-US" sz="2000" spc="-65" dirty="0">
                          <a:effectLst/>
                        </a:rPr>
                        <a:t> </a:t>
                      </a:r>
                      <a:r>
                        <a:rPr lang="en-US" sz="2000" dirty="0">
                          <a:effectLst/>
                        </a:rPr>
                        <a:t>of</a:t>
                      </a:r>
                      <a:r>
                        <a:rPr lang="en-US" sz="2000" spc="-65" dirty="0">
                          <a:effectLst/>
                        </a:rPr>
                        <a:t> </a:t>
                      </a:r>
                      <a:r>
                        <a:rPr lang="en-US" sz="2000" dirty="0">
                          <a:effectLst/>
                        </a:rPr>
                        <a:t>the</a:t>
                      </a:r>
                      <a:r>
                        <a:rPr lang="en-US" sz="2000" spc="-65" dirty="0">
                          <a:effectLst/>
                        </a:rPr>
                        <a:t> </a:t>
                      </a:r>
                      <a:r>
                        <a:rPr lang="en-US" sz="2000" dirty="0">
                          <a:effectLst/>
                        </a:rPr>
                        <a:t>plot,</a:t>
                      </a:r>
                      <a:r>
                        <a:rPr lang="en-US" sz="2000" spc="-65" dirty="0">
                          <a:effectLst/>
                        </a:rPr>
                        <a:t> </a:t>
                      </a:r>
                      <a:r>
                        <a:rPr lang="en-US" sz="2000" dirty="0">
                          <a:effectLst/>
                        </a:rPr>
                        <a:t>apartment or</a:t>
                      </a:r>
                      <a:r>
                        <a:rPr lang="en-US" sz="2000" spc="-60" dirty="0">
                          <a:effectLst/>
                        </a:rPr>
                        <a:t> </a:t>
                      </a:r>
                      <a:r>
                        <a:rPr lang="en-US" sz="2000" dirty="0">
                          <a:effectLst/>
                        </a:rPr>
                        <a:t>building.</a:t>
                      </a:r>
                      <a:endParaRPr lang="en-US" sz="2000" dirty="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extLst>
                  <a:ext uri="{0D108BD9-81ED-4DB2-BD59-A6C34878D82A}">
                    <a16:rowId xmlns:a16="http://schemas.microsoft.com/office/drawing/2014/main" val="1715647024"/>
                  </a:ext>
                </a:extLst>
              </a:tr>
            </a:tbl>
          </a:graphicData>
        </a:graphic>
      </p:graphicFrame>
    </p:spTree>
    <p:extLst>
      <p:ext uri="{BB962C8B-B14F-4D97-AF65-F5344CB8AC3E}">
        <p14:creationId xmlns:p14="http://schemas.microsoft.com/office/powerpoint/2010/main" val="11892201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Down Arrow 7">
            <a:extLst>
              <a:ext uri="{FF2B5EF4-FFF2-40B4-BE49-F238E27FC236}">
                <a16:creationId xmlns:a16="http://schemas.microsoft.com/office/drawing/2014/main" id="{73DE2CFE-42F2-48F0-8706-5264E012B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288521" y="381403"/>
            <a:ext cx="2200313" cy="3342508"/>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C376945-212B-417E-BEB2-FCD242753E62}"/>
              </a:ext>
            </a:extLst>
          </p:cNvPr>
          <p:cNvSpPr>
            <a:spLocks noGrp="1"/>
          </p:cNvSpPr>
          <p:nvPr>
            <p:ph type="title"/>
          </p:nvPr>
        </p:nvSpPr>
        <p:spPr>
          <a:xfrm>
            <a:off x="966952" y="1204108"/>
            <a:ext cx="2669406" cy="1781175"/>
          </a:xfrm>
        </p:spPr>
        <p:txBody>
          <a:bodyPr>
            <a:normAutofit/>
          </a:bodyPr>
          <a:lstStyle/>
          <a:p>
            <a:r>
              <a:rPr lang="en-US" sz="3200" b="1">
                <a:solidFill>
                  <a:srgbClr val="FFFFFF"/>
                </a:solidFill>
              </a:rPr>
              <a:t>K- RERA - OFFENCES AND PENALTIES</a:t>
            </a:r>
            <a:endParaRPr lang="en-US" sz="3200">
              <a:solidFill>
                <a:srgbClr val="FFFFFF"/>
              </a:solidFill>
            </a:endParaRPr>
          </a:p>
        </p:txBody>
      </p:sp>
      <p:pic>
        <p:nvPicPr>
          <p:cNvPr id="5" name="Content Placeholder 4" descr="Cabin">
            <a:extLst>
              <a:ext uri="{FF2B5EF4-FFF2-40B4-BE49-F238E27FC236}">
                <a16:creationId xmlns:a16="http://schemas.microsoft.com/office/drawing/2014/main" id="{CADC6496-B34B-4095-9204-52505FF6C47D}"/>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7424" y="3404422"/>
            <a:ext cx="2918934" cy="2166373"/>
          </a:xfrm>
        </p:spPr>
      </p:pic>
      <p:graphicFrame>
        <p:nvGraphicFramePr>
          <p:cNvPr id="7" name="Content Placeholder 3">
            <a:extLst>
              <a:ext uri="{FF2B5EF4-FFF2-40B4-BE49-F238E27FC236}">
                <a16:creationId xmlns:a16="http://schemas.microsoft.com/office/drawing/2014/main" id="{DF01BB8F-8CCA-4122-A743-43423ECFF021}"/>
              </a:ext>
            </a:extLst>
          </p:cNvPr>
          <p:cNvGraphicFramePr>
            <a:graphicFrameLocks/>
          </p:cNvGraphicFramePr>
          <p:nvPr>
            <p:extLst>
              <p:ext uri="{D42A27DB-BD31-4B8C-83A1-F6EECF244321}">
                <p14:modId xmlns:p14="http://schemas.microsoft.com/office/powerpoint/2010/main" val="3778904138"/>
              </p:ext>
            </p:extLst>
          </p:nvPr>
        </p:nvGraphicFramePr>
        <p:xfrm>
          <a:off x="4309462" y="717452"/>
          <a:ext cx="7619941" cy="5838093"/>
        </p:xfrm>
        <a:graphic>
          <a:graphicData uri="http://schemas.openxmlformats.org/drawingml/2006/table">
            <a:tbl>
              <a:tblPr firstRow="1" firstCol="1" lastRow="1" lastCol="1" bandRow="1" bandCol="1">
                <a:tableStyleId>{3B4B98B0-60AC-42C2-AFA5-B58CD77FA1E5}</a:tableStyleId>
              </a:tblPr>
              <a:tblGrid>
                <a:gridCol w="610979">
                  <a:extLst>
                    <a:ext uri="{9D8B030D-6E8A-4147-A177-3AD203B41FA5}">
                      <a16:colId xmlns:a16="http://schemas.microsoft.com/office/drawing/2014/main" val="3216848711"/>
                    </a:ext>
                  </a:extLst>
                </a:gridCol>
                <a:gridCol w="2930468">
                  <a:extLst>
                    <a:ext uri="{9D8B030D-6E8A-4147-A177-3AD203B41FA5}">
                      <a16:colId xmlns:a16="http://schemas.microsoft.com/office/drawing/2014/main" val="2612706106"/>
                    </a:ext>
                  </a:extLst>
                </a:gridCol>
                <a:gridCol w="4078494">
                  <a:extLst>
                    <a:ext uri="{9D8B030D-6E8A-4147-A177-3AD203B41FA5}">
                      <a16:colId xmlns:a16="http://schemas.microsoft.com/office/drawing/2014/main" val="1340259577"/>
                    </a:ext>
                  </a:extLst>
                </a:gridCol>
              </a:tblGrid>
              <a:tr h="2481469">
                <a:tc>
                  <a:txBody>
                    <a:bodyPr/>
                    <a:lstStyle/>
                    <a:p>
                      <a:pPr marL="0" marR="44450" algn="ctr">
                        <a:spcBef>
                          <a:spcPts val="285"/>
                        </a:spcBef>
                        <a:spcAft>
                          <a:spcPts val="0"/>
                        </a:spcAft>
                      </a:pPr>
                      <a:r>
                        <a:rPr lang="en-US" sz="1900" dirty="0">
                          <a:effectLst/>
                        </a:rPr>
                        <a:t>8</a:t>
                      </a:r>
                      <a:endParaRPr lang="en-US" sz="1900" dirty="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113665" marR="213995">
                        <a:lnSpc>
                          <a:spcPct val="85000"/>
                        </a:lnSpc>
                        <a:spcBef>
                          <a:spcPts val="425"/>
                        </a:spcBef>
                        <a:spcAft>
                          <a:spcPts val="0"/>
                        </a:spcAft>
                      </a:pPr>
                      <a:r>
                        <a:rPr lang="en-US" sz="1900">
                          <a:effectLst/>
                        </a:rPr>
                        <a:t>Real</a:t>
                      </a:r>
                      <a:r>
                        <a:rPr lang="en-US" sz="1900" spc="-120">
                          <a:effectLst/>
                        </a:rPr>
                        <a:t> </a:t>
                      </a:r>
                      <a:r>
                        <a:rPr lang="en-US" sz="1900">
                          <a:effectLst/>
                        </a:rPr>
                        <a:t>Estate</a:t>
                      </a:r>
                      <a:r>
                        <a:rPr lang="en-US" sz="1900" spc="-115">
                          <a:effectLst/>
                        </a:rPr>
                        <a:t> </a:t>
                      </a:r>
                      <a:r>
                        <a:rPr lang="en-US" sz="1900">
                          <a:effectLst/>
                        </a:rPr>
                        <a:t>Agent</a:t>
                      </a:r>
                      <a:r>
                        <a:rPr lang="en-US" sz="1900" spc="-115">
                          <a:effectLst/>
                        </a:rPr>
                        <a:t> </a:t>
                      </a:r>
                      <a:r>
                        <a:rPr lang="en-US" sz="1900">
                          <a:effectLst/>
                        </a:rPr>
                        <a:t>failing</a:t>
                      </a:r>
                      <a:r>
                        <a:rPr lang="en-US" sz="1900" spc="-115">
                          <a:effectLst/>
                        </a:rPr>
                        <a:t> </a:t>
                      </a:r>
                      <a:r>
                        <a:rPr lang="en-US" sz="1900" spc="-45">
                          <a:effectLst/>
                        </a:rPr>
                        <a:t>to </a:t>
                      </a:r>
                      <a:r>
                        <a:rPr lang="en-US" sz="1900">
                          <a:effectLst/>
                        </a:rPr>
                        <a:t>comply</a:t>
                      </a:r>
                      <a:r>
                        <a:rPr lang="en-US" sz="1900" spc="-190">
                          <a:effectLst/>
                        </a:rPr>
                        <a:t> </a:t>
                      </a:r>
                      <a:r>
                        <a:rPr lang="en-US" sz="1900">
                          <a:effectLst/>
                        </a:rPr>
                        <a:t>with</a:t>
                      </a:r>
                      <a:r>
                        <a:rPr lang="en-US" sz="1900" spc="-185">
                          <a:effectLst/>
                        </a:rPr>
                        <a:t> </a:t>
                      </a:r>
                      <a:r>
                        <a:rPr lang="en-US" sz="1900">
                          <a:effectLst/>
                        </a:rPr>
                        <a:t>the</a:t>
                      </a:r>
                      <a:r>
                        <a:rPr lang="en-US" sz="1900" spc="-190">
                          <a:effectLst/>
                        </a:rPr>
                        <a:t> </a:t>
                      </a:r>
                      <a:r>
                        <a:rPr lang="en-US" sz="1900">
                          <a:effectLst/>
                        </a:rPr>
                        <a:t>order</a:t>
                      </a:r>
                      <a:r>
                        <a:rPr lang="en-US" sz="1900" spc="-185">
                          <a:effectLst/>
                        </a:rPr>
                        <a:t> </a:t>
                      </a:r>
                      <a:r>
                        <a:rPr lang="en-US" sz="1900">
                          <a:effectLst/>
                        </a:rPr>
                        <a:t>of Appellate</a:t>
                      </a:r>
                      <a:r>
                        <a:rPr lang="en-US" sz="1900" spc="-110">
                          <a:effectLst/>
                        </a:rPr>
                        <a:t> </a:t>
                      </a:r>
                      <a:r>
                        <a:rPr lang="en-US" sz="1900">
                          <a:effectLst/>
                        </a:rPr>
                        <a:t>Tribunal</a:t>
                      </a:r>
                      <a:endParaRPr lang="en-US" sz="19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113665" marR="159385">
                        <a:lnSpc>
                          <a:spcPct val="85000"/>
                        </a:lnSpc>
                        <a:spcBef>
                          <a:spcPts val="425"/>
                        </a:spcBef>
                        <a:spcAft>
                          <a:spcPts val="0"/>
                        </a:spcAft>
                      </a:pPr>
                      <a:r>
                        <a:rPr lang="en-US" sz="1900">
                          <a:effectLst/>
                        </a:rPr>
                        <a:t>Fine for every day up to 10% of estimated cost of the plot, apartment or building as the case may be AND</a:t>
                      </a:r>
                    </a:p>
                    <a:p>
                      <a:pPr marL="113665" marR="0">
                        <a:lnSpc>
                          <a:spcPts val="970"/>
                        </a:lnSpc>
                        <a:spcBef>
                          <a:spcPts val="0"/>
                        </a:spcBef>
                        <a:spcAft>
                          <a:spcPts val="0"/>
                        </a:spcAft>
                      </a:pPr>
                      <a:r>
                        <a:rPr lang="en-US" sz="1900">
                          <a:effectLst/>
                        </a:rPr>
                        <a:t>/</a:t>
                      </a:r>
                      <a:r>
                        <a:rPr lang="en-US" sz="1900" spc="-290">
                          <a:effectLst/>
                        </a:rPr>
                        <a:t> </a:t>
                      </a:r>
                      <a:r>
                        <a:rPr lang="en-US" sz="1900">
                          <a:effectLst/>
                        </a:rPr>
                        <a:t>OR up to 1 year imprisonment</a:t>
                      </a:r>
                    </a:p>
                    <a:p>
                      <a:pPr marL="113665" marR="143510">
                        <a:lnSpc>
                          <a:spcPct val="85000"/>
                        </a:lnSpc>
                        <a:spcBef>
                          <a:spcPts val="50"/>
                        </a:spcBef>
                        <a:spcAft>
                          <a:spcPts val="0"/>
                        </a:spcAft>
                      </a:pPr>
                      <a:r>
                        <a:rPr lang="en-US" sz="1900">
                          <a:effectLst/>
                        </a:rPr>
                        <a:t>-compoundable</a:t>
                      </a:r>
                      <a:r>
                        <a:rPr lang="en-US" sz="1900" spc="-60">
                          <a:effectLst/>
                        </a:rPr>
                        <a:t> </a:t>
                      </a:r>
                      <a:r>
                        <a:rPr lang="en-US" sz="1900">
                          <a:effectLst/>
                        </a:rPr>
                        <a:t>with</a:t>
                      </a:r>
                      <a:r>
                        <a:rPr lang="en-US" sz="1900" spc="-55">
                          <a:effectLst/>
                        </a:rPr>
                        <a:t> </a:t>
                      </a:r>
                      <a:r>
                        <a:rPr lang="en-US" sz="1900">
                          <a:effectLst/>
                        </a:rPr>
                        <a:t>10%</a:t>
                      </a:r>
                      <a:r>
                        <a:rPr lang="en-US" sz="1900" spc="-55">
                          <a:effectLst/>
                        </a:rPr>
                        <a:t> </a:t>
                      </a:r>
                      <a:r>
                        <a:rPr lang="en-US" sz="1900">
                          <a:effectLst/>
                        </a:rPr>
                        <a:t>of</a:t>
                      </a:r>
                      <a:r>
                        <a:rPr lang="en-US" sz="1900" spc="-55">
                          <a:effectLst/>
                        </a:rPr>
                        <a:t> </a:t>
                      </a:r>
                      <a:r>
                        <a:rPr lang="en-US" sz="1900">
                          <a:effectLst/>
                        </a:rPr>
                        <a:t>estimated cost</a:t>
                      </a:r>
                      <a:r>
                        <a:rPr lang="en-US" sz="1900" spc="-170">
                          <a:effectLst/>
                        </a:rPr>
                        <a:t> </a:t>
                      </a:r>
                      <a:r>
                        <a:rPr lang="en-US" sz="1900">
                          <a:effectLst/>
                        </a:rPr>
                        <a:t>of</a:t>
                      </a:r>
                      <a:r>
                        <a:rPr lang="en-US" sz="1900" spc="-170">
                          <a:effectLst/>
                        </a:rPr>
                        <a:t> </a:t>
                      </a:r>
                      <a:r>
                        <a:rPr lang="en-US" sz="1900">
                          <a:effectLst/>
                        </a:rPr>
                        <a:t>the</a:t>
                      </a:r>
                      <a:r>
                        <a:rPr lang="en-US" sz="1900" spc="-170">
                          <a:effectLst/>
                        </a:rPr>
                        <a:t> </a:t>
                      </a:r>
                      <a:r>
                        <a:rPr lang="en-US" sz="1900">
                          <a:effectLst/>
                        </a:rPr>
                        <a:t>plot,</a:t>
                      </a:r>
                      <a:r>
                        <a:rPr lang="en-US" sz="1900" spc="-170">
                          <a:effectLst/>
                        </a:rPr>
                        <a:t> </a:t>
                      </a:r>
                      <a:r>
                        <a:rPr lang="en-US" sz="1900">
                          <a:effectLst/>
                        </a:rPr>
                        <a:t>apartment</a:t>
                      </a:r>
                      <a:r>
                        <a:rPr lang="en-US" sz="1900" spc="-165">
                          <a:effectLst/>
                        </a:rPr>
                        <a:t> </a:t>
                      </a:r>
                      <a:r>
                        <a:rPr lang="en-US" sz="1900">
                          <a:effectLst/>
                        </a:rPr>
                        <a:t>or</a:t>
                      </a:r>
                      <a:r>
                        <a:rPr lang="en-US" sz="1900" spc="-170">
                          <a:effectLst/>
                        </a:rPr>
                        <a:t> </a:t>
                      </a:r>
                      <a:r>
                        <a:rPr lang="en-US" sz="1900" spc="-15">
                          <a:effectLst/>
                        </a:rPr>
                        <a:t>building.</a:t>
                      </a:r>
                      <a:endParaRPr lang="en-US" sz="19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extLst>
                  <a:ext uri="{0D108BD9-81ED-4DB2-BD59-A6C34878D82A}">
                    <a16:rowId xmlns:a16="http://schemas.microsoft.com/office/drawing/2014/main" val="3703322607"/>
                  </a:ext>
                </a:extLst>
              </a:tr>
              <a:tr h="1022499">
                <a:tc>
                  <a:txBody>
                    <a:bodyPr/>
                    <a:lstStyle/>
                    <a:p>
                      <a:pPr marL="0" marR="46990" algn="ctr">
                        <a:spcBef>
                          <a:spcPts val="285"/>
                        </a:spcBef>
                        <a:spcAft>
                          <a:spcPts val="0"/>
                        </a:spcAft>
                      </a:pPr>
                      <a:r>
                        <a:rPr lang="en-US" sz="1900">
                          <a:effectLst/>
                        </a:rPr>
                        <a:t>9</a:t>
                      </a:r>
                      <a:endParaRPr lang="en-US" sz="19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113665" marR="10795">
                        <a:lnSpc>
                          <a:spcPct val="85000"/>
                        </a:lnSpc>
                        <a:spcBef>
                          <a:spcPts val="425"/>
                        </a:spcBef>
                        <a:spcAft>
                          <a:spcPts val="0"/>
                        </a:spcAft>
                      </a:pPr>
                      <a:r>
                        <a:rPr lang="en-US" sz="1900">
                          <a:effectLst/>
                        </a:rPr>
                        <a:t>Allottee failing to comply with the order of Authority</a:t>
                      </a:r>
                      <a:endParaRPr lang="en-US" sz="19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113665" marR="87630" algn="just">
                        <a:lnSpc>
                          <a:spcPct val="85000"/>
                        </a:lnSpc>
                        <a:spcBef>
                          <a:spcPts val="425"/>
                        </a:spcBef>
                        <a:spcAft>
                          <a:spcPts val="0"/>
                        </a:spcAft>
                      </a:pPr>
                      <a:r>
                        <a:rPr lang="en-US" sz="1900">
                          <a:effectLst/>
                        </a:rPr>
                        <a:t>Fine</a:t>
                      </a:r>
                      <a:r>
                        <a:rPr lang="en-US" sz="1900" spc="-135">
                          <a:effectLst/>
                        </a:rPr>
                        <a:t> </a:t>
                      </a:r>
                      <a:r>
                        <a:rPr lang="en-US" sz="1900">
                          <a:effectLst/>
                        </a:rPr>
                        <a:t>for</a:t>
                      </a:r>
                      <a:r>
                        <a:rPr lang="en-US" sz="1900" spc="-135">
                          <a:effectLst/>
                        </a:rPr>
                        <a:t> </a:t>
                      </a:r>
                      <a:r>
                        <a:rPr lang="en-US" sz="1900">
                          <a:effectLst/>
                        </a:rPr>
                        <a:t>every</a:t>
                      </a:r>
                      <a:r>
                        <a:rPr lang="en-US" sz="1900" spc="-130">
                          <a:effectLst/>
                        </a:rPr>
                        <a:t> </a:t>
                      </a:r>
                      <a:r>
                        <a:rPr lang="en-US" sz="1900">
                          <a:effectLst/>
                        </a:rPr>
                        <a:t>day</a:t>
                      </a:r>
                      <a:r>
                        <a:rPr lang="en-US" sz="1900" spc="-135">
                          <a:effectLst/>
                        </a:rPr>
                        <a:t> </a:t>
                      </a:r>
                      <a:r>
                        <a:rPr lang="en-US" sz="1900">
                          <a:effectLst/>
                        </a:rPr>
                        <a:t>of</a:t>
                      </a:r>
                      <a:r>
                        <a:rPr lang="en-US" sz="1900" spc="-135">
                          <a:effectLst/>
                        </a:rPr>
                        <a:t> </a:t>
                      </a:r>
                      <a:r>
                        <a:rPr lang="en-US" sz="1900">
                          <a:effectLst/>
                        </a:rPr>
                        <a:t>default</a:t>
                      </a:r>
                      <a:r>
                        <a:rPr lang="en-US" sz="1900" spc="-130">
                          <a:effectLst/>
                        </a:rPr>
                        <a:t> </a:t>
                      </a:r>
                      <a:r>
                        <a:rPr lang="en-US" sz="1900">
                          <a:effectLst/>
                        </a:rPr>
                        <a:t>up</a:t>
                      </a:r>
                      <a:r>
                        <a:rPr lang="en-US" sz="1900" spc="-135">
                          <a:effectLst/>
                        </a:rPr>
                        <a:t> </a:t>
                      </a:r>
                      <a:r>
                        <a:rPr lang="en-US" sz="1900">
                          <a:effectLst/>
                        </a:rPr>
                        <a:t>to</a:t>
                      </a:r>
                      <a:r>
                        <a:rPr lang="en-US" sz="1900" spc="-130">
                          <a:effectLst/>
                        </a:rPr>
                        <a:t> </a:t>
                      </a:r>
                      <a:r>
                        <a:rPr lang="en-US" sz="1900">
                          <a:effectLst/>
                        </a:rPr>
                        <a:t>5%</a:t>
                      </a:r>
                      <a:r>
                        <a:rPr lang="en-US" sz="1900" spc="-135">
                          <a:effectLst/>
                        </a:rPr>
                        <a:t> </a:t>
                      </a:r>
                      <a:r>
                        <a:rPr lang="en-US" sz="1900">
                          <a:effectLst/>
                        </a:rPr>
                        <a:t>of estimated</a:t>
                      </a:r>
                      <a:r>
                        <a:rPr lang="en-US" sz="1900" spc="-55">
                          <a:effectLst/>
                        </a:rPr>
                        <a:t> </a:t>
                      </a:r>
                      <a:r>
                        <a:rPr lang="en-US" sz="1900">
                          <a:effectLst/>
                        </a:rPr>
                        <a:t>cost</a:t>
                      </a:r>
                      <a:r>
                        <a:rPr lang="en-US" sz="1900" spc="-55">
                          <a:effectLst/>
                        </a:rPr>
                        <a:t> </a:t>
                      </a:r>
                      <a:r>
                        <a:rPr lang="en-US" sz="1900">
                          <a:effectLst/>
                        </a:rPr>
                        <a:t>of</a:t>
                      </a:r>
                      <a:r>
                        <a:rPr lang="en-US" sz="1900" spc="-55">
                          <a:effectLst/>
                        </a:rPr>
                        <a:t> </a:t>
                      </a:r>
                      <a:r>
                        <a:rPr lang="en-US" sz="1900">
                          <a:effectLst/>
                        </a:rPr>
                        <a:t>the</a:t>
                      </a:r>
                      <a:r>
                        <a:rPr lang="en-US" sz="1900" spc="-55">
                          <a:effectLst/>
                        </a:rPr>
                        <a:t> </a:t>
                      </a:r>
                      <a:r>
                        <a:rPr lang="en-US" sz="1900">
                          <a:effectLst/>
                        </a:rPr>
                        <a:t>plot,</a:t>
                      </a:r>
                      <a:r>
                        <a:rPr lang="en-US" sz="1900" spc="-50">
                          <a:effectLst/>
                        </a:rPr>
                        <a:t> </a:t>
                      </a:r>
                      <a:r>
                        <a:rPr lang="en-US" sz="1900">
                          <a:effectLst/>
                        </a:rPr>
                        <a:t>apartment</a:t>
                      </a:r>
                      <a:r>
                        <a:rPr lang="en-US" sz="1900" spc="-55">
                          <a:effectLst/>
                        </a:rPr>
                        <a:t> </a:t>
                      </a:r>
                      <a:r>
                        <a:rPr lang="en-US" sz="1900" spc="-35">
                          <a:effectLst/>
                        </a:rPr>
                        <a:t>or </a:t>
                      </a:r>
                      <a:r>
                        <a:rPr lang="en-US" sz="1900">
                          <a:effectLst/>
                        </a:rPr>
                        <a:t>building.</a:t>
                      </a:r>
                      <a:endParaRPr lang="en-US" sz="19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extLst>
                  <a:ext uri="{0D108BD9-81ED-4DB2-BD59-A6C34878D82A}">
                    <a16:rowId xmlns:a16="http://schemas.microsoft.com/office/drawing/2014/main" val="2115942967"/>
                  </a:ext>
                </a:extLst>
              </a:tr>
              <a:tr h="2334125">
                <a:tc>
                  <a:txBody>
                    <a:bodyPr/>
                    <a:lstStyle/>
                    <a:p>
                      <a:pPr marL="93345" marR="92075" algn="ctr">
                        <a:spcBef>
                          <a:spcPts val="285"/>
                        </a:spcBef>
                        <a:spcAft>
                          <a:spcPts val="0"/>
                        </a:spcAft>
                      </a:pPr>
                      <a:r>
                        <a:rPr lang="en-US" sz="1900">
                          <a:effectLst/>
                        </a:rPr>
                        <a:t>10</a:t>
                      </a:r>
                      <a:endParaRPr lang="en-US" sz="19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113665" marR="204470">
                        <a:lnSpc>
                          <a:spcPct val="85000"/>
                        </a:lnSpc>
                        <a:spcBef>
                          <a:spcPts val="425"/>
                        </a:spcBef>
                        <a:spcAft>
                          <a:spcPts val="0"/>
                        </a:spcAft>
                      </a:pPr>
                      <a:r>
                        <a:rPr lang="en-US" sz="1900">
                          <a:effectLst/>
                        </a:rPr>
                        <a:t>Allottee</a:t>
                      </a:r>
                      <a:r>
                        <a:rPr lang="en-US" sz="1900" spc="-155">
                          <a:effectLst/>
                        </a:rPr>
                        <a:t> </a:t>
                      </a:r>
                      <a:r>
                        <a:rPr lang="en-US" sz="1900">
                          <a:effectLst/>
                        </a:rPr>
                        <a:t>failing</a:t>
                      </a:r>
                      <a:r>
                        <a:rPr lang="en-US" sz="1900" spc="-150">
                          <a:effectLst/>
                        </a:rPr>
                        <a:t> </a:t>
                      </a:r>
                      <a:r>
                        <a:rPr lang="en-US" sz="1900">
                          <a:effectLst/>
                        </a:rPr>
                        <a:t>to</a:t>
                      </a:r>
                      <a:r>
                        <a:rPr lang="en-US" sz="1900" spc="-150">
                          <a:effectLst/>
                        </a:rPr>
                        <a:t> </a:t>
                      </a:r>
                      <a:r>
                        <a:rPr lang="en-US" sz="1900">
                          <a:effectLst/>
                        </a:rPr>
                        <a:t>comply with</a:t>
                      </a:r>
                      <a:r>
                        <a:rPr lang="en-US" sz="1900" spc="-175">
                          <a:effectLst/>
                        </a:rPr>
                        <a:t> </a:t>
                      </a:r>
                      <a:r>
                        <a:rPr lang="en-US" sz="1900">
                          <a:effectLst/>
                        </a:rPr>
                        <a:t>the</a:t>
                      </a:r>
                      <a:r>
                        <a:rPr lang="en-US" sz="1900" spc="-170">
                          <a:effectLst/>
                        </a:rPr>
                        <a:t> </a:t>
                      </a:r>
                      <a:r>
                        <a:rPr lang="en-US" sz="1900">
                          <a:effectLst/>
                        </a:rPr>
                        <a:t>order</a:t>
                      </a:r>
                      <a:r>
                        <a:rPr lang="en-US" sz="1900" spc="-175">
                          <a:effectLst/>
                        </a:rPr>
                        <a:t> </a:t>
                      </a:r>
                      <a:r>
                        <a:rPr lang="en-US" sz="1900">
                          <a:effectLst/>
                        </a:rPr>
                        <a:t>of</a:t>
                      </a:r>
                      <a:r>
                        <a:rPr lang="en-US" sz="1900" spc="-170">
                          <a:effectLst/>
                        </a:rPr>
                        <a:t> </a:t>
                      </a:r>
                      <a:r>
                        <a:rPr lang="en-US" sz="1900" spc="-15">
                          <a:effectLst/>
                        </a:rPr>
                        <a:t>Appellate </a:t>
                      </a:r>
                      <a:r>
                        <a:rPr lang="en-US" sz="1900">
                          <a:effectLst/>
                        </a:rPr>
                        <a:t>Tribunal</a:t>
                      </a:r>
                      <a:endParaRPr lang="en-US" sz="190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tc>
                  <a:txBody>
                    <a:bodyPr/>
                    <a:lstStyle/>
                    <a:p>
                      <a:pPr marL="113665" marR="67945">
                        <a:lnSpc>
                          <a:spcPct val="85000"/>
                        </a:lnSpc>
                        <a:spcBef>
                          <a:spcPts val="425"/>
                        </a:spcBef>
                        <a:spcAft>
                          <a:spcPts val="0"/>
                        </a:spcAft>
                      </a:pPr>
                      <a:r>
                        <a:rPr lang="en-US" sz="1900" dirty="0">
                          <a:effectLst/>
                        </a:rPr>
                        <a:t>Fine</a:t>
                      </a:r>
                      <a:r>
                        <a:rPr lang="en-US" sz="1900" spc="-120" dirty="0">
                          <a:effectLst/>
                        </a:rPr>
                        <a:t> </a:t>
                      </a:r>
                      <a:r>
                        <a:rPr lang="en-US" sz="1900" dirty="0">
                          <a:effectLst/>
                        </a:rPr>
                        <a:t>for</a:t>
                      </a:r>
                      <a:r>
                        <a:rPr lang="en-US" sz="1900" spc="-120" dirty="0">
                          <a:effectLst/>
                        </a:rPr>
                        <a:t> </a:t>
                      </a:r>
                      <a:r>
                        <a:rPr lang="en-US" sz="1900" dirty="0">
                          <a:effectLst/>
                        </a:rPr>
                        <a:t>every</a:t>
                      </a:r>
                      <a:r>
                        <a:rPr lang="en-US" sz="1900" spc="-120" dirty="0">
                          <a:effectLst/>
                        </a:rPr>
                        <a:t> </a:t>
                      </a:r>
                      <a:r>
                        <a:rPr lang="en-US" sz="1900" dirty="0">
                          <a:effectLst/>
                        </a:rPr>
                        <a:t>day</a:t>
                      </a:r>
                      <a:r>
                        <a:rPr lang="en-US" sz="1900" spc="-120" dirty="0">
                          <a:effectLst/>
                        </a:rPr>
                        <a:t> </a:t>
                      </a:r>
                      <a:r>
                        <a:rPr lang="en-US" sz="1900" dirty="0">
                          <a:effectLst/>
                        </a:rPr>
                        <a:t>of</a:t>
                      </a:r>
                      <a:r>
                        <a:rPr lang="en-US" sz="1900" spc="-115" dirty="0">
                          <a:effectLst/>
                        </a:rPr>
                        <a:t> </a:t>
                      </a:r>
                      <a:r>
                        <a:rPr lang="en-US" sz="1900" dirty="0">
                          <a:effectLst/>
                        </a:rPr>
                        <a:t>default</a:t>
                      </a:r>
                      <a:r>
                        <a:rPr lang="en-US" sz="1900" spc="-120" dirty="0">
                          <a:effectLst/>
                        </a:rPr>
                        <a:t> </a:t>
                      </a:r>
                      <a:r>
                        <a:rPr lang="en-US" sz="1900" dirty="0">
                          <a:effectLst/>
                        </a:rPr>
                        <a:t>up</a:t>
                      </a:r>
                      <a:r>
                        <a:rPr lang="en-US" sz="1900" spc="-120" dirty="0">
                          <a:effectLst/>
                        </a:rPr>
                        <a:t> </a:t>
                      </a:r>
                      <a:r>
                        <a:rPr lang="en-US" sz="1900" dirty="0">
                          <a:effectLst/>
                        </a:rPr>
                        <a:t>to</a:t>
                      </a:r>
                      <a:r>
                        <a:rPr lang="en-US" sz="1900" spc="-120" dirty="0">
                          <a:effectLst/>
                        </a:rPr>
                        <a:t> </a:t>
                      </a:r>
                      <a:r>
                        <a:rPr lang="en-US" sz="1900" dirty="0">
                          <a:effectLst/>
                        </a:rPr>
                        <a:t>10% of</a:t>
                      </a:r>
                      <a:r>
                        <a:rPr lang="en-US" sz="1900" spc="-55" dirty="0">
                          <a:effectLst/>
                        </a:rPr>
                        <a:t> </a:t>
                      </a:r>
                      <a:r>
                        <a:rPr lang="en-US" sz="1900" dirty="0">
                          <a:effectLst/>
                        </a:rPr>
                        <a:t>estimated</a:t>
                      </a:r>
                      <a:r>
                        <a:rPr lang="en-US" sz="1900" spc="-50" dirty="0">
                          <a:effectLst/>
                        </a:rPr>
                        <a:t> </a:t>
                      </a:r>
                      <a:r>
                        <a:rPr lang="en-US" sz="1900" dirty="0">
                          <a:effectLst/>
                        </a:rPr>
                        <a:t>cost</a:t>
                      </a:r>
                      <a:r>
                        <a:rPr lang="en-US" sz="1900" spc="-55" dirty="0">
                          <a:effectLst/>
                        </a:rPr>
                        <a:t> </a:t>
                      </a:r>
                      <a:r>
                        <a:rPr lang="en-US" sz="1900" dirty="0">
                          <a:effectLst/>
                        </a:rPr>
                        <a:t>of</a:t>
                      </a:r>
                      <a:r>
                        <a:rPr lang="en-US" sz="1900" spc="-50" dirty="0">
                          <a:effectLst/>
                        </a:rPr>
                        <a:t> </a:t>
                      </a:r>
                      <a:r>
                        <a:rPr lang="en-US" sz="1900" dirty="0">
                          <a:effectLst/>
                        </a:rPr>
                        <a:t>the</a:t>
                      </a:r>
                      <a:r>
                        <a:rPr lang="en-US" sz="1900" spc="-55" dirty="0">
                          <a:effectLst/>
                        </a:rPr>
                        <a:t> </a:t>
                      </a:r>
                      <a:r>
                        <a:rPr lang="en-US" sz="1900" dirty="0">
                          <a:effectLst/>
                        </a:rPr>
                        <a:t>plot,</a:t>
                      </a:r>
                      <a:r>
                        <a:rPr lang="en-US" sz="1900" spc="-50" dirty="0">
                          <a:effectLst/>
                        </a:rPr>
                        <a:t> </a:t>
                      </a:r>
                      <a:r>
                        <a:rPr lang="en-US" sz="1900" dirty="0">
                          <a:effectLst/>
                        </a:rPr>
                        <a:t>apartment or building AND / OR up to 1 year imprisonment - compoundable with</a:t>
                      </a:r>
                      <a:r>
                        <a:rPr lang="en-US" sz="1900" spc="-130" dirty="0">
                          <a:effectLst/>
                        </a:rPr>
                        <a:t> </a:t>
                      </a:r>
                      <a:r>
                        <a:rPr lang="en-US" sz="1900" spc="-30" dirty="0">
                          <a:effectLst/>
                        </a:rPr>
                        <a:t>10% </a:t>
                      </a:r>
                      <a:r>
                        <a:rPr lang="en-US" sz="1900" dirty="0">
                          <a:effectLst/>
                        </a:rPr>
                        <a:t>of</a:t>
                      </a:r>
                      <a:r>
                        <a:rPr lang="en-US" sz="1900" spc="-55" dirty="0">
                          <a:effectLst/>
                        </a:rPr>
                        <a:t> </a:t>
                      </a:r>
                      <a:r>
                        <a:rPr lang="en-US" sz="1900" dirty="0">
                          <a:effectLst/>
                        </a:rPr>
                        <a:t>estimated</a:t>
                      </a:r>
                      <a:r>
                        <a:rPr lang="en-US" sz="1900" spc="-50" dirty="0">
                          <a:effectLst/>
                        </a:rPr>
                        <a:t> </a:t>
                      </a:r>
                      <a:r>
                        <a:rPr lang="en-US" sz="1900" dirty="0">
                          <a:effectLst/>
                        </a:rPr>
                        <a:t>cost</a:t>
                      </a:r>
                      <a:r>
                        <a:rPr lang="en-US" sz="1900" spc="-55" dirty="0">
                          <a:effectLst/>
                        </a:rPr>
                        <a:t> </a:t>
                      </a:r>
                      <a:r>
                        <a:rPr lang="en-US" sz="1900" dirty="0">
                          <a:effectLst/>
                        </a:rPr>
                        <a:t>of</a:t>
                      </a:r>
                      <a:r>
                        <a:rPr lang="en-US" sz="1900" spc="-50" dirty="0">
                          <a:effectLst/>
                        </a:rPr>
                        <a:t> </a:t>
                      </a:r>
                      <a:r>
                        <a:rPr lang="en-US" sz="1900" dirty="0">
                          <a:effectLst/>
                        </a:rPr>
                        <a:t>the</a:t>
                      </a:r>
                      <a:r>
                        <a:rPr lang="en-US" sz="1900" spc="-55" dirty="0">
                          <a:effectLst/>
                        </a:rPr>
                        <a:t> </a:t>
                      </a:r>
                      <a:r>
                        <a:rPr lang="en-US" sz="1900" dirty="0">
                          <a:effectLst/>
                        </a:rPr>
                        <a:t>plot,</a:t>
                      </a:r>
                      <a:r>
                        <a:rPr lang="en-US" sz="1900" spc="-50" dirty="0">
                          <a:effectLst/>
                        </a:rPr>
                        <a:t> </a:t>
                      </a:r>
                      <a:r>
                        <a:rPr lang="en-US" sz="1900" dirty="0">
                          <a:effectLst/>
                        </a:rPr>
                        <a:t>apartment or</a:t>
                      </a:r>
                      <a:r>
                        <a:rPr lang="en-US" sz="1900" spc="-55" dirty="0">
                          <a:effectLst/>
                        </a:rPr>
                        <a:t> </a:t>
                      </a:r>
                      <a:r>
                        <a:rPr lang="en-US" sz="1900" dirty="0">
                          <a:effectLst/>
                        </a:rPr>
                        <a:t>building.</a:t>
                      </a:r>
                      <a:endParaRPr lang="en-US" sz="1900" dirty="0">
                        <a:effectLst/>
                        <a:latin typeface="Arial Black" panose="020B0A04020102020204" pitchFamily="34" charset="0"/>
                        <a:ea typeface="Arial Black" panose="020B0A04020102020204" pitchFamily="34" charset="0"/>
                        <a:cs typeface="Arial Black" panose="020B0A04020102020204" pitchFamily="34" charset="0"/>
                      </a:endParaRPr>
                    </a:p>
                  </a:txBody>
                  <a:tcPr marL="0" marR="0" marT="0" marB="0"/>
                </a:tc>
                <a:extLst>
                  <a:ext uri="{0D108BD9-81ED-4DB2-BD59-A6C34878D82A}">
                    <a16:rowId xmlns:a16="http://schemas.microsoft.com/office/drawing/2014/main" val="3339769936"/>
                  </a:ext>
                </a:extLst>
              </a:tr>
            </a:tbl>
          </a:graphicData>
        </a:graphic>
      </p:graphicFrame>
    </p:spTree>
    <p:extLst>
      <p:ext uri="{BB962C8B-B14F-4D97-AF65-F5344CB8AC3E}">
        <p14:creationId xmlns:p14="http://schemas.microsoft.com/office/powerpoint/2010/main" val="1728682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D9C99-5060-4705-A921-BD8657185352}"/>
              </a:ext>
            </a:extLst>
          </p:cNvPr>
          <p:cNvSpPr>
            <a:spLocks noGrp="1"/>
          </p:cNvSpPr>
          <p:nvPr>
            <p:ph type="title"/>
          </p:nvPr>
        </p:nvSpPr>
        <p:spPr>
          <a:xfrm>
            <a:off x="1653363" y="365760"/>
            <a:ext cx="9367203" cy="1188720"/>
          </a:xfrm>
        </p:spPr>
        <p:txBody>
          <a:bodyPr>
            <a:normAutofit fontScale="90000"/>
          </a:bodyPr>
          <a:lstStyle/>
          <a:p>
            <a:r>
              <a:rPr lang="en-US" b="1" dirty="0"/>
              <a:t>FUNCTIONS OF STATE REAL ESTATE REGULATORY AUTHORITY</a:t>
            </a:r>
            <a:endParaRPr lang="en-US"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9CB682E6-828A-4C86-8609-3E4CBA38D1D5}"/>
              </a:ext>
            </a:extLst>
          </p:cNvPr>
          <p:cNvSpPr>
            <a:spLocks noGrp="1"/>
          </p:cNvSpPr>
          <p:nvPr>
            <p:ph idx="1"/>
          </p:nvPr>
        </p:nvSpPr>
        <p:spPr>
          <a:xfrm>
            <a:off x="1280160" y="1800665"/>
            <a:ext cx="10705513" cy="4937760"/>
          </a:xfrm>
        </p:spPr>
        <p:txBody>
          <a:bodyPr anchor="t">
            <a:normAutofit/>
          </a:bodyPr>
          <a:lstStyle/>
          <a:p>
            <a:pPr lvl="0"/>
            <a:r>
              <a:rPr lang="en-US" sz="2000" dirty="0"/>
              <a:t>take a decision on applications for registration of projects / real estate agents within 30 days of receipt of application.</a:t>
            </a:r>
          </a:p>
          <a:p>
            <a:pPr lvl="0"/>
            <a:r>
              <a:rPr lang="en-US" sz="2000" dirty="0"/>
              <a:t>dispose of all the complaints within 2 months.</a:t>
            </a:r>
          </a:p>
          <a:p>
            <a:pPr lvl="0"/>
            <a:r>
              <a:rPr lang="en-US" sz="2000" dirty="0"/>
              <a:t>ensure transparency in the real estate sector by making available all the publishable information relating to promoter / project / real estate agents through the web portal of the authority.</a:t>
            </a:r>
          </a:p>
          <a:p>
            <a:pPr lvl="0"/>
            <a:r>
              <a:rPr lang="en-US" sz="2000" dirty="0"/>
              <a:t>will enhance awareness on the rights of allottees, responsibility of builders and real estate agents, to make the real estate industry customer friendly.</a:t>
            </a:r>
          </a:p>
          <a:p>
            <a:pPr lvl="0"/>
            <a:r>
              <a:rPr lang="en-US" sz="2000" dirty="0"/>
              <a:t>protect the interest of the allottees, promoter, and real estate agent.</a:t>
            </a:r>
          </a:p>
          <a:p>
            <a:pPr lvl="0"/>
            <a:r>
              <a:rPr lang="en-US" sz="2000" dirty="0"/>
              <a:t>encourage investments in real estate sector, which will create more jobs.</a:t>
            </a:r>
          </a:p>
          <a:p>
            <a:pPr lvl="0"/>
            <a:r>
              <a:rPr lang="en-US" sz="2000" dirty="0"/>
              <a:t>advise the state government on all issues with the real estate sector.</a:t>
            </a:r>
          </a:p>
          <a:p>
            <a:pPr lvl="0"/>
            <a:r>
              <a:rPr lang="en-US" sz="2000" dirty="0"/>
              <a:t>establish conciliation fora with the representatives of consumers association, promoters association and the authority as envisaged under the act.</a:t>
            </a:r>
          </a:p>
        </p:txBody>
      </p:sp>
    </p:spTree>
    <p:extLst>
      <p:ext uri="{BB962C8B-B14F-4D97-AF65-F5344CB8AC3E}">
        <p14:creationId xmlns:p14="http://schemas.microsoft.com/office/powerpoint/2010/main" val="40089735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D9C99-5060-4705-A921-BD8657185352}"/>
              </a:ext>
            </a:extLst>
          </p:cNvPr>
          <p:cNvSpPr>
            <a:spLocks noGrp="1"/>
          </p:cNvSpPr>
          <p:nvPr>
            <p:ph type="title"/>
          </p:nvPr>
        </p:nvSpPr>
        <p:spPr>
          <a:xfrm>
            <a:off x="1653363" y="365760"/>
            <a:ext cx="9367203" cy="1188720"/>
          </a:xfrm>
        </p:spPr>
        <p:txBody>
          <a:bodyPr>
            <a:normAutofit fontScale="90000"/>
          </a:bodyPr>
          <a:lstStyle/>
          <a:p>
            <a:r>
              <a:rPr lang="en-US" b="1" dirty="0"/>
              <a:t>THE REAL ESTATE (REGULATION AND DEVELOPMENT) ACT, 2016</a:t>
            </a:r>
            <a:endParaRPr lang="en-US" dirty="0"/>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9CB682E6-828A-4C86-8609-3E4CBA38D1D5}"/>
              </a:ext>
            </a:extLst>
          </p:cNvPr>
          <p:cNvSpPr>
            <a:spLocks noGrp="1"/>
          </p:cNvSpPr>
          <p:nvPr>
            <p:ph idx="1"/>
          </p:nvPr>
        </p:nvSpPr>
        <p:spPr>
          <a:xfrm>
            <a:off x="1280160" y="1695372"/>
            <a:ext cx="10705513" cy="5043053"/>
          </a:xfrm>
        </p:spPr>
        <p:txBody>
          <a:bodyPr anchor="t">
            <a:normAutofit lnSpcReduction="10000"/>
          </a:bodyPr>
          <a:lstStyle/>
          <a:p>
            <a:pPr marL="0" lvl="0" indent="0">
              <a:buNone/>
            </a:pPr>
            <a:endParaRPr lang="en-US" sz="2000" dirty="0"/>
          </a:p>
          <a:p>
            <a:pPr marL="0" lvl="0" indent="0">
              <a:buNone/>
            </a:pPr>
            <a:r>
              <a:rPr lang="en-US" sz="2000" dirty="0"/>
              <a:t>		</a:t>
            </a:r>
            <a:r>
              <a:rPr lang="en-US" sz="9500" dirty="0"/>
              <a:t>THANK YOU</a:t>
            </a:r>
          </a:p>
          <a:p>
            <a:pPr marL="0" lvl="0" indent="0">
              <a:spcBef>
                <a:spcPts val="0"/>
              </a:spcBef>
              <a:buNone/>
            </a:pPr>
            <a:r>
              <a:rPr lang="en-US" sz="2400" dirty="0"/>
              <a:t>							</a:t>
            </a:r>
          </a:p>
          <a:p>
            <a:pPr marL="0" lvl="0" indent="0">
              <a:spcBef>
                <a:spcPts val="0"/>
              </a:spcBef>
              <a:buNone/>
            </a:pPr>
            <a:r>
              <a:rPr lang="en-US" sz="2400" dirty="0"/>
              <a:t>							</a:t>
            </a:r>
          </a:p>
          <a:p>
            <a:pPr marL="0" lvl="0" indent="0">
              <a:spcBef>
                <a:spcPts val="0"/>
              </a:spcBef>
              <a:buNone/>
            </a:pPr>
            <a:r>
              <a:rPr lang="en-US" sz="2400" dirty="0"/>
              <a:t>							</a:t>
            </a:r>
          </a:p>
          <a:p>
            <a:pPr marL="0" lvl="0" indent="0">
              <a:spcBef>
                <a:spcPts val="0"/>
              </a:spcBef>
              <a:buNone/>
            </a:pPr>
            <a:r>
              <a:rPr lang="en-US" sz="2000" dirty="0"/>
              <a:t>							</a:t>
            </a:r>
          </a:p>
          <a:p>
            <a:pPr marL="0" lvl="0" indent="0">
              <a:spcBef>
                <a:spcPts val="0"/>
              </a:spcBef>
              <a:buNone/>
            </a:pPr>
            <a:r>
              <a:rPr lang="en-US" sz="2000" dirty="0"/>
              <a:t>							</a:t>
            </a:r>
          </a:p>
          <a:p>
            <a:pPr marL="0" lvl="0" indent="0">
              <a:spcBef>
                <a:spcPts val="0"/>
              </a:spcBef>
              <a:buNone/>
            </a:pPr>
            <a:r>
              <a:rPr lang="en-US" sz="2000" dirty="0"/>
              <a:t>							CA SEETHARAMAN KC</a:t>
            </a:r>
          </a:p>
          <a:p>
            <a:pPr marL="0" lvl="0" indent="0">
              <a:spcBef>
                <a:spcPts val="0"/>
              </a:spcBef>
              <a:buNone/>
            </a:pPr>
            <a:r>
              <a:rPr lang="en-US" sz="2000" dirty="0"/>
              <a:t>							G NATESAN &amp; CO</a:t>
            </a:r>
          </a:p>
          <a:p>
            <a:pPr marL="0" lvl="0" indent="0">
              <a:spcBef>
                <a:spcPts val="0"/>
              </a:spcBef>
              <a:buNone/>
            </a:pPr>
            <a:r>
              <a:rPr lang="en-US" sz="2000" dirty="0"/>
              <a:t>							CHARTERED ACCOUNTANTS</a:t>
            </a:r>
          </a:p>
          <a:p>
            <a:pPr marL="0" lvl="0" indent="0">
              <a:spcBef>
                <a:spcPts val="0"/>
              </a:spcBef>
              <a:buNone/>
            </a:pPr>
            <a:r>
              <a:rPr lang="en-US" sz="2000" dirty="0"/>
              <a:t>							KOCHI	</a:t>
            </a:r>
          </a:p>
          <a:p>
            <a:pPr marL="0" lvl="0" indent="0">
              <a:spcBef>
                <a:spcPts val="0"/>
              </a:spcBef>
              <a:buNone/>
            </a:pPr>
            <a:r>
              <a:rPr lang="en-US" sz="2000" dirty="0"/>
              <a:t>							</a:t>
            </a:r>
            <a:r>
              <a:rPr lang="en-US" sz="2000" dirty="0">
                <a:hlinkClick r:id="rId2"/>
              </a:rPr>
              <a:t>kochi@gnatesanandco.com</a:t>
            </a:r>
            <a:endParaRPr lang="en-US" sz="2000" dirty="0"/>
          </a:p>
          <a:p>
            <a:pPr marL="0" lvl="0" indent="0">
              <a:spcBef>
                <a:spcPts val="0"/>
              </a:spcBef>
              <a:buNone/>
            </a:pPr>
            <a:r>
              <a:rPr lang="en-US" sz="2000" dirty="0"/>
              <a:t>							</a:t>
            </a:r>
            <a:r>
              <a:rPr lang="en-US" sz="2000" dirty="0">
                <a:hlinkClick r:id="rId3"/>
              </a:rPr>
              <a:t>www.gnatesanandco.com</a:t>
            </a:r>
            <a:r>
              <a:rPr lang="en-US" sz="2000" dirty="0"/>
              <a:t> </a:t>
            </a:r>
          </a:p>
          <a:p>
            <a:pPr marL="0" lvl="0" indent="0">
              <a:spcBef>
                <a:spcPts val="0"/>
              </a:spcBef>
              <a:buNone/>
            </a:pPr>
            <a:r>
              <a:rPr lang="en-US" sz="2000" dirty="0"/>
              <a:t>							Tel : 4049468/4049469</a:t>
            </a:r>
          </a:p>
          <a:p>
            <a:pPr marL="0" lvl="0" indent="0">
              <a:spcBef>
                <a:spcPts val="0"/>
              </a:spcBef>
              <a:buNone/>
            </a:pPr>
            <a:r>
              <a:rPr lang="en-US" sz="2000" dirty="0"/>
              <a:t>							Mobile : +919447159171	</a:t>
            </a:r>
          </a:p>
          <a:p>
            <a:pPr marL="0" lvl="0" indent="0">
              <a:buNone/>
            </a:pPr>
            <a:endParaRPr lang="en-US" sz="2000" dirty="0"/>
          </a:p>
          <a:p>
            <a:pPr marL="0" lvl="0" indent="0">
              <a:buNone/>
            </a:pPr>
            <a:endParaRPr lang="en-US" sz="2400" dirty="0"/>
          </a:p>
          <a:p>
            <a:pPr marL="0" lvl="0" indent="0">
              <a:buNone/>
            </a:pPr>
            <a:endParaRPr lang="en-US" sz="2400" dirty="0"/>
          </a:p>
        </p:txBody>
      </p:sp>
    </p:spTree>
    <p:extLst>
      <p:ext uri="{BB962C8B-B14F-4D97-AF65-F5344CB8AC3E}">
        <p14:creationId xmlns:p14="http://schemas.microsoft.com/office/powerpoint/2010/main" val="3755250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a:solidFill>
                  <a:schemeClr val="tx1"/>
                </a:solidFill>
                <a:latin typeface="+mj-lt"/>
                <a:ea typeface="+mj-ea"/>
                <a:cs typeface="+mj-cs"/>
              </a:rPr>
              <a:t>THE REAL ESTATE (REGULATION AND DEVELOPMENT) ACT, 2016</a:t>
            </a:r>
          </a:p>
        </p:txBody>
      </p:sp>
      <p:sp>
        <p:nvSpPr>
          <p:cNvPr id="17"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237957" y="1695372"/>
            <a:ext cx="10954042" cy="5162628"/>
          </a:xfrm>
        </p:spPr>
        <p:txBody>
          <a:bodyPr vert="horz" lIns="91440" tIns="45720" rIns="91440" bIns="45720" rtlCol="0" anchor="t">
            <a:noAutofit/>
          </a:bodyPr>
          <a:lstStyle/>
          <a:p>
            <a:pPr algn="l"/>
            <a:r>
              <a:rPr lang="en-US" b="1" u="sng" dirty="0"/>
              <a:t>IMPORTANT DEFINITIONS</a:t>
            </a:r>
          </a:p>
          <a:p>
            <a:pPr indent="-228600" algn="l">
              <a:buFont typeface="Arial" panose="020B0604020202020204" pitchFamily="34" charset="0"/>
              <a:buChar char="•"/>
            </a:pPr>
            <a:r>
              <a:rPr lang="en-US" sz="2000" dirty="0"/>
              <a:t>2 (</a:t>
            </a:r>
            <a:r>
              <a:rPr lang="en-US" sz="2000" dirty="0" err="1"/>
              <a:t>zf</a:t>
            </a:r>
            <a:r>
              <a:rPr lang="en-US" sz="2000" dirty="0"/>
              <a:t>) "occupancy certificate" means the occupancy certificate, issued by the competent authority permitting occupation of any building, as provided under local laws, which has provision for civic infrastructure such as water, sanitation and electricity;</a:t>
            </a:r>
          </a:p>
          <a:p>
            <a:pPr indent="-228600" algn="l">
              <a:buFont typeface="Arial" panose="020B0604020202020204" pitchFamily="34" charset="0"/>
              <a:buChar char="•"/>
            </a:pPr>
            <a:r>
              <a:rPr lang="en-US" sz="2000" dirty="0"/>
              <a:t>2 (</a:t>
            </a:r>
            <a:r>
              <a:rPr lang="en-US" sz="2000" dirty="0" err="1"/>
              <a:t>zh</a:t>
            </a:r>
            <a:r>
              <a:rPr lang="en-US" sz="2000" dirty="0"/>
              <a:t>) "planning area" means a planning area or a development area or a local planning area or a regional development plan area, by whatever name called, or any other area specified as such by the appropriate Government or any competent authority and includes any area designated by the appropriate Government or the competent authority to be a planning area for future planned development, under the law relating to Town and Country Planning for the time being in force and as revised from time to time;</a:t>
            </a:r>
          </a:p>
          <a:p>
            <a:pPr indent="-228600" algn="l">
              <a:buFont typeface="Arial" panose="020B0604020202020204" pitchFamily="34" charset="0"/>
              <a:buChar char="•"/>
            </a:pPr>
            <a:r>
              <a:rPr lang="en-US" sz="2000" dirty="0"/>
              <a:t>(</a:t>
            </a:r>
            <a:r>
              <a:rPr lang="en-US" sz="2000" dirty="0" err="1"/>
              <a:t>zl</a:t>
            </a:r>
            <a:r>
              <a:rPr lang="en-US" sz="2000" dirty="0"/>
              <a:t>) "prospectus" means any document described or issued as a prospectus or any notice, circular, or other document offering for sale or any real estate project or inviting any person to make advances or deposits for such purposes;</a:t>
            </a:r>
          </a:p>
        </p:txBody>
      </p:sp>
    </p:spTree>
    <p:extLst>
      <p:ext uri="{BB962C8B-B14F-4D97-AF65-F5344CB8AC3E}">
        <p14:creationId xmlns:p14="http://schemas.microsoft.com/office/powerpoint/2010/main" val="1593314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a:solidFill>
                  <a:schemeClr val="tx1"/>
                </a:solidFill>
                <a:latin typeface="+mj-lt"/>
                <a:ea typeface="+mj-ea"/>
                <a:cs typeface="+mj-cs"/>
              </a:rPr>
              <a:t>THE REAL ESTATE (REGULATION AND DEVELOPMENT) ACT, 2016</a:t>
            </a:r>
          </a:p>
        </p:txBody>
      </p:sp>
      <p:sp>
        <p:nvSpPr>
          <p:cNvPr id="17"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366434" y="1920240"/>
            <a:ext cx="10430785" cy="5043268"/>
          </a:xfrm>
        </p:spPr>
        <p:txBody>
          <a:bodyPr vert="horz" lIns="91440" tIns="45720" rIns="91440" bIns="45720" rtlCol="0" anchor="t">
            <a:normAutofit/>
          </a:bodyPr>
          <a:lstStyle/>
          <a:p>
            <a:pPr algn="l"/>
            <a:r>
              <a:rPr lang="en-US" b="1" u="sng" dirty="0"/>
              <a:t>IMPORTANT DEFINITIONS</a:t>
            </a:r>
          </a:p>
          <a:p>
            <a:pPr indent="-228600" algn="l">
              <a:buFont typeface="Arial" panose="020B0604020202020204" pitchFamily="34" charset="0"/>
              <a:buChar char="•"/>
            </a:pPr>
            <a:r>
              <a:rPr lang="en-US" sz="2000" dirty="0"/>
              <a:t>2 (</a:t>
            </a:r>
            <a:r>
              <a:rPr lang="en-US" sz="2000" dirty="0" err="1"/>
              <a:t>zk</a:t>
            </a:r>
            <a:r>
              <a:rPr lang="en-US" sz="2000" dirty="0"/>
              <a:t>) "promoter" means,— (</a:t>
            </a:r>
            <a:r>
              <a:rPr lang="en-US" sz="2000" dirty="0" err="1"/>
              <a:t>i</a:t>
            </a:r>
            <a:r>
              <a:rPr lang="en-US" sz="2000" dirty="0"/>
              <a:t>) a person who constructs or causes to be constructed an independent building or a building consisting of apartments, or converts an existing building or a part thereof into apartments, for the purpose of selling all or some of the apartments to other persons and includes his assignees; </a:t>
            </a:r>
          </a:p>
          <a:p>
            <a:pPr indent="-228600" algn="l">
              <a:buFont typeface="Arial" panose="020B0604020202020204" pitchFamily="34" charset="0"/>
              <a:buChar char="•"/>
            </a:pPr>
            <a:r>
              <a:rPr lang="en-US" sz="2000" dirty="0"/>
              <a:t>or a person who develops land into a project, whether or not the person also constructs structures on any of the plots, for the purpose of selling to other persons all or some of the plots in the said project, whether with or without structures thereon; or </a:t>
            </a:r>
          </a:p>
          <a:p>
            <a:pPr indent="-228600" algn="l">
              <a:buFont typeface="Arial" panose="020B0604020202020204" pitchFamily="34" charset="0"/>
              <a:buChar char="•"/>
            </a:pPr>
            <a:r>
              <a:rPr lang="en-US" sz="2000" dirty="0"/>
              <a:t>any development authority or any other public body in respect of allottees of buildings or apartments or plots owned by such authority or body</a:t>
            </a:r>
          </a:p>
          <a:p>
            <a:pPr indent="-228600" algn="l">
              <a:buFont typeface="Arial" panose="020B0604020202020204" pitchFamily="34" charset="0"/>
              <a:buChar char="•"/>
            </a:pPr>
            <a:r>
              <a:rPr lang="en-US" sz="2000" dirty="0"/>
              <a:t>A person who constructs or converts a building into apartments or develops a plot for sale and the persons who sells apartments or plots are different persons, both of them shall be deemed to be the promoters and shall be jointly liable</a:t>
            </a:r>
          </a:p>
        </p:txBody>
      </p:sp>
    </p:spTree>
    <p:extLst>
      <p:ext uri="{BB962C8B-B14F-4D97-AF65-F5344CB8AC3E}">
        <p14:creationId xmlns:p14="http://schemas.microsoft.com/office/powerpoint/2010/main" val="539353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a:solidFill>
                  <a:schemeClr val="tx1"/>
                </a:solidFill>
                <a:latin typeface="+mj-lt"/>
                <a:ea typeface="+mj-ea"/>
                <a:cs typeface="+mj-cs"/>
              </a:rPr>
              <a:t>THE REAL ESTATE (REGULATION AND DEVELOPMENT) ACT, 2016</a:t>
            </a:r>
          </a:p>
        </p:txBody>
      </p:sp>
      <p:sp>
        <p:nvSpPr>
          <p:cNvPr id="17"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252026" y="1695372"/>
            <a:ext cx="10939974" cy="5162628"/>
          </a:xfrm>
        </p:spPr>
        <p:txBody>
          <a:bodyPr vert="horz" lIns="91440" tIns="45720" rIns="91440" bIns="45720" rtlCol="0" anchor="t">
            <a:normAutofit/>
          </a:bodyPr>
          <a:lstStyle/>
          <a:p>
            <a:pPr algn="l"/>
            <a:r>
              <a:rPr lang="en-US" b="1" u="sng" dirty="0"/>
              <a:t>REGISTRATION OF PROJECT -SECTION 3 (1) </a:t>
            </a:r>
          </a:p>
          <a:p>
            <a:pPr marL="457200" indent="-228600" algn="l">
              <a:buFont typeface="Arial" panose="020B0604020202020204" pitchFamily="34" charset="0"/>
              <a:buChar char="•"/>
            </a:pPr>
            <a:r>
              <a:rPr lang="en-US" sz="2000" dirty="0"/>
              <a:t>A Promoter shall </a:t>
            </a:r>
            <a:r>
              <a:rPr lang="en-US" sz="2000" b="1" u="sng" dirty="0"/>
              <a:t>NOT </a:t>
            </a:r>
            <a:r>
              <a:rPr lang="en-US" sz="2000" dirty="0"/>
              <a:t>advertise, market, book, sell or offer for sale, or invite persons to purchase in any manner any plot, apartment or building, as the case may be, in any real estate project or part of it, in any planning area, </a:t>
            </a:r>
            <a:r>
              <a:rPr lang="en-US" sz="2000" b="1" i="1" dirty="0"/>
              <a:t>without registering the real estate project with the Real Estate Regulatory Authority established under this Act</a:t>
            </a:r>
          </a:p>
          <a:p>
            <a:pPr marL="457200" indent="-228600" algn="l">
              <a:buFont typeface="Arial" panose="020B0604020202020204" pitchFamily="34" charset="0"/>
              <a:buChar char="•"/>
            </a:pPr>
            <a:r>
              <a:rPr lang="en-US" sz="2000" dirty="0"/>
              <a:t>Projects that are ongoing on the date of commencement of this Act and for which the </a:t>
            </a:r>
            <a:r>
              <a:rPr lang="en-US" sz="2000" b="1" i="1" dirty="0"/>
              <a:t>completion certificate has not been issued</a:t>
            </a:r>
            <a:r>
              <a:rPr lang="en-US" sz="2000" dirty="0"/>
              <a:t>, the promoter shall make an application to the Authority for registration of the said project within a period of three months from the date of commencement of this Act</a:t>
            </a:r>
          </a:p>
          <a:p>
            <a:pPr indent="-228600" algn="l">
              <a:buFont typeface="Arial" panose="020B0604020202020204" pitchFamily="34" charset="0"/>
              <a:buChar char="•"/>
            </a:pPr>
            <a:r>
              <a:rPr lang="en-US" sz="2000" dirty="0"/>
              <a:t>(On-going real estate projects that have not received Occupancy Certificate before 01.01.2020 shall apply for registration on or before 31.03.2020 All real estate agents shall be registered with K-RERA with effect from 01.01.2020)</a:t>
            </a:r>
          </a:p>
          <a:p>
            <a:pPr marL="457200" indent="-228600" algn="l">
              <a:buFont typeface="Arial" panose="020B0604020202020204" pitchFamily="34" charset="0"/>
              <a:buChar char="•"/>
            </a:pPr>
            <a:r>
              <a:rPr lang="en-US" sz="2000" dirty="0"/>
              <a:t>Developments beyond the Planning area may also be required to be registered by the Authority if it thinks fit</a:t>
            </a:r>
          </a:p>
        </p:txBody>
      </p:sp>
    </p:spTree>
    <p:extLst>
      <p:ext uri="{BB962C8B-B14F-4D97-AF65-F5344CB8AC3E}">
        <p14:creationId xmlns:p14="http://schemas.microsoft.com/office/powerpoint/2010/main" val="1819103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a:solidFill>
                  <a:schemeClr val="tx1"/>
                </a:solidFill>
                <a:latin typeface="+mj-lt"/>
                <a:ea typeface="+mj-ea"/>
                <a:cs typeface="+mj-cs"/>
              </a:rPr>
              <a:t>THE REAL ESTATE (REGULATION AND DEVELOPMENT) ACT, 2016</a:t>
            </a:r>
          </a:p>
        </p:txBody>
      </p:sp>
      <p:sp>
        <p:nvSpPr>
          <p:cNvPr id="17"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653363" y="1695372"/>
            <a:ext cx="10374514" cy="4958646"/>
          </a:xfrm>
        </p:spPr>
        <p:txBody>
          <a:bodyPr vert="horz" lIns="91440" tIns="45720" rIns="91440" bIns="45720" rtlCol="0" anchor="t">
            <a:normAutofit/>
          </a:bodyPr>
          <a:lstStyle/>
          <a:p>
            <a:pPr algn="l"/>
            <a:r>
              <a:rPr lang="en-US" b="1" u="sng" dirty="0"/>
              <a:t>CASES WHEN REGISTRATION NOT REQUIRED SECTION 3 (1) </a:t>
            </a:r>
          </a:p>
          <a:p>
            <a:pPr marL="457200" indent="-228600" algn="l">
              <a:buFont typeface="Arial" panose="020B0604020202020204" pitchFamily="34" charset="0"/>
              <a:buChar char="•"/>
            </a:pPr>
            <a:r>
              <a:rPr lang="en-US" dirty="0"/>
              <a:t>where the area of land proposed to be developed does not exceed five hundred square meters or the number of apartments proposed to be developed does not exceed eight inclusive of all phases</a:t>
            </a:r>
          </a:p>
          <a:p>
            <a:pPr marL="457200" indent="-228600" algn="l">
              <a:buFont typeface="Arial" panose="020B0604020202020204" pitchFamily="34" charset="0"/>
              <a:buChar char="•"/>
            </a:pPr>
            <a:r>
              <a:rPr lang="en-US" dirty="0"/>
              <a:t>where the promoter has received completion certificate for a real estate project prior to commencement of this Act; </a:t>
            </a:r>
          </a:p>
          <a:p>
            <a:pPr marL="457200" indent="-228600" algn="l">
              <a:buFont typeface="Arial" panose="020B0604020202020204" pitchFamily="34" charset="0"/>
              <a:buChar char="•"/>
            </a:pPr>
            <a:r>
              <a:rPr lang="en-US" dirty="0"/>
              <a:t>for the purpose of renovation or repair or re-development which does not involve marketing, advertising selling or new allotment of any apartment, plot or building, as the case may be, under the real estate project.</a:t>
            </a:r>
          </a:p>
          <a:p>
            <a:pPr marL="342900" indent="-228600" algn="l">
              <a:buFont typeface="Arial" panose="020B0604020202020204" pitchFamily="34" charset="0"/>
              <a:buChar char="•"/>
            </a:pPr>
            <a:r>
              <a:rPr lang="en-US" dirty="0"/>
              <a:t>For the purpose of this section, where the real estate project is to be developed in phases, every such phase shall be considered a stand-alone real estate project, and the promoter shall obtain registration under this Act for each phase separately.</a:t>
            </a:r>
          </a:p>
        </p:txBody>
      </p:sp>
    </p:spTree>
    <p:extLst>
      <p:ext uri="{BB962C8B-B14F-4D97-AF65-F5344CB8AC3E}">
        <p14:creationId xmlns:p14="http://schemas.microsoft.com/office/powerpoint/2010/main" val="1305223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a:solidFill>
                  <a:schemeClr val="tx1"/>
                </a:solidFill>
                <a:latin typeface="+mj-lt"/>
                <a:ea typeface="+mj-ea"/>
                <a:cs typeface="+mj-cs"/>
              </a:rPr>
              <a:t>THE REAL ESTATE (REGULATION AND DEVELOPMENT) ACT, 2016</a:t>
            </a:r>
          </a:p>
        </p:txBody>
      </p:sp>
      <p:sp>
        <p:nvSpPr>
          <p:cNvPr id="17"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653363" y="1814732"/>
            <a:ext cx="10538636" cy="5043268"/>
          </a:xfrm>
        </p:spPr>
        <p:txBody>
          <a:bodyPr vert="horz" lIns="91440" tIns="45720" rIns="91440" bIns="45720" rtlCol="0" anchor="t">
            <a:noAutofit/>
          </a:bodyPr>
          <a:lstStyle/>
          <a:p>
            <a:pPr algn="l"/>
            <a:r>
              <a:rPr lang="en-US" b="1" u="sng" dirty="0"/>
              <a:t>APPLICATION BY THE PROMOTER UNDER SECTION  4</a:t>
            </a:r>
          </a:p>
          <a:p>
            <a:pPr marL="457200" indent="-228600" algn="l">
              <a:buFont typeface="Arial" panose="020B0604020202020204" pitchFamily="34" charset="0"/>
              <a:buChar char="•"/>
            </a:pPr>
            <a:r>
              <a:rPr lang="en-US" dirty="0"/>
              <a:t> Promoter shall make an application to the Authority for registration of the real estate project in Form M giving all details of the Project, Registered Address, names, details and Photographs of the Promoters</a:t>
            </a:r>
          </a:p>
          <a:p>
            <a:pPr marL="457200" indent="-228600" algn="l">
              <a:buFont typeface="Arial" panose="020B0604020202020204" pitchFamily="34" charset="0"/>
              <a:buChar char="•"/>
            </a:pPr>
            <a:r>
              <a:rPr lang="en-US" dirty="0"/>
              <a:t>Brief Details of the Projects launched by him for the past five years with complete status as on date of application</a:t>
            </a:r>
          </a:p>
          <a:p>
            <a:pPr marL="457200" indent="-228600" algn="l">
              <a:buFont typeface="Arial" panose="020B0604020202020204" pitchFamily="34" charset="0"/>
              <a:buChar char="•"/>
            </a:pPr>
            <a:r>
              <a:rPr lang="en-US" dirty="0"/>
              <a:t>Commencement Certificate and Sanctioned Plan along with Layout Plans and Proposed Development Plans along with all safety measures such as Fire fighting, etc.</a:t>
            </a:r>
          </a:p>
          <a:p>
            <a:pPr marL="457200" indent="-228600" algn="l">
              <a:buFont typeface="Arial" panose="020B0604020202020204" pitchFamily="34" charset="0"/>
              <a:buChar char="•"/>
            </a:pPr>
            <a:r>
              <a:rPr lang="en-US" dirty="0"/>
              <a:t>Location details of the Project</a:t>
            </a:r>
          </a:p>
          <a:p>
            <a:pPr marL="457200" indent="-228600" algn="l">
              <a:buFont typeface="Arial" panose="020B0604020202020204" pitchFamily="34" charset="0"/>
              <a:buChar char="•"/>
            </a:pPr>
            <a:r>
              <a:rPr lang="en-US" dirty="0"/>
              <a:t>proforma of the allotment letter, agreement for sale, and the conveyance deed proposed to be signed with the allottees</a:t>
            </a:r>
          </a:p>
          <a:p>
            <a:pPr marL="457200" indent="-228600" algn="l">
              <a:buFont typeface="Arial" panose="020B0604020202020204" pitchFamily="34" charset="0"/>
              <a:buChar char="•"/>
            </a:pPr>
            <a:endParaRPr lang="en-US" dirty="0"/>
          </a:p>
          <a:p>
            <a:pPr marL="457200" indent="-228600" algn="l">
              <a:buFont typeface="Arial" panose="020B0604020202020204" pitchFamily="34" charset="0"/>
              <a:buChar char="•"/>
            </a:pPr>
            <a:endParaRPr lang="en-US" dirty="0"/>
          </a:p>
        </p:txBody>
      </p:sp>
    </p:spTree>
    <p:extLst>
      <p:ext uri="{BB962C8B-B14F-4D97-AF65-F5344CB8AC3E}">
        <p14:creationId xmlns:p14="http://schemas.microsoft.com/office/powerpoint/2010/main" val="676088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B82AC-6747-4996-9328-82DB4A73D394}"/>
              </a:ext>
            </a:extLst>
          </p:cNvPr>
          <p:cNvSpPr>
            <a:spLocks noGrp="1"/>
          </p:cNvSpPr>
          <p:nvPr>
            <p:ph type="ctrTitle"/>
          </p:nvPr>
        </p:nvSpPr>
        <p:spPr>
          <a:xfrm>
            <a:off x="1653363" y="365760"/>
            <a:ext cx="9367203" cy="1188720"/>
          </a:xfrm>
        </p:spPr>
        <p:txBody>
          <a:bodyPr vert="horz" lIns="91440" tIns="45720" rIns="91440" bIns="45720" rtlCol="0" anchor="ctr">
            <a:normAutofit/>
          </a:bodyPr>
          <a:lstStyle/>
          <a:p>
            <a:pPr algn="l"/>
            <a:r>
              <a:rPr lang="en-US" sz="3700" b="1" kern="1200">
                <a:solidFill>
                  <a:schemeClr val="tx1"/>
                </a:solidFill>
                <a:latin typeface="+mj-lt"/>
                <a:ea typeface="+mj-ea"/>
                <a:cs typeface="+mj-cs"/>
              </a:rPr>
              <a:t>THE REAL ESTATE (REGULATION AND DEVELOPMENT) ACT, 2016</a:t>
            </a:r>
          </a:p>
        </p:txBody>
      </p:sp>
      <p:sp>
        <p:nvSpPr>
          <p:cNvPr id="17" name="Freeform: Shape 16">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69131791-9890-488A-B715-1C2183CDFBA5}"/>
              </a:ext>
            </a:extLst>
          </p:cNvPr>
          <p:cNvSpPr>
            <a:spLocks noGrp="1"/>
          </p:cNvSpPr>
          <p:nvPr>
            <p:ph type="subTitle" idx="1"/>
          </p:nvPr>
        </p:nvSpPr>
        <p:spPr>
          <a:xfrm>
            <a:off x="1653363" y="1814731"/>
            <a:ext cx="10360446" cy="4923693"/>
          </a:xfrm>
        </p:spPr>
        <p:txBody>
          <a:bodyPr vert="horz" lIns="91440" tIns="45720" rIns="91440" bIns="45720" rtlCol="0" anchor="t">
            <a:normAutofit/>
          </a:bodyPr>
          <a:lstStyle/>
          <a:p>
            <a:pPr indent="-228600" algn="l">
              <a:buFont typeface="Arial" panose="020B0604020202020204" pitchFamily="34" charset="0"/>
              <a:buChar char="•"/>
            </a:pPr>
            <a:r>
              <a:rPr lang="en-US" sz="2800" b="1" u="sng" dirty="0"/>
              <a:t>APPLICATION BY THE PROMOTER UNDER SECTION  4</a:t>
            </a:r>
          </a:p>
          <a:p>
            <a:pPr marL="457200" indent="-228600" algn="l">
              <a:buFont typeface="Arial" panose="020B0604020202020204" pitchFamily="34" charset="0"/>
              <a:buChar char="•"/>
            </a:pPr>
            <a:r>
              <a:rPr lang="en-US" sz="2800" dirty="0"/>
              <a:t> number, type and the carpet area of apartments for sale </a:t>
            </a:r>
          </a:p>
          <a:p>
            <a:pPr marL="457200" indent="-228600" algn="l">
              <a:buFont typeface="Arial" panose="020B0604020202020204" pitchFamily="34" charset="0"/>
              <a:buChar char="•"/>
            </a:pPr>
            <a:r>
              <a:rPr lang="en-US" sz="2800" dirty="0"/>
              <a:t>number and areas of garage for sale in the project</a:t>
            </a:r>
          </a:p>
          <a:p>
            <a:pPr marL="457200" indent="-228600" algn="l">
              <a:buFont typeface="Arial" panose="020B0604020202020204" pitchFamily="34" charset="0"/>
              <a:buChar char="•"/>
            </a:pPr>
            <a:r>
              <a:rPr lang="en-US" sz="2800" dirty="0"/>
              <a:t>names and addresses of his real estate agents, if any, for the proposed project </a:t>
            </a:r>
          </a:p>
          <a:p>
            <a:pPr marL="457200" indent="-228600" algn="l">
              <a:buFont typeface="Arial" panose="020B0604020202020204" pitchFamily="34" charset="0"/>
              <a:buChar char="•"/>
            </a:pPr>
            <a:r>
              <a:rPr lang="en-US" sz="2800" dirty="0"/>
              <a:t>names and addresses of the contractors, architect, structural engineer, if any and other persons concerned with the development of the proposed project;</a:t>
            </a:r>
          </a:p>
          <a:p>
            <a:pPr marL="457200" indent="-228600" algn="l">
              <a:buFont typeface="Arial" panose="020B0604020202020204" pitchFamily="34" charset="0"/>
              <a:buChar char="•"/>
            </a:pPr>
            <a:endParaRPr lang="en-US" sz="2800" dirty="0"/>
          </a:p>
        </p:txBody>
      </p:sp>
    </p:spTree>
    <p:extLst>
      <p:ext uri="{BB962C8B-B14F-4D97-AF65-F5344CB8AC3E}">
        <p14:creationId xmlns:p14="http://schemas.microsoft.com/office/powerpoint/2010/main" val="3696267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163</TotalTime>
  <Words>5123</Words>
  <Application>Microsoft Office PowerPoint</Application>
  <PresentationFormat>Widescreen</PresentationFormat>
  <Paragraphs>277</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Arial Black</vt:lpstr>
      <vt:lpstr>Calibri</vt:lpstr>
      <vt:lpstr>Calibri Light</vt:lpstr>
      <vt:lpstr>Tw Cen MT</vt:lpstr>
      <vt:lpstr>Office Theme</vt:lpstr>
      <vt:lpstr>THE REAL ESTATE (REGULATION AND DEVELOPMENT) ACT, 2016</vt:lpstr>
      <vt:lpstr>THE REAL ESTATE (REGULATION AND DEVELOPMENT) ACT, 2016</vt:lpstr>
      <vt:lpstr>THE REAL ESTATE (REGULATION AND DEVELOPMENT) ACT, 2016</vt:lpstr>
      <vt:lpstr>THE REAL ESTATE (REGULATION AND DEVELOPMENT) ACT, 2016</vt:lpstr>
      <vt:lpstr>THE REAL ESTATE (REGULATION AND DEVELOPMENT) ACT, 2016</vt:lpstr>
      <vt:lpstr>THE REAL ESTATE (REGULATION AND DEVELOPMENT) ACT, 2016</vt:lpstr>
      <vt:lpstr>THE REAL ESTATE (REGULATION AND DEVELOPMENT) ACT, 2016</vt:lpstr>
      <vt:lpstr>THE REAL ESTATE (REGULATION AND DEVELOPMENT) ACT, 2016</vt:lpstr>
      <vt:lpstr>THE REAL ESTATE (REGULATION AND DEVELOPMENT) ACT, 2016</vt:lpstr>
      <vt:lpstr>THE REAL ESTATE (REGULATION AND DEVELOPMENT) ACT, 2016</vt:lpstr>
      <vt:lpstr>THE REAL ESTATE (REGULATION AND DEVELOPMENT) ACT, 2016</vt:lpstr>
      <vt:lpstr>REGISTRATION FEES FOR PROJECTS IN KERALA</vt:lpstr>
      <vt:lpstr>THE REAL ESTATE (REGULATION AND DEVELOPMENT) ACT, 2016</vt:lpstr>
      <vt:lpstr>THE REAL ESTATE (REGULATION AND DEVELOPMENT) ACT, 2016</vt:lpstr>
      <vt:lpstr>THE REAL ESTATE (REGULATION AND DEVELOPMENT) ACT, 2016</vt:lpstr>
      <vt:lpstr>THE REAL ESTATE (REGULATION AND DEVELOPMENT) ACT, 2016</vt:lpstr>
      <vt:lpstr>THE REAL ESTATE (REGULATION AND DEVELOPMENT) ACT, 2016</vt:lpstr>
      <vt:lpstr>THE REAL ESTATE (REGULATION AND DEVELOPMENT) ACT, 2016</vt:lpstr>
      <vt:lpstr>THE REAL ESTATE (REGULATION AND DEVELOPMENT) ACT, 2016</vt:lpstr>
      <vt:lpstr>THE REAL ESTATE (REGULATION AND DEVELOPMENT) ACT, 2016</vt:lpstr>
      <vt:lpstr>THE REAL ESTATE (REGULATION AND DEVELOPMENT) ACT, 2016</vt:lpstr>
      <vt:lpstr>THE REAL ESTATE (REGULATION AND DEVELOPMENT) ACT, 2016</vt:lpstr>
      <vt:lpstr>THE REAL ESTATE (REGULATION AND DEVELOPMENT) ACT, 2016</vt:lpstr>
      <vt:lpstr>THE REAL ESTATE (REGULATION AND DEVELOPMENT) ACT, 2016</vt:lpstr>
      <vt:lpstr>THE REAL ESTATE (REGULATION AND DEVELOPMENT) ACT, 2016</vt:lpstr>
      <vt:lpstr>THE REAL ESTATE (REGULATION AND DEVELOPMENT) ACT, 2016</vt:lpstr>
      <vt:lpstr>THE REAL ESTATE (REGULATION AND DEVELOPMENT) ACT, 2016 – FILING OF COMPLAINTS AND CLAIMS</vt:lpstr>
      <vt:lpstr>THE REAL ESTATE (REGULATION AND DEVELOPMENT) ACT, 2016 – FILING OF COMPLAINTS AND CLAIMS</vt:lpstr>
      <vt:lpstr>THE REAL ESTATE (REGULATION AND DEVELOPMENT) ACT, 2016 – FILING OF COMPLAINTS AND CLAIMS</vt:lpstr>
      <vt:lpstr>Adjudgment of Compensation under sections 12, 14, 18 and section 19 (Section 71)</vt:lpstr>
      <vt:lpstr>K- RERA - OFFENCES AND PENALTIES </vt:lpstr>
      <vt:lpstr>K- RERA - OFFENCES AND PENALTIES</vt:lpstr>
      <vt:lpstr>K- RERA - OFFENCES AND PENALTIES</vt:lpstr>
      <vt:lpstr>FUNCTIONS OF STATE REAL ESTATE REGULATORY AUTHORITY</vt:lpstr>
      <vt:lpstr>THE REAL ESTATE (REGULATION AND DEVELOPMENT) ACT, 2016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REAL ESTATE (REGULATION AND DEVELOPMENT) ACT, 2016</dc:title>
  <dc:creator>Seetharaman</dc:creator>
  <cp:lastModifiedBy>Seetharaman</cp:lastModifiedBy>
  <cp:revision>19</cp:revision>
  <dcterms:created xsi:type="dcterms:W3CDTF">2020-07-21T11:16:02Z</dcterms:created>
  <dcterms:modified xsi:type="dcterms:W3CDTF">2020-07-28T08:13:00Z</dcterms:modified>
</cp:coreProperties>
</file>