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6"/>
  </p:notesMasterIdLst>
  <p:handoutMasterIdLst>
    <p:handoutMasterId r:id="rId67"/>
  </p:handoutMasterIdLst>
  <p:sldIdLst>
    <p:sldId id="353" r:id="rId5"/>
    <p:sldId id="329" r:id="rId6"/>
    <p:sldId id="354" r:id="rId7"/>
    <p:sldId id="258" r:id="rId8"/>
    <p:sldId id="259" r:id="rId9"/>
    <p:sldId id="260" r:id="rId10"/>
    <p:sldId id="261" r:id="rId11"/>
    <p:sldId id="262" r:id="rId12"/>
    <p:sldId id="263" r:id="rId13"/>
    <p:sldId id="374" r:id="rId14"/>
    <p:sldId id="375" r:id="rId15"/>
    <p:sldId id="376" r:id="rId16"/>
    <p:sldId id="360" r:id="rId17"/>
    <p:sldId id="331" r:id="rId18"/>
    <p:sldId id="266" r:id="rId19"/>
    <p:sldId id="362" r:id="rId20"/>
    <p:sldId id="363" r:id="rId21"/>
    <p:sldId id="267" r:id="rId22"/>
    <p:sldId id="269" r:id="rId23"/>
    <p:sldId id="270" r:id="rId24"/>
    <p:sldId id="271" r:id="rId25"/>
    <p:sldId id="299" r:id="rId26"/>
    <p:sldId id="372" r:id="rId27"/>
    <p:sldId id="272" r:id="rId28"/>
    <p:sldId id="345" r:id="rId29"/>
    <p:sldId id="281" r:id="rId30"/>
    <p:sldId id="284" r:id="rId31"/>
    <p:sldId id="282" r:id="rId32"/>
    <p:sldId id="366" r:id="rId33"/>
    <p:sldId id="349" r:id="rId34"/>
    <p:sldId id="292" r:id="rId35"/>
    <p:sldId id="275" r:id="rId36"/>
    <p:sldId id="276" r:id="rId37"/>
    <p:sldId id="277" r:id="rId38"/>
    <p:sldId id="373" r:id="rId39"/>
    <p:sldId id="370" r:id="rId40"/>
    <p:sldId id="369" r:id="rId41"/>
    <p:sldId id="278" r:id="rId42"/>
    <p:sldId id="279" r:id="rId43"/>
    <p:sldId id="377" r:id="rId44"/>
    <p:sldId id="293" r:id="rId45"/>
    <p:sldId id="294" r:id="rId46"/>
    <p:sldId id="295" r:id="rId47"/>
    <p:sldId id="296" r:id="rId48"/>
    <p:sldId id="297" r:id="rId49"/>
    <p:sldId id="298" r:id="rId50"/>
    <p:sldId id="280" r:id="rId51"/>
    <p:sldId id="288" r:id="rId52"/>
    <p:sldId id="289" r:id="rId53"/>
    <p:sldId id="365" r:id="rId54"/>
    <p:sldId id="301" r:id="rId55"/>
    <p:sldId id="274" r:id="rId56"/>
    <p:sldId id="285" r:id="rId57"/>
    <p:sldId id="286" r:id="rId58"/>
    <p:sldId id="287" r:id="rId59"/>
    <p:sldId id="290" r:id="rId60"/>
    <p:sldId id="291" r:id="rId61"/>
    <p:sldId id="364" r:id="rId62"/>
    <p:sldId id="300" r:id="rId63"/>
    <p:sldId id="351" r:id="rId64"/>
    <p:sldId id="356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5945"/>
    <a:srgbClr val="AAD6FF"/>
    <a:srgbClr val="CCD8D6"/>
    <a:srgbClr val="A9D7D9"/>
    <a:srgbClr val="93D3D9"/>
    <a:srgbClr val="B2C8CD"/>
    <a:srgbClr val="73292A"/>
    <a:srgbClr val="7F867A"/>
    <a:srgbClr val="A65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966" autoAdjust="0"/>
  </p:normalViewPr>
  <p:slideViewPr>
    <p:cSldViewPr snapToGrid="0">
      <p:cViewPr varScale="1">
        <p:scale>
          <a:sx n="83" d="100"/>
          <a:sy n="83" d="100"/>
        </p:scale>
        <p:origin x="16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278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49852A6-C536-198B-0B36-808C24FAAF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40B29C-E84A-E4D1-8998-1A961EC23B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5AE42-7DC1-8140-9B13-146984FDEF22}" type="datetimeFigureOut">
              <a:rPr lang="en-US" smtClean="0"/>
              <a:t>6/3/2026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CE4DE7-ED89-D264-F004-38F2DF4879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7E8591-FF54-5A00-A703-95ABC16B78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69B77-94AB-0344-9EBF-9DB9EE8D3A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597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75F72-8950-AF4F-9381-1D26FB547EA1}" type="datetimeFigureOut">
              <a:rPr lang="en-US" smtClean="0"/>
              <a:t>6/3/2026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75476F-A808-1F46-A368-07984F6DA2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252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75476F-A808-1F46-A368-07984F6DA22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910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75476F-A808-1F46-A368-07984F6DA22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519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75476F-A808-1F46-A368-07984F6DA22E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42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75476F-A808-1F46-A368-07984F6DA22E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516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A8580-DC00-AF38-732A-EF9128389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2037F5-5EDD-E1F1-F5A0-E452F68633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39BDE6-0A09-76E1-0C9A-01D83F461C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1FD3C1-573A-BE16-1381-4253F596CD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75476F-A808-1F46-A368-07984F6DA22E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7466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5360C-8290-2853-8423-EB2D61B08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A8EB0E-B238-1210-D1EE-0AB18743EF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73A296-9168-842C-D2D4-9B135BC2DB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3F8A93-22FD-6252-D010-2475939927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75476F-A808-1F46-A368-07984F6DA22E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559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D90036E-D78E-7995-BEF4-F64DA613C7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8176" y="1463040"/>
            <a:ext cx="6327648" cy="2180543"/>
          </a:xfrm>
          <a:noFill/>
        </p:spPr>
        <p:txBody>
          <a:bodyPr anchor="b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1096" y="3995928"/>
            <a:ext cx="5321808" cy="824404"/>
          </a:xfrm>
          <a:noFill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-1" y="0"/>
            <a:ext cx="12188952" cy="20482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228600"/>
            <a:ext cx="9528048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32688" y="2770632"/>
            <a:ext cx="2487168" cy="3502152"/>
          </a:xfrm>
        </p:spPr>
        <p:txBody>
          <a:bodyPr lIns="91440" rIns="91440"/>
          <a:lstStyle>
            <a:lvl1pPr marL="0" indent="0">
              <a:spcAft>
                <a:spcPts val="120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50D1A9C-4404-2909-F0C4-B7571474C9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85616" y="2770632"/>
            <a:ext cx="7571232" cy="3392424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1885D14-9B48-E0B1-43FF-B19F5005FDA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32292"/>
          <a:stretch/>
        </p:blipFill>
        <p:spPr>
          <a:xfrm>
            <a:off x="8472405" y="132047"/>
            <a:ext cx="3848748" cy="191372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D7ECFC8-50F2-4F2A-960A-F4F79E198620}"/>
              </a:ext>
            </a:extLst>
          </p:cNvPr>
          <p:cNvSpPr/>
          <p:nvPr userDrawn="1"/>
        </p:nvSpPr>
        <p:spPr>
          <a:xfrm>
            <a:off x="0" y="2022420"/>
            <a:ext cx="12192000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90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-1" y="0"/>
            <a:ext cx="12188952" cy="20482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228600"/>
            <a:ext cx="9528048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32688" y="2432304"/>
            <a:ext cx="6163056" cy="3739896"/>
          </a:xfrm>
        </p:spPr>
        <p:txBody>
          <a:bodyPr lIns="91440" rIns="91440"/>
          <a:lstStyle>
            <a:lvl1pPr marL="228600" indent="-228600"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685800">
              <a:spcBef>
                <a:spcPts val="5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11430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6002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20574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50D1A9C-4404-2909-F0C4-B7571474C9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24928" y="2441448"/>
            <a:ext cx="4169664" cy="3703320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1885D14-9B48-E0B1-43FF-B19F5005FDA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32292"/>
          <a:stretch/>
        </p:blipFill>
        <p:spPr>
          <a:xfrm>
            <a:off x="8472405" y="132047"/>
            <a:ext cx="3848748" cy="191372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D7ECFC8-50F2-4F2A-960A-F4F79E198620}"/>
              </a:ext>
            </a:extLst>
          </p:cNvPr>
          <p:cNvSpPr/>
          <p:nvPr userDrawn="1"/>
        </p:nvSpPr>
        <p:spPr>
          <a:xfrm>
            <a:off x="0" y="2022420"/>
            <a:ext cx="12192000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EB1C5A3-22FF-382D-3801-B6D9C4AC53E1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2051"/>
          <a:stretch/>
        </p:blipFill>
        <p:spPr>
          <a:xfrm>
            <a:off x="4629335" y="1815780"/>
            <a:ext cx="5586493" cy="504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767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-1" y="0"/>
            <a:ext cx="12188952" cy="20482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228600"/>
            <a:ext cx="9528048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50D1A9C-4404-2909-F0C4-B7571474C9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1248" y="2770632"/>
            <a:ext cx="10515600" cy="3392424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1885D14-9B48-E0B1-43FF-B19F5005FDA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32292"/>
          <a:stretch/>
        </p:blipFill>
        <p:spPr>
          <a:xfrm>
            <a:off x="8472405" y="132047"/>
            <a:ext cx="3848748" cy="191372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D7ECFC8-50F2-4F2A-960A-F4F79E198620}"/>
              </a:ext>
            </a:extLst>
          </p:cNvPr>
          <p:cNvSpPr/>
          <p:nvPr userDrawn="1"/>
        </p:nvSpPr>
        <p:spPr>
          <a:xfrm>
            <a:off x="0" y="2022420"/>
            <a:ext cx="12192000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999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8B802A0-174F-ED42-DB3C-30B25D7D20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5682FAF-43FC-D4B4-4D6A-E5D70198C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7632" y="822960"/>
            <a:ext cx="6327648" cy="2221992"/>
          </a:xfrm>
          <a:noFill/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FB724EDC-0FF4-BC78-C7CF-5B31189CBF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  <a:noFill/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0061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5205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48" y="530352"/>
            <a:ext cx="5385816" cy="1810512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B3132E8-A261-CEAB-129F-0FED7AD8D0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174458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Content Placeholder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9048" y="2962656"/>
            <a:ext cx="5385816" cy="27066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73292A"/>
              </a:buClr>
              <a:buNone/>
              <a:defRPr sz="2400"/>
            </a:lvl1pPr>
            <a:lvl2pPr marL="228600">
              <a:buClr>
                <a:srgbClr val="73292A"/>
              </a:buClr>
              <a:defRPr sz="2000"/>
            </a:lvl2pPr>
            <a:lvl3pPr marL="685800">
              <a:buClr>
                <a:srgbClr val="73292A"/>
              </a:buClr>
              <a:defRPr sz="1800"/>
            </a:lvl3pPr>
            <a:lvl4pPr marL="1143000">
              <a:buClr>
                <a:srgbClr val="73292A"/>
              </a:buClr>
              <a:defRPr sz="1600"/>
            </a:lvl4pPr>
            <a:lvl5pPr marL="1600200">
              <a:buClr>
                <a:srgbClr val="73292A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904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4928" y="6356350"/>
            <a:ext cx="71628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AF8C32-80F8-F614-8280-02F76781F238}"/>
              </a:ext>
            </a:extLst>
          </p:cNvPr>
          <p:cNvSpPr/>
          <p:nvPr userDrawn="1"/>
        </p:nvSpPr>
        <p:spPr>
          <a:xfrm>
            <a:off x="5174459" y="0"/>
            <a:ext cx="4571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2CB607F-27CE-D613-F812-E70C738FA045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34723"/>
          <a:stretch/>
        </p:blipFill>
        <p:spPr>
          <a:xfrm>
            <a:off x="9959711" y="738051"/>
            <a:ext cx="2232289" cy="538189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A689F60-3D32-FD74-24A9-266643081E85}"/>
              </a:ext>
            </a:extLst>
          </p:cNvPr>
          <p:cNvCxnSpPr>
            <a:cxnSpLocks/>
          </p:cNvCxnSpPr>
          <p:nvPr userDrawn="1"/>
        </p:nvCxnSpPr>
        <p:spPr>
          <a:xfrm>
            <a:off x="6189979" y="2649682"/>
            <a:ext cx="332598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B827D708-B036-EE04-B213-EC3EAAE068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9920" y="2509197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98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8B802A0-174F-ED42-DB3C-30B25D7D20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5682FAF-43FC-D4B4-4D6A-E5D70198C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1912" y="2185416"/>
            <a:ext cx="9052560" cy="2487168"/>
          </a:xfrm>
          <a:noFill/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F691F67-3A33-EA2C-967A-86934DA1D47F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69401" b="24659"/>
          <a:stretch/>
        </p:blipFill>
        <p:spPr>
          <a:xfrm>
            <a:off x="5856445" y="726334"/>
            <a:ext cx="1898043" cy="54053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722376"/>
            <a:ext cx="6419088" cy="2350008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6B0D1AB-E9D6-841F-7178-F60F07AF3B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79" y="3931920"/>
            <a:ext cx="6419088" cy="1389888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B3132E8-A261-CEAB-129F-0FED7AD8D0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54488" y="0"/>
            <a:ext cx="4434464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B41B1E5-0891-6540-C6C6-2E4CF929E2D5}"/>
              </a:ext>
            </a:extLst>
          </p:cNvPr>
          <p:cNvCxnSpPr>
            <a:cxnSpLocks/>
          </p:cNvCxnSpPr>
          <p:nvPr userDrawn="1"/>
        </p:nvCxnSpPr>
        <p:spPr>
          <a:xfrm>
            <a:off x="1679972" y="3432325"/>
            <a:ext cx="437642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2CA6CDBD-54C9-2154-A4D6-F432B3CF27F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3169" y="3291840"/>
            <a:ext cx="972078" cy="28538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7541814-983F-1B1C-1D5D-EBAC0D9BEB4C}"/>
              </a:ext>
            </a:extLst>
          </p:cNvPr>
          <p:cNvSpPr/>
          <p:nvPr userDrawn="1"/>
        </p:nvSpPr>
        <p:spPr>
          <a:xfrm>
            <a:off x="7711438" y="0"/>
            <a:ext cx="45719" cy="6858000"/>
          </a:xfrm>
          <a:prstGeom prst="rect">
            <a:avLst/>
          </a:prstGeom>
          <a:solidFill>
            <a:schemeClr val="tx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17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7D338C08-B5A9-DA78-1FE4-12BEFEB61B6F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6136" t="6121"/>
          <a:stretch/>
        </p:blipFill>
        <p:spPr>
          <a:xfrm rot="16200000" flipH="1" flipV="1">
            <a:off x="7528785" y="-1437953"/>
            <a:ext cx="3225262" cy="610116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0" y="0"/>
            <a:ext cx="479094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30C4EDD-E959-BB97-7574-864A6EDFD37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2292"/>
          <a:stretch/>
        </p:blipFill>
        <p:spPr>
          <a:xfrm>
            <a:off x="602251" y="4944272"/>
            <a:ext cx="3848748" cy="19137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1408176"/>
            <a:ext cx="3392424" cy="40142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724144" y="1536192"/>
            <a:ext cx="5696712" cy="3758184"/>
          </a:xfrm>
        </p:spPr>
        <p:txBody>
          <a:bodyPr/>
          <a:lstStyle>
            <a:lvl1pPr>
              <a:spcAft>
                <a:spcPts val="600"/>
              </a:spcAft>
              <a:buClr>
                <a:schemeClr val="accent2"/>
              </a:buClr>
              <a:defRPr sz="2200"/>
            </a:lvl1pPr>
            <a:lvl2pPr>
              <a:buClr>
                <a:schemeClr val="accent2"/>
              </a:buClr>
              <a:defRPr sz="2000"/>
            </a:lvl2pPr>
            <a:lvl3pPr>
              <a:buClr>
                <a:schemeClr val="accent2"/>
              </a:buClr>
              <a:defRPr sz="1800"/>
            </a:lvl3pPr>
            <a:lvl4pPr>
              <a:buClr>
                <a:schemeClr val="accent2"/>
              </a:buClr>
              <a:defRPr sz="16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724144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7048F4-9454-D035-3356-DD623DFCEE42}"/>
              </a:ext>
            </a:extLst>
          </p:cNvPr>
          <p:cNvSpPr/>
          <p:nvPr userDrawn="1"/>
        </p:nvSpPr>
        <p:spPr>
          <a:xfrm rot="5400000">
            <a:off x="1361771" y="3406143"/>
            <a:ext cx="6857999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420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8B802A0-174F-ED42-DB3C-30B25D7D20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5682FAF-43FC-D4B4-4D6A-E5D70198C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2276856"/>
            <a:ext cx="9144000" cy="1508760"/>
          </a:xfrm>
          <a:noFill/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FB724EDC-0FF4-BC78-C7CF-5B31189CBF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3858768"/>
            <a:ext cx="9144000" cy="841248"/>
          </a:xfrm>
          <a:noFill/>
        </p:spPr>
        <p:txBody>
          <a:bodyPr anchor="t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11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-1" y="0"/>
            <a:ext cx="12188952" cy="20482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228600"/>
            <a:ext cx="9528048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32688" y="2523744"/>
            <a:ext cx="4864608" cy="3694176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50D1A9C-4404-2909-F0C4-B7571474C9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84264" y="2523744"/>
            <a:ext cx="4864608" cy="3694176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1885D14-9B48-E0B1-43FF-B19F5005FDA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32292"/>
          <a:stretch/>
        </p:blipFill>
        <p:spPr>
          <a:xfrm>
            <a:off x="8472405" y="132047"/>
            <a:ext cx="3848748" cy="191372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D7ECFC8-50F2-4F2A-960A-F4F79E198620}"/>
              </a:ext>
            </a:extLst>
          </p:cNvPr>
          <p:cNvSpPr/>
          <p:nvPr userDrawn="1"/>
        </p:nvSpPr>
        <p:spPr>
          <a:xfrm>
            <a:off x="0" y="2022420"/>
            <a:ext cx="12192000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098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7F52C37-6A33-FD57-31EC-516F581DF13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7420" b="36176"/>
          <a:stretch/>
        </p:blipFill>
        <p:spPr>
          <a:xfrm>
            <a:off x="0" y="2510651"/>
            <a:ext cx="2841744" cy="43473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7397496" y="0"/>
            <a:ext cx="479094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1584" y="1408176"/>
            <a:ext cx="3392424" cy="40142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32688" y="685800"/>
            <a:ext cx="5276088" cy="1563624"/>
          </a:xfrm>
        </p:spPr>
        <p:txBody>
          <a:bodyPr>
            <a:noAutofit/>
          </a:bodyPr>
          <a:lstStyle>
            <a:lvl1pPr marL="457200" indent="-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+mj-lt"/>
              <a:buAutoNum type="arabicPeriod"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914400" indent="-457200">
              <a:buClr>
                <a:schemeClr val="accent2"/>
              </a:buClr>
              <a:buFont typeface="+mj-lt"/>
              <a:buAutoNum type="alphaLcPeriod"/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1371600" indent="-457200">
              <a:buClr>
                <a:schemeClr val="accent2"/>
              </a:buClr>
              <a:buFont typeface="+mj-lt"/>
              <a:buAutoNum type="romanLcPeriod"/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714500" indent="-342900">
              <a:buClr>
                <a:schemeClr val="accent2"/>
              </a:buClr>
              <a:buFont typeface="+mj-lt"/>
              <a:buAutoNum type="arabicParenR"/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2171700" indent="-342900">
              <a:buClr>
                <a:schemeClr val="accent2"/>
              </a:buClr>
              <a:buFont typeface="+mj-lt"/>
              <a:buAutoNum type="alphaLcParenR"/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C526101-2775-A309-0B4A-DB278C3974D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32688" y="2697480"/>
            <a:ext cx="5276088" cy="3483864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4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5719EF3-43BC-5F74-7396-273F72ED3CBC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2292"/>
          <a:stretch/>
        </p:blipFill>
        <p:spPr>
          <a:xfrm>
            <a:off x="8001534" y="4944272"/>
            <a:ext cx="3848748" cy="191372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37D205C-32E5-5A54-8D89-CB56198B06E5}"/>
              </a:ext>
            </a:extLst>
          </p:cNvPr>
          <p:cNvSpPr/>
          <p:nvPr userDrawn="1"/>
        </p:nvSpPr>
        <p:spPr>
          <a:xfrm rot="5400000">
            <a:off x="3949200" y="3406143"/>
            <a:ext cx="6857999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182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516D97AE-EB24-C3DA-21A1-E8EE4631ACE0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118" r="47395" b="22709"/>
          <a:stretch/>
        </p:blipFill>
        <p:spPr>
          <a:xfrm flipH="1">
            <a:off x="4448831" y="805912"/>
            <a:ext cx="1464735" cy="496143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CBF43B9-3946-05E6-521F-EE4BB59B49D0}"/>
              </a:ext>
            </a:extLst>
          </p:cNvPr>
          <p:cNvSpPr/>
          <p:nvPr userDrawn="1"/>
        </p:nvSpPr>
        <p:spPr>
          <a:xfrm>
            <a:off x="4434840" y="0"/>
            <a:ext cx="45719" cy="6858000"/>
          </a:xfrm>
          <a:prstGeom prst="rect">
            <a:avLst/>
          </a:prstGeom>
          <a:solidFill>
            <a:schemeClr val="tx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14DEF57-E0D6-D7CA-5D3C-FC97EAB06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792" y="557784"/>
            <a:ext cx="6419088" cy="1929384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930B4666-31C5-1F2B-27D9-2A9F6EC970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434464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93792" y="3328416"/>
            <a:ext cx="6419088" cy="2441448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algn="ctr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2pPr>
            <a:lvl3pPr algn="ctr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3pPr>
            <a:lvl4pPr algn="ctr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4pPr>
            <a:lvl5pPr algn="ctr">
              <a:buClr>
                <a:schemeClr val="accent2"/>
              </a:buClr>
              <a:defRPr sz="14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193792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89EEBF9-800C-88AE-FE83-60B5F47AFC14}"/>
              </a:ext>
            </a:extLst>
          </p:cNvPr>
          <p:cNvCxnSpPr>
            <a:cxnSpLocks/>
          </p:cNvCxnSpPr>
          <p:nvPr userDrawn="1"/>
        </p:nvCxnSpPr>
        <p:spPr>
          <a:xfrm>
            <a:off x="6174481" y="2843389"/>
            <a:ext cx="437642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301D77B6-9ED1-094C-66A3-7D5AB0CDEA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4042" y="2702904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649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1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6140" y="6356350"/>
            <a:ext cx="7848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76" r:id="rId4"/>
    <p:sldLayoutId id="2147483678" r:id="rId5"/>
    <p:sldLayoutId id="2147483684" r:id="rId6"/>
    <p:sldLayoutId id="2147483677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5" r:id="rId13"/>
    <p:sldLayoutId id="2147483686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5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6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9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bouquet of flowers">
            <a:extLst>
              <a:ext uri="{FF2B5EF4-FFF2-40B4-BE49-F238E27FC236}">
                <a16:creationId xmlns:a16="http://schemas.microsoft.com/office/drawing/2014/main" id="{2E09DD34-43D4-3713-535D-7E9D95D3F4B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F9772E4-10E9-13DE-8AE8-35BBB9DD1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8176" y="1463040"/>
            <a:ext cx="6327648" cy="2180543"/>
          </a:xfrm>
        </p:spPr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Income tax </a:t>
            </a:r>
            <a:br>
              <a:rPr lang="en-US" b="1" dirty="0">
                <a:solidFill>
                  <a:srgbClr val="FFFF00"/>
                </a:solidFill>
              </a:rPr>
            </a:br>
            <a:r>
              <a:rPr lang="en-US" dirty="0"/>
              <a:t>Transition from </a:t>
            </a:r>
            <a:br>
              <a:rPr lang="en-US" dirty="0"/>
            </a:br>
            <a:r>
              <a:rPr lang="en-US" dirty="0"/>
              <a:t>1961 to 2025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7C09E8F-C241-2F75-70EA-32EC69551E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0659" y="3995928"/>
            <a:ext cx="6696007" cy="824404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Aptos Display" panose="020B0004020202020204" pitchFamily="34" charset="0"/>
              </a:rPr>
              <a:t>CA Chandrashekhar V. Chitale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318DF20-A4C4-3800-A69E-4E11F5A11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915117" y="3822700"/>
            <a:ext cx="53213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que 12">
            <a:extLst>
              <a:ext uri="{FF2B5EF4-FFF2-40B4-BE49-F238E27FC236}">
                <a16:creationId xmlns:a16="http://schemas.microsoft.com/office/drawing/2014/main" id="{AC9EB422-5602-36FF-E543-5B0C70E56E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84867" y="1269576"/>
            <a:ext cx="6781800" cy="4343824"/>
          </a:xfrm>
          <a:prstGeom prst="plaque">
            <a:avLst>
              <a:gd name="adj" fmla="val 7602"/>
            </a:avLst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053B63A-99EB-DBC1-DE80-E5E5214EF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9728" y="3681876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159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827D7EE-A477-C9B0-1EF7-9BB725D03294}"/>
              </a:ext>
            </a:extLst>
          </p:cNvPr>
          <p:cNvSpPr txBox="1"/>
          <p:nvPr/>
        </p:nvSpPr>
        <p:spPr>
          <a:xfrm>
            <a:off x="763929" y="1504710"/>
            <a:ext cx="10544537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IN" sz="34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3400" b="1" i="0" u="none" strike="noStrike" baseline="0" dirty="0">
                <a:latin typeface="Calibri" panose="020F0502020204030204" pitchFamily="34" charset="0"/>
              </a:rPr>
              <a:t>a. Earlier, there was no minimum time prescribed for a taxpayer to file a return in response to a reassessment notice (only a maximum of 3 months was prescribed). </a:t>
            </a:r>
          </a:p>
          <a:p>
            <a:r>
              <a:rPr lang="en-US" sz="3400" b="1" i="0" u="none" strike="noStrike" baseline="0" dirty="0">
                <a:latin typeface="Calibri" panose="020F0502020204030204" pitchFamily="34" charset="0"/>
              </a:rPr>
              <a:t>b. Finance Act 2026 now prescribes a minimum of 30 days from the date of notice for the taxpayer to file their return. </a:t>
            </a:r>
          </a:p>
          <a:p>
            <a:endParaRPr lang="en-IN" sz="3400" b="1" dirty="0"/>
          </a:p>
          <a:p>
            <a:r>
              <a:rPr lang="en-US" sz="3400" b="1" dirty="0"/>
              <a:t>Effective from 30 March 2026 under Income Tax Act, 1961 and 1 April 2026 under Income Tax Act, 2025.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280E27-6668-96D9-4F30-9F0EDC652647}"/>
              </a:ext>
            </a:extLst>
          </p:cNvPr>
          <p:cNvSpPr/>
          <p:nvPr/>
        </p:nvSpPr>
        <p:spPr>
          <a:xfrm>
            <a:off x="682906" y="207180"/>
            <a:ext cx="10936962" cy="1783666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3600" dirty="0">
              <a:latin typeface="Calibri" panose="020F0502020204030204" pitchFamily="34" charset="0"/>
            </a:endParaRPr>
          </a:p>
          <a:p>
            <a:r>
              <a:rPr lang="en-US" sz="4800" b="1" dirty="0">
                <a:latin typeface="Calibri" panose="020F0502020204030204" pitchFamily="34" charset="0"/>
              </a:rPr>
              <a:t>Minimum Time Limit for Filing Return in Reassessment </a:t>
            </a:r>
            <a:endParaRPr lang="en-US" sz="4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549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51218-3BF8-CF10-96FF-9A0C1241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BA1D11-4E4E-D97A-4CEC-9FA78341B1EA}"/>
              </a:ext>
            </a:extLst>
          </p:cNvPr>
          <p:cNvSpPr txBox="1"/>
          <p:nvPr/>
        </p:nvSpPr>
        <p:spPr>
          <a:xfrm>
            <a:off x="393539" y="1342663"/>
            <a:ext cx="11076972" cy="533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100" b="1" dirty="0"/>
              <a:t>Several provisions require prior approval from a higher tax authority before assessment or reassessment proceedings can be initiated. Courts have in the past quashed assessments on the ground of mechanical or inadequate approvals. </a:t>
            </a:r>
          </a:p>
          <a:p>
            <a:pPr algn="just"/>
            <a:r>
              <a:rPr lang="en-US" sz="3100" b="1" dirty="0">
                <a:solidFill>
                  <a:srgbClr val="FF0000"/>
                </a:solidFill>
                <a:latin typeface="Aptos" panose="020B0004020202020204" pitchFamily="34" charset="0"/>
              </a:rPr>
              <a:t>Now provides that such approvals are administrative and supervisory in nature and assessments shall not be held invalid merely on account of: (a) inadequate reasons recorded (b) defects in authentication or communication of approval, or (c) absence of digital signature; provided electronic approval exists.  [</a:t>
            </a:r>
            <a:r>
              <a:rPr lang="en-US" sz="3100" b="1" dirty="0"/>
              <a:t>w.r.e.f.1 April 2021 under Income Tax Act, 1961 and from 1 April 2026 under Income Tax Act, 2025.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8AAEC0-8CF4-BA95-A6C5-FC46751DEE54}"/>
              </a:ext>
            </a:extLst>
          </p:cNvPr>
          <p:cNvSpPr/>
          <p:nvPr/>
        </p:nvSpPr>
        <p:spPr>
          <a:xfrm>
            <a:off x="393539" y="207180"/>
            <a:ext cx="11226329" cy="1135483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/>
              <a:t>Assessments Not Invalid Due to Defects in Approval </a:t>
            </a:r>
          </a:p>
        </p:txBody>
      </p:sp>
    </p:spTree>
    <p:extLst>
      <p:ext uri="{BB962C8B-B14F-4D97-AF65-F5344CB8AC3E}">
        <p14:creationId xmlns:p14="http://schemas.microsoft.com/office/powerpoint/2010/main" val="3996223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28A10-9A5F-A833-166C-2A7124CFD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32A9165-720C-2361-0FFF-5883AB59AA8C}"/>
              </a:ext>
            </a:extLst>
          </p:cNvPr>
          <p:cNvSpPr txBox="1"/>
          <p:nvPr/>
        </p:nvSpPr>
        <p:spPr>
          <a:xfrm>
            <a:off x="393539" y="1342663"/>
            <a:ext cx="1107697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N" sz="3600" b="1" dirty="0">
              <a:latin typeface="Aptos" panose="020B0004020202020204" pitchFamily="34" charset="0"/>
            </a:endParaRPr>
          </a:p>
          <a:p>
            <a:endParaRPr lang="en-US" sz="3600" b="1" dirty="0">
              <a:latin typeface="Aptos" panose="020B0004020202020204" pitchFamily="34" charset="0"/>
            </a:endParaRPr>
          </a:p>
          <a:p>
            <a:r>
              <a:rPr lang="en-US" sz="3600" b="1" dirty="0">
                <a:latin typeface="Aptos" panose="020B0004020202020204" pitchFamily="34" charset="0"/>
              </a:rPr>
              <a:t>Assessment units, verification units, technical units and review units under the faceless assessment scheme can now authenticate electronic records through electronic communication, without affixing digital signatures. </a:t>
            </a:r>
          </a:p>
          <a:p>
            <a:r>
              <a:rPr lang="en-US" sz="3600" b="1" dirty="0">
                <a:latin typeface="Aptos" panose="020B0004020202020204" pitchFamily="34" charset="0"/>
              </a:rPr>
              <a:t>Effective retrospectively from 1 April 2022.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DBD8E8-F427-884B-17E7-E81E98FA7DA1}"/>
              </a:ext>
            </a:extLst>
          </p:cNvPr>
          <p:cNvSpPr/>
          <p:nvPr/>
        </p:nvSpPr>
        <p:spPr>
          <a:xfrm>
            <a:off x="393539" y="207180"/>
            <a:ext cx="11226329" cy="14480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/>
              <a:t>Faceless Assessment - Authentication Without Digital Signature </a:t>
            </a:r>
          </a:p>
        </p:txBody>
      </p:sp>
    </p:spTree>
    <p:extLst>
      <p:ext uri="{BB962C8B-B14F-4D97-AF65-F5344CB8AC3E}">
        <p14:creationId xmlns:p14="http://schemas.microsoft.com/office/powerpoint/2010/main" val="1371137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5C75E-144D-F761-11A8-27B51B386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Freeform: Shape 251">
            <a:extLst>
              <a:ext uri="{FF2B5EF4-FFF2-40B4-BE49-F238E27FC236}">
                <a16:creationId xmlns:a16="http://schemas.microsoft.com/office/drawing/2014/main" id="{C14CCB1C-9F88-7FBB-E4CC-2C469EFAE00C}"/>
              </a:ext>
            </a:extLst>
          </p:cNvPr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3" name="Freeform: Shape 252">
            <a:extLst>
              <a:ext uri="{FF2B5EF4-FFF2-40B4-BE49-F238E27FC236}">
                <a16:creationId xmlns:a16="http://schemas.microsoft.com/office/drawing/2014/main" id="{61BD9703-3C7A-F5A1-D7F2-69F31D5B6371}"/>
              </a:ext>
            </a:extLst>
          </p:cNvPr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A84F3F37-1C9A-D6CA-F00E-3257048C710F}"/>
              </a:ext>
            </a:extLst>
          </p:cNvPr>
          <p:cNvSpPr txBox="1"/>
          <p:nvPr/>
        </p:nvSpPr>
        <p:spPr>
          <a:xfrm>
            <a:off x="748800" y="1182960"/>
            <a:ext cx="1501668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9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No TAN for resident individual / HUF for purchase </a:t>
            </a:r>
            <a:endParaRPr lang="en-US" sz="39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87835ADB-930C-C4FE-29AE-82251E35EBDC}"/>
              </a:ext>
            </a:extLst>
          </p:cNvPr>
          <p:cNvSpPr txBox="1"/>
          <p:nvPr/>
        </p:nvSpPr>
        <p:spPr>
          <a:xfrm>
            <a:off x="1132920" y="1755720"/>
            <a:ext cx="1383552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of residential property from NR w.e.f. 1.10.2026</a:t>
            </a:r>
            <a:endParaRPr lang="en-US" sz="39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A23C5F33-88A5-9F89-AC36-926C4F65F9C2}"/>
              </a:ext>
            </a:extLst>
          </p:cNvPr>
          <p:cNvSpPr txBox="1"/>
          <p:nvPr/>
        </p:nvSpPr>
        <p:spPr>
          <a:xfrm>
            <a:off x="1279440" y="2420280"/>
            <a:ext cx="358668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Rent, etc.??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26EBC3A8-5BD7-DFD8-BAF1-4E6E2FDF3B63}"/>
              </a:ext>
            </a:extLst>
          </p:cNvPr>
          <p:cNvSpPr txBox="1"/>
          <p:nvPr/>
        </p:nvSpPr>
        <p:spPr>
          <a:xfrm>
            <a:off x="1279440" y="3025080"/>
            <a:ext cx="323604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NR to NR??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27217D81-C260-4A8F-D6FE-8A31AA764B47}"/>
              </a:ext>
            </a:extLst>
          </p:cNvPr>
          <p:cNvSpPr txBox="1"/>
          <p:nvPr/>
        </p:nvSpPr>
        <p:spPr>
          <a:xfrm>
            <a:off x="748800" y="3691440"/>
            <a:ext cx="1480356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40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4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Employee contribution to ESI/PF </a:t>
            </a:r>
            <a:r>
              <a:rPr lang="en-US" sz="40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4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amendment in </a:t>
            </a:r>
            <a:endParaRPr lang="en-US" sz="4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70FB1F2D-B493-4A12-796E-2739EE387420}"/>
              </a:ext>
            </a:extLst>
          </p:cNvPr>
          <p:cNvSpPr txBox="1"/>
          <p:nvPr/>
        </p:nvSpPr>
        <p:spPr>
          <a:xfrm>
            <a:off x="1132920" y="4264920"/>
            <a:ext cx="1288476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s. 29 - allowed if paid till due date u/s 263(1)</a:t>
            </a:r>
            <a:endParaRPr lang="en-US" sz="39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25264EDD-747E-0B26-6CD3-CAD5714D7C51}"/>
              </a:ext>
            </a:extLst>
          </p:cNvPr>
          <p:cNvSpPr txBox="1"/>
          <p:nvPr/>
        </p:nvSpPr>
        <p:spPr>
          <a:xfrm>
            <a:off x="748800" y="4990320"/>
            <a:ext cx="1431756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40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4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No deduction against dividend income </a:t>
            </a:r>
            <a:r>
              <a:rPr lang="en-US" sz="40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4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earlier </a:t>
            </a:r>
            <a:endParaRPr lang="en-US" sz="4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6E26BAD1-4F18-70D3-A5AA-E155B4492B2B}"/>
              </a:ext>
            </a:extLst>
          </p:cNvPr>
          <p:cNvSpPr txBox="1"/>
          <p:nvPr/>
        </p:nvSpPr>
        <p:spPr>
          <a:xfrm>
            <a:off x="1132920" y="5563800"/>
            <a:ext cx="422532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20% if interest</a:t>
            </a:r>
            <a:endParaRPr lang="en-US" sz="39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59EAA24-3047-819E-4232-8DA3F2D0D3BE}"/>
              </a:ext>
            </a:extLst>
          </p:cNvPr>
          <p:cNvSpPr/>
          <p:nvPr/>
        </p:nvSpPr>
        <p:spPr>
          <a:xfrm>
            <a:off x="980329" y="247140"/>
            <a:ext cx="7427401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800" dirty="0">
                <a:latin typeface="Bahnschrift" panose="020B0502040204020203" pitchFamily="34" charset="0"/>
              </a:rPr>
              <a:t>TAN</a:t>
            </a:r>
          </a:p>
        </p:txBody>
      </p:sp>
    </p:spTree>
    <p:extLst>
      <p:ext uri="{BB962C8B-B14F-4D97-AF65-F5344CB8AC3E}">
        <p14:creationId xmlns:p14="http://schemas.microsoft.com/office/powerpoint/2010/main" val="577188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ABE40-AA00-F366-A36A-B3F1AADBF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722376"/>
            <a:ext cx="6419088" cy="2350008"/>
          </a:xfrm>
          <a:noFill/>
        </p:spPr>
        <p:txBody>
          <a:bodyPr>
            <a:noAutofit/>
          </a:bodyPr>
          <a:lstStyle/>
          <a:p>
            <a:r>
              <a:rPr lang="en-US" dirty="0"/>
              <a:t>Income Computation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446868-83F0-CEEF-5E60-6D55C93B5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79" y="3931920"/>
            <a:ext cx="6419088" cy="1389888"/>
          </a:xfrm>
          <a:noFill/>
        </p:spPr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9" name="Picture Placeholder 5" descr="A group of orange flowers">
            <a:extLst>
              <a:ext uri="{FF2B5EF4-FFF2-40B4-BE49-F238E27FC236}">
                <a16:creationId xmlns:a16="http://schemas.microsoft.com/office/drawing/2014/main" id="{B0E612D5-D631-0C31-BE9E-28739243329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1"/>
                    </a14:imgEffect>
                    <a14:imgEffect>
                      <a14:saturation sa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54488" y="0"/>
            <a:ext cx="4434464" cy="6858000"/>
          </a:xfrm>
          <a:solidFill>
            <a:schemeClr val="bg1">
              <a:lumMod val="9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541873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Freeform: Shape 225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27" name="TextBox 226"/>
          <p:cNvSpPr txBox="1"/>
          <p:nvPr/>
        </p:nvSpPr>
        <p:spPr>
          <a:xfrm>
            <a:off x="748800" y="1182960"/>
            <a:ext cx="1533384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399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Compensation amount awarded by Motor Accident </a:t>
            </a:r>
            <a:endParaRPr lang="en-US" sz="39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8" name="TextBox 227"/>
          <p:cNvSpPr txBox="1"/>
          <p:nvPr/>
        </p:nvSpPr>
        <p:spPr>
          <a:xfrm>
            <a:off x="1132920" y="1755720"/>
            <a:ext cx="1194120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Claims Tribunal (MACT) including interest</a:t>
            </a:r>
            <a:endParaRPr lang="en-US" sz="39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9" name="TextBox 228"/>
          <p:cNvSpPr txBox="1"/>
          <p:nvPr/>
        </p:nvSpPr>
        <p:spPr>
          <a:xfrm>
            <a:off x="748800" y="2481840"/>
            <a:ext cx="1388916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399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Compulsory acquisition of any land under the </a:t>
            </a:r>
            <a:endParaRPr lang="en-US" sz="39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0" name="TextBox 229"/>
          <p:cNvSpPr txBox="1"/>
          <p:nvPr/>
        </p:nvSpPr>
        <p:spPr>
          <a:xfrm>
            <a:off x="1132920" y="3054600"/>
            <a:ext cx="425736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RFCTLARR Act.</a:t>
            </a:r>
            <a:endParaRPr lang="en-US" sz="39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1" name="TextBox 230"/>
          <p:cNvSpPr txBox="1"/>
          <p:nvPr/>
        </p:nvSpPr>
        <p:spPr>
          <a:xfrm>
            <a:off x="748800" y="3780000"/>
            <a:ext cx="1329948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40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40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Exemption for Sovereign Gold Bonds </a:t>
            </a:r>
            <a:r>
              <a:rPr lang="en-US" sz="4000" b="1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 </a:t>
            </a:r>
            <a:r>
              <a:rPr lang="en-US" sz="40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from </a:t>
            </a:r>
            <a:endParaRPr lang="en-US" sz="4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1132920" y="4353480"/>
            <a:ext cx="577656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1" strike="noStrike" spc="-1" dirty="0">
                <a:solidFill>
                  <a:srgbClr val="191B0E"/>
                </a:solidFill>
                <a:latin typeface="Franklin Gothic Book"/>
                <a:ea typeface="Franklin Gothic Book"/>
              </a:rPr>
              <a:t>original till maturity is must</a:t>
            </a:r>
            <a:endParaRPr lang="en-US" sz="399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E166BA1-2591-B1B7-976B-41B25C6C0A1C}"/>
              </a:ext>
            </a:extLst>
          </p:cNvPr>
          <p:cNvSpPr/>
          <p:nvPr/>
        </p:nvSpPr>
        <p:spPr>
          <a:xfrm>
            <a:off x="980329" y="247140"/>
            <a:ext cx="7427401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800" dirty="0">
                <a:latin typeface="Bahnschrift" panose="020B0502040204020203" pitchFamily="34" charset="0"/>
              </a:rPr>
              <a:t>Exempt Income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C021F-6D40-868E-FCA2-FB2547AB9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Freeform: Shape 175">
            <a:extLst>
              <a:ext uri="{FF2B5EF4-FFF2-40B4-BE49-F238E27FC236}">
                <a16:creationId xmlns:a16="http://schemas.microsoft.com/office/drawing/2014/main" id="{3A1D6F6A-7FEA-E2BC-EE25-4FAE67438A86}"/>
              </a:ext>
            </a:extLst>
          </p:cNvPr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179" name="Picture 178">
            <a:extLst>
              <a:ext uri="{FF2B5EF4-FFF2-40B4-BE49-F238E27FC236}">
                <a16:creationId xmlns:a16="http://schemas.microsoft.com/office/drawing/2014/main" id="{7550011B-1C63-DB8E-49CC-894866F3463D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3890880" y="973800"/>
            <a:ext cx="1017000" cy="803520"/>
          </a:xfrm>
          <a:prstGeom prst="rect">
            <a:avLst/>
          </a:prstGeom>
          <a:ln w="0">
            <a:noFill/>
          </a:ln>
        </p:spPr>
      </p:pic>
      <p:sp>
        <p:nvSpPr>
          <p:cNvPr id="181" name="Freeform: Shape 180">
            <a:extLst>
              <a:ext uri="{FF2B5EF4-FFF2-40B4-BE49-F238E27FC236}">
                <a16:creationId xmlns:a16="http://schemas.microsoft.com/office/drawing/2014/main" id="{2F7FF311-0E9D-1AB4-884F-58801C4DD2E4}"/>
              </a:ext>
            </a:extLst>
          </p:cNvPr>
          <p:cNvSpPr/>
          <p:nvPr/>
        </p:nvSpPr>
        <p:spPr>
          <a:xfrm>
            <a:off x="657000" y="1152000"/>
            <a:ext cx="2498040" cy="1463760"/>
          </a:xfrm>
          <a:custGeom>
            <a:avLst/>
            <a:gdLst/>
            <a:ahLst/>
            <a:cxnLst/>
            <a:rect l="0" t="0" r="r" b="b"/>
            <a:pathLst>
              <a:path w="6939" h="4066">
                <a:moveTo>
                  <a:pt x="0" y="4066"/>
                </a:moveTo>
                <a:lnTo>
                  <a:pt x="6939" y="4066"/>
                </a:lnTo>
                <a:lnTo>
                  <a:pt x="6939" y="0"/>
                </a:lnTo>
                <a:lnTo>
                  <a:pt x="0" y="0"/>
                </a:lnTo>
                <a:lnTo>
                  <a:pt x="0" y="4066"/>
                </a:lnTo>
                <a:close/>
              </a:path>
            </a:pathLst>
          </a:custGeom>
          <a:solidFill>
            <a:srgbClr val="77A2B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2" name="Freeform: Shape 181">
            <a:extLst>
              <a:ext uri="{FF2B5EF4-FFF2-40B4-BE49-F238E27FC236}">
                <a16:creationId xmlns:a16="http://schemas.microsoft.com/office/drawing/2014/main" id="{10A02E75-6DF5-6895-AA0B-50B85FC63951}"/>
              </a:ext>
            </a:extLst>
          </p:cNvPr>
          <p:cNvSpPr/>
          <p:nvPr/>
        </p:nvSpPr>
        <p:spPr>
          <a:xfrm>
            <a:off x="3154680" y="1152000"/>
            <a:ext cx="5254560" cy="518400"/>
          </a:xfrm>
          <a:custGeom>
            <a:avLst/>
            <a:gdLst/>
            <a:ahLst/>
            <a:cxnLst/>
            <a:rect l="0" t="0" r="r" b="b"/>
            <a:pathLst>
              <a:path w="14596" h="1440">
                <a:moveTo>
                  <a:pt x="0" y="1440"/>
                </a:moveTo>
                <a:lnTo>
                  <a:pt x="14596" y="1440"/>
                </a:lnTo>
                <a:lnTo>
                  <a:pt x="14596" y="0"/>
                </a:lnTo>
                <a:lnTo>
                  <a:pt x="0" y="0"/>
                </a:lnTo>
                <a:lnTo>
                  <a:pt x="0" y="1440"/>
                </a:lnTo>
                <a:close/>
              </a:path>
            </a:pathLst>
          </a:custGeom>
          <a:solidFill>
            <a:srgbClr val="77A2B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3" name="Freeform: Shape 182">
            <a:extLst>
              <a:ext uri="{FF2B5EF4-FFF2-40B4-BE49-F238E27FC236}">
                <a16:creationId xmlns:a16="http://schemas.microsoft.com/office/drawing/2014/main" id="{FC4A87F5-1443-500A-460D-3327F8DF9C69}"/>
              </a:ext>
            </a:extLst>
          </p:cNvPr>
          <p:cNvSpPr/>
          <p:nvPr/>
        </p:nvSpPr>
        <p:spPr>
          <a:xfrm>
            <a:off x="8408880" y="1152000"/>
            <a:ext cx="3633480" cy="1463760"/>
          </a:xfrm>
          <a:custGeom>
            <a:avLst/>
            <a:gdLst/>
            <a:ahLst/>
            <a:cxnLst/>
            <a:rect l="0" t="0" r="r" b="b"/>
            <a:pathLst>
              <a:path w="10093" h="4066">
                <a:moveTo>
                  <a:pt x="0" y="4066"/>
                </a:moveTo>
                <a:lnTo>
                  <a:pt x="10093" y="4066"/>
                </a:lnTo>
                <a:lnTo>
                  <a:pt x="10093" y="0"/>
                </a:lnTo>
                <a:lnTo>
                  <a:pt x="0" y="0"/>
                </a:lnTo>
                <a:lnTo>
                  <a:pt x="0" y="4066"/>
                </a:lnTo>
                <a:close/>
              </a:path>
            </a:pathLst>
          </a:custGeom>
          <a:solidFill>
            <a:srgbClr val="77A2B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4" name="Freeform: Shape 183">
            <a:extLst>
              <a:ext uri="{FF2B5EF4-FFF2-40B4-BE49-F238E27FC236}">
                <a16:creationId xmlns:a16="http://schemas.microsoft.com/office/drawing/2014/main" id="{F9BCF029-0AA2-8ADB-30E7-40F60800FA54}"/>
              </a:ext>
            </a:extLst>
          </p:cNvPr>
          <p:cNvSpPr/>
          <p:nvPr/>
        </p:nvSpPr>
        <p:spPr>
          <a:xfrm>
            <a:off x="3154680" y="1670040"/>
            <a:ext cx="2076480" cy="945360"/>
          </a:xfrm>
          <a:custGeom>
            <a:avLst/>
            <a:gdLst/>
            <a:ahLst/>
            <a:cxnLst/>
            <a:rect l="0" t="0" r="r" b="b"/>
            <a:pathLst>
              <a:path w="5768" h="2626">
                <a:moveTo>
                  <a:pt x="0" y="2626"/>
                </a:moveTo>
                <a:lnTo>
                  <a:pt x="5768" y="2626"/>
                </a:lnTo>
                <a:lnTo>
                  <a:pt x="5768" y="0"/>
                </a:lnTo>
                <a:lnTo>
                  <a:pt x="0" y="0"/>
                </a:lnTo>
                <a:lnTo>
                  <a:pt x="0" y="2626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5" name="Freeform: Shape 184">
            <a:extLst>
              <a:ext uri="{FF2B5EF4-FFF2-40B4-BE49-F238E27FC236}">
                <a16:creationId xmlns:a16="http://schemas.microsoft.com/office/drawing/2014/main" id="{EB668263-2F47-92F8-8454-55A2CDEC6CE3}"/>
              </a:ext>
            </a:extLst>
          </p:cNvPr>
          <p:cNvSpPr/>
          <p:nvPr/>
        </p:nvSpPr>
        <p:spPr>
          <a:xfrm>
            <a:off x="5230800" y="1670040"/>
            <a:ext cx="3178800" cy="945360"/>
          </a:xfrm>
          <a:custGeom>
            <a:avLst/>
            <a:gdLst/>
            <a:ahLst/>
            <a:cxnLst/>
            <a:rect l="0" t="0" r="r" b="b"/>
            <a:pathLst>
              <a:path w="8830" h="2626">
                <a:moveTo>
                  <a:pt x="0" y="2626"/>
                </a:moveTo>
                <a:lnTo>
                  <a:pt x="8830" y="2626"/>
                </a:lnTo>
                <a:lnTo>
                  <a:pt x="8830" y="0"/>
                </a:lnTo>
                <a:lnTo>
                  <a:pt x="0" y="0"/>
                </a:lnTo>
                <a:lnTo>
                  <a:pt x="0" y="2626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6" name="Freeform: Shape 185">
            <a:extLst>
              <a:ext uri="{FF2B5EF4-FFF2-40B4-BE49-F238E27FC236}">
                <a16:creationId xmlns:a16="http://schemas.microsoft.com/office/drawing/2014/main" id="{4135D905-4350-CB7D-E83E-C3B7768AD321}"/>
              </a:ext>
            </a:extLst>
          </p:cNvPr>
          <p:cNvSpPr/>
          <p:nvPr/>
        </p:nvSpPr>
        <p:spPr>
          <a:xfrm>
            <a:off x="657000" y="2615040"/>
            <a:ext cx="2498040" cy="518400"/>
          </a:xfrm>
          <a:custGeom>
            <a:avLst/>
            <a:gdLst/>
            <a:ahLst/>
            <a:cxnLst/>
            <a:rect l="0" t="0" r="r" b="b"/>
            <a:pathLst>
              <a:path w="6939" h="1440">
                <a:moveTo>
                  <a:pt x="0" y="1440"/>
                </a:moveTo>
                <a:lnTo>
                  <a:pt x="6939" y="1440"/>
                </a:lnTo>
                <a:lnTo>
                  <a:pt x="6939" y="0"/>
                </a:lnTo>
                <a:lnTo>
                  <a:pt x="0" y="0"/>
                </a:lnTo>
                <a:lnTo>
                  <a:pt x="0" y="1440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7" name="Freeform: Shape 186">
            <a:extLst>
              <a:ext uri="{FF2B5EF4-FFF2-40B4-BE49-F238E27FC236}">
                <a16:creationId xmlns:a16="http://schemas.microsoft.com/office/drawing/2014/main" id="{821F9147-2E1B-40AD-483F-13A6EA8D4BA4}"/>
              </a:ext>
            </a:extLst>
          </p:cNvPr>
          <p:cNvSpPr/>
          <p:nvPr/>
        </p:nvSpPr>
        <p:spPr>
          <a:xfrm>
            <a:off x="3154680" y="2615040"/>
            <a:ext cx="2076480" cy="518400"/>
          </a:xfrm>
          <a:custGeom>
            <a:avLst/>
            <a:gdLst/>
            <a:ahLst/>
            <a:cxnLst/>
            <a:rect l="0" t="0" r="r" b="b"/>
            <a:pathLst>
              <a:path w="5768" h="1440">
                <a:moveTo>
                  <a:pt x="0" y="1440"/>
                </a:moveTo>
                <a:lnTo>
                  <a:pt x="5768" y="1440"/>
                </a:lnTo>
                <a:lnTo>
                  <a:pt x="5768" y="0"/>
                </a:lnTo>
                <a:lnTo>
                  <a:pt x="0" y="0"/>
                </a:lnTo>
                <a:lnTo>
                  <a:pt x="0" y="1440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8" name="Freeform: Shape 187">
            <a:extLst>
              <a:ext uri="{FF2B5EF4-FFF2-40B4-BE49-F238E27FC236}">
                <a16:creationId xmlns:a16="http://schemas.microsoft.com/office/drawing/2014/main" id="{FFF6C8F5-92E0-D8EE-F4C4-091D480CA8B0}"/>
              </a:ext>
            </a:extLst>
          </p:cNvPr>
          <p:cNvSpPr/>
          <p:nvPr/>
        </p:nvSpPr>
        <p:spPr>
          <a:xfrm>
            <a:off x="5230800" y="2615040"/>
            <a:ext cx="3178800" cy="518400"/>
          </a:xfrm>
          <a:custGeom>
            <a:avLst/>
            <a:gdLst/>
            <a:ahLst/>
            <a:cxnLst/>
            <a:rect l="0" t="0" r="r" b="b"/>
            <a:pathLst>
              <a:path w="8830" h="1440">
                <a:moveTo>
                  <a:pt x="0" y="1440"/>
                </a:moveTo>
                <a:lnTo>
                  <a:pt x="8830" y="1440"/>
                </a:lnTo>
                <a:lnTo>
                  <a:pt x="8830" y="0"/>
                </a:lnTo>
                <a:lnTo>
                  <a:pt x="0" y="0"/>
                </a:lnTo>
                <a:lnTo>
                  <a:pt x="0" y="1440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9" name="Freeform: Shape 188">
            <a:extLst>
              <a:ext uri="{FF2B5EF4-FFF2-40B4-BE49-F238E27FC236}">
                <a16:creationId xmlns:a16="http://schemas.microsoft.com/office/drawing/2014/main" id="{4490BC94-A2C7-6A14-CC27-3B882DA467FD}"/>
              </a:ext>
            </a:extLst>
          </p:cNvPr>
          <p:cNvSpPr/>
          <p:nvPr/>
        </p:nvSpPr>
        <p:spPr>
          <a:xfrm>
            <a:off x="8408880" y="2615040"/>
            <a:ext cx="3633480" cy="518400"/>
          </a:xfrm>
          <a:custGeom>
            <a:avLst/>
            <a:gdLst/>
            <a:ahLst/>
            <a:cxnLst/>
            <a:rect l="0" t="0" r="r" b="b"/>
            <a:pathLst>
              <a:path w="10093" h="1440">
                <a:moveTo>
                  <a:pt x="0" y="1440"/>
                </a:moveTo>
                <a:lnTo>
                  <a:pt x="10093" y="1440"/>
                </a:lnTo>
                <a:lnTo>
                  <a:pt x="10093" y="0"/>
                </a:lnTo>
                <a:lnTo>
                  <a:pt x="0" y="0"/>
                </a:lnTo>
                <a:lnTo>
                  <a:pt x="0" y="1440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0" name="Freeform: Shape 189">
            <a:extLst>
              <a:ext uri="{FF2B5EF4-FFF2-40B4-BE49-F238E27FC236}">
                <a16:creationId xmlns:a16="http://schemas.microsoft.com/office/drawing/2014/main" id="{D197BC6D-1F11-BF8C-3C47-C6A50044FC9B}"/>
              </a:ext>
            </a:extLst>
          </p:cNvPr>
          <p:cNvSpPr/>
          <p:nvPr/>
        </p:nvSpPr>
        <p:spPr>
          <a:xfrm>
            <a:off x="657000" y="3133080"/>
            <a:ext cx="2498040" cy="518400"/>
          </a:xfrm>
          <a:custGeom>
            <a:avLst/>
            <a:gdLst/>
            <a:ahLst/>
            <a:cxnLst/>
            <a:rect l="0" t="0" r="r" b="b"/>
            <a:pathLst>
              <a:path w="6939" h="1440">
                <a:moveTo>
                  <a:pt x="0" y="1440"/>
                </a:moveTo>
                <a:lnTo>
                  <a:pt x="6939" y="1440"/>
                </a:lnTo>
                <a:lnTo>
                  <a:pt x="6939" y="0"/>
                </a:lnTo>
                <a:lnTo>
                  <a:pt x="0" y="0"/>
                </a:lnTo>
                <a:lnTo>
                  <a:pt x="0" y="1440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1" name="Freeform: Shape 190">
            <a:extLst>
              <a:ext uri="{FF2B5EF4-FFF2-40B4-BE49-F238E27FC236}">
                <a16:creationId xmlns:a16="http://schemas.microsoft.com/office/drawing/2014/main" id="{9A8E09D1-FF4D-2A32-F4D2-BFA896B384B4}"/>
              </a:ext>
            </a:extLst>
          </p:cNvPr>
          <p:cNvSpPr/>
          <p:nvPr/>
        </p:nvSpPr>
        <p:spPr>
          <a:xfrm>
            <a:off x="3154680" y="3133080"/>
            <a:ext cx="2076480" cy="518400"/>
          </a:xfrm>
          <a:custGeom>
            <a:avLst/>
            <a:gdLst/>
            <a:ahLst/>
            <a:cxnLst/>
            <a:rect l="0" t="0" r="r" b="b"/>
            <a:pathLst>
              <a:path w="5768" h="1440">
                <a:moveTo>
                  <a:pt x="0" y="1440"/>
                </a:moveTo>
                <a:lnTo>
                  <a:pt x="5768" y="1440"/>
                </a:lnTo>
                <a:lnTo>
                  <a:pt x="5768" y="0"/>
                </a:lnTo>
                <a:lnTo>
                  <a:pt x="0" y="0"/>
                </a:lnTo>
                <a:lnTo>
                  <a:pt x="0" y="1440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2" name="Freeform: Shape 191">
            <a:extLst>
              <a:ext uri="{FF2B5EF4-FFF2-40B4-BE49-F238E27FC236}">
                <a16:creationId xmlns:a16="http://schemas.microsoft.com/office/drawing/2014/main" id="{FC8E8EC2-6E9A-31FD-4AFB-8118F515E371}"/>
              </a:ext>
            </a:extLst>
          </p:cNvPr>
          <p:cNvSpPr/>
          <p:nvPr/>
        </p:nvSpPr>
        <p:spPr>
          <a:xfrm>
            <a:off x="5230800" y="3133080"/>
            <a:ext cx="3178800" cy="518400"/>
          </a:xfrm>
          <a:custGeom>
            <a:avLst/>
            <a:gdLst/>
            <a:ahLst/>
            <a:cxnLst/>
            <a:rect l="0" t="0" r="r" b="b"/>
            <a:pathLst>
              <a:path w="8830" h="1440">
                <a:moveTo>
                  <a:pt x="0" y="1440"/>
                </a:moveTo>
                <a:lnTo>
                  <a:pt x="8830" y="1440"/>
                </a:lnTo>
                <a:lnTo>
                  <a:pt x="8830" y="0"/>
                </a:lnTo>
                <a:lnTo>
                  <a:pt x="0" y="0"/>
                </a:lnTo>
                <a:lnTo>
                  <a:pt x="0" y="1440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3" name="Freeform: Shape 192">
            <a:extLst>
              <a:ext uri="{FF2B5EF4-FFF2-40B4-BE49-F238E27FC236}">
                <a16:creationId xmlns:a16="http://schemas.microsoft.com/office/drawing/2014/main" id="{00F3BE90-E359-8716-3640-195E3145126C}"/>
              </a:ext>
            </a:extLst>
          </p:cNvPr>
          <p:cNvSpPr/>
          <p:nvPr/>
        </p:nvSpPr>
        <p:spPr>
          <a:xfrm>
            <a:off x="8408880" y="3133080"/>
            <a:ext cx="3633480" cy="518400"/>
          </a:xfrm>
          <a:custGeom>
            <a:avLst/>
            <a:gdLst/>
            <a:ahLst/>
            <a:cxnLst/>
            <a:rect l="0" t="0" r="r" b="b"/>
            <a:pathLst>
              <a:path w="10093" h="1440">
                <a:moveTo>
                  <a:pt x="0" y="1440"/>
                </a:moveTo>
                <a:lnTo>
                  <a:pt x="10093" y="1440"/>
                </a:lnTo>
                <a:lnTo>
                  <a:pt x="10093" y="0"/>
                </a:lnTo>
                <a:lnTo>
                  <a:pt x="0" y="0"/>
                </a:lnTo>
                <a:lnTo>
                  <a:pt x="0" y="1440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4" name="Straight Connector 193">
            <a:extLst>
              <a:ext uri="{FF2B5EF4-FFF2-40B4-BE49-F238E27FC236}">
                <a16:creationId xmlns:a16="http://schemas.microsoft.com/office/drawing/2014/main" id="{6C1C2489-2A49-7E76-0E57-8EC019262ACC}"/>
              </a:ext>
            </a:extLst>
          </p:cNvPr>
          <p:cNvSpPr/>
          <p:nvPr/>
        </p:nvSpPr>
        <p:spPr>
          <a:xfrm>
            <a:off x="3154680" y="1145520"/>
            <a:ext cx="0" cy="251208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5" name="Straight Connector 194">
            <a:extLst>
              <a:ext uri="{FF2B5EF4-FFF2-40B4-BE49-F238E27FC236}">
                <a16:creationId xmlns:a16="http://schemas.microsoft.com/office/drawing/2014/main" id="{AF512D47-44AC-4395-DAE2-B485027F4549}"/>
              </a:ext>
            </a:extLst>
          </p:cNvPr>
          <p:cNvSpPr/>
          <p:nvPr/>
        </p:nvSpPr>
        <p:spPr>
          <a:xfrm>
            <a:off x="5230800" y="1663560"/>
            <a:ext cx="0" cy="199404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6" name="Straight Connector 195">
            <a:extLst>
              <a:ext uri="{FF2B5EF4-FFF2-40B4-BE49-F238E27FC236}">
                <a16:creationId xmlns:a16="http://schemas.microsoft.com/office/drawing/2014/main" id="{E46B9E04-0CEC-EFCE-1B98-5E5E8EFE9FD2}"/>
              </a:ext>
            </a:extLst>
          </p:cNvPr>
          <p:cNvSpPr/>
          <p:nvPr/>
        </p:nvSpPr>
        <p:spPr>
          <a:xfrm>
            <a:off x="8408880" y="1145520"/>
            <a:ext cx="0" cy="251208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7" name="Straight Connector 196">
            <a:extLst>
              <a:ext uri="{FF2B5EF4-FFF2-40B4-BE49-F238E27FC236}">
                <a16:creationId xmlns:a16="http://schemas.microsoft.com/office/drawing/2014/main" id="{80E4121C-0611-A4A3-EDC7-6D03FAABF982}"/>
              </a:ext>
            </a:extLst>
          </p:cNvPr>
          <p:cNvSpPr/>
          <p:nvPr/>
        </p:nvSpPr>
        <p:spPr>
          <a:xfrm>
            <a:off x="3148560" y="1670040"/>
            <a:ext cx="52668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8" name="Straight Connector 197">
            <a:extLst>
              <a:ext uri="{FF2B5EF4-FFF2-40B4-BE49-F238E27FC236}">
                <a16:creationId xmlns:a16="http://schemas.microsoft.com/office/drawing/2014/main" id="{32978BC7-95FC-A7C2-9036-7D171904D623}"/>
              </a:ext>
            </a:extLst>
          </p:cNvPr>
          <p:cNvSpPr/>
          <p:nvPr/>
        </p:nvSpPr>
        <p:spPr>
          <a:xfrm>
            <a:off x="650520" y="2615040"/>
            <a:ext cx="113979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9" name="Straight Connector 198">
            <a:extLst>
              <a:ext uri="{FF2B5EF4-FFF2-40B4-BE49-F238E27FC236}">
                <a16:creationId xmlns:a16="http://schemas.microsoft.com/office/drawing/2014/main" id="{7FA2C9A1-7B03-BA2A-DF4E-76D306C24FCA}"/>
              </a:ext>
            </a:extLst>
          </p:cNvPr>
          <p:cNvSpPr/>
          <p:nvPr/>
        </p:nvSpPr>
        <p:spPr>
          <a:xfrm>
            <a:off x="650520" y="3133080"/>
            <a:ext cx="113979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0" name="Straight Connector 199">
            <a:extLst>
              <a:ext uri="{FF2B5EF4-FFF2-40B4-BE49-F238E27FC236}">
                <a16:creationId xmlns:a16="http://schemas.microsoft.com/office/drawing/2014/main" id="{28E75499-66DC-A3E2-0A82-B0E23F17E98B}"/>
              </a:ext>
            </a:extLst>
          </p:cNvPr>
          <p:cNvSpPr/>
          <p:nvPr/>
        </p:nvSpPr>
        <p:spPr>
          <a:xfrm>
            <a:off x="657000" y="1145520"/>
            <a:ext cx="0" cy="251208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1" name="Straight Connector 200">
            <a:extLst>
              <a:ext uri="{FF2B5EF4-FFF2-40B4-BE49-F238E27FC236}">
                <a16:creationId xmlns:a16="http://schemas.microsoft.com/office/drawing/2014/main" id="{846954CA-E46F-0B4C-A7F0-122555BC1912}"/>
              </a:ext>
            </a:extLst>
          </p:cNvPr>
          <p:cNvSpPr/>
          <p:nvPr/>
        </p:nvSpPr>
        <p:spPr>
          <a:xfrm>
            <a:off x="12042000" y="1145520"/>
            <a:ext cx="0" cy="251208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2" name="Straight Connector 201">
            <a:extLst>
              <a:ext uri="{FF2B5EF4-FFF2-40B4-BE49-F238E27FC236}">
                <a16:creationId xmlns:a16="http://schemas.microsoft.com/office/drawing/2014/main" id="{FF3DCC6B-0316-E680-1BA7-AA595D0586D7}"/>
              </a:ext>
            </a:extLst>
          </p:cNvPr>
          <p:cNvSpPr/>
          <p:nvPr/>
        </p:nvSpPr>
        <p:spPr>
          <a:xfrm>
            <a:off x="650520" y="1152000"/>
            <a:ext cx="113979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3" name="Straight Connector 202">
            <a:extLst>
              <a:ext uri="{FF2B5EF4-FFF2-40B4-BE49-F238E27FC236}">
                <a16:creationId xmlns:a16="http://schemas.microsoft.com/office/drawing/2014/main" id="{4C735136-D1A6-5642-9C6E-0087E85F35B8}"/>
              </a:ext>
            </a:extLst>
          </p:cNvPr>
          <p:cNvSpPr/>
          <p:nvPr/>
        </p:nvSpPr>
        <p:spPr>
          <a:xfrm>
            <a:off x="650520" y="3651120"/>
            <a:ext cx="113979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13AED05F-4079-B366-291D-A46BA89D8B73}"/>
              </a:ext>
            </a:extLst>
          </p:cNvPr>
          <p:cNvSpPr txBox="1"/>
          <p:nvPr/>
        </p:nvSpPr>
        <p:spPr>
          <a:xfrm>
            <a:off x="986760" y="1212840"/>
            <a:ext cx="252000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Type of Gain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07ABAAFE-4D8E-E32E-7504-B7136752EA6B}"/>
              </a:ext>
            </a:extLst>
          </p:cNvPr>
          <p:cNvSpPr txBox="1"/>
          <p:nvPr/>
        </p:nvSpPr>
        <p:spPr>
          <a:xfrm>
            <a:off x="5094720" y="1212840"/>
            <a:ext cx="187992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Promoter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3EF9BDDA-0891-9893-03D3-4EAFD123C0AB}"/>
              </a:ext>
            </a:extLst>
          </p:cNvPr>
          <p:cNvSpPr txBox="1"/>
          <p:nvPr/>
        </p:nvSpPr>
        <p:spPr>
          <a:xfrm>
            <a:off x="9189360" y="1212840"/>
            <a:ext cx="282168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Non-Promoter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5C988B16-3C98-C43B-3254-38B31FA365C6}"/>
              </a:ext>
            </a:extLst>
          </p:cNvPr>
          <p:cNvSpPr txBox="1"/>
          <p:nvPr/>
        </p:nvSpPr>
        <p:spPr>
          <a:xfrm>
            <a:off x="3488040" y="1731240"/>
            <a:ext cx="178524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0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Domestic 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B817E674-219E-DAF7-A43E-D4B53215AB69}"/>
              </a:ext>
            </a:extLst>
          </p:cNvPr>
          <p:cNvSpPr txBox="1"/>
          <p:nvPr/>
        </p:nvSpPr>
        <p:spPr>
          <a:xfrm>
            <a:off x="3500280" y="2157840"/>
            <a:ext cx="169236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0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Company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8C385AC4-D031-5DD0-0F99-BD952C50207A}"/>
              </a:ext>
            </a:extLst>
          </p:cNvPr>
          <p:cNvSpPr txBox="1"/>
          <p:nvPr/>
        </p:nvSpPr>
        <p:spPr>
          <a:xfrm>
            <a:off x="6022080" y="1731240"/>
            <a:ext cx="204120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0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Other than 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3E1EA674-127B-E487-9989-4BED6DC742F4}"/>
              </a:ext>
            </a:extLst>
          </p:cNvPr>
          <p:cNvSpPr txBox="1"/>
          <p:nvPr/>
        </p:nvSpPr>
        <p:spPr>
          <a:xfrm>
            <a:off x="5378760" y="2157840"/>
            <a:ext cx="347688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0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Domestic Company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57B9F9A2-D057-B64C-8442-0499A316B7B1}"/>
              </a:ext>
            </a:extLst>
          </p:cNvPr>
          <p:cNvSpPr txBox="1"/>
          <p:nvPr/>
        </p:nvSpPr>
        <p:spPr>
          <a:xfrm>
            <a:off x="1530720" y="2676600"/>
            <a:ext cx="93960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0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LTCG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2B5E7FDE-F471-5B96-5344-561C60D51EF7}"/>
              </a:ext>
            </a:extLst>
          </p:cNvPr>
          <p:cNvSpPr txBox="1"/>
          <p:nvPr/>
        </p:nvSpPr>
        <p:spPr>
          <a:xfrm>
            <a:off x="3857040" y="2676600"/>
            <a:ext cx="78876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0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22%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960FBBBA-4A9B-1396-05FB-F757B8DD110E}"/>
              </a:ext>
            </a:extLst>
          </p:cNvPr>
          <p:cNvSpPr txBox="1"/>
          <p:nvPr/>
        </p:nvSpPr>
        <p:spPr>
          <a:xfrm>
            <a:off x="6483600" y="2676600"/>
            <a:ext cx="78876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0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30%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1B83A731-AF87-34CF-5BF2-40FC464873D3}"/>
              </a:ext>
            </a:extLst>
          </p:cNvPr>
          <p:cNvSpPr txBox="1"/>
          <p:nvPr/>
        </p:nvSpPr>
        <p:spPr>
          <a:xfrm>
            <a:off x="9741240" y="2676600"/>
            <a:ext cx="112680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0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12.5%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7E22C61B-5227-2C7B-4FCB-BEEF81F9A720}"/>
              </a:ext>
            </a:extLst>
          </p:cNvPr>
          <p:cNvSpPr txBox="1"/>
          <p:nvPr/>
        </p:nvSpPr>
        <p:spPr>
          <a:xfrm>
            <a:off x="1509480" y="3194640"/>
            <a:ext cx="96696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0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STCG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9AE0C5D7-69D7-6494-832D-53FBA4249D7B}"/>
              </a:ext>
            </a:extLst>
          </p:cNvPr>
          <p:cNvSpPr txBox="1"/>
          <p:nvPr/>
        </p:nvSpPr>
        <p:spPr>
          <a:xfrm>
            <a:off x="3857040" y="3194640"/>
            <a:ext cx="78876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0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22%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1F5740BF-4E95-7F2E-7B66-6863B2135FF9}"/>
              </a:ext>
            </a:extLst>
          </p:cNvPr>
          <p:cNvSpPr txBox="1"/>
          <p:nvPr/>
        </p:nvSpPr>
        <p:spPr>
          <a:xfrm>
            <a:off x="6483600" y="3194640"/>
            <a:ext cx="78876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0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30%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0236B3C4-D6FB-660C-6C4C-9BD9B244A074}"/>
              </a:ext>
            </a:extLst>
          </p:cNvPr>
          <p:cNvSpPr txBox="1"/>
          <p:nvPr/>
        </p:nvSpPr>
        <p:spPr>
          <a:xfrm>
            <a:off x="8611920" y="3194640"/>
            <a:ext cx="379548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0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Applicable / Slab rate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0E26879-D9FE-3A2B-47F3-3EDD172443F4}"/>
              </a:ext>
            </a:extLst>
          </p:cNvPr>
          <p:cNvSpPr txBox="1"/>
          <p:nvPr/>
        </p:nvSpPr>
        <p:spPr>
          <a:xfrm>
            <a:off x="748800" y="3934440"/>
            <a:ext cx="31917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Promoter: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35BF545B-BECB-DDDA-D1C9-F051962DF5B0}"/>
              </a:ext>
            </a:extLst>
          </p:cNvPr>
          <p:cNvSpPr txBox="1"/>
          <p:nvPr/>
        </p:nvSpPr>
        <p:spPr>
          <a:xfrm>
            <a:off x="1279440" y="4541040"/>
            <a:ext cx="1191096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209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Listed Co- Regulation 2(k) of SEBI (Buy-back) Reg.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8EBA77AF-C074-96E1-1379-DAD2485523BD}"/>
              </a:ext>
            </a:extLst>
          </p:cNvPr>
          <p:cNvSpPr txBox="1"/>
          <p:nvPr/>
        </p:nvSpPr>
        <p:spPr>
          <a:xfrm>
            <a:off x="1279440" y="5088240"/>
            <a:ext cx="181728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209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Other: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E1EC9F90-7856-4596-422F-04CAC0BD070F}"/>
              </a:ext>
            </a:extLst>
          </p:cNvPr>
          <p:cNvSpPr txBox="1"/>
          <p:nvPr/>
        </p:nvSpPr>
        <p:spPr>
          <a:xfrm>
            <a:off x="1736640" y="5634720"/>
            <a:ext cx="77594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209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S. 2(69) of Companies Act 2013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6A6A3414-B7D7-458C-4EDC-E9A3F3722381}"/>
              </a:ext>
            </a:extLst>
          </p:cNvPr>
          <p:cNvSpPr txBox="1"/>
          <p:nvPr/>
        </p:nvSpPr>
        <p:spPr>
          <a:xfrm>
            <a:off x="1736640" y="6184080"/>
            <a:ext cx="1218996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209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Person who hold directly/indirectly more than 10%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7CBEB2-9EAA-90FB-6CF4-541E4417C1C0}"/>
              </a:ext>
            </a:extLst>
          </p:cNvPr>
          <p:cNvSpPr/>
          <p:nvPr/>
        </p:nvSpPr>
        <p:spPr>
          <a:xfrm>
            <a:off x="844439" y="124380"/>
            <a:ext cx="7427401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800" dirty="0">
                <a:latin typeface="Bahnschrift" panose="020B0502040204020203" pitchFamily="34" charset="0"/>
              </a:rPr>
              <a:t>Changes in Buy-Back Tax</a:t>
            </a:r>
          </a:p>
        </p:txBody>
      </p:sp>
    </p:spTree>
    <p:extLst>
      <p:ext uri="{BB962C8B-B14F-4D97-AF65-F5344CB8AC3E}">
        <p14:creationId xmlns:p14="http://schemas.microsoft.com/office/powerpoint/2010/main" val="31477193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4650C-0C68-25A2-C7F8-1713DEFF4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Freeform: Shape 252">
            <a:extLst>
              <a:ext uri="{FF2B5EF4-FFF2-40B4-BE49-F238E27FC236}">
                <a16:creationId xmlns:a16="http://schemas.microsoft.com/office/drawing/2014/main" id="{FF25FB7E-AAFF-CAAF-1178-5E0DEA53D965}"/>
              </a:ext>
            </a:extLst>
          </p:cNvPr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92CDC01A-97FD-EA9A-67BC-76CA161AAFF5}"/>
              </a:ext>
            </a:extLst>
          </p:cNvPr>
          <p:cNvSpPr txBox="1"/>
          <p:nvPr/>
        </p:nvSpPr>
        <p:spPr>
          <a:xfrm>
            <a:off x="1279440" y="3025080"/>
            <a:ext cx="323604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3600" spc="-1" dirty="0">
              <a:solidFill>
                <a:srgbClr val="000000"/>
              </a:solidFill>
              <a:latin typeface="FranklinGothic"/>
            </a:endParaRPr>
          </a:p>
          <a:p>
            <a:endParaRPr lang="en-US" sz="36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F080381A-E8FB-952D-2311-1CA3CC1EF5E7}"/>
              </a:ext>
            </a:extLst>
          </p:cNvPr>
          <p:cNvSpPr txBox="1"/>
          <p:nvPr/>
        </p:nvSpPr>
        <p:spPr>
          <a:xfrm>
            <a:off x="592740" y="2001240"/>
            <a:ext cx="11353837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4000" b="0" strike="noStrike" spc="-1" dirty="0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4000" b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 Employee contribution to ESI/PF </a:t>
            </a:r>
            <a:r>
              <a:rPr lang="en-US" sz="4000" b="1" strike="noStrike" spc="-1" dirty="0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4000" b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amendment in </a:t>
            </a:r>
            <a:endParaRPr lang="en-US" sz="40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71C1EDDF-C1F1-0CE4-EC93-126B213B0248}"/>
              </a:ext>
            </a:extLst>
          </p:cNvPr>
          <p:cNvSpPr txBox="1"/>
          <p:nvPr/>
        </p:nvSpPr>
        <p:spPr>
          <a:xfrm>
            <a:off x="1132920" y="2837160"/>
            <a:ext cx="1058100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s. 29 - allowed if paid till due date for furnishing of ROI u/s 263(1)</a:t>
            </a:r>
            <a:endParaRPr lang="en-US" sz="399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5B15BD9F-60E3-EED0-9020-13CDA3B0F7B3}"/>
              </a:ext>
            </a:extLst>
          </p:cNvPr>
          <p:cNvSpPr txBox="1"/>
          <p:nvPr/>
        </p:nvSpPr>
        <p:spPr>
          <a:xfrm>
            <a:off x="707400" y="4264740"/>
            <a:ext cx="1431756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4000" b="0" strike="noStrike" spc="-1" dirty="0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4000" b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 No deduction against dividend income </a:t>
            </a:r>
            <a:r>
              <a:rPr lang="en-US" sz="4000" b="1" strike="noStrike" spc="-1" dirty="0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4000" b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earlier </a:t>
            </a:r>
            <a:endParaRPr lang="en-US" sz="40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5BE1D750-5EA1-B309-1616-D8F341F13D32}"/>
              </a:ext>
            </a:extLst>
          </p:cNvPr>
          <p:cNvSpPr txBox="1"/>
          <p:nvPr/>
        </p:nvSpPr>
        <p:spPr>
          <a:xfrm>
            <a:off x="1183277" y="4933260"/>
            <a:ext cx="6386565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20% if interest [Sec. 93(2)]</a:t>
            </a:r>
            <a:endParaRPr lang="en-US" sz="399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810CB1-1302-71B0-3D7D-18EB678F6CD4}"/>
              </a:ext>
            </a:extLst>
          </p:cNvPr>
          <p:cNvSpPr/>
          <p:nvPr/>
        </p:nvSpPr>
        <p:spPr>
          <a:xfrm>
            <a:off x="980329" y="247140"/>
            <a:ext cx="7427401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800" dirty="0">
                <a:latin typeface="Bahnschrift" panose="020B0502040204020203" pitchFamily="34" charset="0"/>
              </a:rPr>
              <a:t>Business, Other Sources</a:t>
            </a:r>
          </a:p>
        </p:txBody>
      </p:sp>
    </p:spTree>
    <p:extLst>
      <p:ext uri="{BB962C8B-B14F-4D97-AF65-F5344CB8AC3E}">
        <p14:creationId xmlns:p14="http://schemas.microsoft.com/office/powerpoint/2010/main" val="15811353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Freeform: Shape 235"/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7" name="Freeform: Shape 236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38" name="TextBox 237"/>
          <p:cNvSpPr txBox="1"/>
          <p:nvPr/>
        </p:nvSpPr>
        <p:spPr>
          <a:xfrm>
            <a:off x="748800" y="1182960"/>
            <a:ext cx="1072836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0" strike="noStrike" spc="-1" dirty="0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3990" b="1" strike="noStrike" spc="-1" dirty="0">
                <a:solidFill>
                  <a:srgbClr val="191B0E"/>
                </a:solidFill>
                <a:latin typeface="Franklin Gothic Book"/>
                <a:ea typeface="Franklin Gothic Book"/>
              </a:rPr>
              <a:t> Tax Audit </a:t>
            </a:r>
            <a:r>
              <a:rPr lang="en-US" sz="3990" b="1" strike="noStrike" spc="-1" dirty="0">
                <a:solidFill>
                  <a:srgbClr val="191B0E"/>
                </a:solidFill>
                <a:latin typeface="FranklinGothic"/>
                <a:ea typeface="FranklinGothic"/>
              </a:rPr>
              <a:t>– </a:t>
            </a:r>
            <a:r>
              <a:rPr lang="en-US" sz="3990" b="1" strike="noStrike" spc="-1" dirty="0">
                <a:solidFill>
                  <a:srgbClr val="191B0E"/>
                </a:solidFill>
                <a:latin typeface="Franklin Gothic Book"/>
                <a:ea typeface="Franklin Gothic Book"/>
              </a:rPr>
              <a:t>Penalty to Fee - graded [Sec 428(c)]</a:t>
            </a:r>
            <a:endParaRPr lang="en-US" sz="399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9" name="TextBox 238"/>
          <p:cNvSpPr txBox="1"/>
          <p:nvPr/>
        </p:nvSpPr>
        <p:spPr>
          <a:xfrm>
            <a:off x="748800" y="1908000"/>
            <a:ext cx="11103676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4000" b="0" strike="noStrike" spc="-1" dirty="0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4000" b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 TP Report </a:t>
            </a:r>
            <a:r>
              <a:rPr lang="en-US" sz="4000" b="1" strike="noStrike" spc="-1" dirty="0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4000" b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Penalty to fee – graded </a:t>
            </a:r>
            <a:r>
              <a:rPr lang="en-US" sz="4000" b="1" spc="-1" dirty="0">
                <a:solidFill>
                  <a:srgbClr val="191B0E"/>
                </a:solidFill>
                <a:latin typeface="Franklin Gothic Book"/>
                <a:ea typeface="Franklin Gothic Book"/>
              </a:rPr>
              <a:t>[Sec 428(d)]</a:t>
            </a:r>
            <a:endParaRPr lang="en-US" sz="40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0" name="TextBox 239"/>
          <p:cNvSpPr txBox="1"/>
          <p:nvPr/>
        </p:nvSpPr>
        <p:spPr>
          <a:xfrm>
            <a:off x="748800" y="2634120"/>
            <a:ext cx="1380996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9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SFT </a:t>
            </a:r>
            <a:r>
              <a:rPr lang="en-US" sz="399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39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Rs. 200 p.d. Max Rs. 1 L </a:t>
            </a:r>
            <a:r>
              <a:rPr lang="en-US" sz="399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39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Penalty to fee</a:t>
            </a:r>
            <a:endParaRPr lang="en-US" sz="39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1" name="TextBox 240"/>
          <p:cNvSpPr txBox="1"/>
          <p:nvPr/>
        </p:nvSpPr>
        <p:spPr>
          <a:xfrm>
            <a:off x="748800" y="3359520"/>
            <a:ext cx="1500768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9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Misreporting Penalty 100% / 120% if paid with 30 </a:t>
            </a:r>
            <a:endParaRPr lang="en-US" sz="39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2" name="TextBox 241"/>
          <p:cNvSpPr txBox="1"/>
          <p:nvPr/>
        </p:nvSpPr>
        <p:spPr>
          <a:xfrm>
            <a:off x="1132920" y="3932640"/>
            <a:ext cx="218916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days++</a:t>
            </a:r>
            <a:endParaRPr lang="en-US" sz="39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3" name="TextBox 242"/>
          <p:cNvSpPr txBox="1"/>
          <p:nvPr/>
        </p:nvSpPr>
        <p:spPr>
          <a:xfrm>
            <a:off x="748800" y="4658040"/>
            <a:ext cx="1371852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9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Penalty order along with assessment Order </a:t>
            </a:r>
            <a:r>
              <a:rPr lang="en-US" sz="399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endParaRPr lang="en-US" sz="39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4" name="TextBox 243"/>
          <p:cNvSpPr txBox="1"/>
          <p:nvPr/>
        </p:nvSpPr>
        <p:spPr>
          <a:xfrm>
            <a:off x="1132920" y="5230800"/>
            <a:ext cx="899676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4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Interest on penalty only after 1</a:t>
            </a:r>
            <a:endParaRPr lang="en-US" sz="4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5" name="TextBox 244"/>
          <p:cNvSpPr txBox="1"/>
          <p:nvPr/>
        </p:nvSpPr>
        <p:spPr>
          <a:xfrm>
            <a:off x="7704000" y="5235840"/>
            <a:ext cx="363600" cy="393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6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st</a:t>
            </a:r>
            <a:endParaRPr lang="en-US" sz="266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6" name="TextBox 245"/>
          <p:cNvSpPr txBox="1"/>
          <p:nvPr/>
        </p:nvSpPr>
        <p:spPr>
          <a:xfrm>
            <a:off x="7967520" y="5230800"/>
            <a:ext cx="444780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4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appeal order </a:t>
            </a:r>
            <a:r>
              <a:rPr lang="en-US" sz="40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endParaRPr lang="en-US" sz="4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7" name="TextBox 246"/>
          <p:cNvSpPr txBox="1"/>
          <p:nvPr/>
        </p:nvSpPr>
        <p:spPr>
          <a:xfrm>
            <a:off x="1132920" y="5804640"/>
            <a:ext cx="332748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from 1.4.27</a:t>
            </a:r>
            <a:endParaRPr lang="en-US" sz="39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8ED9D1-AF6F-07C4-F305-EE7BAD20B29C}"/>
              </a:ext>
            </a:extLst>
          </p:cNvPr>
          <p:cNvSpPr/>
          <p:nvPr/>
        </p:nvSpPr>
        <p:spPr>
          <a:xfrm>
            <a:off x="980329" y="247140"/>
            <a:ext cx="7427401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800" dirty="0">
                <a:latin typeface="Bahnschrift" panose="020B0502040204020203" pitchFamily="34" charset="0"/>
              </a:rPr>
              <a:t>Fees, Penalty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Freeform: Shape 264"/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6" name="Freeform: Shape 265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267" name="Picture 266"/>
          <p:cNvPicPr/>
          <p:nvPr/>
        </p:nvPicPr>
        <p:blipFill>
          <a:blip r:embed="rId2"/>
          <a:stretch/>
        </p:blipFill>
        <p:spPr>
          <a:xfrm rot="20860800">
            <a:off x="2544480" y="1716480"/>
            <a:ext cx="7102080" cy="3994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DF434-28DB-4621-A497-D62C41CE0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2863" y="308759"/>
            <a:ext cx="5385816" cy="1404412"/>
          </a:xfrm>
        </p:spPr>
        <p:txBody>
          <a:bodyPr anchor="b">
            <a:normAutofit/>
          </a:bodyPr>
          <a:lstStyle/>
          <a:p>
            <a:r>
              <a:rPr lang="en-US" dirty="0">
                <a:solidFill>
                  <a:srgbClr val="4F5945"/>
                </a:solidFill>
                <a:latin typeface="Aptos" panose="020B0004020202020204" pitchFamily="34" charset="0"/>
              </a:rPr>
              <a:t>Agenda</a:t>
            </a:r>
          </a:p>
        </p:txBody>
      </p:sp>
      <p:pic>
        <p:nvPicPr>
          <p:cNvPr id="12" name="Picture Placeholder 11" descr="A close up of white and pink flowers">
            <a:extLst>
              <a:ext uri="{FF2B5EF4-FFF2-40B4-BE49-F238E27FC236}">
                <a16:creationId xmlns:a16="http://schemas.microsoft.com/office/drawing/2014/main" id="{638025BA-3E49-3EFD-417E-955B4B95B2B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5174458" cy="685800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632863" y="2030681"/>
            <a:ext cx="5385816" cy="36623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Finance Act 2026</a:t>
            </a:r>
          </a:p>
          <a:p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Income Computation</a:t>
            </a:r>
          </a:p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Income Tax Act 2025</a:t>
            </a:r>
          </a:p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Charity</a:t>
            </a:r>
          </a:p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Computation Structure</a:t>
            </a:r>
          </a:p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Procedural</a:t>
            </a:r>
          </a:p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Year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02A7C2-1D63-EFD6-869B-2F167F966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5998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Freeform: Shape 269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74" name="Freeform: Shape 273"/>
          <p:cNvSpPr/>
          <p:nvPr/>
        </p:nvSpPr>
        <p:spPr>
          <a:xfrm>
            <a:off x="1092600" y="1369800"/>
            <a:ext cx="10893960" cy="4574160"/>
          </a:xfrm>
          <a:custGeom>
            <a:avLst/>
            <a:gdLst/>
            <a:ahLst/>
            <a:cxnLst/>
            <a:rect l="0" t="0" r="r" b="b"/>
            <a:pathLst>
              <a:path w="30261" h="12706">
                <a:moveTo>
                  <a:pt x="0" y="12706"/>
                </a:moveTo>
                <a:lnTo>
                  <a:pt x="30261" y="12706"/>
                </a:lnTo>
                <a:lnTo>
                  <a:pt x="30261" y="0"/>
                </a:lnTo>
                <a:lnTo>
                  <a:pt x="0" y="0"/>
                </a:lnTo>
                <a:lnTo>
                  <a:pt x="0" y="12706"/>
                </a:lnTo>
                <a:close/>
              </a:path>
            </a:pathLst>
          </a:custGeom>
          <a:noFill/>
          <a:ln w="1440">
            <a:solidFill>
              <a:srgbClr val="000000"/>
            </a:solidFill>
            <a:miter/>
          </a:ln>
        </p:spPr>
        <p:txBody>
          <a:bodyPr lIns="720" tIns="720" rIns="720" bIns="7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75" name="Picture 274"/>
          <p:cNvPicPr/>
          <p:nvPr/>
        </p:nvPicPr>
        <p:blipFill>
          <a:blip r:embed="rId2"/>
          <a:stretch/>
        </p:blipFill>
        <p:spPr>
          <a:xfrm>
            <a:off x="1185840" y="1368720"/>
            <a:ext cx="2899800" cy="1785600"/>
          </a:xfrm>
          <a:prstGeom prst="rect">
            <a:avLst/>
          </a:prstGeom>
          <a:ln w="0">
            <a:noFill/>
          </a:ln>
        </p:spPr>
      </p:pic>
      <p:pic>
        <p:nvPicPr>
          <p:cNvPr id="276" name="Picture 275"/>
          <p:cNvPicPr/>
          <p:nvPr/>
        </p:nvPicPr>
        <p:blipFill>
          <a:blip r:embed="rId3"/>
          <a:stretch/>
        </p:blipFill>
        <p:spPr>
          <a:xfrm>
            <a:off x="1124640" y="1517760"/>
            <a:ext cx="3139200" cy="1566360"/>
          </a:xfrm>
          <a:prstGeom prst="rect">
            <a:avLst/>
          </a:prstGeom>
          <a:ln w="0">
            <a:noFill/>
          </a:ln>
        </p:spPr>
      </p:pic>
      <p:sp>
        <p:nvSpPr>
          <p:cNvPr id="277" name="Freeform: Shape 276"/>
          <p:cNvSpPr/>
          <p:nvPr/>
        </p:nvSpPr>
        <p:spPr>
          <a:xfrm>
            <a:off x="1244880" y="140868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88ADC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8" name="Freeform: Shape 277"/>
          <p:cNvSpPr/>
          <p:nvPr/>
        </p:nvSpPr>
        <p:spPr>
          <a:xfrm>
            <a:off x="1244880" y="143460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7ADC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9" name="Freeform: Shape 278"/>
          <p:cNvSpPr/>
          <p:nvPr/>
        </p:nvSpPr>
        <p:spPr>
          <a:xfrm>
            <a:off x="1244880" y="146088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6ACC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0" name="Freeform: Shape 279"/>
          <p:cNvSpPr/>
          <p:nvPr/>
        </p:nvSpPr>
        <p:spPr>
          <a:xfrm>
            <a:off x="1244880" y="148716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86AC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1" name="Freeform: Shape 280"/>
          <p:cNvSpPr/>
          <p:nvPr/>
        </p:nvSpPr>
        <p:spPr>
          <a:xfrm>
            <a:off x="1244880" y="151308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5AC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2" name="Freeform: Shape 281"/>
          <p:cNvSpPr/>
          <p:nvPr/>
        </p:nvSpPr>
        <p:spPr>
          <a:xfrm>
            <a:off x="1244880" y="153936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85AB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3" name="Freeform: Shape 282"/>
          <p:cNvSpPr/>
          <p:nvPr/>
        </p:nvSpPr>
        <p:spPr>
          <a:xfrm>
            <a:off x="1244880" y="156528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4AB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4" name="Freeform: Shape 283"/>
          <p:cNvSpPr/>
          <p:nvPr/>
        </p:nvSpPr>
        <p:spPr>
          <a:xfrm>
            <a:off x="1244880" y="159156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83AB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5" name="Freeform: Shape 284"/>
          <p:cNvSpPr/>
          <p:nvPr/>
        </p:nvSpPr>
        <p:spPr>
          <a:xfrm>
            <a:off x="1244880" y="161748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3AA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6" name="Freeform: Shape 285"/>
          <p:cNvSpPr/>
          <p:nvPr/>
        </p:nvSpPr>
        <p:spPr>
          <a:xfrm>
            <a:off x="1244880" y="16437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2AA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7" name="Freeform: Shape 286"/>
          <p:cNvSpPr/>
          <p:nvPr/>
        </p:nvSpPr>
        <p:spPr>
          <a:xfrm>
            <a:off x="1244880" y="167004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81AA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8" name="Freeform: Shape 287"/>
          <p:cNvSpPr/>
          <p:nvPr/>
        </p:nvSpPr>
        <p:spPr>
          <a:xfrm>
            <a:off x="1244880" y="16959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1A9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9" name="Freeform: Shape 288"/>
          <p:cNvSpPr/>
          <p:nvPr/>
        </p:nvSpPr>
        <p:spPr>
          <a:xfrm>
            <a:off x="1244880" y="172224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80A9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0" name="Freeform: Shape 289"/>
          <p:cNvSpPr/>
          <p:nvPr/>
        </p:nvSpPr>
        <p:spPr>
          <a:xfrm>
            <a:off x="1244880" y="17481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0A9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1" name="Freeform: Shape 290"/>
          <p:cNvSpPr/>
          <p:nvPr/>
        </p:nvSpPr>
        <p:spPr>
          <a:xfrm>
            <a:off x="1244880" y="177444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7FA8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2" name="Freeform: Shape 291"/>
          <p:cNvSpPr/>
          <p:nvPr/>
        </p:nvSpPr>
        <p:spPr>
          <a:xfrm>
            <a:off x="1244880" y="18003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EA8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3" name="Freeform: Shape 292"/>
          <p:cNvSpPr/>
          <p:nvPr/>
        </p:nvSpPr>
        <p:spPr>
          <a:xfrm>
            <a:off x="1244880" y="18266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EA8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4" name="Freeform: Shape 293"/>
          <p:cNvSpPr/>
          <p:nvPr/>
        </p:nvSpPr>
        <p:spPr>
          <a:xfrm>
            <a:off x="1244880" y="18529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7DA8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5" name="Freeform: Shape 294"/>
          <p:cNvSpPr/>
          <p:nvPr/>
        </p:nvSpPr>
        <p:spPr>
          <a:xfrm>
            <a:off x="1244880" y="1878840"/>
            <a:ext cx="2786760" cy="27000"/>
          </a:xfrm>
          <a:custGeom>
            <a:avLst/>
            <a:gdLst/>
            <a:ahLst/>
            <a:cxnLst/>
            <a:rect l="0" t="0" r="r" b="b"/>
            <a:pathLst>
              <a:path w="7741" h="75">
                <a:moveTo>
                  <a:pt x="0" y="0"/>
                </a:moveTo>
                <a:lnTo>
                  <a:pt x="7741" y="0"/>
                </a:lnTo>
                <a:lnTo>
                  <a:pt x="7741" y="75"/>
                </a:lnTo>
                <a:lnTo>
                  <a:pt x="0" y="75"/>
                </a:lnTo>
                <a:lnTo>
                  <a:pt x="0" y="0"/>
                </a:lnTo>
                <a:close/>
              </a:path>
            </a:pathLst>
          </a:custGeom>
          <a:solidFill>
            <a:srgbClr val="7CA7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6" name="Freeform: Shape 295"/>
          <p:cNvSpPr/>
          <p:nvPr/>
        </p:nvSpPr>
        <p:spPr>
          <a:xfrm>
            <a:off x="1244880" y="19051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7CA7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7" name="Freeform: Shape 296"/>
          <p:cNvSpPr/>
          <p:nvPr/>
        </p:nvSpPr>
        <p:spPr>
          <a:xfrm>
            <a:off x="1244880" y="19310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BA7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8" name="Freeform: Shape 297"/>
          <p:cNvSpPr/>
          <p:nvPr/>
        </p:nvSpPr>
        <p:spPr>
          <a:xfrm>
            <a:off x="1244880" y="19573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7BA6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9" name="Freeform: Shape 298"/>
          <p:cNvSpPr/>
          <p:nvPr/>
        </p:nvSpPr>
        <p:spPr>
          <a:xfrm>
            <a:off x="1244880" y="19832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AA6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0" name="Freeform: Shape 299"/>
          <p:cNvSpPr/>
          <p:nvPr/>
        </p:nvSpPr>
        <p:spPr>
          <a:xfrm>
            <a:off x="1244880" y="20095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79A6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1" name="Freeform: Shape 300"/>
          <p:cNvSpPr/>
          <p:nvPr/>
        </p:nvSpPr>
        <p:spPr>
          <a:xfrm>
            <a:off x="1244880" y="20354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9A5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2" name="Freeform: Shape 301"/>
          <p:cNvSpPr/>
          <p:nvPr/>
        </p:nvSpPr>
        <p:spPr>
          <a:xfrm>
            <a:off x="1244880" y="206172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8A5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3" name="Freeform: Shape 302"/>
          <p:cNvSpPr/>
          <p:nvPr/>
        </p:nvSpPr>
        <p:spPr>
          <a:xfrm>
            <a:off x="1244880" y="208800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77A5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4" name="Freeform: Shape 303"/>
          <p:cNvSpPr/>
          <p:nvPr/>
        </p:nvSpPr>
        <p:spPr>
          <a:xfrm>
            <a:off x="1244880" y="211392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7A4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5" name="Freeform: Shape 304"/>
          <p:cNvSpPr/>
          <p:nvPr/>
        </p:nvSpPr>
        <p:spPr>
          <a:xfrm>
            <a:off x="1244880" y="214020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76A4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6" name="Freeform: Shape 305"/>
          <p:cNvSpPr/>
          <p:nvPr/>
        </p:nvSpPr>
        <p:spPr>
          <a:xfrm>
            <a:off x="1244880" y="216612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6A4B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7" name="Freeform: Shape 306"/>
          <p:cNvSpPr/>
          <p:nvPr/>
        </p:nvSpPr>
        <p:spPr>
          <a:xfrm>
            <a:off x="1244880" y="219240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75A3B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8" name="Freeform: Shape 307"/>
          <p:cNvSpPr/>
          <p:nvPr/>
        </p:nvSpPr>
        <p:spPr>
          <a:xfrm>
            <a:off x="1244880" y="221832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4A3B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9" name="Freeform: Shape 308"/>
          <p:cNvSpPr/>
          <p:nvPr/>
        </p:nvSpPr>
        <p:spPr>
          <a:xfrm>
            <a:off x="1244880" y="224460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4A3B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0" name="Freeform: Shape 309"/>
          <p:cNvSpPr/>
          <p:nvPr/>
        </p:nvSpPr>
        <p:spPr>
          <a:xfrm>
            <a:off x="1244880" y="227088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73A2B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1" name="Freeform: Shape 310"/>
          <p:cNvSpPr/>
          <p:nvPr/>
        </p:nvSpPr>
        <p:spPr>
          <a:xfrm>
            <a:off x="1244880" y="229680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3A2B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2" name="Freeform: Shape 311"/>
          <p:cNvSpPr/>
          <p:nvPr/>
        </p:nvSpPr>
        <p:spPr>
          <a:xfrm>
            <a:off x="1244880" y="232308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72A1B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3" name="Freeform: Shape 312"/>
          <p:cNvSpPr/>
          <p:nvPr/>
        </p:nvSpPr>
        <p:spPr>
          <a:xfrm>
            <a:off x="1244880" y="234900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1A0B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4" name="Freeform: Shape 313"/>
          <p:cNvSpPr/>
          <p:nvPr/>
        </p:nvSpPr>
        <p:spPr>
          <a:xfrm>
            <a:off x="1244880" y="237528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71A0B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5" name="Freeform: Shape 314"/>
          <p:cNvSpPr/>
          <p:nvPr/>
        </p:nvSpPr>
        <p:spPr>
          <a:xfrm>
            <a:off x="1244880" y="240120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09FB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6" name="Freeform: Shape 315"/>
          <p:cNvSpPr/>
          <p:nvPr/>
        </p:nvSpPr>
        <p:spPr>
          <a:xfrm>
            <a:off x="1244880" y="242748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09FB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7" name="Freeform: Shape 316"/>
          <p:cNvSpPr/>
          <p:nvPr/>
        </p:nvSpPr>
        <p:spPr>
          <a:xfrm>
            <a:off x="1244880" y="245376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6F9EB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8" name="Freeform: Shape 317"/>
          <p:cNvSpPr/>
          <p:nvPr/>
        </p:nvSpPr>
        <p:spPr>
          <a:xfrm>
            <a:off x="1244880" y="247968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F9EB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9" name="Freeform: Shape 318"/>
          <p:cNvSpPr/>
          <p:nvPr/>
        </p:nvSpPr>
        <p:spPr>
          <a:xfrm>
            <a:off x="1244880" y="250596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6E9DB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0" name="Freeform: Shape 319"/>
          <p:cNvSpPr/>
          <p:nvPr/>
        </p:nvSpPr>
        <p:spPr>
          <a:xfrm>
            <a:off x="1244880" y="253188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E9DB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1" name="Freeform: Shape 320"/>
          <p:cNvSpPr/>
          <p:nvPr/>
        </p:nvSpPr>
        <p:spPr>
          <a:xfrm>
            <a:off x="1244880" y="255816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6D9CB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2" name="Freeform: Shape 321"/>
          <p:cNvSpPr/>
          <p:nvPr/>
        </p:nvSpPr>
        <p:spPr>
          <a:xfrm>
            <a:off x="1244880" y="258408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C9BB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3" name="Freeform: Shape 322"/>
          <p:cNvSpPr/>
          <p:nvPr/>
        </p:nvSpPr>
        <p:spPr>
          <a:xfrm>
            <a:off x="1244880" y="26103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C9BB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4" name="Freeform: Shape 323"/>
          <p:cNvSpPr/>
          <p:nvPr/>
        </p:nvSpPr>
        <p:spPr>
          <a:xfrm>
            <a:off x="1244880" y="263664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6B9AB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5" name="Freeform: Shape 324"/>
          <p:cNvSpPr/>
          <p:nvPr/>
        </p:nvSpPr>
        <p:spPr>
          <a:xfrm>
            <a:off x="1244880" y="26625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B9AB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6" name="Freeform: Shape 325"/>
          <p:cNvSpPr/>
          <p:nvPr/>
        </p:nvSpPr>
        <p:spPr>
          <a:xfrm>
            <a:off x="1244880" y="268884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6A99B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7" name="Freeform: Shape 326"/>
          <p:cNvSpPr/>
          <p:nvPr/>
        </p:nvSpPr>
        <p:spPr>
          <a:xfrm>
            <a:off x="1244880" y="27147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A99B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8" name="Freeform: Shape 327"/>
          <p:cNvSpPr/>
          <p:nvPr/>
        </p:nvSpPr>
        <p:spPr>
          <a:xfrm>
            <a:off x="1244880" y="274104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6998B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9" name="Freeform: Shape 328"/>
          <p:cNvSpPr/>
          <p:nvPr/>
        </p:nvSpPr>
        <p:spPr>
          <a:xfrm>
            <a:off x="1244880" y="27669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897B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0" name="Freeform: Shape 329"/>
          <p:cNvSpPr/>
          <p:nvPr/>
        </p:nvSpPr>
        <p:spPr>
          <a:xfrm>
            <a:off x="1244880" y="27932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897B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1" name="Freeform: Shape 330"/>
          <p:cNvSpPr/>
          <p:nvPr/>
        </p:nvSpPr>
        <p:spPr>
          <a:xfrm>
            <a:off x="1244880" y="28195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6796B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2" name="Freeform: Shape 331"/>
          <p:cNvSpPr/>
          <p:nvPr/>
        </p:nvSpPr>
        <p:spPr>
          <a:xfrm>
            <a:off x="1244880" y="28454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796B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3" name="Freeform: Shape 332"/>
          <p:cNvSpPr/>
          <p:nvPr/>
        </p:nvSpPr>
        <p:spPr>
          <a:xfrm>
            <a:off x="1244880" y="28717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6695B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4" name="Freeform: Shape 333"/>
          <p:cNvSpPr/>
          <p:nvPr/>
        </p:nvSpPr>
        <p:spPr>
          <a:xfrm>
            <a:off x="1244880" y="28976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695B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5" name="Freeform: Shape 334"/>
          <p:cNvSpPr/>
          <p:nvPr/>
        </p:nvSpPr>
        <p:spPr>
          <a:xfrm>
            <a:off x="1244880" y="29239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6594A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6" name="Freeform: Shape 335"/>
          <p:cNvSpPr/>
          <p:nvPr/>
        </p:nvSpPr>
        <p:spPr>
          <a:xfrm>
            <a:off x="1244880" y="29498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594A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7" name="Freeform: Shape 336"/>
          <p:cNvSpPr/>
          <p:nvPr/>
        </p:nvSpPr>
        <p:spPr>
          <a:xfrm>
            <a:off x="1244880" y="29761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6493A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8" name="Freeform: Shape 337"/>
          <p:cNvSpPr/>
          <p:nvPr/>
        </p:nvSpPr>
        <p:spPr>
          <a:xfrm>
            <a:off x="1244880" y="30020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392A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9" name="Freeform: Shape 338"/>
          <p:cNvSpPr/>
          <p:nvPr/>
        </p:nvSpPr>
        <p:spPr>
          <a:xfrm>
            <a:off x="1244880" y="302832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392A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0" name="Freeform: Shape 339"/>
          <p:cNvSpPr/>
          <p:nvPr/>
        </p:nvSpPr>
        <p:spPr>
          <a:xfrm>
            <a:off x="1244880" y="305460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6291A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2" name="TextBox 341"/>
          <p:cNvSpPr txBox="1"/>
          <p:nvPr/>
        </p:nvSpPr>
        <p:spPr>
          <a:xfrm>
            <a:off x="1458720" y="1691640"/>
            <a:ext cx="3251520" cy="563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8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IT Act 1860 </a:t>
            </a:r>
            <a:endParaRPr lang="en-US" sz="38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343" name="Picture 342"/>
          <p:cNvPicPr/>
          <p:nvPr/>
        </p:nvPicPr>
        <p:blipFill>
          <a:blip r:embed="rId4"/>
          <a:stretch/>
        </p:blipFill>
        <p:spPr>
          <a:xfrm>
            <a:off x="4217040" y="1859400"/>
            <a:ext cx="705240" cy="804240"/>
          </a:xfrm>
          <a:prstGeom prst="rect">
            <a:avLst/>
          </a:prstGeom>
          <a:ln w="0">
            <a:noFill/>
          </a:ln>
        </p:spPr>
      </p:pic>
      <p:sp>
        <p:nvSpPr>
          <p:cNvPr id="344" name="Freeform: Shape 343"/>
          <p:cNvSpPr/>
          <p:nvPr/>
        </p:nvSpPr>
        <p:spPr>
          <a:xfrm>
            <a:off x="4276800" y="18990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8ADC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5" name="Freeform: Shape 344"/>
          <p:cNvSpPr/>
          <p:nvPr/>
        </p:nvSpPr>
        <p:spPr>
          <a:xfrm>
            <a:off x="4276800" y="19098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7ADC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6" name="Freeform: Shape 345"/>
          <p:cNvSpPr/>
          <p:nvPr/>
        </p:nvSpPr>
        <p:spPr>
          <a:xfrm>
            <a:off x="4276800" y="19206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6ACC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7" name="Freeform: Shape 346"/>
          <p:cNvSpPr/>
          <p:nvPr/>
        </p:nvSpPr>
        <p:spPr>
          <a:xfrm>
            <a:off x="4276800" y="19314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6AC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8" name="Freeform: Shape 347"/>
          <p:cNvSpPr/>
          <p:nvPr/>
        </p:nvSpPr>
        <p:spPr>
          <a:xfrm>
            <a:off x="4276800" y="19422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5AC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9" name="Freeform: Shape 348"/>
          <p:cNvSpPr/>
          <p:nvPr/>
        </p:nvSpPr>
        <p:spPr>
          <a:xfrm>
            <a:off x="4276800" y="19530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5AB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0" name="Freeform: Shape 349"/>
          <p:cNvSpPr/>
          <p:nvPr/>
        </p:nvSpPr>
        <p:spPr>
          <a:xfrm>
            <a:off x="4276800" y="19638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4AB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1" name="Freeform: Shape 350"/>
          <p:cNvSpPr/>
          <p:nvPr/>
        </p:nvSpPr>
        <p:spPr>
          <a:xfrm>
            <a:off x="4276800" y="19746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3AB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2" name="Freeform: Shape 351"/>
          <p:cNvSpPr/>
          <p:nvPr/>
        </p:nvSpPr>
        <p:spPr>
          <a:xfrm>
            <a:off x="4276800" y="19854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3AA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3" name="Freeform: Shape 352"/>
          <p:cNvSpPr/>
          <p:nvPr/>
        </p:nvSpPr>
        <p:spPr>
          <a:xfrm>
            <a:off x="4276800" y="19962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2AA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4" name="Freeform: Shape 353"/>
          <p:cNvSpPr/>
          <p:nvPr/>
        </p:nvSpPr>
        <p:spPr>
          <a:xfrm>
            <a:off x="4276800" y="20070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1AA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5" name="Freeform: Shape 354"/>
          <p:cNvSpPr/>
          <p:nvPr/>
        </p:nvSpPr>
        <p:spPr>
          <a:xfrm>
            <a:off x="4276800" y="20178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1A9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6" name="Freeform: Shape 355"/>
          <p:cNvSpPr/>
          <p:nvPr/>
        </p:nvSpPr>
        <p:spPr>
          <a:xfrm>
            <a:off x="4276800" y="20286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0A9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7" name="Freeform: Shape 356"/>
          <p:cNvSpPr/>
          <p:nvPr/>
        </p:nvSpPr>
        <p:spPr>
          <a:xfrm>
            <a:off x="4276800" y="20394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0A9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8" name="Freeform: Shape 357"/>
          <p:cNvSpPr/>
          <p:nvPr/>
        </p:nvSpPr>
        <p:spPr>
          <a:xfrm>
            <a:off x="4276800" y="20502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FA8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9" name="Freeform: Shape 358"/>
          <p:cNvSpPr/>
          <p:nvPr/>
        </p:nvSpPr>
        <p:spPr>
          <a:xfrm>
            <a:off x="4276800" y="20610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EA8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0" name="Freeform: Shape 359"/>
          <p:cNvSpPr/>
          <p:nvPr/>
        </p:nvSpPr>
        <p:spPr>
          <a:xfrm>
            <a:off x="4276800" y="20718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EA8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1" name="Freeform: Shape 360"/>
          <p:cNvSpPr/>
          <p:nvPr/>
        </p:nvSpPr>
        <p:spPr>
          <a:xfrm>
            <a:off x="4276800" y="2082600"/>
            <a:ext cx="591120" cy="11520"/>
          </a:xfrm>
          <a:custGeom>
            <a:avLst/>
            <a:gdLst/>
            <a:ahLst/>
            <a:cxnLst/>
            <a:rect l="0" t="0" r="r" b="b"/>
            <a:pathLst>
              <a:path w="1642" h="32">
                <a:moveTo>
                  <a:pt x="0" y="0"/>
                </a:moveTo>
                <a:lnTo>
                  <a:pt x="1642" y="0"/>
                </a:lnTo>
                <a:lnTo>
                  <a:pt x="1642" y="32"/>
                </a:lnTo>
                <a:lnTo>
                  <a:pt x="0" y="32"/>
                </a:lnTo>
                <a:lnTo>
                  <a:pt x="0" y="0"/>
                </a:lnTo>
                <a:close/>
              </a:path>
            </a:pathLst>
          </a:custGeom>
          <a:solidFill>
            <a:srgbClr val="7DA8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2" name="Freeform: Shape 361"/>
          <p:cNvSpPr/>
          <p:nvPr/>
        </p:nvSpPr>
        <p:spPr>
          <a:xfrm>
            <a:off x="4276800" y="20934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CA7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3" name="Freeform: Shape 362"/>
          <p:cNvSpPr/>
          <p:nvPr/>
        </p:nvSpPr>
        <p:spPr>
          <a:xfrm>
            <a:off x="4276800" y="21042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CA7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4" name="Freeform: Shape 363"/>
          <p:cNvSpPr/>
          <p:nvPr/>
        </p:nvSpPr>
        <p:spPr>
          <a:xfrm>
            <a:off x="4276800" y="21150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BA7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5" name="Freeform: Shape 364"/>
          <p:cNvSpPr/>
          <p:nvPr/>
        </p:nvSpPr>
        <p:spPr>
          <a:xfrm>
            <a:off x="4276800" y="21258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BA6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6" name="Freeform: Shape 365"/>
          <p:cNvSpPr/>
          <p:nvPr/>
        </p:nvSpPr>
        <p:spPr>
          <a:xfrm>
            <a:off x="4276800" y="21366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AA6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7" name="Freeform: Shape 366"/>
          <p:cNvSpPr/>
          <p:nvPr/>
        </p:nvSpPr>
        <p:spPr>
          <a:xfrm>
            <a:off x="4276800" y="21474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9A6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8" name="Freeform: Shape 367"/>
          <p:cNvSpPr/>
          <p:nvPr/>
        </p:nvSpPr>
        <p:spPr>
          <a:xfrm>
            <a:off x="4276800" y="21582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9A5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9" name="Freeform: Shape 368"/>
          <p:cNvSpPr/>
          <p:nvPr/>
        </p:nvSpPr>
        <p:spPr>
          <a:xfrm>
            <a:off x="4276800" y="21690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8A5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0" name="Freeform: Shape 369"/>
          <p:cNvSpPr/>
          <p:nvPr/>
        </p:nvSpPr>
        <p:spPr>
          <a:xfrm>
            <a:off x="4276800" y="21798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7A5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1" name="Freeform: Shape 370"/>
          <p:cNvSpPr/>
          <p:nvPr/>
        </p:nvSpPr>
        <p:spPr>
          <a:xfrm>
            <a:off x="4276800" y="21906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7A4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2" name="Freeform: Shape 371"/>
          <p:cNvSpPr/>
          <p:nvPr/>
        </p:nvSpPr>
        <p:spPr>
          <a:xfrm>
            <a:off x="4276800" y="22014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6A4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3" name="Freeform: Shape 372"/>
          <p:cNvSpPr/>
          <p:nvPr/>
        </p:nvSpPr>
        <p:spPr>
          <a:xfrm>
            <a:off x="4276800" y="22122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6A4B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4" name="Freeform: Shape 373"/>
          <p:cNvSpPr/>
          <p:nvPr/>
        </p:nvSpPr>
        <p:spPr>
          <a:xfrm>
            <a:off x="4276800" y="22230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5A3B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5" name="Freeform: Shape 374"/>
          <p:cNvSpPr/>
          <p:nvPr/>
        </p:nvSpPr>
        <p:spPr>
          <a:xfrm>
            <a:off x="4276800" y="22338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4A3B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6" name="Freeform: Shape 375"/>
          <p:cNvSpPr/>
          <p:nvPr/>
        </p:nvSpPr>
        <p:spPr>
          <a:xfrm>
            <a:off x="4276800" y="22446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4A3B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7" name="Freeform: Shape 376"/>
          <p:cNvSpPr/>
          <p:nvPr/>
        </p:nvSpPr>
        <p:spPr>
          <a:xfrm>
            <a:off x="4276800" y="22554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3A2B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8" name="Freeform: Shape 377"/>
          <p:cNvSpPr/>
          <p:nvPr/>
        </p:nvSpPr>
        <p:spPr>
          <a:xfrm>
            <a:off x="4276800" y="22662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3A2B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9" name="Freeform: Shape 378"/>
          <p:cNvSpPr/>
          <p:nvPr/>
        </p:nvSpPr>
        <p:spPr>
          <a:xfrm>
            <a:off x="4276800" y="22770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2A1B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0" name="Freeform: Shape 379"/>
          <p:cNvSpPr/>
          <p:nvPr/>
        </p:nvSpPr>
        <p:spPr>
          <a:xfrm>
            <a:off x="4276800" y="22878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1A0B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1" name="Freeform: Shape 380"/>
          <p:cNvSpPr/>
          <p:nvPr/>
        </p:nvSpPr>
        <p:spPr>
          <a:xfrm>
            <a:off x="4276800" y="22986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1A0B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2" name="Freeform: Shape 381"/>
          <p:cNvSpPr/>
          <p:nvPr/>
        </p:nvSpPr>
        <p:spPr>
          <a:xfrm>
            <a:off x="4276800" y="23094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09FB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3" name="Freeform: Shape 382"/>
          <p:cNvSpPr/>
          <p:nvPr/>
        </p:nvSpPr>
        <p:spPr>
          <a:xfrm>
            <a:off x="4276800" y="23202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09FB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4" name="Freeform: Shape 383"/>
          <p:cNvSpPr/>
          <p:nvPr/>
        </p:nvSpPr>
        <p:spPr>
          <a:xfrm>
            <a:off x="4276800" y="23310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F9EB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5" name="Freeform: Shape 384"/>
          <p:cNvSpPr/>
          <p:nvPr/>
        </p:nvSpPr>
        <p:spPr>
          <a:xfrm>
            <a:off x="4276800" y="23418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F9EB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6" name="Freeform: Shape 385"/>
          <p:cNvSpPr/>
          <p:nvPr/>
        </p:nvSpPr>
        <p:spPr>
          <a:xfrm>
            <a:off x="4276800" y="23526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E9DB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7" name="Freeform: Shape 386"/>
          <p:cNvSpPr/>
          <p:nvPr/>
        </p:nvSpPr>
        <p:spPr>
          <a:xfrm>
            <a:off x="4276800" y="23634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E9DB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8" name="Freeform: Shape 387"/>
          <p:cNvSpPr/>
          <p:nvPr/>
        </p:nvSpPr>
        <p:spPr>
          <a:xfrm>
            <a:off x="4276800" y="23742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D9CB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9" name="Freeform: Shape 388"/>
          <p:cNvSpPr/>
          <p:nvPr/>
        </p:nvSpPr>
        <p:spPr>
          <a:xfrm>
            <a:off x="4276800" y="23850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C9BB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0" name="Freeform: Shape 389"/>
          <p:cNvSpPr/>
          <p:nvPr/>
        </p:nvSpPr>
        <p:spPr>
          <a:xfrm>
            <a:off x="4276800" y="2395800"/>
            <a:ext cx="591120" cy="11520"/>
          </a:xfrm>
          <a:custGeom>
            <a:avLst/>
            <a:gdLst/>
            <a:ahLst/>
            <a:cxnLst/>
            <a:rect l="0" t="0" r="r" b="b"/>
            <a:pathLst>
              <a:path w="1642" h="32">
                <a:moveTo>
                  <a:pt x="0" y="0"/>
                </a:moveTo>
                <a:lnTo>
                  <a:pt x="1642" y="0"/>
                </a:lnTo>
                <a:lnTo>
                  <a:pt x="1642" y="32"/>
                </a:lnTo>
                <a:lnTo>
                  <a:pt x="0" y="32"/>
                </a:lnTo>
                <a:lnTo>
                  <a:pt x="0" y="0"/>
                </a:lnTo>
                <a:close/>
              </a:path>
            </a:pathLst>
          </a:custGeom>
          <a:solidFill>
            <a:srgbClr val="6C9BB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1" name="Freeform: Shape 390"/>
          <p:cNvSpPr/>
          <p:nvPr/>
        </p:nvSpPr>
        <p:spPr>
          <a:xfrm>
            <a:off x="4276800" y="24066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B9AB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2" name="Freeform: Shape 391"/>
          <p:cNvSpPr/>
          <p:nvPr/>
        </p:nvSpPr>
        <p:spPr>
          <a:xfrm>
            <a:off x="4276800" y="24174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B9AB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3" name="Freeform: Shape 392"/>
          <p:cNvSpPr/>
          <p:nvPr/>
        </p:nvSpPr>
        <p:spPr>
          <a:xfrm>
            <a:off x="4276800" y="24282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A99B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4" name="Freeform: Shape 393"/>
          <p:cNvSpPr/>
          <p:nvPr/>
        </p:nvSpPr>
        <p:spPr>
          <a:xfrm>
            <a:off x="4276800" y="24390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A99B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5" name="Freeform: Shape 394"/>
          <p:cNvSpPr/>
          <p:nvPr/>
        </p:nvSpPr>
        <p:spPr>
          <a:xfrm>
            <a:off x="4276800" y="24498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998B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6" name="Freeform: Shape 395"/>
          <p:cNvSpPr/>
          <p:nvPr/>
        </p:nvSpPr>
        <p:spPr>
          <a:xfrm>
            <a:off x="4276800" y="24606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897B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7" name="Freeform: Shape 396"/>
          <p:cNvSpPr/>
          <p:nvPr/>
        </p:nvSpPr>
        <p:spPr>
          <a:xfrm>
            <a:off x="4276800" y="24714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897B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8" name="Freeform: Shape 397"/>
          <p:cNvSpPr/>
          <p:nvPr/>
        </p:nvSpPr>
        <p:spPr>
          <a:xfrm>
            <a:off x="4276800" y="24822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796B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9" name="Freeform: Shape 398"/>
          <p:cNvSpPr/>
          <p:nvPr/>
        </p:nvSpPr>
        <p:spPr>
          <a:xfrm>
            <a:off x="4276800" y="24930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796B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0" name="Freeform: Shape 399"/>
          <p:cNvSpPr/>
          <p:nvPr/>
        </p:nvSpPr>
        <p:spPr>
          <a:xfrm>
            <a:off x="4276800" y="25038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695B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1" name="Freeform: Shape 400"/>
          <p:cNvSpPr/>
          <p:nvPr/>
        </p:nvSpPr>
        <p:spPr>
          <a:xfrm>
            <a:off x="4276800" y="25146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695B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2" name="Freeform: Shape 401"/>
          <p:cNvSpPr/>
          <p:nvPr/>
        </p:nvSpPr>
        <p:spPr>
          <a:xfrm>
            <a:off x="4276800" y="25254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594A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3" name="Freeform: Shape 402"/>
          <p:cNvSpPr/>
          <p:nvPr/>
        </p:nvSpPr>
        <p:spPr>
          <a:xfrm>
            <a:off x="4276800" y="25362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594A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4" name="Freeform: Shape 403"/>
          <p:cNvSpPr/>
          <p:nvPr/>
        </p:nvSpPr>
        <p:spPr>
          <a:xfrm>
            <a:off x="4276800" y="25470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493A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5" name="Freeform: Shape 404"/>
          <p:cNvSpPr/>
          <p:nvPr/>
        </p:nvSpPr>
        <p:spPr>
          <a:xfrm>
            <a:off x="4276800" y="25578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392A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6" name="Freeform: Shape 405"/>
          <p:cNvSpPr/>
          <p:nvPr/>
        </p:nvSpPr>
        <p:spPr>
          <a:xfrm>
            <a:off x="4276800" y="25686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392A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7" name="Freeform: Shape 406"/>
          <p:cNvSpPr/>
          <p:nvPr/>
        </p:nvSpPr>
        <p:spPr>
          <a:xfrm>
            <a:off x="4276800" y="2579400"/>
            <a:ext cx="591120" cy="11160"/>
          </a:xfrm>
          <a:custGeom>
            <a:avLst/>
            <a:gdLst/>
            <a:ahLst/>
            <a:cxnLst/>
            <a:rect l="0" t="0" r="r" b="b"/>
            <a:pathLst>
              <a:path w="1642" h="31">
                <a:moveTo>
                  <a:pt x="0" y="0"/>
                </a:moveTo>
                <a:lnTo>
                  <a:pt x="1642" y="0"/>
                </a:lnTo>
                <a:lnTo>
                  <a:pt x="1642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291A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408" name="Picture 407"/>
          <p:cNvPicPr/>
          <p:nvPr/>
        </p:nvPicPr>
        <p:blipFill>
          <a:blip r:embed="rId5"/>
          <a:stretch/>
        </p:blipFill>
        <p:spPr>
          <a:xfrm>
            <a:off x="5087160" y="1368720"/>
            <a:ext cx="2899800" cy="1785600"/>
          </a:xfrm>
          <a:prstGeom prst="rect">
            <a:avLst/>
          </a:prstGeom>
          <a:ln w="0">
            <a:noFill/>
          </a:ln>
        </p:spPr>
      </p:pic>
      <p:pic>
        <p:nvPicPr>
          <p:cNvPr id="409" name="Picture 408"/>
          <p:cNvPicPr/>
          <p:nvPr/>
        </p:nvPicPr>
        <p:blipFill>
          <a:blip r:embed="rId6"/>
          <a:stretch/>
        </p:blipFill>
        <p:spPr>
          <a:xfrm>
            <a:off x="5026320" y="1764720"/>
            <a:ext cx="3021840" cy="1074240"/>
          </a:xfrm>
          <a:prstGeom prst="rect">
            <a:avLst/>
          </a:prstGeom>
          <a:ln w="0">
            <a:noFill/>
          </a:ln>
        </p:spPr>
      </p:pic>
      <p:sp>
        <p:nvSpPr>
          <p:cNvPr id="410" name="Freeform: Shape 409"/>
          <p:cNvSpPr/>
          <p:nvPr/>
        </p:nvSpPr>
        <p:spPr>
          <a:xfrm>
            <a:off x="5146200" y="140868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8992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1" name="Freeform: Shape 410"/>
          <p:cNvSpPr/>
          <p:nvPr/>
        </p:nvSpPr>
        <p:spPr>
          <a:xfrm>
            <a:off x="5146200" y="143460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891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2" name="Freeform: Shape 411"/>
          <p:cNvSpPr/>
          <p:nvPr/>
        </p:nvSpPr>
        <p:spPr>
          <a:xfrm>
            <a:off x="5146200" y="146088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791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3" name="Freeform: Shape 412"/>
          <p:cNvSpPr/>
          <p:nvPr/>
        </p:nvSpPr>
        <p:spPr>
          <a:xfrm>
            <a:off x="5146200" y="148716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8790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4" name="Freeform: Shape 413"/>
          <p:cNvSpPr/>
          <p:nvPr/>
        </p:nvSpPr>
        <p:spPr>
          <a:xfrm>
            <a:off x="5146200" y="151308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68F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5" name="Freeform: Shape 414"/>
          <p:cNvSpPr/>
          <p:nvPr/>
        </p:nvSpPr>
        <p:spPr>
          <a:xfrm>
            <a:off x="5146200" y="153936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858F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6" name="Freeform: Shape 415"/>
          <p:cNvSpPr/>
          <p:nvPr/>
        </p:nvSpPr>
        <p:spPr>
          <a:xfrm>
            <a:off x="5146200" y="156528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58E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7" name="Freeform: Shape 416"/>
          <p:cNvSpPr/>
          <p:nvPr/>
        </p:nvSpPr>
        <p:spPr>
          <a:xfrm>
            <a:off x="5146200" y="159156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848E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8" name="Freeform: Shape 417"/>
          <p:cNvSpPr/>
          <p:nvPr/>
        </p:nvSpPr>
        <p:spPr>
          <a:xfrm>
            <a:off x="5146200" y="161748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38D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9" name="Freeform: Shape 418"/>
          <p:cNvSpPr/>
          <p:nvPr/>
        </p:nvSpPr>
        <p:spPr>
          <a:xfrm>
            <a:off x="5146200" y="16437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38D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0" name="Freeform: Shape 419"/>
          <p:cNvSpPr/>
          <p:nvPr/>
        </p:nvSpPr>
        <p:spPr>
          <a:xfrm>
            <a:off x="5146200" y="167004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828C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1" name="Freeform: Shape 420"/>
          <p:cNvSpPr/>
          <p:nvPr/>
        </p:nvSpPr>
        <p:spPr>
          <a:xfrm>
            <a:off x="5146200" y="16959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18C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2" name="Freeform: Shape 421"/>
          <p:cNvSpPr/>
          <p:nvPr/>
        </p:nvSpPr>
        <p:spPr>
          <a:xfrm>
            <a:off x="5146200" y="172224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818B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3" name="Freeform: Shape 422"/>
          <p:cNvSpPr/>
          <p:nvPr/>
        </p:nvSpPr>
        <p:spPr>
          <a:xfrm>
            <a:off x="5146200" y="17481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08A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4" name="Freeform: Shape 423"/>
          <p:cNvSpPr/>
          <p:nvPr/>
        </p:nvSpPr>
        <p:spPr>
          <a:xfrm>
            <a:off x="5146200" y="177444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7F8A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5" name="Freeform: Shape 424"/>
          <p:cNvSpPr/>
          <p:nvPr/>
        </p:nvSpPr>
        <p:spPr>
          <a:xfrm>
            <a:off x="5146200" y="18003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F89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6" name="Freeform: Shape 425"/>
          <p:cNvSpPr/>
          <p:nvPr/>
        </p:nvSpPr>
        <p:spPr>
          <a:xfrm>
            <a:off x="5146200" y="18266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E89C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7" name="Freeform: Shape 426"/>
          <p:cNvSpPr/>
          <p:nvPr/>
        </p:nvSpPr>
        <p:spPr>
          <a:xfrm>
            <a:off x="5146200" y="18529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7E88C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8" name="Freeform: Shape 427"/>
          <p:cNvSpPr/>
          <p:nvPr/>
        </p:nvSpPr>
        <p:spPr>
          <a:xfrm>
            <a:off x="5146200" y="1878840"/>
            <a:ext cx="2786760" cy="27000"/>
          </a:xfrm>
          <a:custGeom>
            <a:avLst/>
            <a:gdLst/>
            <a:ahLst/>
            <a:cxnLst/>
            <a:rect l="0" t="0" r="r" b="b"/>
            <a:pathLst>
              <a:path w="7741" h="75">
                <a:moveTo>
                  <a:pt x="0" y="0"/>
                </a:moveTo>
                <a:lnTo>
                  <a:pt x="7741" y="0"/>
                </a:lnTo>
                <a:lnTo>
                  <a:pt x="7741" y="75"/>
                </a:lnTo>
                <a:lnTo>
                  <a:pt x="0" y="75"/>
                </a:lnTo>
                <a:lnTo>
                  <a:pt x="0" y="0"/>
                </a:lnTo>
                <a:close/>
              </a:path>
            </a:pathLst>
          </a:custGeom>
          <a:solidFill>
            <a:srgbClr val="7D88C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9" name="Freeform: Shape 428"/>
          <p:cNvSpPr/>
          <p:nvPr/>
        </p:nvSpPr>
        <p:spPr>
          <a:xfrm>
            <a:off x="5146200" y="19051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7C87C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0" name="Freeform: Shape 429"/>
          <p:cNvSpPr/>
          <p:nvPr/>
        </p:nvSpPr>
        <p:spPr>
          <a:xfrm>
            <a:off x="5146200" y="19310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C86C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1" name="Freeform: Shape 430"/>
          <p:cNvSpPr/>
          <p:nvPr/>
        </p:nvSpPr>
        <p:spPr>
          <a:xfrm>
            <a:off x="5146200" y="19573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7B86C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2" name="Freeform: Shape 431"/>
          <p:cNvSpPr/>
          <p:nvPr/>
        </p:nvSpPr>
        <p:spPr>
          <a:xfrm>
            <a:off x="5146200" y="19832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A85C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3" name="Freeform: Shape 432"/>
          <p:cNvSpPr/>
          <p:nvPr/>
        </p:nvSpPr>
        <p:spPr>
          <a:xfrm>
            <a:off x="5146200" y="20095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7A85C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4" name="Freeform: Shape 433"/>
          <p:cNvSpPr/>
          <p:nvPr/>
        </p:nvSpPr>
        <p:spPr>
          <a:xfrm>
            <a:off x="5146200" y="20354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984C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5" name="Freeform: Shape 434"/>
          <p:cNvSpPr/>
          <p:nvPr/>
        </p:nvSpPr>
        <p:spPr>
          <a:xfrm>
            <a:off x="5146200" y="206172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884C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6" name="Freeform: Shape 435"/>
          <p:cNvSpPr/>
          <p:nvPr/>
        </p:nvSpPr>
        <p:spPr>
          <a:xfrm>
            <a:off x="5146200" y="208800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7883C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7" name="Freeform: Shape 436"/>
          <p:cNvSpPr/>
          <p:nvPr/>
        </p:nvSpPr>
        <p:spPr>
          <a:xfrm>
            <a:off x="5146200" y="211392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783C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8" name="Freeform: Shape 437"/>
          <p:cNvSpPr/>
          <p:nvPr/>
        </p:nvSpPr>
        <p:spPr>
          <a:xfrm>
            <a:off x="5146200" y="214020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7682C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9" name="Freeform: Shape 438"/>
          <p:cNvSpPr/>
          <p:nvPr/>
        </p:nvSpPr>
        <p:spPr>
          <a:xfrm>
            <a:off x="5146200" y="216612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681C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0" name="Freeform: Shape 439"/>
          <p:cNvSpPr/>
          <p:nvPr/>
        </p:nvSpPr>
        <p:spPr>
          <a:xfrm>
            <a:off x="5146200" y="219240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7581C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1" name="Freeform: Shape 440"/>
          <p:cNvSpPr/>
          <p:nvPr/>
        </p:nvSpPr>
        <p:spPr>
          <a:xfrm>
            <a:off x="5146200" y="221832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480C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2" name="Freeform: Shape 441"/>
          <p:cNvSpPr/>
          <p:nvPr/>
        </p:nvSpPr>
        <p:spPr>
          <a:xfrm>
            <a:off x="5146200" y="224460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480C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3" name="Freeform: Shape 442"/>
          <p:cNvSpPr/>
          <p:nvPr/>
        </p:nvSpPr>
        <p:spPr>
          <a:xfrm>
            <a:off x="5146200" y="227088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737FC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4" name="Freeform: Shape 443"/>
          <p:cNvSpPr/>
          <p:nvPr/>
        </p:nvSpPr>
        <p:spPr>
          <a:xfrm>
            <a:off x="5146200" y="229680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37FC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5" name="Freeform: Shape 444"/>
          <p:cNvSpPr/>
          <p:nvPr/>
        </p:nvSpPr>
        <p:spPr>
          <a:xfrm>
            <a:off x="5146200" y="232308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727EC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6" name="Freeform: Shape 445"/>
          <p:cNvSpPr/>
          <p:nvPr/>
        </p:nvSpPr>
        <p:spPr>
          <a:xfrm>
            <a:off x="5146200" y="234900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17DC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7" name="Freeform: Shape 446"/>
          <p:cNvSpPr/>
          <p:nvPr/>
        </p:nvSpPr>
        <p:spPr>
          <a:xfrm>
            <a:off x="5146200" y="237528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717DC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8" name="Freeform: Shape 447"/>
          <p:cNvSpPr/>
          <p:nvPr/>
        </p:nvSpPr>
        <p:spPr>
          <a:xfrm>
            <a:off x="5146200" y="240120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07CC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9" name="Freeform: Shape 448"/>
          <p:cNvSpPr/>
          <p:nvPr/>
        </p:nvSpPr>
        <p:spPr>
          <a:xfrm>
            <a:off x="5146200" y="242748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707CC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0" name="Freeform: Shape 449"/>
          <p:cNvSpPr/>
          <p:nvPr/>
        </p:nvSpPr>
        <p:spPr>
          <a:xfrm>
            <a:off x="5146200" y="245376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6F7BC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1" name="Freeform: Shape 450"/>
          <p:cNvSpPr/>
          <p:nvPr/>
        </p:nvSpPr>
        <p:spPr>
          <a:xfrm>
            <a:off x="5146200" y="247968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F7B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2" name="Freeform: Shape 451"/>
          <p:cNvSpPr/>
          <p:nvPr/>
        </p:nvSpPr>
        <p:spPr>
          <a:xfrm>
            <a:off x="5146200" y="250596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6E7A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3" name="Freeform: Shape 452"/>
          <p:cNvSpPr/>
          <p:nvPr/>
        </p:nvSpPr>
        <p:spPr>
          <a:xfrm>
            <a:off x="5146200" y="253188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E7A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4" name="Freeform: Shape 453"/>
          <p:cNvSpPr/>
          <p:nvPr/>
        </p:nvSpPr>
        <p:spPr>
          <a:xfrm>
            <a:off x="5146200" y="255816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6D79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5" name="Freeform: Shape 454"/>
          <p:cNvSpPr/>
          <p:nvPr/>
        </p:nvSpPr>
        <p:spPr>
          <a:xfrm>
            <a:off x="5146200" y="258408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C78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6" name="Freeform: Shape 455"/>
          <p:cNvSpPr/>
          <p:nvPr/>
        </p:nvSpPr>
        <p:spPr>
          <a:xfrm>
            <a:off x="5146200" y="26103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C78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7" name="Freeform: Shape 456"/>
          <p:cNvSpPr/>
          <p:nvPr/>
        </p:nvSpPr>
        <p:spPr>
          <a:xfrm>
            <a:off x="5146200" y="263664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6B77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8" name="Freeform: Shape 457"/>
          <p:cNvSpPr/>
          <p:nvPr/>
        </p:nvSpPr>
        <p:spPr>
          <a:xfrm>
            <a:off x="5146200" y="26625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B77B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9" name="Freeform: Shape 458"/>
          <p:cNvSpPr/>
          <p:nvPr/>
        </p:nvSpPr>
        <p:spPr>
          <a:xfrm>
            <a:off x="5146200" y="268884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6A76B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0" name="Freeform: Shape 459"/>
          <p:cNvSpPr/>
          <p:nvPr/>
        </p:nvSpPr>
        <p:spPr>
          <a:xfrm>
            <a:off x="5146200" y="27147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A76B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1" name="Freeform: Shape 460"/>
          <p:cNvSpPr/>
          <p:nvPr/>
        </p:nvSpPr>
        <p:spPr>
          <a:xfrm>
            <a:off x="5146200" y="274104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6975B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2" name="Freeform: Shape 461"/>
          <p:cNvSpPr/>
          <p:nvPr/>
        </p:nvSpPr>
        <p:spPr>
          <a:xfrm>
            <a:off x="5146200" y="27669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874B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3" name="Freeform: Shape 462"/>
          <p:cNvSpPr/>
          <p:nvPr/>
        </p:nvSpPr>
        <p:spPr>
          <a:xfrm>
            <a:off x="5146200" y="27932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874B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4" name="Freeform: Shape 463"/>
          <p:cNvSpPr/>
          <p:nvPr/>
        </p:nvSpPr>
        <p:spPr>
          <a:xfrm>
            <a:off x="5146200" y="28195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6773B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5" name="Freeform: Shape 464"/>
          <p:cNvSpPr/>
          <p:nvPr/>
        </p:nvSpPr>
        <p:spPr>
          <a:xfrm>
            <a:off x="5146200" y="28454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773B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6" name="Freeform: Shape 465"/>
          <p:cNvSpPr/>
          <p:nvPr/>
        </p:nvSpPr>
        <p:spPr>
          <a:xfrm>
            <a:off x="5146200" y="28717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6672B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7" name="Freeform: Shape 466"/>
          <p:cNvSpPr/>
          <p:nvPr/>
        </p:nvSpPr>
        <p:spPr>
          <a:xfrm>
            <a:off x="5146200" y="28976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672B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8" name="Freeform: Shape 467"/>
          <p:cNvSpPr/>
          <p:nvPr/>
        </p:nvSpPr>
        <p:spPr>
          <a:xfrm>
            <a:off x="5146200" y="29239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6571B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9" name="Freeform: Shape 468"/>
          <p:cNvSpPr/>
          <p:nvPr/>
        </p:nvSpPr>
        <p:spPr>
          <a:xfrm>
            <a:off x="5146200" y="29498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571B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0" name="Freeform: Shape 469"/>
          <p:cNvSpPr/>
          <p:nvPr/>
        </p:nvSpPr>
        <p:spPr>
          <a:xfrm>
            <a:off x="5146200" y="29761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6470B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1" name="Freeform: Shape 470"/>
          <p:cNvSpPr/>
          <p:nvPr/>
        </p:nvSpPr>
        <p:spPr>
          <a:xfrm>
            <a:off x="5146200" y="30020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36FB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2" name="Freeform: Shape 471"/>
          <p:cNvSpPr/>
          <p:nvPr/>
        </p:nvSpPr>
        <p:spPr>
          <a:xfrm>
            <a:off x="5146200" y="302832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636FB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3" name="Freeform: Shape 472"/>
          <p:cNvSpPr/>
          <p:nvPr/>
        </p:nvSpPr>
        <p:spPr>
          <a:xfrm>
            <a:off x="5146200" y="305460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626EB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4" name="TextBox 473"/>
          <p:cNvSpPr txBox="1"/>
          <p:nvPr/>
        </p:nvSpPr>
        <p:spPr>
          <a:xfrm>
            <a:off x="1571400" y="2183760"/>
            <a:ext cx="2724120" cy="563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8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24.7.1860</a:t>
            </a:r>
            <a:endParaRPr lang="en-US" sz="38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475" name="Picture 474"/>
          <p:cNvPicPr/>
          <p:nvPr/>
        </p:nvPicPr>
        <p:blipFill>
          <a:blip r:embed="rId4"/>
          <a:stretch/>
        </p:blipFill>
        <p:spPr>
          <a:xfrm>
            <a:off x="8118360" y="1859400"/>
            <a:ext cx="705240" cy="804240"/>
          </a:xfrm>
          <a:prstGeom prst="rect">
            <a:avLst/>
          </a:prstGeom>
          <a:ln w="0">
            <a:noFill/>
          </a:ln>
        </p:spPr>
      </p:pic>
      <p:sp>
        <p:nvSpPr>
          <p:cNvPr id="476" name="Freeform: Shape 475"/>
          <p:cNvSpPr/>
          <p:nvPr/>
        </p:nvSpPr>
        <p:spPr>
          <a:xfrm>
            <a:off x="8178120" y="18990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A8BC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7" name="Freeform: Shape 476"/>
          <p:cNvSpPr/>
          <p:nvPr/>
        </p:nvSpPr>
        <p:spPr>
          <a:xfrm>
            <a:off x="8178120" y="19098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98AC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8" name="Freeform: Shape 477"/>
          <p:cNvSpPr/>
          <p:nvPr/>
        </p:nvSpPr>
        <p:spPr>
          <a:xfrm>
            <a:off x="8178120" y="19206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889C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9" name="Freeform: Shape 478"/>
          <p:cNvSpPr/>
          <p:nvPr/>
        </p:nvSpPr>
        <p:spPr>
          <a:xfrm>
            <a:off x="8178120" y="19314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889C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0" name="Freeform: Shape 479"/>
          <p:cNvSpPr/>
          <p:nvPr/>
        </p:nvSpPr>
        <p:spPr>
          <a:xfrm>
            <a:off x="8178120" y="19422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788C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1" name="Freeform: Shape 480"/>
          <p:cNvSpPr/>
          <p:nvPr/>
        </p:nvSpPr>
        <p:spPr>
          <a:xfrm>
            <a:off x="8178120" y="19530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687C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2" name="Freeform: Shape 481"/>
          <p:cNvSpPr/>
          <p:nvPr/>
        </p:nvSpPr>
        <p:spPr>
          <a:xfrm>
            <a:off x="8178120" y="19638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687C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3" name="Freeform: Shape 482"/>
          <p:cNvSpPr/>
          <p:nvPr/>
        </p:nvSpPr>
        <p:spPr>
          <a:xfrm>
            <a:off x="8178120" y="19746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586C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4" name="Freeform: Shape 483"/>
          <p:cNvSpPr/>
          <p:nvPr/>
        </p:nvSpPr>
        <p:spPr>
          <a:xfrm>
            <a:off x="8178120" y="19854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485C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5" name="Freeform: Shape 484"/>
          <p:cNvSpPr/>
          <p:nvPr/>
        </p:nvSpPr>
        <p:spPr>
          <a:xfrm>
            <a:off x="8178120" y="19962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485C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6" name="Freeform: Shape 485"/>
          <p:cNvSpPr/>
          <p:nvPr/>
        </p:nvSpPr>
        <p:spPr>
          <a:xfrm>
            <a:off x="8178120" y="20070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384C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7" name="Freeform: Shape 486"/>
          <p:cNvSpPr/>
          <p:nvPr/>
        </p:nvSpPr>
        <p:spPr>
          <a:xfrm>
            <a:off x="8178120" y="20178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283C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8" name="Freeform: Shape 487"/>
          <p:cNvSpPr/>
          <p:nvPr/>
        </p:nvSpPr>
        <p:spPr>
          <a:xfrm>
            <a:off x="8178120" y="20286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283C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9" name="Freeform: Shape 488"/>
          <p:cNvSpPr/>
          <p:nvPr/>
        </p:nvSpPr>
        <p:spPr>
          <a:xfrm>
            <a:off x="8178120" y="20394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182C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0" name="Freeform: Shape 489"/>
          <p:cNvSpPr/>
          <p:nvPr/>
        </p:nvSpPr>
        <p:spPr>
          <a:xfrm>
            <a:off x="8178120" y="20502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081C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1" name="Freeform: Shape 490"/>
          <p:cNvSpPr/>
          <p:nvPr/>
        </p:nvSpPr>
        <p:spPr>
          <a:xfrm>
            <a:off x="8178120" y="20610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8081C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2" name="Freeform: Shape 491"/>
          <p:cNvSpPr/>
          <p:nvPr/>
        </p:nvSpPr>
        <p:spPr>
          <a:xfrm>
            <a:off x="8178120" y="20718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F80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3" name="Freeform: Shape 492"/>
          <p:cNvSpPr/>
          <p:nvPr/>
        </p:nvSpPr>
        <p:spPr>
          <a:xfrm>
            <a:off x="8178120" y="2082600"/>
            <a:ext cx="590760" cy="11520"/>
          </a:xfrm>
          <a:custGeom>
            <a:avLst/>
            <a:gdLst/>
            <a:ahLst/>
            <a:cxnLst/>
            <a:rect l="0" t="0" r="r" b="b"/>
            <a:pathLst>
              <a:path w="1641" h="32">
                <a:moveTo>
                  <a:pt x="0" y="0"/>
                </a:moveTo>
                <a:lnTo>
                  <a:pt x="1641" y="0"/>
                </a:lnTo>
                <a:lnTo>
                  <a:pt x="1641" y="32"/>
                </a:lnTo>
                <a:lnTo>
                  <a:pt x="0" y="32"/>
                </a:lnTo>
                <a:lnTo>
                  <a:pt x="0" y="0"/>
                </a:lnTo>
                <a:close/>
              </a:path>
            </a:pathLst>
          </a:custGeom>
          <a:solidFill>
            <a:srgbClr val="7F80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4" name="Freeform: Shape 493"/>
          <p:cNvSpPr/>
          <p:nvPr/>
        </p:nvSpPr>
        <p:spPr>
          <a:xfrm>
            <a:off x="8178120" y="20934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E7F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5" name="Freeform: Shape 494"/>
          <p:cNvSpPr/>
          <p:nvPr/>
        </p:nvSpPr>
        <p:spPr>
          <a:xfrm>
            <a:off x="8178120" y="21042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D7E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6" name="Freeform: Shape 495"/>
          <p:cNvSpPr/>
          <p:nvPr/>
        </p:nvSpPr>
        <p:spPr>
          <a:xfrm>
            <a:off x="8178120" y="21150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D7E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7" name="Freeform: Shape 496"/>
          <p:cNvSpPr/>
          <p:nvPr/>
        </p:nvSpPr>
        <p:spPr>
          <a:xfrm>
            <a:off x="8178120" y="21258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C7D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8" name="Freeform: Shape 497"/>
          <p:cNvSpPr/>
          <p:nvPr/>
        </p:nvSpPr>
        <p:spPr>
          <a:xfrm>
            <a:off x="8178120" y="21366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B7C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9" name="Freeform: Shape 498"/>
          <p:cNvSpPr/>
          <p:nvPr/>
        </p:nvSpPr>
        <p:spPr>
          <a:xfrm>
            <a:off x="8178120" y="21474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B7C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0" name="Freeform: Shape 499"/>
          <p:cNvSpPr/>
          <p:nvPr/>
        </p:nvSpPr>
        <p:spPr>
          <a:xfrm>
            <a:off x="8178120" y="21582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A7B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1" name="Freeform: Shape 500"/>
          <p:cNvSpPr/>
          <p:nvPr/>
        </p:nvSpPr>
        <p:spPr>
          <a:xfrm>
            <a:off x="8178120" y="21690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97A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2" name="Freeform: Shape 501"/>
          <p:cNvSpPr/>
          <p:nvPr/>
        </p:nvSpPr>
        <p:spPr>
          <a:xfrm>
            <a:off x="8178120" y="21798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97A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3" name="Freeform: Shape 502"/>
          <p:cNvSpPr/>
          <p:nvPr/>
        </p:nvSpPr>
        <p:spPr>
          <a:xfrm>
            <a:off x="8178120" y="21906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879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4" name="Freeform: Shape 503"/>
          <p:cNvSpPr/>
          <p:nvPr/>
        </p:nvSpPr>
        <p:spPr>
          <a:xfrm>
            <a:off x="8178120" y="22014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778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5" name="Freeform: Shape 504"/>
          <p:cNvSpPr/>
          <p:nvPr/>
        </p:nvSpPr>
        <p:spPr>
          <a:xfrm>
            <a:off x="8178120" y="22122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778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6" name="Freeform: Shape 505"/>
          <p:cNvSpPr/>
          <p:nvPr/>
        </p:nvSpPr>
        <p:spPr>
          <a:xfrm>
            <a:off x="8178120" y="22230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677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7" name="Freeform: Shape 506"/>
          <p:cNvSpPr/>
          <p:nvPr/>
        </p:nvSpPr>
        <p:spPr>
          <a:xfrm>
            <a:off x="8178120" y="22338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576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8" name="Freeform: Shape 507"/>
          <p:cNvSpPr/>
          <p:nvPr/>
        </p:nvSpPr>
        <p:spPr>
          <a:xfrm>
            <a:off x="8178120" y="22446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576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9" name="Freeform: Shape 508"/>
          <p:cNvSpPr/>
          <p:nvPr/>
        </p:nvSpPr>
        <p:spPr>
          <a:xfrm>
            <a:off x="8178120" y="22554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475C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0" name="Freeform: Shape 509"/>
          <p:cNvSpPr/>
          <p:nvPr/>
        </p:nvSpPr>
        <p:spPr>
          <a:xfrm>
            <a:off x="8178120" y="22662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475C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1" name="Freeform: Shape 510"/>
          <p:cNvSpPr/>
          <p:nvPr/>
        </p:nvSpPr>
        <p:spPr>
          <a:xfrm>
            <a:off x="8178120" y="22770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374C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2" name="Freeform: Shape 511"/>
          <p:cNvSpPr/>
          <p:nvPr/>
        </p:nvSpPr>
        <p:spPr>
          <a:xfrm>
            <a:off x="8178120" y="22878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273C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3" name="Freeform: Shape 512"/>
          <p:cNvSpPr/>
          <p:nvPr/>
        </p:nvSpPr>
        <p:spPr>
          <a:xfrm>
            <a:off x="8178120" y="22986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273C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4" name="Freeform: Shape 513"/>
          <p:cNvSpPr/>
          <p:nvPr/>
        </p:nvSpPr>
        <p:spPr>
          <a:xfrm>
            <a:off x="8178120" y="23094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172C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5" name="Freeform: Shape 514"/>
          <p:cNvSpPr/>
          <p:nvPr/>
        </p:nvSpPr>
        <p:spPr>
          <a:xfrm>
            <a:off x="8178120" y="23202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172C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6" name="Freeform: Shape 515"/>
          <p:cNvSpPr/>
          <p:nvPr/>
        </p:nvSpPr>
        <p:spPr>
          <a:xfrm>
            <a:off x="8178120" y="23310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7071C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7" name="Freeform: Shape 516"/>
          <p:cNvSpPr/>
          <p:nvPr/>
        </p:nvSpPr>
        <p:spPr>
          <a:xfrm>
            <a:off x="8178120" y="23418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F71C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8" name="Freeform: Shape 517"/>
          <p:cNvSpPr/>
          <p:nvPr/>
        </p:nvSpPr>
        <p:spPr>
          <a:xfrm>
            <a:off x="8178120" y="23526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F70C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9" name="Freeform: Shape 518"/>
          <p:cNvSpPr/>
          <p:nvPr/>
        </p:nvSpPr>
        <p:spPr>
          <a:xfrm>
            <a:off x="8178120" y="23634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E70C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0" name="Freeform: Shape 519"/>
          <p:cNvSpPr/>
          <p:nvPr/>
        </p:nvSpPr>
        <p:spPr>
          <a:xfrm>
            <a:off x="8178120" y="23742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E6FC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1" name="Freeform: Shape 520"/>
          <p:cNvSpPr/>
          <p:nvPr/>
        </p:nvSpPr>
        <p:spPr>
          <a:xfrm>
            <a:off x="8178120" y="23850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D6E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2" name="Freeform: Shape 521"/>
          <p:cNvSpPr/>
          <p:nvPr/>
        </p:nvSpPr>
        <p:spPr>
          <a:xfrm>
            <a:off x="8178120" y="2395800"/>
            <a:ext cx="590760" cy="11520"/>
          </a:xfrm>
          <a:custGeom>
            <a:avLst/>
            <a:gdLst/>
            <a:ahLst/>
            <a:cxnLst/>
            <a:rect l="0" t="0" r="r" b="b"/>
            <a:pathLst>
              <a:path w="1641" h="32">
                <a:moveTo>
                  <a:pt x="0" y="0"/>
                </a:moveTo>
                <a:lnTo>
                  <a:pt x="1641" y="0"/>
                </a:lnTo>
                <a:lnTo>
                  <a:pt x="1641" y="32"/>
                </a:lnTo>
                <a:lnTo>
                  <a:pt x="0" y="32"/>
                </a:lnTo>
                <a:lnTo>
                  <a:pt x="0" y="0"/>
                </a:lnTo>
                <a:close/>
              </a:path>
            </a:pathLst>
          </a:custGeom>
          <a:solidFill>
            <a:srgbClr val="6C6E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3" name="Freeform: Shape 522"/>
          <p:cNvSpPr/>
          <p:nvPr/>
        </p:nvSpPr>
        <p:spPr>
          <a:xfrm>
            <a:off x="8178120" y="24066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C6D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4" name="Freeform: Shape 523"/>
          <p:cNvSpPr/>
          <p:nvPr/>
        </p:nvSpPr>
        <p:spPr>
          <a:xfrm>
            <a:off x="8178120" y="24174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B6D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5" name="Freeform: Shape 524"/>
          <p:cNvSpPr/>
          <p:nvPr/>
        </p:nvSpPr>
        <p:spPr>
          <a:xfrm>
            <a:off x="8178120" y="24282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B6C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6" name="Freeform: Shape 525"/>
          <p:cNvSpPr/>
          <p:nvPr/>
        </p:nvSpPr>
        <p:spPr>
          <a:xfrm>
            <a:off x="8178120" y="24390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A6C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7" name="Freeform: Shape 526"/>
          <p:cNvSpPr/>
          <p:nvPr/>
        </p:nvSpPr>
        <p:spPr>
          <a:xfrm>
            <a:off x="8178120" y="24498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96BB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8" name="Freeform: Shape 527"/>
          <p:cNvSpPr/>
          <p:nvPr/>
        </p:nvSpPr>
        <p:spPr>
          <a:xfrm>
            <a:off x="8178120" y="24606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96AB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9" name="Freeform: Shape 528"/>
          <p:cNvSpPr/>
          <p:nvPr/>
        </p:nvSpPr>
        <p:spPr>
          <a:xfrm>
            <a:off x="8178120" y="24714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86AB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0" name="Freeform: Shape 529"/>
          <p:cNvSpPr/>
          <p:nvPr/>
        </p:nvSpPr>
        <p:spPr>
          <a:xfrm>
            <a:off x="8178120" y="24822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869B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1" name="Freeform: Shape 530"/>
          <p:cNvSpPr/>
          <p:nvPr/>
        </p:nvSpPr>
        <p:spPr>
          <a:xfrm>
            <a:off x="8178120" y="24930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769B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2" name="Freeform: Shape 531"/>
          <p:cNvSpPr/>
          <p:nvPr/>
        </p:nvSpPr>
        <p:spPr>
          <a:xfrm>
            <a:off x="8178120" y="25038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668B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3" name="Freeform: Shape 532"/>
          <p:cNvSpPr/>
          <p:nvPr/>
        </p:nvSpPr>
        <p:spPr>
          <a:xfrm>
            <a:off x="8178120" y="25146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668B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4" name="Freeform: Shape 533"/>
          <p:cNvSpPr/>
          <p:nvPr/>
        </p:nvSpPr>
        <p:spPr>
          <a:xfrm>
            <a:off x="8178120" y="25254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567B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5" name="Freeform: Shape 534"/>
          <p:cNvSpPr/>
          <p:nvPr/>
        </p:nvSpPr>
        <p:spPr>
          <a:xfrm>
            <a:off x="8178120" y="25362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567B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6" name="Freeform: Shape 535"/>
          <p:cNvSpPr/>
          <p:nvPr/>
        </p:nvSpPr>
        <p:spPr>
          <a:xfrm>
            <a:off x="8178120" y="25470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466B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7" name="Freeform: Shape 536"/>
          <p:cNvSpPr/>
          <p:nvPr/>
        </p:nvSpPr>
        <p:spPr>
          <a:xfrm>
            <a:off x="8178120" y="25578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365B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8" name="Freeform: Shape 537"/>
          <p:cNvSpPr/>
          <p:nvPr/>
        </p:nvSpPr>
        <p:spPr>
          <a:xfrm>
            <a:off x="8178120" y="25686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365B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9" name="Freeform: Shape 538"/>
          <p:cNvSpPr/>
          <p:nvPr/>
        </p:nvSpPr>
        <p:spPr>
          <a:xfrm>
            <a:off x="8178120" y="2579400"/>
            <a:ext cx="590760" cy="11160"/>
          </a:xfrm>
          <a:custGeom>
            <a:avLst/>
            <a:gdLst/>
            <a:ahLst/>
            <a:cxnLst/>
            <a:rect l="0" t="0" r="r" b="b"/>
            <a:pathLst>
              <a:path w="1641" h="31">
                <a:moveTo>
                  <a:pt x="0" y="0"/>
                </a:moveTo>
                <a:lnTo>
                  <a:pt x="1641" y="0"/>
                </a:lnTo>
                <a:lnTo>
                  <a:pt x="1641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6264B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40" name="Picture 539"/>
          <p:cNvPicPr/>
          <p:nvPr/>
        </p:nvPicPr>
        <p:blipFill>
          <a:blip r:embed="rId5"/>
          <a:stretch/>
        </p:blipFill>
        <p:spPr>
          <a:xfrm>
            <a:off x="8988480" y="1368720"/>
            <a:ext cx="2899800" cy="1785600"/>
          </a:xfrm>
          <a:prstGeom prst="rect">
            <a:avLst/>
          </a:prstGeom>
          <a:ln w="0">
            <a:noFill/>
          </a:ln>
        </p:spPr>
      </p:pic>
      <p:pic>
        <p:nvPicPr>
          <p:cNvPr id="541" name="Picture 540"/>
          <p:cNvPicPr/>
          <p:nvPr/>
        </p:nvPicPr>
        <p:blipFill>
          <a:blip r:embed="rId7"/>
          <a:stretch/>
        </p:blipFill>
        <p:spPr>
          <a:xfrm>
            <a:off x="8939880" y="1764720"/>
            <a:ext cx="2995920" cy="1074240"/>
          </a:xfrm>
          <a:prstGeom prst="rect">
            <a:avLst/>
          </a:prstGeom>
          <a:ln w="0">
            <a:noFill/>
          </a:ln>
        </p:spPr>
      </p:pic>
      <p:sp>
        <p:nvSpPr>
          <p:cNvPr id="542" name="Freeform: Shape 541"/>
          <p:cNvSpPr/>
          <p:nvPr/>
        </p:nvSpPr>
        <p:spPr>
          <a:xfrm>
            <a:off x="9047160" y="140868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A38BD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3" name="Freeform: Shape 542"/>
          <p:cNvSpPr/>
          <p:nvPr/>
        </p:nvSpPr>
        <p:spPr>
          <a:xfrm>
            <a:off x="9047160" y="143460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A28AD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4" name="Freeform: Shape 543"/>
          <p:cNvSpPr/>
          <p:nvPr/>
        </p:nvSpPr>
        <p:spPr>
          <a:xfrm>
            <a:off x="9047160" y="146088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A289D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5" name="Freeform: Shape 544"/>
          <p:cNvSpPr/>
          <p:nvPr/>
        </p:nvSpPr>
        <p:spPr>
          <a:xfrm>
            <a:off x="9047160" y="148716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A289D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6" name="Freeform: Shape 545"/>
          <p:cNvSpPr/>
          <p:nvPr/>
        </p:nvSpPr>
        <p:spPr>
          <a:xfrm>
            <a:off x="9047160" y="151308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A188D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7" name="Freeform: Shape 546"/>
          <p:cNvSpPr/>
          <p:nvPr/>
        </p:nvSpPr>
        <p:spPr>
          <a:xfrm>
            <a:off x="9047160" y="153936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A187D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8" name="Freeform: Shape 547"/>
          <p:cNvSpPr/>
          <p:nvPr/>
        </p:nvSpPr>
        <p:spPr>
          <a:xfrm>
            <a:off x="9047160" y="156528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A087D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9" name="Freeform: Shape 548"/>
          <p:cNvSpPr/>
          <p:nvPr/>
        </p:nvSpPr>
        <p:spPr>
          <a:xfrm>
            <a:off x="9047160" y="159156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A086D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0" name="Freeform: Shape 549"/>
          <p:cNvSpPr/>
          <p:nvPr/>
        </p:nvSpPr>
        <p:spPr>
          <a:xfrm>
            <a:off x="9047160" y="161748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A085D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1" name="Freeform: Shape 550"/>
          <p:cNvSpPr/>
          <p:nvPr/>
        </p:nvSpPr>
        <p:spPr>
          <a:xfrm>
            <a:off x="9047160" y="164376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9F85D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2" name="Freeform: Shape 551"/>
          <p:cNvSpPr/>
          <p:nvPr/>
        </p:nvSpPr>
        <p:spPr>
          <a:xfrm>
            <a:off x="9047160" y="167004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9F84D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3" name="Freeform: Shape 552"/>
          <p:cNvSpPr/>
          <p:nvPr/>
        </p:nvSpPr>
        <p:spPr>
          <a:xfrm>
            <a:off x="9047160" y="169596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9E83D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4" name="Freeform: Shape 553"/>
          <p:cNvSpPr/>
          <p:nvPr/>
        </p:nvSpPr>
        <p:spPr>
          <a:xfrm>
            <a:off x="9047160" y="172224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9E83D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5" name="Freeform: Shape 554"/>
          <p:cNvSpPr/>
          <p:nvPr/>
        </p:nvSpPr>
        <p:spPr>
          <a:xfrm>
            <a:off x="9047160" y="174816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9E82D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6" name="Freeform: Shape 555"/>
          <p:cNvSpPr/>
          <p:nvPr/>
        </p:nvSpPr>
        <p:spPr>
          <a:xfrm>
            <a:off x="9047160" y="177444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9D81D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7" name="Freeform: Shape 556"/>
          <p:cNvSpPr/>
          <p:nvPr/>
        </p:nvSpPr>
        <p:spPr>
          <a:xfrm>
            <a:off x="9047160" y="180036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9D81D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8" name="Freeform: Shape 557"/>
          <p:cNvSpPr/>
          <p:nvPr/>
        </p:nvSpPr>
        <p:spPr>
          <a:xfrm>
            <a:off x="9047160" y="182664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9C80D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9" name="Freeform: Shape 558"/>
          <p:cNvSpPr/>
          <p:nvPr/>
        </p:nvSpPr>
        <p:spPr>
          <a:xfrm>
            <a:off x="9047160" y="185292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9C80D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0" name="Freeform: Shape 559"/>
          <p:cNvSpPr/>
          <p:nvPr/>
        </p:nvSpPr>
        <p:spPr>
          <a:xfrm>
            <a:off x="9047160" y="1878840"/>
            <a:ext cx="2787120" cy="27000"/>
          </a:xfrm>
          <a:custGeom>
            <a:avLst/>
            <a:gdLst/>
            <a:ahLst/>
            <a:cxnLst/>
            <a:rect l="0" t="0" r="r" b="b"/>
            <a:pathLst>
              <a:path w="7742" h="75">
                <a:moveTo>
                  <a:pt x="0" y="0"/>
                </a:moveTo>
                <a:lnTo>
                  <a:pt x="7742" y="0"/>
                </a:lnTo>
                <a:lnTo>
                  <a:pt x="7742" y="75"/>
                </a:lnTo>
                <a:lnTo>
                  <a:pt x="0" y="75"/>
                </a:lnTo>
                <a:lnTo>
                  <a:pt x="0" y="0"/>
                </a:lnTo>
                <a:close/>
              </a:path>
            </a:pathLst>
          </a:custGeom>
          <a:solidFill>
            <a:srgbClr val="9B7FD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1" name="Freeform: Shape 560"/>
          <p:cNvSpPr/>
          <p:nvPr/>
        </p:nvSpPr>
        <p:spPr>
          <a:xfrm>
            <a:off x="9047160" y="190512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9B7ED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2" name="Freeform: Shape 561"/>
          <p:cNvSpPr/>
          <p:nvPr/>
        </p:nvSpPr>
        <p:spPr>
          <a:xfrm>
            <a:off x="9047160" y="193104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9B7ED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3" name="Freeform: Shape 562"/>
          <p:cNvSpPr/>
          <p:nvPr/>
        </p:nvSpPr>
        <p:spPr>
          <a:xfrm>
            <a:off x="9047160" y="195732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9A7DD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4" name="Freeform: Shape 563"/>
          <p:cNvSpPr/>
          <p:nvPr/>
        </p:nvSpPr>
        <p:spPr>
          <a:xfrm>
            <a:off x="9047160" y="198324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9A7CD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5" name="Freeform: Shape 564"/>
          <p:cNvSpPr/>
          <p:nvPr/>
        </p:nvSpPr>
        <p:spPr>
          <a:xfrm>
            <a:off x="9047160" y="200952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997CD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6" name="Freeform: Shape 565"/>
          <p:cNvSpPr/>
          <p:nvPr/>
        </p:nvSpPr>
        <p:spPr>
          <a:xfrm>
            <a:off x="9047160" y="203544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997BD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7" name="Freeform: Shape 566"/>
          <p:cNvSpPr/>
          <p:nvPr/>
        </p:nvSpPr>
        <p:spPr>
          <a:xfrm>
            <a:off x="9047160" y="206172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997AD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8" name="Freeform: Shape 567"/>
          <p:cNvSpPr/>
          <p:nvPr/>
        </p:nvSpPr>
        <p:spPr>
          <a:xfrm>
            <a:off x="9047160" y="208800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987AD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9" name="Freeform: Shape 568"/>
          <p:cNvSpPr/>
          <p:nvPr/>
        </p:nvSpPr>
        <p:spPr>
          <a:xfrm>
            <a:off x="9047160" y="211392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9879D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70" name="Freeform: Shape 569"/>
          <p:cNvSpPr/>
          <p:nvPr/>
        </p:nvSpPr>
        <p:spPr>
          <a:xfrm>
            <a:off x="9047160" y="214020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9778D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71" name="Freeform: Shape 570"/>
          <p:cNvSpPr/>
          <p:nvPr/>
        </p:nvSpPr>
        <p:spPr>
          <a:xfrm>
            <a:off x="9047160" y="216612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9778D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72" name="Freeform: Shape 571"/>
          <p:cNvSpPr/>
          <p:nvPr/>
        </p:nvSpPr>
        <p:spPr>
          <a:xfrm>
            <a:off x="9047160" y="219240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9777D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73" name="Freeform: Shape 572"/>
          <p:cNvSpPr/>
          <p:nvPr/>
        </p:nvSpPr>
        <p:spPr>
          <a:xfrm>
            <a:off x="9047160" y="221832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9676D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74" name="Freeform: Shape 573"/>
          <p:cNvSpPr/>
          <p:nvPr/>
        </p:nvSpPr>
        <p:spPr>
          <a:xfrm>
            <a:off x="9047160" y="224460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9676D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75" name="Freeform: Shape 574"/>
          <p:cNvSpPr/>
          <p:nvPr/>
        </p:nvSpPr>
        <p:spPr>
          <a:xfrm>
            <a:off x="9047160" y="227088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9575C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76" name="Freeform: Shape 575"/>
          <p:cNvSpPr/>
          <p:nvPr/>
        </p:nvSpPr>
        <p:spPr>
          <a:xfrm>
            <a:off x="9047160" y="229680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9575C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77" name="Freeform: Shape 576"/>
          <p:cNvSpPr/>
          <p:nvPr/>
        </p:nvSpPr>
        <p:spPr>
          <a:xfrm>
            <a:off x="9047160" y="232308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9474C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78" name="Freeform: Shape 577"/>
          <p:cNvSpPr/>
          <p:nvPr/>
        </p:nvSpPr>
        <p:spPr>
          <a:xfrm>
            <a:off x="9047160" y="234900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9373C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79" name="Freeform: Shape 578"/>
          <p:cNvSpPr/>
          <p:nvPr/>
        </p:nvSpPr>
        <p:spPr>
          <a:xfrm>
            <a:off x="9047160" y="237528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9373C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0" name="Freeform: Shape 579"/>
          <p:cNvSpPr/>
          <p:nvPr/>
        </p:nvSpPr>
        <p:spPr>
          <a:xfrm>
            <a:off x="9047160" y="240120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9272C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1" name="Freeform: Shape 580"/>
          <p:cNvSpPr/>
          <p:nvPr/>
        </p:nvSpPr>
        <p:spPr>
          <a:xfrm>
            <a:off x="9047160" y="242748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9272C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2" name="Freeform: Shape 581"/>
          <p:cNvSpPr/>
          <p:nvPr/>
        </p:nvSpPr>
        <p:spPr>
          <a:xfrm>
            <a:off x="9047160" y="245376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9171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3" name="Freeform: Shape 582"/>
          <p:cNvSpPr/>
          <p:nvPr/>
        </p:nvSpPr>
        <p:spPr>
          <a:xfrm>
            <a:off x="9047160" y="247968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9070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4" name="Freeform: Shape 583"/>
          <p:cNvSpPr/>
          <p:nvPr/>
        </p:nvSpPr>
        <p:spPr>
          <a:xfrm>
            <a:off x="9047160" y="250596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9070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5" name="Freeform: Shape 584"/>
          <p:cNvSpPr/>
          <p:nvPr/>
        </p:nvSpPr>
        <p:spPr>
          <a:xfrm>
            <a:off x="9047160" y="253188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F6FC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6" name="Freeform: Shape 585"/>
          <p:cNvSpPr/>
          <p:nvPr/>
        </p:nvSpPr>
        <p:spPr>
          <a:xfrm>
            <a:off x="9047160" y="255816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8F6FC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7" name="Freeform: Shape 586"/>
          <p:cNvSpPr/>
          <p:nvPr/>
        </p:nvSpPr>
        <p:spPr>
          <a:xfrm>
            <a:off x="9047160" y="258408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E6EC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8" name="Freeform: Shape 587"/>
          <p:cNvSpPr/>
          <p:nvPr/>
        </p:nvSpPr>
        <p:spPr>
          <a:xfrm>
            <a:off x="9047160" y="261036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D6DC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9" name="Freeform: Shape 588"/>
          <p:cNvSpPr/>
          <p:nvPr/>
        </p:nvSpPr>
        <p:spPr>
          <a:xfrm>
            <a:off x="9047160" y="263664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8D6DC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0" name="Freeform: Shape 589"/>
          <p:cNvSpPr/>
          <p:nvPr/>
        </p:nvSpPr>
        <p:spPr>
          <a:xfrm>
            <a:off x="9047160" y="266256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C6CC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1" name="Freeform: Shape 590"/>
          <p:cNvSpPr/>
          <p:nvPr/>
        </p:nvSpPr>
        <p:spPr>
          <a:xfrm>
            <a:off x="9047160" y="268884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8C6CC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2" name="Freeform: Shape 591"/>
          <p:cNvSpPr/>
          <p:nvPr/>
        </p:nvSpPr>
        <p:spPr>
          <a:xfrm>
            <a:off x="9047160" y="271476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B6BC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3" name="Freeform: Shape 592"/>
          <p:cNvSpPr/>
          <p:nvPr/>
        </p:nvSpPr>
        <p:spPr>
          <a:xfrm>
            <a:off x="9047160" y="274104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8A6AC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4" name="Freeform: Shape 593"/>
          <p:cNvSpPr/>
          <p:nvPr/>
        </p:nvSpPr>
        <p:spPr>
          <a:xfrm>
            <a:off x="9047160" y="276696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A6AC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5" name="Freeform: Shape 594"/>
          <p:cNvSpPr/>
          <p:nvPr/>
        </p:nvSpPr>
        <p:spPr>
          <a:xfrm>
            <a:off x="9047160" y="279324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969C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6" name="Freeform: Shape 595"/>
          <p:cNvSpPr/>
          <p:nvPr/>
        </p:nvSpPr>
        <p:spPr>
          <a:xfrm>
            <a:off x="9047160" y="281952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8969C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7" name="Freeform: Shape 596"/>
          <p:cNvSpPr/>
          <p:nvPr/>
        </p:nvSpPr>
        <p:spPr>
          <a:xfrm>
            <a:off x="9047160" y="284544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868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8" name="Freeform: Shape 597"/>
          <p:cNvSpPr/>
          <p:nvPr/>
        </p:nvSpPr>
        <p:spPr>
          <a:xfrm>
            <a:off x="9047160" y="287172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8767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9" name="Freeform: Shape 598"/>
          <p:cNvSpPr/>
          <p:nvPr/>
        </p:nvSpPr>
        <p:spPr>
          <a:xfrm>
            <a:off x="9047160" y="289764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767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0" name="Freeform: Shape 599"/>
          <p:cNvSpPr/>
          <p:nvPr/>
        </p:nvSpPr>
        <p:spPr>
          <a:xfrm>
            <a:off x="9047160" y="292392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8666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1" name="Freeform: Shape 600"/>
          <p:cNvSpPr/>
          <p:nvPr/>
        </p:nvSpPr>
        <p:spPr>
          <a:xfrm>
            <a:off x="9047160" y="294984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666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2" name="Freeform: Shape 601"/>
          <p:cNvSpPr/>
          <p:nvPr/>
        </p:nvSpPr>
        <p:spPr>
          <a:xfrm>
            <a:off x="9047160" y="297612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8565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3" name="Freeform: Shape 602"/>
          <p:cNvSpPr/>
          <p:nvPr/>
        </p:nvSpPr>
        <p:spPr>
          <a:xfrm>
            <a:off x="9047160" y="300204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464B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4" name="Freeform: Shape 603"/>
          <p:cNvSpPr/>
          <p:nvPr/>
        </p:nvSpPr>
        <p:spPr>
          <a:xfrm>
            <a:off x="9047160" y="302832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8464B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5" name="Freeform: Shape 604"/>
          <p:cNvSpPr/>
          <p:nvPr/>
        </p:nvSpPr>
        <p:spPr>
          <a:xfrm>
            <a:off x="9047160" y="305460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8363B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6" name="TextBox 605"/>
          <p:cNvSpPr txBox="1"/>
          <p:nvPr/>
        </p:nvSpPr>
        <p:spPr>
          <a:xfrm>
            <a:off x="5360400" y="1937880"/>
            <a:ext cx="3083760" cy="563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8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IT Act 1886</a:t>
            </a:r>
            <a:endParaRPr lang="en-US" sz="38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607" name="Picture 606"/>
          <p:cNvPicPr/>
          <p:nvPr/>
        </p:nvPicPr>
        <p:blipFill>
          <a:blip r:embed="rId8"/>
          <a:stretch/>
        </p:blipFill>
        <p:spPr>
          <a:xfrm>
            <a:off x="10035720" y="3285720"/>
            <a:ext cx="805680" cy="705240"/>
          </a:xfrm>
          <a:prstGeom prst="rect">
            <a:avLst/>
          </a:prstGeom>
          <a:ln w="0">
            <a:noFill/>
          </a:ln>
        </p:spPr>
      </p:pic>
      <p:sp>
        <p:nvSpPr>
          <p:cNvPr id="608" name="Freeform: Shape 607"/>
          <p:cNvSpPr/>
          <p:nvPr/>
        </p:nvSpPr>
        <p:spPr>
          <a:xfrm>
            <a:off x="10095120" y="332568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B78CD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9" name="Freeform: Shape 608"/>
          <p:cNvSpPr/>
          <p:nvPr/>
        </p:nvSpPr>
        <p:spPr>
          <a:xfrm>
            <a:off x="10095120" y="333504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B78BD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0" name="Freeform: Shape 609"/>
          <p:cNvSpPr/>
          <p:nvPr/>
        </p:nvSpPr>
        <p:spPr>
          <a:xfrm>
            <a:off x="10095120" y="334440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B68AD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1" name="Freeform: Shape 610"/>
          <p:cNvSpPr/>
          <p:nvPr/>
        </p:nvSpPr>
        <p:spPr>
          <a:xfrm>
            <a:off x="10095120" y="335340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B68AD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2" name="Freeform: Shape 611"/>
          <p:cNvSpPr/>
          <p:nvPr/>
        </p:nvSpPr>
        <p:spPr>
          <a:xfrm>
            <a:off x="10095120" y="336276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B689D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3" name="Freeform: Shape 612"/>
          <p:cNvSpPr/>
          <p:nvPr/>
        </p:nvSpPr>
        <p:spPr>
          <a:xfrm>
            <a:off x="10095120" y="337212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B688D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4" name="Freeform: Shape 613"/>
          <p:cNvSpPr/>
          <p:nvPr/>
        </p:nvSpPr>
        <p:spPr>
          <a:xfrm>
            <a:off x="10095120" y="338112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B588D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5" name="Freeform: Shape 614"/>
          <p:cNvSpPr/>
          <p:nvPr/>
        </p:nvSpPr>
        <p:spPr>
          <a:xfrm>
            <a:off x="10095120" y="339048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B587D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6" name="Freeform: Shape 615"/>
          <p:cNvSpPr/>
          <p:nvPr/>
        </p:nvSpPr>
        <p:spPr>
          <a:xfrm>
            <a:off x="10095120" y="339948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B586D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7" name="Freeform: Shape 616"/>
          <p:cNvSpPr/>
          <p:nvPr/>
        </p:nvSpPr>
        <p:spPr>
          <a:xfrm>
            <a:off x="10095120" y="340884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B586D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8" name="Freeform: Shape 617"/>
          <p:cNvSpPr/>
          <p:nvPr/>
        </p:nvSpPr>
        <p:spPr>
          <a:xfrm>
            <a:off x="10095120" y="341820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B485D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9" name="Freeform: Shape 618"/>
          <p:cNvSpPr/>
          <p:nvPr/>
        </p:nvSpPr>
        <p:spPr>
          <a:xfrm>
            <a:off x="10095120" y="342720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B484D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20" name="Freeform: Shape 619"/>
          <p:cNvSpPr/>
          <p:nvPr/>
        </p:nvSpPr>
        <p:spPr>
          <a:xfrm>
            <a:off x="10095120" y="343656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B484D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21" name="Freeform: Shape 620"/>
          <p:cNvSpPr/>
          <p:nvPr/>
        </p:nvSpPr>
        <p:spPr>
          <a:xfrm>
            <a:off x="10095120" y="344592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B483D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22" name="Freeform: Shape 621"/>
          <p:cNvSpPr/>
          <p:nvPr/>
        </p:nvSpPr>
        <p:spPr>
          <a:xfrm>
            <a:off x="10095120" y="345492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B382D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23" name="Freeform: Shape 622"/>
          <p:cNvSpPr/>
          <p:nvPr/>
        </p:nvSpPr>
        <p:spPr>
          <a:xfrm>
            <a:off x="10095120" y="346428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B382D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24" name="Freeform: Shape 623"/>
          <p:cNvSpPr/>
          <p:nvPr/>
        </p:nvSpPr>
        <p:spPr>
          <a:xfrm>
            <a:off x="10095120" y="347364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B381D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25" name="Freeform: Shape 624"/>
          <p:cNvSpPr/>
          <p:nvPr/>
        </p:nvSpPr>
        <p:spPr>
          <a:xfrm>
            <a:off x="10095120" y="348264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B381D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26" name="Freeform: Shape 625"/>
          <p:cNvSpPr/>
          <p:nvPr/>
        </p:nvSpPr>
        <p:spPr>
          <a:xfrm>
            <a:off x="10095120" y="349200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B280D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27" name="Freeform: Shape 626"/>
          <p:cNvSpPr/>
          <p:nvPr/>
        </p:nvSpPr>
        <p:spPr>
          <a:xfrm>
            <a:off x="10095120" y="350136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B27FD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28" name="Freeform: Shape 627"/>
          <p:cNvSpPr/>
          <p:nvPr/>
        </p:nvSpPr>
        <p:spPr>
          <a:xfrm>
            <a:off x="10095120" y="351036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B27FD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29" name="Freeform: Shape 628"/>
          <p:cNvSpPr/>
          <p:nvPr/>
        </p:nvSpPr>
        <p:spPr>
          <a:xfrm>
            <a:off x="10095120" y="351972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B27ED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30" name="Freeform: Shape 629"/>
          <p:cNvSpPr/>
          <p:nvPr/>
        </p:nvSpPr>
        <p:spPr>
          <a:xfrm>
            <a:off x="10095120" y="352872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B17DD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31" name="Freeform: Shape 630"/>
          <p:cNvSpPr/>
          <p:nvPr/>
        </p:nvSpPr>
        <p:spPr>
          <a:xfrm>
            <a:off x="10095120" y="353808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B17DD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32" name="Freeform: Shape 631"/>
          <p:cNvSpPr/>
          <p:nvPr/>
        </p:nvSpPr>
        <p:spPr>
          <a:xfrm>
            <a:off x="10095120" y="354744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B17CD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33" name="Freeform: Shape 632"/>
          <p:cNvSpPr/>
          <p:nvPr/>
        </p:nvSpPr>
        <p:spPr>
          <a:xfrm>
            <a:off x="10095120" y="355644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B17BD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34" name="Freeform: Shape 633"/>
          <p:cNvSpPr/>
          <p:nvPr/>
        </p:nvSpPr>
        <p:spPr>
          <a:xfrm>
            <a:off x="10095120" y="356580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B07BD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35" name="Freeform: Shape 634"/>
          <p:cNvSpPr/>
          <p:nvPr/>
        </p:nvSpPr>
        <p:spPr>
          <a:xfrm>
            <a:off x="10095120" y="357516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B07AD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36" name="Freeform: Shape 635"/>
          <p:cNvSpPr/>
          <p:nvPr/>
        </p:nvSpPr>
        <p:spPr>
          <a:xfrm>
            <a:off x="10095120" y="358416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B079D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37" name="Freeform: Shape 636"/>
          <p:cNvSpPr/>
          <p:nvPr/>
        </p:nvSpPr>
        <p:spPr>
          <a:xfrm>
            <a:off x="10095120" y="359352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B079D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38" name="Freeform: Shape 637"/>
          <p:cNvSpPr/>
          <p:nvPr/>
        </p:nvSpPr>
        <p:spPr>
          <a:xfrm>
            <a:off x="10095120" y="360288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AF78D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39" name="Freeform: Shape 638"/>
          <p:cNvSpPr/>
          <p:nvPr/>
        </p:nvSpPr>
        <p:spPr>
          <a:xfrm>
            <a:off x="10095120" y="361188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AF77D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0" name="Freeform: Shape 639"/>
          <p:cNvSpPr/>
          <p:nvPr/>
        </p:nvSpPr>
        <p:spPr>
          <a:xfrm>
            <a:off x="10095120" y="362124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AF77D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1" name="Freeform: Shape 640"/>
          <p:cNvSpPr/>
          <p:nvPr/>
        </p:nvSpPr>
        <p:spPr>
          <a:xfrm>
            <a:off x="10095120" y="363024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AE76D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2" name="Freeform: Shape 641"/>
          <p:cNvSpPr/>
          <p:nvPr/>
        </p:nvSpPr>
        <p:spPr>
          <a:xfrm>
            <a:off x="10095120" y="363960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AD76D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3" name="Freeform: Shape 642"/>
          <p:cNvSpPr/>
          <p:nvPr/>
        </p:nvSpPr>
        <p:spPr>
          <a:xfrm>
            <a:off x="10095120" y="364896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AD75D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4" name="Freeform: Shape 643"/>
          <p:cNvSpPr/>
          <p:nvPr/>
        </p:nvSpPr>
        <p:spPr>
          <a:xfrm>
            <a:off x="10095120" y="365796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AC74D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5" name="Freeform: Shape 644"/>
          <p:cNvSpPr/>
          <p:nvPr/>
        </p:nvSpPr>
        <p:spPr>
          <a:xfrm>
            <a:off x="10095120" y="3667320"/>
            <a:ext cx="691560" cy="10080"/>
          </a:xfrm>
          <a:custGeom>
            <a:avLst/>
            <a:gdLst/>
            <a:ahLst/>
            <a:cxnLst/>
            <a:rect l="0" t="0" r="r" b="b"/>
            <a:pathLst>
              <a:path w="1921" h="28">
                <a:moveTo>
                  <a:pt x="0" y="0"/>
                </a:moveTo>
                <a:lnTo>
                  <a:pt x="1921" y="0"/>
                </a:lnTo>
                <a:lnTo>
                  <a:pt x="1921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solidFill>
            <a:srgbClr val="AC74D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6" name="Freeform: Shape 645"/>
          <p:cNvSpPr/>
          <p:nvPr/>
        </p:nvSpPr>
        <p:spPr>
          <a:xfrm>
            <a:off x="10095120" y="367668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AB73D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7" name="Freeform: Shape 646"/>
          <p:cNvSpPr/>
          <p:nvPr/>
        </p:nvSpPr>
        <p:spPr>
          <a:xfrm>
            <a:off x="10095120" y="368568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AA73D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8" name="Freeform: Shape 647"/>
          <p:cNvSpPr/>
          <p:nvPr/>
        </p:nvSpPr>
        <p:spPr>
          <a:xfrm>
            <a:off x="10095120" y="369504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AA72D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9" name="Freeform: Shape 648"/>
          <p:cNvSpPr/>
          <p:nvPr/>
        </p:nvSpPr>
        <p:spPr>
          <a:xfrm>
            <a:off x="10095120" y="370440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A971C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0" name="Freeform: Shape 649"/>
          <p:cNvSpPr/>
          <p:nvPr/>
        </p:nvSpPr>
        <p:spPr>
          <a:xfrm>
            <a:off x="10095120" y="371340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A871C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1" name="Freeform: Shape 650"/>
          <p:cNvSpPr/>
          <p:nvPr/>
        </p:nvSpPr>
        <p:spPr>
          <a:xfrm>
            <a:off x="10095120" y="372276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A870C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2" name="Freeform: Shape 651"/>
          <p:cNvSpPr/>
          <p:nvPr/>
        </p:nvSpPr>
        <p:spPr>
          <a:xfrm>
            <a:off x="10095120" y="373176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A770C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3" name="Freeform: Shape 652"/>
          <p:cNvSpPr/>
          <p:nvPr/>
        </p:nvSpPr>
        <p:spPr>
          <a:xfrm>
            <a:off x="10095120" y="374112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A76FC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4" name="Freeform: Shape 653"/>
          <p:cNvSpPr/>
          <p:nvPr/>
        </p:nvSpPr>
        <p:spPr>
          <a:xfrm>
            <a:off x="10095120" y="375048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A66EC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5" name="Freeform: Shape 654"/>
          <p:cNvSpPr/>
          <p:nvPr/>
        </p:nvSpPr>
        <p:spPr>
          <a:xfrm>
            <a:off x="10095120" y="375948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A56E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6" name="Freeform: Shape 655"/>
          <p:cNvSpPr/>
          <p:nvPr/>
        </p:nvSpPr>
        <p:spPr>
          <a:xfrm>
            <a:off x="10095120" y="376884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A56D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7" name="Freeform: Shape 656"/>
          <p:cNvSpPr/>
          <p:nvPr/>
        </p:nvSpPr>
        <p:spPr>
          <a:xfrm>
            <a:off x="10095120" y="377820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A46D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8" name="Freeform: Shape 657"/>
          <p:cNvSpPr/>
          <p:nvPr/>
        </p:nvSpPr>
        <p:spPr>
          <a:xfrm>
            <a:off x="10095120" y="378720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A36CC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9" name="Freeform: Shape 658"/>
          <p:cNvSpPr/>
          <p:nvPr/>
        </p:nvSpPr>
        <p:spPr>
          <a:xfrm>
            <a:off x="10095120" y="379656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A36BC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0" name="Freeform: Shape 659"/>
          <p:cNvSpPr/>
          <p:nvPr/>
        </p:nvSpPr>
        <p:spPr>
          <a:xfrm>
            <a:off x="10095120" y="380592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A26BC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1" name="Freeform: Shape 660"/>
          <p:cNvSpPr/>
          <p:nvPr/>
        </p:nvSpPr>
        <p:spPr>
          <a:xfrm>
            <a:off x="10095120" y="381492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A26AC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2" name="Freeform: Shape 661"/>
          <p:cNvSpPr/>
          <p:nvPr/>
        </p:nvSpPr>
        <p:spPr>
          <a:xfrm>
            <a:off x="10095120" y="382428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A16AC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3" name="Freeform: Shape 662"/>
          <p:cNvSpPr/>
          <p:nvPr/>
        </p:nvSpPr>
        <p:spPr>
          <a:xfrm>
            <a:off x="10095120" y="383328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A069C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4" name="Freeform: Shape 663"/>
          <p:cNvSpPr/>
          <p:nvPr/>
        </p:nvSpPr>
        <p:spPr>
          <a:xfrm>
            <a:off x="10095120" y="384264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A068C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5" name="Freeform: Shape 664"/>
          <p:cNvSpPr/>
          <p:nvPr/>
        </p:nvSpPr>
        <p:spPr>
          <a:xfrm>
            <a:off x="10095120" y="385200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9F68C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6" name="Freeform: Shape 665"/>
          <p:cNvSpPr/>
          <p:nvPr/>
        </p:nvSpPr>
        <p:spPr>
          <a:xfrm>
            <a:off x="10095120" y="386100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9E67C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7" name="Freeform: Shape 666"/>
          <p:cNvSpPr/>
          <p:nvPr/>
        </p:nvSpPr>
        <p:spPr>
          <a:xfrm>
            <a:off x="10095120" y="387036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9E67C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8" name="Freeform: Shape 667"/>
          <p:cNvSpPr/>
          <p:nvPr/>
        </p:nvSpPr>
        <p:spPr>
          <a:xfrm>
            <a:off x="10095120" y="387972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9D66C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9" name="Freeform: Shape 668"/>
          <p:cNvSpPr/>
          <p:nvPr/>
        </p:nvSpPr>
        <p:spPr>
          <a:xfrm>
            <a:off x="10095120" y="388872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9D65C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0" name="Freeform: Shape 669"/>
          <p:cNvSpPr/>
          <p:nvPr/>
        </p:nvSpPr>
        <p:spPr>
          <a:xfrm>
            <a:off x="10095120" y="3898080"/>
            <a:ext cx="691560" cy="9720"/>
          </a:xfrm>
          <a:custGeom>
            <a:avLst/>
            <a:gdLst/>
            <a:ahLst/>
            <a:cxnLst/>
            <a:rect l="0" t="0" r="r" b="b"/>
            <a:pathLst>
              <a:path w="1921" h="27">
                <a:moveTo>
                  <a:pt x="0" y="0"/>
                </a:moveTo>
                <a:lnTo>
                  <a:pt x="1921" y="0"/>
                </a:lnTo>
                <a:lnTo>
                  <a:pt x="19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solidFill>
            <a:srgbClr val="9C65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1" name="Freeform: Shape 670"/>
          <p:cNvSpPr/>
          <p:nvPr/>
        </p:nvSpPr>
        <p:spPr>
          <a:xfrm>
            <a:off x="10095120" y="3907440"/>
            <a:ext cx="691560" cy="9360"/>
          </a:xfrm>
          <a:custGeom>
            <a:avLst/>
            <a:gdLst/>
            <a:ahLst/>
            <a:cxnLst/>
            <a:rect l="0" t="0" r="r" b="b"/>
            <a:pathLst>
              <a:path w="1921" h="26">
                <a:moveTo>
                  <a:pt x="0" y="0"/>
                </a:moveTo>
                <a:lnTo>
                  <a:pt x="1921" y="0"/>
                </a:lnTo>
                <a:lnTo>
                  <a:pt x="1921" y="26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rgbClr val="9B64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672" name="Picture 671"/>
          <p:cNvPicPr/>
          <p:nvPr/>
        </p:nvPicPr>
        <p:blipFill>
          <a:blip r:embed="rId9"/>
          <a:stretch/>
        </p:blipFill>
        <p:spPr>
          <a:xfrm>
            <a:off x="8988480" y="4154400"/>
            <a:ext cx="2899800" cy="1785600"/>
          </a:xfrm>
          <a:prstGeom prst="rect">
            <a:avLst/>
          </a:prstGeom>
          <a:ln w="0">
            <a:noFill/>
          </a:ln>
        </p:spPr>
      </p:pic>
      <p:pic>
        <p:nvPicPr>
          <p:cNvPr id="673" name="Picture 672"/>
          <p:cNvPicPr/>
          <p:nvPr/>
        </p:nvPicPr>
        <p:blipFill>
          <a:blip r:embed="rId10"/>
          <a:stretch/>
        </p:blipFill>
        <p:spPr>
          <a:xfrm>
            <a:off x="8929080" y="4550760"/>
            <a:ext cx="3018600" cy="1074240"/>
          </a:xfrm>
          <a:prstGeom prst="rect">
            <a:avLst/>
          </a:prstGeom>
          <a:ln w="0">
            <a:noFill/>
          </a:ln>
        </p:spPr>
      </p:pic>
      <p:sp>
        <p:nvSpPr>
          <p:cNvPr id="674" name="Freeform: Shape 673"/>
          <p:cNvSpPr/>
          <p:nvPr/>
        </p:nvSpPr>
        <p:spPr>
          <a:xfrm>
            <a:off x="9047160" y="419544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D8DD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5" name="Freeform: Shape 674"/>
          <p:cNvSpPr/>
          <p:nvPr/>
        </p:nvSpPr>
        <p:spPr>
          <a:xfrm>
            <a:off x="9047160" y="422136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D8CD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6" name="Freeform: Shape 675"/>
          <p:cNvSpPr/>
          <p:nvPr/>
        </p:nvSpPr>
        <p:spPr>
          <a:xfrm>
            <a:off x="9047160" y="424764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D8BD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7" name="Freeform: Shape 676"/>
          <p:cNvSpPr/>
          <p:nvPr/>
        </p:nvSpPr>
        <p:spPr>
          <a:xfrm>
            <a:off x="9047160" y="427356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D8BD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8" name="Freeform: Shape 677"/>
          <p:cNvSpPr/>
          <p:nvPr/>
        </p:nvSpPr>
        <p:spPr>
          <a:xfrm>
            <a:off x="9047160" y="429984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C8AD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9" name="Freeform: Shape 678"/>
          <p:cNvSpPr/>
          <p:nvPr/>
        </p:nvSpPr>
        <p:spPr>
          <a:xfrm>
            <a:off x="9047160" y="432576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C89D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80" name="Freeform: Shape 679"/>
          <p:cNvSpPr/>
          <p:nvPr/>
        </p:nvSpPr>
        <p:spPr>
          <a:xfrm>
            <a:off x="9047160" y="435204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C89D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81" name="Freeform: Shape 680"/>
          <p:cNvSpPr/>
          <p:nvPr/>
        </p:nvSpPr>
        <p:spPr>
          <a:xfrm>
            <a:off x="9047160" y="437796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C88D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82" name="Freeform: Shape 681"/>
          <p:cNvSpPr/>
          <p:nvPr/>
        </p:nvSpPr>
        <p:spPr>
          <a:xfrm>
            <a:off x="9047160" y="440424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C87D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83" name="Freeform: Shape 682"/>
          <p:cNvSpPr/>
          <p:nvPr/>
        </p:nvSpPr>
        <p:spPr>
          <a:xfrm>
            <a:off x="9047160" y="443052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C87D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84" name="Freeform: Shape 683"/>
          <p:cNvSpPr/>
          <p:nvPr/>
        </p:nvSpPr>
        <p:spPr>
          <a:xfrm>
            <a:off x="9047160" y="445644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C86D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85" name="Freeform: Shape 684"/>
          <p:cNvSpPr/>
          <p:nvPr/>
        </p:nvSpPr>
        <p:spPr>
          <a:xfrm>
            <a:off x="9047160" y="448272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C85D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86" name="Freeform: Shape 685"/>
          <p:cNvSpPr/>
          <p:nvPr/>
        </p:nvSpPr>
        <p:spPr>
          <a:xfrm>
            <a:off x="9047160" y="450864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B85D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87" name="Freeform: Shape 686"/>
          <p:cNvSpPr/>
          <p:nvPr/>
        </p:nvSpPr>
        <p:spPr>
          <a:xfrm>
            <a:off x="9047160" y="453492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B84D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88" name="Freeform: Shape 687"/>
          <p:cNvSpPr/>
          <p:nvPr/>
        </p:nvSpPr>
        <p:spPr>
          <a:xfrm>
            <a:off x="9047160" y="456084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B83D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89" name="Freeform: Shape 688"/>
          <p:cNvSpPr/>
          <p:nvPr/>
        </p:nvSpPr>
        <p:spPr>
          <a:xfrm>
            <a:off x="9047160" y="458712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B83D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90" name="Freeform: Shape 689"/>
          <p:cNvSpPr/>
          <p:nvPr/>
        </p:nvSpPr>
        <p:spPr>
          <a:xfrm>
            <a:off x="9047160" y="461340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B82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91" name="Freeform: Shape 690"/>
          <p:cNvSpPr/>
          <p:nvPr/>
        </p:nvSpPr>
        <p:spPr>
          <a:xfrm>
            <a:off x="9047160" y="463932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B82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92" name="Freeform: Shape 691"/>
          <p:cNvSpPr/>
          <p:nvPr/>
        </p:nvSpPr>
        <p:spPr>
          <a:xfrm>
            <a:off x="9047160" y="466560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B81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93" name="Freeform: Shape 692"/>
          <p:cNvSpPr/>
          <p:nvPr/>
        </p:nvSpPr>
        <p:spPr>
          <a:xfrm>
            <a:off x="9047160" y="469152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B80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94" name="Freeform: Shape 693"/>
          <p:cNvSpPr/>
          <p:nvPr/>
        </p:nvSpPr>
        <p:spPr>
          <a:xfrm>
            <a:off x="9047160" y="471780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A80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95" name="Freeform: Shape 694"/>
          <p:cNvSpPr/>
          <p:nvPr/>
        </p:nvSpPr>
        <p:spPr>
          <a:xfrm>
            <a:off x="9047160" y="474372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A7F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96" name="Freeform: Shape 695"/>
          <p:cNvSpPr/>
          <p:nvPr/>
        </p:nvSpPr>
        <p:spPr>
          <a:xfrm>
            <a:off x="9047160" y="477000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A7E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97" name="Freeform: Shape 696"/>
          <p:cNvSpPr/>
          <p:nvPr/>
        </p:nvSpPr>
        <p:spPr>
          <a:xfrm>
            <a:off x="9047160" y="479628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A7E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98" name="Freeform: Shape 697"/>
          <p:cNvSpPr/>
          <p:nvPr/>
        </p:nvSpPr>
        <p:spPr>
          <a:xfrm>
            <a:off x="9047160" y="482220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A7D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99" name="Freeform: Shape 698"/>
          <p:cNvSpPr/>
          <p:nvPr/>
        </p:nvSpPr>
        <p:spPr>
          <a:xfrm>
            <a:off x="9047160" y="484848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A7C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0" name="Freeform: Shape 699"/>
          <p:cNvSpPr/>
          <p:nvPr/>
        </p:nvSpPr>
        <p:spPr>
          <a:xfrm>
            <a:off x="9047160" y="487440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A7C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1" name="Freeform: Shape 700"/>
          <p:cNvSpPr/>
          <p:nvPr/>
        </p:nvSpPr>
        <p:spPr>
          <a:xfrm>
            <a:off x="9047160" y="490068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A7B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2" name="Freeform: Shape 701"/>
          <p:cNvSpPr/>
          <p:nvPr/>
        </p:nvSpPr>
        <p:spPr>
          <a:xfrm>
            <a:off x="9047160" y="492660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97A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3" name="Freeform: Shape 702"/>
          <p:cNvSpPr/>
          <p:nvPr/>
        </p:nvSpPr>
        <p:spPr>
          <a:xfrm>
            <a:off x="9047160" y="495288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97A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4" name="Freeform: Shape 703"/>
          <p:cNvSpPr/>
          <p:nvPr/>
        </p:nvSpPr>
        <p:spPr>
          <a:xfrm>
            <a:off x="9047160" y="497880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979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5" name="Freeform: Shape 704"/>
          <p:cNvSpPr/>
          <p:nvPr/>
        </p:nvSpPr>
        <p:spPr>
          <a:xfrm>
            <a:off x="9047160" y="500508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978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6" name="Freeform: Shape 705"/>
          <p:cNvSpPr/>
          <p:nvPr/>
        </p:nvSpPr>
        <p:spPr>
          <a:xfrm>
            <a:off x="9047160" y="503136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978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7" name="Freeform: Shape 706"/>
          <p:cNvSpPr/>
          <p:nvPr/>
        </p:nvSpPr>
        <p:spPr>
          <a:xfrm>
            <a:off x="9047160" y="505728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877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8" name="Freeform: Shape 707"/>
          <p:cNvSpPr/>
          <p:nvPr/>
        </p:nvSpPr>
        <p:spPr>
          <a:xfrm>
            <a:off x="9047160" y="508356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877D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9" name="Freeform: Shape 708"/>
          <p:cNvSpPr/>
          <p:nvPr/>
        </p:nvSpPr>
        <p:spPr>
          <a:xfrm>
            <a:off x="9047160" y="510948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776D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0" name="Freeform: Shape 709"/>
          <p:cNvSpPr/>
          <p:nvPr/>
        </p:nvSpPr>
        <p:spPr>
          <a:xfrm>
            <a:off x="9047160" y="513576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675D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1" name="Freeform: Shape 710"/>
          <p:cNvSpPr/>
          <p:nvPr/>
        </p:nvSpPr>
        <p:spPr>
          <a:xfrm>
            <a:off x="9047160" y="516168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675D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2" name="Freeform: Shape 711"/>
          <p:cNvSpPr/>
          <p:nvPr/>
        </p:nvSpPr>
        <p:spPr>
          <a:xfrm>
            <a:off x="9047160" y="518796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574D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3" name="Freeform: Shape 712"/>
          <p:cNvSpPr/>
          <p:nvPr/>
        </p:nvSpPr>
        <p:spPr>
          <a:xfrm>
            <a:off x="9047160" y="521424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574D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4" name="Freeform: Shape 713"/>
          <p:cNvSpPr/>
          <p:nvPr/>
        </p:nvSpPr>
        <p:spPr>
          <a:xfrm>
            <a:off x="9047160" y="524016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473D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5" name="Freeform: Shape 714"/>
          <p:cNvSpPr/>
          <p:nvPr/>
        </p:nvSpPr>
        <p:spPr>
          <a:xfrm>
            <a:off x="9047160" y="526644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372D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6" name="Freeform: Shape 715"/>
          <p:cNvSpPr/>
          <p:nvPr/>
        </p:nvSpPr>
        <p:spPr>
          <a:xfrm>
            <a:off x="9047160" y="529236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372D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7" name="Freeform: Shape 716"/>
          <p:cNvSpPr/>
          <p:nvPr/>
        </p:nvSpPr>
        <p:spPr>
          <a:xfrm>
            <a:off x="9047160" y="531864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271D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8" name="Freeform: Shape 717"/>
          <p:cNvSpPr/>
          <p:nvPr/>
        </p:nvSpPr>
        <p:spPr>
          <a:xfrm>
            <a:off x="9047160" y="534456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271D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9" name="Freeform: Shape 718"/>
          <p:cNvSpPr/>
          <p:nvPr/>
        </p:nvSpPr>
        <p:spPr>
          <a:xfrm>
            <a:off x="9047160" y="537084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170D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20" name="Freeform: Shape 719"/>
          <p:cNvSpPr/>
          <p:nvPr/>
        </p:nvSpPr>
        <p:spPr>
          <a:xfrm>
            <a:off x="9047160" y="539712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06FD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21" name="Freeform: Shape 720"/>
          <p:cNvSpPr/>
          <p:nvPr/>
        </p:nvSpPr>
        <p:spPr>
          <a:xfrm>
            <a:off x="9047160" y="542304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06FC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22" name="Freeform: Shape 721"/>
          <p:cNvSpPr/>
          <p:nvPr/>
        </p:nvSpPr>
        <p:spPr>
          <a:xfrm>
            <a:off x="9047160" y="544932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BF6EC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23" name="Freeform: Shape 722"/>
          <p:cNvSpPr/>
          <p:nvPr/>
        </p:nvSpPr>
        <p:spPr>
          <a:xfrm>
            <a:off x="9047160" y="547524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BF6EC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24" name="Freeform: Shape 723"/>
          <p:cNvSpPr/>
          <p:nvPr/>
        </p:nvSpPr>
        <p:spPr>
          <a:xfrm>
            <a:off x="9047160" y="550152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BE6DC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25" name="Freeform: Shape 724"/>
          <p:cNvSpPr/>
          <p:nvPr/>
        </p:nvSpPr>
        <p:spPr>
          <a:xfrm>
            <a:off x="9047160" y="552744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BD6CC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26" name="Freeform: Shape 725"/>
          <p:cNvSpPr/>
          <p:nvPr/>
        </p:nvSpPr>
        <p:spPr>
          <a:xfrm>
            <a:off x="9047160" y="555372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BD6CC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27" name="Freeform: Shape 726"/>
          <p:cNvSpPr/>
          <p:nvPr/>
        </p:nvSpPr>
        <p:spPr>
          <a:xfrm>
            <a:off x="9047160" y="557964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BC6BC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28" name="Freeform: Shape 727"/>
          <p:cNvSpPr/>
          <p:nvPr/>
        </p:nvSpPr>
        <p:spPr>
          <a:xfrm>
            <a:off x="9047160" y="560592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BC6B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29" name="Freeform: Shape 728"/>
          <p:cNvSpPr/>
          <p:nvPr/>
        </p:nvSpPr>
        <p:spPr>
          <a:xfrm>
            <a:off x="9047160" y="563220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BB6A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30" name="Freeform: Shape 729"/>
          <p:cNvSpPr/>
          <p:nvPr/>
        </p:nvSpPr>
        <p:spPr>
          <a:xfrm>
            <a:off x="9047160" y="565812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BA69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31" name="Freeform: Shape 730"/>
          <p:cNvSpPr/>
          <p:nvPr/>
        </p:nvSpPr>
        <p:spPr>
          <a:xfrm>
            <a:off x="9047160" y="568440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BA69C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32" name="Freeform: Shape 731"/>
          <p:cNvSpPr/>
          <p:nvPr/>
        </p:nvSpPr>
        <p:spPr>
          <a:xfrm>
            <a:off x="9047160" y="571032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B968C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33" name="Freeform: Shape 732"/>
          <p:cNvSpPr/>
          <p:nvPr/>
        </p:nvSpPr>
        <p:spPr>
          <a:xfrm>
            <a:off x="9047160" y="573660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B968C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34" name="Freeform: Shape 733"/>
          <p:cNvSpPr/>
          <p:nvPr/>
        </p:nvSpPr>
        <p:spPr>
          <a:xfrm>
            <a:off x="9047160" y="576252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B867C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35" name="Freeform: Shape 734"/>
          <p:cNvSpPr/>
          <p:nvPr/>
        </p:nvSpPr>
        <p:spPr>
          <a:xfrm>
            <a:off x="9047160" y="578880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B766C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36" name="Freeform: Shape 735"/>
          <p:cNvSpPr/>
          <p:nvPr/>
        </p:nvSpPr>
        <p:spPr>
          <a:xfrm>
            <a:off x="9047160" y="5815080"/>
            <a:ext cx="2787120" cy="26280"/>
          </a:xfrm>
          <a:custGeom>
            <a:avLst/>
            <a:gdLst/>
            <a:ahLst/>
            <a:cxnLst/>
            <a:rect l="0" t="0" r="r" b="b"/>
            <a:pathLst>
              <a:path w="7742" h="73">
                <a:moveTo>
                  <a:pt x="0" y="0"/>
                </a:moveTo>
                <a:lnTo>
                  <a:pt x="7742" y="0"/>
                </a:lnTo>
                <a:lnTo>
                  <a:pt x="7742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B766C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37" name="Freeform: Shape 736"/>
          <p:cNvSpPr/>
          <p:nvPr/>
        </p:nvSpPr>
        <p:spPr>
          <a:xfrm>
            <a:off x="9047160" y="5841000"/>
            <a:ext cx="2787120" cy="26640"/>
          </a:xfrm>
          <a:custGeom>
            <a:avLst/>
            <a:gdLst/>
            <a:ahLst/>
            <a:cxnLst/>
            <a:rect l="0" t="0" r="r" b="b"/>
            <a:pathLst>
              <a:path w="7742" h="74">
                <a:moveTo>
                  <a:pt x="0" y="0"/>
                </a:moveTo>
                <a:lnTo>
                  <a:pt x="7742" y="0"/>
                </a:lnTo>
                <a:lnTo>
                  <a:pt x="7742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B665C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38" name="TextBox 737"/>
          <p:cNvSpPr txBox="1"/>
          <p:nvPr/>
        </p:nvSpPr>
        <p:spPr>
          <a:xfrm>
            <a:off x="9274320" y="1937880"/>
            <a:ext cx="3083760" cy="563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8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IT Act 1918</a:t>
            </a:r>
            <a:endParaRPr lang="en-US" sz="38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739" name="Picture 738"/>
          <p:cNvPicPr/>
          <p:nvPr/>
        </p:nvPicPr>
        <p:blipFill>
          <a:blip r:embed="rId11"/>
          <a:stretch/>
        </p:blipFill>
        <p:spPr>
          <a:xfrm>
            <a:off x="8151840" y="4645080"/>
            <a:ext cx="705240" cy="805680"/>
          </a:xfrm>
          <a:prstGeom prst="rect">
            <a:avLst/>
          </a:prstGeom>
          <a:ln w="0">
            <a:noFill/>
          </a:ln>
        </p:spPr>
      </p:pic>
      <p:sp>
        <p:nvSpPr>
          <p:cNvPr id="740" name="Freeform: Shape 739"/>
          <p:cNvSpPr/>
          <p:nvPr/>
        </p:nvSpPr>
        <p:spPr>
          <a:xfrm>
            <a:off x="8211240" y="46857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F8FC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41" name="Freeform: Shape 740"/>
          <p:cNvSpPr/>
          <p:nvPr/>
        </p:nvSpPr>
        <p:spPr>
          <a:xfrm>
            <a:off x="8211240" y="46965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F8EC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42" name="Freeform: Shape 741"/>
          <p:cNvSpPr/>
          <p:nvPr/>
        </p:nvSpPr>
        <p:spPr>
          <a:xfrm>
            <a:off x="8211240" y="47073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F8DC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43" name="Freeform: Shape 742"/>
          <p:cNvSpPr/>
          <p:nvPr/>
        </p:nvSpPr>
        <p:spPr>
          <a:xfrm>
            <a:off x="8211240" y="47181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F8DC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44" name="Freeform: Shape 743"/>
          <p:cNvSpPr/>
          <p:nvPr/>
        </p:nvSpPr>
        <p:spPr>
          <a:xfrm>
            <a:off x="8211240" y="47289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F8CC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45" name="Freeform: Shape 744"/>
          <p:cNvSpPr/>
          <p:nvPr/>
        </p:nvSpPr>
        <p:spPr>
          <a:xfrm>
            <a:off x="8211240" y="47397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F8BC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46" name="Freeform: Shape 745"/>
          <p:cNvSpPr/>
          <p:nvPr/>
        </p:nvSpPr>
        <p:spPr>
          <a:xfrm>
            <a:off x="8211240" y="47505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F8BC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47" name="Freeform: Shape 746"/>
          <p:cNvSpPr/>
          <p:nvPr/>
        </p:nvSpPr>
        <p:spPr>
          <a:xfrm>
            <a:off x="8211240" y="47613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F8AC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48" name="Freeform: Shape 747"/>
          <p:cNvSpPr/>
          <p:nvPr/>
        </p:nvSpPr>
        <p:spPr>
          <a:xfrm>
            <a:off x="8211240" y="47721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F89C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49" name="Freeform: Shape 748"/>
          <p:cNvSpPr/>
          <p:nvPr/>
        </p:nvSpPr>
        <p:spPr>
          <a:xfrm>
            <a:off x="8211240" y="47829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F89C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0" name="Freeform: Shape 749"/>
          <p:cNvSpPr/>
          <p:nvPr/>
        </p:nvSpPr>
        <p:spPr>
          <a:xfrm>
            <a:off x="8211240" y="47937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F88C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1" name="Freeform: Shape 750"/>
          <p:cNvSpPr/>
          <p:nvPr/>
        </p:nvSpPr>
        <p:spPr>
          <a:xfrm>
            <a:off x="8211240" y="48045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F87C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2" name="Freeform: Shape 751"/>
          <p:cNvSpPr/>
          <p:nvPr/>
        </p:nvSpPr>
        <p:spPr>
          <a:xfrm>
            <a:off x="8211240" y="48153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F87C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3" name="Freeform: Shape 752"/>
          <p:cNvSpPr/>
          <p:nvPr/>
        </p:nvSpPr>
        <p:spPr>
          <a:xfrm>
            <a:off x="8211240" y="48261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F86C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4" name="Freeform: Shape 753"/>
          <p:cNvSpPr/>
          <p:nvPr/>
        </p:nvSpPr>
        <p:spPr>
          <a:xfrm>
            <a:off x="8211240" y="48369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F85C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5" name="Freeform: Shape 754"/>
          <p:cNvSpPr/>
          <p:nvPr/>
        </p:nvSpPr>
        <p:spPr>
          <a:xfrm>
            <a:off x="8211240" y="48477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F85C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6" name="Freeform: Shape 755"/>
          <p:cNvSpPr/>
          <p:nvPr/>
        </p:nvSpPr>
        <p:spPr>
          <a:xfrm>
            <a:off x="8211240" y="48585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E84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7" name="Freeform: Shape 756"/>
          <p:cNvSpPr/>
          <p:nvPr/>
        </p:nvSpPr>
        <p:spPr>
          <a:xfrm>
            <a:off x="8211240" y="48693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E84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8" name="Freeform: Shape 757"/>
          <p:cNvSpPr/>
          <p:nvPr/>
        </p:nvSpPr>
        <p:spPr>
          <a:xfrm>
            <a:off x="8211240" y="48801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E83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9" name="Freeform: Shape 758"/>
          <p:cNvSpPr/>
          <p:nvPr/>
        </p:nvSpPr>
        <p:spPr>
          <a:xfrm>
            <a:off x="8211240" y="4890960"/>
            <a:ext cx="591480" cy="11520"/>
          </a:xfrm>
          <a:custGeom>
            <a:avLst/>
            <a:gdLst/>
            <a:ahLst/>
            <a:cxnLst/>
            <a:rect l="0" t="0" r="r" b="b"/>
            <a:pathLst>
              <a:path w="1643" h="32">
                <a:moveTo>
                  <a:pt x="0" y="0"/>
                </a:moveTo>
                <a:lnTo>
                  <a:pt x="1643" y="0"/>
                </a:lnTo>
                <a:lnTo>
                  <a:pt x="1643" y="32"/>
                </a:lnTo>
                <a:lnTo>
                  <a:pt x="0" y="32"/>
                </a:lnTo>
                <a:lnTo>
                  <a:pt x="0" y="0"/>
                </a:lnTo>
                <a:close/>
              </a:path>
            </a:pathLst>
          </a:custGeom>
          <a:solidFill>
            <a:srgbClr val="DE82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60" name="Freeform: Shape 759"/>
          <p:cNvSpPr/>
          <p:nvPr/>
        </p:nvSpPr>
        <p:spPr>
          <a:xfrm>
            <a:off x="8211240" y="49017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E82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61" name="Freeform: Shape 760"/>
          <p:cNvSpPr/>
          <p:nvPr/>
        </p:nvSpPr>
        <p:spPr>
          <a:xfrm>
            <a:off x="8211240" y="49125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E81C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62" name="Freeform: Shape 761"/>
          <p:cNvSpPr/>
          <p:nvPr/>
        </p:nvSpPr>
        <p:spPr>
          <a:xfrm>
            <a:off x="8211240" y="49233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E80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63" name="Freeform: Shape 762"/>
          <p:cNvSpPr/>
          <p:nvPr/>
        </p:nvSpPr>
        <p:spPr>
          <a:xfrm>
            <a:off x="8211240" y="49341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E80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64" name="Freeform: Shape 763"/>
          <p:cNvSpPr/>
          <p:nvPr/>
        </p:nvSpPr>
        <p:spPr>
          <a:xfrm>
            <a:off x="8211240" y="49449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E7F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65" name="Freeform: Shape 764"/>
          <p:cNvSpPr/>
          <p:nvPr/>
        </p:nvSpPr>
        <p:spPr>
          <a:xfrm>
            <a:off x="8211240" y="49557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E7E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66" name="Freeform: Shape 765"/>
          <p:cNvSpPr/>
          <p:nvPr/>
        </p:nvSpPr>
        <p:spPr>
          <a:xfrm>
            <a:off x="8211240" y="49665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E7E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67" name="Freeform: Shape 766"/>
          <p:cNvSpPr/>
          <p:nvPr/>
        </p:nvSpPr>
        <p:spPr>
          <a:xfrm>
            <a:off x="8211240" y="49773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E7D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68" name="Freeform: Shape 767"/>
          <p:cNvSpPr/>
          <p:nvPr/>
        </p:nvSpPr>
        <p:spPr>
          <a:xfrm>
            <a:off x="8211240" y="49881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E7CC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69" name="Freeform: Shape 768"/>
          <p:cNvSpPr/>
          <p:nvPr/>
        </p:nvSpPr>
        <p:spPr>
          <a:xfrm>
            <a:off x="8211240" y="49989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E7CC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70" name="Freeform: Shape 769"/>
          <p:cNvSpPr/>
          <p:nvPr/>
        </p:nvSpPr>
        <p:spPr>
          <a:xfrm>
            <a:off x="8211240" y="50097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E7BC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71" name="Freeform: Shape 770"/>
          <p:cNvSpPr/>
          <p:nvPr/>
        </p:nvSpPr>
        <p:spPr>
          <a:xfrm>
            <a:off x="8211240" y="5020560"/>
            <a:ext cx="591480" cy="10800"/>
          </a:xfrm>
          <a:custGeom>
            <a:avLst/>
            <a:gdLst/>
            <a:ahLst/>
            <a:cxnLst/>
            <a:rect l="0" t="0" r="r" b="b"/>
            <a:pathLst>
              <a:path w="1643" h="30">
                <a:moveTo>
                  <a:pt x="0" y="0"/>
                </a:moveTo>
                <a:lnTo>
                  <a:pt x="1643" y="0"/>
                </a:lnTo>
                <a:lnTo>
                  <a:pt x="1643" y="30"/>
                </a:lnTo>
                <a:lnTo>
                  <a:pt x="0" y="30"/>
                </a:lnTo>
                <a:lnTo>
                  <a:pt x="0" y="0"/>
                </a:lnTo>
                <a:close/>
              </a:path>
            </a:pathLst>
          </a:custGeom>
          <a:solidFill>
            <a:srgbClr val="DE7AC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72" name="Freeform: Shape 771"/>
          <p:cNvSpPr/>
          <p:nvPr/>
        </p:nvSpPr>
        <p:spPr>
          <a:xfrm>
            <a:off x="8211240" y="50310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E7AC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73" name="Freeform: Shape 772"/>
          <p:cNvSpPr/>
          <p:nvPr/>
        </p:nvSpPr>
        <p:spPr>
          <a:xfrm>
            <a:off x="8211240" y="50418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D79C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74" name="Freeform: Shape 773"/>
          <p:cNvSpPr/>
          <p:nvPr/>
        </p:nvSpPr>
        <p:spPr>
          <a:xfrm>
            <a:off x="8211240" y="50526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C78C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75" name="Freeform: Shape 774"/>
          <p:cNvSpPr/>
          <p:nvPr/>
        </p:nvSpPr>
        <p:spPr>
          <a:xfrm>
            <a:off x="8211240" y="50634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C78C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76" name="Freeform: Shape 775"/>
          <p:cNvSpPr/>
          <p:nvPr/>
        </p:nvSpPr>
        <p:spPr>
          <a:xfrm>
            <a:off x="8211240" y="50742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B77C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77" name="Freeform: Shape 776"/>
          <p:cNvSpPr/>
          <p:nvPr/>
        </p:nvSpPr>
        <p:spPr>
          <a:xfrm>
            <a:off x="8211240" y="50850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B77C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78" name="Freeform: Shape 777"/>
          <p:cNvSpPr/>
          <p:nvPr/>
        </p:nvSpPr>
        <p:spPr>
          <a:xfrm>
            <a:off x="8211240" y="50958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A76C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79" name="Freeform: Shape 778"/>
          <p:cNvSpPr/>
          <p:nvPr/>
        </p:nvSpPr>
        <p:spPr>
          <a:xfrm>
            <a:off x="8211240" y="51066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975C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0" name="Freeform: Shape 779"/>
          <p:cNvSpPr/>
          <p:nvPr/>
        </p:nvSpPr>
        <p:spPr>
          <a:xfrm>
            <a:off x="8211240" y="51174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975C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1" name="Freeform: Shape 780"/>
          <p:cNvSpPr/>
          <p:nvPr/>
        </p:nvSpPr>
        <p:spPr>
          <a:xfrm>
            <a:off x="8211240" y="51282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874C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2" name="Freeform: Shape 781"/>
          <p:cNvSpPr/>
          <p:nvPr/>
        </p:nvSpPr>
        <p:spPr>
          <a:xfrm>
            <a:off x="8211240" y="51390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773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3" name="Freeform: Shape 782"/>
          <p:cNvSpPr/>
          <p:nvPr/>
        </p:nvSpPr>
        <p:spPr>
          <a:xfrm>
            <a:off x="8211240" y="51498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773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4" name="Freeform: Shape 783"/>
          <p:cNvSpPr/>
          <p:nvPr/>
        </p:nvSpPr>
        <p:spPr>
          <a:xfrm>
            <a:off x="8211240" y="51606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672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5" name="Freeform: Shape 784"/>
          <p:cNvSpPr/>
          <p:nvPr/>
        </p:nvSpPr>
        <p:spPr>
          <a:xfrm>
            <a:off x="8211240" y="51714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672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6" name="Freeform: Shape 785"/>
          <p:cNvSpPr/>
          <p:nvPr/>
        </p:nvSpPr>
        <p:spPr>
          <a:xfrm>
            <a:off x="8211240" y="51822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571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7" name="Freeform: Shape 786"/>
          <p:cNvSpPr/>
          <p:nvPr/>
        </p:nvSpPr>
        <p:spPr>
          <a:xfrm>
            <a:off x="8211240" y="51930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470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8" name="Freeform: Shape 787"/>
          <p:cNvSpPr/>
          <p:nvPr/>
        </p:nvSpPr>
        <p:spPr>
          <a:xfrm>
            <a:off x="8211240" y="52038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470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9" name="Freeform: Shape 788"/>
          <p:cNvSpPr/>
          <p:nvPr/>
        </p:nvSpPr>
        <p:spPr>
          <a:xfrm>
            <a:off x="8211240" y="5214600"/>
            <a:ext cx="591480" cy="11520"/>
          </a:xfrm>
          <a:custGeom>
            <a:avLst/>
            <a:gdLst/>
            <a:ahLst/>
            <a:cxnLst/>
            <a:rect l="0" t="0" r="r" b="b"/>
            <a:pathLst>
              <a:path w="1643" h="32">
                <a:moveTo>
                  <a:pt x="0" y="0"/>
                </a:moveTo>
                <a:lnTo>
                  <a:pt x="1643" y="0"/>
                </a:lnTo>
                <a:lnTo>
                  <a:pt x="1643" y="32"/>
                </a:lnTo>
                <a:lnTo>
                  <a:pt x="0" y="32"/>
                </a:lnTo>
                <a:lnTo>
                  <a:pt x="0" y="0"/>
                </a:lnTo>
                <a:close/>
              </a:path>
            </a:pathLst>
          </a:custGeom>
          <a:solidFill>
            <a:srgbClr val="D36FB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90" name="Freeform: Shape 789"/>
          <p:cNvSpPr/>
          <p:nvPr/>
        </p:nvSpPr>
        <p:spPr>
          <a:xfrm>
            <a:off x="8211240" y="52254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26EB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91" name="Freeform: Shape 790"/>
          <p:cNvSpPr/>
          <p:nvPr/>
        </p:nvSpPr>
        <p:spPr>
          <a:xfrm>
            <a:off x="8211240" y="52362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26EB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92" name="Freeform: Shape 791"/>
          <p:cNvSpPr/>
          <p:nvPr/>
        </p:nvSpPr>
        <p:spPr>
          <a:xfrm>
            <a:off x="8211240" y="52470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16DB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93" name="Freeform: Shape 792"/>
          <p:cNvSpPr/>
          <p:nvPr/>
        </p:nvSpPr>
        <p:spPr>
          <a:xfrm>
            <a:off x="8211240" y="52578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16DB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94" name="Freeform: Shape 793"/>
          <p:cNvSpPr/>
          <p:nvPr/>
        </p:nvSpPr>
        <p:spPr>
          <a:xfrm>
            <a:off x="8211240" y="52686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06CB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95" name="Freeform: Shape 794"/>
          <p:cNvSpPr/>
          <p:nvPr/>
        </p:nvSpPr>
        <p:spPr>
          <a:xfrm>
            <a:off x="8211240" y="52794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CF6BB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96" name="Freeform: Shape 795"/>
          <p:cNvSpPr/>
          <p:nvPr/>
        </p:nvSpPr>
        <p:spPr>
          <a:xfrm>
            <a:off x="8211240" y="52902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CF6BB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97" name="Freeform: Shape 796"/>
          <p:cNvSpPr/>
          <p:nvPr/>
        </p:nvSpPr>
        <p:spPr>
          <a:xfrm>
            <a:off x="8211240" y="53010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CE6AB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98" name="Freeform: Shape 797"/>
          <p:cNvSpPr/>
          <p:nvPr/>
        </p:nvSpPr>
        <p:spPr>
          <a:xfrm>
            <a:off x="8211240" y="53118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CD69B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99" name="Freeform: Shape 798"/>
          <p:cNvSpPr/>
          <p:nvPr/>
        </p:nvSpPr>
        <p:spPr>
          <a:xfrm>
            <a:off x="8211240" y="53226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CD69B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00" name="Freeform: Shape 799"/>
          <p:cNvSpPr/>
          <p:nvPr/>
        </p:nvSpPr>
        <p:spPr>
          <a:xfrm>
            <a:off x="8211240" y="53334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CC68B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01" name="Freeform: Shape 800"/>
          <p:cNvSpPr/>
          <p:nvPr/>
        </p:nvSpPr>
        <p:spPr>
          <a:xfrm>
            <a:off x="8211240" y="53442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CC68B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02" name="Freeform: Shape 801"/>
          <p:cNvSpPr/>
          <p:nvPr/>
        </p:nvSpPr>
        <p:spPr>
          <a:xfrm>
            <a:off x="8211240" y="53550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CB67B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03" name="Freeform: Shape 802"/>
          <p:cNvSpPr/>
          <p:nvPr/>
        </p:nvSpPr>
        <p:spPr>
          <a:xfrm>
            <a:off x="8211240" y="53658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CA66B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804" name="Picture 803"/>
          <p:cNvPicPr/>
          <p:nvPr/>
        </p:nvPicPr>
        <p:blipFill>
          <a:blip r:embed="rId9"/>
          <a:stretch/>
        </p:blipFill>
        <p:spPr>
          <a:xfrm>
            <a:off x="5087160" y="4154400"/>
            <a:ext cx="2899800" cy="1785600"/>
          </a:xfrm>
          <a:prstGeom prst="rect">
            <a:avLst/>
          </a:prstGeom>
          <a:ln w="0">
            <a:noFill/>
          </a:ln>
        </p:spPr>
      </p:pic>
      <p:pic>
        <p:nvPicPr>
          <p:cNvPr id="805" name="Picture 804"/>
          <p:cNvPicPr/>
          <p:nvPr/>
        </p:nvPicPr>
        <p:blipFill>
          <a:blip r:embed="rId12"/>
          <a:stretch/>
        </p:blipFill>
        <p:spPr>
          <a:xfrm>
            <a:off x="5036760" y="4550760"/>
            <a:ext cx="3000240" cy="1074240"/>
          </a:xfrm>
          <a:prstGeom prst="rect">
            <a:avLst/>
          </a:prstGeom>
          <a:ln w="0">
            <a:noFill/>
          </a:ln>
        </p:spPr>
      </p:pic>
      <p:sp>
        <p:nvSpPr>
          <p:cNvPr id="806" name="Freeform: Shape 805"/>
          <p:cNvSpPr/>
          <p:nvPr/>
        </p:nvSpPr>
        <p:spPr>
          <a:xfrm>
            <a:off x="5146200" y="419544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E190C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07" name="Freeform: Shape 806"/>
          <p:cNvSpPr/>
          <p:nvPr/>
        </p:nvSpPr>
        <p:spPr>
          <a:xfrm>
            <a:off x="5146200" y="42213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E18FC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08" name="Freeform: Shape 807"/>
          <p:cNvSpPr/>
          <p:nvPr/>
        </p:nvSpPr>
        <p:spPr>
          <a:xfrm>
            <a:off x="5146200" y="424764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E18EC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09" name="Freeform: Shape 808"/>
          <p:cNvSpPr/>
          <p:nvPr/>
        </p:nvSpPr>
        <p:spPr>
          <a:xfrm>
            <a:off x="5146200" y="42735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E18EC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10" name="Freeform: Shape 809"/>
          <p:cNvSpPr/>
          <p:nvPr/>
        </p:nvSpPr>
        <p:spPr>
          <a:xfrm>
            <a:off x="5146200" y="429984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E18DC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11" name="Freeform: Shape 810"/>
          <p:cNvSpPr/>
          <p:nvPr/>
        </p:nvSpPr>
        <p:spPr>
          <a:xfrm>
            <a:off x="5146200" y="43257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E18CC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12" name="Freeform: Shape 811"/>
          <p:cNvSpPr/>
          <p:nvPr/>
        </p:nvSpPr>
        <p:spPr>
          <a:xfrm>
            <a:off x="5146200" y="435204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E18CC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13" name="Freeform: Shape 812"/>
          <p:cNvSpPr/>
          <p:nvPr/>
        </p:nvSpPr>
        <p:spPr>
          <a:xfrm>
            <a:off x="5146200" y="43779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E18BC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14" name="Freeform: Shape 813"/>
          <p:cNvSpPr/>
          <p:nvPr/>
        </p:nvSpPr>
        <p:spPr>
          <a:xfrm>
            <a:off x="5146200" y="44042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E18AC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15" name="Freeform: Shape 814"/>
          <p:cNvSpPr/>
          <p:nvPr/>
        </p:nvSpPr>
        <p:spPr>
          <a:xfrm>
            <a:off x="5146200" y="44305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E18AC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16" name="Freeform: Shape 815"/>
          <p:cNvSpPr/>
          <p:nvPr/>
        </p:nvSpPr>
        <p:spPr>
          <a:xfrm>
            <a:off x="5146200" y="44564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E189C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17" name="Freeform: Shape 816"/>
          <p:cNvSpPr/>
          <p:nvPr/>
        </p:nvSpPr>
        <p:spPr>
          <a:xfrm>
            <a:off x="5146200" y="44827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E188C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18" name="Freeform: Shape 817"/>
          <p:cNvSpPr/>
          <p:nvPr/>
        </p:nvSpPr>
        <p:spPr>
          <a:xfrm>
            <a:off x="5146200" y="45086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E188C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19" name="Freeform: Shape 818"/>
          <p:cNvSpPr/>
          <p:nvPr/>
        </p:nvSpPr>
        <p:spPr>
          <a:xfrm>
            <a:off x="5146200" y="45349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E187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20" name="Freeform: Shape 819"/>
          <p:cNvSpPr/>
          <p:nvPr/>
        </p:nvSpPr>
        <p:spPr>
          <a:xfrm>
            <a:off x="5146200" y="45608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E186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21" name="Freeform: Shape 820"/>
          <p:cNvSpPr/>
          <p:nvPr/>
        </p:nvSpPr>
        <p:spPr>
          <a:xfrm>
            <a:off x="5146200" y="458712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E186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22" name="Freeform: Shape 821"/>
          <p:cNvSpPr/>
          <p:nvPr/>
        </p:nvSpPr>
        <p:spPr>
          <a:xfrm>
            <a:off x="5146200" y="461340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E085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23" name="Freeform: Shape 822"/>
          <p:cNvSpPr/>
          <p:nvPr/>
        </p:nvSpPr>
        <p:spPr>
          <a:xfrm>
            <a:off x="5146200" y="463932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E085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24" name="Freeform: Shape 823"/>
          <p:cNvSpPr/>
          <p:nvPr/>
        </p:nvSpPr>
        <p:spPr>
          <a:xfrm>
            <a:off x="5146200" y="466560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E084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25" name="Freeform: Shape 824"/>
          <p:cNvSpPr/>
          <p:nvPr/>
        </p:nvSpPr>
        <p:spPr>
          <a:xfrm>
            <a:off x="5146200" y="469152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E083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26" name="Freeform: Shape 825"/>
          <p:cNvSpPr/>
          <p:nvPr/>
        </p:nvSpPr>
        <p:spPr>
          <a:xfrm>
            <a:off x="5146200" y="471780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E083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27" name="Freeform: Shape 826"/>
          <p:cNvSpPr/>
          <p:nvPr/>
        </p:nvSpPr>
        <p:spPr>
          <a:xfrm>
            <a:off x="5146200" y="474372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E082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28" name="Freeform: Shape 827"/>
          <p:cNvSpPr/>
          <p:nvPr/>
        </p:nvSpPr>
        <p:spPr>
          <a:xfrm>
            <a:off x="5146200" y="477000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E081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29" name="Freeform: Shape 828"/>
          <p:cNvSpPr/>
          <p:nvPr/>
        </p:nvSpPr>
        <p:spPr>
          <a:xfrm>
            <a:off x="5146200" y="479628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E081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0" name="Freeform: Shape 829"/>
          <p:cNvSpPr/>
          <p:nvPr/>
        </p:nvSpPr>
        <p:spPr>
          <a:xfrm>
            <a:off x="5146200" y="482220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E080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1" name="Freeform: Shape 830"/>
          <p:cNvSpPr/>
          <p:nvPr/>
        </p:nvSpPr>
        <p:spPr>
          <a:xfrm>
            <a:off x="5146200" y="484848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E07F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2" name="Freeform: Shape 831"/>
          <p:cNvSpPr/>
          <p:nvPr/>
        </p:nvSpPr>
        <p:spPr>
          <a:xfrm>
            <a:off x="5146200" y="487440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E07F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3" name="Freeform: Shape 832"/>
          <p:cNvSpPr/>
          <p:nvPr/>
        </p:nvSpPr>
        <p:spPr>
          <a:xfrm>
            <a:off x="5146200" y="490068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E07E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4" name="Freeform: Shape 833"/>
          <p:cNvSpPr/>
          <p:nvPr/>
        </p:nvSpPr>
        <p:spPr>
          <a:xfrm>
            <a:off x="5146200" y="492660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E07D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5" name="Freeform: Shape 834"/>
          <p:cNvSpPr/>
          <p:nvPr/>
        </p:nvSpPr>
        <p:spPr>
          <a:xfrm>
            <a:off x="5146200" y="495288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E07D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6" name="Freeform: Shape 835"/>
          <p:cNvSpPr/>
          <p:nvPr/>
        </p:nvSpPr>
        <p:spPr>
          <a:xfrm>
            <a:off x="5146200" y="497880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E07C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7" name="Freeform: Shape 836"/>
          <p:cNvSpPr/>
          <p:nvPr/>
        </p:nvSpPr>
        <p:spPr>
          <a:xfrm>
            <a:off x="5146200" y="500508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E07B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8" name="Freeform: Shape 837"/>
          <p:cNvSpPr/>
          <p:nvPr/>
        </p:nvSpPr>
        <p:spPr>
          <a:xfrm>
            <a:off x="5146200" y="503136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E07B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9" name="Freeform: Shape 838"/>
          <p:cNvSpPr/>
          <p:nvPr/>
        </p:nvSpPr>
        <p:spPr>
          <a:xfrm>
            <a:off x="5146200" y="505728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DF7AB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0" name="Freeform: Shape 839"/>
          <p:cNvSpPr/>
          <p:nvPr/>
        </p:nvSpPr>
        <p:spPr>
          <a:xfrm>
            <a:off x="5146200" y="508356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DE79B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1" name="Freeform: Shape 840"/>
          <p:cNvSpPr/>
          <p:nvPr/>
        </p:nvSpPr>
        <p:spPr>
          <a:xfrm>
            <a:off x="5146200" y="510948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DE79B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2" name="Freeform: Shape 841"/>
          <p:cNvSpPr/>
          <p:nvPr/>
        </p:nvSpPr>
        <p:spPr>
          <a:xfrm>
            <a:off x="5146200" y="513576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DD78B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3" name="Freeform: Shape 842"/>
          <p:cNvSpPr/>
          <p:nvPr/>
        </p:nvSpPr>
        <p:spPr>
          <a:xfrm>
            <a:off x="5146200" y="516168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DD78B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4" name="Freeform: Shape 843"/>
          <p:cNvSpPr/>
          <p:nvPr/>
        </p:nvSpPr>
        <p:spPr>
          <a:xfrm>
            <a:off x="5146200" y="51879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DC77B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5" name="Freeform: Shape 844"/>
          <p:cNvSpPr/>
          <p:nvPr/>
        </p:nvSpPr>
        <p:spPr>
          <a:xfrm>
            <a:off x="5146200" y="521424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DB76B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6" name="Freeform: Shape 845"/>
          <p:cNvSpPr/>
          <p:nvPr/>
        </p:nvSpPr>
        <p:spPr>
          <a:xfrm>
            <a:off x="5146200" y="52401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DB76B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7" name="Freeform: Shape 846"/>
          <p:cNvSpPr/>
          <p:nvPr/>
        </p:nvSpPr>
        <p:spPr>
          <a:xfrm>
            <a:off x="5146200" y="526644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DA75B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8" name="Freeform: Shape 847"/>
          <p:cNvSpPr/>
          <p:nvPr/>
        </p:nvSpPr>
        <p:spPr>
          <a:xfrm>
            <a:off x="5146200" y="52923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D974B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9" name="Freeform: Shape 848"/>
          <p:cNvSpPr/>
          <p:nvPr/>
        </p:nvSpPr>
        <p:spPr>
          <a:xfrm>
            <a:off x="5146200" y="531864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D974B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0" name="Freeform: Shape 849"/>
          <p:cNvSpPr/>
          <p:nvPr/>
        </p:nvSpPr>
        <p:spPr>
          <a:xfrm>
            <a:off x="5146200" y="534456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D873B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1" name="Freeform: Shape 850"/>
          <p:cNvSpPr/>
          <p:nvPr/>
        </p:nvSpPr>
        <p:spPr>
          <a:xfrm>
            <a:off x="5146200" y="53708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D873B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2" name="Freeform: Shape 851"/>
          <p:cNvSpPr/>
          <p:nvPr/>
        </p:nvSpPr>
        <p:spPr>
          <a:xfrm>
            <a:off x="5146200" y="53971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D772B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3" name="Freeform: Shape 852"/>
          <p:cNvSpPr/>
          <p:nvPr/>
        </p:nvSpPr>
        <p:spPr>
          <a:xfrm>
            <a:off x="5146200" y="54230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D671B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4" name="Freeform: Shape 853"/>
          <p:cNvSpPr/>
          <p:nvPr/>
        </p:nvSpPr>
        <p:spPr>
          <a:xfrm>
            <a:off x="5146200" y="54493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D671B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5" name="Freeform: Shape 854"/>
          <p:cNvSpPr/>
          <p:nvPr/>
        </p:nvSpPr>
        <p:spPr>
          <a:xfrm>
            <a:off x="5146200" y="54752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D570B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6" name="Freeform: Shape 855"/>
          <p:cNvSpPr/>
          <p:nvPr/>
        </p:nvSpPr>
        <p:spPr>
          <a:xfrm>
            <a:off x="5146200" y="55015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D46FB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7" name="Freeform: Shape 856"/>
          <p:cNvSpPr/>
          <p:nvPr/>
        </p:nvSpPr>
        <p:spPr>
          <a:xfrm>
            <a:off x="5146200" y="55274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D46FB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8" name="Freeform: Shape 857"/>
          <p:cNvSpPr/>
          <p:nvPr/>
        </p:nvSpPr>
        <p:spPr>
          <a:xfrm>
            <a:off x="5146200" y="555372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D36EB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9" name="Freeform: Shape 858"/>
          <p:cNvSpPr/>
          <p:nvPr/>
        </p:nvSpPr>
        <p:spPr>
          <a:xfrm>
            <a:off x="5146200" y="557964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D36EB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0" name="Freeform: Shape 859"/>
          <p:cNvSpPr/>
          <p:nvPr/>
        </p:nvSpPr>
        <p:spPr>
          <a:xfrm>
            <a:off x="5146200" y="560592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D26DB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1" name="Freeform: Shape 860"/>
          <p:cNvSpPr/>
          <p:nvPr/>
        </p:nvSpPr>
        <p:spPr>
          <a:xfrm>
            <a:off x="5146200" y="563220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D16CB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2" name="Freeform: Shape 861"/>
          <p:cNvSpPr/>
          <p:nvPr/>
        </p:nvSpPr>
        <p:spPr>
          <a:xfrm>
            <a:off x="5146200" y="565812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D16CB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3" name="Freeform: Shape 862"/>
          <p:cNvSpPr/>
          <p:nvPr/>
        </p:nvSpPr>
        <p:spPr>
          <a:xfrm>
            <a:off x="5146200" y="568440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D06BA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4" name="Freeform: Shape 863"/>
          <p:cNvSpPr/>
          <p:nvPr/>
        </p:nvSpPr>
        <p:spPr>
          <a:xfrm>
            <a:off x="5146200" y="571032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F6AA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5" name="Freeform: Shape 864"/>
          <p:cNvSpPr/>
          <p:nvPr/>
        </p:nvSpPr>
        <p:spPr>
          <a:xfrm>
            <a:off x="5146200" y="573660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F6AA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6" name="Freeform: Shape 865"/>
          <p:cNvSpPr/>
          <p:nvPr/>
        </p:nvSpPr>
        <p:spPr>
          <a:xfrm>
            <a:off x="5146200" y="576252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E69A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7" name="Freeform: Shape 866"/>
          <p:cNvSpPr/>
          <p:nvPr/>
        </p:nvSpPr>
        <p:spPr>
          <a:xfrm>
            <a:off x="5146200" y="578880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E69A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8" name="Freeform: Shape 867"/>
          <p:cNvSpPr/>
          <p:nvPr/>
        </p:nvSpPr>
        <p:spPr>
          <a:xfrm>
            <a:off x="5146200" y="5815080"/>
            <a:ext cx="2786760" cy="26280"/>
          </a:xfrm>
          <a:custGeom>
            <a:avLst/>
            <a:gdLst/>
            <a:ahLst/>
            <a:cxnLst/>
            <a:rect l="0" t="0" r="r" b="b"/>
            <a:pathLst>
              <a:path w="7741" h="73">
                <a:moveTo>
                  <a:pt x="0" y="0"/>
                </a:moveTo>
                <a:lnTo>
                  <a:pt x="7741" y="0"/>
                </a:lnTo>
                <a:lnTo>
                  <a:pt x="7741" y="73"/>
                </a:lnTo>
                <a:lnTo>
                  <a:pt x="0" y="73"/>
                </a:lnTo>
                <a:lnTo>
                  <a:pt x="0" y="0"/>
                </a:lnTo>
                <a:close/>
              </a:path>
            </a:pathLst>
          </a:custGeom>
          <a:solidFill>
            <a:srgbClr val="CD68A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9" name="Freeform: Shape 868"/>
          <p:cNvSpPr/>
          <p:nvPr/>
        </p:nvSpPr>
        <p:spPr>
          <a:xfrm>
            <a:off x="5146200" y="5841000"/>
            <a:ext cx="2786760" cy="26640"/>
          </a:xfrm>
          <a:custGeom>
            <a:avLst/>
            <a:gdLst/>
            <a:ahLst/>
            <a:cxnLst/>
            <a:rect l="0" t="0" r="r" b="b"/>
            <a:pathLst>
              <a:path w="7741" h="74">
                <a:moveTo>
                  <a:pt x="0" y="0"/>
                </a:moveTo>
                <a:lnTo>
                  <a:pt x="7741" y="0"/>
                </a:lnTo>
                <a:lnTo>
                  <a:pt x="7741" y="74"/>
                </a:lnTo>
                <a:lnTo>
                  <a:pt x="0" y="74"/>
                </a:lnTo>
                <a:lnTo>
                  <a:pt x="0" y="0"/>
                </a:lnTo>
                <a:close/>
              </a:path>
            </a:pathLst>
          </a:custGeom>
          <a:solidFill>
            <a:srgbClr val="CC67A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70" name="TextBox 869"/>
          <p:cNvSpPr txBox="1"/>
          <p:nvPr/>
        </p:nvSpPr>
        <p:spPr>
          <a:xfrm>
            <a:off x="9263880" y="4725000"/>
            <a:ext cx="3083760" cy="563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8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IT Act 1922</a:t>
            </a:r>
            <a:endParaRPr lang="en-US" sz="38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871" name="Picture 870"/>
          <p:cNvPicPr/>
          <p:nvPr/>
        </p:nvPicPr>
        <p:blipFill>
          <a:blip r:embed="rId13"/>
          <a:stretch/>
        </p:blipFill>
        <p:spPr>
          <a:xfrm>
            <a:off x="4250520" y="4645080"/>
            <a:ext cx="705240" cy="805680"/>
          </a:xfrm>
          <a:prstGeom prst="rect">
            <a:avLst/>
          </a:prstGeom>
          <a:ln w="0">
            <a:noFill/>
          </a:ln>
        </p:spPr>
      </p:pic>
      <p:sp>
        <p:nvSpPr>
          <p:cNvPr id="872" name="Freeform: Shape 871"/>
          <p:cNvSpPr/>
          <p:nvPr/>
        </p:nvSpPr>
        <p:spPr>
          <a:xfrm>
            <a:off x="4309920" y="46857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93A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73" name="Freeform: Shape 872"/>
          <p:cNvSpPr/>
          <p:nvPr/>
        </p:nvSpPr>
        <p:spPr>
          <a:xfrm>
            <a:off x="4309920" y="46965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92A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74" name="Freeform: Shape 873"/>
          <p:cNvSpPr/>
          <p:nvPr/>
        </p:nvSpPr>
        <p:spPr>
          <a:xfrm>
            <a:off x="4309920" y="47073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91A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75" name="Freeform: Shape 874"/>
          <p:cNvSpPr/>
          <p:nvPr/>
        </p:nvSpPr>
        <p:spPr>
          <a:xfrm>
            <a:off x="4309920" y="47181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91A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76" name="Freeform: Shape 875"/>
          <p:cNvSpPr/>
          <p:nvPr/>
        </p:nvSpPr>
        <p:spPr>
          <a:xfrm>
            <a:off x="4309920" y="47289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90A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77" name="Freeform: Shape 876"/>
          <p:cNvSpPr/>
          <p:nvPr/>
        </p:nvSpPr>
        <p:spPr>
          <a:xfrm>
            <a:off x="4309920" y="47397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F9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78" name="Freeform: Shape 877"/>
          <p:cNvSpPr/>
          <p:nvPr/>
        </p:nvSpPr>
        <p:spPr>
          <a:xfrm>
            <a:off x="4309920" y="47505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F9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79" name="Freeform: Shape 878"/>
          <p:cNvSpPr/>
          <p:nvPr/>
        </p:nvSpPr>
        <p:spPr>
          <a:xfrm>
            <a:off x="4309920" y="47613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E9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0" name="Freeform: Shape 879"/>
          <p:cNvSpPr/>
          <p:nvPr/>
        </p:nvSpPr>
        <p:spPr>
          <a:xfrm>
            <a:off x="4309920" y="47721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D9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1" name="Freeform: Shape 880"/>
          <p:cNvSpPr/>
          <p:nvPr/>
        </p:nvSpPr>
        <p:spPr>
          <a:xfrm>
            <a:off x="4309920" y="47829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D9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2" name="Freeform: Shape 881"/>
          <p:cNvSpPr/>
          <p:nvPr/>
        </p:nvSpPr>
        <p:spPr>
          <a:xfrm>
            <a:off x="4309920" y="47937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C9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3" name="Freeform: Shape 882"/>
          <p:cNvSpPr/>
          <p:nvPr/>
        </p:nvSpPr>
        <p:spPr>
          <a:xfrm>
            <a:off x="4309920" y="48045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B9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4" name="Freeform: Shape 883"/>
          <p:cNvSpPr/>
          <p:nvPr/>
        </p:nvSpPr>
        <p:spPr>
          <a:xfrm>
            <a:off x="4309920" y="48153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B9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5" name="Freeform: Shape 884"/>
          <p:cNvSpPr/>
          <p:nvPr/>
        </p:nvSpPr>
        <p:spPr>
          <a:xfrm>
            <a:off x="4309920" y="48261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A9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6" name="Freeform: Shape 885"/>
          <p:cNvSpPr/>
          <p:nvPr/>
        </p:nvSpPr>
        <p:spPr>
          <a:xfrm>
            <a:off x="4309920" y="48369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99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7" name="Freeform: Shape 886"/>
          <p:cNvSpPr/>
          <p:nvPr/>
        </p:nvSpPr>
        <p:spPr>
          <a:xfrm>
            <a:off x="4309920" y="48477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99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8" name="Freeform: Shape 887"/>
          <p:cNvSpPr/>
          <p:nvPr/>
        </p:nvSpPr>
        <p:spPr>
          <a:xfrm>
            <a:off x="4309920" y="48585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89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9" name="Freeform: Shape 888"/>
          <p:cNvSpPr/>
          <p:nvPr/>
        </p:nvSpPr>
        <p:spPr>
          <a:xfrm>
            <a:off x="4309920" y="48693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89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90" name="Freeform: Shape 889"/>
          <p:cNvSpPr/>
          <p:nvPr/>
        </p:nvSpPr>
        <p:spPr>
          <a:xfrm>
            <a:off x="4309920" y="48801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7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91" name="Freeform: Shape 890"/>
          <p:cNvSpPr/>
          <p:nvPr/>
        </p:nvSpPr>
        <p:spPr>
          <a:xfrm>
            <a:off x="4309920" y="4890960"/>
            <a:ext cx="591480" cy="11520"/>
          </a:xfrm>
          <a:custGeom>
            <a:avLst/>
            <a:gdLst/>
            <a:ahLst/>
            <a:cxnLst/>
            <a:rect l="0" t="0" r="r" b="b"/>
            <a:pathLst>
              <a:path w="1643" h="32">
                <a:moveTo>
                  <a:pt x="0" y="0"/>
                </a:moveTo>
                <a:lnTo>
                  <a:pt x="1643" y="0"/>
                </a:lnTo>
                <a:lnTo>
                  <a:pt x="1643" y="32"/>
                </a:lnTo>
                <a:lnTo>
                  <a:pt x="0" y="32"/>
                </a:lnTo>
                <a:lnTo>
                  <a:pt x="0" y="0"/>
                </a:lnTo>
                <a:close/>
              </a:path>
            </a:pathLst>
          </a:custGeom>
          <a:solidFill>
            <a:srgbClr val="E786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92" name="Freeform: Shape 891"/>
          <p:cNvSpPr/>
          <p:nvPr/>
        </p:nvSpPr>
        <p:spPr>
          <a:xfrm>
            <a:off x="4309920" y="49017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69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93" name="Freeform: Shape 892"/>
          <p:cNvSpPr/>
          <p:nvPr/>
        </p:nvSpPr>
        <p:spPr>
          <a:xfrm>
            <a:off x="4309920" y="49125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59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94" name="Freeform: Shape 893"/>
          <p:cNvSpPr/>
          <p:nvPr/>
        </p:nvSpPr>
        <p:spPr>
          <a:xfrm>
            <a:off x="4309920" y="49233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49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95" name="Freeform: Shape 894"/>
          <p:cNvSpPr/>
          <p:nvPr/>
        </p:nvSpPr>
        <p:spPr>
          <a:xfrm>
            <a:off x="4309920" y="49341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49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96" name="Freeform: Shape 895"/>
          <p:cNvSpPr/>
          <p:nvPr/>
        </p:nvSpPr>
        <p:spPr>
          <a:xfrm>
            <a:off x="4309920" y="49449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39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97" name="Freeform: Shape 896"/>
          <p:cNvSpPr/>
          <p:nvPr/>
        </p:nvSpPr>
        <p:spPr>
          <a:xfrm>
            <a:off x="4309920" y="49557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29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98" name="Freeform: Shape 897"/>
          <p:cNvSpPr/>
          <p:nvPr/>
        </p:nvSpPr>
        <p:spPr>
          <a:xfrm>
            <a:off x="4309920" y="49665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29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99" name="Freeform: Shape 898"/>
          <p:cNvSpPr/>
          <p:nvPr/>
        </p:nvSpPr>
        <p:spPr>
          <a:xfrm>
            <a:off x="4309920" y="49773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19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00" name="Freeform: Shape 899"/>
          <p:cNvSpPr/>
          <p:nvPr/>
        </p:nvSpPr>
        <p:spPr>
          <a:xfrm>
            <a:off x="4309920" y="49881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09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01" name="Freeform: Shape 900"/>
          <p:cNvSpPr/>
          <p:nvPr/>
        </p:nvSpPr>
        <p:spPr>
          <a:xfrm>
            <a:off x="4309920" y="49989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809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02" name="Freeform: Shape 901"/>
          <p:cNvSpPr/>
          <p:nvPr/>
        </p:nvSpPr>
        <p:spPr>
          <a:xfrm>
            <a:off x="4309920" y="500976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7F9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03" name="Freeform: Shape 902"/>
          <p:cNvSpPr/>
          <p:nvPr/>
        </p:nvSpPr>
        <p:spPr>
          <a:xfrm>
            <a:off x="4309920" y="5020560"/>
            <a:ext cx="591480" cy="10800"/>
          </a:xfrm>
          <a:custGeom>
            <a:avLst/>
            <a:gdLst/>
            <a:ahLst/>
            <a:cxnLst/>
            <a:rect l="0" t="0" r="r" b="b"/>
            <a:pathLst>
              <a:path w="1643" h="30">
                <a:moveTo>
                  <a:pt x="0" y="0"/>
                </a:moveTo>
                <a:lnTo>
                  <a:pt x="1643" y="0"/>
                </a:lnTo>
                <a:lnTo>
                  <a:pt x="1643" y="30"/>
                </a:lnTo>
                <a:lnTo>
                  <a:pt x="0" y="30"/>
                </a:lnTo>
                <a:lnTo>
                  <a:pt x="0" y="0"/>
                </a:lnTo>
                <a:close/>
              </a:path>
            </a:pathLst>
          </a:custGeom>
          <a:solidFill>
            <a:srgbClr val="E77E9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04" name="Freeform: Shape 903"/>
          <p:cNvSpPr/>
          <p:nvPr/>
        </p:nvSpPr>
        <p:spPr>
          <a:xfrm>
            <a:off x="4309920" y="50310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77E9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05" name="Freeform: Shape 904"/>
          <p:cNvSpPr/>
          <p:nvPr/>
        </p:nvSpPr>
        <p:spPr>
          <a:xfrm>
            <a:off x="4309920" y="50418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67D9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06" name="Freeform: Shape 905"/>
          <p:cNvSpPr/>
          <p:nvPr/>
        </p:nvSpPr>
        <p:spPr>
          <a:xfrm>
            <a:off x="4309920" y="50526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57C8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07" name="Freeform: Shape 906"/>
          <p:cNvSpPr/>
          <p:nvPr/>
        </p:nvSpPr>
        <p:spPr>
          <a:xfrm>
            <a:off x="4309920" y="50634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57C8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08" name="Freeform: Shape 907"/>
          <p:cNvSpPr/>
          <p:nvPr/>
        </p:nvSpPr>
        <p:spPr>
          <a:xfrm>
            <a:off x="4309920" y="50742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47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09" name="Freeform: Shape 908"/>
          <p:cNvSpPr/>
          <p:nvPr/>
        </p:nvSpPr>
        <p:spPr>
          <a:xfrm>
            <a:off x="4309920" y="50850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37B8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10" name="Freeform: Shape 909"/>
          <p:cNvSpPr/>
          <p:nvPr/>
        </p:nvSpPr>
        <p:spPr>
          <a:xfrm>
            <a:off x="4309920" y="50958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37A8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11" name="Freeform: Shape 910"/>
          <p:cNvSpPr/>
          <p:nvPr/>
        </p:nvSpPr>
        <p:spPr>
          <a:xfrm>
            <a:off x="4309920" y="51066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2798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12" name="Freeform: Shape 911"/>
          <p:cNvSpPr/>
          <p:nvPr/>
        </p:nvSpPr>
        <p:spPr>
          <a:xfrm>
            <a:off x="4309920" y="51174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1798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13" name="Freeform: Shape 912"/>
          <p:cNvSpPr/>
          <p:nvPr/>
        </p:nvSpPr>
        <p:spPr>
          <a:xfrm>
            <a:off x="4309920" y="51282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1788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14" name="Freeform: Shape 913"/>
          <p:cNvSpPr/>
          <p:nvPr/>
        </p:nvSpPr>
        <p:spPr>
          <a:xfrm>
            <a:off x="4309920" y="51390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E0778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15" name="Freeform: Shape 914"/>
          <p:cNvSpPr/>
          <p:nvPr/>
        </p:nvSpPr>
        <p:spPr>
          <a:xfrm>
            <a:off x="4309920" y="51498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F778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16" name="Freeform: Shape 915"/>
          <p:cNvSpPr/>
          <p:nvPr/>
        </p:nvSpPr>
        <p:spPr>
          <a:xfrm>
            <a:off x="4309920" y="51606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F768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17" name="Freeform: Shape 916"/>
          <p:cNvSpPr/>
          <p:nvPr/>
        </p:nvSpPr>
        <p:spPr>
          <a:xfrm>
            <a:off x="4309920" y="51714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E768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18" name="Freeform: Shape 917"/>
          <p:cNvSpPr/>
          <p:nvPr/>
        </p:nvSpPr>
        <p:spPr>
          <a:xfrm>
            <a:off x="4309920" y="51822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D758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19" name="Freeform: Shape 918"/>
          <p:cNvSpPr/>
          <p:nvPr/>
        </p:nvSpPr>
        <p:spPr>
          <a:xfrm>
            <a:off x="4309920" y="51930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D748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20" name="Freeform: Shape 919"/>
          <p:cNvSpPr/>
          <p:nvPr/>
        </p:nvSpPr>
        <p:spPr>
          <a:xfrm>
            <a:off x="4309920" y="52038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C748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21" name="Freeform: Shape 920"/>
          <p:cNvSpPr/>
          <p:nvPr/>
        </p:nvSpPr>
        <p:spPr>
          <a:xfrm>
            <a:off x="4309920" y="5214600"/>
            <a:ext cx="591480" cy="11520"/>
          </a:xfrm>
          <a:custGeom>
            <a:avLst/>
            <a:gdLst/>
            <a:ahLst/>
            <a:cxnLst/>
            <a:rect l="0" t="0" r="r" b="b"/>
            <a:pathLst>
              <a:path w="1643" h="32">
                <a:moveTo>
                  <a:pt x="0" y="0"/>
                </a:moveTo>
                <a:lnTo>
                  <a:pt x="1643" y="0"/>
                </a:lnTo>
                <a:lnTo>
                  <a:pt x="1643" y="32"/>
                </a:lnTo>
                <a:lnTo>
                  <a:pt x="0" y="32"/>
                </a:lnTo>
                <a:lnTo>
                  <a:pt x="0" y="0"/>
                </a:lnTo>
                <a:close/>
              </a:path>
            </a:pathLst>
          </a:custGeom>
          <a:solidFill>
            <a:srgbClr val="DC738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22" name="Freeform: Shape 921"/>
          <p:cNvSpPr/>
          <p:nvPr/>
        </p:nvSpPr>
        <p:spPr>
          <a:xfrm>
            <a:off x="4309920" y="52254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B728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23" name="Freeform: Shape 922"/>
          <p:cNvSpPr/>
          <p:nvPr/>
        </p:nvSpPr>
        <p:spPr>
          <a:xfrm>
            <a:off x="4309920" y="52362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A728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24" name="Freeform: Shape 923"/>
          <p:cNvSpPr/>
          <p:nvPr/>
        </p:nvSpPr>
        <p:spPr>
          <a:xfrm>
            <a:off x="4309920" y="52470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A718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25" name="Freeform: Shape 924"/>
          <p:cNvSpPr/>
          <p:nvPr/>
        </p:nvSpPr>
        <p:spPr>
          <a:xfrm>
            <a:off x="4309920" y="52578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9718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26" name="Freeform: Shape 925"/>
          <p:cNvSpPr/>
          <p:nvPr/>
        </p:nvSpPr>
        <p:spPr>
          <a:xfrm>
            <a:off x="4309920" y="52686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8708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27" name="Freeform: Shape 926"/>
          <p:cNvSpPr/>
          <p:nvPr/>
        </p:nvSpPr>
        <p:spPr>
          <a:xfrm>
            <a:off x="4309920" y="52794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86F8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28" name="Freeform: Shape 927"/>
          <p:cNvSpPr/>
          <p:nvPr/>
        </p:nvSpPr>
        <p:spPr>
          <a:xfrm>
            <a:off x="4309920" y="52902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76F8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29" name="Freeform: Shape 928"/>
          <p:cNvSpPr/>
          <p:nvPr/>
        </p:nvSpPr>
        <p:spPr>
          <a:xfrm>
            <a:off x="4309920" y="53010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66E8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0" name="Freeform: Shape 929"/>
          <p:cNvSpPr/>
          <p:nvPr/>
        </p:nvSpPr>
        <p:spPr>
          <a:xfrm>
            <a:off x="4309920" y="53118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66D8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1" name="Freeform: Shape 930"/>
          <p:cNvSpPr/>
          <p:nvPr/>
        </p:nvSpPr>
        <p:spPr>
          <a:xfrm>
            <a:off x="4309920" y="53226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56D7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2" name="Freeform: Shape 931"/>
          <p:cNvSpPr/>
          <p:nvPr/>
        </p:nvSpPr>
        <p:spPr>
          <a:xfrm>
            <a:off x="4309920" y="53334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46C7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3" name="Freeform: Shape 932"/>
          <p:cNvSpPr/>
          <p:nvPr/>
        </p:nvSpPr>
        <p:spPr>
          <a:xfrm>
            <a:off x="4309920" y="53442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46C7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4" name="Freeform: Shape 933"/>
          <p:cNvSpPr/>
          <p:nvPr/>
        </p:nvSpPr>
        <p:spPr>
          <a:xfrm>
            <a:off x="4309920" y="53550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36B7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5" name="Freeform: Shape 934"/>
          <p:cNvSpPr/>
          <p:nvPr/>
        </p:nvSpPr>
        <p:spPr>
          <a:xfrm>
            <a:off x="4309920" y="5365800"/>
            <a:ext cx="591480" cy="11160"/>
          </a:xfrm>
          <a:custGeom>
            <a:avLst/>
            <a:gdLst/>
            <a:ahLst/>
            <a:cxnLst/>
            <a:rect l="0" t="0" r="r" b="b"/>
            <a:pathLst>
              <a:path w="1643" h="31">
                <a:moveTo>
                  <a:pt x="0" y="0"/>
                </a:moveTo>
                <a:lnTo>
                  <a:pt x="1643" y="0"/>
                </a:lnTo>
                <a:lnTo>
                  <a:pt x="1643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D26A7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936" name="Picture 935"/>
          <p:cNvPicPr/>
          <p:nvPr/>
        </p:nvPicPr>
        <p:blipFill>
          <a:blip r:embed="rId14"/>
          <a:stretch/>
        </p:blipFill>
        <p:spPr>
          <a:xfrm>
            <a:off x="1185840" y="4154400"/>
            <a:ext cx="2899800" cy="1785600"/>
          </a:xfrm>
          <a:prstGeom prst="rect">
            <a:avLst/>
          </a:prstGeom>
          <a:ln w="0">
            <a:noFill/>
          </a:ln>
        </p:spPr>
      </p:pic>
      <p:pic>
        <p:nvPicPr>
          <p:cNvPr id="937" name="Picture 936"/>
          <p:cNvPicPr/>
          <p:nvPr/>
        </p:nvPicPr>
        <p:blipFill>
          <a:blip r:embed="rId15"/>
          <a:stretch/>
        </p:blipFill>
        <p:spPr>
          <a:xfrm>
            <a:off x="1121760" y="4550760"/>
            <a:ext cx="3026160" cy="1074240"/>
          </a:xfrm>
          <a:prstGeom prst="rect">
            <a:avLst/>
          </a:prstGeom>
          <a:ln w="0">
            <a:noFill/>
          </a:ln>
        </p:spPr>
      </p:pic>
      <p:sp>
        <p:nvSpPr>
          <p:cNvPr id="938" name="Freeform: Shape 937"/>
          <p:cNvSpPr/>
          <p:nvPr/>
        </p:nvSpPr>
        <p:spPr>
          <a:xfrm>
            <a:off x="1244880" y="4195440"/>
            <a:ext cx="2786760" cy="1672200"/>
          </a:xfrm>
          <a:custGeom>
            <a:avLst/>
            <a:gdLst/>
            <a:ahLst/>
            <a:cxnLst/>
            <a:rect l="0" t="0" r="r" b="b"/>
            <a:pathLst>
              <a:path w="7741" h="4645">
                <a:moveTo>
                  <a:pt x="0" y="464"/>
                </a:moveTo>
                <a:cubicBezTo>
                  <a:pt x="0" y="207"/>
                  <a:pt x="208" y="0"/>
                  <a:pt x="465" y="0"/>
                </a:cubicBezTo>
                <a:lnTo>
                  <a:pt x="7277" y="0"/>
                </a:lnTo>
                <a:cubicBezTo>
                  <a:pt x="7534" y="0"/>
                  <a:pt x="7741" y="207"/>
                  <a:pt x="7741" y="464"/>
                </a:cubicBezTo>
                <a:lnTo>
                  <a:pt x="7741" y="4179"/>
                </a:lnTo>
                <a:cubicBezTo>
                  <a:pt x="7741" y="4436"/>
                  <a:pt x="7534" y="4645"/>
                  <a:pt x="7277" y="4645"/>
                </a:cubicBezTo>
                <a:lnTo>
                  <a:pt x="465" y="4645"/>
                </a:lnTo>
                <a:cubicBezTo>
                  <a:pt x="208" y="4645"/>
                  <a:pt x="0" y="4436"/>
                  <a:pt x="0" y="4179"/>
                </a:cubicBezTo>
                <a:lnTo>
                  <a:pt x="0" y="464"/>
                </a:lnTo>
                <a:close/>
              </a:path>
            </a:pathLst>
          </a:custGeom>
          <a:solidFill>
            <a:srgbClr val="C000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939" name="TextBox 938"/>
          <p:cNvSpPr txBox="1"/>
          <p:nvPr/>
        </p:nvSpPr>
        <p:spPr>
          <a:xfrm>
            <a:off x="5371200" y="4725000"/>
            <a:ext cx="3083760" cy="563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8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IT Act 1961</a:t>
            </a:r>
            <a:endParaRPr lang="en-US" sz="3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0" name="TextBox 939"/>
          <p:cNvSpPr txBox="1"/>
          <p:nvPr/>
        </p:nvSpPr>
        <p:spPr>
          <a:xfrm>
            <a:off x="1455840" y="4725000"/>
            <a:ext cx="3083760" cy="563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8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IT Act 2025</a:t>
            </a:r>
            <a:endParaRPr lang="en-US" sz="3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2C3DD20-5DA0-364F-3F2F-A558EAA8B077}"/>
              </a:ext>
            </a:extLst>
          </p:cNvPr>
          <p:cNvSpPr/>
          <p:nvPr/>
        </p:nvSpPr>
        <p:spPr>
          <a:xfrm>
            <a:off x="995422" y="221940"/>
            <a:ext cx="5860873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b="1" dirty="0">
                <a:solidFill>
                  <a:srgbClr val="FFFF00"/>
                </a:solidFill>
                <a:latin typeface="Bahnschrift" panose="020B0502040204020203" pitchFamily="34" charset="0"/>
              </a:rPr>
              <a:t>Journey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Freeform: Shape 940"/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2" name="Freeform: Shape 941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943" name="Freeform: Shape 942"/>
          <p:cNvSpPr/>
          <p:nvPr/>
        </p:nvSpPr>
        <p:spPr>
          <a:xfrm>
            <a:off x="970560" y="737280"/>
            <a:ext cx="10965600" cy="5759640"/>
          </a:xfrm>
          <a:custGeom>
            <a:avLst/>
            <a:gdLst/>
            <a:ahLst/>
            <a:cxnLst/>
            <a:rect l="0" t="0" r="r" b="b"/>
            <a:pathLst>
              <a:path w="30460" h="15999">
                <a:moveTo>
                  <a:pt x="0" y="15999"/>
                </a:moveTo>
                <a:lnTo>
                  <a:pt x="30460" y="15999"/>
                </a:lnTo>
                <a:lnTo>
                  <a:pt x="30460" y="0"/>
                </a:lnTo>
                <a:lnTo>
                  <a:pt x="0" y="0"/>
                </a:lnTo>
                <a:lnTo>
                  <a:pt x="0" y="15999"/>
                </a:lnTo>
                <a:close/>
              </a:path>
            </a:pathLst>
          </a:custGeom>
          <a:noFill/>
          <a:ln w="1440">
            <a:solidFill>
              <a:srgbClr val="000000"/>
            </a:solidFill>
            <a:miter/>
          </a:ln>
        </p:spPr>
        <p:txBody>
          <a:bodyPr lIns="720" tIns="720" rIns="720" bIns="7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944" name="Picture 943"/>
          <p:cNvPicPr/>
          <p:nvPr/>
        </p:nvPicPr>
        <p:blipFill>
          <a:blip r:embed="rId2"/>
          <a:stretch/>
        </p:blipFill>
        <p:spPr>
          <a:xfrm>
            <a:off x="973800" y="737640"/>
            <a:ext cx="3623040" cy="2764800"/>
          </a:xfrm>
          <a:prstGeom prst="rect">
            <a:avLst/>
          </a:prstGeom>
          <a:ln w="0">
            <a:noFill/>
          </a:ln>
        </p:spPr>
      </p:pic>
      <p:pic>
        <p:nvPicPr>
          <p:cNvPr id="946" name="Picture 945"/>
          <p:cNvPicPr/>
          <p:nvPr/>
        </p:nvPicPr>
        <p:blipFill>
          <a:blip r:embed="rId3"/>
          <a:stretch/>
        </p:blipFill>
        <p:spPr>
          <a:xfrm>
            <a:off x="2060280" y="3727800"/>
            <a:ext cx="3621600" cy="2766600"/>
          </a:xfrm>
          <a:prstGeom prst="rect">
            <a:avLst/>
          </a:prstGeom>
          <a:ln w="0">
            <a:noFill/>
          </a:ln>
        </p:spPr>
      </p:pic>
      <p:sp>
        <p:nvSpPr>
          <p:cNvPr id="947" name="TextBox 946"/>
          <p:cNvSpPr txBox="1"/>
          <p:nvPr/>
        </p:nvSpPr>
        <p:spPr>
          <a:xfrm>
            <a:off x="5167080" y="1365480"/>
            <a:ext cx="4007160" cy="961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65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Tax year</a:t>
            </a:r>
            <a:endParaRPr lang="en-US" sz="65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8" name="TextBox 947"/>
          <p:cNvSpPr txBox="1"/>
          <p:nvPr/>
        </p:nvSpPr>
        <p:spPr>
          <a:xfrm>
            <a:off x="6252840" y="3936240"/>
            <a:ext cx="5861880" cy="961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5400" b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Assessment &amp;</a:t>
            </a:r>
            <a:endParaRPr lang="en-US" sz="5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9" name="TextBox 948"/>
          <p:cNvSpPr txBox="1"/>
          <p:nvPr/>
        </p:nvSpPr>
        <p:spPr>
          <a:xfrm>
            <a:off x="6252839" y="4778640"/>
            <a:ext cx="4661345" cy="961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5400" b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Previous Year</a:t>
            </a:r>
            <a:endParaRPr lang="en-US" sz="5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9" name="Freeform: Shape 2568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570" name="TextBox 2569"/>
          <p:cNvSpPr txBox="1"/>
          <p:nvPr/>
        </p:nvSpPr>
        <p:spPr>
          <a:xfrm>
            <a:off x="810000" y="1279440"/>
            <a:ext cx="1384920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1961 Act repealed vide s. 536 (Repeal and savings)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71" name="TextBox 2570"/>
          <p:cNvSpPr txBox="1"/>
          <p:nvPr/>
        </p:nvSpPr>
        <p:spPr>
          <a:xfrm>
            <a:off x="810000" y="1948320"/>
            <a:ext cx="135565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Repealed Act to continue to apply to any pending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72" name="TextBox 2571"/>
          <p:cNvSpPr txBox="1"/>
          <p:nvPr/>
        </p:nvSpPr>
        <p:spPr>
          <a:xfrm>
            <a:off x="1194120" y="2463840"/>
            <a:ext cx="316908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proceedings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73" name="TextBox 2572"/>
          <p:cNvSpPr txBox="1"/>
          <p:nvPr/>
        </p:nvSpPr>
        <p:spPr>
          <a:xfrm>
            <a:off x="810000" y="3133080"/>
            <a:ext cx="1183284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Penalty can be imposed in the repealed Act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74" name="TextBox 2573"/>
          <p:cNvSpPr txBox="1"/>
          <p:nvPr/>
        </p:nvSpPr>
        <p:spPr>
          <a:xfrm>
            <a:off x="810000" y="3800160"/>
            <a:ext cx="1012608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Losses allowed to be carried forward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75" name="TextBox 2574"/>
          <p:cNvSpPr txBox="1"/>
          <p:nvPr/>
        </p:nvSpPr>
        <p:spPr>
          <a:xfrm>
            <a:off x="810000" y="4469760"/>
            <a:ext cx="1233144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MAT / AMT also allowed to be carried forward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76" name="TextBox 2575"/>
          <p:cNvSpPr txBox="1"/>
          <p:nvPr/>
        </p:nvSpPr>
        <p:spPr>
          <a:xfrm>
            <a:off x="810000" y="5137200"/>
            <a:ext cx="614088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 Many other allowed…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77" name="TextBox 2576"/>
          <p:cNvSpPr txBox="1"/>
          <p:nvPr/>
        </p:nvSpPr>
        <p:spPr>
          <a:xfrm>
            <a:off x="810000" y="5805360"/>
            <a:ext cx="848628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General clauses Act applicable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Diagonal Corners Snipped 1">
            <a:extLst>
              <a:ext uri="{FF2B5EF4-FFF2-40B4-BE49-F238E27FC236}">
                <a16:creationId xmlns:a16="http://schemas.microsoft.com/office/drawing/2014/main" id="{8F7AD00A-BDD8-1504-C335-4D5ABFEC758D}"/>
              </a:ext>
            </a:extLst>
          </p:cNvPr>
          <p:cNvSpPr/>
          <p:nvPr/>
        </p:nvSpPr>
        <p:spPr>
          <a:xfrm>
            <a:off x="1655181" y="227880"/>
            <a:ext cx="8993528" cy="914400"/>
          </a:xfrm>
          <a:prstGeom prst="snip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dirty="0">
                <a:latin typeface="Aptos Display" panose="020B0004020202020204" pitchFamily="34" charset="0"/>
              </a:rPr>
              <a:t>Transition  from 1961 to 2025 – S 536</a:t>
            </a:r>
          </a:p>
        </p:txBody>
      </p:sp>
    </p:spTree>
    <p:extLst>
      <p:ext uri="{BB962C8B-B14F-4D97-AF65-F5344CB8AC3E}">
        <p14:creationId xmlns:p14="http://schemas.microsoft.com/office/powerpoint/2010/main" val="11486662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Snipped 1">
            <a:extLst>
              <a:ext uri="{FF2B5EF4-FFF2-40B4-BE49-F238E27FC236}">
                <a16:creationId xmlns:a16="http://schemas.microsoft.com/office/drawing/2014/main" id="{10C55A9F-0BCD-5D92-0B69-98FB0FA7E362}"/>
              </a:ext>
            </a:extLst>
          </p:cNvPr>
          <p:cNvSpPr/>
          <p:nvPr/>
        </p:nvSpPr>
        <p:spPr>
          <a:xfrm>
            <a:off x="2660073" y="227880"/>
            <a:ext cx="7137069" cy="914400"/>
          </a:xfrm>
          <a:prstGeom prst="snip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dirty="0">
                <a:latin typeface="Aptos Display" panose="020B0004020202020204" pitchFamily="34" charset="0"/>
              </a:rPr>
              <a:t>Transition  from 1961 to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AECD1E-2751-E0A6-5519-29F4EEB330F5}"/>
              </a:ext>
            </a:extLst>
          </p:cNvPr>
          <p:cNvSpPr txBox="1"/>
          <p:nvPr/>
        </p:nvSpPr>
        <p:spPr>
          <a:xfrm>
            <a:off x="1041565" y="1349603"/>
            <a:ext cx="1010887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strike="noStrike" spc="-1" dirty="0">
                <a:solidFill>
                  <a:srgbClr val="002060"/>
                </a:solidFill>
                <a:latin typeface="Arial" panose="020B0604020202020204" pitchFamily="34" charset="0"/>
                <a:ea typeface="FranklinGothic"/>
                <a:cs typeface="Arial" panose="020B0604020202020204" pitchFamily="34" charset="0"/>
              </a:rPr>
              <a:t>■</a:t>
            </a:r>
            <a:r>
              <a:rPr lang="en-US" sz="3200" b="1" strike="noStrike" spc="-1" dirty="0">
                <a:solidFill>
                  <a:srgbClr val="002060"/>
                </a:solidFill>
                <a:latin typeface="Arial" panose="020B0604020202020204" pitchFamily="34" charset="0"/>
                <a:ea typeface="Franklin Gothic Book"/>
                <a:cs typeface="Arial" panose="020B0604020202020204" pitchFamily="34" charset="0"/>
              </a:rPr>
              <a:t>  </a:t>
            </a:r>
            <a:r>
              <a:rPr lang="en-US" sz="3600" strike="noStrike" spc="-1" dirty="0">
                <a:latin typeface="Arial" panose="020B0604020202020204" pitchFamily="34" charset="0"/>
                <a:ea typeface="Franklin Gothic Book"/>
                <a:cs typeface="Arial" panose="020B0604020202020204" pitchFamily="34" charset="0"/>
              </a:rPr>
              <a:t>Interest w.e.f. 1-4-2026 – Under IT Act 2025</a:t>
            </a:r>
          </a:p>
          <a:p>
            <a:endParaRPr lang="en-US" sz="3200" b="1" spc="-1" dirty="0">
              <a:solidFill>
                <a:srgbClr val="002060"/>
              </a:solidFill>
              <a:latin typeface="Arial" panose="020B0604020202020204" pitchFamily="34" charset="0"/>
              <a:ea typeface="Franklin Gothic Book"/>
              <a:cs typeface="Arial" panose="020B0604020202020204" pitchFamily="34" charset="0"/>
            </a:endParaRPr>
          </a:p>
          <a:p>
            <a:r>
              <a:rPr lang="en-US" sz="3200" spc="-1" dirty="0">
                <a:solidFill>
                  <a:srgbClr val="002060"/>
                </a:solidFill>
                <a:latin typeface="Arial" panose="020B0604020202020204" pitchFamily="34" charset="0"/>
                <a:ea typeface="FranklinGothic"/>
                <a:cs typeface="Arial" panose="020B0604020202020204" pitchFamily="34" charset="0"/>
              </a:rPr>
              <a:t>■ </a:t>
            </a:r>
            <a:r>
              <a:rPr lang="en-US" sz="3200" b="1" strike="noStrike" spc="-1" dirty="0">
                <a:solidFill>
                  <a:srgbClr val="002060"/>
                </a:solidFill>
                <a:latin typeface="Arial" panose="020B0604020202020204" pitchFamily="34" charset="0"/>
                <a:ea typeface="Franklin Gothic Book"/>
                <a:cs typeface="Arial" panose="020B0604020202020204" pitchFamily="34" charset="0"/>
              </a:rPr>
              <a:t>1961 Act : Circulars, Notifications, Approvals</a:t>
            </a:r>
          </a:p>
          <a:p>
            <a:endParaRPr lang="en-US" sz="3200" b="1" spc="-1" dirty="0">
              <a:solidFill>
                <a:srgbClr val="002060"/>
              </a:solidFill>
              <a:latin typeface="Arial" panose="020B0604020202020204" pitchFamily="34" charset="0"/>
              <a:ea typeface="Franklin Gothic Book"/>
              <a:cs typeface="Arial" panose="020B0604020202020204" pitchFamily="34" charset="0"/>
            </a:endParaRPr>
          </a:p>
          <a:p>
            <a:endParaRPr lang="en-US" sz="3200" b="1" strike="noStrike" spc="-1" dirty="0">
              <a:solidFill>
                <a:srgbClr val="002060"/>
              </a:solidFill>
              <a:latin typeface="Arial" panose="020B0604020202020204" pitchFamily="34" charset="0"/>
              <a:ea typeface="Franklin Gothic Book"/>
              <a:cs typeface="Arial" panose="020B0604020202020204" pitchFamily="34" charset="0"/>
            </a:endParaRPr>
          </a:p>
          <a:p>
            <a:r>
              <a:rPr lang="en-US" sz="3200" spc="-1" dirty="0">
                <a:solidFill>
                  <a:srgbClr val="002060"/>
                </a:solidFill>
                <a:latin typeface="Arial" panose="020B0604020202020204" pitchFamily="34" charset="0"/>
                <a:ea typeface="FranklinGothic"/>
                <a:cs typeface="Arial" panose="020B0604020202020204" pitchFamily="34" charset="0"/>
              </a:rPr>
              <a:t>■</a:t>
            </a:r>
            <a:r>
              <a:rPr lang="en-US" sz="3200" b="1" spc="-1" dirty="0">
                <a:solidFill>
                  <a:srgbClr val="002060"/>
                </a:solidFill>
                <a:latin typeface="Arial" panose="020B0604020202020204" pitchFamily="34" charset="0"/>
                <a:ea typeface="Franklin Gothic Book"/>
                <a:cs typeface="Arial" panose="020B0604020202020204" pitchFamily="34" charset="0"/>
              </a:rPr>
              <a:t> 1961 Act : ITAT, HC, SC Decisions</a:t>
            </a:r>
          </a:p>
          <a:p>
            <a:endParaRPr lang="en-US" sz="3200" b="1" spc="-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spc="-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spc="-1" dirty="0">
                <a:solidFill>
                  <a:srgbClr val="002060"/>
                </a:solidFill>
                <a:latin typeface="Arial" panose="020B0604020202020204" pitchFamily="34" charset="0"/>
                <a:ea typeface="FranklinGothic"/>
                <a:cs typeface="Arial" panose="020B0604020202020204" pitchFamily="34" charset="0"/>
              </a:rPr>
              <a:t>■</a:t>
            </a:r>
            <a:r>
              <a:rPr lang="en-US" sz="3200" b="1" spc="-1" dirty="0">
                <a:solidFill>
                  <a:srgbClr val="002060"/>
                </a:solidFill>
                <a:latin typeface="Arial" panose="020B0604020202020204" pitchFamily="34" charset="0"/>
                <a:ea typeface="Franklin Gothic Book"/>
                <a:cs typeface="Arial" panose="020B0604020202020204" pitchFamily="34" charset="0"/>
              </a:rPr>
              <a:t> 1921 Act : ??</a:t>
            </a:r>
            <a:r>
              <a:rPr lang="en-US" sz="3200" b="1" strike="noStrike" spc="-1" dirty="0">
                <a:solidFill>
                  <a:srgbClr val="002060"/>
                </a:solidFill>
                <a:latin typeface="Arial" panose="020B0604020202020204" pitchFamily="34" charset="0"/>
                <a:ea typeface="Franklin Gothic Book"/>
                <a:cs typeface="Arial" panose="020B0604020202020204" pitchFamily="34" charset="0"/>
              </a:rPr>
              <a:t> </a:t>
            </a:r>
          </a:p>
          <a:p>
            <a:endParaRPr lang="en-US" sz="3200" b="0" strike="noStrike" spc="-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5171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Freeform: Shape 950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955" name="Freeform: Shape 954"/>
          <p:cNvSpPr/>
          <p:nvPr/>
        </p:nvSpPr>
        <p:spPr>
          <a:xfrm>
            <a:off x="4881240" y="1132920"/>
            <a:ext cx="7022880" cy="594000"/>
          </a:xfrm>
          <a:custGeom>
            <a:avLst/>
            <a:gdLst/>
            <a:ahLst/>
            <a:cxnLst/>
            <a:rect l="0" t="0" r="r" b="b"/>
            <a:pathLst>
              <a:path w="19508" h="1650">
                <a:moveTo>
                  <a:pt x="19508" y="275"/>
                </a:moveTo>
                <a:lnTo>
                  <a:pt x="19508" y="1375"/>
                </a:lnTo>
                <a:cubicBezTo>
                  <a:pt x="19508" y="1527"/>
                  <a:pt x="19385" y="1650"/>
                  <a:pt x="19234" y="1650"/>
                </a:cubicBezTo>
                <a:lnTo>
                  <a:pt x="0" y="1650"/>
                </a:lnTo>
                <a:lnTo>
                  <a:pt x="0" y="0"/>
                </a:lnTo>
                <a:lnTo>
                  <a:pt x="19234" y="0"/>
                </a:lnTo>
                <a:cubicBezTo>
                  <a:pt x="19385" y="0"/>
                  <a:pt x="19508" y="123"/>
                  <a:pt x="19508" y="275"/>
                </a:cubicBezTo>
                <a:close/>
              </a:path>
            </a:pathLst>
          </a:custGeom>
          <a:solidFill>
            <a:srgbClr val="F5E8D4">
              <a:alpha val="9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56" name="Freeform: Shape 955"/>
          <p:cNvSpPr/>
          <p:nvPr/>
        </p:nvSpPr>
        <p:spPr>
          <a:xfrm>
            <a:off x="4879800" y="1131480"/>
            <a:ext cx="7026120" cy="596880"/>
          </a:xfrm>
          <a:custGeom>
            <a:avLst/>
            <a:gdLst/>
            <a:ahLst/>
            <a:cxnLst/>
            <a:rect l="0" t="0" r="r" b="b"/>
            <a:pathLst>
              <a:path w="19517" h="1658">
                <a:moveTo>
                  <a:pt x="19517" y="276"/>
                </a:moveTo>
                <a:lnTo>
                  <a:pt x="19517" y="1382"/>
                </a:lnTo>
                <a:lnTo>
                  <a:pt x="19516" y="1410"/>
                </a:lnTo>
                <a:lnTo>
                  <a:pt x="19511" y="1438"/>
                </a:lnTo>
                <a:lnTo>
                  <a:pt x="19504" y="1464"/>
                </a:lnTo>
                <a:lnTo>
                  <a:pt x="19495" y="1489"/>
                </a:lnTo>
                <a:lnTo>
                  <a:pt x="19484" y="1513"/>
                </a:lnTo>
                <a:lnTo>
                  <a:pt x="19470" y="1536"/>
                </a:lnTo>
                <a:lnTo>
                  <a:pt x="19454" y="1558"/>
                </a:lnTo>
                <a:lnTo>
                  <a:pt x="19437" y="1577"/>
                </a:lnTo>
                <a:lnTo>
                  <a:pt x="19417" y="1595"/>
                </a:lnTo>
                <a:lnTo>
                  <a:pt x="19396" y="1611"/>
                </a:lnTo>
                <a:lnTo>
                  <a:pt x="19373" y="1625"/>
                </a:lnTo>
                <a:lnTo>
                  <a:pt x="19349" y="1637"/>
                </a:lnTo>
                <a:lnTo>
                  <a:pt x="19324" y="1646"/>
                </a:lnTo>
                <a:lnTo>
                  <a:pt x="19297" y="1653"/>
                </a:lnTo>
                <a:lnTo>
                  <a:pt x="19270" y="1657"/>
                </a:lnTo>
                <a:lnTo>
                  <a:pt x="19242" y="1658"/>
                </a:lnTo>
                <a:lnTo>
                  <a:pt x="0" y="1658"/>
                </a:lnTo>
                <a:lnTo>
                  <a:pt x="0" y="0"/>
                </a:lnTo>
                <a:lnTo>
                  <a:pt x="19242" y="0"/>
                </a:lnTo>
                <a:lnTo>
                  <a:pt x="19270" y="1"/>
                </a:lnTo>
                <a:lnTo>
                  <a:pt x="19297" y="5"/>
                </a:lnTo>
                <a:lnTo>
                  <a:pt x="19324" y="12"/>
                </a:lnTo>
                <a:lnTo>
                  <a:pt x="19349" y="21"/>
                </a:lnTo>
                <a:lnTo>
                  <a:pt x="19373" y="33"/>
                </a:lnTo>
                <a:lnTo>
                  <a:pt x="19396" y="47"/>
                </a:lnTo>
                <a:lnTo>
                  <a:pt x="19417" y="63"/>
                </a:lnTo>
                <a:lnTo>
                  <a:pt x="19437" y="81"/>
                </a:lnTo>
                <a:lnTo>
                  <a:pt x="19454" y="100"/>
                </a:lnTo>
                <a:lnTo>
                  <a:pt x="19470" y="121"/>
                </a:lnTo>
                <a:lnTo>
                  <a:pt x="19484" y="144"/>
                </a:lnTo>
                <a:lnTo>
                  <a:pt x="19495" y="168"/>
                </a:lnTo>
                <a:lnTo>
                  <a:pt x="19504" y="194"/>
                </a:lnTo>
                <a:lnTo>
                  <a:pt x="19511" y="220"/>
                </a:lnTo>
                <a:lnTo>
                  <a:pt x="19516" y="248"/>
                </a:lnTo>
                <a:lnTo>
                  <a:pt x="19517" y="276"/>
                </a:lnTo>
                <a:moveTo>
                  <a:pt x="19498" y="250"/>
                </a:moveTo>
                <a:lnTo>
                  <a:pt x="19494" y="224"/>
                </a:lnTo>
                <a:lnTo>
                  <a:pt x="19488" y="200"/>
                </a:lnTo>
                <a:lnTo>
                  <a:pt x="19479" y="176"/>
                </a:lnTo>
                <a:lnTo>
                  <a:pt x="19469" y="153"/>
                </a:lnTo>
                <a:lnTo>
                  <a:pt x="19456" y="132"/>
                </a:lnTo>
                <a:lnTo>
                  <a:pt x="19441" y="112"/>
                </a:lnTo>
                <a:lnTo>
                  <a:pt x="19425" y="94"/>
                </a:lnTo>
                <a:lnTo>
                  <a:pt x="19406" y="77"/>
                </a:lnTo>
                <a:lnTo>
                  <a:pt x="19386" y="62"/>
                </a:lnTo>
                <a:lnTo>
                  <a:pt x="19365" y="49"/>
                </a:lnTo>
                <a:lnTo>
                  <a:pt x="19343" y="38"/>
                </a:lnTo>
                <a:lnTo>
                  <a:pt x="19319" y="29"/>
                </a:lnTo>
                <a:lnTo>
                  <a:pt x="19294" y="23"/>
                </a:lnTo>
                <a:lnTo>
                  <a:pt x="19269" y="19"/>
                </a:lnTo>
                <a:lnTo>
                  <a:pt x="19242" y="17"/>
                </a:lnTo>
                <a:lnTo>
                  <a:pt x="0" y="17"/>
                </a:lnTo>
                <a:lnTo>
                  <a:pt x="18" y="0"/>
                </a:lnTo>
                <a:lnTo>
                  <a:pt x="18" y="1658"/>
                </a:lnTo>
                <a:lnTo>
                  <a:pt x="0" y="1641"/>
                </a:lnTo>
                <a:lnTo>
                  <a:pt x="19241" y="1641"/>
                </a:lnTo>
                <a:lnTo>
                  <a:pt x="19267" y="1640"/>
                </a:lnTo>
                <a:lnTo>
                  <a:pt x="19293" y="1636"/>
                </a:lnTo>
                <a:lnTo>
                  <a:pt x="19318" y="1630"/>
                </a:lnTo>
                <a:lnTo>
                  <a:pt x="19341" y="1621"/>
                </a:lnTo>
                <a:lnTo>
                  <a:pt x="19364" y="1610"/>
                </a:lnTo>
                <a:lnTo>
                  <a:pt x="19385" y="1597"/>
                </a:lnTo>
                <a:lnTo>
                  <a:pt x="19405" y="1582"/>
                </a:lnTo>
                <a:lnTo>
                  <a:pt x="19423" y="1566"/>
                </a:lnTo>
                <a:lnTo>
                  <a:pt x="19440" y="1547"/>
                </a:lnTo>
                <a:lnTo>
                  <a:pt x="19455" y="1527"/>
                </a:lnTo>
                <a:lnTo>
                  <a:pt x="19468" y="1506"/>
                </a:lnTo>
                <a:lnTo>
                  <a:pt x="19479" y="1483"/>
                </a:lnTo>
                <a:lnTo>
                  <a:pt x="19487" y="1460"/>
                </a:lnTo>
                <a:lnTo>
                  <a:pt x="19494" y="1435"/>
                </a:lnTo>
                <a:lnTo>
                  <a:pt x="19498" y="1410"/>
                </a:lnTo>
                <a:lnTo>
                  <a:pt x="19499" y="1382"/>
                </a:lnTo>
                <a:lnTo>
                  <a:pt x="19499" y="277"/>
                </a:lnTo>
                <a:lnTo>
                  <a:pt x="19498" y="250"/>
                </a:lnTo>
                <a:close/>
              </a:path>
            </a:pathLst>
          </a:custGeom>
          <a:solidFill>
            <a:srgbClr val="F5E8D4">
              <a:alpha val="9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958" name="Picture 957"/>
          <p:cNvPicPr/>
          <p:nvPr/>
        </p:nvPicPr>
        <p:blipFill>
          <a:blip r:embed="rId2"/>
          <a:stretch/>
        </p:blipFill>
        <p:spPr>
          <a:xfrm>
            <a:off x="871560" y="1018080"/>
            <a:ext cx="4064040" cy="856080"/>
          </a:xfrm>
          <a:prstGeom prst="rect">
            <a:avLst/>
          </a:prstGeom>
          <a:ln w="0">
            <a:noFill/>
          </a:ln>
        </p:spPr>
      </p:pic>
      <p:pic>
        <p:nvPicPr>
          <p:cNvPr id="959" name="Picture 958"/>
          <p:cNvPicPr/>
          <p:nvPr/>
        </p:nvPicPr>
        <p:blipFill>
          <a:blip r:embed="rId3"/>
          <a:stretch/>
        </p:blipFill>
        <p:spPr>
          <a:xfrm>
            <a:off x="1990440" y="940320"/>
            <a:ext cx="1827000" cy="1096920"/>
          </a:xfrm>
          <a:prstGeom prst="rect">
            <a:avLst/>
          </a:prstGeom>
          <a:ln w="0">
            <a:noFill/>
          </a:ln>
        </p:spPr>
      </p:pic>
      <p:sp>
        <p:nvSpPr>
          <p:cNvPr id="960" name="Freeform: Shape 959"/>
          <p:cNvSpPr/>
          <p:nvPr/>
        </p:nvSpPr>
        <p:spPr>
          <a:xfrm>
            <a:off x="931320" y="10587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AC87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61" name="Freeform: Shape 960"/>
          <p:cNvSpPr/>
          <p:nvPr/>
        </p:nvSpPr>
        <p:spPr>
          <a:xfrm>
            <a:off x="931320" y="10702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AC87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62" name="Freeform: Shape 961"/>
          <p:cNvSpPr/>
          <p:nvPr/>
        </p:nvSpPr>
        <p:spPr>
          <a:xfrm>
            <a:off x="931320" y="10818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AC87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63" name="Freeform: Shape 962"/>
          <p:cNvSpPr/>
          <p:nvPr/>
        </p:nvSpPr>
        <p:spPr>
          <a:xfrm>
            <a:off x="931320" y="10933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AC77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64" name="Freeform: Shape 963"/>
          <p:cNvSpPr/>
          <p:nvPr/>
        </p:nvSpPr>
        <p:spPr>
          <a:xfrm>
            <a:off x="931320" y="110484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AC77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65" name="Freeform: Shape 964"/>
          <p:cNvSpPr/>
          <p:nvPr/>
        </p:nvSpPr>
        <p:spPr>
          <a:xfrm>
            <a:off x="931320" y="11167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AC77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66" name="Freeform: Shape 965"/>
          <p:cNvSpPr/>
          <p:nvPr/>
        </p:nvSpPr>
        <p:spPr>
          <a:xfrm>
            <a:off x="931320" y="11282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AC77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67" name="Freeform: Shape 966"/>
          <p:cNvSpPr/>
          <p:nvPr/>
        </p:nvSpPr>
        <p:spPr>
          <a:xfrm>
            <a:off x="931320" y="11397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AC77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68" name="Freeform: Shape 967"/>
          <p:cNvSpPr/>
          <p:nvPr/>
        </p:nvSpPr>
        <p:spPr>
          <a:xfrm>
            <a:off x="931320" y="115128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BC67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69" name="Freeform: Shape 968"/>
          <p:cNvSpPr/>
          <p:nvPr/>
        </p:nvSpPr>
        <p:spPr>
          <a:xfrm>
            <a:off x="931320" y="11631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67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70" name="Freeform: Shape 969"/>
          <p:cNvSpPr/>
          <p:nvPr/>
        </p:nvSpPr>
        <p:spPr>
          <a:xfrm>
            <a:off x="931320" y="11746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67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71" name="Freeform: Shape 970"/>
          <p:cNvSpPr/>
          <p:nvPr/>
        </p:nvSpPr>
        <p:spPr>
          <a:xfrm>
            <a:off x="931320" y="11862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67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72" name="Freeform: Shape 971"/>
          <p:cNvSpPr/>
          <p:nvPr/>
        </p:nvSpPr>
        <p:spPr>
          <a:xfrm>
            <a:off x="931320" y="11977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67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73" name="Freeform: Shape 972"/>
          <p:cNvSpPr/>
          <p:nvPr/>
        </p:nvSpPr>
        <p:spPr>
          <a:xfrm>
            <a:off x="931320" y="120924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BC57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74" name="Freeform: Shape 973"/>
          <p:cNvSpPr/>
          <p:nvPr/>
        </p:nvSpPr>
        <p:spPr>
          <a:xfrm>
            <a:off x="931320" y="12211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57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75" name="Freeform: Shape 974"/>
          <p:cNvSpPr/>
          <p:nvPr/>
        </p:nvSpPr>
        <p:spPr>
          <a:xfrm>
            <a:off x="931320" y="12326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57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76" name="Freeform: Shape 975"/>
          <p:cNvSpPr/>
          <p:nvPr/>
        </p:nvSpPr>
        <p:spPr>
          <a:xfrm>
            <a:off x="931320" y="12441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57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77" name="Freeform: Shape 976"/>
          <p:cNvSpPr/>
          <p:nvPr/>
        </p:nvSpPr>
        <p:spPr>
          <a:xfrm>
            <a:off x="931320" y="12556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56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78" name="Freeform: Shape 977"/>
          <p:cNvSpPr/>
          <p:nvPr/>
        </p:nvSpPr>
        <p:spPr>
          <a:xfrm>
            <a:off x="931320" y="126720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BC56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79" name="Freeform: Shape 978"/>
          <p:cNvSpPr/>
          <p:nvPr/>
        </p:nvSpPr>
        <p:spPr>
          <a:xfrm>
            <a:off x="931320" y="12790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46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80" name="Freeform: Shape 979"/>
          <p:cNvSpPr/>
          <p:nvPr/>
        </p:nvSpPr>
        <p:spPr>
          <a:xfrm>
            <a:off x="931320" y="12906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46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81" name="Freeform: Shape 980"/>
          <p:cNvSpPr/>
          <p:nvPr/>
        </p:nvSpPr>
        <p:spPr>
          <a:xfrm>
            <a:off x="931320" y="13021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46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82" name="Freeform: Shape 981"/>
          <p:cNvSpPr/>
          <p:nvPr/>
        </p:nvSpPr>
        <p:spPr>
          <a:xfrm>
            <a:off x="931320" y="131364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BC46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83" name="Freeform: Shape 982"/>
          <p:cNvSpPr/>
          <p:nvPr/>
        </p:nvSpPr>
        <p:spPr>
          <a:xfrm>
            <a:off x="931320" y="13255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46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84" name="Freeform: Shape 983"/>
          <p:cNvSpPr/>
          <p:nvPr/>
        </p:nvSpPr>
        <p:spPr>
          <a:xfrm>
            <a:off x="931320" y="13370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CC36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85" name="Freeform: Shape 984"/>
          <p:cNvSpPr/>
          <p:nvPr/>
        </p:nvSpPr>
        <p:spPr>
          <a:xfrm>
            <a:off x="931320" y="13485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CC36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86" name="Freeform: Shape 985"/>
          <p:cNvSpPr/>
          <p:nvPr/>
        </p:nvSpPr>
        <p:spPr>
          <a:xfrm>
            <a:off x="931320" y="13600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CC36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87" name="Freeform: Shape 986"/>
          <p:cNvSpPr/>
          <p:nvPr/>
        </p:nvSpPr>
        <p:spPr>
          <a:xfrm>
            <a:off x="931320" y="137160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CC36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88" name="Freeform: Shape 987"/>
          <p:cNvSpPr/>
          <p:nvPr/>
        </p:nvSpPr>
        <p:spPr>
          <a:xfrm>
            <a:off x="931320" y="13834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CC36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89" name="Freeform: Shape 988"/>
          <p:cNvSpPr/>
          <p:nvPr/>
        </p:nvSpPr>
        <p:spPr>
          <a:xfrm>
            <a:off x="931320" y="13950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CC26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90" name="Freeform: Shape 989"/>
          <p:cNvSpPr/>
          <p:nvPr/>
        </p:nvSpPr>
        <p:spPr>
          <a:xfrm>
            <a:off x="931320" y="14065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CC26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91" name="Freeform: Shape 990"/>
          <p:cNvSpPr/>
          <p:nvPr/>
        </p:nvSpPr>
        <p:spPr>
          <a:xfrm>
            <a:off x="931320" y="14180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CC26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92" name="Freeform: Shape 991"/>
          <p:cNvSpPr/>
          <p:nvPr/>
        </p:nvSpPr>
        <p:spPr>
          <a:xfrm>
            <a:off x="931320" y="142956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CC26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93" name="Freeform: Shape 992"/>
          <p:cNvSpPr/>
          <p:nvPr/>
        </p:nvSpPr>
        <p:spPr>
          <a:xfrm>
            <a:off x="931320" y="14414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16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94" name="Freeform: Shape 993"/>
          <p:cNvSpPr/>
          <p:nvPr/>
        </p:nvSpPr>
        <p:spPr>
          <a:xfrm>
            <a:off x="931320" y="14529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16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95" name="Freeform: Shape 994"/>
          <p:cNvSpPr/>
          <p:nvPr/>
        </p:nvSpPr>
        <p:spPr>
          <a:xfrm>
            <a:off x="931320" y="14644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AC06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96" name="Freeform: Shape 995"/>
          <p:cNvSpPr/>
          <p:nvPr/>
        </p:nvSpPr>
        <p:spPr>
          <a:xfrm>
            <a:off x="931320" y="14760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9BF6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97" name="Freeform: Shape 996"/>
          <p:cNvSpPr/>
          <p:nvPr/>
        </p:nvSpPr>
        <p:spPr>
          <a:xfrm>
            <a:off x="931320" y="148752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9BF6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98" name="Freeform: Shape 997"/>
          <p:cNvSpPr/>
          <p:nvPr/>
        </p:nvSpPr>
        <p:spPr>
          <a:xfrm>
            <a:off x="931320" y="14994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8BE5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99" name="Freeform: Shape 998"/>
          <p:cNvSpPr/>
          <p:nvPr/>
        </p:nvSpPr>
        <p:spPr>
          <a:xfrm>
            <a:off x="931320" y="15109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8BE5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0" name="Freeform: Shape 999"/>
          <p:cNvSpPr/>
          <p:nvPr/>
        </p:nvSpPr>
        <p:spPr>
          <a:xfrm>
            <a:off x="931320" y="15224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BD5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1" name="Freeform: Shape 1000"/>
          <p:cNvSpPr/>
          <p:nvPr/>
        </p:nvSpPr>
        <p:spPr>
          <a:xfrm>
            <a:off x="931320" y="153396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6BC5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2" name="Freeform: Shape 1001"/>
          <p:cNvSpPr/>
          <p:nvPr/>
        </p:nvSpPr>
        <p:spPr>
          <a:xfrm>
            <a:off x="931320" y="15458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6BC5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3" name="Freeform: Shape 1002"/>
          <p:cNvSpPr/>
          <p:nvPr/>
        </p:nvSpPr>
        <p:spPr>
          <a:xfrm>
            <a:off x="931320" y="15573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5BB5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4" name="Freeform: Shape 1003"/>
          <p:cNvSpPr/>
          <p:nvPr/>
        </p:nvSpPr>
        <p:spPr>
          <a:xfrm>
            <a:off x="931320" y="15688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5BB5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5" name="Freeform: Shape 1004"/>
          <p:cNvSpPr/>
          <p:nvPr/>
        </p:nvSpPr>
        <p:spPr>
          <a:xfrm>
            <a:off x="931320" y="15804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4BA5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6" name="Freeform: Shape 1005"/>
          <p:cNvSpPr/>
          <p:nvPr/>
        </p:nvSpPr>
        <p:spPr>
          <a:xfrm>
            <a:off x="931320" y="159192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3B95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7" name="Freeform: Shape 1006"/>
          <p:cNvSpPr/>
          <p:nvPr/>
        </p:nvSpPr>
        <p:spPr>
          <a:xfrm>
            <a:off x="931320" y="16038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3B95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8" name="Freeform: Shape 1007"/>
          <p:cNvSpPr/>
          <p:nvPr/>
        </p:nvSpPr>
        <p:spPr>
          <a:xfrm>
            <a:off x="931320" y="16153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2B85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9" name="Freeform: Shape 1008"/>
          <p:cNvSpPr/>
          <p:nvPr/>
        </p:nvSpPr>
        <p:spPr>
          <a:xfrm>
            <a:off x="931320" y="16268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2B85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10" name="Freeform: Shape 1009"/>
          <p:cNvSpPr/>
          <p:nvPr/>
        </p:nvSpPr>
        <p:spPr>
          <a:xfrm>
            <a:off x="931320" y="16383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1B75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11" name="Freeform: Shape 1010"/>
          <p:cNvSpPr/>
          <p:nvPr/>
        </p:nvSpPr>
        <p:spPr>
          <a:xfrm>
            <a:off x="931320" y="164988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0B65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12" name="Freeform: Shape 1011"/>
          <p:cNvSpPr/>
          <p:nvPr/>
        </p:nvSpPr>
        <p:spPr>
          <a:xfrm>
            <a:off x="931320" y="16617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0B65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13" name="Freeform: Shape 1012"/>
          <p:cNvSpPr/>
          <p:nvPr/>
        </p:nvSpPr>
        <p:spPr>
          <a:xfrm>
            <a:off x="931320" y="16732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FB55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14" name="Freeform: Shape 1013"/>
          <p:cNvSpPr/>
          <p:nvPr/>
        </p:nvSpPr>
        <p:spPr>
          <a:xfrm>
            <a:off x="931320" y="16848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FB55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15" name="Freeform: Shape 1014"/>
          <p:cNvSpPr/>
          <p:nvPr/>
        </p:nvSpPr>
        <p:spPr>
          <a:xfrm>
            <a:off x="931320" y="169632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DEB45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16" name="Freeform: Shape 1015"/>
          <p:cNvSpPr/>
          <p:nvPr/>
        </p:nvSpPr>
        <p:spPr>
          <a:xfrm>
            <a:off x="931320" y="17082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DB35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17" name="Freeform: Shape 1016"/>
          <p:cNvSpPr/>
          <p:nvPr/>
        </p:nvSpPr>
        <p:spPr>
          <a:xfrm>
            <a:off x="931320" y="17197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DB35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18" name="Freeform: Shape 1017"/>
          <p:cNvSpPr/>
          <p:nvPr/>
        </p:nvSpPr>
        <p:spPr>
          <a:xfrm>
            <a:off x="931320" y="17312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CB25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19" name="Freeform: Shape 1018"/>
          <p:cNvSpPr/>
          <p:nvPr/>
        </p:nvSpPr>
        <p:spPr>
          <a:xfrm>
            <a:off x="931320" y="17427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CB25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0" name="Freeform: Shape 1019"/>
          <p:cNvSpPr/>
          <p:nvPr/>
        </p:nvSpPr>
        <p:spPr>
          <a:xfrm>
            <a:off x="931320" y="175428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DBB15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1" name="Freeform: Shape 1020"/>
          <p:cNvSpPr/>
          <p:nvPr/>
        </p:nvSpPr>
        <p:spPr>
          <a:xfrm>
            <a:off x="931320" y="17661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AB05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2" name="Freeform: Shape 1021"/>
          <p:cNvSpPr/>
          <p:nvPr/>
        </p:nvSpPr>
        <p:spPr>
          <a:xfrm>
            <a:off x="931320" y="17776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AB05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3" name="Freeform: Shape 1022"/>
          <p:cNvSpPr/>
          <p:nvPr/>
        </p:nvSpPr>
        <p:spPr>
          <a:xfrm>
            <a:off x="931320" y="17892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9AF5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4" name="TextBox 1023"/>
          <p:cNvSpPr txBox="1"/>
          <p:nvPr/>
        </p:nvSpPr>
        <p:spPr>
          <a:xfrm>
            <a:off x="5110920" y="1237320"/>
            <a:ext cx="86256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•</a:t>
            </a:r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To any person </a:t>
            </a:r>
            <a:r>
              <a:rPr lang="en-US" sz="24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17 incomes including agriculture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5" name="Freeform: Shape 1024"/>
          <p:cNvSpPr/>
          <p:nvPr/>
        </p:nvSpPr>
        <p:spPr>
          <a:xfrm>
            <a:off x="4881240" y="1911960"/>
            <a:ext cx="7022880" cy="594360"/>
          </a:xfrm>
          <a:custGeom>
            <a:avLst/>
            <a:gdLst/>
            <a:ahLst/>
            <a:cxnLst/>
            <a:rect l="0" t="0" r="r" b="b"/>
            <a:pathLst>
              <a:path w="19508" h="1651">
                <a:moveTo>
                  <a:pt x="19508" y="275"/>
                </a:moveTo>
                <a:lnTo>
                  <a:pt x="19508" y="1376"/>
                </a:lnTo>
                <a:cubicBezTo>
                  <a:pt x="19508" y="1527"/>
                  <a:pt x="19385" y="1651"/>
                  <a:pt x="19234" y="1651"/>
                </a:cubicBezTo>
                <a:lnTo>
                  <a:pt x="0" y="1651"/>
                </a:lnTo>
                <a:lnTo>
                  <a:pt x="0" y="0"/>
                </a:lnTo>
                <a:lnTo>
                  <a:pt x="19234" y="0"/>
                </a:lnTo>
                <a:cubicBezTo>
                  <a:pt x="19385" y="0"/>
                  <a:pt x="19508" y="123"/>
                  <a:pt x="19508" y="275"/>
                </a:cubicBezTo>
                <a:close/>
              </a:path>
            </a:pathLst>
          </a:custGeom>
          <a:solidFill>
            <a:srgbClr val="DAD7D2">
              <a:alpha val="9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6" name="Freeform: Shape 1025"/>
          <p:cNvSpPr/>
          <p:nvPr/>
        </p:nvSpPr>
        <p:spPr>
          <a:xfrm>
            <a:off x="4879800" y="1910520"/>
            <a:ext cx="7026120" cy="597240"/>
          </a:xfrm>
          <a:custGeom>
            <a:avLst/>
            <a:gdLst/>
            <a:ahLst/>
            <a:cxnLst/>
            <a:rect l="0" t="0" r="r" b="b"/>
            <a:pathLst>
              <a:path w="19517" h="1659">
                <a:moveTo>
                  <a:pt x="19517" y="277"/>
                </a:moveTo>
                <a:lnTo>
                  <a:pt x="19517" y="1383"/>
                </a:lnTo>
                <a:lnTo>
                  <a:pt x="19516" y="1411"/>
                </a:lnTo>
                <a:lnTo>
                  <a:pt x="19511" y="1439"/>
                </a:lnTo>
                <a:lnTo>
                  <a:pt x="19504" y="1465"/>
                </a:lnTo>
                <a:lnTo>
                  <a:pt x="19495" y="1490"/>
                </a:lnTo>
                <a:lnTo>
                  <a:pt x="19484" y="1514"/>
                </a:lnTo>
                <a:lnTo>
                  <a:pt x="19470" y="1537"/>
                </a:lnTo>
                <a:lnTo>
                  <a:pt x="19454" y="1558"/>
                </a:lnTo>
                <a:lnTo>
                  <a:pt x="19437" y="1578"/>
                </a:lnTo>
                <a:lnTo>
                  <a:pt x="19417" y="1596"/>
                </a:lnTo>
                <a:lnTo>
                  <a:pt x="19396" y="1612"/>
                </a:lnTo>
                <a:lnTo>
                  <a:pt x="19373" y="1626"/>
                </a:lnTo>
                <a:lnTo>
                  <a:pt x="19349" y="1637"/>
                </a:lnTo>
                <a:lnTo>
                  <a:pt x="19324" y="1646"/>
                </a:lnTo>
                <a:lnTo>
                  <a:pt x="19297" y="1653"/>
                </a:lnTo>
                <a:lnTo>
                  <a:pt x="19270" y="1658"/>
                </a:lnTo>
                <a:lnTo>
                  <a:pt x="19242" y="1659"/>
                </a:lnTo>
                <a:lnTo>
                  <a:pt x="0" y="1659"/>
                </a:lnTo>
                <a:lnTo>
                  <a:pt x="0" y="0"/>
                </a:lnTo>
                <a:lnTo>
                  <a:pt x="19242" y="0"/>
                </a:lnTo>
                <a:lnTo>
                  <a:pt x="19270" y="1"/>
                </a:lnTo>
                <a:lnTo>
                  <a:pt x="19297" y="6"/>
                </a:lnTo>
                <a:lnTo>
                  <a:pt x="19324" y="13"/>
                </a:lnTo>
                <a:lnTo>
                  <a:pt x="19349" y="22"/>
                </a:lnTo>
                <a:lnTo>
                  <a:pt x="19373" y="34"/>
                </a:lnTo>
                <a:lnTo>
                  <a:pt x="19396" y="47"/>
                </a:lnTo>
                <a:lnTo>
                  <a:pt x="19417" y="63"/>
                </a:lnTo>
                <a:lnTo>
                  <a:pt x="19437" y="81"/>
                </a:lnTo>
                <a:lnTo>
                  <a:pt x="19454" y="101"/>
                </a:lnTo>
                <a:lnTo>
                  <a:pt x="19470" y="122"/>
                </a:lnTo>
                <a:lnTo>
                  <a:pt x="19484" y="145"/>
                </a:lnTo>
                <a:lnTo>
                  <a:pt x="19495" y="169"/>
                </a:lnTo>
                <a:lnTo>
                  <a:pt x="19504" y="194"/>
                </a:lnTo>
                <a:lnTo>
                  <a:pt x="19511" y="221"/>
                </a:lnTo>
                <a:lnTo>
                  <a:pt x="19516" y="248"/>
                </a:lnTo>
                <a:lnTo>
                  <a:pt x="19517" y="277"/>
                </a:lnTo>
                <a:moveTo>
                  <a:pt x="19498" y="251"/>
                </a:moveTo>
                <a:lnTo>
                  <a:pt x="19494" y="225"/>
                </a:lnTo>
                <a:lnTo>
                  <a:pt x="19488" y="200"/>
                </a:lnTo>
                <a:lnTo>
                  <a:pt x="19479" y="176"/>
                </a:lnTo>
                <a:lnTo>
                  <a:pt x="19469" y="154"/>
                </a:lnTo>
                <a:lnTo>
                  <a:pt x="19456" y="133"/>
                </a:lnTo>
                <a:lnTo>
                  <a:pt x="19441" y="113"/>
                </a:lnTo>
                <a:lnTo>
                  <a:pt x="19425" y="94"/>
                </a:lnTo>
                <a:lnTo>
                  <a:pt x="19406" y="77"/>
                </a:lnTo>
                <a:lnTo>
                  <a:pt x="19386" y="62"/>
                </a:lnTo>
                <a:lnTo>
                  <a:pt x="19365" y="49"/>
                </a:lnTo>
                <a:lnTo>
                  <a:pt x="19343" y="38"/>
                </a:lnTo>
                <a:lnTo>
                  <a:pt x="19319" y="30"/>
                </a:lnTo>
                <a:lnTo>
                  <a:pt x="19294" y="23"/>
                </a:lnTo>
                <a:lnTo>
                  <a:pt x="19269" y="19"/>
                </a:lnTo>
                <a:lnTo>
                  <a:pt x="19242" y="18"/>
                </a:lnTo>
                <a:lnTo>
                  <a:pt x="0" y="18"/>
                </a:lnTo>
                <a:lnTo>
                  <a:pt x="18" y="0"/>
                </a:lnTo>
                <a:lnTo>
                  <a:pt x="18" y="1659"/>
                </a:lnTo>
                <a:lnTo>
                  <a:pt x="0" y="1641"/>
                </a:lnTo>
                <a:lnTo>
                  <a:pt x="19241" y="1641"/>
                </a:lnTo>
                <a:lnTo>
                  <a:pt x="19267" y="1640"/>
                </a:lnTo>
                <a:lnTo>
                  <a:pt x="19293" y="1636"/>
                </a:lnTo>
                <a:lnTo>
                  <a:pt x="19318" y="1630"/>
                </a:lnTo>
                <a:lnTo>
                  <a:pt x="19341" y="1621"/>
                </a:lnTo>
                <a:lnTo>
                  <a:pt x="19364" y="1610"/>
                </a:lnTo>
                <a:lnTo>
                  <a:pt x="19385" y="1598"/>
                </a:lnTo>
                <a:lnTo>
                  <a:pt x="19405" y="1583"/>
                </a:lnTo>
                <a:lnTo>
                  <a:pt x="19423" y="1566"/>
                </a:lnTo>
                <a:lnTo>
                  <a:pt x="19440" y="1548"/>
                </a:lnTo>
                <a:lnTo>
                  <a:pt x="19455" y="1528"/>
                </a:lnTo>
                <a:lnTo>
                  <a:pt x="19468" y="1507"/>
                </a:lnTo>
                <a:lnTo>
                  <a:pt x="19479" y="1484"/>
                </a:lnTo>
                <a:lnTo>
                  <a:pt x="19487" y="1460"/>
                </a:lnTo>
                <a:lnTo>
                  <a:pt x="19494" y="1436"/>
                </a:lnTo>
                <a:lnTo>
                  <a:pt x="19498" y="1410"/>
                </a:lnTo>
                <a:lnTo>
                  <a:pt x="19499" y="1383"/>
                </a:lnTo>
                <a:lnTo>
                  <a:pt x="19499" y="277"/>
                </a:lnTo>
                <a:lnTo>
                  <a:pt x="19498" y="251"/>
                </a:lnTo>
                <a:close/>
              </a:path>
            </a:pathLst>
          </a:custGeom>
          <a:solidFill>
            <a:srgbClr val="DAD7D2">
              <a:alpha val="9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7" name="TextBox 1026"/>
          <p:cNvSpPr txBox="1"/>
          <p:nvPr/>
        </p:nvSpPr>
        <p:spPr>
          <a:xfrm>
            <a:off x="2331000" y="1115640"/>
            <a:ext cx="1351080" cy="57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00" b="0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Sch II</a:t>
            </a:r>
            <a:endParaRPr lang="en-US" sz="39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8" name="TextBox 1027"/>
          <p:cNvSpPr txBox="1"/>
          <p:nvPr/>
        </p:nvSpPr>
        <p:spPr>
          <a:xfrm>
            <a:off x="5110920" y="1861200"/>
            <a:ext cx="7944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•</a:t>
            </a:r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Eligible persons </a:t>
            </a:r>
            <a:r>
              <a:rPr lang="en-US" sz="24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42 incomes (Sl. No. 38A to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029" name="Picture 1028"/>
          <p:cNvPicPr/>
          <p:nvPr/>
        </p:nvPicPr>
        <p:blipFill>
          <a:blip r:embed="rId4"/>
          <a:stretch/>
        </p:blipFill>
        <p:spPr>
          <a:xfrm>
            <a:off x="871560" y="1798200"/>
            <a:ext cx="4064040" cy="856080"/>
          </a:xfrm>
          <a:prstGeom prst="rect">
            <a:avLst/>
          </a:prstGeom>
          <a:ln w="0">
            <a:noFill/>
          </a:ln>
        </p:spPr>
      </p:pic>
      <p:pic>
        <p:nvPicPr>
          <p:cNvPr id="1030" name="Picture 1029"/>
          <p:cNvPicPr/>
          <p:nvPr/>
        </p:nvPicPr>
        <p:blipFill>
          <a:blip r:embed="rId5"/>
          <a:stretch/>
        </p:blipFill>
        <p:spPr>
          <a:xfrm>
            <a:off x="1927800" y="1719000"/>
            <a:ext cx="1950480" cy="1098360"/>
          </a:xfrm>
          <a:prstGeom prst="rect">
            <a:avLst/>
          </a:prstGeom>
          <a:ln w="0">
            <a:noFill/>
          </a:ln>
        </p:spPr>
      </p:pic>
      <p:sp>
        <p:nvSpPr>
          <p:cNvPr id="1031" name="Freeform: Shape 1030"/>
          <p:cNvSpPr/>
          <p:nvPr/>
        </p:nvSpPr>
        <p:spPr>
          <a:xfrm>
            <a:off x="931320" y="18378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78B7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32" name="Freeform: Shape 1031"/>
          <p:cNvSpPr/>
          <p:nvPr/>
        </p:nvSpPr>
        <p:spPr>
          <a:xfrm>
            <a:off x="931320" y="184932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968A7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33" name="Freeform: Shape 1032"/>
          <p:cNvSpPr/>
          <p:nvPr/>
        </p:nvSpPr>
        <p:spPr>
          <a:xfrm>
            <a:off x="931320" y="18612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68A7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34" name="Freeform: Shape 1033"/>
          <p:cNvSpPr/>
          <p:nvPr/>
        </p:nvSpPr>
        <p:spPr>
          <a:xfrm>
            <a:off x="931320" y="18727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6897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35" name="Freeform: Shape 1034"/>
          <p:cNvSpPr/>
          <p:nvPr/>
        </p:nvSpPr>
        <p:spPr>
          <a:xfrm>
            <a:off x="931320" y="18842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5897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36" name="Freeform: Shape 1035"/>
          <p:cNvSpPr/>
          <p:nvPr/>
        </p:nvSpPr>
        <p:spPr>
          <a:xfrm>
            <a:off x="931320" y="189576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95887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37" name="Freeform: Shape 1036"/>
          <p:cNvSpPr/>
          <p:nvPr/>
        </p:nvSpPr>
        <p:spPr>
          <a:xfrm>
            <a:off x="931320" y="19076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5887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38" name="Freeform: Shape 1037"/>
          <p:cNvSpPr/>
          <p:nvPr/>
        </p:nvSpPr>
        <p:spPr>
          <a:xfrm>
            <a:off x="931320" y="19191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4877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39" name="Freeform: Shape 1038"/>
          <p:cNvSpPr/>
          <p:nvPr/>
        </p:nvSpPr>
        <p:spPr>
          <a:xfrm>
            <a:off x="931320" y="19306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4877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40" name="Freeform: Shape 1039"/>
          <p:cNvSpPr/>
          <p:nvPr/>
        </p:nvSpPr>
        <p:spPr>
          <a:xfrm>
            <a:off x="931320" y="19422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3876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41" name="Freeform: Shape 1040"/>
          <p:cNvSpPr/>
          <p:nvPr/>
        </p:nvSpPr>
        <p:spPr>
          <a:xfrm>
            <a:off x="931320" y="195372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93866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42" name="Freeform: Shape 1041"/>
          <p:cNvSpPr/>
          <p:nvPr/>
        </p:nvSpPr>
        <p:spPr>
          <a:xfrm>
            <a:off x="931320" y="19656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3866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43" name="Freeform: Shape 1042"/>
          <p:cNvSpPr/>
          <p:nvPr/>
        </p:nvSpPr>
        <p:spPr>
          <a:xfrm>
            <a:off x="931320" y="19771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2856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44" name="Freeform: Shape 1043"/>
          <p:cNvSpPr/>
          <p:nvPr/>
        </p:nvSpPr>
        <p:spPr>
          <a:xfrm>
            <a:off x="931320" y="19886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2856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45" name="Freeform: Shape 1044"/>
          <p:cNvSpPr/>
          <p:nvPr/>
        </p:nvSpPr>
        <p:spPr>
          <a:xfrm>
            <a:off x="931320" y="20001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2846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46" name="Freeform: Shape 1045"/>
          <p:cNvSpPr/>
          <p:nvPr/>
        </p:nvSpPr>
        <p:spPr>
          <a:xfrm>
            <a:off x="931320" y="201168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91846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47" name="Freeform: Shape 1046"/>
          <p:cNvSpPr/>
          <p:nvPr/>
        </p:nvSpPr>
        <p:spPr>
          <a:xfrm>
            <a:off x="931320" y="20235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1836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48" name="Freeform: Shape 1047"/>
          <p:cNvSpPr/>
          <p:nvPr/>
        </p:nvSpPr>
        <p:spPr>
          <a:xfrm>
            <a:off x="931320" y="20350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0836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49" name="Freeform: Shape 1048"/>
          <p:cNvSpPr/>
          <p:nvPr/>
        </p:nvSpPr>
        <p:spPr>
          <a:xfrm>
            <a:off x="931320" y="20466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0826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50" name="Freeform: Shape 1049"/>
          <p:cNvSpPr/>
          <p:nvPr/>
        </p:nvSpPr>
        <p:spPr>
          <a:xfrm>
            <a:off x="931320" y="205812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90826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51" name="Freeform: Shape 1050"/>
          <p:cNvSpPr/>
          <p:nvPr/>
        </p:nvSpPr>
        <p:spPr>
          <a:xfrm>
            <a:off x="931320" y="20700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F816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52" name="Freeform: Shape 1051"/>
          <p:cNvSpPr/>
          <p:nvPr/>
        </p:nvSpPr>
        <p:spPr>
          <a:xfrm>
            <a:off x="931320" y="20815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F816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53" name="Freeform: Shape 1052"/>
          <p:cNvSpPr/>
          <p:nvPr/>
        </p:nvSpPr>
        <p:spPr>
          <a:xfrm>
            <a:off x="931320" y="20930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F806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54" name="Freeform: Shape 1053"/>
          <p:cNvSpPr/>
          <p:nvPr/>
        </p:nvSpPr>
        <p:spPr>
          <a:xfrm>
            <a:off x="931320" y="21045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E806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55" name="Freeform: Shape 1054"/>
          <p:cNvSpPr/>
          <p:nvPr/>
        </p:nvSpPr>
        <p:spPr>
          <a:xfrm>
            <a:off x="931320" y="211608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8E806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56" name="Freeform: Shape 1055"/>
          <p:cNvSpPr/>
          <p:nvPr/>
        </p:nvSpPr>
        <p:spPr>
          <a:xfrm>
            <a:off x="931320" y="21279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D7F6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57" name="Freeform: Shape 1056"/>
          <p:cNvSpPr/>
          <p:nvPr/>
        </p:nvSpPr>
        <p:spPr>
          <a:xfrm>
            <a:off x="931320" y="21394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D7F6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58" name="Freeform: Shape 1057"/>
          <p:cNvSpPr/>
          <p:nvPr/>
        </p:nvSpPr>
        <p:spPr>
          <a:xfrm>
            <a:off x="931320" y="21510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D7E6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59" name="Freeform: Shape 1058"/>
          <p:cNvSpPr/>
          <p:nvPr/>
        </p:nvSpPr>
        <p:spPr>
          <a:xfrm>
            <a:off x="931320" y="21625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C7E6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60" name="Freeform: Shape 1059"/>
          <p:cNvSpPr/>
          <p:nvPr/>
        </p:nvSpPr>
        <p:spPr>
          <a:xfrm>
            <a:off x="931320" y="217404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8C7D6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61" name="Freeform: Shape 1060"/>
          <p:cNvSpPr/>
          <p:nvPr/>
        </p:nvSpPr>
        <p:spPr>
          <a:xfrm>
            <a:off x="931320" y="21859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C7D6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62" name="Freeform: Shape 1061"/>
          <p:cNvSpPr/>
          <p:nvPr/>
        </p:nvSpPr>
        <p:spPr>
          <a:xfrm>
            <a:off x="931320" y="21974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B7C5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63" name="Freeform: Shape 1062"/>
          <p:cNvSpPr/>
          <p:nvPr/>
        </p:nvSpPr>
        <p:spPr>
          <a:xfrm>
            <a:off x="931320" y="220896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8B7C5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64" name="Freeform: Shape 1063"/>
          <p:cNvSpPr/>
          <p:nvPr/>
        </p:nvSpPr>
        <p:spPr>
          <a:xfrm>
            <a:off x="931320" y="2232000"/>
            <a:ext cx="3950280" cy="23760"/>
          </a:xfrm>
          <a:custGeom>
            <a:avLst/>
            <a:gdLst/>
            <a:ahLst/>
            <a:cxnLst/>
            <a:rect l="0" t="0" r="r" b="b"/>
            <a:pathLst>
              <a:path w="10973" h="66">
                <a:moveTo>
                  <a:pt x="0" y="0"/>
                </a:moveTo>
                <a:lnTo>
                  <a:pt x="10973" y="0"/>
                </a:lnTo>
                <a:lnTo>
                  <a:pt x="10973" y="66"/>
                </a:lnTo>
                <a:lnTo>
                  <a:pt x="0" y="66"/>
                </a:lnTo>
                <a:lnTo>
                  <a:pt x="0" y="0"/>
                </a:lnTo>
                <a:close/>
              </a:path>
            </a:pathLst>
          </a:custGeom>
          <a:solidFill>
            <a:srgbClr val="8A7B5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65" name="Freeform: Shape 1064"/>
          <p:cNvSpPr/>
          <p:nvPr/>
        </p:nvSpPr>
        <p:spPr>
          <a:xfrm>
            <a:off x="931320" y="225540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897A5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66" name="Freeform: Shape 1065"/>
          <p:cNvSpPr/>
          <p:nvPr/>
        </p:nvSpPr>
        <p:spPr>
          <a:xfrm>
            <a:off x="931320" y="2278440"/>
            <a:ext cx="3950280" cy="23760"/>
          </a:xfrm>
          <a:custGeom>
            <a:avLst/>
            <a:gdLst/>
            <a:ahLst/>
            <a:cxnLst/>
            <a:rect l="0" t="0" r="r" b="b"/>
            <a:pathLst>
              <a:path w="10973" h="66">
                <a:moveTo>
                  <a:pt x="0" y="0"/>
                </a:moveTo>
                <a:lnTo>
                  <a:pt x="10973" y="0"/>
                </a:lnTo>
                <a:lnTo>
                  <a:pt x="10973" y="66"/>
                </a:lnTo>
                <a:lnTo>
                  <a:pt x="0" y="66"/>
                </a:lnTo>
                <a:lnTo>
                  <a:pt x="0" y="0"/>
                </a:lnTo>
                <a:close/>
              </a:path>
            </a:pathLst>
          </a:custGeom>
          <a:solidFill>
            <a:srgbClr val="88795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67" name="Freeform: Shape 1066"/>
          <p:cNvSpPr/>
          <p:nvPr/>
        </p:nvSpPr>
        <p:spPr>
          <a:xfrm>
            <a:off x="931320" y="230184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87785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68" name="Freeform: Shape 1067"/>
          <p:cNvSpPr/>
          <p:nvPr/>
        </p:nvSpPr>
        <p:spPr>
          <a:xfrm>
            <a:off x="931320" y="2324880"/>
            <a:ext cx="3950280" cy="23760"/>
          </a:xfrm>
          <a:custGeom>
            <a:avLst/>
            <a:gdLst/>
            <a:ahLst/>
            <a:cxnLst/>
            <a:rect l="0" t="0" r="r" b="b"/>
            <a:pathLst>
              <a:path w="10973" h="66">
                <a:moveTo>
                  <a:pt x="0" y="0"/>
                </a:moveTo>
                <a:lnTo>
                  <a:pt x="10973" y="0"/>
                </a:lnTo>
                <a:lnTo>
                  <a:pt x="10973" y="66"/>
                </a:lnTo>
                <a:lnTo>
                  <a:pt x="0" y="66"/>
                </a:lnTo>
                <a:lnTo>
                  <a:pt x="0" y="0"/>
                </a:lnTo>
                <a:close/>
              </a:path>
            </a:pathLst>
          </a:custGeom>
          <a:solidFill>
            <a:srgbClr val="86775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69" name="Freeform: Shape 1068"/>
          <p:cNvSpPr/>
          <p:nvPr/>
        </p:nvSpPr>
        <p:spPr>
          <a:xfrm>
            <a:off x="931320" y="234828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85765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70" name="Freeform: Shape 1069"/>
          <p:cNvSpPr/>
          <p:nvPr/>
        </p:nvSpPr>
        <p:spPr>
          <a:xfrm>
            <a:off x="931320" y="237132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84755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71" name="Freeform: Shape 1070"/>
          <p:cNvSpPr/>
          <p:nvPr/>
        </p:nvSpPr>
        <p:spPr>
          <a:xfrm>
            <a:off x="931320" y="2394360"/>
            <a:ext cx="3950280" cy="23760"/>
          </a:xfrm>
          <a:custGeom>
            <a:avLst/>
            <a:gdLst/>
            <a:ahLst/>
            <a:cxnLst/>
            <a:rect l="0" t="0" r="r" b="b"/>
            <a:pathLst>
              <a:path w="10973" h="66">
                <a:moveTo>
                  <a:pt x="0" y="0"/>
                </a:moveTo>
                <a:lnTo>
                  <a:pt x="10973" y="0"/>
                </a:lnTo>
                <a:lnTo>
                  <a:pt x="10973" y="66"/>
                </a:lnTo>
                <a:lnTo>
                  <a:pt x="0" y="66"/>
                </a:lnTo>
                <a:lnTo>
                  <a:pt x="0" y="0"/>
                </a:lnTo>
                <a:close/>
              </a:path>
            </a:pathLst>
          </a:custGeom>
          <a:solidFill>
            <a:srgbClr val="83745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72" name="Freeform: Shape 1071"/>
          <p:cNvSpPr/>
          <p:nvPr/>
        </p:nvSpPr>
        <p:spPr>
          <a:xfrm>
            <a:off x="931320" y="241776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82735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73" name="Freeform: Shape 1072"/>
          <p:cNvSpPr/>
          <p:nvPr/>
        </p:nvSpPr>
        <p:spPr>
          <a:xfrm>
            <a:off x="931320" y="2440800"/>
            <a:ext cx="3950280" cy="23760"/>
          </a:xfrm>
          <a:custGeom>
            <a:avLst/>
            <a:gdLst/>
            <a:ahLst/>
            <a:cxnLst/>
            <a:rect l="0" t="0" r="r" b="b"/>
            <a:pathLst>
              <a:path w="10973" h="66">
                <a:moveTo>
                  <a:pt x="0" y="0"/>
                </a:moveTo>
                <a:lnTo>
                  <a:pt x="10973" y="0"/>
                </a:lnTo>
                <a:lnTo>
                  <a:pt x="10973" y="66"/>
                </a:lnTo>
                <a:lnTo>
                  <a:pt x="0" y="66"/>
                </a:lnTo>
                <a:lnTo>
                  <a:pt x="0" y="0"/>
                </a:lnTo>
                <a:close/>
              </a:path>
            </a:pathLst>
          </a:custGeom>
          <a:solidFill>
            <a:srgbClr val="81725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74" name="Freeform: Shape 1073"/>
          <p:cNvSpPr/>
          <p:nvPr/>
        </p:nvSpPr>
        <p:spPr>
          <a:xfrm>
            <a:off x="931320" y="246420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80715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75" name="Freeform: Shape 1074"/>
          <p:cNvSpPr/>
          <p:nvPr/>
        </p:nvSpPr>
        <p:spPr>
          <a:xfrm>
            <a:off x="931320" y="2487240"/>
            <a:ext cx="3950280" cy="23760"/>
          </a:xfrm>
          <a:custGeom>
            <a:avLst/>
            <a:gdLst/>
            <a:ahLst/>
            <a:cxnLst/>
            <a:rect l="0" t="0" r="r" b="b"/>
            <a:pathLst>
              <a:path w="10973" h="66">
                <a:moveTo>
                  <a:pt x="0" y="0"/>
                </a:moveTo>
                <a:lnTo>
                  <a:pt x="10973" y="0"/>
                </a:lnTo>
                <a:lnTo>
                  <a:pt x="10973" y="66"/>
                </a:lnTo>
                <a:lnTo>
                  <a:pt x="0" y="66"/>
                </a:lnTo>
                <a:lnTo>
                  <a:pt x="0" y="0"/>
                </a:lnTo>
                <a:close/>
              </a:path>
            </a:pathLst>
          </a:custGeom>
          <a:solidFill>
            <a:srgbClr val="7F705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76" name="Freeform: Shape 1075"/>
          <p:cNvSpPr/>
          <p:nvPr/>
        </p:nvSpPr>
        <p:spPr>
          <a:xfrm>
            <a:off x="931320" y="251064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7E6F5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77" name="Freeform: Shape 1076"/>
          <p:cNvSpPr/>
          <p:nvPr/>
        </p:nvSpPr>
        <p:spPr>
          <a:xfrm>
            <a:off x="931320" y="253368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7D6E5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78" name="Freeform: Shape 1077"/>
          <p:cNvSpPr/>
          <p:nvPr/>
        </p:nvSpPr>
        <p:spPr>
          <a:xfrm>
            <a:off x="931320" y="2556720"/>
            <a:ext cx="3950280" cy="23760"/>
          </a:xfrm>
          <a:custGeom>
            <a:avLst/>
            <a:gdLst/>
            <a:ahLst/>
            <a:cxnLst/>
            <a:rect l="0" t="0" r="r" b="b"/>
            <a:pathLst>
              <a:path w="10973" h="66">
                <a:moveTo>
                  <a:pt x="0" y="0"/>
                </a:moveTo>
                <a:lnTo>
                  <a:pt x="10973" y="0"/>
                </a:lnTo>
                <a:lnTo>
                  <a:pt x="10973" y="66"/>
                </a:lnTo>
                <a:lnTo>
                  <a:pt x="0" y="66"/>
                </a:lnTo>
                <a:lnTo>
                  <a:pt x="0" y="0"/>
                </a:lnTo>
                <a:close/>
              </a:path>
            </a:pathLst>
          </a:custGeom>
          <a:solidFill>
            <a:srgbClr val="7C6D5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79" name="TextBox 1078"/>
          <p:cNvSpPr txBox="1"/>
          <p:nvPr/>
        </p:nvSpPr>
        <p:spPr>
          <a:xfrm>
            <a:off x="5339520" y="2171880"/>
            <a:ext cx="80582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38D inserted in 2026), including partners, HUF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80" name="Freeform: Shape 1079"/>
          <p:cNvSpPr/>
          <p:nvPr/>
        </p:nvSpPr>
        <p:spPr>
          <a:xfrm>
            <a:off x="4881240" y="2691360"/>
            <a:ext cx="7022880" cy="594000"/>
          </a:xfrm>
          <a:custGeom>
            <a:avLst/>
            <a:gdLst/>
            <a:ahLst/>
            <a:cxnLst/>
            <a:rect l="0" t="0" r="r" b="b"/>
            <a:pathLst>
              <a:path w="19508" h="1650">
                <a:moveTo>
                  <a:pt x="19508" y="275"/>
                </a:moveTo>
                <a:lnTo>
                  <a:pt x="19508" y="1374"/>
                </a:lnTo>
                <a:cubicBezTo>
                  <a:pt x="19508" y="1526"/>
                  <a:pt x="19385" y="1650"/>
                  <a:pt x="19234" y="1650"/>
                </a:cubicBezTo>
                <a:lnTo>
                  <a:pt x="0" y="1650"/>
                </a:lnTo>
                <a:lnTo>
                  <a:pt x="0" y="0"/>
                </a:lnTo>
                <a:lnTo>
                  <a:pt x="19234" y="0"/>
                </a:lnTo>
                <a:cubicBezTo>
                  <a:pt x="19385" y="0"/>
                  <a:pt x="19508" y="123"/>
                  <a:pt x="19508" y="275"/>
                </a:cubicBezTo>
                <a:close/>
              </a:path>
            </a:pathLst>
          </a:custGeom>
          <a:solidFill>
            <a:srgbClr val="DBE2DB">
              <a:alpha val="9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81" name="Freeform: Shape 1080"/>
          <p:cNvSpPr/>
          <p:nvPr/>
        </p:nvSpPr>
        <p:spPr>
          <a:xfrm>
            <a:off x="4879800" y="2689920"/>
            <a:ext cx="7026120" cy="596880"/>
          </a:xfrm>
          <a:custGeom>
            <a:avLst/>
            <a:gdLst/>
            <a:ahLst/>
            <a:cxnLst/>
            <a:rect l="0" t="0" r="r" b="b"/>
            <a:pathLst>
              <a:path w="19517" h="1658">
                <a:moveTo>
                  <a:pt x="19517" y="276"/>
                </a:moveTo>
                <a:lnTo>
                  <a:pt x="19517" y="1381"/>
                </a:lnTo>
                <a:lnTo>
                  <a:pt x="19516" y="1410"/>
                </a:lnTo>
                <a:lnTo>
                  <a:pt x="19511" y="1437"/>
                </a:lnTo>
                <a:lnTo>
                  <a:pt x="19504" y="1463"/>
                </a:lnTo>
                <a:lnTo>
                  <a:pt x="19495" y="1489"/>
                </a:lnTo>
                <a:lnTo>
                  <a:pt x="19484" y="1513"/>
                </a:lnTo>
                <a:lnTo>
                  <a:pt x="19470" y="1536"/>
                </a:lnTo>
                <a:lnTo>
                  <a:pt x="19454" y="1557"/>
                </a:lnTo>
                <a:lnTo>
                  <a:pt x="19437" y="1577"/>
                </a:lnTo>
                <a:lnTo>
                  <a:pt x="19417" y="1595"/>
                </a:lnTo>
                <a:lnTo>
                  <a:pt x="19396" y="1610"/>
                </a:lnTo>
                <a:lnTo>
                  <a:pt x="19373" y="1624"/>
                </a:lnTo>
                <a:lnTo>
                  <a:pt x="19349" y="1636"/>
                </a:lnTo>
                <a:lnTo>
                  <a:pt x="19324" y="1646"/>
                </a:lnTo>
                <a:lnTo>
                  <a:pt x="19297" y="1653"/>
                </a:lnTo>
                <a:lnTo>
                  <a:pt x="19270" y="1657"/>
                </a:lnTo>
                <a:lnTo>
                  <a:pt x="19242" y="1658"/>
                </a:lnTo>
                <a:lnTo>
                  <a:pt x="0" y="1658"/>
                </a:lnTo>
                <a:lnTo>
                  <a:pt x="0" y="0"/>
                </a:lnTo>
                <a:lnTo>
                  <a:pt x="19242" y="0"/>
                </a:lnTo>
                <a:lnTo>
                  <a:pt x="19270" y="1"/>
                </a:lnTo>
                <a:lnTo>
                  <a:pt x="19297" y="5"/>
                </a:lnTo>
                <a:lnTo>
                  <a:pt x="19324" y="12"/>
                </a:lnTo>
                <a:lnTo>
                  <a:pt x="19349" y="22"/>
                </a:lnTo>
                <a:lnTo>
                  <a:pt x="19373" y="33"/>
                </a:lnTo>
                <a:lnTo>
                  <a:pt x="19396" y="47"/>
                </a:lnTo>
                <a:lnTo>
                  <a:pt x="19417" y="63"/>
                </a:lnTo>
                <a:lnTo>
                  <a:pt x="19437" y="81"/>
                </a:lnTo>
                <a:lnTo>
                  <a:pt x="19454" y="101"/>
                </a:lnTo>
                <a:lnTo>
                  <a:pt x="19470" y="122"/>
                </a:lnTo>
                <a:lnTo>
                  <a:pt x="19484" y="145"/>
                </a:lnTo>
                <a:lnTo>
                  <a:pt x="19495" y="169"/>
                </a:lnTo>
                <a:lnTo>
                  <a:pt x="19504" y="194"/>
                </a:lnTo>
                <a:lnTo>
                  <a:pt x="19511" y="221"/>
                </a:lnTo>
                <a:lnTo>
                  <a:pt x="19516" y="248"/>
                </a:lnTo>
                <a:lnTo>
                  <a:pt x="19517" y="276"/>
                </a:lnTo>
                <a:moveTo>
                  <a:pt x="19498" y="251"/>
                </a:moveTo>
                <a:lnTo>
                  <a:pt x="19494" y="225"/>
                </a:lnTo>
                <a:lnTo>
                  <a:pt x="19488" y="200"/>
                </a:lnTo>
                <a:lnTo>
                  <a:pt x="19479" y="176"/>
                </a:lnTo>
                <a:lnTo>
                  <a:pt x="19469" y="154"/>
                </a:lnTo>
                <a:lnTo>
                  <a:pt x="19456" y="132"/>
                </a:lnTo>
                <a:lnTo>
                  <a:pt x="19441" y="112"/>
                </a:lnTo>
                <a:lnTo>
                  <a:pt x="19425" y="94"/>
                </a:lnTo>
                <a:lnTo>
                  <a:pt x="19406" y="77"/>
                </a:lnTo>
                <a:lnTo>
                  <a:pt x="19386" y="62"/>
                </a:lnTo>
                <a:lnTo>
                  <a:pt x="19365" y="49"/>
                </a:lnTo>
                <a:lnTo>
                  <a:pt x="19343" y="38"/>
                </a:lnTo>
                <a:lnTo>
                  <a:pt x="19319" y="29"/>
                </a:lnTo>
                <a:lnTo>
                  <a:pt x="19294" y="23"/>
                </a:lnTo>
                <a:lnTo>
                  <a:pt x="19269" y="19"/>
                </a:lnTo>
                <a:lnTo>
                  <a:pt x="19242" y="17"/>
                </a:lnTo>
                <a:lnTo>
                  <a:pt x="0" y="17"/>
                </a:lnTo>
                <a:lnTo>
                  <a:pt x="18" y="0"/>
                </a:lnTo>
                <a:lnTo>
                  <a:pt x="18" y="1658"/>
                </a:lnTo>
                <a:lnTo>
                  <a:pt x="0" y="1640"/>
                </a:lnTo>
                <a:lnTo>
                  <a:pt x="19241" y="1640"/>
                </a:lnTo>
                <a:lnTo>
                  <a:pt x="19267" y="1639"/>
                </a:lnTo>
                <a:lnTo>
                  <a:pt x="19293" y="1635"/>
                </a:lnTo>
                <a:lnTo>
                  <a:pt x="19318" y="1628"/>
                </a:lnTo>
                <a:lnTo>
                  <a:pt x="19341" y="1620"/>
                </a:lnTo>
                <a:lnTo>
                  <a:pt x="19364" y="1609"/>
                </a:lnTo>
                <a:lnTo>
                  <a:pt x="19385" y="1596"/>
                </a:lnTo>
                <a:lnTo>
                  <a:pt x="19405" y="1582"/>
                </a:lnTo>
                <a:lnTo>
                  <a:pt x="19423" y="1565"/>
                </a:lnTo>
                <a:lnTo>
                  <a:pt x="19440" y="1546"/>
                </a:lnTo>
                <a:lnTo>
                  <a:pt x="19455" y="1527"/>
                </a:lnTo>
                <a:lnTo>
                  <a:pt x="19468" y="1505"/>
                </a:lnTo>
                <a:lnTo>
                  <a:pt x="19479" y="1483"/>
                </a:lnTo>
                <a:lnTo>
                  <a:pt x="19487" y="1459"/>
                </a:lnTo>
                <a:lnTo>
                  <a:pt x="19494" y="1434"/>
                </a:lnTo>
                <a:lnTo>
                  <a:pt x="19498" y="1409"/>
                </a:lnTo>
                <a:lnTo>
                  <a:pt x="19499" y="1381"/>
                </a:lnTo>
                <a:lnTo>
                  <a:pt x="19499" y="277"/>
                </a:lnTo>
                <a:lnTo>
                  <a:pt x="19498" y="251"/>
                </a:lnTo>
                <a:close/>
              </a:path>
            </a:pathLst>
          </a:custGeom>
          <a:solidFill>
            <a:srgbClr val="DBE2DB">
              <a:alpha val="9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82" name="TextBox 1081"/>
          <p:cNvSpPr txBox="1"/>
          <p:nvPr/>
        </p:nvSpPr>
        <p:spPr>
          <a:xfrm>
            <a:off x="2268720" y="1894680"/>
            <a:ext cx="1497240" cy="57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00" b="0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Sch III</a:t>
            </a:r>
            <a:endParaRPr lang="en-US" sz="39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83" name="TextBox 1082"/>
          <p:cNvSpPr txBox="1"/>
          <p:nvPr/>
        </p:nvSpPr>
        <p:spPr>
          <a:xfrm>
            <a:off x="5110920" y="2640600"/>
            <a:ext cx="86605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•</a:t>
            </a:r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Non- Residents, Foreign Co </a:t>
            </a:r>
            <a:r>
              <a:rPr lang="en-US" sz="24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17 incomes (Sl. No.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084" name="Picture 1083"/>
          <p:cNvPicPr/>
          <p:nvPr/>
        </p:nvPicPr>
        <p:blipFill>
          <a:blip r:embed="rId6"/>
          <a:stretch/>
        </p:blipFill>
        <p:spPr>
          <a:xfrm>
            <a:off x="871560" y="2577240"/>
            <a:ext cx="4064040" cy="856080"/>
          </a:xfrm>
          <a:prstGeom prst="rect">
            <a:avLst/>
          </a:prstGeom>
          <a:ln w="0">
            <a:noFill/>
          </a:ln>
        </p:spPr>
      </p:pic>
      <p:pic>
        <p:nvPicPr>
          <p:cNvPr id="1085" name="Picture 1084"/>
          <p:cNvPicPr/>
          <p:nvPr/>
        </p:nvPicPr>
        <p:blipFill>
          <a:blip r:embed="rId7"/>
          <a:stretch/>
        </p:blipFill>
        <p:spPr>
          <a:xfrm>
            <a:off x="1918800" y="2497680"/>
            <a:ext cx="1968480" cy="1098360"/>
          </a:xfrm>
          <a:prstGeom prst="rect">
            <a:avLst/>
          </a:prstGeom>
          <a:ln w="0">
            <a:noFill/>
          </a:ln>
        </p:spPr>
      </p:pic>
      <p:sp>
        <p:nvSpPr>
          <p:cNvPr id="1086" name="Freeform: Shape 1085"/>
          <p:cNvSpPr/>
          <p:nvPr/>
        </p:nvSpPr>
        <p:spPr>
          <a:xfrm>
            <a:off x="931320" y="261720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9BB59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87" name="Freeform: Shape 1086"/>
          <p:cNvSpPr/>
          <p:nvPr/>
        </p:nvSpPr>
        <p:spPr>
          <a:xfrm>
            <a:off x="931320" y="2640240"/>
            <a:ext cx="3950280" cy="23760"/>
          </a:xfrm>
          <a:custGeom>
            <a:avLst/>
            <a:gdLst/>
            <a:ahLst/>
            <a:cxnLst/>
            <a:rect l="0" t="0" r="r" b="b"/>
            <a:pathLst>
              <a:path w="10973" h="66">
                <a:moveTo>
                  <a:pt x="0" y="0"/>
                </a:moveTo>
                <a:lnTo>
                  <a:pt x="10973" y="0"/>
                </a:lnTo>
                <a:lnTo>
                  <a:pt x="10973" y="66"/>
                </a:lnTo>
                <a:lnTo>
                  <a:pt x="0" y="66"/>
                </a:lnTo>
                <a:lnTo>
                  <a:pt x="0" y="0"/>
                </a:lnTo>
                <a:close/>
              </a:path>
            </a:pathLst>
          </a:custGeom>
          <a:solidFill>
            <a:srgbClr val="9AB49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88" name="Freeform: Shape 1087"/>
          <p:cNvSpPr/>
          <p:nvPr/>
        </p:nvSpPr>
        <p:spPr>
          <a:xfrm>
            <a:off x="931320" y="266364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99B49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89" name="Freeform: Shape 1088"/>
          <p:cNvSpPr/>
          <p:nvPr/>
        </p:nvSpPr>
        <p:spPr>
          <a:xfrm>
            <a:off x="931320" y="2686680"/>
            <a:ext cx="3950280" cy="23760"/>
          </a:xfrm>
          <a:custGeom>
            <a:avLst/>
            <a:gdLst/>
            <a:ahLst/>
            <a:cxnLst/>
            <a:rect l="0" t="0" r="r" b="b"/>
            <a:pathLst>
              <a:path w="10973" h="66">
                <a:moveTo>
                  <a:pt x="0" y="0"/>
                </a:moveTo>
                <a:lnTo>
                  <a:pt x="10973" y="0"/>
                </a:lnTo>
                <a:lnTo>
                  <a:pt x="10973" y="66"/>
                </a:lnTo>
                <a:lnTo>
                  <a:pt x="0" y="66"/>
                </a:lnTo>
                <a:lnTo>
                  <a:pt x="0" y="0"/>
                </a:lnTo>
                <a:close/>
              </a:path>
            </a:pathLst>
          </a:custGeom>
          <a:solidFill>
            <a:srgbClr val="98B3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90" name="Freeform: Shape 1089"/>
          <p:cNvSpPr/>
          <p:nvPr/>
        </p:nvSpPr>
        <p:spPr>
          <a:xfrm>
            <a:off x="931320" y="271008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97B39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91" name="Freeform: Shape 1090"/>
          <p:cNvSpPr/>
          <p:nvPr/>
        </p:nvSpPr>
        <p:spPr>
          <a:xfrm>
            <a:off x="931320" y="273312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96B29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92" name="Freeform: Shape 1091"/>
          <p:cNvSpPr/>
          <p:nvPr/>
        </p:nvSpPr>
        <p:spPr>
          <a:xfrm>
            <a:off x="931320" y="2756160"/>
            <a:ext cx="3950280" cy="23760"/>
          </a:xfrm>
          <a:custGeom>
            <a:avLst/>
            <a:gdLst/>
            <a:ahLst/>
            <a:cxnLst/>
            <a:rect l="0" t="0" r="r" b="b"/>
            <a:pathLst>
              <a:path w="10973" h="66">
                <a:moveTo>
                  <a:pt x="0" y="0"/>
                </a:moveTo>
                <a:lnTo>
                  <a:pt x="10973" y="0"/>
                </a:lnTo>
                <a:lnTo>
                  <a:pt x="10973" y="66"/>
                </a:lnTo>
                <a:lnTo>
                  <a:pt x="0" y="66"/>
                </a:lnTo>
                <a:lnTo>
                  <a:pt x="0" y="0"/>
                </a:lnTo>
                <a:close/>
              </a:path>
            </a:pathLst>
          </a:custGeom>
          <a:solidFill>
            <a:srgbClr val="95B29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93" name="Freeform: Shape 1092"/>
          <p:cNvSpPr/>
          <p:nvPr/>
        </p:nvSpPr>
        <p:spPr>
          <a:xfrm>
            <a:off x="931320" y="277956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94B19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94" name="Freeform: Shape 1093"/>
          <p:cNvSpPr/>
          <p:nvPr/>
        </p:nvSpPr>
        <p:spPr>
          <a:xfrm>
            <a:off x="931320" y="2802600"/>
            <a:ext cx="3950280" cy="23760"/>
          </a:xfrm>
          <a:custGeom>
            <a:avLst/>
            <a:gdLst/>
            <a:ahLst/>
            <a:cxnLst/>
            <a:rect l="0" t="0" r="r" b="b"/>
            <a:pathLst>
              <a:path w="10973" h="66">
                <a:moveTo>
                  <a:pt x="0" y="0"/>
                </a:moveTo>
                <a:lnTo>
                  <a:pt x="10973" y="0"/>
                </a:lnTo>
                <a:lnTo>
                  <a:pt x="10973" y="66"/>
                </a:lnTo>
                <a:lnTo>
                  <a:pt x="0" y="66"/>
                </a:lnTo>
                <a:lnTo>
                  <a:pt x="0" y="0"/>
                </a:lnTo>
                <a:close/>
              </a:path>
            </a:pathLst>
          </a:custGeom>
          <a:solidFill>
            <a:srgbClr val="93B19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95" name="Freeform: Shape 1094"/>
          <p:cNvSpPr/>
          <p:nvPr/>
        </p:nvSpPr>
        <p:spPr>
          <a:xfrm>
            <a:off x="931320" y="282600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92B09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96" name="Freeform: Shape 1095"/>
          <p:cNvSpPr/>
          <p:nvPr/>
        </p:nvSpPr>
        <p:spPr>
          <a:xfrm>
            <a:off x="931320" y="2849040"/>
            <a:ext cx="3950280" cy="23760"/>
          </a:xfrm>
          <a:custGeom>
            <a:avLst/>
            <a:gdLst/>
            <a:ahLst/>
            <a:cxnLst/>
            <a:rect l="0" t="0" r="r" b="b"/>
            <a:pathLst>
              <a:path w="10973" h="66">
                <a:moveTo>
                  <a:pt x="0" y="0"/>
                </a:moveTo>
                <a:lnTo>
                  <a:pt x="10973" y="0"/>
                </a:lnTo>
                <a:lnTo>
                  <a:pt x="10973" y="66"/>
                </a:lnTo>
                <a:lnTo>
                  <a:pt x="0" y="66"/>
                </a:lnTo>
                <a:lnTo>
                  <a:pt x="0" y="0"/>
                </a:lnTo>
                <a:close/>
              </a:path>
            </a:pathLst>
          </a:custGeom>
          <a:solidFill>
            <a:srgbClr val="91B09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97" name="Freeform: Shape 1096"/>
          <p:cNvSpPr/>
          <p:nvPr/>
        </p:nvSpPr>
        <p:spPr>
          <a:xfrm>
            <a:off x="931320" y="287244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90AF9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98" name="Freeform: Shape 1097"/>
          <p:cNvSpPr/>
          <p:nvPr/>
        </p:nvSpPr>
        <p:spPr>
          <a:xfrm>
            <a:off x="931320" y="289548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8FAF9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99" name="Freeform: Shape 1098"/>
          <p:cNvSpPr/>
          <p:nvPr/>
        </p:nvSpPr>
        <p:spPr>
          <a:xfrm>
            <a:off x="931320" y="2918520"/>
            <a:ext cx="3950280" cy="23760"/>
          </a:xfrm>
          <a:custGeom>
            <a:avLst/>
            <a:gdLst/>
            <a:ahLst/>
            <a:cxnLst/>
            <a:rect l="0" t="0" r="r" b="b"/>
            <a:pathLst>
              <a:path w="10973" h="66">
                <a:moveTo>
                  <a:pt x="0" y="0"/>
                </a:moveTo>
                <a:lnTo>
                  <a:pt x="10973" y="0"/>
                </a:lnTo>
                <a:lnTo>
                  <a:pt x="10973" y="66"/>
                </a:lnTo>
                <a:lnTo>
                  <a:pt x="0" y="66"/>
                </a:lnTo>
                <a:lnTo>
                  <a:pt x="0" y="0"/>
                </a:lnTo>
                <a:close/>
              </a:path>
            </a:pathLst>
          </a:custGeom>
          <a:solidFill>
            <a:srgbClr val="8EAE8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00" name="Freeform: Shape 1099"/>
          <p:cNvSpPr/>
          <p:nvPr/>
        </p:nvSpPr>
        <p:spPr>
          <a:xfrm>
            <a:off x="931320" y="294192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8DAE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01" name="Freeform: Shape 1100"/>
          <p:cNvSpPr/>
          <p:nvPr/>
        </p:nvSpPr>
        <p:spPr>
          <a:xfrm>
            <a:off x="931320" y="2964960"/>
            <a:ext cx="3950280" cy="23760"/>
          </a:xfrm>
          <a:custGeom>
            <a:avLst/>
            <a:gdLst/>
            <a:ahLst/>
            <a:cxnLst/>
            <a:rect l="0" t="0" r="r" b="b"/>
            <a:pathLst>
              <a:path w="10973" h="66">
                <a:moveTo>
                  <a:pt x="0" y="0"/>
                </a:moveTo>
                <a:lnTo>
                  <a:pt x="10973" y="0"/>
                </a:lnTo>
                <a:lnTo>
                  <a:pt x="10973" y="66"/>
                </a:lnTo>
                <a:lnTo>
                  <a:pt x="0" y="66"/>
                </a:lnTo>
                <a:lnTo>
                  <a:pt x="0" y="0"/>
                </a:lnTo>
                <a:close/>
              </a:path>
            </a:pathLst>
          </a:custGeom>
          <a:solidFill>
            <a:srgbClr val="8CAD8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02" name="Freeform: Shape 1101"/>
          <p:cNvSpPr/>
          <p:nvPr/>
        </p:nvSpPr>
        <p:spPr>
          <a:xfrm>
            <a:off x="931320" y="29883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CAD8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03" name="Freeform: Shape 1102"/>
          <p:cNvSpPr/>
          <p:nvPr/>
        </p:nvSpPr>
        <p:spPr>
          <a:xfrm>
            <a:off x="931320" y="29998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BAC8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04" name="Freeform: Shape 1103"/>
          <p:cNvSpPr/>
          <p:nvPr/>
        </p:nvSpPr>
        <p:spPr>
          <a:xfrm>
            <a:off x="931320" y="30114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BAC8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05" name="Freeform: Shape 1104"/>
          <p:cNvSpPr/>
          <p:nvPr/>
        </p:nvSpPr>
        <p:spPr>
          <a:xfrm>
            <a:off x="931320" y="302292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8AAB8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06" name="Freeform: Shape 1105"/>
          <p:cNvSpPr/>
          <p:nvPr/>
        </p:nvSpPr>
        <p:spPr>
          <a:xfrm>
            <a:off x="931320" y="30348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9AA8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07" name="Freeform: Shape 1106"/>
          <p:cNvSpPr/>
          <p:nvPr/>
        </p:nvSpPr>
        <p:spPr>
          <a:xfrm>
            <a:off x="931320" y="30463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9AA8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08" name="Freeform: Shape 1107"/>
          <p:cNvSpPr/>
          <p:nvPr/>
        </p:nvSpPr>
        <p:spPr>
          <a:xfrm>
            <a:off x="931320" y="30578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8A98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09" name="Freeform: Shape 1108"/>
          <p:cNvSpPr/>
          <p:nvPr/>
        </p:nvSpPr>
        <p:spPr>
          <a:xfrm>
            <a:off x="931320" y="30693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8A98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10" name="Freeform: Shape 1109"/>
          <p:cNvSpPr/>
          <p:nvPr/>
        </p:nvSpPr>
        <p:spPr>
          <a:xfrm>
            <a:off x="931320" y="308088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87A88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11" name="Freeform: Shape 1110"/>
          <p:cNvSpPr/>
          <p:nvPr/>
        </p:nvSpPr>
        <p:spPr>
          <a:xfrm>
            <a:off x="931320" y="30927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6A78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12" name="Freeform: Shape 1111"/>
          <p:cNvSpPr/>
          <p:nvPr/>
        </p:nvSpPr>
        <p:spPr>
          <a:xfrm>
            <a:off x="931320" y="31042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6A78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13" name="Freeform: Shape 1112"/>
          <p:cNvSpPr/>
          <p:nvPr/>
        </p:nvSpPr>
        <p:spPr>
          <a:xfrm>
            <a:off x="931320" y="31158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5A68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14" name="Freeform: Shape 1113"/>
          <p:cNvSpPr/>
          <p:nvPr/>
        </p:nvSpPr>
        <p:spPr>
          <a:xfrm>
            <a:off x="931320" y="31273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5A68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15" name="Freeform: Shape 1114"/>
          <p:cNvSpPr/>
          <p:nvPr/>
        </p:nvSpPr>
        <p:spPr>
          <a:xfrm>
            <a:off x="931320" y="3138840"/>
            <a:ext cx="3950280" cy="12600"/>
          </a:xfrm>
          <a:custGeom>
            <a:avLst/>
            <a:gdLst/>
            <a:ahLst/>
            <a:cxnLst/>
            <a:rect l="0" t="0" r="r" b="b"/>
            <a:pathLst>
              <a:path w="10973" h="35">
                <a:moveTo>
                  <a:pt x="0" y="0"/>
                </a:moveTo>
                <a:lnTo>
                  <a:pt x="10973" y="0"/>
                </a:lnTo>
                <a:lnTo>
                  <a:pt x="10973" y="35"/>
                </a:lnTo>
                <a:lnTo>
                  <a:pt x="0" y="35"/>
                </a:lnTo>
                <a:lnTo>
                  <a:pt x="0" y="0"/>
                </a:lnTo>
                <a:close/>
              </a:path>
            </a:pathLst>
          </a:custGeom>
          <a:solidFill>
            <a:srgbClr val="84A58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16" name="Freeform: Shape 1115"/>
          <p:cNvSpPr/>
          <p:nvPr/>
        </p:nvSpPr>
        <p:spPr>
          <a:xfrm>
            <a:off x="931320" y="31507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3A48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17" name="Freeform: Shape 1116"/>
          <p:cNvSpPr/>
          <p:nvPr/>
        </p:nvSpPr>
        <p:spPr>
          <a:xfrm>
            <a:off x="931320" y="31622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3A48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18" name="Freeform: Shape 1117"/>
          <p:cNvSpPr/>
          <p:nvPr/>
        </p:nvSpPr>
        <p:spPr>
          <a:xfrm>
            <a:off x="931320" y="31737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2A38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19" name="Freeform: Shape 1118"/>
          <p:cNvSpPr/>
          <p:nvPr/>
        </p:nvSpPr>
        <p:spPr>
          <a:xfrm>
            <a:off x="931320" y="318528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82A38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20" name="Freeform: Shape 1119"/>
          <p:cNvSpPr/>
          <p:nvPr/>
        </p:nvSpPr>
        <p:spPr>
          <a:xfrm>
            <a:off x="931320" y="31971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1A28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21" name="Freeform: Shape 1120"/>
          <p:cNvSpPr/>
          <p:nvPr/>
        </p:nvSpPr>
        <p:spPr>
          <a:xfrm>
            <a:off x="931320" y="32086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0A18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22" name="Freeform: Shape 1121"/>
          <p:cNvSpPr/>
          <p:nvPr/>
        </p:nvSpPr>
        <p:spPr>
          <a:xfrm>
            <a:off x="931320" y="32202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0A18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23" name="Freeform: Shape 1122"/>
          <p:cNvSpPr/>
          <p:nvPr/>
        </p:nvSpPr>
        <p:spPr>
          <a:xfrm>
            <a:off x="931320" y="32317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FA08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24" name="Freeform: Shape 1123"/>
          <p:cNvSpPr/>
          <p:nvPr/>
        </p:nvSpPr>
        <p:spPr>
          <a:xfrm>
            <a:off x="931320" y="324324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7FA08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25" name="Freeform: Shape 1124"/>
          <p:cNvSpPr/>
          <p:nvPr/>
        </p:nvSpPr>
        <p:spPr>
          <a:xfrm>
            <a:off x="931320" y="32551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E9F8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26" name="Freeform: Shape 1125"/>
          <p:cNvSpPr/>
          <p:nvPr/>
        </p:nvSpPr>
        <p:spPr>
          <a:xfrm>
            <a:off x="931320" y="32666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D9E7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27" name="Freeform: Shape 1126"/>
          <p:cNvSpPr/>
          <p:nvPr/>
        </p:nvSpPr>
        <p:spPr>
          <a:xfrm>
            <a:off x="931320" y="32781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D9E7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28" name="Freeform: Shape 1127"/>
          <p:cNvSpPr/>
          <p:nvPr/>
        </p:nvSpPr>
        <p:spPr>
          <a:xfrm>
            <a:off x="931320" y="32896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C9D7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29" name="Freeform: Shape 1128"/>
          <p:cNvSpPr/>
          <p:nvPr/>
        </p:nvSpPr>
        <p:spPr>
          <a:xfrm>
            <a:off x="931320" y="330120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7C9D7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30" name="Freeform: Shape 1129"/>
          <p:cNvSpPr/>
          <p:nvPr/>
        </p:nvSpPr>
        <p:spPr>
          <a:xfrm>
            <a:off x="931320" y="33130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B9C7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31" name="Freeform: Shape 1130"/>
          <p:cNvSpPr/>
          <p:nvPr/>
        </p:nvSpPr>
        <p:spPr>
          <a:xfrm>
            <a:off x="931320" y="33246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A9B7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32" name="Freeform: Shape 1131"/>
          <p:cNvSpPr/>
          <p:nvPr/>
        </p:nvSpPr>
        <p:spPr>
          <a:xfrm>
            <a:off x="931320" y="33361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A9B7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33" name="Freeform: Shape 1132"/>
          <p:cNvSpPr/>
          <p:nvPr/>
        </p:nvSpPr>
        <p:spPr>
          <a:xfrm>
            <a:off x="931320" y="334764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799A7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34" name="TextBox 1133"/>
          <p:cNvSpPr txBox="1"/>
          <p:nvPr/>
        </p:nvSpPr>
        <p:spPr>
          <a:xfrm>
            <a:off x="5339520" y="2951280"/>
            <a:ext cx="50436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13A to 13C inserted in 2026)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35" name="Freeform: Shape 1134"/>
          <p:cNvSpPr/>
          <p:nvPr/>
        </p:nvSpPr>
        <p:spPr>
          <a:xfrm>
            <a:off x="4881240" y="3470760"/>
            <a:ext cx="7022880" cy="594000"/>
          </a:xfrm>
          <a:custGeom>
            <a:avLst/>
            <a:gdLst/>
            <a:ahLst/>
            <a:cxnLst/>
            <a:rect l="0" t="0" r="r" b="b"/>
            <a:pathLst>
              <a:path w="19508" h="1650">
                <a:moveTo>
                  <a:pt x="19508" y="274"/>
                </a:moveTo>
                <a:lnTo>
                  <a:pt x="19508" y="1375"/>
                </a:lnTo>
                <a:cubicBezTo>
                  <a:pt x="19508" y="1527"/>
                  <a:pt x="19385" y="1650"/>
                  <a:pt x="19234" y="1650"/>
                </a:cubicBezTo>
                <a:lnTo>
                  <a:pt x="0" y="1650"/>
                </a:lnTo>
                <a:lnTo>
                  <a:pt x="0" y="0"/>
                </a:lnTo>
                <a:lnTo>
                  <a:pt x="19234" y="0"/>
                </a:lnTo>
                <a:cubicBezTo>
                  <a:pt x="19385" y="0"/>
                  <a:pt x="19508" y="123"/>
                  <a:pt x="19508" y="274"/>
                </a:cubicBezTo>
                <a:close/>
              </a:path>
            </a:pathLst>
          </a:custGeom>
          <a:solidFill>
            <a:srgbClr val="D6E0E7">
              <a:alpha val="9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36" name="Freeform: Shape 1135"/>
          <p:cNvSpPr/>
          <p:nvPr/>
        </p:nvSpPr>
        <p:spPr>
          <a:xfrm>
            <a:off x="4879800" y="3468960"/>
            <a:ext cx="7026120" cy="597240"/>
          </a:xfrm>
          <a:custGeom>
            <a:avLst/>
            <a:gdLst/>
            <a:ahLst/>
            <a:cxnLst/>
            <a:rect l="0" t="0" r="r" b="b"/>
            <a:pathLst>
              <a:path w="19517" h="1659">
                <a:moveTo>
                  <a:pt x="19517" y="277"/>
                </a:moveTo>
                <a:lnTo>
                  <a:pt x="19517" y="1383"/>
                </a:lnTo>
                <a:lnTo>
                  <a:pt x="19516" y="1411"/>
                </a:lnTo>
                <a:lnTo>
                  <a:pt x="19511" y="1439"/>
                </a:lnTo>
                <a:lnTo>
                  <a:pt x="19504" y="1465"/>
                </a:lnTo>
                <a:lnTo>
                  <a:pt x="19495" y="1490"/>
                </a:lnTo>
                <a:lnTo>
                  <a:pt x="19484" y="1514"/>
                </a:lnTo>
                <a:lnTo>
                  <a:pt x="19470" y="1537"/>
                </a:lnTo>
                <a:lnTo>
                  <a:pt x="19454" y="1559"/>
                </a:lnTo>
                <a:lnTo>
                  <a:pt x="19437" y="1578"/>
                </a:lnTo>
                <a:lnTo>
                  <a:pt x="19417" y="1596"/>
                </a:lnTo>
                <a:lnTo>
                  <a:pt x="19396" y="1612"/>
                </a:lnTo>
                <a:lnTo>
                  <a:pt x="19373" y="1626"/>
                </a:lnTo>
                <a:lnTo>
                  <a:pt x="19349" y="1638"/>
                </a:lnTo>
                <a:lnTo>
                  <a:pt x="19324" y="1647"/>
                </a:lnTo>
                <a:lnTo>
                  <a:pt x="19297" y="1654"/>
                </a:lnTo>
                <a:lnTo>
                  <a:pt x="19270" y="1658"/>
                </a:lnTo>
                <a:lnTo>
                  <a:pt x="19242" y="1659"/>
                </a:lnTo>
                <a:lnTo>
                  <a:pt x="0" y="1659"/>
                </a:lnTo>
                <a:lnTo>
                  <a:pt x="0" y="0"/>
                </a:lnTo>
                <a:lnTo>
                  <a:pt x="19242" y="0"/>
                </a:lnTo>
                <a:lnTo>
                  <a:pt x="19270" y="2"/>
                </a:lnTo>
                <a:lnTo>
                  <a:pt x="19297" y="6"/>
                </a:lnTo>
                <a:lnTo>
                  <a:pt x="19324" y="13"/>
                </a:lnTo>
                <a:lnTo>
                  <a:pt x="19349" y="22"/>
                </a:lnTo>
                <a:lnTo>
                  <a:pt x="19373" y="34"/>
                </a:lnTo>
                <a:lnTo>
                  <a:pt x="19396" y="48"/>
                </a:lnTo>
                <a:lnTo>
                  <a:pt x="19417" y="63"/>
                </a:lnTo>
                <a:lnTo>
                  <a:pt x="19437" y="81"/>
                </a:lnTo>
                <a:lnTo>
                  <a:pt x="19454" y="101"/>
                </a:lnTo>
                <a:lnTo>
                  <a:pt x="19470" y="122"/>
                </a:lnTo>
                <a:lnTo>
                  <a:pt x="19484" y="145"/>
                </a:lnTo>
                <a:lnTo>
                  <a:pt x="19495" y="169"/>
                </a:lnTo>
                <a:lnTo>
                  <a:pt x="19504" y="195"/>
                </a:lnTo>
                <a:lnTo>
                  <a:pt x="19511" y="221"/>
                </a:lnTo>
                <a:lnTo>
                  <a:pt x="19516" y="249"/>
                </a:lnTo>
                <a:lnTo>
                  <a:pt x="19517" y="277"/>
                </a:lnTo>
                <a:moveTo>
                  <a:pt x="19498" y="251"/>
                </a:moveTo>
                <a:lnTo>
                  <a:pt x="19494" y="225"/>
                </a:lnTo>
                <a:lnTo>
                  <a:pt x="19488" y="201"/>
                </a:lnTo>
                <a:lnTo>
                  <a:pt x="19479" y="177"/>
                </a:lnTo>
                <a:lnTo>
                  <a:pt x="19469" y="154"/>
                </a:lnTo>
                <a:lnTo>
                  <a:pt x="19456" y="133"/>
                </a:lnTo>
                <a:lnTo>
                  <a:pt x="19441" y="113"/>
                </a:lnTo>
                <a:lnTo>
                  <a:pt x="19425" y="95"/>
                </a:lnTo>
                <a:lnTo>
                  <a:pt x="19406" y="78"/>
                </a:lnTo>
                <a:lnTo>
                  <a:pt x="19386" y="63"/>
                </a:lnTo>
                <a:lnTo>
                  <a:pt x="19365" y="50"/>
                </a:lnTo>
                <a:lnTo>
                  <a:pt x="19343" y="39"/>
                </a:lnTo>
                <a:lnTo>
                  <a:pt x="19319" y="30"/>
                </a:lnTo>
                <a:lnTo>
                  <a:pt x="19294" y="23"/>
                </a:lnTo>
                <a:lnTo>
                  <a:pt x="19269" y="19"/>
                </a:lnTo>
                <a:lnTo>
                  <a:pt x="19242" y="18"/>
                </a:lnTo>
                <a:lnTo>
                  <a:pt x="0" y="18"/>
                </a:lnTo>
                <a:lnTo>
                  <a:pt x="18" y="0"/>
                </a:lnTo>
                <a:lnTo>
                  <a:pt x="18" y="1659"/>
                </a:lnTo>
                <a:lnTo>
                  <a:pt x="0" y="1642"/>
                </a:lnTo>
                <a:lnTo>
                  <a:pt x="19241" y="1642"/>
                </a:lnTo>
                <a:lnTo>
                  <a:pt x="19267" y="1641"/>
                </a:lnTo>
                <a:lnTo>
                  <a:pt x="19293" y="1637"/>
                </a:lnTo>
                <a:lnTo>
                  <a:pt x="19318" y="1630"/>
                </a:lnTo>
                <a:lnTo>
                  <a:pt x="19341" y="1622"/>
                </a:lnTo>
                <a:lnTo>
                  <a:pt x="19364" y="1611"/>
                </a:lnTo>
                <a:lnTo>
                  <a:pt x="19385" y="1598"/>
                </a:lnTo>
                <a:lnTo>
                  <a:pt x="19405" y="1583"/>
                </a:lnTo>
                <a:lnTo>
                  <a:pt x="19423" y="1567"/>
                </a:lnTo>
                <a:lnTo>
                  <a:pt x="19440" y="1548"/>
                </a:lnTo>
                <a:lnTo>
                  <a:pt x="19455" y="1528"/>
                </a:lnTo>
                <a:lnTo>
                  <a:pt x="19468" y="1507"/>
                </a:lnTo>
                <a:lnTo>
                  <a:pt x="19479" y="1484"/>
                </a:lnTo>
                <a:lnTo>
                  <a:pt x="19487" y="1461"/>
                </a:lnTo>
                <a:lnTo>
                  <a:pt x="19494" y="1436"/>
                </a:lnTo>
                <a:lnTo>
                  <a:pt x="19498" y="1410"/>
                </a:lnTo>
                <a:lnTo>
                  <a:pt x="19499" y="1383"/>
                </a:lnTo>
                <a:lnTo>
                  <a:pt x="19499" y="278"/>
                </a:lnTo>
                <a:lnTo>
                  <a:pt x="19498" y="251"/>
                </a:lnTo>
                <a:close/>
              </a:path>
            </a:pathLst>
          </a:custGeom>
          <a:solidFill>
            <a:srgbClr val="D6E0E7">
              <a:alpha val="9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37" name="TextBox 1136"/>
          <p:cNvSpPr txBox="1"/>
          <p:nvPr/>
        </p:nvSpPr>
        <p:spPr>
          <a:xfrm>
            <a:off x="2259360" y="2674080"/>
            <a:ext cx="1542960" cy="57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00" b="0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Sch IV</a:t>
            </a:r>
            <a:endParaRPr lang="en-US" sz="39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138" name="Picture 1137"/>
          <p:cNvPicPr/>
          <p:nvPr/>
        </p:nvPicPr>
        <p:blipFill>
          <a:blip r:embed="rId8"/>
          <a:stretch/>
        </p:blipFill>
        <p:spPr>
          <a:xfrm>
            <a:off x="871560" y="3355920"/>
            <a:ext cx="4064040" cy="856080"/>
          </a:xfrm>
          <a:prstGeom prst="rect">
            <a:avLst/>
          </a:prstGeom>
          <a:ln w="0">
            <a:noFill/>
          </a:ln>
        </p:spPr>
      </p:pic>
      <p:pic>
        <p:nvPicPr>
          <p:cNvPr id="1139" name="Picture 1138"/>
          <p:cNvPicPr/>
          <p:nvPr/>
        </p:nvPicPr>
        <p:blipFill>
          <a:blip r:embed="rId9"/>
          <a:stretch/>
        </p:blipFill>
        <p:spPr>
          <a:xfrm>
            <a:off x="1981080" y="3278160"/>
            <a:ext cx="1845360" cy="1096920"/>
          </a:xfrm>
          <a:prstGeom prst="rect">
            <a:avLst/>
          </a:prstGeom>
          <a:ln w="0">
            <a:noFill/>
          </a:ln>
        </p:spPr>
      </p:pic>
      <p:sp>
        <p:nvSpPr>
          <p:cNvPr id="1140" name="Freeform: Shape 1139"/>
          <p:cNvSpPr/>
          <p:nvPr/>
        </p:nvSpPr>
        <p:spPr>
          <a:xfrm>
            <a:off x="931320" y="33966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8ADC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41" name="Freeform: Shape 1140"/>
          <p:cNvSpPr/>
          <p:nvPr/>
        </p:nvSpPr>
        <p:spPr>
          <a:xfrm>
            <a:off x="931320" y="34081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7ADC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42" name="Freeform: Shape 1141"/>
          <p:cNvSpPr/>
          <p:nvPr/>
        </p:nvSpPr>
        <p:spPr>
          <a:xfrm>
            <a:off x="931320" y="34196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6ACC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43" name="Freeform: Shape 1142"/>
          <p:cNvSpPr/>
          <p:nvPr/>
        </p:nvSpPr>
        <p:spPr>
          <a:xfrm>
            <a:off x="931320" y="34311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6AC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44" name="Freeform: Shape 1143"/>
          <p:cNvSpPr/>
          <p:nvPr/>
        </p:nvSpPr>
        <p:spPr>
          <a:xfrm>
            <a:off x="931320" y="344268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85AC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45" name="Freeform: Shape 1144"/>
          <p:cNvSpPr/>
          <p:nvPr/>
        </p:nvSpPr>
        <p:spPr>
          <a:xfrm>
            <a:off x="931320" y="34545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5AB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46" name="Freeform: Shape 1145"/>
          <p:cNvSpPr/>
          <p:nvPr/>
        </p:nvSpPr>
        <p:spPr>
          <a:xfrm>
            <a:off x="931320" y="34660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4AB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47" name="Freeform: Shape 1146"/>
          <p:cNvSpPr/>
          <p:nvPr/>
        </p:nvSpPr>
        <p:spPr>
          <a:xfrm>
            <a:off x="931320" y="34776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3AB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48" name="Freeform: Shape 1147"/>
          <p:cNvSpPr/>
          <p:nvPr/>
        </p:nvSpPr>
        <p:spPr>
          <a:xfrm>
            <a:off x="931320" y="34891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3AA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49" name="Freeform: Shape 1148"/>
          <p:cNvSpPr/>
          <p:nvPr/>
        </p:nvSpPr>
        <p:spPr>
          <a:xfrm>
            <a:off x="931320" y="350064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82AAC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50" name="Freeform: Shape 1149"/>
          <p:cNvSpPr/>
          <p:nvPr/>
        </p:nvSpPr>
        <p:spPr>
          <a:xfrm>
            <a:off x="931320" y="35125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1AA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51" name="Freeform: Shape 1150"/>
          <p:cNvSpPr/>
          <p:nvPr/>
        </p:nvSpPr>
        <p:spPr>
          <a:xfrm>
            <a:off x="931320" y="35240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1A9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52" name="Freeform: Shape 1151"/>
          <p:cNvSpPr/>
          <p:nvPr/>
        </p:nvSpPr>
        <p:spPr>
          <a:xfrm>
            <a:off x="931320" y="35355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0A9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53" name="Freeform: Shape 1152"/>
          <p:cNvSpPr/>
          <p:nvPr/>
        </p:nvSpPr>
        <p:spPr>
          <a:xfrm>
            <a:off x="931320" y="354708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80A9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54" name="Freeform: Shape 1153"/>
          <p:cNvSpPr/>
          <p:nvPr/>
        </p:nvSpPr>
        <p:spPr>
          <a:xfrm>
            <a:off x="931320" y="35589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FA8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55" name="Freeform: Shape 1154"/>
          <p:cNvSpPr/>
          <p:nvPr/>
        </p:nvSpPr>
        <p:spPr>
          <a:xfrm>
            <a:off x="931320" y="35704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EA8C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56" name="Freeform: Shape 1155"/>
          <p:cNvSpPr/>
          <p:nvPr/>
        </p:nvSpPr>
        <p:spPr>
          <a:xfrm>
            <a:off x="931320" y="35820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EA8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57" name="Freeform: Shape 1156"/>
          <p:cNvSpPr/>
          <p:nvPr/>
        </p:nvSpPr>
        <p:spPr>
          <a:xfrm>
            <a:off x="931320" y="35935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DA8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58" name="Freeform: Shape 1157"/>
          <p:cNvSpPr/>
          <p:nvPr/>
        </p:nvSpPr>
        <p:spPr>
          <a:xfrm>
            <a:off x="931320" y="360504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7CA7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59" name="Freeform: Shape 1158"/>
          <p:cNvSpPr/>
          <p:nvPr/>
        </p:nvSpPr>
        <p:spPr>
          <a:xfrm>
            <a:off x="931320" y="36169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CA7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60" name="Freeform: Shape 1159"/>
          <p:cNvSpPr/>
          <p:nvPr/>
        </p:nvSpPr>
        <p:spPr>
          <a:xfrm>
            <a:off x="931320" y="36284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BA7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61" name="Freeform: Shape 1160"/>
          <p:cNvSpPr/>
          <p:nvPr/>
        </p:nvSpPr>
        <p:spPr>
          <a:xfrm>
            <a:off x="931320" y="36399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BA6C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62" name="Freeform: Shape 1161"/>
          <p:cNvSpPr/>
          <p:nvPr/>
        </p:nvSpPr>
        <p:spPr>
          <a:xfrm>
            <a:off x="931320" y="36514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AA6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63" name="Freeform: Shape 1162"/>
          <p:cNvSpPr/>
          <p:nvPr/>
        </p:nvSpPr>
        <p:spPr>
          <a:xfrm>
            <a:off x="931320" y="366300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79A6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64" name="Freeform: Shape 1163"/>
          <p:cNvSpPr/>
          <p:nvPr/>
        </p:nvSpPr>
        <p:spPr>
          <a:xfrm>
            <a:off x="931320" y="36748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9A5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65" name="Freeform: Shape 1164"/>
          <p:cNvSpPr/>
          <p:nvPr/>
        </p:nvSpPr>
        <p:spPr>
          <a:xfrm>
            <a:off x="931320" y="36864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8A5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66" name="Freeform: Shape 1165"/>
          <p:cNvSpPr/>
          <p:nvPr/>
        </p:nvSpPr>
        <p:spPr>
          <a:xfrm>
            <a:off x="931320" y="36979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7A5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67" name="Freeform: Shape 1166"/>
          <p:cNvSpPr/>
          <p:nvPr/>
        </p:nvSpPr>
        <p:spPr>
          <a:xfrm>
            <a:off x="931320" y="370944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77A4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68" name="Freeform: Shape 1167"/>
          <p:cNvSpPr/>
          <p:nvPr/>
        </p:nvSpPr>
        <p:spPr>
          <a:xfrm>
            <a:off x="931320" y="37213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6A4B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69" name="Freeform: Shape 1168"/>
          <p:cNvSpPr/>
          <p:nvPr/>
        </p:nvSpPr>
        <p:spPr>
          <a:xfrm>
            <a:off x="931320" y="37328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6A4B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70" name="Freeform: Shape 1169"/>
          <p:cNvSpPr/>
          <p:nvPr/>
        </p:nvSpPr>
        <p:spPr>
          <a:xfrm>
            <a:off x="931320" y="37443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5A3B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71" name="Freeform: Shape 1170"/>
          <p:cNvSpPr/>
          <p:nvPr/>
        </p:nvSpPr>
        <p:spPr>
          <a:xfrm>
            <a:off x="931320" y="37558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4A3B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72" name="Freeform: Shape 1171"/>
          <p:cNvSpPr/>
          <p:nvPr/>
        </p:nvSpPr>
        <p:spPr>
          <a:xfrm>
            <a:off x="931320" y="376740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74A3B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73" name="Freeform: Shape 1172"/>
          <p:cNvSpPr/>
          <p:nvPr/>
        </p:nvSpPr>
        <p:spPr>
          <a:xfrm>
            <a:off x="931320" y="37792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3A2B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74" name="Freeform: Shape 1173"/>
          <p:cNvSpPr/>
          <p:nvPr/>
        </p:nvSpPr>
        <p:spPr>
          <a:xfrm>
            <a:off x="931320" y="37908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3A2B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75" name="Freeform: Shape 1174"/>
          <p:cNvSpPr/>
          <p:nvPr/>
        </p:nvSpPr>
        <p:spPr>
          <a:xfrm>
            <a:off x="931320" y="38023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2A1B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76" name="Freeform: Shape 1175"/>
          <p:cNvSpPr/>
          <p:nvPr/>
        </p:nvSpPr>
        <p:spPr>
          <a:xfrm>
            <a:off x="931320" y="38138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1A0B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77" name="Freeform: Shape 1176"/>
          <p:cNvSpPr/>
          <p:nvPr/>
        </p:nvSpPr>
        <p:spPr>
          <a:xfrm>
            <a:off x="931320" y="382536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71A0B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78" name="Freeform: Shape 1177"/>
          <p:cNvSpPr/>
          <p:nvPr/>
        </p:nvSpPr>
        <p:spPr>
          <a:xfrm>
            <a:off x="931320" y="38372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09FB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79" name="Freeform: Shape 1178"/>
          <p:cNvSpPr/>
          <p:nvPr/>
        </p:nvSpPr>
        <p:spPr>
          <a:xfrm>
            <a:off x="931320" y="38487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709FB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80" name="Freeform: Shape 1179"/>
          <p:cNvSpPr/>
          <p:nvPr/>
        </p:nvSpPr>
        <p:spPr>
          <a:xfrm>
            <a:off x="931320" y="38602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6F9EB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81" name="Freeform: Shape 1180"/>
          <p:cNvSpPr/>
          <p:nvPr/>
        </p:nvSpPr>
        <p:spPr>
          <a:xfrm>
            <a:off x="931320" y="38718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6F9EB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82" name="Freeform: Shape 1181"/>
          <p:cNvSpPr/>
          <p:nvPr/>
        </p:nvSpPr>
        <p:spPr>
          <a:xfrm>
            <a:off x="931320" y="388332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6E9DB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83" name="Freeform: Shape 1182"/>
          <p:cNvSpPr/>
          <p:nvPr/>
        </p:nvSpPr>
        <p:spPr>
          <a:xfrm>
            <a:off x="931320" y="38952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6E9DB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84" name="Freeform: Shape 1183"/>
          <p:cNvSpPr/>
          <p:nvPr/>
        </p:nvSpPr>
        <p:spPr>
          <a:xfrm>
            <a:off x="931320" y="39067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6D9CB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85" name="Freeform: Shape 1184"/>
          <p:cNvSpPr/>
          <p:nvPr/>
        </p:nvSpPr>
        <p:spPr>
          <a:xfrm>
            <a:off x="931320" y="39182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6C9BB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86" name="Freeform: Shape 1185"/>
          <p:cNvSpPr/>
          <p:nvPr/>
        </p:nvSpPr>
        <p:spPr>
          <a:xfrm>
            <a:off x="931320" y="392976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6C9BB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87" name="Freeform: Shape 1186"/>
          <p:cNvSpPr/>
          <p:nvPr/>
        </p:nvSpPr>
        <p:spPr>
          <a:xfrm>
            <a:off x="931320" y="39416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6B9AB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88" name="Freeform: Shape 1187"/>
          <p:cNvSpPr/>
          <p:nvPr/>
        </p:nvSpPr>
        <p:spPr>
          <a:xfrm>
            <a:off x="931320" y="39531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6B9AB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89" name="Freeform: Shape 1188"/>
          <p:cNvSpPr/>
          <p:nvPr/>
        </p:nvSpPr>
        <p:spPr>
          <a:xfrm>
            <a:off x="931320" y="39646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6A99B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90" name="Freeform: Shape 1189"/>
          <p:cNvSpPr/>
          <p:nvPr/>
        </p:nvSpPr>
        <p:spPr>
          <a:xfrm>
            <a:off x="931320" y="39762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6A99B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91" name="Freeform: Shape 1190"/>
          <p:cNvSpPr/>
          <p:nvPr/>
        </p:nvSpPr>
        <p:spPr>
          <a:xfrm>
            <a:off x="931320" y="398772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6998B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92" name="Freeform: Shape 1191"/>
          <p:cNvSpPr/>
          <p:nvPr/>
        </p:nvSpPr>
        <p:spPr>
          <a:xfrm>
            <a:off x="931320" y="39996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6897B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93" name="Freeform: Shape 1192"/>
          <p:cNvSpPr/>
          <p:nvPr/>
        </p:nvSpPr>
        <p:spPr>
          <a:xfrm>
            <a:off x="931320" y="40111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6897B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94" name="Freeform: Shape 1193"/>
          <p:cNvSpPr/>
          <p:nvPr/>
        </p:nvSpPr>
        <p:spPr>
          <a:xfrm>
            <a:off x="931320" y="40226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6796B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95" name="Freeform: Shape 1194"/>
          <p:cNvSpPr/>
          <p:nvPr/>
        </p:nvSpPr>
        <p:spPr>
          <a:xfrm>
            <a:off x="931320" y="40341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6796B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96" name="Freeform: Shape 1195"/>
          <p:cNvSpPr/>
          <p:nvPr/>
        </p:nvSpPr>
        <p:spPr>
          <a:xfrm>
            <a:off x="931320" y="404568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6695B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97" name="Freeform: Shape 1196"/>
          <p:cNvSpPr/>
          <p:nvPr/>
        </p:nvSpPr>
        <p:spPr>
          <a:xfrm>
            <a:off x="931320" y="40575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6695B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98" name="Freeform: Shape 1197"/>
          <p:cNvSpPr/>
          <p:nvPr/>
        </p:nvSpPr>
        <p:spPr>
          <a:xfrm>
            <a:off x="931320" y="40690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6594A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99" name="Freeform: Shape 1198"/>
          <p:cNvSpPr/>
          <p:nvPr/>
        </p:nvSpPr>
        <p:spPr>
          <a:xfrm>
            <a:off x="931320" y="40806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6594A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00" name="Freeform: Shape 1199"/>
          <p:cNvSpPr/>
          <p:nvPr/>
        </p:nvSpPr>
        <p:spPr>
          <a:xfrm>
            <a:off x="931320" y="409212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6493A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01" name="Freeform: Shape 1200"/>
          <p:cNvSpPr/>
          <p:nvPr/>
        </p:nvSpPr>
        <p:spPr>
          <a:xfrm>
            <a:off x="931320" y="41040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6392A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02" name="Freeform: Shape 1201"/>
          <p:cNvSpPr/>
          <p:nvPr/>
        </p:nvSpPr>
        <p:spPr>
          <a:xfrm>
            <a:off x="931320" y="41155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6392A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03" name="Freeform: Shape 1202"/>
          <p:cNvSpPr/>
          <p:nvPr/>
        </p:nvSpPr>
        <p:spPr>
          <a:xfrm>
            <a:off x="931320" y="41270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6291A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04" name="TextBox 1203"/>
          <p:cNvSpPr txBox="1"/>
          <p:nvPr/>
        </p:nvSpPr>
        <p:spPr>
          <a:xfrm>
            <a:off x="4958640" y="3606480"/>
            <a:ext cx="903204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•</a:t>
            </a:r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Investment funds, business trusts &amp; unit holders </a:t>
            </a:r>
            <a:r>
              <a:rPr lang="en-US" sz="20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8 incomes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05" name="Freeform: Shape 1204"/>
          <p:cNvSpPr/>
          <p:nvPr/>
        </p:nvSpPr>
        <p:spPr>
          <a:xfrm>
            <a:off x="4881240" y="4249800"/>
            <a:ext cx="7022880" cy="594000"/>
          </a:xfrm>
          <a:custGeom>
            <a:avLst/>
            <a:gdLst/>
            <a:ahLst/>
            <a:cxnLst/>
            <a:rect l="0" t="0" r="r" b="b"/>
            <a:pathLst>
              <a:path w="19508" h="1650">
                <a:moveTo>
                  <a:pt x="19508" y="275"/>
                </a:moveTo>
                <a:lnTo>
                  <a:pt x="19508" y="1376"/>
                </a:lnTo>
                <a:cubicBezTo>
                  <a:pt x="19508" y="1527"/>
                  <a:pt x="19385" y="1650"/>
                  <a:pt x="19234" y="1650"/>
                </a:cubicBezTo>
                <a:lnTo>
                  <a:pt x="0" y="1650"/>
                </a:lnTo>
                <a:lnTo>
                  <a:pt x="0" y="0"/>
                </a:lnTo>
                <a:lnTo>
                  <a:pt x="19234" y="0"/>
                </a:lnTo>
                <a:cubicBezTo>
                  <a:pt x="19385" y="0"/>
                  <a:pt x="19508" y="123"/>
                  <a:pt x="19508" y="275"/>
                </a:cubicBezTo>
                <a:close/>
              </a:path>
            </a:pathLst>
          </a:custGeom>
          <a:solidFill>
            <a:srgbClr val="F4D9DC">
              <a:alpha val="9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06" name="Freeform: Shape 1205"/>
          <p:cNvSpPr/>
          <p:nvPr/>
        </p:nvSpPr>
        <p:spPr>
          <a:xfrm>
            <a:off x="4879800" y="4248360"/>
            <a:ext cx="7026120" cy="597240"/>
          </a:xfrm>
          <a:custGeom>
            <a:avLst/>
            <a:gdLst/>
            <a:ahLst/>
            <a:cxnLst/>
            <a:rect l="0" t="0" r="r" b="b"/>
            <a:pathLst>
              <a:path w="19517" h="1659">
                <a:moveTo>
                  <a:pt x="19517" y="277"/>
                </a:moveTo>
                <a:lnTo>
                  <a:pt x="19517" y="1383"/>
                </a:lnTo>
                <a:lnTo>
                  <a:pt x="19516" y="1411"/>
                </a:lnTo>
                <a:lnTo>
                  <a:pt x="19511" y="1438"/>
                </a:lnTo>
                <a:lnTo>
                  <a:pt x="19504" y="1465"/>
                </a:lnTo>
                <a:lnTo>
                  <a:pt x="19495" y="1490"/>
                </a:lnTo>
                <a:lnTo>
                  <a:pt x="19484" y="1514"/>
                </a:lnTo>
                <a:lnTo>
                  <a:pt x="19470" y="1537"/>
                </a:lnTo>
                <a:lnTo>
                  <a:pt x="19454" y="1558"/>
                </a:lnTo>
                <a:lnTo>
                  <a:pt x="19437" y="1578"/>
                </a:lnTo>
                <a:lnTo>
                  <a:pt x="19417" y="1596"/>
                </a:lnTo>
                <a:lnTo>
                  <a:pt x="19396" y="1612"/>
                </a:lnTo>
                <a:lnTo>
                  <a:pt x="19373" y="1626"/>
                </a:lnTo>
                <a:lnTo>
                  <a:pt x="19349" y="1637"/>
                </a:lnTo>
                <a:lnTo>
                  <a:pt x="19324" y="1646"/>
                </a:lnTo>
                <a:lnTo>
                  <a:pt x="19297" y="1653"/>
                </a:lnTo>
                <a:lnTo>
                  <a:pt x="19270" y="1658"/>
                </a:lnTo>
                <a:lnTo>
                  <a:pt x="19242" y="1659"/>
                </a:lnTo>
                <a:lnTo>
                  <a:pt x="0" y="1659"/>
                </a:lnTo>
                <a:lnTo>
                  <a:pt x="0" y="0"/>
                </a:lnTo>
                <a:lnTo>
                  <a:pt x="19242" y="0"/>
                </a:lnTo>
                <a:lnTo>
                  <a:pt x="19270" y="2"/>
                </a:lnTo>
                <a:lnTo>
                  <a:pt x="19297" y="6"/>
                </a:lnTo>
                <a:lnTo>
                  <a:pt x="19324" y="13"/>
                </a:lnTo>
                <a:lnTo>
                  <a:pt x="19349" y="22"/>
                </a:lnTo>
                <a:lnTo>
                  <a:pt x="19373" y="33"/>
                </a:lnTo>
                <a:lnTo>
                  <a:pt x="19396" y="47"/>
                </a:lnTo>
                <a:lnTo>
                  <a:pt x="19417" y="63"/>
                </a:lnTo>
                <a:lnTo>
                  <a:pt x="19437" y="81"/>
                </a:lnTo>
                <a:lnTo>
                  <a:pt x="19454" y="101"/>
                </a:lnTo>
                <a:lnTo>
                  <a:pt x="19470" y="122"/>
                </a:lnTo>
                <a:lnTo>
                  <a:pt x="19484" y="145"/>
                </a:lnTo>
                <a:lnTo>
                  <a:pt x="19495" y="169"/>
                </a:lnTo>
                <a:lnTo>
                  <a:pt x="19504" y="194"/>
                </a:lnTo>
                <a:lnTo>
                  <a:pt x="19511" y="220"/>
                </a:lnTo>
                <a:lnTo>
                  <a:pt x="19516" y="248"/>
                </a:lnTo>
                <a:lnTo>
                  <a:pt x="19517" y="277"/>
                </a:lnTo>
                <a:moveTo>
                  <a:pt x="19498" y="251"/>
                </a:moveTo>
                <a:lnTo>
                  <a:pt x="19494" y="225"/>
                </a:lnTo>
                <a:lnTo>
                  <a:pt x="19488" y="200"/>
                </a:lnTo>
                <a:lnTo>
                  <a:pt x="19479" y="176"/>
                </a:lnTo>
                <a:lnTo>
                  <a:pt x="19469" y="154"/>
                </a:lnTo>
                <a:lnTo>
                  <a:pt x="19456" y="133"/>
                </a:lnTo>
                <a:lnTo>
                  <a:pt x="19441" y="113"/>
                </a:lnTo>
                <a:lnTo>
                  <a:pt x="19425" y="94"/>
                </a:lnTo>
                <a:lnTo>
                  <a:pt x="19406" y="77"/>
                </a:lnTo>
                <a:lnTo>
                  <a:pt x="19386" y="62"/>
                </a:lnTo>
                <a:lnTo>
                  <a:pt x="19365" y="49"/>
                </a:lnTo>
                <a:lnTo>
                  <a:pt x="19343" y="38"/>
                </a:lnTo>
                <a:lnTo>
                  <a:pt x="19319" y="30"/>
                </a:lnTo>
                <a:lnTo>
                  <a:pt x="19294" y="23"/>
                </a:lnTo>
                <a:lnTo>
                  <a:pt x="19269" y="19"/>
                </a:lnTo>
                <a:lnTo>
                  <a:pt x="19242" y="18"/>
                </a:lnTo>
                <a:lnTo>
                  <a:pt x="0" y="18"/>
                </a:lnTo>
                <a:lnTo>
                  <a:pt x="18" y="0"/>
                </a:lnTo>
                <a:lnTo>
                  <a:pt x="18" y="1659"/>
                </a:lnTo>
                <a:lnTo>
                  <a:pt x="0" y="1641"/>
                </a:lnTo>
                <a:lnTo>
                  <a:pt x="19241" y="1641"/>
                </a:lnTo>
                <a:lnTo>
                  <a:pt x="19267" y="1640"/>
                </a:lnTo>
                <a:lnTo>
                  <a:pt x="19293" y="1636"/>
                </a:lnTo>
                <a:lnTo>
                  <a:pt x="19318" y="1630"/>
                </a:lnTo>
                <a:lnTo>
                  <a:pt x="19341" y="1621"/>
                </a:lnTo>
                <a:lnTo>
                  <a:pt x="19364" y="1610"/>
                </a:lnTo>
                <a:lnTo>
                  <a:pt x="19385" y="1598"/>
                </a:lnTo>
                <a:lnTo>
                  <a:pt x="19405" y="1582"/>
                </a:lnTo>
                <a:lnTo>
                  <a:pt x="19423" y="1566"/>
                </a:lnTo>
                <a:lnTo>
                  <a:pt x="19440" y="1548"/>
                </a:lnTo>
                <a:lnTo>
                  <a:pt x="19455" y="1528"/>
                </a:lnTo>
                <a:lnTo>
                  <a:pt x="19468" y="1507"/>
                </a:lnTo>
                <a:lnTo>
                  <a:pt x="19479" y="1484"/>
                </a:lnTo>
                <a:lnTo>
                  <a:pt x="19487" y="1460"/>
                </a:lnTo>
                <a:lnTo>
                  <a:pt x="19494" y="1435"/>
                </a:lnTo>
                <a:lnTo>
                  <a:pt x="19498" y="1410"/>
                </a:lnTo>
                <a:lnTo>
                  <a:pt x="19499" y="1383"/>
                </a:lnTo>
                <a:lnTo>
                  <a:pt x="19499" y="277"/>
                </a:lnTo>
                <a:lnTo>
                  <a:pt x="19498" y="251"/>
                </a:lnTo>
                <a:close/>
              </a:path>
            </a:pathLst>
          </a:custGeom>
          <a:solidFill>
            <a:srgbClr val="F4D9DC">
              <a:alpha val="9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07" name="TextBox 1206"/>
          <p:cNvSpPr txBox="1"/>
          <p:nvPr/>
        </p:nvSpPr>
        <p:spPr>
          <a:xfrm>
            <a:off x="2322000" y="3453480"/>
            <a:ext cx="1396800" cy="57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00" b="0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Sch V</a:t>
            </a:r>
            <a:endParaRPr lang="en-US" sz="39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208" name="Picture 1207"/>
          <p:cNvPicPr/>
          <p:nvPr/>
        </p:nvPicPr>
        <p:blipFill>
          <a:blip r:embed="rId4"/>
          <a:stretch/>
        </p:blipFill>
        <p:spPr>
          <a:xfrm>
            <a:off x="871560" y="4136040"/>
            <a:ext cx="4064040" cy="856080"/>
          </a:xfrm>
          <a:prstGeom prst="rect">
            <a:avLst/>
          </a:prstGeom>
          <a:ln w="0">
            <a:noFill/>
          </a:ln>
        </p:spPr>
      </p:pic>
      <p:pic>
        <p:nvPicPr>
          <p:cNvPr id="1209" name="Picture 1208"/>
          <p:cNvPicPr/>
          <p:nvPr/>
        </p:nvPicPr>
        <p:blipFill>
          <a:blip r:embed="rId10"/>
          <a:stretch/>
        </p:blipFill>
        <p:spPr>
          <a:xfrm>
            <a:off x="1918800" y="4056840"/>
            <a:ext cx="1968480" cy="1098360"/>
          </a:xfrm>
          <a:prstGeom prst="rect">
            <a:avLst/>
          </a:prstGeom>
          <a:ln w="0">
            <a:noFill/>
          </a:ln>
        </p:spPr>
      </p:pic>
      <p:sp>
        <p:nvSpPr>
          <p:cNvPr id="1210" name="Freeform: Shape 1209"/>
          <p:cNvSpPr/>
          <p:nvPr/>
        </p:nvSpPr>
        <p:spPr>
          <a:xfrm>
            <a:off x="931320" y="41756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93A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11" name="Freeform: Shape 1210"/>
          <p:cNvSpPr/>
          <p:nvPr/>
        </p:nvSpPr>
        <p:spPr>
          <a:xfrm>
            <a:off x="931320" y="4187160"/>
            <a:ext cx="3950280" cy="12600"/>
          </a:xfrm>
          <a:custGeom>
            <a:avLst/>
            <a:gdLst/>
            <a:ahLst/>
            <a:cxnLst/>
            <a:rect l="0" t="0" r="r" b="b"/>
            <a:pathLst>
              <a:path w="10973" h="35">
                <a:moveTo>
                  <a:pt x="0" y="0"/>
                </a:moveTo>
                <a:lnTo>
                  <a:pt x="10973" y="0"/>
                </a:lnTo>
                <a:lnTo>
                  <a:pt x="10973" y="35"/>
                </a:lnTo>
                <a:lnTo>
                  <a:pt x="0" y="35"/>
                </a:lnTo>
                <a:lnTo>
                  <a:pt x="0" y="0"/>
                </a:lnTo>
                <a:close/>
              </a:path>
            </a:pathLst>
          </a:custGeom>
          <a:solidFill>
            <a:srgbClr val="E792A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12" name="Freeform: Shape 1211"/>
          <p:cNvSpPr/>
          <p:nvPr/>
        </p:nvSpPr>
        <p:spPr>
          <a:xfrm>
            <a:off x="931320" y="41990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91A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13" name="Freeform: Shape 1212"/>
          <p:cNvSpPr/>
          <p:nvPr/>
        </p:nvSpPr>
        <p:spPr>
          <a:xfrm>
            <a:off x="931320" y="42105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91A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14" name="Freeform: Shape 1213"/>
          <p:cNvSpPr/>
          <p:nvPr/>
        </p:nvSpPr>
        <p:spPr>
          <a:xfrm>
            <a:off x="931320" y="42220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90A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15" name="Freeform: Shape 1214"/>
          <p:cNvSpPr/>
          <p:nvPr/>
        </p:nvSpPr>
        <p:spPr>
          <a:xfrm>
            <a:off x="931320" y="42336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8F9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16" name="Freeform: Shape 1215"/>
          <p:cNvSpPr/>
          <p:nvPr/>
        </p:nvSpPr>
        <p:spPr>
          <a:xfrm>
            <a:off x="931320" y="424512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78F9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17" name="Freeform: Shape 1216"/>
          <p:cNvSpPr/>
          <p:nvPr/>
        </p:nvSpPr>
        <p:spPr>
          <a:xfrm>
            <a:off x="931320" y="42570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8E9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18" name="Freeform: Shape 1217"/>
          <p:cNvSpPr/>
          <p:nvPr/>
        </p:nvSpPr>
        <p:spPr>
          <a:xfrm>
            <a:off x="931320" y="42685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8D9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19" name="Freeform: Shape 1218"/>
          <p:cNvSpPr/>
          <p:nvPr/>
        </p:nvSpPr>
        <p:spPr>
          <a:xfrm>
            <a:off x="931320" y="42800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8D9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20" name="Freeform: Shape 1219"/>
          <p:cNvSpPr/>
          <p:nvPr/>
        </p:nvSpPr>
        <p:spPr>
          <a:xfrm>
            <a:off x="931320" y="42915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8C9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21" name="Freeform: Shape 1220"/>
          <p:cNvSpPr/>
          <p:nvPr/>
        </p:nvSpPr>
        <p:spPr>
          <a:xfrm>
            <a:off x="931320" y="430308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78B9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22" name="Freeform: Shape 1221"/>
          <p:cNvSpPr/>
          <p:nvPr/>
        </p:nvSpPr>
        <p:spPr>
          <a:xfrm>
            <a:off x="931320" y="43149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8B9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23" name="Freeform: Shape 1222"/>
          <p:cNvSpPr/>
          <p:nvPr/>
        </p:nvSpPr>
        <p:spPr>
          <a:xfrm>
            <a:off x="931320" y="43264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8A9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24" name="Freeform: Shape 1223"/>
          <p:cNvSpPr/>
          <p:nvPr/>
        </p:nvSpPr>
        <p:spPr>
          <a:xfrm>
            <a:off x="931320" y="43380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899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25" name="Freeform: Shape 1224"/>
          <p:cNvSpPr/>
          <p:nvPr/>
        </p:nvSpPr>
        <p:spPr>
          <a:xfrm>
            <a:off x="931320" y="434952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7899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26" name="Freeform: Shape 1225"/>
          <p:cNvSpPr/>
          <p:nvPr/>
        </p:nvSpPr>
        <p:spPr>
          <a:xfrm>
            <a:off x="931320" y="43614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889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27" name="Freeform: Shape 1226"/>
          <p:cNvSpPr/>
          <p:nvPr/>
        </p:nvSpPr>
        <p:spPr>
          <a:xfrm>
            <a:off x="931320" y="43729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889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28" name="Freeform: Shape 1227"/>
          <p:cNvSpPr/>
          <p:nvPr/>
        </p:nvSpPr>
        <p:spPr>
          <a:xfrm>
            <a:off x="931320" y="43844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87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29" name="Freeform: Shape 1228"/>
          <p:cNvSpPr/>
          <p:nvPr/>
        </p:nvSpPr>
        <p:spPr>
          <a:xfrm>
            <a:off x="931320" y="43959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869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30" name="Freeform: Shape 1229"/>
          <p:cNvSpPr/>
          <p:nvPr/>
        </p:nvSpPr>
        <p:spPr>
          <a:xfrm>
            <a:off x="931320" y="440748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7869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31" name="Freeform: Shape 1230"/>
          <p:cNvSpPr/>
          <p:nvPr/>
        </p:nvSpPr>
        <p:spPr>
          <a:xfrm>
            <a:off x="931320" y="44193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859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32" name="Freeform: Shape 1231"/>
          <p:cNvSpPr/>
          <p:nvPr/>
        </p:nvSpPr>
        <p:spPr>
          <a:xfrm>
            <a:off x="931320" y="44308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849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33" name="Freeform: Shape 1232"/>
          <p:cNvSpPr/>
          <p:nvPr/>
        </p:nvSpPr>
        <p:spPr>
          <a:xfrm>
            <a:off x="931320" y="44424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849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34" name="Freeform: Shape 1233"/>
          <p:cNvSpPr/>
          <p:nvPr/>
        </p:nvSpPr>
        <p:spPr>
          <a:xfrm>
            <a:off x="931320" y="44539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839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35" name="Freeform: Shape 1234"/>
          <p:cNvSpPr/>
          <p:nvPr/>
        </p:nvSpPr>
        <p:spPr>
          <a:xfrm>
            <a:off x="931320" y="446544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7829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36" name="Freeform: Shape 1235"/>
          <p:cNvSpPr/>
          <p:nvPr/>
        </p:nvSpPr>
        <p:spPr>
          <a:xfrm>
            <a:off x="931320" y="44773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829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37" name="Freeform: Shape 1236"/>
          <p:cNvSpPr/>
          <p:nvPr/>
        </p:nvSpPr>
        <p:spPr>
          <a:xfrm>
            <a:off x="931320" y="44888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819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38" name="Freeform: Shape 1237"/>
          <p:cNvSpPr/>
          <p:nvPr/>
        </p:nvSpPr>
        <p:spPr>
          <a:xfrm>
            <a:off x="931320" y="45003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809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39" name="Freeform: Shape 1238"/>
          <p:cNvSpPr/>
          <p:nvPr/>
        </p:nvSpPr>
        <p:spPr>
          <a:xfrm>
            <a:off x="931320" y="45118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809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40" name="Freeform: Shape 1239"/>
          <p:cNvSpPr/>
          <p:nvPr/>
        </p:nvSpPr>
        <p:spPr>
          <a:xfrm>
            <a:off x="931320" y="452340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77F9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41" name="Freeform: Shape 1240"/>
          <p:cNvSpPr/>
          <p:nvPr/>
        </p:nvSpPr>
        <p:spPr>
          <a:xfrm>
            <a:off x="931320" y="45352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7E9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42" name="Freeform: Shape 1241"/>
          <p:cNvSpPr/>
          <p:nvPr/>
        </p:nvSpPr>
        <p:spPr>
          <a:xfrm>
            <a:off x="931320" y="45468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7E9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43" name="Freeform: Shape 1242"/>
          <p:cNvSpPr/>
          <p:nvPr/>
        </p:nvSpPr>
        <p:spPr>
          <a:xfrm>
            <a:off x="931320" y="45583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67D9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44" name="Freeform: Shape 1243"/>
          <p:cNvSpPr/>
          <p:nvPr/>
        </p:nvSpPr>
        <p:spPr>
          <a:xfrm>
            <a:off x="931320" y="45698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57C8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45" name="Freeform: Shape 1244"/>
          <p:cNvSpPr/>
          <p:nvPr/>
        </p:nvSpPr>
        <p:spPr>
          <a:xfrm>
            <a:off x="931320" y="458136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57C8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46" name="Freeform: Shape 1245"/>
          <p:cNvSpPr/>
          <p:nvPr/>
        </p:nvSpPr>
        <p:spPr>
          <a:xfrm>
            <a:off x="931320" y="45932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47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47" name="Freeform: Shape 1246"/>
          <p:cNvSpPr/>
          <p:nvPr/>
        </p:nvSpPr>
        <p:spPr>
          <a:xfrm>
            <a:off x="931320" y="46047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37B8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48" name="Freeform: Shape 1247"/>
          <p:cNvSpPr/>
          <p:nvPr/>
        </p:nvSpPr>
        <p:spPr>
          <a:xfrm>
            <a:off x="931320" y="46162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37A8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49" name="Freeform: Shape 1248"/>
          <p:cNvSpPr/>
          <p:nvPr/>
        </p:nvSpPr>
        <p:spPr>
          <a:xfrm>
            <a:off x="931320" y="46278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2798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50" name="Freeform: Shape 1249"/>
          <p:cNvSpPr/>
          <p:nvPr/>
        </p:nvSpPr>
        <p:spPr>
          <a:xfrm>
            <a:off x="931320" y="463932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1798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51" name="Freeform: Shape 1250"/>
          <p:cNvSpPr/>
          <p:nvPr/>
        </p:nvSpPr>
        <p:spPr>
          <a:xfrm>
            <a:off x="931320" y="46512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1788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52" name="Freeform: Shape 1251"/>
          <p:cNvSpPr/>
          <p:nvPr/>
        </p:nvSpPr>
        <p:spPr>
          <a:xfrm>
            <a:off x="931320" y="46627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0778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53" name="Freeform: Shape 1252"/>
          <p:cNvSpPr/>
          <p:nvPr/>
        </p:nvSpPr>
        <p:spPr>
          <a:xfrm>
            <a:off x="931320" y="46742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F778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54" name="Freeform: Shape 1253"/>
          <p:cNvSpPr/>
          <p:nvPr/>
        </p:nvSpPr>
        <p:spPr>
          <a:xfrm>
            <a:off x="931320" y="468576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DF768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55" name="Freeform: Shape 1254"/>
          <p:cNvSpPr/>
          <p:nvPr/>
        </p:nvSpPr>
        <p:spPr>
          <a:xfrm>
            <a:off x="931320" y="46976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E768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56" name="Freeform: Shape 1255"/>
          <p:cNvSpPr/>
          <p:nvPr/>
        </p:nvSpPr>
        <p:spPr>
          <a:xfrm>
            <a:off x="931320" y="47091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D758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57" name="Freeform: Shape 1256"/>
          <p:cNvSpPr/>
          <p:nvPr/>
        </p:nvSpPr>
        <p:spPr>
          <a:xfrm>
            <a:off x="931320" y="47206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D748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58" name="Freeform: Shape 1257"/>
          <p:cNvSpPr/>
          <p:nvPr/>
        </p:nvSpPr>
        <p:spPr>
          <a:xfrm>
            <a:off x="931320" y="47322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C748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59" name="Freeform: Shape 1258"/>
          <p:cNvSpPr/>
          <p:nvPr/>
        </p:nvSpPr>
        <p:spPr>
          <a:xfrm>
            <a:off x="931320" y="474372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DC738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60" name="Freeform: Shape 1259"/>
          <p:cNvSpPr/>
          <p:nvPr/>
        </p:nvSpPr>
        <p:spPr>
          <a:xfrm>
            <a:off x="931320" y="47556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B728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61" name="Freeform: Shape 1260"/>
          <p:cNvSpPr/>
          <p:nvPr/>
        </p:nvSpPr>
        <p:spPr>
          <a:xfrm>
            <a:off x="931320" y="47671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A728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62" name="Freeform: Shape 1261"/>
          <p:cNvSpPr/>
          <p:nvPr/>
        </p:nvSpPr>
        <p:spPr>
          <a:xfrm>
            <a:off x="931320" y="47786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A718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63" name="Freeform: Shape 1262"/>
          <p:cNvSpPr/>
          <p:nvPr/>
        </p:nvSpPr>
        <p:spPr>
          <a:xfrm>
            <a:off x="931320" y="47901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9718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64" name="Freeform: Shape 1263"/>
          <p:cNvSpPr/>
          <p:nvPr/>
        </p:nvSpPr>
        <p:spPr>
          <a:xfrm>
            <a:off x="931320" y="480168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D8708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65" name="Freeform: Shape 1264"/>
          <p:cNvSpPr/>
          <p:nvPr/>
        </p:nvSpPr>
        <p:spPr>
          <a:xfrm>
            <a:off x="931320" y="48135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86F8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66" name="Freeform: Shape 1265"/>
          <p:cNvSpPr/>
          <p:nvPr/>
        </p:nvSpPr>
        <p:spPr>
          <a:xfrm>
            <a:off x="931320" y="48250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76F8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67" name="Freeform: Shape 1266"/>
          <p:cNvSpPr/>
          <p:nvPr/>
        </p:nvSpPr>
        <p:spPr>
          <a:xfrm>
            <a:off x="931320" y="48366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66E8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68" name="Freeform: Shape 1267"/>
          <p:cNvSpPr/>
          <p:nvPr/>
        </p:nvSpPr>
        <p:spPr>
          <a:xfrm>
            <a:off x="931320" y="48481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66D8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69" name="Freeform: Shape 1268"/>
          <p:cNvSpPr/>
          <p:nvPr/>
        </p:nvSpPr>
        <p:spPr>
          <a:xfrm>
            <a:off x="931320" y="485964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D56D7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70" name="Freeform: Shape 1269"/>
          <p:cNvSpPr/>
          <p:nvPr/>
        </p:nvSpPr>
        <p:spPr>
          <a:xfrm>
            <a:off x="931320" y="48715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46C7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71" name="Freeform: Shape 1270"/>
          <p:cNvSpPr/>
          <p:nvPr/>
        </p:nvSpPr>
        <p:spPr>
          <a:xfrm>
            <a:off x="931320" y="48830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46C7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72" name="Freeform: Shape 1271"/>
          <p:cNvSpPr/>
          <p:nvPr/>
        </p:nvSpPr>
        <p:spPr>
          <a:xfrm>
            <a:off x="931320" y="48945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36B7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73" name="Freeform: Shape 1272"/>
          <p:cNvSpPr/>
          <p:nvPr/>
        </p:nvSpPr>
        <p:spPr>
          <a:xfrm>
            <a:off x="931320" y="49060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26A7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74" name="TextBox 1273"/>
          <p:cNvSpPr txBox="1"/>
          <p:nvPr/>
        </p:nvSpPr>
        <p:spPr>
          <a:xfrm>
            <a:off x="4958640" y="4354920"/>
            <a:ext cx="32590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•</a:t>
            </a:r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IFSC </a:t>
            </a:r>
            <a:r>
              <a:rPr lang="en-US" sz="24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12 incomes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75" name="Freeform: Shape 1274"/>
          <p:cNvSpPr/>
          <p:nvPr/>
        </p:nvSpPr>
        <p:spPr>
          <a:xfrm>
            <a:off x="4881240" y="5029200"/>
            <a:ext cx="7022880" cy="594000"/>
          </a:xfrm>
          <a:custGeom>
            <a:avLst/>
            <a:gdLst/>
            <a:ahLst/>
            <a:cxnLst/>
            <a:rect l="0" t="0" r="r" b="b"/>
            <a:pathLst>
              <a:path w="19508" h="1650">
                <a:moveTo>
                  <a:pt x="19508" y="276"/>
                </a:moveTo>
                <a:lnTo>
                  <a:pt x="19508" y="1375"/>
                </a:lnTo>
                <a:cubicBezTo>
                  <a:pt x="19508" y="1527"/>
                  <a:pt x="19385" y="1650"/>
                  <a:pt x="19234" y="1650"/>
                </a:cubicBezTo>
                <a:lnTo>
                  <a:pt x="0" y="1650"/>
                </a:lnTo>
                <a:lnTo>
                  <a:pt x="0" y="0"/>
                </a:lnTo>
                <a:lnTo>
                  <a:pt x="19234" y="0"/>
                </a:lnTo>
                <a:cubicBezTo>
                  <a:pt x="19385" y="0"/>
                  <a:pt x="19508" y="124"/>
                  <a:pt x="19508" y="276"/>
                </a:cubicBezTo>
                <a:close/>
              </a:path>
            </a:pathLst>
          </a:custGeom>
          <a:solidFill>
            <a:srgbClr val="F5E8D4">
              <a:alpha val="9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76" name="Freeform: Shape 1275"/>
          <p:cNvSpPr/>
          <p:nvPr/>
        </p:nvSpPr>
        <p:spPr>
          <a:xfrm>
            <a:off x="4879800" y="5027760"/>
            <a:ext cx="7026120" cy="596880"/>
          </a:xfrm>
          <a:custGeom>
            <a:avLst/>
            <a:gdLst/>
            <a:ahLst/>
            <a:cxnLst/>
            <a:rect l="0" t="0" r="r" b="b"/>
            <a:pathLst>
              <a:path w="19517" h="1658">
                <a:moveTo>
                  <a:pt x="19517" y="277"/>
                </a:moveTo>
                <a:lnTo>
                  <a:pt x="19517" y="1382"/>
                </a:lnTo>
                <a:lnTo>
                  <a:pt x="19516" y="1411"/>
                </a:lnTo>
                <a:lnTo>
                  <a:pt x="19511" y="1438"/>
                </a:lnTo>
                <a:lnTo>
                  <a:pt x="19504" y="1465"/>
                </a:lnTo>
                <a:lnTo>
                  <a:pt x="19495" y="1490"/>
                </a:lnTo>
                <a:lnTo>
                  <a:pt x="19484" y="1514"/>
                </a:lnTo>
                <a:lnTo>
                  <a:pt x="19470" y="1537"/>
                </a:lnTo>
                <a:lnTo>
                  <a:pt x="19454" y="1558"/>
                </a:lnTo>
                <a:lnTo>
                  <a:pt x="19437" y="1577"/>
                </a:lnTo>
                <a:lnTo>
                  <a:pt x="19417" y="1595"/>
                </a:lnTo>
                <a:lnTo>
                  <a:pt x="19396" y="1611"/>
                </a:lnTo>
                <a:lnTo>
                  <a:pt x="19373" y="1625"/>
                </a:lnTo>
                <a:lnTo>
                  <a:pt x="19349" y="1637"/>
                </a:lnTo>
                <a:lnTo>
                  <a:pt x="19324" y="1646"/>
                </a:lnTo>
                <a:lnTo>
                  <a:pt x="19297" y="1653"/>
                </a:lnTo>
                <a:lnTo>
                  <a:pt x="19270" y="1657"/>
                </a:lnTo>
                <a:lnTo>
                  <a:pt x="19242" y="1658"/>
                </a:lnTo>
                <a:lnTo>
                  <a:pt x="0" y="1658"/>
                </a:lnTo>
                <a:lnTo>
                  <a:pt x="0" y="0"/>
                </a:lnTo>
                <a:lnTo>
                  <a:pt x="19242" y="0"/>
                </a:lnTo>
                <a:lnTo>
                  <a:pt x="19270" y="1"/>
                </a:lnTo>
                <a:lnTo>
                  <a:pt x="19297" y="5"/>
                </a:lnTo>
                <a:lnTo>
                  <a:pt x="19324" y="12"/>
                </a:lnTo>
                <a:lnTo>
                  <a:pt x="19349" y="21"/>
                </a:lnTo>
                <a:lnTo>
                  <a:pt x="19373" y="33"/>
                </a:lnTo>
                <a:lnTo>
                  <a:pt x="19396" y="47"/>
                </a:lnTo>
                <a:lnTo>
                  <a:pt x="19417" y="63"/>
                </a:lnTo>
                <a:lnTo>
                  <a:pt x="19437" y="81"/>
                </a:lnTo>
                <a:lnTo>
                  <a:pt x="19454" y="101"/>
                </a:lnTo>
                <a:lnTo>
                  <a:pt x="19470" y="123"/>
                </a:lnTo>
                <a:lnTo>
                  <a:pt x="19484" y="145"/>
                </a:lnTo>
                <a:lnTo>
                  <a:pt x="19495" y="169"/>
                </a:lnTo>
                <a:lnTo>
                  <a:pt x="19504" y="195"/>
                </a:lnTo>
                <a:lnTo>
                  <a:pt x="19511" y="221"/>
                </a:lnTo>
                <a:lnTo>
                  <a:pt x="19516" y="249"/>
                </a:lnTo>
                <a:lnTo>
                  <a:pt x="19517" y="277"/>
                </a:lnTo>
                <a:moveTo>
                  <a:pt x="19498" y="251"/>
                </a:moveTo>
                <a:lnTo>
                  <a:pt x="19494" y="226"/>
                </a:lnTo>
                <a:lnTo>
                  <a:pt x="19488" y="201"/>
                </a:lnTo>
                <a:lnTo>
                  <a:pt x="19479" y="177"/>
                </a:lnTo>
                <a:lnTo>
                  <a:pt x="19469" y="154"/>
                </a:lnTo>
                <a:lnTo>
                  <a:pt x="19456" y="133"/>
                </a:lnTo>
                <a:lnTo>
                  <a:pt x="19441" y="112"/>
                </a:lnTo>
                <a:lnTo>
                  <a:pt x="19425" y="94"/>
                </a:lnTo>
                <a:lnTo>
                  <a:pt x="19406" y="77"/>
                </a:lnTo>
                <a:lnTo>
                  <a:pt x="19386" y="62"/>
                </a:lnTo>
                <a:lnTo>
                  <a:pt x="19365" y="49"/>
                </a:lnTo>
                <a:lnTo>
                  <a:pt x="19343" y="38"/>
                </a:lnTo>
                <a:lnTo>
                  <a:pt x="19319" y="29"/>
                </a:lnTo>
                <a:lnTo>
                  <a:pt x="19294" y="23"/>
                </a:lnTo>
                <a:lnTo>
                  <a:pt x="19269" y="19"/>
                </a:lnTo>
                <a:lnTo>
                  <a:pt x="19242" y="18"/>
                </a:lnTo>
                <a:lnTo>
                  <a:pt x="0" y="18"/>
                </a:lnTo>
                <a:lnTo>
                  <a:pt x="18" y="0"/>
                </a:lnTo>
                <a:lnTo>
                  <a:pt x="18" y="1658"/>
                </a:lnTo>
                <a:lnTo>
                  <a:pt x="0" y="1641"/>
                </a:lnTo>
                <a:lnTo>
                  <a:pt x="19241" y="1641"/>
                </a:lnTo>
                <a:lnTo>
                  <a:pt x="19267" y="1640"/>
                </a:lnTo>
                <a:lnTo>
                  <a:pt x="19293" y="1636"/>
                </a:lnTo>
                <a:lnTo>
                  <a:pt x="19318" y="1629"/>
                </a:lnTo>
                <a:lnTo>
                  <a:pt x="19341" y="1621"/>
                </a:lnTo>
                <a:lnTo>
                  <a:pt x="19364" y="1610"/>
                </a:lnTo>
                <a:lnTo>
                  <a:pt x="19385" y="1597"/>
                </a:lnTo>
                <a:lnTo>
                  <a:pt x="19405" y="1582"/>
                </a:lnTo>
                <a:lnTo>
                  <a:pt x="19423" y="1566"/>
                </a:lnTo>
                <a:lnTo>
                  <a:pt x="19440" y="1547"/>
                </a:lnTo>
                <a:lnTo>
                  <a:pt x="19455" y="1527"/>
                </a:lnTo>
                <a:lnTo>
                  <a:pt x="19468" y="1506"/>
                </a:lnTo>
                <a:lnTo>
                  <a:pt x="19479" y="1484"/>
                </a:lnTo>
                <a:lnTo>
                  <a:pt x="19487" y="1460"/>
                </a:lnTo>
                <a:lnTo>
                  <a:pt x="19494" y="1435"/>
                </a:lnTo>
                <a:lnTo>
                  <a:pt x="19498" y="1410"/>
                </a:lnTo>
                <a:lnTo>
                  <a:pt x="19499" y="1382"/>
                </a:lnTo>
                <a:lnTo>
                  <a:pt x="19499" y="278"/>
                </a:lnTo>
                <a:lnTo>
                  <a:pt x="19498" y="251"/>
                </a:lnTo>
                <a:close/>
              </a:path>
            </a:pathLst>
          </a:custGeom>
          <a:solidFill>
            <a:srgbClr val="F5E8D4">
              <a:alpha val="9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77" name="TextBox 1276"/>
          <p:cNvSpPr txBox="1"/>
          <p:nvPr/>
        </p:nvSpPr>
        <p:spPr>
          <a:xfrm>
            <a:off x="2259360" y="4233240"/>
            <a:ext cx="1542960" cy="57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00" b="0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Sch VI</a:t>
            </a:r>
            <a:endParaRPr lang="en-US" sz="39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278" name="Picture 1277"/>
          <p:cNvPicPr/>
          <p:nvPr/>
        </p:nvPicPr>
        <p:blipFill>
          <a:blip r:embed="rId6"/>
          <a:stretch/>
        </p:blipFill>
        <p:spPr>
          <a:xfrm>
            <a:off x="871560" y="4915080"/>
            <a:ext cx="4064040" cy="856080"/>
          </a:xfrm>
          <a:prstGeom prst="rect">
            <a:avLst/>
          </a:prstGeom>
          <a:ln w="0">
            <a:noFill/>
          </a:ln>
        </p:spPr>
      </p:pic>
      <p:pic>
        <p:nvPicPr>
          <p:cNvPr id="1279" name="Picture 1278"/>
          <p:cNvPicPr/>
          <p:nvPr/>
        </p:nvPicPr>
        <p:blipFill>
          <a:blip r:embed="rId11"/>
          <a:stretch/>
        </p:blipFill>
        <p:spPr>
          <a:xfrm>
            <a:off x="1795320" y="4835520"/>
            <a:ext cx="2215440" cy="1098360"/>
          </a:xfrm>
          <a:prstGeom prst="rect">
            <a:avLst/>
          </a:prstGeom>
          <a:ln w="0">
            <a:noFill/>
          </a:ln>
        </p:spPr>
      </p:pic>
      <p:sp>
        <p:nvSpPr>
          <p:cNvPr id="1280" name="Freeform: Shape 1279"/>
          <p:cNvSpPr/>
          <p:nvPr/>
        </p:nvSpPr>
        <p:spPr>
          <a:xfrm>
            <a:off x="931320" y="49550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AC87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81" name="Freeform: Shape 1280"/>
          <p:cNvSpPr/>
          <p:nvPr/>
        </p:nvSpPr>
        <p:spPr>
          <a:xfrm>
            <a:off x="931320" y="49665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AC87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82" name="Freeform: Shape 1281"/>
          <p:cNvSpPr/>
          <p:nvPr/>
        </p:nvSpPr>
        <p:spPr>
          <a:xfrm>
            <a:off x="931320" y="49780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AC87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83" name="Freeform: Shape 1282"/>
          <p:cNvSpPr/>
          <p:nvPr/>
        </p:nvSpPr>
        <p:spPr>
          <a:xfrm>
            <a:off x="931320" y="498960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AC77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84" name="Freeform: Shape 1283"/>
          <p:cNvSpPr/>
          <p:nvPr/>
        </p:nvSpPr>
        <p:spPr>
          <a:xfrm>
            <a:off x="931320" y="50014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AC77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85" name="Freeform: Shape 1284"/>
          <p:cNvSpPr/>
          <p:nvPr/>
        </p:nvSpPr>
        <p:spPr>
          <a:xfrm>
            <a:off x="931320" y="50130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AC77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86" name="Freeform: Shape 1285"/>
          <p:cNvSpPr/>
          <p:nvPr/>
        </p:nvSpPr>
        <p:spPr>
          <a:xfrm>
            <a:off x="931320" y="50245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AC77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87" name="Freeform: Shape 1286"/>
          <p:cNvSpPr/>
          <p:nvPr/>
        </p:nvSpPr>
        <p:spPr>
          <a:xfrm>
            <a:off x="931320" y="503604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AC77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88" name="Freeform: Shape 1287"/>
          <p:cNvSpPr/>
          <p:nvPr/>
        </p:nvSpPr>
        <p:spPr>
          <a:xfrm>
            <a:off x="931320" y="50479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67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89" name="Freeform: Shape 1288"/>
          <p:cNvSpPr/>
          <p:nvPr/>
        </p:nvSpPr>
        <p:spPr>
          <a:xfrm>
            <a:off x="931320" y="50594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67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90" name="Freeform: Shape 1289"/>
          <p:cNvSpPr/>
          <p:nvPr/>
        </p:nvSpPr>
        <p:spPr>
          <a:xfrm>
            <a:off x="931320" y="50709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67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91" name="Freeform: Shape 1290"/>
          <p:cNvSpPr/>
          <p:nvPr/>
        </p:nvSpPr>
        <p:spPr>
          <a:xfrm>
            <a:off x="931320" y="50824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67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92" name="Freeform: Shape 1291"/>
          <p:cNvSpPr/>
          <p:nvPr/>
        </p:nvSpPr>
        <p:spPr>
          <a:xfrm>
            <a:off x="931320" y="509400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BC67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93" name="Freeform: Shape 1292"/>
          <p:cNvSpPr/>
          <p:nvPr/>
        </p:nvSpPr>
        <p:spPr>
          <a:xfrm>
            <a:off x="931320" y="51058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57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94" name="Freeform: Shape 1293"/>
          <p:cNvSpPr/>
          <p:nvPr/>
        </p:nvSpPr>
        <p:spPr>
          <a:xfrm>
            <a:off x="931320" y="51174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57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95" name="Freeform: Shape 1294"/>
          <p:cNvSpPr/>
          <p:nvPr/>
        </p:nvSpPr>
        <p:spPr>
          <a:xfrm>
            <a:off x="931320" y="51289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57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96" name="Freeform: Shape 1295"/>
          <p:cNvSpPr/>
          <p:nvPr/>
        </p:nvSpPr>
        <p:spPr>
          <a:xfrm>
            <a:off x="931320" y="51404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57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97" name="Freeform: Shape 1296"/>
          <p:cNvSpPr/>
          <p:nvPr/>
        </p:nvSpPr>
        <p:spPr>
          <a:xfrm>
            <a:off x="931320" y="515196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BC56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98" name="Freeform: Shape 1297"/>
          <p:cNvSpPr/>
          <p:nvPr/>
        </p:nvSpPr>
        <p:spPr>
          <a:xfrm>
            <a:off x="931320" y="51638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56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99" name="Freeform: Shape 1298"/>
          <p:cNvSpPr/>
          <p:nvPr/>
        </p:nvSpPr>
        <p:spPr>
          <a:xfrm>
            <a:off x="931320" y="51753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46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00" name="Freeform: Shape 1299"/>
          <p:cNvSpPr/>
          <p:nvPr/>
        </p:nvSpPr>
        <p:spPr>
          <a:xfrm>
            <a:off x="931320" y="51868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46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01" name="Freeform: Shape 1300"/>
          <p:cNvSpPr/>
          <p:nvPr/>
        </p:nvSpPr>
        <p:spPr>
          <a:xfrm>
            <a:off x="931320" y="51984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46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02" name="Freeform: Shape 1301"/>
          <p:cNvSpPr/>
          <p:nvPr/>
        </p:nvSpPr>
        <p:spPr>
          <a:xfrm>
            <a:off x="931320" y="520992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BC46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03" name="Freeform: Shape 1302"/>
          <p:cNvSpPr/>
          <p:nvPr/>
        </p:nvSpPr>
        <p:spPr>
          <a:xfrm>
            <a:off x="931320" y="52218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46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04" name="Freeform: Shape 1303"/>
          <p:cNvSpPr/>
          <p:nvPr/>
        </p:nvSpPr>
        <p:spPr>
          <a:xfrm>
            <a:off x="931320" y="52333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CC36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05" name="Freeform: Shape 1304"/>
          <p:cNvSpPr/>
          <p:nvPr/>
        </p:nvSpPr>
        <p:spPr>
          <a:xfrm>
            <a:off x="931320" y="52448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CC36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06" name="Freeform: Shape 1305"/>
          <p:cNvSpPr/>
          <p:nvPr/>
        </p:nvSpPr>
        <p:spPr>
          <a:xfrm>
            <a:off x="931320" y="52563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CC36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07" name="Freeform: Shape 1306"/>
          <p:cNvSpPr/>
          <p:nvPr/>
        </p:nvSpPr>
        <p:spPr>
          <a:xfrm>
            <a:off x="931320" y="526788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CC36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08" name="Freeform: Shape 1307"/>
          <p:cNvSpPr/>
          <p:nvPr/>
        </p:nvSpPr>
        <p:spPr>
          <a:xfrm>
            <a:off x="931320" y="52797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CC36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09" name="Freeform: Shape 1308"/>
          <p:cNvSpPr/>
          <p:nvPr/>
        </p:nvSpPr>
        <p:spPr>
          <a:xfrm>
            <a:off x="931320" y="52912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CC26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10" name="Freeform: Shape 1309"/>
          <p:cNvSpPr/>
          <p:nvPr/>
        </p:nvSpPr>
        <p:spPr>
          <a:xfrm>
            <a:off x="931320" y="53028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CC26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11" name="Freeform: Shape 1310"/>
          <p:cNvSpPr/>
          <p:nvPr/>
        </p:nvSpPr>
        <p:spPr>
          <a:xfrm>
            <a:off x="931320" y="531432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CC26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12" name="Freeform: Shape 1311"/>
          <p:cNvSpPr/>
          <p:nvPr/>
        </p:nvSpPr>
        <p:spPr>
          <a:xfrm>
            <a:off x="931320" y="53262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CC26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13" name="Freeform: Shape 1312"/>
          <p:cNvSpPr/>
          <p:nvPr/>
        </p:nvSpPr>
        <p:spPr>
          <a:xfrm>
            <a:off x="931320" y="53377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16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14" name="Freeform: Shape 1313"/>
          <p:cNvSpPr/>
          <p:nvPr/>
        </p:nvSpPr>
        <p:spPr>
          <a:xfrm>
            <a:off x="931320" y="53492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BC16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15" name="Freeform: Shape 1314"/>
          <p:cNvSpPr/>
          <p:nvPr/>
        </p:nvSpPr>
        <p:spPr>
          <a:xfrm>
            <a:off x="931320" y="53607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AC06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16" name="Freeform: Shape 1315"/>
          <p:cNvSpPr/>
          <p:nvPr/>
        </p:nvSpPr>
        <p:spPr>
          <a:xfrm>
            <a:off x="931320" y="537228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9BF6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17" name="Freeform: Shape 1316"/>
          <p:cNvSpPr/>
          <p:nvPr/>
        </p:nvSpPr>
        <p:spPr>
          <a:xfrm>
            <a:off x="931320" y="53841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9BF6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18" name="Freeform: Shape 1317"/>
          <p:cNvSpPr/>
          <p:nvPr/>
        </p:nvSpPr>
        <p:spPr>
          <a:xfrm>
            <a:off x="931320" y="53956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8BE5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19" name="Freeform: Shape 1318"/>
          <p:cNvSpPr/>
          <p:nvPr/>
        </p:nvSpPr>
        <p:spPr>
          <a:xfrm>
            <a:off x="931320" y="54072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8BE5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20" name="Freeform: Shape 1319"/>
          <p:cNvSpPr/>
          <p:nvPr/>
        </p:nvSpPr>
        <p:spPr>
          <a:xfrm>
            <a:off x="931320" y="54187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7BD5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21" name="Freeform: Shape 1320"/>
          <p:cNvSpPr/>
          <p:nvPr/>
        </p:nvSpPr>
        <p:spPr>
          <a:xfrm>
            <a:off x="931320" y="543024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6BC5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22" name="Freeform: Shape 1321"/>
          <p:cNvSpPr/>
          <p:nvPr/>
        </p:nvSpPr>
        <p:spPr>
          <a:xfrm>
            <a:off x="931320" y="54421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6BC5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23" name="Freeform: Shape 1322"/>
          <p:cNvSpPr/>
          <p:nvPr/>
        </p:nvSpPr>
        <p:spPr>
          <a:xfrm>
            <a:off x="931320" y="54536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5BB5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24" name="Freeform: Shape 1323"/>
          <p:cNvSpPr/>
          <p:nvPr/>
        </p:nvSpPr>
        <p:spPr>
          <a:xfrm>
            <a:off x="931320" y="54651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5BB5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25" name="Freeform: Shape 1324"/>
          <p:cNvSpPr/>
          <p:nvPr/>
        </p:nvSpPr>
        <p:spPr>
          <a:xfrm>
            <a:off x="931320" y="54766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4BA5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26" name="Freeform: Shape 1325"/>
          <p:cNvSpPr/>
          <p:nvPr/>
        </p:nvSpPr>
        <p:spPr>
          <a:xfrm>
            <a:off x="931320" y="548820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3B95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27" name="Freeform: Shape 1326"/>
          <p:cNvSpPr/>
          <p:nvPr/>
        </p:nvSpPr>
        <p:spPr>
          <a:xfrm>
            <a:off x="931320" y="55000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3B95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28" name="Freeform: Shape 1327"/>
          <p:cNvSpPr/>
          <p:nvPr/>
        </p:nvSpPr>
        <p:spPr>
          <a:xfrm>
            <a:off x="931320" y="55116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2B85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29" name="Freeform: Shape 1328"/>
          <p:cNvSpPr/>
          <p:nvPr/>
        </p:nvSpPr>
        <p:spPr>
          <a:xfrm>
            <a:off x="931320" y="55231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2B85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0" name="Freeform: Shape 1329"/>
          <p:cNvSpPr/>
          <p:nvPr/>
        </p:nvSpPr>
        <p:spPr>
          <a:xfrm>
            <a:off x="931320" y="553464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E1B75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1" name="Freeform: Shape 1330"/>
          <p:cNvSpPr/>
          <p:nvPr/>
        </p:nvSpPr>
        <p:spPr>
          <a:xfrm>
            <a:off x="931320" y="55465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0B65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2" name="Freeform: Shape 1331"/>
          <p:cNvSpPr/>
          <p:nvPr/>
        </p:nvSpPr>
        <p:spPr>
          <a:xfrm>
            <a:off x="931320" y="55580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E0B65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3" name="Freeform: Shape 1332"/>
          <p:cNvSpPr/>
          <p:nvPr/>
        </p:nvSpPr>
        <p:spPr>
          <a:xfrm>
            <a:off x="931320" y="55695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FB55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4" name="Freeform: Shape 1333"/>
          <p:cNvSpPr/>
          <p:nvPr/>
        </p:nvSpPr>
        <p:spPr>
          <a:xfrm>
            <a:off x="931320" y="55810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FB55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5" name="Freeform: Shape 1334"/>
          <p:cNvSpPr/>
          <p:nvPr/>
        </p:nvSpPr>
        <p:spPr>
          <a:xfrm>
            <a:off x="931320" y="5592600"/>
            <a:ext cx="3950280" cy="12600"/>
          </a:xfrm>
          <a:custGeom>
            <a:avLst/>
            <a:gdLst/>
            <a:ahLst/>
            <a:cxnLst/>
            <a:rect l="0" t="0" r="r" b="b"/>
            <a:pathLst>
              <a:path w="10973" h="35">
                <a:moveTo>
                  <a:pt x="0" y="0"/>
                </a:moveTo>
                <a:lnTo>
                  <a:pt x="10973" y="0"/>
                </a:lnTo>
                <a:lnTo>
                  <a:pt x="10973" y="35"/>
                </a:lnTo>
                <a:lnTo>
                  <a:pt x="0" y="35"/>
                </a:lnTo>
                <a:lnTo>
                  <a:pt x="0" y="0"/>
                </a:lnTo>
                <a:close/>
              </a:path>
            </a:pathLst>
          </a:custGeom>
          <a:solidFill>
            <a:srgbClr val="DEB45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6" name="Freeform: Shape 1335"/>
          <p:cNvSpPr/>
          <p:nvPr/>
        </p:nvSpPr>
        <p:spPr>
          <a:xfrm>
            <a:off x="931320" y="56044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DB35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7" name="Freeform: Shape 1336"/>
          <p:cNvSpPr/>
          <p:nvPr/>
        </p:nvSpPr>
        <p:spPr>
          <a:xfrm>
            <a:off x="931320" y="56160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DB35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8" name="Freeform: Shape 1337"/>
          <p:cNvSpPr/>
          <p:nvPr/>
        </p:nvSpPr>
        <p:spPr>
          <a:xfrm>
            <a:off x="931320" y="56275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CB25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9" name="Freeform: Shape 1338"/>
          <p:cNvSpPr/>
          <p:nvPr/>
        </p:nvSpPr>
        <p:spPr>
          <a:xfrm>
            <a:off x="931320" y="56390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CB25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40" name="Freeform: Shape 1339"/>
          <p:cNvSpPr/>
          <p:nvPr/>
        </p:nvSpPr>
        <p:spPr>
          <a:xfrm>
            <a:off x="931320" y="565056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DBB15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41" name="Freeform: Shape 1340"/>
          <p:cNvSpPr/>
          <p:nvPr/>
        </p:nvSpPr>
        <p:spPr>
          <a:xfrm>
            <a:off x="931320" y="56624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AB05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42" name="Freeform: Shape 1341"/>
          <p:cNvSpPr/>
          <p:nvPr/>
        </p:nvSpPr>
        <p:spPr>
          <a:xfrm>
            <a:off x="931320" y="56739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AB05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43" name="Freeform: Shape 1342"/>
          <p:cNvSpPr/>
          <p:nvPr/>
        </p:nvSpPr>
        <p:spPr>
          <a:xfrm>
            <a:off x="931320" y="56854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D9AF5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44" name="TextBox 1343"/>
          <p:cNvSpPr txBox="1"/>
          <p:nvPr/>
        </p:nvSpPr>
        <p:spPr>
          <a:xfrm>
            <a:off x="4958640" y="5134320"/>
            <a:ext cx="52117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•</a:t>
            </a:r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Persons Exempt </a:t>
            </a:r>
            <a:r>
              <a:rPr lang="en-US" sz="24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49 persons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45" name="Freeform: Shape 1344"/>
          <p:cNvSpPr/>
          <p:nvPr/>
        </p:nvSpPr>
        <p:spPr>
          <a:xfrm>
            <a:off x="4881240" y="5808240"/>
            <a:ext cx="7022880" cy="594360"/>
          </a:xfrm>
          <a:custGeom>
            <a:avLst/>
            <a:gdLst/>
            <a:ahLst/>
            <a:cxnLst/>
            <a:rect l="0" t="0" r="r" b="b"/>
            <a:pathLst>
              <a:path w="19508" h="1651">
                <a:moveTo>
                  <a:pt x="19508" y="275"/>
                </a:moveTo>
                <a:lnTo>
                  <a:pt x="19508" y="1376"/>
                </a:lnTo>
                <a:cubicBezTo>
                  <a:pt x="19508" y="1528"/>
                  <a:pt x="19385" y="1651"/>
                  <a:pt x="19234" y="1651"/>
                </a:cubicBezTo>
                <a:lnTo>
                  <a:pt x="0" y="1651"/>
                </a:lnTo>
                <a:lnTo>
                  <a:pt x="0" y="0"/>
                </a:lnTo>
                <a:lnTo>
                  <a:pt x="19234" y="0"/>
                </a:lnTo>
                <a:cubicBezTo>
                  <a:pt x="19385" y="0"/>
                  <a:pt x="19508" y="124"/>
                  <a:pt x="19508" y="275"/>
                </a:cubicBezTo>
                <a:close/>
              </a:path>
            </a:pathLst>
          </a:custGeom>
          <a:solidFill>
            <a:srgbClr val="DAD7D2">
              <a:alpha val="9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46" name="Freeform: Shape 1345"/>
          <p:cNvSpPr/>
          <p:nvPr/>
        </p:nvSpPr>
        <p:spPr>
          <a:xfrm>
            <a:off x="4879800" y="5806800"/>
            <a:ext cx="7026120" cy="597240"/>
          </a:xfrm>
          <a:custGeom>
            <a:avLst/>
            <a:gdLst/>
            <a:ahLst/>
            <a:cxnLst/>
            <a:rect l="0" t="0" r="r" b="b"/>
            <a:pathLst>
              <a:path w="19517" h="1659">
                <a:moveTo>
                  <a:pt x="19517" y="277"/>
                </a:moveTo>
                <a:lnTo>
                  <a:pt x="19517" y="1383"/>
                </a:lnTo>
                <a:lnTo>
                  <a:pt x="19516" y="1411"/>
                </a:lnTo>
                <a:lnTo>
                  <a:pt x="19511" y="1439"/>
                </a:lnTo>
                <a:lnTo>
                  <a:pt x="19504" y="1465"/>
                </a:lnTo>
                <a:lnTo>
                  <a:pt x="19495" y="1490"/>
                </a:lnTo>
                <a:lnTo>
                  <a:pt x="19484" y="1515"/>
                </a:lnTo>
                <a:lnTo>
                  <a:pt x="19470" y="1537"/>
                </a:lnTo>
                <a:lnTo>
                  <a:pt x="19454" y="1558"/>
                </a:lnTo>
                <a:lnTo>
                  <a:pt x="19437" y="1578"/>
                </a:lnTo>
                <a:lnTo>
                  <a:pt x="19417" y="1596"/>
                </a:lnTo>
                <a:lnTo>
                  <a:pt x="19396" y="1612"/>
                </a:lnTo>
                <a:lnTo>
                  <a:pt x="19373" y="1626"/>
                </a:lnTo>
                <a:lnTo>
                  <a:pt x="19349" y="1637"/>
                </a:lnTo>
                <a:lnTo>
                  <a:pt x="19324" y="1647"/>
                </a:lnTo>
                <a:lnTo>
                  <a:pt x="19297" y="1653"/>
                </a:lnTo>
                <a:lnTo>
                  <a:pt x="19270" y="1658"/>
                </a:lnTo>
                <a:lnTo>
                  <a:pt x="19242" y="1659"/>
                </a:lnTo>
                <a:lnTo>
                  <a:pt x="0" y="1659"/>
                </a:lnTo>
                <a:lnTo>
                  <a:pt x="0" y="0"/>
                </a:lnTo>
                <a:lnTo>
                  <a:pt x="19242" y="0"/>
                </a:lnTo>
                <a:lnTo>
                  <a:pt x="19270" y="2"/>
                </a:lnTo>
                <a:lnTo>
                  <a:pt x="19297" y="6"/>
                </a:lnTo>
                <a:lnTo>
                  <a:pt x="19324" y="13"/>
                </a:lnTo>
                <a:lnTo>
                  <a:pt x="19349" y="22"/>
                </a:lnTo>
                <a:lnTo>
                  <a:pt x="19373" y="34"/>
                </a:lnTo>
                <a:lnTo>
                  <a:pt x="19396" y="47"/>
                </a:lnTo>
                <a:lnTo>
                  <a:pt x="19417" y="64"/>
                </a:lnTo>
                <a:lnTo>
                  <a:pt x="19437" y="81"/>
                </a:lnTo>
                <a:lnTo>
                  <a:pt x="19454" y="101"/>
                </a:lnTo>
                <a:lnTo>
                  <a:pt x="19470" y="122"/>
                </a:lnTo>
                <a:lnTo>
                  <a:pt x="19484" y="145"/>
                </a:lnTo>
                <a:lnTo>
                  <a:pt x="19495" y="169"/>
                </a:lnTo>
                <a:lnTo>
                  <a:pt x="19504" y="195"/>
                </a:lnTo>
                <a:lnTo>
                  <a:pt x="19511" y="221"/>
                </a:lnTo>
                <a:lnTo>
                  <a:pt x="19516" y="248"/>
                </a:lnTo>
                <a:lnTo>
                  <a:pt x="19517" y="277"/>
                </a:lnTo>
                <a:moveTo>
                  <a:pt x="19498" y="251"/>
                </a:moveTo>
                <a:lnTo>
                  <a:pt x="19494" y="225"/>
                </a:lnTo>
                <a:lnTo>
                  <a:pt x="19488" y="201"/>
                </a:lnTo>
                <a:lnTo>
                  <a:pt x="19479" y="177"/>
                </a:lnTo>
                <a:lnTo>
                  <a:pt x="19469" y="154"/>
                </a:lnTo>
                <a:lnTo>
                  <a:pt x="19456" y="133"/>
                </a:lnTo>
                <a:lnTo>
                  <a:pt x="19441" y="113"/>
                </a:lnTo>
                <a:lnTo>
                  <a:pt x="19425" y="94"/>
                </a:lnTo>
                <a:lnTo>
                  <a:pt x="19406" y="78"/>
                </a:lnTo>
                <a:lnTo>
                  <a:pt x="19386" y="63"/>
                </a:lnTo>
                <a:lnTo>
                  <a:pt x="19365" y="50"/>
                </a:lnTo>
                <a:lnTo>
                  <a:pt x="19343" y="39"/>
                </a:lnTo>
                <a:lnTo>
                  <a:pt x="19319" y="30"/>
                </a:lnTo>
                <a:lnTo>
                  <a:pt x="19294" y="23"/>
                </a:lnTo>
                <a:lnTo>
                  <a:pt x="19269" y="19"/>
                </a:lnTo>
                <a:lnTo>
                  <a:pt x="19242" y="18"/>
                </a:lnTo>
                <a:lnTo>
                  <a:pt x="0" y="18"/>
                </a:lnTo>
                <a:lnTo>
                  <a:pt x="18" y="0"/>
                </a:lnTo>
                <a:lnTo>
                  <a:pt x="18" y="1659"/>
                </a:lnTo>
                <a:lnTo>
                  <a:pt x="0" y="1641"/>
                </a:lnTo>
                <a:lnTo>
                  <a:pt x="19241" y="1641"/>
                </a:lnTo>
                <a:lnTo>
                  <a:pt x="19267" y="1640"/>
                </a:lnTo>
                <a:lnTo>
                  <a:pt x="19293" y="1636"/>
                </a:lnTo>
                <a:lnTo>
                  <a:pt x="19318" y="1630"/>
                </a:lnTo>
                <a:lnTo>
                  <a:pt x="19341" y="1621"/>
                </a:lnTo>
                <a:lnTo>
                  <a:pt x="19364" y="1611"/>
                </a:lnTo>
                <a:lnTo>
                  <a:pt x="19385" y="1598"/>
                </a:lnTo>
                <a:lnTo>
                  <a:pt x="19405" y="1583"/>
                </a:lnTo>
                <a:lnTo>
                  <a:pt x="19423" y="1566"/>
                </a:lnTo>
                <a:lnTo>
                  <a:pt x="19440" y="1548"/>
                </a:lnTo>
                <a:lnTo>
                  <a:pt x="19455" y="1528"/>
                </a:lnTo>
                <a:lnTo>
                  <a:pt x="19468" y="1507"/>
                </a:lnTo>
                <a:lnTo>
                  <a:pt x="19479" y="1484"/>
                </a:lnTo>
                <a:lnTo>
                  <a:pt x="19487" y="1461"/>
                </a:lnTo>
                <a:lnTo>
                  <a:pt x="19494" y="1436"/>
                </a:lnTo>
                <a:lnTo>
                  <a:pt x="19498" y="1410"/>
                </a:lnTo>
                <a:lnTo>
                  <a:pt x="19499" y="1383"/>
                </a:lnTo>
                <a:lnTo>
                  <a:pt x="19499" y="277"/>
                </a:lnTo>
                <a:lnTo>
                  <a:pt x="19498" y="251"/>
                </a:lnTo>
                <a:close/>
              </a:path>
            </a:pathLst>
          </a:custGeom>
          <a:solidFill>
            <a:srgbClr val="DAD7D2">
              <a:alpha val="9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47" name="TextBox 1346"/>
          <p:cNvSpPr txBox="1"/>
          <p:nvPr/>
        </p:nvSpPr>
        <p:spPr>
          <a:xfrm>
            <a:off x="2135880" y="5012640"/>
            <a:ext cx="1846440" cy="57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00" b="0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Sch. VII</a:t>
            </a:r>
            <a:endParaRPr lang="en-US" sz="39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48" name="TextBox 1347"/>
          <p:cNvSpPr txBox="1"/>
          <p:nvPr/>
        </p:nvSpPr>
        <p:spPr>
          <a:xfrm>
            <a:off x="4958640" y="5758200"/>
            <a:ext cx="76194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•</a:t>
            </a:r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No Schedule - gratuity, leave encashment,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349" name="Picture 1348"/>
          <p:cNvPicPr/>
          <p:nvPr/>
        </p:nvPicPr>
        <p:blipFill>
          <a:blip r:embed="rId8"/>
          <a:stretch/>
        </p:blipFill>
        <p:spPr>
          <a:xfrm>
            <a:off x="871560" y="5693760"/>
            <a:ext cx="4064040" cy="856080"/>
          </a:xfrm>
          <a:prstGeom prst="rect">
            <a:avLst/>
          </a:prstGeom>
          <a:ln w="0">
            <a:noFill/>
          </a:ln>
        </p:spPr>
      </p:pic>
      <p:pic>
        <p:nvPicPr>
          <p:cNvPr id="1350" name="Picture 1349"/>
          <p:cNvPicPr/>
          <p:nvPr/>
        </p:nvPicPr>
        <p:blipFill>
          <a:blip r:embed="rId12"/>
          <a:stretch/>
        </p:blipFill>
        <p:spPr>
          <a:xfrm>
            <a:off x="1054440" y="5616000"/>
            <a:ext cx="3698280" cy="1096920"/>
          </a:xfrm>
          <a:prstGeom prst="rect">
            <a:avLst/>
          </a:prstGeom>
          <a:ln w="0">
            <a:noFill/>
          </a:ln>
        </p:spPr>
      </p:pic>
      <p:sp>
        <p:nvSpPr>
          <p:cNvPr id="1351" name="Freeform: Shape 1350"/>
          <p:cNvSpPr/>
          <p:nvPr/>
        </p:nvSpPr>
        <p:spPr>
          <a:xfrm>
            <a:off x="931320" y="573408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978B7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52" name="Freeform: Shape 1351"/>
          <p:cNvSpPr/>
          <p:nvPr/>
        </p:nvSpPr>
        <p:spPr>
          <a:xfrm>
            <a:off x="931320" y="57459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68A7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53" name="Freeform: Shape 1352"/>
          <p:cNvSpPr/>
          <p:nvPr/>
        </p:nvSpPr>
        <p:spPr>
          <a:xfrm>
            <a:off x="931320" y="57574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68A7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54" name="Freeform: Shape 1353"/>
          <p:cNvSpPr/>
          <p:nvPr/>
        </p:nvSpPr>
        <p:spPr>
          <a:xfrm>
            <a:off x="931320" y="57690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6897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55" name="Freeform: Shape 1354"/>
          <p:cNvSpPr/>
          <p:nvPr/>
        </p:nvSpPr>
        <p:spPr>
          <a:xfrm>
            <a:off x="931320" y="57805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5897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56" name="Freeform: Shape 1355"/>
          <p:cNvSpPr/>
          <p:nvPr/>
        </p:nvSpPr>
        <p:spPr>
          <a:xfrm>
            <a:off x="931320" y="579204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95887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57" name="Freeform: Shape 1356"/>
          <p:cNvSpPr/>
          <p:nvPr/>
        </p:nvSpPr>
        <p:spPr>
          <a:xfrm>
            <a:off x="931320" y="58039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5887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58" name="Freeform: Shape 1357"/>
          <p:cNvSpPr/>
          <p:nvPr/>
        </p:nvSpPr>
        <p:spPr>
          <a:xfrm>
            <a:off x="931320" y="58154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4877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59" name="Freeform: Shape 1358"/>
          <p:cNvSpPr/>
          <p:nvPr/>
        </p:nvSpPr>
        <p:spPr>
          <a:xfrm>
            <a:off x="931320" y="58269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4877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60" name="Freeform: Shape 1359"/>
          <p:cNvSpPr/>
          <p:nvPr/>
        </p:nvSpPr>
        <p:spPr>
          <a:xfrm>
            <a:off x="931320" y="58384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3876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61" name="Freeform: Shape 1360"/>
          <p:cNvSpPr/>
          <p:nvPr/>
        </p:nvSpPr>
        <p:spPr>
          <a:xfrm>
            <a:off x="931320" y="585000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93866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62" name="Freeform: Shape 1361"/>
          <p:cNvSpPr/>
          <p:nvPr/>
        </p:nvSpPr>
        <p:spPr>
          <a:xfrm>
            <a:off x="931320" y="58618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3866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63" name="Freeform: Shape 1362"/>
          <p:cNvSpPr/>
          <p:nvPr/>
        </p:nvSpPr>
        <p:spPr>
          <a:xfrm>
            <a:off x="931320" y="58734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2856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64" name="Freeform: Shape 1363"/>
          <p:cNvSpPr/>
          <p:nvPr/>
        </p:nvSpPr>
        <p:spPr>
          <a:xfrm>
            <a:off x="931320" y="58849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2856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65" name="Freeform: Shape 1364"/>
          <p:cNvSpPr/>
          <p:nvPr/>
        </p:nvSpPr>
        <p:spPr>
          <a:xfrm>
            <a:off x="931320" y="589644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92846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66" name="Freeform: Shape 1365"/>
          <p:cNvSpPr/>
          <p:nvPr/>
        </p:nvSpPr>
        <p:spPr>
          <a:xfrm>
            <a:off x="931320" y="59083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1846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67" name="Freeform: Shape 1366"/>
          <p:cNvSpPr/>
          <p:nvPr/>
        </p:nvSpPr>
        <p:spPr>
          <a:xfrm>
            <a:off x="931320" y="59198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1836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68" name="Freeform: Shape 1367"/>
          <p:cNvSpPr/>
          <p:nvPr/>
        </p:nvSpPr>
        <p:spPr>
          <a:xfrm>
            <a:off x="931320" y="59313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0836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69" name="Freeform: Shape 1368"/>
          <p:cNvSpPr/>
          <p:nvPr/>
        </p:nvSpPr>
        <p:spPr>
          <a:xfrm>
            <a:off x="931320" y="59428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90826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70" name="Freeform: Shape 1369"/>
          <p:cNvSpPr/>
          <p:nvPr/>
        </p:nvSpPr>
        <p:spPr>
          <a:xfrm>
            <a:off x="931320" y="595440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90826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71" name="Freeform: Shape 1370"/>
          <p:cNvSpPr/>
          <p:nvPr/>
        </p:nvSpPr>
        <p:spPr>
          <a:xfrm>
            <a:off x="931320" y="59662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F816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72" name="Freeform: Shape 1371"/>
          <p:cNvSpPr/>
          <p:nvPr/>
        </p:nvSpPr>
        <p:spPr>
          <a:xfrm>
            <a:off x="931320" y="59778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F816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73" name="Freeform: Shape 1372"/>
          <p:cNvSpPr/>
          <p:nvPr/>
        </p:nvSpPr>
        <p:spPr>
          <a:xfrm>
            <a:off x="931320" y="59893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F806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74" name="Freeform: Shape 1373"/>
          <p:cNvSpPr/>
          <p:nvPr/>
        </p:nvSpPr>
        <p:spPr>
          <a:xfrm>
            <a:off x="931320" y="60008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E806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75" name="Freeform: Shape 1374"/>
          <p:cNvSpPr/>
          <p:nvPr/>
        </p:nvSpPr>
        <p:spPr>
          <a:xfrm>
            <a:off x="931320" y="601236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8E806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76" name="Freeform: Shape 1375"/>
          <p:cNvSpPr/>
          <p:nvPr/>
        </p:nvSpPr>
        <p:spPr>
          <a:xfrm>
            <a:off x="931320" y="602424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D7F6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77" name="Freeform: Shape 1376"/>
          <p:cNvSpPr/>
          <p:nvPr/>
        </p:nvSpPr>
        <p:spPr>
          <a:xfrm>
            <a:off x="931320" y="603576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D7F6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78" name="Freeform: Shape 1377"/>
          <p:cNvSpPr/>
          <p:nvPr/>
        </p:nvSpPr>
        <p:spPr>
          <a:xfrm>
            <a:off x="931320" y="604728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D7E6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79" name="Freeform: Shape 1378"/>
          <p:cNvSpPr/>
          <p:nvPr/>
        </p:nvSpPr>
        <p:spPr>
          <a:xfrm>
            <a:off x="931320" y="60588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C7E6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80" name="Freeform: Shape 1379"/>
          <p:cNvSpPr/>
          <p:nvPr/>
        </p:nvSpPr>
        <p:spPr>
          <a:xfrm>
            <a:off x="931320" y="6070320"/>
            <a:ext cx="3950280" cy="12240"/>
          </a:xfrm>
          <a:custGeom>
            <a:avLst/>
            <a:gdLst/>
            <a:ahLst/>
            <a:cxnLst/>
            <a:rect l="0" t="0" r="r" b="b"/>
            <a:pathLst>
              <a:path w="10973" h="34">
                <a:moveTo>
                  <a:pt x="0" y="0"/>
                </a:moveTo>
                <a:lnTo>
                  <a:pt x="10973" y="0"/>
                </a:lnTo>
                <a:lnTo>
                  <a:pt x="10973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8C7D6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81" name="Freeform: Shape 1380"/>
          <p:cNvSpPr/>
          <p:nvPr/>
        </p:nvSpPr>
        <p:spPr>
          <a:xfrm>
            <a:off x="931320" y="608220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C7D6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82" name="Freeform: Shape 1381"/>
          <p:cNvSpPr/>
          <p:nvPr/>
        </p:nvSpPr>
        <p:spPr>
          <a:xfrm>
            <a:off x="931320" y="6093720"/>
            <a:ext cx="3950280" cy="11880"/>
          </a:xfrm>
          <a:custGeom>
            <a:avLst/>
            <a:gdLst/>
            <a:ahLst/>
            <a:cxnLst/>
            <a:rect l="0" t="0" r="r" b="b"/>
            <a:pathLst>
              <a:path w="10973" h="33">
                <a:moveTo>
                  <a:pt x="0" y="0"/>
                </a:moveTo>
                <a:lnTo>
                  <a:pt x="10973" y="0"/>
                </a:lnTo>
                <a:lnTo>
                  <a:pt x="10973" y="33"/>
                </a:lnTo>
                <a:lnTo>
                  <a:pt x="0" y="33"/>
                </a:lnTo>
                <a:lnTo>
                  <a:pt x="0" y="0"/>
                </a:lnTo>
                <a:close/>
              </a:path>
            </a:pathLst>
          </a:custGeom>
          <a:solidFill>
            <a:srgbClr val="8B7C5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83" name="Freeform: Shape 1382"/>
          <p:cNvSpPr/>
          <p:nvPr/>
        </p:nvSpPr>
        <p:spPr>
          <a:xfrm>
            <a:off x="931320" y="6105240"/>
            <a:ext cx="3950280" cy="23760"/>
          </a:xfrm>
          <a:custGeom>
            <a:avLst/>
            <a:gdLst/>
            <a:ahLst/>
            <a:cxnLst/>
            <a:rect l="0" t="0" r="r" b="b"/>
            <a:pathLst>
              <a:path w="10973" h="66">
                <a:moveTo>
                  <a:pt x="0" y="0"/>
                </a:moveTo>
                <a:lnTo>
                  <a:pt x="10973" y="0"/>
                </a:lnTo>
                <a:lnTo>
                  <a:pt x="10973" y="66"/>
                </a:lnTo>
                <a:lnTo>
                  <a:pt x="0" y="66"/>
                </a:lnTo>
                <a:lnTo>
                  <a:pt x="0" y="0"/>
                </a:lnTo>
                <a:close/>
              </a:path>
            </a:pathLst>
          </a:custGeom>
          <a:solidFill>
            <a:srgbClr val="8B7C5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84" name="Freeform: Shape 1383"/>
          <p:cNvSpPr/>
          <p:nvPr/>
        </p:nvSpPr>
        <p:spPr>
          <a:xfrm>
            <a:off x="931320" y="612864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8A7B5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85" name="Freeform: Shape 1384"/>
          <p:cNvSpPr/>
          <p:nvPr/>
        </p:nvSpPr>
        <p:spPr>
          <a:xfrm>
            <a:off x="931320" y="615168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897A5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86" name="Freeform: Shape 1385"/>
          <p:cNvSpPr/>
          <p:nvPr/>
        </p:nvSpPr>
        <p:spPr>
          <a:xfrm>
            <a:off x="931320" y="6174720"/>
            <a:ext cx="3950280" cy="23760"/>
          </a:xfrm>
          <a:custGeom>
            <a:avLst/>
            <a:gdLst/>
            <a:ahLst/>
            <a:cxnLst/>
            <a:rect l="0" t="0" r="r" b="b"/>
            <a:pathLst>
              <a:path w="10973" h="66">
                <a:moveTo>
                  <a:pt x="0" y="0"/>
                </a:moveTo>
                <a:lnTo>
                  <a:pt x="10973" y="0"/>
                </a:lnTo>
                <a:lnTo>
                  <a:pt x="10973" y="66"/>
                </a:lnTo>
                <a:lnTo>
                  <a:pt x="0" y="66"/>
                </a:lnTo>
                <a:lnTo>
                  <a:pt x="0" y="0"/>
                </a:lnTo>
                <a:close/>
              </a:path>
            </a:pathLst>
          </a:custGeom>
          <a:solidFill>
            <a:srgbClr val="88795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87" name="Freeform: Shape 1386"/>
          <p:cNvSpPr/>
          <p:nvPr/>
        </p:nvSpPr>
        <p:spPr>
          <a:xfrm>
            <a:off x="931320" y="619812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87785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88" name="Freeform: Shape 1387"/>
          <p:cNvSpPr/>
          <p:nvPr/>
        </p:nvSpPr>
        <p:spPr>
          <a:xfrm>
            <a:off x="931320" y="6221160"/>
            <a:ext cx="3950280" cy="23760"/>
          </a:xfrm>
          <a:custGeom>
            <a:avLst/>
            <a:gdLst/>
            <a:ahLst/>
            <a:cxnLst/>
            <a:rect l="0" t="0" r="r" b="b"/>
            <a:pathLst>
              <a:path w="10973" h="66">
                <a:moveTo>
                  <a:pt x="0" y="0"/>
                </a:moveTo>
                <a:lnTo>
                  <a:pt x="10973" y="0"/>
                </a:lnTo>
                <a:lnTo>
                  <a:pt x="10973" y="66"/>
                </a:lnTo>
                <a:lnTo>
                  <a:pt x="0" y="66"/>
                </a:lnTo>
                <a:lnTo>
                  <a:pt x="0" y="0"/>
                </a:lnTo>
                <a:close/>
              </a:path>
            </a:pathLst>
          </a:custGeom>
          <a:solidFill>
            <a:srgbClr val="86775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89" name="Freeform: Shape 1388"/>
          <p:cNvSpPr/>
          <p:nvPr/>
        </p:nvSpPr>
        <p:spPr>
          <a:xfrm>
            <a:off x="931320" y="624456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85765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90" name="Freeform: Shape 1389"/>
          <p:cNvSpPr/>
          <p:nvPr/>
        </p:nvSpPr>
        <p:spPr>
          <a:xfrm>
            <a:off x="931320" y="626760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84755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91" name="Freeform: Shape 1390"/>
          <p:cNvSpPr/>
          <p:nvPr/>
        </p:nvSpPr>
        <p:spPr>
          <a:xfrm>
            <a:off x="931320" y="6290640"/>
            <a:ext cx="3950280" cy="23760"/>
          </a:xfrm>
          <a:custGeom>
            <a:avLst/>
            <a:gdLst/>
            <a:ahLst/>
            <a:cxnLst/>
            <a:rect l="0" t="0" r="r" b="b"/>
            <a:pathLst>
              <a:path w="10973" h="66">
                <a:moveTo>
                  <a:pt x="0" y="0"/>
                </a:moveTo>
                <a:lnTo>
                  <a:pt x="10973" y="0"/>
                </a:lnTo>
                <a:lnTo>
                  <a:pt x="10973" y="66"/>
                </a:lnTo>
                <a:lnTo>
                  <a:pt x="0" y="66"/>
                </a:lnTo>
                <a:lnTo>
                  <a:pt x="0" y="0"/>
                </a:lnTo>
                <a:close/>
              </a:path>
            </a:pathLst>
          </a:custGeom>
          <a:solidFill>
            <a:srgbClr val="83745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92" name="Freeform: Shape 1391"/>
          <p:cNvSpPr/>
          <p:nvPr/>
        </p:nvSpPr>
        <p:spPr>
          <a:xfrm>
            <a:off x="931320" y="631404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82735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93" name="Freeform: Shape 1392"/>
          <p:cNvSpPr/>
          <p:nvPr/>
        </p:nvSpPr>
        <p:spPr>
          <a:xfrm>
            <a:off x="931320" y="6337080"/>
            <a:ext cx="3950280" cy="23760"/>
          </a:xfrm>
          <a:custGeom>
            <a:avLst/>
            <a:gdLst/>
            <a:ahLst/>
            <a:cxnLst/>
            <a:rect l="0" t="0" r="r" b="b"/>
            <a:pathLst>
              <a:path w="10973" h="66">
                <a:moveTo>
                  <a:pt x="0" y="0"/>
                </a:moveTo>
                <a:lnTo>
                  <a:pt x="10973" y="0"/>
                </a:lnTo>
                <a:lnTo>
                  <a:pt x="10973" y="66"/>
                </a:lnTo>
                <a:lnTo>
                  <a:pt x="0" y="66"/>
                </a:lnTo>
                <a:lnTo>
                  <a:pt x="0" y="0"/>
                </a:lnTo>
                <a:close/>
              </a:path>
            </a:pathLst>
          </a:custGeom>
          <a:solidFill>
            <a:srgbClr val="81725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94" name="Freeform: Shape 1393"/>
          <p:cNvSpPr/>
          <p:nvPr/>
        </p:nvSpPr>
        <p:spPr>
          <a:xfrm>
            <a:off x="931320" y="636048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80715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95" name="Freeform: Shape 1394"/>
          <p:cNvSpPr/>
          <p:nvPr/>
        </p:nvSpPr>
        <p:spPr>
          <a:xfrm>
            <a:off x="931320" y="6383520"/>
            <a:ext cx="3950280" cy="23760"/>
          </a:xfrm>
          <a:custGeom>
            <a:avLst/>
            <a:gdLst/>
            <a:ahLst/>
            <a:cxnLst/>
            <a:rect l="0" t="0" r="r" b="b"/>
            <a:pathLst>
              <a:path w="10973" h="66">
                <a:moveTo>
                  <a:pt x="0" y="0"/>
                </a:moveTo>
                <a:lnTo>
                  <a:pt x="10973" y="0"/>
                </a:lnTo>
                <a:lnTo>
                  <a:pt x="10973" y="66"/>
                </a:lnTo>
                <a:lnTo>
                  <a:pt x="0" y="66"/>
                </a:lnTo>
                <a:lnTo>
                  <a:pt x="0" y="0"/>
                </a:lnTo>
                <a:close/>
              </a:path>
            </a:pathLst>
          </a:custGeom>
          <a:solidFill>
            <a:srgbClr val="7F705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96" name="Freeform: Shape 1395"/>
          <p:cNvSpPr/>
          <p:nvPr/>
        </p:nvSpPr>
        <p:spPr>
          <a:xfrm>
            <a:off x="931320" y="640692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7E6F5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97" name="Freeform: Shape 1396"/>
          <p:cNvSpPr/>
          <p:nvPr/>
        </p:nvSpPr>
        <p:spPr>
          <a:xfrm>
            <a:off x="931320" y="6429960"/>
            <a:ext cx="3950280" cy="23400"/>
          </a:xfrm>
          <a:custGeom>
            <a:avLst/>
            <a:gdLst/>
            <a:ahLst/>
            <a:cxnLst/>
            <a:rect l="0" t="0" r="r" b="b"/>
            <a:pathLst>
              <a:path w="10973" h="65">
                <a:moveTo>
                  <a:pt x="0" y="0"/>
                </a:moveTo>
                <a:lnTo>
                  <a:pt x="10973" y="0"/>
                </a:lnTo>
                <a:lnTo>
                  <a:pt x="10973" y="65"/>
                </a:lnTo>
                <a:lnTo>
                  <a:pt x="0" y="65"/>
                </a:lnTo>
                <a:lnTo>
                  <a:pt x="0" y="0"/>
                </a:lnTo>
                <a:close/>
              </a:path>
            </a:pathLst>
          </a:custGeom>
          <a:solidFill>
            <a:srgbClr val="7D6E5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98" name="Freeform: Shape 1397"/>
          <p:cNvSpPr/>
          <p:nvPr/>
        </p:nvSpPr>
        <p:spPr>
          <a:xfrm>
            <a:off x="931320" y="6453000"/>
            <a:ext cx="3950280" cy="23760"/>
          </a:xfrm>
          <a:custGeom>
            <a:avLst/>
            <a:gdLst/>
            <a:ahLst/>
            <a:cxnLst/>
            <a:rect l="0" t="0" r="r" b="b"/>
            <a:pathLst>
              <a:path w="10973" h="66">
                <a:moveTo>
                  <a:pt x="0" y="0"/>
                </a:moveTo>
                <a:lnTo>
                  <a:pt x="10973" y="0"/>
                </a:lnTo>
                <a:lnTo>
                  <a:pt x="10973" y="66"/>
                </a:lnTo>
                <a:lnTo>
                  <a:pt x="0" y="66"/>
                </a:lnTo>
                <a:lnTo>
                  <a:pt x="0" y="0"/>
                </a:lnTo>
                <a:close/>
              </a:path>
            </a:pathLst>
          </a:custGeom>
          <a:solidFill>
            <a:srgbClr val="7C6D5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99" name="TextBox 1398"/>
          <p:cNvSpPr txBox="1"/>
          <p:nvPr/>
        </p:nvSpPr>
        <p:spPr>
          <a:xfrm>
            <a:off x="5187240" y="6069240"/>
            <a:ext cx="73432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Voluntary Retirement Scheme, etc in S. 19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00" name="TextBox 1399"/>
          <p:cNvSpPr txBox="1"/>
          <p:nvPr/>
        </p:nvSpPr>
        <p:spPr>
          <a:xfrm>
            <a:off x="1395360" y="5792040"/>
            <a:ext cx="3614040" cy="57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00" b="0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Salary Related</a:t>
            </a:r>
            <a:endParaRPr lang="en-US" sz="39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2F99006-E3C8-156D-2A05-2975D38E62B2}"/>
              </a:ext>
            </a:extLst>
          </p:cNvPr>
          <p:cNvSpPr/>
          <p:nvPr/>
        </p:nvSpPr>
        <p:spPr>
          <a:xfrm>
            <a:off x="871560" y="80820"/>
            <a:ext cx="5860873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b="1" dirty="0">
                <a:solidFill>
                  <a:srgbClr val="FFFF00"/>
                </a:solidFill>
                <a:latin typeface="Bahnschrift" panose="020B0502040204020203" pitchFamily="34" charset="0"/>
              </a:rPr>
              <a:t>Exempt Income 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098468E-9690-B369-72AC-D0AC29C81812}"/>
              </a:ext>
            </a:extLst>
          </p:cNvPr>
          <p:cNvSpPr/>
          <p:nvPr/>
        </p:nvSpPr>
        <p:spPr>
          <a:xfrm>
            <a:off x="7373815" y="126000"/>
            <a:ext cx="3946625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4000" b="1" dirty="0">
                <a:solidFill>
                  <a:schemeClr val="bg1"/>
                </a:solidFill>
                <a:latin typeface="Aptos Display" panose="020B0004020202020204" pitchFamily="34" charset="0"/>
              </a:rPr>
              <a:t>Section 10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5F5E3-2B1C-7C0A-8581-67A9052D1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1408176"/>
            <a:ext cx="3392424" cy="4014216"/>
          </a:xfrm>
          <a:noFill/>
        </p:spPr>
        <p:txBody>
          <a:bodyPr>
            <a:normAutofit/>
          </a:bodyPr>
          <a:lstStyle/>
          <a:p>
            <a:r>
              <a:rPr lang="en-US" dirty="0"/>
              <a:t>Charitable Institutions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A33159-D030-2F82-A142-F7594072831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724144" y="1536192"/>
            <a:ext cx="5696712" cy="3758184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98EC13-CC66-14BE-C305-D90EB840C4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6" name="Picture 5" descr="Charity Donate Welfare Generosity Charitable Giving Concept Stock Photo -  Alamy">
            <a:extLst>
              <a:ext uri="{FF2B5EF4-FFF2-40B4-BE49-F238E27FC236}">
                <a16:creationId xmlns:a16="http://schemas.microsoft.com/office/drawing/2014/main" id="{69C9ADB8-11BC-C1B6-2181-A6C6F3A5E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044" y="775064"/>
            <a:ext cx="4845133" cy="53904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24245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9" name="Freeform: Shape 1748"/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50" name="Freeform: Shape 1749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754" name="TextBox 1753"/>
          <p:cNvSpPr txBox="1"/>
          <p:nvPr/>
        </p:nvSpPr>
        <p:spPr>
          <a:xfrm>
            <a:off x="843120" y="1061280"/>
            <a:ext cx="1341216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209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2.50 L ITR for AY 2023-24. They applied Rs 10 L Crs. for 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55" name="TextBox 1754"/>
          <p:cNvSpPr txBox="1"/>
          <p:nvPr/>
        </p:nvSpPr>
        <p:spPr>
          <a:xfrm>
            <a:off x="1227600" y="1519920"/>
            <a:ext cx="105116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charitable &amp; religious purposes in FY 2022-23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56" name="TextBox 1755"/>
          <p:cNvSpPr txBox="1"/>
          <p:nvPr/>
        </p:nvSpPr>
        <p:spPr>
          <a:xfrm>
            <a:off x="843120" y="2131560"/>
            <a:ext cx="41720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209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1961 provisions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57" name="TextBox 1756"/>
          <p:cNvSpPr txBox="1"/>
          <p:nvPr/>
        </p:nvSpPr>
        <p:spPr>
          <a:xfrm>
            <a:off x="1373760" y="2753280"/>
            <a:ext cx="949356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 dirty="0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209" b="1" i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 Chapter I: Charitable Purpose (S. 2(15))</a:t>
            </a:r>
            <a:endParaRPr lang="en-US" sz="3209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58" name="TextBox 1757"/>
          <p:cNvSpPr txBox="1"/>
          <p:nvPr/>
        </p:nvSpPr>
        <p:spPr>
          <a:xfrm>
            <a:off x="1373760" y="3426480"/>
            <a:ext cx="134654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209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Chapter III: S. 10(23C), 11, 12, 12A, 12AA, 12AB, 12AC &amp; 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59" name="TextBox 1758"/>
          <p:cNvSpPr txBox="1"/>
          <p:nvPr/>
        </p:nvSpPr>
        <p:spPr>
          <a:xfrm>
            <a:off x="1757880" y="4012560"/>
            <a:ext cx="56772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13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60" name="TextBox 1759"/>
          <p:cNvSpPr txBox="1"/>
          <p:nvPr/>
        </p:nvSpPr>
        <p:spPr>
          <a:xfrm>
            <a:off x="1373760" y="4685760"/>
            <a:ext cx="615600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209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Chapter VIA: Section 80G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61" name="TextBox 1760"/>
          <p:cNvSpPr txBox="1"/>
          <p:nvPr/>
        </p:nvSpPr>
        <p:spPr>
          <a:xfrm>
            <a:off x="1373760" y="5361480"/>
            <a:ext cx="1271556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209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Chapter XII / XIIEB: Sections 115BBC, 115BBI, 115TD, 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62" name="TextBox 1761"/>
          <p:cNvSpPr txBox="1"/>
          <p:nvPr/>
        </p:nvSpPr>
        <p:spPr>
          <a:xfrm>
            <a:off x="1757880" y="5946840"/>
            <a:ext cx="310680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115TE, 115TF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Diagonal Corners Snipped 1">
            <a:extLst>
              <a:ext uri="{FF2B5EF4-FFF2-40B4-BE49-F238E27FC236}">
                <a16:creationId xmlns:a16="http://schemas.microsoft.com/office/drawing/2014/main" id="{49A9FD18-2CF4-4A08-BF8B-29BA064EC30E}"/>
              </a:ext>
            </a:extLst>
          </p:cNvPr>
          <p:cNvSpPr/>
          <p:nvPr/>
        </p:nvSpPr>
        <p:spPr>
          <a:xfrm>
            <a:off x="4225943" y="146520"/>
            <a:ext cx="3874703" cy="914400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b="1" dirty="0">
                <a:solidFill>
                  <a:srgbClr val="FFFF00"/>
                </a:solidFill>
              </a:rPr>
              <a:t>NPO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2" name="Freeform: Shape 1851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856" name="TextBox 1855"/>
          <p:cNvSpPr txBox="1"/>
          <p:nvPr/>
        </p:nvSpPr>
        <p:spPr>
          <a:xfrm>
            <a:off x="843120" y="966600"/>
            <a:ext cx="148867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Now only certain persons specified can register </a:t>
            </a:r>
            <a:r>
              <a:rPr lang="en-US" sz="36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36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S.332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57" name="TextBox 1856"/>
          <p:cNvSpPr txBox="1"/>
          <p:nvPr/>
        </p:nvSpPr>
        <p:spPr>
          <a:xfrm>
            <a:off x="843120" y="1751040"/>
            <a:ext cx="136083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Application, duration, validity, etc. all in one table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58" name="TextBox 1857"/>
          <p:cNvSpPr txBox="1"/>
          <p:nvPr/>
        </p:nvSpPr>
        <p:spPr>
          <a:xfrm>
            <a:off x="843120" y="2538000"/>
            <a:ext cx="29145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Incomes: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59" name="TextBox 1858"/>
          <p:cNvSpPr txBox="1"/>
          <p:nvPr/>
        </p:nvSpPr>
        <p:spPr>
          <a:xfrm>
            <a:off x="1373760" y="3258720"/>
            <a:ext cx="473868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Regular income.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60" name="TextBox 1859"/>
          <p:cNvSpPr txBox="1"/>
          <p:nvPr/>
        </p:nvSpPr>
        <p:spPr>
          <a:xfrm>
            <a:off x="1373760" y="3981600"/>
            <a:ext cx="512424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Specified income.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61" name="TextBox 1860"/>
          <p:cNvSpPr txBox="1"/>
          <p:nvPr/>
        </p:nvSpPr>
        <p:spPr>
          <a:xfrm>
            <a:off x="1373760" y="4703760"/>
            <a:ext cx="1214388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Income not to be included in regular income.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62" name="TextBox 1861"/>
          <p:cNvSpPr txBox="1"/>
          <p:nvPr/>
        </p:nvSpPr>
        <p:spPr>
          <a:xfrm>
            <a:off x="1373760" y="5425200"/>
            <a:ext cx="49705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Corpus donation.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63" name="TextBox 1862"/>
          <p:cNvSpPr txBox="1"/>
          <p:nvPr/>
        </p:nvSpPr>
        <p:spPr>
          <a:xfrm>
            <a:off x="1373760" y="6147360"/>
            <a:ext cx="684504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Deemed corpus donation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Diagonal Corners Snipped 1">
            <a:extLst>
              <a:ext uri="{FF2B5EF4-FFF2-40B4-BE49-F238E27FC236}">
                <a16:creationId xmlns:a16="http://schemas.microsoft.com/office/drawing/2014/main" id="{63DD32BE-C789-DA09-D603-4F2A78588444}"/>
              </a:ext>
            </a:extLst>
          </p:cNvPr>
          <p:cNvSpPr/>
          <p:nvPr/>
        </p:nvSpPr>
        <p:spPr>
          <a:xfrm>
            <a:off x="4225943" y="146520"/>
            <a:ext cx="3874703" cy="914400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b="1" dirty="0">
                <a:solidFill>
                  <a:srgbClr val="FFFF00"/>
                </a:solidFill>
              </a:rPr>
              <a:t>NPO</a:t>
            </a:r>
          </a:p>
        </p:txBody>
      </p:sp>
    </p:spTree>
    <p:extLst>
      <p:ext uri="{BB962C8B-B14F-4D97-AF65-F5344CB8AC3E}">
        <p14:creationId xmlns:p14="http://schemas.microsoft.com/office/powerpoint/2010/main" val="13167407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4" name="Freeform: Shape 1763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768" name="TextBox 1767"/>
          <p:cNvSpPr txBox="1"/>
          <p:nvPr/>
        </p:nvSpPr>
        <p:spPr>
          <a:xfrm>
            <a:off x="843120" y="966600"/>
            <a:ext cx="85273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2025 Act </a:t>
            </a:r>
            <a:r>
              <a:rPr lang="en-US" sz="36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36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Sections 332 to 355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69" name="TextBox 1768"/>
          <p:cNvSpPr txBox="1"/>
          <p:nvPr/>
        </p:nvSpPr>
        <p:spPr>
          <a:xfrm>
            <a:off x="1373760" y="1631520"/>
            <a:ext cx="1357956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209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Unified term "registered non-profit organization" is used 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70" name="TextBox 1769"/>
          <p:cNvSpPr txBox="1"/>
          <p:nvPr/>
        </p:nvSpPr>
        <p:spPr>
          <a:xfrm>
            <a:off x="1757880" y="2090880"/>
            <a:ext cx="1170648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instead of various terms like trust, institution, etc.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71" name="TextBox 1770"/>
          <p:cNvSpPr txBox="1"/>
          <p:nvPr/>
        </p:nvSpPr>
        <p:spPr>
          <a:xfrm>
            <a:off x="1373760" y="2638080"/>
            <a:ext cx="84146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209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"Registration" replaces "approval" 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72" name="TextBox 1771"/>
          <p:cNvSpPr txBox="1"/>
          <p:nvPr/>
        </p:nvSpPr>
        <p:spPr>
          <a:xfrm>
            <a:off x="1373760" y="3184920"/>
            <a:ext cx="1334196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209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All provisions are consolidated in Part B of Chapter XVII 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73" name="TextBox 1772"/>
          <p:cNvSpPr txBox="1"/>
          <p:nvPr/>
        </p:nvSpPr>
        <p:spPr>
          <a:xfrm>
            <a:off x="1757880" y="3644280"/>
            <a:ext cx="1105272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under "Special Provisions for Registered NPOs."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74" name="TextBox 1773"/>
          <p:cNvSpPr txBox="1"/>
          <p:nvPr/>
        </p:nvSpPr>
        <p:spPr>
          <a:xfrm>
            <a:off x="843120" y="4253040"/>
            <a:ext cx="1114704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Capital gains u/s 11(1A) done away with.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75" name="TextBox 1774"/>
          <p:cNvSpPr txBox="1"/>
          <p:nvPr/>
        </p:nvSpPr>
        <p:spPr>
          <a:xfrm>
            <a:off x="843120" y="4922280"/>
            <a:ext cx="1468440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Deemed application under Explanation 1(2) of section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76" name="TextBox 1775"/>
          <p:cNvSpPr txBox="1"/>
          <p:nvPr/>
        </p:nvSpPr>
        <p:spPr>
          <a:xfrm>
            <a:off x="1227600" y="5437440"/>
            <a:ext cx="1411308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11(1) done away wit. Accumulation u/s 11(2) for up to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77" name="TextBox 1776"/>
          <p:cNvSpPr txBox="1"/>
          <p:nvPr/>
        </p:nvSpPr>
        <p:spPr>
          <a:xfrm>
            <a:off x="1227600" y="5954040"/>
            <a:ext cx="51991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five years continues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Diagonal Corners Snipped 1">
            <a:extLst>
              <a:ext uri="{FF2B5EF4-FFF2-40B4-BE49-F238E27FC236}">
                <a16:creationId xmlns:a16="http://schemas.microsoft.com/office/drawing/2014/main" id="{9A9D6CBE-22CC-0BD3-F059-0DEA2CC33EB8}"/>
              </a:ext>
            </a:extLst>
          </p:cNvPr>
          <p:cNvSpPr/>
          <p:nvPr/>
        </p:nvSpPr>
        <p:spPr>
          <a:xfrm>
            <a:off x="4225943" y="146520"/>
            <a:ext cx="3874703" cy="914400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b="1" dirty="0">
                <a:solidFill>
                  <a:srgbClr val="FFFF00"/>
                </a:solidFill>
              </a:rPr>
              <a:t>NPO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89826-1D76-E308-7669-BA7ADCFE1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Freeform: Shape 1778">
            <a:extLst>
              <a:ext uri="{FF2B5EF4-FFF2-40B4-BE49-F238E27FC236}">
                <a16:creationId xmlns:a16="http://schemas.microsoft.com/office/drawing/2014/main" id="{9FCA674A-07EB-1ACF-E0DE-16C556DDD681}"/>
              </a:ext>
            </a:extLst>
          </p:cNvPr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1782" name="Picture 1781">
            <a:extLst>
              <a:ext uri="{FF2B5EF4-FFF2-40B4-BE49-F238E27FC236}">
                <a16:creationId xmlns:a16="http://schemas.microsoft.com/office/drawing/2014/main" id="{8AEBD2CF-AD0B-D0D2-AFC5-57C099F14E4C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6566760" y="917280"/>
            <a:ext cx="820440" cy="652680"/>
          </a:xfrm>
          <a:prstGeom prst="rect">
            <a:avLst/>
          </a:prstGeom>
          <a:ln w="0">
            <a:noFill/>
          </a:ln>
        </p:spPr>
      </p:pic>
      <p:pic>
        <p:nvPicPr>
          <p:cNvPr id="1788" name="Picture 1787">
            <a:extLst>
              <a:ext uri="{FF2B5EF4-FFF2-40B4-BE49-F238E27FC236}">
                <a16:creationId xmlns:a16="http://schemas.microsoft.com/office/drawing/2014/main" id="{B7490695-BF92-F582-BCC7-4676448A9B2F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7722000" y="1392840"/>
            <a:ext cx="527760" cy="417960"/>
          </a:xfrm>
          <a:prstGeom prst="rect">
            <a:avLst/>
          </a:prstGeom>
          <a:ln w="0">
            <a:noFill/>
          </a:ln>
        </p:spPr>
      </p:pic>
      <p:pic>
        <p:nvPicPr>
          <p:cNvPr id="1791" name="Picture 1790">
            <a:extLst>
              <a:ext uri="{FF2B5EF4-FFF2-40B4-BE49-F238E27FC236}">
                <a16:creationId xmlns:a16="http://schemas.microsoft.com/office/drawing/2014/main" id="{D5FE2556-25ED-ABBE-43C9-5437450217A1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11247120" y="1392840"/>
            <a:ext cx="523080" cy="417960"/>
          </a:xfrm>
          <a:prstGeom prst="rect">
            <a:avLst/>
          </a:prstGeom>
          <a:ln w="0">
            <a:noFill/>
          </a:ln>
        </p:spPr>
      </p:pic>
      <p:sp>
        <p:nvSpPr>
          <p:cNvPr id="1793" name="Freeform: Shape 1792">
            <a:extLst>
              <a:ext uri="{FF2B5EF4-FFF2-40B4-BE49-F238E27FC236}">
                <a16:creationId xmlns:a16="http://schemas.microsoft.com/office/drawing/2014/main" id="{8E1F8EEF-9305-73A5-1DE6-43DAD9D0D327}"/>
              </a:ext>
            </a:extLst>
          </p:cNvPr>
          <p:cNvSpPr/>
          <p:nvPr/>
        </p:nvSpPr>
        <p:spPr>
          <a:xfrm>
            <a:off x="718200" y="1681560"/>
            <a:ext cx="1029240" cy="945360"/>
          </a:xfrm>
          <a:custGeom>
            <a:avLst/>
            <a:gdLst/>
            <a:ahLst/>
            <a:cxnLst/>
            <a:rect l="0" t="0" r="r" b="b"/>
            <a:pathLst>
              <a:path w="2859" h="2626">
                <a:moveTo>
                  <a:pt x="0" y="2626"/>
                </a:moveTo>
                <a:lnTo>
                  <a:pt x="2859" y="2626"/>
                </a:lnTo>
                <a:lnTo>
                  <a:pt x="2859" y="0"/>
                </a:lnTo>
                <a:lnTo>
                  <a:pt x="0" y="0"/>
                </a:lnTo>
                <a:lnTo>
                  <a:pt x="0" y="2626"/>
                </a:lnTo>
                <a:close/>
              </a:path>
            </a:pathLst>
          </a:custGeom>
          <a:solidFill>
            <a:srgbClr val="8C8D8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94" name="Freeform: Shape 1793">
            <a:extLst>
              <a:ext uri="{FF2B5EF4-FFF2-40B4-BE49-F238E27FC236}">
                <a16:creationId xmlns:a16="http://schemas.microsoft.com/office/drawing/2014/main" id="{EA8F9BD8-3FE9-698A-190E-A165CF8425D6}"/>
              </a:ext>
            </a:extLst>
          </p:cNvPr>
          <p:cNvSpPr/>
          <p:nvPr/>
        </p:nvSpPr>
        <p:spPr>
          <a:xfrm>
            <a:off x="1747080" y="1681560"/>
            <a:ext cx="7805160" cy="945360"/>
          </a:xfrm>
          <a:custGeom>
            <a:avLst/>
            <a:gdLst/>
            <a:ahLst/>
            <a:cxnLst/>
            <a:rect l="0" t="0" r="r" b="b"/>
            <a:pathLst>
              <a:path w="21681" h="2626">
                <a:moveTo>
                  <a:pt x="0" y="2626"/>
                </a:moveTo>
                <a:lnTo>
                  <a:pt x="21681" y="2626"/>
                </a:lnTo>
                <a:lnTo>
                  <a:pt x="21681" y="0"/>
                </a:lnTo>
                <a:lnTo>
                  <a:pt x="0" y="0"/>
                </a:lnTo>
                <a:lnTo>
                  <a:pt x="0" y="2626"/>
                </a:lnTo>
                <a:close/>
              </a:path>
            </a:pathLst>
          </a:custGeom>
          <a:solidFill>
            <a:srgbClr val="8C8D8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95" name="Freeform: Shape 1794">
            <a:extLst>
              <a:ext uri="{FF2B5EF4-FFF2-40B4-BE49-F238E27FC236}">
                <a16:creationId xmlns:a16="http://schemas.microsoft.com/office/drawing/2014/main" id="{7ED5C334-3F5B-C551-655B-B6AB6102FF48}"/>
              </a:ext>
            </a:extLst>
          </p:cNvPr>
          <p:cNvSpPr/>
          <p:nvPr/>
        </p:nvSpPr>
        <p:spPr>
          <a:xfrm>
            <a:off x="9551880" y="1681560"/>
            <a:ext cx="2417040" cy="945360"/>
          </a:xfrm>
          <a:custGeom>
            <a:avLst/>
            <a:gdLst/>
            <a:ahLst/>
            <a:cxnLst/>
            <a:rect l="0" t="0" r="r" b="b"/>
            <a:pathLst>
              <a:path w="6714" h="2626">
                <a:moveTo>
                  <a:pt x="0" y="2626"/>
                </a:moveTo>
                <a:lnTo>
                  <a:pt x="6714" y="2626"/>
                </a:lnTo>
                <a:lnTo>
                  <a:pt x="6714" y="0"/>
                </a:lnTo>
                <a:lnTo>
                  <a:pt x="0" y="0"/>
                </a:lnTo>
                <a:lnTo>
                  <a:pt x="0" y="2626"/>
                </a:lnTo>
                <a:close/>
              </a:path>
            </a:pathLst>
          </a:custGeom>
          <a:solidFill>
            <a:srgbClr val="8C8D8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ctr"/>
            <a:endParaRPr lang="en-US" sz="2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96" name="Freeform: Shape 1795">
            <a:extLst>
              <a:ext uri="{FF2B5EF4-FFF2-40B4-BE49-F238E27FC236}">
                <a16:creationId xmlns:a16="http://schemas.microsoft.com/office/drawing/2014/main" id="{AF2AB261-82E8-0EAC-8B1D-E2CEEA0694BF}"/>
              </a:ext>
            </a:extLst>
          </p:cNvPr>
          <p:cNvSpPr/>
          <p:nvPr/>
        </p:nvSpPr>
        <p:spPr>
          <a:xfrm>
            <a:off x="718200" y="2626560"/>
            <a:ext cx="1029240" cy="533880"/>
          </a:xfrm>
          <a:custGeom>
            <a:avLst/>
            <a:gdLst/>
            <a:ahLst/>
            <a:cxnLst/>
            <a:rect l="0" t="0" r="r" b="b"/>
            <a:pathLst>
              <a:path w="2859" h="1483">
                <a:moveTo>
                  <a:pt x="0" y="1483"/>
                </a:moveTo>
                <a:lnTo>
                  <a:pt x="2859" y="1483"/>
                </a:lnTo>
                <a:lnTo>
                  <a:pt x="2859" y="0"/>
                </a:lnTo>
                <a:lnTo>
                  <a:pt x="0" y="0"/>
                </a:lnTo>
                <a:lnTo>
                  <a:pt x="0" y="1483"/>
                </a:lnTo>
                <a:close/>
              </a:path>
            </a:pathLst>
          </a:custGeom>
          <a:solidFill>
            <a:srgbClr val="DBDB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97" name="Freeform: Shape 1796">
            <a:extLst>
              <a:ext uri="{FF2B5EF4-FFF2-40B4-BE49-F238E27FC236}">
                <a16:creationId xmlns:a16="http://schemas.microsoft.com/office/drawing/2014/main" id="{635B14F6-B5A9-2F52-C718-2ED020137F10}"/>
              </a:ext>
            </a:extLst>
          </p:cNvPr>
          <p:cNvSpPr/>
          <p:nvPr/>
        </p:nvSpPr>
        <p:spPr>
          <a:xfrm>
            <a:off x="1747080" y="2626560"/>
            <a:ext cx="7805160" cy="533880"/>
          </a:xfrm>
          <a:custGeom>
            <a:avLst/>
            <a:gdLst/>
            <a:ahLst/>
            <a:cxnLst/>
            <a:rect l="0" t="0" r="r" b="b"/>
            <a:pathLst>
              <a:path w="21681" h="1483">
                <a:moveTo>
                  <a:pt x="0" y="1483"/>
                </a:moveTo>
                <a:lnTo>
                  <a:pt x="21681" y="1483"/>
                </a:lnTo>
                <a:lnTo>
                  <a:pt x="21681" y="0"/>
                </a:lnTo>
                <a:lnTo>
                  <a:pt x="0" y="0"/>
                </a:lnTo>
                <a:lnTo>
                  <a:pt x="0" y="1483"/>
                </a:lnTo>
                <a:close/>
              </a:path>
            </a:pathLst>
          </a:custGeom>
          <a:solidFill>
            <a:srgbClr val="DBDB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98" name="Freeform: Shape 1797">
            <a:extLst>
              <a:ext uri="{FF2B5EF4-FFF2-40B4-BE49-F238E27FC236}">
                <a16:creationId xmlns:a16="http://schemas.microsoft.com/office/drawing/2014/main" id="{88765B2F-6DCC-1D36-86EA-352C4FB4F9C2}"/>
              </a:ext>
            </a:extLst>
          </p:cNvPr>
          <p:cNvSpPr/>
          <p:nvPr/>
        </p:nvSpPr>
        <p:spPr>
          <a:xfrm>
            <a:off x="9551880" y="2626560"/>
            <a:ext cx="2417040" cy="533880"/>
          </a:xfrm>
          <a:custGeom>
            <a:avLst/>
            <a:gdLst/>
            <a:ahLst/>
            <a:cxnLst/>
            <a:rect l="0" t="0" r="r" b="b"/>
            <a:pathLst>
              <a:path w="6714" h="1483">
                <a:moveTo>
                  <a:pt x="0" y="1483"/>
                </a:moveTo>
                <a:lnTo>
                  <a:pt x="6714" y="1483"/>
                </a:lnTo>
                <a:lnTo>
                  <a:pt x="6714" y="0"/>
                </a:lnTo>
                <a:lnTo>
                  <a:pt x="0" y="0"/>
                </a:lnTo>
                <a:lnTo>
                  <a:pt x="0" y="1483"/>
                </a:lnTo>
                <a:close/>
              </a:path>
            </a:pathLst>
          </a:custGeom>
          <a:solidFill>
            <a:srgbClr val="DBDB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99" name="Freeform: Shape 1798">
            <a:extLst>
              <a:ext uri="{FF2B5EF4-FFF2-40B4-BE49-F238E27FC236}">
                <a16:creationId xmlns:a16="http://schemas.microsoft.com/office/drawing/2014/main" id="{B6368B5B-E07B-D395-125A-1CA8ABA5A712}"/>
              </a:ext>
            </a:extLst>
          </p:cNvPr>
          <p:cNvSpPr/>
          <p:nvPr/>
        </p:nvSpPr>
        <p:spPr>
          <a:xfrm>
            <a:off x="718200" y="3160080"/>
            <a:ext cx="1029240" cy="533520"/>
          </a:xfrm>
          <a:custGeom>
            <a:avLst/>
            <a:gdLst/>
            <a:ahLst/>
            <a:cxnLst/>
            <a:rect l="0" t="0" r="r" b="b"/>
            <a:pathLst>
              <a:path w="2859" h="1482">
                <a:moveTo>
                  <a:pt x="0" y="1482"/>
                </a:moveTo>
                <a:lnTo>
                  <a:pt x="2859" y="1482"/>
                </a:lnTo>
                <a:lnTo>
                  <a:pt x="2859" y="0"/>
                </a:lnTo>
                <a:lnTo>
                  <a:pt x="0" y="0"/>
                </a:lnTo>
                <a:lnTo>
                  <a:pt x="0" y="1482"/>
                </a:lnTo>
                <a:close/>
              </a:path>
            </a:pathLst>
          </a:custGeom>
          <a:solidFill>
            <a:srgbClr val="EEEEE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00" name="Freeform: Shape 1799">
            <a:extLst>
              <a:ext uri="{FF2B5EF4-FFF2-40B4-BE49-F238E27FC236}">
                <a16:creationId xmlns:a16="http://schemas.microsoft.com/office/drawing/2014/main" id="{26345CD4-9738-BB98-0315-BDC849C24AA3}"/>
              </a:ext>
            </a:extLst>
          </p:cNvPr>
          <p:cNvSpPr/>
          <p:nvPr/>
        </p:nvSpPr>
        <p:spPr>
          <a:xfrm>
            <a:off x="1747080" y="3160080"/>
            <a:ext cx="7805160" cy="533520"/>
          </a:xfrm>
          <a:custGeom>
            <a:avLst/>
            <a:gdLst/>
            <a:ahLst/>
            <a:cxnLst/>
            <a:rect l="0" t="0" r="r" b="b"/>
            <a:pathLst>
              <a:path w="21681" h="1482">
                <a:moveTo>
                  <a:pt x="0" y="1482"/>
                </a:moveTo>
                <a:lnTo>
                  <a:pt x="21681" y="1482"/>
                </a:lnTo>
                <a:lnTo>
                  <a:pt x="21681" y="0"/>
                </a:lnTo>
                <a:lnTo>
                  <a:pt x="0" y="0"/>
                </a:lnTo>
                <a:lnTo>
                  <a:pt x="0" y="1482"/>
                </a:lnTo>
                <a:close/>
              </a:path>
            </a:pathLst>
          </a:custGeom>
          <a:solidFill>
            <a:srgbClr val="EEEEE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01" name="Freeform: Shape 1800">
            <a:extLst>
              <a:ext uri="{FF2B5EF4-FFF2-40B4-BE49-F238E27FC236}">
                <a16:creationId xmlns:a16="http://schemas.microsoft.com/office/drawing/2014/main" id="{8AD26097-B8C1-E495-65D7-3B70628DE096}"/>
              </a:ext>
            </a:extLst>
          </p:cNvPr>
          <p:cNvSpPr/>
          <p:nvPr/>
        </p:nvSpPr>
        <p:spPr>
          <a:xfrm>
            <a:off x="9551880" y="3160080"/>
            <a:ext cx="2417040" cy="533520"/>
          </a:xfrm>
          <a:custGeom>
            <a:avLst/>
            <a:gdLst/>
            <a:ahLst/>
            <a:cxnLst/>
            <a:rect l="0" t="0" r="r" b="b"/>
            <a:pathLst>
              <a:path w="6714" h="1482">
                <a:moveTo>
                  <a:pt x="0" y="1482"/>
                </a:moveTo>
                <a:lnTo>
                  <a:pt x="6714" y="1482"/>
                </a:lnTo>
                <a:lnTo>
                  <a:pt x="6714" y="0"/>
                </a:lnTo>
                <a:lnTo>
                  <a:pt x="0" y="0"/>
                </a:lnTo>
                <a:lnTo>
                  <a:pt x="0" y="1482"/>
                </a:lnTo>
                <a:close/>
              </a:path>
            </a:pathLst>
          </a:custGeom>
          <a:solidFill>
            <a:srgbClr val="EEEEE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02" name="Freeform: Shape 1801">
            <a:extLst>
              <a:ext uri="{FF2B5EF4-FFF2-40B4-BE49-F238E27FC236}">
                <a16:creationId xmlns:a16="http://schemas.microsoft.com/office/drawing/2014/main" id="{776510D5-0D80-A4F2-059E-BEEAB4F7C311}"/>
              </a:ext>
            </a:extLst>
          </p:cNvPr>
          <p:cNvSpPr/>
          <p:nvPr/>
        </p:nvSpPr>
        <p:spPr>
          <a:xfrm>
            <a:off x="718200" y="3693240"/>
            <a:ext cx="1029240" cy="975960"/>
          </a:xfrm>
          <a:custGeom>
            <a:avLst/>
            <a:gdLst/>
            <a:ahLst/>
            <a:cxnLst/>
            <a:rect l="0" t="0" r="r" b="b"/>
            <a:pathLst>
              <a:path w="2859" h="2711">
                <a:moveTo>
                  <a:pt x="0" y="2711"/>
                </a:moveTo>
                <a:lnTo>
                  <a:pt x="2859" y="2711"/>
                </a:lnTo>
                <a:lnTo>
                  <a:pt x="2859" y="0"/>
                </a:lnTo>
                <a:lnTo>
                  <a:pt x="0" y="0"/>
                </a:lnTo>
                <a:lnTo>
                  <a:pt x="0" y="2711"/>
                </a:lnTo>
                <a:close/>
              </a:path>
            </a:pathLst>
          </a:custGeom>
          <a:solidFill>
            <a:srgbClr val="DBDB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03" name="Freeform: Shape 1802">
            <a:extLst>
              <a:ext uri="{FF2B5EF4-FFF2-40B4-BE49-F238E27FC236}">
                <a16:creationId xmlns:a16="http://schemas.microsoft.com/office/drawing/2014/main" id="{4BD18DF9-D37C-320A-0EAF-5BEBD4FECC50}"/>
              </a:ext>
            </a:extLst>
          </p:cNvPr>
          <p:cNvSpPr/>
          <p:nvPr/>
        </p:nvSpPr>
        <p:spPr>
          <a:xfrm>
            <a:off x="1747080" y="3693240"/>
            <a:ext cx="7805160" cy="975960"/>
          </a:xfrm>
          <a:custGeom>
            <a:avLst/>
            <a:gdLst/>
            <a:ahLst/>
            <a:cxnLst/>
            <a:rect l="0" t="0" r="r" b="b"/>
            <a:pathLst>
              <a:path w="21681" h="2711">
                <a:moveTo>
                  <a:pt x="0" y="2711"/>
                </a:moveTo>
                <a:lnTo>
                  <a:pt x="21681" y="2711"/>
                </a:lnTo>
                <a:lnTo>
                  <a:pt x="21681" y="0"/>
                </a:lnTo>
                <a:lnTo>
                  <a:pt x="0" y="0"/>
                </a:lnTo>
                <a:lnTo>
                  <a:pt x="0" y="2711"/>
                </a:lnTo>
                <a:close/>
              </a:path>
            </a:pathLst>
          </a:custGeom>
          <a:solidFill>
            <a:srgbClr val="DBDB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04" name="Freeform: Shape 1803">
            <a:extLst>
              <a:ext uri="{FF2B5EF4-FFF2-40B4-BE49-F238E27FC236}">
                <a16:creationId xmlns:a16="http://schemas.microsoft.com/office/drawing/2014/main" id="{5B6B18C2-7294-CEA9-5926-8F351CA6E319}"/>
              </a:ext>
            </a:extLst>
          </p:cNvPr>
          <p:cNvSpPr/>
          <p:nvPr/>
        </p:nvSpPr>
        <p:spPr>
          <a:xfrm>
            <a:off x="9551880" y="3693240"/>
            <a:ext cx="2417040" cy="975960"/>
          </a:xfrm>
          <a:custGeom>
            <a:avLst/>
            <a:gdLst/>
            <a:ahLst/>
            <a:cxnLst/>
            <a:rect l="0" t="0" r="r" b="b"/>
            <a:pathLst>
              <a:path w="6714" h="2711">
                <a:moveTo>
                  <a:pt x="0" y="2711"/>
                </a:moveTo>
                <a:lnTo>
                  <a:pt x="6714" y="2711"/>
                </a:lnTo>
                <a:lnTo>
                  <a:pt x="6714" y="0"/>
                </a:lnTo>
                <a:lnTo>
                  <a:pt x="0" y="0"/>
                </a:lnTo>
                <a:lnTo>
                  <a:pt x="0" y="2711"/>
                </a:lnTo>
                <a:close/>
              </a:path>
            </a:pathLst>
          </a:custGeom>
          <a:solidFill>
            <a:srgbClr val="DBDB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05" name="Freeform: Shape 1804">
            <a:extLst>
              <a:ext uri="{FF2B5EF4-FFF2-40B4-BE49-F238E27FC236}">
                <a16:creationId xmlns:a16="http://schemas.microsoft.com/office/drawing/2014/main" id="{2C95091B-99A8-D08F-A4AE-6012EEF5C70A}"/>
              </a:ext>
            </a:extLst>
          </p:cNvPr>
          <p:cNvSpPr/>
          <p:nvPr/>
        </p:nvSpPr>
        <p:spPr>
          <a:xfrm>
            <a:off x="718200" y="4668840"/>
            <a:ext cx="1029240" cy="533520"/>
          </a:xfrm>
          <a:custGeom>
            <a:avLst/>
            <a:gdLst/>
            <a:ahLst/>
            <a:cxnLst/>
            <a:rect l="0" t="0" r="r" b="b"/>
            <a:pathLst>
              <a:path w="2859" h="1482">
                <a:moveTo>
                  <a:pt x="0" y="1482"/>
                </a:moveTo>
                <a:lnTo>
                  <a:pt x="2859" y="1482"/>
                </a:lnTo>
                <a:lnTo>
                  <a:pt x="2859" y="0"/>
                </a:lnTo>
                <a:lnTo>
                  <a:pt x="0" y="0"/>
                </a:lnTo>
                <a:lnTo>
                  <a:pt x="0" y="1482"/>
                </a:lnTo>
                <a:close/>
              </a:path>
            </a:pathLst>
          </a:custGeom>
          <a:solidFill>
            <a:srgbClr val="EEEEE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06" name="Freeform: Shape 1805">
            <a:extLst>
              <a:ext uri="{FF2B5EF4-FFF2-40B4-BE49-F238E27FC236}">
                <a16:creationId xmlns:a16="http://schemas.microsoft.com/office/drawing/2014/main" id="{17F03DFF-F780-C3FB-DEE4-F5F7718F44D7}"/>
              </a:ext>
            </a:extLst>
          </p:cNvPr>
          <p:cNvSpPr/>
          <p:nvPr/>
        </p:nvSpPr>
        <p:spPr>
          <a:xfrm>
            <a:off x="1747080" y="4668840"/>
            <a:ext cx="7805160" cy="533520"/>
          </a:xfrm>
          <a:custGeom>
            <a:avLst/>
            <a:gdLst/>
            <a:ahLst/>
            <a:cxnLst/>
            <a:rect l="0" t="0" r="r" b="b"/>
            <a:pathLst>
              <a:path w="21681" h="1482">
                <a:moveTo>
                  <a:pt x="0" y="1482"/>
                </a:moveTo>
                <a:lnTo>
                  <a:pt x="21681" y="1482"/>
                </a:lnTo>
                <a:lnTo>
                  <a:pt x="21681" y="0"/>
                </a:lnTo>
                <a:lnTo>
                  <a:pt x="0" y="0"/>
                </a:lnTo>
                <a:lnTo>
                  <a:pt x="0" y="1482"/>
                </a:lnTo>
                <a:close/>
              </a:path>
            </a:pathLst>
          </a:custGeom>
          <a:solidFill>
            <a:srgbClr val="EEEEE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07" name="Freeform: Shape 1806">
            <a:extLst>
              <a:ext uri="{FF2B5EF4-FFF2-40B4-BE49-F238E27FC236}">
                <a16:creationId xmlns:a16="http://schemas.microsoft.com/office/drawing/2014/main" id="{D4D29B3C-291C-7A65-FF22-3B043F0397EF}"/>
              </a:ext>
            </a:extLst>
          </p:cNvPr>
          <p:cNvSpPr/>
          <p:nvPr/>
        </p:nvSpPr>
        <p:spPr>
          <a:xfrm>
            <a:off x="9551880" y="4668840"/>
            <a:ext cx="2417040" cy="533520"/>
          </a:xfrm>
          <a:custGeom>
            <a:avLst/>
            <a:gdLst/>
            <a:ahLst/>
            <a:cxnLst/>
            <a:rect l="0" t="0" r="r" b="b"/>
            <a:pathLst>
              <a:path w="6714" h="1482">
                <a:moveTo>
                  <a:pt x="0" y="1482"/>
                </a:moveTo>
                <a:lnTo>
                  <a:pt x="6714" y="1482"/>
                </a:lnTo>
                <a:lnTo>
                  <a:pt x="6714" y="0"/>
                </a:lnTo>
                <a:lnTo>
                  <a:pt x="0" y="0"/>
                </a:lnTo>
                <a:lnTo>
                  <a:pt x="0" y="1482"/>
                </a:lnTo>
                <a:close/>
              </a:path>
            </a:pathLst>
          </a:custGeom>
          <a:solidFill>
            <a:srgbClr val="EEEEE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08" name="Freeform: Shape 1807">
            <a:extLst>
              <a:ext uri="{FF2B5EF4-FFF2-40B4-BE49-F238E27FC236}">
                <a16:creationId xmlns:a16="http://schemas.microsoft.com/office/drawing/2014/main" id="{B43502EC-9200-3159-9A6A-AC4E38855D60}"/>
              </a:ext>
            </a:extLst>
          </p:cNvPr>
          <p:cNvSpPr/>
          <p:nvPr/>
        </p:nvSpPr>
        <p:spPr>
          <a:xfrm>
            <a:off x="718200" y="5202000"/>
            <a:ext cx="1029240" cy="533880"/>
          </a:xfrm>
          <a:custGeom>
            <a:avLst/>
            <a:gdLst/>
            <a:ahLst/>
            <a:cxnLst/>
            <a:rect l="0" t="0" r="r" b="b"/>
            <a:pathLst>
              <a:path w="2859" h="1483">
                <a:moveTo>
                  <a:pt x="0" y="1483"/>
                </a:moveTo>
                <a:lnTo>
                  <a:pt x="2859" y="1483"/>
                </a:lnTo>
                <a:lnTo>
                  <a:pt x="2859" y="0"/>
                </a:lnTo>
                <a:lnTo>
                  <a:pt x="0" y="0"/>
                </a:lnTo>
                <a:lnTo>
                  <a:pt x="0" y="1483"/>
                </a:lnTo>
                <a:close/>
              </a:path>
            </a:pathLst>
          </a:custGeom>
          <a:solidFill>
            <a:srgbClr val="DBDB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09" name="Freeform: Shape 1808">
            <a:extLst>
              <a:ext uri="{FF2B5EF4-FFF2-40B4-BE49-F238E27FC236}">
                <a16:creationId xmlns:a16="http://schemas.microsoft.com/office/drawing/2014/main" id="{DD4D1988-93C1-E696-4DC5-65B6C5155888}"/>
              </a:ext>
            </a:extLst>
          </p:cNvPr>
          <p:cNvSpPr/>
          <p:nvPr/>
        </p:nvSpPr>
        <p:spPr>
          <a:xfrm>
            <a:off x="1747080" y="5202000"/>
            <a:ext cx="7805160" cy="533880"/>
          </a:xfrm>
          <a:custGeom>
            <a:avLst/>
            <a:gdLst/>
            <a:ahLst/>
            <a:cxnLst/>
            <a:rect l="0" t="0" r="r" b="b"/>
            <a:pathLst>
              <a:path w="21681" h="1483">
                <a:moveTo>
                  <a:pt x="0" y="1483"/>
                </a:moveTo>
                <a:lnTo>
                  <a:pt x="21681" y="1483"/>
                </a:lnTo>
                <a:lnTo>
                  <a:pt x="21681" y="0"/>
                </a:lnTo>
                <a:lnTo>
                  <a:pt x="0" y="0"/>
                </a:lnTo>
                <a:lnTo>
                  <a:pt x="0" y="1483"/>
                </a:lnTo>
                <a:close/>
              </a:path>
            </a:pathLst>
          </a:custGeom>
          <a:solidFill>
            <a:srgbClr val="DBDB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10" name="Freeform: Shape 1809">
            <a:extLst>
              <a:ext uri="{FF2B5EF4-FFF2-40B4-BE49-F238E27FC236}">
                <a16:creationId xmlns:a16="http://schemas.microsoft.com/office/drawing/2014/main" id="{54F6320A-B434-0E39-41B8-6176E612439D}"/>
              </a:ext>
            </a:extLst>
          </p:cNvPr>
          <p:cNvSpPr/>
          <p:nvPr/>
        </p:nvSpPr>
        <p:spPr>
          <a:xfrm>
            <a:off x="9551880" y="5202000"/>
            <a:ext cx="2417040" cy="533880"/>
          </a:xfrm>
          <a:custGeom>
            <a:avLst/>
            <a:gdLst/>
            <a:ahLst/>
            <a:cxnLst/>
            <a:rect l="0" t="0" r="r" b="b"/>
            <a:pathLst>
              <a:path w="6714" h="1483">
                <a:moveTo>
                  <a:pt x="0" y="1483"/>
                </a:moveTo>
                <a:lnTo>
                  <a:pt x="6714" y="1483"/>
                </a:lnTo>
                <a:lnTo>
                  <a:pt x="6714" y="0"/>
                </a:lnTo>
                <a:lnTo>
                  <a:pt x="0" y="0"/>
                </a:lnTo>
                <a:lnTo>
                  <a:pt x="0" y="1483"/>
                </a:lnTo>
                <a:close/>
              </a:path>
            </a:pathLst>
          </a:custGeom>
          <a:solidFill>
            <a:srgbClr val="DBDB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11" name="Freeform: Shape 1810">
            <a:extLst>
              <a:ext uri="{FF2B5EF4-FFF2-40B4-BE49-F238E27FC236}">
                <a16:creationId xmlns:a16="http://schemas.microsoft.com/office/drawing/2014/main" id="{77AE2A52-B7D3-4B08-7AF7-D42054383C0B}"/>
              </a:ext>
            </a:extLst>
          </p:cNvPr>
          <p:cNvSpPr/>
          <p:nvPr/>
        </p:nvSpPr>
        <p:spPr>
          <a:xfrm>
            <a:off x="718200" y="5735520"/>
            <a:ext cx="1029240" cy="975600"/>
          </a:xfrm>
          <a:custGeom>
            <a:avLst/>
            <a:gdLst/>
            <a:ahLst/>
            <a:cxnLst/>
            <a:rect l="0" t="0" r="r" b="b"/>
            <a:pathLst>
              <a:path w="2859" h="2710">
                <a:moveTo>
                  <a:pt x="0" y="2710"/>
                </a:moveTo>
                <a:lnTo>
                  <a:pt x="2859" y="2710"/>
                </a:lnTo>
                <a:lnTo>
                  <a:pt x="2859" y="0"/>
                </a:lnTo>
                <a:lnTo>
                  <a:pt x="0" y="0"/>
                </a:lnTo>
                <a:lnTo>
                  <a:pt x="0" y="2710"/>
                </a:lnTo>
                <a:close/>
              </a:path>
            </a:pathLst>
          </a:custGeom>
          <a:solidFill>
            <a:srgbClr val="EEEEE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12" name="Freeform: Shape 1811">
            <a:extLst>
              <a:ext uri="{FF2B5EF4-FFF2-40B4-BE49-F238E27FC236}">
                <a16:creationId xmlns:a16="http://schemas.microsoft.com/office/drawing/2014/main" id="{8825F4F1-53DF-87D0-4BC8-E0E4D141E433}"/>
              </a:ext>
            </a:extLst>
          </p:cNvPr>
          <p:cNvSpPr/>
          <p:nvPr/>
        </p:nvSpPr>
        <p:spPr>
          <a:xfrm>
            <a:off x="1747080" y="5735520"/>
            <a:ext cx="7805160" cy="975600"/>
          </a:xfrm>
          <a:custGeom>
            <a:avLst/>
            <a:gdLst/>
            <a:ahLst/>
            <a:cxnLst/>
            <a:rect l="0" t="0" r="r" b="b"/>
            <a:pathLst>
              <a:path w="21681" h="2710">
                <a:moveTo>
                  <a:pt x="0" y="2710"/>
                </a:moveTo>
                <a:lnTo>
                  <a:pt x="21681" y="2710"/>
                </a:lnTo>
                <a:lnTo>
                  <a:pt x="21681" y="0"/>
                </a:lnTo>
                <a:lnTo>
                  <a:pt x="0" y="0"/>
                </a:lnTo>
                <a:lnTo>
                  <a:pt x="0" y="2710"/>
                </a:lnTo>
                <a:close/>
              </a:path>
            </a:pathLst>
          </a:custGeom>
          <a:solidFill>
            <a:srgbClr val="EEEEE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13" name="Freeform: Shape 1812">
            <a:extLst>
              <a:ext uri="{FF2B5EF4-FFF2-40B4-BE49-F238E27FC236}">
                <a16:creationId xmlns:a16="http://schemas.microsoft.com/office/drawing/2014/main" id="{2E893040-FF1D-92AA-BE88-31DBBAB21DBD}"/>
              </a:ext>
            </a:extLst>
          </p:cNvPr>
          <p:cNvSpPr/>
          <p:nvPr/>
        </p:nvSpPr>
        <p:spPr>
          <a:xfrm>
            <a:off x="9551880" y="5735520"/>
            <a:ext cx="2417040" cy="975600"/>
          </a:xfrm>
          <a:custGeom>
            <a:avLst/>
            <a:gdLst/>
            <a:ahLst/>
            <a:cxnLst/>
            <a:rect l="0" t="0" r="r" b="b"/>
            <a:pathLst>
              <a:path w="6714" h="2710">
                <a:moveTo>
                  <a:pt x="0" y="2710"/>
                </a:moveTo>
                <a:lnTo>
                  <a:pt x="6714" y="2710"/>
                </a:lnTo>
                <a:lnTo>
                  <a:pt x="6714" y="0"/>
                </a:lnTo>
                <a:lnTo>
                  <a:pt x="0" y="0"/>
                </a:lnTo>
                <a:lnTo>
                  <a:pt x="0" y="2710"/>
                </a:lnTo>
                <a:close/>
              </a:path>
            </a:pathLst>
          </a:custGeom>
          <a:solidFill>
            <a:srgbClr val="EEEEE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14" name="Straight Connector 1813">
            <a:extLst>
              <a:ext uri="{FF2B5EF4-FFF2-40B4-BE49-F238E27FC236}">
                <a16:creationId xmlns:a16="http://schemas.microsoft.com/office/drawing/2014/main" id="{5467027A-5CC4-7D85-1F8B-51BAEBA223AF}"/>
              </a:ext>
            </a:extLst>
          </p:cNvPr>
          <p:cNvSpPr/>
          <p:nvPr/>
        </p:nvSpPr>
        <p:spPr>
          <a:xfrm>
            <a:off x="1747080" y="1675440"/>
            <a:ext cx="0" cy="50418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15" name="Straight Connector 1814">
            <a:extLst>
              <a:ext uri="{FF2B5EF4-FFF2-40B4-BE49-F238E27FC236}">
                <a16:creationId xmlns:a16="http://schemas.microsoft.com/office/drawing/2014/main" id="{4367503F-F3B1-21BF-7CCF-324DA5D417BF}"/>
              </a:ext>
            </a:extLst>
          </p:cNvPr>
          <p:cNvSpPr/>
          <p:nvPr/>
        </p:nvSpPr>
        <p:spPr>
          <a:xfrm>
            <a:off x="9551880" y="1675440"/>
            <a:ext cx="0" cy="50418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16" name="Straight Connector 1815">
            <a:extLst>
              <a:ext uri="{FF2B5EF4-FFF2-40B4-BE49-F238E27FC236}">
                <a16:creationId xmlns:a16="http://schemas.microsoft.com/office/drawing/2014/main" id="{9D30FDDD-203E-F459-3DA8-616E5A43F7B5}"/>
              </a:ext>
            </a:extLst>
          </p:cNvPr>
          <p:cNvSpPr/>
          <p:nvPr/>
        </p:nvSpPr>
        <p:spPr>
          <a:xfrm>
            <a:off x="712080" y="2626560"/>
            <a:ext cx="112629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17" name="Straight Connector 1816">
            <a:extLst>
              <a:ext uri="{FF2B5EF4-FFF2-40B4-BE49-F238E27FC236}">
                <a16:creationId xmlns:a16="http://schemas.microsoft.com/office/drawing/2014/main" id="{68E66DA6-7567-2C7E-1628-9D3AD2E975BC}"/>
              </a:ext>
            </a:extLst>
          </p:cNvPr>
          <p:cNvSpPr/>
          <p:nvPr/>
        </p:nvSpPr>
        <p:spPr>
          <a:xfrm>
            <a:off x="712080" y="3160080"/>
            <a:ext cx="112629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18" name="Straight Connector 1817">
            <a:extLst>
              <a:ext uri="{FF2B5EF4-FFF2-40B4-BE49-F238E27FC236}">
                <a16:creationId xmlns:a16="http://schemas.microsoft.com/office/drawing/2014/main" id="{4A94E7B6-B709-CAAC-5EA9-0E440BAFA676}"/>
              </a:ext>
            </a:extLst>
          </p:cNvPr>
          <p:cNvSpPr/>
          <p:nvPr/>
        </p:nvSpPr>
        <p:spPr>
          <a:xfrm>
            <a:off x="712080" y="3693240"/>
            <a:ext cx="112629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19" name="Straight Connector 1818">
            <a:extLst>
              <a:ext uri="{FF2B5EF4-FFF2-40B4-BE49-F238E27FC236}">
                <a16:creationId xmlns:a16="http://schemas.microsoft.com/office/drawing/2014/main" id="{AEB80C63-826D-1AB6-FA3F-2AE589CEDF9E}"/>
              </a:ext>
            </a:extLst>
          </p:cNvPr>
          <p:cNvSpPr/>
          <p:nvPr/>
        </p:nvSpPr>
        <p:spPr>
          <a:xfrm>
            <a:off x="712080" y="4668840"/>
            <a:ext cx="112629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20" name="Straight Connector 1819">
            <a:extLst>
              <a:ext uri="{FF2B5EF4-FFF2-40B4-BE49-F238E27FC236}">
                <a16:creationId xmlns:a16="http://schemas.microsoft.com/office/drawing/2014/main" id="{5308FB21-4D86-B71F-A3B3-6F61EEBE579E}"/>
              </a:ext>
            </a:extLst>
          </p:cNvPr>
          <p:cNvSpPr/>
          <p:nvPr/>
        </p:nvSpPr>
        <p:spPr>
          <a:xfrm>
            <a:off x="712080" y="5202000"/>
            <a:ext cx="112629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21" name="Straight Connector 1820">
            <a:extLst>
              <a:ext uri="{FF2B5EF4-FFF2-40B4-BE49-F238E27FC236}">
                <a16:creationId xmlns:a16="http://schemas.microsoft.com/office/drawing/2014/main" id="{53E39A20-469D-5119-9263-AB83884BA66D}"/>
              </a:ext>
            </a:extLst>
          </p:cNvPr>
          <p:cNvSpPr/>
          <p:nvPr/>
        </p:nvSpPr>
        <p:spPr>
          <a:xfrm>
            <a:off x="712080" y="5735520"/>
            <a:ext cx="112629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22" name="Straight Connector 1821">
            <a:extLst>
              <a:ext uri="{FF2B5EF4-FFF2-40B4-BE49-F238E27FC236}">
                <a16:creationId xmlns:a16="http://schemas.microsoft.com/office/drawing/2014/main" id="{22BC3242-862B-C820-BBC8-F5221E351924}"/>
              </a:ext>
            </a:extLst>
          </p:cNvPr>
          <p:cNvSpPr/>
          <p:nvPr/>
        </p:nvSpPr>
        <p:spPr>
          <a:xfrm>
            <a:off x="718200" y="1675440"/>
            <a:ext cx="0" cy="50418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23" name="Straight Connector 1822">
            <a:extLst>
              <a:ext uri="{FF2B5EF4-FFF2-40B4-BE49-F238E27FC236}">
                <a16:creationId xmlns:a16="http://schemas.microsoft.com/office/drawing/2014/main" id="{2936421C-A99E-24EC-47EA-AAA1B9972FF3}"/>
              </a:ext>
            </a:extLst>
          </p:cNvPr>
          <p:cNvSpPr/>
          <p:nvPr/>
        </p:nvSpPr>
        <p:spPr>
          <a:xfrm>
            <a:off x="11968560" y="1675440"/>
            <a:ext cx="0" cy="50418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24" name="Straight Connector 1823">
            <a:extLst>
              <a:ext uri="{FF2B5EF4-FFF2-40B4-BE49-F238E27FC236}">
                <a16:creationId xmlns:a16="http://schemas.microsoft.com/office/drawing/2014/main" id="{E0458EE9-BB05-0E3B-90EC-EA16910EF447}"/>
              </a:ext>
            </a:extLst>
          </p:cNvPr>
          <p:cNvSpPr/>
          <p:nvPr/>
        </p:nvSpPr>
        <p:spPr>
          <a:xfrm>
            <a:off x="712080" y="1681560"/>
            <a:ext cx="112629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25" name="Straight Connector 1824">
            <a:extLst>
              <a:ext uri="{FF2B5EF4-FFF2-40B4-BE49-F238E27FC236}">
                <a16:creationId xmlns:a16="http://schemas.microsoft.com/office/drawing/2014/main" id="{D2F41330-47AF-29D5-403C-D846E6FB2473}"/>
              </a:ext>
            </a:extLst>
          </p:cNvPr>
          <p:cNvSpPr/>
          <p:nvPr/>
        </p:nvSpPr>
        <p:spPr>
          <a:xfrm>
            <a:off x="712080" y="6710760"/>
            <a:ext cx="112629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27" name="TextBox 1826">
            <a:extLst>
              <a:ext uri="{FF2B5EF4-FFF2-40B4-BE49-F238E27FC236}">
                <a16:creationId xmlns:a16="http://schemas.microsoft.com/office/drawing/2014/main" id="{0753ED65-C132-0B57-321B-BF2CE6E7BEA3}"/>
              </a:ext>
            </a:extLst>
          </p:cNvPr>
          <p:cNvSpPr txBox="1"/>
          <p:nvPr/>
        </p:nvSpPr>
        <p:spPr>
          <a:xfrm>
            <a:off x="810000" y="1742760"/>
            <a:ext cx="91224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ctr"/>
            <a:r>
              <a:rPr lang="en-US" sz="2790" b="1" strike="noStrike" spc="-1" dirty="0">
                <a:solidFill>
                  <a:srgbClr val="FFFFFF"/>
                </a:solidFill>
                <a:latin typeface="Franklin Gothic Book"/>
                <a:ea typeface="Franklin Gothic Book"/>
              </a:rPr>
              <a:t>Sub-</a:t>
            </a:r>
            <a:endParaRPr lang="en-US" sz="279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28" name="TextBox 1827">
            <a:extLst>
              <a:ext uri="{FF2B5EF4-FFF2-40B4-BE49-F238E27FC236}">
                <a16:creationId xmlns:a16="http://schemas.microsoft.com/office/drawing/2014/main" id="{E602974D-0314-7453-A140-61480B449A2C}"/>
              </a:ext>
            </a:extLst>
          </p:cNvPr>
          <p:cNvSpPr txBox="1"/>
          <p:nvPr/>
        </p:nvSpPr>
        <p:spPr>
          <a:xfrm>
            <a:off x="810000" y="2169360"/>
            <a:ext cx="84492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ctr"/>
            <a:r>
              <a:rPr lang="en-US" sz="2800" b="1" strike="noStrike" spc="-1" dirty="0">
                <a:solidFill>
                  <a:srgbClr val="FFFFFF"/>
                </a:solidFill>
                <a:latin typeface="Franklin Gothic Book"/>
                <a:ea typeface="Franklin Gothic Book"/>
              </a:rPr>
              <a:t>Part</a:t>
            </a:r>
            <a:endParaRPr lang="en-US" sz="28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29" name="TextBox 1828">
            <a:extLst>
              <a:ext uri="{FF2B5EF4-FFF2-40B4-BE49-F238E27FC236}">
                <a16:creationId xmlns:a16="http://schemas.microsoft.com/office/drawing/2014/main" id="{5D5087C9-93E8-1E4E-3E48-97A3F2F2A5A4}"/>
              </a:ext>
            </a:extLst>
          </p:cNvPr>
          <p:cNvSpPr txBox="1"/>
          <p:nvPr/>
        </p:nvSpPr>
        <p:spPr>
          <a:xfrm>
            <a:off x="4726439" y="1878486"/>
            <a:ext cx="166176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 dirty="0">
                <a:solidFill>
                  <a:srgbClr val="FFFFFF"/>
                </a:solidFill>
                <a:latin typeface="Franklin Gothic Book"/>
                <a:ea typeface="Franklin Gothic Book"/>
              </a:rPr>
              <a:t>Heading</a:t>
            </a:r>
            <a:endParaRPr lang="en-US" sz="279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30" name="TextBox 1829">
            <a:extLst>
              <a:ext uri="{FF2B5EF4-FFF2-40B4-BE49-F238E27FC236}">
                <a16:creationId xmlns:a16="http://schemas.microsoft.com/office/drawing/2014/main" id="{6CD8B7B8-0790-1C2E-5463-514854248C3E}"/>
              </a:ext>
            </a:extLst>
          </p:cNvPr>
          <p:cNvSpPr txBox="1"/>
          <p:nvPr/>
        </p:nvSpPr>
        <p:spPr>
          <a:xfrm>
            <a:off x="9644760" y="1930320"/>
            <a:ext cx="2378519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ctr"/>
            <a:r>
              <a:rPr lang="en-US" sz="2790" b="1" strike="noStrike" spc="-1" dirty="0">
                <a:solidFill>
                  <a:srgbClr val="FFFFFF"/>
                </a:solidFill>
                <a:latin typeface="Franklin Gothic Book"/>
                <a:ea typeface="Franklin Gothic Book"/>
              </a:rPr>
              <a:t>Sections </a:t>
            </a:r>
            <a:endParaRPr lang="en-US" sz="279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31" name="TextBox 1830">
            <a:extLst>
              <a:ext uri="{FF2B5EF4-FFF2-40B4-BE49-F238E27FC236}">
                <a16:creationId xmlns:a16="http://schemas.microsoft.com/office/drawing/2014/main" id="{4A991718-B132-7836-1B90-07FFC09121FB}"/>
              </a:ext>
            </a:extLst>
          </p:cNvPr>
          <p:cNvSpPr txBox="1"/>
          <p:nvPr/>
        </p:nvSpPr>
        <p:spPr>
          <a:xfrm>
            <a:off x="1123200" y="2687400"/>
            <a:ext cx="368280" cy="43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9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</a:t>
            </a:r>
            <a:endParaRPr lang="en-US" sz="29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32" name="TextBox 1831">
            <a:extLst>
              <a:ext uri="{FF2B5EF4-FFF2-40B4-BE49-F238E27FC236}">
                <a16:creationId xmlns:a16="http://schemas.microsoft.com/office/drawing/2014/main" id="{7067065C-B69C-B094-CD85-2884C25F4CBB}"/>
              </a:ext>
            </a:extLst>
          </p:cNvPr>
          <p:cNvSpPr txBox="1"/>
          <p:nvPr/>
        </p:nvSpPr>
        <p:spPr>
          <a:xfrm>
            <a:off x="1838880" y="2687400"/>
            <a:ext cx="2568600" cy="43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9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Registration</a:t>
            </a:r>
            <a:endParaRPr lang="en-US" sz="29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33" name="TextBox 1832">
            <a:extLst>
              <a:ext uri="{FF2B5EF4-FFF2-40B4-BE49-F238E27FC236}">
                <a16:creationId xmlns:a16="http://schemas.microsoft.com/office/drawing/2014/main" id="{D4E42DCB-7D19-7E23-7B57-82A2E9162783}"/>
              </a:ext>
            </a:extLst>
          </p:cNvPr>
          <p:cNvSpPr txBox="1"/>
          <p:nvPr/>
        </p:nvSpPr>
        <p:spPr>
          <a:xfrm>
            <a:off x="10065600" y="2687400"/>
            <a:ext cx="1689480" cy="43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9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332-333</a:t>
            </a:r>
            <a:endParaRPr lang="en-US" sz="29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34" name="TextBox 1833">
            <a:extLst>
              <a:ext uri="{FF2B5EF4-FFF2-40B4-BE49-F238E27FC236}">
                <a16:creationId xmlns:a16="http://schemas.microsoft.com/office/drawing/2014/main" id="{485D331B-32AF-21BE-4790-B3F39A4A7E2E}"/>
              </a:ext>
            </a:extLst>
          </p:cNvPr>
          <p:cNvSpPr txBox="1"/>
          <p:nvPr/>
        </p:nvSpPr>
        <p:spPr>
          <a:xfrm>
            <a:off x="1123200" y="3220920"/>
            <a:ext cx="368280" cy="43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9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2</a:t>
            </a:r>
            <a:endParaRPr lang="en-US" sz="29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35" name="TextBox 1834">
            <a:extLst>
              <a:ext uri="{FF2B5EF4-FFF2-40B4-BE49-F238E27FC236}">
                <a16:creationId xmlns:a16="http://schemas.microsoft.com/office/drawing/2014/main" id="{A894293F-ED42-6B28-4683-739BF5A998C6}"/>
              </a:ext>
            </a:extLst>
          </p:cNvPr>
          <p:cNvSpPr txBox="1"/>
          <p:nvPr/>
        </p:nvSpPr>
        <p:spPr>
          <a:xfrm>
            <a:off x="1838880" y="3220920"/>
            <a:ext cx="9419040" cy="43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9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Income of registered non-profit organisation </a:t>
            </a:r>
            <a:endParaRPr lang="en-US" sz="29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36" name="TextBox 1835">
            <a:extLst>
              <a:ext uri="{FF2B5EF4-FFF2-40B4-BE49-F238E27FC236}">
                <a16:creationId xmlns:a16="http://schemas.microsoft.com/office/drawing/2014/main" id="{FB03C7BC-7D8C-24E9-CFCC-2BBD66A8CCBD}"/>
              </a:ext>
            </a:extLst>
          </p:cNvPr>
          <p:cNvSpPr txBox="1"/>
          <p:nvPr/>
        </p:nvSpPr>
        <p:spPr>
          <a:xfrm>
            <a:off x="10065600" y="3220920"/>
            <a:ext cx="1689480" cy="43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9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334-343</a:t>
            </a:r>
            <a:endParaRPr lang="en-US" sz="29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37" name="TextBox 1836">
            <a:extLst>
              <a:ext uri="{FF2B5EF4-FFF2-40B4-BE49-F238E27FC236}">
                <a16:creationId xmlns:a16="http://schemas.microsoft.com/office/drawing/2014/main" id="{0B1E5EE4-617F-504D-8F13-2964A02E61AB}"/>
              </a:ext>
            </a:extLst>
          </p:cNvPr>
          <p:cNvSpPr txBox="1"/>
          <p:nvPr/>
        </p:nvSpPr>
        <p:spPr>
          <a:xfrm>
            <a:off x="1123200" y="3754440"/>
            <a:ext cx="368280" cy="43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9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3</a:t>
            </a:r>
            <a:endParaRPr lang="en-US" sz="29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38" name="TextBox 1837">
            <a:extLst>
              <a:ext uri="{FF2B5EF4-FFF2-40B4-BE49-F238E27FC236}">
                <a16:creationId xmlns:a16="http://schemas.microsoft.com/office/drawing/2014/main" id="{C0D7C9D3-DB94-D02B-6EE6-3FFB4DB5A767}"/>
              </a:ext>
            </a:extLst>
          </p:cNvPr>
          <p:cNvSpPr txBox="1"/>
          <p:nvPr/>
        </p:nvSpPr>
        <p:spPr>
          <a:xfrm>
            <a:off x="1838880" y="3754440"/>
            <a:ext cx="9737640" cy="43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9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Commercial activities by registered non-profit </a:t>
            </a:r>
            <a:endParaRPr lang="en-US" sz="29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39" name="TextBox 1838">
            <a:extLst>
              <a:ext uri="{FF2B5EF4-FFF2-40B4-BE49-F238E27FC236}">
                <a16:creationId xmlns:a16="http://schemas.microsoft.com/office/drawing/2014/main" id="{BD3D633C-BA7B-4AB8-4881-72F63B41DFCD}"/>
              </a:ext>
            </a:extLst>
          </p:cNvPr>
          <p:cNvSpPr txBox="1"/>
          <p:nvPr/>
        </p:nvSpPr>
        <p:spPr>
          <a:xfrm>
            <a:off x="1838880" y="4196520"/>
            <a:ext cx="2750040" cy="43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9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organisation </a:t>
            </a:r>
            <a:endParaRPr lang="en-US" sz="29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40" name="TextBox 1839">
            <a:extLst>
              <a:ext uri="{FF2B5EF4-FFF2-40B4-BE49-F238E27FC236}">
                <a16:creationId xmlns:a16="http://schemas.microsoft.com/office/drawing/2014/main" id="{0B16C5E3-B364-6BCA-9496-79C70D6B8C38}"/>
              </a:ext>
            </a:extLst>
          </p:cNvPr>
          <p:cNvSpPr txBox="1"/>
          <p:nvPr/>
        </p:nvSpPr>
        <p:spPr>
          <a:xfrm>
            <a:off x="10064160" y="3754440"/>
            <a:ext cx="1689480" cy="43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9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344-346</a:t>
            </a:r>
            <a:endParaRPr lang="en-US" sz="29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41" name="TextBox 1840">
            <a:extLst>
              <a:ext uri="{FF2B5EF4-FFF2-40B4-BE49-F238E27FC236}">
                <a16:creationId xmlns:a16="http://schemas.microsoft.com/office/drawing/2014/main" id="{8856DA2C-7AA1-F92F-A89D-9C89D72AD041}"/>
              </a:ext>
            </a:extLst>
          </p:cNvPr>
          <p:cNvSpPr txBox="1"/>
          <p:nvPr/>
        </p:nvSpPr>
        <p:spPr>
          <a:xfrm>
            <a:off x="1123200" y="4730040"/>
            <a:ext cx="368280" cy="43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9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4</a:t>
            </a:r>
            <a:endParaRPr lang="en-US" sz="29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42" name="TextBox 1841">
            <a:extLst>
              <a:ext uri="{FF2B5EF4-FFF2-40B4-BE49-F238E27FC236}">
                <a16:creationId xmlns:a16="http://schemas.microsoft.com/office/drawing/2014/main" id="{7802C7DB-8BDE-86E8-9C12-09694BE4E999}"/>
              </a:ext>
            </a:extLst>
          </p:cNvPr>
          <p:cNvSpPr txBox="1"/>
          <p:nvPr/>
        </p:nvSpPr>
        <p:spPr>
          <a:xfrm>
            <a:off x="1838880" y="4730040"/>
            <a:ext cx="2623680" cy="43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9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Compliances</a:t>
            </a:r>
            <a:endParaRPr lang="en-US" sz="29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43" name="TextBox 1842">
            <a:extLst>
              <a:ext uri="{FF2B5EF4-FFF2-40B4-BE49-F238E27FC236}">
                <a16:creationId xmlns:a16="http://schemas.microsoft.com/office/drawing/2014/main" id="{3BC7E167-B1FD-C5E1-E073-5CADA3669D37}"/>
              </a:ext>
            </a:extLst>
          </p:cNvPr>
          <p:cNvSpPr txBox="1"/>
          <p:nvPr/>
        </p:nvSpPr>
        <p:spPr>
          <a:xfrm>
            <a:off x="10077840" y="4730040"/>
            <a:ext cx="1689480" cy="43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9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347-350</a:t>
            </a:r>
            <a:endParaRPr lang="en-US" sz="29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44" name="TextBox 1843">
            <a:extLst>
              <a:ext uri="{FF2B5EF4-FFF2-40B4-BE49-F238E27FC236}">
                <a16:creationId xmlns:a16="http://schemas.microsoft.com/office/drawing/2014/main" id="{01F9A9E8-46DA-A929-FBD4-228BA5F439B9}"/>
              </a:ext>
            </a:extLst>
          </p:cNvPr>
          <p:cNvSpPr txBox="1"/>
          <p:nvPr/>
        </p:nvSpPr>
        <p:spPr>
          <a:xfrm>
            <a:off x="1123200" y="5263200"/>
            <a:ext cx="368640" cy="43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9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5</a:t>
            </a:r>
            <a:endParaRPr lang="en-US" sz="29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45" name="TextBox 1844">
            <a:extLst>
              <a:ext uri="{FF2B5EF4-FFF2-40B4-BE49-F238E27FC236}">
                <a16:creationId xmlns:a16="http://schemas.microsoft.com/office/drawing/2014/main" id="{64A6B09A-8BE7-B057-EBE6-41BB0F08D191}"/>
              </a:ext>
            </a:extLst>
          </p:cNvPr>
          <p:cNvSpPr txBox="1"/>
          <p:nvPr/>
        </p:nvSpPr>
        <p:spPr>
          <a:xfrm>
            <a:off x="1838880" y="5263200"/>
            <a:ext cx="2077920" cy="43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9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Violations</a:t>
            </a:r>
            <a:endParaRPr lang="en-US" sz="29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46" name="TextBox 1845">
            <a:extLst>
              <a:ext uri="{FF2B5EF4-FFF2-40B4-BE49-F238E27FC236}">
                <a16:creationId xmlns:a16="http://schemas.microsoft.com/office/drawing/2014/main" id="{C49E8DD8-8E99-A27F-3A59-9E50CB089482}"/>
              </a:ext>
            </a:extLst>
          </p:cNvPr>
          <p:cNvSpPr txBox="1"/>
          <p:nvPr/>
        </p:nvSpPr>
        <p:spPr>
          <a:xfrm>
            <a:off x="10076400" y="5263200"/>
            <a:ext cx="1689480" cy="43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9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351-353</a:t>
            </a:r>
            <a:endParaRPr lang="en-US" sz="29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47" name="TextBox 1846">
            <a:extLst>
              <a:ext uri="{FF2B5EF4-FFF2-40B4-BE49-F238E27FC236}">
                <a16:creationId xmlns:a16="http://schemas.microsoft.com/office/drawing/2014/main" id="{CF3DEDE2-D302-9646-61F7-AE458FDEB5AE}"/>
              </a:ext>
            </a:extLst>
          </p:cNvPr>
          <p:cNvSpPr txBox="1"/>
          <p:nvPr/>
        </p:nvSpPr>
        <p:spPr>
          <a:xfrm>
            <a:off x="1123200" y="5797080"/>
            <a:ext cx="368280" cy="43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9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6</a:t>
            </a:r>
            <a:endParaRPr lang="en-US" sz="29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48" name="TextBox 1847">
            <a:extLst>
              <a:ext uri="{FF2B5EF4-FFF2-40B4-BE49-F238E27FC236}">
                <a16:creationId xmlns:a16="http://schemas.microsoft.com/office/drawing/2014/main" id="{7ED0D4AC-F8F6-BDF7-C759-5867E4A9A5C3}"/>
              </a:ext>
            </a:extLst>
          </p:cNvPr>
          <p:cNvSpPr txBox="1"/>
          <p:nvPr/>
        </p:nvSpPr>
        <p:spPr>
          <a:xfrm>
            <a:off x="1838880" y="5797080"/>
            <a:ext cx="10260360" cy="43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9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Approval for purpose of deduction under section </a:t>
            </a:r>
            <a:endParaRPr lang="en-US" sz="29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49" name="TextBox 1848">
            <a:extLst>
              <a:ext uri="{FF2B5EF4-FFF2-40B4-BE49-F238E27FC236}">
                <a16:creationId xmlns:a16="http://schemas.microsoft.com/office/drawing/2014/main" id="{EC490FDE-A92D-525B-6D54-8BAC3766A894}"/>
              </a:ext>
            </a:extLst>
          </p:cNvPr>
          <p:cNvSpPr txBox="1"/>
          <p:nvPr/>
        </p:nvSpPr>
        <p:spPr>
          <a:xfrm>
            <a:off x="1838880" y="6239160"/>
            <a:ext cx="2684520" cy="43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9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133(1)(b)(ii) </a:t>
            </a:r>
            <a:endParaRPr lang="en-US" sz="29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50" name="TextBox 1849">
            <a:extLst>
              <a:ext uri="{FF2B5EF4-FFF2-40B4-BE49-F238E27FC236}">
                <a16:creationId xmlns:a16="http://schemas.microsoft.com/office/drawing/2014/main" id="{C4447C20-8059-2E5E-2827-ABCC99B2946E}"/>
              </a:ext>
            </a:extLst>
          </p:cNvPr>
          <p:cNvSpPr txBox="1"/>
          <p:nvPr/>
        </p:nvSpPr>
        <p:spPr>
          <a:xfrm>
            <a:off x="10065600" y="5797080"/>
            <a:ext cx="1689480" cy="43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9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354-355</a:t>
            </a:r>
            <a:endParaRPr lang="en-US" sz="29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C28061-1008-CC83-19C5-D447F1680925}"/>
              </a:ext>
            </a:extLst>
          </p:cNvPr>
          <p:cNvSpPr txBox="1"/>
          <p:nvPr/>
        </p:nvSpPr>
        <p:spPr>
          <a:xfrm>
            <a:off x="0" y="1007603"/>
            <a:ext cx="12099237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700" b="1" strike="noStrike" spc="-1" dirty="0">
                <a:solidFill>
                  <a:srgbClr val="00206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SPECIAL PROVISIONS FOR REGISTERED NON-PROFIT ORGANISATION </a:t>
            </a:r>
            <a:endParaRPr lang="en-US" sz="2700" b="0" strike="noStrike" spc="-1" dirty="0">
              <a:solidFill>
                <a:srgbClr val="00206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4A434A-6AA6-B0DD-D0B2-C8CABCD2BB11}"/>
              </a:ext>
            </a:extLst>
          </p:cNvPr>
          <p:cNvSpPr txBox="1"/>
          <p:nvPr/>
        </p:nvSpPr>
        <p:spPr>
          <a:xfrm>
            <a:off x="3680639" y="408960"/>
            <a:ext cx="8171391" cy="652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r"/>
            <a:r>
              <a:rPr lang="en-US" sz="4000" b="1" strike="noStrike" spc="-1" dirty="0">
                <a:solidFill>
                  <a:srgbClr val="002060"/>
                </a:solidFill>
                <a:latin typeface="Franklin Gothic Book"/>
                <a:ea typeface="Franklin Gothic Book"/>
              </a:rPr>
              <a:t>CHAPTER XVII - PART B </a:t>
            </a:r>
            <a:endParaRPr lang="en-US" sz="4000" b="0" strike="noStrike" spc="-1" dirty="0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A8AD4D35-2B8F-4189-1210-F9A9186DC4D7}"/>
              </a:ext>
            </a:extLst>
          </p:cNvPr>
          <p:cNvSpPr/>
          <p:nvPr/>
        </p:nvSpPr>
        <p:spPr>
          <a:xfrm>
            <a:off x="2101930" y="135517"/>
            <a:ext cx="3874703" cy="914400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b="1" dirty="0">
                <a:solidFill>
                  <a:srgbClr val="FFFF00"/>
                </a:solidFill>
              </a:rPr>
              <a:t>NPO</a:t>
            </a:r>
          </a:p>
        </p:txBody>
      </p:sp>
    </p:spTree>
    <p:extLst>
      <p:ext uri="{BB962C8B-B14F-4D97-AF65-F5344CB8AC3E}">
        <p14:creationId xmlns:p14="http://schemas.microsoft.com/office/powerpoint/2010/main" val="3007721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4" descr="A bouquet of flowers">
            <a:extLst>
              <a:ext uri="{FF2B5EF4-FFF2-40B4-BE49-F238E27FC236}">
                <a16:creationId xmlns:a16="http://schemas.microsoft.com/office/drawing/2014/main" id="{D34D75C6-A35A-52D3-B03F-61494B85803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C3427B2-C457-FC4C-BA04-44EF586F34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9C8D8B-2E15-875B-08A8-28C5524EF694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94F408-30BE-5DC2-806D-A217DB0281B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07775" y="6356350"/>
            <a:ext cx="784225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" name="Plaque 10">
            <a:extLst>
              <a:ext uri="{FF2B5EF4-FFF2-40B4-BE49-F238E27FC236}">
                <a16:creationId xmlns:a16="http://schemas.microsoft.com/office/drawing/2014/main" id="{95E724B3-E95F-E150-E7F9-1C3F634EF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32854" y="1782305"/>
            <a:ext cx="9546956" cy="3270142"/>
          </a:xfrm>
          <a:prstGeom prst="plaque">
            <a:avLst>
              <a:gd name="adj" fmla="val 7602"/>
            </a:avLst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FEC193-4F90-6CAE-6259-21C8B6A84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8561" y="4925255"/>
            <a:ext cx="972078" cy="2853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F119B25-42CB-340B-ACB4-22178DF12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608561" y="1624116"/>
            <a:ext cx="972078" cy="2853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76F4A2-46B2-95BC-BE9A-751C777F1629}"/>
              </a:ext>
            </a:extLst>
          </p:cNvPr>
          <p:cNvSpPr txBox="1"/>
          <p:nvPr/>
        </p:nvSpPr>
        <p:spPr>
          <a:xfrm>
            <a:off x="2006929" y="3009796"/>
            <a:ext cx="809897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strike="noStrike" spc="-1" dirty="0">
                <a:solidFill>
                  <a:srgbClr val="FFFF00"/>
                </a:solidFill>
                <a:latin typeface="Elephant" panose="02020904090505020303" pitchFamily="18" charset="0"/>
                <a:ea typeface="Franklin Gothic Book"/>
              </a:rPr>
              <a:t>FINANCE ACT 2026</a:t>
            </a:r>
            <a:endParaRPr lang="en-US" sz="5400" b="0" strike="noStrike" spc="-1" dirty="0">
              <a:solidFill>
                <a:srgbClr val="FFFF00"/>
              </a:solidFill>
              <a:latin typeface="Elephant" panose="0202090409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4817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7FFDB-DFEC-7174-F23F-20C423A03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792" y="557784"/>
            <a:ext cx="6419088" cy="1929384"/>
          </a:xfrm>
        </p:spPr>
        <p:txBody>
          <a:bodyPr/>
          <a:lstStyle/>
          <a:p>
            <a:r>
              <a:rPr lang="en-US" dirty="0"/>
              <a:t>Computation Structure</a:t>
            </a:r>
          </a:p>
        </p:txBody>
      </p:sp>
      <p:pic>
        <p:nvPicPr>
          <p:cNvPr id="8" name="Picture Placeholder 7" descr="Close up of yellow flowers">
            <a:extLst>
              <a:ext uri="{FF2B5EF4-FFF2-40B4-BE49-F238E27FC236}">
                <a16:creationId xmlns:a16="http://schemas.microsoft.com/office/drawing/2014/main" id="{A30CECCA-DB43-3EBC-1ED9-4E7CD74EE3E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434464" cy="685800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F3EE20-53E0-0C62-809D-211B05B8804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93792" y="3328416"/>
            <a:ext cx="6419088" cy="2441448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F090ED-AB65-F860-A6D0-5F6E60E175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5" name="Picture 4" descr="0914 Calculator With Income On Display Over White Background Stock Photo |  PowerPoint Slide Template | Presentation Templates PPT Layout |  Presentation Deck">
            <a:extLst>
              <a:ext uri="{FF2B5EF4-FFF2-40B4-BE49-F238E27FC236}">
                <a16:creationId xmlns:a16="http://schemas.microsoft.com/office/drawing/2014/main" id="{B4262BEA-3425-1D2B-B86D-5DE79CC52B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677" y="3210612"/>
            <a:ext cx="4013860" cy="26750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94286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3" name="Freeform: Shape 2132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136" name="Freeform: Shape 2135"/>
          <p:cNvSpPr/>
          <p:nvPr/>
        </p:nvSpPr>
        <p:spPr>
          <a:xfrm>
            <a:off x="1259280" y="1542960"/>
            <a:ext cx="3049200" cy="640800"/>
          </a:xfrm>
          <a:custGeom>
            <a:avLst/>
            <a:gdLst/>
            <a:ahLst/>
            <a:cxnLst/>
            <a:rect l="0" t="0" r="r" b="b"/>
            <a:pathLst>
              <a:path w="8470" h="1780">
                <a:moveTo>
                  <a:pt x="0" y="1780"/>
                </a:moveTo>
                <a:lnTo>
                  <a:pt x="8470" y="1780"/>
                </a:lnTo>
                <a:lnTo>
                  <a:pt x="8470" y="0"/>
                </a:lnTo>
                <a:lnTo>
                  <a:pt x="0" y="0"/>
                </a:lnTo>
                <a:lnTo>
                  <a:pt x="0" y="1780"/>
                </a:lnTo>
                <a:close/>
              </a:path>
            </a:pathLst>
          </a:custGeom>
          <a:solidFill>
            <a:srgbClr val="E2839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37" name="Freeform: Shape 2136"/>
          <p:cNvSpPr/>
          <p:nvPr/>
        </p:nvSpPr>
        <p:spPr>
          <a:xfrm>
            <a:off x="4308120" y="1542960"/>
            <a:ext cx="4174200" cy="640800"/>
          </a:xfrm>
          <a:custGeom>
            <a:avLst/>
            <a:gdLst/>
            <a:ahLst/>
            <a:cxnLst/>
            <a:rect l="0" t="0" r="r" b="b"/>
            <a:pathLst>
              <a:path w="11595" h="1780">
                <a:moveTo>
                  <a:pt x="0" y="1780"/>
                </a:moveTo>
                <a:lnTo>
                  <a:pt x="11595" y="1780"/>
                </a:lnTo>
                <a:lnTo>
                  <a:pt x="11595" y="0"/>
                </a:lnTo>
                <a:lnTo>
                  <a:pt x="0" y="0"/>
                </a:lnTo>
                <a:lnTo>
                  <a:pt x="0" y="1780"/>
                </a:lnTo>
                <a:close/>
              </a:path>
            </a:pathLst>
          </a:custGeom>
          <a:solidFill>
            <a:srgbClr val="E2839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38" name="Freeform: Shape 2137"/>
          <p:cNvSpPr/>
          <p:nvPr/>
        </p:nvSpPr>
        <p:spPr>
          <a:xfrm>
            <a:off x="8481960" y="1542960"/>
            <a:ext cx="2948040" cy="640800"/>
          </a:xfrm>
          <a:custGeom>
            <a:avLst/>
            <a:gdLst/>
            <a:ahLst/>
            <a:cxnLst/>
            <a:rect l="0" t="0" r="r" b="b"/>
            <a:pathLst>
              <a:path w="8189" h="1780">
                <a:moveTo>
                  <a:pt x="0" y="1780"/>
                </a:moveTo>
                <a:lnTo>
                  <a:pt x="8189" y="1780"/>
                </a:lnTo>
                <a:lnTo>
                  <a:pt x="8189" y="0"/>
                </a:lnTo>
                <a:lnTo>
                  <a:pt x="0" y="0"/>
                </a:lnTo>
                <a:lnTo>
                  <a:pt x="0" y="1780"/>
                </a:lnTo>
                <a:close/>
              </a:path>
            </a:pathLst>
          </a:custGeom>
          <a:solidFill>
            <a:srgbClr val="E2839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39" name="Freeform: Shape 2138"/>
          <p:cNvSpPr/>
          <p:nvPr/>
        </p:nvSpPr>
        <p:spPr>
          <a:xfrm>
            <a:off x="1259280" y="2183040"/>
            <a:ext cx="3049200" cy="4389840"/>
          </a:xfrm>
          <a:custGeom>
            <a:avLst/>
            <a:gdLst/>
            <a:ahLst/>
            <a:cxnLst/>
            <a:rect l="0" t="0" r="r" b="b"/>
            <a:pathLst>
              <a:path w="8470" h="12194">
                <a:moveTo>
                  <a:pt x="0" y="12194"/>
                </a:moveTo>
                <a:lnTo>
                  <a:pt x="8470" y="12194"/>
                </a:lnTo>
                <a:lnTo>
                  <a:pt x="8470" y="0"/>
                </a:lnTo>
                <a:lnTo>
                  <a:pt x="0" y="0"/>
                </a:lnTo>
                <a:lnTo>
                  <a:pt x="0" y="12194"/>
                </a:lnTo>
                <a:close/>
              </a:path>
            </a:pathLst>
          </a:custGeom>
          <a:solidFill>
            <a:srgbClr val="F4D9D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40" name="Freeform: Shape 2139"/>
          <p:cNvSpPr/>
          <p:nvPr/>
        </p:nvSpPr>
        <p:spPr>
          <a:xfrm>
            <a:off x="4308120" y="2183040"/>
            <a:ext cx="4174200" cy="518400"/>
          </a:xfrm>
          <a:custGeom>
            <a:avLst/>
            <a:gdLst/>
            <a:ahLst/>
            <a:cxnLst/>
            <a:rect l="0" t="0" r="r" b="b"/>
            <a:pathLst>
              <a:path w="11595" h="1440">
                <a:moveTo>
                  <a:pt x="0" y="1440"/>
                </a:moveTo>
                <a:lnTo>
                  <a:pt x="11595" y="1440"/>
                </a:lnTo>
                <a:lnTo>
                  <a:pt x="11595" y="0"/>
                </a:lnTo>
                <a:lnTo>
                  <a:pt x="0" y="0"/>
                </a:lnTo>
                <a:lnTo>
                  <a:pt x="0" y="1440"/>
                </a:lnTo>
                <a:close/>
              </a:path>
            </a:pathLst>
          </a:custGeom>
          <a:solidFill>
            <a:srgbClr val="F4D9D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41" name="Freeform: Shape 2140"/>
          <p:cNvSpPr/>
          <p:nvPr/>
        </p:nvSpPr>
        <p:spPr>
          <a:xfrm>
            <a:off x="8481960" y="2183040"/>
            <a:ext cx="2948040" cy="518400"/>
          </a:xfrm>
          <a:custGeom>
            <a:avLst/>
            <a:gdLst/>
            <a:ahLst/>
            <a:cxnLst/>
            <a:rect l="0" t="0" r="r" b="b"/>
            <a:pathLst>
              <a:path w="8189" h="1440">
                <a:moveTo>
                  <a:pt x="0" y="1440"/>
                </a:moveTo>
                <a:lnTo>
                  <a:pt x="8189" y="1440"/>
                </a:lnTo>
                <a:lnTo>
                  <a:pt x="8189" y="0"/>
                </a:lnTo>
                <a:lnTo>
                  <a:pt x="0" y="0"/>
                </a:lnTo>
                <a:lnTo>
                  <a:pt x="0" y="1440"/>
                </a:lnTo>
                <a:close/>
              </a:path>
            </a:pathLst>
          </a:custGeom>
          <a:solidFill>
            <a:srgbClr val="F4D9D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42" name="Freeform: Shape 2141"/>
          <p:cNvSpPr/>
          <p:nvPr/>
        </p:nvSpPr>
        <p:spPr>
          <a:xfrm>
            <a:off x="4308120" y="2701080"/>
            <a:ext cx="4174200" cy="518400"/>
          </a:xfrm>
          <a:custGeom>
            <a:avLst/>
            <a:gdLst/>
            <a:ahLst/>
            <a:cxnLst/>
            <a:rect l="0" t="0" r="r" b="b"/>
            <a:pathLst>
              <a:path w="11595" h="1440">
                <a:moveTo>
                  <a:pt x="0" y="1440"/>
                </a:moveTo>
                <a:lnTo>
                  <a:pt x="11595" y="1440"/>
                </a:lnTo>
                <a:lnTo>
                  <a:pt x="11595" y="0"/>
                </a:lnTo>
                <a:lnTo>
                  <a:pt x="0" y="0"/>
                </a:lnTo>
                <a:lnTo>
                  <a:pt x="0" y="1440"/>
                </a:lnTo>
                <a:close/>
              </a:path>
            </a:pathLst>
          </a:custGeom>
          <a:solidFill>
            <a:srgbClr val="FAEDE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43" name="Freeform: Shape 2142"/>
          <p:cNvSpPr/>
          <p:nvPr/>
        </p:nvSpPr>
        <p:spPr>
          <a:xfrm>
            <a:off x="8481960" y="2701080"/>
            <a:ext cx="2948040" cy="518400"/>
          </a:xfrm>
          <a:custGeom>
            <a:avLst/>
            <a:gdLst/>
            <a:ahLst/>
            <a:cxnLst/>
            <a:rect l="0" t="0" r="r" b="b"/>
            <a:pathLst>
              <a:path w="8189" h="1440">
                <a:moveTo>
                  <a:pt x="0" y="1440"/>
                </a:moveTo>
                <a:lnTo>
                  <a:pt x="8189" y="1440"/>
                </a:lnTo>
                <a:lnTo>
                  <a:pt x="8189" y="0"/>
                </a:lnTo>
                <a:lnTo>
                  <a:pt x="0" y="0"/>
                </a:lnTo>
                <a:lnTo>
                  <a:pt x="0" y="1440"/>
                </a:lnTo>
                <a:close/>
              </a:path>
            </a:pathLst>
          </a:custGeom>
          <a:solidFill>
            <a:srgbClr val="FAEDE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44" name="Freeform: Shape 2143"/>
          <p:cNvSpPr/>
          <p:nvPr/>
        </p:nvSpPr>
        <p:spPr>
          <a:xfrm>
            <a:off x="4308120" y="3219120"/>
            <a:ext cx="4174200" cy="945360"/>
          </a:xfrm>
          <a:custGeom>
            <a:avLst/>
            <a:gdLst/>
            <a:ahLst/>
            <a:cxnLst/>
            <a:rect l="0" t="0" r="r" b="b"/>
            <a:pathLst>
              <a:path w="11595" h="2626">
                <a:moveTo>
                  <a:pt x="0" y="2626"/>
                </a:moveTo>
                <a:lnTo>
                  <a:pt x="11595" y="2626"/>
                </a:lnTo>
                <a:lnTo>
                  <a:pt x="11595" y="0"/>
                </a:lnTo>
                <a:lnTo>
                  <a:pt x="0" y="0"/>
                </a:lnTo>
                <a:lnTo>
                  <a:pt x="0" y="2626"/>
                </a:lnTo>
                <a:close/>
              </a:path>
            </a:pathLst>
          </a:custGeom>
          <a:solidFill>
            <a:srgbClr val="F4D9D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45" name="Freeform: Shape 2144"/>
          <p:cNvSpPr/>
          <p:nvPr/>
        </p:nvSpPr>
        <p:spPr>
          <a:xfrm>
            <a:off x="8481960" y="3219120"/>
            <a:ext cx="2948040" cy="945360"/>
          </a:xfrm>
          <a:custGeom>
            <a:avLst/>
            <a:gdLst/>
            <a:ahLst/>
            <a:cxnLst/>
            <a:rect l="0" t="0" r="r" b="b"/>
            <a:pathLst>
              <a:path w="8189" h="2626">
                <a:moveTo>
                  <a:pt x="0" y="2626"/>
                </a:moveTo>
                <a:lnTo>
                  <a:pt x="8189" y="2626"/>
                </a:lnTo>
                <a:lnTo>
                  <a:pt x="8189" y="0"/>
                </a:lnTo>
                <a:lnTo>
                  <a:pt x="0" y="0"/>
                </a:lnTo>
                <a:lnTo>
                  <a:pt x="0" y="2626"/>
                </a:lnTo>
                <a:close/>
              </a:path>
            </a:pathLst>
          </a:custGeom>
          <a:solidFill>
            <a:srgbClr val="F4D9D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46" name="Freeform: Shape 2145"/>
          <p:cNvSpPr/>
          <p:nvPr/>
        </p:nvSpPr>
        <p:spPr>
          <a:xfrm>
            <a:off x="4308120" y="4164120"/>
            <a:ext cx="4174200" cy="945360"/>
          </a:xfrm>
          <a:custGeom>
            <a:avLst/>
            <a:gdLst/>
            <a:ahLst/>
            <a:cxnLst/>
            <a:rect l="0" t="0" r="r" b="b"/>
            <a:pathLst>
              <a:path w="11595" h="2626">
                <a:moveTo>
                  <a:pt x="0" y="2626"/>
                </a:moveTo>
                <a:lnTo>
                  <a:pt x="11595" y="2626"/>
                </a:lnTo>
                <a:lnTo>
                  <a:pt x="11595" y="0"/>
                </a:lnTo>
                <a:lnTo>
                  <a:pt x="0" y="0"/>
                </a:lnTo>
                <a:lnTo>
                  <a:pt x="0" y="2626"/>
                </a:lnTo>
                <a:close/>
              </a:path>
            </a:pathLst>
          </a:custGeom>
          <a:solidFill>
            <a:srgbClr val="FAEDE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47" name="Freeform: Shape 2146"/>
          <p:cNvSpPr/>
          <p:nvPr/>
        </p:nvSpPr>
        <p:spPr>
          <a:xfrm>
            <a:off x="8481960" y="4164120"/>
            <a:ext cx="2948040" cy="945360"/>
          </a:xfrm>
          <a:custGeom>
            <a:avLst/>
            <a:gdLst/>
            <a:ahLst/>
            <a:cxnLst/>
            <a:rect l="0" t="0" r="r" b="b"/>
            <a:pathLst>
              <a:path w="8189" h="2626">
                <a:moveTo>
                  <a:pt x="0" y="2626"/>
                </a:moveTo>
                <a:lnTo>
                  <a:pt x="8189" y="2626"/>
                </a:lnTo>
                <a:lnTo>
                  <a:pt x="8189" y="0"/>
                </a:lnTo>
                <a:lnTo>
                  <a:pt x="0" y="0"/>
                </a:lnTo>
                <a:lnTo>
                  <a:pt x="0" y="2626"/>
                </a:lnTo>
                <a:close/>
              </a:path>
            </a:pathLst>
          </a:custGeom>
          <a:solidFill>
            <a:srgbClr val="FAEDE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48" name="Freeform: Shape 2147"/>
          <p:cNvSpPr/>
          <p:nvPr/>
        </p:nvSpPr>
        <p:spPr>
          <a:xfrm>
            <a:off x="4308120" y="5109120"/>
            <a:ext cx="4174200" cy="518400"/>
          </a:xfrm>
          <a:custGeom>
            <a:avLst/>
            <a:gdLst/>
            <a:ahLst/>
            <a:cxnLst/>
            <a:rect l="0" t="0" r="r" b="b"/>
            <a:pathLst>
              <a:path w="11595" h="1440">
                <a:moveTo>
                  <a:pt x="0" y="1440"/>
                </a:moveTo>
                <a:lnTo>
                  <a:pt x="11595" y="1440"/>
                </a:lnTo>
                <a:lnTo>
                  <a:pt x="11595" y="0"/>
                </a:lnTo>
                <a:lnTo>
                  <a:pt x="0" y="0"/>
                </a:lnTo>
                <a:lnTo>
                  <a:pt x="0" y="1440"/>
                </a:lnTo>
                <a:close/>
              </a:path>
            </a:pathLst>
          </a:custGeom>
          <a:solidFill>
            <a:srgbClr val="F4D9D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49" name="Freeform: Shape 2148"/>
          <p:cNvSpPr/>
          <p:nvPr/>
        </p:nvSpPr>
        <p:spPr>
          <a:xfrm>
            <a:off x="8481960" y="5109120"/>
            <a:ext cx="2948040" cy="518400"/>
          </a:xfrm>
          <a:custGeom>
            <a:avLst/>
            <a:gdLst/>
            <a:ahLst/>
            <a:cxnLst/>
            <a:rect l="0" t="0" r="r" b="b"/>
            <a:pathLst>
              <a:path w="8189" h="1440">
                <a:moveTo>
                  <a:pt x="0" y="1440"/>
                </a:moveTo>
                <a:lnTo>
                  <a:pt x="8189" y="1440"/>
                </a:lnTo>
                <a:lnTo>
                  <a:pt x="8189" y="0"/>
                </a:lnTo>
                <a:lnTo>
                  <a:pt x="0" y="0"/>
                </a:lnTo>
                <a:lnTo>
                  <a:pt x="0" y="1440"/>
                </a:lnTo>
                <a:close/>
              </a:path>
            </a:pathLst>
          </a:custGeom>
          <a:solidFill>
            <a:srgbClr val="F4D9DC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50" name="Freeform: Shape 2149"/>
          <p:cNvSpPr/>
          <p:nvPr/>
        </p:nvSpPr>
        <p:spPr>
          <a:xfrm>
            <a:off x="4308120" y="5627160"/>
            <a:ext cx="4174200" cy="945360"/>
          </a:xfrm>
          <a:custGeom>
            <a:avLst/>
            <a:gdLst/>
            <a:ahLst/>
            <a:cxnLst/>
            <a:rect l="0" t="0" r="r" b="b"/>
            <a:pathLst>
              <a:path w="11595" h="2626">
                <a:moveTo>
                  <a:pt x="0" y="2626"/>
                </a:moveTo>
                <a:lnTo>
                  <a:pt x="11595" y="2626"/>
                </a:lnTo>
                <a:lnTo>
                  <a:pt x="11595" y="0"/>
                </a:lnTo>
                <a:lnTo>
                  <a:pt x="0" y="0"/>
                </a:lnTo>
                <a:lnTo>
                  <a:pt x="0" y="2626"/>
                </a:lnTo>
                <a:close/>
              </a:path>
            </a:pathLst>
          </a:custGeom>
          <a:solidFill>
            <a:srgbClr val="FAEDE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51" name="Freeform: Shape 2150"/>
          <p:cNvSpPr/>
          <p:nvPr/>
        </p:nvSpPr>
        <p:spPr>
          <a:xfrm>
            <a:off x="8481960" y="5627160"/>
            <a:ext cx="2948040" cy="945360"/>
          </a:xfrm>
          <a:custGeom>
            <a:avLst/>
            <a:gdLst/>
            <a:ahLst/>
            <a:cxnLst/>
            <a:rect l="0" t="0" r="r" b="b"/>
            <a:pathLst>
              <a:path w="8189" h="2626">
                <a:moveTo>
                  <a:pt x="0" y="2626"/>
                </a:moveTo>
                <a:lnTo>
                  <a:pt x="8189" y="2626"/>
                </a:lnTo>
                <a:lnTo>
                  <a:pt x="8189" y="0"/>
                </a:lnTo>
                <a:lnTo>
                  <a:pt x="0" y="0"/>
                </a:lnTo>
                <a:lnTo>
                  <a:pt x="0" y="2626"/>
                </a:lnTo>
                <a:close/>
              </a:path>
            </a:pathLst>
          </a:custGeom>
          <a:solidFill>
            <a:srgbClr val="FAEDE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52" name="Straight Connector 2151"/>
          <p:cNvSpPr/>
          <p:nvPr/>
        </p:nvSpPr>
        <p:spPr>
          <a:xfrm>
            <a:off x="4308120" y="1536480"/>
            <a:ext cx="0" cy="50418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53" name="Straight Connector 2152"/>
          <p:cNvSpPr/>
          <p:nvPr/>
        </p:nvSpPr>
        <p:spPr>
          <a:xfrm>
            <a:off x="8481960" y="1536480"/>
            <a:ext cx="0" cy="50418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54" name="Straight Connector 2153"/>
          <p:cNvSpPr/>
          <p:nvPr/>
        </p:nvSpPr>
        <p:spPr>
          <a:xfrm>
            <a:off x="1253160" y="2183040"/>
            <a:ext cx="101829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55" name="Straight Connector 2154"/>
          <p:cNvSpPr/>
          <p:nvPr/>
        </p:nvSpPr>
        <p:spPr>
          <a:xfrm>
            <a:off x="4301640" y="2701080"/>
            <a:ext cx="713448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56" name="Straight Connector 2155"/>
          <p:cNvSpPr/>
          <p:nvPr/>
        </p:nvSpPr>
        <p:spPr>
          <a:xfrm>
            <a:off x="4301640" y="3219120"/>
            <a:ext cx="713448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57" name="Straight Connector 2156"/>
          <p:cNvSpPr/>
          <p:nvPr/>
        </p:nvSpPr>
        <p:spPr>
          <a:xfrm>
            <a:off x="4301640" y="4164120"/>
            <a:ext cx="713448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58" name="Straight Connector 2157"/>
          <p:cNvSpPr/>
          <p:nvPr/>
        </p:nvSpPr>
        <p:spPr>
          <a:xfrm>
            <a:off x="4301640" y="5109120"/>
            <a:ext cx="713448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59" name="Straight Connector 2158"/>
          <p:cNvSpPr/>
          <p:nvPr/>
        </p:nvSpPr>
        <p:spPr>
          <a:xfrm>
            <a:off x="4301640" y="5627160"/>
            <a:ext cx="713448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60" name="Straight Connector 2159"/>
          <p:cNvSpPr/>
          <p:nvPr/>
        </p:nvSpPr>
        <p:spPr>
          <a:xfrm>
            <a:off x="1259280" y="1536480"/>
            <a:ext cx="0" cy="50418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61" name="Straight Connector 2160"/>
          <p:cNvSpPr/>
          <p:nvPr/>
        </p:nvSpPr>
        <p:spPr>
          <a:xfrm>
            <a:off x="11430000" y="1536480"/>
            <a:ext cx="0" cy="50418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62" name="Straight Connector 2161"/>
          <p:cNvSpPr/>
          <p:nvPr/>
        </p:nvSpPr>
        <p:spPr>
          <a:xfrm>
            <a:off x="1253160" y="1542960"/>
            <a:ext cx="101829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63" name="Straight Connector 2162"/>
          <p:cNvSpPr/>
          <p:nvPr/>
        </p:nvSpPr>
        <p:spPr>
          <a:xfrm>
            <a:off x="1253160" y="6572160"/>
            <a:ext cx="101829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65" name="TextBox 2164"/>
          <p:cNvSpPr txBox="1"/>
          <p:nvPr/>
        </p:nvSpPr>
        <p:spPr>
          <a:xfrm>
            <a:off x="1351080" y="1608480"/>
            <a:ext cx="232344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Chapters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66" name="TextBox 2165"/>
          <p:cNvSpPr txBox="1"/>
          <p:nvPr/>
        </p:nvSpPr>
        <p:spPr>
          <a:xfrm>
            <a:off x="5160960" y="1608480"/>
            <a:ext cx="32803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Sub Heading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67" name="TextBox 2166"/>
          <p:cNvSpPr txBox="1"/>
          <p:nvPr/>
        </p:nvSpPr>
        <p:spPr>
          <a:xfrm>
            <a:off x="9127080" y="1608480"/>
            <a:ext cx="21981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Sections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68" name="TextBox 2167"/>
          <p:cNvSpPr txBox="1"/>
          <p:nvPr/>
        </p:nvSpPr>
        <p:spPr>
          <a:xfrm>
            <a:off x="1351080" y="2244240"/>
            <a:ext cx="361872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 dirty="0">
                <a:solidFill>
                  <a:srgbClr val="002060"/>
                </a:solidFill>
                <a:latin typeface="Franklin Gothic Book"/>
                <a:ea typeface="Franklin Gothic Book"/>
              </a:rPr>
              <a:t>IV -</a:t>
            </a:r>
            <a:r>
              <a:rPr lang="en-US" sz="2790" b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 Computation of </a:t>
            </a:r>
            <a:endParaRPr lang="en-US" sz="279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69" name="TextBox 2168"/>
          <p:cNvSpPr txBox="1"/>
          <p:nvPr/>
        </p:nvSpPr>
        <p:spPr>
          <a:xfrm>
            <a:off x="1351080" y="2670840"/>
            <a:ext cx="259164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8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Total Income</a:t>
            </a:r>
            <a:endParaRPr lang="en-US" sz="2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70" name="TextBox 2169"/>
          <p:cNvSpPr txBox="1"/>
          <p:nvPr/>
        </p:nvSpPr>
        <p:spPr>
          <a:xfrm>
            <a:off x="4400280" y="2244240"/>
            <a:ext cx="409428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A.</a:t>
            </a:r>
            <a:r>
              <a:rPr lang="en-US" sz="279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—</a:t>
            </a:r>
            <a:r>
              <a:rPr lang="en-US" sz="27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Heads of income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71" name="TextBox 2170"/>
          <p:cNvSpPr txBox="1"/>
          <p:nvPr/>
        </p:nvSpPr>
        <p:spPr>
          <a:xfrm>
            <a:off x="9502200" y="2244240"/>
            <a:ext cx="113616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13-14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72" name="TextBox 2171"/>
          <p:cNvSpPr txBox="1"/>
          <p:nvPr/>
        </p:nvSpPr>
        <p:spPr>
          <a:xfrm>
            <a:off x="4400280" y="2762640"/>
            <a:ext cx="236880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B.</a:t>
            </a:r>
            <a:r>
              <a:rPr lang="en-US" sz="279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—</a:t>
            </a:r>
            <a:r>
              <a:rPr lang="en-US" sz="27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Salaries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73" name="TextBox 2172"/>
          <p:cNvSpPr txBox="1"/>
          <p:nvPr/>
        </p:nvSpPr>
        <p:spPr>
          <a:xfrm>
            <a:off x="9498960" y="2762640"/>
            <a:ext cx="113616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15-19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74" name="TextBox 2173"/>
          <p:cNvSpPr txBox="1"/>
          <p:nvPr/>
        </p:nvSpPr>
        <p:spPr>
          <a:xfrm>
            <a:off x="4400280" y="3280680"/>
            <a:ext cx="471888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C.</a:t>
            </a:r>
            <a:r>
              <a:rPr lang="en-US" sz="279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—</a:t>
            </a:r>
            <a:r>
              <a:rPr lang="en-US" sz="27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Income from house 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75" name="TextBox 2174"/>
          <p:cNvSpPr txBox="1"/>
          <p:nvPr/>
        </p:nvSpPr>
        <p:spPr>
          <a:xfrm>
            <a:off x="4400280" y="3707640"/>
            <a:ext cx="174564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property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76" name="TextBox 2175"/>
          <p:cNvSpPr txBox="1"/>
          <p:nvPr/>
        </p:nvSpPr>
        <p:spPr>
          <a:xfrm>
            <a:off x="9494640" y="3494160"/>
            <a:ext cx="113616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20-25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77" name="TextBox 2176"/>
          <p:cNvSpPr txBox="1"/>
          <p:nvPr/>
        </p:nvSpPr>
        <p:spPr>
          <a:xfrm>
            <a:off x="4400280" y="4225320"/>
            <a:ext cx="482868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8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D.</a:t>
            </a:r>
            <a:r>
              <a:rPr lang="en-US" sz="28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—</a:t>
            </a:r>
            <a:r>
              <a:rPr lang="en-US" sz="28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Profits and gains of </a:t>
            </a:r>
            <a:endParaRPr lang="en-US" sz="2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78" name="TextBox 2177"/>
          <p:cNvSpPr txBox="1"/>
          <p:nvPr/>
        </p:nvSpPr>
        <p:spPr>
          <a:xfrm>
            <a:off x="4400280" y="4652640"/>
            <a:ext cx="453600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business or profession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79" name="TextBox 2178"/>
          <p:cNvSpPr txBox="1"/>
          <p:nvPr/>
        </p:nvSpPr>
        <p:spPr>
          <a:xfrm>
            <a:off x="9494640" y="4439160"/>
            <a:ext cx="113616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26-66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80" name="TextBox 2179"/>
          <p:cNvSpPr txBox="1"/>
          <p:nvPr/>
        </p:nvSpPr>
        <p:spPr>
          <a:xfrm>
            <a:off x="4400280" y="5170680"/>
            <a:ext cx="334440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 dirty="0">
                <a:latin typeface="Franklin Gothic Book"/>
                <a:ea typeface="Franklin Gothic Book"/>
              </a:rPr>
              <a:t>E.</a:t>
            </a:r>
            <a:r>
              <a:rPr lang="en-US" sz="2790" b="1" strike="noStrike" spc="-1" dirty="0">
                <a:latin typeface="FranklinGothic"/>
                <a:ea typeface="FranklinGothic"/>
              </a:rPr>
              <a:t>—</a:t>
            </a:r>
            <a:r>
              <a:rPr lang="en-US" sz="2790" b="1" strike="noStrike" spc="-1" dirty="0">
                <a:latin typeface="Franklin Gothic Book"/>
                <a:ea typeface="Franklin Gothic Book"/>
              </a:rPr>
              <a:t>Capital gains</a:t>
            </a:r>
            <a:endParaRPr lang="en-US" sz="2790" b="0" strike="noStrike" spc="-1" dirty="0">
              <a:latin typeface="Times New Roman"/>
            </a:endParaRPr>
          </a:p>
        </p:txBody>
      </p:sp>
      <p:sp>
        <p:nvSpPr>
          <p:cNvPr id="2181" name="TextBox 2180"/>
          <p:cNvSpPr txBox="1"/>
          <p:nvPr/>
        </p:nvSpPr>
        <p:spPr>
          <a:xfrm>
            <a:off x="9502200" y="5170680"/>
            <a:ext cx="113616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 dirty="0">
                <a:latin typeface="Franklin Gothic Book"/>
                <a:ea typeface="Franklin Gothic Book"/>
              </a:rPr>
              <a:t>67-91</a:t>
            </a:r>
            <a:endParaRPr lang="en-US" sz="2790" b="0" strike="noStrike" spc="-1" dirty="0">
              <a:latin typeface="Times New Roman"/>
            </a:endParaRPr>
          </a:p>
        </p:txBody>
      </p:sp>
      <p:sp>
        <p:nvSpPr>
          <p:cNvPr id="2182" name="TextBox 2181"/>
          <p:cNvSpPr txBox="1"/>
          <p:nvPr/>
        </p:nvSpPr>
        <p:spPr>
          <a:xfrm>
            <a:off x="4400280" y="5688720"/>
            <a:ext cx="458028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8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F.</a:t>
            </a:r>
            <a:r>
              <a:rPr lang="en-US" sz="28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—</a:t>
            </a:r>
            <a:r>
              <a:rPr lang="en-US" sz="28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Income from other </a:t>
            </a:r>
            <a:endParaRPr lang="en-US" sz="2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83" name="TextBox 2182"/>
          <p:cNvSpPr txBox="1"/>
          <p:nvPr/>
        </p:nvSpPr>
        <p:spPr>
          <a:xfrm>
            <a:off x="4400280" y="6116040"/>
            <a:ext cx="154764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sources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84" name="TextBox 2183"/>
          <p:cNvSpPr txBox="1"/>
          <p:nvPr/>
        </p:nvSpPr>
        <p:spPr>
          <a:xfrm>
            <a:off x="9494640" y="5902560"/>
            <a:ext cx="113616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92-95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E9598DA-62CE-3977-67EE-0A5A65F6BD45}"/>
              </a:ext>
            </a:extLst>
          </p:cNvPr>
          <p:cNvSpPr/>
          <p:nvPr/>
        </p:nvSpPr>
        <p:spPr>
          <a:xfrm>
            <a:off x="1922586" y="280440"/>
            <a:ext cx="8886090" cy="105300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b="1" dirty="0"/>
              <a:t>INCOME COMPUTATION</a:t>
            </a:r>
          </a:p>
        </p:txBody>
      </p:sp>
    </p:spTree>
    <p:extLst>
      <p:ext uri="{BB962C8B-B14F-4D97-AF65-F5344CB8AC3E}">
        <p14:creationId xmlns:p14="http://schemas.microsoft.com/office/powerpoint/2010/main" val="23264287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3" name="Freeform: Shape 1582"/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84" name="Freeform: Shape 1583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591" name="TextBox 1590"/>
          <p:cNvSpPr txBox="1"/>
          <p:nvPr/>
        </p:nvSpPr>
        <p:spPr>
          <a:xfrm>
            <a:off x="843120" y="1060200"/>
            <a:ext cx="959580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From S. 16 (1961 Act) to S. 19 now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92" name="TextBox 1591"/>
          <p:cNvSpPr txBox="1"/>
          <p:nvPr/>
        </p:nvSpPr>
        <p:spPr>
          <a:xfrm>
            <a:off x="843120" y="1729080"/>
            <a:ext cx="129319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Apart from standard deduction, etc. it includes: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93" name="TextBox 1592"/>
          <p:cNvSpPr txBox="1"/>
          <p:nvPr/>
        </p:nvSpPr>
        <p:spPr>
          <a:xfrm>
            <a:off x="1373760" y="2334960"/>
            <a:ext cx="647460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Gratuity (Old S. 10(10))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94" name="TextBox 1593"/>
          <p:cNvSpPr txBox="1"/>
          <p:nvPr/>
        </p:nvSpPr>
        <p:spPr>
          <a:xfrm>
            <a:off x="1373760" y="2938320"/>
            <a:ext cx="110433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Commutation of Pension (Old S. 10(10A))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95" name="TextBox 1594"/>
          <p:cNvSpPr txBox="1"/>
          <p:nvPr/>
        </p:nvSpPr>
        <p:spPr>
          <a:xfrm>
            <a:off x="1373760" y="3543480"/>
            <a:ext cx="110023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Workmen Compensation (Old S. 10(10B))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96" name="TextBox 1595"/>
          <p:cNvSpPr txBox="1"/>
          <p:nvPr/>
        </p:nvSpPr>
        <p:spPr>
          <a:xfrm>
            <a:off x="1373760" y="4148640"/>
            <a:ext cx="987768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Leave Encashment (Old S. 10(10AA))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97" name="TextBox 1596"/>
          <p:cNvSpPr txBox="1"/>
          <p:nvPr/>
        </p:nvSpPr>
        <p:spPr>
          <a:xfrm>
            <a:off x="1373760" y="4753440"/>
            <a:ext cx="1245168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Voluntary Retirement Scheme (Old S. 10(10C))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98" name="TextBox 1597"/>
          <p:cNvSpPr txBox="1"/>
          <p:nvPr/>
        </p:nvSpPr>
        <p:spPr>
          <a:xfrm>
            <a:off x="843120" y="5421600"/>
            <a:ext cx="146995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These deductions are allowed in New Tax Regime too,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99" name="TextBox 1598"/>
          <p:cNvSpPr txBox="1"/>
          <p:nvPr/>
        </p:nvSpPr>
        <p:spPr>
          <a:xfrm>
            <a:off x="1227600" y="5936760"/>
            <a:ext cx="784188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as per s. 202 (old S. 115BAC).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Top Corners Snipped 1">
            <a:extLst>
              <a:ext uri="{FF2B5EF4-FFF2-40B4-BE49-F238E27FC236}">
                <a16:creationId xmlns:a16="http://schemas.microsoft.com/office/drawing/2014/main" id="{CAA33188-4C77-C6A4-B4DE-C002248774DE}"/>
              </a:ext>
            </a:extLst>
          </p:cNvPr>
          <p:cNvSpPr/>
          <p:nvPr/>
        </p:nvSpPr>
        <p:spPr>
          <a:xfrm>
            <a:off x="3696660" y="77580"/>
            <a:ext cx="4151700" cy="914400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800" b="1" dirty="0">
                <a:solidFill>
                  <a:srgbClr val="002060"/>
                </a:solidFill>
                <a:latin typeface="Agency FB" panose="020B0503020202020204" pitchFamily="34" charset="0"/>
                <a:cs typeface="Aharoni" panose="02010803020104030203" pitchFamily="2" charset="-79"/>
              </a:rPr>
              <a:t>SALARY</a:t>
            </a:r>
          </a:p>
        </p:txBody>
      </p:sp>
    </p:spTree>
    <p:extLst>
      <p:ext uri="{BB962C8B-B14F-4D97-AF65-F5344CB8AC3E}">
        <p14:creationId xmlns:p14="http://schemas.microsoft.com/office/powerpoint/2010/main" val="32477351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1" name="Freeform: Shape 1600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608" name="TextBox 1607"/>
          <p:cNvSpPr txBox="1"/>
          <p:nvPr/>
        </p:nvSpPr>
        <p:spPr>
          <a:xfrm>
            <a:off x="843120" y="1060200"/>
            <a:ext cx="81205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Section 28 now consolidates: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09" name="TextBox 1608"/>
          <p:cNvSpPr txBox="1"/>
          <p:nvPr/>
        </p:nvSpPr>
        <p:spPr>
          <a:xfrm>
            <a:off x="1373760" y="1665000"/>
            <a:ext cx="1408860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Old s. 30 (Rent, rates, taxes, repairs &amp; insurance for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10" name="TextBox 1609"/>
          <p:cNvSpPr txBox="1"/>
          <p:nvPr/>
        </p:nvSpPr>
        <p:spPr>
          <a:xfrm>
            <a:off x="1757880" y="2182320"/>
            <a:ext cx="292068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buildings),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11" name="TextBox 1610"/>
          <p:cNvSpPr txBox="1"/>
          <p:nvPr/>
        </p:nvSpPr>
        <p:spPr>
          <a:xfrm>
            <a:off x="1373760" y="2786040"/>
            <a:ext cx="1413864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Old s. 31 (Repairs and insurance of machinery, plant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12" name="TextBox 1611"/>
          <p:cNvSpPr txBox="1"/>
          <p:nvPr/>
        </p:nvSpPr>
        <p:spPr>
          <a:xfrm>
            <a:off x="1757880" y="3302280"/>
            <a:ext cx="396000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and furniture) 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13" name="TextBox 1612"/>
          <p:cNvSpPr txBox="1"/>
          <p:nvPr/>
        </p:nvSpPr>
        <p:spPr>
          <a:xfrm>
            <a:off x="1373760" y="3907800"/>
            <a:ext cx="1337508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Old s. 38 (Building, etc., partly used for business,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14" name="TextBox 1613"/>
          <p:cNvSpPr txBox="1"/>
          <p:nvPr/>
        </p:nvSpPr>
        <p:spPr>
          <a:xfrm>
            <a:off x="1757880" y="4422960"/>
            <a:ext cx="74761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etc., or not exclusively used)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70C3DEDD-73DC-B88D-0D87-19007DD5F25A}"/>
              </a:ext>
            </a:extLst>
          </p:cNvPr>
          <p:cNvSpPr/>
          <p:nvPr/>
        </p:nvSpPr>
        <p:spPr>
          <a:xfrm>
            <a:off x="3657600" y="145800"/>
            <a:ext cx="5441760" cy="914400"/>
          </a:xfrm>
          <a:prstGeom prst="round2Diag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400" dirty="0">
                <a:solidFill>
                  <a:srgbClr val="002060"/>
                </a:solidFill>
                <a:latin typeface="Aptos" panose="020B0004020202020204" pitchFamily="34" charset="0"/>
              </a:rPr>
              <a:t>Business Deductions</a:t>
            </a:r>
          </a:p>
        </p:txBody>
      </p:sp>
    </p:spTree>
    <p:extLst>
      <p:ext uri="{BB962C8B-B14F-4D97-AF65-F5344CB8AC3E}">
        <p14:creationId xmlns:p14="http://schemas.microsoft.com/office/powerpoint/2010/main" val="37152064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6" name="Freeform: Shape 1615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626" name="TextBox 1625"/>
          <p:cNvSpPr txBox="1"/>
          <p:nvPr/>
        </p:nvSpPr>
        <p:spPr>
          <a:xfrm>
            <a:off x="679320" y="1064160"/>
            <a:ext cx="1567944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Provisions related to expenses for contributions to PF, Gratuity Fund, 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27" name="TextBox 1626"/>
          <p:cNvSpPr txBox="1"/>
          <p:nvPr/>
        </p:nvSpPr>
        <p:spPr>
          <a:xfrm>
            <a:off x="1063440" y="1493640"/>
            <a:ext cx="1450764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Superannuation Fund, etc., were spread across various sections in 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28" name="TextBox 1627"/>
          <p:cNvSpPr txBox="1"/>
          <p:nvPr/>
        </p:nvSpPr>
        <p:spPr>
          <a:xfrm>
            <a:off x="1063440" y="1923120"/>
            <a:ext cx="1444824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1961 Act, such as 40A (7), (9) &amp; 36(1)(iv), (iva), (v) &amp; (va). In 2025 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29" name="TextBox 1628"/>
          <p:cNvSpPr txBox="1"/>
          <p:nvPr/>
        </p:nvSpPr>
        <p:spPr>
          <a:xfrm>
            <a:off x="1063440" y="2353680"/>
            <a:ext cx="1159992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Act, these provisions consolidated under single S. 29.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30" name="TextBox 1629"/>
          <p:cNvSpPr txBox="1"/>
          <p:nvPr/>
        </p:nvSpPr>
        <p:spPr>
          <a:xfrm>
            <a:off x="679320" y="2935800"/>
            <a:ext cx="289152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It includes: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31" name="TextBox 1630"/>
          <p:cNvSpPr txBox="1"/>
          <p:nvPr/>
        </p:nvSpPr>
        <p:spPr>
          <a:xfrm>
            <a:off x="1209600" y="3453840"/>
            <a:ext cx="1446012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 dirty="0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000" b="1" i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 Contribution towards recog.PF or approved superannuation fund.</a:t>
            </a:r>
            <a:endParaRPr lang="en-US" sz="30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32" name="TextBox 1631"/>
          <p:cNvSpPr txBox="1"/>
          <p:nvPr/>
        </p:nvSpPr>
        <p:spPr>
          <a:xfrm>
            <a:off x="1209600" y="3972600"/>
            <a:ext cx="903636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0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Contribution towards a pension scheme.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33" name="TextBox 1632"/>
          <p:cNvSpPr txBox="1"/>
          <p:nvPr/>
        </p:nvSpPr>
        <p:spPr>
          <a:xfrm>
            <a:off x="1209600" y="4492080"/>
            <a:ext cx="1085616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0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Contribution towards an approved gratuity fund.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34" name="TextBox 1633"/>
          <p:cNvSpPr txBox="1"/>
          <p:nvPr/>
        </p:nvSpPr>
        <p:spPr>
          <a:xfrm>
            <a:off x="1209600" y="5010120"/>
            <a:ext cx="1114848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0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Contribution received from an employee (ESI, PF).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35" name="TextBox 1634"/>
          <p:cNvSpPr txBox="1"/>
          <p:nvPr/>
        </p:nvSpPr>
        <p:spPr>
          <a:xfrm>
            <a:off x="1209600" y="5528880"/>
            <a:ext cx="1453500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0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Non allowability for setting up or formation of, or as contribution 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36" name="TextBox 1635"/>
          <p:cNvSpPr txBox="1"/>
          <p:nvPr/>
        </p:nvSpPr>
        <p:spPr>
          <a:xfrm>
            <a:off x="1593720" y="5958360"/>
            <a:ext cx="1031076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to, any fund, trust, company, AOP, BOI, society 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37" name="TextBox 1636"/>
          <p:cNvSpPr txBox="1"/>
          <p:nvPr/>
        </p:nvSpPr>
        <p:spPr>
          <a:xfrm>
            <a:off x="1209600" y="6477840"/>
            <a:ext cx="930168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0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Non- allowability for gratuity unless paid.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8A4788E0-AD46-1909-16D3-EA71B6D4A39F}"/>
              </a:ext>
            </a:extLst>
          </p:cNvPr>
          <p:cNvSpPr/>
          <p:nvPr/>
        </p:nvSpPr>
        <p:spPr>
          <a:xfrm>
            <a:off x="3657600" y="145800"/>
            <a:ext cx="5441760" cy="914400"/>
          </a:xfrm>
          <a:prstGeom prst="round2Diag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400" dirty="0">
                <a:solidFill>
                  <a:srgbClr val="002060"/>
                </a:solidFill>
                <a:latin typeface="Aptos" panose="020B0004020202020204" pitchFamily="34" charset="0"/>
              </a:rPr>
              <a:t>Business Deductions</a:t>
            </a:r>
          </a:p>
        </p:txBody>
      </p:sp>
    </p:spTree>
    <p:extLst>
      <p:ext uri="{BB962C8B-B14F-4D97-AF65-F5344CB8AC3E}">
        <p14:creationId xmlns:p14="http://schemas.microsoft.com/office/powerpoint/2010/main" val="24281966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51493726-5992-722C-D354-041FDE74AF85}"/>
              </a:ext>
            </a:extLst>
          </p:cNvPr>
          <p:cNvSpPr/>
          <p:nvPr/>
        </p:nvSpPr>
        <p:spPr>
          <a:xfrm>
            <a:off x="4690122" y="290880"/>
            <a:ext cx="3764118" cy="914400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dirty="0">
                <a:solidFill>
                  <a:srgbClr val="002060"/>
                </a:solidFill>
                <a:latin typeface="Aptos" panose="020B0004020202020204" pitchFamily="34" charset="0"/>
              </a:rPr>
              <a:t>Partnership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A39790-7E88-A1C8-4B20-47A10C1E0BFA}"/>
              </a:ext>
            </a:extLst>
          </p:cNvPr>
          <p:cNvSpPr txBox="1"/>
          <p:nvPr/>
        </p:nvSpPr>
        <p:spPr>
          <a:xfrm>
            <a:off x="890649" y="1579418"/>
            <a:ext cx="9630887" cy="456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IN" sz="4000" dirty="0">
                <a:latin typeface="Aptos" panose="020B0004020202020204" pitchFamily="34" charset="0"/>
              </a:rPr>
              <a:t>Remuneration and Interest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IN" sz="4000" dirty="0">
                <a:latin typeface="Aptos" panose="020B0004020202020204" pitchFamily="34" charset="0"/>
              </a:rPr>
              <a:t>Clause in partnership Deed</a:t>
            </a:r>
          </a:p>
          <a:p>
            <a:pPr>
              <a:lnSpc>
                <a:spcPct val="150000"/>
              </a:lnSpc>
            </a:pPr>
            <a:endParaRPr lang="en-IN" sz="3600" dirty="0">
              <a:solidFill>
                <a:srgbClr val="00B050"/>
              </a:solidFill>
              <a:latin typeface="Aptos" panose="020B0004020202020204" pitchFamily="34" charset="0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3600" dirty="0">
                <a:solidFill>
                  <a:srgbClr val="00B050"/>
                </a:solidFill>
                <a:latin typeface="Aptos" panose="020B0004020202020204" pitchFamily="34" charset="0"/>
              </a:rPr>
              <a:t>As per Section 40(b)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3600" dirty="0">
                <a:solidFill>
                  <a:srgbClr val="00B050"/>
                </a:solidFill>
                <a:latin typeface="Aptos" panose="020B0004020202020204" pitchFamily="34" charset="0"/>
              </a:rPr>
              <a:t>As per Income tax Act, 1961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3600" dirty="0">
                <a:solidFill>
                  <a:srgbClr val="00B050"/>
                </a:solidFill>
                <a:latin typeface="Aptos" panose="020B0004020202020204" pitchFamily="34" charset="0"/>
              </a:rPr>
              <a:t>As per Income tax Law</a:t>
            </a:r>
            <a:endParaRPr lang="en-IN" sz="4000" dirty="0">
              <a:solidFill>
                <a:srgbClr val="00B050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2131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AE990C8A-75F0-5ABB-D830-96286302A719}"/>
              </a:ext>
            </a:extLst>
          </p:cNvPr>
          <p:cNvSpPr/>
          <p:nvPr/>
        </p:nvSpPr>
        <p:spPr>
          <a:xfrm>
            <a:off x="3657600" y="145800"/>
            <a:ext cx="5441760" cy="914400"/>
          </a:xfrm>
          <a:prstGeom prst="round2Diag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200" dirty="0">
                <a:solidFill>
                  <a:srgbClr val="002060"/>
                </a:solidFill>
                <a:latin typeface="Aptos" panose="020B0004020202020204" pitchFamily="34" charset="0"/>
              </a:rPr>
              <a:t>Business </a:t>
            </a:r>
          </a:p>
          <a:p>
            <a:pPr algn="ctr"/>
            <a:r>
              <a:rPr lang="en-IN" sz="3200" dirty="0">
                <a:solidFill>
                  <a:srgbClr val="002060"/>
                </a:solidFill>
                <a:latin typeface="Aptos" panose="020B0004020202020204" pitchFamily="34" charset="0"/>
              </a:rPr>
              <a:t>– Sections Transition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719CB8C-1AD2-83BD-D427-60CADE6490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895489"/>
              </p:ext>
            </p:extLst>
          </p:nvPr>
        </p:nvGraphicFramePr>
        <p:xfrm>
          <a:off x="433754" y="1493389"/>
          <a:ext cx="11254154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1135">
                  <a:extLst>
                    <a:ext uri="{9D8B030D-6E8A-4147-A177-3AD203B41FA5}">
                      <a16:colId xmlns:a16="http://schemas.microsoft.com/office/drawing/2014/main" val="2031540739"/>
                    </a:ext>
                  </a:extLst>
                </a:gridCol>
                <a:gridCol w="7275265">
                  <a:extLst>
                    <a:ext uri="{9D8B030D-6E8A-4147-A177-3AD203B41FA5}">
                      <a16:colId xmlns:a16="http://schemas.microsoft.com/office/drawing/2014/main" val="2224819590"/>
                    </a:ext>
                  </a:extLst>
                </a:gridCol>
                <a:gridCol w="1957754">
                  <a:extLst>
                    <a:ext uri="{9D8B030D-6E8A-4147-A177-3AD203B41FA5}">
                      <a16:colId xmlns:a16="http://schemas.microsoft.com/office/drawing/2014/main" val="3816481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strike="noStrike" spc="-1" dirty="0">
                          <a:solidFill>
                            <a:srgbClr val="FFFF00"/>
                          </a:solidFill>
                          <a:latin typeface="Aptos" panose="020B0004020202020204" pitchFamily="34" charset="0"/>
                          <a:ea typeface="Franklin Gothic Book"/>
                        </a:rPr>
                        <a:t>1961 Act</a:t>
                      </a:r>
                      <a:endParaRPr lang="en-US" sz="3600" b="0" strike="noStrike" spc="-1" dirty="0">
                        <a:solidFill>
                          <a:srgbClr val="FFFF00"/>
                        </a:solidFill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600" dirty="0">
                          <a:solidFill>
                            <a:srgbClr val="FFFF00"/>
                          </a:solidFill>
                          <a:latin typeface="Aptos" panose="020B0004020202020204" pitchFamily="34" charset="0"/>
                        </a:rPr>
                        <a:t>Subject Matter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strike="noStrike" spc="-1" dirty="0">
                          <a:solidFill>
                            <a:srgbClr val="FFFF00"/>
                          </a:solidFill>
                          <a:latin typeface="Aptos" panose="020B0004020202020204" pitchFamily="34" charset="0"/>
                          <a:ea typeface="Franklin Gothic Book"/>
                        </a:rPr>
                        <a:t>2025 Act</a:t>
                      </a:r>
                      <a:endParaRPr lang="en-IN" sz="3600" dirty="0">
                        <a:solidFill>
                          <a:srgbClr val="FFFF00"/>
                        </a:solidFill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0681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strike="noStrike" spc="-1" dirty="0">
                          <a:solidFill>
                            <a:schemeClr val="tx1"/>
                          </a:solidFill>
                          <a:latin typeface="Aptos Display" panose="020B0004020202020204" pitchFamily="34" charset="0"/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3200" b="1" i="0" u="none" strike="noStrike" kern="1200" baseline="0" dirty="0">
                          <a:solidFill>
                            <a:schemeClr val="tx1"/>
                          </a:solidFill>
                          <a:latin typeface="Aptos Display" panose="020B0004020202020204" pitchFamily="34" charset="0"/>
                          <a:ea typeface="+mn-ea"/>
                          <a:cs typeface="+mn-cs"/>
                        </a:rPr>
                        <a:t>Income under head </a:t>
                      </a:r>
                      <a:endParaRPr lang="en-IN" sz="3200" b="1" dirty="0">
                        <a:solidFill>
                          <a:schemeClr val="tx1"/>
                        </a:solidFill>
                        <a:latin typeface="Aptos Display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200" b="1" dirty="0">
                          <a:solidFill>
                            <a:schemeClr val="tx1"/>
                          </a:solidFill>
                          <a:latin typeface="Aptos Display" panose="020B0004020202020204" pitchFamily="34" charset="0"/>
                        </a:rPr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46192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3200" b="1" dirty="0">
                          <a:latin typeface="Aptos Display" panose="020B0004020202020204" pitchFamily="34" charset="0"/>
                        </a:rPr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3200" b="1" i="0" u="none" strike="noStrike" kern="1200" baseline="0" dirty="0">
                          <a:solidFill>
                            <a:schemeClr val="dk1"/>
                          </a:solidFill>
                          <a:latin typeface="Aptos Display" panose="020B0004020202020204" pitchFamily="34" charset="0"/>
                          <a:ea typeface="+mn-ea"/>
                          <a:cs typeface="+mn-cs"/>
                        </a:rPr>
                        <a:t>Manner of computing </a:t>
                      </a:r>
                      <a:endParaRPr lang="en-IN" sz="3200" b="1" dirty="0">
                        <a:latin typeface="Aptos Display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200" b="1" dirty="0">
                          <a:latin typeface="Aptos Display" panose="020B0004020202020204" pitchFamily="34" charset="0"/>
                        </a:rPr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7942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3200" b="1" dirty="0">
                        <a:latin typeface="Aptos Display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i="0" u="none" strike="noStrike" kern="1200" baseline="0" dirty="0">
                          <a:solidFill>
                            <a:schemeClr val="dk1"/>
                          </a:solidFill>
                          <a:latin typeface="Aptos Display" panose="020B0004020202020204" pitchFamily="34" charset="0"/>
                          <a:ea typeface="+mn-ea"/>
                          <a:cs typeface="+mn-cs"/>
                        </a:rPr>
                        <a:t>Rent, rates, taxes, repairs and insurance. </a:t>
                      </a:r>
                      <a:endParaRPr lang="en-IN" sz="3200" b="1" dirty="0">
                        <a:latin typeface="Aptos Display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200" b="1" dirty="0">
                          <a:latin typeface="Aptos Display" panose="020B0004020202020204" pitchFamily="34" charset="0"/>
                        </a:rPr>
                        <a:t>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865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3200" b="1" dirty="0">
                        <a:latin typeface="Aptos Display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i="0" u="none" strike="noStrike" kern="1200" baseline="0" dirty="0">
                          <a:solidFill>
                            <a:schemeClr val="dk1"/>
                          </a:solidFill>
                          <a:latin typeface="Aptos Display" panose="020B0004020202020204" pitchFamily="34" charset="0"/>
                          <a:ea typeface="+mn-ea"/>
                          <a:cs typeface="+mn-cs"/>
                        </a:rPr>
                        <a:t>Deductions related to employee welfare </a:t>
                      </a:r>
                      <a:endParaRPr lang="en-IN" sz="3200" b="1" dirty="0">
                        <a:latin typeface="Aptos Display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200" b="1" dirty="0">
                          <a:latin typeface="Aptos Display" panose="020B0004020202020204" pitchFamily="34" charset="0"/>
                        </a:rPr>
                        <a:t>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3056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3200" b="1" dirty="0">
                          <a:latin typeface="Aptos Display" panose="020B0004020202020204" pitchFamily="34" charset="0"/>
                        </a:rPr>
                        <a:t>36(4)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i="0" u="none" strike="noStrike" kern="1200" baseline="0" dirty="0">
                          <a:solidFill>
                            <a:schemeClr val="dk1"/>
                          </a:solidFill>
                          <a:latin typeface="Aptos Display" panose="020B0004020202020204" pitchFamily="34" charset="0"/>
                          <a:ea typeface="+mn-ea"/>
                          <a:cs typeface="+mn-cs"/>
                        </a:rPr>
                        <a:t>Bad debt, Bad &amp;doubtful debts Provision</a:t>
                      </a:r>
                      <a:endParaRPr lang="en-IN" sz="3200" b="1" dirty="0">
                        <a:latin typeface="Aptos Display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200" b="1" dirty="0">
                          <a:latin typeface="Aptos Display" panose="020B0004020202020204" pitchFamily="34" charset="0"/>
                        </a:rPr>
                        <a:t>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32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3200" b="1" dirty="0">
                          <a:solidFill>
                            <a:srgbClr val="7030A0"/>
                          </a:solidFill>
                          <a:latin typeface="Aptos Display" panose="020B0004020202020204" pitchFamily="34" charset="0"/>
                        </a:rPr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3200" b="1" i="0" u="none" strike="noStrike" kern="1200" baseline="0" dirty="0">
                          <a:solidFill>
                            <a:srgbClr val="7030A0"/>
                          </a:solidFill>
                          <a:latin typeface="Aptos Display" panose="020B0004020202020204" pitchFamily="34" charset="0"/>
                          <a:ea typeface="+mn-ea"/>
                          <a:cs typeface="+mn-cs"/>
                        </a:rPr>
                        <a:t>Depreciation. </a:t>
                      </a:r>
                      <a:endParaRPr lang="en-IN" sz="3200" b="1" dirty="0">
                        <a:solidFill>
                          <a:srgbClr val="7030A0"/>
                        </a:solidFill>
                        <a:latin typeface="Aptos Display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200" b="1" dirty="0">
                          <a:solidFill>
                            <a:srgbClr val="7030A0"/>
                          </a:solidFill>
                          <a:latin typeface="Aptos Display" panose="020B0004020202020204" pitchFamily="34" charset="0"/>
                        </a:rPr>
                        <a:t>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541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3200" b="1" dirty="0">
                          <a:solidFill>
                            <a:srgbClr val="00B050"/>
                          </a:solidFill>
                          <a:latin typeface="Aptos Display" panose="020B0004020202020204" pitchFamily="34" charset="0"/>
                        </a:rPr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3200" b="1" dirty="0">
                          <a:solidFill>
                            <a:srgbClr val="00B050"/>
                          </a:solidFill>
                          <a:latin typeface="Aptos Display" panose="020B0004020202020204" pitchFamily="34" charset="0"/>
                        </a:rPr>
                        <a:t>Other Deductions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200" b="1" dirty="0">
                          <a:solidFill>
                            <a:srgbClr val="00B050"/>
                          </a:solidFill>
                          <a:latin typeface="Aptos Display" panose="020B0004020202020204" pitchFamily="34" charset="0"/>
                        </a:rPr>
                        <a:t>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6354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3200" b="1" dirty="0">
                          <a:solidFill>
                            <a:srgbClr val="FF0000"/>
                          </a:solidFill>
                          <a:latin typeface="Aptos Display" panose="020B0004020202020204" pitchFamily="34" charset="0"/>
                        </a:rPr>
                        <a:t>43B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3200" b="1" dirty="0">
                          <a:solidFill>
                            <a:srgbClr val="FF0000"/>
                          </a:solidFill>
                          <a:latin typeface="Aptos Display" panose="020B0004020202020204" pitchFamily="34" charset="0"/>
                        </a:rPr>
                        <a:t>Deduction on Actual Payment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200" b="1" dirty="0">
                          <a:solidFill>
                            <a:srgbClr val="FF0000"/>
                          </a:solidFill>
                          <a:latin typeface="Aptos Display" panose="020B0004020202020204" pitchFamily="34" charset="0"/>
                        </a:rPr>
                        <a:t>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058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96818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B463D-788F-A36E-0630-CE50BA079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Freeform: Shape 1401">
            <a:extLst>
              <a:ext uri="{FF2B5EF4-FFF2-40B4-BE49-F238E27FC236}">
                <a16:creationId xmlns:a16="http://schemas.microsoft.com/office/drawing/2014/main" id="{9F7AE77D-F6F6-CDFE-01DB-E21D180FCAAF}"/>
              </a:ext>
            </a:extLst>
          </p:cNvPr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05" name="Freeform: Shape 1404">
            <a:extLst>
              <a:ext uri="{FF2B5EF4-FFF2-40B4-BE49-F238E27FC236}">
                <a16:creationId xmlns:a16="http://schemas.microsoft.com/office/drawing/2014/main" id="{B88A9D9A-40F8-1227-66EE-0F8D401B7333}"/>
              </a:ext>
            </a:extLst>
          </p:cNvPr>
          <p:cNvSpPr/>
          <p:nvPr/>
        </p:nvSpPr>
        <p:spPr>
          <a:xfrm>
            <a:off x="819720" y="1218960"/>
            <a:ext cx="2954880" cy="579600"/>
          </a:xfrm>
          <a:custGeom>
            <a:avLst/>
            <a:gdLst/>
            <a:ahLst/>
            <a:cxnLst/>
            <a:rect l="0" t="0" r="r" b="b"/>
            <a:pathLst>
              <a:path w="8208" h="1610">
                <a:moveTo>
                  <a:pt x="0" y="1610"/>
                </a:moveTo>
                <a:lnTo>
                  <a:pt x="8208" y="1610"/>
                </a:lnTo>
                <a:lnTo>
                  <a:pt x="8208" y="0"/>
                </a:lnTo>
                <a:lnTo>
                  <a:pt x="0" y="0"/>
                </a:lnTo>
                <a:lnTo>
                  <a:pt x="0" y="1610"/>
                </a:lnTo>
                <a:close/>
              </a:path>
            </a:pathLst>
          </a:custGeom>
          <a:solidFill>
            <a:srgbClr val="77A2B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06" name="Freeform: Shape 1405">
            <a:extLst>
              <a:ext uri="{FF2B5EF4-FFF2-40B4-BE49-F238E27FC236}">
                <a16:creationId xmlns:a16="http://schemas.microsoft.com/office/drawing/2014/main" id="{94344269-77C0-F81F-01F9-ACFF85CE36EC}"/>
              </a:ext>
            </a:extLst>
          </p:cNvPr>
          <p:cNvSpPr/>
          <p:nvPr/>
        </p:nvSpPr>
        <p:spPr>
          <a:xfrm>
            <a:off x="3774240" y="1218960"/>
            <a:ext cx="5779800" cy="579600"/>
          </a:xfrm>
          <a:custGeom>
            <a:avLst/>
            <a:gdLst/>
            <a:ahLst/>
            <a:cxnLst/>
            <a:rect l="0" t="0" r="r" b="b"/>
            <a:pathLst>
              <a:path w="16055" h="1610">
                <a:moveTo>
                  <a:pt x="0" y="1610"/>
                </a:moveTo>
                <a:lnTo>
                  <a:pt x="16055" y="1610"/>
                </a:lnTo>
                <a:lnTo>
                  <a:pt x="16055" y="0"/>
                </a:lnTo>
                <a:lnTo>
                  <a:pt x="0" y="0"/>
                </a:lnTo>
                <a:lnTo>
                  <a:pt x="0" y="1610"/>
                </a:lnTo>
                <a:close/>
              </a:path>
            </a:pathLst>
          </a:custGeom>
          <a:solidFill>
            <a:srgbClr val="77A2B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07" name="Freeform: Shape 1406">
            <a:extLst>
              <a:ext uri="{FF2B5EF4-FFF2-40B4-BE49-F238E27FC236}">
                <a16:creationId xmlns:a16="http://schemas.microsoft.com/office/drawing/2014/main" id="{16A67C7C-C31B-7217-B800-60C987343DC2}"/>
              </a:ext>
            </a:extLst>
          </p:cNvPr>
          <p:cNvSpPr/>
          <p:nvPr/>
        </p:nvSpPr>
        <p:spPr>
          <a:xfrm>
            <a:off x="9553680" y="1218960"/>
            <a:ext cx="2444040" cy="579600"/>
          </a:xfrm>
          <a:custGeom>
            <a:avLst/>
            <a:gdLst/>
            <a:ahLst/>
            <a:cxnLst/>
            <a:rect l="0" t="0" r="r" b="b"/>
            <a:pathLst>
              <a:path w="6789" h="1610">
                <a:moveTo>
                  <a:pt x="0" y="1610"/>
                </a:moveTo>
                <a:lnTo>
                  <a:pt x="6789" y="1610"/>
                </a:lnTo>
                <a:lnTo>
                  <a:pt x="6789" y="0"/>
                </a:lnTo>
                <a:lnTo>
                  <a:pt x="0" y="0"/>
                </a:lnTo>
                <a:lnTo>
                  <a:pt x="0" y="1610"/>
                </a:lnTo>
                <a:close/>
              </a:path>
            </a:pathLst>
          </a:custGeom>
          <a:solidFill>
            <a:srgbClr val="77A2B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08" name="Freeform: Shape 1407">
            <a:extLst>
              <a:ext uri="{FF2B5EF4-FFF2-40B4-BE49-F238E27FC236}">
                <a16:creationId xmlns:a16="http://schemas.microsoft.com/office/drawing/2014/main" id="{9B650B4D-732C-8230-525B-0931E1CBE907}"/>
              </a:ext>
            </a:extLst>
          </p:cNvPr>
          <p:cNvSpPr/>
          <p:nvPr/>
        </p:nvSpPr>
        <p:spPr>
          <a:xfrm>
            <a:off x="819720" y="1798200"/>
            <a:ext cx="2954880" cy="457920"/>
          </a:xfrm>
          <a:custGeom>
            <a:avLst/>
            <a:gdLst/>
            <a:ahLst/>
            <a:cxnLst/>
            <a:rect l="0" t="0" r="r" b="b"/>
            <a:pathLst>
              <a:path w="8208" h="1272">
                <a:moveTo>
                  <a:pt x="0" y="1272"/>
                </a:moveTo>
                <a:lnTo>
                  <a:pt x="8208" y="1272"/>
                </a:lnTo>
                <a:lnTo>
                  <a:pt x="8208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09" name="Freeform: Shape 1408">
            <a:extLst>
              <a:ext uri="{FF2B5EF4-FFF2-40B4-BE49-F238E27FC236}">
                <a16:creationId xmlns:a16="http://schemas.microsoft.com/office/drawing/2014/main" id="{E729E886-1CF3-382E-66B8-9B6F006C82FD}"/>
              </a:ext>
            </a:extLst>
          </p:cNvPr>
          <p:cNvSpPr/>
          <p:nvPr/>
        </p:nvSpPr>
        <p:spPr>
          <a:xfrm>
            <a:off x="3774240" y="1798200"/>
            <a:ext cx="5779800" cy="457920"/>
          </a:xfrm>
          <a:custGeom>
            <a:avLst/>
            <a:gdLst/>
            <a:ahLst/>
            <a:cxnLst/>
            <a:rect l="0" t="0" r="r" b="b"/>
            <a:pathLst>
              <a:path w="16055" h="1272">
                <a:moveTo>
                  <a:pt x="0" y="1272"/>
                </a:moveTo>
                <a:lnTo>
                  <a:pt x="16055" y="1272"/>
                </a:lnTo>
                <a:lnTo>
                  <a:pt x="16055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10" name="Freeform: Shape 1409">
            <a:extLst>
              <a:ext uri="{FF2B5EF4-FFF2-40B4-BE49-F238E27FC236}">
                <a16:creationId xmlns:a16="http://schemas.microsoft.com/office/drawing/2014/main" id="{CDF81365-9991-9D64-E96B-9D2E4BC30D1C}"/>
              </a:ext>
            </a:extLst>
          </p:cNvPr>
          <p:cNvSpPr/>
          <p:nvPr/>
        </p:nvSpPr>
        <p:spPr>
          <a:xfrm>
            <a:off x="9553680" y="1798200"/>
            <a:ext cx="2444040" cy="457920"/>
          </a:xfrm>
          <a:custGeom>
            <a:avLst/>
            <a:gdLst/>
            <a:ahLst/>
            <a:cxnLst/>
            <a:rect l="0" t="0" r="r" b="b"/>
            <a:pathLst>
              <a:path w="6789" h="1272">
                <a:moveTo>
                  <a:pt x="0" y="1272"/>
                </a:moveTo>
                <a:lnTo>
                  <a:pt x="6789" y="1272"/>
                </a:lnTo>
                <a:lnTo>
                  <a:pt x="678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11" name="Freeform: Shape 1410">
            <a:extLst>
              <a:ext uri="{FF2B5EF4-FFF2-40B4-BE49-F238E27FC236}">
                <a16:creationId xmlns:a16="http://schemas.microsoft.com/office/drawing/2014/main" id="{440F21DC-CD98-3032-E623-AE5EF0AF38BB}"/>
              </a:ext>
            </a:extLst>
          </p:cNvPr>
          <p:cNvSpPr/>
          <p:nvPr/>
        </p:nvSpPr>
        <p:spPr>
          <a:xfrm>
            <a:off x="819720" y="2255400"/>
            <a:ext cx="2954880" cy="457560"/>
          </a:xfrm>
          <a:custGeom>
            <a:avLst/>
            <a:gdLst/>
            <a:ahLst/>
            <a:cxnLst/>
            <a:rect l="0" t="0" r="r" b="b"/>
            <a:pathLst>
              <a:path w="8208" h="1271">
                <a:moveTo>
                  <a:pt x="0" y="1271"/>
                </a:moveTo>
                <a:lnTo>
                  <a:pt x="8208" y="1271"/>
                </a:lnTo>
                <a:lnTo>
                  <a:pt x="8208" y="0"/>
                </a:lnTo>
                <a:lnTo>
                  <a:pt x="0" y="0"/>
                </a:lnTo>
                <a:lnTo>
                  <a:pt x="0" y="1271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12" name="Freeform: Shape 1411">
            <a:extLst>
              <a:ext uri="{FF2B5EF4-FFF2-40B4-BE49-F238E27FC236}">
                <a16:creationId xmlns:a16="http://schemas.microsoft.com/office/drawing/2014/main" id="{D07CACE0-FC5D-BC35-7D0D-FD9D8295B6C5}"/>
              </a:ext>
            </a:extLst>
          </p:cNvPr>
          <p:cNvSpPr/>
          <p:nvPr/>
        </p:nvSpPr>
        <p:spPr>
          <a:xfrm>
            <a:off x="3774240" y="2255400"/>
            <a:ext cx="5779800" cy="457560"/>
          </a:xfrm>
          <a:custGeom>
            <a:avLst/>
            <a:gdLst/>
            <a:ahLst/>
            <a:cxnLst/>
            <a:rect l="0" t="0" r="r" b="b"/>
            <a:pathLst>
              <a:path w="16055" h="1271">
                <a:moveTo>
                  <a:pt x="0" y="1271"/>
                </a:moveTo>
                <a:lnTo>
                  <a:pt x="16055" y="1271"/>
                </a:lnTo>
                <a:lnTo>
                  <a:pt x="16055" y="0"/>
                </a:lnTo>
                <a:lnTo>
                  <a:pt x="0" y="0"/>
                </a:lnTo>
                <a:lnTo>
                  <a:pt x="0" y="1271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13" name="Freeform: Shape 1412">
            <a:extLst>
              <a:ext uri="{FF2B5EF4-FFF2-40B4-BE49-F238E27FC236}">
                <a16:creationId xmlns:a16="http://schemas.microsoft.com/office/drawing/2014/main" id="{58815B30-E0D4-22C7-0503-10E74EA70E16}"/>
              </a:ext>
            </a:extLst>
          </p:cNvPr>
          <p:cNvSpPr/>
          <p:nvPr/>
        </p:nvSpPr>
        <p:spPr>
          <a:xfrm>
            <a:off x="9553680" y="2255400"/>
            <a:ext cx="2444040" cy="457560"/>
          </a:xfrm>
          <a:custGeom>
            <a:avLst/>
            <a:gdLst/>
            <a:ahLst/>
            <a:cxnLst/>
            <a:rect l="0" t="0" r="r" b="b"/>
            <a:pathLst>
              <a:path w="6789" h="1271">
                <a:moveTo>
                  <a:pt x="0" y="1271"/>
                </a:moveTo>
                <a:lnTo>
                  <a:pt x="6789" y="1271"/>
                </a:lnTo>
                <a:lnTo>
                  <a:pt x="6789" y="0"/>
                </a:lnTo>
                <a:lnTo>
                  <a:pt x="0" y="0"/>
                </a:lnTo>
                <a:lnTo>
                  <a:pt x="0" y="1271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14" name="Freeform: Shape 1413">
            <a:extLst>
              <a:ext uri="{FF2B5EF4-FFF2-40B4-BE49-F238E27FC236}">
                <a16:creationId xmlns:a16="http://schemas.microsoft.com/office/drawing/2014/main" id="{B45286F4-823C-89E8-9038-DB9D7AFB5358}"/>
              </a:ext>
            </a:extLst>
          </p:cNvPr>
          <p:cNvSpPr/>
          <p:nvPr/>
        </p:nvSpPr>
        <p:spPr>
          <a:xfrm>
            <a:off x="819720" y="2712600"/>
            <a:ext cx="2954880" cy="457920"/>
          </a:xfrm>
          <a:custGeom>
            <a:avLst/>
            <a:gdLst/>
            <a:ahLst/>
            <a:cxnLst/>
            <a:rect l="0" t="0" r="r" b="b"/>
            <a:pathLst>
              <a:path w="8208" h="1272">
                <a:moveTo>
                  <a:pt x="0" y="1272"/>
                </a:moveTo>
                <a:lnTo>
                  <a:pt x="8208" y="1272"/>
                </a:lnTo>
                <a:lnTo>
                  <a:pt x="8208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15" name="Freeform: Shape 1414">
            <a:extLst>
              <a:ext uri="{FF2B5EF4-FFF2-40B4-BE49-F238E27FC236}">
                <a16:creationId xmlns:a16="http://schemas.microsoft.com/office/drawing/2014/main" id="{463AD613-110F-FCF4-606E-31DBF846DD57}"/>
              </a:ext>
            </a:extLst>
          </p:cNvPr>
          <p:cNvSpPr/>
          <p:nvPr/>
        </p:nvSpPr>
        <p:spPr>
          <a:xfrm>
            <a:off x="3774240" y="2712600"/>
            <a:ext cx="5779800" cy="457920"/>
          </a:xfrm>
          <a:custGeom>
            <a:avLst/>
            <a:gdLst/>
            <a:ahLst/>
            <a:cxnLst/>
            <a:rect l="0" t="0" r="r" b="b"/>
            <a:pathLst>
              <a:path w="16055" h="1272">
                <a:moveTo>
                  <a:pt x="0" y="1272"/>
                </a:moveTo>
                <a:lnTo>
                  <a:pt x="16055" y="1272"/>
                </a:lnTo>
                <a:lnTo>
                  <a:pt x="16055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16" name="Freeform: Shape 1415">
            <a:extLst>
              <a:ext uri="{FF2B5EF4-FFF2-40B4-BE49-F238E27FC236}">
                <a16:creationId xmlns:a16="http://schemas.microsoft.com/office/drawing/2014/main" id="{4EEC8910-D504-F2A1-F16E-EB1080C6C085}"/>
              </a:ext>
            </a:extLst>
          </p:cNvPr>
          <p:cNvSpPr/>
          <p:nvPr/>
        </p:nvSpPr>
        <p:spPr>
          <a:xfrm>
            <a:off x="9553680" y="2712600"/>
            <a:ext cx="2444040" cy="457920"/>
          </a:xfrm>
          <a:custGeom>
            <a:avLst/>
            <a:gdLst/>
            <a:ahLst/>
            <a:cxnLst/>
            <a:rect l="0" t="0" r="r" b="b"/>
            <a:pathLst>
              <a:path w="6789" h="1272">
                <a:moveTo>
                  <a:pt x="0" y="1272"/>
                </a:moveTo>
                <a:lnTo>
                  <a:pt x="6789" y="1272"/>
                </a:lnTo>
                <a:lnTo>
                  <a:pt x="678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17" name="Freeform: Shape 1416">
            <a:extLst>
              <a:ext uri="{FF2B5EF4-FFF2-40B4-BE49-F238E27FC236}">
                <a16:creationId xmlns:a16="http://schemas.microsoft.com/office/drawing/2014/main" id="{E8F83B4F-DA51-0D18-5136-0E41733DFBA3}"/>
              </a:ext>
            </a:extLst>
          </p:cNvPr>
          <p:cNvSpPr/>
          <p:nvPr/>
        </p:nvSpPr>
        <p:spPr>
          <a:xfrm>
            <a:off x="819720" y="3169800"/>
            <a:ext cx="2954880" cy="457920"/>
          </a:xfrm>
          <a:custGeom>
            <a:avLst/>
            <a:gdLst/>
            <a:ahLst/>
            <a:cxnLst/>
            <a:rect l="0" t="0" r="r" b="b"/>
            <a:pathLst>
              <a:path w="8208" h="1272">
                <a:moveTo>
                  <a:pt x="0" y="1272"/>
                </a:moveTo>
                <a:lnTo>
                  <a:pt x="8208" y="1272"/>
                </a:lnTo>
                <a:lnTo>
                  <a:pt x="8208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18" name="Freeform: Shape 1417">
            <a:extLst>
              <a:ext uri="{FF2B5EF4-FFF2-40B4-BE49-F238E27FC236}">
                <a16:creationId xmlns:a16="http://schemas.microsoft.com/office/drawing/2014/main" id="{17D24826-64D5-F380-A160-B44F1BA98EF1}"/>
              </a:ext>
            </a:extLst>
          </p:cNvPr>
          <p:cNvSpPr/>
          <p:nvPr/>
        </p:nvSpPr>
        <p:spPr>
          <a:xfrm>
            <a:off x="3774240" y="3169800"/>
            <a:ext cx="5779800" cy="457920"/>
          </a:xfrm>
          <a:custGeom>
            <a:avLst/>
            <a:gdLst/>
            <a:ahLst/>
            <a:cxnLst/>
            <a:rect l="0" t="0" r="r" b="b"/>
            <a:pathLst>
              <a:path w="16055" h="1272">
                <a:moveTo>
                  <a:pt x="0" y="1272"/>
                </a:moveTo>
                <a:lnTo>
                  <a:pt x="16055" y="1272"/>
                </a:lnTo>
                <a:lnTo>
                  <a:pt x="16055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19" name="Freeform: Shape 1418">
            <a:extLst>
              <a:ext uri="{FF2B5EF4-FFF2-40B4-BE49-F238E27FC236}">
                <a16:creationId xmlns:a16="http://schemas.microsoft.com/office/drawing/2014/main" id="{20D801AE-9039-3E75-20E9-84F978E2B887}"/>
              </a:ext>
            </a:extLst>
          </p:cNvPr>
          <p:cNvSpPr/>
          <p:nvPr/>
        </p:nvSpPr>
        <p:spPr>
          <a:xfrm>
            <a:off x="9553680" y="3169800"/>
            <a:ext cx="2444040" cy="457920"/>
          </a:xfrm>
          <a:custGeom>
            <a:avLst/>
            <a:gdLst/>
            <a:ahLst/>
            <a:cxnLst/>
            <a:rect l="0" t="0" r="r" b="b"/>
            <a:pathLst>
              <a:path w="6789" h="1272">
                <a:moveTo>
                  <a:pt x="0" y="1272"/>
                </a:moveTo>
                <a:lnTo>
                  <a:pt x="6789" y="1272"/>
                </a:lnTo>
                <a:lnTo>
                  <a:pt x="678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20" name="Freeform: Shape 1419">
            <a:extLst>
              <a:ext uri="{FF2B5EF4-FFF2-40B4-BE49-F238E27FC236}">
                <a16:creationId xmlns:a16="http://schemas.microsoft.com/office/drawing/2014/main" id="{30E86706-9EC1-1CF0-E750-ABFEB91712DC}"/>
              </a:ext>
            </a:extLst>
          </p:cNvPr>
          <p:cNvSpPr/>
          <p:nvPr/>
        </p:nvSpPr>
        <p:spPr>
          <a:xfrm>
            <a:off x="819720" y="3627000"/>
            <a:ext cx="2954880" cy="457920"/>
          </a:xfrm>
          <a:custGeom>
            <a:avLst/>
            <a:gdLst/>
            <a:ahLst/>
            <a:cxnLst/>
            <a:rect l="0" t="0" r="r" b="b"/>
            <a:pathLst>
              <a:path w="8208" h="1272">
                <a:moveTo>
                  <a:pt x="0" y="1272"/>
                </a:moveTo>
                <a:lnTo>
                  <a:pt x="8208" y="1272"/>
                </a:lnTo>
                <a:lnTo>
                  <a:pt x="8208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21" name="Freeform: Shape 1420">
            <a:extLst>
              <a:ext uri="{FF2B5EF4-FFF2-40B4-BE49-F238E27FC236}">
                <a16:creationId xmlns:a16="http://schemas.microsoft.com/office/drawing/2014/main" id="{F77B24EA-55F0-3C9D-FC95-C1F9019E455B}"/>
              </a:ext>
            </a:extLst>
          </p:cNvPr>
          <p:cNvSpPr/>
          <p:nvPr/>
        </p:nvSpPr>
        <p:spPr>
          <a:xfrm>
            <a:off x="3774240" y="3627000"/>
            <a:ext cx="5779800" cy="457920"/>
          </a:xfrm>
          <a:custGeom>
            <a:avLst/>
            <a:gdLst/>
            <a:ahLst/>
            <a:cxnLst/>
            <a:rect l="0" t="0" r="r" b="b"/>
            <a:pathLst>
              <a:path w="16055" h="1272">
                <a:moveTo>
                  <a:pt x="0" y="1272"/>
                </a:moveTo>
                <a:lnTo>
                  <a:pt x="16055" y="1272"/>
                </a:lnTo>
                <a:lnTo>
                  <a:pt x="16055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22" name="Freeform: Shape 1421">
            <a:extLst>
              <a:ext uri="{FF2B5EF4-FFF2-40B4-BE49-F238E27FC236}">
                <a16:creationId xmlns:a16="http://schemas.microsoft.com/office/drawing/2014/main" id="{16859819-013A-EBDF-C342-5AA6403A2E28}"/>
              </a:ext>
            </a:extLst>
          </p:cNvPr>
          <p:cNvSpPr/>
          <p:nvPr/>
        </p:nvSpPr>
        <p:spPr>
          <a:xfrm>
            <a:off x="9553680" y="3627000"/>
            <a:ext cx="2444040" cy="457920"/>
          </a:xfrm>
          <a:custGeom>
            <a:avLst/>
            <a:gdLst/>
            <a:ahLst/>
            <a:cxnLst/>
            <a:rect l="0" t="0" r="r" b="b"/>
            <a:pathLst>
              <a:path w="6789" h="1272">
                <a:moveTo>
                  <a:pt x="0" y="1272"/>
                </a:moveTo>
                <a:lnTo>
                  <a:pt x="6789" y="1272"/>
                </a:lnTo>
                <a:lnTo>
                  <a:pt x="678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23" name="Freeform: Shape 1422">
            <a:extLst>
              <a:ext uri="{FF2B5EF4-FFF2-40B4-BE49-F238E27FC236}">
                <a16:creationId xmlns:a16="http://schemas.microsoft.com/office/drawing/2014/main" id="{85B307AE-378F-FE4C-DCE2-6D64402A6F12}"/>
              </a:ext>
            </a:extLst>
          </p:cNvPr>
          <p:cNvSpPr/>
          <p:nvPr/>
        </p:nvSpPr>
        <p:spPr>
          <a:xfrm>
            <a:off x="819720" y="4096075"/>
            <a:ext cx="2954880" cy="823320"/>
          </a:xfrm>
          <a:custGeom>
            <a:avLst/>
            <a:gdLst/>
            <a:ahLst/>
            <a:cxnLst/>
            <a:rect l="0" t="0" r="r" b="b"/>
            <a:pathLst>
              <a:path w="8208" h="2287">
                <a:moveTo>
                  <a:pt x="0" y="2287"/>
                </a:moveTo>
                <a:lnTo>
                  <a:pt x="8208" y="2287"/>
                </a:lnTo>
                <a:lnTo>
                  <a:pt x="8208" y="0"/>
                </a:lnTo>
                <a:lnTo>
                  <a:pt x="0" y="0"/>
                </a:lnTo>
                <a:lnTo>
                  <a:pt x="0" y="2287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24" name="Freeform: Shape 1423">
            <a:extLst>
              <a:ext uri="{FF2B5EF4-FFF2-40B4-BE49-F238E27FC236}">
                <a16:creationId xmlns:a16="http://schemas.microsoft.com/office/drawing/2014/main" id="{8631F0B8-D62A-FEED-AD83-6224EE3C1F1D}"/>
              </a:ext>
            </a:extLst>
          </p:cNvPr>
          <p:cNvSpPr/>
          <p:nvPr/>
        </p:nvSpPr>
        <p:spPr>
          <a:xfrm>
            <a:off x="3786115" y="4084200"/>
            <a:ext cx="5779800" cy="823320"/>
          </a:xfrm>
          <a:custGeom>
            <a:avLst/>
            <a:gdLst/>
            <a:ahLst/>
            <a:cxnLst/>
            <a:rect l="0" t="0" r="r" b="b"/>
            <a:pathLst>
              <a:path w="16055" h="2287">
                <a:moveTo>
                  <a:pt x="0" y="2287"/>
                </a:moveTo>
                <a:lnTo>
                  <a:pt x="16055" y="2287"/>
                </a:lnTo>
                <a:lnTo>
                  <a:pt x="16055" y="0"/>
                </a:lnTo>
                <a:lnTo>
                  <a:pt x="0" y="0"/>
                </a:lnTo>
                <a:lnTo>
                  <a:pt x="0" y="2287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0" b="1" dirty="0"/>
              <a:t> Deemed as profits and gains</a:t>
            </a:r>
            <a:endParaRPr lang="en-US" sz="32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25" name="Freeform: Shape 1424">
            <a:extLst>
              <a:ext uri="{FF2B5EF4-FFF2-40B4-BE49-F238E27FC236}">
                <a16:creationId xmlns:a16="http://schemas.microsoft.com/office/drawing/2014/main" id="{369FF38C-E7BA-2B70-0728-7DEAB283A50B}"/>
              </a:ext>
            </a:extLst>
          </p:cNvPr>
          <p:cNvSpPr/>
          <p:nvPr/>
        </p:nvSpPr>
        <p:spPr>
          <a:xfrm>
            <a:off x="9553680" y="4084200"/>
            <a:ext cx="2444040" cy="823320"/>
          </a:xfrm>
          <a:custGeom>
            <a:avLst/>
            <a:gdLst/>
            <a:ahLst/>
            <a:cxnLst/>
            <a:rect l="0" t="0" r="r" b="b"/>
            <a:pathLst>
              <a:path w="6789" h="2287">
                <a:moveTo>
                  <a:pt x="0" y="2287"/>
                </a:moveTo>
                <a:lnTo>
                  <a:pt x="6789" y="2287"/>
                </a:lnTo>
                <a:lnTo>
                  <a:pt x="6789" y="0"/>
                </a:lnTo>
                <a:lnTo>
                  <a:pt x="0" y="0"/>
                </a:lnTo>
                <a:lnTo>
                  <a:pt x="0" y="2287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ctr"/>
            <a:r>
              <a:rPr lang="en-US" sz="2800" b="0" strike="noStrike" spc="-1" dirty="0">
                <a:solidFill>
                  <a:srgbClr val="000000"/>
                </a:solidFill>
                <a:latin typeface="Aptos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38</a:t>
            </a:r>
          </a:p>
        </p:txBody>
      </p:sp>
      <p:sp>
        <p:nvSpPr>
          <p:cNvPr id="1426" name="Freeform: Shape 1425">
            <a:extLst>
              <a:ext uri="{FF2B5EF4-FFF2-40B4-BE49-F238E27FC236}">
                <a16:creationId xmlns:a16="http://schemas.microsoft.com/office/drawing/2014/main" id="{B7296F5A-162D-3110-3079-5926894F93E9}"/>
              </a:ext>
            </a:extLst>
          </p:cNvPr>
          <p:cNvSpPr/>
          <p:nvPr/>
        </p:nvSpPr>
        <p:spPr>
          <a:xfrm>
            <a:off x="819720" y="4907160"/>
            <a:ext cx="2954880" cy="457920"/>
          </a:xfrm>
          <a:custGeom>
            <a:avLst/>
            <a:gdLst/>
            <a:ahLst/>
            <a:cxnLst/>
            <a:rect l="0" t="0" r="r" b="b"/>
            <a:pathLst>
              <a:path w="8208" h="1272">
                <a:moveTo>
                  <a:pt x="0" y="1272"/>
                </a:moveTo>
                <a:lnTo>
                  <a:pt x="8208" y="1272"/>
                </a:lnTo>
                <a:lnTo>
                  <a:pt x="8208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27" name="Freeform: Shape 1426">
            <a:extLst>
              <a:ext uri="{FF2B5EF4-FFF2-40B4-BE49-F238E27FC236}">
                <a16:creationId xmlns:a16="http://schemas.microsoft.com/office/drawing/2014/main" id="{F0B5F615-B070-5CB9-9D64-D893A7B6BF18}"/>
              </a:ext>
            </a:extLst>
          </p:cNvPr>
          <p:cNvSpPr/>
          <p:nvPr/>
        </p:nvSpPr>
        <p:spPr>
          <a:xfrm>
            <a:off x="3774240" y="4907160"/>
            <a:ext cx="5779800" cy="457920"/>
          </a:xfrm>
          <a:custGeom>
            <a:avLst/>
            <a:gdLst/>
            <a:ahLst/>
            <a:cxnLst/>
            <a:rect l="0" t="0" r="r" b="b"/>
            <a:pathLst>
              <a:path w="16055" h="1272">
                <a:moveTo>
                  <a:pt x="0" y="1272"/>
                </a:moveTo>
                <a:lnTo>
                  <a:pt x="16055" y="1272"/>
                </a:lnTo>
                <a:lnTo>
                  <a:pt x="16055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28" name="Freeform: Shape 1427">
            <a:extLst>
              <a:ext uri="{FF2B5EF4-FFF2-40B4-BE49-F238E27FC236}">
                <a16:creationId xmlns:a16="http://schemas.microsoft.com/office/drawing/2014/main" id="{695D3BD4-BE6A-55AA-4503-F2E8E6B91D91}"/>
              </a:ext>
            </a:extLst>
          </p:cNvPr>
          <p:cNvSpPr/>
          <p:nvPr/>
        </p:nvSpPr>
        <p:spPr>
          <a:xfrm>
            <a:off x="9553680" y="4907160"/>
            <a:ext cx="2444040" cy="457920"/>
          </a:xfrm>
          <a:custGeom>
            <a:avLst/>
            <a:gdLst/>
            <a:ahLst/>
            <a:cxnLst/>
            <a:rect l="0" t="0" r="r" b="b"/>
            <a:pathLst>
              <a:path w="6789" h="1272">
                <a:moveTo>
                  <a:pt x="0" y="1272"/>
                </a:moveTo>
                <a:lnTo>
                  <a:pt x="6789" y="1272"/>
                </a:lnTo>
                <a:lnTo>
                  <a:pt x="678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29" name="Freeform: Shape 1428">
            <a:extLst>
              <a:ext uri="{FF2B5EF4-FFF2-40B4-BE49-F238E27FC236}">
                <a16:creationId xmlns:a16="http://schemas.microsoft.com/office/drawing/2014/main" id="{39F54F8B-B129-265F-8C40-F0C521CB1CF6}"/>
              </a:ext>
            </a:extLst>
          </p:cNvPr>
          <p:cNvSpPr/>
          <p:nvPr/>
        </p:nvSpPr>
        <p:spPr>
          <a:xfrm>
            <a:off x="819720" y="5364360"/>
            <a:ext cx="2954880" cy="457920"/>
          </a:xfrm>
          <a:custGeom>
            <a:avLst/>
            <a:gdLst/>
            <a:ahLst/>
            <a:cxnLst/>
            <a:rect l="0" t="0" r="r" b="b"/>
            <a:pathLst>
              <a:path w="8208" h="1272">
                <a:moveTo>
                  <a:pt x="0" y="1272"/>
                </a:moveTo>
                <a:lnTo>
                  <a:pt x="8208" y="1272"/>
                </a:lnTo>
                <a:lnTo>
                  <a:pt x="8208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30" name="Freeform: Shape 1429">
            <a:extLst>
              <a:ext uri="{FF2B5EF4-FFF2-40B4-BE49-F238E27FC236}">
                <a16:creationId xmlns:a16="http://schemas.microsoft.com/office/drawing/2014/main" id="{C0B3F173-A6D5-5DA4-3558-90534AECAB20}"/>
              </a:ext>
            </a:extLst>
          </p:cNvPr>
          <p:cNvSpPr/>
          <p:nvPr/>
        </p:nvSpPr>
        <p:spPr>
          <a:xfrm>
            <a:off x="3774240" y="5364360"/>
            <a:ext cx="5779800" cy="457920"/>
          </a:xfrm>
          <a:custGeom>
            <a:avLst/>
            <a:gdLst/>
            <a:ahLst/>
            <a:cxnLst/>
            <a:rect l="0" t="0" r="r" b="b"/>
            <a:pathLst>
              <a:path w="16055" h="1272">
                <a:moveTo>
                  <a:pt x="0" y="1272"/>
                </a:moveTo>
                <a:lnTo>
                  <a:pt x="16055" y="1272"/>
                </a:lnTo>
                <a:lnTo>
                  <a:pt x="16055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31" name="Freeform: Shape 1430">
            <a:extLst>
              <a:ext uri="{FF2B5EF4-FFF2-40B4-BE49-F238E27FC236}">
                <a16:creationId xmlns:a16="http://schemas.microsoft.com/office/drawing/2014/main" id="{76A4376C-1D2A-B3FE-99FC-594448EAE52A}"/>
              </a:ext>
            </a:extLst>
          </p:cNvPr>
          <p:cNvSpPr/>
          <p:nvPr/>
        </p:nvSpPr>
        <p:spPr>
          <a:xfrm>
            <a:off x="9553680" y="5364360"/>
            <a:ext cx="2444040" cy="457920"/>
          </a:xfrm>
          <a:custGeom>
            <a:avLst/>
            <a:gdLst/>
            <a:ahLst/>
            <a:cxnLst/>
            <a:rect l="0" t="0" r="r" b="b"/>
            <a:pathLst>
              <a:path w="6789" h="1272">
                <a:moveTo>
                  <a:pt x="0" y="1272"/>
                </a:moveTo>
                <a:lnTo>
                  <a:pt x="6789" y="1272"/>
                </a:lnTo>
                <a:lnTo>
                  <a:pt x="678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32" name="Freeform: Shape 1431">
            <a:extLst>
              <a:ext uri="{FF2B5EF4-FFF2-40B4-BE49-F238E27FC236}">
                <a16:creationId xmlns:a16="http://schemas.microsoft.com/office/drawing/2014/main" id="{B1EAE85C-EB8E-49D5-E2B9-8224DEDE5031}"/>
              </a:ext>
            </a:extLst>
          </p:cNvPr>
          <p:cNvSpPr/>
          <p:nvPr/>
        </p:nvSpPr>
        <p:spPr>
          <a:xfrm>
            <a:off x="819720" y="5821560"/>
            <a:ext cx="2954880" cy="457920"/>
          </a:xfrm>
          <a:custGeom>
            <a:avLst/>
            <a:gdLst/>
            <a:ahLst/>
            <a:cxnLst/>
            <a:rect l="0" t="0" r="r" b="b"/>
            <a:pathLst>
              <a:path w="8208" h="1272">
                <a:moveTo>
                  <a:pt x="0" y="1272"/>
                </a:moveTo>
                <a:lnTo>
                  <a:pt x="8208" y="1272"/>
                </a:lnTo>
                <a:lnTo>
                  <a:pt x="8208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33" name="Freeform: Shape 1432">
            <a:extLst>
              <a:ext uri="{FF2B5EF4-FFF2-40B4-BE49-F238E27FC236}">
                <a16:creationId xmlns:a16="http://schemas.microsoft.com/office/drawing/2014/main" id="{7EEA1D17-B856-B2A6-2CE6-E32FD0D5E84F}"/>
              </a:ext>
            </a:extLst>
          </p:cNvPr>
          <p:cNvSpPr/>
          <p:nvPr/>
        </p:nvSpPr>
        <p:spPr>
          <a:xfrm>
            <a:off x="3774240" y="5821560"/>
            <a:ext cx="5779800" cy="457920"/>
          </a:xfrm>
          <a:custGeom>
            <a:avLst/>
            <a:gdLst/>
            <a:ahLst/>
            <a:cxnLst/>
            <a:rect l="0" t="0" r="r" b="b"/>
            <a:pathLst>
              <a:path w="16055" h="1272">
                <a:moveTo>
                  <a:pt x="0" y="1272"/>
                </a:moveTo>
                <a:lnTo>
                  <a:pt x="16055" y="1272"/>
                </a:lnTo>
                <a:lnTo>
                  <a:pt x="16055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34" name="Freeform: Shape 1433">
            <a:extLst>
              <a:ext uri="{FF2B5EF4-FFF2-40B4-BE49-F238E27FC236}">
                <a16:creationId xmlns:a16="http://schemas.microsoft.com/office/drawing/2014/main" id="{5EFF34EF-4D25-7FE8-AF8D-56E98F61A870}"/>
              </a:ext>
            </a:extLst>
          </p:cNvPr>
          <p:cNvSpPr/>
          <p:nvPr/>
        </p:nvSpPr>
        <p:spPr>
          <a:xfrm>
            <a:off x="9553680" y="5821560"/>
            <a:ext cx="2444040" cy="457920"/>
          </a:xfrm>
          <a:custGeom>
            <a:avLst/>
            <a:gdLst/>
            <a:ahLst/>
            <a:cxnLst/>
            <a:rect l="0" t="0" r="r" b="b"/>
            <a:pathLst>
              <a:path w="6789" h="1272">
                <a:moveTo>
                  <a:pt x="0" y="1272"/>
                </a:moveTo>
                <a:lnTo>
                  <a:pt x="6789" y="1272"/>
                </a:lnTo>
                <a:lnTo>
                  <a:pt x="678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35" name="Freeform: Shape 1434">
            <a:extLst>
              <a:ext uri="{FF2B5EF4-FFF2-40B4-BE49-F238E27FC236}">
                <a16:creationId xmlns:a16="http://schemas.microsoft.com/office/drawing/2014/main" id="{0AD220DA-166D-16C7-E090-77921399D4E6}"/>
              </a:ext>
            </a:extLst>
          </p:cNvPr>
          <p:cNvSpPr/>
          <p:nvPr/>
        </p:nvSpPr>
        <p:spPr>
          <a:xfrm>
            <a:off x="819720" y="6278760"/>
            <a:ext cx="2954880" cy="457920"/>
          </a:xfrm>
          <a:custGeom>
            <a:avLst/>
            <a:gdLst/>
            <a:ahLst/>
            <a:cxnLst/>
            <a:rect l="0" t="0" r="r" b="b"/>
            <a:pathLst>
              <a:path w="8208" h="1272">
                <a:moveTo>
                  <a:pt x="0" y="1272"/>
                </a:moveTo>
                <a:lnTo>
                  <a:pt x="8208" y="1272"/>
                </a:lnTo>
                <a:lnTo>
                  <a:pt x="8208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36" name="Freeform: Shape 1435">
            <a:extLst>
              <a:ext uri="{FF2B5EF4-FFF2-40B4-BE49-F238E27FC236}">
                <a16:creationId xmlns:a16="http://schemas.microsoft.com/office/drawing/2014/main" id="{99676A76-88B4-4328-0933-C6A60FE347D6}"/>
              </a:ext>
            </a:extLst>
          </p:cNvPr>
          <p:cNvSpPr/>
          <p:nvPr/>
        </p:nvSpPr>
        <p:spPr>
          <a:xfrm>
            <a:off x="3774240" y="6278760"/>
            <a:ext cx="5779800" cy="457920"/>
          </a:xfrm>
          <a:custGeom>
            <a:avLst/>
            <a:gdLst/>
            <a:ahLst/>
            <a:cxnLst/>
            <a:rect l="0" t="0" r="r" b="b"/>
            <a:pathLst>
              <a:path w="16055" h="1272">
                <a:moveTo>
                  <a:pt x="0" y="1272"/>
                </a:moveTo>
                <a:lnTo>
                  <a:pt x="16055" y="1272"/>
                </a:lnTo>
                <a:lnTo>
                  <a:pt x="16055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37" name="Freeform: Shape 1436">
            <a:extLst>
              <a:ext uri="{FF2B5EF4-FFF2-40B4-BE49-F238E27FC236}">
                <a16:creationId xmlns:a16="http://schemas.microsoft.com/office/drawing/2014/main" id="{E27A0AE5-8CA6-A852-3F21-3F8369D358A2}"/>
              </a:ext>
            </a:extLst>
          </p:cNvPr>
          <p:cNvSpPr/>
          <p:nvPr/>
        </p:nvSpPr>
        <p:spPr>
          <a:xfrm>
            <a:off x="9553680" y="6278760"/>
            <a:ext cx="2444040" cy="457920"/>
          </a:xfrm>
          <a:custGeom>
            <a:avLst/>
            <a:gdLst/>
            <a:ahLst/>
            <a:cxnLst/>
            <a:rect l="0" t="0" r="r" b="b"/>
            <a:pathLst>
              <a:path w="6789" h="1272">
                <a:moveTo>
                  <a:pt x="0" y="1272"/>
                </a:moveTo>
                <a:lnTo>
                  <a:pt x="6789" y="1272"/>
                </a:lnTo>
                <a:lnTo>
                  <a:pt x="678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38" name="Straight Connector 1437">
            <a:extLst>
              <a:ext uri="{FF2B5EF4-FFF2-40B4-BE49-F238E27FC236}">
                <a16:creationId xmlns:a16="http://schemas.microsoft.com/office/drawing/2014/main" id="{2F8B89C8-9265-DB54-4988-C86B54787BD7}"/>
              </a:ext>
            </a:extLst>
          </p:cNvPr>
          <p:cNvSpPr/>
          <p:nvPr/>
        </p:nvSpPr>
        <p:spPr>
          <a:xfrm>
            <a:off x="3774240" y="1212840"/>
            <a:ext cx="0" cy="552924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39" name="Straight Connector 1438">
            <a:extLst>
              <a:ext uri="{FF2B5EF4-FFF2-40B4-BE49-F238E27FC236}">
                <a16:creationId xmlns:a16="http://schemas.microsoft.com/office/drawing/2014/main" id="{A2F83C98-00C1-A2E0-E3C9-A6ABE56732BD}"/>
              </a:ext>
            </a:extLst>
          </p:cNvPr>
          <p:cNvSpPr/>
          <p:nvPr/>
        </p:nvSpPr>
        <p:spPr>
          <a:xfrm>
            <a:off x="9553680" y="1212840"/>
            <a:ext cx="0" cy="552924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40" name="Straight Connector 1439">
            <a:extLst>
              <a:ext uri="{FF2B5EF4-FFF2-40B4-BE49-F238E27FC236}">
                <a16:creationId xmlns:a16="http://schemas.microsoft.com/office/drawing/2014/main" id="{21DBA283-8B42-55BD-DEAE-505F99BAF2C6}"/>
              </a:ext>
            </a:extLst>
          </p:cNvPr>
          <p:cNvSpPr/>
          <p:nvPr/>
        </p:nvSpPr>
        <p:spPr>
          <a:xfrm>
            <a:off x="813240" y="179820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41" name="Straight Connector 1440">
            <a:extLst>
              <a:ext uri="{FF2B5EF4-FFF2-40B4-BE49-F238E27FC236}">
                <a16:creationId xmlns:a16="http://schemas.microsoft.com/office/drawing/2014/main" id="{B6412BB6-263B-3EBA-A1F6-FFCD0C7105CF}"/>
              </a:ext>
            </a:extLst>
          </p:cNvPr>
          <p:cNvSpPr/>
          <p:nvPr/>
        </p:nvSpPr>
        <p:spPr>
          <a:xfrm>
            <a:off x="813240" y="225540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42" name="Straight Connector 1441">
            <a:extLst>
              <a:ext uri="{FF2B5EF4-FFF2-40B4-BE49-F238E27FC236}">
                <a16:creationId xmlns:a16="http://schemas.microsoft.com/office/drawing/2014/main" id="{5A7B4441-4F4A-BAA5-5921-6F6F944246B3}"/>
              </a:ext>
            </a:extLst>
          </p:cNvPr>
          <p:cNvSpPr/>
          <p:nvPr/>
        </p:nvSpPr>
        <p:spPr>
          <a:xfrm>
            <a:off x="813240" y="271260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43" name="Straight Connector 1442">
            <a:extLst>
              <a:ext uri="{FF2B5EF4-FFF2-40B4-BE49-F238E27FC236}">
                <a16:creationId xmlns:a16="http://schemas.microsoft.com/office/drawing/2014/main" id="{14B9DC5A-036A-23CE-6F77-159735687D85}"/>
              </a:ext>
            </a:extLst>
          </p:cNvPr>
          <p:cNvSpPr/>
          <p:nvPr/>
        </p:nvSpPr>
        <p:spPr>
          <a:xfrm>
            <a:off x="813240" y="316980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44" name="Straight Connector 1443">
            <a:extLst>
              <a:ext uri="{FF2B5EF4-FFF2-40B4-BE49-F238E27FC236}">
                <a16:creationId xmlns:a16="http://schemas.microsoft.com/office/drawing/2014/main" id="{A81C311A-7CEE-F8F8-0447-63E43B8793A1}"/>
              </a:ext>
            </a:extLst>
          </p:cNvPr>
          <p:cNvSpPr/>
          <p:nvPr/>
        </p:nvSpPr>
        <p:spPr>
          <a:xfrm>
            <a:off x="813240" y="362700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45" name="Straight Connector 1444">
            <a:extLst>
              <a:ext uri="{FF2B5EF4-FFF2-40B4-BE49-F238E27FC236}">
                <a16:creationId xmlns:a16="http://schemas.microsoft.com/office/drawing/2014/main" id="{0805AE81-BCF3-7499-A6E2-F6B9B80CDBB2}"/>
              </a:ext>
            </a:extLst>
          </p:cNvPr>
          <p:cNvSpPr/>
          <p:nvPr/>
        </p:nvSpPr>
        <p:spPr>
          <a:xfrm>
            <a:off x="813240" y="408420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46" name="Straight Connector 1445">
            <a:extLst>
              <a:ext uri="{FF2B5EF4-FFF2-40B4-BE49-F238E27FC236}">
                <a16:creationId xmlns:a16="http://schemas.microsoft.com/office/drawing/2014/main" id="{A0CE8F4E-E02E-68F1-015C-869F8F9C635E}"/>
              </a:ext>
            </a:extLst>
          </p:cNvPr>
          <p:cNvSpPr/>
          <p:nvPr/>
        </p:nvSpPr>
        <p:spPr>
          <a:xfrm>
            <a:off x="813240" y="490716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47" name="Straight Connector 1446">
            <a:extLst>
              <a:ext uri="{FF2B5EF4-FFF2-40B4-BE49-F238E27FC236}">
                <a16:creationId xmlns:a16="http://schemas.microsoft.com/office/drawing/2014/main" id="{034F33AB-516A-F42D-7647-289CDAD3F59E}"/>
              </a:ext>
            </a:extLst>
          </p:cNvPr>
          <p:cNvSpPr/>
          <p:nvPr/>
        </p:nvSpPr>
        <p:spPr>
          <a:xfrm>
            <a:off x="813240" y="536436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48" name="Straight Connector 1447">
            <a:extLst>
              <a:ext uri="{FF2B5EF4-FFF2-40B4-BE49-F238E27FC236}">
                <a16:creationId xmlns:a16="http://schemas.microsoft.com/office/drawing/2014/main" id="{DB730D46-6E39-75B4-D256-540B4AB30ADA}"/>
              </a:ext>
            </a:extLst>
          </p:cNvPr>
          <p:cNvSpPr/>
          <p:nvPr/>
        </p:nvSpPr>
        <p:spPr>
          <a:xfrm>
            <a:off x="813240" y="582156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49" name="Straight Connector 1448">
            <a:extLst>
              <a:ext uri="{FF2B5EF4-FFF2-40B4-BE49-F238E27FC236}">
                <a16:creationId xmlns:a16="http://schemas.microsoft.com/office/drawing/2014/main" id="{8FC04B29-E3F3-1CD2-4501-0D189BD9EB4A}"/>
              </a:ext>
            </a:extLst>
          </p:cNvPr>
          <p:cNvSpPr/>
          <p:nvPr/>
        </p:nvSpPr>
        <p:spPr>
          <a:xfrm>
            <a:off x="813240" y="627876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50" name="Straight Connector 1449">
            <a:extLst>
              <a:ext uri="{FF2B5EF4-FFF2-40B4-BE49-F238E27FC236}">
                <a16:creationId xmlns:a16="http://schemas.microsoft.com/office/drawing/2014/main" id="{07F26932-BFC4-A5D4-342A-209DE3863396}"/>
              </a:ext>
            </a:extLst>
          </p:cNvPr>
          <p:cNvSpPr/>
          <p:nvPr/>
        </p:nvSpPr>
        <p:spPr>
          <a:xfrm>
            <a:off x="819720" y="1212840"/>
            <a:ext cx="0" cy="552924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51" name="Straight Connector 1450">
            <a:extLst>
              <a:ext uri="{FF2B5EF4-FFF2-40B4-BE49-F238E27FC236}">
                <a16:creationId xmlns:a16="http://schemas.microsoft.com/office/drawing/2014/main" id="{D746EDDA-9EF2-59DB-3D53-91BE9ED56BC0}"/>
              </a:ext>
            </a:extLst>
          </p:cNvPr>
          <p:cNvSpPr/>
          <p:nvPr/>
        </p:nvSpPr>
        <p:spPr>
          <a:xfrm>
            <a:off x="11997360" y="1212840"/>
            <a:ext cx="0" cy="552924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52" name="Straight Connector 1451">
            <a:extLst>
              <a:ext uri="{FF2B5EF4-FFF2-40B4-BE49-F238E27FC236}">
                <a16:creationId xmlns:a16="http://schemas.microsoft.com/office/drawing/2014/main" id="{63ECFD56-111C-1DD9-C992-78BDCE4964FD}"/>
              </a:ext>
            </a:extLst>
          </p:cNvPr>
          <p:cNvSpPr/>
          <p:nvPr/>
        </p:nvSpPr>
        <p:spPr>
          <a:xfrm>
            <a:off x="813240" y="121896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53" name="Straight Connector 1452">
            <a:extLst>
              <a:ext uri="{FF2B5EF4-FFF2-40B4-BE49-F238E27FC236}">
                <a16:creationId xmlns:a16="http://schemas.microsoft.com/office/drawing/2014/main" id="{179F8DC9-DB0B-4CC3-31AE-6D97BAB00396}"/>
              </a:ext>
            </a:extLst>
          </p:cNvPr>
          <p:cNvSpPr/>
          <p:nvPr/>
        </p:nvSpPr>
        <p:spPr>
          <a:xfrm>
            <a:off x="813240" y="673596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55" name="TextBox 1454">
            <a:extLst>
              <a:ext uri="{FF2B5EF4-FFF2-40B4-BE49-F238E27FC236}">
                <a16:creationId xmlns:a16="http://schemas.microsoft.com/office/drawing/2014/main" id="{AAD5085F-28C5-745B-4BB7-C8B24B43524D}"/>
              </a:ext>
            </a:extLst>
          </p:cNvPr>
          <p:cNvSpPr txBox="1"/>
          <p:nvPr/>
        </p:nvSpPr>
        <p:spPr>
          <a:xfrm>
            <a:off x="1514160" y="1282320"/>
            <a:ext cx="202752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1961 Act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56" name="TextBox 1455">
            <a:extLst>
              <a:ext uri="{FF2B5EF4-FFF2-40B4-BE49-F238E27FC236}">
                <a16:creationId xmlns:a16="http://schemas.microsoft.com/office/drawing/2014/main" id="{5D274CBD-E794-8C54-9E2E-D58A3A48AA22}"/>
              </a:ext>
            </a:extLst>
          </p:cNvPr>
          <p:cNvSpPr txBox="1"/>
          <p:nvPr/>
        </p:nvSpPr>
        <p:spPr>
          <a:xfrm>
            <a:off x="5791680" y="1282320"/>
            <a:ext cx="23828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Related to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57" name="TextBox 1456">
            <a:extLst>
              <a:ext uri="{FF2B5EF4-FFF2-40B4-BE49-F238E27FC236}">
                <a16:creationId xmlns:a16="http://schemas.microsoft.com/office/drawing/2014/main" id="{4D2C8517-9BC5-5329-41BC-6DF828AA5903}"/>
              </a:ext>
            </a:extLst>
          </p:cNvPr>
          <p:cNvSpPr txBox="1"/>
          <p:nvPr/>
        </p:nvSpPr>
        <p:spPr>
          <a:xfrm>
            <a:off x="9983520" y="1282320"/>
            <a:ext cx="202752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2025 Act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58" name="TextBox 1457">
            <a:extLst>
              <a:ext uri="{FF2B5EF4-FFF2-40B4-BE49-F238E27FC236}">
                <a16:creationId xmlns:a16="http://schemas.microsoft.com/office/drawing/2014/main" id="{E2F5B31A-0975-94DC-8392-819F6F857D77}"/>
              </a:ext>
            </a:extLst>
          </p:cNvPr>
          <p:cNvSpPr txBox="1"/>
          <p:nvPr/>
        </p:nvSpPr>
        <p:spPr>
          <a:xfrm>
            <a:off x="2030095" y="1856880"/>
            <a:ext cx="6775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35D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59" name="TextBox 1458">
            <a:extLst>
              <a:ext uri="{FF2B5EF4-FFF2-40B4-BE49-F238E27FC236}">
                <a16:creationId xmlns:a16="http://schemas.microsoft.com/office/drawing/2014/main" id="{BEAE95E2-A399-632D-1E5A-EC7FC9216A69}"/>
              </a:ext>
            </a:extLst>
          </p:cNvPr>
          <p:cNvSpPr txBox="1"/>
          <p:nvPr/>
        </p:nvSpPr>
        <p:spPr>
          <a:xfrm>
            <a:off x="3866040" y="1856880"/>
            <a:ext cx="64854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Amortisation of preliminary expenses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60" name="TextBox 1459">
            <a:extLst>
              <a:ext uri="{FF2B5EF4-FFF2-40B4-BE49-F238E27FC236}">
                <a16:creationId xmlns:a16="http://schemas.microsoft.com/office/drawing/2014/main" id="{A5E59F0C-3DCA-C564-F1FE-EBA2A098D7C1}"/>
              </a:ext>
            </a:extLst>
          </p:cNvPr>
          <p:cNvSpPr txBox="1"/>
          <p:nvPr/>
        </p:nvSpPr>
        <p:spPr>
          <a:xfrm>
            <a:off x="10596240" y="1856880"/>
            <a:ext cx="424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44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61" name="TextBox 1460">
            <a:extLst>
              <a:ext uri="{FF2B5EF4-FFF2-40B4-BE49-F238E27FC236}">
                <a16:creationId xmlns:a16="http://schemas.microsoft.com/office/drawing/2014/main" id="{F6E305D0-4C49-9820-FF28-255924DF75B5}"/>
              </a:ext>
            </a:extLst>
          </p:cNvPr>
          <p:cNvSpPr txBox="1"/>
          <p:nvPr/>
        </p:nvSpPr>
        <p:spPr>
          <a:xfrm>
            <a:off x="1011240" y="2314800"/>
            <a:ext cx="31539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44AD/44ADA/44AE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62" name="TextBox 1461">
            <a:extLst>
              <a:ext uri="{FF2B5EF4-FFF2-40B4-BE49-F238E27FC236}">
                <a16:creationId xmlns:a16="http://schemas.microsoft.com/office/drawing/2014/main" id="{7DBABC46-76B3-5871-5D0E-85A1DC908B63}"/>
              </a:ext>
            </a:extLst>
          </p:cNvPr>
          <p:cNvSpPr txBox="1"/>
          <p:nvPr/>
        </p:nvSpPr>
        <p:spPr>
          <a:xfrm>
            <a:off x="3866040" y="2314800"/>
            <a:ext cx="61743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Presumptive Taxation for Residents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63" name="TextBox 1462">
            <a:extLst>
              <a:ext uri="{FF2B5EF4-FFF2-40B4-BE49-F238E27FC236}">
                <a16:creationId xmlns:a16="http://schemas.microsoft.com/office/drawing/2014/main" id="{21498D8C-6A8C-55DB-E186-F408F6A40ED5}"/>
              </a:ext>
            </a:extLst>
          </p:cNvPr>
          <p:cNvSpPr txBox="1"/>
          <p:nvPr/>
        </p:nvSpPr>
        <p:spPr>
          <a:xfrm>
            <a:off x="10596240" y="2314800"/>
            <a:ext cx="424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58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64" name="TextBox 1463">
            <a:extLst>
              <a:ext uri="{FF2B5EF4-FFF2-40B4-BE49-F238E27FC236}">
                <a16:creationId xmlns:a16="http://schemas.microsoft.com/office/drawing/2014/main" id="{8B4AA0AC-E615-9E56-0D05-2891A47A613F}"/>
              </a:ext>
            </a:extLst>
          </p:cNvPr>
          <p:cNvSpPr txBox="1"/>
          <p:nvPr/>
        </p:nvSpPr>
        <p:spPr>
          <a:xfrm>
            <a:off x="1951560" y="2772000"/>
            <a:ext cx="8967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44AA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65" name="TextBox 1464">
            <a:extLst>
              <a:ext uri="{FF2B5EF4-FFF2-40B4-BE49-F238E27FC236}">
                <a16:creationId xmlns:a16="http://schemas.microsoft.com/office/drawing/2014/main" id="{5C6887ED-F00D-BAE9-CBAB-1686ACAFCEA9}"/>
              </a:ext>
            </a:extLst>
          </p:cNvPr>
          <p:cNvSpPr txBox="1"/>
          <p:nvPr/>
        </p:nvSpPr>
        <p:spPr>
          <a:xfrm>
            <a:off x="3866040" y="2772000"/>
            <a:ext cx="38001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Maintenance of Books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66" name="TextBox 1465">
            <a:extLst>
              <a:ext uri="{FF2B5EF4-FFF2-40B4-BE49-F238E27FC236}">
                <a16:creationId xmlns:a16="http://schemas.microsoft.com/office/drawing/2014/main" id="{BBD5500B-D1FB-3574-7F2F-079992582117}"/>
              </a:ext>
            </a:extLst>
          </p:cNvPr>
          <p:cNvSpPr txBox="1"/>
          <p:nvPr/>
        </p:nvSpPr>
        <p:spPr>
          <a:xfrm>
            <a:off x="10596240" y="2772000"/>
            <a:ext cx="424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62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67" name="TextBox 1466">
            <a:extLst>
              <a:ext uri="{FF2B5EF4-FFF2-40B4-BE49-F238E27FC236}">
                <a16:creationId xmlns:a16="http://schemas.microsoft.com/office/drawing/2014/main" id="{ECC9F697-E589-5611-227B-2477B9DF602A}"/>
              </a:ext>
            </a:extLst>
          </p:cNvPr>
          <p:cNvSpPr txBox="1"/>
          <p:nvPr/>
        </p:nvSpPr>
        <p:spPr>
          <a:xfrm>
            <a:off x="1941120" y="3229200"/>
            <a:ext cx="892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44AB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68" name="TextBox 1467">
            <a:extLst>
              <a:ext uri="{FF2B5EF4-FFF2-40B4-BE49-F238E27FC236}">
                <a16:creationId xmlns:a16="http://schemas.microsoft.com/office/drawing/2014/main" id="{30A67F8B-DB55-D394-8C7E-4794A0DD66C4}"/>
              </a:ext>
            </a:extLst>
          </p:cNvPr>
          <p:cNvSpPr txBox="1"/>
          <p:nvPr/>
        </p:nvSpPr>
        <p:spPr>
          <a:xfrm>
            <a:off x="3866040" y="3229200"/>
            <a:ext cx="16390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Tax Audit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69" name="TextBox 1468">
            <a:extLst>
              <a:ext uri="{FF2B5EF4-FFF2-40B4-BE49-F238E27FC236}">
                <a16:creationId xmlns:a16="http://schemas.microsoft.com/office/drawing/2014/main" id="{35B76FC7-7C8B-1BAF-D197-7ECBE083D377}"/>
              </a:ext>
            </a:extLst>
          </p:cNvPr>
          <p:cNvSpPr txBox="1"/>
          <p:nvPr/>
        </p:nvSpPr>
        <p:spPr>
          <a:xfrm>
            <a:off x="10596240" y="3229200"/>
            <a:ext cx="424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63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70" name="TextBox 1469">
            <a:extLst>
              <a:ext uri="{FF2B5EF4-FFF2-40B4-BE49-F238E27FC236}">
                <a16:creationId xmlns:a16="http://schemas.microsoft.com/office/drawing/2014/main" id="{57BB5D0A-2013-6304-4C22-4364191ECB89}"/>
              </a:ext>
            </a:extLst>
          </p:cNvPr>
          <p:cNvSpPr txBox="1"/>
          <p:nvPr/>
        </p:nvSpPr>
        <p:spPr>
          <a:xfrm>
            <a:off x="2126880" y="3686400"/>
            <a:ext cx="424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47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71" name="TextBox 1470">
            <a:extLst>
              <a:ext uri="{FF2B5EF4-FFF2-40B4-BE49-F238E27FC236}">
                <a16:creationId xmlns:a16="http://schemas.microsoft.com/office/drawing/2014/main" id="{226DD755-0E51-BB6E-E034-1B6B7D58534B}"/>
              </a:ext>
            </a:extLst>
          </p:cNvPr>
          <p:cNvSpPr txBox="1"/>
          <p:nvPr/>
        </p:nvSpPr>
        <p:spPr>
          <a:xfrm>
            <a:off x="3866040" y="3686400"/>
            <a:ext cx="65599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Transactions not regarded as transfer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72" name="TextBox 1471">
            <a:extLst>
              <a:ext uri="{FF2B5EF4-FFF2-40B4-BE49-F238E27FC236}">
                <a16:creationId xmlns:a16="http://schemas.microsoft.com/office/drawing/2014/main" id="{86D8FBEF-91A4-B43B-ABFF-B1CE0CF43E56}"/>
              </a:ext>
            </a:extLst>
          </p:cNvPr>
          <p:cNvSpPr txBox="1"/>
          <p:nvPr/>
        </p:nvSpPr>
        <p:spPr>
          <a:xfrm>
            <a:off x="10596240" y="3686400"/>
            <a:ext cx="424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70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73" name="TextBox 1472">
            <a:extLst>
              <a:ext uri="{FF2B5EF4-FFF2-40B4-BE49-F238E27FC236}">
                <a16:creationId xmlns:a16="http://schemas.microsoft.com/office/drawing/2014/main" id="{B381B92C-2A32-FF0A-1024-11D9B8313E9B}"/>
              </a:ext>
            </a:extLst>
          </p:cNvPr>
          <p:cNvSpPr txBox="1"/>
          <p:nvPr/>
        </p:nvSpPr>
        <p:spPr>
          <a:xfrm>
            <a:off x="2027880" y="4143600"/>
            <a:ext cx="6483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41</a:t>
            </a:r>
            <a:endParaRPr lang="en-US" sz="2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77" name="TextBox 1476">
            <a:extLst>
              <a:ext uri="{FF2B5EF4-FFF2-40B4-BE49-F238E27FC236}">
                <a16:creationId xmlns:a16="http://schemas.microsoft.com/office/drawing/2014/main" id="{E70F1B2C-ED1B-C0AB-EF55-5D04D44CE85E}"/>
              </a:ext>
            </a:extLst>
          </p:cNvPr>
          <p:cNvSpPr txBox="1"/>
          <p:nvPr/>
        </p:nvSpPr>
        <p:spPr>
          <a:xfrm>
            <a:off x="2117880" y="4966560"/>
            <a:ext cx="424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68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78" name="TextBox 1477">
            <a:extLst>
              <a:ext uri="{FF2B5EF4-FFF2-40B4-BE49-F238E27FC236}">
                <a16:creationId xmlns:a16="http://schemas.microsoft.com/office/drawing/2014/main" id="{927BBF25-6D63-691D-EFC5-77D633E7D2E2}"/>
              </a:ext>
            </a:extLst>
          </p:cNvPr>
          <p:cNvSpPr txBox="1"/>
          <p:nvPr/>
        </p:nvSpPr>
        <p:spPr>
          <a:xfrm>
            <a:off x="3866040" y="4966560"/>
            <a:ext cx="34830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Unexplained Credits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79" name="TextBox 1478">
            <a:extLst>
              <a:ext uri="{FF2B5EF4-FFF2-40B4-BE49-F238E27FC236}">
                <a16:creationId xmlns:a16="http://schemas.microsoft.com/office/drawing/2014/main" id="{22EAE640-C4AD-BAE0-ACB6-2D26817D480B}"/>
              </a:ext>
            </a:extLst>
          </p:cNvPr>
          <p:cNvSpPr txBox="1"/>
          <p:nvPr/>
        </p:nvSpPr>
        <p:spPr>
          <a:xfrm>
            <a:off x="10510920" y="4966560"/>
            <a:ext cx="636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102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80" name="TextBox 1479">
            <a:extLst>
              <a:ext uri="{FF2B5EF4-FFF2-40B4-BE49-F238E27FC236}">
                <a16:creationId xmlns:a16="http://schemas.microsoft.com/office/drawing/2014/main" id="{8EB43272-7570-524A-CF67-E47BA802580E}"/>
              </a:ext>
            </a:extLst>
          </p:cNvPr>
          <p:cNvSpPr txBox="1"/>
          <p:nvPr/>
        </p:nvSpPr>
        <p:spPr>
          <a:xfrm>
            <a:off x="1364760" y="5424120"/>
            <a:ext cx="2242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269SS / 269T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81" name="TextBox 1480">
            <a:extLst>
              <a:ext uri="{FF2B5EF4-FFF2-40B4-BE49-F238E27FC236}">
                <a16:creationId xmlns:a16="http://schemas.microsoft.com/office/drawing/2014/main" id="{1B25740E-A694-13A5-936E-7F4705B43380}"/>
              </a:ext>
            </a:extLst>
          </p:cNvPr>
          <p:cNvSpPr txBox="1"/>
          <p:nvPr/>
        </p:nvSpPr>
        <p:spPr>
          <a:xfrm>
            <a:off x="3866040" y="5424120"/>
            <a:ext cx="72655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Taking / repayment of deposits, loans, etc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82" name="TextBox 1481">
            <a:extLst>
              <a:ext uri="{FF2B5EF4-FFF2-40B4-BE49-F238E27FC236}">
                <a16:creationId xmlns:a16="http://schemas.microsoft.com/office/drawing/2014/main" id="{14B1888D-23BB-D298-1F59-FC0FA7E887D9}"/>
              </a:ext>
            </a:extLst>
          </p:cNvPr>
          <p:cNvSpPr txBox="1"/>
          <p:nvPr/>
        </p:nvSpPr>
        <p:spPr>
          <a:xfrm>
            <a:off x="10095120" y="5424120"/>
            <a:ext cx="15962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185 / 188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83" name="TextBox 1482">
            <a:extLst>
              <a:ext uri="{FF2B5EF4-FFF2-40B4-BE49-F238E27FC236}">
                <a16:creationId xmlns:a16="http://schemas.microsoft.com/office/drawing/2014/main" id="{4980B5A3-82A7-D098-1FD0-21E8E1D67E36}"/>
              </a:ext>
            </a:extLst>
          </p:cNvPr>
          <p:cNvSpPr txBox="1"/>
          <p:nvPr/>
        </p:nvSpPr>
        <p:spPr>
          <a:xfrm>
            <a:off x="1948680" y="5881320"/>
            <a:ext cx="8722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112A</a:t>
            </a:r>
            <a:endParaRPr lang="en-US" sz="2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84" name="TextBox 1483">
            <a:extLst>
              <a:ext uri="{FF2B5EF4-FFF2-40B4-BE49-F238E27FC236}">
                <a16:creationId xmlns:a16="http://schemas.microsoft.com/office/drawing/2014/main" id="{78B65720-F934-4F40-1902-749558D4A590}"/>
              </a:ext>
            </a:extLst>
          </p:cNvPr>
          <p:cNvSpPr txBox="1"/>
          <p:nvPr/>
        </p:nvSpPr>
        <p:spPr>
          <a:xfrm>
            <a:off x="3866040" y="5881320"/>
            <a:ext cx="49356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Tax on LTCG in certain cases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85" name="TextBox 1484">
            <a:extLst>
              <a:ext uri="{FF2B5EF4-FFF2-40B4-BE49-F238E27FC236}">
                <a16:creationId xmlns:a16="http://schemas.microsoft.com/office/drawing/2014/main" id="{4C4EC2B3-7ACF-A1CD-95C8-7093B6E19D17}"/>
              </a:ext>
            </a:extLst>
          </p:cNvPr>
          <p:cNvSpPr txBox="1"/>
          <p:nvPr/>
        </p:nvSpPr>
        <p:spPr>
          <a:xfrm>
            <a:off x="10509480" y="5881320"/>
            <a:ext cx="636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198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86" name="TextBox 1485">
            <a:extLst>
              <a:ext uri="{FF2B5EF4-FFF2-40B4-BE49-F238E27FC236}">
                <a16:creationId xmlns:a16="http://schemas.microsoft.com/office/drawing/2014/main" id="{4E09948A-1F5E-2150-F809-43950D4DB8E8}"/>
              </a:ext>
            </a:extLst>
          </p:cNvPr>
          <p:cNvSpPr txBox="1"/>
          <p:nvPr/>
        </p:nvSpPr>
        <p:spPr>
          <a:xfrm>
            <a:off x="1773360" y="6338520"/>
            <a:ext cx="13280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115BAC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87" name="TextBox 1486">
            <a:extLst>
              <a:ext uri="{FF2B5EF4-FFF2-40B4-BE49-F238E27FC236}">
                <a16:creationId xmlns:a16="http://schemas.microsoft.com/office/drawing/2014/main" id="{6EA7DC1A-AD0B-1B0D-BEB3-D3E33998E65D}"/>
              </a:ext>
            </a:extLst>
          </p:cNvPr>
          <p:cNvSpPr txBox="1"/>
          <p:nvPr/>
        </p:nvSpPr>
        <p:spPr>
          <a:xfrm>
            <a:off x="3866040" y="6338520"/>
            <a:ext cx="28566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New Tax Regime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88" name="TextBox 1487">
            <a:extLst>
              <a:ext uri="{FF2B5EF4-FFF2-40B4-BE49-F238E27FC236}">
                <a16:creationId xmlns:a16="http://schemas.microsoft.com/office/drawing/2014/main" id="{F75665D0-0802-ABF0-81B9-2FAF2E008FB7}"/>
              </a:ext>
            </a:extLst>
          </p:cNvPr>
          <p:cNvSpPr txBox="1"/>
          <p:nvPr/>
        </p:nvSpPr>
        <p:spPr>
          <a:xfrm>
            <a:off x="10506600" y="6338520"/>
            <a:ext cx="636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202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D9AE7F32-5417-3498-D583-3CC8CFEF4D6F}"/>
              </a:ext>
            </a:extLst>
          </p:cNvPr>
          <p:cNvSpPr/>
          <p:nvPr/>
        </p:nvSpPr>
        <p:spPr>
          <a:xfrm>
            <a:off x="3657600" y="145800"/>
            <a:ext cx="5441760" cy="914400"/>
          </a:xfrm>
          <a:prstGeom prst="round2Diag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200" dirty="0">
                <a:solidFill>
                  <a:srgbClr val="002060"/>
                </a:solidFill>
                <a:latin typeface="Aptos" panose="020B0004020202020204" pitchFamily="34" charset="0"/>
              </a:rPr>
              <a:t>Business </a:t>
            </a:r>
          </a:p>
          <a:p>
            <a:pPr algn="ctr"/>
            <a:r>
              <a:rPr lang="en-IN" sz="3200" dirty="0">
                <a:solidFill>
                  <a:srgbClr val="002060"/>
                </a:solidFill>
                <a:latin typeface="Aptos" panose="020B0004020202020204" pitchFamily="34" charset="0"/>
              </a:rPr>
              <a:t>– Sections Transition</a:t>
            </a:r>
          </a:p>
        </p:txBody>
      </p:sp>
    </p:spTree>
    <p:extLst>
      <p:ext uri="{BB962C8B-B14F-4D97-AF65-F5344CB8AC3E}">
        <p14:creationId xmlns:p14="http://schemas.microsoft.com/office/powerpoint/2010/main" val="35449839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" name="Freeform: Shape 1638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643" name="TextBox 1642"/>
          <p:cNvSpPr txBox="1"/>
          <p:nvPr/>
        </p:nvSpPr>
        <p:spPr>
          <a:xfrm>
            <a:off x="679320" y="886320"/>
            <a:ext cx="901980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Section 62 as compared to Old S. 44AA 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44" name="TextBox 1643"/>
          <p:cNvSpPr txBox="1"/>
          <p:nvPr/>
        </p:nvSpPr>
        <p:spPr>
          <a:xfrm>
            <a:off x="679320" y="1468440"/>
            <a:ext cx="1360548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Specified profession - Information Technology and Company 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45" name="TextBox 1644"/>
          <p:cNvSpPr txBox="1"/>
          <p:nvPr/>
        </p:nvSpPr>
        <p:spPr>
          <a:xfrm>
            <a:off x="1063440" y="1898640"/>
            <a:ext cx="1437660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secretary professions have been added in the section as specified 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46" name="TextBox 1645"/>
          <p:cNvSpPr txBox="1"/>
          <p:nvPr/>
        </p:nvSpPr>
        <p:spPr>
          <a:xfrm>
            <a:off x="1063440" y="2328480"/>
            <a:ext cx="757188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professions, earlier - notifications. 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47" name="TextBox 1646"/>
          <p:cNvSpPr txBox="1"/>
          <p:nvPr/>
        </p:nvSpPr>
        <p:spPr>
          <a:xfrm>
            <a:off x="679320" y="2910600"/>
            <a:ext cx="1418616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 dirty="0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000" b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 Earlier books of accounts were required for </a:t>
            </a:r>
            <a:r>
              <a:rPr lang="en-US" sz="3000" b="1" strike="noStrike" spc="-1" dirty="0" err="1">
                <a:solidFill>
                  <a:srgbClr val="000000"/>
                </a:solidFill>
                <a:latin typeface="Franklin Gothic Book"/>
                <a:ea typeface="Franklin Gothic Book"/>
              </a:rPr>
              <a:t>assessee</a:t>
            </a:r>
            <a:r>
              <a:rPr lang="en-US" sz="3000" b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, who was </a:t>
            </a:r>
            <a:endParaRPr lang="en-US" sz="30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48" name="TextBox 1647"/>
          <p:cNvSpPr txBox="1"/>
          <p:nvPr/>
        </p:nvSpPr>
        <p:spPr>
          <a:xfrm>
            <a:off x="1063440" y="3340080"/>
            <a:ext cx="1364040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engaged in business which was covered u/s 44AD(4) and his TI 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49" name="TextBox 1648"/>
          <p:cNvSpPr txBox="1"/>
          <p:nvPr/>
        </p:nvSpPr>
        <p:spPr>
          <a:xfrm>
            <a:off x="1063440" y="3770280"/>
            <a:ext cx="7744894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Total Income exceeded the MANCT. Now:</a:t>
            </a:r>
            <a:endParaRPr lang="en-US" sz="30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50" name="TextBox 1649"/>
          <p:cNvSpPr txBox="1"/>
          <p:nvPr/>
        </p:nvSpPr>
        <p:spPr>
          <a:xfrm>
            <a:off x="1209600" y="4288680"/>
            <a:ext cx="1033164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0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condition of TI exceeding MANCT is not there, 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51" name="TextBox 1650"/>
          <p:cNvSpPr txBox="1"/>
          <p:nvPr/>
        </p:nvSpPr>
        <p:spPr>
          <a:xfrm>
            <a:off x="1209600" y="4806360"/>
            <a:ext cx="1382328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0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hence even if an specified assessee is not declaring profits as 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52" name="TextBox 1651"/>
          <p:cNvSpPr txBox="1"/>
          <p:nvPr/>
        </p:nvSpPr>
        <p:spPr>
          <a:xfrm>
            <a:off x="1593720" y="5236920"/>
            <a:ext cx="1249740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per presumptive basis and as his income is below MANCT 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53" name="TextBox 1652"/>
          <p:cNvSpPr txBox="1"/>
          <p:nvPr/>
        </p:nvSpPr>
        <p:spPr>
          <a:xfrm>
            <a:off x="1209600" y="5756400"/>
            <a:ext cx="886248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0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consequently tax audit is not required, 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54" name="TextBox 1653"/>
          <p:cNvSpPr txBox="1"/>
          <p:nvPr/>
        </p:nvSpPr>
        <p:spPr>
          <a:xfrm>
            <a:off x="1209600" y="6274440"/>
            <a:ext cx="1389024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0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still the assessee would have to prepare its books of accounts.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874789E-EF6D-76D5-184D-2DFB51ADD472}"/>
              </a:ext>
            </a:extLst>
          </p:cNvPr>
          <p:cNvSpPr/>
          <p:nvPr/>
        </p:nvSpPr>
        <p:spPr>
          <a:xfrm>
            <a:off x="4073236" y="123480"/>
            <a:ext cx="4975761" cy="6872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3200" b="1" dirty="0">
                <a:solidFill>
                  <a:schemeClr val="accent4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BOOKS </a:t>
            </a:r>
          </a:p>
        </p:txBody>
      </p:sp>
    </p:spTree>
    <p:extLst>
      <p:ext uri="{BB962C8B-B14F-4D97-AF65-F5344CB8AC3E}">
        <p14:creationId xmlns:p14="http://schemas.microsoft.com/office/powerpoint/2010/main" val="16763975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5" name="Freeform: Shape 1654"/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56" name="Freeform: Shape 1655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660" name="TextBox 1659"/>
          <p:cNvSpPr txBox="1"/>
          <p:nvPr/>
        </p:nvSpPr>
        <p:spPr>
          <a:xfrm>
            <a:off x="679320" y="883800"/>
            <a:ext cx="1448028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209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Section 58 (Old s. 44AD/44ADA/44AE) r.w.s. 63 (Old S. 44AB)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61" name="TextBox 1660"/>
          <p:cNvSpPr txBox="1"/>
          <p:nvPr/>
        </p:nvSpPr>
        <p:spPr>
          <a:xfrm>
            <a:off x="679320" y="1494360"/>
            <a:ext cx="149270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209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Earlier Old S. 44AD was optional, now seems to be mandatory.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62" name="TextBox 1661"/>
          <p:cNvSpPr txBox="1"/>
          <p:nvPr/>
        </p:nvSpPr>
        <p:spPr>
          <a:xfrm>
            <a:off x="679320" y="2106360"/>
            <a:ext cx="155426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209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Now declaring income lower than specified % of profit, and its TI 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63" name="TextBox 1662"/>
          <p:cNvSpPr txBox="1"/>
          <p:nvPr/>
        </p:nvSpPr>
        <p:spPr>
          <a:xfrm>
            <a:off x="1063440" y="2565000"/>
            <a:ext cx="810072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exceeds MANCT, requirement is to: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64" name="TextBox 1663"/>
          <p:cNvSpPr txBox="1"/>
          <p:nvPr/>
        </p:nvSpPr>
        <p:spPr>
          <a:xfrm>
            <a:off x="1209600" y="3111840"/>
            <a:ext cx="78098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209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Maintain books of accounts; and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65" name="TextBox 1664"/>
          <p:cNvSpPr txBox="1"/>
          <p:nvPr/>
        </p:nvSpPr>
        <p:spPr>
          <a:xfrm>
            <a:off x="1209600" y="3659400"/>
            <a:ext cx="619416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209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Get the audit done u/s 63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66" name="TextBox 1665"/>
          <p:cNvSpPr txBox="1"/>
          <p:nvPr/>
        </p:nvSpPr>
        <p:spPr>
          <a:xfrm>
            <a:off x="679320" y="4270680"/>
            <a:ext cx="1366668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209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However, u/s 63, condition of TI exceeding MANCT is not 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67" name="TextBox 1666"/>
          <p:cNvSpPr txBox="1"/>
          <p:nvPr/>
        </p:nvSpPr>
        <p:spPr>
          <a:xfrm>
            <a:off x="1063440" y="4728960"/>
            <a:ext cx="275616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mentioned. 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68" name="TextBox 1667"/>
          <p:cNvSpPr txBox="1"/>
          <p:nvPr/>
        </p:nvSpPr>
        <p:spPr>
          <a:xfrm>
            <a:off x="679320" y="5339160"/>
            <a:ext cx="140126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209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Earlier condition of TI exceeding MANCT was not there for 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69" name="TextBox 1668"/>
          <p:cNvSpPr txBox="1"/>
          <p:nvPr/>
        </p:nvSpPr>
        <p:spPr>
          <a:xfrm>
            <a:off x="1063440" y="5797800"/>
            <a:ext cx="1469520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business of plying, hiring or leasing of goods carriage, which is 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70" name="TextBox 1669"/>
          <p:cNvSpPr txBox="1"/>
          <p:nvPr/>
        </p:nvSpPr>
        <p:spPr>
          <a:xfrm>
            <a:off x="1063440" y="6256440"/>
            <a:ext cx="594720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now required in 2025 Act.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77E0F97-154B-D184-21E5-995052917560}"/>
              </a:ext>
            </a:extLst>
          </p:cNvPr>
          <p:cNvSpPr/>
          <p:nvPr/>
        </p:nvSpPr>
        <p:spPr>
          <a:xfrm>
            <a:off x="4073236" y="123480"/>
            <a:ext cx="4975761" cy="6872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3200" b="1" dirty="0">
                <a:solidFill>
                  <a:schemeClr val="accent4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EIS, AUDIT </a:t>
            </a:r>
          </a:p>
        </p:txBody>
      </p:sp>
    </p:spTree>
    <p:extLst>
      <p:ext uri="{BB962C8B-B14F-4D97-AF65-F5344CB8AC3E}">
        <p14:creationId xmlns:p14="http://schemas.microsoft.com/office/powerpoint/2010/main" val="3322720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Freeform: Shape 63"/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" name="Freeform: Shape 64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48800" y="1217160"/>
            <a:ext cx="932760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C00000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C00000"/>
                </a:solidFill>
                <a:latin typeface="Franklin Gothic Book"/>
                <a:ea typeface="Franklin Gothic Book"/>
              </a:rPr>
              <a:t> S. 195 </a:t>
            </a:r>
            <a:r>
              <a:rPr lang="en-US" sz="36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36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(s. 115BBE) </a:t>
            </a:r>
            <a:r>
              <a:rPr lang="en-US" sz="36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36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60% to 30%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907560" y="1956600"/>
            <a:ext cx="10682757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 dirty="0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 Surcharge of 25% continues.. Effective rate 39%</a:t>
            </a:r>
            <a:endParaRPr lang="en-US" sz="36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907560" y="2696040"/>
            <a:ext cx="8331442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 dirty="0">
                <a:solidFill>
                  <a:srgbClr val="FF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 dirty="0">
                <a:solidFill>
                  <a:srgbClr val="FF0000"/>
                </a:solidFill>
                <a:latin typeface="Franklin Gothic Book"/>
                <a:ea typeface="Franklin Gothic Book"/>
              </a:rPr>
              <a:t> Omit penalty u/s 443 (272AAC) – 10% </a:t>
            </a:r>
            <a:endParaRPr lang="en-US" sz="3600" b="0" strike="noStrike" spc="-1" dirty="0">
              <a:solidFill>
                <a:srgbClr val="FF0000"/>
              </a:solidFill>
              <a:latin typeface="Times New Roman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907560" y="3435120"/>
            <a:ext cx="137851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Subsume this penalty in s. 439(11). (misreporting :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291320" y="3984120"/>
            <a:ext cx="424188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Penalty - 200% )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907560" y="4723200"/>
            <a:ext cx="1425924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Clause (g) inserted in s. 439(11) </a:t>
            </a:r>
            <a:r>
              <a:rPr lang="en-US" sz="3600" b="1" i="1" strike="noStrike" spc="-1">
                <a:solidFill>
                  <a:srgbClr val="000000"/>
                </a:solidFill>
                <a:latin typeface="FranklinGothic-Book"/>
                <a:ea typeface="FranklinGothic-Book"/>
              </a:rPr>
              <a:t>– 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income referred to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291320" y="5271480"/>
            <a:ext cx="310680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in s. 195(b)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364759" y="6010920"/>
            <a:ext cx="7874243" cy="50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400" b="0" strike="noStrike" spc="-1" dirty="0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400" b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 Penalty only if AO does assessment</a:t>
            </a:r>
            <a:endParaRPr lang="en-US" sz="3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9623880" y="124200"/>
            <a:ext cx="2439000" cy="34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AF6D63-9D73-02EA-4D5B-2500268DE64C}"/>
              </a:ext>
            </a:extLst>
          </p:cNvPr>
          <p:cNvSpPr/>
          <p:nvPr/>
        </p:nvSpPr>
        <p:spPr>
          <a:xfrm>
            <a:off x="1075333" y="207180"/>
            <a:ext cx="5899898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800" dirty="0">
                <a:latin typeface="Bahnschrift" panose="020B0502040204020203" pitchFamily="34" charset="0"/>
              </a:rPr>
              <a:t>Changes in Tax Rate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FF53F20F-2295-23B3-F421-88F0086A8A5D}"/>
              </a:ext>
            </a:extLst>
          </p:cNvPr>
          <p:cNvSpPr/>
          <p:nvPr/>
        </p:nvSpPr>
        <p:spPr>
          <a:xfrm>
            <a:off x="1219200" y="1207477"/>
            <a:ext cx="10011508" cy="4958862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7D029F5E-5432-7BBF-5837-23D025DE8036}"/>
              </a:ext>
            </a:extLst>
          </p:cNvPr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0BA1E05-D973-EF1A-DA71-C4B9FA929810}"/>
              </a:ext>
            </a:extLst>
          </p:cNvPr>
          <p:cNvSpPr/>
          <p:nvPr/>
        </p:nvSpPr>
        <p:spPr>
          <a:xfrm>
            <a:off x="650571" y="1263905"/>
            <a:ext cx="10890858" cy="5299191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600" spc="-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Section 63 Form 26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600" b="0" strike="noStrike" spc="-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Parts A B C and D</a:t>
            </a:r>
          </a:p>
          <a:p>
            <a:r>
              <a:rPr lang="en-US" sz="2400" b="0" strike="noStrike" spc="-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IN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Notes: </a:t>
            </a:r>
          </a:p>
          <a:p>
            <a:r>
              <a:rPr lang="en-IN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Where any of the requirements in this Form is answered in the negative or with qualification, give reasons therefor. </a:t>
            </a:r>
          </a:p>
          <a:p>
            <a:r>
              <a:rPr lang="en-IN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Whenever the </a:t>
            </a:r>
            <a:r>
              <a:rPr lang="en-IN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assessee</a:t>
            </a:r>
            <a:r>
              <a:rPr lang="en-IN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is required to furnish an audit report under any other section of the Income-tax Act, 2025, the auditor conducting audit for the purpose of section 63, shall give due consideration to the report of such other audit while finalising this report. </a:t>
            </a:r>
          </a:p>
          <a:p>
            <a:endParaRPr lang="en-IN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IN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Clauses C D- 53 Under </a:t>
            </a:r>
            <a:r>
              <a:rPr lang="en-IN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Captions A to </a:t>
            </a:r>
            <a:r>
              <a:rPr lang="en-IN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  </a:t>
            </a:r>
            <a:r>
              <a:rPr lang="en-IN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Schedules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US" sz="3600" b="0" strike="noStrike" spc="-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C0ED10C-2E29-DAE3-0514-69DCACABA041}"/>
              </a:ext>
            </a:extLst>
          </p:cNvPr>
          <p:cNvSpPr/>
          <p:nvPr/>
        </p:nvSpPr>
        <p:spPr>
          <a:xfrm>
            <a:off x="4073236" y="123480"/>
            <a:ext cx="4975761" cy="6872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3200" b="1" dirty="0">
                <a:solidFill>
                  <a:schemeClr val="accent4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EIS, AUDIT </a:t>
            </a:r>
          </a:p>
        </p:txBody>
      </p:sp>
    </p:spTree>
    <p:extLst>
      <p:ext uri="{BB962C8B-B14F-4D97-AF65-F5344CB8AC3E}">
        <p14:creationId xmlns:p14="http://schemas.microsoft.com/office/powerpoint/2010/main" val="9358284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6" name="Freeform: Shape 2185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189" name="Freeform: Shape 2188"/>
          <p:cNvSpPr/>
          <p:nvPr/>
        </p:nvSpPr>
        <p:spPr>
          <a:xfrm>
            <a:off x="0" y="1128960"/>
            <a:ext cx="824040" cy="410400"/>
          </a:xfrm>
          <a:custGeom>
            <a:avLst/>
            <a:gdLst/>
            <a:ahLst/>
            <a:cxnLst/>
            <a:rect l="0" t="0" r="r" b="b"/>
            <a:pathLst>
              <a:path w="2289" h="1140">
                <a:moveTo>
                  <a:pt x="0" y="1140"/>
                </a:moveTo>
                <a:lnTo>
                  <a:pt x="2289" y="1140"/>
                </a:lnTo>
                <a:lnTo>
                  <a:pt x="2289" y="0"/>
                </a:lnTo>
                <a:lnTo>
                  <a:pt x="0" y="0"/>
                </a:lnTo>
                <a:lnTo>
                  <a:pt x="0" y="1140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90" name="Freeform: Shape 2189"/>
          <p:cNvSpPr/>
          <p:nvPr/>
        </p:nvSpPr>
        <p:spPr>
          <a:xfrm>
            <a:off x="823680" y="1128960"/>
            <a:ext cx="4873680" cy="410400"/>
          </a:xfrm>
          <a:custGeom>
            <a:avLst/>
            <a:gdLst/>
            <a:ahLst/>
            <a:cxnLst/>
            <a:rect l="0" t="0" r="r" b="b"/>
            <a:pathLst>
              <a:path w="13538" h="1140">
                <a:moveTo>
                  <a:pt x="0" y="1140"/>
                </a:moveTo>
                <a:lnTo>
                  <a:pt x="13538" y="1140"/>
                </a:lnTo>
                <a:lnTo>
                  <a:pt x="13538" y="0"/>
                </a:lnTo>
                <a:lnTo>
                  <a:pt x="0" y="0"/>
                </a:lnTo>
                <a:lnTo>
                  <a:pt x="0" y="1140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91" name="Freeform: Shape 2190"/>
          <p:cNvSpPr/>
          <p:nvPr/>
        </p:nvSpPr>
        <p:spPr>
          <a:xfrm>
            <a:off x="5697360" y="1128960"/>
            <a:ext cx="686520" cy="410400"/>
          </a:xfrm>
          <a:custGeom>
            <a:avLst/>
            <a:gdLst/>
            <a:ahLst/>
            <a:cxnLst/>
            <a:rect l="0" t="0" r="r" b="b"/>
            <a:pathLst>
              <a:path w="1907" h="1140">
                <a:moveTo>
                  <a:pt x="0" y="1140"/>
                </a:moveTo>
                <a:lnTo>
                  <a:pt x="1907" y="1140"/>
                </a:lnTo>
                <a:lnTo>
                  <a:pt x="1907" y="0"/>
                </a:lnTo>
                <a:lnTo>
                  <a:pt x="0" y="0"/>
                </a:lnTo>
                <a:lnTo>
                  <a:pt x="0" y="1140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92" name="Freeform: Shape 2191"/>
          <p:cNvSpPr/>
          <p:nvPr/>
        </p:nvSpPr>
        <p:spPr>
          <a:xfrm>
            <a:off x="6383160" y="1128960"/>
            <a:ext cx="5770800" cy="410400"/>
          </a:xfrm>
          <a:custGeom>
            <a:avLst/>
            <a:gdLst/>
            <a:ahLst/>
            <a:cxnLst/>
            <a:rect l="0" t="0" r="r" b="b"/>
            <a:pathLst>
              <a:path w="16030" h="1140">
                <a:moveTo>
                  <a:pt x="0" y="1140"/>
                </a:moveTo>
                <a:lnTo>
                  <a:pt x="16030" y="1140"/>
                </a:lnTo>
                <a:lnTo>
                  <a:pt x="16030" y="0"/>
                </a:lnTo>
                <a:lnTo>
                  <a:pt x="0" y="0"/>
                </a:lnTo>
                <a:lnTo>
                  <a:pt x="0" y="1140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93" name="Freeform: Shape 2192"/>
          <p:cNvSpPr/>
          <p:nvPr/>
        </p:nvSpPr>
        <p:spPr>
          <a:xfrm>
            <a:off x="0" y="1539000"/>
            <a:ext cx="824040" cy="1278360"/>
          </a:xfrm>
          <a:custGeom>
            <a:avLst/>
            <a:gdLst/>
            <a:ahLst/>
            <a:cxnLst/>
            <a:rect l="0" t="0" r="r" b="b"/>
            <a:pathLst>
              <a:path w="2289" h="3551">
                <a:moveTo>
                  <a:pt x="0" y="3551"/>
                </a:moveTo>
                <a:lnTo>
                  <a:pt x="2289" y="3551"/>
                </a:lnTo>
                <a:lnTo>
                  <a:pt x="2289" y="0"/>
                </a:lnTo>
                <a:lnTo>
                  <a:pt x="0" y="0"/>
                </a:lnTo>
                <a:lnTo>
                  <a:pt x="0" y="3551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94" name="Freeform: Shape 2193"/>
          <p:cNvSpPr/>
          <p:nvPr/>
        </p:nvSpPr>
        <p:spPr>
          <a:xfrm>
            <a:off x="823680" y="1539000"/>
            <a:ext cx="4873680" cy="1278360"/>
          </a:xfrm>
          <a:custGeom>
            <a:avLst/>
            <a:gdLst/>
            <a:ahLst/>
            <a:cxnLst/>
            <a:rect l="0" t="0" r="r" b="b"/>
            <a:pathLst>
              <a:path w="13538" h="3551">
                <a:moveTo>
                  <a:pt x="0" y="3551"/>
                </a:moveTo>
                <a:lnTo>
                  <a:pt x="13538" y="3551"/>
                </a:lnTo>
                <a:lnTo>
                  <a:pt x="13538" y="0"/>
                </a:lnTo>
                <a:lnTo>
                  <a:pt x="0" y="0"/>
                </a:lnTo>
                <a:lnTo>
                  <a:pt x="0" y="3551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95" name="Freeform: Shape 2194"/>
          <p:cNvSpPr/>
          <p:nvPr/>
        </p:nvSpPr>
        <p:spPr>
          <a:xfrm>
            <a:off x="5697360" y="1539000"/>
            <a:ext cx="686520" cy="1278360"/>
          </a:xfrm>
          <a:custGeom>
            <a:avLst/>
            <a:gdLst/>
            <a:ahLst/>
            <a:cxnLst/>
            <a:rect l="0" t="0" r="r" b="b"/>
            <a:pathLst>
              <a:path w="1907" h="3551">
                <a:moveTo>
                  <a:pt x="0" y="3551"/>
                </a:moveTo>
                <a:lnTo>
                  <a:pt x="1907" y="3551"/>
                </a:lnTo>
                <a:lnTo>
                  <a:pt x="1907" y="0"/>
                </a:lnTo>
                <a:lnTo>
                  <a:pt x="0" y="0"/>
                </a:lnTo>
                <a:lnTo>
                  <a:pt x="0" y="3551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96" name="Freeform: Shape 2195"/>
          <p:cNvSpPr/>
          <p:nvPr/>
        </p:nvSpPr>
        <p:spPr>
          <a:xfrm>
            <a:off x="6383160" y="1539000"/>
            <a:ext cx="5770800" cy="1278360"/>
          </a:xfrm>
          <a:custGeom>
            <a:avLst/>
            <a:gdLst/>
            <a:ahLst/>
            <a:cxnLst/>
            <a:rect l="0" t="0" r="r" b="b"/>
            <a:pathLst>
              <a:path w="16030" h="3551">
                <a:moveTo>
                  <a:pt x="0" y="3551"/>
                </a:moveTo>
                <a:lnTo>
                  <a:pt x="16030" y="3551"/>
                </a:lnTo>
                <a:lnTo>
                  <a:pt x="16030" y="0"/>
                </a:lnTo>
                <a:lnTo>
                  <a:pt x="0" y="0"/>
                </a:lnTo>
                <a:lnTo>
                  <a:pt x="0" y="3551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97" name="Freeform: Shape 2196"/>
          <p:cNvSpPr/>
          <p:nvPr/>
        </p:nvSpPr>
        <p:spPr>
          <a:xfrm>
            <a:off x="0" y="2817000"/>
            <a:ext cx="824040" cy="410400"/>
          </a:xfrm>
          <a:custGeom>
            <a:avLst/>
            <a:gdLst/>
            <a:ahLst/>
            <a:cxnLst/>
            <a:rect l="0" t="0" r="r" b="b"/>
            <a:pathLst>
              <a:path w="2289" h="1140">
                <a:moveTo>
                  <a:pt x="0" y="1140"/>
                </a:moveTo>
                <a:lnTo>
                  <a:pt x="2289" y="1140"/>
                </a:lnTo>
                <a:lnTo>
                  <a:pt x="2289" y="0"/>
                </a:lnTo>
                <a:lnTo>
                  <a:pt x="0" y="0"/>
                </a:lnTo>
                <a:lnTo>
                  <a:pt x="0" y="1140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98" name="Freeform: Shape 2197"/>
          <p:cNvSpPr/>
          <p:nvPr/>
        </p:nvSpPr>
        <p:spPr>
          <a:xfrm>
            <a:off x="823680" y="2817000"/>
            <a:ext cx="4873680" cy="410400"/>
          </a:xfrm>
          <a:custGeom>
            <a:avLst/>
            <a:gdLst/>
            <a:ahLst/>
            <a:cxnLst/>
            <a:rect l="0" t="0" r="r" b="b"/>
            <a:pathLst>
              <a:path w="13538" h="1140">
                <a:moveTo>
                  <a:pt x="0" y="1140"/>
                </a:moveTo>
                <a:lnTo>
                  <a:pt x="13538" y="1140"/>
                </a:lnTo>
                <a:lnTo>
                  <a:pt x="13538" y="0"/>
                </a:lnTo>
                <a:lnTo>
                  <a:pt x="0" y="0"/>
                </a:lnTo>
                <a:lnTo>
                  <a:pt x="0" y="1140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99" name="Freeform: Shape 2198"/>
          <p:cNvSpPr/>
          <p:nvPr/>
        </p:nvSpPr>
        <p:spPr>
          <a:xfrm>
            <a:off x="5697360" y="2817000"/>
            <a:ext cx="686520" cy="410400"/>
          </a:xfrm>
          <a:custGeom>
            <a:avLst/>
            <a:gdLst/>
            <a:ahLst/>
            <a:cxnLst/>
            <a:rect l="0" t="0" r="r" b="b"/>
            <a:pathLst>
              <a:path w="1907" h="1140">
                <a:moveTo>
                  <a:pt x="0" y="1140"/>
                </a:moveTo>
                <a:lnTo>
                  <a:pt x="1907" y="1140"/>
                </a:lnTo>
                <a:lnTo>
                  <a:pt x="1907" y="0"/>
                </a:lnTo>
                <a:lnTo>
                  <a:pt x="0" y="0"/>
                </a:lnTo>
                <a:lnTo>
                  <a:pt x="0" y="1140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00" name="Freeform: Shape 2199"/>
          <p:cNvSpPr/>
          <p:nvPr/>
        </p:nvSpPr>
        <p:spPr>
          <a:xfrm>
            <a:off x="6383160" y="2817000"/>
            <a:ext cx="5770800" cy="410400"/>
          </a:xfrm>
          <a:custGeom>
            <a:avLst/>
            <a:gdLst/>
            <a:ahLst/>
            <a:cxnLst/>
            <a:rect l="0" t="0" r="r" b="b"/>
            <a:pathLst>
              <a:path w="16030" h="1140">
                <a:moveTo>
                  <a:pt x="0" y="1140"/>
                </a:moveTo>
                <a:lnTo>
                  <a:pt x="16030" y="1140"/>
                </a:lnTo>
                <a:lnTo>
                  <a:pt x="16030" y="0"/>
                </a:lnTo>
                <a:lnTo>
                  <a:pt x="0" y="0"/>
                </a:lnTo>
                <a:lnTo>
                  <a:pt x="0" y="1140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01" name="Freeform: Shape 2200"/>
          <p:cNvSpPr/>
          <p:nvPr/>
        </p:nvSpPr>
        <p:spPr>
          <a:xfrm>
            <a:off x="0" y="3227040"/>
            <a:ext cx="824040" cy="848520"/>
          </a:xfrm>
          <a:custGeom>
            <a:avLst/>
            <a:gdLst/>
            <a:ahLst/>
            <a:cxnLst/>
            <a:rect l="0" t="0" r="r" b="b"/>
            <a:pathLst>
              <a:path w="2289" h="2357">
                <a:moveTo>
                  <a:pt x="0" y="2357"/>
                </a:moveTo>
                <a:lnTo>
                  <a:pt x="2289" y="2357"/>
                </a:lnTo>
                <a:lnTo>
                  <a:pt x="2289" y="0"/>
                </a:lnTo>
                <a:lnTo>
                  <a:pt x="0" y="0"/>
                </a:lnTo>
                <a:lnTo>
                  <a:pt x="0" y="2357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02" name="Freeform: Shape 2201"/>
          <p:cNvSpPr/>
          <p:nvPr/>
        </p:nvSpPr>
        <p:spPr>
          <a:xfrm>
            <a:off x="823680" y="3227040"/>
            <a:ext cx="4873680" cy="848520"/>
          </a:xfrm>
          <a:custGeom>
            <a:avLst/>
            <a:gdLst/>
            <a:ahLst/>
            <a:cxnLst/>
            <a:rect l="0" t="0" r="r" b="b"/>
            <a:pathLst>
              <a:path w="13538" h="2357">
                <a:moveTo>
                  <a:pt x="0" y="2357"/>
                </a:moveTo>
                <a:lnTo>
                  <a:pt x="13538" y="2357"/>
                </a:lnTo>
                <a:lnTo>
                  <a:pt x="13538" y="0"/>
                </a:lnTo>
                <a:lnTo>
                  <a:pt x="0" y="0"/>
                </a:lnTo>
                <a:lnTo>
                  <a:pt x="0" y="2357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03" name="Freeform: Shape 2202"/>
          <p:cNvSpPr/>
          <p:nvPr/>
        </p:nvSpPr>
        <p:spPr>
          <a:xfrm>
            <a:off x="5697360" y="3227040"/>
            <a:ext cx="686520" cy="848520"/>
          </a:xfrm>
          <a:custGeom>
            <a:avLst/>
            <a:gdLst/>
            <a:ahLst/>
            <a:cxnLst/>
            <a:rect l="0" t="0" r="r" b="b"/>
            <a:pathLst>
              <a:path w="1907" h="2357">
                <a:moveTo>
                  <a:pt x="0" y="2357"/>
                </a:moveTo>
                <a:lnTo>
                  <a:pt x="1907" y="2357"/>
                </a:lnTo>
                <a:lnTo>
                  <a:pt x="1907" y="0"/>
                </a:lnTo>
                <a:lnTo>
                  <a:pt x="0" y="0"/>
                </a:lnTo>
                <a:lnTo>
                  <a:pt x="0" y="2357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04" name="Freeform: Shape 2203"/>
          <p:cNvSpPr/>
          <p:nvPr/>
        </p:nvSpPr>
        <p:spPr>
          <a:xfrm>
            <a:off x="6383160" y="3227040"/>
            <a:ext cx="5770800" cy="848520"/>
          </a:xfrm>
          <a:custGeom>
            <a:avLst/>
            <a:gdLst/>
            <a:ahLst/>
            <a:cxnLst/>
            <a:rect l="0" t="0" r="r" b="b"/>
            <a:pathLst>
              <a:path w="16030" h="2357">
                <a:moveTo>
                  <a:pt x="0" y="2357"/>
                </a:moveTo>
                <a:lnTo>
                  <a:pt x="16030" y="2357"/>
                </a:lnTo>
                <a:lnTo>
                  <a:pt x="16030" y="0"/>
                </a:lnTo>
                <a:lnTo>
                  <a:pt x="0" y="0"/>
                </a:lnTo>
                <a:lnTo>
                  <a:pt x="0" y="2357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05" name="Freeform: Shape 2204"/>
          <p:cNvSpPr/>
          <p:nvPr/>
        </p:nvSpPr>
        <p:spPr>
          <a:xfrm>
            <a:off x="0" y="4075200"/>
            <a:ext cx="824040" cy="1286640"/>
          </a:xfrm>
          <a:custGeom>
            <a:avLst/>
            <a:gdLst/>
            <a:ahLst/>
            <a:cxnLst/>
            <a:rect l="0" t="0" r="r" b="b"/>
            <a:pathLst>
              <a:path w="2289" h="3574">
                <a:moveTo>
                  <a:pt x="0" y="3574"/>
                </a:moveTo>
                <a:lnTo>
                  <a:pt x="2289" y="3574"/>
                </a:lnTo>
                <a:lnTo>
                  <a:pt x="2289" y="0"/>
                </a:lnTo>
                <a:lnTo>
                  <a:pt x="0" y="0"/>
                </a:lnTo>
                <a:lnTo>
                  <a:pt x="0" y="3574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06" name="Freeform: Shape 2205"/>
          <p:cNvSpPr/>
          <p:nvPr/>
        </p:nvSpPr>
        <p:spPr>
          <a:xfrm>
            <a:off x="823680" y="4075200"/>
            <a:ext cx="4873680" cy="1286640"/>
          </a:xfrm>
          <a:custGeom>
            <a:avLst/>
            <a:gdLst/>
            <a:ahLst/>
            <a:cxnLst/>
            <a:rect l="0" t="0" r="r" b="b"/>
            <a:pathLst>
              <a:path w="13538" h="3574">
                <a:moveTo>
                  <a:pt x="0" y="3574"/>
                </a:moveTo>
                <a:lnTo>
                  <a:pt x="13538" y="3574"/>
                </a:lnTo>
                <a:lnTo>
                  <a:pt x="13538" y="0"/>
                </a:lnTo>
                <a:lnTo>
                  <a:pt x="0" y="0"/>
                </a:lnTo>
                <a:lnTo>
                  <a:pt x="0" y="3574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07" name="Freeform: Shape 2206"/>
          <p:cNvSpPr/>
          <p:nvPr/>
        </p:nvSpPr>
        <p:spPr>
          <a:xfrm>
            <a:off x="5697360" y="4075200"/>
            <a:ext cx="686520" cy="1286640"/>
          </a:xfrm>
          <a:custGeom>
            <a:avLst/>
            <a:gdLst/>
            <a:ahLst/>
            <a:cxnLst/>
            <a:rect l="0" t="0" r="r" b="b"/>
            <a:pathLst>
              <a:path w="1907" h="3574">
                <a:moveTo>
                  <a:pt x="0" y="3574"/>
                </a:moveTo>
                <a:lnTo>
                  <a:pt x="1907" y="3574"/>
                </a:lnTo>
                <a:lnTo>
                  <a:pt x="1907" y="0"/>
                </a:lnTo>
                <a:lnTo>
                  <a:pt x="0" y="0"/>
                </a:lnTo>
                <a:lnTo>
                  <a:pt x="0" y="3574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08" name="Freeform: Shape 2207"/>
          <p:cNvSpPr/>
          <p:nvPr/>
        </p:nvSpPr>
        <p:spPr>
          <a:xfrm>
            <a:off x="6383160" y="4075200"/>
            <a:ext cx="5770800" cy="1286640"/>
          </a:xfrm>
          <a:custGeom>
            <a:avLst/>
            <a:gdLst/>
            <a:ahLst/>
            <a:cxnLst/>
            <a:rect l="0" t="0" r="r" b="b"/>
            <a:pathLst>
              <a:path w="16030" h="3574">
                <a:moveTo>
                  <a:pt x="0" y="3574"/>
                </a:moveTo>
                <a:lnTo>
                  <a:pt x="16030" y="3574"/>
                </a:lnTo>
                <a:lnTo>
                  <a:pt x="16030" y="0"/>
                </a:lnTo>
                <a:lnTo>
                  <a:pt x="0" y="0"/>
                </a:lnTo>
                <a:lnTo>
                  <a:pt x="0" y="3574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09" name="Freeform: Shape 2208"/>
          <p:cNvSpPr/>
          <p:nvPr/>
        </p:nvSpPr>
        <p:spPr>
          <a:xfrm>
            <a:off x="0" y="5361480"/>
            <a:ext cx="824040" cy="410760"/>
          </a:xfrm>
          <a:custGeom>
            <a:avLst/>
            <a:gdLst/>
            <a:ahLst/>
            <a:cxnLst/>
            <a:rect l="0" t="0" r="r" b="b"/>
            <a:pathLst>
              <a:path w="2289" h="1141">
                <a:moveTo>
                  <a:pt x="0" y="1141"/>
                </a:moveTo>
                <a:lnTo>
                  <a:pt x="2289" y="1141"/>
                </a:lnTo>
                <a:lnTo>
                  <a:pt x="2289" y="0"/>
                </a:lnTo>
                <a:lnTo>
                  <a:pt x="0" y="0"/>
                </a:lnTo>
                <a:lnTo>
                  <a:pt x="0" y="1141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10" name="Freeform: Shape 2209"/>
          <p:cNvSpPr/>
          <p:nvPr/>
        </p:nvSpPr>
        <p:spPr>
          <a:xfrm>
            <a:off x="823680" y="5361480"/>
            <a:ext cx="4873680" cy="410760"/>
          </a:xfrm>
          <a:custGeom>
            <a:avLst/>
            <a:gdLst/>
            <a:ahLst/>
            <a:cxnLst/>
            <a:rect l="0" t="0" r="r" b="b"/>
            <a:pathLst>
              <a:path w="13538" h="1141">
                <a:moveTo>
                  <a:pt x="0" y="1141"/>
                </a:moveTo>
                <a:lnTo>
                  <a:pt x="13538" y="1141"/>
                </a:lnTo>
                <a:lnTo>
                  <a:pt x="13538" y="0"/>
                </a:lnTo>
                <a:lnTo>
                  <a:pt x="0" y="0"/>
                </a:lnTo>
                <a:lnTo>
                  <a:pt x="0" y="1141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11" name="Freeform: Shape 2210"/>
          <p:cNvSpPr/>
          <p:nvPr/>
        </p:nvSpPr>
        <p:spPr>
          <a:xfrm>
            <a:off x="5697360" y="5361480"/>
            <a:ext cx="686520" cy="410760"/>
          </a:xfrm>
          <a:custGeom>
            <a:avLst/>
            <a:gdLst/>
            <a:ahLst/>
            <a:cxnLst/>
            <a:rect l="0" t="0" r="r" b="b"/>
            <a:pathLst>
              <a:path w="1907" h="1141">
                <a:moveTo>
                  <a:pt x="0" y="1141"/>
                </a:moveTo>
                <a:lnTo>
                  <a:pt x="1907" y="1141"/>
                </a:lnTo>
                <a:lnTo>
                  <a:pt x="1907" y="0"/>
                </a:lnTo>
                <a:lnTo>
                  <a:pt x="0" y="0"/>
                </a:lnTo>
                <a:lnTo>
                  <a:pt x="0" y="1141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12" name="Freeform: Shape 2211"/>
          <p:cNvSpPr/>
          <p:nvPr/>
        </p:nvSpPr>
        <p:spPr>
          <a:xfrm>
            <a:off x="6383160" y="5361480"/>
            <a:ext cx="5770800" cy="410760"/>
          </a:xfrm>
          <a:custGeom>
            <a:avLst/>
            <a:gdLst/>
            <a:ahLst/>
            <a:cxnLst/>
            <a:rect l="0" t="0" r="r" b="b"/>
            <a:pathLst>
              <a:path w="16030" h="1141">
                <a:moveTo>
                  <a:pt x="0" y="1141"/>
                </a:moveTo>
                <a:lnTo>
                  <a:pt x="16030" y="1141"/>
                </a:lnTo>
                <a:lnTo>
                  <a:pt x="16030" y="0"/>
                </a:lnTo>
                <a:lnTo>
                  <a:pt x="0" y="0"/>
                </a:lnTo>
                <a:lnTo>
                  <a:pt x="0" y="1141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13" name="Freeform: Shape 2212"/>
          <p:cNvSpPr/>
          <p:nvPr/>
        </p:nvSpPr>
        <p:spPr>
          <a:xfrm>
            <a:off x="0" y="5771880"/>
            <a:ext cx="824040" cy="814680"/>
          </a:xfrm>
          <a:custGeom>
            <a:avLst/>
            <a:gdLst/>
            <a:ahLst/>
            <a:cxnLst/>
            <a:rect l="0" t="0" r="r" b="b"/>
            <a:pathLst>
              <a:path w="2289" h="2263">
                <a:moveTo>
                  <a:pt x="0" y="2263"/>
                </a:moveTo>
                <a:lnTo>
                  <a:pt x="2289" y="2263"/>
                </a:lnTo>
                <a:lnTo>
                  <a:pt x="2289" y="0"/>
                </a:lnTo>
                <a:lnTo>
                  <a:pt x="0" y="0"/>
                </a:lnTo>
                <a:lnTo>
                  <a:pt x="0" y="2263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14" name="Freeform: Shape 2213"/>
          <p:cNvSpPr/>
          <p:nvPr/>
        </p:nvSpPr>
        <p:spPr>
          <a:xfrm>
            <a:off x="823680" y="5771880"/>
            <a:ext cx="4873680" cy="814680"/>
          </a:xfrm>
          <a:custGeom>
            <a:avLst/>
            <a:gdLst/>
            <a:ahLst/>
            <a:cxnLst/>
            <a:rect l="0" t="0" r="r" b="b"/>
            <a:pathLst>
              <a:path w="13538" h="2263">
                <a:moveTo>
                  <a:pt x="0" y="2263"/>
                </a:moveTo>
                <a:lnTo>
                  <a:pt x="13538" y="2263"/>
                </a:lnTo>
                <a:lnTo>
                  <a:pt x="13538" y="0"/>
                </a:lnTo>
                <a:lnTo>
                  <a:pt x="0" y="0"/>
                </a:lnTo>
                <a:lnTo>
                  <a:pt x="0" y="2263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15" name="Freeform: Shape 2214"/>
          <p:cNvSpPr/>
          <p:nvPr/>
        </p:nvSpPr>
        <p:spPr>
          <a:xfrm>
            <a:off x="5697360" y="5771880"/>
            <a:ext cx="686520" cy="814680"/>
          </a:xfrm>
          <a:custGeom>
            <a:avLst/>
            <a:gdLst/>
            <a:ahLst/>
            <a:cxnLst/>
            <a:rect l="0" t="0" r="r" b="b"/>
            <a:pathLst>
              <a:path w="1907" h="2263">
                <a:moveTo>
                  <a:pt x="0" y="2263"/>
                </a:moveTo>
                <a:lnTo>
                  <a:pt x="1907" y="2263"/>
                </a:lnTo>
                <a:lnTo>
                  <a:pt x="1907" y="0"/>
                </a:lnTo>
                <a:lnTo>
                  <a:pt x="0" y="0"/>
                </a:lnTo>
                <a:lnTo>
                  <a:pt x="0" y="2263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16" name="Freeform: Shape 2215"/>
          <p:cNvSpPr/>
          <p:nvPr/>
        </p:nvSpPr>
        <p:spPr>
          <a:xfrm>
            <a:off x="6383160" y="5771880"/>
            <a:ext cx="5770800" cy="814680"/>
          </a:xfrm>
          <a:custGeom>
            <a:avLst/>
            <a:gdLst/>
            <a:ahLst/>
            <a:cxnLst/>
            <a:rect l="0" t="0" r="r" b="b"/>
            <a:pathLst>
              <a:path w="16030" h="2263">
                <a:moveTo>
                  <a:pt x="0" y="2263"/>
                </a:moveTo>
                <a:lnTo>
                  <a:pt x="16030" y="2263"/>
                </a:lnTo>
                <a:lnTo>
                  <a:pt x="16030" y="0"/>
                </a:lnTo>
                <a:lnTo>
                  <a:pt x="0" y="0"/>
                </a:lnTo>
                <a:lnTo>
                  <a:pt x="0" y="2263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17" name="Straight Connector 2216"/>
          <p:cNvSpPr/>
          <p:nvPr/>
        </p:nvSpPr>
        <p:spPr>
          <a:xfrm>
            <a:off x="823680" y="1122480"/>
            <a:ext cx="0" cy="546984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18" name="Straight Connector 2217"/>
          <p:cNvSpPr/>
          <p:nvPr/>
        </p:nvSpPr>
        <p:spPr>
          <a:xfrm>
            <a:off x="5697360" y="1122480"/>
            <a:ext cx="0" cy="546984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19" name="Straight Connector 2218"/>
          <p:cNvSpPr/>
          <p:nvPr/>
        </p:nvSpPr>
        <p:spPr>
          <a:xfrm>
            <a:off x="6383160" y="1122480"/>
            <a:ext cx="0" cy="546984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20" name="Straight Connector 2219"/>
          <p:cNvSpPr/>
          <p:nvPr/>
        </p:nvSpPr>
        <p:spPr>
          <a:xfrm>
            <a:off x="-6480" y="1539000"/>
            <a:ext cx="121665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21" name="Straight Connector 2220"/>
          <p:cNvSpPr/>
          <p:nvPr/>
        </p:nvSpPr>
        <p:spPr>
          <a:xfrm>
            <a:off x="-6480" y="2817000"/>
            <a:ext cx="121665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22" name="Straight Connector 2221"/>
          <p:cNvSpPr/>
          <p:nvPr/>
        </p:nvSpPr>
        <p:spPr>
          <a:xfrm>
            <a:off x="-6480" y="3227040"/>
            <a:ext cx="121665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23" name="Straight Connector 2222"/>
          <p:cNvSpPr/>
          <p:nvPr/>
        </p:nvSpPr>
        <p:spPr>
          <a:xfrm>
            <a:off x="-6480" y="4075200"/>
            <a:ext cx="121665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24" name="Straight Connector 2223"/>
          <p:cNvSpPr/>
          <p:nvPr/>
        </p:nvSpPr>
        <p:spPr>
          <a:xfrm>
            <a:off x="-6480" y="5361480"/>
            <a:ext cx="121665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25" name="Straight Connector 2224"/>
          <p:cNvSpPr/>
          <p:nvPr/>
        </p:nvSpPr>
        <p:spPr>
          <a:xfrm>
            <a:off x="-6480" y="5771880"/>
            <a:ext cx="121665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26" name="Straight Connector 2225"/>
          <p:cNvSpPr/>
          <p:nvPr/>
        </p:nvSpPr>
        <p:spPr>
          <a:xfrm>
            <a:off x="0" y="1122480"/>
            <a:ext cx="0" cy="546984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27" name="Straight Connector 2226"/>
          <p:cNvSpPr/>
          <p:nvPr/>
        </p:nvSpPr>
        <p:spPr>
          <a:xfrm>
            <a:off x="12153600" y="1122480"/>
            <a:ext cx="0" cy="546984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28" name="Straight Connector 2227"/>
          <p:cNvSpPr/>
          <p:nvPr/>
        </p:nvSpPr>
        <p:spPr>
          <a:xfrm>
            <a:off x="-6480" y="1128960"/>
            <a:ext cx="121665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29" name="Straight Connector 2228"/>
          <p:cNvSpPr/>
          <p:nvPr/>
        </p:nvSpPr>
        <p:spPr>
          <a:xfrm>
            <a:off x="-6480" y="6586200"/>
            <a:ext cx="121665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31" name="TextBox 2230"/>
          <p:cNvSpPr txBox="1"/>
          <p:nvPr/>
        </p:nvSpPr>
        <p:spPr>
          <a:xfrm>
            <a:off x="122400" y="1164600"/>
            <a:ext cx="75204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Sec.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32" name="TextBox 2231"/>
          <p:cNvSpPr txBox="1"/>
          <p:nvPr/>
        </p:nvSpPr>
        <p:spPr>
          <a:xfrm>
            <a:off x="892800" y="1164600"/>
            <a:ext cx="156132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2025 Bill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33" name="TextBox 2232"/>
          <p:cNvSpPr txBox="1"/>
          <p:nvPr/>
        </p:nvSpPr>
        <p:spPr>
          <a:xfrm>
            <a:off x="5791320" y="1164600"/>
            <a:ext cx="231876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Sec 1961 Act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34" name="TextBox 2233"/>
          <p:cNvSpPr txBox="1"/>
          <p:nvPr/>
        </p:nvSpPr>
        <p:spPr>
          <a:xfrm>
            <a:off x="317520" y="1574640"/>
            <a:ext cx="31680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8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35" name="TextBox 2234"/>
          <p:cNvSpPr txBox="1"/>
          <p:nvPr/>
        </p:nvSpPr>
        <p:spPr>
          <a:xfrm>
            <a:off x="892800" y="1574640"/>
            <a:ext cx="617760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Income on receipt of capital asset 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36" name="TextBox 2235"/>
          <p:cNvSpPr txBox="1"/>
          <p:nvPr/>
        </p:nvSpPr>
        <p:spPr>
          <a:xfrm>
            <a:off x="892800" y="2012400"/>
            <a:ext cx="536688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or stock-in-trade by specified 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37" name="TextBox 2236"/>
          <p:cNvSpPr txBox="1"/>
          <p:nvPr/>
        </p:nvSpPr>
        <p:spPr>
          <a:xfrm>
            <a:off x="892800" y="2451240"/>
            <a:ext cx="506484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person from specified entity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38" name="TextBox 2237"/>
          <p:cNvSpPr txBox="1"/>
          <p:nvPr/>
        </p:nvSpPr>
        <p:spPr>
          <a:xfrm>
            <a:off x="5849280" y="1574640"/>
            <a:ext cx="723528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9B Income on receipt of capital asset or 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39" name="TextBox 2238"/>
          <p:cNvSpPr txBox="1"/>
          <p:nvPr/>
        </p:nvSpPr>
        <p:spPr>
          <a:xfrm>
            <a:off x="6452640" y="2012400"/>
            <a:ext cx="717588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stock-in-trade by specified person from 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40" name="TextBox 2239"/>
          <p:cNvSpPr txBox="1"/>
          <p:nvPr/>
        </p:nvSpPr>
        <p:spPr>
          <a:xfrm>
            <a:off x="6452640" y="2451240"/>
            <a:ext cx="277128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specified entity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41" name="TextBox 2240"/>
          <p:cNvSpPr txBox="1"/>
          <p:nvPr/>
        </p:nvSpPr>
        <p:spPr>
          <a:xfrm>
            <a:off x="224640" y="2853000"/>
            <a:ext cx="287964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67</a:t>
            </a:r>
            <a:r>
              <a:rPr lang="en-US" sz="24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Capital gains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42" name="TextBox 2241"/>
          <p:cNvSpPr txBox="1"/>
          <p:nvPr/>
        </p:nvSpPr>
        <p:spPr>
          <a:xfrm>
            <a:off x="5852880" y="2853000"/>
            <a:ext cx="287964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45 Capital gains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43" name="TextBox 2242"/>
          <p:cNvSpPr txBox="1"/>
          <p:nvPr/>
        </p:nvSpPr>
        <p:spPr>
          <a:xfrm>
            <a:off x="224640" y="3262680"/>
            <a:ext cx="621252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68</a:t>
            </a:r>
            <a:r>
              <a:rPr lang="en-US" sz="24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Capital gains on distribution of 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44" name="TextBox 2243"/>
          <p:cNvSpPr txBox="1"/>
          <p:nvPr/>
        </p:nvSpPr>
        <p:spPr>
          <a:xfrm>
            <a:off x="838080" y="3700440"/>
            <a:ext cx="630864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assets by companies in liquidation.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45" name="TextBox 2244"/>
          <p:cNvSpPr txBox="1"/>
          <p:nvPr/>
        </p:nvSpPr>
        <p:spPr>
          <a:xfrm>
            <a:off x="5852880" y="3262680"/>
            <a:ext cx="801252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46 Capital gains on distribution of assets by 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46" name="TextBox 2245"/>
          <p:cNvSpPr txBox="1"/>
          <p:nvPr/>
        </p:nvSpPr>
        <p:spPr>
          <a:xfrm>
            <a:off x="6397920" y="3700440"/>
            <a:ext cx="438840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companies in liquidation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47" name="TextBox 2246"/>
          <p:cNvSpPr txBox="1"/>
          <p:nvPr/>
        </p:nvSpPr>
        <p:spPr>
          <a:xfrm>
            <a:off x="224640" y="4111560"/>
            <a:ext cx="583632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69</a:t>
            </a:r>
            <a:r>
              <a:rPr lang="en-US" sz="24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Capital gains on purchase by 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48" name="TextBox 2247"/>
          <p:cNvSpPr txBox="1"/>
          <p:nvPr/>
        </p:nvSpPr>
        <p:spPr>
          <a:xfrm>
            <a:off x="838080" y="4548960"/>
            <a:ext cx="644724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company of its own shares or other 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49" name="TextBox 2248"/>
          <p:cNvSpPr txBox="1"/>
          <p:nvPr/>
        </p:nvSpPr>
        <p:spPr>
          <a:xfrm>
            <a:off x="838080" y="4987800"/>
            <a:ext cx="345852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specified securities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50" name="TextBox 2249"/>
          <p:cNvSpPr txBox="1"/>
          <p:nvPr/>
        </p:nvSpPr>
        <p:spPr>
          <a:xfrm>
            <a:off x="5767560" y="4111560"/>
            <a:ext cx="826524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46A Capital gains on purchase by company of 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51" name="TextBox 2250"/>
          <p:cNvSpPr txBox="1"/>
          <p:nvPr/>
        </p:nvSpPr>
        <p:spPr>
          <a:xfrm>
            <a:off x="6397920" y="4548960"/>
            <a:ext cx="772128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its own shares or other specified securities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52" name="TextBox 2251"/>
          <p:cNvSpPr txBox="1"/>
          <p:nvPr/>
        </p:nvSpPr>
        <p:spPr>
          <a:xfrm>
            <a:off x="224640" y="5397840"/>
            <a:ext cx="715140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70</a:t>
            </a:r>
            <a:r>
              <a:rPr lang="en-US" sz="24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Transactions not regarded as trnsfer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53" name="TextBox 2252"/>
          <p:cNvSpPr txBox="1"/>
          <p:nvPr/>
        </p:nvSpPr>
        <p:spPr>
          <a:xfrm>
            <a:off x="5863320" y="5397840"/>
            <a:ext cx="7364520" cy="36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47 Transactions not regarded as transfer</a:t>
            </a:r>
            <a:endParaRPr lang="en-US" sz="24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54" name="TextBox 2253"/>
          <p:cNvSpPr txBox="1"/>
          <p:nvPr/>
        </p:nvSpPr>
        <p:spPr>
          <a:xfrm>
            <a:off x="244440" y="5805720"/>
            <a:ext cx="424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71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55" name="TextBox 2254"/>
          <p:cNvSpPr txBox="1"/>
          <p:nvPr/>
        </p:nvSpPr>
        <p:spPr>
          <a:xfrm>
            <a:off x="838080" y="5805720"/>
            <a:ext cx="62049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Withdrawal of exemption in certain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56" name="TextBox 2255"/>
          <p:cNvSpPr txBox="1"/>
          <p:nvPr/>
        </p:nvSpPr>
        <p:spPr>
          <a:xfrm>
            <a:off x="838080" y="6226560"/>
            <a:ext cx="9579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cases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57" name="TextBox 2256"/>
          <p:cNvSpPr txBox="1"/>
          <p:nvPr/>
        </p:nvSpPr>
        <p:spPr>
          <a:xfrm>
            <a:off x="5788800" y="5805720"/>
            <a:ext cx="79286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47A Withdrawal of exemption in certain cases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Single Corner Snipped 1">
            <a:extLst>
              <a:ext uri="{FF2B5EF4-FFF2-40B4-BE49-F238E27FC236}">
                <a16:creationId xmlns:a16="http://schemas.microsoft.com/office/drawing/2014/main" id="{16D135F8-9141-95A8-C549-8EB7C8A9B952}"/>
              </a:ext>
            </a:extLst>
          </p:cNvPr>
          <p:cNvSpPr/>
          <p:nvPr/>
        </p:nvSpPr>
        <p:spPr>
          <a:xfrm>
            <a:off x="3940560" y="67320"/>
            <a:ext cx="4788360" cy="914400"/>
          </a:xfrm>
          <a:prstGeom prst="snip1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4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Capital Gains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9" name="Freeform: Shape 2258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262" name="Freeform: Shape 2261"/>
          <p:cNvSpPr/>
          <p:nvPr/>
        </p:nvSpPr>
        <p:spPr>
          <a:xfrm>
            <a:off x="0" y="1128960"/>
            <a:ext cx="824040" cy="394200"/>
          </a:xfrm>
          <a:custGeom>
            <a:avLst/>
            <a:gdLst/>
            <a:ahLst/>
            <a:cxnLst/>
            <a:rect l="0" t="0" r="r" b="b"/>
            <a:pathLst>
              <a:path w="2289" h="1095">
                <a:moveTo>
                  <a:pt x="0" y="1095"/>
                </a:moveTo>
                <a:lnTo>
                  <a:pt x="2289" y="1095"/>
                </a:lnTo>
                <a:lnTo>
                  <a:pt x="2289" y="0"/>
                </a:lnTo>
                <a:lnTo>
                  <a:pt x="0" y="0"/>
                </a:lnTo>
                <a:lnTo>
                  <a:pt x="0" y="1095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63" name="Freeform: Shape 2262"/>
          <p:cNvSpPr/>
          <p:nvPr/>
        </p:nvSpPr>
        <p:spPr>
          <a:xfrm>
            <a:off x="823680" y="1128960"/>
            <a:ext cx="4873680" cy="394200"/>
          </a:xfrm>
          <a:custGeom>
            <a:avLst/>
            <a:gdLst/>
            <a:ahLst/>
            <a:cxnLst/>
            <a:rect l="0" t="0" r="r" b="b"/>
            <a:pathLst>
              <a:path w="13538" h="1095">
                <a:moveTo>
                  <a:pt x="0" y="1095"/>
                </a:moveTo>
                <a:lnTo>
                  <a:pt x="13538" y="1095"/>
                </a:lnTo>
                <a:lnTo>
                  <a:pt x="13538" y="0"/>
                </a:lnTo>
                <a:lnTo>
                  <a:pt x="0" y="0"/>
                </a:lnTo>
                <a:lnTo>
                  <a:pt x="0" y="1095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64" name="Freeform: Shape 2263"/>
          <p:cNvSpPr/>
          <p:nvPr/>
        </p:nvSpPr>
        <p:spPr>
          <a:xfrm>
            <a:off x="5697360" y="1128960"/>
            <a:ext cx="738720" cy="394200"/>
          </a:xfrm>
          <a:custGeom>
            <a:avLst/>
            <a:gdLst/>
            <a:ahLst/>
            <a:cxnLst/>
            <a:rect l="0" t="0" r="r" b="b"/>
            <a:pathLst>
              <a:path w="2052" h="1095">
                <a:moveTo>
                  <a:pt x="0" y="1095"/>
                </a:moveTo>
                <a:lnTo>
                  <a:pt x="2052" y="1095"/>
                </a:lnTo>
                <a:lnTo>
                  <a:pt x="2052" y="0"/>
                </a:lnTo>
                <a:lnTo>
                  <a:pt x="0" y="0"/>
                </a:lnTo>
                <a:lnTo>
                  <a:pt x="0" y="1095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65" name="Freeform: Shape 2264"/>
          <p:cNvSpPr/>
          <p:nvPr/>
        </p:nvSpPr>
        <p:spPr>
          <a:xfrm>
            <a:off x="6435720" y="1128960"/>
            <a:ext cx="5718240" cy="394200"/>
          </a:xfrm>
          <a:custGeom>
            <a:avLst/>
            <a:gdLst/>
            <a:ahLst/>
            <a:cxnLst/>
            <a:rect l="0" t="0" r="r" b="b"/>
            <a:pathLst>
              <a:path w="15884" h="1095">
                <a:moveTo>
                  <a:pt x="0" y="1095"/>
                </a:moveTo>
                <a:lnTo>
                  <a:pt x="15884" y="1095"/>
                </a:lnTo>
                <a:lnTo>
                  <a:pt x="15884" y="0"/>
                </a:lnTo>
                <a:lnTo>
                  <a:pt x="0" y="0"/>
                </a:lnTo>
                <a:lnTo>
                  <a:pt x="0" y="1095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66" name="Freeform: Shape 2265"/>
          <p:cNvSpPr/>
          <p:nvPr/>
        </p:nvSpPr>
        <p:spPr>
          <a:xfrm>
            <a:off x="0" y="1522800"/>
            <a:ext cx="824040" cy="393840"/>
          </a:xfrm>
          <a:custGeom>
            <a:avLst/>
            <a:gdLst/>
            <a:ahLst/>
            <a:cxnLst/>
            <a:rect l="0" t="0" r="r" b="b"/>
            <a:pathLst>
              <a:path w="2289" h="1094">
                <a:moveTo>
                  <a:pt x="0" y="1094"/>
                </a:moveTo>
                <a:lnTo>
                  <a:pt x="2289" y="1094"/>
                </a:lnTo>
                <a:lnTo>
                  <a:pt x="2289" y="0"/>
                </a:lnTo>
                <a:lnTo>
                  <a:pt x="0" y="0"/>
                </a:lnTo>
                <a:lnTo>
                  <a:pt x="0" y="1094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67" name="Freeform: Shape 2266"/>
          <p:cNvSpPr/>
          <p:nvPr/>
        </p:nvSpPr>
        <p:spPr>
          <a:xfrm>
            <a:off x="823680" y="1522800"/>
            <a:ext cx="4873680" cy="393840"/>
          </a:xfrm>
          <a:custGeom>
            <a:avLst/>
            <a:gdLst/>
            <a:ahLst/>
            <a:cxnLst/>
            <a:rect l="0" t="0" r="r" b="b"/>
            <a:pathLst>
              <a:path w="13538" h="1094">
                <a:moveTo>
                  <a:pt x="0" y="1094"/>
                </a:moveTo>
                <a:lnTo>
                  <a:pt x="13538" y="1094"/>
                </a:lnTo>
                <a:lnTo>
                  <a:pt x="13538" y="0"/>
                </a:lnTo>
                <a:lnTo>
                  <a:pt x="0" y="0"/>
                </a:lnTo>
                <a:lnTo>
                  <a:pt x="0" y="1094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68" name="Freeform: Shape 2267"/>
          <p:cNvSpPr/>
          <p:nvPr/>
        </p:nvSpPr>
        <p:spPr>
          <a:xfrm>
            <a:off x="5697360" y="1522800"/>
            <a:ext cx="738720" cy="393840"/>
          </a:xfrm>
          <a:custGeom>
            <a:avLst/>
            <a:gdLst/>
            <a:ahLst/>
            <a:cxnLst/>
            <a:rect l="0" t="0" r="r" b="b"/>
            <a:pathLst>
              <a:path w="2052" h="1094">
                <a:moveTo>
                  <a:pt x="0" y="1094"/>
                </a:moveTo>
                <a:lnTo>
                  <a:pt x="2052" y="1094"/>
                </a:lnTo>
                <a:lnTo>
                  <a:pt x="2052" y="0"/>
                </a:lnTo>
                <a:lnTo>
                  <a:pt x="0" y="0"/>
                </a:lnTo>
                <a:lnTo>
                  <a:pt x="0" y="1094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69" name="Freeform: Shape 2268"/>
          <p:cNvSpPr/>
          <p:nvPr/>
        </p:nvSpPr>
        <p:spPr>
          <a:xfrm>
            <a:off x="6435720" y="1522800"/>
            <a:ext cx="5718240" cy="393840"/>
          </a:xfrm>
          <a:custGeom>
            <a:avLst/>
            <a:gdLst/>
            <a:ahLst/>
            <a:cxnLst/>
            <a:rect l="0" t="0" r="r" b="b"/>
            <a:pathLst>
              <a:path w="15884" h="1094">
                <a:moveTo>
                  <a:pt x="0" y="1094"/>
                </a:moveTo>
                <a:lnTo>
                  <a:pt x="15884" y="1094"/>
                </a:lnTo>
                <a:lnTo>
                  <a:pt x="15884" y="0"/>
                </a:lnTo>
                <a:lnTo>
                  <a:pt x="0" y="0"/>
                </a:lnTo>
                <a:lnTo>
                  <a:pt x="0" y="1094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70" name="Freeform: Shape 2269"/>
          <p:cNvSpPr/>
          <p:nvPr/>
        </p:nvSpPr>
        <p:spPr>
          <a:xfrm>
            <a:off x="0" y="1916280"/>
            <a:ext cx="824040" cy="814680"/>
          </a:xfrm>
          <a:custGeom>
            <a:avLst/>
            <a:gdLst/>
            <a:ahLst/>
            <a:cxnLst/>
            <a:rect l="0" t="0" r="r" b="b"/>
            <a:pathLst>
              <a:path w="2289" h="2263">
                <a:moveTo>
                  <a:pt x="0" y="2263"/>
                </a:moveTo>
                <a:lnTo>
                  <a:pt x="2289" y="2263"/>
                </a:lnTo>
                <a:lnTo>
                  <a:pt x="2289" y="0"/>
                </a:lnTo>
                <a:lnTo>
                  <a:pt x="0" y="0"/>
                </a:lnTo>
                <a:lnTo>
                  <a:pt x="0" y="2263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71" name="Freeform: Shape 2270"/>
          <p:cNvSpPr/>
          <p:nvPr/>
        </p:nvSpPr>
        <p:spPr>
          <a:xfrm>
            <a:off x="823680" y="1916280"/>
            <a:ext cx="4873680" cy="814680"/>
          </a:xfrm>
          <a:custGeom>
            <a:avLst/>
            <a:gdLst/>
            <a:ahLst/>
            <a:cxnLst/>
            <a:rect l="0" t="0" r="r" b="b"/>
            <a:pathLst>
              <a:path w="13538" h="2263">
                <a:moveTo>
                  <a:pt x="0" y="2263"/>
                </a:moveTo>
                <a:lnTo>
                  <a:pt x="13538" y="2263"/>
                </a:lnTo>
                <a:lnTo>
                  <a:pt x="13538" y="0"/>
                </a:lnTo>
                <a:lnTo>
                  <a:pt x="0" y="0"/>
                </a:lnTo>
                <a:lnTo>
                  <a:pt x="0" y="2263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72" name="Freeform: Shape 2271"/>
          <p:cNvSpPr/>
          <p:nvPr/>
        </p:nvSpPr>
        <p:spPr>
          <a:xfrm>
            <a:off x="5697360" y="1916280"/>
            <a:ext cx="738720" cy="814680"/>
          </a:xfrm>
          <a:custGeom>
            <a:avLst/>
            <a:gdLst/>
            <a:ahLst/>
            <a:cxnLst/>
            <a:rect l="0" t="0" r="r" b="b"/>
            <a:pathLst>
              <a:path w="2052" h="2263">
                <a:moveTo>
                  <a:pt x="0" y="2263"/>
                </a:moveTo>
                <a:lnTo>
                  <a:pt x="2052" y="2263"/>
                </a:lnTo>
                <a:lnTo>
                  <a:pt x="2052" y="0"/>
                </a:lnTo>
                <a:lnTo>
                  <a:pt x="0" y="0"/>
                </a:lnTo>
                <a:lnTo>
                  <a:pt x="0" y="2263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73" name="Freeform: Shape 2272"/>
          <p:cNvSpPr/>
          <p:nvPr/>
        </p:nvSpPr>
        <p:spPr>
          <a:xfrm>
            <a:off x="6435720" y="1916280"/>
            <a:ext cx="5718240" cy="814680"/>
          </a:xfrm>
          <a:custGeom>
            <a:avLst/>
            <a:gdLst/>
            <a:ahLst/>
            <a:cxnLst/>
            <a:rect l="0" t="0" r="r" b="b"/>
            <a:pathLst>
              <a:path w="15884" h="2263">
                <a:moveTo>
                  <a:pt x="0" y="2263"/>
                </a:moveTo>
                <a:lnTo>
                  <a:pt x="15884" y="2263"/>
                </a:lnTo>
                <a:lnTo>
                  <a:pt x="15884" y="0"/>
                </a:lnTo>
                <a:lnTo>
                  <a:pt x="0" y="0"/>
                </a:lnTo>
                <a:lnTo>
                  <a:pt x="0" y="2263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74" name="Freeform: Shape 2273"/>
          <p:cNvSpPr/>
          <p:nvPr/>
        </p:nvSpPr>
        <p:spPr>
          <a:xfrm>
            <a:off x="0" y="2730600"/>
            <a:ext cx="824040" cy="1235520"/>
          </a:xfrm>
          <a:custGeom>
            <a:avLst/>
            <a:gdLst/>
            <a:ahLst/>
            <a:cxnLst/>
            <a:rect l="0" t="0" r="r" b="b"/>
            <a:pathLst>
              <a:path w="2289" h="3432">
                <a:moveTo>
                  <a:pt x="0" y="3432"/>
                </a:moveTo>
                <a:lnTo>
                  <a:pt x="2289" y="3432"/>
                </a:lnTo>
                <a:lnTo>
                  <a:pt x="2289" y="0"/>
                </a:lnTo>
                <a:lnTo>
                  <a:pt x="0" y="0"/>
                </a:lnTo>
                <a:lnTo>
                  <a:pt x="0" y="3432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75" name="Freeform: Shape 2274"/>
          <p:cNvSpPr/>
          <p:nvPr/>
        </p:nvSpPr>
        <p:spPr>
          <a:xfrm>
            <a:off x="823680" y="2730600"/>
            <a:ext cx="4873680" cy="1235520"/>
          </a:xfrm>
          <a:custGeom>
            <a:avLst/>
            <a:gdLst/>
            <a:ahLst/>
            <a:cxnLst/>
            <a:rect l="0" t="0" r="r" b="b"/>
            <a:pathLst>
              <a:path w="13538" h="3432">
                <a:moveTo>
                  <a:pt x="0" y="3432"/>
                </a:moveTo>
                <a:lnTo>
                  <a:pt x="13538" y="3432"/>
                </a:lnTo>
                <a:lnTo>
                  <a:pt x="13538" y="0"/>
                </a:lnTo>
                <a:lnTo>
                  <a:pt x="0" y="0"/>
                </a:lnTo>
                <a:lnTo>
                  <a:pt x="0" y="3432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76" name="Freeform: Shape 2275"/>
          <p:cNvSpPr/>
          <p:nvPr/>
        </p:nvSpPr>
        <p:spPr>
          <a:xfrm>
            <a:off x="5697360" y="2730600"/>
            <a:ext cx="738720" cy="1235520"/>
          </a:xfrm>
          <a:custGeom>
            <a:avLst/>
            <a:gdLst/>
            <a:ahLst/>
            <a:cxnLst/>
            <a:rect l="0" t="0" r="r" b="b"/>
            <a:pathLst>
              <a:path w="2052" h="3432">
                <a:moveTo>
                  <a:pt x="0" y="3432"/>
                </a:moveTo>
                <a:lnTo>
                  <a:pt x="2052" y="3432"/>
                </a:lnTo>
                <a:lnTo>
                  <a:pt x="2052" y="0"/>
                </a:lnTo>
                <a:lnTo>
                  <a:pt x="0" y="0"/>
                </a:lnTo>
                <a:lnTo>
                  <a:pt x="0" y="3432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77" name="Freeform: Shape 2276"/>
          <p:cNvSpPr/>
          <p:nvPr/>
        </p:nvSpPr>
        <p:spPr>
          <a:xfrm>
            <a:off x="6435720" y="2730600"/>
            <a:ext cx="5718240" cy="1235520"/>
          </a:xfrm>
          <a:custGeom>
            <a:avLst/>
            <a:gdLst/>
            <a:ahLst/>
            <a:cxnLst/>
            <a:rect l="0" t="0" r="r" b="b"/>
            <a:pathLst>
              <a:path w="15884" h="3432">
                <a:moveTo>
                  <a:pt x="0" y="3432"/>
                </a:moveTo>
                <a:lnTo>
                  <a:pt x="15884" y="3432"/>
                </a:lnTo>
                <a:lnTo>
                  <a:pt x="15884" y="0"/>
                </a:lnTo>
                <a:lnTo>
                  <a:pt x="0" y="0"/>
                </a:lnTo>
                <a:lnTo>
                  <a:pt x="0" y="3432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78" name="Freeform: Shape 2277"/>
          <p:cNvSpPr/>
          <p:nvPr/>
        </p:nvSpPr>
        <p:spPr>
          <a:xfrm>
            <a:off x="0" y="3965760"/>
            <a:ext cx="824040" cy="1235160"/>
          </a:xfrm>
          <a:custGeom>
            <a:avLst/>
            <a:gdLst/>
            <a:ahLst/>
            <a:cxnLst/>
            <a:rect l="0" t="0" r="r" b="b"/>
            <a:pathLst>
              <a:path w="2289" h="3431">
                <a:moveTo>
                  <a:pt x="0" y="3431"/>
                </a:moveTo>
                <a:lnTo>
                  <a:pt x="2289" y="3431"/>
                </a:lnTo>
                <a:lnTo>
                  <a:pt x="2289" y="0"/>
                </a:lnTo>
                <a:lnTo>
                  <a:pt x="0" y="0"/>
                </a:lnTo>
                <a:lnTo>
                  <a:pt x="0" y="3431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79" name="Freeform: Shape 2278"/>
          <p:cNvSpPr/>
          <p:nvPr/>
        </p:nvSpPr>
        <p:spPr>
          <a:xfrm>
            <a:off x="823680" y="3965760"/>
            <a:ext cx="4873680" cy="1235160"/>
          </a:xfrm>
          <a:custGeom>
            <a:avLst/>
            <a:gdLst/>
            <a:ahLst/>
            <a:cxnLst/>
            <a:rect l="0" t="0" r="r" b="b"/>
            <a:pathLst>
              <a:path w="13538" h="3431">
                <a:moveTo>
                  <a:pt x="0" y="3431"/>
                </a:moveTo>
                <a:lnTo>
                  <a:pt x="13538" y="3431"/>
                </a:lnTo>
                <a:lnTo>
                  <a:pt x="13538" y="0"/>
                </a:lnTo>
                <a:lnTo>
                  <a:pt x="0" y="0"/>
                </a:lnTo>
                <a:lnTo>
                  <a:pt x="0" y="3431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80" name="Freeform: Shape 2279"/>
          <p:cNvSpPr/>
          <p:nvPr/>
        </p:nvSpPr>
        <p:spPr>
          <a:xfrm>
            <a:off x="5697360" y="3965760"/>
            <a:ext cx="738720" cy="1235160"/>
          </a:xfrm>
          <a:custGeom>
            <a:avLst/>
            <a:gdLst/>
            <a:ahLst/>
            <a:cxnLst/>
            <a:rect l="0" t="0" r="r" b="b"/>
            <a:pathLst>
              <a:path w="2052" h="3431">
                <a:moveTo>
                  <a:pt x="0" y="3431"/>
                </a:moveTo>
                <a:lnTo>
                  <a:pt x="2052" y="3431"/>
                </a:lnTo>
                <a:lnTo>
                  <a:pt x="2052" y="0"/>
                </a:lnTo>
                <a:lnTo>
                  <a:pt x="0" y="0"/>
                </a:lnTo>
                <a:lnTo>
                  <a:pt x="0" y="3431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81" name="Freeform: Shape 2280"/>
          <p:cNvSpPr/>
          <p:nvPr/>
        </p:nvSpPr>
        <p:spPr>
          <a:xfrm>
            <a:off x="6435720" y="3965760"/>
            <a:ext cx="5718240" cy="1235160"/>
          </a:xfrm>
          <a:custGeom>
            <a:avLst/>
            <a:gdLst/>
            <a:ahLst/>
            <a:cxnLst/>
            <a:rect l="0" t="0" r="r" b="b"/>
            <a:pathLst>
              <a:path w="15884" h="3431">
                <a:moveTo>
                  <a:pt x="0" y="3431"/>
                </a:moveTo>
                <a:lnTo>
                  <a:pt x="15884" y="3431"/>
                </a:lnTo>
                <a:lnTo>
                  <a:pt x="15884" y="0"/>
                </a:lnTo>
                <a:lnTo>
                  <a:pt x="0" y="0"/>
                </a:lnTo>
                <a:lnTo>
                  <a:pt x="0" y="3431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82" name="Freeform: Shape 2281"/>
          <p:cNvSpPr/>
          <p:nvPr/>
        </p:nvSpPr>
        <p:spPr>
          <a:xfrm>
            <a:off x="0" y="5200560"/>
            <a:ext cx="824040" cy="1235520"/>
          </a:xfrm>
          <a:custGeom>
            <a:avLst/>
            <a:gdLst/>
            <a:ahLst/>
            <a:cxnLst/>
            <a:rect l="0" t="0" r="r" b="b"/>
            <a:pathLst>
              <a:path w="2289" h="3432">
                <a:moveTo>
                  <a:pt x="0" y="3432"/>
                </a:moveTo>
                <a:lnTo>
                  <a:pt x="2289" y="3432"/>
                </a:lnTo>
                <a:lnTo>
                  <a:pt x="2289" y="0"/>
                </a:lnTo>
                <a:lnTo>
                  <a:pt x="0" y="0"/>
                </a:lnTo>
                <a:lnTo>
                  <a:pt x="0" y="3432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83" name="Freeform: Shape 2282"/>
          <p:cNvSpPr/>
          <p:nvPr/>
        </p:nvSpPr>
        <p:spPr>
          <a:xfrm>
            <a:off x="823680" y="5200560"/>
            <a:ext cx="4873680" cy="1235520"/>
          </a:xfrm>
          <a:custGeom>
            <a:avLst/>
            <a:gdLst/>
            <a:ahLst/>
            <a:cxnLst/>
            <a:rect l="0" t="0" r="r" b="b"/>
            <a:pathLst>
              <a:path w="13538" h="3432">
                <a:moveTo>
                  <a:pt x="0" y="3432"/>
                </a:moveTo>
                <a:lnTo>
                  <a:pt x="13538" y="3432"/>
                </a:lnTo>
                <a:lnTo>
                  <a:pt x="13538" y="0"/>
                </a:lnTo>
                <a:lnTo>
                  <a:pt x="0" y="0"/>
                </a:lnTo>
                <a:lnTo>
                  <a:pt x="0" y="3432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84" name="Freeform: Shape 2283"/>
          <p:cNvSpPr/>
          <p:nvPr/>
        </p:nvSpPr>
        <p:spPr>
          <a:xfrm>
            <a:off x="5697360" y="5200560"/>
            <a:ext cx="738720" cy="1235520"/>
          </a:xfrm>
          <a:custGeom>
            <a:avLst/>
            <a:gdLst/>
            <a:ahLst/>
            <a:cxnLst/>
            <a:rect l="0" t="0" r="r" b="b"/>
            <a:pathLst>
              <a:path w="2052" h="3432">
                <a:moveTo>
                  <a:pt x="0" y="3432"/>
                </a:moveTo>
                <a:lnTo>
                  <a:pt x="2052" y="3432"/>
                </a:lnTo>
                <a:lnTo>
                  <a:pt x="2052" y="0"/>
                </a:lnTo>
                <a:lnTo>
                  <a:pt x="0" y="0"/>
                </a:lnTo>
                <a:lnTo>
                  <a:pt x="0" y="3432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85" name="Freeform: Shape 2284"/>
          <p:cNvSpPr/>
          <p:nvPr/>
        </p:nvSpPr>
        <p:spPr>
          <a:xfrm>
            <a:off x="6435720" y="5200560"/>
            <a:ext cx="5718240" cy="1235520"/>
          </a:xfrm>
          <a:custGeom>
            <a:avLst/>
            <a:gdLst/>
            <a:ahLst/>
            <a:cxnLst/>
            <a:rect l="0" t="0" r="r" b="b"/>
            <a:pathLst>
              <a:path w="15884" h="3432">
                <a:moveTo>
                  <a:pt x="0" y="3432"/>
                </a:moveTo>
                <a:lnTo>
                  <a:pt x="15884" y="3432"/>
                </a:lnTo>
                <a:lnTo>
                  <a:pt x="15884" y="0"/>
                </a:lnTo>
                <a:lnTo>
                  <a:pt x="0" y="0"/>
                </a:lnTo>
                <a:lnTo>
                  <a:pt x="0" y="3432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86" name="Straight Connector 2285"/>
          <p:cNvSpPr/>
          <p:nvPr/>
        </p:nvSpPr>
        <p:spPr>
          <a:xfrm>
            <a:off x="823680" y="1122480"/>
            <a:ext cx="0" cy="531936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87" name="Straight Connector 2286"/>
          <p:cNvSpPr/>
          <p:nvPr/>
        </p:nvSpPr>
        <p:spPr>
          <a:xfrm>
            <a:off x="5697360" y="1122480"/>
            <a:ext cx="0" cy="531936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88" name="Straight Connector 2287"/>
          <p:cNvSpPr/>
          <p:nvPr/>
        </p:nvSpPr>
        <p:spPr>
          <a:xfrm>
            <a:off x="6435720" y="1122480"/>
            <a:ext cx="0" cy="531936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89" name="Straight Connector 2288"/>
          <p:cNvSpPr/>
          <p:nvPr/>
        </p:nvSpPr>
        <p:spPr>
          <a:xfrm>
            <a:off x="-6480" y="1522800"/>
            <a:ext cx="121665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90" name="Straight Connector 2289"/>
          <p:cNvSpPr/>
          <p:nvPr/>
        </p:nvSpPr>
        <p:spPr>
          <a:xfrm>
            <a:off x="-6480" y="1916280"/>
            <a:ext cx="121665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91" name="Straight Connector 2290"/>
          <p:cNvSpPr/>
          <p:nvPr/>
        </p:nvSpPr>
        <p:spPr>
          <a:xfrm>
            <a:off x="-6480" y="2730600"/>
            <a:ext cx="121665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92" name="Straight Connector 2291"/>
          <p:cNvSpPr/>
          <p:nvPr/>
        </p:nvSpPr>
        <p:spPr>
          <a:xfrm>
            <a:off x="-6480" y="3965760"/>
            <a:ext cx="121665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93" name="Straight Connector 2292"/>
          <p:cNvSpPr/>
          <p:nvPr/>
        </p:nvSpPr>
        <p:spPr>
          <a:xfrm>
            <a:off x="-6480" y="5200560"/>
            <a:ext cx="121665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94" name="Straight Connector 2293"/>
          <p:cNvSpPr/>
          <p:nvPr/>
        </p:nvSpPr>
        <p:spPr>
          <a:xfrm>
            <a:off x="0" y="1122480"/>
            <a:ext cx="0" cy="531936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95" name="Straight Connector 2294"/>
          <p:cNvSpPr/>
          <p:nvPr/>
        </p:nvSpPr>
        <p:spPr>
          <a:xfrm>
            <a:off x="12153600" y="1122480"/>
            <a:ext cx="0" cy="531936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96" name="Straight Connector 2295"/>
          <p:cNvSpPr/>
          <p:nvPr/>
        </p:nvSpPr>
        <p:spPr>
          <a:xfrm>
            <a:off x="-6480" y="1128960"/>
            <a:ext cx="121665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97" name="Straight Connector 2296"/>
          <p:cNvSpPr/>
          <p:nvPr/>
        </p:nvSpPr>
        <p:spPr>
          <a:xfrm>
            <a:off x="-6480" y="6435720"/>
            <a:ext cx="121665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99" name="TextBox 2298"/>
          <p:cNvSpPr txBox="1"/>
          <p:nvPr/>
        </p:nvSpPr>
        <p:spPr>
          <a:xfrm>
            <a:off x="134640" y="1162080"/>
            <a:ext cx="7246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Sec.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00" name="TextBox 2299"/>
          <p:cNvSpPr txBox="1"/>
          <p:nvPr/>
        </p:nvSpPr>
        <p:spPr>
          <a:xfrm>
            <a:off x="892800" y="1162080"/>
            <a:ext cx="15019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2025 Bill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01" name="TextBox 2300"/>
          <p:cNvSpPr txBox="1"/>
          <p:nvPr/>
        </p:nvSpPr>
        <p:spPr>
          <a:xfrm>
            <a:off x="5828400" y="1162080"/>
            <a:ext cx="6087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Sec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02" name="TextBox 2301"/>
          <p:cNvSpPr txBox="1"/>
          <p:nvPr/>
        </p:nvSpPr>
        <p:spPr>
          <a:xfrm>
            <a:off x="6505200" y="1162080"/>
            <a:ext cx="15184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1961 Act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03" name="TextBox 2302"/>
          <p:cNvSpPr txBox="1"/>
          <p:nvPr/>
        </p:nvSpPr>
        <p:spPr>
          <a:xfrm>
            <a:off x="232200" y="1555920"/>
            <a:ext cx="424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72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04" name="TextBox 2303"/>
          <p:cNvSpPr txBox="1"/>
          <p:nvPr/>
        </p:nvSpPr>
        <p:spPr>
          <a:xfrm>
            <a:off x="838080" y="1555920"/>
            <a:ext cx="6418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Mode of computation of capital gains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05" name="TextBox 2304"/>
          <p:cNvSpPr txBox="1"/>
          <p:nvPr/>
        </p:nvSpPr>
        <p:spPr>
          <a:xfrm>
            <a:off x="5887800" y="1555920"/>
            <a:ext cx="69487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48 Mode of computation of capital gains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06" name="TextBox 2305"/>
          <p:cNvSpPr txBox="1"/>
          <p:nvPr/>
        </p:nvSpPr>
        <p:spPr>
          <a:xfrm>
            <a:off x="232200" y="1949400"/>
            <a:ext cx="424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73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07" name="TextBox 2306"/>
          <p:cNvSpPr txBox="1"/>
          <p:nvPr/>
        </p:nvSpPr>
        <p:spPr>
          <a:xfrm>
            <a:off x="838080" y="1949400"/>
            <a:ext cx="65127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Cost with reference to certain modes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08" name="TextBox 2307"/>
          <p:cNvSpPr txBox="1"/>
          <p:nvPr/>
        </p:nvSpPr>
        <p:spPr>
          <a:xfrm>
            <a:off x="838080" y="2370600"/>
            <a:ext cx="23385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of acquisition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09" name="TextBox 2308"/>
          <p:cNvSpPr txBox="1"/>
          <p:nvPr/>
        </p:nvSpPr>
        <p:spPr>
          <a:xfrm>
            <a:off x="5887800" y="1949400"/>
            <a:ext cx="74912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49 Cost with reference to certain modes of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10" name="TextBox 2309"/>
          <p:cNvSpPr txBox="1"/>
          <p:nvPr/>
        </p:nvSpPr>
        <p:spPr>
          <a:xfrm>
            <a:off x="6451200" y="2370600"/>
            <a:ext cx="18903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acquisition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11" name="TextBox 2310"/>
          <p:cNvSpPr txBox="1"/>
          <p:nvPr/>
        </p:nvSpPr>
        <p:spPr>
          <a:xfrm>
            <a:off x="247320" y="2764080"/>
            <a:ext cx="424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74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12" name="TextBox 2311"/>
          <p:cNvSpPr txBox="1"/>
          <p:nvPr/>
        </p:nvSpPr>
        <p:spPr>
          <a:xfrm>
            <a:off x="838080" y="2764080"/>
            <a:ext cx="63727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Special provision for computation of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13" name="TextBox 2312"/>
          <p:cNvSpPr txBox="1"/>
          <p:nvPr/>
        </p:nvSpPr>
        <p:spPr>
          <a:xfrm>
            <a:off x="838080" y="3184920"/>
            <a:ext cx="61974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capital gains in case of depreciable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14" name="TextBox 2313"/>
          <p:cNvSpPr txBox="1"/>
          <p:nvPr/>
        </p:nvSpPr>
        <p:spPr>
          <a:xfrm>
            <a:off x="838080" y="3605400"/>
            <a:ext cx="12200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assets.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15" name="TextBox 2314"/>
          <p:cNvSpPr txBox="1"/>
          <p:nvPr/>
        </p:nvSpPr>
        <p:spPr>
          <a:xfrm>
            <a:off x="5887800" y="2764080"/>
            <a:ext cx="81770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50 Special provision for computation of capital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16" name="TextBox 2315"/>
          <p:cNvSpPr txBox="1"/>
          <p:nvPr/>
        </p:nvSpPr>
        <p:spPr>
          <a:xfrm>
            <a:off x="6451200" y="3184920"/>
            <a:ext cx="61423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gains in case of depreciable assets.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17" name="TextBox 2316"/>
          <p:cNvSpPr txBox="1"/>
          <p:nvPr/>
        </p:nvSpPr>
        <p:spPr>
          <a:xfrm>
            <a:off x="232200" y="3999240"/>
            <a:ext cx="424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75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18" name="TextBox 2317"/>
          <p:cNvSpPr txBox="1"/>
          <p:nvPr/>
        </p:nvSpPr>
        <p:spPr>
          <a:xfrm>
            <a:off x="838080" y="3999240"/>
            <a:ext cx="4920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Special provision for cost of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19" name="TextBox 2318"/>
          <p:cNvSpPr txBox="1"/>
          <p:nvPr/>
        </p:nvSpPr>
        <p:spPr>
          <a:xfrm>
            <a:off x="838080" y="4419720"/>
            <a:ext cx="58863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acquisition in case of depreciable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20" name="TextBox 2319"/>
          <p:cNvSpPr txBox="1"/>
          <p:nvPr/>
        </p:nvSpPr>
        <p:spPr>
          <a:xfrm>
            <a:off x="838080" y="4840920"/>
            <a:ext cx="9226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asset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21" name="TextBox 2320"/>
          <p:cNvSpPr txBox="1"/>
          <p:nvPr/>
        </p:nvSpPr>
        <p:spPr>
          <a:xfrm>
            <a:off x="5805720" y="3999240"/>
            <a:ext cx="81115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50A Special provision for cost of acquisition in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22" name="TextBox 2321"/>
          <p:cNvSpPr txBox="1"/>
          <p:nvPr/>
        </p:nvSpPr>
        <p:spPr>
          <a:xfrm>
            <a:off x="6451200" y="4419720"/>
            <a:ext cx="43837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case of depreciable asset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23" name="TextBox 2322"/>
          <p:cNvSpPr txBox="1"/>
          <p:nvPr/>
        </p:nvSpPr>
        <p:spPr>
          <a:xfrm>
            <a:off x="243000" y="5234760"/>
            <a:ext cx="424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76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24" name="TextBox 2323"/>
          <p:cNvSpPr txBox="1"/>
          <p:nvPr/>
        </p:nvSpPr>
        <p:spPr>
          <a:xfrm>
            <a:off x="838080" y="5234760"/>
            <a:ext cx="63727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Special provision for computation of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25" name="TextBox 2324"/>
          <p:cNvSpPr txBox="1"/>
          <p:nvPr/>
        </p:nvSpPr>
        <p:spPr>
          <a:xfrm>
            <a:off x="838080" y="5655240"/>
            <a:ext cx="53895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capital gains in case of Market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26" name="TextBox 2325"/>
          <p:cNvSpPr txBox="1"/>
          <p:nvPr/>
        </p:nvSpPr>
        <p:spPr>
          <a:xfrm>
            <a:off x="838080" y="6075720"/>
            <a:ext cx="30729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Linked Debenture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27" name="TextBox 2326"/>
          <p:cNvSpPr txBox="1"/>
          <p:nvPr/>
        </p:nvSpPr>
        <p:spPr>
          <a:xfrm>
            <a:off x="5723280" y="5234760"/>
            <a:ext cx="86493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50AA Special provision for computation of capital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28" name="TextBox 2327"/>
          <p:cNvSpPr txBox="1"/>
          <p:nvPr/>
        </p:nvSpPr>
        <p:spPr>
          <a:xfrm>
            <a:off x="6451200" y="5655240"/>
            <a:ext cx="71877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gains in case of Market Linked Debenture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Single Corner Snipped 1">
            <a:extLst>
              <a:ext uri="{FF2B5EF4-FFF2-40B4-BE49-F238E27FC236}">
                <a16:creationId xmlns:a16="http://schemas.microsoft.com/office/drawing/2014/main" id="{2E4F83C1-28CC-2622-73A7-655623D297E9}"/>
              </a:ext>
            </a:extLst>
          </p:cNvPr>
          <p:cNvSpPr/>
          <p:nvPr/>
        </p:nvSpPr>
        <p:spPr>
          <a:xfrm>
            <a:off x="3940560" y="67320"/>
            <a:ext cx="4788360" cy="914400"/>
          </a:xfrm>
          <a:prstGeom prst="snip1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4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Capital Gains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9" name="Freeform: Shape 2328"/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30" name="Freeform: Shape 2329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333" name="Freeform: Shape 2332"/>
          <p:cNvSpPr/>
          <p:nvPr/>
        </p:nvSpPr>
        <p:spPr>
          <a:xfrm>
            <a:off x="231480" y="1218960"/>
            <a:ext cx="795240" cy="361440"/>
          </a:xfrm>
          <a:custGeom>
            <a:avLst/>
            <a:gdLst/>
            <a:ahLst/>
            <a:cxnLst/>
            <a:rect l="0" t="0" r="r" b="b"/>
            <a:pathLst>
              <a:path w="2209" h="1004">
                <a:moveTo>
                  <a:pt x="0" y="1004"/>
                </a:moveTo>
                <a:lnTo>
                  <a:pt x="2209" y="1004"/>
                </a:lnTo>
                <a:lnTo>
                  <a:pt x="2209" y="0"/>
                </a:lnTo>
                <a:lnTo>
                  <a:pt x="0" y="0"/>
                </a:lnTo>
                <a:lnTo>
                  <a:pt x="0" y="1004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34" name="Freeform: Shape 2333"/>
          <p:cNvSpPr/>
          <p:nvPr/>
        </p:nvSpPr>
        <p:spPr>
          <a:xfrm>
            <a:off x="1026360" y="1218960"/>
            <a:ext cx="4469400" cy="361440"/>
          </a:xfrm>
          <a:custGeom>
            <a:avLst/>
            <a:gdLst/>
            <a:ahLst/>
            <a:cxnLst/>
            <a:rect l="0" t="0" r="r" b="b"/>
            <a:pathLst>
              <a:path w="12415" h="1004">
                <a:moveTo>
                  <a:pt x="0" y="1004"/>
                </a:moveTo>
                <a:lnTo>
                  <a:pt x="12415" y="1004"/>
                </a:lnTo>
                <a:lnTo>
                  <a:pt x="12415" y="0"/>
                </a:lnTo>
                <a:lnTo>
                  <a:pt x="0" y="0"/>
                </a:lnTo>
                <a:lnTo>
                  <a:pt x="0" y="1004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35" name="Freeform: Shape 2334"/>
          <p:cNvSpPr/>
          <p:nvPr/>
        </p:nvSpPr>
        <p:spPr>
          <a:xfrm>
            <a:off x="5495400" y="1218960"/>
            <a:ext cx="798840" cy="361440"/>
          </a:xfrm>
          <a:custGeom>
            <a:avLst/>
            <a:gdLst/>
            <a:ahLst/>
            <a:cxnLst/>
            <a:rect l="0" t="0" r="r" b="b"/>
            <a:pathLst>
              <a:path w="2219" h="1004">
                <a:moveTo>
                  <a:pt x="0" y="1004"/>
                </a:moveTo>
                <a:lnTo>
                  <a:pt x="2219" y="1004"/>
                </a:lnTo>
                <a:lnTo>
                  <a:pt x="2219" y="0"/>
                </a:lnTo>
                <a:lnTo>
                  <a:pt x="0" y="0"/>
                </a:lnTo>
                <a:lnTo>
                  <a:pt x="0" y="1004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36" name="Freeform: Shape 2335"/>
          <p:cNvSpPr/>
          <p:nvPr/>
        </p:nvSpPr>
        <p:spPr>
          <a:xfrm>
            <a:off x="6293880" y="1218960"/>
            <a:ext cx="5666760" cy="361440"/>
          </a:xfrm>
          <a:custGeom>
            <a:avLst/>
            <a:gdLst/>
            <a:ahLst/>
            <a:cxnLst/>
            <a:rect l="0" t="0" r="r" b="b"/>
            <a:pathLst>
              <a:path w="15741" h="1004">
                <a:moveTo>
                  <a:pt x="0" y="1004"/>
                </a:moveTo>
                <a:lnTo>
                  <a:pt x="15741" y="1004"/>
                </a:lnTo>
                <a:lnTo>
                  <a:pt x="15741" y="0"/>
                </a:lnTo>
                <a:lnTo>
                  <a:pt x="0" y="0"/>
                </a:lnTo>
                <a:lnTo>
                  <a:pt x="0" y="1004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37" name="Freeform: Shape 2336"/>
          <p:cNvSpPr/>
          <p:nvPr/>
        </p:nvSpPr>
        <p:spPr>
          <a:xfrm>
            <a:off x="231480" y="1580040"/>
            <a:ext cx="795240" cy="746640"/>
          </a:xfrm>
          <a:custGeom>
            <a:avLst/>
            <a:gdLst/>
            <a:ahLst/>
            <a:cxnLst/>
            <a:rect l="0" t="0" r="r" b="b"/>
            <a:pathLst>
              <a:path w="2209" h="2074">
                <a:moveTo>
                  <a:pt x="0" y="2074"/>
                </a:moveTo>
                <a:lnTo>
                  <a:pt x="2209" y="2074"/>
                </a:lnTo>
                <a:lnTo>
                  <a:pt x="2209" y="0"/>
                </a:lnTo>
                <a:lnTo>
                  <a:pt x="0" y="0"/>
                </a:lnTo>
                <a:lnTo>
                  <a:pt x="0" y="2074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38" name="Freeform: Shape 2337"/>
          <p:cNvSpPr/>
          <p:nvPr/>
        </p:nvSpPr>
        <p:spPr>
          <a:xfrm>
            <a:off x="1026360" y="1580040"/>
            <a:ext cx="4469400" cy="746640"/>
          </a:xfrm>
          <a:custGeom>
            <a:avLst/>
            <a:gdLst/>
            <a:ahLst/>
            <a:cxnLst/>
            <a:rect l="0" t="0" r="r" b="b"/>
            <a:pathLst>
              <a:path w="12415" h="2074">
                <a:moveTo>
                  <a:pt x="0" y="2074"/>
                </a:moveTo>
                <a:lnTo>
                  <a:pt x="12415" y="2074"/>
                </a:lnTo>
                <a:lnTo>
                  <a:pt x="12415" y="0"/>
                </a:lnTo>
                <a:lnTo>
                  <a:pt x="0" y="0"/>
                </a:lnTo>
                <a:lnTo>
                  <a:pt x="0" y="2074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39" name="Freeform: Shape 2338"/>
          <p:cNvSpPr/>
          <p:nvPr/>
        </p:nvSpPr>
        <p:spPr>
          <a:xfrm>
            <a:off x="5495400" y="1580040"/>
            <a:ext cx="798840" cy="746640"/>
          </a:xfrm>
          <a:custGeom>
            <a:avLst/>
            <a:gdLst/>
            <a:ahLst/>
            <a:cxnLst/>
            <a:rect l="0" t="0" r="r" b="b"/>
            <a:pathLst>
              <a:path w="2219" h="2074">
                <a:moveTo>
                  <a:pt x="0" y="2074"/>
                </a:moveTo>
                <a:lnTo>
                  <a:pt x="2219" y="2074"/>
                </a:lnTo>
                <a:lnTo>
                  <a:pt x="2219" y="0"/>
                </a:lnTo>
                <a:lnTo>
                  <a:pt x="0" y="0"/>
                </a:lnTo>
                <a:lnTo>
                  <a:pt x="0" y="2074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40" name="Freeform: Shape 2339"/>
          <p:cNvSpPr/>
          <p:nvPr/>
        </p:nvSpPr>
        <p:spPr>
          <a:xfrm>
            <a:off x="6293880" y="1580040"/>
            <a:ext cx="5666760" cy="746640"/>
          </a:xfrm>
          <a:custGeom>
            <a:avLst/>
            <a:gdLst/>
            <a:ahLst/>
            <a:cxnLst/>
            <a:rect l="0" t="0" r="r" b="b"/>
            <a:pathLst>
              <a:path w="15741" h="2074">
                <a:moveTo>
                  <a:pt x="0" y="2074"/>
                </a:moveTo>
                <a:lnTo>
                  <a:pt x="15741" y="2074"/>
                </a:lnTo>
                <a:lnTo>
                  <a:pt x="15741" y="0"/>
                </a:lnTo>
                <a:lnTo>
                  <a:pt x="0" y="0"/>
                </a:lnTo>
                <a:lnTo>
                  <a:pt x="0" y="2074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41" name="Freeform: Shape 2340"/>
          <p:cNvSpPr/>
          <p:nvPr/>
        </p:nvSpPr>
        <p:spPr>
          <a:xfrm>
            <a:off x="231480" y="2326320"/>
            <a:ext cx="795240" cy="747000"/>
          </a:xfrm>
          <a:custGeom>
            <a:avLst/>
            <a:gdLst/>
            <a:ahLst/>
            <a:cxnLst/>
            <a:rect l="0" t="0" r="r" b="b"/>
            <a:pathLst>
              <a:path w="2209" h="2075">
                <a:moveTo>
                  <a:pt x="0" y="2075"/>
                </a:moveTo>
                <a:lnTo>
                  <a:pt x="2209" y="2075"/>
                </a:lnTo>
                <a:lnTo>
                  <a:pt x="2209" y="0"/>
                </a:lnTo>
                <a:lnTo>
                  <a:pt x="0" y="0"/>
                </a:lnTo>
                <a:lnTo>
                  <a:pt x="0" y="2075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42" name="Freeform: Shape 2341"/>
          <p:cNvSpPr/>
          <p:nvPr/>
        </p:nvSpPr>
        <p:spPr>
          <a:xfrm>
            <a:off x="1026360" y="2326320"/>
            <a:ext cx="4469400" cy="747000"/>
          </a:xfrm>
          <a:custGeom>
            <a:avLst/>
            <a:gdLst/>
            <a:ahLst/>
            <a:cxnLst/>
            <a:rect l="0" t="0" r="r" b="b"/>
            <a:pathLst>
              <a:path w="12415" h="2075">
                <a:moveTo>
                  <a:pt x="0" y="2075"/>
                </a:moveTo>
                <a:lnTo>
                  <a:pt x="12415" y="2075"/>
                </a:lnTo>
                <a:lnTo>
                  <a:pt x="12415" y="0"/>
                </a:lnTo>
                <a:lnTo>
                  <a:pt x="0" y="0"/>
                </a:lnTo>
                <a:lnTo>
                  <a:pt x="0" y="2075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43" name="Freeform: Shape 2342"/>
          <p:cNvSpPr/>
          <p:nvPr/>
        </p:nvSpPr>
        <p:spPr>
          <a:xfrm>
            <a:off x="5495400" y="2326320"/>
            <a:ext cx="798840" cy="747000"/>
          </a:xfrm>
          <a:custGeom>
            <a:avLst/>
            <a:gdLst/>
            <a:ahLst/>
            <a:cxnLst/>
            <a:rect l="0" t="0" r="r" b="b"/>
            <a:pathLst>
              <a:path w="2219" h="2075">
                <a:moveTo>
                  <a:pt x="0" y="2075"/>
                </a:moveTo>
                <a:lnTo>
                  <a:pt x="2219" y="2075"/>
                </a:lnTo>
                <a:lnTo>
                  <a:pt x="2219" y="0"/>
                </a:lnTo>
                <a:lnTo>
                  <a:pt x="0" y="0"/>
                </a:lnTo>
                <a:lnTo>
                  <a:pt x="0" y="2075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44" name="Freeform: Shape 2343"/>
          <p:cNvSpPr/>
          <p:nvPr/>
        </p:nvSpPr>
        <p:spPr>
          <a:xfrm>
            <a:off x="6293880" y="2326320"/>
            <a:ext cx="5666760" cy="747000"/>
          </a:xfrm>
          <a:custGeom>
            <a:avLst/>
            <a:gdLst/>
            <a:ahLst/>
            <a:cxnLst/>
            <a:rect l="0" t="0" r="r" b="b"/>
            <a:pathLst>
              <a:path w="15741" h="2075">
                <a:moveTo>
                  <a:pt x="0" y="2075"/>
                </a:moveTo>
                <a:lnTo>
                  <a:pt x="15741" y="2075"/>
                </a:lnTo>
                <a:lnTo>
                  <a:pt x="15741" y="0"/>
                </a:lnTo>
                <a:lnTo>
                  <a:pt x="0" y="0"/>
                </a:lnTo>
                <a:lnTo>
                  <a:pt x="0" y="2075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45" name="Freeform: Shape 2344"/>
          <p:cNvSpPr/>
          <p:nvPr/>
        </p:nvSpPr>
        <p:spPr>
          <a:xfrm>
            <a:off x="231480" y="3072960"/>
            <a:ext cx="795240" cy="1132560"/>
          </a:xfrm>
          <a:custGeom>
            <a:avLst/>
            <a:gdLst/>
            <a:ahLst/>
            <a:cxnLst/>
            <a:rect l="0" t="0" r="r" b="b"/>
            <a:pathLst>
              <a:path w="2209" h="3146">
                <a:moveTo>
                  <a:pt x="0" y="3146"/>
                </a:moveTo>
                <a:lnTo>
                  <a:pt x="2209" y="3146"/>
                </a:lnTo>
                <a:lnTo>
                  <a:pt x="2209" y="0"/>
                </a:lnTo>
                <a:lnTo>
                  <a:pt x="0" y="0"/>
                </a:lnTo>
                <a:lnTo>
                  <a:pt x="0" y="3146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46" name="Freeform: Shape 2345"/>
          <p:cNvSpPr/>
          <p:nvPr/>
        </p:nvSpPr>
        <p:spPr>
          <a:xfrm>
            <a:off x="1026360" y="3072960"/>
            <a:ext cx="4469400" cy="1132560"/>
          </a:xfrm>
          <a:custGeom>
            <a:avLst/>
            <a:gdLst/>
            <a:ahLst/>
            <a:cxnLst/>
            <a:rect l="0" t="0" r="r" b="b"/>
            <a:pathLst>
              <a:path w="12415" h="3146">
                <a:moveTo>
                  <a:pt x="0" y="3146"/>
                </a:moveTo>
                <a:lnTo>
                  <a:pt x="12415" y="3146"/>
                </a:lnTo>
                <a:lnTo>
                  <a:pt x="12415" y="0"/>
                </a:lnTo>
                <a:lnTo>
                  <a:pt x="0" y="0"/>
                </a:lnTo>
                <a:lnTo>
                  <a:pt x="0" y="3146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47" name="Freeform: Shape 2346"/>
          <p:cNvSpPr/>
          <p:nvPr/>
        </p:nvSpPr>
        <p:spPr>
          <a:xfrm>
            <a:off x="5495400" y="3072960"/>
            <a:ext cx="798840" cy="1132560"/>
          </a:xfrm>
          <a:custGeom>
            <a:avLst/>
            <a:gdLst/>
            <a:ahLst/>
            <a:cxnLst/>
            <a:rect l="0" t="0" r="r" b="b"/>
            <a:pathLst>
              <a:path w="2219" h="3146">
                <a:moveTo>
                  <a:pt x="0" y="3146"/>
                </a:moveTo>
                <a:lnTo>
                  <a:pt x="2219" y="3146"/>
                </a:lnTo>
                <a:lnTo>
                  <a:pt x="2219" y="0"/>
                </a:lnTo>
                <a:lnTo>
                  <a:pt x="0" y="0"/>
                </a:lnTo>
                <a:lnTo>
                  <a:pt x="0" y="3146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48" name="Freeform: Shape 2347"/>
          <p:cNvSpPr/>
          <p:nvPr/>
        </p:nvSpPr>
        <p:spPr>
          <a:xfrm>
            <a:off x="6293880" y="3072960"/>
            <a:ext cx="5666760" cy="1132560"/>
          </a:xfrm>
          <a:custGeom>
            <a:avLst/>
            <a:gdLst/>
            <a:ahLst/>
            <a:cxnLst/>
            <a:rect l="0" t="0" r="r" b="b"/>
            <a:pathLst>
              <a:path w="15741" h="3146">
                <a:moveTo>
                  <a:pt x="0" y="3146"/>
                </a:moveTo>
                <a:lnTo>
                  <a:pt x="15741" y="3146"/>
                </a:lnTo>
                <a:lnTo>
                  <a:pt x="15741" y="0"/>
                </a:lnTo>
                <a:lnTo>
                  <a:pt x="0" y="0"/>
                </a:lnTo>
                <a:lnTo>
                  <a:pt x="0" y="3146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49" name="Freeform: Shape 2348"/>
          <p:cNvSpPr/>
          <p:nvPr/>
        </p:nvSpPr>
        <p:spPr>
          <a:xfrm>
            <a:off x="231480" y="4205160"/>
            <a:ext cx="795240" cy="1132200"/>
          </a:xfrm>
          <a:custGeom>
            <a:avLst/>
            <a:gdLst/>
            <a:ahLst/>
            <a:cxnLst/>
            <a:rect l="0" t="0" r="r" b="b"/>
            <a:pathLst>
              <a:path w="2209" h="3145">
                <a:moveTo>
                  <a:pt x="0" y="3145"/>
                </a:moveTo>
                <a:lnTo>
                  <a:pt x="2209" y="3145"/>
                </a:lnTo>
                <a:lnTo>
                  <a:pt x="2209" y="0"/>
                </a:lnTo>
                <a:lnTo>
                  <a:pt x="0" y="0"/>
                </a:lnTo>
                <a:lnTo>
                  <a:pt x="0" y="3145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50" name="Freeform: Shape 2349"/>
          <p:cNvSpPr/>
          <p:nvPr/>
        </p:nvSpPr>
        <p:spPr>
          <a:xfrm>
            <a:off x="1026360" y="4205160"/>
            <a:ext cx="4469400" cy="1132200"/>
          </a:xfrm>
          <a:custGeom>
            <a:avLst/>
            <a:gdLst/>
            <a:ahLst/>
            <a:cxnLst/>
            <a:rect l="0" t="0" r="r" b="b"/>
            <a:pathLst>
              <a:path w="12415" h="3145">
                <a:moveTo>
                  <a:pt x="0" y="3145"/>
                </a:moveTo>
                <a:lnTo>
                  <a:pt x="12415" y="3145"/>
                </a:lnTo>
                <a:lnTo>
                  <a:pt x="12415" y="0"/>
                </a:lnTo>
                <a:lnTo>
                  <a:pt x="0" y="0"/>
                </a:lnTo>
                <a:lnTo>
                  <a:pt x="0" y="3145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51" name="Freeform: Shape 2350"/>
          <p:cNvSpPr/>
          <p:nvPr/>
        </p:nvSpPr>
        <p:spPr>
          <a:xfrm>
            <a:off x="5495400" y="4205160"/>
            <a:ext cx="798840" cy="1132200"/>
          </a:xfrm>
          <a:custGeom>
            <a:avLst/>
            <a:gdLst/>
            <a:ahLst/>
            <a:cxnLst/>
            <a:rect l="0" t="0" r="r" b="b"/>
            <a:pathLst>
              <a:path w="2219" h="3145">
                <a:moveTo>
                  <a:pt x="0" y="3145"/>
                </a:moveTo>
                <a:lnTo>
                  <a:pt x="2219" y="3145"/>
                </a:lnTo>
                <a:lnTo>
                  <a:pt x="2219" y="0"/>
                </a:lnTo>
                <a:lnTo>
                  <a:pt x="0" y="0"/>
                </a:lnTo>
                <a:lnTo>
                  <a:pt x="0" y="3145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52" name="Freeform: Shape 2351"/>
          <p:cNvSpPr/>
          <p:nvPr/>
        </p:nvSpPr>
        <p:spPr>
          <a:xfrm>
            <a:off x="6293880" y="4205160"/>
            <a:ext cx="5666760" cy="1132200"/>
          </a:xfrm>
          <a:custGeom>
            <a:avLst/>
            <a:gdLst/>
            <a:ahLst/>
            <a:cxnLst/>
            <a:rect l="0" t="0" r="r" b="b"/>
            <a:pathLst>
              <a:path w="15741" h="3145">
                <a:moveTo>
                  <a:pt x="0" y="3145"/>
                </a:moveTo>
                <a:lnTo>
                  <a:pt x="15741" y="3145"/>
                </a:lnTo>
                <a:lnTo>
                  <a:pt x="15741" y="0"/>
                </a:lnTo>
                <a:lnTo>
                  <a:pt x="0" y="0"/>
                </a:lnTo>
                <a:lnTo>
                  <a:pt x="0" y="3145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53" name="Freeform: Shape 2352"/>
          <p:cNvSpPr/>
          <p:nvPr/>
        </p:nvSpPr>
        <p:spPr>
          <a:xfrm>
            <a:off x="231480" y="5337000"/>
            <a:ext cx="795240" cy="361440"/>
          </a:xfrm>
          <a:custGeom>
            <a:avLst/>
            <a:gdLst/>
            <a:ahLst/>
            <a:cxnLst/>
            <a:rect l="0" t="0" r="r" b="b"/>
            <a:pathLst>
              <a:path w="2209" h="1004">
                <a:moveTo>
                  <a:pt x="0" y="1004"/>
                </a:moveTo>
                <a:lnTo>
                  <a:pt x="2209" y="1004"/>
                </a:lnTo>
                <a:lnTo>
                  <a:pt x="2209" y="0"/>
                </a:lnTo>
                <a:lnTo>
                  <a:pt x="0" y="0"/>
                </a:lnTo>
                <a:lnTo>
                  <a:pt x="0" y="1004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54" name="Freeform: Shape 2353"/>
          <p:cNvSpPr/>
          <p:nvPr/>
        </p:nvSpPr>
        <p:spPr>
          <a:xfrm>
            <a:off x="1026360" y="5337000"/>
            <a:ext cx="4469400" cy="361440"/>
          </a:xfrm>
          <a:custGeom>
            <a:avLst/>
            <a:gdLst/>
            <a:ahLst/>
            <a:cxnLst/>
            <a:rect l="0" t="0" r="r" b="b"/>
            <a:pathLst>
              <a:path w="12415" h="1004">
                <a:moveTo>
                  <a:pt x="0" y="1004"/>
                </a:moveTo>
                <a:lnTo>
                  <a:pt x="12415" y="1004"/>
                </a:lnTo>
                <a:lnTo>
                  <a:pt x="12415" y="0"/>
                </a:lnTo>
                <a:lnTo>
                  <a:pt x="0" y="0"/>
                </a:lnTo>
                <a:lnTo>
                  <a:pt x="0" y="1004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55" name="Freeform: Shape 2354"/>
          <p:cNvSpPr/>
          <p:nvPr/>
        </p:nvSpPr>
        <p:spPr>
          <a:xfrm>
            <a:off x="5495400" y="5337000"/>
            <a:ext cx="798840" cy="361440"/>
          </a:xfrm>
          <a:custGeom>
            <a:avLst/>
            <a:gdLst/>
            <a:ahLst/>
            <a:cxnLst/>
            <a:rect l="0" t="0" r="r" b="b"/>
            <a:pathLst>
              <a:path w="2219" h="1004">
                <a:moveTo>
                  <a:pt x="0" y="1004"/>
                </a:moveTo>
                <a:lnTo>
                  <a:pt x="2219" y="1004"/>
                </a:lnTo>
                <a:lnTo>
                  <a:pt x="2219" y="0"/>
                </a:lnTo>
                <a:lnTo>
                  <a:pt x="0" y="0"/>
                </a:lnTo>
                <a:lnTo>
                  <a:pt x="0" y="1004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56" name="Freeform: Shape 2355"/>
          <p:cNvSpPr/>
          <p:nvPr/>
        </p:nvSpPr>
        <p:spPr>
          <a:xfrm>
            <a:off x="6293880" y="5337000"/>
            <a:ext cx="5666760" cy="361440"/>
          </a:xfrm>
          <a:custGeom>
            <a:avLst/>
            <a:gdLst/>
            <a:ahLst/>
            <a:cxnLst/>
            <a:rect l="0" t="0" r="r" b="b"/>
            <a:pathLst>
              <a:path w="15741" h="1004">
                <a:moveTo>
                  <a:pt x="0" y="1004"/>
                </a:moveTo>
                <a:lnTo>
                  <a:pt x="15741" y="1004"/>
                </a:lnTo>
                <a:lnTo>
                  <a:pt x="15741" y="0"/>
                </a:lnTo>
                <a:lnTo>
                  <a:pt x="0" y="0"/>
                </a:lnTo>
                <a:lnTo>
                  <a:pt x="0" y="1004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57" name="Freeform: Shape 2356"/>
          <p:cNvSpPr/>
          <p:nvPr/>
        </p:nvSpPr>
        <p:spPr>
          <a:xfrm>
            <a:off x="231480" y="5698080"/>
            <a:ext cx="795240" cy="747000"/>
          </a:xfrm>
          <a:custGeom>
            <a:avLst/>
            <a:gdLst/>
            <a:ahLst/>
            <a:cxnLst/>
            <a:rect l="0" t="0" r="r" b="b"/>
            <a:pathLst>
              <a:path w="2209" h="2075">
                <a:moveTo>
                  <a:pt x="0" y="2075"/>
                </a:moveTo>
                <a:lnTo>
                  <a:pt x="2209" y="2075"/>
                </a:lnTo>
                <a:lnTo>
                  <a:pt x="2209" y="0"/>
                </a:lnTo>
                <a:lnTo>
                  <a:pt x="0" y="0"/>
                </a:lnTo>
                <a:lnTo>
                  <a:pt x="0" y="2075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58" name="Freeform: Shape 2357"/>
          <p:cNvSpPr/>
          <p:nvPr/>
        </p:nvSpPr>
        <p:spPr>
          <a:xfrm>
            <a:off x="1026360" y="5698080"/>
            <a:ext cx="4469400" cy="747000"/>
          </a:xfrm>
          <a:custGeom>
            <a:avLst/>
            <a:gdLst/>
            <a:ahLst/>
            <a:cxnLst/>
            <a:rect l="0" t="0" r="r" b="b"/>
            <a:pathLst>
              <a:path w="12415" h="2075">
                <a:moveTo>
                  <a:pt x="0" y="2075"/>
                </a:moveTo>
                <a:lnTo>
                  <a:pt x="12415" y="2075"/>
                </a:lnTo>
                <a:lnTo>
                  <a:pt x="12415" y="0"/>
                </a:lnTo>
                <a:lnTo>
                  <a:pt x="0" y="0"/>
                </a:lnTo>
                <a:lnTo>
                  <a:pt x="0" y="2075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59" name="Freeform: Shape 2358"/>
          <p:cNvSpPr/>
          <p:nvPr/>
        </p:nvSpPr>
        <p:spPr>
          <a:xfrm>
            <a:off x="5495400" y="5698080"/>
            <a:ext cx="798840" cy="747000"/>
          </a:xfrm>
          <a:custGeom>
            <a:avLst/>
            <a:gdLst/>
            <a:ahLst/>
            <a:cxnLst/>
            <a:rect l="0" t="0" r="r" b="b"/>
            <a:pathLst>
              <a:path w="2219" h="2075">
                <a:moveTo>
                  <a:pt x="0" y="2075"/>
                </a:moveTo>
                <a:lnTo>
                  <a:pt x="2219" y="2075"/>
                </a:lnTo>
                <a:lnTo>
                  <a:pt x="2219" y="0"/>
                </a:lnTo>
                <a:lnTo>
                  <a:pt x="0" y="0"/>
                </a:lnTo>
                <a:lnTo>
                  <a:pt x="0" y="2075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60" name="Freeform: Shape 2359"/>
          <p:cNvSpPr/>
          <p:nvPr/>
        </p:nvSpPr>
        <p:spPr>
          <a:xfrm>
            <a:off x="6293880" y="5698080"/>
            <a:ext cx="5666760" cy="747000"/>
          </a:xfrm>
          <a:custGeom>
            <a:avLst/>
            <a:gdLst/>
            <a:ahLst/>
            <a:cxnLst/>
            <a:rect l="0" t="0" r="r" b="b"/>
            <a:pathLst>
              <a:path w="15741" h="2075">
                <a:moveTo>
                  <a:pt x="0" y="2075"/>
                </a:moveTo>
                <a:lnTo>
                  <a:pt x="15741" y="2075"/>
                </a:lnTo>
                <a:lnTo>
                  <a:pt x="15741" y="0"/>
                </a:lnTo>
                <a:lnTo>
                  <a:pt x="0" y="0"/>
                </a:lnTo>
                <a:lnTo>
                  <a:pt x="0" y="2075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61" name="Straight Connector 2360"/>
          <p:cNvSpPr/>
          <p:nvPr/>
        </p:nvSpPr>
        <p:spPr>
          <a:xfrm>
            <a:off x="1026360" y="1212840"/>
            <a:ext cx="0" cy="52380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62" name="Straight Connector 2361"/>
          <p:cNvSpPr/>
          <p:nvPr/>
        </p:nvSpPr>
        <p:spPr>
          <a:xfrm>
            <a:off x="5495400" y="1212840"/>
            <a:ext cx="0" cy="52380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63" name="Straight Connector 2362"/>
          <p:cNvSpPr/>
          <p:nvPr/>
        </p:nvSpPr>
        <p:spPr>
          <a:xfrm>
            <a:off x="6293880" y="1212840"/>
            <a:ext cx="0" cy="52380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64" name="Straight Connector 2363"/>
          <p:cNvSpPr/>
          <p:nvPr/>
        </p:nvSpPr>
        <p:spPr>
          <a:xfrm>
            <a:off x="225000" y="1580040"/>
            <a:ext cx="117417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65" name="Straight Connector 2364"/>
          <p:cNvSpPr/>
          <p:nvPr/>
        </p:nvSpPr>
        <p:spPr>
          <a:xfrm>
            <a:off x="225000" y="2326320"/>
            <a:ext cx="117417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66" name="Straight Connector 2365"/>
          <p:cNvSpPr/>
          <p:nvPr/>
        </p:nvSpPr>
        <p:spPr>
          <a:xfrm>
            <a:off x="225000" y="3072960"/>
            <a:ext cx="117417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67" name="Straight Connector 2366"/>
          <p:cNvSpPr/>
          <p:nvPr/>
        </p:nvSpPr>
        <p:spPr>
          <a:xfrm>
            <a:off x="225000" y="4205160"/>
            <a:ext cx="117417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68" name="Straight Connector 2367"/>
          <p:cNvSpPr/>
          <p:nvPr/>
        </p:nvSpPr>
        <p:spPr>
          <a:xfrm>
            <a:off x="225000" y="5337000"/>
            <a:ext cx="117417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69" name="Straight Connector 2368"/>
          <p:cNvSpPr/>
          <p:nvPr/>
        </p:nvSpPr>
        <p:spPr>
          <a:xfrm>
            <a:off x="225000" y="5698080"/>
            <a:ext cx="117417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70" name="Straight Connector 2369"/>
          <p:cNvSpPr/>
          <p:nvPr/>
        </p:nvSpPr>
        <p:spPr>
          <a:xfrm>
            <a:off x="231480" y="1212840"/>
            <a:ext cx="0" cy="52380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71" name="Straight Connector 2370"/>
          <p:cNvSpPr/>
          <p:nvPr/>
        </p:nvSpPr>
        <p:spPr>
          <a:xfrm>
            <a:off x="11960280" y="1212840"/>
            <a:ext cx="0" cy="52380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72" name="Straight Connector 2371"/>
          <p:cNvSpPr/>
          <p:nvPr/>
        </p:nvSpPr>
        <p:spPr>
          <a:xfrm>
            <a:off x="225000" y="1218960"/>
            <a:ext cx="117417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73" name="Straight Connector 2372"/>
          <p:cNvSpPr/>
          <p:nvPr/>
        </p:nvSpPr>
        <p:spPr>
          <a:xfrm>
            <a:off x="225000" y="6444720"/>
            <a:ext cx="117417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75" name="TextBox 2374"/>
          <p:cNvSpPr txBox="1"/>
          <p:nvPr/>
        </p:nvSpPr>
        <p:spPr>
          <a:xfrm>
            <a:off x="373680" y="1250280"/>
            <a:ext cx="66204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Sec.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76" name="TextBox 2375"/>
          <p:cNvSpPr txBox="1"/>
          <p:nvPr/>
        </p:nvSpPr>
        <p:spPr>
          <a:xfrm>
            <a:off x="1095480" y="1250280"/>
            <a:ext cx="13723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2025 Bill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77" name="TextBox 2376"/>
          <p:cNvSpPr txBox="1"/>
          <p:nvPr/>
        </p:nvSpPr>
        <p:spPr>
          <a:xfrm>
            <a:off x="5640120" y="1250280"/>
            <a:ext cx="66204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Sec.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78" name="TextBox 2377"/>
          <p:cNvSpPr txBox="1"/>
          <p:nvPr/>
        </p:nvSpPr>
        <p:spPr>
          <a:xfrm>
            <a:off x="6363360" y="1250280"/>
            <a:ext cx="138600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1961 Act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79" name="TextBox 2378"/>
          <p:cNvSpPr txBox="1"/>
          <p:nvPr/>
        </p:nvSpPr>
        <p:spPr>
          <a:xfrm>
            <a:off x="468360" y="1611000"/>
            <a:ext cx="3877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2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77</a:t>
            </a:r>
            <a:endParaRPr lang="en-US" sz="2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80" name="TextBox 2379"/>
          <p:cNvSpPr txBox="1"/>
          <p:nvPr/>
        </p:nvSpPr>
        <p:spPr>
          <a:xfrm>
            <a:off x="1040760" y="1611000"/>
            <a:ext cx="583020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2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Special provision for computation of </a:t>
            </a:r>
            <a:endParaRPr lang="en-US" sz="2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81" name="TextBox 2380"/>
          <p:cNvSpPr txBox="1"/>
          <p:nvPr/>
        </p:nvSpPr>
        <p:spPr>
          <a:xfrm>
            <a:off x="1040760" y="1996920"/>
            <a:ext cx="550836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capital gains in case of slump sale.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82" name="TextBox 2381"/>
          <p:cNvSpPr txBox="1"/>
          <p:nvPr/>
        </p:nvSpPr>
        <p:spPr>
          <a:xfrm>
            <a:off x="5644800" y="1611000"/>
            <a:ext cx="768780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2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50B Special provision for computation of capital </a:t>
            </a:r>
            <a:endParaRPr lang="en-US" sz="2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83" name="TextBox 2382"/>
          <p:cNvSpPr txBox="1"/>
          <p:nvPr/>
        </p:nvSpPr>
        <p:spPr>
          <a:xfrm>
            <a:off x="6309000" y="1996920"/>
            <a:ext cx="434700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gains in case of slump sale.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84" name="TextBox 2383"/>
          <p:cNvSpPr txBox="1"/>
          <p:nvPr/>
        </p:nvSpPr>
        <p:spPr>
          <a:xfrm>
            <a:off x="464040" y="2358000"/>
            <a:ext cx="3877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78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85" name="TextBox 2384"/>
          <p:cNvSpPr txBox="1"/>
          <p:nvPr/>
        </p:nvSpPr>
        <p:spPr>
          <a:xfrm>
            <a:off x="1040760" y="2358000"/>
            <a:ext cx="53071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Special provision for full value of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86" name="TextBox 2385"/>
          <p:cNvSpPr txBox="1"/>
          <p:nvPr/>
        </p:nvSpPr>
        <p:spPr>
          <a:xfrm>
            <a:off x="1040760" y="2743560"/>
            <a:ext cx="48211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consideration in certain cases.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87" name="TextBox 2386"/>
          <p:cNvSpPr txBox="1"/>
          <p:nvPr/>
        </p:nvSpPr>
        <p:spPr>
          <a:xfrm>
            <a:off x="5649120" y="2358000"/>
            <a:ext cx="824256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50C Special provision for full value of consideration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88" name="TextBox 2387"/>
          <p:cNvSpPr txBox="1"/>
          <p:nvPr/>
        </p:nvSpPr>
        <p:spPr>
          <a:xfrm>
            <a:off x="6309000" y="2743560"/>
            <a:ext cx="25747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in certain cases.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89" name="TextBox 2388"/>
          <p:cNvSpPr txBox="1"/>
          <p:nvPr/>
        </p:nvSpPr>
        <p:spPr>
          <a:xfrm>
            <a:off x="464040" y="3104640"/>
            <a:ext cx="3877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79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90" name="TextBox 2389"/>
          <p:cNvSpPr txBox="1"/>
          <p:nvPr/>
        </p:nvSpPr>
        <p:spPr>
          <a:xfrm>
            <a:off x="1040760" y="3104640"/>
            <a:ext cx="53071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Special provision for full value of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91" name="TextBox 2390"/>
          <p:cNvSpPr txBox="1"/>
          <p:nvPr/>
        </p:nvSpPr>
        <p:spPr>
          <a:xfrm>
            <a:off x="1040760" y="3490200"/>
            <a:ext cx="554976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consideration for transfer of share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92" name="TextBox 2391"/>
          <p:cNvSpPr txBox="1"/>
          <p:nvPr/>
        </p:nvSpPr>
        <p:spPr>
          <a:xfrm>
            <a:off x="1040760" y="3875760"/>
            <a:ext cx="38473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other than quoted share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93" name="TextBox 2392"/>
          <p:cNvSpPr txBox="1"/>
          <p:nvPr/>
        </p:nvSpPr>
        <p:spPr>
          <a:xfrm>
            <a:off x="5573160" y="3104640"/>
            <a:ext cx="84589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50CA Special provision for full value of consideration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94" name="TextBox 2393"/>
          <p:cNvSpPr txBox="1"/>
          <p:nvPr/>
        </p:nvSpPr>
        <p:spPr>
          <a:xfrm>
            <a:off x="6309000" y="3490200"/>
            <a:ext cx="714996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for transfer of share other than quoted share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95" name="TextBox 2394"/>
          <p:cNvSpPr txBox="1"/>
          <p:nvPr/>
        </p:nvSpPr>
        <p:spPr>
          <a:xfrm>
            <a:off x="464040" y="4236840"/>
            <a:ext cx="3877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80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96" name="TextBox 2395"/>
          <p:cNvSpPr txBox="1"/>
          <p:nvPr/>
        </p:nvSpPr>
        <p:spPr>
          <a:xfrm>
            <a:off x="1040760" y="4236840"/>
            <a:ext cx="575244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Fair market value deemed to be full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97" name="TextBox 2396"/>
          <p:cNvSpPr txBox="1"/>
          <p:nvPr/>
        </p:nvSpPr>
        <p:spPr>
          <a:xfrm>
            <a:off x="1040760" y="4622400"/>
            <a:ext cx="520200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value of consideration in certain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98" name="TextBox 2397"/>
          <p:cNvSpPr txBox="1"/>
          <p:nvPr/>
        </p:nvSpPr>
        <p:spPr>
          <a:xfrm>
            <a:off x="1040760" y="5007960"/>
            <a:ext cx="87408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cases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99" name="TextBox 2398"/>
          <p:cNvSpPr txBox="1"/>
          <p:nvPr/>
        </p:nvSpPr>
        <p:spPr>
          <a:xfrm>
            <a:off x="5640120" y="4236840"/>
            <a:ext cx="782964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50D Fair market value deemed to be full value of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00" name="TextBox 2399"/>
          <p:cNvSpPr txBox="1"/>
          <p:nvPr/>
        </p:nvSpPr>
        <p:spPr>
          <a:xfrm>
            <a:off x="6309000" y="4622400"/>
            <a:ext cx="471456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consideration in certain cases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01" name="TextBox 2400"/>
          <p:cNvSpPr txBox="1"/>
          <p:nvPr/>
        </p:nvSpPr>
        <p:spPr>
          <a:xfrm>
            <a:off x="470160" y="5368680"/>
            <a:ext cx="3877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2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81</a:t>
            </a:r>
            <a:endParaRPr lang="en-US" sz="2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02" name="TextBox 2401"/>
          <p:cNvSpPr txBox="1"/>
          <p:nvPr/>
        </p:nvSpPr>
        <p:spPr>
          <a:xfrm>
            <a:off x="1040760" y="5368680"/>
            <a:ext cx="392976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2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Advance money received</a:t>
            </a:r>
            <a:endParaRPr lang="en-US" sz="2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03" name="TextBox 2402"/>
          <p:cNvSpPr txBox="1"/>
          <p:nvPr/>
        </p:nvSpPr>
        <p:spPr>
          <a:xfrm>
            <a:off x="5739120" y="5368680"/>
            <a:ext cx="3877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2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51</a:t>
            </a:r>
            <a:endParaRPr lang="en-US" sz="2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04" name="TextBox 2403"/>
          <p:cNvSpPr txBox="1"/>
          <p:nvPr/>
        </p:nvSpPr>
        <p:spPr>
          <a:xfrm>
            <a:off x="6309000" y="5368680"/>
            <a:ext cx="392976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2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Advance money received</a:t>
            </a:r>
            <a:endParaRPr lang="en-US" sz="2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05" name="TextBox 2404"/>
          <p:cNvSpPr txBox="1"/>
          <p:nvPr/>
        </p:nvSpPr>
        <p:spPr>
          <a:xfrm>
            <a:off x="464040" y="5730120"/>
            <a:ext cx="3877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82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06" name="TextBox 2405"/>
          <p:cNvSpPr txBox="1"/>
          <p:nvPr/>
        </p:nvSpPr>
        <p:spPr>
          <a:xfrm>
            <a:off x="1040760" y="5730120"/>
            <a:ext cx="547200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Profit on sale of property used for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07" name="TextBox 2406"/>
          <p:cNvSpPr txBox="1"/>
          <p:nvPr/>
        </p:nvSpPr>
        <p:spPr>
          <a:xfrm>
            <a:off x="1040760" y="6115680"/>
            <a:ext cx="152928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residence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08" name="TextBox 2407"/>
          <p:cNvSpPr txBox="1"/>
          <p:nvPr/>
        </p:nvSpPr>
        <p:spPr>
          <a:xfrm>
            <a:off x="5730120" y="5730120"/>
            <a:ext cx="3877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54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09" name="TextBox 2408"/>
          <p:cNvSpPr txBox="1"/>
          <p:nvPr/>
        </p:nvSpPr>
        <p:spPr>
          <a:xfrm>
            <a:off x="6309000" y="5730120"/>
            <a:ext cx="700056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Profit on sale of property used for residence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Single Corner Snipped 1">
            <a:extLst>
              <a:ext uri="{FF2B5EF4-FFF2-40B4-BE49-F238E27FC236}">
                <a16:creationId xmlns:a16="http://schemas.microsoft.com/office/drawing/2014/main" id="{623F720D-0199-3CD8-0950-579D6AB9FEAA}"/>
              </a:ext>
            </a:extLst>
          </p:cNvPr>
          <p:cNvSpPr/>
          <p:nvPr/>
        </p:nvSpPr>
        <p:spPr>
          <a:xfrm>
            <a:off x="3940560" y="67320"/>
            <a:ext cx="4788360" cy="914400"/>
          </a:xfrm>
          <a:prstGeom prst="snip1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4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Capital Gains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0" name="Freeform: Shape 2409"/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11" name="Freeform: Shape 2410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414" name="Freeform: Shape 2413"/>
          <p:cNvSpPr/>
          <p:nvPr/>
        </p:nvSpPr>
        <p:spPr>
          <a:xfrm>
            <a:off x="231480" y="1218960"/>
            <a:ext cx="795240" cy="361440"/>
          </a:xfrm>
          <a:custGeom>
            <a:avLst/>
            <a:gdLst/>
            <a:ahLst/>
            <a:cxnLst/>
            <a:rect l="0" t="0" r="r" b="b"/>
            <a:pathLst>
              <a:path w="2209" h="1004">
                <a:moveTo>
                  <a:pt x="0" y="1004"/>
                </a:moveTo>
                <a:lnTo>
                  <a:pt x="2209" y="1004"/>
                </a:lnTo>
                <a:lnTo>
                  <a:pt x="2209" y="0"/>
                </a:lnTo>
                <a:lnTo>
                  <a:pt x="0" y="0"/>
                </a:lnTo>
                <a:lnTo>
                  <a:pt x="0" y="1004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15" name="Freeform: Shape 2414"/>
          <p:cNvSpPr/>
          <p:nvPr/>
        </p:nvSpPr>
        <p:spPr>
          <a:xfrm>
            <a:off x="1026360" y="1218960"/>
            <a:ext cx="4600800" cy="361440"/>
          </a:xfrm>
          <a:custGeom>
            <a:avLst/>
            <a:gdLst/>
            <a:ahLst/>
            <a:cxnLst/>
            <a:rect l="0" t="0" r="r" b="b"/>
            <a:pathLst>
              <a:path w="12780" h="1004">
                <a:moveTo>
                  <a:pt x="0" y="1004"/>
                </a:moveTo>
                <a:lnTo>
                  <a:pt x="12780" y="1004"/>
                </a:lnTo>
                <a:lnTo>
                  <a:pt x="12780" y="0"/>
                </a:lnTo>
                <a:lnTo>
                  <a:pt x="0" y="0"/>
                </a:lnTo>
                <a:lnTo>
                  <a:pt x="0" y="1004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16" name="Freeform: Shape 2415"/>
          <p:cNvSpPr/>
          <p:nvPr/>
        </p:nvSpPr>
        <p:spPr>
          <a:xfrm>
            <a:off x="5626800" y="1218960"/>
            <a:ext cx="739080" cy="361440"/>
          </a:xfrm>
          <a:custGeom>
            <a:avLst/>
            <a:gdLst/>
            <a:ahLst/>
            <a:cxnLst/>
            <a:rect l="0" t="0" r="r" b="b"/>
            <a:pathLst>
              <a:path w="2053" h="1004">
                <a:moveTo>
                  <a:pt x="0" y="1004"/>
                </a:moveTo>
                <a:lnTo>
                  <a:pt x="2053" y="1004"/>
                </a:lnTo>
                <a:lnTo>
                  <a:pt x="2053" y="0"/>
                </a:lnTo>
                <a:lnTo>
                  <a:pt x="0" y="0"/>
                </a:lnTo>
                <a:lnTo>
                  <a:pt x="0" y="1004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17" name="Freeform: Shape 2416"/>
          <p:cNvSpPr/>
          <p:nvPr/>
        </p:nvSpPr>
        <p:spPr>
          <a:xfrm>
            <a:off x="6365520" y="1218960"/>
            <a:ext cx="5595120" cy="361440"/>
          </a:xfrm>
          <a:custGeom>
            <a:avLst/>
            <a:gdLst/>
            <a:ahLst/>
            <a:cxnLst/>
            <a:rect l="0" t="0" r="r" b="b"/>
            <a:pathLst>
              <a:path w="15542" h="1004">
                <a:moveTo>
                  <a:pt x="0" y="1004"/>
                </a:moveTo>
                <a:lnTo>
                  <a:pt x="15542" y="1004"/>
                </a:lnTo>
                <a:lnTo>
                  <a:pt x="15542" y="0"/>
                </a:lnTo>
                <a:lnTo>
                  <a:pt x="0" y="0"/>
                </a:lnTo>
                <a:lnTo>
                  <a:pt x="0" y="1004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18" name="Freeform: Shape 2417"/>
          <p:cNvSpPr/>
          <p:nvPr/>
        </p:nvSpPr>
        <p:spPr>
          <a:xfrm>
            <a:off x="231480" y="1580040"/>
            <a:ext cx="795240" cy="1132200"/>
          </a:xfrm>
          <a:custGeom>
            <a:avLst/>
            <a:gdLst/>
            <a:ahLst/>
            <a:cxnLst/>
            <a:rect l="0" t="0" r="r" b="b"/>
            <a:pathLst>
              <a:path w="2209" h="3145">
                <a:moveTo>
                  <a:pt x="0" y="3145"/>
                </a:moveTo>
                <a:lnTo>
                  <a:pt x="2209" y="3145"/>
                </a:lnTo>
                <a:lnTo>
                  <a:pt x="2209" y="0"/>
                </a:lnTo>
                <a:lnTo>
                  <a:pt x="0" y="0"/>
                </a:lnTo>
                <a:lnTo>
                  <a:pt x="0" y="3145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19" name="Freeform: Shape 2418"/>
          <p:cNvSpPr/>
          <p:nvPr/>
        </p:nvSpPr>
        <p:spPr>
          <a:xfrm>
            <a:off x="1026360" y="1580040"/>
            <a:ext cx="4600800" cy="1132200"/>
          </a:xfrm>
          <a:custGeom>
            <a:avLst/>
            <a:gdLst/>
            <a:ahLst/>
            <a:cxnLst/>
            <a:rect l="0" t="0" r="r" b="b"/>
            <a:pathLst>
              <a:path w="12780" h="3145">
                <a:moveTo>
                  <a:pt x="0" y="3145"/>
                </a:moveTo>
                <a:lnTo>
                  <a:pt x="12780" y="3145"/>
                </a:lnTo>
                <a:lnTo>
                  <a:pt x="12780" y="0"/>
                </a:lnTo>
                <a:lnTo>
                  <a:pt x="0" y="0"/>
                </a:lnTo>
                <a:lnTo>
                  <a:pt x="0" y="3145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20" name="Freeform: Shape 2419"/>
          <p:cNvSpPr/>
          <p:nvPr/>
        </p:nvSpPr>
        <p:spPr>
          <a:xfrm>
            <a:off x="5626800" y="1580040"/>
            <a:ext cx="739080" cy="1132200"/>
          </a:xfrm>
          <a:custGeom>
            <a:avLst/>
            <a:gdLst/>
            <a:ahLst/>
            <a:cxnLst/>
            <a:rect l="0" t="0" r="r" b="b"/>
            <a:pathLst>
              <a:path w="2053" h="3145">
                <a:moveTo>
                  <a:pt x="0" y="3145"/>
                </a:moveTo>
                <a:lnTo>
                  <a:pt x="2053" y="3145"/>
                </a:lnTo>
                <a:lnTo>
                  <a:pt x="2053" y="0"/>
                </a:lnTo>
                <a:lnTo>
                  <a:pt x="0" y="0"/>
                </a:lnTo>
                <a:lnTo>
                  <a:pt x="0" y="3145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21" name="Freeform: Shape 2420"/>
          <p:cNvSpPr/>
          <p:nvPr/>
        </p:nvSpPr>
        <p:spPr>
          <a:xfrm>
            <a:off x="6365520" y="1580040"/>
            <a:ext cx="5595120" cy="1132200"/>
          </a:xfrm>
          <a:custGeom>
            <a:avLst/>
            <a:gdLst/>
            <a:ahLst/>
            <a:cxnLst/>
            <a:rect l="0" t="0" r="r" b="b"/>
            <a:pathLst>
              <a:path w="15542" h="3145">
                <a:moveTo>
                  <a:pt x="0" y="3145"/>
                </a:moveTo>
                <a:lnTo>
                  <a:pt x="15542" y="3145"/>
                </a:lnTo>
                <a:lnTo>
                  <a:pt x="15542" y="0"/>
                </a:lnTo>
                <a:lnTo>
                  <a:pt x="0" y="0"/>
                </a:lnTo>
                <a:lnTo>
                  <a:pt x="0" y="3145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22" name="Freeform: Shape 2421"/>
          <p:cNvSpPr/>
          <p:nvPr/>
        </p:nvSpPr>
        <p:spPr>
          <a:xfrm>
            <a:off x="231480" y="2711880"/>
            <a:ext cx="795240" cy="1132560"/>
          </a:xfrm>
          <a:custGeom>
            <a:avLst/>
            <a:gdLst/>
            <a:ahLst/>
            <a:cxnLst/>
            <a:rect l="0" t="0" r="r" b="b"/>
            <a:pathLst>
              <a:path w="2209" h="3146">
                <a:moveTo>
                  <a:pt x="0" y="3146"/>
                </a:moveTo>
                <a:lnTo>
                  <a:pt x="2209" y="3146"/>
                </a:lnTo>
                <a:lnTo>
                  <a:pt x="2209" y="0"/>
                </a:lnTo>
                <a:lnTo>
                  <a:pt x="0" y="0"/>
                </a:lnTo>
                <a:lnTo>
                  <a:pt x="0" y="3146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23" name="Freeform: Shape 2422"/>
          <p:cNvSpPr/>
          <p:nvPr/>
        </p:nvSpPr>
        <p:spPr>
          <a:xfrm>
            <a:off x="1026360" y="2711880"/>
            <a:ext cx="4600800" cy="1132560"/>
          </a:xfrm>
          <a:custGeom>
            <a:avLst/>
            <a:gdLst/>
            <a:ahLst/>
            <a:cxnLst/>
            <a:rect l="0" t="0" r="r" b="b"/>
            <a:pathLst>
              <a:path w="12780" h="3146">
                <a:moveTo>
                  <a:pt x="0" y="3146"/>
                </a:moveTo>
                <a:lnTo>
                  <a:pt x="12780" y="3146"/>
                </a:lnTo>
                <a:lnTo>
                  <a:pt x="12780" y="0"/>
                </a:lnTo>
                <a:lnTo>
                  <a:pt x="0" y="0"/>
                </a:lnTo>
                <a:lnTo>
                  <a:pt x="0" y="3146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24" name="Freeform: Shape 2423"/>
          <p:cNvSpPr/>
          <p:nvPr/>
        </p:nvSpPr>
        <p:spPr>
          <a:xfrm>
            <a:off x="5626800" y="2711880"/>
            <a:ext cx="739080" cy="1132560"/>
          </a:xfrm>
          <a:custGeom>
            <a:avLst/>
            <a:gdLst/>
            <a:ahLst/>
            <a:cxnLst/>
            <a:rect l="0" t="0" r="r" b="b"/>
            <a:pathLst>
              <a:path w="2053" h="3146">
                <a:moveTo>
                  <a:pt x="0" y="3146"/>
                </a:moveTo>
                <a:lnTo>
                  <a:pt x="2053" y="3146"/>
                </a:lnTo>
                <a:lnTo>
                  <a:pt x="2053" y="0"/>
                </a:lnTo>
                <a:lnTo>
                  <a:pt x="0" y="0"/>
                </a:lnTo>
                <a:lnTo>
                  <a:pt x="0" y="3146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25" name="Freeform: Shape 2424"/>
          <p:cNvSpPr/>
          <p:nvPr/>
        </p:nvSpPr>
        <p:spPr>
          <a:xfrm>
            <a:off x="6365520" y="2711880"/>
            <a:ext cx="5595120" cy="1132560"/>
          </a:xfrm>
          <a:custGeom>
            <a:avLst/>
            <a:gdLst/>
            <a:ahLst/>
            <a:cxnLst/>
            <a:rect l="0" t="0" r="r" b="b"/>
            <a:pathLst>
              <a:path w="15542" h="3146">
                <a:moveTo>
                  <a:pt x="0" y="3146"/>
                </a:moveTo>
                <a:lnTo>
                  <a:pt x="15542" y="3146"/>
                </a:lnTo>
                <a:lnTo>
                  <a:pt x="15542" y="0"/>
                </a:lnTo>
                <a:lnTo>
                  <a:pt x="0" y="0"/>
                </a:lnTo>
                <a:lnTo>
                  <a:pt x="0" y="3146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26" name="Freeform: Shape 2425"/>
          <p:cNvSpPr/>
          <p:nvPr/>
        </p:nvSpPr>
        <p:spPr>
          <a:xfrm>
            <a:off x="231480" y="3844080"/>
            <a:ext cx="795240" cy="747000"/>
          </a:xfrm>
          <a:custGeom>
            <a:avLst/>
            <a:gdLst/>
            <a:ahLst/>
            <a:cxnLst/>
            <a:rect l="0" t="0" r="r" b="b"/>
            <a:pathLst>
              <a:path w="2209" h="2075">
                <a:moveTo>
                  <a:pt x="0" y="2075"/>
                </a:moveTo>
                <a:lnTo>
                  <a:pt x="2209" y="2075"/>
                </a:lnTo>
                <a:lnTo>
                  <a:pt x="2209" y="0"/>
                </a:lnTo>
                <a:lnTo>
                  <a:pt x="0" y="0"/>
                </a:lnTo>
                <a:lnTo>
                  <a:pt x="0" y="2075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27" name="Freeform: Shape 2426"/>
          <p:cNvSpPr/>
          <p:nvPr/>
        </p:nvSpPr>
        <p:spPr>
          <a:xfrm>
            <a:off x="1026360" y="3844080"/>
            <a:ext cx="4600800" cy="747000"/>
          </a:xfrm>
          <a:custGeom>
            <a:avLst/>
            <a:gdLst/>
            <a:ahLst/>
            <a:cxnLst/>
            <a:rect l="0" t="0" r="r" b="b"/>
            <a:pathLst>
              <a:path w="12780" h="2075">
                <a:moveTo>
                  <a:pt x="0" y="2075"/>
                </a:moveTo>
                <a:lnTo>
                  <a:pt x="12780" y="2075"/>
                </a:lnTo>
                <a:lnTo>
                  <a:pt x="12780" y="0"/>
                </a:lnTo>
                <a:lnTo>
                  <a:pt x="0" y="0"/>
                </a:lnTo>
                <a:lnTo>
                  <a:pt x="0" y="2075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28" name="Freeform: Shape 2427"/>
          <p:cNvSpPr/>
          <p:nvPr/>
        </p:nvSpPr>
        <p:spPr>
          <a:xfrm>
            <a:off x="5626800" y="3844080"/>
            <a:ext cx="739080" cy="747000"/>
          </a:xfrm>
          <a:custGeom>
            <a:avLst/>
            <a:gdLst/>
            <a:ahLst/>
            <a:cxnLst/>
            <a:rect l="0" t="0" r="r" b="b"/>
            <a:pathLst>
              <a:path w="2053" h="2075">
                <a:moveTo>
                  <a:pt x="0" y="2075"/>
                </a:moveTo>
                <a:lnTo>
                  <a:pt x="2053" y="2075"/>
                </a:lnTo>
                <a:lnTo>
                  <a:pt x="2053" y="0"/>
                </a:lnTo>
                <a:lnTo>
                  <a:pt x="0" y="0"/>
                </a:lnTo>
                <a:lnTo>
                  <a:pt x="0" y="2075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29" name="Freeform: Shape 2428"/>
          <p:cNvSpPr/>
          <p:nvPr/>
        </p:nvSpPr>
        <p:spPr>
          <a:xfrm>
            <a:off x="6365520" y="3844080"/>
            <a:ext cx="5595120" cy="747000"/>
          </a:xfrm>
          <a:custGeom>
            <a:avLst/>
            <a:gdLst/>
            <a:ahLst/>
            <a:cxnLst/>
            <a:rect l="0" t="0" r="r" b="b"/>
            <a:pathLst>
              <a:path w="15542" h="2075">
                <a:moveTo>
                  <a:pt x="0" y="2075"/>
                </a:moveTo>
                <a:lnTo>
                  <a:pt x="15542" y="2075"/>
                </a:lnTo>
                <a:lnTo>
                  <a:pt x="15542" y="0"/>
                </a:lnTo>
                <a:lnTo>
                  <a:pt x="0" y="0"/>
                </a:lnTo>
                <a:lnTo>
                  <a:pt x="0" y="2075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30" name="Freeform: Shape 2429"/>
          <p:cNvSpPr/>
          <p:nvPr/>
        </p:nvSpPr>
        <p:spPr>
          <a:xfrm>
            <a:off x="231480" y="4590720"/>
            <a:ext cx="795240" cy="1132200"/>
          </a:xfrm>
          <a:custGeom>
            <a:avLst/>
            <a:gdLst/>
            <a:ahLst/>
            <a:cxnLst/>
            <a:rect l="0" t="0" r="r" b="b"/>
            <a:pathLst>
              <a:path w="2209" h="3145">
                <a:moveTo>
                  <a:pt x="0" y="3145"/>
                </a:moveTo>
                <a:lnTo>
                  <a:pt x="2209" y="3145"/>
                </a:lnTo>
                <a:lnTo>
                  <a:pt x="2209" y="0"/>
                </a:lnTo>
                <a:lnTo>
                  <a:pt x="0" y="0"/>
                </a:lnTo>
                <a:lnTo>
                  <a:pt x="0" y="3145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31" name="Freeform: Shape 2430"/>
          <p:cNvSpPr/>
          <p:nvPr/>
        </p:nvSpPr>
        <p:spPr>
          <a:xfrm>
            <a:off x="1026360" y="4590720"/>
            <a:ext cx="4600800" cy="1132200"/>
          </a:xfrm>
          <a:custGeom>
            <a:avLst/>
            <a:gdLst/>
            <a:ahLst/>
            <a:cxnLst/>
            <a:rect l="0" t="0" r="r" b="b"/>
            <a:pathLst>
              <a:path w="12780" h="3145">
                <a:moveTo>
                  <a:pt x="0" y="3145"/>
                </a:moveTo>
                <a:lnTo>
                  <a:pt x="12780" y="3145"/>
                </a:lnTo>
                <a:lnTo>
                  <a:pt x="12780" y="0"/>
                </a:lnTo>
                <a:lnTo>
                  <a:pt x="0" y="0"/>
                </a:lnTo>
                <a:lnTo>
                  <a:pt x="0" y="3145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32" name="Freeform: Shape 2431"/>
          <p:cNvSpPr/>
          <p:nvPr/>
        </p:nvSpPr>
        <p:spPr>
          <a:xfrm>
            <a:off x="5626800" y="4590720"/>
            <a:ext cx="739080" cy="1132200"/>
          </a:xfrm>
          <a:custGeom>
            <a:avLst/>
            <a:gdLst/>
            <a:ahLst/>
            <a:cxnLst/>
            <a:rect l="0" t="0" r="r" b="b"/>
            <a:pathLst>
              <a:path w="2053" h="3145">
                <a:moveTo>
                  <a:pt x="0" y="3145"/>
                </a:moveTo>
                <a:lnTo>
                  <a:pt x="2053" y="3145"/>
                </a:lnTo>
                <a:lnTo>
                  <a:pt x="2053" y="0"/>
                </a:lnTo>
                <a:lnTo>
                  <a:pt x="0" y="0"/>
                </a:lnTo>
                <a:lnTo>
                  <a:pt x="0" y="3145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33" name="Freeform: Shape 2432"/>
          <p:cNvSpPr/>
          <p:nvPr/>
        </p:nvSpPr>
        <p:spPr>
          <a:xfrm>
            <a:off x="6365520" y="4590720"/>
            <a:ext cx="5595120" cy="1132200"/>
          </a:xfrm>
          <a:custGeom>
            <a:avLst/>
            <a:gdLst/>
            <a:ahLst/>
            <a:cxnLst/>
            <a:rect l="0" t="0" r="r" b="b"/>
            <a:pathLst>
              <a:path w="15542" h="3145">
                <a:moveTo>
                  <a:pt x="0" y="3145"/>
                </a:moveTo>
                <a:lnTo>
                  <a:pt x="15542" y="3145"/>
                </a:lnTo>
                <a:lnTo>
                  <a:pt x="15542" y="0"/>
                </a:lnTo>
                <a:lnTo>
                  <a:pt x="0" y="0"/>
                </a:lnTo>
                <a:lnTo>
                  <a:pt x="0" y="3145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34" name="Freeform: Shape 2433"/>
          <p:cNvSpPr/>
          <p:nvPr/>
        </p:nvSpPr>
        <p:spPr>
          <a:xfrm>
            <a:off x="231480" y="5722560"/>
            <a:ext cx="795240" cy="1132560"/>
          </a:xfrm>
          <a:custGeom>
            <a:avLst/>
            <a:gdLst/>
            <a:ahLst/>
            <a:cxnLst/>
            <a:rect l="0" t="0" r="r" b="b"/>
            <a:pathLst>
              <a:path w="2209" h="3146">
                <a:moveTo>
                  <a:pt x="0" y="3146"/>
                </a:moveTo>
                <a:lnTo>
                  <a:pt x="2209" y="3146"/>
                </a:lnTo>
                <a:lnTo>
                  <a:pt x="2209" y="0"/>
                </a:lnTo>
                <a:lnTo>
                  <a:pt x="0" y="0"/>
                </a:lnTo>
                <a:lnTo>
                  <a:pt x="0" y="3146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35" name="Freeform: Shape 2434"/>
          <p:cNvSpPr/>
          <p:nvPr/>
        </p:nvSpPr>
        <p:spPr>
          <a:xfrm>
            <a:off x="1026360" y="5722560"/>
            <a:ext cx="4600800" cy="1132560"/>
          </a:xfrm>
          <a:custGeom>
            <a:avLst/>
            <a:gdLst/>
            <a:ahLst/>
            <a:cxnLst/>
            <a:rect l="0" t="0" r="r" b="b"/>
            <a:pathLst>
              <a:path w="12780" h="3146">
                <a:moveTo>
                  <a:pt x="0" y="3146"/>
                </a:moveTo>
                <a:lnTo>
                  <a:pt x="12780" y="3146"/>
                </a:lnTo>
                <a:lnTo>
                  <a:pt x="12780" y="0"/>
                </a:lnTo>
                <a:lnTo>
                  <a:pt x="0" y="0"/>
                </a:lnTo>
                <a:lnTo>
                  <a:pt x="0" y="3146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36" name="Freeform: Shape 2435"/>
          <p:cNvSpPr/>
          <p:nvPr/>
        </p:nvSpPr>
        <p:spPr>
          <a:xfrm>
            <a:off x="5626800" y="5722560"/>
            <a:ext cx="739080" cy="1132560"/>
          </a:xfrm>
          <a:custGeom>
            <a:avLst/>
            <a:gdLst/>
            <a:ahLst/>
            <a:cxnLst/>
            <a:rect l="0" t="0" r="r" b="b"/>
            <a:pathLst>
              <a:path w="2053" h="3146">
                <a:moveTo>
                  <a:pt x="0" y="3146"/>
                </a:moveTo>
                <a:lnTo>
                  <a:pt x="2053" y="3146"/>
                </a:lnTo>
                <a:lnTo>
                  <a:pt x="2053" y="0"/>
                </a:lnTo>
                <a:lnTo>
                  <a:pt x="0" y="0"/>
                </a:lnTo>
                <a:lnTo>
                  <a:pt x="0" y="3146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37" name="Freeform: Shape 2436"/>
          <p:cNvSpPr/>
          <p:nvPr/>
        </p:nvSpPr>
        <p:spPr>
          <a:xfrm>
            <a:off x="6365520" y="5722560"/>
            <a:ext cx="5595120" cy="1132560"/>
          </a:xfrm>
          <a:custGeom>
            <a:avLst/>
            <a:gdLst/>
            <a:ahLst/>
            <a:cxnLst/>
            <a:rect l="0" t="0" r="r" b="b"/>
            <a:pathLst>
              <a:path w="15542" h="3146">
                <a:moveTo>
                  <a:pt x="0" y="3146"/>
                </a:moveTo>
                <a:lnTo>
                  <a:pt x="15542" y="3146"/>
                </a:lnTo>
                <a:lnTo>
                  <a:pt x="15542" y="0"/>
                </a:lnTo>
                <a:lnTo>
                  <a:pt x="0" y="0"/>
                </a:lnTo>
                <a:lnTo>
                  <a:pt x="0" y="3146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38" name="Straight Connector 2437"/>
          <p:cNvSpPr/>
          <p:nvPr/>
        </p:nvSpPr>
        <p:spPr>
          <a:xfrm>
            <a:off x="1026360" y="1212840"/>
            <a:ext cx="0" cy="56484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39" name="Straight Connector 2438"/>
          <p:cNvSpPr/>
          <p:nvPr/>
        </p:nvSpPr>
        <p:spPr>
          <a:xfrm>
            <a:off x="5626800" y="1212840"/>
            <a:ext cx="0" cy="56484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40" name="Straight Connector 2439"/>
          <p:cNvSpPr/>
          <p:nvPr/>
        </p:nvSpPr>
        <p:spPr>
          <a:xfrm>
            <a:off x="6365520" y="1212840"/>
            <a:ext cx="0" cy="56484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41" name="Straight Connector 2440"/>
          <p:cNvSpPr/>
          <p:nvPr/>
        </p:nvSpPr>
        <p:spPr>
          <a:xfrm>
            <a:off x="225000" y="1580040"/>
            <a:ext cx="117417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42" name="Straight Connector 2441"/>
          <p:cNvSpPr/>
          <p:nvPr/>
        </p:nvSpPr>
        <p:spPr>
          <a:xfrm>
            <a:off x="225000" y="2711880"/>
            <a:ext cx="117417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43" name="Straight Connector 2442"/>
          <p:cNvSpPr/>
          <p:nvPr/>
        </p:nvSpPr>
        <p:spPr>
          <a:xfrm>
            <a:off x="225000" y="3844080"/>
            <a:ext cx="117417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44" name="Straight Connector 2443"/>
          <p:cNvSpPr/>
          <p:nvPr/>
        </p:nvSpPr>
        <p:spPr>
          <a:xfrm>
            <a:off x="225000" y="4590720"/>
            <a:ext cx="117417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45" name="Straight Connector 2444"/>
          <p:cNvSpPr/>
          <p:nvPr/>
        </p:nvSpPr>
        <p:spPr>
          <a:xfrm>
            <a:off x="225000" y="5722560"/>
            <a:ext cx="117417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46" name="Straight Connector 2445"/>
          <p:cNvSpPr/>
          <p:nvPr/>
        </p:nvSpPr>
        <p:spPr>
          <a:xfrm>
            <a:off x="231480" y="1212840"/>
            <a:ext cx="0" cy="56484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47" name="Straight Connector 2446"/>
          <p:cNvSpPr/>
          <p:nvPr/>
        </p:nvSpPr>
        <p:spPr>
          <a:xfrm>
            <a:off x="11960280" y="1212840"/>
            <a:ext cx="0" cy="56484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48" name="Straight Connector 2447"/>
          <p:cNvSpPr/>
          <p:nvPr/>
        </p:nvSpPr>
        <p:spPr>
          <a:xfrm>
            <a:off x="225000" y="1218960"/>
            <a:ext cx="117417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49" name="Straight Connector 2448"/>
          <p:cNvSpPr/>
          <p:nvPr/>
        </p:nvSpPr>
        <p:spPr>
          <a:xfrm>
            <a:off x="225000" y="6854760"/>
            <a:ext cx="117417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51" name="TextBox 2450"/>
          <p:cNvSpPr txBox="1"/>
          <p:nvPr/>
        </p:nvSpPr>
        <p:spPr>
          <a:xfrm>
            <a:off x="373680" y="1250280"/>
            <a:ext cx="66204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Sec.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52" name="TextBox 2451"/>
          <p:cNvSpPr txBox="1"/>
          <p:nvPr/>
        </p:nvSpPr>
        <p:spPr>
          <a:xfrm>
            <a:off x="1095480" y="1250280"/>
            <a:ext cx="13723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2025 Bill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53" name="TextBox 2452"/>
          <p:cNvSpPr txBox="1"/>
          <p:nvPr/>
        </p:nvSpPr>
        <p:spPr>
          <a:xfrm>
            <a:off x="5742720" y="1250280"/>
            <a:ext cx="66204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Sec.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54" name="TextBox 2453"/>
          <p:cNvSpPr txBox="1"/>
          <p:nvPr/>
        </p:nvSpPr>
        <p:spPr>
          <a:xfrm>
            <a:off x="6435000" y="1250280"/>
            <a:ext cx="138600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1961 Act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55" name="TextBox 2454"/>
          <p:cNvSpPr txBox="1"/>
          <p:nvPr/>
        </p:nvSpPr>
        <p:spPr>
          <a:xfrm>
            <a:off x="464040" y="1611000"/>
            <a:ext cx="3877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2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83</a:t>
            </a:r>
            <a:endParaRPr lang="en-US" sz="2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56" name="TextBox 2455"/>
          <p:cNvSpPr txBox="1"/>
          <p:nvPr/>
        </p:nvSpPr>
        <p:spPr>
          <a:xfrm>
            <a:off x="1040760" y="1611000"/>
            <a:ext cx="604188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2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Capital gains on transfer of land used </a:t>
            </a:r>
            <a:endParaRPr lang="en-US" sz="2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57" name="TextBox 2456"/>
          <p:cNvSpPr txBox="1"/>
          <p:nvPr/>
        </p:nvSpPr>
        <p:spPr>
          <a:xfrm>
            <a:off x="1040760" y="1996920"/>
            <a:ext cx="555120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for agricultural purposes not to be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58" name="TextBox 2457"/>
          <p:cNvSpPr txBox="1"/>
          <p:nvPr/>
        </p:nvSpPr>
        <p:spPr>
          <a:xfrm>
            <a:off x="1040760" y="2382480"/>
            <a:ext cx="384120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charged in certain cases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59" name="TextBox 2458"/>
          <p:cNvSpPr txBox="1"/>
          <p:nvPr/>
        </p:nvSpPr>
        <p:spPr>
          <a:xfrm>
            <a:off x="5747760" y="1611000"/>
            <a:ext cx="72871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2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54B Capital gains on transfer of land used for </a:t>
            </a:r>
            <a:endParaRPr lang="en-US" sz="2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60" name="TextBox 2459"/>
          <p:cNvSpPr txBox="1"/>
          <p:nvPr/>
        </p:nvSpPr>
        <p:spPr>
          <a:xfrm>
            <a:off x="6380640" y="1996920"/>
            <a:ext cx="676728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agricultural purposes not to be charged in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61" name="TextBox 2460"/>
          <p:cNvSpPr txBox="1"/>
          <p:nvPr/>
        </p:nvSpPr>
        <p:spPr>
          <a:xfrm>
            <a:off x="6380640" y="2382480"/>
            <a:ext cx="218304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certain cases.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62" name="TextBox 2461"/>
          <p:cNvSpPr txBox="1"/>
          <p:nvPr/>
        </p:nvSpPr>
        <p:spPr>
          <a:xfrm>
            <a:off x="464040" y="2743560"/>
            <a:ext cx="3877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84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63" name="TextBox 2462"/>
          <p:cNvSpPr txBox="1"/>
          <p:nvPr/>
        </p:nvSpPr>
        <p:spPr>
          <a:xfrm>
            <a:off x="1040760" y="2743560"/>
            <a:ext cx="455004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Capital gains on compulsory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64" name="TextBox 2463"/>
          <p:cNvSpPr txBox="1"/>
          <p:nvPr/>
        </p:nvSpPr>
        <p:spPr>
          <a:xfrm>
            <a:off x="1040760" y="3129120"/>
            <a:ext cx="603108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acquisition of lands and buildings not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65" name="TextBox 2464"/>
          <p:cNvSpPr txBox="1"/>
          <p:nvPr/>
        </p:nvSpPr>
        <p:spPr>
          <a:xfrm>
            <a:off x="1040760" y="3515040"/>
            <a:ext cx="474948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to be charged in certain cases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66" name="TextBox 2465"/>
          <p:cNvSpPr txBox="1"/>
          <p:nvPr/>
        </p:nvSpPr>
        <p:spPr>
          <a:xfrm>
            <a:off x="5741640" y="2743560"/>
            <a:ext cx="750168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54D Capital gains on compulsory acquisition of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67" name="TextBox 2466"/>
          <p:cNvSpPr txBox="1"/>
          <p:nvPr/>
        </p:nvSpPr>
        <p:spPr>
          <a:xfrm>
            <a:off x="6380640" y="3129120"/>
            <a:ext cx="646848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lands and buildings not to be charged in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68" name="TextBox 2467"/>
          <p:cNvSpPr txBox="1"/>
          <p:nvPr/>
        </p:nvSpPr>
        <p:spPr>
          <a:xfrm>
            <a:off x="6380640" y="3515040"/>
            <a:ext cx="218304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certain cases.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69" name="TextBox 2468"/>
          <p:cNvSpPr txBox="1"/>
          <p:nvPr/>
        </p:nvSpPr>
        <p:spPr>
          <a:xfrm>
            <a:off x="464040" y="3875760"/>
            <a:ext cx="3877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85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70" name="TextBox 2469"/>
          <p:cNvSpPr txBox="1"/>
          <p:nvPr/>
        </p:nvSpPr>
        <p:spPr>
          <a:xfrm>
            <a:off x="1040760" y="3875760"/>
            <a:ext cx="55357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Capital gains not to be charged on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71" name="TextBox 2470"/>
          <p:cNvSpPr txBox="1"/>
          <p:nvPr/>
        </p:nvSpPr>
        <p:spPr>
          <a:xfrm>
            <a:off x="1040760" y="4260960"/>
            <a:ext cx="442188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2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investment in certain bonds</a:t>
            </a:r>
            <a:endParaRPr lang="en-US" sz="2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72" name="TextBox 2471"/>
          <p:cNvSpPr txBox="1"/>
          <p:nvPr/>
        </p:nvSpPr>
        <p:spPr>
          <a:xfrm>
            <a:off x="5673960" y="3875760"/>
            <a:ext cx="828684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54EC Capital gains not to be charged on investment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73" name="TextBox 2472"/>
          <p:cNvSpPr txBox="1"/>
          <p:nvPr/>
        </p:nvSpPr>
        <p:spPr>
          <a:xfrm>
            <a:off x="6380640" y="4260960"/>
            <a:ext cx="265716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2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in certain bonds.</a:t>
            </a:r>
            <a:endParaRPr lang="en-US" sz="2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74" name="TextBox 2473"/>
          <p:cNvSpPr txBox="1"/>
          <p:nvPr/>
        </p:nvSpPr>
        <p:spPr>
          <a:xfrm>
            <a:off x="464040" y="4622400"/>
            <a:ext cx="3877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86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75" name="TextBox 2474"/>
          <p:cNvSpPr txBox="1"/>
          <p:nvPr/>
        </p:nvSpPr>
        <p:spPr>
          <a:xfrm>
            <a:off x="1040760" y="4622400"/>
            <a:ext cx="516096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CG on transfer of certain capital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76" name="TextBox 2475"/>
          <p:cNvSpPr txBox="1"/>
          <p:nvPr/>
        </p:nvSpPr>
        <p:spPr>
          <a:xfrm>
            <a:off x="1040760" y="5007960"/>
            <a:ext cx="561528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assets not to be charged in case of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77" name="TextBox 2476"/>
          <p:cNvSpPr txBox="1"/>
          <p:nvPr/>
        </p:nvSpPr>
        <p:spPr>
          <a:xfrm>
            <a:off x="1040760" y="5393880"/>
            <a:ext cx="499176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investment in residential house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78" name="TextBox 2477"/>
          <p:cNvSpPr txBox="1"/>
          <p:nvPr/>
        </p:nvSpPr>
        <p:spPr>
          <a:xfrm>
            <a:off x="5761080" y="4622400"/>
            <a:ext cx="745164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54F Capital gains on transfer of certain capital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79" name="TextBox 2478"/>
          <p:cNvSpPr txBox="1"/>
          <p:nvPr/>
        </p:nvSpPr>
        <p:spPr>
          <a:xfrm>
            <a:off x="6380640" y="5007960"/>
            <a:ext cx="748656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assets not to be charged in case of investment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80" name="TextBox 2479"/>
          <p:cNvSpPr txBox="1"/>
          <p:nvPr/>
        </p:nvSpPr>
        <p:spPr>
          <a:xfrm>
            <a:off x="6380640" y="5393880"/>
            <a:ext cx="312048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in residential house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81" name="TextBox 2480"/>
          <p:cNvSpPr txBox="1"/>
          <p:nvPr/>
        </p:nvSpPr>
        <p:spPr>
          <a:xfrm>
            <a:off x="470160" y="5754960"/>
            <a:ext cx="3877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87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82" name="TextBox 2481"/>
          <p:cNvSpPr txBox="1"/>
          <p:nvPr/>
        </p:nvSpPr>
        <p:spPr>
          <a:xfrm>
            <a:off x="1040760" y="5754960"/>
            <a:ext cx="608004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Exemption of CG on transfer of assets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83" name="TextBox 2482"/>
          <p:cNvSpPr txBox="1"/>
          <p:nvPr/>
        </p:nvSpPr>
        <p:spPr>
          <a:xfrm>
            <a:off x="1040760" y="6140520"/>
            <a:ext cx="509688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in cases of shifting of industrial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84" name="TextBox 2483"/>
          <p:cNvSpPr txBox="1"/>
          <p:nvPr/>
        </p:nvSpPr>
        <p:spPr>
          <a:xfrm>
            <a:off x="1040760" y="6526080"/>
            <a:ext cx="457884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undertaking from urban area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85" name="TextBox 2484"/>
          <p:cNvSpPr txBox="1"/>
          <p:nvPr/>
        </p:nvSpPr>
        <p:spPr>
          <a:xfrm>
            <a:off x="5741640" y="5754960"/>
            <a:ext cx="726408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54G Exemption of capital gains on transfer of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86" name="TextBox 2485"/>
          <p:cNvSpPr txBox="1"/>
          <p:nvPr/>
        </p:nvSpPr>
        <p:spPr>
          <a:xfrm>
            <a:off x="6380640" y="6140520"/>
            <a:ext cx="620172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assets in cases of shifting of industrial 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87" name="TextBox 2486"/>
          <p:cNvSpPr txBox="1"/>
          <p:nvPr/>
        </p:nvSpPr>
        <p:spPr>
          <a:xfrm>
            <a:off x="6380640" y="6526080"/>
            <a:ext cx="4685400" cy="32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1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undertaking from urban area.</a:t>
            </a:r>
            <a:endParaRPr lang="en-US" sz="21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Single Corner Snipped 1">
            <a:extLst>
              <a:ext uri="{FF2B5EF4-FFF2-40B4-BE49-F238E27FC236}">
                <a16:creationId xmlns:a16="http://schemas.microsoft.com/office/drawing/2014/main" id="{7874C109-215B-AC11-C8CF-837DB5CFB948}"/>
              </a:ext>
            </a:extLst>
          </p:cNvPr>
          <p:cNvSpPr/>
          <p:nvPr/>
        </p:nvSpPr>
        <p:spPr>
          <a:xfrm>
            <a:off x="3940560" y="79195"/>
            <a:ext cx="4788360" cy="914400"/>
          </a:xfrm>
          <a:prstGeom prst="snip1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4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Capital Gains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Freeform: Shape 2487"/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89" name="Freeform: Shape 2488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492" name="Freeform: Shape 2491"/>
          <p:cNvSpPr/>
          <p:nvPr/>
        </p:nvSpPr>
        <p:spPr>
          <a:xfrm>
            <a:off x="231480" y="1218960"/>
            <a:ext cx="795240" cy="434520"/>
          </a:xfrm>
          <a:custGeom>
            <a:avLst/>
            <a:gdLst/>
            <a:ahLst/>
            <a:cxnLst/>
            <a:rect l="0" t="0" r="r" b="b"/>
            <a:pathLst>
              <a:path w="2209" h="1207">
                <a:moveTo>
                  <a:pt x="0" y="1207"/>
                </a:moveTo>
                <a:lnTo>
                  <a:pt x="2209" y="1207"/>
                </a:lnTo>
                <a:lnTo>
                  <a:pt x="2209" y="0"/>
                </a:lnTo>
                <a:lnTo>
                  <a:pt x="0" y="0"/>
                </a:lnTo>
                <a:lnTo>
                  <a:pt x="0" y="1207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93" name="Freeform: Shape 2492"/>
          <p:cNvSpPr/>
          <p:nvPr/>
        </p:nvSpPr>
        <p:spPr>
          <a:xfrm>
            <a:off x="1026360" y="1218960"/>
            <a:ext cx="4469400" cy="434520"/>
          </a:xfrm>
          <a:custGeom>
            <a:avLst/>
            <a:gdLst/>
            <a:ahLst/>
            <a:cxnLst/>
            <a:rect l="0" t="0" r="r" b="b"/>
            <a:pathLst>
              <a:path w="12415" h="1207">
                <a:moveTo>
                  <a:pt x="0" y="1207"/>
                </a:moveTo>
                <a:lnTo>
                  <a:pt x="12415" y="1207"/>
                </a:lnTo>
                <a:lnTo>
                  <a:pt x="12415" y="0"/>
                </a:lnTo>
                <a:lnTo>
                  <a:pt x="0" y="0"/>
                </a:lnTo>
                <a:lnTo>
                  <a:pt x="0" y="1207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94" name="Freeform: Shape 2493"/>
          <p:cNvSpPr/>
          <p:nvPr/>
        </p:nvSpPr>
        <p:spPr>
          <a:xfrm>
            <a:off x="5495400" y="1218960"/>
            <a:ext cx="798840" cy="434520"/>
          </a:xfrm>
          <a:custGeom>
            <a:avLst/>
            <a:gdLst/>
            <a:ahLst/>
            <a:cxnLst/>
            <a:rect l="0" t="0" r="r" b="b"/>
            <a:pathLst>
              <a:path w="2219" h="1207">
                <a:moveTo>
                  <a:pt x="0" y="1207"/>
                </a:moveTo>
                <a:lnTo>
                  <a:pt x="2219" y="1207"/>
                </a:lnTo>
                <a:lnTo>
                  <a:pt x="2219" y="0"/>
                </a:lnTo>
                <a:lnTo>
                  <a:pt x="0" y="0"/>
                </a:lnTo>
                <a:lnTo>
                  <a:pt x="0" y="1207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95" name="Freeform: Shape 2494"/>
          <p:cNvSpPr/>
          <p:nvPr/>
        </p:nvSpPr>
        <p:spPr>
          <a:xfrm>
            <a:off x="6293880" y="1218960"/>
            <a:ext cx="5666760" cy="434520"/>
          </a:xfrm>
          <a:custGeom>
            <a:avLst/>
            <a:gdLst/>
            <a:ahLst/>
            <a:cxnLst/>
            <a:rect l="0" t="0" r="r" b="b"/>
            <a:pathLst>
              <a:path w="15741" h="1207">
                <a:moveTo>
                  <a:pt x="0" y="1207"/>
                </a:moveTo>
                <a:lnTo>
                  <a:pt x="15741" y="1207"/>
                </a:lnTo>
                <a:lnTo>
                  <a:pt x="15741" y="0"/>
                </a:lnTo>
                <a:lnTo>
                  <a:pt x="0" y="0"/>
                </a:lnTo>
                <a:lnTo>
                  <a:pt x="0" y="1207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96" name="Freeform: Shape 2495"/>
          <p:cNvSpPr/>
          <p:nvPr/>
        </p:nvSpPr>
        <p:spPr>
          <a:xfrm>
            <a:off x="231480" y="1653120"/>
            <a:ext cx="795240" cy="2076480"/>
          </a:xfrm>
          <a:custGeom>
            <a:avLst/>
            <a:gdLst/>
            <a:ahLst/>
            <a:cxnLst/>
            <a:rect l="0" t="0" r="r" b="b"/>
            <a:pathLst>
              <a:path w="2209" h="5768">
                <a:moveTo>
                  <a:pt x="0" y="5768"/>
                </a:moveTo>
                <a:lnTo>
                  <a:pt x="2209" y="5768"/>
                </a:lnTo>
                <a:lnTo>
                  <a:pt x="2209" y="0"/>
                </a:lnTo>
                <a:lnTo>
                  <a:pt x="0" y="0"/>
                </a:lnTo>
                <a:lnTo>
                  <a:pt x="0" y="5768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97" name="Freeform: Shape 2496"/>
          <p:cNvSpPr/>
          <p:nvPr/>
        </p:nvSpPr>
        <p:spPr>
          <a:xfrm>
            <a:off x="1026360" y="1653120"/>
            <a:ext cx="4469400" cy="2076480"/>
          </a:xfrm>
          <a:custGeom>
            <a:avLst/>
            <a:gdLst/>
            <a:ahLst/>
            <a:cxnLst/>
            <a:rect l="0" t="0" r="r" b="b"/>
            <a:pathLst>
              <a:path w="12415" h="5768">
                <a:moveTo>
                  <a:pt x="0" y="5768"/>
                </a:moveTo>
                <a:lnTo>
                  <a:pt x="12415" y="5768"/>
                </a:lnTo>
                <a:lnTo>
                  <a:pt x="12415" y="0"/>
                </a:lnTo>
                <a:lnTo>
                  <a:pt x="0" y="0"/>
                </a:lnTo>
                <a:lnTo>
                  <a:pt x="0" y="5768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98" name="Freeform: Shape 2497"/>
          <p:cNvSpPr/>
          <p:nvPr/>
        </p:nvSpPr>
        <p:spPr>
          <a:xfrm>
            <a:off x="5495400" y="1653120"/>
            <a:ext cx="798840" cy="2076480"/>
          </a:xfrm>
          <a:custGeom>
            <a:avLst/>
            <a:gdLst/>
            <a:ahLst/>
            <a:cxnLst/>
            <a:rect l="0" t="0" r="r" b="b"/>
            <a:pathLst>
              <a:path w="2219" h="5768">
                <a:moveTo>
                  <a:pt x="0" y="5768"/>
                </a:moveTo>
                <a:lnTo>
                  <a:pt x="2219" y="5768"/>
                </a:lnTo>
                <a:lnTo>
                  <a:pt x="2219" y="0"/>
                </a:lnTo>
                <a:lnTo>
                  <a:pt x="0" y="0"/>
                </a:lnTo>
                <a:lnTo>
                  <a:pt x="0" y="5768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99" name="Freeform: Shape 2498"/>
          <p:cNvSpPr/>
          <p:nvPr/>
        </p:nvSpPr>
        <p:spPr>
          <a:xfrm>
            <a:off x="6293880" y="1653120"/>
            <a:ext cx="5666760" cy="2076480"/>
          </a:xfrm>
          <a:custGeom>
            <a:avLst/>
            <a:gdLst/>
            <a:ahLst/>
            <a:cxnLst/>
            <a:rect l="0" t="0" r="r" b="b"/>
            <a:pathLst>
              <a:path w="15741" h="5768">
                <a:moveTo>
                  <a:pt x="0" y="5768"/>
                </a:moveTo>
                <a:lnTo>
                  <a:pt x="15741" y="5768"/>
                </a:lnTo>
                <a:lnTo>
                  <a:pt x="15741" y="0"/>
                </a:lnTo>
                <a:lnTo>
                  <a:pt x="0" y="0"/>
                </a:lnTo>
                <a:lnTo>
                  <a:pt x="0" y="5768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00" name="Freeform: Shape 2499"/>
          <p:cNvSpPr/>
          <p:nvPr/>
        </p:nvSpPr>
        <p:spPr>
          <a:xfrm>
            <a:off x="231480" y="3729240"/>
            <a:ext cx="795240" cy="1361880"/>
          </a:xfrm>
          <a:custGeom>
            <a:avLst/>
            <a:gdLst/>
            <a:ahLst/>
            <a:cxnLst/>
            <a:rect l="0" t="0" r="r" b="b"/>
            <a:pathLst>
              <a:path w="2209" h="3783">
                <a:moveTo>
                  <a:pt x="0" y="3783"/>
                </a:moveTo>
                <a:lnTo>
                  <a:pt x="2209" y="3783"/>
                </a:lnTo>
                <a:lnTo>
                  <a:pt x="2209" y="0"/>
                </a:lnTo>
                <a:lnTo>
                  <a:pt x="0" y="0"/>
                </a:lnTo>
                <a:lnTo>
                  <a:pt x="0" y="3783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01" name="Freeform: Shape 2500"/>
          <p:cNvSpPr/>
          <p:nvPr/>
        </p:nvSpPr>
        <p:spPr>
          <a:xfrm>
            <a:off x="1026360" y="3729240"/>
            <a:ext cx="4469400" cy="1361880"/>
          </a:xfrm>
          <a:custGeom>
            <a:avLst/>
            <a:gdLst/>
            <a:ahLst/>
            <a:cxnLst/>
            <a:rect l="0" t="0" r="r" b="b"/>
            <a:pathLst>
              <a:path w="12415" h="3783">
                <a:moveTo>
                  <a:pt x="0" y="3783"/>
                </a:moveTo>
                <a:lnTo>
                  <a:pt x="12415" y="3783"/>
                </a:lnTo>
                <a:lnTo>
                  <a:pt x="12415" y="0"/>
                </a:lnTo>
                <a:lnTo>
                  <a:pt x="0" y="0"/>
                </a:lnTo>
                <a:lnTo>
                  <a:pt x="0" y="3783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02" name="Freeform: Shape 2501"/>
          <p:cNvSpPr/>
          <p:nvPr/>
        </p:nvSpPr>
        <p:spPr>
          <a:xfrm>
            <a:off x="5495400" y="3729240"/>
            <a:ext cx="798840" cy="1361880"/>
          </a:xfrm>
          <a:custGeom>
            <a:avLst/>
            <a:gdLst/>
            <a:ahLst/>
            <a:cxnLst/>
            <a:rect l="0" t="0" r="r" b="b"/>
            <a:pathLst>
              <a:path w="2219" h="3783">
                <a:moveTo>
                  <a:pt x="0" y="3783"/>
                </a:moveTo>
                <a:lnTo>
                  <a:pt x="2219" y="3783"/>
                </a:lnTo>
                <a:lnTo>
                  <a:pt x="2219" y="0"/>
                </a:lnTo>
                <a:lnTo>
                  <a:pt x="0" y="0"/>
                </a:lnTo>
                <a:lnTo>
                  <a:pt x="0" y="3783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03" name="Freeform: Shape 2502"/>
          <p:cNvSpPr/>
          <p:nvPr/>
        </p:nvSpPr>
        <p:spPr>
          <a:xfrm>
            <a:off x="6293880" y="3729240"/>
            <a:ext cx="5666760" cy="1361880"/>
          </a:xfrm>
          <a:custGeom>
            <a:avLst/>
            <a:gdLst/>
            <a:ahLst/>
            <a:cxnLst/>
            <a:rect l="0" t="0" r="r" b="b"/>
            <a:pathLst>
              <a:path w="15741" h="3783">
                <a:moveTo>
                  <a:pt x="0" y="3783"/>
                </a:moveTo>
                <a:lnTo>
                  <a:pt x="15741" y="3783"/>
                </a:lnTo>
                <a:lnTo>
                  <a:pt x="15741" y="0"/>
                </a:lnTo>
                <a:lnTo>
                  <a:pt x="0" y="0"/>
                </a:lnTo>
                <a:lnTo>
                  <a:pt x="0" y="3783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04" name="Freeform: Shape 2503"/>
          <p:cNvSpPr/>
          <p:nvPr/>
        </p:nvSpPr>
        <p:spPr>
          <a:xfrm>
            <a:off x="231480" y="5090760"/>
            <a:ext cx="795240" cy="1235520"/>
          </a:xfrm>
          <a:custGeom>
            <a:avLst/>
            <a:gdLst/>
            <a:ahLst/>
            <a:cxnLst/>
            <a:rect l="0" t="0" r="r" b="b"/>
            <a:pathLst>
              <a:path w="2209" h="3432">
                <a:moveTo>
                  <a:pt x="0" y="3432"/>
                </a:moveTo>
                <a:lnTo>
                  <a:pt x="2209" y="3432"/>
                </a:lnTo>
                <a:lnTo>
                  <a:pt x="2209" y="0"/>
                </a:lnTo>
                <a:lnTo>
                  <a:pt x="0" y="0"/>
                </a:lnTo>
                <a:lnTo>
                  <a:pt x="0" y="3432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05" name="Freeform: Shape 2504"/>
          <p:cNvSpPr/>
          <p:nvPr/>
        </p:nvSpPr>
        <p:spPr>
          <a:xfrm>
            <a:off x="1026360" y="5090760"/>
            <a:ext cx="4469400" cy="1235520"/>
          </a:xfrm>
          <a:custGeom>
            <a:avLst/>
            <a:gdLst/>
            <a:ahLst/>
            <a:cxnLst/>
            <a:rect l="0" t="0" r="r" b="b"/>
            <a:pathLst>
              <a:path w="12415" h="3432">
                <a:moveTo>
                  <a:pt x="0" y="3432"/>
                </a:moveTo>
                <a:lnTo>
                  <a:pt x="12415" y="3432"/>
                </a:lnTo>
                <a:lnTo>
                  <a:pt x="12415" y="0"/>
                </a:lnTo>
                <a:lnTo>
                  <a:pt x="0" y="0"/>
                </a:lnTo>
                <a:lnTo>
                  <a:pt x="0" y="3432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06" name="Freeform: Shape 2505"/>
          <p:cNvSpPr/>
          <p:nvPr/>
        </p:nvSpPr>
        <p:spPr>
          <a:xfrm>
            <a:off x="5495400" y="5090760"/>
            <a:ext cx="798840" cy="1235520"/>
          </a:xfrm>
          <a:custGeom>
            <a:avLst/>
            <a:gdLst/>
            <a:ahLst/>
            <a:cxnLst/>
            <a:rect l="0" t="0" r="r" b="b"/>
            <a:pathLst>
              <a:path w="2219" h="3432">
                <a:moveTo>
                  <a:pt x="0" y="3432"/>
                </a:moveTo>
                <a:lnTo>
                  <a:pt x="2219" y="3432"/>
                </a:lnTo>
                <a:lnTo>
                  <a:pt x="2219" y="0"/>
                </a:lnTo>
                <a:lnTo>
                  <a:pt x="0" y="0"/>
                </a:lnTo>
                <a:lnTo>
                  <a:pt x="0" y="3432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07" name="Freeform: Shape 2506"/>
          <p:cNvSpPr/>
          <p:nvPr/>
        </p:nvSpPr>
        <p:spPr>
          <a:xfrm>
            <a:off x="6293880" y="5090760"/>
            <a:ext cx="5666760" cy="1235520"/>
          </a:xfrm>
          <a:custGeom>
            <a:avLst/>
            <a:gdLst/>
            <a:ahLst/>
            <a:cxnLst/>
            <a:rect l="0" t="0" r="r" b="b"/>
            <a:pathLst>
              <a:path w="15741" h="3432">
                <a:moveTo>
                  <a:pt x="0" y="3432"/>
                </a:moveTo>
                <a:lnTo>
                  <a:pt x="15741" y="3432"/>
                </a:lnTo>
                <a:lnTo>
                  <a:pt x="15741" y="0"/>
                </a:lnTo>
                <a:lnTo>
                  <a:pt x="0" y="0"/>
                </a:lnTo>
                <a:lnTo>
                  <a:pt x="0" y="3432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08" name="Freeform: Shape 2507"/>
          <p:cNvSpPr/>
          <p:nvPr/>
        </p:nvSpPr>
        <p:spPr>
          <a:xfrm>
            <a:off x="231480" y="6325920"/>
            <a:ext cx="795240" cy="434520"/>
          </a:xfrm>
          <a:custGeom>
            <a:avLst/>
            <a:gdLst/>
            <a:ahLst/>
            <a:cxnLst/>
            <a:rect l="0" t="0" r="r" b="b"/>
            <a:pathLst>
              <a:path w="2209" h="1207">
                <a:moveTo>
                  <a:pt x="0" y="1207"/>
                </a:moveTo>
                <a:lnTo>
                  <a:pt x="2209" y="1207"/>
                </a:lnTo>
                <a:lnTo>
                  <a:pt x="2209" y="0"/>
                </a:lnTo>
                <a:lnTo>
                  <a:pt x="0" y="0"/>
                </a:lnTo>
                <a:lnTo>
                  <a:pt x="0" y="1207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09" name="Freeform: Shape 2508"/>
          <p:cNvSpPr/>
          <p:nvPr/>
        </p:nvSpPr>
        <p:spPr>
          <a:xfrm>
            <a:off x="1026360" y="6325920"/>
            <a:ext cx="4469400" cy="434520"/>
          </a:xfrm>
          <a:custGeom>
            <a:avLst/>
            <a:gdLst/>
            <a:ahLst/>
            <a:cxnLst/>
            <a:rect l="0" t="0" r="r" b="b"/>
            <a:pathLst>
              <a:path w="12415" h="1207">
                <a:moveTo>
                  <a:pt x="0" y="1207"/>
                </a:moveTo>
                <a:lnTo>
                  <a:pt x="12415" y="1207"/>
                </a:lnTo>
                <a:lnTo>
                  <a:pt x="12415" y="0"/>
                </a:lnTo>
                <a:lnTo>
                  <a:pt x="0" y="0"/>
                </a:lnTo>
                <a:lnTo>
                  <a:pt x="0" y="1207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10" name="Freeform: Shape 2509"/>
          <p:cNvSpPr/>
          <p:nvPr/>
        </p:nvSpPr>
        <p:spPr>
          <a:xfrm>
            <a:off x="5495400" y="6325920"/>
            <a:ext cx="798840" cy="434520"/>
          </a:xfrm>
          <a:custGeom>
            <a:avLst/>
            <a:gdLst/>
            <a:ahLst/>
            <a:cxnLst/>
            <a:rect l="0" t="0" r="r" b="b"/>
            <a:pathLst>
              <a:path w="2219" h="1207">
                <a:moveTo>
                  <a:pt x="0" y="1207"/>
                </a:moveTo>
                <a:lnTo>
                  <a:pt x="2219" y="1207"/>
                </a:lnTo>
                <a:lnTo>
                  <a:pt x="2219" y="0"/>
                </a:lnTo>
                <a:lnTo>
                  <a:pt x="0" y="0"/>
                </a:lnTo>
                <a:lnTo>
                  <a:pt x="0" y="1207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11" name="Freeform: Shape 2510"/>
          <p:cNvSpPr/>
          <p:nvPr/>
        </p:nvSpPr>
        <p:spPr>
          <a:xfrm>
            <a:off x="6293880" y="6325920"/>
            <a:ext cx="5666760" cy="434520"/>
          </a:xfrm>
          <a:custGeom>
            <a:avLst/>
            <a:gdLst/>
            <a:ahLst/>
            <a:cxnLst/>
            <a:rect l="0" t="0" r="r" b="b"/>
            <a:pathLst>
              <a:path w="15741" h="1207">
                <a:moveTo>
                  <a:pt x="0" y="1207"/>
                </a:moveTo>
                <a:lnTo>
                  <a:pt x="15741" y="1207"/>
                </a:lnTo>
                <a:lnTo>
                  <a:pt x="15741" y="0"/>
                </a:lnTo>
                <a:lnTo>
                  <a:pt x="0" y="0"/>
                </a:lnTo>
                <a:lnTo>
                  <a:pt x="0" y="1207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12" name="Straight Connector 2511"/>
          <p:cNvSpPr/>
          <p:nvPr/>
        </p:nvSpPr>
        <p:spPr>
          <a:xfrm>
            <a:off x="1026360" y="1212840"/>
            <a:ext cx="0" cy="555336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13" name="Straight Connector 2512"/>
          <p:cNvSpPr/>
          <p:nvPr/>
        </p:nvSpPr>
        <p:spPr>
          <a:xfrm>
            <a:off x="5495400" y="1212840"/>
            <a:ext cx="0" cy="555336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14" name="Straight Connector 2513"/>
          <p:cNvSpPr/>
          <p:nvPr/>
        </p:nvSpPr>
        <p:spPr>
          <a:xfrm>
            <a:off x="6293880" y="1212840"/>
            <a:ext cx="0" cy="555336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15" name="Straight Connector 2514"/>
          <p:cNvSpPr/>
          <p:nvPr/>
        </p:nvSpPr>
        <p:spPr>
          <a:xfrm>
            <a:off x="225000" y="1653120"/>
            <a:ext cx="117417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16" name="Straight Connector 2515"/>
          <p:cNvSpPr/>
          <p:nvPr/>
        </p:nvSpPr>
        <p:spPr>
          <a:xfrm>
            <a:off x="225000" y="3729240"/>
            <a:ext cx="117417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17" name="Straight Connector 2516"/>
          <p:cNvSpPr/>
          <p:nvPr/>
        </p:nvSpPr>
        <p:spPr>
          <a:xfrm>
            <a:off x="225000" y="5090760"/>
            <a:ext cx="117417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18" name="Straight Connector 2517"/>
          <p:cNvSpPr/>
          <p:nvPr/>
        </p:nvSpPr>
        <p:spPr>
          <a:xfrm>
            <a:off x="225000" y="6325920"/>
            <a:ext cx="117417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19" name="Straight Connector 2518"/>
          <p:cNvSpPr/>
          <p:nvPr/>
        </p:nvSpPr>
        <p:spPr>
          <a:xfrm>
            <a:off x="231480" y="1212840"/>
            <a:ext cx="0" cy="555336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20" name="Straight Connector 2519"/>
          <p:cNvSpPr/>
          <p:nvPr/>
        </p:nvSpPr>
        <p:spPr>
          <a:xfrm>
            <a:off x="11960280" y="1212840"/>
            <a:ext cx="0" cy="555336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21" name="Straight Connector 2520"/>
          <p:cNvSpPr/>
          <p:nvPr/>
        </p:nvSpPr>
        <p:spPr>
          <a:xfrm>
            <a:off x="225000" y="1218960"/>
            <a:ext cx="117417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22" name="Straight Connector 2521"/>
          <p:cNvSpPr/>
          <p:nvPr/>
        </p:nvSpPr>
        <p:spPr>
          <a:xfrm>
            <a:off x="225000" y="6760080"/>
            <a:ext cx="117417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24" name="TextBox 2523"/>
          <p:cNvSpPr txBox="1"/>
          <p:nvPr/>
        </p:nvSpPr>
        <p:spPr>
          <a:xfrm>
            <a:off x="351000" y="1252080"/>
            <a:ext cx="7246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Sec.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25" name="TextBox 2524"/>
          <p:cNvSpPr txBox="1"/>
          <p:nvPr/>
        </p:nvSpPr>
        <p:spPr>
          <a:xfrm>
            <a:off x="1095480" y="1252080"/>
            <a:ext cx="15019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2025 Bill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26" name="TextBox 2525"/>
          <p:cNvSpPr txBox="1"/>
          <p:nvPr/>
        </p:nvSpPr>
        <p:spPr>
          <a:xfrm>
            <a:off x="5617080" y="1252080"/>
            <a:ext cx="7246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Sec.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27" name="TextBox 2526"/>
          <p:cNvSpPr txBox="1"/>
          <p:nvPr/>
        </p:nvSpPr>
        <p:spPr>
          <a:xfrm>
            <a:off x="6363360" y="1252080"/>
            <a:ext cx="15184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1961 Act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28" name="TextBox 2527"/>
          <p:cNvSpPr txBox="1"/>
          <p:nvPr/>
        </p:nvSpPr>
        <p:spPr>
          <a:xfrm>
            <a:off x="448560" y="1685880"/>
            <a:ext cx="424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88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29" name="TextBox 2528"/>
          <p:cNvSpPr txBox="1"/>
          <p:nvPr/>
        </p:nvSpPr>
        <p:spPr>
          <a:xfrm>
            <a:off x="1040760" y="1685880"/>
            <a:ext cx="52189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Exemption of capital gains on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30" name="TextBox 2529"/>
          <p:cNvSpPr txBox="1"/>
          <p:nvPr/>
        </p:nvSpPr>
        <p:spPr>
          <a:xfrm>
            <a:off x="1040760" y="2107080"/>
            <a:ext cx="50968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transfer of assets in cases of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31" name="TextBox 2530"/>
          <p:cNvSpPr txBox="1"/>
          <p:nvPr/>
        </p:nvSpPr>
        <p:spPr>
          <a:xfrm>
            <a:off x="1040760" y="2527560"/>
            <a:ext cx="58438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shifting of industrial undertaking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32" name="TextBox 2531"/>
          <p:cNvSpPr txBox="1"/>
          <p:nvPr/>
        </p:nvSpPr>
        <p:spPr>
          <a:xfrm>
            <a:off x="1040760" y="2948400"/>
            <a:ext cx="54442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from urban area to any Special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33" name="TextBox 2532"/>
          <p:cNvSpPr txBox="1"/>
          <p:nvPr/>
        </p:nvSpPr>
        <p:spPr>
          <a:xfrm>
            <a:off x="1040760" y="3369240"/>
            <a:ext cx="25884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Economic Zone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34" name="TextBox 2533"/>
          <p:cNvSpPr txBox="1"/>
          <p:nvPr/>
        </p:nvSpPr>
        <p:spPr>
          <a:xfrm>
            <a:off x="5533560" y="1685880"/>
            <a:ext cx="81817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54GA Exemption of capital gains on transfer of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35" name="TextBox 2534"/>
          <p:cNvSpPr txBox="1"/>
          <p:nvPr/>
        </p:nvSpPr>
        <p:spPr>
          <a:xfrm>
            <a:off x="6309000" y="2107080"/>
            <a:ext cx="67842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assets in cases of shifting of industrial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36" name="TextBox 2535"/>
          <p:cNvSpPr txBox="1"/>
          <p:nvPr/>
        </p:nvSpPr>
        <p:spPr>
          <a:xfrm>
            <a:off x="6309000" y="2527560"/>
            <a:ext cx="76543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undertaking from urban area to any Special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37" name="TextBox 2536"/>
          <p:cNvSpPr txBox="1"/>
          <p:nvPr/>
        </p:nvSpPr>
        <p:spPr>
          <a:xfrm>
            <a:off x="6309000" y="2948400"/>
            <a:ext cx="27043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Economic Zone.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38" name="TextBox 2537"/>
          <p:cNvSpPr txBox="1"/>
          <p:nvPr/>
        </p:nvSpPr>
        <p:spPr>
          <a:xfrm>
            <a:off x="448560" y="3762360"/>
            <a:ext cx="424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89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39" name="TextBox 2538"/>
          <p:cNvSpPr txBox="1"/>
          <p:nvPr/>
        </p:nvSpPr>
        <p:spPr>
          <a:xfrm>
            <a:off x="1040760" y="3762360"/>
            <a:ext cx="54475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Extension of time for acquiring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40" name="TextBox 2539"/>
          <p:cNvSpPr txBox="1"/>
          <p:nvPr/>
        </p:nvSpPr>
        <p:spPr>
          <a:xfrm>
            <a:off x="1040760" y="4183560"/>
            <a:ext cx="47052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new asset or depositing or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41" name="TextBox 2540"/>
          <p:cNvSpPr txBox="1"/>
          <p:nvPr/>
        </p:nvSpPr>
        <p:spPr>
          <a:xfrm>
            <a:off x="1040760" y="4604400"/>
            <a:ext cx="57675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investing amount of capital gains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42" name="TextBox 2541"/>
          <p:cNvSpPr txBox="1"/>
          <p:nvPr/>
        </p:nvSpPr>
        <p:spPr>
          <a:xfrm>
            <a:off x="5615640" y="3762360"/>
            <a:ext cx="85395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54H Extension of time for acquiring new asset or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43" name="TextBox 2542"/>
          <p:cNvSpPr txBox="1"/>
          <p:nvPr/>
        </p:nvSpPr>
        <p:spPr>
          <a:xfrm>
            <a:off x="6309000" y="4183560"/>
            <a:ext cx="72381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depositing or investing amount of capital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44" name="TextBox 2543"/>
          <p:cNvSpPr txBox="1"/>
          <p:nvPr/>
        </p:nvSpPr>
        <p:spPr>
          <a:xfrm>
            <a:off x="6309000" y="4604400"/>
            <a:ext cx="9273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gains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45" name="TextBox 2544"/>
          <p:cNvSpPr txBox="1"/>
          <p:nvPr/>
        </p:nvSpPr>
        <p:spPr>
          <a:xfrm>
            <a:off x="448560" y="5124960"/>
            <a:ext cx="424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90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46" name="TextBox 2545"/>
          <p:cNvSpPr txBox="1"/>
          <p:nvPr/>
        </p:nvSpPr>
        <p:spPr>
          <a:xfrm>
            <a:off x="1040760" y="5124960"/>
            <a:ext cx="56196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Meaning of “adjusted”, “cost of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47" name="TextBox 2546"/>
          <p:cNvSpPr txBox="1"/>
          <p:nvPr/>
        </p:nvSpPr>
        <p:spPr>
          <a:xfrm>
            <a:off x="1040760" y="5545440"/>
            <a:ext cx="48182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improvement” and “cost of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48" name="TextBox 2547"/>
          <p:cNvSpPr txBox="1"/>
          <p:nvPr/>
        </p:nvSpPr>
        <p:spPr>
          <a:xfrm>
            <a:off x="1040760" y="5966280"/>
            <a:ext cx="20901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acquisition”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49" name="TextBox 2548"/>
          <p:cNvSpPr txBox="1"/>
          <p:nvPr/>
        </p:nvSpPr>
        <p:spPr>
          <a:xfrm>
            <a:off x="5714640" y="5124960"/>
            <a:ext cx="424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55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50" name="TextBox 2549"/>
          <p:cNvSpPr txBox="1"/>
          <p:nvPr/>
        </p:nvSpPr>
        <p:spPr>
          <a:xfrm>
            <a:off x="6309000" y="5124960"/>
            <a:ext cx="56196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Meaning of “adjusted”, “cost of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51" name="TextBox 2550"/>
          <p:cNvSpPr txBox="1"/>
          <p:nvPr/>
        </p:nvSpPr>
        <p:spPr>
          <a:xfrm>
            <a:off x="6309000" y="5545440"/>
            <a:ext cx="69073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improvement” and “cost of acquisition”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52" name="TextBox 2551"/>
          <p:cNvSpPr txBox="1"/>
          <p:nvPr/>
        </p:nvSpPr>
        <p:spPr>
          <a:xfrm>
            <a:off x="454320" y="6360120"/>
            <a:ext cx="424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91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53" name="TextBox 2552"/>
          <p:cNvSpPr txBox="1"/>
          <p:nvPr/>
        </p:nvSpPr>
        <p:spPr>
          <a:xfrm>
            <a:off x="1040760" y="6360120"/>
            <a:ext cx="52052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Reference to Valuation Officer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54" name="TextBox 2553"/>
          <p:cNvSpPr txBox="1"/>
          <p:nvPr/>
        </p:nvSpPr>
        <p:spPr>
          <a:xfrm>
            <a:off x="5632560" y="6360120"/>
            <a:ext cx="59716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55A Reference to Valuation Officer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Single Corner Snipped 1">
            <a:extLst>
              <a:ext uri="{FF2B5EF4-FFF2-40B4-BE49-F238E27FC236}">
                <a16:creationId xmlns:a16="http://schemas.microsoft.com/office/drawing/2014/main" id="{43957FE6-6824-B89E-BA56-3C5383562F7A}"/>
              </a:ext>
            </a:extLst>
          </p:cNvPr>
          <p:cNvSpPr/>
          <p:nvPr/>
        </p:nvSpPr>
        <p:spPr>
          <a:xfrm>
            <a:off x="3940560" y="67320"/>
            <a:ext cx="4788360" cy="914400"/>
          </a:xfrm>
          <a:prstGeom prst="snip1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4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Capital Gains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5" name="Freeform: Shape 2554"/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56" name="Freeform: Shape 2555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557" name="TextBox 2556"/>
          <p:cNvSpPr txBox="1"/>
          <p:nvPr/>
        </p:nvSpPr>
        <p:spPr>
          <a:xfrm>
            <a:off x="810000" y="1279440"/>
            <a:ext cx="146613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 ’Capital gain’ has changed to ‘Long</a:t>
            </a:r>
            <a:r>
              <a:rPr lang="en-US" sz="36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-</a:t>
            </a:r>
            <a:r>
              <a:rPr lang="en-US" sz="3600" b="1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term capital gain’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58" name="TextBox 2557"/>
          <p:cNvSpPr txBox="1"/>
          <p:nvPr/>
        </p:nvSpPr>
        <p:spPr>
          <a:xfrm>
            <a:off x="810000" y="1948320"/>
            <a:ext cx="120693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 ‘Long</a:t>
            </a:r>
            <a:r>
              <a:rPr lang="en-US" sz="36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-</a:t>
            </a:r>
            <a:r>
              <a:rPr lang="en-US" sz="3600" b="1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term capital asset’ has been omitted.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59" name="TextBox 2558"/>
          <p:cNvSpPr txBox="1"/>
          <p:nvPr/>
        </p:nvSpPr>
        <p:spPr>
          <a:xfrm>
            <a:off x="810000" y="2616480"/>
            <a:ext cx="1471500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CIT vs. Ace Builders (P) Ltd. (2006) 281 ITR 210 (Bom)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60" name="TextBox 2559"/>
          <p:cNvSpPr txBox="1"/>
          <p:nvPr/>
        </p:nvSpPr>
        <p:spPr>
          <a:xfrm>
            <a:off x="1194120" y="3133080"/>
            <a:ext cx="140353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approved in CIT v. Dempo Co. Ltd. (2016) 387 ITR 354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61" name="TextBox 2560"/>
          <p:cNvSpPr txBox="1"/>
          <p:nvPr/>
        </p:nvSpPr>
        <p:spPr>
          <a:xfrm>
            <a:off x="1194120" y="3647880"/>
            <a:ext cx="1468440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(SC) - ineffective to the extent of claiming deduction u/s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62" name="TextBox 2561"/>
          <p:cNvSpPr txBox="1"/>
          <p:nvPr/>
        </p:nvSpPr>
        <p:spPr>
          <a:xfrm>
            <a:off x="1194120" y="4165200"/>
            <a:ext cx="136893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85 for transfer of a depreciable asset being building.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63" name="TextBox 2562"/>
          <p:cNvSpPr txBox="1"/>
          <p:nvPr/>
        </p:nvSpPr>
        <p:spPr>
          <a:xfrm>
            <a:off x="810000" y="4832640"/>
            <a:ext cx="143917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Though it remains long term capital asset (due to its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64" name="TextBox 2563"/>
          <p:cNvSpPr txBox="1"/>
          <p:nvPr/>
        </p:nvSpPr>
        <p:spPr>
          <a:xfrm>
            <a:off x="1194120" y="5347440"/>
            <a:ext cx="1416780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period of holding) but becomes STCG by virtue of s. 74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Single Corner Snipped 1">
            <a:extLst>
              <a:ext uri="{FF2B5EF4-FFF2-40B4-BE49-F238E27FC236}">
                <a16:creationId xmlns:a16="http://schemas.microsoft.com/office/drawing/2014/main" id="{680363D0-8828-46B8-6DDB-731E3703664B}"/>
              </a:ext>
            </a:extLst>
          </p:cNvPr>
          <p:cNvSpPr/>
          <p:nvPr/>
        </p:nvSpPr>
        <p:spPr>
          <a:xfrm>
            <a:off x="2346836" y="208800"/>
            <a:ext cx="8205848" cy="914400"/>
          </a:xfrm>
          <a:prstGeom prst="snip1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600" b="1" dirty="0">
                <a:solidFill>
                  <a:srgbClr val="AAD6FF"/>
                </a:solidFill>
                <a:latin typeface="Aptos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Capital Gains – Old 54EC / New 85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2" name="Freeform: Shape 1671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676" name="Freeform: Shape 1675"/>
          <p:cNvSpPr/>
          <p:nvPr/>
        </p:nvSpPr>
        <p:spPr>
          <a:xfrm>
            <a:off x="816840" y="1073160"/>
            <a:ext cx="1110240" cy="457920"/>
          </a:xfrm>
          <a:custGeom>
            <a:avLst/>
            <a:gdLst/>
            <a:ahLst/>
            <a:cxnLst/>
            <a:rect l="0" t="0" r="r" b="b"/>
            <a:pathLst>
              <a:path w="3084" h="1272">
                <a:moveTo>
                  <a:pt x="0" y="1272"/>
                </a:moveTo>
                <a:lnTo>
                  <a:pt x="3084" y="1272"/>
                </a:lnTo>
                <a:lnTo>
                  <a:pt x="3084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8C8D8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77" name="Freeform: Shape 1676"/>
          <p:cNvSpPr/>
          <p:nvPr/>
        </p:nvSpPr>
        <p:spPr>
          <a:xfrm>
            <a:off x="1926360" y="1073160"/>
            <a:ext cx="4427640" cy="457920"/>
          </a:xfrm>
          <a:custGeom>
            <a:avLst/>
            <a:gdLst/>
            <a:ahLst/>
            <a:cxnLst/>
            <a:rect l="0" t="0" r="r" b="b"/>
            <a:pathLst>
              <a:path w="12299" h="1272">
                <a:moveTo>
                  <a:pt x="0" y="1272"/>
                </a:moveTo>
                <a:lnTo>
                  <a:pt x="12299" y="1272"/>
                </a:lnTo>
                <a:lnTo>
                  <a:pt x="1229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8C8D8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78" name="Freeform: Shape 1677"/>
          <p:cNvSpPr/>
          <p:nvPr/>
        </p:nvSpPr>
        <p:spPr>
          <a:xfrm>
            <a:off x="6353640" y="1073160"/>
            <a:ext cx="1027080" cy="457920"/>
          </a:xfrm>
          <a:custGeom>
            <a:avLst/>
            <a:gdLst/>
            <a:ahLst/>
            <a:cxnLst/>
            <a:rect l="0" t="0" r="r" b="b"/>
            <a:pathLst>
              <a:path w="2853" h="1272">
                <a:moveTo>
                  <a:pt x="0" y="1272"/>
                </a:moveTo>
                <a:lnTo>
                  <a:pt x="2853" y="1272"/>
                </a:lnTo>
                <a:lnTo>
                  <a:pt x="2853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8C8D8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79" name="Freeform: Shape 1678"/>
          <p:cNvSpPr/>
          <p:nvPr/>
        </p:nvSpPr>
        <p:spPr>
          <a:xfrm>
            <a:off x="7380360" y="1073160"/>
            <a:ext cx="4510440" cy="457920"/>
          </a:xfrm>
          <a:custGeom>
            <a:avLst/>
            <a:gdLst/>
            <a:ahLst/>
            <a:cxnLst/>
            <a:rect l="0" t="0" r="r" b="b"/>
            <a:pathLst>
              <a:path w="12529" h="1272">
                <a:moveTo>
                  <a:pt x="0" y="1272"/>
                </a:moveTo>
                <a:lnTo>
                  <a:pt x="12529" y="1272"/>
                </a:lnTo>
                <a:lnTo>
                  <a:pt x="1252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8C8D8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80" name="Freeform: Shape 1679"/>
          <p:cNvSpPr/>
          <p:nvPr/>
        </p:nvSpPr>
        <p:spPr>
          <a:xfrm>
            <a:off x="816840" y="1530360"/>
            <a:ext cx="1110240" cy="457920"/>
          </a:xfrm>
          <a:custGeom>
            <a:avLst/>
            <a:gdLst/>
            <a:ahLst/>
            <a:cxnLst/>
            <a:rect l="0" t="0" r="r" b="b"/>
            <a:pathLst>
              <a:path w="3084" h="1272">
                <a:moveTo>
                  <a:pt x="0" y="1272"/>
                </a:moveTo>
                <a:lnTo>
                  <a:pt x="3084" y="1272"/>
                </a:lnTo>
                <a:lnTo>
                  <a:pt x="3084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BDB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81" name="Freeform: Shape 1680"/>
          <p:cNvSpPr/>
          <p:nvPr/>
        </p:nvSpPr>
        <p:spPr>
          <a:xfrm>
            <a:off x="1926360" y="1530360"/>
            <a:ext cx="4427640" cy="457920"/>
          </a:xfrm>
          <a:custGeom>
            <a:avLst/>
            <a:gdLst/>
            <a:ahLst/>
            <a:cxnLst/>
            <a:rect l="0" t="0" r="r" b="b"/>
            <a:pathLst>
              <a:path w="12299" h="1272">
                <a:moveTo>
                  <a:pt x="0" y="1272"/>
                </a:moveTo>
                <a:lnTo>
                  <a:pt x="12299" y="1272"/>
                </a:lnTo>
                <a:lnTo>
                  <a:pt x="1229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BDB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82" name="Freeform: Shape 1681"/>
          <p:cNvSpPr/>
          <p:nvPr/>
        </p:nvSpPr>
        <p:spPr>
          <a:xfrm>
            <a:off x="6353640" y="1530360"/>
            <a:ext cx="1027080" cy="457920"/>
          </a:xfrm>
          <a:custGeom>
            <a:avLst/>
            <a:gdLst/>
            <a:ahLst/>
            <a:cxnLst/>
            <a:rect l="0" t="0" r="r" b="b"/>
            <a:pathLst>
              <a:path w="2853" h="1272">
                <a:moveTo>
                  <a:pt x="0" y="1272"/>
                </a:moveTo>
                <a:lnTo>
                  <a:pt x="2853" y="1272"/>
                </a:lnTo>
                <a:lnTo>
                  <a:pt x="2853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BDB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83" name="Freeform: Shape 1682"/>
          <p:cNvSpPr/>
          <p:nvPr/>
        </p:nvSpPr>
        <p:spPr>
          <a:xfrm>
            <a:off x="7380360" y="1530360"/>
            <a:ext cx="4510440" cy="457920"/>
          </a:xfrm>
          <a:custGeom>
            <a:avLst/>
            <a:gdLst/>
            <a:ahLst/>
            <a:cxnLst/>
            <a:rect l="0" t="0" r="r" b="b"/>
            <a:pathLst>
              <a:path w="12529" h="1272">
                <a:moveTo>
                  <a:pt x="0" y="1272"/>
                </a:moveTo>
                <a:lnTo>
                  <a:pt x="12529" y="1272"/>
                </a:lnTo>
                <a:lnTo>
                  <a:pt x="1252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BDB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84" name="Freeform: Shape 1683"/>
          <p:cNvSpPr/>
          <p:nvPr/>
        </p:nvSpPr>
        <p:spPr>
          <a:xfrm>
            <a:off x="816840" y="1987560"/>
            <a:ext cx="1110240" cy="823320"/>
          </a:xfrm>
          <a:custGeom>
            <a:avLst/>
            <a:gdLst/>
            <a:ahLst/>
            <a:cxnLst/>
            <a:rect l="0" t="0" r="r" b="b"/>
            <a:pathLst>
              <a:path w="3084" h="2287">
                <a:moveTo>
                  <a:pt x="0" y="2287"/>
                </a:moveTo>
                <a:lnTo>
                  <a:pt x="3084" y="2287"/>
                </a:lnTo>
                <a:lnTo>
                  <a:pt x="3084" y="0"/>
                </a:lnTo>
                <a:lnTo>
                  <a:pt x="0" y="0"/>
                </a:lnTo>
                <a:lnTo>
                  <a:pt x="0" y="2287"/>
                </a:lnTo>
                <a:close/>
              </a:path>
            </a:pathLst>
          </a:custGeom>
          <a:solidFill>
            <a:srgbClr val="EEEEE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85" name="Freeform: Shape 1684"/>
          <p:cNvSpPr/>
          <p:nvPr/>
        </p:nvSpPr>
        <p:spPr>
          <a:xfrm>
            <a:off x="1926360" y="1987560"/>
            <a:ext cx="4427640" cy="823320"/>
          </a:xfrm>
          <a:custGeom>
            <a:avLst/>
            <a:gdLst/>
            <a:ahLst/>
            <a:cxnLst/>
            <a:rect l="0" t="0" r="r" b="b"/>
            <a:pathLst>
              <a:path w="12299" h="2287">
                <a:moveTo>
                  <a:pt x="0" y="2287"/>
                </a:moveTo>
                <a:lnTo>
                  <a:pt x="12299" y="2287"/>
                </a:lnTo>
                <a:lnTo>
                  <a:pt x="12299" y="0"/>
                </a:lnTo>
                <a:lnTo>
                  <a:pt x="0" y="0"/>
                </a:lnTo>
                <a:lnTo>
                  <a:pt x="0" y="2287"/>
                </a:lnTo>
                <a:close/>
              </a:path>
            </a:pathLst>
          </a:custGeom>
          <a:solidFill>
            <a:srgbClr val="EEEEE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86" name="Freeform: Shape 1685"/>
          <p:cNvSpPr/>
          <p:nvPr/>
        </p:nvSpPr>
        <p:spPr>
          <a:xfrm>
            <a:off x="6353640" y="1987560"/>
            <a:ext cx="1027080" cy="823320"/>
          </a:xfrm>
          <a:custGeom>
            <a:avLst/>
            <a:gdLst/>
            <a:ahLst/>
            <a:cxnLst/>
            <a:rect l="0" t="0" r="r" b="b"/>
            <a:pathLst>
              <a:path w="2853" h="2287">
                <a:moveTo>
                  <a:pt x="0" y="2287"/>
                </a:moveTo>
                <a:lnTo>
                  <a:pt x="2853" y="2287"/>
                </a:lnTo>
                <a:lnTo>
                  <a:pt x="2853" y="0"/>
                </a:lnTo>
                <a:lnTo>
                  <a:pt x="0" y="0"/>
                </a:lnTo>
                <a:lnTo>
                  <a:pt x="0" y="2287"/>
                </a:lnTo>
                <a:close/>
              </a:path>
            </a:pathLst>
          </a:custGeom>
          <a:solidFill>
            <a:srgbClr val="EEEEE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87" name="Freeform: Shape 1686"/>
          <p:cNvSpPr/>
          <p:nvPr/>
        </p:nvSpPr>
        <p:spPr>
          <a:xfrm>
            <a:off x="7380360" y="1987560"/>
            <a:ext cx="4510440" cy="823320"/>
          </a:xfrm>
          <a:custGeom>
            <a:avLst/>
            <a:gdLst/>
            <a:ahLst/>
            <a:cxnLst/>
            <a:rect l="0" t="0" r="r" b="b"/>
            <a:pathLst>
              <a:path w="12529" h="2287">
                <a:moveTo>
                  <a:pt x="0" y="2287"/>
                </a:moveTo>
                <a:lnTo>
                  <a:pt x="12529" y="2287"/>
                </a:lnTo>
                <a:lnTo>
                  <a:pt x="12529" y="0"/>
                </a:lnTo>
                <a:lnTo>
                  <a:pt x="0" y="0"/>
                </a:lnTo>
                <a:lnTo>
                  <a:pt x="0" y="2287"/>
                </a:lnTo>
                <a:close/>
              </a:path>
            </a:pathLst>
          </a:custGeom>
          <a:solidFill>
            <a:srgbClr val="EEEEE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88" name="Freeform: Shape 1687"/>
          <p:cNvSpPr/>
          <p:nvPr/>
        </p:nvSpPr>
        <p:spPr>
          <a:xfrm>
            <a:off x="816840" y="2810520"/>
            <a:ext cx="1110240" cy="457920"/>
          </a:xfrm>
          <a:custGeom>
            <a:avLst/>
            <a:gdLst/>
            <a:ahLst/>
            <a:cxnLst/>
            <a:rect l="0" t="0" r="r" b="b"/>
            <a:pathLst>
              <a:path w="3084" h="1272">
                <a:moveTo>
                  <a:pt x="0" y="1272"/>
                </a:moveTo>
                <a:lnTo>
                  <a:pt x="3084" y="1272"/>
                </a:lnTo>
                <a:lnTo>
                  <a:pt x="3084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BDB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89" name="Freeform: Shape 1688"/>
          <p:cNvSpPr/>
          <p:nvPr/>
        </p:nvSpPr>
        <p:spPr>
          <a:xfrm>
            <a:off x="1926360" y="2810520"/>
            <a:ext cx="4427640" cy="457920"/>
          </a:xfrm>
          <a:custGeom>
            <a:avLst/>
            <a:gdLst/>
            <a:ahLst/>
            <a:cxnLst/>
            <a:rect l="0" t="0" r="r" b="b"/>
            <a:pathLst>
              <a:path w="12299" h="1272">
                <a:moveTo>
                  <a:pt x="0" y="1272"/>
                </a:moveTo>
                <a:lnTo>
                  <a:pt x="12299" y="1272"/>
                </a:lnTo>
                <a:lnTo>
                  <a:pt x="1229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BDB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90" name="Freeform: Shape 1689"/>
          <p:cNvSpPr/>
          <p:nvPr/>
        </p:nvSpPr>
        <p:spPr>
          <a:xfrm>
            <a:off x="6353640" y="2810520"/>
            <a:ext cx="1027080" cy="1646280"/>
          </a:xfrm>
          <a:custGeom>
            <a:avLst/>
            <a:gdLst/>
            <a:ahLst/>
            <a:cxnLst/>
            <a:rect l="0" t="0" r="r" b="b"/>
            <a:pathLst>
              <a:path w="2853" h="4573">
                <a:moveTo>
                  <a:pt x="0" y="4573"/>
                </a:moveTo>
                <a:lnTo>
                  <a:pt x="2853" y="4573"/>
                </a:lnTo>
                <a:lnTo>
                  <a:pt x="2853" y="0"/>
                </a:lnTo>
                <a:lnTo>
                  <a:pt x="0" y="0"/>
                </a:lnTo>
                <a:lnTo>
                  <a:pt x="0" y="4573"/>
                </a:lnTo>
                <a:close/>
              </a:path>
            </a:pathLst>
          </a:custGeom>
          <a:solidFill>
            <a:srgbClr val="DBDB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91" name="Freeform: Shape 1690"/>
          <p:cNvSpPr/>
          <p:nvPr/>
        </p:nvSpPr>
        <p:spPr>
          <a:xfrm>
            <a:off x="7380360" y="2810520"/>
            <a:ext cx="4510440" cy="1646280"/>
          </a:xfrm>
          <a:custGeom>
            <a:avLst/>
            <a:gdLst/>
            <a:ahLst/>
            <a:cxnLst/>
            <a:rect l="0" t="0" r="r" b="b"/>
            <a:pathLst>
              <a:path w="12529" h="4573">
                <a:moveTo>
                  <a:pt x="0" y="4573"/>
                </a:moveTo>
                <a:lnTo>
                  <a:pt x="12529" y="4573"/>
                </a:lnTo>
                <a:lnTo>
                  <a:pt x="12529" y="0"/>
                </a:lnTo>
                <a:lnTo>
                  <a:pt x="0" y="0"/>
                </a:lnTo>
                <a:lnTo>
                  <a:pt x="0" y="4573"/>
                </a:lnTo>
                <a:close/>
              </a:path>
            </a:pathLst>
          </a:custGeom>
          <a:solidFill>
            <a:srgbClr val="DBDB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92" name="Freeform: Shape 1691"/>
          <p:cNvSpPr/>
          <p:nvPr/>
        </p:nvSpPr>
        <p:spPr>
          <a:xfrm>
            <a:off x="816840" y="3267720"/>
            <a:ext cx="1110240" cy="1189800"/>
          </a:xfrm>
          <a:custGeom>
            <a:avLst/>
            <a:gdLst/>
            <a:ahLst/>
            <a:cxnLst/>
            <a:rect l="0" t="0" r="r" b="b"/>
            <a:pathLst>
              <a:path w="3084" h="3305">
                <a:moveTo>
                  <a:pt x="0" y="3305"/>
                </a:moveTo>
                <a:lnTo>
                  <a:pt x="3084" y="3305"/>
                </a:lnTo>
                <a:lnTo>
                  <a:pt x="3084" y="0"/>
                </a:lnTo>
                <a:lnTo>
                  <a:pt x="0" y="0"/>
                </a:lnTo>
                <a:lnTo>
                  <a:pt x="0" y="3305"/>
                </a:lnTo>
                <a:close/>
              </a:path>
            </a:pathLst>
          </a:custGeom>
          <a:solidFill>
            <a:srgbClr val="EEEEE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93" name="Freeform: Shape 1692"/>
          <p:cNvSpPr/>
          <p:nvPr/>
        </p:nvSpPr>
        <p:spPr>
          <a:xfrm>
            <a:off x="1926360" y="3267720"/>
            <a:ext cx="4427640" cy="1189800"/>
          </a:xfrm>
          <a:custGeom>
            <a:avLst/>
            <a:gdLst/>
            <a:ahLst/>
            <a:cxnLst/>
            <a:rect l="0" t="0" r="r" b="b"/>
            <a:pathLst>
              <a:path w="12299" h="3305">
                <a:moveTo>
                  <a:pt x="0" y="3305"/>
                </a:moveTo>
                <a:lnTo>
                  <a:pt x="12299" y="3305"/>
                </a:lnTo>
                <a:lnTo>
                  <a:pt x="12299" y="0"/>
                </a:lnTo>
                <a:lnTo>
                  <a:pt x="0" y="0"/>
                </a:lnTo>
                <a:lnTo>
                  <a:pt x="0" y="3305"/>
                </a:lnTo>
                <a:close/>
              </a:path>
            </a:pathLst>
          </a:custGeom>
          <a:solidFill>
            <a:srgbClr val="EEEEE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94" name="Freeform: Shape 1693"/>
          <p:cNvSpPr/>
          <p:nvPr/>
        </p:nvSpPr>
        <p:spPr>
          <a:xfrm>
            <a:off x="816840" y="4456440"/>
            <a:ext cx="1110240" cy="457920"/>
          </a:xfrm>
          <a:custGeom>
            <a:avLst/>
            <a:gdLst/>
            <a:ahLst/>
            <a:cxnLst/>
            <a:rect l="0" t="0" r="r" b="b"/>
            <a:pathLst>
              <a:path w="3084" h="1272">
                <a:moveTo>
                  <a:pt x="0" y="1272"/>
                </a:moveTo>
                <a:lnTo>
                  <a:pt x="3084" y="1272"/>
                </a:lnTo>
                <a:lnTo>
                  <a:pt x="3084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BDB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95" name="Freeform: Shape 1694"/>
          <p:cNvSpPr/>
          <p:nvPr/>
        </p:nvSpPr>
        <p:spPr>
          <a:xfrm>
            <a:off x="1926360" y="4456440"/>
            <a:ext cx="4427640" cy="457920"/>
          </a:xfrm>
          <a:custGeom>
            <a:avLst/>
            <a:gdLst/>
            <a:ahLst/>
            <a:cxnLst/>
            <a:rect l="0" t="0" r="r" b="b"/>
            <a:pathLst>
              <a:path w="12299" h="1272">
                <a:moveTo>
                  <a:pt x="0" y="1272"/>
                </a:moveTo>
                <a:lnTo>
                  <a:pt x="12299" y="1272"/>
                </a:lnTo>
                <a:lnTo>
                  <a:pt x="1229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BDB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96" name="Freeform: Shape 1695"/>
          <p:cNvSpPr/>
          <p:nvPr/>
        </p:nvSpPr>
        <p:spPr>
          <a:xfrm>
            <a:off x="6353640" y="4456440"/>
            <a:ext cx="1027080" cy="457920"/>
          </a:xfrm>
          <a:custGeom>
            <a:avLst/>
            <a:gdLst/>
            <a:ahLst/>
            <a:cxnLst/>
            <a:rect l="0" t="0" r="r" b="b"/>
            <a:pathLst>
              <a:path w="2853" h="1272">
                <a:moveTo>
                  <a:pt x="0" y="1272"/>
                </a:moveTo>
                <a:lnTo>
                  <a:pt x="2853" y="1272"/>
                </a:lnTo>
                <a:lnTo>
                  <a:pt x="2853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BDB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97" name="Freeform: Shape 1696"/>
          <p:cNvSpPr/>
          <p:nvPr/>
        </p:nvSpPr>
        <p:spPr>
          <a:xfrm>
            <a:off x="7380360" y="4456440"/>
            <a:ext cx="4510440" cy="457920"/>
          </a:xfrm>
          <a:custGeom>
            <a:avLst/>
            <a:gdLst/>
            <a:ahLst/>
            <a:cxnLst/>
            <a:rect l="0" t="0" r="r" b="b"/>
            <a:pathLst>
              <a:path w="12529" h="1272">
                <a:moveTo>
                  <a:pt x="0" y="1272"/>
                </a:moveTo>
                <a:lnTo>
                  <a:pt x="12529" y="1272"/>
                </a:lnTo>
                <a:lnTo>
                  <a:pt x="1252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BDBD9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98" name="Freeform: Shape 1697"/>
          <p:cNvSpPr/>
          <p:nvPr/>
        </p:nvSpPr>
        <p:spPr>
          <a:xfrm>
            <a:off x="816840" y="4913640"/>
            <a:ext cx="1110240" cy="1189440"/>
          </a:xfrm>
          <a:custGeom>
            <a:avLst/>
            <a:gdLst/>
            <a:ahLst/>
            <a:cxnLst/>
            <a:rect l="0" t="0" r="r" b="b"/>
            <a:pathLst>
              <a:path w="3084" h="3304">
                <a:moveTo>
                  <a:pt x="0" y="3304"/>
                </a:moveTo>
                <a:lnTo>
                  <a:pt x="3084" y="3304"/>
                </a:lnTo>
                <a:lnTo>
                  <a:pt x="3084" y="0"/>
                </a:lnTo>
                <a:lnTo>
                  <a:pt x="0" y="0"/>
                </a:lnTo>
                <a:lnTo>
                  <a:pt x="0" y="3304"/>
                </a:lnTo>
                <a:close/>
              </a:path>
            </a:pathLst>
          </a:custGeom>
          <a:solidFill>
            <a:srgbClr val="EEEEE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99" name="Freeform: Shape 1698"/>
          <p:cNvSpPr/>
          <p:nvPr/>
        </p:nvSpPr>
        <p:spPr>
          <a:xfrm>
            <a:off x="1926360" y="4913640"/>
            <a:ext cx="4427640" cy="1189440"/>
          </a:xfrm>
          <a:custGeom>
            <a:avLst/>
            <a:gdLst/>
            <a:ahLst/>
            <a:cxnLst/>
            <a:rect l="0" t="0" r="r" b="b"/>
            <a:pathLst>
              <a:path w="12299" h="3304">
                <a:moveTo>
                  <a:pt x="0" y="3304"/>
                </a:moveTo>
                <a:lnTo>
                  <a:pt x="12299" y="3304"/>
                </a:lnTo>
                <a:lnTo>
                  <a:pt x="12299" y="0"/>
                </a:lnTo>
                <a:lnTo>
                  <a:pt x="0" y="0"/>
                </a:lnTo>
                <a:lnTo>
                  <a:pt x="0" y="3304"/>
                </a:lnTo>
                <a:close/>
              </a:path>
            </a:pathLst>
          </a:custGeom>
          <a:solidFill>
            <a:srgbClr val="EEEEE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00" name="Freeform: Shape 1699"/>
          <p:cNvSpPr/>
          <p:nvPr/>
        </p:nvSpPr>
        <p:spPr>
          <a:xfrm>
            <a:off x="6353640" y="4913640"/>
            <a:ext cx="1027080" cy="1189440"/>
          </a:xfrm>
          <a:custGeom>
            <a:avLst/>
            <a:gdLst/>
            <a:ahLst/>
            <a:cxnLst/>
            <a:rect l="0" t="0" r="r" b="b"/>
            <a:pathLst>
              <a:path w="2853" h="3304">
                <a:moveTo>
                  <a:pt x="0" y="3304"/>
                </a:moveTo>
                <a:lnTo>
                  <a:pt x="2853" y="3304"/>
                </a:lnTo>
                <a:lnTo>
                  <a:pt x="2853" y="0"/>
                </a:lnTo>
                <a:lnTo>
                  <a:pt x="0" y="0"/>
                </a:lnTo>
                <a:lnTo>
                  <a:pt x="0" y="3304"/>
                </a:lnTo>
                <a:close/>
              </a:path>
            </a:pathLst>
          </a:custGeom>
          <a:solidFill>
            <a:srgbClr val="EEEEE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01" name="Freeform: Shape 1700"/>
          <p:cNvSpPr/>
          <p:nvPr/>
        </p:nvSpPr>
        <p:spPr>
          <a:xfrm>
            <a:off x="7380360" y="4913640"/>
            <a:ext cx="4510440" cy="1189440"/>
          </a:xfrm>
          <a:custGeom>
            <a:avLst/>
            <a:gdLst/>
            <a:ahLst/>
            <a:cxnLst/>
            <a:rect l="0" t="0" r="r" b="b"/>
            <a:pathLst>
              <a:path w="12529" h="3304">
                <a:moveTo>
                  <a:pt x="0" y="3304"/>
                </a:moveTo>
                <a:lnTo>
                  <a:pt x="12529" y="3304"/>
                </a:lnTo>
                <a:lnTo>
                  <a:pt x="12529" y="0"/>
                </a:lnTo>
                <a:lnTo>
                  <a:pt x="0" y="0"/>
                </a:lnTo>
                <a:lnTo>
                  <a:pt x="0" y="3304"/>
                </a:lnTo>
                <a:close/>
              </a:path>
            </a:pathLst>
          </a:custGeom>
          <a:solidFill>
            <a:srgbClr val="EEEEED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02" name="Straight Connector 1701"/>
          <p:cNvSpPr/>
          <p:nvPr/>
        </p:nvSpPr>
        <p:spPr>
          <a:xfrm>
            <a:off x="1926360" y="1067040"/>
            <a:ext cx="0" cy="50418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03" name="Straight Connector 1702"/>
          <p:cNvSpPr/>
          <p:nvPr/>
        </p:nvSpPr>
        <p:spPr>
          <a:xfrm>
            <a:off x="6353640" y="1067040"/>
            <a:ext cx="0" cy="50418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04" name="Straight Connector 1703"/>
          <p:cNvSpPr/>
          <p:nvPr/>
        </p:nvSpPr>
        <p:spPr>
          <a:xfrm>
            <a:off x="7380360" y="1067040"/>
            <a:ext cx="0" cy="50418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05" name="Straight Connector 1704"/>
          <p:cNvSpPr/>
          <p:nvPr/>
        </p:nvSpPr>
        <p:spPr>
          <a:xfrm>
            <a:off x="810360" y="1530360"/>
            <a:ext cx="110862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06" name="Straight Connector 1705"/>
          <p:cNvSpPr/>
          <p:nvPr/>
        </p:nvSpPr>
        <p:spPr>
          <a:xfrm>
            <a:off x="810360" y="1987560"/>
            <a:ext cx="110862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07" name="Straight Connector 1706"/>
          <p:cNvSpPr/>
          <p:nvPr/>
        </p:nvSpPr>
        <p:spPr>
          <a:xfrm>
            <a:off x="810360" y="2810520"/>
            <a:ext cx="110862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08" name="Straight Connector 1707"/>
          <p:cNvSpPr/>
          <p:nvPr/>
        </p:nvSpPr>
        <p:spPr>
          <a:xfrm>
            <a:off x="810360" y="3267720"/>
            <a:ext cx="554976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09" name="Straight Connector 1708"/>
          <p:cNvSpPr/>
          <p:nvPr/>
        </p:nvSpPr>
        <p:spPr>
          <a:xfrm>
            <a:off x="810360" y="4456440"/>
            <a:ext cx="110862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10" name="Straight Connector 1709"/>
          <p:cNvSpPr/>
          <p:nvPr/>
        </p:nvSpPr>
        <p:spPr>
          <a:xfrm>
            <a:off x="810360" y="4913640"/>
            <a:ext cx="110862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11" name="Straight Connector 1710"/>
          <p:cNvSpPr/>
          <p:nvPr/>
        </p:nvSpPr>
        <p:spPr>
          <a:xfrm>
            <a:off x="816840" y="1067040"/>
            <a:ext cx="0" cy="50418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12" name="Straight Connector 1711"/>
          <p:cNvSpPr/>
          <p:nvPr/>
        </p:nvSpPr>
        <p:spPr>
          <a:xfrm>
            <a:off x="11890440" y="1067040"/>
            <a:ext cx="0" cy="504180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13" name="Straight Connector 1712"/>
          <p:cNvSpPr/>
          <p:nvPr/>
        </p:nvSpPr>
        <p:spPr>
          <a:xfrm>
            <a:off x="810360" y="1073160"/>
            <a:ext cx="110862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14" name="Straight Connector 1713"/>
          <p:cNvSpPr/>
          <p:nvPr/>
        </p:nvSpPr>
        <p:spPr>
          <a:xfrm>
            <a:off x="810360" y="6102360"/>
            <a:ext cx="110862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15" name="TextBox 1714"/>
          <p:cNvSpPr txBox="1"/>
          <p:nvPr/>
        </p:nvSpPr>
        <p:spPr>
          <a:xfrm>
            <a:off x="908640" y="6148800"/>
            <a:ext cx="1453968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8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28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 ‘May’ replaced with ‘Shall’ except for S. 69D (as it already had ‘shall’)</a:t>
            </a:r>
            <a:endParaRPr lang="en-US" sz="2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16" name="TextBox 1715"/>
          <p:cNvSpPr txBox="1"/>
          <p:nvPr/>
        </p:nvSpPr>
        <p:spPr>
          <a:xfrm>
            <a:off x="908640" y="1132200"/>
            <a:ext cx="8481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1961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17" name="TextBox 1716"/>
          <p:cNvSpPr txBox="1"/>
          <p:nvPr/>
        </p:nvSpPr>
        <p:spPr>
          <a:xfrm>
            <a:off x="2018520" y="1132200"/>
            <a:ext cx="14256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Heading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18" name="TextBox 1717"/>
          <p:cNvSpPr txBox="1"/>
          <p:nvPr/>
        </p:nvSpPr>
        <p:spPr>
          <a:xfrm>
            <a:off x="6445800" y="1132200"/>
            <a:ext cx="8481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2025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19" name="TextBox 1718"/>
          <p:cNvSpPr txBox="1"/>
          <p:nvPr/>
        </p:nvSpPr>
        <p:spPr>
          <a:xfrm>
            <a:off x="7472880" y="1132200"/>
            <a:ext cx="14256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Heading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20" name="TextBox 1719"/>
          <p:cNvSpPr txBox="1"/>
          <p:nvPr/>
        </p:nvSpPr>
        <p:spPr>
          <a:xfrm>
            <a:off x="1191240" y="1589400"/>
            <a:ext cx="424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68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21" name="TextBox 1720"/>
          <p:cNvSpPr txBox="1"/>
          <p:nvPr/>
        </p:nvSpPr>
        <p:spPr>
          <a:xfrm>
            <a:off x="2018520" y="1589400"/>
            <a:ext cx="21679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Cash Credits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22" name="TextBox 1721"/>
          <p:cNvSpPr txBox="1"/>
          <p:nvPr/>
        </p:nvSpPr>
        <p:spPr>
          <a:xfrm>
            <a:off x="6602040" y="1589400"/>
            <a:ext cx="636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102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23" name="TextBox 1722"/>
          <p:cNvSpPr txBox="1"/>
          <p:nvPr/>
        </p:nvSpPr>
        <p:spPr>
          <a:xfrm>
            <a:off x="7472880" y="1589400"/>
            <a:ext cx="34830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Unexplained Credits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24" name="TextBox 1723"/>
          <p:cNvSpPr txBox="1"/>
          <p:nvPr/>
        </p:nvSpPr>
        <p:spPr>
          <a:xfrm>
            <a:off x="1191240" y="2046600"/>
            <a:ext cx="424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69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25" name="TextBox 1724"/>
          <p:cNvSpPr txBox="1"/>
          <p:nvPr/>
        </p:nvSpPr>
        <p:spPr>
          <a:xfrm>
            <a:off x="2018520" y="2046600"/>
            <a:ext cx="43808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Unexplained Investments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26" name="TextBox 1725"/>
          <p:cNvSpPr txBox="1"/>
          <p:nvPr/>
        </p:nvSpPr>
        <p:spPr>
          <a:xfrm>
            <a:off x="6602040" y="2046600"/>
            <a:ext cx="636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103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27" name="TextBox 1726"/>
          <p:cNvSpPr txBox="1"/>
          <p:nvPr/>
        </p:nvSpPr>
        <p:spPr>
          <a:xfrm>
            <a:off x="7472880" y="2046600"/>
            <a:ext cx="41994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Unexplained Investment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28" name="TextBox 1727"/>
          <p:cNvSpPr txBox="1"/>
          <p:nvPr/>
        </p:nvSpPr>
        <p:spPr>
          <a:xfrm>
            <a:off x="7472880" y="2412360"/>
            <a:ext cx="3111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(69 &amp; part of 69B)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29" name="TextBox 1728"/>
          <p:cNvSpPr txBox="1"/>
          <p:nvPr/>
        </p:nvSpPr>
        <p:spPr>
          <a:xfrm>
            <a:off x="1108800" y="2869920"/>
            <a:ext cx="6606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69A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30" name="TextBox 1729"/>
          <p:cNvSpPr txBox="1"/>
          <p:nvPr/>
        </p:nvSpPr>
        <p:spPr>
          <a:xfrm>
            <a:off x="2018520" y="2869920"/>
            <a:ext cx="42573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Unexplained Money, etc.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31" name="TextBox 1730"/>
          <p:cNvSpPr txBox="1"/>
          <p:nvPr/>
        </p:nvSpPr>
        <p:spPr>
          <a:xfrm>
            <a:off x="6602040" y="2869920"/>
            <a:ext cx="636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104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32" name="TextBox 1731"/>
          <p:cNvSpPr txBox="1"/>
          <p:nvPr/>
        </p:nvSpPr>
        <p:spPr>
          <a:xfrm>
            <a:off x="7472880" y="2869920"/>
            <a:ext cx="32025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Unexplained Asset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33" name="TextBox 1732"/>
          <p:cNvSpPr txBox="1"/>
          <p:nvPr/>
        </p:nvSpPr>
        <p:spPr>
          <a:xfrm>
            <a:off x="7472880" y="3235680"/>
            <a:ext cx="33472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(69A &amp; part of 69B)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34" name="TextBox 1733"/>
          <p:cNvSpPr txBox="1"/>
          <p:nvPr/>
        </p:nvSpPr>
        <p:spPr>
          <a:xfrm>
            <a:off x="1098360" y="3327120"/>
            <a:ext cx="6559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C00000"/>
                </a:solidFill>
                <a:latin typeface="Franklin Gothic Book"/>
                <a:ea typeface="Franklin Gothic Book"/>
              </a:rPr>
              <a:t>69B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35" name="TextBox 1734"/>
          <p:cNvSpPr txBox="1"/>
          <p:nvPr/>
        </p:nvSpPr>
        <p:spPr>
          <a:xfrm>
            <a:off x="2018520" y="3327120"/>
            <a:ext cx="51595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C00000"/>
                </a:solidFill>
                <a:latin typeface="Franklin Gothic Book"/>
                <a:ea typeface="Franklin Gothic Book"/>
              </a:rPr>
              <a:t>Amt. of Investments, etc. not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36" name="TextBox 1735"/>
          <p:cNvSpPr txBox="1"/>
          <p:nvPr/>
        </p:nvSpPr>
        <p:spPr>
          <a:xfrm>
            <a:off x="2018520" y="3692880"/>
            <a:ext cx="45802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C00000"/>
                </a:solidFill>
                <a:latin typeface="Franklin Gothic Book"/>
                <a:ea typeface="Franklin Gothic Book"/>
              </a:rPr>
              <a:t>fully disclosed in books of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37" name="TextBox 1736"/>
          <p:cNvSpPr txBox="1"/>
          <p:nvPr/>
        </p:nvSpPr>
        <p:spPr>
          <a:xfrm>
            <a:off x="2018520" y="4058640"/>
            <a:ext cx="15688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C00000"/>
                </a:solidFill>
                <a:latin typeface="Franklin Gothic Book"/>
                <a:ea typeface="Franklin Gothic Book"/>
              </a:rPr>
              <a:t>Accounts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38" name="TextBox 1737"/>
          <p:cNvSpPr txBox="1"/>
          <p:nvPr/>
        </p:nvSpPr>
        <p:spPr>
          <a:xfrm>
            <a:off x="1102680" y="4516200"/>
            <a:ext cx="6483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69C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39" name="TextBox 1738"/>
          <p:cNvSpPr txBox="1"/>
          <p:nvPr/>
        </p:nvSpPr>
        <p:spPr>
          <a:xfrm>
            <a:off x="2018520" y="4516200"/>
            <a:ext cx="52128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Unexplained expenditure, etc.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40" name="TextBox 1739"/>
          <p:cNvSpPr txBox="1"/>
          <p:nvPr/>
        </p:nvSpPr>
        <p:spPr>
          <a:xfrm>
            <a:off x="6602040" y="4516200"/>
            <a:ext cx="636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105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41" name="TextBox 1740"/>
          <p:cNvSpPr txBox="1"/>
          <p:nvPr/>
        </p:nvSpPr>
        <p:spPr>
          <a:xfrm>
            <a:off x="7472880" y="4516200"/>
            <a:ext cx="43412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Unexplained Expenditure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42" name="TextBox 1741"/>
          <p:cNvSpPr txBox="1"/>
          <p:nvPr/>
        </p:nvSpPr>
        <p:spPr>
          <a:xfrm>
            <a:off x="1092240" y="4973400"/>
            <a:ext cx="6775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69D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43" name="TextBox 1742"/>
          <p:cNvSpPr txBox="1"/>
          <p:nvPr/>
        </p:nvSpPr>
        <p:spPr>
          <a:xfrm>
            <a:off x="2018520" y="4973400"/>
            <a:ext cx="48837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Amt. borrowed or repaid on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44" name="TextBox 1743"/>
          <p:cNvSpPr txBox="1"/>
          <p:nvPr/>
        </p:nvSpPr>
        <p:spPr>
          <a:xfrm>
            <a:off x="2018520" y="5339160"/>
            <a:ext cx="10796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hundi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45" name="TextBox 1744"/>
          <p:cNvSpPr txBox="1"/>
          <p:nvPr/>
        </p:nvSpPr>
        <p:spPr>
          <a:xfrm>
            <a:off x="6602040" y="4973400"/>
            <a:ext cx="636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106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46" name="TextBox 1745"/>
          <p:cNvSpPr txBox="1"/>
          <p:nvPr/>
        </p:nvSpPr>
        <p:spPr>
          <a:xfrm>
            <a:off x="7472880" y="4973400"/>
            <a:ext cx="58316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Amt. borrowed or repaid through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47" name="TextBox 1746"/>
          <p:cNvSpPr txBox="1"/>
          <p:nvPr/>
        </p:nvSpPr>
        <p:spPr>
          <a:xfrm>
            <a:off x="7472880" y="5339160"/>
            <a:ext cx="52660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negotiable instrument, hundi,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48" name="TextBox 1747"/>
          <p:cNvSpPr txBox="1"/>
          <p:nvPr/>
        </p:nvSpPr>
        <p:spPr>
          <a:xfrm>
            <a:off x="7472880" y="5704560"/>
            <a:ext cx="6516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etc.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2BEAA64A-85DC-F8E3-6ECF-5DD5E4404EF2}"/>
              </a:ext>
            </a:extLst>
          </p:cNvPr>
          <p:cNvSpPr/>
          <p:nvPr/>
        </p:nvSpPr>
        <p:spPr>
          <a:xfrm>
            <a:off x="3098160" y="59400"/>
            <a:ext cx="6342721" cy="914400"/>
          </a:xfrm>
          <a:prstGeom prst="round2Diag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dirty="0">
                <a:latin typeface="Aptos" panose="020B0004020202020204" pitchFamily="34" charset="0"/>
              </a:rPr>
              <a:t>Unexplained Money, Assets</a:t>
            </a:r>
          </a:p>
        </p:txBody>
      </p:sp>
    </p:spTree>
    <p:extLst>
      <p:ext uri="{BB962C8B-B14F-4D97-AF65-F5344CB8AC3E}">
        <p14:creationId xmlns:p14="http://schemas.microsoft.com/office/powerpoint/2010/main" val="28693683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8" name="Freeform: Shape 1977"/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79" name="Freeform: Shape 1978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980" name="TextBox 1979"/>
          <p:cNvSpPr txBox="1"/>
          <p:nvPr/>
        </p:nvSpPr>
        <p:spPr>
          <a:xfrm>
            <a:off x="810000" y="1285200"/>
            <a:ext cx="145609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24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S. 2(94) - expanded to include both maternal as well as paternal lineal ascendant.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81" name="TextBox 1980"/>
          <p:cNvSpPr txBox="1"/>
          <p:nvPr/>
        </p:nvSpPr>
        <p:spPr>
          <a:xfrm>
            <a:off x="1340640" y="1719000"/>
            <a:ext cx="25416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82" name="TextBox 1981"/>
          <p:cNvSpPr txBox="1"/>
          <p:nvPr/>
        </p:nvSpPr>
        <p:spPr>
          <a:xfrm>
            <a:off x="1724400" y="1719000"/>
            <a:ext cx="145008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Husband,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83" name="TextBox 1982"/>
          <p:cNvSpPr txBox="1"/>
          <p:nvPr/>
        </p:nvSpPr>
        <p:spPr>
          <a:xfrm>
            <a:off x="1340640" y="2094120"/>
            <a:ext cx="25416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84" name="TextBox 1983"/>
          <p:cNvSpPr txBox="1"/>
          <p:nvPr/>
        </p:nvSpPr>
        <p:spPr>
          <a:xfrm>
            <a:off x="1724400" y="2094120"/>
            <a:ext cx="83592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Wife,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85" name="TextBox 1984"/>
          <p:cNvSpPr txBox="1"/>
          <p:nvPr/>
        </p:nvSpPr>
        <p:spPr>
          <a:xfrm>
            <a:off x="1340640" y="2469240"/>
            <a:ext cx="25416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86" name="TextBox 1985"/>
          <p:cNvSpPr txBox="1"/>
          <p:nvPr/>
        </p:nvSpPr>
        <p:spPr>
          <a:xfrm>
            <a:off x="1724400" y="2469240"/>
            <a:ext cx="127944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Brother,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87" name="TextBox 1986"/>
          <p:cNvSpPr txBox="1"/>
          <p:nvPr/>
        </p:nvSpPr>
        <p:spPr>
          <a:xfrm>
            <a:off x="1340640" y="2845440"/>
            <a:ext cx="25416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88" name="TextBox 1987"/>
          <p:cNvSpPr txBox="1"/>
          <p:nvPr/>
        </p:nvSpPr>
        <p:spPr>
          <a:xfrm>
            <a:off x="1724400" y="2845440"/>
            <a:ext cx="92880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Sister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89" name="TextBox 1988"/>
          <p:cNvSpPr txBox="1"/>
          <p:nvPr/>
        </p:nvSpPr>
        <p:spPr>
          <a:xfrm>
            <a:off x="1340640" y="3220560"/>
            <a:ext cx="25416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90" name="TextBox 1989"/>
          <p:cNvSpPr txBox="1"/>
          <p:nvPr/>
        </p:nvSpPr>
        <p:spPr>
          <a:xfrm>
            <a:off x="1724400" y="3220560"/>
            <a:ext cx="749412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Any lineal ascendant (maternal as well as paternal)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91" name="TextBox 1990"/>
          <p:cNvSpPr txBox="1"/>
          <p:nvPr/>
        </p:nvSpPr>
        <p:spPr>
          <a:xfrm>
            <a:off x="1340640" y="3595320"/>
            <a:ext cx="25416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92" name="TextBox 1991"/>
          <p:cNvSpPr txBox="1"/>
          <p:nvPr/>
        </p:nvSpPr>
        <p:spPr>
          <a:xfrm>
            <a:off x="1724400" y="3595320"/>
            <a:ext cx="445248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Descendant of that individual;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93" name="TextBox 1992"/>
          <p:cNvSpPr txBox="1"/>
          <p:nvPr/>
        </p:nvSpPr>
        <p:spPr>
          <a:xfrm>
            <a:off x="810000" y="4033800"/>
            <a:ext cx="143262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24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Relatives are also defined in ss. 92(5)(g), 355(i) and 515(8) which is much wider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94" name="TextBox 1993"/>
          <p:cNvSpPr txBox="1"/>
          <p:nvPr/>
        </p:nvSpPr>
        <p:spPr>
          <a:xfrm>
            <a:off x="1194120" y="4378320"/>
            <a:ext cx="42418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than as defined in 2(94).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95" name="TextBox 1994"/>
          <p:cNvSpPr txBox="1"/>
          <p:nvPr/>
        </p:nvSpPr>
        <p:spPr>
          <a:xfrm>
            <a:off x="1340640" y="4811040"/>
            <a:ext cx="132469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</a:t>
            </a:r>
            <a:r>
              <a:rPr lang="en-US" sz="24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S. 92(5)(g) (S. 56(2)(x) of 1961 Act), This is also applicable for purposes of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96" name="TextBox 1995"/>
          <p:cNvSpPr txBox="1"/>
          <p:nvPr/>
        </p:nvSpPr>
        <p:spPr>
          <a:xfrm>
            <a:off x="1724400" y="5153760"/>
            <a:ext cx="29419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GAAR - s. 184(8).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97" name="TextBox 1996"/>
          <p:cNvSpPr txBox="1"/>
          <p:nvPr/>
        </p:nvSpPr>
        <p:spPr>
          <a:xfrm>
            <a:off x="1340640" y="5586840"/>
            <a:ext cx="119044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</a:t>
            </a:r>
            <a:r>
              <a:rPr lang="en-US" sz="24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S. 355(i) - Special provisions for registered non-profit organization.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98" name="TextBox 1997"/>
          <p:cNvSpPr txBox="1"/>
          <p:nvPr/>
        </p:nvSpPr>
        <p:spPr>
          <a:xfrm>
            <a:off x="1340640" y="6019920"/>
            <a:ext cx="11593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</a:t>
            </a:r>
            <a:r>
              <a:rPr lang="en-US" sz="24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S. 515(8) - defining authorized representative &amp; Accountant (CA).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Diagonal Corners Snipped 1">
            <a:extLst>
              <a:ext uri="{FF2B5EF4-FFF2-40B4-BE49-F238E27FC236}">
                <a16:creationId xmlns:a16="http://schemas.microsoft.com/office/drawing/2014/main" id="{241F6E3C-1687-141B-DE55-48B7178FD007}"/>
              </a:ext>
            </a:extLst>
          </p:cNvPr>
          <p:cNvSpPr/>
          <p:nvPr/>
        </p:nvSpPr>
        <p:spPr>
          <a:xfrm>
            <a:off x="3661558" y="269100"/>
            <a:ext cx="4868883" cy="914400"/>
          </a:xfrm>
          <a:prstGeom prst="snip2Diag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3600" b="1" dirty="0">
                <a:latin typeface="Aptos Display" panose="020B0004020202020204" pitchFamily="34" charset="0"/>
              </a:rPr>
              <a:t>RELATIVE</a:t>
            </a:r>
          </a:p>
        </p:txBody>
      </p:sp>
    </p:spTree>
    <p:extLst>
      <p:ext uri="{BB962C8B-B14F-4D97-AF65-F5344CB8AC3E}">
        <p14:creationId xmlns:p14="http://schemas.microsoft.com/office/powerpoint/2010/main" val="11573111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2" name="Freeform: Shape 2001"/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03" name="Freeform: Shape 2002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004" name="TextBox 2003"/>
          <p:cNvSpPr txBox="1"/>
          <p:nvPr/>
        </p:nvSpPr>
        <p:spPr>
          <a:xfrm>
            <a:off x="810000" y="1285200"/>
            <a:ext cx="92541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24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Relatives defined in ss. 92(5)(g), 355(i) and 515(8):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05" name="TextBox 2004"/>
          <p:cNvSpPr txBox="1"/>
          <p:nvPr/>
        </p:nvSpPr>
        <p:spPr>
          <a:xfrm>
            <a:off x="1340640" y="1718280"/>
            <a:ext cx="3283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1.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06" name="TextBox 2005"/>
          <p:cNvSpPr txBox="1"/>
          <p:nvPr/>
        </p:nvSpPr>
        <p:spPr>
          <a:xfrm>
            <a:off x="1797840" y="1718280"/>
            <a:ext cx="14425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spouse;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07" name="TextBox 2006"/>
          <p:cNvSpPr txBox="1"/>
          <p:nvPr/>
        </p:nvSpPr>
        <p:spPr>
          <a:xfrm>
            <a:off x="1340640" y="2149200"/>
            <a:ext cx="3283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2.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08" name="TextBox 2007"/>
          <p:cNvSpPr txBox="1"/>
          <p:nvPr/>
        </p:nvSpPr>
        <p:spPr>
          <a:xfrm>
            <a:off x="1797840" y="2149200"/>
            <a:ext cx="30729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brother or sister;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09" name="TextBox 2008"/>
          <p:cNvSpPr txBox="1"/>
          <p:nvPr/>
        </p:nvSpPr>
        <p:spPr>
          <a:xfrm>
            <a:off x="1340640" y="2582640"/>
            <a:ext cx="3283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3.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10" name="TextBox 2009"/>
          <p:cNvSpPr txBox="1"/>
          <p:nvPr/>
        </p:nvSpPr>
        <p:spPr>
          <a:xfrm>
            <a:off x="1797840" y="2582640"/>
            <a:ext cx="55177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brother or sister of the spouse;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11" name="TextBox 2010"/>
          <p:cNvSpPr txBox="1"/>
          <p:nvPr/>
        </p:nvSpPr>
        <p:spPr>
          <a:xfrm>
            <a:off x="1340640" y="3015360"/>
            <a:ext cx="3283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4.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12" name="TextBox 2011"/>
          <p:cNvSpPr txBox="1"/>
          <p:nvPr/>
        </p:nvSpPr>
        <p:spPr>
          <a:xfrm>
            <a:off x="1797840" y="3015360"/>
            <a:ext cx="72183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brother or sister of either of the parents;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13" name="TextBox 2012"/>
          <p:cNvSpPr txBox="1"/>
          <p:nvPr/>
        </p:nvSpPr>
        <p:spPr>
          <a:xfrm>
            <a:off x="1340640" y="3448080"/>
            <a:ext cx="3283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5.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14" name="TextBox 2013"/>
          <p:cNvSpPr txBox="1"/>
          <p:nvPr/>
        </p:nvSpPr>
        <p:spPr>
          <a:xfrm>
            <a:off x="1797840" y="3448080"/>
            <a:ext cx="116517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any lineal ascendant (maternal as well as paternal) or descendant;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15" name="TextBox 2014"/>
          <p:cNvSpPr txBox="1"/>
          <p:nvPr/>
        </p:nvSpPr>
        <p:spPr>
          <a:xfrm>
            <a:off x="1340640" y="3880800"/>
            <a:ext cx="3283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6.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16" name="TextBox 2015"/>
          <p:cNvSpPr txBox="1"/>
          <p:nvPr/>
        </p:nvSpPr>
        <p:spPr>
          <a:xfrm>
            <a:off x="1797840" y="3880800"/>
            <a:ext cx="126543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any lineal ascendant (maternal as well as paternal) or descendant of the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17" name="TextBox 2016"/>
          <p:cNvSpPr txBox="1"/>
          <p:nvPr/>
        </p:nvSpPr>
        <p:spPr>
          <a:xfrm>
            <a:off x="1797840" y="4225680"/>
            <a:ext cx="14425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spouse;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18" name="TextBox 2017"/>
          <p:cNvSpPr txBox="1"/>
          <p:nvPr/>
        </p:nvSpPr>
        <p:spPr>
          <a:xfrm>
            <a:off x="1340640" y="4658760"/>
            <a:ext cx="3283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7.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19" name="TextBox 2018"/>
          <p:cNvSpPr txBox="1"/>
          <p:nvPr/>
        </p:nvSpPr>
        <p:spPr>
          <a:xfrm>
            <a:off x="1797840" y="4658760"/>
            <a:ext cx="72550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spouse of the person referred to in 2 to 6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20" name="TextBox 2019"/>
          <p:cNvSpPr txBox="1"/>
          <p:nvPr/>
        </p:nvSpPr>
        <p:spPr>
          <a:xfrm>
            <a:off x="810000" y="5153760"/>
            <a:ext cx="14253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24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Apart from these 3 provisions, term used in the Act would mean as per this sub-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21" name="TextBox 2020"/>
          <p:cNvSpPr txBox="1"/>
          <p:nvPr/>
        </p:nvSpPr>
        <p:spPr>
          <a:xfrm>
            <a:off x="1194120" y="5497920"/>
            <a:ext cx="14343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section, unless specifically defined, like in s. 129(3)(e), which is for the purpose of 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22" name="TextBox 2021"/>
          <p:cNvSpPr txBox="1"/>
          <p:nvPr/>
        </p:nvSpPr>
        <p:spPr>
          <a:xfrm>
            <a:off x="1194120" y="5841360"/>
            <a:ext cx="79880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education loan interest deduction for relative.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Diagonal Corners Snipped 1">
            <a:extLst>
              <a:ext uri="{FF2B5EF4-FFF2-40B4-BE49-F238E27FC236}">
                <a16:creationId xmlns:a16="http://schemas.microsoft.com/office/drawing/2014/main" id="{878C1C35-5EBD-E8FE-1D7A-22CE8A993AD6}"/>
              </a:ext>
            </a:extLst>
          </p:cNvPr>
          <p:cNvSpPr/>
          <p:nvPr/>
        </p:nvSpPr>
        <p:spPr>
          <a:xfrm>
            <a:off x="3661558" y="269100"/>
            <a:ext cx="4868883" cy="914400"/>
          </a:xfrm>
          <a:prstGeom prst="snip2Diag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3600" b="1" dirty="0">
                <a:latin typeface="Aptos Display" panose="020B0004020202020204" pitchFamily="34" charset="0"/>
              </a:rPr>
              <a:t>RELATIVE</a:t>
            </a:r>
          </a:p>
        </p:txBody>
      </p:sp>
    </p:spTree>
    <p:extLst>
      <p:ext uri="{BB962C8B-B14F-4D97-AF65-F5344CB8AC3E}">
        <p14:creationId xmlns:p14="http://schemas.microsoft.com/office/powerpoint/2010/main" val="3119280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Freeform: Shape 77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48800" y="1182960"/>
            <a:ext cx="749592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0" strike="noStrike" spc="-1">
                <a:solidFill>
                  <a:srgbClr val="C00000"/>
                </a:solidFill>
                <a:latin typeface="FranklinGothic"/>
                <a:ea typeface="FranklinGothic"/>
              </a:rPr>
              <a:t>■</a:t>
            </a:r>
            <a:r>
              <a:rPr lang="en-US" sz="3990" b="1" strike="noStrike" spc="-1">
                <a:solidFill>
                  <a:srgbClr val="C00000"/>
                </a:solidFill>
                <a:latin typeface="Franklin Gothic Book"/>
                <a:ea typeface="Franklin Gothic Book"/>
              </a:rPr>
              <a:t> S. 206 </a:t>
            </a:r>
            <a:r>
              <a:rPr lang="en-US" sz="399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39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(MAT S. 115JB) </a:t>
            </a:r>
            <a:endParaRPr lang="en-US" sz="39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986760" y="1857600"/>
            <a:ext cx="380916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40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40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15% to 14%</a:t>
            </a:r>
            <a:endParaRPr lang="en-US" sz="4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986760" y="2533320"/>
            <a:ext cx="1125684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99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No MAT Credit from Tax Year 2026-27</a:t>
            </a:r>
            <a:endParaRPr lang="en-US" sz="39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98335" y="3207240"/>
            <a:ext cx="11050911" cy="67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0" strike="noStrike" spc="-1" dirty="0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990" b="1" i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 No fresh MAT credit in old regime. Allowed till </a:t>
            </a:r>
            <a:endParaRPr lang="en-US" sz="399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370880" y="3780000"/>
            <a:ext cx="1029528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4000" b="1" i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15 years only if shifts to S. 200 (115BAA) 201</a:t>
            </a:r>
            <a:endParaRPr lang="en-US" sz="40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986760" y="4455360"/>
            <a:ext cx="1120524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0" strike="noStrike" spc="-1" dirty="0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990" b="1" i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 Those who shift </a:t>
            </a:r>
            <a:r>
              <a:rPr lang="en-US" sz="3990" b="1" i="1" strike="noStrike" spc="-1" dirty="0">
                <a:solidFill>
                  <a:srgbClr val="000000"/>
                </a:solidFill>
                <a:latin typeface="FranklinGothic-Book"/>
                <a:ea typeface="FranklinGothic-Book"/>
              </a:rPr>
              <a:t>– </a:t>
            </a:r>
            <a:r>
              <a:rPr lang="en-US" sz="3990" b="1" i="1" strike="noStrike" spc="-1" dirty="0">
                <a:solidFill>
                  <a:srgbClr val="000000"/>
                </a:solidFill>
                <a:latin typeface="Franklin Gothic Book"/>
                <a:ea typeface="Franklin Gothic Book"/>
              </a:rPr>
              <a:t>allowed to extent of 25%</a:t>
            </a:r>
            <a:endParaRPr lang="en-US" sz="399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0769646" y="4455360"/>
            <a:ext cx="840109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of </a:t>
            </a:r>
            <a:endParaRPr lang="en-US" sz="39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1370880" y="5028120"/>
            <a:ext cx="1032732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40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tax liability for domestic Companies</a:t>
            </a:r>
            <a:endParaRPr lang="en-US" sz="4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986760" y="5703840"/>
            <a:ext cx="875916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99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Foreign company </a:t>
            </a:r>
            <a:r>
              <a:rPr lang="en-US" sz="3990" b="1" i="1" strike="noStrike" spc="-1">
                <a:solidFill>
                  <a:srgbClr val="000000"/>
                </a:solidFill>
                <a:latin typeface="FranklinGothic-Book"/>
                <a:ea typeface="FranklinGothic-Book"/>
              </a:rPr>
              <a:t>– </a:t>
            </a:r>
            <a:r>
              <a:rPr lang="en-US" sz="399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full credit</a:t>
            </a:r>
            <a:endParaRPr lang="en-US" sz="39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6481638-AE81-2631-00CF-72D913F6D7BE}"/>
              </a:ext>
            </a:extLst>
          </p:cNvPr>
          <p:cNvSpPr/>
          <p:nvPr/>
        </p:nvSpPr>
        <p:spPr>
          <a:xfrm>
            <a:off x="1075333" y="207180"/>
            <a:ext cx="5899898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800" dirty="0">
                <a:latin typeface="Bahnschrift" panose="020B0502040204020203" pitchFamily="34" charset="0"/>
              </a:rPr>
              <a:t>Changes in Tax Rate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01715-6AEE-F9C2-3995-A9C1F947E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FA30036-4057-CE30-5A99-CDDEBC80E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792" y="557784"/>
            <a:ext cx="6419088" cy="1929384"/>
          </a:xfrm>
        </p:spPr>
        <p:txBody>
          <a:bodyPr/>
          <a:lstStyle/>
          <a:p>
            <a:r>
              <a:rPr lang="en-US" dirty="0"/>
              <a:t>Procedural</a:t>
            </a:r>
          </a:p>
        </p:txBody>
      </p:sp>
      <p:pic>
        <p:nvPicPr>
          <p:cNvPr id="8" name="Picture Placeholder 7" descr="Close up of yellow flowers">
            <a:extLst>
              <a:ext uri="{FF2B5EF4-FFF2-40B4-BE49-F238E27FC236}">
                <a16:creationId xmlns:a16="http://schemas.microsoft.com/office/drawing/2014/main" id="{35095D60-125E-54B7-6189-95B7F69A059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434464" cy="685800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C28546-87C5-F6D6-220F-D2673D782D7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93792" y="3328416"/>
            <a:ext cx="6419088" cy="2441448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F1DD2D-3B42-48E9-1501-D43E1E09289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50</a:t>
            </a:fld>
            <a:endParaRPr lang="en-US" dirty="0"/>
          </a:p>
        </p:txBody>
      </p:sp>
      <p:pic>
        <p:nvPicPr>
          <p:cNvPr id="5" name="Picture 4" descr="1,282,981 Procedural Royalty-Free Images, Stock Photos &amp; Pictures |  Shutterstock">
            <a:extLst>
              <a:ext uri="{FF2B5EF4-FFF2-40B4-BE49-F238E27FC236}">
                <a16:creationId xmlns:a16="http://schemas.microsoft.com/office/drawing/2014/main" id="{6EF72A8E-F5F5-1C3D-894E-4763506DC3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304" y="3214687"/>
            <a:ext cx="4434463" cy="31859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07001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5" name="Freeform: Shape 2604"/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06" name="Freeform: Shape 2605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607" name="TextBox 2606"/>
          <p:cNvSpPr txBox="1"/>
          <p:nvPr/>
        </p:nvSpPr>
        <p:spPr>
          <a:xfrm>
            <a:off x="891000" y="1280520"/>
            <a:ext cx="4064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08" name="TextBox 2607"/>
          <p:cNvSpPr txBox="1"/>
          <p:nvPr/>
        </p:nvSpPr>
        <p:spPr>
          <a:xfrm>
            <a:off x="1529640" y="1280520"/>
            <a:ext cx="776412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333 Rules as compared to 130 ++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09" name="TextBox 2608"/>
          <p:cNvSpPr txBox="1"/>
          <p:nvPr/>
        </p:nvSpPr>
        <p:spPr>
          <a:xfrm>
            <a:off x="891000" y="1891800"/>
            <a:ext cx="4064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10" name="TextBox 2609"/>
          <p:cNvSpPr txBox="1"/>
          <p:nvPr/>
        </p:nvSpPr>
        <p:spPr>
          <a:xfrm>
            <a:off x="1529640" y="1891800"/>
            <a:ext cx="133142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190 Forms Eg. for PAN allotment - 4 forms (93-96 / 49A &amp; 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11" name="TextBox 2610"/>
          <p:cNvSpPr txBox="1"/>
          <p:nvPr/>
        </p:nvSpPr>
        <p:spPr>
          <a:xfrm>
            <a:off x="1529640" y="2350440"/>
            <a:ext cx="466128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49AA of 1962 Rules)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12" name="TextBox 2611"/>
          <p:cNvSpPr txBox="1"/>
          <p:nvPr/>
        </p:nvSpPr>
        <p:spPr>
          <a:xfrm>
            <a:off x="891000" y="2961720"/>
            <a:ext cx="4064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13" name="TextBox 2612"/>
          <p:cNvSpPr txBox="1"/>
          <p:nvPr/>
        </p:nvSpPr>
        <p:spPr>
          <a:xfrm>
            <a:off x="1529640" y="2961720"/>
            <a:ext cx="61088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Form 26 - Form 3CA/CB/CD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14" name="TextBox 2613"/>
          <p:cNvSpPr txBox="1"/>
          <p:nvPr/>
        </p:nvSpPr>
        <p:spPr>
          <a:xfrm>
            <a:off x="891000" y="3572640"/>
            <a:ext cx="40680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15" name="TextBox 2614"/>
          <p:cNvSpPr txBox="1"/>
          <p:nvPr/>
        </p:nvSpPr>
        <p:spPr>
          <a:xfrm>
            <a:off x="1529640" y="3572640"/>
            <a:ext cx="426780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Form 44 </a:t>
            </a:r>
            <a:r>
              <a:rPr lang="en-US" sz="3209" b="1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 </a:t>
            </a:r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Form 67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16" name="TextBox 2615"/>
          <p:cNvSpPr txBox="1"/>
          <p:nvPr/>
        </p:nvSpPr>
        <p:spPr>
          <a:xfrm>
            <a:off x="891000" y="4182840"/>
            <a:ext cx="4064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17" name="TextBox 2616"/>
          <p:cNvSpPr txBox="1"/>
          <p:nvPr/>
        </p:nvSpPr>
        <p:spPr>
          <a:xfrm>
            <a:off x="1529640" y="4182840"/>
            <a:ext cx="487152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Form 48 </a:t>
            </a:r>
            <a:r>
              <a:rPr lang="en-US" sz="3209" b="1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 </a:t>
            </a:r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Form 3CEB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18" name="TextBox 2617"/>
          <p:cNvSpPr txBox="1"/>
          <p:nvPr/>
        </p:nvSpPr>
        <p:spPr>
          <a:xfrm>
            <a:off x="891000" y="4794120"/>
            <a:ext cx="4064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19" name="TextBox 2618"/>
          <p:cNvSpPr txBox="1"/>
          <p:nvPr/>
        </p:nvSpPr>
        <p:spPr>
          <a:xfrm>
            <a:off x="1529640" y="4794120"/>
            <a:ext cx="537408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Form 121 </a:t>
            </a:r>
            <a:r>
              <a:rPr lang="en-US" sz="3209" b="1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 </a:t>
            </a:r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Form 15G/H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20" name="TextBox 2619"/>
          <p:cNvSpPr txBox="1"/>
          <p:nvPr/>
        </p:nvSpPr>
        <p:spPr>
          <a:xfrm>
            <a:off x="891000" y="5404680"/>
            <a:ext cx="40680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21" name="TextBox 2620"/>
          <p:cNvSpPr txBox="1"/>
          <p:nvPr/>
        </p:nvSpPr>
        <p:spPr>
          <a:xfrm>
            <a:off x="1529640" y="5404680"/>
            <a:ext cx="686628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Form 130 / 131 </a:t>
            </a:r>
            <a:r>
              <a:rPr lang="en-US" sz="3209" b="1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 </a:t>
            </a:r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Form 16/16A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22" name="TextBox 2621"/>
          <p:cNvSpPr txBox="1"/>
          <p:nvPr/>
        </p:nvSpPr>
        <p:spPr>
          <a:xfrm>
            <a:off x="891000" y="6016320"/>
            <a:ext cx="4064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23" name="TextBox 2622"/>
          <p:cNvSpPr txBox="1"/>
          <p:nvPr/>
        </p:nvSpPr>
        <p:spPr>
          <a:xfrm>
            <a:off x="1529640" y="6016320"/>
            <a:ext cx="692460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Form 145/146 </a:t>
            </a:r>
            <a:r>
              <a:rPr lang="en-US" sz="3209" b="1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 </a:t>
            </a:r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Form 15CA/CB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ABBDB773-3D10-53ED-9527-331C1A950D18}"/>
              </a:ext>
            </a:extLst>
          </p:cNvPr>
          <p:cNvSpPr/>
          <p:nvPr/>
        </p:nvSpPr>
        <p:spPr>
          <a:xfrm>
            <a:off x="4690122" y="290880"/>
            <a:ext cx="3764118" cy="914400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dirty="0">
                <a:solidFill>
                  <a:srgbClr val="002060"/>
                </a:solidFill>
                <a:latin typeface="Aptos" panose="020B0004020202020204" pitchFamily="34" charset="0"/>
              </a:rPr>
              <a:t>Forms, Rules</a:t>
            </a:r>
          </a:p>
        </p:txBody>
      </p:sp>
    </p:spTree>
    <p:extLst>
      <p:ext uri="{BB962C8B-B14F-4D97-AF65-F5344CB8AC3E}">
        <p14:creationId xmlns:p14="http://schemas.microsoft.com/office/powerpoint/2010/main" val="30669300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Freeform: Shape 1488"/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90" name="Freeform: Shape 1489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93" name="Freeform: Shape 1492"/>
          <p:cNvSpPr/>
          <p:nvPr/>
        </p:nvSpPr>
        <p:spPr>
          <a:xfrm>
            <a:off x="819720" y="1218960"/>
            <a:ext cx="2954880" cy="579600"/>
          </a:xfrm>
          <a:custGeom>
            <a:avLst/>
            <a:gdLst/>
            <a:ahLst/>
            <a:cxnLst/>
            <a:rect l="0" t="0" r="r" b="b"/>
            <a:pathLst>
              <a:path w="8208" h="1610">
                <a:moveTo>
                  <a:pt x="0" y="1610"/>
                </a:moveTo>
                <a:lnTo>
                  <a:pt x="8208" y="1610"/>
                </a:lnTo>
                <a:lnTo>
                  <a:pt x="8208" y="0"/>
                </a:lnTo>
                <a:lnTo>
                  <a:pt x="0" y="0"/>
                </a:lnTo>
                <a:lnTo>
                  <a:pt x="0" y="1610"/>
                </a:lnTo>
                <a:close/>
              </a:path>
            </a:pathLst>
          </a:custGeom>
          <a:solidFill>
            <a:srgbClr val="77A2B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94" name="Freeform: Shape 1493"/>
          <p:cNvSpPr/>
          <p:nvPr/>
        </p:nvSpPr>
        <p:spPr>
          <a:xfrm>
            <a:off x="3774240" y="1218960"/>
            <a:ext cx="5779800" cy="579600"/>
          </a:xfrm>
          <a:custGeom>
            <a:avLst/>
            <a:gdLst/>
            <a:ahLst/>
            <a:cxnLst/>
            <a:rect l="0" t="0" r="r" b="b"/>
            <a:pathLst>
              <a:path w="16055" h="1610">
                <a:moveTo>
                  <a:pt x="0" y="1610"/>
                </a:moveTo>
                <a:lnTo>
                  <a:pt x="16055" y="1610"/>
                </a:lnTo>
                <a:lnTo>
                  <a:pt x="16055" y="0"/>
                </a:lnTo>
                <a:lnTo>
                  <a:pt x="0" y="0"/>
                </a:lnTo>
                <a:lnTo>
                  <a:pt x="0" y="1610"/>
                </a:lnTo>
                <a:close/>
              </a:path>
            </a:pathLst>
          </a:custGeom>
          <a:solidFill>
            <a:srgbClr val="77A2B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95" name="Freeform: Shape 1494"/>
          <p:cNvSpPr/>
          <p:nvPr/>
        </p:nvSpPr>
        <p:spPr>
          <a:xfrm>
            <a:off x="9553680" y="1218960"/>
            <a:ext cx="2444040" cy="579600"/>
          </a:xfrm>
          <a:custGeom>
            <a:avLst/>
            <a:gdLst/>
            <a:ahLst/>
            <a:cxnLst/>
            <a:rect l="0" t="0" r="r" b="b"/>
            <a:pathLst>
              <a:path w="6789" h="1610">
                <a:moveTo>
                  <a:pt x="0" y="1610"/>
                </a:moveTo>
                <a:lnTo>
                  <a:pt x="6789" y="1610"/>
                </a:lnTo>
                <a:lnTo>
                  <a:pt x="6789" y="0"/>
                </a:lnTo>
                <a:lnTo>
                  <a:pt x="0" y="0"/>
                </a:lnTo>
                <a:lnTo>
                  <a:pt x="0" y="1610"/>
                </a:lnTo>
                <a:close/>
              </a:path>
            </a:pathLst>
          </a:custGeom>
          <a:solidFill>
            <a:srgbClr val="77A2B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96" name="Freeform: Shape 1495"/>
          <p:cNvSpPr/>
          <p:nvPr/>
        </p:nvSpPr>
        <p:spPr>
          <a:xfrm>
            <a:off x="819720" y="1798200"/>
            <a:ext cx="2954880" cy="457920"/>
          </a:xfrm>
          <a:custGeom>
            <a:avLst/>
            <a:gdLst/>
            <a:ahLst/>
            <a:cxnLst/>
            <a:rect l="0" t="0" r="r" b="b"/>
            <a:pathLst>
              <a:path w="8208" h="1272">
                <a:moveTo>
                  <a:pt x="0" y="1272"/>
                </a:moveTo>
                <a:lnTo>
                  <a:pt x="8208" y="1272"/>
                </a:lnTo>
                <a:lnTo>
                  <a:pt x="8208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97" name="Freeform: Shape 1496"/>
          <p:cNvSpPr/>
          <p:nvPr/>
        </p:nvSpPr>
        <p:spPr>
          <a:xfrm>
            <a:off x="3774240" y="1798200"/>
            <a:ext cx="5779800" cy="457920"/>
          </a:xfrm>
          <a:custGeom>
            <a:avLst/>
            <a:gdLst/>
            <a:ahLst/>
            <a:cxnLst/>
            <a:rect l="0" t="0" r="r" b="b"/>
            <a:pathLst>
              <a:path w="16055" h="1272">
                <a:moveTo>
                  <a:pt x="0" y="1272"/>
                </a:moveTo>
                <a:lnTo>
                  <a:pt x="16055" y="1272"/>
                </a:lnTo>
                <a:lnTo>
                  <a:pt x="16055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98" name="Freeform: Shape 1497"/>
          <p:cNvSpPr/>
          <p:nvPr/>
        </p:nvSpPr>
        <p:spPr>
          <a:xfrm>
            <a:off x="9553680" y="1798200"/>
            <a:ext cx="2444040" cy="457920"/>
          </a:xfrm>
          <a:custGeom>
            <a:avLst/>
            <a:gdLst/>
            <a:ahLst/>
            <a:cxnLst/>
            <a:rect l="0" t="0" r="r" b="b"/>
            <a:pathLst>
              <a:path w="6789" h="1272">
                <a:moveTo>
                  <a:pt x="0" y="1272"/>
                </a:moveTo>
                <a:lnTo>
                  <a:pt x="6789" y="1272"/>
                </a:lnTo>
                <a:lnTo>
                  <a:pt x="678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99" name="Freeform: Shape 1498"/>
          <p:cNvSpPr/>
          <p:nvPr/>
        </p:nvSpPr>
        <p:spPr>
          <a:xfrm>
            <a:off x="819720" y="2255400"/>
            <a:ext cx="2954880" cy="457560"/>
          </a:xfrm>
          <a:custGeom>
            <a:avLst/>
            <a:gdLst/>
            <a:ahLst/>
            <a:cxnLst/>
            <a:rect l="0" t="0" r="r" b="b"/>
            <a:pathLst>
              <a:path w="8208" h="1271">
                <a:moveTo>
                  <a:pt x="0" y="1271"/>
                </a:moveTo>
                <a:lnTo>
                  <a:pt x="8208" y="1271"/>
                </a:lnTo>
                <a:lnTo>
                  <a:pt x="8208" y="0"/>
                </a:lnTo>
                <a:lnTo>
                  <a:pt x="0" y="0"/>
                </a:lnTo>
                <a:lnTo>
                  <a:pt x="0" y="1271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00" name="Freeform: Shape 1499"/>
          <p:cNvSpPr/>
          <p:nvPr/>
        </p:nvSpPr>
        <p:spPr>
          <a:xfrm>
            <a:off x="3774240" y="2255400"/>
            <a:ext cx="5779800" cy="457560"/>
          </a:xfrm>
          <a:custGeom>
            <a:avLst/>
            <a:gdLst/>
            <a:ahLst/>
            <a:cxnLst/>
            <a:rect l="0" t="0" r="r" b="b"/>
            <a:pathLst>
              <a:path w="16055" h="1271">
                <a:moveTo>
                  <a:pt x="0" y="1271"/>
                </a:moveTo>
                <a:lnTo>
                  <a:pt x="16055" y="1271"/>
                </a:lnTo>
                <a:lnTo>
                  <a:pt x="16055" y="0"/>
                </a:lnTo>
                <a:lnTo>
                  <a:pt x="0" y="0"/>
                </a:lnTo>
                <a:lnTo>
                  <a:pt x="0" y="1271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01" name="Freeform: Shape 1500"/>
          <p:cNvSpPr/>
          <p:nvPr/>
        </p:nvSpPr>
        <p:spPr>
          <a:xfrm>
            <a:off x="9553680" y="2255400"/>
            <a:ext cx="2444040" cy="457560"/>
          </a:xfrm>
          <a:custGeom>
            <a:avLst/>
            <a:gdLst/>
            <a:ahLst/>
            <a:cxnLst/>
            <a:rect l="0" t="0" r="r" b="b"/>
            <a:pathLst>
              <a:path w="6789" h="1271">
                <a:moveTo>
                  <a:pt x="0" y="1271"/>
                </a:moveTo>
                <a:lnTo>
                  <a:pt x="6789" y="1271"/>
                </a:lnTo>
                <a:lnTo>
                  <a:pt x="6789" y="0"/>
                </a:lnTo>
                <a:lnTo>
                  <a:pt x="0" y="0"/>
                </a:lnTo>
                <a:lnTo>
                  <a:pt x="0" y="1271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02" name="Freeform: Shape 1501"/>
          <p:cNvSpPr/>
          <p:nvPr/>
        </p:nvSpPr>
        <p:spPr>
          <a:xfrm>
            <a:off x="819720" y="2712600"/>
            <a:ext cx="2954880" cy="457920"/>
          </a:xfrm>
          <a:custGeom>
            <a:avLst/>
            <a:gdLst/>
            <a:ahLst/>
            <a:cxnLst/>
            <a:rect l="0" t="0" r="r" b="b"/>
            <a:pathLst>
              <a:path w="8208" h="1272">
                <a:moveTo>
                  <a:pt x="0" y="1272"/>
                </a:moveTo>
                <a:lnTo>
                  <a:pt x="8208" y="1272"/>
                </a:lnTo>
                <a:lnTo>
                  <a:pt x="8208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03" name="Freeform: Shape 1502"/>
          <p:cNvSpPr/>
          <p:nvPr/>
        </p:nvSpPr>
        <p:spPr>
          <a:xfrm>
            <a:off x="3774240" y="2712600"/>
            <a:ext cx="5779800" cy="457920"/>
          </a:xfrm>
          <a:custGeom>
            <a:avLst/>
            <a:gdLst/>
            <a:ahLst/>
            <a:cxnLst/>
            <a:rect l="0" t="0" r="r" b="b"/>
            <a:pathLst>
              <a:path w="16055" h="1272">
                <a:moveTo>
                  <a:pt x="0" y="1272"/>
                </a:moveTo>
                <a:lnTo>
                  <a:pt x="16055" y="1272"/>
                </a:lnTo>
                <a:lnTo>
                  <a:pt x="16055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04" name="Freeform: Shape 1503"/>
          <p:cNvSpPr/>
          <p:nvPr/>
        </p:nvSpPr>
        <p:spPr>
          <a:xfrm>
            <a:off x="9553680" y="2712600"/>
            <a:ext cx="2444040" cy="457920"/>
          </a:xfrm>
          <a:custGeom>
            <a:avLst/>
            <a:gdLst/>
            <a:ahLst/>
            <a:cxnLst/>
            <a:rect l="0" t="0" r="r" b="b"/>
            <a:pathLst>
              <a:path w="6789" h="1272">
                <a:moveTo>
                  <a:pt x="0" y="1272"/>
                </a:moveTo>
                <a:lnTo>
                  <a:pt x="6789" y="1272"/>
                </a:lnTo>
                <a:lnTo>
                  <a:pt x="678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05" name="Freeform: Shape 1504"/>
          <p:cNvSpPr/>
          <p:nvPr/>
        </p:nvSpPr>
        <p:spPr>
          <a:xfrm>
            <a:off x="819720" y="3169800"/>
            <a:ext cx="2954880" cy="457920"/>
          </a:xfrm>
          <a:custGeom>
            <a:avLst/>
            <a:gdLst/>
            <a:ahLst/>
            <a:cxnLst/>
            <a:rect l="0" t="0" r="r" b="b"/>
            <a:pathLst>
              <a:path w="8208" h="1272">
                <a:moveTo>
                  <a:pt x="0" y="1272"/>
                </a:moveTo>
                <a:lnTo>
                  <a:pt x="8208" y="1272"/>
                </a:lnTo>
                <a:lnTo>
                  <a:pt x="8208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06" name="Freeform: Shape 1505"/>
          <p:cNvSpPr/>
          <p:nvPr/>
        </p:nvSpPr>
        <p:spPr>
          <a:xfrm>
            <a:off x="3774240" y="3169800"/>
            <a:ext cx="5779800" cy="457920"/>
          </a:xfrm>
          <a:custGeom>
            <a:avLst/>
            <a:gdLst/>
            <a:ahLst/>
            <a:cxnLst/>
            <a:rect l="0" t="0" r="r" b="b"/>
            <a:pathLst>
              <a:path w="16055" h="1272">
                <a:moveTo>
                  <a:pt x="0" y="1272"/>
                </a:moveTo>
                <a:lnTo>
                  <a:pt x="16055" y="1272"/>
                </a:lnTo>
                <a:lnTo>
                  <a:pt x="16055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07" name="Freeform: Shape 1506"/>
          <p:cNvSpPr/>
          <p:nvPr/>
        </p:nvSpPr>
        <p:spPr>
          <a:xfrm>
            <a:off x="9553680" y="3169800"/>
            <a:ext cx="2444040" cy="457920"/>
          </a:xfrm>
          <a:custGeom>
            <a:avLst/>
            <a:gdLst/>
            <a:ahLst/>
            <a:cxnLst/>
            <a:rect l="0" t="0" r="r" b="b"/>
            <a:pathLst>
              <a:path w="6789" h="1272">
                <a:moveTo>
                  <a:pt x="0" y="1272"/>
                </a:moveTo>
                <a:lnTo>
                  <a:pt x="6789" y="1272"/>
                </a:lnTo>
                <a:lnTo>
                  <a:pt x="678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08" name="Freeform: Shape 1507"/>
          <p:cNvSpPr/>
          <p:nvPr/>
        </p:nvSpPr>
        <p:spPr>
          <a:xfrm>
            <a:off x="819720" y="3627000"/>
            <a:ext cx="2954880" cy="457920"/>
          </a:xfrm>
          <a:custGeom>
            <a:avLst/>
            <a:gdLst/>
            <a:ahLst/>
            <a:cxnLst/>
            <a:rect l="0" t="0" r="r" b="b"/>
            <a:pathLst>
              <a:path w="8208" h="1272">
                <a:moveTo>
                  <a:pt x="0" y="1272"/>
                </a:moveTo>
                <a:lnTo>
                  <a:pt x="8208" y="1272"/>
                </a:lnTo>
                <a:lnTo>
                  <a:pt x="8208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09" name="Freeform: Shape 1508"/>
          <p:cNvSpPr/>
          <p:nvPr/>
        </p:nvSpPr>
        <p:spPr>
          <a:xfrm>
            <a:off x="3774240" y="3627000"/>
            <a:ext cx="5779800" cy="457920"/>
          </a:xfrm>
          <a:custGeom>
            <a:avLst/>
            <a:gdLst/>
            <a:ahLst/>
            <a:cxnLst/>
            <a:rect l="0" t="0" r="r" b="b"/>
            <a:pathLst>
              <a:path w="16055" h="1272">
                <a:moveTo>
                  <a:pt x="0" y="1272"/>
                </a:moveTo>
                <a:lnTo>
                  <a:pt x="16055" y="1272"/>
                </a:lnTo>
                <a:lnTo>
                  <a:pt x="16055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10" name="Freeform: Shape 1509"/>
          <p:cNvSpPr/>
          <p:nvPr/>
        </p:nvSpPr>
        <p:spPr>
          <a:xfrm>
            <a:off x="9553680" y="3627000"/>
            <a:ext cx="2444040" cy="457920"/>
          </a:xfrm>
          <a:custGeom>
            <a:avLst/>
            <a:gdLst/>
            <a:ahLst/>
            <a:cxnLst/>
            <a:rect l="0" t="0" r="r" b="b"/>
            <a:pathLst>
              <a:path w="6789" h="1272">
                <a:moveTo>
                  <a:pt x="0" y="1272"/>
                </a:moveTo>
                <a:lnTo>
                  <a:pt x="6789" y="1272"/>
                </a:lnTo>
                <a:lnTo>
                  <a:pt x="678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11" name="Freeform: Shape 1510"/>
          <p:cNvSpPr/>
          <p:nvPr/>
        </p:nvSpPr>
        <p:spPr>
          <a:xfrm>
            <a:off x="819720" y="4084200"/>
            <a:ext cx="2954880" cy="457920"/>
          </a:xfrm>
          <a:custGeom>
            <a:avLst/>
            <a:gdLst/>
            <a:ahLst/>
            <a:cxnLst/>
            <a:rect l="0" t="0" r="r" b="b"/>
            <a:pathLst>
              <a:path w="8208" h="1272">
                <a:moveTo>
                  <a:pt x="0" y="1272"/>
                </a:moveTo>
                <a:lnTo>
                  <a:pt x="8208" y="1272"/>
                </a:lnTo>
                <a:lnTo>
                  <a:pt x="8208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12" name="Freeform: Shape 1511"/>
          <p:cNvSpPr/>
          <p:nvPr/>
        </p:nvSpPr>
        <p:spPr>
          <a:xfrm>
            <a:off x="3774240" y="4084200"/>
            <a:ext cx="5779800" cy="457920"/>
          </a:xfrm>
          <a:custGeom>
            <a:avLst/>
            <a:gdLst/>
            <a:ahLst/>
            <a:cxnLst/>
            <a:rect l="0" t="0" r="r" b="b"/>
            <a:pathLst>
              <a:path w="16055" h="1272">
                <a:moveTo>
                  <a:pt x="0" y="1272"/>
                </a:moveTo>
                <a:lnTo>
                  <a:pt x="16055" y="1272"/>
                </a:lnTo>
                <a:lnTo>
                  <a:pt x="16055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13" name="Freeform: Shape 1512"/>
          <p:cNvSpPr/>
          <p:nvPr/>
        </p:nvSpPr>
        <p:spPr>
          <a:xfrm>
            <a:off x="9553680" y="4084200"/>
            <a:ext cx="2444040" cy="457920"/>
          </a:xfrm>
          <a:custGeom>
            <a:avLst/>
            <a:gdLst/>
            <a:ahLst/>
            <a:cxnLst/>
            <a:rect l="0" t="0" r="r" b="b"/>
            <a:pathLst>
              <a:path w="6789" h="1272">
                <a:moveTo>
                  <a:pt x="0" y="1272"/>
                </a:moveTo>
                <a:lnTo>
                  <a:pt x="6789" y="1272"/>
                </a:lnTo>
                <a:lnTo>
                  <a:pt x="678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14" name="Freeform: Shape 1513"/>
          <p:cNvSpPr/>
          <p:nvPr/>
        </p:nvSpPr>
        <p:spPr>
          <a:xfrm>
            <a:off x="819720" y="4541400"/>
            <a:ext cx="2954880" cy="457920"/>
          </a:xfrm>
          <a:custGeom>
            <a:avLst/>
            <a:gdLst/>
            <a:ahLst/>
            <a:cxnLst/>
            <a:rect l="0" t="0" r="r" b="b"/>
            <a:pathLst>
              <a:path w="8208" h="1272">
                <a:moveTo>
                  <a:pt x="0" y="1272"/>
                </a:moveTo>
                <a:lnTo>
                  <a:pt x="8208" y="1272"/>
                </a:lnTo>
                <a:lnTo>
                  <a:pt x="8208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15" name="Freeform: Shape 1514"/>
          <p:cNvSpPr/>
          <p:nvPr/>
        </p:nvSpPr>
        <p:spPr>
          <a:xfrm>
            <a:off x="3774240" y="4541400"/>
            <a:ext cx="5779800" cy="457920"/>
          </a:xfrm>
          <a:custGeom>
            <a:avLst/>
            <a:gdLst/>
            <a:ahLst/>
            <a:cxnLst/>
            <a:rect l="0" t="0" r="r" b="b"/>
            <a:pathLst>
              <a:path w="16055" h="1272">
                <a:moveTo>
                  <a:pt x="0" y="1272"/>
                </a:moveTo>
                <a:lnTo>
                  <a:pt x="16055" y="1272"/>
                </a:lnTo>
                <a:lnTo>
                  <a:pt x="16055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16" name="Freeform: Shape 1515"/>
          <p:cNvSpPr/>
          <p:nvPr/>
        </p:nvSpPr>
        <p:spPr>
          <a:xfrm>
            <a:off x="9553680" y="4541400"/>
            <a:ext cx="2444040" cy="457920"/>
          </a:xfrm>
          <a:custGeom>
            <a:avLst/>
            <a:gdLst/>
            <a:ahLst/>
            <a:cxnLst/>
            <a:rect l="0" t="0" r="r" b="b"/>
            <a:pathLst>
              <a:path w="6789" h="1272">
                <a:moveTo>
                  <a:pt x="0" y="1272"/>
                </a:moveTo>
                <a:lnTo>
                  <a:pt x="6789" y="1272"/>
                </a:lnTo>
                <a:lnTo>
                  <a:pt x="678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17" name="Freeform: Shape 1516"/>
          <p:cNvSpPr/>
          <p:nvPr/>
        </p:nvSpPr>
        <p:spPr>
          <a:xfrm>
            <a:off x="819720" y="4998600"/>
            <a:ext cx="2954880" cy="457920"/>
          </a:xfrm>
          <a:custGeom>
            <a:avLst/>
            <a:gdLst/>
            <a:ahLst/>
            <a:cxnLst/>
            <a:rect l="0" t="0" r="r" b="b"/>
            <a:pathLst>
              <a:path w="8208" h="1272">
                <a:moveTo>
                  <a:pt x="0" y="1272"/>
                </a:moveTo>
                <a:lnTo>
                  <a:pt x="8208" y="1272"/>
                </a:lnTo>
                <a:lnTo>
                  <a:pt x="8208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18" name="Freeform: Shape 1517"/>
          <p:cNvSpPr/>
          <p:nvPr/>
        </p:nvSpPr>
        <p:spPr>
          <a:xfrm>
            <a:off x="3774240" y="4998600"/>
            <a:ext cx="5779800" cy="457920"/>
          </a:xfrm>
          <a:custGeom>
            <a:avLst/>
            <a:gdLst/>
            <a:ahLst/>
            <a:cxnLst/>
            <a:rect l="0" t="0" r="r" b="b"/>
            <a:pathLst>
              <a:path w="16055" h="1272">
                <a:moveTo>
                  <a:pt x="0" y="1272"/>
                </a:moveTo>
                <a:lnTo>
                  <a:pt x="16055" y="1272"/>
                </a:lnTo>
                <a:lnTo>
                  <a:pt x="16055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19" name="Freeform: Shape 1518"/>
          <p:cNvSpPr/>
          <p:nvPr/>
        </p:nvSpPr>
        <p:spPr>
          <a:xfrm>
            <a:off x="9553680" y="4998600"/>
            <a:ext cx="2444040" cy="457920"/>
          </a:xfrm>
          <a:custGeom>
            <a:avLst/>
            <a:gdLst/>
            <a:ahLst/>
            <a:cxnLst/>
            <a:rect l="0" t="0" r="r" b="b"/>
            <a:pathLst>
              <a:path w="6789" h="1272">
                <a:moveTo>
                  <a:pt x="0" y="1272"/>
                </a:moveTo>
                <a:lnTo>
                  <a:pt x="6789" y="1272"/>
                </a:lnTo>
                <a:lnTo>
                  <a:pt x="678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20" name="Freeform: Shape 1519"/>
          <p:cNvSpPr/>
          <p:nvPr/>
        </p:nvSpPr>
        <p:spPr>
          <a:xfrm>
            <a:off x="819720" y="5455800"/>
            <a:ext cx="2954880" cy="457920"/>
          </a:xfrm>
          <a:custGeom>
            <a:avLst/>
            <a:gdLst/>
            <a:ahLst/>
            <a:cxnLst/>
            <a:rect l="0" t="0" r="r" b="b"/>
            <a:pathLst>
              <a:path w="8208" h="1272">
                <a:moveTo>
                  <a:pt x="0" y="1272"/>
                </a:moveTo>
                <a:lnTo>
                  <a:pt x="8208" y="1272"/>
                </a:lnTo>
                <a:lnTo>
                  <a:pt x="8208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21" name="Freeform: Shape 1520"/>
          <p:cNvSpPr/>
          <p:nvPr/>
        </p:nvSpPr>
        <p:spPr>
          <a:xfrm>
            <a:off x="3774240" y="5455800"/>
            <a:ext cx="5779800" cy="457920"/>
          </a:xfrm>
          <a:custGeom>
            <a:avLst/>
            <a:gdLst/>
            <a:ahLst/>
            <a:cxnLst/>
            <a:rect l="0" t="0" r="r" b="b"/>
            <a:pathLst>
              <a:path w="16055" h="1272">
                <a:moveTo>
                  <a:pt x="0" y="1272"/>
                </a:moveTo>
                <a:lnTo>
                  <a:pt x="16055" y="1272"/>
                </a:lnTo>
                <a:lnTo>
                  <a:pt x="16055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22" name="Freeform: Shape 1521"/>
          <p:cNvSpPr/>
          <p:nvPr/>
        </p:nvSpPr>
        <p:spPr>
          <a:xfrm>
            <a:off x="9553680" y="5455800"/>
            <a:ext cx="2444040" cy="457920"/>
          </a:xfrm>
          <a:custGeom>
            <a:avLst/>
            <a:gdLst/>
            <a:ahLst/>
            <a:cxnLst/>
            <a:rect l="0" t="0" r="r" b="b"/>
            <a:pathLst>
              <a:path w="6789" h="1272">
                <a:moveTo>
                  <a:pt x="0" y="1272"/>
                </a:moveTo>
                <a:lnTo>
                  <a:pt x="6789" y="1272"/>
                </a:lnTo>
                <a:lnTo>
                  <a:pt x="678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23" name="Freeform: Shape 1522"/>
          <p:cNvSpPr/>
          <p:nvPr/>
        </p:nvSpPr>
        <p:spPr>
          <a:xfrm>
            <a:off x="819720" y="5913000"/>
            <a:ext cx="2954880" cy="457920"/>
          </a:xfrm>
          <a:custGeom>
            <a:avLst/>
            <a:gdLst/>
            <a:ahLst/>
            <a:cxnLst/>
            <a:rect l="0" t="0" r="r" b="b"/>
            <a:pathLst>
              <a:path w="8208" h="1272">
                <a:moveTo>
                  <a:pt x="0" y="1272"/>
                </a:moveTo>
                <a:lnTo>
                  <a:pt x="8208" y="1272"/>
                </a:lnTo>
                <a:lnTo>
                  <a:pt x="8208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24" name="Freeform: Shape 1523"/>
          <p:cNvSpPr/>
          <p:nvPr/>
        </p:nvSpPr>
        <p:spPr>
          <a:xfrm>
            <a:off x="3774240" y="5913000"/>
            <a:ext cx="5779800" cy="457920"/>
          </a:xfrm>
          <a:custGeom>
            <a:avLst/>
            <a:gdLst/>
            <a:ahLst/>
            <a:cxnLst/>
            <a:rect l="0" t="0" r="r" b="b"/>
            <a:pathLst>
              <a:path w="16055" h="1272">
                <a:moveTo>
                  <a:pt x="0" y="1272"/>
                </a:moveTo>
                <a:lnTo>
                  <a:pt x="16055" y="1272"/>
                </a:lnTo>
                <a:lnTo>
                  <a:pt x="16055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25" name="Freeform: Shape 1524"/>
          <p:cNvSpPr/>
          <p:nvPr/>
        </p:nvSpPr>
        <p:spPr>
          <a:xfrm>
            <a:off x="9553680" y="5913000"/>
            <a:ext cx="2444040" cy="457920"/>
          </a:xfrm>
          <a:custGeom>
            <a:avLst/>
            <a:gdLst/>
            <a:ahLst/>
            <a:cxnLst/>
            <a:rect l="0" t="0" r="r" b="b"/>
            <a:pathLst>
              <a:path w="6789" h="1272">
                <a:moveTo>
                  <a:pt x="0" y="1272"/>
                </a:moveTo>
                <a:lnTo>
                  <a:pt x="6789" y="1272"/>
                </a:lnTo>
                <a:lnTo>
                  <a:pt x="678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26" name="Freeform: Shape 1525"/>
          <p:cNvSpPr/>
          <p:nvPr/>
        </p:nvSpPr>
        <p:spPr>
          <a:xfrm>
            <a:off x="819720" y="6370200"/>
            <a:ext cx="2954880" cy="457920"/>
          </a:xfrm>
          <a:custGeom>
            <a:avLst/>
            <a:gdLst/>
            <a:ahLst/>
            <a:cxnLst/>
            <a:rect l="0" t="0" r="r" b="b"/>
            <a:pathLst>
              <a:path w="8208" h="1272">
                <a:moveTo>
                  <a:pt x="0" y="1272"/>
                </a:moveTo>
                <a:lnTo>
                  <a:pt x="8208" y="1272"/>
                </a:lnTo>
                <a:lnTo>
                  <a:pt x="8208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27" name="Freeform: Shape 1526"/>
          <p:cNvSpPr/>
          <p:nvPr/>
        </p:nvSpPr>
        <p:spPr>
          <a:xfrm>
            <a:off x="3774240" y="6370200"/>
            <a:ext cx="5779800" cy="457920"/>
          </a:xfrm>
          <a:custGeom>
            <a:avLst/>
            <a:gdLst/>
            <a:ahLst/>
            <a:cxnLst/>
            <a:rect l="0" t="0" r="r" b="b"/>
            <a:pathLst>
              <a:path w="16055" h="1272">
                <a:moveTo>
                  <a:pt x="0" y="1272"/>
                </a:moveTo>
                <a:lnTo>
                  <a:pt x="16055" y="1272"/>
                </a:lnTo>
                <a:lnTo>
                  <a:pt x="16055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28" name="Freeform: Shape 1527"/>
          <p:cNvSpPr/>
          <p:nvPr/>
        </p:nvSpPr>
        <p:spPr>
          <a:xfrm>
            <a:off x="9553680" y="6370200"/>
            <a:ext cx="2444040" cy="457920"/>
          </a:xfrm>
          <a:custGeom>
            <a:avLst/>
            <a:gdLst/>
            <a:ahLst/>
            <a:cxnLst/>
            <a:rect l="0" t="0" r="r" b="b"/>
            <a:pathLst>
              <a:path w="6789" h="1272">
                <a:moveTo>
                  <a:pt x="0" y="1272"/>
                </a:moveTo>
                <a:lnTo>
                  <a:pt x="6789" y="1272"/>
                </a:lnTo>
                <a:lnTo>
                  <a:pt x="6789" y="0"/>
                </a:lnTo>
                <a:lnTo>
                  <a:pt x="0" y="0"/>
                </a:lnTo>
                <a:lnTo>
                  <a:pt x="0" y="1272"/>
                </a:lnTo>
                <a:close/>
              </a:path>
            </a:pathLst>
          </a:custGeom>
          <a:solidFill>
            <a:srgbClr val="D6E0E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29" name="Straight Connector 1528"/>
          <p:cNvSpPr/>
          <p:nvPr/>
        </p:nvSpPr>
        <p:spPr>
          <a:xfrm>
            <a:off x="3774240" y="1212840"/>
            <a:ext cx="0" cy="562068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30" name="Straight Connector 1529"/>
          <p:cNvSpPr/>
          <p:nvPr/>
        </p:nvSpPr>
        <p:spPr>
          <a:xfrm>
            <a:off x="9553680" y="1212840"/>
            <a:ext cx="0" cy="562068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31" name="Straight Connector 1530"/>
          <p:cNvSpPr/>
          <p:nvPr/>
        </p:nvSpPr>
        <p:spPr>
          <a:xfrm>
            <a:off x="813240" y="179820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32" name="Straight Connector 1531"/>
          <p:cNvSpPr/>
          <p:nvPr/>
        </p:nvSpPr>
        <p:spPr>
          <a:xfrm>
            <a:off x="813240" y="225540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33" name="Straight Connector 1532"/>
          <p:cNvSpPr/>
          <p:nvPr/>
        </p:nvSpPr>
        <p:spPr>
          <a:xfrm>
            <a:off x="813240" y="271260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34" name="Straight Connector 1533"/>
          <p:cNvSpPr/>
          <p:nvPr/>
        </p:nvSpPr>
        <p:spPr>
          <a:xfrm>
            <a:off x="813240" y="316980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35" name="Straight Connector 1534"/>
          <p:cNvSpPr/>
          <p:nvPr/>
        </p:nvSpPr>
        <p:spPr>
          <a:xfrm>
            <a:off x="813240" y="362700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36" name="Straight Connector 1535"/>
          <p:cNvSpPr/>
          <p:nvPr/>
        </p:nvSpPr>
        <p:spPr>
          <a:xfrm>
            <a:off x="813240" y="408420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37" name="Straight Connector 1536"/>
          <p:cNvSpPr/>
          <p:nvPr/>
        </p:nvSpPr>
        <p:spPr>
          <a:xfrm>
            <a:off x="813240" y="454140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38" name="Straight Connector 1537"/>
          <p:cNvSpPr/>
          <p:nvPr/>
        </p:nvSpPr>
        <p:spPr>
          <a:xfrm>
            <a:off x="813240" y="499860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39" name="Straight Connector 1538"/>
          <p:cNvSpPr/>
          <p:nvPr/>
        </p:nvSpPr>
        <p:spPr>
          <a:xfrm>
            <a:off x="813240" y="545580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40" name="Straight Connector 1539"/>
          <p:cNvSpPr/>
          <p:nvPr/>
        </p:nvSpPr>
        <p:spPr>
          <a:xfrm>
            <a:off x="813240" y="591300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41" name="Straight Connector 1540"/>
          <p:cNvSpPr/>
          <p:nvPr/>
        </p:nvSpPr>
        <p:spPr>
          <a:xfrm>
            <a:off x="813240" y="637020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42" name="Straight Connector 1541"/>
          <p:cNvSpPr/>
          <p:nvPr/>
        </p:nvSpPr>
        <p:spPr>
          <a:xfrm>
            <a:off x="819720" y="1212840"/>
            <a:ext cx="0" cy="562068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43" name="Straight Connector 1542"/>
          <p:cNvSpPr/>
          <p:nvPr/>
        </p:nvSpPr>
        <p:spPr>
          <a:xfrm>
            <a:off x="11997360" y="1212840"/>
            <a:ext cx="0" cy="562068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44" name="Straight Connector 1543"/>
          <p:cNvSpPr/>
          <p:nvPr/>
        </p:nvSpPr>
        <p:spPr>
          <a:xfrm>
            <a:off x="813240" y="121896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45" name="Straight Connector 1544"/>
          <p:cNvSpPr/>
          <p:nvPr/>
        </p:nvSpPr>
        <p:spPr>
          <a:xfrm>
            <a:off x="813240" y="6827400"/>
            <a:ext cx="111906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47" name="TextBox 1546"/>
          <p:cNvSpPr txBox="1"/>
          <p:nvPr/>
        </p:nvSpPr>
        <p:spPr>
          <a:xfrm>
            <a:off x="1514160" y="1282320"/>
            <a:ext cx="202752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1961 Act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48" name="TextBox 1547"/>
          <p:cNvSpPr txBox="1"/>
          <p:nvPr/>
        </p:nvSpPr>
        <p:spPr>
          <a:xfrm>
            <a:off x="5791680" y="1282320"/>
            <a:ext cx="23828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Related to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49" name="TextBox 1548"/>
          <p:cNvSpPr txBox="1"/>
          <p:nvPr/>
        </p:nvSpPr>
        <p:spPr>
          <a:xfrm>
            <a:off x="9983520" y="1282320"/>
            <a:ext cx="202752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2025 Act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50" name="TextBox 1549"/>
          <p:cNvSpPr txBox="1"/>
          <p:nvPr/>
        </p:nvSpPr>
        <p:spPr>
          <a:xfrm>
            <a:off x="1296360" y="1856880"/>
            <a:ext cx="25106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115JA to 115JF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51" name="TextBox 1550"/>
          <p:cNvSpPr txBox="1"/>
          <p:nvPr/>
        </p:nvSpPr>
        <p:spPr>
          <a:xfrm>
            <a:off x="3866040" y="1856880"/>
            <a:ext cx="19728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MAT &amp; AMT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52" name="TextBox 1551"/>
          <p:cNvSpPr txBox="1"/>
          <p:nvPr/>
        </p:nvSpPr>
        <p:spPr>
          <a:xfrm>
            <a:off x="10506600" y="1856880"/>
            <a:ext cx="636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206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53" name="TextBox 1552"/>
          <p:cNvSpPr txBox="1"/>
          <p:nvPr/>
        </p:nvSpPr>
        <p:spPr>
          <a:xfrm>
            <a:off x="2029320" y="2314800"/>
            <a:ext cx="636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132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54" name="TextBox 1553"/>
          <p:cNvSpPr txBox="1"/>
          <p:nvPr/>
        </p:nvSpPr>
        <p:spPr>
          <a:xfrm>
            <a:off x="3866040" y="2314800"/>
            <a:ext cx="29437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Search &amp; Seizure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55" name="TextBox 1554"/>
          <p:cNvSpPr txBox="1"/>
          <p:nvPr/>
        </p:nvSpPr>
        <p:spPr>
          <a:xfrm>
            <a:off x="10523160" y="2314800"/>
            <a:ext cx="636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247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56" name="TextBox 1555"/>
          <p:cNvSpPr txBox="1"/>
          <p:nvPr/>
        </p:nvSpPr>
        <p:spPr>
          <a:xfrm>
            <a:off x="1946880" y="2772000"/>
            <a:ext cx="8722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133A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57" name="TextBox 1556"/>
          <p:cNvSpPr txBox="1"/>
          <p:nvPr/>
        </p:nvSpPr>
        <p:spPr>
          <a:xfrm>
            <a:off x="3866040" y="2772000"/>
            <a:ext cx="2818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Power of Survey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58" name="TextBox 1557"/>
          <p:cNvSpPr txBox="1"/>
          <p:nvPr/>
        </p:nvSpPr>
        <p:spPr>
          <a:xfrm>
            <a:off x="10506600" y="2772000"/>
            <a:ext cx="636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253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59" name="TextBox 1558"/>
          <p:cNvSpPr txBox="1"/>
          <p:nvPr/>
        </p:nvSpPr>
        <p:spPr>
          <a:xfrm>
            <a:off x="2029320" y="3229200"/>
            <a:ext cx="636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139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60" name="TextBox 1559"/>
          <p:cNvSpPr txBox="1"/>
          <p:nvPr/>
        </p:nvSpPr>
        <p:spPr>
          <a:xfrm>
            <a:off x="3866040" y="3229200"/>
            <a:ext cx="29710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Return of Income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61" name="TextBox 1560"/>
          <p:cNvSpPr txBox="1"/>
          <p:nvPr/>
        </p:nvSpPr>
        <p:spPr>
          <a:xfrm>
            <a:off x="10506600" y="3229200"/>
            <a:ext cx="636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263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62" name="TextBox 1561"/>
          <p:cNvSpPr txBox="1"/>
          <p:nvPr/>
        </p:nvSpPr>
        <p:spPr>
          <a:xfrm>
            <a:off x="2032560" y="3686400"/>
            <a:ext cx="636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143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63" name="TextBox 1562"/>
          <p:cNvSpPr txBox="1"/>
          <p:nvPr/>
        </p:nvSpPr>
        <p:spPr>
          <a:xfrm>
            <a:off x="3866040" y="3686400"/>
            <a:ext cx="20566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Assessment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64" name="TextBox 1563"/>
          <p:cNvSpPr txBox="1"/>
          <p:nvPr/>
        </p:nvSpPr>
        <p:spPr>
          <a:xfrm>
            <a:off x="10514160" y="3686400"/>
            <a:ext cx="636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270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65" name="TextBox 1564"/>
          <p:cNvSpPr txBox="1"/>
          <p:nvPr/>
        </p:nvSpPr>
        <p:spPr>
          <a:xfrm>
            <a:off x="2041560" y="4143600"/>
            <a:ext cx="636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147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66" name="TextBox 1565"/>
          <p:cNvSpPr txBox="1"/>
          <p:nvPr/>
        </p:nvSpPr>
        <p:spPr>
          <a:xfrm>
            <a:off x="3866040" y="4143600"/>
            <a:ext cx="50482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Income Escaping Assessment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67" name="TextBox 1566"/>
          <p:cNvSpPr txBox="1"/>
          <p:nvPr/>
        </p:nvSpPr>
        <p:spPr>
          <a:xfrm>
            <a:off x="10514160" y="4143600"/>
            <a:ext cx="636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279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68" name="TextBox 1567"/>
          <p:cNvSpPr txBox="1"/>
          <p:nvPr/>
        </p:nvSpPr>
        <p:spPr>
          <a:xfrm>
            <a:off x="2035440" y="4600800"/>
            <a:ext cx="66060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12A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69" name="TextBox 1568"/>
          <p:cNvSpPr txBox="1"/>
          <p:nvPr/>
        </p:nvSpPr>
        <p:spPr>
          <a:xfrm>
            <a:off x="3866040" y="4600800"/>
            <a:ext cx="47786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Application for Registration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70" name="TextBox 1569"/>
          <p:cNvSpPr txBox="1"/>
          <p:nvPr/>
        </p:nvSpPr>
        <p:spPr>
          <a:xfrm>
            <a:off x="10506600" y="4600800"/>
            <a:ext cx="636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332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71" name="TextBox 1570"/>
          <p:cNvSpPr txBox="1"/>
          <p:nvPr/>
        </p:nvSpPr>
        <p:spPr>
          <a:xfrm>
            <a:off x="1047960" y="5058000"/>
            <a:ext cx="29192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11 / 12 / 13 / 80G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72" name="TextBox 1571"/>
          <p:cNvSpPr txBox="1"/>
          <p:nvPr/>
        </p:nvSpPr>
        <p:spPr>
          <a:xfrm>
            <a:off x="3866040" y="5058000"/>
            <a:ext cx="154296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Charities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73" name="TextBox 1572"/>
          <p:cNvSpPr txBox="1"/>
          <p:nvPr/>
        </p:nvSpPr>
        <p:spPr>
          <a:xfrm>
            <a:off x="10036800" y="5058000"/>
            <a:ext cx="18403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334 to 355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74" name="TextBox 1573"/>
          <p:cNvSpPr txBox="1"/>
          <p:nvPr/>
        </p:nvSpPr>
        <p:spPr>
          <a:xfrm>
            <a:off x="1951560" y="5515560"/>
            <a:ext cx="8722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246A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75" name="TextBox 1574"/>
          <p:cNvSpPr txBox="1"/>
          <p:nvPr/>
        </p:nvSpPr>
        <p:spPr>
          <a:xfrm>
            <a:off x="3866040" y="5515560"/>
            <a:ext cx="29984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Appeals to CIT(A)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76" name="TextBox 1575"/>
          <p:cNvSpPr txBox="1"/>
          <p:nvPr/>
        </p:nvSpPr>
        <p:spPr>
          <a:xfrm>
            <a:off x="10514160" y="5515560"/>
            <a:ext cx="636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357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77" name="TextBox 1576"/>
          <p:cNvSpPr txBox="1"/>
          <p:nvPr/>
        </p:nvSpPr>
        <p:spPr>
          <a:xfrm>
            <a:off x="2027880" y="5972760"/>
            <a:ext cx="636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253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78" name="TextBox 1577"/>
          <p:cNvSpPr txBox="1"/>
          <p:nvPr/>
        </p:nvSpPr>
        <p:spPr>
          <a:xfrm>
            <a:off x="3866040" y="5972760"/>
            <a:ext cx="27043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Appeals to ITAT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79" name="TextBox 1578"/>
          <p:cNvSpPr txBox="1"/>
          <p:nvPr/>
        </p:nvSpPr>
        <p:spPr>
          <a:xfrm>
            <a:off x="10506600" y="5972760"/>
            <a:ext cx="6361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362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80" name="TextBox 1579"/>
          <p:cNvSpPr txBox="1"/>
          <p:nvPr/>
        </p:nvSpPr>
        <p:spPr>
          <a:xfrm>
            <a:off x="984960" y="6429600"/>
            <a:ext cx="32605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193 to 197A / 206C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81" name="TextBox 1580"/>
          <p:cNvSpPr txBox="1"/>
          <p:nvPr/>
        </p:nvSpPr>
        <p:spPr>
          <a:xfrm>
            <a:off x="3866040" y="6429600"/>
            <a:ext cx="16556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TDS / TCS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82" name="TextBox 1581"/>
          <p:cNvSpPr txBox="1"/>
          <p:nvPr/>
        </p:nvSpPr>
        <p:spPr>
          <a:xfrm>
            <a:off x="10093320" y="6429600"/>
            <a:ext cx="15962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393 / 394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4AE8E6A7-9DE2-C523-E926-671F4BD86138}"/>
              </a:ext>
            </a:extLst>
          </p:cNvPr>
          <p:cNvSpPr/>
          <p:nvPr/>
        </p:nvSpPr>
        <p:spPr>
          <a:xfrm>
            <a:off x="3866041" y="290880"/>
            <a:ext cx="5687636" cy="914400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dirty="0">
                <a:solidFill>
                  <a:srgbClr val="FFFF00"/>
                </a:solidFill>
                <a:latin typeface="Aptos" panose="020B0004020202020204" pitchFamily="34" charset="0"/>
              </a:rPr>
              <a:t>Sections Transition</a:t>
            </a:r>
          </a:p>
        </p:txBody>
      </p:sp>
    </p:spTree>
    <p:extLst>
      <p:ext uri="{BB962C8B-B14F-4D97-AF65-F5344CB8AC3E}">
        <p14:creationId xmlns:p14="http://schemas.microsoft.com/office/powerpoint/2010/main" val="36403553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4" name="Freeform: Shape 1863"/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65" name="Freeform: Shape 1864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866" name="TextBox 1865"/>
          <p:cNvSpPr txBox="1"/>
          <p:nvPr/>
        </p:nvSpPr>
        <p:spPr>
          <a:xfrm>
            <a:off x="882000" y="1143720"/>
            <a:ext cx="1494036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30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65 sections in 1961 Act specifying TDS liabilities, based on payer / 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67" name="TextBox 1866"/>
          <p:cNvSpPr txBox="1"/>
          <p:nvPr/>
        </p:nvSpPr>
        <p:spPr>
          <a:xfrm>
            <a:off x="1266120" y="1573200"/>
            <a:ext cx="1268172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payee's status &amp; applicable limits, consolidated into 2 </a:t>
            </a:r>
            <a:r>
              <a:rPr lang="en-US" sz="3000" b="1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 </a:t>
            </a:r>
            <a:r>
              <a:rPr lang="en-US" sz="30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S. 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68" name="TextBox 1867"/>
          <p:cNvSpPr txBox="1"/>
          <p:nvPr/>
        </p:nvSpPr>
        <p:spPr>
          <a:xfrm>
            <a:off x="1266120" y="2003400"/>
            <a:ext cx="187524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392/393.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69" name="TextBox 1868"/>
          <p:cNvSpPr txBox="1"/>
          <p:nvPr/>
        </p:nvSpPr>
        <p:spPr>
          <a:xfrm>
            <a:off x="882000" y="2585520"/>
            <a:ext cx="1335384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30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Now it is a ready-reckoner itself. S. 393 contains tables for: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70" name="TextBox 1869"/>
          <p:cNvSpPr txBox="1"/>
          <p:nvPr/>
        </p:nvSpPr>
        <p:spPr>
          <a:xfrm>
            <a:off x="1412640" y="3103560"/>
            <a:ext cx="1039716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</a:t>
            </a:r>
            <a:r>
              <a:rPr lang="en-US" sz="30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Sub s. (1) - Payments to Residents </a:t>
            </a:r>
            <a:r>
              <a:rPr lang="en-US" sz="3000" b="1" i="1" strike="noStrike" spc="-1">
                <a:solidFill>
                  <a:srgbClr val="191B0E"/>
                </a:solidFill>
                <a:latin typeface="FranklinGothic-Book"/>
                <a:ea typeface="FranklinGothic-Book"/>
              </a:rPr>
              <a:t>– </a:t>
            </a:r>
            <a:r>
              <a:rPr lang="en-US" sz="30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8 incomes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71" name="TextBox 1870"/>
          <p:cNvSpPr txBox="1"/>
          <p:nvPr/>
        </p:nvSpPr>
        <p:spPr>
          <a:xfrm>
            <a:off x="1412640" y="3622320"/>
            <a:ext cx="1156608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</a:t>
            </a:r>
            <a:r>
              <a:rPr lang="en-US" sz="30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Sub s. (2) - Payments to Non-residents </a:t>
            </a:r>
            <a:r>
              <a:rPr lang="en-US" sz="3000" b="1" i="1" strike="noStrike" spc="-1">
                <a:solidFill>
                  <a:srgbClr val="191B0E"/>
                </a:solidFill>
                <a:latin typeface="FranklinGothic-Book"/>
                <a:ea typeface="FranklinGothic-Book"/>
              </a:rPr>
              <a:t>– </a:t>
            </a:r>
            <a:r>
              <a:rPr lang="en-US" sz="30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17 incomes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72" name="TextBox 1871"/>
          <p:cNvSpPr txBox="1"/>
          <p:nvPr/>
        </p:nvSpPr>
        <p:spPr>
          <a:xfrm>
            <a:off x="1412640" y="4141800"/>
            <a:ext cx="1396764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</a:t>
            </a:r>
            <a:r>
              <a:rPr lang="en-US" sz="30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Sub s. (3) - Payment to any person </a:t>
            </a:r>
            <a:r>
              <a:rPr lang="en-US" sz="3000" b="1" i="1" strike="noStrike" spc="-1">
                <a:solidFill>
                  <a:srgbClr val="191B0E"/>
                </a:solidFill>
                <a:latin typeface="FranklinGothic-Book"/>
                <a:ea typeface="FranklinGothic-Book"/>
              </a:rPr>
              <a:t>– </a:t>
            </a:r>
            <a:r>
              <a:rPr lang="en-US" sz="30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7 incomes </a:t>
            </a:r>
            <a:r>
              <a:rPr lang="en-US" sz="3000" b="1" i="1" strike="noStrike" spc="-1">
                <a:solidFill>
                  <a:srgbClr val="191B0E"/>
                </a:solidFill>
                <a:latin typeface="FranklinGothic-Book"/>
                <a:ea typeface="FranklinGothic-Book"/>
              </a:rPr>
              <a:t>– </a:t>
            </a:r>
            <a:r>
              <a:rPr lang="en-US" sz="30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lottery, 194T..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73" name="TextBox 1872"/>
          <p:cNvSpPr txBox="1"/>
          <p:nvPr/>
        </p:nvSpPr>
        <p:spPr>
          <a:xfrm>
            <a:off x="1412640" y="4659840"/>
            <a:ext cx="1192428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</a:t>
            </a:r>
            <a:r>
              <a:rPr lang="en-US" sz="30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Sub s. (4) - No TDS required </a:t>
            </a:r>
            <a:r>
              <a:rPr lang="en-US" sz="3000" b="1" i="1" strike="noStrike" spc="-1">
                <a:solidFill>
                  <a:srgbClr val="191B0E"/>
                </a:solidFill>
                <a:latin typeface="FranklinGothic-Book"/>
                <a:ea typeface="FranklinGothic-Book"/>
              </a:rPr>
              <a:t>– </a:t>
            </a:r>
            <a:r>
              <a:rPr lang="en-US" sz="30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19 Sl. Nos. (exceptions)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74" name="TextBox 1873"/>
          <p:cNvSpPr txBox="1"/>
          <p:nvPr/>
        </p:nvSpPr>
        <p:spPr>
          <a:xfrm>
            <a:off x="1412640" y="5178600"/>
            <a:ext cx="1354248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</a:t>
            </a:r>
            <a:r>
              <a:rPr lang="en-US" sz="30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Sub s. (5) - Declaration for no TDS </a:t>
            </a:r>
            <a:r>
              <a:rPr lang="en-US" sz="3000" b="1" i="1" strike="noStrike" spc="-1">
                <a:solidFill>
                  <a:srgbClr val="191B0E"/>
                </a:solidFill>
                <a:latin typeface="FranklinGothic-Book"/>
                <a:ea typeface="FranklinGothic-Book"/>
              </a:rPr>
              <a:t>– </a:t>
            </a:r>
            <a:r>
              <a:rPr lang="en-US" sz="3000" b="1" i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15G/H Now Form No. 121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75" name="TextBox 1874"/>
          <p:cNvSpPr txBox="1"/>
          <p:nvPr/>
        </p:nvSpPr>
        <p:spPr>
          <a:xfrm>
            <a:off x="882000" y="5760720"/>
            <a:ext cx="1531692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30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UDIN introduced for real-time verification through the ICAI API - Tax 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76" name="TextBox 1875"/>
          <p:cNvSpPr txBox="1"/>
          <p:nvPr/>
        </p:nvSpPr>
        <p:spPr>
          <a:xfrm>
            <a:off x="1266120" y="6190200"/>
            <a:ext cx="2632680" cy="44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0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audit /15CB.</a:t>
            </a:r>
            <a:endParaRPr lang="en-US" sz="3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666FBDF0-AC04-1ACF-5E34-FD4A935DEBF1}"/>
              </a:ext>
            </a:extLst>
          </p:cNvPr>
          <p:cNvSpPr/>
          <p:nvPr/>
        </p:nvSpPr>
        <p:spPr>
          <a:xfrm>
            <a:off x="4690122" y="290880"/>
            <a:ext cx="3764118" cy="914400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dirty="0">
                <a:solidFill>
                  <a:srgbClr val="002060"/>
                </a:solidFill>
                <a:latin typeface="Aptos" panose="020B0004020202020204" pitchFamily="34" charset="0"/>
              </a:rPr>
              <a:t>TDS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Freeform: Shape 1880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1884" name="Picture 1883"/>
          <p:cNvPicPr/>
          <p:nvPr/>
        </p:nvPicPr>
        <p:blipFill>
          <a:blip r:embed="rId2"/>
          <a:stretch/>
        </p:blipFill>
        <p:spPr>
          <a:xfrm>
            <a:off x="3927240" y="1101960"/>
            <a:ext cx="1238040" cy="981720"/>
          </a:xfrm>
          <a:prstGeom prst="rect">
            <a:avLst/>
          </a:prstGeom>
          <a:ln w="0">
            <a:noFill/>
          </a:ln>
        </p:spPr>
      </p:pic>
      <p:pic>
        <p:nvPicPr>
          <p:cNvPr id="1885" name="Picture 1884"/>
          <p:cNvPicPr/>
          <p:nvPr/>
        </p:nvPicPr>
        <p:blipFill>
          <a:blip r:embed="rId3"/>
          <a:stretch/>
        </p:blipFill>
        <p:spPr>
          <a:xfrm>
            <a:off x="4134600" y="1101960"/>
            <a:ext cx="1242360" cy="981720"/>
          </a:xfrm>
          <a:prstGeom prst="rect">
            <a:avLst/>
          </a:prstGeom>
          <a:ln w="0">
            <a:noFill/>
          </a:ln>
        </p:spPr>
      </p:pic>
      <p:pic>
        <p:nvPicPr>
          <p:cNvPr id="1886" name="Picture 1885"/>
          <p:cNvPicPr/>
          <p:nvPr/>
        </p:nvPicPr>
        <p:blipFill>
          <a:blip r:embed="rId2"/>
          <a:stretch/>
        </p:blipFill>
        <p:spPr>
          <a:xfrm>
            <a:off x="4346280" y="1101960"/>
            <a:ext cx="1238040" cy="981720"/>
          </a:xfrm>
          <a:prstGeom prst="rect">
            <a:avLst/>
          </a:prstGeom>
          <a:ln w="0">
            <a:noFill/>
          </a:ln>
        </p:spPr>
      </p:pic>
      <p:sp>
        <p:nvSpPr>
          <p:cNvPr id="1888" name="Freeform: Shape 1887"/>
          <p:cNvSpPr/>
          <p:nvPr/>
        </p:nvSpPr>
        <p:spPr>
          <a:xfrm>
            <a:off x="277560" y="1225800"/>
            <a:ext cx="1256040" cy="652320"/>
          </a:xfrm>
          <a:custGeom>
            <a:avLst/>
            <a:gdLst/>
            <a:ahLst/>
            <a:cxnLst/>
            <a:rect l="0" t="0" r="r" b="b"/>
            <a:pathLst>
              <a:path w="3489" h="1812">
                <a:moveTo>
                  <a:pt x="0" y="1812"/>
                </a:moveTo>
                <a:lnTo>
                  <a:pt x="3489" y="1812"/>
                </a:lnTo>
                <a:lnTo>
                  <a:pt x="3489" y="0"/>
                </a:lnTo>
                <a:lnTo>
                  <a:pt x="0" y="0"/>
                </a:lnTo>
                <a:lnTo>
                  <a:pt x="0" y="1812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89" name="Freeform: Shape 1888"/>
          <p:cNvSpPr/>
          <p:nvPr/>
        </p:nvSpPr>
        <p:spPr>
          <a:xfrm>
            <a:off x="1533600" y="1225800"/>
            <a:ext cx="6369840" cy="652320"/>
          </a:xfrm>
          <a:custGeom>
            <a:avLst/>
            <a:gdLst/>
            <a:ahLst/>
            <a:cxnLst/>
            <a:rect l="0" t="0" r="r" b="b"/>
            <a:pathLst>
              <a:path w="17694" h="1812">
                <a:moveTo>
                  <a:pt x="0" y="1812"/>
                </a:moveTo>
                <a:lnTo>
                  <a:pt x="17694" y="1812"/>
                </a:lnTo>
                <a:lnTo>
                  <a:pt x="17694" y="0"/>
                </a:lnTo>
                <a:lnTo>
                  <a:pt x="0" y="0"/>
                </a:lnTo>
                <a:lnTo>
                  <a:pt x="0" y="1812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90" name="Freeform: Shape 1889"/>
          <p:cNvSpPr/>
          <p:nvPr/>
        </p:nvSpPr>
        <p:spPr>
          <a:xfrm>
            <a:off x="7903080" y="1225800"/>
            <a:ext cx="4250880" cy="652320"/>
          </a:xfrm>
          <a:custGeom>
            <a:avLst/>
            <a:gdLst/>
            <a:ahLst/>
            <a:cxnLst/>
            <a:rect l="0" t="0" r="r" b="b"/>
            <a:pathLst>
              <a:path w="11808" h="1812">
                <a:moveTo>
                  <a:pt x="0" y="1812"/>
                </a:moveTo>
                <a:lnTo>
                  <a:pt x="11808" y="1812"/>
                </a:lnTo>
                <a:lnTo>
                  <a:pt x="11808" y="0"/>
                </a:lnTo>
                <a:lnTo>
                  <a:pt x="0" y="0"/>
                </a:lnTo>
                <a:lnTo>
                  <a:pt x="0" y="1812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91" name="Freeform: Shape 1890"/>
          <p:cNvSpPr/>
          <p:nvPr/>
        </p:nvSpPr>
        <p:spPr>
          <a:xfrm>
            <a:off x="277560" y="1877760"/>
            <a:ext cx="1256040" cy="475560"/>
          </a:xfrm>
          <a:custGeom>
            <a:avLst/>
            <a:gdLst/>
            <a:ahLst/>
            <a:cxnLst/>
            <a:rect l="0" t="0" r="r" b="b"/>
            <a:pathLst>
              <a:path w="3489" h="1321">
                <a:moveTo>
                  <a:pt x="0" y="1321"/>
                </a:moveTo>
                <a:lnTo>
                  <a:pt x="3489" y="1321"/>
                </a:lnTo>
                <a:lnTo>
                  <a:pt x="3489" y="0"/>
                </a:lnTo>
                <a:lnTo>
                  <a:pt x="0" y="0"/>
                </a:lnTo>
                <a:lnTo>
                  <a:pt x="0" y="1321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92" name="Freeform: Shape 1891"/>
          <p:cNvSpPr/>
          <p:nvPr/>
        </p:nvSpPr>
        <p:spPr>
          <a:xfrm>
            <a:off x="1533600" y="1877760"/>
            <a:ext cx="6369840" cy="475560"/>
          </a:xfrm>
          <a:custGeom>
            <a:avLst/>
            <a:gdLst/>
            <a:ahLst/>
            <a:cxnLst/>
            <a:rect l="0" t="0" r="r" b="b"/>
            <a:pathLst>
              <a:path w="17694" h="1321">
                <a:moveTo>
                  <a:pt x="0" y="1321"/>
                </a:moveTo>
                <a:lnTo>
                  <a:pt x="17694" y="1321"/>
                </a:lnTo>
                <a:lnTo>
                  <a:pt x="17694" y="0"/>
                </a:lnTo>
                <a:lnTo>
                  <a:pt x="0" y="0"/>
                </a:lnTo>
                <a:lnTo>
                  <a:pt x="0" y="1321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93" name="Freeform: Shape 1892"/>
          <p:cNvSpPr/>
          <p:nvPr/>
        </p:nvSpPr>
        <p:spPr>
          <a:xfrm>
            <a:off x="7903080" y="1877760"/>
            <a:ext cx="4250880" cy="475560"/>
          </a:xfrm>
          <a:custGeom>
            <a:avLst/>
            <a:gdLst/>
            <a:ahLst/>
            <a:cxnLst/>
            <a:rect l="0" t="0" r="r" b="b"/>
            <a:pathLst>
              <a:path w="11808" h="1321">
                <a:moveTo>
                  <a:pt x="0" y="1321"/>
                </a:moveTo>
                <a:lnTo>
                  <a:pt x="11808" y="1321"/>
                </a:lnTo>
                <a:lnTo>
                  <a:pt x="11808" y="0"/>
                </a:lnTo>
                <a:lnTo>
                  <a:pt x="0" y="0"/>
                </a:lnTo>
                <a:lnTo>
                  <a:pt x="0" y="1321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94" name="Freeform: Shape 1893"/>
          <p:cNvSpPr/>
          <p:nvPr/>
        </p:nvSpPr>
        <p:spPr>
          <a:xfrm>
            <a:off x="277560" y="2352960"/>
            <a:ext cx="1256040" cy="475920"/>
          </a:xfrm>
          <a:custGeom>
            <a:avLst/>
            <a:gdLst/>
            <a:ahLst/>
            <a:cxnLst/>
            <a:rect l="0" t="0" r="r" b="b"/>
            <a:pathLst>
              <a:path w="3489" h="1322">
                <a:moveTo>
                  <a:pt x="0" y="1322"/>
                </a:moveTo>
                <a:lnTo>
                  <a:pt x="3489" y="1322"/>
                </a:lnTo>
                <a:lnTo>
                  <a:pt x="3489" y="0"/>
                </a:lnTo>
                <a:lnTo>
                  <a:pt x="0" y="0"/>
                </a:lnTo>
                <a:lnTo>
                  <a:pt x="0" y="1322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95" name="Freeform: Shape 1894"/>
          <p:cNvSpPr/>
          <p:nvPr/>
        </p:nvSpPr>
        <p:spPr>
          <a:xfrm>
            <a:off x="1533600" y="2352960"/>
            <a:ext cx="6369840" cy="475920"/>
          </a:xfrm>
          <a:custGeom>
            <a:avLst/>
            <a:gdLst/>
            <a:ahLst/>
            <a:cxnLst/>
            <a:rect l="0" t="0" r="r" b="b"/>
            <a:pathLst>
              <a:path w="17694" h="1322">
                <a:moveTo>
                  <a:pt x="0" y="1322"/>
                </a:moveTo>
                <a:lnTo>
                  <a:pt x="17694" y="1322"/>
                </a:lnTo>
                <a:lnTo>
                  <a:pt x="17694" y="0"/>
                </a:lnTo>
                <a:lnTo>
                  <a:pt x="0" y="0"/>
                </a:lnTo>
                <a:lnTo>
                  <a:pt x="0" y="1322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96" name="Freeform: Shape 1895"/>
          <p:cNvSpPr/>
          <p:nvPr/>
        </p:nvSpPr>
        <p:spPr>
          <a:xfrm>
            <a:off x="7903080" y="2352960"/>
            <a:ext cx="4250880" cy="475920"/>
          </a:xfrm>
          <a:custGeom>
            <a:avLst/>
            <a:gdLst/>
            <a:ahLst/>
            <a:cxnLst/>
            <a:rect l="0" t="0" r="r" b="b"/>
            <a:pathLst>
              <a:path w="11808" h="1322">
                <a:moveTo>
                  <a:pt x="0" y="1322"/>
                </a:moveTo>
                <a:lnTo>
                  <a:pt x="11808" y="1322"/>
                </a:lnTo>
                <a:lnTo>
                  <a:pt x="11808" y="0"/>
                </a:lnTo>
                <a:lnTo>
                  <a:pt x="0" y="0"/>
                </a:lnTo>
                <a:lnTo>
                  <a:pt x="0" y="1322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97" name="Freeform: Shape 1896"/>
          <p:cNvSpPr/>
          <p:nvPr/>
        </p:nvSpPr>
        <p:spPr>
          <a:xfrm>
            <a:off x="277560" y="2828520"/>
            <a:ext cx="1256040" cy="475920"/>
          </a:xfrm>
          <a:custGeom>
            <a:avLst/>
            <a:gdLst/>
            <a:ahLst/>
            <a:cxnLst/>
            <a:rect l="0" t="0" r="r" b="b"/>
            <a:pathLst>
              <a:path w="3489" h="1322">
                <a:moveTo>
                  <a:pt x="0" y="1322"/>
                </a:moveTo>
                <a:lnTo>
                  <a:pt x="3489" y="1322"/>
                </a:lnTo>
                <a:lnTo>
                  <a:pt x="3489" y="0"/>
                </a:lnTo>
                <a:lnTo>
                  <a:pt x="0" y="0"/>
                </a:lnTo>
                <a:lnTo>
                  <a:pt x="0" y="1322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98" name="Freeform: Shape 1897"/>
          <p:cNvSpPr/>
          <p:nvPr/>
        </p:nvSpPr>
        <p:spPr>
          <a:xfrm>
            <a:off x="1533600" y="2828520"/>
            <a:ext cx="6369840" cy="475920"/>
          </a:xfrm>
          <a:custGeom>
            <a:avLst/>
            <a:gdLst/>
            <a:ahLst/>
            <a:cxnLst/>
            <a:rect l="0" t="0" r="r" b="b"/>
            <a:pathLst>
              <a:path w="17694" h="1322">
                <a:moveTo>
                  <a:pt x="0" y="1322"/>
                </a:moveTo>
                <a:lnTo>
                  <a:pt x="17694" y="1322"/>
                </a:lnTo>
                <a:lnTo>
                  <a:pt x="17694" y="0"/>
                </a:lnTo>
                <a:lnTo>
                  <a:pt x="0" y="0"/>
                </a:lnTo>
                <a:lnTo>
                  <a:pt x="0" y="1322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99" name="Freeform: Shape 1898"/>
          <p:cNvSpPr/>
          <p:nvPr/>
        </p:nvSpPr>
        <p:spPr>
          <a:xfrm>
            <a:off x="7903080" y="2828520"/>
            <a:ext cx="4250880" cy="475920"/>
          </a:xfrm>
          <a:custGeom>
            <a:avLst/>
            <a:gdLst/>
            <a:ahLst/>
            <a:cxnLst/>
            <a:rect l="0" t="0" r="r" b="b"/>
            <a:pathLst>
              <a:path w="11808" h="1322">
                <a:moveTo>
                  <a:pt x="0" y="1322"/>
                </a:moveTo>
                <a:lnTo>
                  <a:pt x="11808" y="1322"/>
                </a:lnTo>
                <a:lnTo>
                  <a:pt x="11808" y="0"/>
                </a:lnTo>
                <a:lnTo>
                  <a:pt x="0" y="0"/>
                </a:lnTo>
                <a:lnTo>
                  <a:pt x="0" y="1322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00" name="Freeform: Shape 1899"/>
          <p:cNvSpPr/>
          <p:nvPr/>
        </p:nvSpPr>
        <p:spPr>
          <a:xfrm>
            <a:off x="277560" y="3304080"/>
            <a:ext cx="1256040" cy="951480"/>
          </a:xfrm>
          <a:custGeom>
            <a:avLst/>
            <a:gdLst/>
            <a:ahLst/>
            <a:cxnLst/>
            <a:rect l="0" t="0" r="r" b="b"/>
            <a:pathLst>
              <a:path w="3489" h="2643">
                <a:moveTo>
                  <a:pt x="0" y="2643"/>
                </a:moveTo>
                <a:lnTo>
                  <a:pt x="3489" y="2643"/>
                </a:lnTo>
                <a:lnTo>
                  <a:pt x="3489" y="0"/>
                </a:lnTo>
                <a:lnTo>
                  <a:pt x="0" y="0"/>
                </a:lnTo>
                <a:lnTo>
                  <a:pt x="0" y="2643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01" name="Freeform: Shape 1900"/>
          <p:cNvSpPr/>
          <p:nvPr/>
        </p:nvSpPr>
        <p:spPr>
          <a:xfrm>
            <a:off x="1533600" y="3304080"/>
            <a:ext cx="6369840" cy="951480"/>
          </a:xfrm>
          <a:custGeom>
            <a:avLst/>
            <a:gdLst/>
            <a:ahLst/>
            <a:cxnLst/>
            <a:rect l="0" t="0" r="r" b="b"/>
            <a:pathLst>
              <a:path w="17694" h="2643">
                <a:moveTo>
                  <a:pt x="0" y="2643"/>
                </a:moveTo>
                <a:lnTo>
                  <a:pt x="17694" y="2643"/>
                </a:lnTo>
                <a:lnTo>
                  <a:pt x="17694" y="0"/>
                </a:lnTo>
                <a:lnTo>
                  <a:pt x="0" y="0"/>
                </a:lnTo>
                <a:lnTo>
                  <a:pt x="0" y="2643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02" name="Freeform: Shape 1901"/>
          <p:cNvSpPr/>
          <p:nvPr/>
        </p:nvSpPr>
        <p:spPr>
          <a:xfrm>
            <a:off x="7903080" y="3304080"/>
            <a:ext cx="4250880" cy="951480"/>
          </a:xfrm>
          <a:custGeom>
            <a:avLst/>
            <a:gdLst/>
            <a:ahLst/>
            <a:cxnLst/>
            <a:rect l="0" t="0" r="r" b="b"/>
            <a:pathLst>
              <a:path w="11808" h="2643">
                <a:moveTo>
                  <a:pt x="0" y="2643"/>
                </a:moveTo>
                <a:lnTo>
                  <a:pt x="11808" y="2643"/>
                </a:lnTo>
                <a:lnTo>
                  <a:pt x="11808" y="0"/>
                </a:lnTo>
                <a:lnTo>
                  <a:pt x="0" y="0"/>
                </a:lnTo>
                <a:lnTo>
                  <a:pt x="0" y="2643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03" name="Freeform: Shape 1902"/>
          <p:cNvSpPr/>
          <p:nvPr/>
        </p:nvSpPr>
        <p:spPr>
          <a:xfrm>
            <a:off x="277560" y="4255200"/>
            <a:ext cx="1256040" cy="475560"/>
          </a:xfrm>
          <a:custGeom>
            <a:avLst/>
            <a:gdLst/>
            <a:ahLst/>
            <a:cxnLst/>
            <a:rect l="0" t="0" r="r" b="b"/>
            <a:pathLst>
              <a:path w="3489" h="1321">
                <a:moveTo>
                  <a:pt x="0" y="1321"/>
                </a:moveTo>
                <a:lnTo>
                  <a:pt x="3489" y="1321"/>
                </a:lnTo>
                <a:lnTo>
                  <a:pt x="3489" y="0"/>
                </a:lnTo>
                <a:lnTo>
                  <a:pt x="0" y="0"/>
                </a:lnTo>
                <a:lnTo>
                  <a:pt x="0" y="1321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04" name="Freeform: Shape 1903"/>
          <p:cNvSpPr/>
          <p:nvPr/>
        </p:nvSpPr>
        <p:spPr>
          <a:xfrm>
            <a:off x="1533600" y="4255200"/>
            <a:ext cx="6369840" cy="475560"/>
          </a:xfrm>
          <a:custGeom>
            <a:avLst/>
            <a:gdLst/>
            <a:ahLst/>
            <a:cxnLst/>
            <a:rect l="0" t="0" r="r" b="b"/>
            <a:pathLst>
              <a:path w="17694" h="1321">
                <a:moveTo>
                  <a:pt x="0" y="1321"/>
                </a:moveTo>
                <a:lnTo>
                  <a:pt x="17694" y="1321"/>
                </a:lnTo>
                <a:lnTo>
                  <a:pt x="17694" y="0"/>
                </a:lnTo>
                <a:lnTo>
                  <a:pt x="0" y="0"/>
                </a:lnTo>
                <a:lnTo>
                  <a:pt x="0" y="1321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05" name="Freeform: Shape 1904"/>
          <p:cNvSpPr/>
          <p:nvPr/>
        </p:nvSpPr>
        <p:spPr>
          <a:xfrm>
            <a:off x="7903080" y="4255200"/>
            <a:ext cx="4250880" cy="475560"/>
          </a:xfrm>
          <a:custGeom>
            <a:avLst/>
            <a:gdLst/>
            <a:ahLst/>
            <a:cxnLst/>
            <a:rect l="0" t="0" r="r" b="b"/>
            <a:pathLst>
              <a:path w="11808" h="1321">
                <a:moveTo>
                  <a:pt x="0" y="1321"/>
                </a:moveTo>
                <a:lnTo>
                  <a:pt x="11808" y="1321"/>
                </a:lnTo>
                <a:lnTo>
                  <a:pt x="11808" y="0"/>
                </a:lnTo>
                <a:lnTo>
                  <a:pt x="0" y="0"/>
                </a:lnTo>
                <a:lnTo>
                  <a:pt x="0" y="1321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06" name="Freeform: Shape 1905"/>
          <p:cNvSpPr/>
          <p:nvPr/>
        </p:nvSpPr>
        <p:spPr>
          <a:xfrm>
            <a:off x="277560" y="4730400"/>
            <a:ext cx="1256040" cy="628560"/>
          </a:xfrm>
          <a:custGeom>
            <a:avLst/>
            <a:gdLst/>
            <a:ahLst/>
            <a:cxnLst/>
            <a:rect l="0" t="0" r="r" b="b"/>
            <a:pathLst>
              <a:path w="3489" h="1746">
                <a:moveTo>
                  <a:pt x="0" y="1746"/>
                </a:moveTo>
                <a:lnTo>
                  <a:pt x="3489" y="1746"/>
                </a:lnTo>
                <a:lnTo>
                  <a:pt x="3489" y="0"/>
                </a:lnTo>
                <a:lnTo>
                  <a:pt x="0" y="0"/>
                </a:lnTo>
                <a:lnTo>
                  <a:pt x="0" y="1746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07" name="Freeform: Shape 1906"/>
          <p:cNvSpPr/>
          <p:nvPr/>
        </p:nvSpPr>
        <p:spPr>
          <a:xfrm>
            <a:off x="1533600" y="4730400"/>
            <a:ext cx="6369840" cy="628560"/>
          </a:xfrm>
          <a:custGeom>
            <a:avLst/>
            <a:gdLst/>
            <a:ahLst/>
            <a:cxnLst/>
            <a:rect l="0" t="0" r="r" b="b"/>
            <a:pathLst>
              <a:path w="17694" h="1746">
                <a:moveTo>
                  <a:pt x="0" y="1746"/>
                </a:moveTo>
                <a:lnTo>
                  <a:pt x="17694" y="1746"/>
                </a:lnTo>
                <a:lnTo>
                  <a:pt x="17694" y="0"/>
                </a:lnTo>
                <a:lnTo>
                  <a:pt x="0" y="0"/>
                </a:lnTo>
                <a:lnTo>
                  <a:pt x="0" y="1746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08" name="Freeform: Shape 1907"/>
          <p:cNvSpPr/>
          <p:nvPr/>
        </p:nvSpPr>
        <p:spPr>
          <a:xfrm>
            <a:off x="7903080" y="4730400"/>
            <a:ext cx="4250880" cy="628560"/>
          </a:xfrm>
          <a:custGeom>
            <a:avLst/>
            <a:gdLst/>
            <a:ahLst/>
            <a:cxnLst/>
            <a:rect l="0" t="0" r="r" b="b"/>
            <a:pathLst>
              <a:path w="11808" h="1746">
                <a:moveTo>
                  <a:pt x="0" y="1746"/>
                </a:moveTo>
                <a:lnTo>
                  <a:pt x="11808" y="1746"/>
                </a:lnTo>
                <a:lnTo>
                  <a:pt x="11808" y="0"/>
                </a:lnTo>
                <a:lnTo>
                  <a:pt x="0" y="0"/>
                </a:lnTo>
                <a:lnTo>
                  <a:pt x="0" y="1746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09" name="Freeform: Shape 1908"/>
          <p:cNvSpPr/>
          <p:nvPr/>
        </p:nvSpPr>
        <p:spPr>
          <a:xfrm>
            <a:off x="277560" y="5358600"/>
            <a:ext cx="1256040" cy="475920"/>
          </a:xfrm>
          <a:custGeom>
            <a:avLst/>
            <a:gdLst/>
            <a:ahLst/>
            <a:cxnLst/>
            <a:rect l="0" t="0" r="r" b="b"/>
            <a:pathLst>
              <a:path w="3489" h="1322">
                <a:moveTo>
                  <a:pt x="0" y="1322"/>
                </a:moveTo>
                <a:lnTo>
                  <a:pt x="3489" y="1322"/>
                </a:lnTo>
                <a:lnTo>
                  <a:pt x="3489" y="0"/>
                </a:lnTo>
                <a:lnTo>
                  <a:pt x="0" y="0"/>
                </a:lnTo>
                <a:lnTo>
                  <a:pt x="0" y="1322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10" name="Freeform: Shape 1909"/>
          <p:cNvSpPr/>
          <p:nvPr/>
        </p:nvSpPr>
        <p:spPr>
          <a:xfrm>
            <a:off x="1533600" y="5358600"/>
            <a:ext cx="6369840" cy="475920"/>
          </a:xfrm>
          <a:custGeom>
            <a:avLst/>
            <a:gdLst/>
            <a:ahLst/>
            <a:cxnLst/>
            <a:rect l="0" t="0" r="r" b="b"/>
            <a:pathLst>
              <a:path w="17694" h="1322">
                <a:moveTo>
                  <a:pt x="0" y="1322"/>
                </a:moveTo>
                <a:lnTo>
                  <a:pt x="17694" y="1322"/>
                </a:lnTo>
                <a:lnTo>
                  <a:pt x="17694" y="0"/>
                </a:lnTo>
                <a:lnTo>
                  <a:pt x="0" y="0"/>
                </a:lnTo>
                <a:lnTo>
                  <a:pt x="0" y="1322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11" name="Freeform: Shape 1910"/>
          <p:cNvSpPr/>
          <p:nvPr/>
        </p:nvSpPr>
        <p:spPr>
          <a:xfrm>
            <a:off x="7903080" y="5358600"/>
            <a:ext cx="4250880" cy="475920"/>
          </a:xfrm>
          <a:custGeom>
            <a:avLst/>
            <a:gdLst/>
            <a:ahLst/>
            <a:cxnLst/>
            <a:rect l="0" t="0" r="r" b="b"/>
            <a:pathLst>
              <a:path w="11808" h="1322">
                <a:moveTo>
                  <a:pt x="0" y="1322"/>
                </a:moveTo>
                <a:lnTo>
                  <a:pt x="11808" y="1322"/>
                </a:lnTo>
                <a:lnTo>
                  <a:pt x="11808" y="0"/>
                </a:lnTo>
                <a:lnTo>
                  <a:pt x="0" y="0"/>
                </a:lnTo>
                <a:lnTo>
                  <a:pt x="0" y="1322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12" name="Freeform: Shape 1911"/>
          <p:cNvSpPr/>
          <p:nvPr/>
        </p:nvSpPr>
        <p:spPr>
          <a:xfrm>
            <a:off x="277560" y="5834160"/>
            <a:ext cx="1256040" cy="951480"/>
          </a:xfrm>
          <a:custGeom>
            <a:avLst/>
            <a:gdLst/>
            <a:ahLst/>
            <a:cxnLst/>
            <a:rect l="0" t="0" r="r" b="b"/>
            <a:pathLst>
              <a:path w="3489" h="2643">
                <a:moveTo>
                  <a:pt x="0" y="2643"/>
                </a:moveTo>
                <a:lnTo>
                  <a:pt x="3489" y="2643"/>
                </a:lnTo>
                <a:lnTo>
                  <a:pt x="3489" y="0"/>
                </a:lnTo>
                <a:lnTo>
                  <a:pt x="0" y="0"/>
                </a:lnTo>
                <a:lnTo>
                  <a:pt x="0" y="2643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13" name="Freeform: Shape 1912"/>
          <p:cNvSpPr/>
          <p:nvPr/>
        </p:nvSpPr>
        <p:spPr>
          <a:xfrm>
            <a:off x="1533600" y="5834160"/>
            <a:ext cx="6369840" cy="951480"/>
          </a:xfrm>
          <a:custGeom>
            <a:avLst/>
            <a:gdLst/>
            <a:ahLst/>
            <a:cxnLst/>
            <a:rect l="0" t="0" r="r" b="b"/>
            <a:pathLst>
              <a:path w="17694" h="2643">
                <a:moveTo>
                  <a:pt x="0" y="2643"/>
                </a:moveTo>
                <a:lnTo>
                  <a:pt x="17694" y="2643"/>
                </a:lnTo>
                <a:lnTo>
                  <a:pt x="17694" y="0"/>
                </a:lnTo>
                <a:lnTo>
                  <a:pt x="0" y="0"/>
                </a:lnTo>
                <a:lnTo>
                  <a:pt x="0" y="2643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14" name="Freeform: Shape 1913"/>
          <p:cNvSpPr/>
          <p:nvPr/>
        </p:nvSpPr>
        <p:spPr>
          <a:xfrm>
            <a:off x="7903080" y="5834160"/>
            <a:ext cx="4250880" cy="951480"/>
          </a:xfrm>
          <a:custGeom>
            <a:avLst/>
            <a:gdLst/>
            <a:ahLst/>
            <a:cxnLst/>
            <a:rect l="0" t="0" r="r" b="b"/>
            <a:pathLst>
              <a:path w="11808" h="2643">
                <a:moveTo>
                  <a:pt x="0" y="2643"/>
                </a:moveTo>
                <a:lnTo>
                  <a:pt x="11808" y="2643"/>
                </a:lnTo>
                <a:lnTo>
                  <a:pt x="11808" y="0"/>
                </a:lnTo>
                <a:lnTo>
                  <a:pt x="0" y="0"/>
                </a:lnTo>
                <a:lnTo>
                  <a:pt x="0" y="2643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15" name="Straight Connector 1914"/>
          <p:cNvSpPr/>
          <p:nvPr/>
        </p:nvSpPr>
        <p:spPr>
          <a:xfrm>
            <a:off x="1533600" y="1219320"/>
            <a:ext cx="0" cy="557244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16" name="Straight Connector 1915"/>
          <p:cNvSpPr/>
          <p:nvPr/>
        </p:nvSpPr>
        <p:spPr>
          <a:xfrm>
            <a:off x="7903080" y="1219320"/>
            <a:ext cx="0" cy="557244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17" name="Straight Connector 1916"/>
          <p:cNvSpPr/>
          <p:nvPr/>
        </p:nvSpPr>
        <p:spPr>
          <a:xfrm>
            <a:off x="271080" y="1877760"/>
            <a:ext cx="118890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18" name="Straight Connector 1917"/>
          <p:cNvSpPr/>
          <p:nvPr/>
        </p:nvSpPr>
        <p:spPr>
          <a:xfrm>
            <a:off x="271080" y="2352960"/>
            <a:ext cx="118890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19" name="Straight Connector 1918"/>
          <p:cNvSpPr/>
          <p:nvPr/>
        </p:nvSpPr>
        <p:spPr>
          <a:xfrm>
            <a:off x="271080" y="2828520"/>
            <a:ext cx="118890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20" name="Straight Connector 1919"/>
          <p:cNvSpPr/>
          <p:nvPr/>
        </p:nvSpPr>
        <p:spPr>
          <a:xfrm>
            <a:off x="271080" y="3304080"/>
            <a:ext cx="118890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21" name="Straight Connector 1920"/>
          <p:cNvSpPr/>
          <p:nvPr/>
        </p:nvSpPr>
        <p:spPr>
          <a:xfrm>
            <a:off x="271080" y="4255200"/>
            <a:ext cx="118890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22" name="Straight Connector 1921"/>
          <p:cNvSpPr/>
          <p:nvPr/>
        </p:nvSpPr>
        <p:spPr>
          <a:xfrm>
            <a:off x="271080" y="4730400"/>
            <a:ext cx="118890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23" name="Straight Connector 1922"/>
          <p:cNvSpPr/>
          <p:nvPr/>
        </p:nvSpPr>
        <p:spPr>
          <a:xfrm>
            <a:off x="271080" y="5358600"/>
            <a:ext cx="118890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24" name="Straight Connector 1923"/>
          <p:cNvSpPr/>
          <p:nvPr/>
        </p:nvSpPr>
        <p:spPr>
          <a:xfrm>
            <a:off x="271080" y="5834160"/>
            <a:ext cx="118890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25" name="Straight Connector 1924"/>
          <p:cNvSpPr/>
          <p:nvPr/>
        </p:nvSpPr>
        <p:spPr>
          <a:xfrm>
            <a:off x="277560" y="1219320"/>
            <a:ext cx="0" cy="557244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26" name="Straight Connector 1925"/>
          <p:cNvSpPr/>
          <p:nvPr/>
        </p:nvSpPr>
        <p:spPr>
          <a:xfrm>
            <a:off x="12153600" y="1219320"/>
            <a:ext cx="0" cy="557244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27" name="Straight Connector 1926"/>
          <p:cNvSpPr/>
          <p:nvPr/>
        </p:nvSpPr>
        <p:spPr>
          <a:xfrm>
            <a:off x="271080" y="1225800"/>
            <a:ext cx="118890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28" name="Straight Connector 1927"/>
          <p:cNvSpPr/>
          <p:nvPr/>
        </p:nvSpPr>
        <p:spPr>
          <a:xfrm>
            <a:off x="271080" y="6785280"/>
            <a:ext cx="1188900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30" name="TextBox 1929"/>
          <p:cNvSpPr txBox="1"/>
          <p:nvPr/>
        </p:nvSpPr>
        <p:spPr>
          <a:xfrm>
            <a:off x="388080" y="1312560"/>
            <a:ext cx="110880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ctr"/>
            <a:r>
              <a:rPr lang="en-US" sz="2610" b="1" strike="noStrike" spc="-1" dirty="0">
                <a:solidFill>
                  <a:srgbClr val="FFFF00"/>
                </a:solidFill>
                <a:latin typeface="Franklin Gothic Book"/>
                <a:ea typeface="Franklin Gothic Book"/>
              </a:rPr>
              <a:t>T SN</a:t>
            </a:r>
            <a:endParaRPr lang="en-US" sz="2610" b="0" strike="noStrike" spc="-1" dirty="0">
              <a:solidFill>
                <a:srgbClr val="FFFF00"/>
              </a:solidFill>
              <a:latin typeface="Times New Roman"/>
            </a:endParaRPr>
          </a:p>
        </p:txBody>
      </p:sp>
      <p:sp>
        <p:nvSpPr>
          <p:cNvPr id="1931" name="TextBox 1930"/>
          <p:cNvSpPr txBox="1"/>
          <p:nvPr/>
        </p:nvSpPr>
        <p:spPr>
          <a:xfrm>
            <a:off x="3406320" y="1312560"/>
            <a:ext cx="323316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 dirty="0">
                <a:solidFill>
                  <a:srgbClr val="FFFF00"/>
                </a:solidFill>
                <a:latin typeface="Franklin Gothic Book"/>
                <a:ea typeface="Franklin Gothic Book"/>
              </a:rPr>
              <a:t>Nature of Income</a:t>
            </a:r>
            <a:endParaRPr lang="en-US" sz="2610" b="0" strike="noStrike" spc="-1" dirty="0">
              <a:solidFill>
                <a:srgbClr val="FFFF00"/>
              </a:solidFill>
              <a:latin typeface="Times New Roman"/>
            </a:endParaRPr>
          </a:p>
        </p:txBody>
      </p:sp>
      <p:sp>
        <p:nvSpPr>
          <p:cNvPr id="1932" name="TextBox 1931"/>
          <p:cNvSpPr txBox="1"/>
          <p:nvPr/>
        </p:nvSpPr>
        <p:spPr>
          <a:xfrm>
            <a:off x="8667720" y="1312560"/>
            <a:ext cx="331092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 dirty="0">
                <a:solidFill>
                  <a:srgbClr val="FFFF00"/>
                </a:solidFill>
                <a:latin typeface="Franklin Gothic Book"/>
                <a:ea typeface="Franklin Gothic Book"/>
              </a:rPr>
              <a:t>1961 Act sections</a:t>
            </a:r>
            <a:endParaRPr lang="en-US" sz="2610" b="0" strike="noStrike" spc="-1" dirty="0">
              <a:solidFill>
                <a:srgbClr val="FFFF00"/>
              </a:solidFill>
              <a:latin typeface="Times New Roman"/>
            </a:endParaRPr>
          </a:p>
        </p:txBody>
      </p:sp>
      <p:sp>
        <p:nvSpPr>
          <p:cNvPr id="1933" name="TextBox 1932"/>
          <p:cNvSpPr txBox="1"/>
          <p:nvPr/>
        </p:nvSpPr>
        <p:spPr>
          <a:xfrm>
            <a:off x="706680" y="1964520"/>
            <a:ext cx="33048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1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34" name="TextBox 1933"/>
          <p:cNvSpPr txBox="1"/>
          <p:nvPr/>
        </p:nvSpPr>
        <p:spPr>
          <a:xfrm>
            <a:off x="1602360" y="1964520"/>
            <a:ext cx="452232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Commission / Brokerage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35" name="TextBox 1934"/>
          <p:cNvSpPr txBox="1"/>
          <p:nvPr/>
        </p:nvSpPr>
        <p:spPr>
          <a:xfrm>
            <a:off x="7972560" y="1964520"/>
            <a:ext cx="258984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194-H &amp; 194D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36" name="TextBox 1935"/>
          <p:cNvSpPr txBox="1"/>
          <p:nvPr/>
        </p:nvSpPr>
        <p:spPr>
          <a:xfrm>
            <a:off x="706680" y="2440080"/>
            <a:ext cx="33048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2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37" name="TextBox 1936"/>
          <p:cNvSpPr txBox="1"/>
          <p:nvPr/>
        </p:nvSpPr>
        <p:spPr>
          <a:xfrm>
            <a:off x="1602360" y="2440080"/>
            <a:ext cx="87228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Rent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38" name="TextBox 1937"/>
          <p:cNvSpPr txBox="1"/>
          <p:nvPr/>
        </p:nvSpPr>
        <p:spPr>
          <a:xfrm>
            <a:off x="7972560" y="2440080"/>
            <a:ext cx="265248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194-I &amp; 194 IB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39" name="TextBox 1938"/>
          <p:cNvSpPr txBox="1"/>
          <p:nvPr/>
        </p:nvSpPr>
        <p:spPr>
          <a:xfrm>
            <a:off x="706680" y="2915640"/>
            <a:ext cx="33048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3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40" name="TextBox 1939"/>
          <p:cNvSpPr txBox="1"/>
          <p:nvPr/>
        </p:nvSpPr>
        <p:spPr>
          <a:xfrm>
            <a:off x="1602360" y="2915640"/>
            <a:ext cx="597024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Transfer of Immovable Property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41" name="TextBox 1940"/>
          <p:cNvSpPr txBox="1"/>
          <p:nvPr/>
        </p:nvSpPr>
        <p:spPr>
          <a:xfrm>
            <a:off x="7972560" y="2915640"/>
            <a:ext cx="445536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194-IA, 194-IC &amp; 194-LA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42" name="TextBox 1941"/>
          <p:cNvSpPr txBox="1"/>
          <p:nvPr/>
        </p:nvSpPr>
        <p:spPr>
          <a:xfrm>
            <a:off x="706680" y="3391200"/>
            <a:ext cx="33048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 dirty="0">
                <a:solidFill>
                  <a:srgbClr val="FFFFFF"/>
                </a:solidFill>
                <a:latin typeface="Franklin Gothic Book"/>
                <a:ea typeface="Franklin Gothic Book"/>
              </a:rPr>
              <a:t>4</a:t>
            </a:r>
            <a:endParaRPr lang="en-US" sz="261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43" name="TextBox 1942"/>
          <p:cNvSpPr txBox="1"/>
          <p:nvPr/>
        </p:nvSpPr>
        <p:spPr>
          <a:xfrm>
            <a:off x="1602360" y="3391200"/>
            <a:ext cx="520056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Income from Capital Market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44" name="TextBox 1943"/>
          <p:cNvSpPr txBox="1"/>
          <p:nvPr/>
        </p:nvSpPr>
        <p:spPr>
          <a:xfrm>
            <a:off x="7972560" y="3391200"/>
            <a:ext cx="510768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194K,  194LBA,  194LBB  &amp; 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45" name="TextBox 1944"/>
          <p:cNvSpPr txBox="1"/>
          <p:nvPr/>
        </p:nvSpPr>
        <p:spPr>
          <a:xfrm>
            <a:off x="7972560" y="3866400"/>
            <a:ext cx="151092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194 LBC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46" name="TextBox 1945"/>
          <p:cNvSpPr txBox="1"/>
          <p:nvPr/>
        </p:nvSpPr>
        <p:spPr>
          <a:xfrm>
            <a:off x="706680" y="4342680"/>
            <a:ext cx="33048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5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47" name="TextBox 1946"/>
          <p:cNvSpPr txBox="1"/>
          <p:nvPr/>
        </p:nvSpPr>
        <p:spPr>
          <a:xfrm>
            <a:off x="1602360" y="4342680"/>
            <a:ext cx="294984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Interest Income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48" name="TextBox 1947"/>
          <p:cNvSpPr txBox="1"/>
          <p:nvPr/>
        </p:nvSpPr>
        <p:spPr>
          <a:xfrm>
            <a:off x="7972560" y="4342680"/>
            <a:ext cx="215712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193 &amp; 194A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49" name="TextBox 1948"/>
          <p:cNvSpPr txBox="1"/>
          <p:nvPr/>
        </p:nvSpPr>
        <p:spPr>
          <a:xfrm>
            <a:off x="706680" y="4818240"/>
            <a:ext cx="33048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6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50" name="TextBox 1949"/>
          <p:cNvSpPr txBox="1"/>
          <p:nvPr/>
        </p:nvSpPr>
        <p:spPr>
          <a:xfrm>
            <a:off x="1602360" y="4818240"/>
            <a:ext cx="762840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Contractors, FTS &amp; Professional Services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51" name="TextBox 1950"/>
          <p:cNvSpPr txBox="1"/>
          <p:nvPr/>
        </p:nvSpPr>
        <p:spPr>
          <a:xfrm>
            <a:off x="7972560" y="4818240"/>
            <a:ext cx="352728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194C, 194M &amp; 194J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52" name="TextBox 1951"/>
          <p:cNvSpPr txBox="1"/>
          <p:nvPr/>
        </p:nvSpPr>
        <p:spPr>
          <a:xfrm>
            <a:off x="706680" y="5446440"/>
            <a:ext cx="33048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7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53" name="TextBox 1952"/>
          <p:cNvSpPr txBox="1"/>
          <p:nvPr/>
        </p:nvSpPr>
        <p:spPr>
          <a:xfrm>
            <a:off x="1602360" y="5446440"/>
            <a:ext cx="164664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Dividend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54" name="TextBox 1953"/>
          <p:cNvSpPr txBox="1"/>
          <p:nvPr/>
        </p:nvSpPr>
        <p:spPr>
          <a:xfrm>
            <a:off x="7972560" y="5446440"/>
            <a:ext cx="69120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194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55" name="TextBox 1954"/>
          <p:cNvSpPr txBox="1"/>
          <p:nvPr/>
        </p:nvSpPr>
        <p:spPr>
          <a:xfrm>
            <a:off x="706680" y="5922000"/>
            <a:ext cx="33048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8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56" name="TextBox 1955"/>
          <p:cNvSpPr txBox="1"/>
          <p:nvPr/>
        </p:nvSpPr>
        <p:spPr>
          <a:xfrm>
            <a:off x="1602360" y="5922000"/>
            <a:ext cx="221364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Other cases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57" name="TextBox 1956"/>
          <p:cNvSpPr txBox="1"/>
          <p:nvPr/>
        </p:nvSpPr>
        <p:spPr>
          <a:xfrm>
            <a:off x="7972560" y="5922000"/>
            <a:ext cx="159948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194-DA, 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58" name="TextBox 1957"/>
          <p:cNvSpPr txBox="1"/>
          <p:nvPr/>
        </p:nvSpPr>
        <p:spPr>
          <a:xfrm>
            <a:off x="9655560" y="5922000"/>
            <a:ext cx="121248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194Q, 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59" name="TextBox 1958"/>
          <p:cNvSpPr txBox="1"/>
          <p:nvPr/>
        </p:nvSpPr>
        <p:spPr>
          <a:xfrm>
            <a:off x="11074320" y="5922000"/>
            <a:ext cx="117432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194P, 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60" name="TextBox 1959"/>
          <p:cNvSpPr txBox="1"/>
          <p:nvPr/>
        </p:nvSpPr>
        <p:spPr>
          <a:xfrm>
            <a:off x="7972560" y="6397560"/>
            <a:ext cx="3742200" cy="38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6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194R, 194-O &amp; 194S</a:t>
            </a:r>
            <a:endParaRPr lang="en-US" sz="26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6D41CF33-1224-9E1B-0596-906D3AEA7834}"/>
              </a:ext>
            </a:extLst>
          </p:cNvPr>
          <p:cNvSpPr/>
          <p:nvPr/>
        </p:nvSpPr>
        <p:spPr>
          <a:xfrm>
            <a:off x="4690122" y="290880"/>
            <a:ext cx="3764118" cy="914400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dirty="0">
                <a:solidFill>
                  <a:srgbClr val="002060"/>
                </a:solidFill>
                <a:latin typeface="Aptos" panose="020B0004020202020204" pitchFamily="34" charset="0"/>
              </a:rPr>
              <a:t>Forms, Rules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Freeform: Shape 1960"/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62" name="Freeform: Shape 1961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963" name="TextBox 1962"/>
          <p:cNvSpPr txBox="1"/>
          <p:nvPr/>
        </p:nvSpPr>
        <p:spPr>
          <a:xfrm>
            <a:off x="909000" y="1099080"/>
            <a:ext cx="1096416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279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Provisions related to TCS also consolidated </a:t>
            </a:r>
            <a:r>
              <a:rPr lang="en-US" sz="2790" b="1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 </a:t>
            </a:r>
            <a:r>
              <a:rPr lang="en-US" sz="279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S. 394.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64" name="TextBox 1963"/>
          <p:cNvSpPr txBox="1"/>
          <p:nvPr/>
        </p:nvSpPr>
        <p:spPr>
          <a:xfrm>
            <a:off x="909000" y="1652400"/>
            <a:ext cx="1275516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279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It includes one table listing the nature of receipts, monetary 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65" name="TextBox 1964"/>
          <p:cNvSpPr txBox="1"/>
          <p:nvPr/>
        </p:nvSpPr>
        <p:spPr>
          <a:xfrm>
            <a:off x="1293120" y="2053440"/>
            <a:ext cx="971028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thresholds, collectors, and applicable TCS rates.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66" name="TextBox 1965"/>
          <p:cNvSpPr txBox="1"/>
          <p:nvPr/>
        </p:nvSpPr>
        <p:spPr>
          <a:xfrm>
            <a:off x="909000" y="2606760"/>
            <a:ext cx="1014120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279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Conditions for no collection of TCS are also in it.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67" name="TextBox 1966"/>
          <p:cNvSpPr txBox="1"/>
          <p:nvPr/>
        </p:nvSpPr>
        <p:spPr>
          <a:xfrm>
            <a:off x="909000" y="3160080"/>
            <a:ext cx="1366344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279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Other Provisions that were scattered across existing Act are now 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68" name="TextBox 1967"/>
          <p:cNvSpPr txBox="1"/>
          <p:nvPr/>
        </p:nvSpPr>
        <p:spPr>
          <a:xfrm>
            <a:off x="1293120" y="3562560"/>
            <a:ext cx="806436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consolidated into independent sections: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69" name="TextBox 1968"/>
          <p:cNvSpPr txBox="1"/>
          <p:nvPr/>
        </p:nvSpPr>
        <p:spPr>
          <a:xfrm>
            <a:off x="1245960" y="4051800"/>
            <a:ext cx="1369512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279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Certificates (such as Lower Deduction/Collection Certificates) </a:t>
            </a:r>
            <a:r>
              <a:rPr lang="en-US" sz="2790" b="1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 </a:t>
            </a:r>
            <a:r>
              <a:rPr lang="en-US" sz="279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S. 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70" name="TextBox 1969"/>
          <p:cNvSpPr txBox="1"/>
          <p:nvPr/>
        </p:nvSpPr>
        <p:spPr>
          <a:xfrm>
            <a:off x="1628640" y="4452120"/>
            <a:ext cx="74124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8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395</a:t>
            </a:r>
            <a:endParaRPr lang="en-US" sz="2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71" name="TextBox 1970"/>
          <p:cNvSpPr txBox="1"/>
          <p:nvPr/>
        </p:nvSpPr>
        <p:spPr>
          <a:xfrm>
            <a:off x="1245960" y="4943520"/>
            <a:ext cx="1273500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279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Compliance and reporting (filing of statements, etc.) </a:t>
            </a:r>
            <a:r>
              <a:rPr lang="en-US" sz="2790" b="1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 </a:t>
            </a:r>
            <a:r>
              <a:rPr lang="en-US" sz="279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S. 397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72" name="TextBox 1971"/>
          <p:cNvSpPr txBox="1"/>
          <p:nvPr/>
        </p:nvSpPr>
        <p:spPr>
          <a:xfrm>
            <a:off x="1245960" y="5432760"/>
            <a:ext cx="1447416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279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Consequences of failure to deduct or collect tax, or failure to pay the 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73" name="TextBox 1972"/>
          <p:cNvSpPr txBox="1"/>
          <p:nvPr/>
        </p:nvSpPr>
        <p:spPr>
          <a:xfrm>
            <a:off x="1628640" y="5834880"/>
            <a:ext cx="626256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8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deducted/collected tax </a:t>
            </a:r>
            <a:r>
              <a:rPr lang="en-US" sz="2800" b="1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 </a:t>
            </a:r>
            <a:r>
              <a:rPr lang="en-US" sz="280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S. 398</a:t>
            </a:r>
            <a:endParaRPr lang="en-US" sz="2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74" name="TextBox 1973"/>
          <p:cNvSpPr txBox="1"/>
          <p:nvPr/>
        </p:nvSpPr>
        <p:spPr>
          <a:xfrm>
            <a:off x="1245960" y="6324480"/>
            <a:ext cx="724392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r>
              <a:rPr lang="en-US" sz="279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 Processing of statements </a:t>
            </a:r>
            <a:r>
              <a:rPr lang="en-US" sz="2790" b="1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– </a:t>
            </a:r>
            <a:r>
              <a:rPr lang="en-US" sz="2790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S. 399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CF732F7C-18CA-54CB-F1A5-800C946F98EC}"/>
              </a:ext>
            </a:extLst>
          </p:cNvPr>
          <p:cNvSpPr/>
          <p:nvPr/>
        </p:nvSpPr>
        <p:spPr>
          <a:xfrm>
            <a:off x="4718922" y="145620"/>
            <a:ext cx="3764118" cy="914400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dirty="0">
                <a:solidFill>
                  <a:srgbClr val="002060"/>
                </a:solidFill>
                <a:latin typeface="Aptos" panose="020B0004020202020204" pitchFamily="34" charset="0"/>
              </a:rPr>
              <a:t>TCS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Freeform: Shape 2025"/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27" name="Freeform: Shape 2026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030" name="Freeform: Shape 2029"/>
          <p:cNvSpPr/>
          <p:nvPr/>
        </p:nvSpPr>
        <p:spPr>
          <a:xfrm>
            <a:off x="965880" y="1366560"/>
            <a:ext cx="2953080" cy="871560"/>
          </a:xfrm>
          <a:custGeom>
            <a:avLst/>
            <a:gdLst/>
            <a:ahLst/>
            <a:cxnLst/>
            <a:rect l="0" t="0" r="r" b="b"/>
            <a:pathLst>
              <a:path w="8203" h="2421">
                <a:moveTo>
                  <a:pt x="0" y="2421"/>
                </a:moveTo>
                <a:lnTo>
                  <a:pt x="8203" y="2421"/>
                </a:lnTo>
                <a:lnTo>
                  <a:pt x="8203" y="0"/>
                </a:lnTo>
                <a:lnTo>
                  <a:pt x="0" y="0"/>
                </a:lnTo>
                <a:lnTo>
                  <a:pt x="0" y="2421"/>
                </a:lnTo>
                <a:close/>
              </a:path>
            </a:pathLst>
          </a:custGeom>
          <a:solidFill>
            <a:srgbClr val="ADC7D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31" name="Freeform: Shape 2030"/>
          <p:cNvSpPr/>
          <p:nvPr/>
        </p:nvSpPr>
        <p:spPr>
          <a:xfrm>
            <a:off x="3918600" y="1366560"/>
            <a:ext cx="2496240" cy="871560"/>
          </a:xfrm>
          <a:custGeom>
            <a:avLst/>
            <a:gdLst/>
            <a:ahLst/>
            <a:cxnLst/>
            <a:rect l="0" t="0" r="r" b="b"/>
            <a:pathLst>
              <a:path w="6934" h="2421">
                <a:moveTo>
                  <a:pt x="0" y="2421"/>
                </a:moveTo>
                <a:lnTo>
                  <a:pt x="6934" y="2421"/>
                </a:lnTo>
                <a:lnTo>
                  <a:pt x="6934" y="0"/>
                </a:lnTo>
                <a:lnTo>
                  <a:pt x="0" y="0"/>
                </a:lnTo>
                <a:lnTo>
                  <a:pt x="0" y="2421"/>
                </a:lnTo>
                <a:close/>
              </a:path>
            </a:pathLst>
          </a:custGeom>
          <a:solidFill>
            <a:srgbClr val="ADC7D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32" name="Freeform: Shape 2031"/>
          <p:cNvSpPr/>
          <p:nvPr/>
        </p:nvSpPr>
        <p:spPr>
          <a:xfrm>
            <a:off x="6414480" y="1366560"/>
            <a:ext cx="2844000" cy="871560"/>
          </a:xfrm>
          <a:custGeom>
            <a:avLst/>
            <a:gdLst/>
            <a:ahLst/>
            <a:cxnLst/>
            <a:rect l="0" t="0" r="r" b="b"/>
            <a:pathLst>
              <a:path w="7900" h="2421">
                <a:moveTo>
                  <a:pt x="0" y="2421"/>
                </a:moveTo>
                <a:lnTo>
                  <a:pt x="7900" y="2421"/>
                </a:lnTo>
                <a:lnTo>
                  <a:pt x="7900" y="0"/>
                </a:lnTo>
                <a:lnTo>
                  <a:pt x="0" y="0"/>
                </a:lnTo>
                <a:lnTo>
                  <a:pt x="0" y="2421"/>
                </a:lnTo>
                <a:close/>
              </a:path>
            </a:pathLst>
          </a:custGeom>
          <a:solidFill>
            <a:srgbClr val="ADC7D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33" name="Freeform: Shape 2032"/>
          <p:cNvSpPr/>
          <p:nvPr/>
        </p:nvSpPr>
        <p:spPr>
          <a:xfrm>
            <a:off x="9258120" y="1366560"/>
            <a:ext cx="2698200" cy="871560"/>
          </a:xfrm>
          <a:custGeom>
            <a:avLst/>
            <a:gdLst/>
            <a:ahLst/>
            <a:cxnLst/>
            <a:rect l="0" t="0" r="r" b="b"/>
            <a:pathLst>
              <a:path w="7495" h="2421">
                <a:moveTo>
                  <a:pt x="0" y="2421"/>
                </a:moveTo>
                <a:lnTo>
                  <a:pt x="7495" y="2421"/>
                </a:lnTo>
                <a:lnTo>
                  <a:pt x="7495" y="0"/>
                </a:lnTo>
                <a:lnTo>
                  <a:pt x="0" y="0"/>
                </a:lnTo>
                <a:lnTo>
                  <a:pt x="0" y="2421"/>
                </a:lnTo>
                <a:close/>
              </a:path>
            </a:pathLst>
          </a:custGeom>
          <a:solidFill>
            <a:srgbClr val="ADC7D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34" name="Freeform: Shape 2033"/>
          <p:cNvSpPr/>
          <p:nvPr/>
        </p:nvSpPr>
        <p:spPr>
          <a:xfrm>
            <a:off x="965880" y="2237760"/>
            <a:ext cx="2953080" cy="833400"/>
          </a:xfrm>
          <a:custGeom>
            <a:avLst/>
            <a:gdLst/>
            <a:ahLst/>
            <a:cxnLst/>
            <a:rect l="0" t="0" r="r" b="b"/>
            <a:pathLst>
              <a:path w="8203" h="2315">
                <a:moveTo>
                  <a:pt x="0" y="2315"/>
                </a:moveTo>
                <a:lnTo>
                  <a:pt x="8203" y="2315"/>
                </a:lnTo>
                <a:lnTo>
                  <a:pt x="8203" y="0"/>
                </a:lnTo>
                <a:lnTo>
                  <a:pt x="0" y="0"/>
                </a:lnTo>
                <a:lnTo>
                  <a:pt x="0" y="2315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35" name="Freeform: Shape 2034"/>
          <p:cNvSpPr/>
          <p:nvPr/>
        </p:nvSpPr>
        <p:spPr>
          <a:xfrm>
            <a:off x="3918600" y="2237760"/>
            <a:ext cx="2496240" cy="833400"/>
          </a:xfrm>
          <a:custGeom>
            <a:avLst/>
            <a:gdLst/>
            <a:ahLst/>
            <a:cxnLst/>
            <a:rect l="0" t="0" r="r" b="b"/>
            <a:pathLst>
              <a:path w="6934" h="2315">
                <a:moveTo>
                  <a:pt x="0" y="2315"/>
                </a:moveTo>
                <a:lnTo>
                  <a:pt x="6934" y="2315"/>
                </a:lnTo>
                <a:lnTo>
                  <a:pt x="6934" y="0"/>
                </a:lnTo>
                <a:lnTo>
                  <a:pt x="0" y="0"/>
                </a:lnTo>
                <a:lnTo>
                  <a:pt x="0" y="2315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36" name="Freeform: Shape 2035"/>
          <p:cNvSpPr/>
          <p:nvPr/>
        </p:nvSpPr>
        <p:spPr>
          <a:xfrm>
            <a:off x="6414480" y="2237760"/>
            <a:ext cx="2844000" cy="833400"/>
          </a:xfrm>
          <a:custGeom>
            <a:avLst/>
            <a:gdLst/>
            <a:ahLst/>
            <a:cxnLst/>
            <a:rect l="0" t="0" r="r" b="b"/>
            <a:pathLst>
              <a:path w="7900" h="2315">
                <a:moveTo>
                  <a:pt x="0" y="2315"/>
                </a:moveTo>
                <a:lnTo>
                  <a:pt x="7900" y="2315"/>
                </a:lnTo>
                <a:lnTo>
                  <a:pt x="7900" y="0"/>
                </a:lnTo>
                <a:lnTo>
                  <a:pt x="0" y="0"/>
                </a:lnTo>
                <a:lnTo>
                  <a:pt x="0" y="2315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37" name="Freeform: Shape 2036"/>
          <p:cNvSpPr/>
          <p:nvPr/>
        </p:nvSpPr>
        <p:spPr>
          <a:xfrm>
            <a:off x="9258120" y="2237760"/>
            <a:ext cx="2698200" cy="833400"/>
          </a:xfrm>
          <a:custGeom>
            <a:avLst/>
            <a:gdLst/>
            <a:ahLst/>
            <a:cxnLst/>
            <a:rect l="0" t="0" r="r" b="b"/>
            <a:pathLst>
              <a:path w="7495" h="2315">
                <a:moveTo>
                  <a:pt x="0" y="2315"/>
                </a:moveTo>
                <a:lnTo>
                  <a:pt x="7495" y="2315"/>
                </a:lnTo>
                <a:lnTo>
                  <a:pt x="7495" y="0"/>
                </a:lnTo>
                <a:lnTo>
                  <a:pt x="0" y="0"/>
                </a:lnTo>
                <a:lnTo>
                  <a:pt x="0" y="2315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38" name="Freeform: Shape 2037"/>
          <p:cNvSpPr/>
          <p:nvPr/>
        </p:nvSpPr>
        <p:spPr>
          <a:xfrm>
            <a:off x="965880" y="3070800"/>
            <a:ext cx="2953080" cy="833760"/>
          </a:xfrm>
          <a:custGeom>
            <a:avLst/>
            <a:gdLst/>
            <a:ahLst/>
            <a:cxnLst/>
            <a:rect l="0" t="0" r="r" b="b"/>
            <a:pathLst>
              <a:path w="8203" h="2316">
                <a:moveTo>
                  <a:pt x="0" y="2316"/>
                </a:moveTo>
                <a:lnTo>
                  <a:pt x="8203" y="2316"/>
                </a:lnTo>
                <a:lnTo>
                  <a:pt x="8203" y="0"/>
                </a:lnTo>
                <a:lnTo>
                  <a:pt x="0" y="0"/>
                </a:lnTo>
                <a:lnTo>
                  <a:pt x="0" y="2316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39" name="Freeform: Shape 2038"/>
          <p:cNvSpPr/>
          <p:nvPr/>
        </p:nvSpPr>
        <p:spPr>
          <a:xfrm>
            <a:off x="3918600" y="3070800"/>
            <a:ext cx="2496240" cy="833760"/>
          </a:xfrm>
          <a:custGeom>
            <a:avLst/>
            <a:gdLst/>
            <a:ahLst/>
            <a:cxnLst/>
            <a:rect l="0" t="0" r="r" b="b"/>
            <a:pathLst>
              <a:path w="6934" h="2316">
                <a:moveTo>
                  <a:pt x="0" y="2316"/>
                </a:moveTo>
                <a:lnTo>
                  <a:pt x="6934" y="2316"/>
                </a:lnTo>
                <a:lnTo>
                  <a:pt x="6934" y="0"/>
                </a:lnTo>
                <a:lnTo>
                  <a:pt x="0" y="0"/>
                </a:lnTo>
                <a:lnTo>
                  <a:pt x="0" y="2316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40" name="Freeform: Shape 2039"/>
          <p:cNvSpPr/>
          <p:nvPr/>
        </p:nvSpPr>
        <p:spPr>
          <a:xfrm>
            <a:off x="6414480" y="3070800"/>
            <a:ext cx="2844000" cy="833760"/>
          </a:xfrm>
          <a:custGeom>
            <a:avLst/>
            <a:gdLst/>
            <a:ahLst/>
            <a:cxnLst/>
            <a:rect l="0" t="0" r="r" b="b"/>
            <a:pathLst>
              <a:path w="7900" h="2316">
                <a:moveTo>
                  <a:pt x="0" y="2316"/>
                </a:moveTo>
                <a:lnTo>
                  <a:pt x="7900" y="2316"/>
                </a:lnTo>
                <a:lnTo>
                  <a:pt x="7900" y="0"/>
                </a:lnTo>
                <a:lnTo>
                  <a:pt x="0" y="0"/>
                </a:lnTo>
                <a:lnTo>
                  <a:pt x="0" y="2316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41" name="Freeform: Shape 2040"/>
          <p:cNvSpPr/>
          <p:nvPr/>
        </p:nvSpPr>
        <p:spPr>
          <a:xfrm>
            <a:off x="9258120" y="3070800"/>
            <a:ext cx="2698200" cy="833760"/>
          </a:xfrm>
          <a:custGeom>
            <a:avLst/>
            <a:gdLst/>
            <a:ahLst/>
            <a:cxnLst/>
            <a:rect l="0" t="0" r="r" b="b"/>
            <a:pathLst>
              <a:path w="7495" h="2316">
                <a:moveTo>
                  <a:pt x="0" y="2316"/>
                </a:moveTo>
                <a:lnTo>
                  <a:pt x="7495" y="2316"/>
                </a:lnTo>
                <a:lnTo>
                  <a:pt x="7495" y="0"/>
                </a:lnTo>
                <a:lnTo>
                  <a:pt x="0" y="0"/>
                </a:lnTo>
                <a:lnTo>
                  <a:pt x="0" y="2316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42" name="Freeform: Shape 2041"/>
          <p:cNvSpPr/>
          <p:nvPr/>
        </p:nvSpPr>
        <p:spPr>
          <a:xfrm>
            <a:off x="965880" y="3904200"/>
            <a:ext cx="2953080" cy="1203480"/>
          </a:xfrm>
          <a:custGeom>
            <a:avLst/>
            <a:gdLst/>
            <a:ahLst/>
            <a:cxnLst/>
            <a:rect l="0" t="0" r="r" b="b"/>
            <a:pathLst>
              <a:path w="8203" h="3343">
                <a:moveTo>
                  <a:pt x="0" y="3343"/>
                </a:moveTo>
                <a:lnTo>
                  <a:pt x="8203" y="3343"/>
                </a:lnTo>
                <a:lnTo>
                  <a:pt x="8203" y="0"/>
                </a:lnTo>
                <a:lnTo>
                  <a:pt x="0" y="0"/>
                </a:lnTo>
                <a:lnTo>
                  <a:pt x="0" y="3343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43" name="Freeform: Shape 2042"/>
          <p:cNvSpPr/>
          <p:nvPr/>
        </p:nvSpPr>
        <p:spPr>
          <a:xfrm>
            <a:off x="3918600" y="3904200"/>
            <a:ext cx="2496240" cy="1203480"/>
          </a:xfrm>
          <a:custGeom>
            <a:avLst/>
            <a:gdLst/>
            <a:ahLst/>
            <a:cxnLst/>
            <a:rect l="0" t="0" r="r" b="b"/>
            <a:pathLst>
              <a:path w="6934" h="3343">
                <a:moveTo>
                  <a:pt x="0" y="3343"/>
                </a:moveTo>
                <a:lnTo>
                  <a:pt x="6934" y="3343"/>
                </a:lnTo>
                <a:lnTo>
                  <a:pt x="6934" y="0"/>
                </a:lnTo>
                <a:lnTo>
                  <a:pt x="0" y="0"/>
                </a:lnTo>
                <a:lnTo>
                  <a:pt x="0" y="3343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44" name="Freeform: Shape 2043"/>
          <p:cNvSpPr/>
          <p:nvPr/>
        </p:nvSpPr>
        <p:spPr>
          <a:xfrm>
            <a:off x="6414480" y="3904200"/>
            <a:ext cx="2844000" cy="1203480"/>
          </a:xfrm>
          <a:custGeom>
            <a:avLst/>
            <a:gdLst/>
            <a:ahLst/>
            <a:cxnLst/>
            <a:rect l="0" t="0" r="r" b="b"/>
            <a:pathLst>
              <a:path w="7900" h="3343">
                <a:moveTo>
                  <a:pt x="0" y="3343"/>
                </a:moveTo>
                <a:lnTo>
                  <a:pt x="7900" y="3343"/>
                </a:lnTo>
                <a:lnTo>
                  <a:pt x="7900" y="0"/>
                </a:lnTo>
                <a:lnTo>
                  <a:pt x="0" y="0"/>
                </a:lnTo>
                <a:lnTo>
                  <a:pt x="0" y="3343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45" name="Freeform: Shape 2044"/>
          <p:cNvSpPr/>
          <p:nvPr/>
        </p:nvSpPr>
        <p:spPr>
          <a:xfrm>
            <a:off x="9258120" y="3904200"/>
            <a:ext cx="2698200" cy="1203480"/>
          </a:xfrm>
          <a:custGeom>
            <a:avLst/>
            <a:gdLst/>
            <a:ahLst/>
            <a:cxnLst/>
            <a:rect l="0" t="0" r="r" b="b"/>
            <a:pathLst>
              <a:path w="7495" h="3343">
                <a:moveTo>
                  <a:pt x="0" y="3343"/>
                </a:moveTo>
                <a:lnTo>
                  <a:pt x="7495" y="3343"/>
                </a:lnTo>
                <a:lnTo>
                  <a:pt x="7495" y="0"/>
                </a:lnTo>
                <a:lnTo>
                  <a:pt x="0" y="0"/>
                </a:lnTo>
                <a:lnTo>
                  <a:pt x="0" y="3343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46" name="Freeform: Shape 2045"/>
          <p:cNvSpPr/>
          <p:nvPr/>
        </p:nvSpPr>
        <p:spPr>
          <a:xfrm>
            <a:off x="965880" y="5107320"/>
            <a:ext cx="2953080" cy="1203840"/>
          </a:xfrm>
          <a:custGeom>
            <a:avLst/>
            <a:gdLst/>
            <a:ahLst/>
            <a:cxnLst/>
            <a:rect l="0" t="0" r="r" b="b"/>
            <a:pathLst>
              <a:path w="8203" h="3344">
                <a:moveTo>
                  <a:pt x="0" y="3344"/>
                </a:moveTo>
                <a:lnTo>
                  <a:pt x="8203" y="3344"/>
                </a:lnTo>
                <a:lnTo>
                  <a:pt x="8203" y="0"/>
                </a:lnTo>
                <a:lnTo>
                  <a:pt x="0" y="0"/>
                </a:lnTo>
                <a:lnTo>
                  <a:pt x="0" y="3344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47" name="Freeform: Shape 2046"/>
          <p:cNvSpPr/>
          <p:nvPr/>
        </p:nvSpPr>
        <p:spPr>
          <a:xfrm>
            <a:off x="3918600" y="5107320"/>
            <a:ext cx="2496240" cy="1203840"/>
          </a:xfrm>
          <a:custGeom>
            <a:avLst/>
            <a:gdLst/>
            <a:ahLst/>
            <a:cxnLst/>
            <a:rect l="0" t="0" r="r" b="b"/>
            <a:pathLst>
              <a:path w="6934" h="3344">
                <a:moveTo>
                  <a:pt x="0" y="3344"/>
                </a:moveTo>
                <a:lnTo>
                  <a:pt x="6934" y="3344"/>
                </a:lnTo>
                <a:lnTo>
                  <a:pt x="6934" y="0"/>
                </a:lnTo>
                <a:lnTo>
                  <a:pt x="0" y="0"/>
                </a:lnTo>
                <a:lnTo>
                  <a:pt x="0" y="3344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48" name="Freeform: Shape 2047"/>
          <p:cNvSpPr/>
          <p:nvPr/>
        </p:nvSpPr>
        <p:spPr>
          <a:xfrm>
            <a:off x="6414480" y="5107320"/>
            <a:ext cx="2844000" cy="1203840"/>
          </a:xfrm>
          <a:custGeom>
            <a:avLst/>
            <a:gdLst/>
            <a:ahLst/>
            <a:cxnLst/>
            <a:rect l="0" t="0" r="r" b="b"/>
            <a:pathLst>
              <a:path w="7900" h="3344">
                <a:moveTo>
                  <a:pt x="0" y="3344"/>
                </a:moveTo>
                <a:lnTo>
                  <a:pt x="7900" y="3344"/>
                </a:lnTo>
                <a:lnTo>
                  <a:pt x="7900" y="0"/>
                </a:lnTo>
                <a:lnTo>
                  <a:pt x="0" y="0"/>
                </a:lnTo>
                <a:lnTo>
                  <a:pt x="0" y="3344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49" name="Freeform: Shape 2048"/>
          <p:cNvSpPr/>
          <p:nvPr/>
        </p:nvSpPr>
        <p:spPr>
          <a:xfrm>
            <a:off x="9258120" y="5107320"/>
            <a:ext cx="2698200" cy="1203840"/>
          </a:xfrm>
          <a:custGeom>
            <a:avLst/>
            <a:gdLst/>
            <a:ahLst/>
            <a:cxnLst/>
            <a:rect l="0" t="0" r="r" b="b"/>
            <a:pathLst>
              <a:path w="7495" h="3344">
                <a:moveTo>
                  <a:pt x="0" y="3344"/>
                </a:moveTo>
                <a:lnTo>
                  <a:pt x="7495" y="3344"/>
                </a:lnTo>
                <a:lnTo>
                  <a:pt x="7495" y="0"/>
                </a:lnTo>
                <a:lnTo>
                  <a:pt x="0" y="0"/>
                </a:lnTo>
                <a:lnTo>
                  <a:pt x="0" y="3344"/>
                </a:lnTo>
                <a:close/>
              </a:path>
            </a:pathLst>
          </a:custGeom>
          <a:solidFill>
            <a:srgbClr val="ECF0F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50" name="Straight Connector 2049"/>
          <p:cNvSpPr/>
          <p:nvPr/>
        </p:nvSpPr>
        <p:spPr>
          <a:xfrm>
            <a:off x="3918600" y="1360080"/>
            <a:ext cx="0" cy="495684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51" name="Straight Connector 2050"/>
          <p:cNvSpPr/>
          <p:nvPr/>
        </p:nvSpPr>
        <p:spPr>
          <a:xfrm>
            <a:off x="6414480" y="1360080"/>
            <a:ext cx="0" cy="495684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52" name="Straight Connector 2051"/>
          <p:cNvSpPr/>
          <p:nvPr/>
        </p:nvSpPr>
        <p:spPr>
          <a:xfrm>
            <a:off x="9258120" y="1360080"/>
            <a:ext cx="0" cy="495684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53" name="Straight Connector 2052"/>
          <p:cNvSpPr/>
          <p:nvPr/>
        </p:nvSpPr>
        <p:spPr>
          <a:xfrm>
            <a:off x="959760" y="2237760"/>
            <a:ext cx="1100268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54" name="Straight Connector 2053"/>
          <p:cNvSpPr/>
          <p:nvPr/>
        </p:nvSpPr>
        <p:spPr>
          <a:xfrm>
            <a:off x="959760" y="3070800"/>
            <a:ext cx="1100268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55" name="Straight Connector 2054"/>
          <p:cNvSpPr/>
          <p:nvPr/>
        </p:nvSpPr>
        <p:spPr>
          <a:xfrm>
            <a:off x="959760" y="3904200"/>
            <a:ext cx="1100268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56" name="Straight Connector 2055"/>
          <p:cNvSpPr/>
          <p:nvPr/>
        </p:nvSpPr>
        <p:spPr>
          <a:xfrm>
            <a:off x="959760" y="5107320"/>
            <a:ext cx="1100268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57" name="Straight Connector 2056"/>
          <p:cNvSpPr/>
          <p:nvPr/>
        </p:nvSpPr>
        <p:spPr>
          <a:xfrm>
            <a:off x="965880" y="1360080"/>
            <a:ext cx="0" cy="495684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58" name="Straight Connector 2057"/>
          <p:cNvSpPr/>
          <p:nvPr/>
        </p:nvSpPr>
        <p:spPr>
          <a:xfrm>
            <a:off x="11955960" y="1360080"/>
            <a:ext cx="0" cy="495684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59" name="Straight Connector 2058"/>
          <p:cNvSpPr/>
          <p:nvPr/>
        </p:nvSpPr>
        <p:spPr>
          <a:xfrm>
            <a:off x="959760" y="1366560"/>
            <a:ext cx="1100268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60" name="Straight Connector 2059"/>
          <p:cNvSpPr/>
          <p:nvPr/>
        </p:nvSpPr>
        <p:spPr>
          <a:xfrm>
            <a:off x="959760" y="6310800"/>
            <a:ext cx="1100268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62" name="TextBox 2061"/>
          <p:cNvSpPr txBox="1"/>
          <p:nvPr/>
        </p:nvSpPr>
        <p:spPr>
          <a:xfrm>
            <a:off x="1825920" y="1483560"/>
            <a:ext cx="170460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Notice Type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63" name="TextBox 2062"/>
          <p:cNvSpPr txBox="1"/>
          <p:nvPr/>
        </p:nvSpPr>
        <p:spPr>
          <a:xfrm>
            <a:off x="4285800" y="1483560"/>
            <a:ext cx="251532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Condition (Likely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64" name="TextBox 2063"/>
          <p:cNvSpPr txBox="1"/>
          <p:nvPr/>
        </p:nvSpPr>
        <p:spPr>
          <a:xfrm>
            <a:off x="4242960" y="1849320"/>
            <a:ext cx="243000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Income Escaped)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65" name="TextBox 2064"/>
          <p:cNvSpPr txBox="1"/>
          <p:nvPr/>
        </p:nvSpPr>
        <p:spPr>
          <a:xfrm>
            <a:off x="6884280" y="1483560"/>
            <a:ext cx="266004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1961 Act (S. 149) 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66" name="TextBox 2065"/>
          <p:cNvSpPr txBox="1"/>
          <p:nvPr/>
        </p:nvSpPr>
        <p:spPr>
          <a:xfrm>
            <a:off x="7280280" y="1887480"/>
            <a:ext cx="150948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Time Limit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67" name="TextBox 2066"/>
          <p:cNvSpPr txBox="1"/>
          <p:nvPr/>
        </p:nvSpPr>
        <p:spPr>
          <a:xfrm>
            <a:off x="9644400" y="1483560"/>
            <a:ext cx="257184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2025 Act (S. 282)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68" name="TextBox 2067"/>
          <p:cNvSpPr txBox="1"/>
          <p:nvPr/>
        </p:nvSpPr>
        <p:spPr>
          <a:xfrm>
            <a:off x="10051560" y="1887480"/>
            <a:ext cx="150948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Time Limit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69" name="TextBox 2068"/>
          <p:cNvSpPr txBox="1"/>
          <p:nvPr/>
        </p:nvSpPr>
        <p:spPr>
          <a:xfrm>
            <a:off x="1017000" y="2354760"/>
            <a:ext cx="389448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Show  cause  /  Pre  Notice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70" name="TextBox 2069"/>
          <p:cNvSpPr txBox="1"/>
          <p:nvPr/>
        </p:nvSpPr>
        <p:spPr>
          <a:xfrm>
            <a:off x="1017000" y="2720520"/>
            <a:ext cx="249408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(S. 148A / S. 281)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71" name="TextBox 2070"/>
          <p:cNvSpPr txBox="1"/>
          <p:nvPr/>
        </p:nvSpPr>
        <p:spPr>
          <a:xfrm>
            <a:off x="4429080" y="2354760"/>
            <a:ext cx="191196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&lt; Rs. 50 Lacs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72" name="TextBox 2071"/>
          <p:cNvSpPr txBox="1"/>
          <p:nvPr/>
        </p:nvSpPr>
        <p:spPr>
          <a:xfrm>
            <a:off x="6558120" y="2354760"/>
            <a:ext cx="355788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Within 3 years from end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73" name="TextBox 2072"/>
          <p:cNvSpPr txBox="1"/>
          <p:nvPr/>
        </p:nvSpPr>
        <p:spPr>
          <a:xfrm>
            <a:off x="7574400" y="2720520"/>
            <a:ext cx="75672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of AY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74" name="TextBox 2073"/>
          <p:cNvSpPr txBox="1"/>
          <p:nvPr/>
        </p:nvSpPr>
        <p:spPr>
          <a:xfrm>
            <a:off x="9329040" y="2354760"/>
            <a:ext cx="355788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Within 4 years from end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75" name="TextBox 2074"/>
          <p:cNvSpPr txBox="1"/>
          <p:nvPr/>
        </p:nvSpPr>
        <p:spPr>
          <a:xfrm>
            <a:off x="10037520" y="2720520"/>
            <a:ext cx="160992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of Tax year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76" name="TextBox 2075"/>
          <p:cNvSpPr txBox="1"/>
          <p:nvPr/>
        </p:nvSpPr>
        <p:spPr>
          <a:xfrm>
            <a:off x="1017000" y="3188160"/>
            <a:ext cx="389448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Show  cause  /  Pre  Notice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77" name="TextBox 2076"/>
          <p:cNvSpPr txBox="1"/>
          <p:nvPr/>
        </p:nvSpPr>
        <p:spPr>
          <a:xfrm>
            <a:off x="1017000" y="3553920"/>
            <a:ext cx="249408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(S. 148A / S. 281)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78" name="TextBox 2077"/>
          <p:cNvSpPr txBox="1"/>
          <p:nvPr/>
        </p:nvSpPr>
        <p:spPr>
          <a:xfrm>
            <a:off x="4429080" y="3188160"/>
            <a:ext cx="191196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&gt; Rs. 50 Lacs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79" name="TextBox 2078"/>
          <p:cNvSpPr txBox="1"/>
          <p:nvPr/>
        </p:nvSpPr>
        <p:spPr>
          <a:xfrm>
            <a:off x="6558120" y="3188160"/>
            <a:ext cx="355788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Within 5 years from end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80" name="TextBox 2079"/>
          <p:cNvSpPr txBox="1"/>
          <p:nvPr/>
        </p:nvSpPr>
        <p:spPr>
          <a:xfrm>
            <a:off x="7574400" y="3553920"/>
            <a:ext cx="75672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of AY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81" name="TextBox 2080"/>
          <p:cNvSpPr txBox="1"/>
          <p:nvPr/>
        </p:nvSpPr>
        <p:spPr>
          <a:xfrm>
            <a:off x="9329040" y="3188160"/>
            <a:ext cx="355788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Within 6 years from end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82" name="TextBox 2081"/>
          <p:cNvSpPr txBox="1"/>
          <p:nvPr/>
        </p:nvSpPr>
        <p:spPr>
          <a:xfrm>
            <a:off x="10037520" y="3553920"/>
            <a:ext cx="160992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of Tax year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83" name="TextBox 2082"/>
          <p:cNvSpPr txBox="1"/>
          <p:nvPr/>
        </p:nvSpPr>
        <p:spPr>
          <a:xfrm>
            <a:off x="1017000" y="4020840"/>
            <a:ext cx="214668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Reassessment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84" name="TextBox 2083"/>
          <p:cNvSpPr txBox="1"/>
          <p:nvPr/>
        </p:nvSpPr>
        <p:spPr>
          <a:xfrm>
            <a:off x="2747160" y="4020840"/>
            <a:ext cx="100944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Notice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85" name="TextBox 2084"/>
          <p:cNvSpPr txBox="1"/>
          <p:nvPr/>
        </p:nvSpPr>
        <p:spPr>
          <a:xfrm>
            <a:off x="3587040" y="4020840"/>
            <a:ext cx="48384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(S.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86" name="TextBox 2085"/>
          <p:cNvSpPr txBox="1"/>
          <p:nvPr/>
        </p:nvSpPr>
        <p:spPr>
          <a:xfrm>
            <a:off x="1017000" y="4387320"/>
            <a:ext cx="181440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148 / S. 280)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87" name="TextBox 2086"/>
          <p:cNvSpPr txBox="1"/>
          <p:nvPr/>
        </p:nvSpPr>
        <p:spPr>
          <a:xfrm>
            <a:off x="4429080" y="4020840"/>
            <a:ext cx="191196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&lt; Rs. 50 Lacs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88" name="TextBox 2087"/>
          <p:cNvSpPr txBox="1"/>
          <p:nvPr/>
        </p:nvSpPr>
        <p:spPr>
          <a:xfrm>
            <a:off x="6530760" y="4020840"/>
            <a:ext cx="359748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Within 3 years 3 months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89" name="TextBox 2088"/>
          <p:cNvSpPr txBox="1"/>
          <p:nvPr/>
        </p:nvSpPr>
        <p:spPr>
          <a:xfrm>
            <a:off x="7061040" y="4387320"/>
            <a:ext cx="214668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from end of AY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90" name="TextBox 2089"/>
          <p:cNvSpPr txBox="1"/>
          <p:nvPr/>
        </p:nvSpPr>
        <p:spPr>
          <a:xfrm>
            <a:off x="9739080" y="4020840"/>
            <a:ext cx="243288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Within 4 years 3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91" name="TextBox 2090"/>
          <p:cNvSpPr txBox="1"/>
          <p:nvPr/>
        </p:nvSpPr>
        <p:spPr>
          <a:xfrm>
            <a:off x="9345960" y="4387320"/>
            <a:ext cx="352872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months from end of Tax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92" name="TextBox 2091"/>
          <p:cNvSpPr txBox="1"/>
          <p:nvPr/>
        </p:nvSpPr>
        <p:spPr>
          <a:xfrm>
            <a:off x="10379160" y="4753080"/>
            <a:ext cx="63612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year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93" name="TextBox 2092"/>
          <p:cNvSpPr txBox="1"/>
          <p:nvPr/>
        </p:nvSpPr>
        <p:spPr>
          <a:xfrm>
            <a:off x="1017000" y="5225040"/>
            <a:ext cx="214668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Reassessment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94" name="TextBox 2093"/>
          <p:cNvSpPr txBox="1"/>
          <p:nvPr/>
        </p:nvSpPr>
        <p:spPr>
          <a:xfrm>
            <a:off x="2747160" y="5225040"/>
            <a:ext cx="100944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Notice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95" name="TextBox 2094"/>
          <p:cNvSpPr txBox="1"/>
          <p:nvPr/>
        </p:nvSpPr>
        <p:spPr>
          <a:xfrm>
            <a:off x="3587040" y="5225040"/>
            <a:ext cx="48384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(S.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96" name="TextBox 2095"/>
          <p:cNvSpPr txBox="1"/>
          <p:nvPr/>
        </p:nvSpPr>
        <p:spPr>
          <a:xfrm>
            <a:off x="1017000" y="5590800"/>
            <a:ext cx="181440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148 / S. 280)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97" name="TextBox 2096"/>
          <p:cNvSpPr txBox="1"/>
          <p:nvPr/>
        </p:nvSpPr>
        <p:spPr>
          <a:xfrm>
            <a:off x="4429080" y="5225040"/>
            <a:ext cx="191196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&gt; Rs. 50 Lacs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98" name="TextBox 2097"/>
          <p:cNvSpPr txBox="1"/>
          <p:nvPr/>
        </p:nvSpPr>
        <p:spPr>
          <a:xfrm>
            <a:off x="6530760" y="5225040"/>
            <a:ext cx="359748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Within 5 years 3 months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99" name="TextBox 2098"/>
          <p:cNvSpPr txBox="1"/>
          <p:nvPr/>
        </p:nvSpPr>
        <p:spPr>
          <a:xfrm>
            <a:off x="7061040" y="5590800"/>
            <a:ext cx="214668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from end of AY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00" name="TextBox 2099"/>
          <p:cNvSpPr txBox="1"/>
          <p:nvPr/>
        </p:nvSpPr>
        <p:spPr>
          <a:xfrm>
            <a:off x="9739080" y="5225040"/>
            <a:ext cx="243288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Within 6 years 3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01" name="TextBox 2100"/>
          <p:cNvSpPr txBox="1"/>
          <p:nvPr/>
        </p:nvSpPr>
        <p:spPr>
          <a:xfrm>
            <a:off x="9345960" y="5590800"/>
            <a:ext cx="352872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months from end of Tax 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02" name="TextBox 2101"/>
          <p:cNvSpPr txBox="1"/>
          <p:nvPr/>
        </p:nvSpPr>
        <p:spPr>
          <a:xfrm>
            <a:off x="10379160" y="5956920"/>
            <a:ext cx="636120" cy="29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year</a:t>
            </a:r>
            <a:endParaRPr lang="en-US" sz="2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9E9371F2-A5A0-AB70-B963-804B99C6AC71}"/>
              </a:ext>
            </a:extLst>
          </p:cNvPr>
          <p:cNvSpPr/>
          <p:nvPr/>
        </p:nvSpPr>
        <p:spPr>
          <a:xfrm>
            <a:off x="3918601" y="145620"/>
            <a:ext cx="5289114" cy="914400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u="sng" dirty="0">
                <a:solidFill>
                  <a:schemeClr val="bg1"/>
                </a:solidFill>
                <a:latin typeface="Aptos" panose="020B0004020202020204" pitchFamily="34" charset="0"/>
              </a:rPr>
              <a:t>Old 149 / New 282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Freeform: Shape 2102"/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04" name="Freeform: Shape 2103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107" name="Freeform: Shape 2106"/>
          <p:cNvSpPr/>
          <p:nvPr/>
        </p:nvSpPr>
        <p:spPr>
          <a:xfrm>
            <a:off x="965880" y="1556280"/>
            <a:ext cx="2508120" cy="909360"/>
          </a:xfrm>
          <a:custGeom>
            <a:avLst/>
            <a:gdLst/>
            <a:ahLst/>
            <a:cxnLst/>
            <a:rect l="0" t="0" r="r" b="b"/>
            <a:pathLst>
              <a:path w="6967" h="2526">
                <a:moveTo>
                  <a:pt x="0" y="2526"/>
                </a:moveTo>
                <a:lnTo>
                  <a:pt x="6967" y="2526"/>
                </a:lnTo>
                <a:lnTo>
                  <a:pt x="6967" y="0"/>
                </a:lnTo>
                <a:lnTo>
                  <a:pt x="0" y="0"/>
                </a:lnTo>
                <a:lnTo>
                  <a:pt x="0" y="2526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08" name="Freeform: Shape 2107"/>
          <p:cNvSpPr/>
          <p:nvPr/>
        </p:nvSpPr>
        <p:spPr>
          <a:xfrm>
            <a:off x="3473640" y="1556280"/>
            <a:ext cx="8482680" cy="909360"/>
          </a:xfrm>
          <a:custGeom>
            <a:avLst/>
            <a:gdLst/>
            <a:ahLst/>
            <a:cxnLst/>
            <a:rect l="0" t="0" r="r" b="b"/>
            <a:pathLst>
              <a:path w="23563" h="2526">
                <a:moveTo>
                  <a:pt x="0" y="2526"/>
                </a:moveTo>
                <a:lnTo>
                  <a:pt x="23563" y="2526"/>
                </a:lnTo>
                <a:lnTo>
                  <a:pt x="23563" y="0"/>
                </a:lnTo>
                <a:lnTo>
                  <a:pt x="0" y="0"/>
                </a:lnTo>
                <a:lnTo>
                  <a:pt x="0" y="2526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09" name="Freeform: Shape 2108"/>
          <p:cNvSpPr/>
          <p:nvPr/>
        </p:nvSpPr>
        <p:spPr>
          <a:xfrm>
            <a:off x="965880" y="2465280"/>
            <a:ext cx="2508120" cy="1316880"/>
          </a:xfrm>
          <a:custGeom>
            <a:avLst/>
            <a:gdLst/>
            <a:ahLst/>
            <a:cxnLst/>
            <a:rect l="0" t="0" r="r" b="b"/>
            <a:pathLst>
              <a:path w="6967" h="3658">
                <a:moveTo>
                  <a:pt x="0" y="3658"/>
                </a:moveTo>
                <a:lnTo>
                  <a:pt x="6967" y="3658"/>
                </a:lnTo>
                <a:lnTo>
                  <a:pt x="6967" y="0"/>
                </a:lnTo>
                <a:lnTo>
                  <a:pt x="0" y="0"/>
                </a:lnTo>
                <a:lnTo>
                  <a:pt x="0" y="3658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10" name="Freeform: Shape 2109"/>
          <p:cNvSpPr/>
          <p:nvPr/>
        </p:nvSpPr>
        <p:spPr>
          <a:xfrm>
            <a:off x="3473640" y="2465280"/>
            <a:ext cx="8482680" cy="1316880"/>
          </a:xfrm>
          <a:custGeom>
            <a:avLst/>
            <a:gdLst/>
            <a:ahLst/>
            <a:cxnLst/>
            <a:rect l="0" t="0" r="r" b="b"/>
            <a:pathLst>
              <a:path w="23563" h="3658">
                <a:moveTo>
                  <a:pt x="0" y="3658"/>
                </a:moveTo>
                <a:lnTo>
                  <a:pt x="23563" y="3658"/>
                </a:lnTo>
                <a:lnTo>
                  <a:pt x="23563" y="0"/>
                </a:lnTo>
                <a:lnTo>
                  <a:pt x="0" y="0"/>
                </a:lnTo>
                <a:lnTo>
                  <a:pt x="0" y="3658"/>
                </a:lnTo>
                <a:close/>
              </a:path>
            </a:pathLst>
          </a:custGeom>
          <a:solidFill>
            <a:srgbClr val="DBE2D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11" name="Freeform: Shape 2110"/>
          <p:cNvSpPr/>
          <p:nvPr/>
        </p:nvSpPr>
        <p:spPr>
          <a:xfrm>
            <a:off x="965880" y="3781800"/>
            <a:ext cx="2508120" cy="1818000"/>
          </a:xfrm>
          <a:custGeom>
            <a:avLst/>
            <a:gdLst/>
            <a:ahLst/>
            <a:cxnLst/>
            <a:rect l="0" t="0" r="r" b="b"/>
            <a:pathLst>
              <a:path w="6967" h="5050">
                <a:moveTo>
                  <a:pt x="0" y="5050"/>
                </a:moveTo>
                <a:lnTo>
                  <a:pt x="6967" y="5050"/>
                </a:lnTo>
                <a:lnTo>
                  <a:pt x="6967" y="0"/>
                </a:lnTo>
                <a:lnTo>
                  <a:pt x="0" y="0"/>
                </a:lnTo>
                <a:lnTo>
                  <a:pt x="0" y="5050"/>
                </a:lnTo>
                <a:close/>
              </a:path>
            </a:pathLst>
          </a:custGeom>
          <a:solidFill>
            <a:srgbClr val="8DAB8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12" name="Freeform: Shape 2111"/>
          <p:cNvSpPr/>
          <p:nvPr/>
        </p:nvSpPr>
        <p:spPr>
          <a:xfrm>
            <a:off x="3473640" y="3781800"/>
            <a:ext cx="8482680" cy="1818000"/>
          </a:xfrm>
          <a:custGeom>
            <a:avLst/>
            <a:gdLst/>
            <a:ahLst/>
            <a:cxnLst/>
            <a:rect l="0" t="0" r="r" b="b"/>
            <a:pathLst>
              <a:path w="23563" h="5050">
                <a:moveTo>
                  <a:pt x="0" y="5050"/>
                </a:moveTo>
                <a:lnTo>
                  <a:pt x="23563" y="5050"/>
                </a:lnTo>
                <a:lnTo>
                  <a:pt x="23563" y="0"/>
                </a:lnTo>
                <a:lnTo>
                  <a:pt x="0" y="0"/>
                </a:lnTo>
                <a:lnTo>
                  <a:pt x="0" y="5050"/>
                </a:lnTo>
                <a:close/>
              </a:path>
            </a:pathLst>
          </a:custGeom>
          <a:solidFill>
            <a:srgbClr val="EEF1E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13" name="Straight Connector 2112"/>
          <p:cNvSpPr/>
          <p:nvPr/>
        </p:nvSpPr>
        <p:spPr>
          <a:xfrm>
            <a:off x="3473640" y="1550160"/>
            <a:ext cx="0" cy="405576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14" name="Straight Connector 2113"/>
          <p:cNvSpPr/>
          <p:nvPr/>
        </p:nvSpPr>
        <p:spPr>
          <a:xfrm>
            <a:off x="959760" y="2465280"/>
            <a:ext cx="1100268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15" name="Straight Connector 2114"/>
          <p:cNvSpPr/>
          <p:nvPr/>
        </p:nvSpPr>
        <p:spPr>
          <a:xfrm>
            <a:off x="959760" y="3781800"/>
            <a:ext cx="1100268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16" name="Straight Connector 2115"/>
          <p:cNvSpPr/>
          <p:nvPr/>
        </p:nvSpPr>
        <p:spPr>
          <a:xfrm>
            <a:off x="965880" y="1550160"/>
            <a:ext cx="0" cy="405576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17" name="Straight Connector 2116"/>
          <p:cNvSpPr/>
          <p:nvPr/>
        </p:nvSpPr>
        <p:spPr>
          <a:xfrm>
            <a:off x="11955960" y="1550160"/>
            <a:ext cx="0" cy="405576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6120" rIns="6120" bIns="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18" name="Straight Connector 2117"/>
          <p:cNvSpPr/>
          <p:nvPr/>
        </p:nvSpPr>
        <p:spPr>
          <a:xfrm>
            <a:off x="959760" y="1556280"/>
            <a:ext cx="1100268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19" name="Straight Connector 2118"/>
          <p:cNvSpPr/>
          <p:nvPr/>
        </p:nvSpPr>
        <p:spPr>
          <a:xfrm>
            <a:off x="959760" y="5599440"/>
            <a:ext cx="11002680" cy="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120" tIns="-6120" rIns="6120" bIns="-61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21" name="TextBox 2120"/>
          <p:cNvSpPr txBox="1"/>
          <p:nvPr/>
        </p:nvSpPr>
        <p:spPr>
          <a:xfrm>
            <a:off x="1240920" y="1676520"/>
            <a:ext cx="23583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Form No.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22" name="TextBox 2121"/>
          <p:cNvSpPr txBox="1"/>
          <p:nvPr/>
        </p:nvSpPr>
        <p:spPr>
          <a:xfrm>
            <a:off x="6819120" y="1676520"/>
            <a:ext cx="211140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Purpose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23" name="TextBox 2122"/>
          <p:cNvSpPr txBox="1"/>
          <p:nvPr/>
        </p:nvSpPr>
        <p:spPr>
          <a:xfrm>
            <a:off x="1034640" y="2585520"/>
            <a:ext cx="27453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PAN CR-01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24" name="TextBox 2123"/>
          <p:cNvSpPr txBox="1"/>
          <p:nvPr/>
        </p:nvSpPr>
        <p:spPr>
          <a:xfrm>
            <a:off x="3543120" y="2585520"/>
            <a:ext cx="99615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For  Individual </a:t>
            </a:r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 – </a:t>
            </a:r>
            <a:r>
              <a:rPr lang="en-US" sz="3600" b="0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Request  for  changes  or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25" name="TextBox 2124"/>
          <p:cNvSpPr txBox="1"/>
          <p:nvPr/>
        </p:nvSpPr>
        <p:spPr>
          <a:xfrm>
            <a:off x="3543120" y="3244320"/>
            <a:ext cx="51901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correction in PAN Data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26" name="TextBox 2125"/>
          <p:cNvSpPr txBox="1"/>
          <p:nvPr/>
        </p:nvSpPr>
        <p:spPr>
          <a:xfrm>
            <a:off x="1034640" y="3902760"/>
            <a:ext cx="27453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PAN CR-02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27" name="TextBox 2126"/>
          <p:cNvSpPr txBox="1"/>
          <p:nvPr/>
        </p:nvSpPr>
        <p:spPr>
          <a:xfrm>
            <a:off x="3543120" y="3902760"/>
            <a:ext cx="955620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For Non-Individual </a:t>
            </a:r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3600" b="0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Request for changes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28" name="TextBox 2127"/>
          <p:cNvSpPr txBox="1"/>
          <p:nvPr/>
        </p:nvSpPr>
        <p:spPr>
          <a:xfrm>
            <a:off x="3543120" y="4561200"/>
            <a:ext cx="580248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or correction in PAN Data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29" name="TextBox 2128"/>
          <p:cNvSpPr txBox="1"/>
          <p:nvPr/>
        </p:nvSpPr>
        <p:spPr>
          <a:xfrm>
            <a:off x="1057680" y="5825160"/>
            <a:ext cx="381528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8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Vide Order dated 1</a:t>
            </a:r>
            <a:endParaRPr lang="en-US" sz="2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30" name="TextBox 2129"/>
          <p:cNvSpPr txBox="1"/>
          <p:nvPr/>
        </p:nvSpPr>
        <p:spPr>
          <a:xfrm>
            <a:off x="3879000" y="5827680"/>
            <a:ext cx="256680" cy="27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187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st</a:t>
            </a:r>
            <a:endParaRPr lang="en-US" sz="187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31" name="TextBox 2130"/>
          <p:cNvSpPr txBox="1"/>
          <p:nvPr/>
        </p:nvSpPr>
        <p:spPr>
          <a:xfrm>
            <a:off x="4063680" y="5825160"/>
            <a:ext cx="915516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8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April 2026 </a:t>
            </a:r>
            <a:r>
              <a:rPr lang="en-US" sz="28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28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S. 262(4) read with Rule 158(12)</a:t>
            </a:r>
            <a:endParaRPr lang="en-US" sz="2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2EAFBB5B-2B0A-D579-7399-BB97395D0892}"/>
              </a:ext>
            </a:extLst>
          </p:cNvPr>
          <p:cNvSpPr/>
          <p:nvPr/>
        </p:nvSpPr>
        <p:spPr>
          <a:xfrm>
            <a:off x="4718922" y="145620"/>
            <a:ext cx="3764118" cy="914400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dirty="0">
                <a:solidFill>
                  <a:schemeClr val="bg1"/>
                </a:solidFill>
                <a:latin typeface="Aptos" panose="020B0004020202020204" pitchFamily="34" charset="0"/>
              </a:rPr>
              <a:t>PAN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C21C2-8EB6-AF10-03A9-F83971D23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FB55683-52EE-5CA5-5692-902A1261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792" y="557784"/>
            <a:ext cx="6419088" cy="1929384"/>
          </a:xfrm>
        </p:spPr>
        <p:txBody>
          <a:bodyPr/>
          <a:lstStyle/>
          <a:p>
            <a:r>
              <a:rPr lang="en-US" dirty="0"/>
              <a:t>Current Year</a:t>
            </a:r>
          </a:p>
        </p:txBody>
      </p:sp>
      <p:pic>
        <p:nvPicPr>
          <p:cNvPr id="8" name="Picture Placeholder 7" descr="Close up of yellow flowers">
            <a:extLst>
              <a:ext uri="{FF2B5EF4-FFF2-40B4-BE49-F238E27FC236}">
                <a16:creationId xmlns:a16="http://schemas.microsoft.com/office/drawing/2014/main" id="{CE428CFD-7469-E731-8F60-20BCEB196E7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434464" cy="685800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891B74-39F4-92B6-0999-7E2D438F7CB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93792" y="3328416"/>
            <a:ext cx="6419088" cy="2441448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71DA724-E81D-C3BA-4968-92EBBB02730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193792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68D3E2-2F48-893E-0B19-E87AB0AA2A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58</a:t>
            </a:fld>
            <a:endParaRPr lang="en-US" dirty="0"/>
          </a:p>
        </p:txBody>
      </p:sp>
      <p:pic>
        <p:nvPicPr>
          <p:cNvPr id="5" name="Picture 4" descr="FinancialYear2026 #IncomeTax #PANCard #BankingUpdate #LPGPrice – Indian  Press Union">
            <a:extLst>
              <a:ext uri="{FF2B5EF4-FFF2-40B4-BE49-F238E27FC236}">
                <a16:creationId xmlns:a16="http://schemas.microsoft.com/office/drawing/2014/main" id="{7209F9BB-7FEA-B437-91E3-E34F5781DE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640" y="3073654"/>
            <a:ext cx="4161943" cy="26934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42474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Freeform: Shape 2580"/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82" name="Freeform: Shape 2581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583" name="TextBox 2582"/>
          <p:cNvSpPr txBox="1"/>
          <p:nvPr/>
        </p:nvSpPr>
        <p:spPr>
          <a:xfrm>
            <a:off x="891000" y="1280520"/>
            <a:ext cx="4064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84" name="TextBox 2583"/>
          <p:cNvSpPr txBox="1"/>
          <p:nvPr/>
        </p:nvSpPr>
        <p:spPr>
          <a:xfrm>
            <a:off x="1529640" y="1280520"/>
            <a:ext cx="430452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ITR for AY 2026-27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85" name="TextBox 2584"/>
          <p:cNvSpPr txBox="1"/>
          <p:nvPr/>
        </p:nvSpPr>
        <p:spPr>
          <a:xfrm>
            <a:off x="891000" y="1891800"/>
            <a:ext cx="4064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86" name="TextBox 2585"/>
          <p:cNvSpPr txBox="1"/>
          <p:nvPr/>
        </p:nvSpPr>
        <p:spPr>
          <a:xfrm>
            <a:off x="1529640" y="1891800"/>
            <a:ext cx="573408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TDS / TCS for TY 2026-27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87" name="TextBox 2586"/>
          <p:cNvSpPr txBox="1"/>
          <p:nvPr/>
        </p:nvSpPr>
        <p:spPr>
          <a:xfrm>
            <a:off x="891000" y="2503080"/>
            <a:ext cx="4064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88" name="TextBox 2587"/>
          <p:cNvSpPr txBox="1"/>
          <p:nvPr/>
        </p:nvSpPr>
        <p:spPr>
          <a:xfrm>
            <a:off x="1529640" y="2503080"/>
            <a:ext cx="643212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Advance Tax for TY 2026-27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89" name="TextBox 2588"/>
          <p:cNvSpPr txBox="1"/>
          <p:nvPr/>
        </p:nvSpPr>
        <p:spPr>
          <a:xfrm>
            <a:off x="891000" y="3114000"/>
            <a:ext cx="4064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90" name="TextBox 2589"/>
          <p:cNvSpPr txBox="1"/>
          <p:nvPr/>
        </p:nvSpPr>
        <p:spPr>
          <a:xfrm>
            <a:off x="1529640" y="3114000"/>
            <a:ext cx="81662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Self assessment tax for AY 2026-27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91" name="TextBox 2590"/>
          <p:cNvSpPr txBox="1"/>
          <p:nvPr/>
        </p:nvSpPr>
        <p:spPr>
          <a:xfrm>
            <a:off x="891000" y="3724920"/>
            <a:ext cx="40680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92" name="TextBox 2591"/>
          <p:cNvSpPr txBox="1"/>
          <p:nvPr/>
        </p:nvSpPr>
        <p:spPr>
          <a:xfrm>
            <a:off x="1529640" y="3724920"/>
            <a:ext cx="470088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Presumptive Income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93" name="TextBox 2592"/>
          <p:cNvSpPr txBox="1"/>
          <p:nvPr/>
        </p:nvSpPr>
        <p:spPr>
          <a:xfrm>
            <a:off x="891000" y="4335120"/>
            <a:ext cx="4064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94" name="TextBox 2593"/>
          <p:cNvSpPr txBox="1"/>
          <p:nvPr/>
        </p:nvSpPr>
        <p:spPr>
          <a:xfrm>
            <a:off x="1529640" y="4335120"/>
            <a:ext cx="138312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Books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95" name="TextBox 2594"/>
          <p:cNvSpPr txBox="1"/>
          <p:nvPr/>
        </p:nvSpPr>
        <p:spPr>
          <a:xfrm>
            <a:off x="891000" y="4946400"/>
            <a:ext cx="4064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96" name="TextBox 2595"/>
          <p:cNvSpPr txBox="1"/>
          <p:nvPr/>
        </p:nvSpPr>
        <p:spPr>
          <a:xfrm>
            <a:off x="1529640" y="4946400"/>
            <a:ext cx="716508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Lower TDS/TCS certificate form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97" name="TextBox 2596"/>
          <p:cNvSpPr txBox="1"/>
          <p:nvPr/>
        </p:nvSpPr>
        <p:spPr>
          <a:xfrm>
            <a:off x="891000" y="5557680"/>
            <a:ext cx="40644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0" strike="noStrike" spc="-1">
                <a:solidFill>
                  <a:srgbClr val="191B0E"/>
                </a:solidFill>
                <a:latin typeface="FranklinGothic"/>
                <a:ea typeface="FranklinGothic"/>
              </a:rPr>
              <a:t>■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98" name="TextBox 2597"/>
          <p:cNvSpPr txBox="1"/>
          <p:nvPr/>
        </p:nvSpPr>
        <p:spPr>
          <a:xfrm>
            <a:off x="1529640" y="5557680"/>
            <a:ext cx="1390716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Forms for informing other income / tax regime to be chosen 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99" name="TextBox 2598"/>
          <p:cNvSpPr txBox="1"/>
          <p:nvPr/>
        </p:nvSpPr>
        <p:spPr>
          <a:xfrm>
            <a:off x="1529640" y="6016320"/>
            <a:ext cx="5834520" cy="474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209" b="1" strike="noStrike" spc="-1">
                <a:solidFill>
                  <a:srgbClr val="191B0E"/>
                </a:solidFill>
                <a:latin typeface="Franklin Gothic Book"/>
                <a:ea typeface="Franklin Gothic Book"/>
              </a:rPr>
              <a:t>by employee to employer</a:t>
            </a:r>
            <a:endParaRPr lang="en-US" sz="3209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: Diagonal Corners Snipped 1">
            <a:extLst>
              <a:ext uri="{FF2B5EF4-FFF2-40B4-BE49-F238E27FC236}">
                <a16:creationId xmlns:a16="http://schemas.microsoft.com/office/drawing/2014/main" id="{6101D62A-1544-8AF7-5BEF-917CA4838934}"/>
              </a:ext>
            </a:extLst>
          </p:cNvPr>
          <p:cNvSpPr/>
          <p:nvPr/>
        </p:nvSpPr>
        <p:spPr>
          <a:xfrm>
            <a:off x="2660073" y="227880"/>
            <a:ext cx="7137069" cy="914400"/>
          </a:xfrm>
          <a:prstGeom prst="snip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dirty="0">
                <a:latin typeface="Aptos Display" panose="020B0004020202020204" pitchFamily="34" charset="0"/>
              </a:rPr>
              <a:t>2026-27</a:t>
            </a:r>
          </a:p>
        </p:txBody>
      </p:sp>
    </p:spTree>
    <p:extLst>
      <p:ext uri="{BB962C8B-B14F-4D97-AF65-F5344CB8AC3E}">
        <p14:creationId xmlns:p14="http://schemas.microsoft.com/office/powerpoint/2010/main" val="3100080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Freeform: Shape 91"/>
          <p:cNvSpPr/>
          <p:nvPr/>
        </p:nvSpPr>
        <p:spPr>
          <a:xfrm>
            <a:off x="-137730" y="20718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" name="Freeform: Shape 92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98" name="Picture 97"/>
          <p:cNvPicPr/>
          <p:nvPr/>
        </p:nvPicPr>
        <p:blipFill>
          <a:blip r:embed="rId2"/>
          <a:stretch/>
        </p:blipFill>
        <p:spPr>
          <a:xfrm>
            <a:off x="0" y="1152000"/>
            <a:ext cx="12191760" cy="57056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2D2BF7D-2E76-8667-0C5F-0C60CE55E207}"/>
              </a:ext>
            </a:extLst>
          </p:cNvPr>
          <p:cNvSpPr/>
          <p:nvPr/>
        </p:nvSpPr>
        <p:spPr>
          <a:xfrm>
            <a:off x="1075333" y="207180"/>
            <a:ext cx="5899898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800" dirty="0">
                <a:latin typeface="Bahnschrift" panose="020B0502040204020203" pitchFamily="34" charset="0"/>
              </a:rPr>
              <a:t>Changes in Tax Rate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077CE48-3128-B0E3-05C0-26A215DDC315}"/>
              </a:ext>
            </a:extLst>
          </p:cNvPr>
          <p:cNvSpPr/>
          <p:nvPr/>
        </p:nvSpPr>
        <p:spPr>
          <a:xfrm>
            <a:off x="7503045" y="133290"/>
            <a:ext cx="2258472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TCS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3246B-8AB7-A0C9-C6DD-5D9F49D5B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228600"/>
            <a:ext cx="9528048" cy="1600200"/>
          </a:xfrm>
        </p:spPr>
        <p:txBody>
          <a:bodyPr/>
          <a:lstStyle/>
          <a:p>
            <a:r>
              <a:rPr lang="en-US" dirty="0"/>
              <a:t>Final tips &amp; takeaways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451A59-0D86-B758-5926-53062622A5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B1AADBF-0A8F-07C0-BAB9-92F44B87F8A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844127" y="2510663"/>
            <a:ext cx="3834385" cy="37398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IN" sz="3600" dirty="0">
              <a:solidFill>
                <a:srgbClr val="002060"/>
              </a:solidFill>
              <a:latin typeface="Aptos" panose="020B0004020202020204" pitchFamily="34" charset="0"/>
            </a:endParaRPr>
          </a:p>
          <a:p>
            <a:pPr marL="0" indent="0" algn="ctr">
              <a:buNone/>
            </a:pPr>
            <a:r>
              <a:rPr lang="en-IN" sz="3600" dirty="0">
                <a:solidFill>
                  <a:srgbClr val="002060"/>
                </a:solidFill>
                <a:latin typeface="Aptos" panose="020B0004020202020204" pitchFamily="34" charset="0"/>
              </a:rPr>
              <a:t>Members to </a:t>
            </a:r>
          </a:p>
          <a:p>
            <a:pPr marL="0" indent="0" algn="ctr">
              <a:buNone/>
            </a:pPr>
            <a:r>
              <a:rPr lang="en-IN" sz="3600" dirty="0">
                <a:solidFill>
                  <a:srgbClr val="002060"/>
                </a:solidFill>
                <a:latin typeface="Aptos" panose="020B0004020202020204" pitchFamily="34" charset="0"/>
              </a:rPr>
              <a:t>Think Over </a:t>
            </a:r>
          </a:p>
          <a:p>
            <a:pPr marL="0" indent="0" algn="ctr">
              <a:buNone/>
            </a:pPr>
            <a:r>
              <a:rPr lang="en-IN" sz="3600" dirty="0">
                <a:solidFill>
                  <a:srgbClr val="002060"/>
                </a:solidFill>
                <a:latin typeface="Aptos" panose="020B0004020202020204" pitchFamily="34" charset="0"/>
              </a:rPr>
              <a:t>and </a:t>
            </a:r>
          </a:p>
          <a:p>
            <a:pPr marL="0" indent="0" algn="ctr">
              <a:buNone/>
            </a:pPr>
            <a:r>
              <a:rPr lang="en-IN" sz="3600" dirty="0">
                <a:solidFill>
                  <a:srgbClr val="002060"/>
                </a:solidFill>
                <a:latin typeface="Aptos" panose="020B0004020202020204" pitchFamily="34" charset="0"/>
              </a:rPr>
              <a:t>Suggest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67AC878-DB68-28B1-0CE3-F3ED5172898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N" dirty="0"/>
              <a:t> </a:t>
            </a:r>
          </a:p>
        </p:txBody>
      </p:sp>
      <p:pic>
        <p:nvPicPr>
          <p:cNvPr id="11" name="Picture 10" descr="36 Happy Sunday good morning ideas ...">
            <a:extLst>
              <a:ext uri="{FF2B5EF4-FFF2-40B4-BE49-F238E27FC236}">
                <a16:creationId xmlns:a16="http://schemas.microsoft.com/office/drawing/2014/main" id="{3ED26239-62E6-D96F-9619-B27EE7CD46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33" y="2234565"/>
            <a:ext cx="1914525" cy="2388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Thorny Flowers&quot; Images – Browse 188 Stock Photos, Vectors ...">
            <a:extLst>
              <a:ext uri="{FF2B5EF4-FFF2-40B4-BE49-F238E27FC236}">
                <a16:creationId xmlns:a16="http://schemas.microsoft.com/office/drawing/2014/main" id="{03E98A19-171E-9B2B-1062-531825C89C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758" y="4623434"/>
            <a:ext cx="2699905" cy="17329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74816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ouquet of flowers">
            <a:extLst>
              <a:ext uri="{FF2B5EF4-FFF2-40B4-BE49-F238E27FC236}">
                <a16:creationId xmlns:a16="http://schemas.microsoft.com/office/drawing/2014/main" id="{8AB2ECDC-2C97-9031-6EF9-11EF690976E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697D649-277C-A20F-F588-7EA2B85B12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5667" y="806696"/>
            <a:ext cx="6327648" cy="2221992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6EF8E06F-4153-981B-474D-3D483B6F4F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5667" y="3429000"/>
            <a:ext cx="6821887" cy="1703439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Chandrashekhar V. Chitale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E502E84-5063-F43E-AC45-9F5CEAA69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1285" y="3209689"/>
            <a:ext cx="362454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DE43C393-A639-F47D-D8A8-BAF189C58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787" y="3066998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40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Freeform: Shape 100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48800" y="1167480"/>
            <a:ext cx="1147464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3 due dates to 4 now </a:t>
            </a:r>
            <a:r>
              <a:rPr lang="en-US" sz="36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36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July split to August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1279440" y="1772640"/>
            <a:ext cx="1256148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B/F losses, but no business income during year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1279440" y="2377800"/>
            <a:ext cx="818748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Trust </a:t>
            </a:r>
            <a:r>
              <a:rPr lang="en-US" sz="3600" b="1" i="1" strike="noStrike" spc="-1">
                <a:solidFill>
                  <a:srgbClr val="000000"/>
                </a:solidFill>
                <a:latin typeface="FranklinGothic-Book"/>
                <a:ea typeface="FranklinGothic-Book"/>
              </a:rPr>
              <a:t>– 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Memorandum / section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1279440" y="2982600"/>
            <a:ext cx="62917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From AY 2026-27 itself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748800" y="3650760"/>
            <a:ext cx="1535508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6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Revised return with additional fee from January to March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1279440" y="4255560"/>
            <a:ext cx="272088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If filing 1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3347640" y="4259880"/>
            <a:ext cx="3283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st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3579120" y="4255560"/>
            <a:ext cx="112111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time post December, then not belated but 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663200" y="4770360"/>
            <a:ext cx="214488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updated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1279440" y="5376240"/>
            <a:ext cx="536040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5k/1k vis-à-vis 25%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1279440" y="5981040"/>
            <a:ext cx="62917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6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360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From AY 2025-26 itself</a:t>
            </a:r>
            <a:endParaRPr lang="en-US" sz="36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56C3FD-7856-77B6-1968-14031A1920E4}"/>
              </a:ext>
            </a:extLst>
          </p:cNvPr>
          <p:cNvSpPr/>
          <p:nvPr/>
        </p:nvSpPr>
        <p:spPr>
          <a:xfrm>
            <a:off x="1075332" y="207180"/>
            <a:ext cx="6495827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800" dirty="0">
                <a:solidFill>
                  <a:srgbClr val="CCD8D6"/>
                </a:solidFill>
                <a:latin typeface="Bahnschrift" panose="020B0502040204020203" pitchFamily="34" charset="0"/>
              </a:rPr>
              <a:t>Changes in Due Dates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Freeform: Shape 118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125" name="Picture 124"/>
          <p:cNvPicPr/>
          <p:nvPr/>
        </p:nvPicPr>
        <p:blipFill>
          <a:blip r:embed="rId2"/>
          <a:stretch/>
        </p:blipFill>
        <p:spPr>
          <a:xfrm>
            <a:off x="7508880" y="973800"/>
            <a:ext cx="605520" cy="484920"/>
          </a:xfrm>
          <a:prstGeom prst="rect">
            <a:avLst/>
          </a:prstGeom>
          <a:ln w="0">
            <a:noFill/>
          </a:ln>
        </p:spPr>
      </p:pic>
      <p:sp>
        <p:nvSpPr>
          <p:cNvPr id="128" name="Freeform: Shape 127"/>
          <p:cNvSpPr/>
          <p:nvPr/>
        </p:nvSpPr>
        <p:spPr>
          <a:xfrm>
            <a:off x="946080" y="1269360"/>
            <a:ext cx="11076840" cy="5533920"/>
          </a:xfrm>
          <a:custGeom>
            <a:avLst/>
            <a:gdLst/>
            <a:ahLst/>
            <a:cxnLst/>
            <a:rect l="0" t="0" r="r" b="b"/>
            <a:pathLst>
              <a:path w="30769" h="15372">
                <a:moveTo>
                  <a:pt x="0" y="15372"/>
                </a:moveTo>
                <a:lnTo>
                  <a:pt x="30769" y="15372"/>
                </a:lnTo>
                <a:lnTo>
                  <a:pt x="30769" y="0"/>
                </a:lnTo>
                <a:lnTo>
                  <a:pt x="0" y="0"/>
                </a:lnTo>
                <a:lnTo>
                  <a:pt x="0" y="15372"/>
                </a:lnTo>
                <a:close/>
              </a:path>
            </a:pathLst>
          </a:custGeom>
          <a:noFill/>
          <a:ln w="1440">
            <a:solidFill>
              <a:srgbClr val="000000"/>
            </a:solidFill>
            <a:miter/>
          </a:ln>
        </p:spPr>
        <p:txBody>
          <a:bodyPr lIns="720" tIns="720" rIns="720" bIns="72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29" name="Picture 128"/>
          <p:cNvPicPr/>
          <p:nvPr/>
        </p:nvPicPr>
        <p:blipFill>
          <a:blip r:embed="rId3"/>
          <a:stretch/>
        </p:blipFill>
        <p:spPr>
          <a:xfrm>
            <a:off x="1069920" y="5887080"/>
            <a:ext cx="10951920" cy="41400"/>
          </a:xfrm>
          <a:prstGeom prst="rect">
            <a:avLst/>
          </a:prstGeom>
          <a:ln w="0">
            <a:noFill/>
          </a:ln>
        </p:spPr>
      </p:pic>
      <p:pic>
        <p:nvPicPr>
          <p:cNvPr id="130" name="Picture 129"/>
          <p:cNvPicPr/>
          <p:nvPr/>
        </p:nvPicPr>
        <p:blipFill>
          <a:blip r:embed="rId4"/>
          <a:stretch/>
        </p:blipFill>
        <p:spPr>
          <a:xfrm>
            <a:off x="1069920" y="4527720"/>
            <a:ext cx="10951920" cy="39960"/>
          </a:xfrm>
          <a:prstGeom prst="rect">
            <a:avLst/>
          </a:prstGeom>
          <a:ln w="0">
            <a:noFill/>
          </a:ln>
        </p:spPr>
      </p:pic>
      <p:pic>
        <p:nvPicPr>
          <p:cNvPr id="131" name="Picture 130"/>
          <p:cNvPicPr/>
          <p:nvPr/>
        </p:nvPicPr>
        <p:blipFill>
          <a:blip r:embed="rId3"/>
          <a:stretch/>
        </p:blipFill>
        <p:spPr>
          <a:xfrm>
            <a:off x="1069920" y="3166920"/>
            <a:ext cx="10951920" cy="41400"/>
          </a:xfrm>
          <a:prstGeom prst="rect">
            <a:avLst/>
          </a:prstGeom>
          <a:ln w="0">
            <a:noFill/>
          </a:ln>
        </p:spPr>
      </p:pic>
      <p:pic>
        <p:nvPicPr>
          <p:cNvPr id="132" name="Picture 131"/>
          <p:cNvPicPr/>
          <p:nvPr/>
        </p:nvPicPr>
        <p:blipFill>
          <a:blip r:embed="rId3"/>
          <a:stretch/>
        </p:blipFill>
        <p:spPr>
          <a:xfrm>
            <a:off x="1069920" y="1807560"/>
            <a:ext cx="10951920" cy="41400"/>
          </a:xfrm>
          <a:prstGeom prst="rect">
            <a:avLst/>
          </a:prstGeom>
          <a:ln w="0">
            <a:noFill/>
          </a:ln>
        </p:spPr>
      </p:pic>
      <p:pic>
        <p:nvPicPr>
          <p:cNvPr id="134" name="Picture 133"/>
          <p:cNvPicPr/>
          <p:nvPr/>
        </p:nvPicPr>
        <p:blipFill>
          <a:blip r:embed="rId5"/>
          <a:stretch/>
        </p:blipFill>
        <p:spPr>
          <a:xfrm>
            <a:off x="1060560" y="1370160"/>
            <a:ext cx="2865600" cy="469800"/>
          </a:xfrm>
          <a:prstGeom prst="rect">
            <a:avLst/>
          </a:prstGeom>
          <a:ln w="0">
            <a:noFill/>
          </a:ln>
        </p:spPr>
      </p:pic>
      <p:sp>
        <p:nvSpPr>
          <p:cNvPr id="135" name="TextBox 134"/>
          <p:cNvSpPr txBox="1"/>
          <p:nvPr/>
        </p:nvSpPr>
        <p:spPr>
          <a:xfrm>
            <a:off x="3968640" y="1368360"/>
            <a:ext cx="685872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DD </a:t>
            </a:r>
            <a:r>
              <a:rPr lang="en-US" sz="279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27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31/7 filed 30/7, revised 31/12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1972080" y="1391400"/>
            <a:ext cx="144684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Case 1 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1119960" y="1837800"/>
            <a:ext cx="20689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•</a:t>
            </a:r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No late fee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38" name="Picture 137"/>
          <p:cNvPicPr/>
          <p:nvPr/>
        </p:nvPicPr>
        <p:blipFill>
          <a:blip r:embed="rId6"/>
          <a:stretch/>
        </p:blipFill>
        <p:spPr>
          <a:xfrm>
            <a:off x="1060560" y="2729520"/>
            <a:ext cx="2865600" cy="469800"/>
          </a:xfrm>
          <a:prstGeom prst="rect">
            <a:avLst/>
          </a:prstGeom>
          <a:ln w="0">
            <a:noFill/>
          </a:ln>
        </p:spPr>
      </p:pic>
      <p:sp>
        <p:nvSpPr>
          <p:cNvPr id="139" name="TextBox 138"/>
          <p:cNvSpPr txBox="1"/>
          <p:nvPr/>
        </p:nvSpPr>
        <p:spPr>
          <a:xfrm>
            <a:off x="3968640" y="2728440"/>
            <a:ext cx="388224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DD </a:t>
            </a:r>
            <a:r>
              <a:rPr lang="en-US" sz="279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27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31/7 filed 30/9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1972080" y="2751480"/>
            <a:ext cx="132372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Case 2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1119960" y="3197880"/>
            <a:ext cx="289368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•</a:t>
            </a:r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Late fee </a:t>
            </a:r>
            <a:r>
              <a:rPr lang="en-US" sz="24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5k/1k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42" name="Picture 141"/>
          <p:cNvPicPr/>
          <p:nvPr/>
        </p:nvPicPr>
        <p:blipFill>
          <a:blip r:embed="rId7"/>
          <a:stretch/>
        </p:blipFill>
        <p:spPr>
          <a:xfrm>
            <a:off x="1060560" y="4088880"/>
            <a:ext cx="2865600" cy="469800"/>
          </a:xfrm>
          <a:prstGeom prst="rect">
            <a:avLst/>
          </a:prstGeom>
          <a:ln w="0">
            <a:noFill/>
          </a:ln>
        </p:spPr>
      </p:pic>
      <p:sp>
        <p:nvSpPr>
          <p:cNvPr id="143" name="TextBox 142"/>
          <p:cNvSpPr txBox="1"/>
          <p:nvPr/>
        </p:nvSpPr>
        <p:spPr>
          <a:xfrm>
            <a:off x="3968640" y="4088520"/>
            <a:ext cx="655704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DD 31/7 filed 30/9, revised 31/12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1972080" y="4111560"/>
            <a:ext cx="132372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Case 3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1119960" y="4557600"/>
            <a:ext cx="434592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•</a:t>
            </a:r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Late fee for 30/9 </a:t>
            </a:r>
            <a:r>
              <a:rPr lang="en-US" sz="240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5k/1k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46" name="Picture 145"/>
          <p:cNvPicPr/>
          <p:nvPr/>
        </p:nvPicPr>
        <p:blipFill>
          <a:blip r:embed="rId8"/>
          <a:stretch/>
        </p:blipFill>
        <p:spPr>
          <a:xfrm>
            <a:off x="1060560" y="5449680"/>
            <a:ext cx="2865600" cy="469800"/>
          </a:xfrm>
          <a:prstGeom prst="rect">
            <a:avLst/>
          </a:prstGeom>
          <a:ln w="0">
            <a:noFill/>
          </a:ln>
        </p:spPr>
      </p:pic>
      <p:sp>
        <p:nvSpPr>
          <p:cNvPr id="147" name="TextBox 146"/>
          <p:cNvSpPr txBox="1"/>
          <p:nvPr/>
        </p:nvSpPr>
        <p:spPr>
          <a:xfrm>
            <a:off x="3968640" y="5448600"/>
            <a:ext cx="685872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DD 31/7 </a:t>
            </a:r>
            <a:r>
              <a:rPr lang="en-US" sz="2790" b="1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 </a:t>
            </a:r>
            <a:r>
              <a:rPr lang="en-US" sz="27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filed 31/12, revised 31/1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1972080" y="5471280"/>
            <a:ext cx="1323720" cy="41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790" b="1" strike="noStrike" spc="-1">
                <a:solidFill>
                  <a:srgbClr val="FFFFFF"/>
                </a:solidFill>
                <a:latin typeface="Franklin Gothic Book"/>
                <a:ea typeface="Franklin Gothic Book"/>
              </a:rPr>
              <a:t>Case 4</a:t>
            </a:r>
            <a:endParaRPr lang="en-US" sz="27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1119960" y="5917680"/>
            <a:ext cx="2969640" cy="35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40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•</a:t>
            </a:r>
            <a:r>
              <a:rPr lang="en-US" sz="240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Late fee 2 times</a:t>
            </a:r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9B896B-09AD-5196-1605-BE77267FD36D}"/>
              </a:ext>
            </a:extLst>
          </p:cNvPr>
          <p:cNvSpPr/>
          <p:nvPr/>
        </p:nvSpPr>
        <p:spPr>
          <a:xfrm>
            <a:off x="1075332" y="207180"/>
            <a:ext cx="6775547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800" dirty="0">
                <a:latin typeface="Bahnschrift" panose="020B0502040204020203" pitchFamily="34" charset="0"/>
              </a:rPr>
              <a:t>Changes in Revised ITR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Freeform: Shape 149"/>
          <p:cNvSpPr/>
          <p:nvPr/>
        </p:nvSpPr>
        <p:spPr>
          <a:xfrm>
            <a:off x="0" y="0"/>
            <a:ext cx="12192120" cy="6858360"/>
          </a:xfrm>
          <a:custGeom>
            <a:avLst/>
            <a:gdLst/>
            <a:ahLst/>
            <a:cxnLst/>
            <a:rect l="0" t="0" r="r" b="b"/>
            <a:pathLst>
              <a:path w="33867" h="19051">
                <a:moveTo>
                  <a:pt x="0" y="19051"/>
                </a:moveTo>
                <a:lnTo>
                  <a:pt x="33867" y="19051"/>
                </a:lnTo>
                <a:lnTo>
                  <a:pt x="3386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1" name="Freeform: Shape 150"/>
          <p:cNvSpPr/>
          <p:nvPr/>
        </p:nvSpPr>
        <p:spPr>
          <a:xfrm>
            <a:off x="478080" y="360"/>
            <a:ext cx="229320" cy="6858360"/>
          </a:xfrm>
          <a:custGeom>
            <a:avLst/>
            <a:gdLst/>
            <a:ahLst/>
            <a:cxnLst/>
            <a:rect l="0" t="0" r="r" b="b"/>
            <a:pathLst>
              <a:path w="637" h="19051">
                <a:moveTo>
                  <a:pt x="0" y="19051"/>
                </a:moveTo>
                <a:lnTo>
                  <a:pt x="637" y="19051"/>
                </a:lnTo>
                <a:lnTo>
                  <a:pt x="637" y="0"/>
                </a:lnTo>
                <a:lnTo>
                  <a:pt x="0" y="0"/>
                </a:lnTo>
                <a:lnTo>
                  <a:pt x="0" y="19051"/>
                </a:lnTo>
                <a:close/>
              </a:path>
            </a:pathLst>
          </a:custGeom>
          <a:solidFill>
            <a:srgbClr val="191B0E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748800" y="1163880"/>
            <a:ext cx="5859000" cy="652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441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441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Now allowed for:</a:t>
            </a:r>
            <a:endParaRPr lang="en-US" sz="44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1279440" y="1883520"/>
            <a:ext cx="6395400" cy="652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441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441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Reduction in losses</a:t>
            </a:r>
            <a:endParaRPr lang="en-US" sz="44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1279440" y="2603160"/>
            <a:ext cx="7326720" cy="652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441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–</a:t>
            </a:r>
            <a:r>
              <a:rPr lang="en-US" sz="4410" b="1" i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If notice u/s 148 / 280 </a:t>
            </a:r>
            <a:endParaRPr lang="en-US" sz="441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1736640" y="3324960"/>
            <a:ext cx="832356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9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Can file with addl. 10% tax</a:t>
            </a:r>
            <a:endParaRPr lang="en-US" sz="39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1736640" y="3986640"/>
            <a:ext cx="8413200" cy="591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3990" b="0" strike="noStrike" spc="-1">
                <a:solidFill>
                  <a:srgbClr val="000000"/>
                </a:solidFill>
                <a:latin typeface="FranklinGothic"/>
                <a:ea typeface="FranklinGothic"/>
              </a:rPr>
              <a:t>■</a:t>
            </a:r>
            <a:r>
              <a:rPr lang="en-US" sz="3990" b="1" strike="noStrike" spc="-1">
                <a:solidFill>
                  <a:srgbClr val="000000"/>
                </a:solidFill>
                <a:latin typeface="Franklin Gothic Book"/>
                <a:ea typeface="Franklin Gothic Book"/>
              </a:rPr>
              <a:t> No return then u/s 148/280</a:t>
            </a:r>
            <a:endParaRPr lang="en-US" sz="399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D28C41-4776-A26F-9F17-681FC3769849}"/>
              </a:ext>
            </a:extLst>
          </p:cNvPr>
          <p:cNvSpPr/>
          <p:nvPr/>
        </p:nvSpPr>
        <p:spPr>
          <a:xfrm>
            <a:off x="1075332" y="207180"/>
            <a:ext cx="6775547" cy="91440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800" dirty="0">
                <a:latin typeface="Bahnschrift" panose="020B0502040204020203" pitchFamily="34" charset="0"/>
              </a:rPr>
              <a:t>Changes in Updated ITR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20">
      <a:dk1>
        <a:srgbClr val="000000"/>
      </a:dk1>
      <a:lt1>
        <a:srgbClr val="FFFFFF"/>
      </a:lt1>
      <a:dk2>
        <a:srgbClr val="CAD8D6"/>
      </a:dk2>
      <a:lt2>
        <a:srgbClr val="E7E6E6"/>
      </a:lt2>
      <a:accent1>
        <a:srgbClr val="7E8679"/>
      </a:accent1>
      <a:accent2>
        <a:srgbClr val="72292A"/>
      </a:accent2>
      <a:accent3>
        <a:srgbClr val="4A3A1C"/>
      </a:accent3>
      <a:accent4>
        <a:srgbClr val="E47D60"/>
      </a:accent4>
      <a:accent5>
        <a:srgbClr val="CEBBAF"/>
      </a:accent5>
      <a:accent6>
        <a:srgbClr val="E8DAC4"/>
      </a:accent6>
      <a:hlink>
        <a:srgbClr val="3968F6"/>
      </a:hlink>
      <a:folHlink>
        <a:srgbClr val="954F72"/>
      </a:folHlink>
    </a:clrScheme>
    <a:fontScheme name="Custom 23">
      <a:majorFont>
        <a:latin typeface="Baskerville Old Face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loral flourish_win32_CP_v3" id="{3BF332BF-22B8-49D8-950E-E9BBBBF59833}" vid="{E4E7F1DC-3AF4-489F-A450-0CED11A8EB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71E6BC5B-F32E-483D-A6CB-100D6BCB78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915FD3-F777-4046-A12C-BE3860E324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84BFC8-02DA-464F-AE97-4951BE47415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{B8F62838-3FDD-4F51-8908-EE601EE8EE34}TF6ca04e33-feaa-4cf5-9b27-d56362f12ac085bf296f_win32-5c14a82fef6c</Template>
  <TotalTime>425</TotalTime>
  <Words>4416</Words>
  <Application>Microsoft Office PowerPoint</Application>
  <PresentationFormat>Widescreen</PresentationFormat>
  <Paragraphs>859</Paragraphs>
  <Slides>61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78" baseType="lpstr">
      <vt:lpstr>Agency FB</vt:lpstr>
      <vt:lpstr>Aptos</vt:lpstr>
      <vt:lpstr>Aptos Display</vt:lpstr>
      <vt:lpstr>Arial</vt:lpstr>
      <vt:lpstr>Bahnschrift</vt:lpstr>
      <vt:lpstr>Baskerville Old Face</vt:lpstr>
      <vt:lpstr>Calibri</vt:lpstr>
      <vt:lpstr>Ebrima</vt:lpstr>
      <vt:lpstr>Elephant</vt:lpstr>
      <vt:lpstr>Franklin Gothic Book</vt:lpstr>
      <vt:lpstr>FranklinGothic</vt:lpstr>
      <vt:lpstr>FranklinGothic-Book</vt:lpstr>
      <vt:lpstr>Gill Sans Nova Light</vt:lpstr>
      <vt:lpstr>Tahoma</vt:lpstr>
      <vt:lpstr>Times New Roman</vt:lpstr>
      <vt:lpstr>Wingdings</vt:lpstr>
      <vt:lpstr>Custom</vt:lpstr>
      <vt:lpstr>Income tax  Transition from  1961 to 2025</vt:lpstr>
      <vt:lpstr>Agenda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Income Computation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Charitable Institutions</vt:lpstr>
      <vt:lpstr>PowerPoint Presentation</vt:lpstr>
      <vt:lpstr>PowerPoint Presentation</vt:lpstr>
      <vt:lpstr>PowerPoint Presentation</vt:lpstr>
      <vt:lpstr>PowerPoint Presentation</vt:lpstr>
      <vt:lpstr>Computation Structure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Procedural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Current Year</vt:lpstr>
      <vt:lpstr>PowerPoint Presentation</vt:lpstr>
      <vt:lpstr>Final tips &amp; takeaways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Shekhar Chitale</dc:creator>
  <cp:lastModifiedBy>Shekhar Chitale</cp:lastModifiedBy>
  <cp:revision>27</cp:revision>
  <dcterms:created xsi:type="dcterms:W3CDTF">2026-05-12T15:39:01Z</dcterms:created>
  <dcterms:modified xsi:type="dcterms:W3CDTF">2026-06-03T04:33:32Z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