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1" r:id="rId1"/>
    <p:sldMasterId id="2147483753" r:id="rId2"/>
    <p:sldMasterId id="2147483814" r:id="rId3"/>
  </p:sldMasterIdLst>
  <p:notesMasterIdLst>
    <p:notesMasterId r:id="rId35"/>
  </p:notesMasterIdLst>
  <p:sldIdLst>
    <p:sldId id="713" r:id="rId4"/>
    <p:sldId id="847" r:id="rId5"/>
    <p:sldId id="850" r:id="rId6"/>
    <p:sldId id="851" r:id="rId7"/>
    <p:sldId id="852" r:id="rId8"/>
    <p:sldId id="853" r:id="rId9"/>
    <p:sldId id="855" r:id="rId10"/>
    <p:sldId id="854" r:id="rId11"/>
    <p:sldId id="838" r:id="rId12"/>
    <p:sldId id="827" r:id="rId13"/>
    <p:sldId id="746" r:id="rId14"/>
    <p:sldId id="817" r:id="rId15"/>
    <p:sldId id="751" r:id="rId16"/>
    <p:sldId id="768" r:id="rId17"/>
    <p:sldId id="772" r:id="rId18"/>
    <p:sldId id="800" r:id="rId19"/>
    <p:sldId id="773" r:id="rId20"/>
    <p:sldId id="749" r:id="rId21"/>
    <p:sldId id="815" r:id="rId22"/>
    <p:sldId id="799" r:id="rId23"/>
    <p:sldId id="759" r:id="rId24"/>
    <p:sldId id="803" r:id="rId25"/>
    <p:sldId id="828" r:id="rId26"/>
    <p:sldId id="594" r:id="rId27"/>
    <p:sldId id="819" r:id="rId28"/>
    <p:sldId id="834" r:id="rId29"/>
    <p:sldId id="849" r:id="rId30"/>
    <p:sldId id="810" r:id="rId31"/>
    <p:sldId id="792" r:id="rId32"/>
    <p:sldId id="793" r:id="rId33"/>
    <p:sldId id="836" r:id="rId34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70" d="100"/>
          <a:sy n="70" d="100"/>
        </p:scale>
        <p:origin x="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9940C-04F7-4B15-9971-04218C8803B9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4D424-BCE2-48C5-A369-6F0783637A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4363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4D424-BCE2-48C5-A369-6F0783637AA3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258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57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4D424-BCE2-48C5-A369-6F0783637AA3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1834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4D424-BCE2-48C5-A369-6F0783637AA3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128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22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64D424-BCE2-48C5-A369-6F0783637AA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92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4D424-BCE2-48C5-A369-6F0783637AA3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2994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4D424-BCE2-48C5-A369-6F0783637AA3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760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15720-581B-83A4-FBC2-7B5506B1D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321DA-0632-8FCF-EAD5-B4F9D15E1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9928B-1BEC-F9DF-1EDA-A3BA132B3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CFB84-3DCE-D5E7-4ACB-B2A2F7852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64D424-BCE2-48C5-A369-6F0783637AA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74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85667-B895-9596-C2A6-575FF2550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20D8B-B9CC-AB63-8BF3-01B1E7F04D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DF9B0-B1C8-C3DC-86DC-4D1FC1CA8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D9874-7DBA-D497-A778-64956E7B3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64D424-BCE2-48C5-A369-6F0783637AA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929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2FA4B-6E01-E85F-2BFE-15E189F7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3AECB6-D7F6-6A3E-0279-645BADA74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63635F-4335-F67F-1F24-82E49781F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FAAF9-D761-4E72-9DA1-309A4D44F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64D424-BCE2-48C5-A369-6F0783637AA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076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648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56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F6FBFCD0-A4BD-C7D0-5DE0-5E4ECAF396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94234E1-7B3F-219B-FDDC-D11B9FF53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B1CC31-8212-2E11-555D-079F7152C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CA6BF-892A-48A7-A159-ABE52DB1FA8D}" type="slidenum">
              <a:rPr kumimoji="0" lang="en-I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I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872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58C29-9E84-4696-9800-81B3A108A576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561DC-67B0-4E7C-B78E-D9C13275D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8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9A35-1A6C-4F5D-B2B8-208112DC0104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1741-240F-4B82-8D1E-4A3CBF8043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51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0DE4D-7489-4295-96CF-B2838CCB9238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F5C8A-F8EC-4615-8E5A-576D1C957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18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FE5A3-9330-4560-8958-F581BD530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348AD-6AFE-4AD5-82DE-5F99D86A6B0F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53F6E-4CD4-4DEF-90B2-DB50B315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A45AA-F219-4085-83BF-36ABDD63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DF2CC-5F53-4819-A3A5-8F9D68BEE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3557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3138B-76FA-4F2D-BCF6-51663972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DC6A9-0469-408F-851A-F18B5CDF387C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30AC-EB6F-478B-BA34-608D08443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D1767-2A3F-476A-B6B3-7A4A3C9C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8A279-A42A-4EE1-ADE9-786C411A99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65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AD8C7-1274-41EB-85C0-49EFF86F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3F86F-5AEB-47F4-9390-176CC917CD27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A6B64-CA85-484B-8BCF-3FB14487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C323B-94AF-40AD-84FD-55C56FB4E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7BDE1-4100-48BF-8C0B-0C9B94E5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61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DB281A-F2A7-4E98-AA0A-3144B8F2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B2A7-89E9-41A0-8B4B-08C940710F67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C7E94D-FF9D-4236-9F3F-B91363527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AEE33A-DDEB-4786-B8B1-92A75D045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5F92D-BC50-41E1-ABC6-6E4B03988E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42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1C88CE-F853-4642-AD06-FA04E06CE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77C11-24CF-4721-A3C4-4AE329F1AC8A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112B109-5949-4FE7-803B-4FBD7E465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A08EB2-8F20-4AC4-B09A-AFCC889F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E3B9E3-27E2-4B2D-A8DA-C14B36AF1A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542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A666595-2507-4EFA-89C6-54F1630B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331F3-68EA-464B-996B-0AD20972C8F6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C07F0C-80CD-40D5-A861-D8ED1948A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472EED9-4A5C-4240-A4B9-74D80B4B5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7049D-0B17-49D0-8D39-977DAC545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045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BC0B772-159B-405B-97D9-7A8389D75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8379E-F8B4-48CA-8B00-5ADB6921D478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4BE7096-1DC9-4592-B750-AA7B8739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A2ACC07-BD4D-49CA-9900-EDAB3D5AC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4E925-42DC-4443-95AB-B06A0F0702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695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A98147C-8AAC-4FD8-8ABA-B7A04631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40132-A507-4D1B-A919-81F3FDFF91C0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E36278-21A3-4C61-8552-1475A18F6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CF57FA-3E7F-464A-9549-0724F8367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B5D90-9972-4BEB-97E3-4A7004B2C6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70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A0DF4-BB52-4676-9A89-E893E1CD2EFC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45AC-5188-48C7-A732-EEDBAB7800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0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1E9DBC-5EBE-4BEC-984A-02197ECE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9000E-A698-4563-8766-074A656CE005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44DC37-1887-45E5-B64E-1B51A5B8B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61E4122-26F4-44D3-AF3D-1CFEAD2D0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7ADAC-904E-4260-9BE3-C946550129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23106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2E085-4659-411E-98BD-28215EA0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6529A-8DCF-4913-8D59-384BAEDE871C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A986C-D33C-41E6-A8EA-DCB98F716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BB173-C781-4CBE-9025-C30A9844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94CB5-56C9-4B68-80F9-FE35E024A7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640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D8825-E950-416F-BC60-15C2BB17D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0BBC0-87A6-45B5-9B50-C1CC2FAE3EF8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7F1CA-9D5E-4F5A-A1CE-1959E26B5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43848-BF37-42DA-9E3F-CA28CBB3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C7CA2-D324-4912-8363-B62F05218A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8368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0E424-3757-DE65-A328-ECAF1795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12102-1C61-4975-98BF-0E6338CD85F0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168D7-D8C8-9276-0E20-F2A3F53E8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368F3-0213-FBF9-BC56-7E2D844C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D5AE6-F7FF-4B59-BDE0-5268952DFBB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930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479F4-F3F4-5A7F-C24D-B0B5B3476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B918-C876-4889-AB0A-713297994CD5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8E450-744D-84A9-975E-C1F71BAE8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E6B9-173F-99AF-3149-384B271D5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4352-A1A3-4AEF-97E1-7D576EA36A7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368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BF24E-68DA-1DAF-4BE1-477082B2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EC2D-974A-4D89-86CC-C7E7277B870A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62A2-07A6-926F-1EB8-3B8E0D0D3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0F7A6-E4DC-9F73-DAF0-BF395895E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2207F-1982-494B-9058-6528F364550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11752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45FFDD-05F3-CE31-7E34-2DA783083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0E1CF-5722-4BE9-A689-8D8681A7C484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345D59A-C213-BFFA-BC9C-8624427E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C1BFEE-14FA-5BCA-1791-376629DAD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20D17-78CA-486D-BBBB-754BC26EDED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8627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032794D-CAFD-2EC8-EDC3-295C67E1E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70988-9956-4EBB-AB2A-04900D2FCDBF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0B5CB5-5A4A-AFB8-8349-E064F434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BD6EDD-EA4D-4221-5C9A-2BCF8E49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C93C7-257C-4C3A-95A3-82543756573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69496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6EC665A-CD2D-AD72-071B-E0CA0C156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36DBB-454B-4992-A592-51CA62F57635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788F7F-59A9-C9DA-F1B7-45CBDDDD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EF45E3-0789-0A8F-8089-C20214345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C4EF3-28E5-4A5A-AB02-4DF4DC9871C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70746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775F09-7C1F-8497-562B-3EE216D3D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21421-6960-47D8-BC5F-ED2F9B755E84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26AC55D-C305-314B-541F-9D3A652C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0689B72-5CF5-3189-EBA6-7C2008E0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EEE7-9C52-46FC-9A3F-B0BBB6838BB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750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33408-B140-4ECF-858D-BB3451460E26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D4C3-96CA-4D8E-BC62-816581A21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87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2E130A-CEEF-EBE5-9244-5EAD385EA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1D2CE-D9C7-4CF5-B858-6109B09BDC64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656401-2BD3-7D4E-D95F-0BFC469E5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66C272-9A66-6A70-FBEF-3EA3F26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BB1A8-A090-49DE-9C42-76CE8D445C5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4282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4A9E5A-7D46-4EFC-A8B1-319813EC6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6653-AC84-40F3-B2C8-9FD55D407111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D7D527-7BBF-B661-3FE9-4C4508E52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8F85E03-D785-57A4-C29E-9F886B6B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49C96-E413-4B81-834A-D180F067C12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939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641D4-E878-77E2-C6A3-CFB7946A2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B9F2-23FD-49BF-9392-6B598C45ACBC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91DAE-48AE-B99B-7139-68674727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FE827-C56E-4FA9-21B2-DEA6C6BE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20B81-57E8-4387-AE83-298283AA270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94753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1ED67-FC71-A5C8-91F6-D4ED8164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9F975-2F4C-40C8-BB5C-0167AD7077A0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EC289-BBAE-7290-6816-8BF9A4D8E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9F4E6-4B1F-D814-DF7A-8DF558835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A108-9AA1-4830-8AC8-EC9CBACEEC4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4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5C8D-6B86-415B-9D26-9A09C11D2857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6D228-19AD-402D-968C-1E4112E38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8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70A7F-403B-407B-98C5-5ADEDCB31D3F}" type="datetime1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BA2BA-6A45-414B-B39F-EA5913FF8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D9723-D526-4413-A9E8-CA038164E5D7}" type="datetime1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7EF70-22FC-4F1C-9033-0A9E3DB9D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44E65-0C4F-475A-B0D6-50741F0A9060}" type="datetime1">
              <a:rPr lang="en-US" smtClean="0"/>
              <a:t>6/4/2026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3AB5-7BE4-462E-AD66-8EB666AD9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8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AF75D-7D57-45E8-80AE-58A93B4BC328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ECDBB-C909-4411-BFAE-2173F4EC3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3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ECC4-A3A4-48B5-8AD0-D1CBBCB2528A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B2C5F-93A0-430A-9C1F-C571CC772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2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4185F5-08B4-48E4-9ADF-2E86D37AA586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CA Jay Chhaira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53741A-5E91-460B-878A-D7F1A4884F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6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8845644-2F3D-4337-AEB1-B5B12529BB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81BC812-DDB6-46C5-ABEC-2B5CEA789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8AD82-44FD-46AC-BC32-0E564942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1B9AFB-1F77-4364-B388-00ABD4A9DC03}" type="datetimeFigureOut">
              <a:rPr lang="en-US"/>
              <a:pPr>
                <a:defRPr/>
              </a:pPr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20772-0F65-451A-BB96-3AE67D9DC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C7AA1-6F48-49E7-ACDE-4B1957799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710F56-779E-4DA6-98FF-EFDA2B434A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75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39272FC9-60E5-166D-4BC2-48F16133C5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1B1C5769-1DCD-7A1D-733F-7809E35DC4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1A73E-27A0-47D4-D3E8-B2285BF2D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5F37E5-C060-4158-8521-B56D0DAA5208}" type="datetimeFigureOut">
              <a:rPr lang="en-IN"/>
              <a:pPr>
                <a:defRPr/>
              </a:pPr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EA96A-D292-7055-810E-7A7C206F5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17EFA-AA5B-8189-A819-E5B38D9234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D69BA3-8E18-4C5B-A169-B97975BF1E7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EE2A5C7-379F-3CFD-BD26-5E52EED6D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3497373"/>
            <a:ext cx="835977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latin typeface="Tw Cen MT Condensed" panose="020B0606020104020203" pitchFamily="34" charset="0"/>
              </a:rPr>
              <a:t>B.Com</a:t>
            </a:r>
            <a:r>
              <a:rPr lang="en-US" altLang="en-US" dirty="0">
                <a:latin typeface="Tw Cen MT Condensed" panose="020B0606020104020203" pitchFamily="34" charset="0"/>
              </a:rPr>
              <a:t>., LL.B., F.C.A., A.C.M.A., M.F.M., </a:t>
            </a:r>
            <a:r>
              <a:rPr lang="en-US" altLang="en-US" dirty="0" err="1">
                <a:latin typeface="Tw Cen MT Condensed" panose="020B0606020104020203" pitchFamily="34" charset="0"/>
              </a:rPr>
              <a:t>M.Com</a:t>
            </a:r>
            <a:r>
              <a:rPr lang="en-US" altLang="en-US" dirty="0">
                <a:latin typeface="Tw Cen MT Condensed" panose="020B0606020104020203" pitchFamily="34" charset="0"/>
              </a:rPr>
              <a:t>.(FT), M.B.A.(Fin.), P.G.D.F.M., M.F.C., </a:t>
            </a:r>
            <a:r>
              <a:rPr lang="en-US" altLang="en-US" dirty="0" err="1">
                <a:latin typeface="Tw Cen MT Condensed" panose="020B0606020104020203" pitchFamily="34" charset="0"/>
              </a:rPr>
              <a:t>M.Bk.M</a:t>
            </a:r>
            <a:r>
              <a:rPr lang="en-US" altLang="en-US" dirty="0">
                <a:latin typeface="Tw Cen MT Condensed" panose="020B0606020104020203" pitchFamily="34" charset="0"/>
              </a:rPr>
              <a:t>., </a:t>
            </a:r>
            <a:r>
              <a:rPr lang="en-US" altLang="en-US" dirty="0" err="1">
                <a:latin typeface="Tw Cen MT Condensed" panose="020B0606020104020203" pitchFamily="34" charset="0"/>
              </a:rPr>
              <a:t>M.Com</a:t>
            </a:r>
            <a:r>
              <a:rPr lang="en-US" altLang="en-US" dirty="0">
                <a:latin typeface="Tw Cen MT Condensed" panose="020B0606020104020203" pitchFamily="34" charset="0"/>
              </a:rPr>
              <a:t>.(CIM), D.I.M.,  D.B.F., M.Phil.(Mgt.), A.D.B.A., </a:t>
            </a:r>
            <a:r>
              <a:rPr lang="en-US" altLang="en-US" dirty="0" err="1">
                <a:latin typeface="Tw Cen MT Condensed" panose="020B0606020104020203" pitchFamily="34" charset="0"/>
              </a:rPr>
              <a:t>P.G.D.Adv</a:t>
            </a:r>
            <a:r>
              <a:rPr lang="en-US" altLang="en-US" dirty="0">
                <a:latin typeface="Tw Cen MT Condensed" panose="020B0606020104020203" pitchFamily="34" charset="0"/>
              </a:rPr>
              <a:t>., P.G.D.M.M., I.S.A.(ICAI), M.A.(Eco), M.B.A.(Inv.), P.G.D.I.M., </a:t>
            </a:r>
            <a:r>
              <a:rPr lang="en-US" altLang="en-US" dirty="0" err="1">
                <a:latin typeface="Tw Cen MT Condensed" panose="020B0606020104020203" pitchFamily="34" charset="0"/>
              </a:rPr>
              <a:t>P.G.D.Ent</a:t>
            </a:r>
            <a:r>
              <a:rPr lang="en-US" altLang="en-US" dirty="0">
                <a:latin typeface="Tw Cen MT Condensed" panose="020B0606020104020203" pitchFamily="34" charset="0"/>
              </a:rPr>
              <a:t>., D.B.M., P.G.D.I.B., A.M.P.G.S.(U.S.), P.G.D.W.M., P.G.D.I.P.R., A.D.M.A.(U.K.)</a:t>
            </a:r>
            <a:endParaRPr lang="en-US" altLang="en-US" dirty="0">
              <a:latin typeface="Freestyle Script" panose="030804020302050B0404" pitchFamily="66" charset="0"/>
            </a:endParaRPr>
          </a:p>
        </p:txBody>
      </p:sp>
      <p:sp>
        <p:nvSpPr>
          <p:cNvPr id="4099" name="Rectangle 8">
            <a:extLst>
              <a:ext uri="{FF2B5EF4-FFF2-40B4-BE49-F238E27FC236}">
                <a16:creationId xmlns:a16="http://schemas.microsoft.com/office/drawing/2014/main" id="{A28AE306-A3A1-22BF-9D5A-77BF5CC83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8887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C00000"/>
                </a:solidFill>
                <a:latin typeface="Tw Cen MT Condensed" panose="020B0606020104020203" pitchFamily="34" charset="0"/>
              </a:rPr>
              <a:t>CA Jay Chhaira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5639B0-6FC1-8E43-1E13-192E324D231D}"/>
              </a:ext>
            </a:extLst>
          </p:cNvPr>
          <p:cNvSpPr/>
          <p:nvPr/>
        </p:nvSpPr>
        <p:spPr>
          <a:xfrm>
            <a:off x="335279" y="417879"/>
            <a:ext cx="6065521" cy="1628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N" sz="44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89B6BD-FF27-45D5-264E-444D87EAA10E}"/>
              </a:ext>
            </a:extLst>
          </p:cNvPr>
          <p:cNvSpPr txBox="1"/>
          <p:nvPr/>
        </p:nvSpPr>
        <p:spPr>
          <a:xfrm>
            <a:off x="499989" y="769071"/>
            <a:ext cx="59008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pperplate Gothic Light" panose="020E05070202060204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pperplate Gothic Light" panose="020E05070202060204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kill Up,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pperplate Gothic Light" panose="020E05070202060204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pperplate Gothic Light" panose="020E05070202060204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cale Up</a:t>
            </a:r>
            <a:endParaRPr kumimoji="0" lang="en-IN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pperplate Gothic Light" panose="020E05070202060204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5F2565-7F33-25DD-AF82-6FB877A00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033" y="417879"/>
            <a:ext cx="2170392" cy="16287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444A-B4B0-C02C-6A04-4F706468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5BA896-BE15-2422-6751-2E100B1B5B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11" y="3135167"/>
            <a:ext cx="1579165" cy="2371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768797-3167-2495-F20D-72C8DD85F0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9"/>
          <a:stretch/>
        </p:blipFill>
        <p:spPr>
          <a:xfrm>
            <a:off x="6372787" y="3092824"/>
            <a:ext cx="2216778" cy="2456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587789-1011-FB0C-D0F4-FDD54CF36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10714"/>
            <a:ext cx="2971800" cy="2538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2EAB85-3906-13D0-C3FD-E5D03580F2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8" r="13534"/>
          <a:stretch/>
        </p:blipFill>
        <p:spPr>
          <a:xfrm>
            <a:off x="304800" y="381000"/>
            <a:ext cx="2971800" cy="253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2EA23-872A-679E-FCFB-B058247282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362" y="381000"/>
            <a:ext cx="4514850" cy="253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03022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874B69-170D-EF3E-407B-D677CB3A2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95DB9A-0C98-E85B-0A23-4F13C4C20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 Jay Chhaira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6F9B14-42D2-77BB-95D7-262944DB8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74" y="524062"/>
            <a:ext cx="7999252" cy="527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46281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7DB47-BC80-7D89-C6D0-F150EAD3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886D0B-910A-75F5-F0CC-C3BAD013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8120602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7A391-E18C-8CBD-0B67-9C41288E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197BDD-8A43-8E22-D0CC-090636775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 Jay Chhaira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A09C2C-4F32-C9A3-BF5A-F5E85F054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1800" cy="699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876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671440-8693-8882-B9D9-71F19F8FF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96" y="1274064"/>
            <a:ext cx="6464808" cy="430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40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DC68FE-9D33-9B8F-2E2A-F29F0021B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8669866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732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3F8D8B-577A-A94B-FF5B-9D7080314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912" y="457200"/>
            <a:ext cx="5972175" cy="4010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7773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22340D-427E-D227-8221-E7493AC73D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81001"/>
            <a:ext cx="6096000" cy="4064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2108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444A-B4B0-C02C-6A04-4F706468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A3354-CB97-4816-DC94-FC0873C19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34288"/>
            <a:ext cx="9448800" cy="7165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1206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444A-B4B0-C02C-6A04-4F706468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96296-B4F9-D17B-E55E-A712C11E7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43434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7133A6-285B-77D3-2EBA-C6B0A671A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352800"/>
            <a:ext cx="4343400" cy="2892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546038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444A-B4B0-C02C-6A04-4F706468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12080B-BD2E-58AE-398B-5905A5C94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" y="-103297"/>
            <a:ext cx="9296400" cy="7064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FE9A8B-F9EC-FE75-2AFD-D6EB2A13B840}"/>
              </a:ext>
            </a:extLst>
          </p:cNvPr>
          <p:cNvSpPr txBox="1"/>
          <p:nvPr/>
        </p:nvSpPr>
        <p:spPr>
          <a:xfrm>
            <a:off x="152400" y="381000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dirty="0"/>
              <a:t>A shark in a fish tank will grow 8 inches, but in the ocean it will grow to 8 feet.  The shark will never outgrow its environment and the same is true about you.  </a:t>
            </a:r>
          </a:p>
        </p:txBody>
      </p:sp>
    </p:spTree>
    <p:extLst>
      <p:ext uri="{BB962C8B-B14F-4D97-AF65-F5344CB8AC3E}">
        <p14:creationId xmlns:p14="http://schemas.microsoft.com/office/powerpoint/2010/main" val="75134076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543D3E-FEDD-3F66-F7C2-2857EF698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524000"/>
            <a:ext cx="4857750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247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>
            <a:extLst>
              <a:ext uri="{FF2B5EF4-FFF2-40B4-BE49-F238E27FC236}">
                <a16:creationId xmlns:a16="http://schemas.microsoft.com/office/drawing/2014/main" id="{0FD4387A-2890-ED05-3141-DB9B46F19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765175"/>
            <a:ext cx="2719388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60654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7B0FE2-E71D-54C0-C2E1-0A2E236C67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96" r="3030"/>
          <a:stretch/>
        </p:blipFill>
        <p:spPr>
          <a:xfrm>
            <a:off x="1981201" y="1066800"/>
            <a:ext cx="5181600" cy="3815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319350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7077E0B-2B2B-48F4-BAFA-5DA87275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D8912E-27C4-4037-AE92-31B8AF19916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5EABCF-DA1F-2667-32BB-B2E377485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7552"/>
            <a:ext cx="4015867" cy="2431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3F7749-2229-E64F-ECCD-BC20434FA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98" y="367552"/>
            <a:ext cx="3669232" cy="2376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E9C569-7E06-4FB2-B698-424DDBFC3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98" y="3352800"/>
            <a:ext cx="2618045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FA02F4-80EE-A160-6541-D3AA1BDE88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771" y="3140686"/>
            <a:ext cx="2438400" cy="334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F55071-7CD2-15AD-C6A6-C17C3B32F0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113396"/>
            <a:ext cx="2133600" cy="3363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1563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D43E1F-6834-00CF-3A61-F5101C165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04664"/>
            <a:ext cx="3967844" cy="3526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A08995-188F-AB53-B8FC-37C443613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04664"/>
            <a:ext cx="2539420" cy="3526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2ADCD-FB29-64CE-57FB-D0D3740DA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16347409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7077E0B-2B2B-48F4-BAFA-5DA87275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D8912E-27C4-4037-AE92-31B8AF19916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410FE3-A8D5-93DC-80F5-C794EB1B6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09600"/>
            <a:ext cx="451485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1048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7077E0B-2B2B-48F4-BAFA-5DA87275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D8912E-27C4-4037-AE92-31B8AF19916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D8C006-1C97-85F9-30A4-B910DF67F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880" y="533400"/>
            <a:ext cx="3640240" cy="4142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7839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49F348-0EB5-7B01-3A03-AB0D449A3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838200"/>
            <a:ext cx="7239000" cy="390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2770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404D65-7891-3341-3CB2-3E95C3E6D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"/>
            <a:ext cx="6372225" cy="424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0310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759F-0472-4E68-A356-33F8DCDE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Environment Barrier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FFEBC-3205-90DB-E0F5-35C78F40C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 shark in a fish tank will grow 8 inches, but in the ocean it will grow to 8 feet.  The shark will never outgrow its environment and the same is true about you. </a:t>
            </a:r>
            <a:endParaRPr lang="en-IN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E3850-C1FE-0DA3-829A-0160C08C9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1651469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562808-1F74-9F19-A359-DD717C14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85800"/>
            <a:ext cx="4973124" cy="279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0480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E50018-6023-0765-1C47-6D21B44099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4800"/>
            <a:ext cx="28956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B08C2A-2F3B-31AA-B5F2-8910E9920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971800"/>
            <a:ext cx="2552700" cy="184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86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7F1FB8-46C8-52A8-58AB-58F526AA0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A4FC6-841A-7BF8-D3F5-5A58833C5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Vision Barrier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CF82E-90AE-590E-5FC7-71979506D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Working IN Practice rather than Working ON Practice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7ECBD-9CF1-AC6F-4B86-256A65508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90109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363889-D9E9-6384-7C77-545FC5F8F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DFF28-0E5E-1EBD-2871-A9139E5A2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Delegation Barrier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BD336-D32F-31E0-4AAF-8EA3571B4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Who are we? Chief Executive Officer or Chief Worker?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A8702-6E10-24EF-2EE0-CC522F55B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1214018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B2025-32D0-B3CF-C5B4-3A8DF61D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2F8F4-13F4-E215-79C2-10678D8D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Comfort Barrier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959B1-8493-72E2-ECDC-A80AF247C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We have always done this way.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51DE35-F3A5-845D-4D96-778DD4F98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125440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EFE42F-2F0A-C553-8B11-308A3B870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A7655-852D-E1F0-B9C2-74024A154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Identity Barrier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9BCA7-1D6B-44B2-CF8E-687E5D6EA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I am an auditor, I am a tax </a:t>
            </a:r>
            <a:r>
              <a:rPr lang="en-IN">
                <a:solidFill>
                  <a:schemeClr val="bg1">
                    <a:lumMod val="95000"/>
                  </a:schemeClr>
                </a:solidFill>
              </a:rPr>
              <a:t>consultant.</a:t>
            </a:r>
            <a:endParaRPr lang="en-IN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4B627-6E04-79AA-37C5-233CD86D6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3383221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7A419-F687-2785-9253-78AA81FB2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B7F1-CE33-1E78-11CA-0C31310BF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IN" dirty="0"/>
            </a:b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The Busy Trap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EE869-0B85-35B3-89C2-683ED93EC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00200"/>
            <a:ext cx="6629400" cy="4525963"/>
          </a:xfrm>
        </p:spPr>
        <p:txBody>
          <a:bodyPr/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95000"/>
                  </a:schemeClr>
                </a:solidFill>
              </a:rPr>
              <a:t>“I don’t have time to spare.” Indicates a lack of scalability.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74DD-E495-DD7E-A26F-2F7966AF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141664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444A-B4B0-C02C-6A04-4F706468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CA Jay Chhaira</a:t>
            </a:r>
          </a:p>
        </p:txBody>
      </p:sp>
    </p:spTree>
    <p:extLst>
      <p:ext uri="{BB962C8B-B14F-4D97-AF65-F5344CB8AC3E}">
        <p14:creationId xmlns:p14="http://schemas.microsoft.com/office/powerpoint/2010/main" val="299456975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7788</TotalTime>
  <Words>444</Words>
  <Application>Microsoft Office PowerPoint</Application>
  <PresentationFormat>On-screen Show (4:3)</PresentationFormat>
  <Paragraphs>49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Copperplate Gothic Light</vt:lpstr>
      <vt:lpstr>Freestyle Script</vt:lpstr>
      <vt:lpstr>Tw Cen MT Condensed</vt:lpstr>
      <vt:lpstr>6_Office Theme</vt:lpstr>
      <vt:lpstr>3_Office Theme</vt:lpstr>
      <vt:lpstr>8_Office Theme</vt:lpstr>
      <vt:lpstr>PowerPoint Presentation</vt:lpstr>
      <vt:lpstr>PowerPoint Presentation</vt:lpstr>
      <vt:lpstr> The Environment Barrier </vt:lpstr>
      <vt:lpstr> The Vision Barrier </vt:lpstr>
      <vt:lpstr> The Delegation Barrier </vt:lpstr>
      <vt:lpstr> The Comfort Barrier </vt:lpstr>
      <vt:lpstr> The Identity Barrier </vt:lpstr>
      <vt:lpstr> The Busy Trap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Institute of Chartered Accountants of India [set up by an Act of Parliament</dc:title>
  <dc:creator>scravishankar@icai.in</dc:creator>
  <cp:lastModifiedBy>Jay Chhaira</cp:lastModifiedBy>
  <cp:revision>182</cp:revision>
  <dcterms:created xsi:type="dcterms:W3CDTF">2020-10-19T13:40:41Z</dcterms:created>
  <dcterms:modified xsi:type="dcterms:W3CDTF">2026-06-04T03:56:12Z</dcterms:modified>
</cp:coreProperties>
</file>