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8" r:id="rId3"/>
    <p:sldId id="309" r:id="rId4"/>
    <p:sldId id="310" r:id="rId5"/>
    <p:sldId id="401" r:id="rId6"/>
    <p:sldId id="403" r:id="rId7"/>
    <p:sldId id="402" r:id="rId8"/>
    <p:sldId id="338" r:id="rId9"/>
    <p:sldId id="370" r:id="rId10"/>
    <p:sldId id="371" r:id="rId11"/>
    <p:sldId id="339" r:id="rId12"/>
    <p:sldId id="336" r:id="rId13"/>
    <p:sldId id="340" r:id="rId14"/>
    <p:sldId id="341" r:id="rId15"/>
    <p:sldId id="404" r:id="rId16"/>
    <p:sldId id="337" r:id="rId17"/>
    <p:sldId id="372" r:id="rId18"/>
    <p:sldId id="357" r:id="rId19"/>
    <p:sldId id="358" r:id="rId20"/>
    <p:sldId id="359" r:id="rId21"/>
    <p:sldId id="360" r:id="rId22"/>
    <p:sldId id="361" r:id="rId23"/>
    <p:sldId id="373" r:id="rId24"/>
    <p:sldId id="374" r:id="rId25"/>
    <p:sldId id="375" r:id="rId26"/>
    <p:sldId id="376" r:id="rId27"/>
    <p:sldId id="342" r:id="rId28"/>
    <p:sldId id="345" r:id="rId29"/>
    <p:sldId id="344" r:id="rId30"/>
    <p:sldId id="346" r:id="rId31"/>
    <p:sldId id="369" r:id="rId32"/>
    <p:sldId id="379" r:id="rId33"/>
    <p:sldId id="380" r:id="rId34"/>
    <p:sldId id="381" r:id="rId35"/>
    <p:sldId id="382" r:id="rId36"/>
    <p:sldId id="385" r:id="rId37"/>
    <p:sldId id="383" r:id="rId38"/>
    <p:sldId id="347" r:id="rId39"/>
    <p:sldId id="348" r:id="rId40"/>
    <p:sldId id="349" r:id="rId41"/>
    <p:sldId id="386" r:id="rId42"/>
    <p:sldId id="387" r:id="rId43"/>
    <p:sldId id="388" r:id="rId44"/>
    <p:sldId id="398" r:id="rId45"/>
    <p:sldId id="399" r:id="rId46"/>
    <p:sldId id="400" r:id="rId47"/>
    <p:sldId id="390" r:id="rId48"/>
    <p:sldId id="377" r:id="rId49"/>
    <p:sldId id="391" r:id="rId50"/>
    <p:sldId id="392" r:id="rId51"/>
    <p:sldId id="393" r:id="rId52"/>
    <p:sldId id="394" r:id="rId53"/>
    <p:sldId id="395" r:id="rId54"/>
    <p:sldId id="362" r:id="rId55"/>
    <p:sldId id="363" r:id="rId56"/>
    <p:sldId id="364" r:id="rId57"/>
    <p:sldId id="306" r:id="rId58"/>
    <p:sldId id="365" r:id="rId59"/>
    <p:sldId id="366" r:id="rId60"/>
    <p:sldId id="367" r:id="rId61"/>
    <p:sldId id="293" r:id="rId62"/>
    <p:sldId id="294" r:id="rId63"/>
    <p:sldId id="295" r:id="rId64"/>
    <p:sldId id="396" r:id="rId65"/>
    <p:sldId id="296" r:id="rId66"/>
    <p:sldId id="297" r:id="rId67"/>
    <p:sldId id="298" r:id="rId68"/>
    <p:sldId id="389" r:id="rId69"/>
    <p:sldId id="397" r:id="rId70"/>
    <p:sldId id="321" r:id="rId71"/>
    <p:sldId id="319" r:id="rId72"/>
    <p:sldId id="368" r:id="rId73"/>
    <p:sldId id="259"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0346" autoAdjust="0"/>
  </p:normalViewPr>
  <p:slideViewPr>
    <p:cSldViewPr snapToGrid="0">
      <p:cViewPr varScale="1">
        <p:scale>
          <a:sx n="66" d="100"/>
          <a:sy n="66" d="100"/>
        </p:scale>
        <p:origin x="88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yam Mahadevan" userId="f180b49d58013954" providerId="LiveId" clId="{D74998C4-6776-4AEF-A0B7-61ECC0192C81}"/>
    <pc:docChg chg="undo custSel modSld modMainMaster">
      <pc:chgData name="Shyam Mahadevan" userId="f180b49d58013954" providerId="LiveId" clId="{D74998C4-6776-4AEF-A0B7-61ECC0192C81}" dt="2026-05-31T16:27:04.236" v="366" actId="20577"/>
      <pc:docMkLst>
        <pc:docMk/>
      </pc:docMkLst>
      <pc:sldChg chg="modSp mod setBg">
        <pc:chgData name="Shyam Mahadevan" userId="f180b49d58013954" providerId="LiveId" clId="{D74998C4-6776-4AEF-A0B7-61ECC0192C81}" dt="2026-05-31T14:19:24.348" v="9" actId="2711"/>
        <pc:sldMkLst>
          <pc:docMk/>
          <pc:sldMk cId="993550575" sldId="256"/>
        </pc:sldMkLst>
        <pc:spChg chg="mod">
          <ac:chgData name="Shyam Mahadevan" userId="f180b49d58013954" providerId="LiveId" clId="{D74998C4-6776-4AEF-A0B7-61ECC0192C81}" dt="2026-05-31T14:19:24.348" v="9" actId="2711"/>
          <ac:spMkLst>
            <pc:docMk/>
            <pc:sldMk cId="993550575" sldId="256"/>
            <ac:spMk id="3" creationId="{00000000-0000-0000-0000-000000000000}"/>
          </ac:spMkLst>
        </pc:spChg>
      </pc:sldChg>
      <pc:sldChg chg="modSp mod">
        <pc:chgData name="Shyam Mahadevan" userId="f180b49d58013954" providerId="LiveId" clId="{D74998C4-6776-4AEF-A0B7-61ECC0192C81}" dt="2026-05-31T16:27:04.236" v="366" actId="20577"/>
        <pc:sldMkLst>
          <pc:docMk/>
          <pc:sldMk cId="2223243221" sldId="259"/>
        </pc:sldMkLst>
        <pc:spChg chg="mod">
          <ac:chgData name="Shyam Mahadevan" userId="f180b49d58013954" providerId="LiveId" clId="{D74998C4-6776-4AEF-A0B7-61ECC0192C81}" dt="2026-05-31T16:27:04.236" v="366" actId="20577"/>
          <ac:spMkLst>
            <pc:docMk/>
            <pc:sldMk cId="2223243221" sldId="259"/>
            <ac:spMk id="3" creationId="{00000000-0000-0000-0000-000000000000}"/>
          </ac:spMkLst>
        </pc:spChg>
      </pc:sldChg>
      <pc:sldChg chg="modSp mod">
        <pc:chgData name="Shyam Mahadevan" userId="f180b49d58013954" providerId="LiveId" clId="{D74998C4-6776-4AEF-A0B7-61ECC0192C81}" dt="2026-05-31T16:03:34.318" v="338" actId="20577"/>
        <pc:sldMkLst>
          <pc:docMk/>
          <pc:sldMk cId="1510240305" sldId="293"/>
        </pc:sldMkLst>
        <pc:spChg chg="mod">
          <ac:chgData name="Shyam Mahadevan" userId="f180b49d58013954" providerId="LiveId" clId="{D74998C4-6776-4AEF-A0B7-61ECC0192C81}" dt="2026-05-31T16:03:34.318" v="338" actId="20577"/>
          <ac:spMkLst>
            <pc:docMk/>
            <pc:sldMk cId="1510240305" sldId="293"/>
            <ac:spMk id="46083" creationId="{00000000-0000-0000-0000-000000000000}"/>
          </ac:spMkLst>
        </pc:spChg>
      </pc:sldChg>
      <pc:sldChg chg="modSp mod">
        <pc:chgData name="Shyam Mahadevan" userId="f180b49d58013954" providerId="LiveId" clId="{D74998C4-6776-4AEF-A0B7-61ECC0192C81}" dt="2026-05-31T16:25:24.932" v="347" actId="5793"/>
        <pc:sldMkLst>
          <pc:docMk/>
          <pc:sldMk cId="630165342" sldId="296"/>
        </pc:sldMkLst>
        <pc:spChg chg="mod">
          <ac:chgData name="Shyam Mahadevan" userId="f180b49d58013954" providerId="LiveId" clId="{D74998C4-6776-4AEF-A0B7-61ECC0192C81}" dt="2026-05-31T16:25:24.932" v="347" actId="5793"/>
          <ac:spMkLst>
            <pc:docMk/>
            <pc:sldMk cId="630165342" sldId="296"/>
            <ac:spMk id="46083" creationId="{00000000-0000-0000-0000-000000000000}"/>
          </ac:spMkLst>
        </pc:spChg>
      </pc:sldChg>
      <pc:sldChg chg="modSp mod">
        <pc:chgData name="Shyam Mahadevan" userId="f180b49d58013954" providerId="LiveId" clId="{D74998C4-6776-4AEF-A0B7-61ECC0192C81}" dt="2026-05-31T14:19:42.162" v="17" actId="5793"/>
        <pc:sldMkLst>
          <pc:docMk/>
          <pc:sldMk cId="3365302140" sldId="308"/>
        </pc:sldMkLst>
        <pc:spChg chg="mod">
          <ac:chgData name="Shyam Mahadevan" userId="f180b49d58013954" providerId="LiveId" clId="{D74998C4-6776-4AEF-A0B7-61ECC0192C81}" dt="2026-05-31T14:19:42.162" v="17" actId="5793"/>
          <ac:spMkLst>
            <pc:docMk/>
            <pc:sldMk cId="3365302140" sldId="308"/>
            <ac:spMk id="46083" creationId="{00000000-0000-0000-0000-000000000000}"/>
          </ac:spMkLst>
        </pc:spChg>
      </pc:sldChg>
      <pc:sldChg chg="modSp mod">
        <pc:chgData name="Shyam Mahadevan" userId="f180b49d58013954" providerId="LiveId" clId="{D74998C4-6776-4AEF-A0B7-61ECC0192C81}" dt="2026-05-31T14:20:13.460" v="28" actId="20577"/>
        <pc:sldMkLst>
          <pc:docMk/>
          <pc:sldMk cId="2115323846" sldId="309"/>
        </pc:sldMkLst>
        <pc:spChg chg="mod">
          <ac:chgData name="Shyam Mahadevan" userId="f180b49d58013954" providerId="LiveId" clId="{D74998C4-6776-4AEF-A0B7-61ECC0192C81}" dt="2026-05-31T14:20:13.460" v="28" actId="20577"/>
          <ac:spMkLst>
            <pc:docMk/>
            <pc:sldMk cId="2115323846" sldId="309"/>
            <ac:spMk id="46083" creationId="{00000000-0000-0000-0000-000000000000}"/>
          </ac:spMkLst>
        </pc:spChg>
      </pc:sldChg>
      <pc:sldChg chg="modSp mod">
        <pc:chgData name="Shyam Mahadevan" userId="f180b49d58013954" providerId="LiveId" clId="{D74998C4-6776-4AEF-A0B7-61ECC0192C81}" dt="2026-05-31T14:20:36.783" v="33" actId="255"/>
        <pc:sldMkLst>
          <pc:docMk/>
          <pc:sldMk cId="3132237189" sldId="310"/>
        </pc:sldMkLst>
        <pc:spChg chg="mod">
          <ac:chgData name="Shyam Mahadevan" userId="f180b49d58013954" providerId="LiveId" clId="{D74998C4-6776-4AEF-A0B7-61ECC0192C81}" dt="2026-05-31T14:20:36.783" v="33" actId="255"/>
          <ac:spMkLst>
            <pc:docMk/>
            <pc:sldMk cId="3132237189" sldId="310"/>
            <ac:spMk id="46083" creationId="{00000000-0000-0000-0000-000000000000}"/>
          </ac:spMkLst>
        </pc:spChg>
      </pc:sldChg>
      <pc:sldChg chg="modSp mod">
        <pc:chgData name="Shyam Mahadevan" userId="f180b49d58013954" providerId="LiveId" clId="{D74998C4-6776-4AEF-A0B7-61ECC0192C81}" dt="2026-05-31T16:26:43.960" v="361" actId="20577"/>
        <pc:sldMkLst>
          <pc:docMk/>
          <pc:sldMk cId="2890362518" sldId="319"/>
        </pc:sldMkLst>
        <pc:spChg chg="mod">
          <ac:chgData name="Shyam Mahadevan" userId="f180b49d58013954" providerId="LiveId" clId="{D74998C4-6776-4AEF-A0B7-61ECC0192C81}" dt="2026-05-31T16:26:43.960" v="361" actId="20577"/>
          <ac:spMkLst>
            <pc:docMk/>
            <pc:sldMk cId="2890362518" sldId="319"/>
            <ac:spMk id="3" creationId="{00000000-0000-0000-0000-000000000000}"/>
          </ac:spMkLst>
        </pc:spChg>
      </pc:sldChg>
      <pc:sldChg chg="modSp mod">
        <pc:chgData name="Shyam Mahadevan" userId="f180b49d58013954" providerId="LiveId" clId="{D74998C4-6776-4AEF-A0B7-61ECC0192C81}" dt="2026-05-31T16:26:35.519" v="358" actId="20577"/>
        <pc:sldMkLst>
          <pc:docMk/>
          <pc:sldMk cId="434448224" sldId="321"/>
        </pc:sldMkLst>
        <pc:spChg chg="mod">
          <ac:chgData name="Shyam Mahadevan" userId="f180b49d58013954" providerId="LiveId" clId="{D74998C4-6776-4AEF-A0B7-61ECC0192C81}" dt="2026-05-31T16:26:35.519" v="358" actId="20577"/>
          <ac:spMkLst>
            <pc:docMk/>
            <pc:sldMk cId="434448224" sldId="321"/>
            <ac:spMk id="3" creationId="{00000000-0000-0000-0000-000000000000}"/>
          </ac:spMkLst>
        </pc:spChg>
      </pc:sldChg>
      <pc:sldChg chg="modSp mod">
        <pc:chgData name="Shyam Mahadevan" userId="f180b49d58013954" providerId="LiveId" clId="{D74998C4-6776-4AEF-A0B7-61ECC0192C81}" dt="2026-05-31T14:32:34.044" v="167" actId="20577"/>
        <pc:sldMkLst>
          <pc:docMk/>
          <pc:sldMk cId="3684558034" sldId="336"/>
        </pc:sldMkLst>
        <pc:spChg chg="mod">
          <ac:chgData name="Shyam Mahadevan" userId="f180b49d58013954" providerId="LiveId" clId="{D74998C4-6776-4AEF-A0B7-61ECC0192C81}" dt="2026-05-31T14:32:32.116" v="166" actId="20577"/>
          <ac:spMkLst>
            <pc:docMk/>
            <pc:sldMk cId="3684558034" sldId="336"/>
            <ac:spMk id="3" creationId="{00000000-0000-0000-0000-000000000000}"/>
          </ac:spMkLst>
        </pc:spChg>
        <pc:spChg chg="mod">
          <ac:chgData name="Shyam Mahadevan" userId="f180b49d58013954" providerId="LiveId" clId="{D74998C4-6776-4AEF-A0B7-61ECC0192C81}" dt="2026-05-31T14:32:34.044" v="167" actId="20577"/>
          <ac:spMkLst>
            <pc:docMk/>
            <pc:sldMk cId="3684558034" sldId="336"/>
            <ac:spMk id="4" creationId="{00000000-0000-0000-0000-000000000000}"/>
          </ac:spMkLst>
        </pc:spChg>
      </pc:sldChg>
      <pc:sldChg chg="modSp mod">
        <pc:chgData name="Shyam Mahadevan" userId="f180b49d58013954" providerId="LiveId" clId="{D74998C4-6776-4AEF-A0B7-61ECC0192C81}" dt="2026-05-31T14:37:36.506" v="253" actId="6549"/>
        <pc:sldMkLst>
          <pc:docMk/>
          <pc:sldMk cId="2824683396" sldId="337"/>
        </pc:sldMkLst>
        <pc:spChg chg="mod">
          <ac:chgData name="Shyam Mahadevan" userId="f180b49d58013954" providerId="LiveId" clId="{D74998C4-6776-4AEF-A0B7-61ECC0192C81}" dt="2026-05-31T14:37:13.808" v="249" actId="948"/>
          <ac:spMkLst>
            <pc:docMk/>
            <pc:sldMk cId="2824683396" sldId="337"/>
            <ac:spMk id="3" creationId="{00000000-0000-0000-0000-000000000000}"/>
          </ac:spMkLst>
        </pc:spChg>
        <pc:spChg chg="mod">
          <ac:chgData name="Shyam Mahadevan" userId="f180b49d58013954" providerId="LiveId" clId="{D74998C4-6776-4AEF-A0B7-61ECC0192C81}" dt="2026-05-31T14:37:36.506" v="253" actId="6549"/>
          <ac:spMkLst>
            <pc:docMk/>
            <pc:sldMk cId="2824683396" sldId="337"/>
            <ac:spMk id="4" creationId="{00000000-0000-0000-0000-000000000000}"/>
          </ac:spMkLst>
        </pc:spChg>
      </pc:sldChg>
      <pc:sldChg chg="modSp mod">
        <pc:chgData name="Shyam Mahadevan" userId="f180b49d58013954" providerId="LiveId" clId="{D74998C4-6776-4AEF-A0B7-61ECC0192C81}" dt="2026-05-31T14:22:28.012" v="52" actId="20577"/>
        <pc:sldMkLst>
          <pc:docMk/>
          <pc:sldMk cId="1469650631" sldId="338"/>
        </pc:sldMkLst>
        <pc:spChg chg="mod">
          <ac:chgData name="Shyam Mahadevan" userId="f180b49d58013954" providerId="LiveId" clId="{D74998C4-6776-4AEF-A0B7-61ECC0192C81}" dt="2026-05-31T14:22:28.012" v="52" actId="20577"/>
          <ac:spMkLst>
            <pc:docMk/>
            <pc:sldMk cId="1469650631" sldId="338"/>
            <ac:spMk id="3" creationId="{00000000-0000-0000-0000-000000000000}"/>
          </ac:spMkLst>
        </pc:spChg>
      </pc:sldChg>
      <pc:sldChg chg="modSp mod">
        <pc:chgData name="Shyam Mahadevan" userId="f180b49d58013954" providerId="LiveId" clId="{D74998C4-6776-4AEF-A0B7-61ECC0192C81}" dt="2026-05-31T14:29:44.338" v="125" actId="255"/>
        <pc:sldMkLst>
          <pc:docMk/>
          <pc:sldMk cId="298867748" sldId="339"/>
        </pc:sldMkLst>
        <pc:spChg chg="mod">
          <ac:chgData name="Shyam Mahadevan" userId="f180b49d58013954" providerId="LiveId" clId="{D74998C4-6776-4AEF-A0B7-61ECC0192C81}" dt="2026-05-31T14:25:55.558" v="77" actId="20577"/>
          <ac:spMkLst>
            <pc:docMk/>
            <pc:sldMk cId="298867748" sldId="339"/>
            <ac:spMk id="3" creationId="{00000000-0000-0000-0000-000000000000}"/>
          </ac:spMkLst>
        </pc:spChg>
        <pc:spChg chg="mod">
          <ac:chgData name="Shyam Mahadevan" userId="f180b49d58013954" providerId="LiveId" clId="{D74998C4-6776-4AEF-A0B7-61ECC0192C81}" dt="2026-05-31T14:29:44.338" v="125" actId="255"/>
          <ac:spMkLst>
            <pc:docMk/>
            <pc:sldMk cId="298867748" sldId="339"/>
            <ac:spMk id="4" creationId="{00000000-0000-0000-0000-000000000000}"/>
          </ac:spMkLst>
        </pc:spChg>
      </pc:sldChg>
      <pc:sldChg chg="modSp mod">
        <pc:chgData name="Shyam Mahadevan" userId="f180b49d58013954" providerId="LiveId" clId="{D74998C4-6776-4AEF-A0B7-61ECC0192C81}" dt="2026-05-31T14:34:33.183" v="207" actId="255"/>
        <pc:sldMkLst>
          <pc:docMk/>
          <pc:sldMk cId="3815672749" sldId="340"/>
        </pc:sldMkLst>
        <pc:spChg chg="mod">
          <ac:chgData name="Shyam Mahadevan" userId="f180b49d58013954" providerId="LiveId" clId="{D74998C4-6776-4AEF-A0B7-61ECC0192C81}" dt="2026-05-31T14:33:29.726" v="190" actId="2710"/>
          <ac:spMkLst>
            <pc:docMk/>
            <pc:sldMk cId="3815672749" sldId="340"/>
            <ac:spMk id="3" creationId="{00000000-0000-0000-0000-000000000000}"/>
          </ac:spMkLst>
        </pc:spChg>
        <pc:spChg chg="mod">
          <ac:chgData name="Shyam Mahadevan" userId="f180b49d58013954" providerId="LiveId" clId="{D74998C4-6776-4AEF-A0B7-61ECC0192C81}" dt="2026-05-31T14:34:33.183" v="207" actId="255"/>
          <ac:spMkLst>
            <pc:docMk/>
            <pc:sldMk cId="3815672749" sldId="340"/>
            <ac:spMk id="4" creationId="{00000000-0000-0000-0000-000000000000}"/>
          </ac:spMkLst>
        </pc:spChg>
      </pc:sldChg>
      <pc:sldChg chg="modSp mod">
        <pc:chgData name="Shyam Mahadevan" userId="f180b49d58013954" providerId="LiveId" clId="{D74998C4-6776-4AEF-A0B7-61ECC0192C81}" dt="2026-05-31T14:35:37.309" v="229" actId="20577"/>
        <pc:sldMkLst>
          <pc:docMk/>
          <pc:sldMk cId="1357230552" sldId="341"/>
        </pc:sldMkLst>
        <pc:spChg chg="mod">
          <ac:chgData name="Shyam Mahadevan" userId="f180b49d58013954" providerId="LiveId" clId="{D74998C4-6776-4AEF-A0B7-61ECC0192C81}" dt="2026-05-31T14:34:59.356" v="215" actId="20577"/>
          <ac:spMkLst>
            <pc:docMk/>
            <pc:sldMk cId="1357230552" sldId="341"/>
            <ac:spMk id="3" creationId="{00000000-0000-0000-0000-000000000000}"/>
          </ac:spMkLst>
        </pc:spChg>
        <pc:spChg chg="mod">
          <ac:chgData name="Shyam Mahadevan" userId="f180b49d58013954" providerId="LiveId" clId="{D74998C4-6776-4AEF-A0B7-61ECC0192C81}" dt="2026-05-31T14:35:37.309" v="229" actId="20577"/>
          <ac:spMkLst>
            <pc:docMk/>
            <pc:sldMk cId="1357230552" sldId="341"/>
            <ac:spMk id="4" creationId="{00000000-0000-0000-0000-000000000000}"/>
          </ac:spMkLst>
        </pc:spChg>
      </pc:sldChg>
      <pc:sldChg chg="modSp mod">
        <pc:chgData name="Shyam Mahadevan" userId="f180b49d58013954" providerId="LiveId" clId="{D74998C4-6776-4AEF-A0B7-61ECC0192C81}" dt="2026-05-31T15:28:05.734" v="283" actId="2711"/>
        <pc:sldMkLst>
          <pc:docMk/>
          <pc:sldMk cId="1541791998" sldId="342"/>
        </pc:sldMkLst>
        <pc:graphicFrameChg chg="modGraphic">
          <ac:chgData name="Shyam Mahadevan" userId="f180b49d58013954" providerId="LiveId" clId="{D74998C4-6776-4AEF-A0B7-61ECC0192C81}" dt="2026-05-31T15:28:05.734" v="283" actId="2711"/>
          <ac:graphicFrameMkLst>
            <pc:docMk/>
            <pc:sldMk cId="1541791998" sldId="342"/>
            <ac:graphicFrameMk id="4" creationId="{00000000-0000-0000-0000-000000000000}"/>
          </ac:graphicFrameMkLst>
        </pc:graphicFrameChg>
      </pc:sldChg>
      <pc:sldChg chg="modSp mod">
        <pc:chgData name="Shyam Mahadevan" userId="f180b49d58013954" providerId="LiveId" clId="{D74998C4-6776-4AEF-A0B7-61ECC0192C81}" dt="2026-05-31T15:28:04.108" v="281" actId="2711"/>
        <pc:sldMkLst>
          <pc:docMk/>
          <pc:sldMk cId="1651149242" sldId="344"/>
        </pc:sldMkLst>
        <pc:graphicFrameChg chg="modGraphic">
          <ac:chgData name="Shyam Mahadevan" userId="f180b49d58013954" providerId="LiveId" clId="{D74998C4-6776-4AEF-A0B7-61ECC0192C81}" dt="2026-05-31T15:28:04.108" v="281" actId="2711"/>
          <ac:graphicFrameMkLst>
            <pc:docMk/>
            <pc:sldMk cId="1651149242" sldId="344"/>
            <ac:graphicFrameMk id="4" creationId="{00000000-0000-0000-0000-000000000000}"/>
          </ac:graphicFrameMkLst>
        </pc:graphicFrameChg>
      </pc:sldChg>
      <pc:sldChg chg="modSp mod">
        <pc:chgData name="Shyam Mahadevan" userId="f180b49d58013954" providerId="LiveId" clId="{D74998C4-6776-4AEF-A0B7-61ECC0192C81}" dt="2026-05-31T15:28:05.174" v="282" actId="2711"/>
        <pc:sldMkLst>
          <pc:docMk/>
          <pc:sldMk cId="2539651015" sldId="345"/>
        </pc:sldMkLst>
        <pc:graphicFrameChg chg="modGraphic">
          <ac:chgData name="Shyam Mahadevan" userId="f180b49d58013954" providerId="LiveId" clId="{D74998C4-6776-4AEF-A0B7-61ECC0192C81}" dt="2026-05-31T15:28:05.174" v="282" actId="2711"/>
          <ac:graphicFrameMkLst>
            <pc:docMk/>
            <pc:sldMk cId="2539651015" sldId="345"/>
            <ac:graphicFrameMk id="4" creationId="{00000000-0000-0000-0000-000000000000}"/>
          </ac:graphicFrameMkLst>
        </pc:graphicFrameChg>
      </pc:sldChg>
      <pc:sldChg chg="modSp mod">
        <pc:chgData name="Shyam Mahadevan" userId="f180b49d58013954" providerId="LiveId" clId="{D74998C4-6776-4AEF-A0B7-61ECC0192C81}" dt="2026-05-31T14:41:31.147" v="263" actId="2711"/>
        <pc:sldMkLst>
          <pc:docMk/>
          <pc:sldMk cId="3316489452" sldId="357"/>
        </pc:sldMkLst>
        <pc:spChg chg="mod">
          <ac:chgData name="Shyam Mahadevan" userId="f180b49d58013954" providerId="LiveId" clId="{D74998C4-6776-4AEF-A0B7-61ECC0192C81}" dt="2026-05-31T14:38:10.218" v="256" actId="20577"/>
          <ac:spMkLst>
            <pc:docMk/>
            <pc:sldMk cId="3316489452" sldId="357"/>
            <ac:spMk id="3" creationId="{00000000-0000-0000-0000-000000000000}"/>
          </ac:spMkLst>
        </pc:spChg>
        <pc:spChg chg="mod">
          <ac:chgData name="Shyam Mahadevan" userId="f180b49d58013954" providerId="LiveId" clId="{D74998C4-6776-4AEF-A0B7-61ECC0192C81}" dt="2026-05-31T14:41:31.147" v="263" actId="2711"/>
          <ac:spMkLst>
            <pc:docMk/>
            <pc:sldMk cId="3316489452" sldId="357"/>
            <ac:spMk id="4" creationId="{00000000-0000-0000-0000-000000000000}"/>
          </ac:spMkLst>
        </pc:spChg>
      </pc:sldChg>
      <pc:sldChg chg="modSp mod">
        <pc:chgData name="Shyam Mahadevan" userId="f180b49d58013954" providerId="LiveId" clId="{D74998C4-6776-4AEF-A0B7-61ECC0192C81}" dt="2026-05-31T14:41:41.365" v="264" actId="255"/>
        <pc:sldMkLst>
          <pc:docMk/>
          <pc:sldMk cId="993703579" sldId="358"/>
        </pc:sldMkLst>
        <pc:spChg chg="mod">
          <ac:chgData name="Shyam Mahadevan" userId="f180b49d58013954" providerId="LiveId" clId="{D74998C4-6776-4AEF-A0B7-61ECC0192C81}" dt="2026-05-31T14:41:41.365" v="264" actId="255"/>
          <ac:spMkLst>
            <pc:docMk/>
            <pc:sldMk cId="993703579" sldId="358"/>
            <ac:spMk id="4" creationId="{00000000-0000-0000-0000-000000000000}"/>
          </ac:spMkLst>
        </pc:spChg>
      </pc:sldChg>
      <pc:sldChg chg="modSp mod">
        <pc:chgData name="Shyam Mahadevan" userId="f180b49d58013954" providerId="LiveId" clId="{D74998C4-6776-4AEF-A0B7-61ECC0192C81}" dt="2026-05-31T14:43:23.066" v="265" actId="255"/>
        <pc:sldMkLst>
          <pc:docMk/>
          <pc:sldMk cId="2153074484" sldId="361"/>
        </pc:sldMkLst>
        <pc:spChg chg="mod">
          <ac:chgData name="Shyam Mahadevan" userId="f180b49d58013954" providerId="LiveId" clId="{D74998C4-6776-4AEF-A0B7-61ECC0192C81}" dt="2026-05-31T14:43:23.066" v="265" actId="255"/>
          <ac:spMkLst>
            <pc:docMk/>
            <pc:sldMk cId="2153074484" sldId="361"/>
            <ac:spMk id="4" creationId="{00000000-0000-0000-0000-000000000000}"/>
          </ac:spMkLst>
        </pc:spChg>
      </pc:sldChg>
      <pc:sldChg chg="modSp mod">
        <pc:chgData name="Shyam Mahadevan" userId="f180b49d58013954" providerId="LiveId" clId="{D74998C4-6776-4AEF-A0B7-61ECC0192C81}" dt="2026-05-31T16:02:51.769" v="334" actId="20577"/>
        <pc:sldMkLst>
          <pc:docMk/>
          <pc:sldMk cId="1761287199" sldId="362"/>
        </pc:sldMkLst>
        <pc:spChg chg="mod">
          <ac:chgData name="Shyam Mahadevan" userId="f180b49d58013954" providerId="LiveId" clId="{D74998C4-6776-4AEF-A0B7-61ECC0192C81}" dt="2026-05-31T16:02:51.769" v="334" actId="20577"/>
          <ac:spMkLst>
            <pc:docMk/>
            <pc:sldMk cId="1761287199" sldId="362"/>
            <ac:spMk id="46083" creationId="{00000000-0000-0000-0000-000000000000}"/>
          </ac:spMkLst>
        </pc:spChg>
      </pc:sldChg>
      <pc:sldChg chg="modSp mod">
        <pc:chgData name="Shyam Mahadevan" userId="f180b49d58013954" providerId="LiveId" clId="{D74998C4-6776-4AEF-A0B7-61ECC0192C81}" dt="2026-05-31T16:03:04.310" v="335" actId="113"/>
        <pc:sldMkLst>
          <pc:docMk/>
          <pc:sldMk cId="3318075279" sldId="363"/>
        </pc:sldMkLst>
        <pc:spChg chg="mod">
          <ac:chgData name="Shyam Mahadevan" userId="f180b49d58013954" providerId="LiveId" clId="{D74998C4-6776-4AEF-A0B7-61ECC0192C81}" dt="2026-05-31T16:03:04.310" v="335" actId="113"/>
          <ac:spMkLst>
            <pc:docMk/>
            <pc:sldMk cId="3318075279" sldId="363"/>
            <ac:spMk id="46083" creationId="{00000000-0000-0000-0000-000000000000}"/>
          </ac:spMkLst>
        </pc:spChg>
      </pc:sldChg>
      <pc:sldChg chg="modSp mod">
        <pc:chgData name="Shyam Mahadevan" userId="f180b49d58013954" providerId="LiveId" clId="{D74998C4-6776-4AEF-A0B7-61ECC0192C81}" dt="2026-05-31T16:26:53.623" v="364" actId="20577"/>
        <pc:sldMkLst>
          <pc:docMk/>
          <pc:sldMk cId="1399917981" sldId="368"/>
        </pc:sldMkLst>
        <pc:spChg chg="mod">
          <ac:chgData name="Shyam Mahadevan" userId="f180b49d58013954" providerId="LiveId" clId="{D74998C4-6776-4AEF-A0B7-61ECC0192C81}" dt="2026-05-31T16:26:53.623" v="364" actId="20577"/>
          <ac:spMkLst>
            <pc:docMk/>
            <pc:sldMk cId="1399917981" sldId="368"/>
            <ac:spMk id="3" creationId="{00000000-0000-0000-0000-000000000000}"/>
          </ac:spMkLst>
        </pc:spChg>
      </pc:sldChg>
      <pc:sldChg chg="modSp mod">
        <pc:chgData name="Shyam Mahadevan" userId="f180b49d58013954" providerId="LiveId" clId="{D74998C4-6776-4AEF-A0B7-61ECC0192C81}" dt="2026-05-31T14:23:07.837" v="54" actId="255"/>
        <pc:sldMkLst>
          <pc:docMk/>
          <pc:sldMk cId="2832401591" sldId="371"/>
        </pc:sldMkLst>
        <pc:spChg chg="mod">
          <ac:chgData name="Shyam Mahadevan" userId="f180b49d58013954" providerId="LiveId" clId="{D74998C4-6776-4AEF-A0B7-61ECC0192C81}" dt="2026-05-31T14:23:07.837" v="54" actId="255"/>
          <ac:spMkLst>
            <pc:docMk/>
            <pc:sldMk cId="2832401591" sldId="371"/>
            <ac:spMk id="3" creationId="{00000000-0000-0000-0000-000000000000}"/>
          </ac:spMkLst>
        </pc:spChg>
      </pc:sldChg>
      <pc:sldChg chg="modSp mod">
        <pc:chgData name="Shyam Mahadevan" userId="f180b49d58013954" providerId="LiveId" clId="{D74998C4-6776-4AEF-A0B7-61ECC0192C81}" dt="2026-05-31T14:37:46.512" v="254" actId="255"/>
        <pc:sldMkLst>
          <pc:docMk/>
          <pc:sldMk cId="753865756" sldId="372"/>
        </pc:sldMkLst>
        <pc:spChg chg="mod">
          <ac:chgData name="Shyam Mahadevan" userId="f180b49d58013954" providerId="LiveId" clId="{D74998C4-6776-4AEF-A0B7-61ECC0192C81}" dt="2026-05-31T14:37:46.512" v="254" actId="255"/>
          <ac:spMkLst>
            <pc:docMk/>
            <pc:sldMk cId="753865756" sldId="372"/>
            <ac:spMk id="3" creationId="{00000000-0000-0000-0000-000000000000}"/>
          </ac:spMkLst>
        </pc:spChg>
      </pc:sldChg>
      <pc:sldChg chg="modSp mod">
        <pc:chgData name="Shyam Mahadevan" userId="f180b49d58013954" providerId="LiveId" clId="{D74998C4-6776-4AEF-A0B7-61ECC0192C81}" dt="2026-05-31T14:43:28.688" v="266" actId="255"/>
        <pc:sldMkLst>
          <pc:docMk/>
          <pc:sldMk cId="1289122807" sldId="373"/>
        </pc:sldMkLst>
        <pc:spChg chg="mod">
          <ac:chgData name="Shyam Mahadevan" userId="f180b49d58013954" providerId="LiveId" clId="{D74998C4-6776-4AEF-A0B7-61ECC0192C81}" dt="2026-05-31T14:43:28.688" v="266" actId="255"/>
          <ac:spMkLst>
            <pc:docMk/>
            <pc:sldMk cId="1289122807" sldId="373"/>
            <ac:spMk id="3" creationId="{00000000-0000-0000-0000-000000000000}"/>
          </ac:spMkLst>
        </pc:spChg>
      </pc:sldChg>
      <pc:sldChg chg="modSp mod">
        <pc:chgData name="Shyam Mahadevan" userId="f180b49d58013954" providerId="LiveId" clId="{D74998C4-6776-4AEF-A0B7-61ECC0192C81}" dt="2026-05-31T15:00:35.444" v="276" actId="2711"/>
        <pc:sldMkLst>
          <pc:docMk/>
          <pc:sldMk cId="3667845896" sldId="374"/>
        </pc:sldMkLst>
        <pc:spChg chg="mod">
          <ac:chgData name="Shyam Mahadevan" userId="f180b49d58013954" providerId="LiveId" clId="{D74998C4-6776-4AEF-A0B7-61ECC0192C81}" dt="2026-05-31T14:43:38.003" v="268" actId="255"/>
          <ac:spMkLst>
            <pc:docMk/>
            <pc:sldMk cId="3667845896" sldId="374"/>
            <ac:spMk id="2" creationId="{00000000-0000-0000-0000-000000000000}"/>
          </ac:spMkLst>
        </pc:spChg>
        <pc:graphicFrameChg chg="modGraphic">
          <ac:chgData name="Shyam Mahadevan" userId="f180b49d58013954" providerId="LiveId" clId="{D74998C4-6776-4AEF-A0B7-61ECC0192C81}" dt="2026-05-31T15:00:35.444" v="276" actId="2711"/>
          <ac:graphicFrameMkLst>
            <pc:docMk/>
            <pc:sldMk cId="3667845896" sldId="374"/>
            <ac:graphicFrameMk id="4" creationId="{00000000-0000-0000-0000-000000000000}"/>
          </ac:graphicFrameMkLst>
        </pc:graphicFrameChg>
      </pc:sldChg>
      <pc:sldChg chg="modSp mod">
        <pc:chgData name="Shyam Mahadevan" userId="f180b49d58013954" providerId="LiveId" clId="{D74998C4-6776-4AEF-A0B7-61ECC0192C81}" dt="2026-05-31T14:45:29.284" v="274" actId="255"/>
        <pc:sldMkLst>
          <pc:docMk/>
          <pc:sldMk cId="2766786747" sldId="375"/>
        </pc:sldMkLst>
        <pc:spChg chg="mod">
          <ac:chgData name="Shyam Mahadevan" userId="f180b49d58013954" providerId="LiveId" clId="{D74998C4-6776-4AEF-A0B7-61ECC0192C81}" dt="2026-05-31T14:45:29.284" v="274" actId="255"/>
          <ac:spMkLst>
            <pc:docMk/>
            <pc:sldMk cId="2766786747" sldId="375"/>
            <ac:spMk id="2" creationId="{00000000-0000-0000-0000-000000000000}"/>
          </ac:spMkLst>
        </pc:spChg>
      </pc:sldChg>
      <pc:sldChg chg="modSp mod">
        <pc:chgData name="Shyam Mahadevan" userId="f180b49d58013954" providerId="LiveId" clId="{D74998C4-6776-4AEF-A0B7-61ECC0192C81}" dt="2026-05-31T15:00:47.393" v="277" actId="255"/>
        <pc:sldMkLst>
          <pc:docMk/>
          <pc:sldMk cId="2984166479" sldId="376"/>
        </pc:sldMkLst>
        <pc:spChg chg="mod">
          <ac:chgData name="Shyam Mahadevan" userId="f180b49d58013954" providerId="LiveId" clId="{D74998C4-6776-4AEF-A0B7-61ECC0192C81}" dt="2026-05-31T15:00:47.393" v="277" actId="255"/>
          <ac:spMkLst>
            <pc:docMk/>
            <pc:sldMk cId="2984166479" sldId="376"/>
            <ac:spMk id="3" creationId="{00000000-0000-0000-0000-000000000000}"/>
          </ac:spMkLst>
        </pc:spChg>
      </pc:sldChg>
      <pc:sldChg chg="modSp mod">
        <pc:chgData name="Shyam Mahadevan" userId="f180b49d58013954" providerId="LiveId" clId="{D74998C4-6776-4AEF-A0B7-61ECC0192C81}" dt="2026-05-31T16:01:25.698" v="302" actId="20577"/>
        <pc:sldMkLst>
          <pc:docMk/>
          <pc:sldMk cId="1447539559" sldId="377"/>
        </pc:sldMkLst>
        <pc:spChg chg="mod">
          <ac:chgData name="Shyam Mahadevan" userId="f180b49d58013954" providerId="LiveId" clId="{D74998C4-6776-4AEF-A0B7-61ECC0192C81}" dt="2026-05-31T16:01:25.698" v="302" actId="20577"/>
          <ac:spMkLst>
            <pc:docMk/>
            <pc:sldMk cId="1447539559" sldId="377"/>
            <ac:spMk id="46083" creationId="{00000000-0000-0000-0000-000000000000}"/>
          </ac:spMkLst>
        </pc:spChg>
      </pc:sldChg>
      <pc:sldChg chg="modSp mod">
        <pc:chgData name="Shyam Mahadevan" userId="f180b49d58013954" providerId="LiveId" clId="{D74998C4-6776-4AEF-A0B7-61ECC0192C81}" dt="2026-05-31T15:28:17.697" v="284" actId="255"/>
        <pc:sldMkLst>
          <pc:docMk/>
          <pc:sldMk cId="337139396" sldId="379"/>
        </pc:sldMkLst>
        <pc:spChg chg="mod">
          <ac:chgData name="Shyam Mahadevan" userId="f180b49d58013954" providerId="LiveId" clId="{D74998C4-6776-4AEF-A0B7-61ECC0192C81}" dt="2026-05-31T15:28:17.697" v="284" actId="255"/>
          <ac:spMkLst>
            <pc:docMk/>
            <pc:sldMk cId="337139396" sldId="379"/>
            <ac:spMk id="3" creationId="{00000000-0000-0000-0000-000000000000}"/>
          </ac:spMkLst>
        </pc:spChg>
      </pc:sldChg>
      <pc:sldChg chg="modSp mod">
        <pc:chgData name="Shyam Mahadevan" userId="f180b49d58013954" providerId="LiveId" clId="{D74998C4-6776-4AEF-A0B7-61ECC0192C81}" dt="2026-05-31T15:51:11.587" v="285" actId="255"/>
        <pc:sldMkLst>
          <pc:docMk/>
          <pc:sldMk cId="247875780" sldId="383"/>
        </pc:sldMkLst>
        <pc:spChg chg="mod">
          <ac:chgData name="Shyam Mahadevan" userId="f180b49d58013954" providerId="LiveId" clId="{D74998C4-6776-4AEF-A0B7-61ECC0192C81}" dt="2026-05-31T15:51:11.587" v="285" actId="255"/>
          <ac:spMkLst>
            <pc:docMk/>
            <pc:sldMk cId="247875780" sldId="383"/>
            <ac:spMk id="3" creationId="{00000000-0000-0000-0000-000000000000}"/>
          </ac:spMkLst>
        </pc:spChg>
      </pc:sldChg>
      <pc:sldChg chg="modSp mod">
        <pc:chgData name="Shyam Mahadevan" userId="f180b49d58013954" providerId="LiveId" clId="{D74998C4-6776-4AEF-A0B7-61ECC0192C81}" dt="2026-05-31T15:53:17.052" v="287" actId="1035"/>
        <pc:sldMkLst>
          <pc:docMk/>
          <pc:sldMk cId="843171336" sldId="386"/>
        </pc:sldMkLst>
        <pc:spChg chg="mod">
          <ac:chgData name="Shyam Mahadevan" userId="f180b49d58013954" providerId="LiveId" clId="{D74998C4-6776-4AEF-A0B7-61ECC0192C81}" dt="2026-05-31T15:53:17.052" v="287" actId="1035"/>
          <ac:spMkLst>
            <pc:docMk/>
            <pc:sldMk cId="843171336" sldId="386"/>
            <ac:spMk id="3" creationId="{00000000-0000-0000-0000-000000000000}"/>
          </ac:spMkLst>
        </pc:spChg>
      </pc:sldChg>
      <pc:sldChg chg="modSp mod">
        <pc:chgData name="Shyam Mahadevan" userId="f180b49d58013954" providerId="LiveId" clId="{D74998C4-6776-4AEF-A0B7-61ECC0192C81}" dt="2026-05-31T16:01:13.199" v="300" actId="255"/>
        <pc:sldMkLst>
          <pc:docMk/>
          <pc:sldMk cId="2860828315" sldId="390"/>
        </pc:sldMkLst>
        <pc:spChg chg="mod">
          <ac:chgData name="Shyam Mahadevan" userId="f180b49d58013954" providerId="LiveId" clId="{D74998C4-6776-4AEF-A0B7-61ECC0192C81}" dt="2026-05-31T16:01:13.199" v="300" actId="255"/>
          <ac:spMkLst>
            <pc:docMk/>
            <pc:sldMk cId="2860828315" sldId="390"/>
            <ac:spMk id="3" creationId="{00000000-0000-0000-0000-000000000000}"/>
          </ac:spMkLst>
        </pc:spChg>
      </pc:sldChg>
      <pc:sldChg chg="modSp mod">
        <pc:chgData name="Shyam Mahadevan" userId="f180b49d58013954" providerId="LiveId" clId="{D74998C4-6776-4AEF-A0B7-61ECC0192C81}" dt="2026-05-31T16:01:41.111" v="305" actId="5793"/>
        <pc:sldMkLst>
          <pc:docMk/>
          <pc:sldMk cId="3703763358" sldId="391"/>
        </pc:sldMkLst>
        <pc:spChg chg="mod">
          <ac:chgData name="Shyam Mahadevan" userId="f180b49d58013954" providerId="LiveId" clId="{D74998C4-6776-4AEF-A0B7-61ECC0192C81}" dt="2026-05-31T16:01:41.111" v="305" actId="5793"/>
          <ac:spMkLst>
            <pc:docMk/>
            <pc:sldMk cId="3703763358" sldId="391"/>
            <ac:spMk id="46083" creationId="{00000000-0000-0000-0000-000000000000}"/>
          </ac:spMkLst>
        </pc:spChg>
      </pc:sldChg>
      <pc:sldChg chg="modSp mod">
        <pc:chgData name="Shyam Mahadevan" userId="f180b49d58013954" providerId="LiveId" clId="{D74998C4-6776-4AEF-A0B7-61ECC0192C81}" dt="2026-05-31T16:02:12.203" v="321" actId="20577"/>
        <pc:sldMkLst>
          <pc:docMk/>
          <pc:sldMk cId="581922040" sldId="393"/>
        </pc:sldMkLst>
        <pc:spChg chg="mod">
          <ac:chgData name="Shyam Mahadevan" userId="f180b49d58013954" providerId="LiveId" clId="{D74998C4-6776-4AEF-A0B7-61ECC0192C81}" dt="2026-05-31T16:02:12.203" v="321" actId="20577"/>
          <ac:spMkLst>
            <pc:docMk/>
            <pc:sldMk cId="581922040" sldId="393"/>
            <ac:spMk id="46083" creationId="{00000000-0000-0000-0000-000000000000}"/>
          </ac:spMkLst>
        </pc:spChg>
      </pc:sldChg>
      <pc:sldChg chg="modSp mod">
        <pc:chgData name="Shyam Mahadevan" userId="f180b49d58013954" providerId="LiveId" clId="{D74998C4-6776-4AEF-A0B7-61ECC0192C81}" dt="2026-05-31T16:02:26.310" v="328" actId="20577"/>
        <pc:sldMkLst>
          <pc:docMk/>
          <pc:sldMk cId="1929454993" sldId="394"/>
        </pc:sldMkLst>
        <pc:spChg chg="mod">
          <ac:chgData name="Shyam Mahadevan" userId="f180b49d58013954" providerId="LiveId" clId="{D74998C4-6776-4AEF-A0B7-61ECC0192C81}" dt="2026-05-31T16:02:26.310" v="328" actId="20577"/>
          <ac:spMkLst>
            <pc:docMk/>
            <pc:sldMk cId="1929454993" sldId="394"/>
            <ac:spMk id="46083" creationId="{00000000-0000-0000-0000-000000000000}"/>
          </ac:spMkLst>
        </pc:spChg>
      </pc:sldChg>
      <pc:sldChg chg="modSp mod">
        <pc:chgData name="Shyam Mahadevan" userId="f180b49d58013954" providerId="LiveId" clId="{D74998C4-6776-4AEF-A0B7-61ECC0192C81}" dt="2026-05-31T16:02:35.589" v="329" actId="255"/>
        <pc:sldMkLst>
          <pc:docMk/>
          <pc:sldMk cId="2849118340" sldId="395"/>
        </pc:sldMkLst>
        <pc:spChg chg="mod">
          <ac:chgData name="Shyam Mahadevan" userId="f180b49d58013954" providerId="LiveId" clId="{D74998C4-6776-4AEF-A0B7-61ECC0192C81}" dt="2026-05-31T16:02:35.589" v="329" actId="255"/>
          <ac:spMkLst>
            <pc:docMk/>
            <pc:sldMk cId="2849118340" sldId="395"/>
            <ac:spMk id="3" creationId="{00000000-0000-0000-0000-000000000000}"/>
          </ac:spMkLst>
        </pc:spChg>
      </pc:sldChg>
      <pc:sldChg chg="modSp mod">
        <pc:chgData name="Shyam Mahadevan" userId="f180b49d58013954" providerId="LiveId" clId="{D74998C4-6776-4AEF-A0B7-61ECC0192C81}" dt="2026-05-31T16:03:54.383" v="346" actId="20577"/>
        <pc:sldMkLst>
          <pc:docMk/>
          <pc:sldMk cId="1161447976" sldId="396"/>
        </pc:sldMkLst>
        <pc:spChg chg="mod">
          <ac:chgData name="Shyam Mahadevan" userId="f180b49d58013954" providerId="LiveId" clId="{D74998C4-6776-4AEF-A0B7-61ECC0192C81}" dt="2026-05-31T16:03:54.383" v="346" actId="20577"/>
          <ac:spMkLst>
            <pc:docMk/>
            <pc:sldMk cId="1161447976" sldId="396"/>
            <ac:spMk id="46083" creationId="{00000000-0000-0000-0000-000000000000}"/>
          </ac:spMkLst>
        </pc:spChg>
      </pc:sldChg>
      <pc:sldChg chg="modSp mod">
        <pc:chgData name="Shyam Mahadevan" userId="f180b49d58013954" providerId="LiveId" clId="{D74998C4-6776-4AEF-A0B7-61ECC0192C81}" dt="2026-05-31T16:26:19.218" v="352" actId="20577"/>
        <pc:sldMkLst>
          <pc:docMk/>
          <pc:sldMk cId="4175246803" sldId="397"/>
        </pc:sldMkLst>
        <pc:spChg chg="mod">
          <ac:chgData name="Shyam Mahadevan" userId="f180b49d58013954" providerId="LiveId" clId="{D74998C4-6776-4AEF-A0B7-61ECC0192C81}" dt="2026-05-31T16:26:19.218" v="352" actId="20577"/>
          <ac:spMkLst>
            <pc:docMk/>
            <pc:sldMk cId="4175246803" sldId="397"/>
            <ac:spMk id="46083" creationId="{00000000-0000-0000-0000-000000000000}"/>
          </ac:spMkLst>
        </pc:spChg>
      </pc:sldChg>
      <pc:sldChg chg="modSp mod">
        <pc:chgData name="Shyam Mahadevan" userId="f180b49d58013954" providerId="LiveId" clId="{D74998C4-6776-4AEF-A0B7-61ECC0192C81}" dt="2026-05-31T15:53:56.691" v="288" actId="255"/>
        <pc:sldMkLst>
          <pc:docMk/>
          <pc:sldMk cId="1965590702" sldId="398"/>
        </pc:sldMkLst>
        <pc:spChg chg="mod">
          <ac:chgData name="Shyam Mahadevan" userId="f180b49d58013954" providerId="LiveId" clId="{D74998C4-6776-4AEF-A0B7-61ECC0192C81}" dt="2026-05-31T15:53:56.691" v="288" actId="255"/>
          <ac:spMkLst>
            <pc:docMk/>
            <pc:sldMk cId="1965590702" sldId="398"/>
            <ac:spMk id="3" creationId="{00000000-0000-0000-0000-000000000000}"/>
          </ac:spMkLst>
        </pc:spChg>
      </pc:sldChg>
      <pc:sldChg chg="modSp mod">
        <pc:chgData name="Shyam Mahadevan" userId="f180b49d58013954" providerId="LiveId" clId="{D74998C4-6776-4AEF-A0B7-61ECC0192C81}" dt="2026-05-31T15:54:28" v="293" actId="20577"/>
        <pc:sldMkLst>
          <pc:docMk/>
          <pc:sldMk cId="3524610141" sldId="399"/>
        </pc:sldMkLst>
        <pc:graphicFrameChg chg="modGraphic">
          <ac:chgData name="Shyam Mahadevan" userId="f180b49d58013954" providerId="LiveId" clId="{D74998C4-6776-4AEF-A0B7-61ECC0192C81}" dt="2026-05-31T15:54:28" v="293" actId="20577"/>
          <ac:graphicFrameMkLst>
            <pc:docMk/>
            <pc:sldMk cId="3524610141" sldId="399"/>
            <ac:graphicFrameMk id="4" creationId="{00000000-0000-0000-0000-000000000000}"/>
          </ac:graphicFrameMkLst>
        </pc:graphicFrameChg>
      </pc:sldChg>
      <pc:sldChg chg="modSp mod">
        <pc:chgData name="Shyam Mahadevan" userId="f180b49d58013954" providerId="LiveId" clId="{D74998C4-6776-4AEF-A0B7-61ECC0192C81}" dt="2026-05-31T16:00:41.638" v="299" actId="20577"/>
        <pc:sldMkLst>
          <pc:docMk/>
          <pc:sldMk cId="3895040440" sldId="400"/>
        </pc:sldMkLst>
        <pc:graphicFrameChg chg="modGraphic">
          <ac:chgData name="Shyam Mahadevan" userId="f180b49d58013954" providerId="LiveId" clId="{D74998C4-6776-4AEF-A0B7-61ECC0192C81}" dt="2026-05-31T16:00:41.638" v="299" actId="20577"/>
          <ac:graphicFrameMkLst>
            <pc:docMk/>
            <pc:sldMk cId="3895040440" sldId="400"/>
            <ac:graphicFrameMk id="4" creationId="{00000000-0000-0000-0000-000000000000}"/>
          </ac:graphicFrameMkLst>
        </pc:graphicFrameChg>
      </pc:sldChg>
      <pc:sldMasterChg chg="setBg modSldLayout">
        <pc:chgData name="Shyam Mahadevan" userId="f180b49d58013954" providerId="LiveId" clId="{D74998C4-6776-4AEF-A0B7-61ECC0192C81}" dt="2026-05-31T14:19:13.821" v="6"/>
        <pc:sldMasterMkLst>
          <pc:docMk/>
          <pc:sldMasterMk cId="686405851" sldId="2147483648"/>
        </pc:sldMasterMkLst>
        <pc:sldLayoutChg chg="setBg">
          <pc:chgData name="Shyam Mahadevan" userId="f180b49d58013954" providerId="LiveId" clId="{D74998C4-6776-4AEF-A0B7-61ECC0192C81}" dt="2026-05-31T14:19:13.821" v="6"/>
          <pc:sldLayoutMkLst>
            <pc:docMk/>
            <pc:sldMasterMk cId="686405851" sldId="2147483648"/>
            <pc:sldLayoutMk cId="881566899" sldId="2147483649"/>
          </pc:sldLayoutMkLst>
        </pc:sldLayoutChg>
        <pc:sldLayoutChg chg="setBg">
          <pc:chgData name="Shyam Mahadevan" userId="f180b49d58013954" providerId="LiveId" clId="{D74998C4-6776-4AEF-A0B7-61ECC0192C81}" dt="2026-05-31T14:19:13.821" v="6"/>
          <pc:sldLayoutMkLst>
            <pc:docMk/>
            <pc:sldMasterMk cId="686405851" sldId="2147483648"/>
            <pc:sldLayoutMk cId="2991620799" sldId="2147483650"/>
          </pc:sldLayoutMkLst>
        </pc:sldLayoutChg>
        <pc:sldLayoutChg chg="setBg">
          <pc:chgData name="Shyam Mahadevan" userId="f180b49d58013954" providerId="LiveId" clId="{D74998C4-6776-4AEF-A0B7-61ECC0192C81}" dt="2026-05-31T14:19:13.821" v="6"/>
          <pc:sldLayoutMkLst>
            <pc:docMk/>
            <pc:sldMasterMk cId="686405851" sldId="2147483648"/>
            <pc:sldLayoutMk cId="3446519416" sldId="2147483651"/>
          </pc:sldLayoutMkLst>
        </pc:sldLayoutChg>
        <pc:sldLayoutChg chg="setBg">
          <pc:chgData name="Shyam Mahadevan" userId="f180b49d58013954" providerId="LiveId" clId="{D74998C4-6776-4AEF-A0B7-61ECC0192C81}" dt="2026-05-31T14:19:13.821" v="6"/>
          <pc:sldLayoutMkLst>
            <pc:docMk/>
            <pc:sldMasterMk cId="686405851" sldId="2147483648"/>
            <pc:sldLayoutMk cId="2744795849" sldId="2147483652"/>
          </pc:sldLayoutMkLst>
        </pc:sldLayoutChg>
        <pc:sldLayoutChg chg="setBg">
          <pc:chgData name="Shyam Mahadevan" userId="f180b49d58013954" providerId="LiveId" clId="{D74998C4-6776-4AEF-A0B7-61ECC0192C81}" dt="2026-05-31T14:19:13.821" v="6"/>
          <pc:sldLayoutMkLst>
            <pc:docMk/>
            <pc:sldMasterMk cId="686405851" sldId="2147483648"/>
            <pc:sldLayoutMk cId="3356046669" sldId="2147483653"/>
          </pc:sldLayoutMkLst>
        </pc:sldLayoutChg>
        <pc:sldLayoutChg chg="setBg">
          <pc:chgData name="Shyam Mahadevan" userId="f180b49d58013954" providerId="LiveId" clId="{D74998C4-6776-4AEF-A0B7-61ECC0192C81}" dt="2026-05-31T14:19:13.821" v="6"/>
          <pc:sldLayoutMkLst>
            <pc:docMk/>
            <pc:sldMasterMk cId="686405851" sldId="2147483648"/>
            <pc:sldLayoutMk cId="317907720" sldId="2147483654"/>
          </pc:sldLayoutMkLst>
        </pc:sldLayoutChg>
        <pc:sldLayoutChg chg="setBg">
          <pc:chgData name="Shyam Mahadevan" userId="f180b49d58013954" providerId="LiveId" clId="{D74998C4-6776-4AEF-A0B7-61ECC0192C81}" dt="2026-05-31T14:19:13.821" v="6"/>
          <pc:sldLayoutMkLst>
            <pc:docMk/>
            <pc:sldMasterMk cId="686405851" sldId="2147483648"/>
            <pc:sldLayoutMk cId="2837264804" sldId="2147483655"/>
          </pc:sldLayoutMkLst>
        </pc:sldLayoutChg>
        <pc:sldLayoutChg chg="setBg">
          <pc:chgData name="Shyam Mahadevan" userId="f180b49d58013954" providerId="LiveId" clId="{D74998C4-6776-4AEF-A0B7-61ECC0192C81}" dt="2026-05-31T14:19:13.821" v="6"/>
          <pc:sldLayoutMkLst>
            <pc:docMk/>
            <pc:sldMasterMk cId="686405851" sldId="2147483648"/>
            <pc:sldLayoutMk cId="186520997" sldId="2147483656"/>
          </pc:sldLayoutMkLst>
        </pc:sldLayoutChg>
        <pc:sldLayoutChg chg="setBg">
          <pc:chgData name="Shyam Mahadevan" userId="f180b49d58013954" providerId="LiveId" clId="{D74998C4-6776-4AEF-A0B7-61ECC0192C81}" dt="2026-05-31T14:19:13.821" v="6"/>
          <pc:sldLayoutMkLst>
            <pc:docMk/>
            <pc:sldMasterMk cId="686405851" sldId="2147483648"/>
            <pc:sldLayoutMk cId="2453758021" sldId="2147483657"/>
          </pc:sldLayoutMkLst>
        </pc:sldLayoutChg>
        <pc:sldLayoutChg chg="setBg">
          <pc:chgData name="Shyam Mahadevan" userId="f180b49d58013954" providerId="LiveId" clId="{D74998C4-6776-4AEF-A0B7-61ECC0192C81}" dt="2026-05-31T14:19:13.821" v="6"/>
          <pc:sldLayoutMkLst>
            <pc:docMk/>
            <pc:sldMasterMk cId="686405851" sldId="2147483648"/>
            <pc:sldLayoutMk cId="3017206804" sldId="2147483658"/>
          </pc:sldLayoutMkLst>
        </pc:sldLayoutChg>
        <pc:sldLayoutChg chg="setBg">
          <pc:chgData name="Shyam Mahadevan" userId="f180b49d58013954" providerId="LiveId" clId="{D74998C4-6776-4AEF-A0B7-61ECC0192C81}" dt="2026-05-31T14:19:13.821" v="6"/>
          <pc:sldLayoutMkLst>
            <pc:docMk/>
            <pc:sldMasterMk cId="686405851" sldId="2147483648"/>
            <pc:sldLayoutMk cId="4052326222" sldId="2147483659"/>
          </pc:sldLayoutMkLst>
        </pc:sldLayoutChg>
        <pc:sldLayoutChg chg="setBg">
          <pc:chgData name="Shyam Mahadevan" userId="f180b49d58013954" providerId="LiveId" clId="{D74998C4-6776-4AEF-A0B7-61ECC0192C81}" dt="2026-05-31T14:19:13.821" v="6"/>
          <pc:sldLayoutMkLst>
            <pc:docMk/>
            <pc:sldMasterMk cId="686405851" sldId="2147483648"/>
            <pc:sldLayoutMk cId="4126848041" sldId="2147483660"/>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2950B56B-C2FC-4F93-B1AA-A512BDB61287}" type="datetimeFigureOut">
              <a:rPr lang="en-IN" smtClean="0"/>
              <a:t>03-06-2026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881566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950B56B-C2FC-4F93-B1AA-A512BDB61287}" type="datetimeFigureOut">
              <a:rPr lang="en-IN" smtClean="0"/>
              <a:t>03-06-2026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301720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950B56B-C2FC-4F93-B1AA-A512BDB61287}" type="datetimeFigureOut">
              <a:rPr lang="en-IN" smtClean="0"/>
              <a:t>03-06-2026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4052326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sp>
        <p:nvSpPr>
          <p:cNvPr id="6" name="Title 5"/>
          <p:cNvSpPr>
            <a:spLocks noGrp="1"/>
          </p:cNvSpPr>
          <p:nvPr>
            <p:ph type="title"/>
          </p:nvPr>
        </p:nvSpPr>
        <p:spPr bwMode="gray">
          <a:xfrm>
            <a:off x="431371" y="149882"/>
            <a:ext cx="11329259" cy="792088"/>
          </a:xfrm>
        </p:spPr>
        <p:txBody>
          <a:bodyPr/>
          <a:lstStyle/>
          <a:p>
            <a:r>
              <a:rPr lang="en-US"/>
              <a:t>Click to edit Master title style</a:t>
            </a:r>
            <a:endParaRPr lang="en-GB" dirty="0"/>
          </a:p>
        </p:txBody>
      </p:sp>
      <p:sp>
        <p:nvSpPr>
          <p:cNvPr id="7" name="Text Placeholder 6"/>
          <p:cNvSpPr>
            <a:spLocks noGrp="1"/>
          </p:cNvSpPr>
          <p:nvPr>
            <p:ph type="body" sz="quarter" idx="10"/>
          </p:nvPr>
        </p:nvSpPr>
        <p:spPr bwMode="gray"/>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26848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950B56B-C2FC-4F93-B1AA-A512BDB61287}" type="datetimeFigureOut">
              <a:rPr lang="en-IN" smtClean="0"/>
              <a:t>03-06-2026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2991620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50B56B-C2FC-4F93-B1AA-A512BDB61287}" type="datetimeFigureOut">
              <a:rPr lang="en-IN" smtClean="0"/>
              <a:t>03-06-2026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3446519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2950B56B-C2FC-4F93-B1AA-A512BDB61287}" type="datetimeFigureOut">
              <a:rPr lang="en-IN" smtClean="0"/>
              <a:t>03-06-2026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2744795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2950B56B-C2FC-4F93-B1AA-A512BDB61287}" type="datetimeFigureOut">
              <a:rPr lang="en-IN" smtClean="0"/>
              <a:t>03-06-2026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3356046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2950B56B-C2FC-4F93-B1AA-A512BDB61287}" type="datetimeFigureOut">
              <a:rPr lang="en-IN" smtClean="0"/>
              <a:t>03-06-2026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317907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50B56B-C2FC-4F93-B1AA-A512BDB61287}" type="datetimeFigureOut">
              <a:rPr lang="en-IN" smtClean="0"/>
              <a:t>03-06-2026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2837264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50B56B-C2FC-4F93-B1AA-A512BDB61287}" type="datetimeFigureOut">
              <a:rPr lang="en-IN" smtClean="0"/>
              <a:t>03-06-2026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186520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50B56B-C2FC-4F93-B1AA-A512BDB61287}" type="datetimeFigureOut">
              <a:rPr lang="en-IN" smtClean="0"/>
              <a:t>03-06-2026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F37EF26-C665-4A43-BEA3-C0ED60934879}" type="slidenum">
              <a:rPr lang="en-IN" smtClean="0"/>
              <a:t>‹#›</a:t>
            </a:fld>
            <a:endParaRPr lang="en-IN"/>
          </a:p>
        </p:txBody>
      </p:sp>
    </p:spTree>
    <p:extLst>
      <p:ext uri="{BB962C8B-B14F-4D97-AF65-F5344CB8AC3E}">
        <p14:creationId xmlns:p14="http://schemas.microsoft.com/office/powerpoint/2010/main" val="2453758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50B56B-C2FC-4F93-B1AA-A512BDB61287}" type="datetimeFigureOut">
              <a:rPr lang="en-IN" smtClean="0"/>
              <a:t>03-06-2026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37EF26-C665-4A43-BEA3-C0ED60934879}" type="slidenum">
              <a:rPr lang="en-IN" smtClean="0"/>
              <a:t>‹#›</a:t>
            </a:fld>
            <a:endParaRPr lang="en-IN"/>
          </a:p>
        </p:txBody>
      </p:sp>
    </p:spTree>
    <p:extLst>
      <p:ext uri="{BB962C8B-B14F-4D97-AF65-F5344CB8AC3E}">
        <p14:creationId xmlns:p14="http://schemas.microsoft.com/office/powerpoint/2010/main" val="686405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latin typeface="Broadway" panose="04040905080B02020502" pitchFamily="82" charset="0"/>
              </a:rPr>
              <a:t>TRANSITION - INCOME TAX RULES – 1962 TO 2026</a:t>
            </a:r>
            <a:endParaRPr lang="en-IN" dirty="0">
              <a:latin typeface="Broadway" panose="04040905080B02020502" pitchFamily="82" charset="0"/>
            </a:endParaRPr>
          </a:p>
        </p:txBody>
      </p:sp>
      <p:sp>
        <p:nvSpPr>
          <p:cNvPr id="3" name="Subtitle 2"/>
          <p:cNvSpPr>
            <a:spLocks noGrp="1"/>
          </p:cNvSpPr>
          <p:nvPr>
            <p:ph type="subTitle" idx="1"/>
          </p:nvPr>
        </p:nvSpPr>
        <p:spPr>
          <a:xfrm>
            <a:off x="1524000" y="4963886"/>
            <a:ext cx="9144000" cy="293914"/>
          </a:xfrm>
        </p:spPr>
        <p:txBody>
          <a:bodyPr>
            <a:normAutofit/>
          </a:bodyPr>
          <a:lstStyle/>
          <a:p>
            <a:r>
              <a:rPr lang="en-US" sz="1100" b="1" dirty="0">
                <a:latin typeface="Arial" panose="020B0604020202020204" pitchFamily="34" charset="0"/>
                <a:cs typeface="Arial" panose="020B0604020202020204" pitchFamily="34" charset="0"/>
              </a:rPr>
              <a:t>P.M.VEERAMANI FCA, COCHIN</a:t>
            </a:r>
            <a:endParaRPr lang="en-IN" sz="11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35505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679676"/>
          </a:xfrm>
        </p:spPr>
        <p:txBody>
          <a:bodyPr>
            <a:normAutofit/>
          </a:bodyPr>
          <a:lstStyle/>
          <a:p>
            <a:r>
              <a:rPr lang="en-US" sz="3000" b="1" dirty="0">
                <a:latin typeface="Gadugi" panose="020B0502040204020203" pitchFamily="34" charset="0"/>
                <a:ea typeface="Gadugi" panose="020B0502040204020203" pitchFamily="34" charset="0"/>
              </a:rPr>
              <a:t>CHANGE FROM ACT TO RULES </a:t>
            </a:r>
            <a:endParaRPr lang="en-IN" sz="3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8324015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493486"/>
            <a:ext cx="5181600" cy="5683477"/>
          </a:xfrm>
        </p:spPr>
        <p:txBody>
          <a:bodyPr>
            <a:normAutofit/>
          </a:bodyPr>
          <a:lstStyle/>
          <a:p>
            <a:pPr marL="0" indent="0" algn="just">
              <a:lnSpc>
                <a:spcPct val="100000"/>
              </a:lnSpc>
              <a:spcBef>
                <a:spcPts val="600"/>
              </a:spcBef>
              <a:buNone/>
            </a:pPr>
            <a:r>
              <a:rPr lang="en-US" sz="1800" b="1" dirty="0">
                <a:latin typeface="Gadugi" panose="020B0502040204020203" pitchFamily="34" charset="0"/>
                <a:ea typeface="Gadugi" panose="020B0502040204020203" pitchFamily="34" charset="0"/>
              </a:rPr>
              <a:t>Section 13(2) – Manner of computation of portion of income applied by charitable institution for the benefit of related person</a:t>
            </a:r>
          </a:p>
          <a:p>
            <a:pPr marL="0" indent="0" algn="just">
              <a:lnSpc>
                <a:spcPct val="100000"/>
              </a:lnSpc>
              <a:spcBef>
                <a:spcPts val="600"/>
              </a:spcBef>
              <a:buNone/>
            </a:pPr>
            <a:endParaRPr lang="en-US" sz="1800" b="1" dirty="0">
              <a:latin typeface="Gadugi" panose="020B0502040204020203" pitchFamily="34" charset="0"/>
              <a:ea typeface="Gadugi" panose="020B0502040204020203" pitchFamily="34" charset="0"/>
            </a:endParaRPr>
          </a:p>
          <a:p>
            <a:pPr marL="0" indent="0" algn="just">
              <a:lnSpc>
                <a:spcPct val="100000"/>
              </a:lnSpc>
              <a:spcBef>
                <a:spcPts val="600"/>
              </a:spcBef>
              <a:buNone/>
            </a:pPr>
            <a:endParaRPr lang="en-US" sz="1800" b="1" dirty="0">
              <a:latin typeface="Gadugi" panose="020B0502040204020203" pitchFamily="34" charset="0"/>
              <a:ea typeface="Gadugi" panose="020B0502040204020203" pitchFamily="34" charset="0"/>
            </a:endParaRPr>
          </a:p>
          <a:p>
            <a:pPr algn="just">
              <a:lnSpc>
                <a:spcPct val="100000"/>
              </a:lnSpc>
              <a:spcBef>
                <a:spcPts val="600"/>
              </a:spcBef>
            </a:pPr>
            <a:r>
              <a:rPr lang="en-US" sz="2200" dirty="0">
                <a:latin typeface="Times New Roman" panose="02020603050405020304" pitchFamily="18" charset="0"/>
                <a:ea typeface="Gadugi" panose="020B0502040204020203" pitchFamily="34" charset="0"/>
                <a:cs typeface="Times New Roman" panose="02020603050405020304" pitchFamily="18" charset="0"/>
              </a:rPr>
              <a:t>Without prejudice to the generality of the provisions….any part of the income or property  be deemed to have been used or applied for the benefit of the person referred in 13(3) </a:t>
            </a:r>
          </a:p>
          <a:p>
            <a:pPr algn="just">
              <a:lnSpc>
                <a:spcPct val="100000"/>
              </a:lnSpc>
              <a:spcBef>
                <a:spcPts val="600"/>
              </a:spcBef>
            </a:pPr>
            <a:r>
              <a:rPr lang="en-US" sz="2200" dirty="0">
                <a:latin typeface="Times New Roman" panose="02020603050405020304" pitchFamily="18" charset="0"/>
                <a:ea typeface="Gadugi" panose="020B0502040204020203" pitchFamily="34" charset="0"/>
                <a:cs typeface="Times New Roman" panose="02020603050405020304" pitchFamily="18" charset="0"/>
              </a:rPr>
              <a:t>8 conditions … (a) to (h)  with a proviso was prescribed</a:t>
            </a:r>
            <a:endParaRPr lang="en-IN" sz="2200" dirty="0">
              <a:latin typeface="Times New Roman" panose="02020603050405020304" pitchFamily="18" charset="0"/>
              <a:ea typeface="Gadugi" panose="020B0502040204020203" pitchFamily="34" charset="0"/>
              <a:cs typeface="Times New Roman" panose="02020603050405020304" pitchFamily="18" charset="0"/>
            </a:endParaRPr>
          </a:p>
        </p:txBody>
      </p:sp>
      <p:sp>
        <p:nvSpPr>
          <p:cNvPr id="4" name="Content Placeholder 3"/>
          <p:cNvSpPr>
            <a:spLocks noGrp="1"/>
          </p:cNvSpPr>
          <p:nvPr>
            <p:ph sz="half" idx="2"/>
          </p:nvPr>
        </p:nvSpPr>
        <p:spPr>
          <a:xfrm>
            <a:off x="6172200" y="493486"/>
            <a:ext cx="5181600" cy="5683477"/>
          </a:xfrm>
        </p:spPr>
        <p:txBody>
          <a:bodyPr>
            <a:normAutofit/>
          </a:bodyPr>
          <a:lstStyle/>
          <a:p>
            <a:pPr marL="0" indent="0" algn="just">
              <a:lnSpc>
                <a:spcPct val="100000"/>
              </a:lnSpc>
              <a:spcBef>
                <a:spcPts val="600"/>
              </a:spcBef>
              <a:buNone/>
            </a:pPr>
            <a:r>
              <a:rPr lang="en-US" sz="1800" b="1" dirty="0">
                <a:latin typeface="Gadugi" panose="020B0502040204020203" pitchFamily="34" charset="0"/>
                <a:ea typeface="Gadugi" panose="020B0502040204020203" pitchFamily="34" charset="0"/>
              </a:rPr>
              <a:t>Rule 183 - Manner of computation of portion of income applied by non-profit organization , directly or indirectly,  for the benefit of related person</a:t>
            </a:r>
          </a:p>
          <a:p>
            <a:pPr marL="0" indent="0" algn="just">
              <a:lnSpc>
                <a:spcPct val="100000"/>
              </a:lnSpc>
              <a:spcBef>
                <a:spcPts val="600"/>
              </a:spcBef>
              <a:buNone/>
            </a:pPr>
            <a:endParaRPr lang="en-US" sz="1800" dirty="0">
              <a:latin typeface="Gadugi" panose="020B0502040204020203" pitchFamily="34" charset="0"/>
              <a:ea typeface="Gadugi" panose="020B0502040204020203" pitchFamily="34" charset="0"/>
            </a:endParaRPr>
          </a:p>
          <a:p>
            <a:pPr algn="just">
              <a:lnSpc>
                <a:spcPct val="100000"/>
              </a:lnSpc>
              <a:spcBef>
                <a:spcPts val="600"/>
              </a:spcBef>
            </a:pPr>
            <a:r>
              <a:rPr lang="en-US" sz="2000" dirty="0">
                <a:latin typeface="Gadugitim"/>
                <a:ea typeface="Gadugi" panose="020B0502040204020203" pitchFamily="34" charset="0"/>
                <a:cs typeface="Times New Roman" panose="02020603050405020304" pitchFamily="18" charset="0"/>
              </a:rPr>
              <a:t>For the purposes of section 337 any income or part of thereof, applied directly or indirectly for the benefit of any related person during the tax year, shall be computed in the manner provided </a:t>
            </a:r>
          </a:p>
          <a:p>
            <a:pPr algn="just">
              <a:lnSpc>
                <a:spcPct val="100000"/>
              </a:lnSpc>
              <a:spcBef>
                <a:spcPts val="600"/>
              </a:spcBef>
            </a:pPr>
            <a:r>
              <a:rPr lang="en-US" sz="2000" dirty="0">
                <a:latin typeface="Gadugitim"/>
                <a:ea typeface="Gadugi" panose="020B0502040204020203" pitchFamily="34" charset="0"/>
                <a:cs typeface="Times New Roman" panose="02020603050405020304" pitchFamily="18" charset="0"/>
              </a:rPr>
              <a:t>10 conditions …(a) to (j) is prescribed </a:t>
            </a:r>
          </a:p>
          <a:p>
            <a:pPr algn="just">
              <a:lnSpc>
                <a:spcPct val="100000"/>
              </a:lnSpc>
              <a:spcBef>
                <a:spcPts val="600"/>
              </a:spcBef>
            </a:pPr>
            <a:r>
              <a:rPr lang="en-US" sz="2000" dirty="0">
                <a:latin typeface="Gadugitim"/>
                <a:ea typeface="Gadugi" panose="020B0502040204020203" pitchFamily="34" charset="0"/>
                <a:cs typeface="Times New Roman" panose="02020603050405020304" pitchFamily="18" charset="0"/>
              </a:rPr>
              <a:t>Value of any benefit or facility granted or provided free of cost or at concessional rate to the related person</a:t>
            </a:r>
          </a:p>
          <a:p>
            <a:pPr algn="just">
              <a:lnSpc>
                <a:spcPct val="100000"/>
              </a:lnSpc>
              <a:spcBef>
                <a:spcPts val="600"/>
              </a:spcBef>
            </a:pPr>
            <a:r>
              <a:rPr lang="en-US" sz="2000" dirty="0">
                <a:latin typeface="Gadugitim"/>
                <a:ea typeface="Gadugi" panose="020B0502040204020203" pitchFamily="34" charset="0"/>
                <a:cs typeface="Times New Roman" panose="02020603050405020304" pitchFamily="18" charset="0"/>
              </a:rPr>
              <a:t>Related person shall be as per section 355(h)</a:t>
            </a:r>
          </a:p>
        </p:txBody>
      </p:sp>
    </p:spTree>
    <p:extLst>
      <p:ext uri="{BB962C8B-B14F-4D97-AF65-F5344CB8AC3E}">
        <p14:creationId xmlns:p14="http://schemas.microsoft.com/office/powerpoint/2010/main" val="2988677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580571"/>
            <a:ext cx="5181600" cy="6059220"/>
          </a:xfrm>
        </p:spPr>
        <p:txBody>
          <a:bodyPr>
            <a:normAutofit fontScale="92500" lnSpcReduction="10000"/>
          </a:bodyPr>
          <a:lstStyle/>
          <a:p>
            <a:pPr marL="0" indent="0" algn="just">
              <a:buNone/>
            </a:pPr>
            <a:r>
              <a:rPr lang="en-US" sz="1800" b="1" dirty="0">
                <a:latin typeface="Gadugi" panose="020B0502040204020203" pitchFamily="34" charset="0"/>
                <a:ea typeface="Gadugi" panose="020B0502040204020203" pitchFamily="34" charset="0"/>
              </a:rPr>
              <a:t>Section 139(1) – 7</a:t>
            </a:r>
            <a:r>
              <a:rPr lang="en-US" sz="1800" b="1" baseline="30000" dirty="0">
                <a:latin typeface="Gadugi" panose="020B0502040204020203" pitchFamily="34" charset="0"/>
                <a:ea typeface="Gadugi" panose="020B0502040204020203" pitchFamily="34" charset="0"/>
              </a:rPr>
              <a:t>th</a:t>
            </a:r>
            <a:r>
              <a:rPr lang="en-US" sz="1800" b="1" dirty="0">
                <a:latin typeface="Gadugi" panose="020B0502040204020203" pitchFamily="34" charset="0"/>
                <a:ea typeface="Gadugi" panose="020B0502040204020203" pitchFamily="34" charset="0"/>
              </a:rPr>
              <a:t> proviso &amp;  explanation 3 –</a:t>
            </a:r>
            <a:r>
              <a:rPr lang="en-US" sz="1600" b="1" dirty="0">
                <a:latin typeface="Gadugi" panose="020B0502040204020203" pitchFamily="34" charset="0"/>
                <a:ea typeface="Gadugi" panose="020B0502040204020203" pitchFamily="34" charset="0"/>
              </a:rPr>
              <a:t> </a:t>
            </a:r>
          </a:p>
          <a:p>
            <a:pPr marL="0" indent="0" algn="just">
              <a:buNone/>
            </a:pPr>
            <a:endParaRPr lang="en-US" sz="1600" dirty="0">
              <a:latin typeface="Times New Roman" panose="02020603050405020304" pitchFamily="18" charset="0"/>
              <a:ea typeface="Gadugi" panose="020B0502040204020203" pitchFamily="34" charset="0"/>
              <a:cs typeface="Times New Roman" panose="02020603050405020304" pitchFamily="18" charset="0"/>
            </a:endParaRPr>
          </a:p>
          <a:p>
            <a:pPr marL="0" indent="0" algn="just">
              <a:buNone/>
            </a:pPr>
            <a:endParaRPr lang="en-US" sz="1600" dirty="0">
              <a:latin typeface="Times New Roman" panose="02020603050405020304" pitchFamily="18" charset="0"/>
              <a:ea typeface="Gadugi" panose="020B0502040204020203" pitchFamily="34" charset="0"/>
              <a:cs typeface="Times New Roman" panose="02020603050405020304" pitchFamily="18" charset="0"/>
            </a:endParaRPr>
          </a:p>
          <a:p>
            <a:pPr algn="just">
              <a:spcBef>
                <a:spcPts val="600"/>
              </a:spcBef>
            </a:pPr>
            <a:r>
              <a:rPr lang="en-US" sz="1700" dirty="0">
                <a:latin typeface="Times New Roman" panose="02020603050405020304" pitchFamily="18" charset="0"/>
                <a:ea typeface="Gadugi" panose="020B0502040204020203" pitchFamily="34" charset="0"/>
                <a:cs typeface="Times New Roman" panose="02020603050405020304" pitchFamily="18" charset="0"/>
              </a:rPr>
              <a:t>Provided also that a person who is not required to furnish a under sub-section (b)  and who during the previous year –</a:t>
            </a:r>
          </a:p>
          <a:p>
            <a:pPr algn="just">
              <a:spcBef>
                <a:spcPts val="600"/>
              </a:spcBef>
            </a:pPr>
            <a:r>
              <a:rPr lang="en-US" sz="1700" b="1" dirty="0">
                <a:latin typeface="Times New Roman" panose="02020603050405020304" pitchFamily="18" charset="0"/>
                <a:ea typeface="Gadugi" panose="020B0502040204020203" pitchFamily="34" charset="0"/>
                <a:cs typeface="Times New Roman" panose="02020603050405020304" pitchFamily="18" charset="0"/>
              </a:rPr>
              <a:t>Has deposited an amount exceeding Rs.1 </a:t>
            </a:r>
            <a:r>
              <a:rPr lang="en-US" sz="1700" b="1" dirty="0" err="1">
                <a:latin typeface="Times New Roman" panose="02020603050405020304" pitchFamily="18" charset="0"/>
                <a:ea typeface="Gadugi" panose="020B0502040204020203" pitchFamily="34" charset="0"/>
                <a:cs typeface="Times New Roman" panose="02020603050405020304" pitchFamily="18" charset="0"/>
              </a:rPr>
              <a:t>cr</a:t>
            </a:r>
            <a:r>
              <a:rPr lang="en-US" sz="1700" b="1" dirty="0">
                <a:latin typeface="Times New Roman" panose="02020603050405020304" pitchFamily="18" charset="0"/>
                <a:ea typeface="Gadugi" panose="020B0502040204020203" pitchFamily="34" charset="0"/>
                <a:cs typeface="Times New Roman" panose="02020603050405020304" pitchFamily="18" charset="0"/>
              </a:rPr>
              <a:t> in one or more current accounts with bank   OR</a:t>
            </a:r>
          </a:p>
          <a:p>
            <a:pPr algn="just">
              <a:spcBef>
                <a:spcPts val="600"/>
              </a:spcBef>
            </a:pPr>
            <a:r>
              <a:rPr lang="en-US" sz="1700" b="1" dirty="0">
                <a:latin typeface="Times New Roman" panose="02020603050405020304" pitchFamily="18" charset="0"/>
                <a:ea typeface="Gadugi" panose="020B0502040204020203" pitchFamily="34" charset="0"/>
                <a:cs typeface="Times New Roman" panose="02020603050405020304" pitchFamily="18" charset="0"/>
              </a:rPr>
              <a:t>has incurred expenditure exceeding Rs.2 lakhs for himself or any other person for travel to a foreign country</a:t>
            </a:r>
          </a:p>
          <a:p>
            <a:pPr algn="just">
              <a:spcBef>
                <a:spcPts val="600"/>
              </a:spcBef>
            </a:pPr>
            <a:r>
              <a:rPr lang="en-US" sz="1700" b="1" dirty="0">
                <a:latin typeface="Times New Roman" panose="02020603050405020304" pitchFamily="18" charset="0"/>
                <a:ea typeface="Gadugi" panose="020B0502040204020203" pitchFamily="34" charset="0"/>
                <a:cs typeface="Times New Roman" panose="02020603050405020304" pitchFamily="18" charset="0"/>
              </a:rPr>
              <a:t>has incurred expenditure exceeding Rs.1 lakh towards consumption of electricity or</a:t>
            </a:r>
          </a:p>
          <a:p>
            <a:pPr algn="just">
              <a:spcBef>
                <a:spcPts val="600"/>
              </a:spcBef>
            </a:pPr>
            <a:r>
              <a:rPr lang="en-US" sz="1700" b="1" dirty="0">
                <a:latin typeface="Times New Roman" panose="02020603050405020304" pitchFamily="18" charset="0"/>
                <a:ea typeface="Gadugi" panose="020B0502040204020203" pitchFamily="34" charset="0"/>
                <a:cs typeface="Times New Roman" panose="02020603050405020304" pitchFamily="18" charset="0"/>
              </a:rPr>
              <a:t>fulfils such other conditions as may be prescribed …….</a:t>
            </a:r>
            <a:r>
              <a:rPr lang="en-US" sz="1700" dirty="0">
                <a:latin typeface="Times New Roman" panose="02020603050405020304" pitchFamily="18" charset="0"/>
                <a:ea typeface="Gadugi" panose="020B0502040204020203" pitchFamily="34" charset="0"/>
                <a:cs typeface="Times New Roman" panose="02020603050405020304" pitchFamily="18" charset="0"/>
              </a:rPr>
              <a:t>shall furnish a return of income</a:t>
            </a:r>
          </a:p>
          <a:p>
            <a:pPr algn="just">
              <a:spcBef>
                <a:spcPts val="600"/>
              </a:spcBef>
            </a:pPr>
            <a:endParaRPr lang="en-US" sz="1700" dirty="0">
              <a:latin typeface="Times New Roman" panose="02020603050405020304" pitchFamily="18" charset="0"/>
              <a:ea typeface="Gadugi" panose="020B0502040204020203" pitchFamily="34" charset="0"/>
              <a:cs typeface="Times New Roman" panose="02020603050405020304" pitchFamily="18" charset="0"/>
            </a:endParaRPr>
          </a:p>
          <a:p>
            <a:pPr marL="0" indent="0" algn="just">
              <a:spcBef>
                <a:spcPts val="600"/>
              </a:spcBef>
              <a:buNone/>
            </a:pPr>
            <a:r>
              <a:rPr lang="en-US" sz="1700" dirty="0">
                <a:latin typeface="Times New Roman" panose="02020603050405020304" pitchFamily="18" charset="0"/>
                <a:ea typeface="Gadugi" panose="020B0502040204020203" pitchFamily="34" charset="0"/>
                <a:cs typeface="Times New Roman" panose="02020603050405020304" pitchFamily="18" charset="0"/>
              </a:rPr>
              <a:t>Rule 12AB … prescribed conditions for filing return</a:t>
            </a:r>
          </a:p>
          <a:p>
            <a:pPr algn="just">
              <a:spcBef>
                <a:spcPts val="600"/>
              </a:spcBef>
            </a:pPr>
            <a:r>
              <a:rPr lang="en-US" sz="1700" dirty="0">
                <a:latin typeface="Times New Roman" panose="02020603050405020304" pitchFamily="18" charset="0"/>
                <a:ea typeface="Gadugi" panose="020B0502040204020203" pitchFamily="34" charset="0"/>
                <a:cs typeface="Times New Roman" panose="02020603050405020304" pitchFamily="18" charset="0"/>
              </a:rPr>
              <a:t> (i) if his total sales, turnover or gross receipts in business exceed Rs.60 lakhs in the year</a:t>
            </a:r>
          </a:p>
          <a:p>
            <a:pPr algn="just">
              <a:spcBef>
                <a:spcPts val="600"/>
              </a:spcBef>
            </a:pPr>
            <a:r>
              <a:rPr lang="en-US" sz="1700" dirty="0">
                <a:latin typeface="Times New Roman" panose="02020603050405020304" pitchFamily="18" charset="0"/>
                <a:ea typeface="Gadugi" panose="020B0502040204020203" pitchFamily="34" charset="0"/>
                <a:cs typeface="Times New Roman" panose="02020603050405020304" pitchFamily="18" charset="0"/>
              </a:rPr>
              <a:t>(ii) if his gross receipts from profession  exceed Rs.10 lakhs in the year</a:t>
            </a:r>
          </a:p>
          <a:p>
            <a:pPr algn="just">
              <a:spcBef>
                <a:spcPts val="600"/>
              </a:spcBef>
            </a:pPr>
            <a:r>
              <a:rPr lang="en-US" sz="1700" dirty="0">
                <a:latin typeface="Times New Roman" panose="02020603050405020304" pitchFamily="18" charset="0"/>
                <a:ea typeface="Gadugi" panose="020B0502040204020203" pitchFamily="34" charset="0"/>
                <a:cs typeface="Times New Roman" panose="02020603050405020304" pitchFamily="18" charset="0"/>
              </a:rPr>
              <a:t> (iii) If he has TDS /TCS exceeding Rs.25,000 in a year</a:t>
            </a:r>
          </a:p>
          <a:p>
            <a:pPr algn="just">
              <a:spcBef>
                <a:spcPts val="600"/>
              </a:spcBef>
            </a:pPr>
            <a:r>
              <a:rPr lang="en-US" sz="1700" dirty="0">
                <a:latin typeface="Times New Roman" panose="02020603050405020304" pitchFamily="18" charset="0"/>
                <a:ea typeface="Gadugi" panose="020B0502040204020203" pitchFamily="34" charset="0"/>
                <a:cs typeface="Times New Roman" panose="02020603050405020304" pitchFamily="18" charset="0"/>
              </a:rPr>
              <a:t> (iv) made deposit of Rs.50 lakhs or above in SB account in a year </a:t>
            </a:r>
          </a:p>
        </p:txBody>
      </p:sp>
      <p:sp>
        <p:nvSpPr>
          <p:cNvPr id="4" name="Content Placeholder 3"/>
          <p:cNvSpPr>
            <a:spLocks noGrp="1"/>
          </p:cNvSpPr>
          <p:nvPr>
            <p:ph sz="half" idx="2"/>
          </p:nvPr>
        </p:nvSpPr>
        <p:spPr>
          <a:xfrm>
            <a:off x="6172200" y="580571"/>
            <a:ext cx="5181600" cy="5596392"/>
          </a:xfrm>
        </p:spPr>
        <p:txBody>
          <a:bodyPr>
            <a:normAutofit fontScale="92500" lnSpcReduction="10000"/>
          </a:bodyPr>
          <a:lstStyle/>
          <a:p>
            <a:pPr marL="0" indent="0" algn="just">
              <a:buNone/>
            </a:pPr>
            <a:r>
              <a:rPr lang="en-US" sz="1800" b="1" dirty="0">
                <a:latin typeface="Gadugi" panose="020B0502040204020203" pitchFamily="34" charset="0"/>
                <a:ea typeface="Gadugi" panose="020B0502040204020203" pitchFamily="34" charset="0"/>
              </a:rPr>
              <a:t>Rule 163 – Conditions for furnishing return of income by persons –</a:t>
            </a:r>
          </a:p>
          <a:p>
            <a:pPr marL="0" indent="0" algn="just">
              <a:buNone/>
            </a:pPr>
            <a:endParaRPr lang="en-US" sz="1800" b="1" dirty="0">
              <a:latin typeface="Gadugi" panose="020B0502040204020203" pitchFamily="34" charset="0"/>
              <a:ea typeface="Gadugi" panose="020B0502040204020203" pitchFamily="34" charset="0"/>
            </a:endParaRPr>
          </a:p>
          <a:p>
            <a:pPr algn="just">
              <a:lnSpc>
                <a:spcPct val="120000"/>
              </a:lnSpc>
              <a:spcBef>
                <a:spcPts val="600"/>
              </a:spcBef>
            </a:pPr>
            <a:r>
              <a:rPr lang="en-US" sz="1900" dirty="0">
                <a:latin typeface="Gadugitim"/>
                <a:ea typeface="Gadugi" panose="020B0502040204020203" pitchFamily="34" charset="0"/>
                <a:cs typeface="Times New Roman" panose="02020603050405020304" pitchFamily="18" charset="0"/>
              </a:rPr>
              <a:t>The conditions to be fulfilled in a tax year for furnishing of return of income in respect of a person other than a company or firm </a:t>
            </a:r>
          </a:p>
          <a:p>
            <a:pPr algn="just">
              <a:lnSpc>
                <a:spcPct val="120000"/>
              </a:lnSpc>
              <a:spcBef>
                <a:spcPts val="600"/>
              </a:spcBef>
            </a:pPr>
            <a:endParaRPr lang="en-US" sz="1900" dirty="0">
              <a:latin typeface="Gadugitim"/>
              <a:ea typeface="Gadugi" panose="020B0502040204020203" pitchFamily="34" charset="0"/>
              <a:cs typeface="Times New Roman" panose="02020603050405020304" pitchFamily="18" charset="0"/>
            </a:endParaRPr>
          </a:p>
          <a:p>
            <a:pPr algn="just">
              <a:lnSpc>
                <a:spcPct val="120000"/>
              </a:lnSpc>
              <a:spcBef>
                <a:spcPts val="600"/>
              </a:spcBef>
            </a:pPr>
            <a:r>
              <a:rPr lang="en-US" sz="1900" dirty="0">
                <a:latin typeface="Gadugitim"/>
                <a:ea typeface="Gadugi" panose="020B0502040204020203" pitchFamily="34" charset="0"/>
                <a:cs typeface="Times New Roman" panose="02020603050405020304" pitchFamily="18" charset="0"/>
              </a:rPr>
              <a:t>All conditions prescribed in the Act and the Rules numbered as (a) to (g) brought into the rules</a:t>
            </a:r>
          </a:p>
          <a:p>
            <a:pPr marL="0" indent="0" algn="just">
              <a:lnSpc>
                <a:spcPct val="120000"/>
              </a:lnSpc>
              <a:spcBef>
                <a:spcPts val="600"/>
              </a:spcBef>
              <a:buNone/>
            </a:pPr>
            <a:endParaRPr lang="en-IN" sz="1900" b="1" dirty="0">
              <a:latin typeface="Gadugitim"/>
              <a:ea typeface="Gadugi" panose="020B0502040204020203" pitchFamily="34" charset="0"/>
              <a:cs typeface="Times New Roman" panose="02020603050405020304" pitchFamily="18" charset="0"/>
            </a:endParaRPr>
          </a:p>
          <a:p>
            <a:pPr>
              <a:spcBef>
                <a:spcPts val="600"/>
              </a:spcBef>
            </a:pPr>
            <a:endParaRPr lang="en-IN" sz="1900" b="1" dirty="0">
              <a:latin typeface="Gadugitim"/>
              <a:ea typeface="Gadug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36845580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638629"/>
            <a:ext cx="5181600" cy="5538334"/>
          </a:xfrm>
        </p:spPr>
        <p:txBody>
          <a:bodyPr>
            <a:normAutofit fontScale="92500"/>
          </a:bodyPr>
          <a:lstStyle/>
          <a:p>
            <a:pPr marL="0" indent="0" algn="just">
              <a:lnSpc>
                <a:spcPct val="100000"/>
              </a:lnSpc>
              <a:spcBef>
                <a:spcPts val="600"/>
              </a:spcBef>
              <a:buNone/>
            </a:pPr>
            <a:r>
              <a:rPr lang="en-US" sz="1800" b="1" dirty="0">
                <a:latin typeface="Gadugi" panose="020B0502040204020203" pitchFamily="34" charset="0"/>
                <a:ea typeface="Gadugi" panose="020B0502040204020203" pitchFamily="34" charset="0"/>
              </a:rPr>
              <a:t>Section 139(9) – explanation &amp; its proviso – Conditions for treating a return as defective return</a:t>
            </a:r>
          </a:p>
          <a:p>
            <a:pPr marL="0" indent="0" algn="just">
              <a:lnSpc>
                <a:spcPct val="100000"/>
              </a:lnSpc>
              <a:spcBef>
                <a:spcPts val="600"/>
              </a:spcBef>
              <a:buNone/>
            </a:pPr>
            <a:endParaRPr lang="en-US" sz="1800" b="1" dirty="0">
              <a:latin typeface="Gadugi" panose="020B0502040204020203" pitchFamily="34" charset="0"/>
              <a:ea typeface="Gadugi" panose="020B0502040204020203" pitchFamily="34" charset="0"/>
            </a:endParaRPr>
          </a:p>
          <a:p>
            <a:pPr algn="just">
              <a:lnSpc>
                <a:spcPct val="100000"/>
              </a:lnSpc>
              <a:spcBef>
                <a:spcPts val="600"/>
              </a:spcBef>
            </a:pPr>
            <a:r>
              <a:rPr lang="en-US" sz="1800" dirty="0">
                <a:latin typeface="Times New Roman" panose="02020603050405020304" pitchFamily="18" charset="0"/>
                <a:ea typeface="Gadugi" panose="020B0502040204020203" pitchFamily="34" charset="0"/>
                <a:cs typeface="Times New Roman" panose="02020603050405020304" pitchFamily="18" charset="0"/>
              </a:rPr>
              <a:t>For the purposes of this sub-section, a return of income shall be regarded as defective unless </a:t>
            </a:r>
            <a:r>
              <a:rPr lang="en-US" sz="1800" u="sng" dirty="0">
                <a:effectLst>
                  <a:outerShdw blurRad="38100" dist="38100" dir="2700000" algn="tl">
                    <a:srgbClr val="000000">
                      <a:alpha val="43137"/>
                    </a:srgbClr>
                  </a:outerShdw>
                </a:effectLst>
                <a:latin typeface="Times New Roman" panose="02020603050405020304" pitchFamily="18" charset="0"/>
                <a:ea typeface="Gadugi" panose="020B0502040204020203" pitchFamily="34" charset="0"/>
                <a:cs typeface="Times New Roman" panose="02020603050405020304" pitchFamily="18" charset="0"/>
              </a:rPr>
              <a:t>all the following conditions are fulfilled </a:t>
            </a:r>
            <a:r>
              <a:rPr lang="en-US" sz="1800" dirty="0">
                <a:latin typeface="Times New Roman" panose="02020603050405020304" pitchFamily="18" charset="0"/>
                <a:ea typeface="Gadugi" panose="020B0502040204020203" pitchFamily="34" charset="0"/>
                <a:cs typeface="Times New Roman" panose="02020603050405020304" pitchFamily="18" charset="0"/>
              </a:rPr>
              <a:t>namely –</a:t>
            </a:r>
          </a:p>
          <a:p>
            <a:pPr lvl="1" algn="just">
              <a:lnSpc>
                <a:spcPct val="100000"/>
              </a:lnSpc>
              <a:spcBef>
                <a:spcPts val="600"/>
              </a:spcBef>
            </a:pPr>
            <a:r>
              <a:rPr lang="en-US" sz="1800" dirty="0">
                <a:latin typeface="Times New Roman" panose="02020603050405020304" pitchFamily="18" charset="0"/>
                <a:ea typeface="Gadugi" panose="020B0502040204020203" pitchFamily="34" charset="0"/>
                <a:cs typeface="Times New Roman" panose="02020603050405020304" pitchFamily="18" charset="0"/>
              </a:rPr>
              <a:t>Annexures, statements columns in the return are not duly filled in </a:t>
            </a:r>
          </a:p>
          <a:p>
            <a:pPr lvl="1" algn="just">
              <a:lnSpc>
                <a:spcPct val="100000"/>
              </a:lnSpc>
              <a:spcBef>
                <a:spcPts val="600"/>
              </a:spcBef>
            </a:pPr>
            <a:r>
              <a:rPr lang="en-US" sz="1800" dirty="0">
                <a:latin typeface="Times New Roman" panose="02020603050405020304" pitchFamily="18" charset="0"/>
                <a:ea typeface="Gadugi" panose="020B0502040204020203" pitchFamily="34" charset="0"/>
                <a:cs typeface="Times New Roman" panose="02020603050405020304" pitchFamily="18" charset="0"/>
              </a:rPr>
              <a:t>not </a:t>
            </a:r>
            <a:r>
              <a:rPr lang="en-US" sz="1800" dirty="0" smtClean="0">
                <a:latin typeface="Times New Roman" panose="02020603050405020304" pitchFamily="18" charset="0"/>
                <a:ea typeface="Gadugi" panose="020B0502040204020203" pitchFamily="34" charset="0"/>
                <a:cs typeface="Times New Roman" panose="02020603050405020304" pitchFamily="18" charset="0"/>
              </a:rPr>
              <a:t>accompanied </a:t>
            </a:r>
            <a:r>
              <a:rPr lang="en-US" sz="1800" dirty="0">
                <a:latin typeface="Times New Roman" panose="02020603050405020304" pitchFamily="18" charset="0"/>
                <a:ea typeface="Gadugi" panose="020B0502040204020203" pitchFamily="34" charset="0"/>
                <a:cs typeface="Times New Roman" panose="02020603050405020304" pitchFamily="18" charset="0"/>
              </a:rPr>
              <a:t>by computation of income statement</a:t>
            </a:r>
          </a:p>
          <a:p>
            <a:pPr lvl="1" algn="just">
              <a:lnSpc>
                <a:spcPct val="100000"/>
              </a:lnSpc>
              <a:spcBef>
                <a:spcPts val="600"/>
              </a:spcBef>
            </a:pPr>
            <a:r>
              <a:rPr lang="en-US" sz="1800" dirty="0">
                <a:latin typeface="Times New Roman" panose="02020603050405020304" pitchFamily="18" charset="0"/>
                <a:ea typeface="Gadugi" panose="020B0502040204020203" pitchFamily="34" charset="0"/>
                <a:cs typeface="Times New Roman" panose="02020603050405020304" pitchFamily="18" charset="0"/>
              </a:rPr>
              <a:t>not </a:t>
            </a:r>
            <a:r>
              <a:rPr lang="en-US" sz="1800" dirty="0" smtClean="0">
                <a:latin typeface="Times New Roman" panose="02020603050405020304" pitchFamily="18" charset="0"/>
                <a:ea typeface="Gadugi" panose="020B0502040204020203" pitchFamily="34" charset="0"/>
                <a:cs typeface="Times New Roman" panose="02020603050405020304" pitchFamily="18" charset="0"/>
              </a:rPr>
              <a:t>accompanied </a:t>
            </a:r>
            <a:r>
              <a:rPr lang="en-US" sz="1800" dirty="0">
                <a:latin typeface="Times New Roman" panose="02020603050405020304" pitchFamily="18" charset="0"/>
                <a:ea typeface="Gadugi" panose="020B0502040204020203" pitchFamily="34" charset="0"/>
                <a:cs typeface="Times New Roman" panose="02020603050405020304" pitchFamily="18" charset="0"/>
              </a:rPr>
              <a:t>by tax audit report, where applicable </a:t>
            </a:r>
          </a:p>
          <a:p>
            <a:pPr algn="just">
              <a:lnSpc>
                <a:spcPct val="100000"/>
              </a:lnSpc>
              <a:spcBef>
                <a:spcPts val="600"/>
              </a:spcBef>
            </a:pPr>
            <a:endParaRPr lang="en-US" sz="1800" dirty="0">
              <a:latin typeface="Times New Roman" panose="02020603050405020304" pitchFamily="18" charset="0"/>
              <a:ea typeface="Gadugi" panose="020B0502040204020203" pitchFamily="34" charset="0"/>
              <a:cs typeface="Times New Roman" panose="02020603050405020304" pitchFamily="18" charset="0"/>
            </a:endParaRPr>
          </a:p>
          <a:p>
            <a:pPr algn="just">
              <a:lnSpc>
                <a:spcPct val="100000"/>
              </a:lnSpc>
              <a:spcBef>
                <a:spcPts val="600"/>
              </a:spcBef>
            </a:pPr>
            <a:r>
              <a:rPr lang="en-US" sz="1800" dirty="0">
                <a:latin typeface="Times New Roman" panose="02020603050405020304" pitchFamily="18" charset="0"/>
                <a:ea typeface="Gadugi" panose="020B0502040204020203" pitchFamily="34" charset="0"/>
                <a:cs typeface="Times New Roman" panose="02020603050405020304" pitchFamily="18" charset="0"/>
              </a:rPr>
              <a:t> TDS certificates, where credit is claimed </a:t>
            </a:r>
          </a:p>
          <a:p>
            <a:pPr algn="just">
              <a:lnSpc>
                <a:spcPct val="100000"/>
              </a:lnSpc>
              <a:spcBef>
                <a:spcPts val="600"/>
              </a:spcBef>
            </a:pPr>
            <a:r>
              <a:rPr lang="en-US" sz="1800" dirty="0">
                <a:latin typeface="Times New Roman" panose="02020603050405020304" pitchFamily="18" charset="0"/>
                <a:ea typeface="Gadugi" panose="020B0502040204020203" pitchFamily="34" charset="0"/>
                <a:cs typeface="Times New Roman" panose="02020603050405020304" pitchFamily="18" charset="0"/>
              </a:rPr>
              <a:t> Proof of payment of self assessment tax </a:t>
            </a:r>
          </a:p>
          <a:p>
            <a:pPr algn="just">
              <a:lnSpc>
                <a:spcPct val="100000"/>
              </a:lnSpc>
              <a:spcBef>
                <a:spcPts val="600"/>
              </a:spcBef>
            </a:pPr>
            <a:r>
              <a:rPr lang="en-US" sz="1800" dirty="0">
                <a:latin typeface="Times New Roman" panose="02020603050405020304" pitchFamily="18" charset="0"/>
                <a:ea typeface="Gadugi" panose="020B0502040204020203" pitchFamily="34" charset="0"/>
                <a:cs typeface="Times New Roman" panose="02020603050405020304" pitchFamily="18" charset="0"/>
              </a:rPr>
              <a:t> Audited accounts ………..</a:t>
            </a:r>
            <a:r>
              <a:rPr lang="en-US" sz="1800" dirty="0" err="1">
                <a:latin typeface="Times New Roman" panose="02020603050405020304" pitchFamily="18" charset="0"/>
                <a:ea typeface="Gadugi" panose="020B0502040204020203" pitchFamily="34" charset="0"/>
                <a:cs typeface="Times New Roman" panose="02020603050405020304" pitchFamily="18" charset="0"/>
              </a:rPr>
              <a:t>etc</a:t>
            </a:r>
            <a:endParaRPr lang="en-US" sz="1800" dirty="0">
              <a:latin typeface="Times New Roman" panose="02020603050405020304" pitchFamily="18" charset="0"/>
              <a:ea typeface="Gadugi" panose="020B0502040204020203" pitchFamily="34" charset="0"/>
              <a:cs typeface="Times New Roman" panose="02020603050405020304" pitchFamily="18" charset="0"/>
            </a:endParaRPr>
          </a:p>
          <a:p>
            <a:pPr marL="0" indent="0" algn="just">
              <a:lnSpc>
                <a:spcPct val="100000"/>
              </a:lnSpc>
              <a:spcBef>
                <a:spcPts val="600"/>
              </a:spcBef>
              <a:buNone/>
            </a:pPr>
            <a:endParaRPr lang="en-IN" sz="1800" b="1" dirty="0">
              <a:latin typeface="Gadugi" panose="020B0502040204020203" pitchFamily="34" charset="0"/>
              <a:ea typeface="Gadugi" panose="020B0502040204020203" pitchFamily="34" charset="0"/>
            </a:endParaRPr>
          </a:p>
        </p:txBody>
      </p:sp>
      <p:sp>
        <p:nvSpPr>
          <p:cNvPr id="4" name="Content Placeholder 3"/>
          <p:cNvSpPr>
            <a:spLocks noGrp="1"/>
          </p:cNvSpPr>
          <p:nvPr>
            <p:ph sz="half" idx="2"/>
          </p:nvPr>
        </p:nvSpPr>
        <p:spPr>
          <a:xfrm>
            <a:off x="6172200" y="638629"/>
            <a:ext cx="5181600" cy="5538334"/>
          </a:xfrm>
        </p:spPr>
        <p:txBody>
          <a:bodyPr>
            <a:normAutofit fontScale="92500"/>
          </a:bodyPr>
          <a:lstStyle/>
          <a:p>
            <a:pPr marL="0" indent="0" algn="just">
              <a:lnSpc>
                <a:spcPct val="100000"/>
              </a:lnSpc>
              <a:spcBef>
                <a:spcPts val="600"/>
              </a:spcBef>
              <a:buNone/>
            </a:pPr>
            <a:r>
              <a:rPr lang="en-US" sz="1800" b="1" dirty="0">
                <a:latin typeface="Gadugi" panose="020B0502040204020203" pitchFamily="34" charset="0"/>
                <a:ea typeface="Gadugi" panose="020B0502040204020203" pitchFamily="34" charset="0"/>
              </a:rPr>
              <a:t>Rule 166 - Conditions for treating a return as defective return</a:t>
            </a:r>
          </a:p>
          <a:p>
            <a:pPr marL="0" indent="0" algn="just">
              <a:lnSpc>
                <a:spcPct val="100000"/>
              </a:lnSpc>
              <a:spcBef>
                <a:spcPts val="600"/>
              </a:spcBef>
              <a:buNone/>
            </a:pPr>
            <a:endParaRPr lang="en-US" sz="1800" b="1" dirty="0">
              <a:latin typeface="Gadugi" panose="020B0502040204020203" pitchFamily="34" charset="0"/>
              <a:ea typeface="Gadugi" panose="020B0502040204020203" pitchFamily="34" charset="0"/>
            </a:endParaRPr>
          </a:p>
          <a:p>
            <a:pPr marL="0" indent="0" algn="just">
              <a:lnSpc>
                <a:spcPct val="100000"/>
              </a:lnSpc>
              <a:spcBef>
                <a:spcPts val="600"/>
              </a:spcBef>
              <a:buNone/>
            </a:pPr>
            <a:endParaRPr lang="en-US" sz="1800" b="1" dirty="0">
              <a:latin typeface="Gadugi" panose="020B0502040204020203" pitchFamily="34" charset="0"/>
              <a:ea typeface="Gadugi" panose="020B0502040204020203" pitchFamily="34" charset="0"/>
            </a:endParaRPr>
          </a:p>
          <a:p>
            <a:pPr algn="just">
              <a:lnSpc>
                <a:spcPct val="100000"/>
              </a:lnSpc>
              <a:spcBef>
                <a:spcPts val="600"/>
              </a:spcBef>
            </a:pPr>
            <a:r>
              <a:rPr lang="en-US" sz="1800" dirty="0">
                <a:latin typeface="Gadugitim"/>
                <a:ea typeface="Gadugi" panose="020B0502040204020203" pitchFamily="34" charset="0"/>
                <a:cs typeface="Times New Roman" panose="02020603050405020304" pitchFamily="18" charset="0"/>
              </a:rPr>
              <a:t>A return of income shall be regarded as defective, if </a:t>
            </a:r>
            <a:r>
              <a:rPr lang="en-US" sz="1800" u="sng" dirty="0">
                <a:effectLst>
                  <a:outerShdw blurRad="38100" dist="38100" dir="2700000" algn="tl">
                    <a:srgbClr val="000000">
                      <a:alpha val="43137"/>
                    </a:srgbClr>
                  </a:outerShdw>
                </a:effectLst>
                <a:latin typeface="Gadugitim"/>
                <a:ea typeface="Gadugi" panose="020B0502040204020203" pitchFamily="34" charset="0"/>
                <a:cs typeface="Times New Roman" panose="02020603050405020304" pitchFamily="18" charset="0"/>
              </a:rPr>
              <a:t>any of the following conditions is satisfied  </a:t>
            </a:r>
          </a:p>
          <a:p>
            <a:pPr lvl="1" algn="just">
              <a:lnSpc>
                <a:spcPct val="100000"/>
              </a:lnSpc>
              <a:spcBef>
                <a:spcPts val="600"/>
              </a:spcBef>
            </a:pPr>
            <a:r>
              <a:rPr lang="en-US" sz="1800" dirty="0">
                <a:latin typeface="Gadugitim"/>
                <a:ea typeface="Gadugi" panose="020B0502040204020203" pitchFamily="34" charset="0"/>
                <a:cs typeface="Times New Roman" panose="02020603050405020304" pitchFamily="18" charset="0"/>
              </a:rPr>
              <a:t>All fields, parts, schedules, statements and columns in ROI has not been duly filled in including those relating to computation of income</a:t>
            </a:r>
          </a:p>
          <a:p>
            <a:pPr lvl="1" algn="just">
              <a:lnSpc>
                <a:spcPct val="100000"/>
              </a:lnSpc>
              <a:spcBef>
                <a:spcPts val="600"/>
              </a:spcBef>
            </a:pPr>
            <a:r>
              <a:rPr lang="en-US" sz="1800" dirty="0">
                <a:latin typeface="Gadugitim"/>
                <a:ea typeface="Gadugi" panose="020B0502040204020203" pitchFamily="34" charset="0"/>
                <a:cs typeface="Times New Roman" panose="02020603050405020304" pitchFamily="18" charset="0"/>
              </a:rPr>
              <a:t>report of the audit, in appropriate  cases, has not been furnished PRIOR to filing of ROI</a:t>
            </a:r>
          </a:p>
          <a:p>
            <a:pPr lvl="1" algn="just">
              <a:lnSpc>
                <a:spcPct val="100000"/>
              </a:lnSpc>
              <a:spcBef>
                <a:spcPts val="600"/>
              </a:spcBef>
            </a:pPr>
            <a:r>
              <a:rPr lang="en-US" sz="1800" dirty="0">
                <a:latin typeface="Gadugitim"/>
                <a:ea typeface="Gadugi" panose="020B0502040204020203" pitchFamily="34" charset="0"/>
                <a:cs typeface="Times New Roman" panose="02020603050405020304" pitchFamily="18" charset="0"/>
              </a:rPr>
              <a:t>if it is a belated return , details of payment of tax are not duly filled in the return</a:t>
            </a:r>
          </a:p>
          <a:p>
            <a:pPr lvl="1" algn="just">
              <a:lnSpc>
                <a:spcPct val="100000"/>
              </a:lnSpc>
              <a:spcBef>
                <a:spcPts val="600"/>
              </a:spcBef>
            </a:pPr>
            <a:r>
              <a:rPr lang="en-US" sz="1800" dirty="0">
                <a:latin typeface="Gadugitim"/>
                <a:ea typeface="Gadugi" panose="020B0502040204020203" pitchFamily="34" charset="0"/>
                <a:cs typeface="Times New Roman" panose="02020603050405020304" pitchFamily="18" charset="0"/>
              </a:rPr>
              <a:t>Brought forward MAT or AMT claimed in the return is not in accordance with the carry forward figures in the latest return filed </a:t>
            </a:r>
            <a:endParaRPr lang="en-IN" sz="1800" dirty="0">
              <a:latin typeface="Gadugitim"/>
              <a:ea typeface="Gadugi" panose="020B0502040204020203" pitchFamily="34" charset="0"/>
              <a:cs typeface="Times New Roman" panose="02020603050405020304" pitchFamily="18" charset="0"/>
            </a:endParaRPr>
          </a:p>
          <a:p>
            <a:pPr>
              <a:lnSpc>
                <a:spcPct val="100000"/>
              </a:lnSpc>
              <a:spcBef>
                <a:spcPts val="600"/>
              </a:spcBef>
            </a:pPr>
            <a:endParaRPr lang="en-IN" sz="1800" dirty="0">
              <a:latin typeface="Gadugitim"/>
              <a:ea typeface="Gadug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38156727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653143"/>
            <a:ext cx="5181600" cy="5523820"/>
          </a:xfrm>
        </p:spPr>
        <p:txBody>
          <a:bodyPr>
            <a:normAutofit lnSpcReduction="10000"/>
          </a:bodyPr>
          <a:lstStyle/>
          <a:p>
            <a:pPr marL="0" indent="0" algn="just">
              <a:buNone/>
            </a:pPr>
            <a:r>
              <a:rPr lang="en-US" sz="1800" b="1" dirty="0">
                <a:latin typeface="Gadugi" panose="020B0502040204020203" pitchFamily="34" charset="0"/>
                <a:ea typeface="Gadugi" panose="020B0502040204020203" pitchFamily="34" charset="0"/>
              </a:rPr>
              <a:t>Section 144B – Faceless assessment – Procedure for faceless assessment as contained in section 144B along with explanations and proviso</a:t>
            </a:r>
          </a:p>
          <a:p>
            <a:pPr algn="just"/>
            <a:endParaRPr lang="en-US" sz="1100" b="1" dirty="0">
              <a:latin typeface="Gadugi" panose="020B0502040204020203" pitchFamily="34" charset="0"/>
              <a:ea typeface="Gadugi" panose="020B0502040204020203" pitchFamily="34" charset="0"/>
            </a:endParaRPr>
          </a:p>
          <a:p>
            <a:pPr algn="just">
              <a:lnSpc>
                <a:spcPct val="110000"/>
              </a:lnSpc>
            </a:pPr>
            <a:r>
              <a:rPr lang="en-US" sz="1800" dirty="0">
                <a:latin typeface="Times New Roman" panose="02020603050405020304" pitchFamily="18" charset="0"/>
                <a:ea typeface="Gadugi" panose="020B0502040204020203" pitchFamily="34" charset="0"/>
                <a:cs typeface="Times New Roman" panose="02020603050405020304" pitchFamily="18" charset="0"/>
              </a:rPr>
              <a:t>Notwithstanding anything to the contrary contained  in any of provisions of this Act, an assessment under section 143(3) or under section 144 or under section 147 as the case may be shall be made in a faceless manner as per the following procedure namely</a:t>
            </a:r>
          </a:p>
          <a:p>
            <a:pPr algn="just">
              <a:lnSpc>
                <a:spcPct val="110000"/>
              </a:lnSpc>
            </a:pPr>
            <a:r>
              <a:rPr lang="en-US" sz="1800" dirty="0">
                <a:latin typeface="Times New Roman" panose="02020603050405020304" pitchFamily="18" charset="0"/>
                <a:ea typeface="Gadugi" panose="020B0502040204020203" pitchFamily="34" charset="0"/>
                <a:cs typeface="Times New Roman" panose="02020603050405020304" pitchFamily="18" charset="0"/>
              </a:rPr>
              <a:t>(xxxii) sub-clauses explaining the procedure</a:t>
            </a:r>
          </a:p>
          <a:p>
            <a:pPr algn="just">
              <a:lnSpc>
                <a:spcPct val="110000"/>
              </a:lnSpc>
            </a:pPr>
            <a:r>
              <a:rPr lang="en-US" sz="1800" dirty="0">
                <a:latin typeface="Times New Roman" panose="02020603050405020304" pitchFamily="18" charset="0"/>
                <a:ea typeface="Gadugi" panose="020B0502040204020203" pitchFamily="34" charset="0"/>
                <a:cs typeface="Times New Roman" panose="02020603050405020304" pitchFamily="18" charset="0"/>
              </a:rPr>
              <a:t>six sub sections defining AU, VU, TU and their functions</a:t>
            </a:r>
          </a:p>
          <a:p>
            <a:pPr algn="just">
              <a:lnSpc>
                <a:spcPct val="110000"/>
              </a:lnSpc>
            </a:pPr>
            <a:r>
              <a:rPr lang="en-US" sz="1800" dirty="0">
                <a:latin typeface="Times New Roman" panose="02020603050405020304" pitchFamily="18" charset="0"/>
                <a:ea typeface="Gadugi" panose="020B0502040204020203" pitchFamily="34" charset="0"/>
                <a:cs typeface="Times New Roman" panose="02020603050405020304" pitchFamily="18" charset="0"/>
              </a:rPr>
              <a:t>sub-section 6 containing xi sub clauses on manner of communication of notice, order </a:t>
            </a:r>
            <a:r>
              <a:rPr lang="en-US" sz="1800" dirty="0" err="1">
                <a:latin typeface="Times New Roman" panose="02020603050405020304" pitchFamily="18" charset="0"/>
                <a:ea typeface="Gadugi" panose="020B0502040204020203" pitchFamily="34" charset="0"/>
                <a:cs typeface="Times New Roman" panose="02020603050405020304" pitchFamily="18" charset="0"/>
              </a:rPr>
              <a:t>etc</a:t>
            </a:r>
            <a:endParaRPr lang="en-US" sz="1800" dirty="0">
              <a:latin typeface="Times New Roman" panose="02020603050405020304" pitchFamily="18" charset="0"/>
              <a:ea typeface="Gadugi" panose="020B0502040204020203" pitchFamily="34" charset="0"/>
              <a:cs typeface="Times New Roman" panose="02020603050405020304" pitchFamily="18" charset="0"/>
            </a:endParaRPr>
          </a:p>
          <a:p>
            <a:pPr algn="just">
              <a:lnSpc>
                <a:spcPct val="110000"/>
              </a:lnSpc>
            </a:pPr>
            <a:r>
              <a:rPr lang="en-US" sz="1800" dirty="0">
                <a:latin typeface="Times New Roman" panose="02020603050405020304" pitchFamily="18" charset="0"/>
                <a:ea typeface="Gadugi" panose="020B0502040204020203" pitchFamily="34" charset="0"/>
                <a:cs typeface="Times New Roman" panose="02020603050405020304" pitchFamily="18" charset="0"/>
              </a:rPr>
              <a:t>22 sub-clauses from (a) to (v) defining various terminology used</a:t>
            </a:r>
          </a:p>
        </p:txBody>
      </p:sp>
      <p:sp>
        <p:nvSpPr>
          <p:cNvPr id="4" name="Content Placeholder 3"/>
          <p:cNvSpPr>
            <a:spLocks noGrp="1"/>
          </p:cNvSpPr>
          <p:nvPr>
            <p:ph sz="half" idx="2"/>
          </p:nvPr>
        </p:nvSpPr>
        <p:spPr>
          <a:xfrm>
            <a:off x="6172200" y="653143"/>
            <a:ext cx="5181600" cy="5523820"/>
          </a:xfrm>
        </p:spPr>
        <p:txBody>
          <a:bodyPr>
            <a:normAutofit lnSpcReduction="10000"/>
          </a:bodyPr>
          <a:lstStyle/>
          <a:p>
            <a:pPr marL="0" indent="0" algn="just">
              <a:buNone/>
            </a:pPr>
            <a:r>
              <a:rPr lang="en-US" sz="1800" b="1" dirty="0">
                <a:latin typeface="Gadugi" panose="020B0502040204020203" pitchFamily="34" charset="0"/>
                <a:ea typeface="Gadugi" panose="020B0502040204020203" pitchFamily="34" charset="0"/>
              </a:rPr>
              <a:t>Rule 176 – Procedure for faceless assessment, re-assessment and re-computation</a:t>
            </a:r>
          </a:p>
          <a:p>
            <a:pPr marL="0" indent="0" algn="just">
              <a:buNone/>
            </a:pPr>
            <a:endParaRPr lang="en-US" sz="1400" dirty="0">
              <a:latin typeface="Elephant" panose="02020904090505020303" pitchFamily="18" charset="0"/>
              <a:ea typeface="Gadugi" panose="020B0502040204020203" pitchFamily="34" charset="0"/>
            </a:endParaRPr>
          </a:p>
          <a:p>
            <a:pPr marL="0" indent="0" algn="just">
              <a:buNone/>
            </a:pPr>
            <a:endParaRPr lang="en-US" sz="1400" dirty="0">
              <a:latin typeface="Elephant" panose="02020904090505020303" pitchFamily="18" charset="0"/>
              <a:ea typeface="Gadugi" panose="020B0502040204020203" pitchFamily="34" charset="0"/>
            </a:endParaRPr>
          </a:p>
          <a:p>
            <a:pPr algn="just">
              <a:lnSpc>
                <a:spcPct val="110000"/>
              </a:lnSpc>
            </a:pPr>
            <a:r>
              <a:rPr lang="en-US" sz="1800" dirty="0">
                <a:latin typeface="Gadugitim"/>
                <a:ea typeface="Gadugi" panose="020B0502040204020203" pitchFamily="34" charset="0"/>
              </a:rPr>
              <a:t>The assessment, re-assessment or re-computation shall be made in a faceless manner in accordance with the </a:t>
            </a:r>
            <a:r>
              <a:rPr lang="en-US" sz="1800" dirty="0" err="1">
                <a:latin typeface="Gadugitim"/>
                <a:ea typeface="Gadugi" panose="020B0502040204020203" pitchFamily="34" charset="0"/>
              </a:rPr>
              <a:t>procuedure</a:t>
            </a:r>
            <a:r>
              <a:rPr lang="en-US" sz="1800" dirty="0">
                <a:latin typeface="Gadugitim"/>
                <a:ea typeface="Gadugi" panose="020B0502040204020203" pitchFamily="34" charset="0"/>
              </a:rPr>
              <a:t> in this rule</a:t>
            </a:r>
          </a:p>
          <a:p>
            <a:pPr algn="just">
              <a:lnSpc>
                <a:spcPct val="110000"/>
              </a:lnSpc>
            </a:pPr>
            <a:r>
              <a:rPr lang="en-US" sz="1800" dirty="0">
                <a:latin typeface="Gadugitim"/>
                <a:ea typeface="Gadugi" panose="020B0502040204020203" pitchFamily="34" charset="0"/>
              </a:rPr>
              <a:t>The procedure for faceless assessment , re-assessment or re-computation shall be the following ……(a) to (z) and (aa) to (ah)  </a:t>
            </a:r>
          </a:p>
          <a:p>
            <a:pPr algn="just">
              <a:lnSpc>
                <a:spcPct val="110000"/>
              </a:lnSpc>
            </a:pPr>
            <a:r>
              <a:rPr lang="en-US" sz="1800" dirty="0">
                <a:latin typeface="Gadugitim"/>
                <a:ea typeface="Gadugi" panose="020B0502040204020203" pitchFamily="34" charset="0"/>
              </a:rPr>
              <a:t>manner of communication of notice, order </a:t>
            </a:r>
            <a:r>
              <a:rPr lang="en-US" sz="1800" dirty="0" err="1">
                <a:latin typeface="Gadugitim"/>
                <a:ea typeface="Gadugi" panose="020B0502040204020203" pitchFamily="34" charset="0"/>
              </a:rPr>
              <a:t>etc</a:t>
            </a:r>
            <a:endParaRPr lang="en-US" sz="1800" dirty="0">
              <a:latin typeface="Gadugitim"/>
              <a:ea typeface="Gadugi" panose="020B0502040204020203" pitchFamily="34" charset="0"/>
            </a:endParaRPr>
          </a:p>
          <a:p>
            <a:pPr algn="just">
              <a:lnSpc>
                <a:spcPct val="110000"/>
              </a:lnSpc>
            </a:pPr>
            <a:r>
              <a:rPr lang="en-US" sz="1800" dirty="0">
                <a:latin typeface="Gadugitim"/>
                <a:ea typeface="Gadugi" panose="020B0502040204020203" pitchFamily="34" charset="0"/>
              </a:rPr>
              <a:t>all sub-clauses defining various terminology used</a:t>
            </a:r>
          </a:p>
        </p:txBody>
      </p:sp>
    </p:spTree>
    <p:extLst>
      <p:ext uri="{BB962C8B-B14F-4D97-AF65-F5344CB8AC3E}">
        <p14:creationId xmlns:p14="http://schemas.microsoft.com/office/powerpoint/2010/main" val="13572305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653143"/>
            <a:ext cx="5410200" cy="5523820"/>
          </a:xfrm>
        </p:spPr>
        <p:txBody>
          <a:bodyPr>
            <a:normAutofit/>
          </a:bodyPr>
          <a:lstStyle/>
          <a:p>
            <a:pPr marL="0" indent="0" algn="just">
              <a:buNone/>
            </a:pPr>
            <a:r>
              <a:rPr lang="en-US" sz="1800" b="1" dirty="0" smtClean="0">
                <a:latin typeface="Gadugi" panose="020B0502040204020203" pitchFamily="34" charset="0"/>
                <a:ea typeface="Gadugi" panose="020B0502040204020203" pitchFamily="34" charset="0"/>
              </a:rPr>
              <a:t>Faceless Appeal &amp; Faceless Penalty </a:t>
            </a:r>
            <a:r>
              <a:rPr lang="en-US" sz="1800" b="1" dirty="0">
                <a:latin typeface="Gadugi" panose="020B0502040204020203" pitchFamily="34" charset="0"/>
                <a:ea typeface="Gadugi" panose="020B0502040204020203" pitchFamily="34" charset="0"/>
              </a:rPr>
              <a:t>– </a:t>
            </a:r>
            <a:r>
              <a:rPr lang="en-US" sz="1800" b="1" dirty="0" smtClean="0">
                <a:latin typeface="Gadugi" panose="020B0502040204020203" pitchFamily="34" charset="0"/>
                <a:ea typeface="Gadugi" panose="020B0502040204020203" pitchFamily="34" charset="0"/>
              </a:rPr>
              <a:t>Procedure</a:t>
            </a:r>
          </a:p>
          <a:p>
            <a:pPr marL="0" indent="0" algn="just">
              <a:buNone/>
            </a:pPr>
            <a:endParaRPr lang="en-US" sz="1800" dirty="0" smtClean="0">
              <a:latin typeface="Times New Roman" panose="02020603050405020304" pitchFamily="18" charset="0"/>
              <a:ea typeface="Gadugi" panose="020B0502040204020203" pitchFamily="34" charset="0"/>
              <a:cs typeface="Times New Roman" panose="02020603050405020304" pitchFamily="18" charset="0"/>
            </a:endParaRPr>
          </a:p>
          <a:p>
            <a:pPr marL="0" indent="0" algn="just">
              <a:buNone/>
            </a:pPr>
            <a:r>
              <a:rPr lang="en-US" sz="1800" dirty="0" smtClean="0">
                <a:latin typeface="Times New Roman" panose="02020603050405020304" pitchFamily="18" charset="0"/>
                <a:ea typeface="Gadugi" panose="020B0502040204020203" pitchFamily="34" charset="0"/>
                <a:cs typeface="Times New Roman" panose="02020603050405020304" pitchFamily="18" charset="0"/>
              </a:rPr>
              <a:t>Sec.246 (5)  &amp; 250 (6B) – The Central Government may make a scheme </a:t>
            </a:r>
            <a:r>
              <a:rPr lang="en-US" sz="1800" b="1" dirty="0" smtClean="0">
                <a:latin typeface="Times New Roman" panose="02020603050405020304" pitchFamily="18" charset="0"/>
                <a:ea typeface="Gadugi" panose="020B0502040204020203" pitchFamily="34" charset="0"/>
                <a:cs typeface="Times New Roman" panose="02020603050405020304" pitchFamily="18" charset="0"/>
              </a:rPr>
              <a:t>[Faceless Appeals scheme ; e-appeals scheme 2023]</a:t>
            </a:r>
            <a:r>
              <a:rPr lang="en-US" sz="1800" dirty="0" smtClean="0">
                <a:latin typeface="Times New Roman" panose="02020603050405020304" pitchFamily="18" charset="0"/>
                <a:ea typeface="Gadugi" panose="020B0502040204020203" pitchFamily="34" charset="0"/>
                <a:cs typeface="Times New Roman" panose="02020603050405020304" pitchFamily="18" charset="0"/>
              </a:rPr>
              <a:t> by notification in the official gazette for the purpose of disposal of appeal eliminating interface between JCIT(A)/CIT(A) and the appellant </a:t>
            </a:r>
          </a:p>
          <a:p>
            <a:pPr marL="0" indent="0" algn="just">
              <a:buNone/>
            </a:pPr>
            <a:endParaRPr lang="en-US" sz="1800" dirty="0">
              <a:latin typeface="Times New Roman" panose="02020603050405020304" pitchFamily="18" charset="0"/>
              <a:ea typeface="Gadugi" panose="020B0502040204020203" pitchFamily="34" charset="0"/>
              <a:cs typeface="Times New Roman" panose="02020603050405020304" pitchFamily="18" charset="0"/>
            </a:endParaRPr>
          </a:p>
          <a:p>
            <a:pPr marL="0" indent="0" algn="just">
              <a:buNone/>
            </a:pPr>
            <a:r>
              <a:rPr lang="en-US" sz="1800" dirty="0" smtClean="0">
                <a:latin typeface="Times New Roman" panose="02020603050405020304" pitchFamily="18" charset="0"/>
                <a:ea typeface="Gadugi" panose="020B0502040204020203" pitchFamily="34" charset="0"/>
                <a:cs typeface="Times New Roman" panose="02020603050405020304" pitchFamily="18" charset="0"/>
              </a:rPr>
              <a:t>Sec.274(2A) - </a:t>
            </a:r>
            <a:r>
              <a:rPr lang="en-US" sz="1800" dirty="0">
                <a:latin typeface="Times New Roman" panose="02020603050405020304" pitchFamily="18" charset="0"/>
                <a:ea typeface="Gadugi" panose="020B0502040204020203" pitchFamily="34" charset="0"/>
                <a:cs typeface="Times New Roman" panose="02020603050405020304" pitchFamily="18" charset="0"/>
              </a:rPr>
              <a:t>The Central Government may make a scheme </a:t>
            </a:r>
            <a:r>
              <a:rPr lang="en-US" sz="1800" b="1" dirty="0">
                <a:latin typeface="Times New Roman" panose="02020603050405020304" pitchFamily="18" charset="0"/>
                <a:ea typeface="Gadugi" panose="020B0502040204020203" pitchFamily="34" charset="0"/>
                <a:cs typeface="Times New Roman" panose="02020603050405020304" pitchFamily="18" charset="0"/>
              </a:rPr>
              <a:t>[Faceless </a:t>
            </a:r>
            <a:r>
              <a:rPr lang="en-US" sz="1800" b="1" dirty="0" smtClean="0">
                <a:latin typeface="Times New Roman" panose="02020603050405020304" pitchFamily="18" charset="0"/>
                <a:ea typeface="Gadugi" panose="020B0502040204020203" pitchFamily="34" charset="0"/>
                <a:cs typeface="Times New Roman" panose="02020603050405020304" pitchFamily="18" charset="0"/>
              </a:rPr>
              <a:t>Penalty scheme] </a:t>
            </a:r>
            <a:r>
              <a:rPr lang="en-US" sz="1800" dirty="0">
                <a:latin typeface="Times New Roman" panose="02020603050405020304" pitchFamily="18" charset="0"/>
                <a:ea typeface="Gadugi" panose="020B0502040204020203" pitchFamily="34" charset="0"/>
                <a:cs typeface="Times New Roman" panose="02020603050405020304" pitchFamily="18" charset="0"/>
              </a:rPr>
              <a:t>by notification in the official gazette for the purpose of </a:t>
            </a:r>
            <a:r>
              <a:rPr lang="en-US" sz="1800" dirty="0" smtClean="0">
                <a:latin typeface="Times New Roman" panose="02020603050405020304" pitchFamily="18" charset="0"/>
                <a:ea typeface="Gadugi" panose="020B0502040204020203" pitchFamily="34" charset="0"/>
                <a:cs typeface="Times New Roman" panose="02020603050405020304" pitchFamily="18" charset="0"/>
              </a:rPr>
              <a:t>imposing penalty  </a:t>
            </a:r>
            <a:r>
              <a:rPr lang="en-US" sz="1800" dirty="0">
                <a:latin typeface="Times New Roman" panose="02020603050405020304" pitchFamily="18" charset="0"/>
                <a:ea typeface="Gadugi" panose="020B0502040204020203" pitchFamily="34" charset="0"/>
                <a:cs typeface="Times New Roman" panose="02020603050405020304" pitchFamily="18" charset="0"/>
              </a:rPr>
              <a:t>eliminating interface </a:t>
            </a:r>
            <a:r>
              <a:rPr lang="en-US" sz="1800" dirty="0" smtClean="0">
                <a:latin typeface="Times New Roman" panose="02020603050405020304" pitchFamily="18" charset="0"/>
                <a:ea typeface="Gadugi" panose="020B0502040204020203" pitchFamily="34" charset="0"/>
                <a:cs typeface="Times New Roman" panose="02020603050405020304" pitchFamily="18" charset="0"/>
              </a:rPr>
              <a:t>between the income tax authority  </a:t>
            </a:r>
            <a:r>
              <a:rPr lang="en-US" sz="1800" dirty="0">
                <a:latin typeface="Times New Roman" panose="02020603050405020304" pitchFamily="18" charset="0"/>
                <a:ea typeface="Gadugi" panose="020B0502040204020203" pitchFamily="34" charset="0"/>
                <a:cs typeface="Times New Roman" panose="02020603050405020304" pitchFamily="18" charset="0"/>
              </a:rPr>
              <a:t>and the appellant </a:t>
            </a:r>
          </a:p>
          <a:p>
            <a:pPr marL="0" indent="0" algn="just">
              <a:buNone/>
            </a:pPr>
            <a:endParaRPr lang="en-US" sz="1800" dirty="0">
              <a:latin typeface="Times New Roman" panose="02020603050405020304" pitchFamily="18" charset="0"/>
              <a:ea typeface="Gadugi" panose="020B0502040204020203" pitchFamily="34" charset="0"/>
              <a:cs typeface="Times New Roman" panose="02020603050405020304" pitchFamily="18" charset="0"/>
            </a:endParaRPr>
          </a:p>
        </p:txBody>
      </p:sp>
      <p:sp>
        <p:nvSpPr>
          <p:cNvPr id="4" name="Content Placeholder 3"/>
          <p:cNvSpPr>
            <a:spLocks noGrp="1"/>
          </p:cNvSpPr>
          <p:nvPr>
            <p:ph sz="half" idx="2"/>
          </p:nvPr>
        </p:nvSpPr>
        <p:spPr>
          <a:xfrm>
            <a:off x="6172200" y="653143"/>
            <a:ext cx="5181600" cy="5523820"/>
          </a:xfrm>
        </p:spPr>
        <p:txBody>
          <a:bodyPr>
            <a:normAutofit/>
          </a:bodyPr>
          <a:lstStyle/>
          <a:p>
            <a:pPr marL="0" indent="0" algn="just">
              <a:buNone/>
            </a:pPr>
            <a:r>
              <a:rPr lang="en-US" sz="1800" b="1" dirty="0" smtClean="0">
                <a:latin typeface="Gadugi" panose="020B0502040204020203" pitchFamily="34" charset="0"/>
                <a:ea typeface="Gadugi" panose="020B0502040204020203" pitchFamily="34" charset="0"/>
              </a:rPr>
              <a:t>Procedure </a:t>
            </a:r>
            <a:r>
              <a:rPr lang="en-US" sz="1800" b="1" dirty="0">
                <a:latin typeface="Gadugi" panose="020B0502040204020203" pitchFamily="34" charset="0"/>
                <a:ea typeface="Gadugi" panose="020B0502040204020203" pitchFamily="34" charset="0"/>
              </a:rPr>
              <a:t>for </a:t>
            </a:r>
            <a:r>
              <a:rPr lang="en-US" sz="1800" b="1" dirty="0">
                <a:latin typeface="Gadugi" panose="020B0502040204020203" pitchFamily="34" charset="0"/>
                <a:ea typeface="Gadugi" panose="020B0502040204020203" pitchFamily="34" charset="0"/>
              </a:rPr>
              <a:t>F</a:t>
            </a:r>
            <a:r>
              <a:rPr lang="en-US" sz="1800" b="1" dirty="0" smtClean="0">
                <a:latin typeface="Gadugi" panose="020B0502040204020203" pitchFamily="34" charset="0"/>
                <a:ea typeface="Gadugi" panose="020B0502040204020203" pitchFamily="34" charset="0"/>
              </a:rPr>
              <a:t>aceless Appeal  &amp; Faceless Penalty</a:t>
            </a:r>
            <a:endParaRPr lang="en-US" sz="1800" b="1" dirty="0">
              <a:latin typeface="Gadugi" panose="020B0502040204020203" pitchFamily="34" charset="0"/>
              <a:ea typeface="Gadugi" panose="020B0502040204020203" pitchFamily="34" charset="0"/>
            </a:endParaRPr>
          </a:p>
          <a:p>
            <a:pPr marL="0" indent="0" algn="just">
              <a:buNone/>
            </a:pPr>
            <a:endParaRPr lang="en-US" sz="1400" dirty="0">
              <a:latin typeface="Elephant" panose="02020904090505020303" pitchFamily="18" charset="0"/>
              <a:ea typeface="Gadugi" panose="020B0502040204020203" pitchFamily="34" charset="0"/>
            </a:endParaRPr>
          </a:p>
          <a:p>
            <a:pPr algn="just"/>
            <a:r>
              <a:rPr lang="en-US" sz="1800" dirty="0" smtClean="0">
                <a:latin typeface="Gadugi" panose="020B0502040204020203" pitchFamily="34" charset="0"/>
                <a:ea typeface="Gadugi" panose="020B0502040204020203" pitchFamily="34" charset="0"/>
              </a:rPr>
              <a:t>Sec.532 (3) – Where a scheme has been notified under the provisions of Income Tax Act 1961 with a view to eliminating the interface with the </a:t>
            </a:r>
            <a:r>
              <a:rPr lang="en-US" sz="1800" dirty="0" err="1" smtClean="0">
                <a:latin typeface="Gadugi" panose="020B0502040204020203" pitchFamily="34" charset="0"/>
                <a:ea typeface="Gadugi" panose="020B0502040204020203" pitchFamily="34" charset="0"/>
              </a:rPr>
              <a:t>assessee</a:t>
            </a:r>
            <a:r>
              <a:rPr lang="en-US" sz="1800" dirty="0" smtClean="0">
                <a:latin typeface="Gadugi" panose="020B0502040204020203" pitchFamily="34" charset="0"/>
                <a:ea typeface="Gadugi" panose="020B0502040204020203" pitchFamily="34" charset="0"/>
              </a:rPr>
              <a:t> , the central government may by notification amend or modify the said scheme as per the provisions contained in sub-section (1) &amp; (2)</a:t>
            </a:r>
          </a:p>
          <a:p>
            <a:pPr algn="just"/>
            <a:r>
              <a:rPr lang="en-US" sz="1800" dirty="0" smtClean="0">
                <a:latin typeface="Gadugi" panose="020B0502040204020203" pitchFamily="34" charset="0"/>
                <a:ea typeface="Gadugi" panose="020B0502040204020203" pitchFamily="34" charset="0"/>
              </a:rPr>
              <a:t>356 (5) –For disposal of appeal under this section , the Central Government may notify a scheme [</a:t>
            </a:r>
            <a:r>
              <a:rPr lang="en-US" sz="1800" b="1" dirty="0">
                <a:latin typeface="Gadugi" panose="020B0502040204020203" pitchFamily="34" charset="0"/>
                <a:ea typeface="Gadugi" panose="020B0502040204020203" pitchFamily="34" charset="0"/>
                <a:cs typeface="Times New Roman" panose="02020603050405020304" pitchFamily="18" charset="0"/>
              </a:rPr>
              <a:t>e-appeals scheme </a:t>
            </a:r>
            <a:r>
              <a:rPr lang="en-US" sz="1800" b="1" dirty="0" smtClean="0">
                <a:latin typeface="Gadugi" panose="020B0502040204020203" pitchFamily="34" charset="0"/>
                <a:ea typeface="Gadugi" panose="020B0502040204020203" pitchFamily="34" charset="0"/>
                <a:cs typeface="Times New Roman" panose="02020603050405020304" pitchFamily="18" charset="0"/>
              </a:rPr>
              <a:t>2023] </a:t>
            </a:r>
            <a:r>
              <a:rPr lang="en-US" sz="1800" dirty="0">
                <a:latin typeface="Gadugi" panose="020B0502040204020203" pitchFamily="34" charset="0"/>
                <a:ea typeface="Gadugi" panose="020B0502040204020203" pitchFamily="34" charset="0"/>
                <a:cs typeface="Times New Roman" panose="02020603050405020304" pitchFamily="18" charset="0"/>
              </a:rPr>
              <a:t>eliminating interface between JCIT(A</a:t>
            </a:r>
            <a:r>
              <a:rPr lang="en-US" sz="1800" dirty="0" smtClean="0">
                <a:latin typeface="Gadugi" panose="020B0502040204020203" pitchFamily="34" charset="0"/>
                <a:ea typeface="Gadugi" panose="020B0502040204020203" pitchFamily="34" charset="0"/>
                <a:cs typeface="Times New Roman" panose="02020603050405020304" pitchFamily="18" charset="0"/>
              </a:rPr>
              <a:t>) </a:t>
            </a:r>
            <a:r>
              <a:rPr lang="en-US" sz="1800" dirty="0">
                <a:latin typeface="Gadugi" panose="020B0502040204020203" pitchFamily="34" charset="0"/>
                <a:ea typeface="Gadugi" panose="020B0502040204020203" pitchFamily="34" charset="0"/>
                <a:cs typeface="Times New Roman" panose="02020603050405020304" pitchFamily="18" charset="0"/>
              </a:rPr>
              <a:t>and the appellant </a:t>
            </a:r>
            <a:endParaRPr lang="en-US" sz="1800" dirty="0" smtClean="0">
              <a:latin typeface="Gadugi" panose="020B0502040204020203" pitchFamily="34" charset="0"/>
              <a:ea typeface="Gadugi" panose="020B0502040204020203" pitchFamily="34" charset="0"/>
              <a:cs typeface="Times New Roman" panose="02020603050405020304" pitchFamily="18" charset="0"/>
            </a:endParaRPr>
          </a:p>
          <a:p>
            <a:pPr algn="just"/>
            <a:r>
              <a:rPr lang="en-US" sz="1800" dirty="0" smtClean="0">
                <a:latin typeface="Gadugi" panose="020B0502040204020203" pitchFamily="34" charset="0"/>
                <a:ea typeface="Gadugi" panose="020B0502040204020203" pitchFamily="34" charset="0"/>
                <a:cs typeface="Times New Roman" panose="02020603050405020304" pitchFamily="18" charset="0"/>
              </a:rPr>
              <a:t>359 – Procedure before CIT(A) - ???</a:t>
            </a:r>
            <a:endParaRPr lang="en-US" sz="1800" dirty="0">
              <a:latin typeface="Gadugi" panose="020B0502040204020203" pitchFamily="34" charset="0"/>
              <a:ea typeface="Gadugi" panose="020B0502040204020203" pitchFamily="34" charset="0"/>
            </a:endParaRPr>
          </a:p>
          <a:p>
            <a:pPr algn="just"/>
            <a:r>
              <a:rPr lang="en-US" sz="1800" dirty="0">
                <a:latin typeface="Gadugi" panose="020B0502040204020203" pitchFamily="34" charset="0"/>
                <a:ea typeface="Gadugi" panose="020B0502040204020203" pitchFamily="34" charset="0"/>
                <a:cs typeface="Times New Roman" panose="02020603050405020304" pitchFamily="18" charset="0"/>
              </a:rPr>
              <a:t> </a:t>
            </a:r>
            <a:r>
              <a:rPr lang="en-US" sz="1800" dirty="0" smtClean="0">
                <a:latin typeface="Gadugi" panose="020B0502040204020203" pitchFamily="34" charset="0"/>
                <a:ea typeface="Gadugi" panose="020B0502040204020203" pitchFamily="34" charset="0"/>
                <a:cs typeface="Times New Roman" panose="02020603050405020304" pitchFamily="18" charset="0"/>
              </a:rPr>
              <a:t>471(4) – Penalty becomes part of assessment order and hence no separate penalty scheme </a:t>
            </a:r>
          </a:p>
          <a:p>
            <a:pPr algn="just"/>
            <a:r>
              <a:rPr lang="en-US" sz="1800" dirty="0">
                <a:latin typeface="Gadugi" panose="020B0502040204020203" pitchFamily="34" charset="0"/>
                <a:ea typeface="Gadugi" panose="020B0502040204020203" pitchFamily="34" charset="0"/>
                <a:cs typeface="Times New Roman" panose="02020603050405020304" pitchFamily="18" charset="0"/>
              </a:rPr>
              <a:t> </a:t>
            </a:r>
            <a:r>
              <a:rPr lang="en-US" sz="1800" dirty="0" smtClean="0">
                <a:latin typeface="Gadugi" panose="020B0502040204020203" pitchFamily="34" charset="0"/>
                <a:ea typeface="Gadugi" panose="020B0502040204020203" pitchFamily="34" charset="0"/>
                <a:cs typeface="Times New Roman" panose="02020603050405020304" pitchFamily="18" charset="0"/>
              </a:rPr>
              <a:t>Amended notification to come ????</a:t>
            </a:r>
          </a:p>
        </p:txBody>
      </p:sp>
    </p:spTree>
    <p:extLst>
      <p:ext uri="{BB962C8B-B14F-4D97-AF65-F5344CB8AC3E}">
        <p14:creationId xmlns:p14="http://schemas.microsoft.com/office/powerpoint/2010/main" val="17352592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190171"/>
            <a:ext cx="5181600" cy="4986792"/>
          </a:xfrm>
        </p:spPr>
        <p:txBody>
          <a:bodyPr>
            <a:normAutofit/>
          </a:bodyPr>
          <a:lstStyle/>
          <a:p>
            <a:pPr marL="0" indent="0" algn="just">
              <a:lnSpc>
                <a:spcPct val="100000"/>
              </a:lnSpc>
              <a:spcBef>
                <a:spcPts val="600"/>
              </a:spcBef>
              <a:buNone/>
            </a:pPr>
            <a:r>
              <a:rPr lang="en-US" sz="1800" b="1" dirty="0">
                <a:latin typeface="Gadugi" panose="020B0502040204020203" pitchFamily="34" charset="0"/>
                <a:ea typeface="Gadugi" panose="020B0502040204020203" pitchFamily="34" charset="0"/>
                <a:cs typeface="Times New Roman" panose="02020603050405020304" pitchFamily="18" charset="0"/>
              </a:rPr>
              <a:t>The Second Schedule – Procedure for Recovery of tax (sec.222 and 276)</a:t>
            </a:r>
          </a:p>
          <a:p>
            <a:pPr marL="0" indent="0" algn="just">
              <a:lnSpc>
                <a:spcPct val="100000"/>
              </a:lnSpc>
              <a:spcBef>
                <a:spcPts val="600"/>
              </a:spcBef>
              <a:buNone/>
            </a:pPr>
            <a:endParaRPr lang="en-US" sz="1800" b="1" dirty="0">
              <a:latin typeface="Gadugi" panose="020B0502040204020203" pitchFamily="34" charset="0"/>
              <a:ea typeface="Gadugi" panose="020B0502040204020203" pitchFamily="34" charset="0"/>
              <a:cs typeface="Times New Roman" panose="02020603050405020304" pitchFamily="18" charset="0"/>
            </a:endParaRPr>
          </a:p>
          <a:p>
            <a:pPr algn="just">
              <a:lnSpc>
                <a:spcPct val="100000"/>
              </a:lnSpc>
              <a:spcBef>
                <a:spcPts val="600"/>
              </a:spcBef>
            </a:pPr>
            <a:r>
              <a:rPr lang="en-US" sz="1800" dirty="0">
                <a:latin typeface="Times New Roman" panose="02020603050405020304" pitchFamily="18" charset="0"/>
                <a:ea typeface="Gadugi" panose="020B0502040204020203" pitchFamily="34" charset="0"/>
                <a:cs typeface="Times New Roman" panose="02020603050405020304" pitchFamily="18" charset="0"/>
              </a:rPr>
              <a:t>Finance Act 2026 omitted the clause 4(c ) – arrest of the defaulter and his detention in prison.  Part V detailing the procedure was also deleted</a:t>
            </a:r>
          </a:p>
          <a:p>
            <a:pPr algn="just">
              <a:lnSpc>
                <a:spcPct val="100000"/>
              </a:lnSpc>
              <a:spcBef>
                <a:spcPts val="600"/>
              </a:spcBef>
            </a:pPr>
            <a:endParaRPr lang="en-US" sz="1800" b="1" dirty="0">
              <a:latin typeface="Times New Roman" panose="02020603050405020304" pitchFamily="18" charset="0"/>
              <a:ea typeface="Gadugi" panose="020B0502040204020203" pitchFamily="34" charset="0"/>
              <a:cs typeface="Times New Roman" panose="02020603050405020304" pitchFamily="18" charset="0"/>
            </a:endParaRPr>
          </a:p>
          <a:p>
            <a:pPr algn="just">
              <a:lnSpc>
                <a:spcPct val="100000"/>
              </a:lnSpc>
              <a:spcBef>
                <a:spcPts val="600"/>
              </a:spcBef>
            </a:pPr>
            <a:r>
              <a:rPr lang="en-US" sz="1800" b="1" dirty="0">
                <a:latin typeface="Times New Roman" panose="02020603050405020304" pitchFamily="18" charset="0"/>
                <a:ea typeface="Gadugi" panose="020B0502040204020203" pitchFamily="34" charset="0"/>
                <a:cs typeface="Times New Roman" panose="02020603050405020304" pitchFamily="18" charset="0"/>
              </a:rPr>
              <a:t>The Third Schedule – </a:t>
            </a:r>
            <a:r>
              <a:rPr lang="en-US" sz="1800" dirty="0">
                <a:latin typeface="Times New Roman" panose="02020603050405020304" pitchFamily="18" charset="0"/>
                <a:ea typeface="Gadugi" panose="020B0502040204020203" pitchFamily="34" charset="0"/>
                <a:cs typeface="Times New Roman" panose="02020603050405020304" pitchFamily="18" charset="0"/>
              </a:rPr>
              <a:t>Procedure for </a:t>
            </a:r>
            <a:r>
              <a:rPr lang="en-US" sz="1800" dirty="0" err="1">
                <a:latin typeface="Times New Roman" panose="02020603050405020304" pitchFamily="18" charset="0"/>
                <a:ea typeface="Gadugi" panose="020B0502040204020203" pitchFamily="34" charset="0"/>
                <a:cs typeface="Times New Roman" panose="02020603050405020304" pitchFamily="18" charset="0"/>
              </a:rPr>
              <a:t>distraint</a:t>
            </a:r>
            <a:r>
              <a:rPr lang="en-US" sz="1800" dirty="0">
                <a:latin typeface="Times New Roman" panose="02020603050405020304" pitchFamily="18" charset="0"/>
                <a:ea typeface="Gadugi" panose="020B0502040204020203" pitchFamily="34" charset="0"/>
                <a:cs typeface="Times New Roman" panose="02020603050405020304" pitchFamily="18" charset="0"/>
              </a:rPr>
              <a:t> and sale by Tax Recovery Officer</a:t>
            </a:r>
            <a:endParaRPr lang="en-IN" sz="1800" b="1" dirty="0">
              <a:latin typeface="Times New Roman" panose="02020603050405020304" pitchFamily="18" charset="0"/>
              <a:ea typeface="Gadugi" panose="020B0502040204020203" pitchFamily="34" charset="0"/>
              <a:cs typeface="Times New Roman" panose="02020603050405020304" pitchFamily="18" charset="0"/>
            </a:endParaRPr>
          </a:p>
        </p:txBody>
      </p:sp>
      <p:sp>
        <p:nvSpPr>
          <p:cNvPr id="4" name="Content Placeholder 3"/>
          <p:cNvSpPr>
            <a:spLocks noGrp="1"/>
          </p:cNvSpPr>
          <p:nvPr>
            <p:ph sz="half" idx="2"/>
          </p:nvPr>
        </p:nvSpPr>
        <p:spPr>
          <a:xfrm>
            <a:off x="6172200" y="1190171"/>
            <a:ext cx="5181600" cy="4986792"/>
          </a:xfrm>
        </p:spPr>
        <p:txBody>
          <a:bodyPr>
            <a:normAutofit/>
          </a:bodyPr>
          <a:lstStyle/>
          <a:p>
            <a:pPr marL="0" indent="0" algn="just">
              <a:lnSpc>
                <a:spcPct val="100000"/>
              </a:lnSpc>
              <a:spcBef>
                <a:spcPts val="600"/>
              </a:spcBef>
              <a:buNone/>
            </a:pPr>
            <a:r>
              <a:rPr lang="en-US" sz="1800" b="1" dirty="0">
                <a:latin typeface="Gadugi" panose="020B0502040204020203" pitchFamily="34" charset="0"/>
                <a:ea typeface="Gadugi" panose="020B0502040204020203" pitchFamily="34" charset="0"/>
              </a:rPr>
              <a:t>Rule 225 -  Procedure for Recovery of Tax for the purposes of section 413 and 475</a:t>
            </a:r>
          </a:p>
          <a:p>
            <a:pPr marL="0" indent="0" algn="just">
              <a:lnSpc>
                <a:spcPct val="100000"/>
              </a:lnSpc>
              <a:spcBef>
                <a:spcPts val="600"/>
              </a:spcBef>
              <a:buNone/>
            </a:pPr>
            <a:endParaRPr lang="en-US" sz="2000" b="1" dirty="0">
              <a:latin typeface="Gadugi" panose="020B0502040204020203" pitchFamily="34" charset="0"/>
              <a:ea typeface="Gadugi" panose="020B0502040204020203" pitchFamily="34" charset="0"/>
            </a:endParaRPr>
          </a:p>
          <a:p>
            <a:pPr algn="just">
              <a:lnSpc>
                <a:spcPct val="100000"/>
              </a:lnSpc>
              <a:spcBef>
                <a:spcPts val="600"/>
              </a:spcBef>
            </a:pPr>
            <a:r>
              <a:rPr lang="en-US" sz="2000" dirty="0">
                <a:latin typeface="Gadugitim"/>
                <a:ea typeface="Gadugi" panose="020B0502040204020203" pitchFamily="34" charset="0"/>
              </a:rPr>
              <a:t>(c ) by arrest and his detention is prison</a:t>
            </a:r>
          </a:p>
          <a:p>
            <a:pPr algn="just">
              <a:lnSpc>
                <a:spcPct val="100000"/>
              </a:lnSpc>
              <a:spcBef>
                <a:spcPts val="600"/>
              </a:spcBef>
            </a:pPr>
            <a:r>
              <a:rPr lang="en-US" sz="2000" dirty="0">
                <a:latin typeface="Gadugitim"/>
                <a:ea typeface="Gadugi" panose="020B0502040204020203" pitchFamily="34" charset="0"/>
              </a:rPr>
              <a:t> (75) –(83) Procedure for arrest</a:t>
            </a:r>
          </a:p>
          <a:p>
            <a:pPr algn="just">
              <a:lnSpc>
                <a:spcPct val="100000"/>
              </a:lnSpc>
              <a:spcBef>
                <a:spcPts val="600"/>
              </a:spcBef>
            </a:pPr>
            <a:endParaRPr lang="en-US" sz="2000" b="1" dirty="0">
              <a:latin typeface="Gadugitim"/>
              <a:ea typeface="Gadugi" panose="020B0502040204020203" pitchFamily="34" charset="0"/>
            </a:endParaRPr>
          </a:p>
          <a:p>
            <a:pPr algn="just">
              <a:lnSpc>
                <a:spcPct val="100000"/>
              </a:lnSpc>
              <a:spcBef>
                <a:spcPts val="600"/>
              </a:spcBef>
            </a:pPr>
            <a:r>
              <a:rPr lang="en-US" sz="2000" b="1" dirty="0">
                <a:latin typeface="Gadugitim"/>
                <a:ea typeface="Gadugi" panose="020B0502040204020203" pitchFamily="34" charset="0"/>
              </a:rPr>
              <a:t>Rule 153 – </a:t>
            </a:r>
            <a:r>
              <a:rPr lang="en-US" sz="2000" dirty="0" err="1">
                <a:latin typeface="Gadugitim"/>
                <a:ea typeface="Gadugi" panose="020B0502040204020203" pitchFamily="34" charset="0"/>
              </a:rPr>
              <a:t>Distraint</a:t>
            </a:r>
            <a:r>
              <a:rPr lang="en-US" sz="2000" dirty="0">
                <a:latin typeface="Gadugitim"/>
                <a:ea typeface="Gadugi" panose="020B0502040204020203" pitchFamily="34" charset="0"/>
              </a:rPr>
              <a:t> and Sale </a:t>
            </a:r>
            <a:endParaRPr lang="en-IN" sz="2000" b="1" dirty="0">
              <a:latin typeface="Gadugitim"/>
              <a:ea typeface="Gadugi" panose="020B0502040204020203" pitchFamily="34" charset="0"/>
            </a:endParaRPr>
          </a:p>
          <a:p>
            <a:pPr>
              <a:lnSpc>
                <a:spcPct val="100000"/>
              </a:lnSpc>
              <a:spcBef>
                <a:spcPts val="600"/>
              </a:spcBef>
            </a:pPr>
            <a:endParaRPr lang="en-IN" sz="2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824683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679676"/>
          </a:xfrm>
        </p:spPr>
        <p:txBody>
          <a:bodyPr>
            <a:normAutofit/>
          </a:bodyPr>
          <a:lstStyle/>
          <a:p>
            <a:r>
              <a:rPr lang="en-US" sz="3000" b="1" dirty="0">
                <a:latin typeface="Gadugi" panose="020B0502040204020203" pitchFamily="34" charset="0"/>
                <a:ea typeface="Gadugi" panose="020B0502040204020203" pitchFamily="34" charset="0"/>
              </a:rPr>
              <a:t>NEW RULES INTRODUCED </a:t>
            </a:r>
            <a:endParaRPr lang="en-IN" sz="3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7538657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856343"/>
            <a:ext cx="2282371" cy="5320620"/>
          </a:xfrm>
        </p:spPr>
        <p:txBody>
          <a:bodyPr>
            <a:normAutofit/>
          </a:bodyPr>
          <a:lstStyle/>
          <a:p>
            <a:pPr algn="just"/>
            <a:r>
              <a:rPr lang="en-US" sz="1600" b="1" dirty="0">
                <a:latin typeface="Times New Roman" panose="02020603050405020304" pitchFamily="18" charset="0"/>
                <a:ea typeface="Gadugi" panose="020B0502040204020203" pitchFamily="34" charset="0"/>
                <a:cs typeface="Times New Roman" panose="02020603050405020304" pitchFamily="18" charset="0"/>
              </a:rPr>
              <a:t>Rule 173 – Jurisdiction of valuation officers</a:t>
            </a:r>
          </a:p>
          <a:p>
            <a:pPr algn="just"/>
            <a:endParaRPr lang="en-US" sz="1600" b="1" dirty="0">
              <a:latin typeface="Times New Roman" panose="02020603050405020304" pitchFamily="18" charset="0"/>
              <a:ea typeface="Gadugi" panose="020B0502040204020203" pitchFamily="34" charset="0"/>
              <a:cs typeface="Times New Roman" panose="02020603050405020304" pitchFamily="18" charset="0"/>
            </a:endParaRPr>
          </a:p>
          <a:p>
            <a:pPr algn="just"/>
            <a:endParaRPr lang="en-US" sz="1600" b="1" dirty="0">
              <a:latin typeface="Times New Roman" panose="02020603050405020304" pitchFamily="18" charset="0"/>
              <a:ea typeface="Gadugi" panose="020B0502040204020203" pitchFamily="34" charset="0"/>
              <a:cs typeface="Times New Roman" panose="02020603050405020304" pitchFamily="18" charset="0"/>
            </a:endParaRPr>
          </a:p>
          <a:p>
            <a:pPr algn="just"/>
            <a:endParaRPr lang="en-US" sz="1600" b="1" dirty="0">
              <a:latin typeface="Times New Roman" panose="02020603050405020304" pitchFamily="18" charset="0"/>
              <a:ea typeface="Gadugi" panose="020B0502040204020203" pitchFamily="34" charset="0"/>
              <a:cs typeface="Times New Roman" panose="02020603050405020304" pitchFamily="18" charset="0"/>
            </a:endParaRPr>
          </a:p>
          <a:p>
            <a:pPr algn="just"/>
            <a:endParaRPr lang="en-US" sz="1600" b="1" dirty="0">
              <a:latin typeface="Times New Roman" panose="02020603050405020304" pitchFamily="18" charset="0"/>
              <a:ea typeface="Gadugi" panose="020B0502040204020203" pitchFamily="34" charset="0"/>
              <a:cs typeface="Times New Roman" panose="02020603050405020304" pitchFamily="18" charset="0"/>
            </a:endParaRPr>
          </a:p>
          <a:p>
            <a:pPr algn="just"/>
            <a:endParaRPr lang="en-US" sz="1600" b="1" dirty="0">
              <a:latin typeface="Times New Roman" panose="02020603050405020304" pitchFamily="18" charset="0"/>
              <a:ea typeface="Gadugi" panose="020B0502040204020203" pitchFamily="34" charset="0"/>
              <a:cs typeface="Times New Roman" panose="02020603050405020304" pitchFamily="18" charset="0"/>
            </a:endParaRPr>
          </a:p>
          <a:p>
            <a:pPr algn="just"/>
            <a:endParaRPr lang="en-US" sz="1600" b="1" dirty="0">
              <a:latin typeface="Times New Roman" panose="02020603050405020304" pitchFamily="18" charset="0"/>
              <a:ea typeface="Gadugi" panose="020B0502040204020203" pitchFamily="34" charset="0"/>
              <a:cs typeface="Times New Roman" panose="02020603050405020304" pitchFamily="18" charset="0"/>
            </a:endParaRPr>
          </a:p>
          <a:p>
            <a:pPr algn="just"/>
            <a:endParaRPr lang="en-US" sz="1600" b="1" dirty="0">
              <a:latin typeface="Times New Roman" panose="02020603050405020304" pitchFamily="18" charset="0"/>
              <a:ea typeface="Gadugi" panose="020B0502040204020203" pitchFamily="34" charset="0"/>
              <a:cs typeface="Times New Roman" panose="02020603050405020304" pitchFamily="18" charset="0"/>
            </a:endParaRPr>
          </a:p>
          <a:p>
            <a:pPr algn="just"/>
            <a:r>
              <a:rPr lang="en-US" sz="1600" b="1" dirty="0">
                <a:latin typeface="Times New Roman" panose="02020603050405020304" pitchFamily="18" charset="0"/>
                <a:ea typeface="Gadugi" panose="020B0502040204020203" pitchFamily="34" charset="0"/>
                <a:cs typeface="Times New Roman" panose="02020603050405020304" pitchFamily="18" charset="0"/>
              </a:rPr>
              <a:t>Rule 174 – Day and time for inspection </a:t>
            </a:r>
            <a:endParaRPr lang="en-IN" sz="1600" b="1" dirty="0">
              <a:latin typeface="Times New Roman" panose="02020603050405020304" pitchFamily="18" charset="0"/>
              <a:ea typeface="Gadugi" panose="020B0502040204020203" pitchFamily="34" charset="0"/>
              <a:cs typeface="Times New Roman" panose="02020603050405020304" pitchFamily="18" charset="0"/>
            </a:endParaRPr>
          </a:p>
        </p:txBody>
      </p:sp>
      <p:sp>
        <p:nvSpPr>
          <p:cNvPr id="4" name="Content Placeholder 3"/>
          <p:cNvSpPr>
            <a:spLocks noGrp="1"/>
          </p:cNvSpPr>
          <p:nvPr>
            <p:ph sz="half" idx="2"/>
          </p:nvPr>
        </p:nvSpPr>
        <p:spPr>
          <a:xfrm>
            <a:off x="3831771" y="856343"/>
            <a:ext cx="7522029" cy="5320620"/>
          </a:xfrm>
        </p:spPr>
        <p:txBody>
          <a:bodyPr>
            <a:normAutofit/>
          </a:bodyPr>
          <a:lstStyle/>
          <a:p>
            <a:pPr marL="0" indent="0" algn="just">
              <a:buNone/>
            </a:pPr>
            <a:r>
              <a:rPr lang="en-US" sz="1600" b="1" dirty="0">
                <a:latin typeface="Gadugi" panose="020B0502040204020203" pitchFamily="34" charset="0"/>
                <a:ea typeface="Gadugi" panose="020B0502040204020203" pitchFamily="34" charset="0"/>
              </a:rPr>
              <a:t>For the purposes of the rules, the valuation function shall be performed by the officer as per table below </a:t>
            </a:r>
          </a:p>
          <a:p>
            <a:pPr algn="just"/>
            <a:endParaRPr lang="en-US" sz="1600" b="1" dirty="0">
              <a:latin typeface="Gadugi" panose="020B0502040204020203" pitchFamily="34" charset="0"/>
              <a:ea typeface="Gadugi" panose="020B0502040204020203" pitchFamily="34" charset="0"/>
            </a:endParaRPr>
          </a:p>
          <a:p>
            <a:pPr algn="just"/>
            <a:endParaRPr lang="en-US" sz="1600" b="1" dirty="0">
              <a:latin typeface="Gadugi" panose="020B0502040204020203" pitchFamily="34" charset="0"/>
              <a:ea typeface="Gadugi" panose="020B0502040204020203" pitchFamily="34" charset="0"/>
            </a:endParaRPr>
          </a:p>
          <a:p>
            <a:pPr algn="just"/>
            <a:endParaRPr lang="en-US" sz="1600" b="1" dirty="0">
              <a:latin typeface="Gadugi" panose="020B0502040204020203" pitchFamily="34" charset="0"/>
              <a:ea typeface="Gadugi" panose="020B0502040204020203" pitchFamily="34" charset="0"/>
            </a:endParaRPr>
          </a:p>
          <a:p>
            <a:pPr algn="just"/>
            <a:endParaRPr lang="en-US" sz="1600" b="1" dirty="0">
              <a:latin typeface="Gadugi" panose="020B0502040204020203" pitchFamily="34" charset="0"/>
              <a:ea typeface="Gadugi" panose="020B0502040204020203" pitchFamily="34" charset="0"/>
            </a:endParaRPr>
          </a:p>
          <a:p>
            <a:pPr algn="just"/>
            <a:endParaRPr lang="en-US" sz="1600" b="1" dirty="0">
              <a:latin typeface="Gadugi" panose="020B0502040204020203" pitchFamily="34" charset="0"/>
              <a:ea typeface="Gadugi" panose="020B0502040204020203" pitchFamily="34" charset="0"/>
            </a:endParaRPr>
          </a:p>
          <a:p>
            <a:pPr algn="just"/>
            <a:endParaRPr lang="en-US" sz="1600" b="1" dirty="0">
              <a:latin typeface="Gadugi" panose="020B0502040204020203" pitchFamily="34" charset="0"/>
              <a:ea typeface="Gadugi" panose="020B0502040204020203" pitchFamily="34" charset="0"/>
            </a:endParaRPr>
          </a:p>
          <a:p>
            <a:pPr marL="0" indent="0" algn="just">
              <a:buNone/>
            </a:pPr>
            <a:endParaRPr lang="en-US" sz="1600" b="1" dirty="0">
              <a:latin typeface="Gadugi" panose="020B0502040204020203" pitchFamily="34" charset="0"/>
              <a:ea typeface="Gadugi" panose="020B0502040204020203" pitchFamily="34" charset="0"/>
            </a:endParaRPr>
          </a:p>
          <a:p>
            <a:pPr algn="just"/>
            <a:endParaRPr lang="en-US" sz="1600" b="1" dirty="0">
              <a:latin typeface="Gadugi" panose="020B0502040204020203" pitchFamily="34" charset="0"/>
              <a:ea typeface="Gadugi" panose="020B0502040204020203" pitchFamily="34" charset="0"/>
            </a:endParaRPr>
          </a:p>
          <a:p>
            <a:pPr marL="0" indent="0" algn="just">
              <a:buNone/>
            </a:pPr>
            <a:r>
              <a:rPr lang="en-US" sz="1800" dirty="0">
                <a:latin typeface="Gadugi" panose="020B0502040204020203" pitchFamily="34" charset="0"/>
                <a:ea typeface="Gadugi" panose="020B0502040204020203" pitchFamily="34" charset="0"/>
              </a:rPr>
              <a:t>Inspection for the purposes of valuation can be carried out on any day except public holidays at any time between 6 am and 6 pm .  </a:t>
            </a:r>
          </a:p>
        </p:txBody>
      </p:sp>
      <p:graphicFrame>
        <p:nvGraphicFramePr>
          <p:cNvPr id="5" name="Table 4"/>
          <p:cNvGraphicFramePr>
            <a:graphicFrameLocks noGrp="1"/>
          </p:cNvGraphicFramePr>
          <p:nvPr>
            <p:extLst>
              <p:ext uri="{D42A27DB-BD31-4B8C-83A1-F6EECF244321}">
                <p14:modId xmlns:p14="http://schemas.microsoft.com/office/powerpoint/2010/main" val="1784360996"/>
              </p:ext>
            </p:extLst>
          </p:nvPr>
        </p:nvGraphicFramePr>
        <p:xfrm>
          <a:off x="4005943" y="1741715"/>
          <a:ext cx="7315200" cy="2031999"/>
        </p:xfrm>
        <a:graphic>
          <a:graphicData uri="http://schemas.openxmlformats.org/drawingml/2006/table">
            <a:tbl>
              <a:tblPr firstRow="1" bandRow="1">
                <a:tableStyleId>{5C22544A-7EE6-4342-B048-85BDC9FD1C3A}</a:tableStyleId>
              </a:tblPr>
              <a:tblGrid>
                <a:gridCol w="639034">
                  <a:extLst>
                    <a:ext uri="{9D8B030D-6E8A-4147-A177-3AD203B41FA5}">
                      <a16:colId xmlns:a16="http://schemas.microsoft.com/office/drawing/2014/main" xmlns="" val="20000"/>
                    </a:ext>
                  </a:extLst>
                </a:gridCol>
                <a:gridCol w="4334528">
                  <a:extLst>
                    <a:ext uri="{9D8B030D-6E8A-4147-A177-3AD203B41FA5}">
                      <a16:colId xmlns:a16="http://schemas.microsoft.com/office/drawing/2014/main" xmlns="" val="20001"/>
                    </a:ext>
                  </a:extLst>
                </a:gridCol>
                <a:gridCol w="2341638">
                  <a:extLst>
                    <a:ext uri="{9D8B030D-6E8A-4147-A177-3AD203B41FA5}">
                      <a16:colId xmlns:a16="http://schemas.microsoft.com/office/drawing/2014/main" xmlns="" val="20002"/>
                    </a:ext>
                  </a:extLst>
                </a:gridCol>
              </a:tblGrid>
              <a:tr h="748632">
                <a:tc>
                  <a:txBody>
                    <a:bodyPr/>
                    <a:lstStyle/>
                    <a:p>
                      <a:pPr algn="ctr"/>
                      <a:r>
                        <a:rPr lang="en-US" dirty="0" err="1">
                          <a:solidFill>
                            <a:schemeClr val="tx1"/>
                          </a:solidFill>
                          <a:latin typeface="Britannic Bold" panose="020B0903060703020204" pitchFamily="34" charset="0"/>
                        </a:rPr>
                        <a:t>Sl</a:t>
                      </a:r>
                      <a:r>
                        <a:rPr lang="en-US" dirty="0">
                          <a:solidFill>
                            <a:schemeClr val="tx1"/>
                          </a:solidFill>
                          <a:latin typeface="Britannic Bold" panose="020B0903060703020204" pitchFamily="34" charset="0"/>
                        </a:rPr>
                        <a:t> No</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Officer who will perform the valuation</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Value of asset</a:t>
                      </a:r>
                      <a:endParaRPr lang="en-IN" dirty="0">
                        <a:solidFill>
                          <a:schemeClr val="tx1"/>
                        </a:solidFill>
                        <a:latin typeface="Britannic Bold" panose="020B0903060703020204" pitchFamily="34" charset="0"/>
                      </a:endParaRPr>
                    </a:p>
                  </a:txBody>
                  <a:tcPr/>
                </a:tc>
                <a:extLst>
                  <a:ext uri="{0D108BD9-81ED-4DB2-BD59-A6C34878D82A}">
                    <a16:rowId xmlns:a16="http://schemas.microsoft.com/office/drawing/2014/main" xmlns="" val="10000"/>
                  </a:ext>
                </a:extLst>
              </a:tr>
              <a:tr h="427789">
                <a:tc>
                  <a:txBody>
                    <a:bodyPr/>
                    <a:lstStyle/>
                    <a:p>
                      <a:r>
                        <a:rPr lang="en-US" dirty="0">
                          <a:latin typeface="Gadugi" panose="020B0502040204020203" pitchFamily="34" charset="0"/>
                          <a:ea typeface="Gadugi" panose="020B0502040204020203" pitchFamily="34" charset="0"/>
                        </a:rPr>
                        <a:t>1</a:t>
                      </a:r>
                      <a:endParaRPr lang="en-IN" dirty="0">
                        <a:latin typeface="Gadugi" panose="020B0502040204020203" pitchFamily="34" charset="0"/>
                        <a:ea typeface="Gadugi" panose="020B0502040204020203" pitchFamily="34" charset="0"/>
                      </a:endParaRPr>
                    </a:p>
                  </a:txBody>
                  <a:tcPr/>
                </a:tc>
                <a:tc>
                  <a:txBody>
                    <a:bodyPr/>
                    <a:lstStyle/>
                    <a:p>
                      <a:r>
                        <a:rPr lang="en-US" dirty="0">
                          <a:latin typeface="Gadugi" panose="020B0502040204020203" pitchFamily="34" charset="0"/>
                          <a:ea typeface="Gadugi" panose="020B0502040204020203" pitchFamily="34" charset="0"/>
                        </a:rPr>
                        <a:t>District Valuation Officer</a:t>
                      </a:r>
                      <a:endParaRPr lang="en-IN" dirty="0">
                        <a:latin typeface="Gadugi" panose="020B0502040204020203" pitchFamily="34" charset="0"/>
                        <a:ea typeface="Gadugi" panose="020B0502040204020203" pitchFamily="34" charset="0"/>
                      </a:endParaRPr>
                    </a:p>
                  </a:txBody>
                  <a:tcPr/>
                </a:tc>
                <a:tc>
                  <a:txBody>
                    <a:bodyPr/>
                    <a:lstStyle/>
                    <a:p>
                      <a:r>
                        <a:rPr lang="en-US" dirty="0">
                          <a:latin typeface="Gadugi" panose="020B0502040204020203" pitchFamily="34" charset="0"/>
                          <a:ea typeface="Gadugi" panose="020B0502040204020203" pitchFamily="34" charset="0"/>
                        </a:rPr>
                        <a:t>More</a:t>
                      </a:r>
                      <a:r>
                        <a:rPr lang="en-US" baseline="0" dirty="0">
                          <a:latin typeface="Gadugi" panose="020B0502040204020203" pitchFamily="34" charset="0"/>
                          <a:ea typeface="Gadugi" panose="020B0502040204020203" pitchFamily="34" charset="0"/>
                        </a:rPr>
                        <a:t> than 5 </a:t>
                      </a:r>
                      <a:r>
                        <a:rPr lang="en-US" baseline="0" dirty="0" err="1">
                          <a:latin typeface="Gadugi" panose="020B0502040204020203" pitchFamily="34" charset="0"/>
                          <a:ea typeface="Gadugi" panose="020B0502040204020203" pitchFamily="34" charset="0"/>
                        </a:rPr>
                        <a:t>crore</a:t>
                      </a:r>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1"/>
                  </a:ext>
                </a:extLst>
              </a:tr>
              <a:tr h="427789">
                <a:tc>
                  <a:txBody>
                    <a:bodyPr/>
                    <a:lstStyle/>
                    <a:p>
                      <a:r>
                        <a:rPr lang="en-US" dirty="0">
                          <a:latin typeface="Gadugi" panose="020B0502040204020203" pitchFamily="34" charset="0"/>
                          <a:ea typeface="Gadugi" panose="020B0502040204020203" pitchFamily="34" charset="0"/>
                        </a:rPr>
                        <a:t>2</a:t>
                      </a:r>
                      <a:endParaRPr lang="en-IN" dirty="0">
                        <a:latin typeface="Gadugi" panose="020B0502040204020203" pitchFamily="34" charset="0"/>
                        <a:ea typeface="Gadugi" panose="020B0502040204020203" pitchFamily="34" charset="0"/>
                      </a:endParaRPr>
                    </a:p>
                  </a:txBody>
                  <a:tcPr/>
                </a:tc>
                <a:tc>
                  <a:txBody>
                    <a:bodyPr/>
                    <a:lstStyle/>
                    <a:p>
                      <a:r>
                        <a:rPr lang="en-US" dirty="0">
                          <a:latin typeface="Gadugi" panose="020B0502040204020203" pitchFamily="34" charset="0"/>
                          <a:ea typeface="Gadugi" panose="020B0502040204020203" pitchFamily="34" charset="0"/>
                        </a:rPr>
                        <a:t>Valuation Officer</a:t>
                      </a:r>
                      <a:endParaRPr lang="en-IN" dirty="0">
                        <a:latin typeface="Gadugi" panose="020B0502040204020203" pitchFamily="34" charset="0"/>
                        <a:ea typeface="Gadugi" panose="020B0502040204020203" pitchFamily="34" charset="0"/>
                      </a:endParaRPr>
                    </a:p>
                  </a:txBody>
                  <a:tcPr/>
                </a:tc>
                <a:tc>
                  <a:txBody>
                    <a:bodyPr/>
                    <a:lstStyle/>
                    <a:p>
                      <a:r>
                        <a:rPr lang="en-US" dirty="0">
                          <a:latin typeface="Gadugi" panose="020B0502040204020203" pitchFamily="34" charset="0"/>
                          <a:ea typeface="Gadugi" panose="020B0502040204020203" pitchFamily="34" charset="0"/>
                        </a:rPr>
                        <a:t>Between 1 </a:t>
                      </a:r>
                      <a:r>
                        <a:rPr lang="en-US" dirty="0" err="1">
                          <a:latin typeface="Gadugi" panose="020B0502040204020203" pitchFamily="34" charset="0"/>
                          <a:ea typeface="Gadugi" panose="020B0502040204020203" pitchFamily="34" charset="0"/>
                        </a:rPr>
                        <a:t>cr</a:t>
                      </a:r>
                      <a:r>
                        <a:rPr lang="en-US" dirty="0">
                          <a:latin typeface="Gadugi" panose="020B0502040204020203" pitchFamily="34" charset="0"/>
                          <a:ea typeface="Gadugi" panose="020B0502040204020203" pitchFamily="34" charset="0"/>
                        </a:rPr>
                        <a:t> – 5 </a:t>
                      </a:r>
                      <a:r>
                        <a:rPr lang="en-US" dirty="0" err="1">
                          <a:latin typeface="Gadugi" panose="020B0502040204020203" pitchFamily="34" charset="0"/>
                          <a:ea typeface="Gadugi" panose="020B0502040204020203" pitchFamily="34" charset="0"/>
                        </a:rPr>
                        <a:t>cr</a:t>
                      </a:r>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2"/>
                  </a:ext>
                </a:extLst>
              </a:tr>
              <a:tr h="427789">
                <a:tc>
                  <a:txBody>
                    <a:bodyPr/>
                    <a:lstStyle/>
                    <a:p>
                      <a:r>
                        <a:rPr lang="en-US" dirty="0">
                          <a:latin typeface="Gadugi" panose="020B0502040204020203" pitchFamily="34" charset="0"/>
                          <a:ea typeface="Gadugi" panose="020B0502040204020203" pitchFamily="34" charset="0"/>
                        </a:rPr>
                        <a:t>3</a:t>
                      </a:r>
                      <a:endParaRPr lang="en-IN" dirty="0">
                        <a:latin typeface="Gadugi" panose="020B0502040204020203" pitchFamily="34" charset="0"/>
                        <a:ea typeface="Gadugi" panose="020B0502040204020203" pitchFamily="34" charset="0"/>
                      </a:endParaRPr>
                    </a:p>
                  </a:txBody>
                  <a:tcPr/>
                </a:tc>
                <a:tc>
                  <a:txBody>
                    <a:bodyPr/>
                    <a:lstStyle/>
                    <a:p>
                      <a:r>
                        <a:rPr lang="en-US" dirty="0">
                          <a:latin typeface="Gadugi" panose="020B0502040204020203" pitchFamily="34" charset="0"/>
                          <a:ea typeface="Gadugi" panose="020B0502040204020203" pitchFamily="34" charset="0"/>
                        </a:rPr>
                        <a:t>Assistant Valuation</a:t>
                      </a:r>
                      <a:r>
                        <a:rPr lang="en-US" baseline="0" dirty="0">
                          <a:latin typeface="Gadugi" panose="020B0502040204020203" pitchFamily="34" charset="0"/>
                          <a:ea typeface="Gadugi" panose="020B0502040204020203" pitchFamily="34" charset="0"/>
                        </a:rPr>
                        <a:t> Officer</a:t>
                      </a:r>
                      <a:endParaRPr lang="en-IN" dirty="0">
                        <a:latin typeface="Gadugi" panose="020B0502040204020203" pitchFamily="34" charset="0"/>
                        <a:ea typeface="Gadugi" panose="020B0502040204020203" pitchFamily="34" charset="0"/>
                      </a:endParaRPr>
                    </a:p>
                  </a:txBody>
                  <a:tcPr/>
                </a:tc>
                <a:tc>
                  <a:txBody>
                    <a:bodyPr/>
                    <a:lstStyle/>
                    <a:p>
                      <a:r>
                        <a:rPr lang="en-US" dirty="0">
                          <a:latin typeface="Gadugi" panose="020B0502040204020203" pitchFamily="34" charset="0"/>
                          <a:ea typeface="Gadugi" panose="020B0502040204020203" pitchFamily="34" charset="0"/>
                        </a:rPr>
                        <a:t>Up to 1 </a:t>
                      </a:r>
                      <a:r>
                        <a:rPr lang="en-US" dirty="0" err="1">
                          <a:latin typeface="Gadugi" panose="020B0502040204020203" pitchFamily="34" charset="0"/>
                          <a:ea typeface="Gadugi" panose="020B0502040204020203" pitchFamily="34" charset="0"/>
                        </a:rPr>
                        <a:t>cr</a:t>
                      </a:r>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3164894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537029"/>
            <a:ext cx="2050143" cy="5639934"/>
          </a:xfrm>
        </p:spPr>
        <p:txBody>
          <a:bodyPr>
            <a:normAutofit/>
          </a:bodyPr>
          <a:lstStyle/>
          <a:p>
            <a:pPr algn="just"/>
            <a:r>
              <a:rPr lang="en-US" sz="1600" b="1" dirty="0">
                <a:latin typeface="Times New Roman" panose="02020603050405020304" pitchFamily="18" charset="0"/>
                <a:ea typeface="Gadugi" panose="020B0502040204020203" pitchFamily="34" charset="0"/>
                <a:cs typeface="Times New Roman" panose="02020603050405020304" pitchFamily="18" charset="0"/>
              </a:rPr>
              <a:t>Rule 182 – Manner of computation of gains of commercial activities for an NPO</a:t>
            </a:r>
            <a:endParaRPr lang="en-IN" sz="1600" b="1" dirty="0">
              <a:latin typeface="Times New Roman" panose="02020603050405020304" pitchFamily="18" charset="0"/>
              <a:ea typeface="Gadugi" panose="020B0502040204020203" pitchFamily="34" charset="0"/>
              <a:cs typeface="Times New Roman" panose="02020603050405020304" pitchFamily="18" charset="0"/>
            </a:endParaRPr>
          </a:p>
        </p:txBody>
      </p:sp>
      <p:sp>
        <p:nvSpPr>
          <p:cNvPr id="4" name="Content Placeholder 3"/>
          <p:cNvSpPr>
            <a:spLocks noGrp="1"/>
          </p:cNvSpPr>
          <p:nvPr>
            <p:ph sz="half" idx="2"/>
          </p:nvPr>
        </p:nvSpPr>
        <p:spPr>
          <a:xfrm>
            <a:off x="3280229" y="537029"/>
            <a:ext cx="8073571" cy="5639934"/>
          </a:xfrm>
        </p:spPr>
        <p:txBody>
          <a:bodyPr>
            <a:normAutofit/>
          </a:bodyPr>
          <a:lstStyle/>
          <a:p>
            <a:pPr marL="0" indent="0" algn="just">
              <a:lnSpc>
                <a:spcPct val="100000"/>
              </a:lnSpc>
              <a:spcBef>
                <a:spcPts val="600"/>
              </a:spcBef>
              <a:buNone/>
            </a:pPr>
            <a:r>
              <a:rPr lang="en-US" sz="1800" b="1" dirty="0">
                <a:latin typeface="Gadugi" panose="020B0502040204020203" pitchFamily="34" charset="0"/>
                <a:ea typeface="Gadugi" panose="020B0502040204020203" pitchFamily="34" charset="0"/>
              </a:rPr>
              <a:t>Gains of a commercial activity carried out by registered NPO for a tax year, shall be computed in the following manner</a:t>
            </a:r>
          </a:p>
          <a:p>
            <a:pPr algn="just">
              <a:lnSpc>
                <a:spcPct val="100000"/>
              </a:lnSpc>
              <a:spcBef>
                <a:spcPts val="600"/>
              </a:spcBef>
            </a:pPr>
            <a:endParaRPr lang="en-US" sz="1800" b="1" dirty="0">
              <a:latin typeface="Gadugi" panose="020B0502040204020203" pitchFamily="34" charset="0"/>
              <a:ea typeface="Gadugi" panose="020B0502040204020203" pitchFamily="34" charset="0"/>
            </a:endParaRPr>
          </a:p>
          <a:p>
            <a:pPr algn="just">
              <a:lnSpc>
                <a:spcPct val="100000"/>
              </a:lnSpc>
              <a:spcBef>
                <a:spcPts val="600"/>
              </a:spcBef>
            </a:pPr>
            <a:r>
              <a:rPr lang="en-US" sz="1800" dirty="0">
                <a:latin typeface="Gadugi" panose="020B0502040204020203" pitchFamily="34" charset="0"/>
                <a:ea typeface="Gadugi" panose="020B0502040204020203" pitchFamily="34" charset="0"/>
              </a:rPr>
              <a:t> (a)  such commercial activity shall be treated as if it is entity separate from the registered NPO</a:t>
            </a:r>
          </a:p>
          <a:p>
            <a:pPr algn="just">
              <a:lnSpc>
                <a:spcPct val="100000"/>
              </a:lnSpc>
              <a:spcBef>
                <a:spcPts val="600"/>
              </a:spcBef>
            </a:pPr>
            <a:endParaRPr lang="en-US" sz="1800" dirty="0">
              <a:latin typeface="Gadugi" panose="020B0502040204020203" pitchFamily="34" charset="0"/>
              <a:ea typeface="Gadugi" panose="020B0502040204020203" pitchFamily="34" charset="0"/>
            </a:endParaRPr>
          </a:p>
          <a:p>
            <a:pPr algn="just">
              <a:lnSpc>
                <a:spcPct val="100000"/>
              </a:lnSpc>
              <a:spcBef>
                <a:spcPts val="600"/>
              </a:spcBef>
            </a:pPr>
            <a:r>
              <a:rPr lang="en-US" sz="1800" dirty="0">
                <a:latin typeface="Gadugi" panose="020B0502040204020203" pitchFamily="34" charset="0"/>
                <a:ea typeface="Gadugi" panose="020B0502040204020203" pitchFamily="34" charset="0"/>
              </a:rPr>
              <a:t> (b)  separate books of accounts are maintained for such activities  and</a:t>
            </a:r>
          </a:p>
          <a:p>
            <a:pPr algn="just">
              <a:lnSpc>
                <a:spcPct val="100000"/>
              </a:lnSpc>
              <a:spcBef>
                <a:spcPts val="600"/>
              </a:spcBef>
            </a:pPr>
            <a:endParaRPr lang="en-US" sz="1800" dirty="0">
              <a:latin typeface="Gadugi" panose="020B0502040204020203" pitchFamily="34" charset="0"/>
              <a:ea typeface="Gadugi" panose="020B0502040204020203" pitchFamily="34" charset="0"/>
            </a:endParaRPr>
          </a:p>
          <a:p>
            <a:pPr algn="just">
              <a:lnSpc>
                <a:spcPct val="100000"/>
              </a:lnSpc>
              <a:spcBef>
                <a:spcPts val="600"/>
              </a:spcBef>
            </a:pPr>
            <a:r>
              <a:rPr lang="en-US" sz="1800" dirty="0">
                <a:latin typeface="Gadugi" panose="020B0502040204020203" pitchFamily="34" charset="0"/>
                <a:ea typeface="Gadugi" panose="020B0502040204020203" pitchFamily="34" charset="0"/>
              </a:rPr>
              <a:t>(c ) gains from such commercial activity during the tax year shall be computed as per the provisions of  Profits and Gains  from Business or Profession</a:t>
            </a:r>
          </a:p>
        </p:txBody>
      </p:sp>
    </p:spTree>
    <p:extLst>
      <p:ext uri="{BB962C8B-B14F-4D97-AF65-F5344CB8AC3E}">
        <p14:creationId xmlns:p14="http://schemas.microsoft.com/office/powerpoint/2010/main" val="993703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a:bodyPr>
          <a:lstStyle/>
          <a:p>
            <a:pPr algn="ctr"/>
            <a:r>
              <a:rPr lang="en-US" altLang="en-US" sz="3200" dirty="0">
                <a:latin typeface="Broadway" panose="04040905080B02020502" pitchFamily="82" charset="0"/>
              </a:rPr>
              <a:t>Dependence on Rules for compliance</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849086" y="1052736"/>
            <a:ext cx="11129554" cy="5256212"/>
          </a:xfrm>
        </p:spPr>
        <p:txBody>
          <a:bodyPr>
            <a:normAutofit fontScale="92500"/>
          </a:bodyPr>
          <a:lstStyle/>
          <a:p>
            <a:pPr marL="0" indent="0" algn="just">
              <a:lnSpc>
                <a:spcPct val="150000"/>
              </a:lnSpc>
              <a:buNone/>
              <a:defRPr/>
            </a:pPr>
            <a:r>
              <a:rPr lang="en-US" sz="2400" b="1" dirty="0">
                <a:latin typeface="Gadugi" panose="020B0502040204020203" pitchFamily="34" charset="0"/>
                <a:ea typeface="Gadugi" panose="020B0502040204020203" pitchFamily="34" charset="0"/>
              </a:rPr>
              <a:t>Many substantive tax compliances depend heavily on Rules , such as </a:t>
            </a:r>
            <a:r>
              <a:rPr lang="en-US" sz="2400" dirty="0">
                <a:latin typeface="Gadugi" panose="020B0502040204020203" pitchFamily="34" charset="0"/>
                <a:ea typeface="Gadugi" panose="020B0502040204020203" pitchFamily="34" charset="0"/>
              </a:rPr>
              <a:t>–</a:t>
            </a:r>
          </a:p>
          <a:p>
            <a:pPr algn="just">
              <a:lnSpc>
                <a:spcPct val="150000"/>
              </a:lnSpc>
              <a:defRPr/>
            </a:pPr>
            <a:r>
              <a:rPr lang="en-US" altLang="en-US" sz="2400" dirty="0">
                <a:latin typeface="Gadugi" panose="020B0502040204020203" pitchFamily="34" charset="0"/>
                <a:ea typeface="Gadugi" panose="020B0502040204020203" pitchFamily="34" charset="0"/>
              </a:rPr>
              <a:t>Valuation</a:t>
            </a:r>
          </a:p>
          <a:p>
            <a:pPr algn="just">
              <a:lnSpc>
                <a:spcPct val="150000"/>
              </a:lnSpc>
              <a:defRPr/>
            </a:pPr>
            <a:r>
              <a:rPr lang="en-US" altLang="en-US" sz="2400" dirty="0">
                <a:latin typeface="Gadugi" panose="020B0502040204020203" pitchFamily="34" charset="0"/>
                <a:ea typeface="Gadugi" panose="020B0502040204020203" pitchFamily="34" charset="0"/>
              </a:rPr>
              <a:t>TDS Procedure</a:t>
            </a:r>
          </a:p>
          <a:p>
            <a:pPr algn="just">
              <a:lnSpc>
                <a:spcPct val="150000"/>
              </a:lnSpc>
              <a:defRPr/>
            </a:pPr>
            <a:r>
              <a:rPr lang="en-US" altLang="en-US" sz="2400" dirty="0">
                <a:latin typeface="Gadugi" panose="020B0502040204020203" pitchFamily="34" charset="0"/>
                <a:ea typeface="Gadugi" panose="020B0502040204020203" pitchFamily="34" charset="0"/>
              </a:rPr>
              <a:t>Transfer Pricing documentation</a:t>
            </a:r>
          </a:p>
          <a:p>
            <a:pPr algn="just">
              <a:lnSpc>
                <a:spcPct val="150000"/>
              </a:lnSpc>
              <a:defRPr/>
            </a:pPr>
            <a:r>
              <a:rPr lang="en-US" altLang="en-US" sz="2400" dirty="0">
                <a:latin typeface="Gadugi" panose="020B0502040204020203" pitchFamily="34" charset="0"/>
                <a:ea typeface="Gadugi" panose="020B0502040204020203" pitchFamily="34" charset="0"/>
              </a:rPr>
              <a:t>Depreciation</a:t>
            </a:r>
          </a:p>
          <a:p>
            <a:pPr algn="just">
              <a:lnSpc>
                <a:spcPct val="150000"/>
              </a:lnSpc>
              <a:defRPr/>
            </a:pPr>
            <a:r>
              <a:rPr lang="en-US" altLang="en-US" sz="2400" dirty="0">
                <a:latin typeface="Gadugi" panose="020B0502040204020203" pitchFamily="34" charset="0"/>
                <a:ea typeface="Gadugi" panose="020B0502040204020203" pitchFamily="34" charset="0"/>
              </a:rPr>
              <a:t>Reporting Formats</a:t>
            </a:r>
          </a:p>
          <a:p>
            <a:pPr algn="just">
              <a:lnSpc>
                <a:spcPct val="150000"/>
              </a:lnSpc>
              <a:defRPr/>
            </a:pPr>
            <a:r>
              <a:rPr lang="en-US" altLang="en-US" sz="2400" dirty="0">
                <a:latin typeface="Gadugi" panose="020B0502040204020203" pitchFamily="34" charset="0"/>
                <a:ea typeface="Gadugi" panose="020B0502040204020203" pitchFamily="34" charset="0"/>
              </a:rPr>
              <a:t>Exemptions and deductions</a:t>
            </a:r>
          </a:p>
          <a:p>
            <a:pPr algn="just">
              <a:lnSpc>
                <a:spcPct val="150000"/>
              </a:lnSpc>
              <a:defRPr/>
            </a:pPr>
            <a:r>
              <a:rPr lang="en-US" altLang="en-US" sz="2400" b="1" dirty="0">
                <a:latin typeface="Gadugi" panose="020B0502040204020203" pitchFamily="34" charset="0"/>
                <a:ea typeface="Gadugi" panose="020B0502040204020203" pitchFamily="34" charset="0"/>
              </a:rPr>
              <a:t>Even if Act becomes simpler, complexity can continue through detailed rules </a:t>
            </a:r>
          </a:p>
        </p:txBody>
      </p:sp>
    </p:spTree>
    <p:extLst>
      <p:ext uri="{BB962C8B-B14F-4D97-AF65-F5344CB8AC3E}">
        <p14:creationId xmlns:p14="http://schemas.microsoft.com/office/powerpoint/2010/main" val="33653021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812800"/>
            <a:ext cx="2050143" cy="5364163"/>
          </a:xfrm>
        </p:spPr>
        <p:txBody>
          <a:bodyPr>
            <a:normAutofit/>
          </a:bodyPr>
          <a:lstStyle/>
          <a:p>
            <a:pPr algn="just"/>
            <a:r>
              <a:rPr lang="en-US" sz="1600" b="1" dirty="0">
                <a:latin typeface="Times New Roman" panose="02020603050405020304" pitchFamily="18" charset="0"/>
                <a:ea typeface="Gadugi" panose="020B0502040204020203" pitchFamily="34" charset="0"/>
                <a:cs typeface="Times New Roman" panose="02020603050405020304" pitchFamily="18" charset="0"/>
              </a:rPr>
              <a:t>Rule 186 – Application for change of purpose for which income has been accumulated or set apart</a:t>
            </a:r>
            <a:endParaRPr lang="en-IN" sz="1600" b="1" dirty="0">
              <a:latin typeface="Times New Roman" panose="02020603050405020304" pitchFamily="18" charset="0"/>
              <a:ea typeface="Gadugi" panose="020B0502040204020203" pitchFamily="34" charset="0"/>
              <a:cs typeface="Times New Roman" panose="02020603050405020304" pitchFamily="18" charset="0"/>
            </a:endParaRPr>
          </a:p>
        </p:txBody>
      </p:sp>
      <p:sp>
        <p:nvSpPr>
          <p:cNvPr id="4" name="Content Placeholder 3"/>
          <p:cNvSpPr>
            <a:spLocks noGrp="1"/>
          </p:cNvSpPr>
          <p:nvPr>
            <p:ph sz="half" idx="2"/>
          </p:nvPr>
        </p:nvSpPr>
        <p:spPr>
          <a:xfrm>
            <a:off x="3280229" y="812800"/>
            <a:ext cx="8073571" cy="5364163"/>
          </a:xfrm>
        </p:spPr>
        <p:txBody>
          <a:bodyPr>
            <a:normAutofit/>
          </a:bodyPr>
          <a:lstStyle/>
          <a:p>
            <a:pPr algn="just">
              <a:lnSpc>
                <a:spcPct val="120000"/>
              </a:lnSpc>
            </a:pPr>
            <a:r>
              <a:rPr lang="en-US" sz="1800" dirty="0">
                <a:latin typeface="Gadugi" panose="020B0502040204020203" pitchFamily="34" charset="0"/>
                <a:ea typeface="Gadugi" panose="020B0502040204020203" pitchFamily="34" charset="0"/>
              </a:rPr>
              <a:t>Where a registered NPO has accumulated or set apart any part of its regular income in accordance with the provisions of  section 342(1) , it may request the AO for the change of purpose for which such income is accumulated or set apart, by furnishing an application to the AO in Form 110</a:t>
            </a:r>
          </a:p>
          <a:p>
            <a:pPr algn="just">
              <a:lnSpc>
                <a:spcPct val="120000"/>
              </a:lnSpc>
            </a:pPr>
            <a:endParaRPr lang="en-US" sz="1800" dirty="0">
              <a:latin typeface="Gadugi" panose="020B0502040204020203" pitchFamily="34" charset="0"/>
              <a:ea typeface="Gadugi" panose="020B0502040204020203" pitchFamily="34" charset="0"/>
            </a:endParaRPr>
          </a:p>
          <a:p>
            <a:pPr algn="just">
              <a:lnSpc>
                <a:spcPct val="120000"/>
              </a:lnSpc>
            </a:pPr>
            <a:r>
              <a:rPr lang="en-US" sz="1800" dirty="0">
                <a:latin typeface="Gadugi" panose="020B0502040204020203" pitchFamily="34" charset="0"/>
                <a:ea typeface="Gadugi" panose="020B0502040204020203" pitchFamily="34" charset="0"/>
              </a:rPr>
              <a:t>Form 110 – to give details of particulars filed as per Form 109, along with the new purpose, particulars of resolution and reason for the change </a:t>
            </a:r>
          </a:p>
        </p:txBody>
      </p:sp>
    </p:spTree>
    <p:extLst>
      <p:ext uri="{BB962C8B-B14F-4D97-AF65-F5344CB8AC3E}">
        <p14:creationId xmlns:p14="http://schemas.microsoft.com/office/powerpoint/2010/main" val="25841688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783771"/>
            <a:ext cx="2050143" cy="5393192"/>
          </a:xfrm>
        </p:spPr>
        <p:txBody>
          <a:bodyPr>
            <a:normAutofit/>
          </a:bodyPr>
          <a:lstStyle/>
          <a:p>
            <a:pPr algn="just"/>
            <a:r>
              <a:rPr lang="en-US" sz="1600" b="1" dirty="0">
                <a:latin typeface="Times New Roman" panose="02020603050405020304" pitchFamily="18" charset="0"/>
                <a:ea typeface="Gadugi" panose="020B0502040204020203" pitchFamily="34" charset="0"/>
                <a:cs typeface="Times New Roman" panose="02020603050405020304" pitchFamily="18" charset="0"/>
              </a:rPr>
              <a:t>Rule 210 – Conditions for no TDS in respect of units of non-residents</a:t>
            </a:r>
          </a:p>
          <a:p>
            <a:pPr algn="just"/>
            <a:endParaRPr lang="en-US" sz="1600" b="1" dirty="0">
              <a:latin typeface="Times New Roman" panose="02020603050405020304" pitchFamily="18" charset="0"/>
              <a:ea typeface="Gadugi" panose="020B0502040204020203" pitchFamily="34" charset="0"/>
              <a:cs typeface="Times New Roman" panose="02020603050405020304" pitchFamily="18" charset="0"/>
            </a:endParaRPr>
          </a:p>
          <a:p>
            <a:pPr algn="just"/>
            <a:endParaRPr lang="en-US" sz="1600" b="1" dirty="0">
              <a:latin typeface="Times New Roman" panose="02020603050405020304" pitchFamily="18" charset="0"/>
              <a:ea typeface="Gadugi" panose="020B0502040204020203" pitchFamily="34" charset="0"/>
              <a:cs typeface="Times New Roman" panose="02020603050405020304" pitchFamily="18" charset="0"/>
            </a:endParaRPr>
          </a:p>
          <a:p>
            <a:pPr algn="just"/>
            <a:r>
              <a:rPr lang="en-US" sz="1600" b="1" dirty="0">
                <a:latin typeface="Times New Roman" panose="02020603050405020304" pitchFamily="18" charset="0"/>
                <a:ea typeface="Gadugi" panose="020B0502040204020203" pitchFamily="34" charset="0"/>
                <a:cs typeface="Times New Roman" panose="02020603050405020304" pitchFamily="18" charset="0"/>
              </a:rPr>
              <a:t>Rules 241 -244 relating to crypto assets</a:t>
            </a:r>
            <a:endParaRPr lang="en-IN" sz="1600" b="1" dirty="0">
              <a:latin typeface="Times New Roman" panose="02020603050405020304" pitchFamily="18" charset="0"/>
              <a:ea typeface="Gadugi" panose="020B0502040204020203" pitchFamily="34" charset="0"/>
              <a:cs typeface="Times New Roman" panose="02020603050405020304" pitchFamily="18" charset="0"/>
            </a:endParaRPr>
          </a:p>
        </p:txBody>
      </p:sp>
      <p:sp>
        <p:nvSpPr>
          <p:cNvPr id="4" name="Content Placeholder 3"/>
          <p:cNvSpPr>
            <a:spLocks noGrp="1"/>
          </p:cNvSpPr>
          <p:nvPr>
            <p:ph sz="half" idx="2"/>
          </p:nvPr>
        </p:nvSpPr>
        <p:spPr>
          <a:xfrm>
            <a:off x="3280229" y="783771"/>
            <a:ext cx="8073571" cy="5393192"/>
          </a:xfrm>
        </p:spPr>
        <p:txBody>
          <a:bodyPr>
            <a:normAutofit/>
          </a:bodyPr>
          <a:lstStyle/>
          <a:p>
            <a:pPr marL="0" indent="0" algn="just">
              <a:lnSpc>
                <a:spcPct val="125000"/>
              </a:lnSpc>
              <a:buNone/>
            </a:pPr>
            <a:r>
              <a:rPr lang="en-US" sz="1800" dirty="0">
                <a:latin typeface="Gadugi" panose="020B0502040204020203" pitchFamily="34" charset="0"/>
                <a:ea typeface="Gadugi" panose="020B0502040204020203" pitchFamily="34" charset="0"/>
              </a:rPr>
              <a:t>Where income payable in respect of units of UTI to a non resident Indian or a non resident HUF shall not be subject to TDS where such units have been acquired from UTI out of funds in a NRE account maintained with any bank in India in accordance with FEMA </a:t>
            </a:r>
          </a:p>
          <a:p>
            <a:pPr marL="0" indent="0" algn="just">
              <a:lnSpc>
                <a:spcPct val="125000"/>
              </a:lnSpc>
              <a:buNone/>
            </a:pPr>
            <a:endParaRPr lang="en-US" sz="1800" dirty="0">
              <a:latin typeface="Gadugi" panose="020B0502040204020203" pitchFamily="34" charset="0"/>
              <a:ea typeface="Gadugi" panose="020B0502040204020203" pitchFamily="34" charset="0"/>
            </a:endParaRPr>
          </a:p>
          <a:p>
            <a:pPr marL="0" indent="0" algn="just">
              <a:lnSpc>
                <a:spcPct val="125000"/>
              </a:lnSpc>
              <a:buNone/>
            </a:pPr>
            <a:r>
              <a:rPr lang="en-US" sz="1800" dirty="0">
                <a:latin typeface="Gadugi" panose="020B0502040204020203" pitchFamily="34" charset="0"/>
                <a:ea typeface="Gadugi" panose="020B0502040204020203" pitchFamily="34" charset="0"/>
              </a:rPr>
              <a:t>Rule 241 – Definitions for the purpose of rules 242, 243 and 244</a:t>
            </a:r>
          </a:p>
          <a:p>
            <a:pPr marL="0" indent="0" algn="just">
              <a:lnSpc>
                <a:spcPct val="125000"/>
              </a:lnSpc>
              <a:buNone/>
            </a:pPr>
            <a:r>
              <a:rPr lang="en-US" sz="1800" dirty="0">
                <a:latin typeface="Gadugi" panose="020B0502040204020203" pitchFamily="34" charset="0"/>
                <a:ea typeface="Gadugi" panose="020B0502040204020203" pitchFamily="34" charset="0"/>
              </a:rPr>
              <a:t>Rule 242 – Obligation for reporting transaction of crypto-asset</a:t>
            </a:r>
          </a:p>
          <a:p>
            <a:pPr marL="0" indent="0" algn="just">
              <a:lnSpc>
                <a:spcPct val="125000"/>
              </a:lnSpc>
              <a:buNone/>
            </a:pPr>
            <a:r>
              <a:rPr lang="en-US" sz="1800" dirty="0">
                <a:latin typeface="Gadugi" panose="020B0502040204020203" pitchFamily="34" charset="0"/>
                <a:ea typeface="Gadugi" panose="020B0502040204020203" pitchFamily="34" charset="0"/>
              </a:rPr>
              <a:t>Rule 243 – Reporting requirements for transactions of crypto asset</a:t>
            </a:r>
          </a:p>
          <a:p>
            <a:pPr marL="0" indent="0" algn="just">
              <a:lnSpc>
                <a:spcPct val="125000"/>
              </a:lnSpc>
              <a:buNone/>
            </a:pPr>
            <a:r>
              <a:rPr lang="en-US" sz="1800" dirty="0">
                <a:latin typeface="Gadugi" panose="020B0502040204020203" pitchFamily="34" charset="0"/>
                <a:ea typeface="Gadugi" panose="020B0502040204020203" pitchFamily="34" charset="0"/>
              </a:rPr>
              <a:t>Rule 244 – Due diligence procedures</a:t>
            </a:r>
          </a:p>
        </p:txBody>
      </p:sp>
    </p:spTree>
    <p:extLst>
      <p:ext uri="{BB962C8B-B14F-4D97-AF65-F5344CB8AC3E}">
        <p14:creationId xmlns:p14="http://schemas.microsoft.com/office/powerpoint/2010/main" val="37547546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96258" y="1157968"/>
            <a:ext cx="2050143" cy="4734832"/>
          </a:xfrm>
        </p:spPr>
        <p:txBody>
          <a:bodyPr>
            <a:normAutofit/>
          </a:bodyPr>
          <a:lstStyle/>
          <a:p>
            <a:pPr algn="just"/>
            <a:r>
              <a:rPr lang="en-US" sz="1600" b="1" dirty="0">
                <a:latin typeface="Times New Roman" panose="02020603050405020304" pitchFamily="18" charset="0"/>
                <a:ea typeface="Gadugi" panose="020B0502040204020203" pitchFamily="34" charset="0"/>
                <a:cs typeface="Times New Roman" panose="02020603050405020304" pitchFamily="18" charset="0"/>
              </a:rPr>
              <a:t>Rule 246 – 249 – Registered </a:t>
            </a:r>
            <a:r>
              <a:rPr lang="en-US" sz="1600" b="1" dirty="0" err="1">
                <a:latin typeface="Times New Roman" panose="02020603050405020304" pitchFamily="18" charset="0"/>
                <a:ea typeface="Gadugi" panose="020B0502040204020203" pitchFamily="34" charset="0"/>
                <a:cs typeface="Times New Roman" panose="02020603050405020304" pitchFamily="18" charset="0"/>
              </a:rPr>
              <a:t>valuers</a:t>
            </a:r>
            <a:endParaRPr lang="en-US" sz="1600" b="1" dirty="0">
              <a:latin typeface="Times New Roman" panose="02020603050405020304" pitchFamily="18" charset="0"/>
              <a:ea typeface="Gadugi" panose="020B0502040204020203" pitchFamily="34" charset="0"/>
              <a:cs typeface="Times New Roman" panose="02020603050405020304" pitchFamily="18" charset="0"/>
            </a:endParaRPr>
          </a:p>
          <a:p>
            <a:pPr algn="just"/>
            <a:endParaRPr lang="en-US" sz="1600" b="1" dirty="0">
              <a:latin typeface="Gadugi" panose="020B0502040204020203" pitchFamily="34" charset="0"/>
              <a:ea typeface="Gadugi" panose="020B0502040204020203" pitchFamily="34" charset="0"/>
            </a:endParaRPr>
          </a:p>
          <a:p>
            <a:pPr algn="just"/>
            <a:endParaRPr lang="en-US" sz="1600" b="1" dirty="0">
              <a:latin typeface="Gadugi" panose="020B0502040204020203" pitchFamily="34" charset="0"/>
              <a:ea typeface="Gadugi" panose="020B0502040204020203" pitchFamily="34" charset="0"/>
            </a:endParaRPr>
          </a:p>
          <a:p>
            <a:pPr algn="just"/>
            <a:endParaRPr lang="en-US" sz="1600" b="1" dirty="0">
              <a:latin typeface="Gadugi" panose="020B0502040204020203" pitchFamily="34" charset="0"/>
              <a:ea typeface="Gadugi" panose="020B0502040204020203" pitchFamily="34" charset="0"/>
            </a:endParaRPr>
          </a:p>
          <a:p>
            <a:pPr algn="just"/>
            <a:endParaRPr lang="en-US" sz="1600" b="1" dirty="0">
              <a:latin typeface="Gadugi" panose="020B0502040204020203" pitchFamily="34" charset="0"/>
              <a:ea typeface="Gadugi" panose="020B0502040204020203" pitchFamily="34" charset="0"/>
            </a:endParaRPr>
          </a:p>
        </p:txBody>
      </p:sp>
      <p:sp>
        <p:nvSpPr>
          <p:cNvPr id="4" name="Content Placeholder 3"/>
          <p:cNvSpPr>
            <a:spLocks noGrp="1"/>
          </p:cNvSpPr>
          <p:nvPr>
            <p:ph sz="half" idx="2"/>
          </p:nvPr>
        </p:nvSpPr>
        <p:spPr>
          <a:xfrm>
            <a:off x="3280229" y="1157968"/>
            <a:ext cx="8073571" cy="5018995"/>
          </a:xfrm>
        </p:spPr>
        <p:txBody>
          <a:bodyPr>
            <a:normAutofit/>
          </a:bodyPr>
          <a:lstStyle/>
          <a:p>
            <a:pPr marL="0" indent="0" algn="just">
              <a:lnSpc>
                <a:spcPct val="125000"/>
              </a:lnSpc>
              <a:buNone/>
            </a:pPr>
            <a:r>
              <a:rPr lang="en-US" sz="1800" dirty="0">
                <a:latin typeface="Gadugi" panose="020B0502040204020203" pitchFamily="34" charset="0"/>
                <a:ea typeface="Gadugi" panose="020B0502040204020203" pitchFamily="34" charset="0"/>
              </a:rPr>
              <a:t>Rule 246 – Application for registration as </a:t>
            </a:r>
            <a:r>
              <a:rPr lang="en-US" sz="1800" dirty="0" err="1">
                <a:latin typeface="Gadugi" panose="020B0502040204020203" pitchFamily="34" charset="0"/>
                <a:ea typeface="Gadugi" panose="020B0502040204020203" pitchFamily="34" charset="0"/>
              </a:rPr>
              <a:t>valuer</a:t>
            </a:r>
            <a:endParaRPr lang="en-US" sz="1800" dirty="0">
              <a:latin typeface="Gadugi" panose="020B0502040204020203" pitchFamily="34" charset="0"/>
              <a:ea typeface="Gadugi" panose="020B0502040204020203" pitchFamily="34" charset="0"/>
            </a:endParaRPr>
          </a:p>
          <a:p>
            <a:pPr marL="0" indent="0" algn="just">
              <a:lnSpc>
                <a:spcPct val="125000"/>
              </a:lnSpc>
              <a:buNone/>
            </a:pPr>
            <a:r>
              <a:rPr lang="en-US" sz="1800" dirty="0">
                <a:latin typeface="Gadugi" panose="020B0502040204020203" pitchFamily="34" charset="0"/>
                <a:ea typeface="Gadugi" panose="020B0502040204020203" pitchFamily="34" charset="0"/>
              </a:rPr>
              <a:t>Rule 247 – Qualification of Registered </a:t>
            </a:r>
            <a:r>
              <a:rPr lang="en-US" sz="1800" dirty="0" err="1">
                <a:latin typeface="Gadugi" panose="020B0502040204020203" pitchFamily="34" charset="0"/>
                <a:ea typeface="Gadugi" panose="020B0502040204020203" pitchFamily="34" charset="0"/>
              </a:rPr>
              <a:t>valuer</a:t>
            </a:r>
            <a:endParaRPr lang="en-US" sz="1800" dirty="0">
              <a:latin typeface="Gadugi" panose="020B0502040204020203" pitchFamily="34" charset="0"/>
              <a:ea typeface="Gadugi" panose="020B0502040204020203" pitchFamily="34" charset="0"/>
            </a:endParaRPr>
          </a:p>
          <a:p>
            <a:pPr marL="0" indent="0" algn="just">
              <a:lnSpc>
                <a:spcPct val="125000"/>
              </a:lnSpc>
              <a:buNone/>
            </a:pPr>
            <a:r>
              <a:rPr lang="en-US" sz="1800" dirty="0">
                <a:latin typeface="Gadugi" panose="020B0502040204020203" pitchFamily="34" charset="0"/>
                <a:ea typeface="Gadugi" panose="020B0502040204020203" pitchFamily="34" charset="0"/>
              </a:rPr>
              <a:t>Rule 248 – Charging of fee and submission of valuation report</a:t>
            </a:r>
          </a:p>
          <a:p>
            <a:pPr marL="0" indent="0" algn="just">
              <a:lnSpc>
                <a:spcPct val="125000"/>
              </a:lnSpc>
              <a:buNone/>
            </a:pPr>
            <a:r>
              <a:rPr lang="en-US" sz="1800" dirty="0">
                <a:latin typeface="Gadugi" panose="020B0502040204020203" pitchFamily="34" charset="0"/>
                <a:ea typeface="Gadugi" panose="020B0502040204020203" pitchFamily="34" charset="0"/>
              </a:rPr>
              <a:t>Rule 249 – Removal from register of names of </a:t>
            </a:r>
            <a:r>
              <a:rPr lang="en-US" sz="1800" dirty="0" err="1">
                <a:latin typeface="Gadugi" panose="020B0502040204020203" pitchFamily="34" charset="0"/>
                <a:ea typeface="Gadugi" panose="020B0502040204020203" pitchFamily="34" charset="0"/>
              </a:rPr>
              <a:t>valuers</a:t>
            </a:r>
            <a:r>
              <a:rPr lang="en-US" sz="1800" dirty="0">
                <a:latin typeface="Gadugi" panose="020B0502040204020203" pitchFamily="34" charset="0"/>
                <a:ea typeface="Gadugi" panose="020B0502040204020203" pitchFamily="34" charset="0"/>
              </a:rPr>
              <a:t> and restoration</a:t>
            </a:r>
          </a:p>
        </p:txBody>
      </p:sp>
    </p:spTree>
    <p:extLst>
      <p:ext uri="{BB962C8B-B14F-4D97-AF65-F5344CB8AC3E}">
        <p14:creationId xmlns:p14="http://schemas.microsoft.com/office/powerpoint/2010/main" val="21530744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679676"/>
          </a:xfrm>
        </p:spPr>
        <p:txBody>
          <a:bodyPr>
            <a:normAutofit/>
          </a:bodyPr>
          <a:lstStyle/>
          <a:p>
            <a:r>
              <a:rPr lang="en-US" sz="3000" b="1" dirty="0">
                <a:latin typeface="Gadugi" panose="020B0502040204020203" pitchFamily="34" charset="0"/>
                <a:ea typeface="Gadugi" panose="020B0502040204020203" pitchFamily="34" charset="0"/>
              </a:rPr>
              <a:t>NEW SUB -RULES INSERTED</a:t>
            </a:r>
            <a:endParaRPr lang="en-IN" sz="3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2891228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5401"/>
          </a:xfrm>
        </p:spPr>
        <p:txBody>
          <a:bodyPr>
            <a:normAutofit/>
          </a:bodyPr>
          <a:lstStyle/>
          <a:p>
            <a:pPr algn="ctr"/>
            <a:r>
              <a:rPr lang="en-US" sz="2500" dirty="0">
                <a:latin typeface="Broadway" panose="04040905080B02020502" pitchFamily="82" charset="0"/>
              </a:rPr>
              <a:t>VALUATION OF PERQUISITES</a:t>
            </a:r>
            <a:endParaRPr lang="en-IN" sz="2500"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7645398"/>
              </p:ext>
            </p:extLst>
          </p:nvPr>
        </p:nvGraphicFramePr>
        <p:xfrm>
          <a:off x="838200" y="1084263"/>
          <a:ext cx="10515600" cy="4852079"/>
        </p:xfrm>
        <a:graphic>
          <a:graphicData uri="http://schemas.openxmlformats.org/drawingml/2006/table">
            <a:tbl>
              <a:tblPr firstRow="1" bandRow="1">
                <a:tableStyleId>{5C22544A-7EE6-4342-B048-85BDC9FD1C3A}</a:tableStyleId>
              </a:tblPr>
              <a:tblGrid>
                <a:gridCol w="3690257">
                  <a:extLst>
                    <a:ext uri="{9D8B030D-6E8A-4147-A177-3AD203B41FA5}">
                      <a16:colId xmlns:a16="http://schemas.microsoft.com/office/drawing/2014/main" xmlns="" val="20000"/>
                    </a:ext>
                  </a:extLst>
                </a:gridCol>
                <a:gridCol w="6825343">
                  <a:extLst>
                    <a:ext uri="{9D8B030D-6E8A-4147-A177-3AD203B41FA5}">
                      <a16:colId xmlns:a16="http://schemas.microsoft.com/office/drawing/2014/main" xmlns="" val="20001"/>
                    </a:ext>
                  </a:extLst>
                </a:gridCol>
              </a:tblGrid>
              <a:tr h="426749">
                <a:tc>
                  <a:txBody>
                    <a:bodyPr/>
                    <a:lstStyle/>
                    <a:p>
                      <a:pPr algn="ctr"/>
                      <a:r>
                        <a:rPr lang="en-US" sz="2000" dirty="0">
                          <a:solidFill>
                            <a:schemeClr val="tx1"/>
                          </a:solidFill>
                          <a:latin typeface="Elephant" panose="02020904090505020303" pitchFamily="18" charset="0"/>
                          <a:ea typeface="Gadugi" panose="020B0502040204020203" pitchFamily="34" charset="0"/>
                          <a:cs typeface="Times New Roman" panose="02020603050405020304" pitchFamily="18" charset="0"/>
                        </a:rPr>
                        <a:t>Rule</a:t>
                      </a:r>
                      <a:r>
                        <a:rPr lang="en-US" sz="2000" baseline="0" dirty="0">
                          <a:solidFill>
                            <a:schemeClr val="tx1"/>
                          </a:solidFill>
                          <a:latin typeface="Elephant" panose="02020904090505020303" pitchFamily="18" charset="0"/>
                          <a:ea typeface="Gadugi" panose="020B0502040204020203" pitchFamily="34" charset="0"/>
                          <a:cs typeface="Times New Roman" panose="02020603050405020304" pitchFamily="18" charset="0"/>
                        </a:rPr>
                        <a:t> 3 - 1962</a:t>
                      </a:r>
                      <a:endParaRPr lang="en-IN" sz="2000" dirty="0">
                        <a:solidFill>
                          <a:schemeClr val="tx1"/>
                        </a:solidFill>
                        <a:latin typeface="Elephant" panose="02020904090505020303" pitchFamily="18" charset="0"/>
                        <a:ea typeface="Gadugi" panose="020B0502040204020203" pitchFamily="34" charset="0"/>
                        <a:cs typeface="Times New Roman" panose="02020603050405020304" pitchFamily="18" charset="0"/>
                      </a:endParaRPr>
                    </a:p>
                  </a:txBody>
                  <a:tcPr/>
                </a:tc>
                <a:tc>
                  <a:txBody>
                    <a:bodyPr/>
                    <a:lstStyle/>
                    <a:p>
                      <a:pPr algn="ctr"/>
                      <a:r>
                        <a:rPr lang="en-US" sz="2000" dirty="0">
                          <a:solidFill>
                            <a:schemeClr val="tx1"/>
                          </a:solidFill>
                          <a:latin typeface="Elephant" panose="02020904090505020303" pitchFamily="18" charset="0"/>
                          <a:ea typeface="Gadugi" panose="020B0502040204020203" pitchFamily="34" charset="0"/>
                          <a:cs typeface="Times New Roman" panose="02020603050405020304" pitchFamily="18" charset="0"/>
                        </a:rPr>
                        <a:t>Rule 3- 1962</a:t>
                      </a:r>
                      <a:endParaRPr lang="en-IN" sz="2000" dirty="0">
                        <a:solidFill>
                          <a:schemeClr val="tx1"/>
                        </a:solidFill>
                        <a:latin typeface="Elephant" panose="02020904090505020303" pitchFamily="18" charset="0"/>
                        <a:ea typeface="Gadugi" panose="020B0502040204020203" pitchFamily="34" charset="0"/>
                        <a:cs typeface="Times New Roman" panose="02020603050405020304" pitchFamily="18" charset="0"/>
                      </a:endParaRPr>
                    </a:p>
                  </a:txBody>
                  <a:tcPr/>
                </a:tc>
                <a:extLst>
                  <a:ext uri="{0D108BD9-81ED-4DB2-BD59-A6C34878D82A}">
                    <a16:rowId xmlns:a16="http://schemas.microsoft.com/office/drawing/2014/main" xmlns="" val="10000"/>
                  </a:ext>
                </a:extLst>
              </a:tr>
              <a:tr h="1052258">
                <a:tc>
                  <a:txBody>
                    <a:bodyPr/>
                    <a:lstStyle/>
                    <a:p>
                      <a:r>
                        <a:rPr lang="en-US" dirty="0">
                          <a:latin typeface="Times New Roman" panose="02020603050405020304" pitchFamily="18" charset="0"/>
                          <a:ea typeface="Gadugi" panose="020B0502040204020203" pitchFamily="34" charset="0"/>
                          <a:cs typeface="Times New Roman" panose="02020603050405020304" pitchFamily="18" charset="0"/>
                        </a:rPr>
                        <a:t>Where accommodation is taken on lease or rent by the employer</a:t>
                      </a:r>
                      <a:endParaRPr lang="en-IN" dirty="0">
                        <a:latin typeface="Times New Roman" panose="02020603050405020304" pitchFamily="18" charset="0"/>
                        <a:ea typeface="Gadugi" panose="020B0502040204020203" pitchFamily="34" charset="0"/>
                        <a:cs typeface="Times New Roman" panose="02020603050405020304" pitchFamily="18" charset="0"/>
                      </a:endParaRPr>
                    </a:p>
                  </a:txBody>
                  <a:tcPr/>
                </a:tc>
                <a:tc>
                  <a:txBody>
                    <a:bodyPr/>
                    <a:lstStyle/>
                    <a:p>
                      <a:pPr algn="just"/>
                      <a:r>
                        <a:rPr lang="en-US" dirty="0">
                          <a:latin typeface="Times New Roman" panose="02020603050405020304" pitchFamily="18" charset="0"/>
                          <a:ea typeface="Gadugi" panose="020B0502040204020203" pitchFamily="34" charset="0"/>
                          <a:cs typeface="Times New Roman" panose="02020603050405020304" pitchFamily="18" charset="0"/>
                        </a:rPr>
                        <a:t>Actual amount of lease rental paid or payable by the employer or 15% of salary which is lower as reduced by the rent, if any, actually paid by the employee</a:t>
                      </a:r>
                      <a:endParaRPr lang="en-IN" dirty="0">
                        <a:latin typeface="Times New Roman" panose="02020603050405020304" pitchFamily="18" charset="0"/>
                        <a:ea typeface="Gadugi" panose="020B0502040204020203" pitchFamily="34" charset="0"/>
                        <a:cs typeface="Times New Roman" panose="02020603050405020304" pitchFamily="18" charset="0"/>
                      </a:endParaRPr>
                    </a:p>
                  </a:txBody>
                  <a:tcPr/>
                </a:tc>
                <a:extLst>
                  <a:ext uri="{0D108BD9-81ED-4DB2-BD59-A6C34878D82A}">
                    <a16:rowId xmlns:a16="http://schemas.microsoft.com/office/drawing/2014/main" xmlns="" val="10001"/>
                  </a:ext>
                </a:extLst>
              </a:tr>
              <a:tr h="426749">
                <a:tc>
                  <a:txBody>
                    <a:bodyPr/>
                    <a:lstStyle/>
                    <a:p>
                      <a:pPr algn="ctr"/>
                      <a:r>
                        <a:rPr lang="en-US" sz="2000" b="1" dirty="0">
                          <a:latin typeface="Elephant" panose="02020904090505020303" pitchFamily="18" charset="0"/>
                          <a:ea typeface="Gadugi" panose="020B0502040204020203" pitchFamily="34" charset="0"/>
                        </a:rPr>
                        <a:t>Rule 15 - 2026</a:t>
                      </a:r>
                      <a:endParaRPr lang="en-IN" sz="2000" b="1" dirty="0">
                        <a:latin typeface="Elephant" panose="02020904090505020303" pitchFamily="18" charset="0"/>
                        <a:ea typeface="Gadugi" panose="020B0502040204020203" pitchFamily="34" charset="0"/>
                      </a:endParaRPr>
                    </a:p>
                  </a:txBody>
                  <a:tcPr/>
                </a:tc>
                <a:tc>
                  <a:txBody>
                    <a:bodyPr/>
                    <a:lstStyle/>
                    <a:p>
                      <a:pPr algn="ctr"/>
                      <a:r>
                        <a:rPr lang="en-US" sz="2000" b="1" dirty="0">
                          <a:latin typeface="Elephant" panose="02020904090505020303" pitchFamily="18" charset="0"/>
                          <a:ea typeface="Gadugi" panose="020B0502040204020203" pitchFamily="34" charset="0"/>
                        </a:rPr>
                        <a:t>Rule 15 – 2026</a:t>
                      </a:r>
                      <a:endParaRPr lang="en-IN" sz="2000" b="1" dirty="0">
                        <a:latin typeface="Elephant" panose="02020904090505020303" pitchFamily="18" charset="0"/>
                        <a:ea typeface="Gadugi" panose="020B0502040204020203" pitchFamily="34" charset="0"/>
                      </a:endParaRPr>
                    </a:p>
                  </a:txBody>
                  <a:tcPr/>
                </a:tc>
                <a:extLst>
                  <a:ext uri="{0D108BD9-81ED-4DB2-BD59-A6C34878D82A}">
                    <a16:rowId xmlns:a16="http://schemas.microsoft.com/office/drawing/2014/main" xmlns="" val="10002"/>
                  </a:ext>
                </a:extLst>
              </a:tr>
              <a:tr h="526129">
                <a:tc>
                  <a:txBody>
                    <a:bodyPr/>
                    <a:lstStyle/>
                    <a:p>
                      <a:pPr algn="just"/>
                      <a:r>
                        <a:rPr lang="en-US" sz="1200" dirty="0">
                          <a:latin typeface="Gadugi" panose="020B0502040204020203" pitchFamily="34" charset="0"/>
                          <a:ea typeface="Gadugi" panose="020B0502040204020203" pitchFamily="34" charset="0"/>
                        </a:rPr>
                        <a:t>Where the accommodation is taken on lease or rent by the</a:t>
                      </a:r>
                      <a:r>
                        <a:rPr lang="en-US" sz="1200" baseline="0" dirty="0">
                          <a:latin typeface="Gadugi" panose="020B0502040204020203" pitchFamily="34" charset="0"/>
                          <a:ea typeface="Gadugi" panose="020B0502040204020203" pitchFamily="34" charset="0"/>
                        </a:rPr>
                        <a:t> employer</a:t>
                      </a:r>
                      <a:endParaRPr lang="en-IN" sz="1200" dirty="0">
                        <a:latin typeface="Gadugi" panose="020B0502040204020203" pitchFamily="34" charset="0"/>
                        <a:ea typeface="Gadugi" panose="020B0502040204020203" pitchFamily="34" charset="0"/>
                      </a:endParaRPr>
                    </a:p>
                  </a:txBody>
                  <a:tcPr/>
                </a:tc>
                <a:tc>
                  <a:txBody>
                    <a:bodyPr/>
                    <a:lstStyle/>
                    <a:p>
                      <a:pPr algn="just"/>
                      <a:r>
                        <a:rPr lang="en-US" sz="1200" dirty="0">
                          <a:latin typeface="Gadugi" panose="020B0502040204020203" pitchFamily="34" charset="0"/>
                          <a:ea typeface="Gadugi" panose="020B0502040204020203" pitchFamily="34" charset="0"/>
                        </a:rPr>
                        <a:t>Actual amount of lease rental paid or payable by the employer</a:t>
                      </a:r>
                      <a:r>
                        <a:rPr lang="en-US" sz="1200" baseline="0" dirty="0">
                          <a:latin typeface="Gadugi" panose="020B0502040204020203" pitchFamily="34" charset="0"/>
                          <a:ea typeface="Gadugi" panose="020B0502040204020203" pitchFamily="34" charset="0"/>
                        </a:rPr>
                        <a:t> or 10% of salary, , which ever is lower as reduced by the rent, if any actually paid by the employee</a:t>
                      </a:r>
                      <a:endParaRPr lang="en-IN" sz="12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r h="1683613">
                <a:tc>
                  <a:txBody>
                    <a:bodyPr/>
                    <a:lstStyle/>
                    <a:p>
                      <a:pPr algn="just"/>
                      <a:r>
                        <a:rPr lang="en-US" sz="1200" b="1"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Sub-rule 15(2)(d) inserted</a:t>
                      </a:r>
                      <a:endParaRPr lang="en-IN" sz="1200" b="1" dirty="0">
                        <a:effectLst>
                          <a:outerShdw blurRad="38100" dist="38100" dir="2700000" algn="tl">
                            <a:srgbClr val="000000">
                              <a:alpha val="43137"/>
                            </a:srgbClr>
                          </a:outerShdw>
                        </a:effectLst>
                        <a:latin typeface="Gadugi" panose="020B0502040204020203" pitchFamily="34" charset="0"/>
                        <a:ea typeface="Gadugi" panose="020B0502040204020203" pitchFamily="34" charset="0"/>
                      </a:endParaRPr>
                    </a:p>
                  </a:txBody>
                  <a:tcPr/>
                </a:tc>
                <a:tc>
                  <a:txBody>
                    <a:bodyPr/>
                    <a:lstStyle/>
                    <a:p>
                      <a:pPr algn="just">
                        <a:lnSpc>
                          <a:spcPct val="125000"/>
                        </a:lnSpc>
                      </a:pPr>
                      <a:r>
                        <a:rPr lang="en-US" sz="1200" dirty="0">
                          <a:latin typeface="Gadugi" panose="020B0502040204020203" pitchFamily="34" charset="0"/>
                          <a:ea typeface="Gadugi" panose="020B0502040204020203" pitchFamily="34" charset="0"/>
                        </a:rPr>
                        <a:t>Where the</a:t>
                      </a:r>
                      <a:r>
                        <a:rPr lang="en-US" sz="1200" baseline="0" dirty="0">
                          <a:latin typeface="Gadugi" panose="020B0502040204020203" pitchFamily="34" charset="0"/>
                          <a:ea typeface="Gadugi" panose="020B0502040204020203" pitchFamily="34" charset="0"/>
                        </a:rPr>
                        <a:t> accommodation is owned or taken on lease or rent by the employer and the same accommodation is continued to be provided to the same employee for more than one tax year, the amount calculated in accordance with table shall not exceed the amount so calculated for the ‘first tax year’ as multiplied by the amount which is a ratio of cost inflation index for the tax year for which the amount is calculated and the cost inflation index for the tax year for which the accommodation was initially provided to the employee</a:t>
                      </a:r>
                      <a:endParaRPr lang="en-IN" sz="12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4"/>
                  </a:ext>
                </a:extLst>
              </a:tr>
              <a:tr h="736581">
                <a:tc>
                  <a:txBody>
                    <a:bodyPr/>
                    <a:lstStyle/>
                    <a:p>
                      <a:pPr algn="just"/>
                      <a:endParaRPr lang="en-IN" sz="1200" dirty="0">
                        <a:latin typeface="Gadugi" panose="020B0502040204020203" pitchFamily="34" charset="0"/>
                        <a:ea typeface="Gadugi" panose="020B0502040204020203" pitchFamily="34" charset="0"/>
                      </a:endParaRPr>
                    </a:p>
                  </a:txBody>
                  <a:tcPr/>
                </a:tc>
                <a:tc>
                  <a:txBody>
                    <a:bodyPr/>
                    <a:lstStyle/>
                    <a:p>
                      <a:pPr algn="just"/>
                      <a:r>
                        <a:rPr lang="en-US" sz="1200" dirty="0">
                          <a:latin typeface="Gadugi" panose="020B0502040204020203" pitchFamily="34" charset="0"/>
                          <a:ea typeface="Gadugi" panose="020B0502040204020203" pitchFamily="34" charset="0"/>
                        </a:rPr>
                        <a:t>Cost Inflation Index means the index as may be notified by the Central Government</a:t>
                      </a:r>
                    </a:p>
                    <a:p>
                      <a:pPr algn="just"/>
                      <a:r>
                        <a:rPr lang="en-US" sz="1200" dirty="0">
                          <a:latin typeface="Gadugi" panose="020B0502040204020203" pitchFamily="34" charset="0"/>
                          <a:ea typeface="Gadugi" panose="020B0502040204020203" pitchFamily="34" charset="0"/>
                        </a:rPr>
                        <a:t>“First Tax Year” means the tax year 2023-24</a:t>
                      </a:r>
                      <a:r>
                        <a:rPr lang="en-US" sz="1200" baseline="0" dirty="0">
                          <a:latin typeface="Gadugi" panose="020B0502040204020203" pitchFamily="34" charset="0"/>
                          <a:ea typeface="Gadugi" panose="020B0502040204020203" pitchFamily="34" charset="0"/>
                        </a:rPr>
                        <a:t> or the tax year in which the accommodation was provided to the employee which ever is later </a:t>
                      </a:r>
                      <a:endParaRPr lang="en-IN" sz="12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6678458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62189"/>
          </a:xfrm>
        </p:spPr>
        <p:txBody>
          <a:bodyPr>
            <a:normAutofit/>
          </a:bodyPr>
          <a:lstStyle/>
          <a:p>
            <a:pPr algn="ctr"/>
            <a:r>
              <a:rPr lang="en-US" sz="2500" dirty="0">
                <a:latin typeface="Broadway" panose="04040905080B02020502" pitchFamily="82" charset="0"/>
              </a:rPr>
              <a:t>MAINTENANCE OF BOOKS </a:t>
            </a:r>
            <a:endParaRPr lang="en-IN" sz="2500"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629344"/>
              </p:ext>
            </p:extLst>
          </p:nvPr>
        </p:nvGraphicFramePr>
        <p:xfrm>
          <a:off x="838200" y="1117601"/>
          <a:ext cx="10515600" cy="4955086"/>
        </p:xfrm>
        <a:graphic>
          <a:graphicData uri="http://schemas.openxmlformats.org/drawingml/2006/table">
            <a:tbl>
              <a:tblPr firstRow="1" bandRow="1">
                <a:tableStyleId>{5C22544A-7EE6-4342-B048-85BDC9FD1C3A}</a:tableStyleId>
              </a:tblPr>
              <a:tblGrid>
                <a:gridCol w="1408611">
                  <a:extLst>
                    <a:ext uri="{9D8B030D-6E8A-4147-A177-3AD203B41FA5}">
                      <a16:colId xmlns:a16="http://schemas.microsoft.com/office/drawing/2014/main" xmlns="" val="20000"/>
                    </a:ext>
                  </a:extLst>
                </a:gridCol>
                <a:gridCol w="7680960">
                  <a:extLst>
                    <a:ext uri="{9D8B030D-6E8A-4147-A177-3AD203B41FA5}">
                      <a16:colId xmlns:a16="http://schemas.microsoft.com/office/drawing/2014/main" xmlns="" val="20001"/>
                    </a:ext>
                  </a:extLst>
                </a:gridCol>
                <a:gridCol w="1426029">
                  <a:extLst>
                    <a:ext uri="{9D8B030D-6E8A-4147-A177-3AD203B41FA5}">
                      <a16:colId xmlns:a16="http://schemas.microsoft.com/office/drawing/2014/main" xmlns="" val="20002"/>
                    </a:ext>
                  </a:extLst>
                </a:gridCol>
              </a:tblGrid>
              <a:tr h="1318880">
                <a:tc>
                  <a:txBody>
                    <a:bodyPr/>
                    <a:lstStyle/>
                    <a:p>
                      <a:pPr algn="ctr"/>
                      <a:r>
                        <a:rPr lang="en-US" dirty="0">
                          <a:solidFill>
                            <a:schemeClr val="tx1"/>
                          </a:solidFill>
                          <a:latin typeface="Elephant" panose="02020904090505020303" pitchFamily="18" charset="0"/>
                        </a:rPr>
                        <a:t>1962</a:t>
                      </a:r>
                      <a:r>
                        <a:rPr lang="en-US" baseline="0" dirty="0">
                          <a:solidFill>
                            <a:schemeClr val="tx1"/>
                          </a:solidFill>
                          <a:latin typeface="Elephant" panose="02020904090505020303" pitchFamily="18" charset="0"/>
                        </a:rPr>
                        <a:t> Act/Rules</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Heading</a:t>
                      </a:r>
                      <a:r>
                        <a:rPr lang="en-US" baseline="0" dirty="0">
                          <a:solidFill>
                            <a:schemeClr val="tx1"/>
                          </a:solidFill>
                          <a:latin typeface="Elephant" panose="02020904090505020303" pitchFamily="18" charset="0"/>
                        </a:rPr>
                        <a:t> </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2026 </a:t>
                      </a:r>
                    </a:p>
                    <a:p>
                      <a:pPr algn="ctr"/>
                      <a:r>
                        <a:rPr lang="en-US" dirty="0">
                          <a:solidFill>
                            <a:schemeClr val="tx1"/>
                          </a:solidFill>
                          <a:latin typeface="Elephant" panose="02020904090505020303" pitchFamily="18" charset="0"/>
                        </a:rPr>
                        <a:t>Act/Rules</a:t>
                      </a:r>
                      <a:endParaRPr lang="en-IN" dirty="0">
                        <a:solidFill>
                          <a:schemeClr val="tx1"/>
                        </a:solidFill>
                        <a:latin typeface="Elephant" panose="02020904090505020303" pitchFamily="18" charset="0"/>
                      </a:endParaRPr>
                    </a:p>
                  </a:txBody>
                  <a:tcPr/>
                </a:tc>
                <a:extLst>
                  <a:ext uri="{0D108BD9-81ED-4DB2-BD59-A6C34878D82A}">
                    <a16:rowId xmlns:a16="http://schemas.microsoft.com/office/drawing/2014/main" xmlns="" val="10000"/>
                  </a:ext>
                </a:extLst>
              </a:tr>
              <a:tr h="1023022">
                <a:tc>
                  <a:txBody>
                    <a:bodyPr/>
                    <a:lstStyle/>
                    <a:p>
                      <a:pPr algn="ctr"/>
                      <a:r>
                        <a:rPr lang="en-US" sz="1200" dirty="0">
                          <a:latin typeface="Elephant" panose="02020904090505020303" pitchFamily="18" charset="0"/>
                        </a:rPr>
                        <a:t>44AA(2)</a:t>
                      </a:r>
                      <a:endParaRPr lang="en-IN" sz="1200" dirty="0">
                        <a:latin typeface="Elephant" panose="02020904090505020303" pitchFamily="18" charset="0"/>
                      </a:endParaRPr>
                    </a:p>
                  </a:txBody>
                  <a:tcPr/>
                </a:tc>
                <a:tc>
                  <a:txBody>
                    <a:bodyPr/>
                    <a:lstStyle/>
                    <a:p>
                      <a:pPr algn="just"/>
                      <a:r>
                        <a:rPr lang="en-US" sz="1600" dirty="0">
                          <a:latin typeface="Times New Roman" panose="02020603050405020304" pitchFamily="18" charset="0"/>
                          <a:cs typeface="Times New Roman" panose="02020603050405020304" pitchFamily="18" charset="0"/>
                        </a:rPr>
                        <a:t>Maintenance of Accounts by persons</a:t>
                      </a:r>
                      <a:r>
                        <a:rPr lang="en-US" sz="1600" baseline="0" dirty="0">
                          <a:latin typeface="Times New Roman" panose="02020603050405020304" pitchFamily="18" charset="0"/>
                          <a:cs typeface="Times New Roman" panose="02020603050405020304" pitchFamily="18" charset="0"/>
                        </a:rPr>
                        <a:t> carrying on business or profession ( other than those specified under sub-section (1)</a:t>
                      </a:r>
                      <a:endParaRPr lang="en-IN" sz="1600" dirty="0">
                        <a:latin typeface="Times New Roman" panose="02020603050405020304" pitchFamily="18" charset="0"/>
                        <a:cs typeface="Times New Roman" panose="02020603050405020304" pitchFamily="18" charset="0"/>
                      </a:endParaRPr>
                    </a:p>
                  </a:txBody>
                  <a:tcPr/>
                </a:tc>
                <a:tc>
                  <a:txBody>
                    <a:bodyPr/>
                    <a:lstStyle/>
                    <a:p>
                      <a:pPr algn="ctr"/>
                      <a:r>
                        <a:rPr lang="en-US" sz="1200" dirty="0">
                          <a:latin typeface="Elephant" panose="02020904090505020303" pitchFamily="18" charset="0"/>
                        </a:rPr>
                        <a:t>62(1)(b)</a:t>
                      </a:r>
                      <a:endParaRPr lang="en-IN" sz="1200" dirty="0">
                        <a:latin typeface="Elephant" panose="02020904090505020303" pitchFamily="18" charset="0"/>
                      </a:endParaRPr>
                    </a:p>
                  </a:txBody>
                  <a:tcPr/>
                </a:tc>
                <a:extLst>
                  <a:ext uri="{0D108BD9-81ED-4DB2-BD59-A6C34878D82A}">
                    <a16:rowId xmlns:a16="http://schemas.microsoft.com/office/drawing/2014/main" xmlns="" val="10001"/>
                  </a:ext>
                </a:extLst>
              </a:tr>
              <a:tr h="619011">
                <a:tc>
                  <a:txBody>
                    <a:bodyPr/>
                    <a:lstStyle/>
                    <a:p>
                      <a:pPr algn="ctr"/>
                      <a:r>
                        <a:rPr lang="en-US" sz="1200" dirty="0">
                          <a:latin typeface="Elephant" panose="02020904090505020303" pitchFamily="18" charset="0"/>
                        </a:rPr>
                        <a:t>6F</a:t>
                      </a:r>
                      <a:endParaRPr lang="en-IN" sz="1200" dirty="0">
                        <a:latin typeface="Elephant" panose="02020904090505020303" pitchFamily="18" charset="0"/>
                      </a:endParaRPr>
                    </a:p>
                  </a:txBody>
                  <a:tcPr/>
                </a:tc>
                <a:tc>
                  <a:txBody>
                    <a:bodyPr/>
                    <a:lstStyle/>
                    <a:p>
                      <a:pPr algn="just"/>
                      <a:r>
                        <a:rPr lang="en-US" sz="1600" dirty="0">
                          <a:solidFill>
                            <a:schemeClr val="tx1"/>
                          </a:solidFill>
                          <a:effectLst/>
                          <a:latin typeface="Times New Roman" panose="02020603050405020304" pitchFamily="18" charset="0"/>
                          <a:cs typeface="Times New Roman" panose="02020603050405020304" pitchFamily="18" charset="0"/>
                        </a:rPr>
                        <a:t>Prescribed</a:t>
                      </a:r>
                      <a:r>
                        <a:rPr lang="en-US" sz="1600" baseline="0" dirty="0">
                          <a:solidFill>
                            <a:schemeClr val="tx1"/>
                          </a:solidFill>
                          <a:effectLst/>
                          <a:latin typeface="Times New Roman" panose="02020603050405020304" pitchFamily="18" charset="0"/>
                          <a:cs typeface="Times New Roman" panose="02020603050405020304" pitchFamily="18" charset="0"/>
                        </a:rPr>
                        <a:t> books of accounts to be maintained by persons referred to in sec.44AA(2) / 62</a:t>
                      </a:r>
                      <a:endParaRPr lang="en-IN" sz="1600" dirty="0">
                        <a:solidFill>
                          <a:schemeClr val="tx1"/>
                        </a:solidFill>
                        <a:effectLst/>
                        <a:latin typeface="Times New Roman" panose="02020603050405020304" pitchFamily="18" charset="0"/>
                        <a:cs typeface="Times New Roman" panose="02020603050405020304" pitchFamily="18" charset="0"/>
                      </a:endParaRPr>
                    </a:p>
                  </a:txBody>
                  <a:tcPr/>
                </a:tc>
                <a:tc>
                  <a:txBody>
                    <a:bodyPr/>
                    <a:lstStyle/>
                    <a:p>
                      <a:pPr algn="ctr"/>
                      <a:r>
                        <a:rPr lang="en-US" sz="1200" dirty="0">
                          <a:latin typeface="Elephant" panose="02020904090505020303" pitchFamily="18" charset="0"/>
                        </a:rPr>
                        <a:t>46</a:t>
                      </a:r>
                      <a:endParaRPr lang="en-IN" sz="1200" dirty="0">
                        <a:latin typeface="Elephant" panose="02020904090505020303" pitchFamily="18" charset="0"/>
                      </a:endParaRPr>
                    </a:p>
                  </a:txBody>
                  <a:tcPr/>
                </a:tc>
                <a:extLst>
                  <a:ext uri="{0D108BD9-81ED-4DB2-BD59-A6C34878D82A}">
                    <a16:rowId xmlns:a16="http://schemas.microsoft.com/office/drawing/2014/main" xmlns="" val="10002"/>
                  </a:ext>
                </a:extLst>
              </a:tr>
              <a:tr h="1994173">
                <a:tc>
                  <a:txBody>
                    <a:bodyPr/>
                    <a:lstStyle/>
                    <a:p>
                      <a:pPr algn="ctr"/>
                      <a:endParaRPr lang="en-IN" sz="1200" dirty="0">
                        <a:latin typeface="Elephant" panose="02020904090505020303"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a:solidFill>
                            <a:schemeClr val="accent2">
                              <a:lumMod val="75000"/>
                            </a:schemeClr>
                          </a:solidFill>
                          <a:effectLst>
                            <a:outerShdw blurRad="38100" dist="38100" dir="2700000" algn="tl">
                              <a:srgbClr val="000000">
                                <a:alpha val="43137"/>
                              </a:srgbClr>
                            </a:outerShdw>
                          </a:effectLst>
                          <a:latin typeface="Gadugi" panose="020B0502040204020203" pitchFamily="34" charset="0"/>
                          <a:ea typeface="Gadugi" panose="020B0502040204020203" pitchFamily="34" charset="0"/>
                        </a:rPr>
                        <a:t>The books of accounts and other documents specified in</a:t>
                      </a:r>
                      <a:r>
                        <a:rPr lang="en-US" sz="2000" baseline="0" dirty="0">
                          <a:solidFill>
                            <a:schemeClr val="accent2">
                              <a:lumMod val="75000"/>
                            </a:schemeClr>
                          </a:solidFill>
                          <a:effectLst>
                            <a:outerShdw blurRad="38100" dist="38100" dir="2700000" algn="tl">
                              <a:srgbClr val="000000">
                                <a:alpha val="43137"/>
                              </a:srgbClr>
                            </a:outerShdw>
                          </a:effectLst>
                          <a:latin typeface="Gadugi" panose="020B0502040204020203" pitchFamily="34" charset="0"/>
                          <a:ea typeface="Gadugi" panose="020B0502040204020203" pitchFamily="34" charset="0"/>
                        </a:rPr>
                        <a:t> the rules maintained in electronic mode shall remain accessible in India at all times and the back-up of such books of accounts and other documents maintained in electronic mode shall be kept on a daily basis in servers physically located in India</a:t>
                      </a:r>
                      <a:endParaRPr lang="en-IN" sz="2000" dirty="0">
                        <a:solidFill>
                          <a:schemeClr val="accent2">
                            <a:lumMod val="75000"/>
                          </a:schemeClr>
                        </a:solidFill>
                        <a:effectLst>
                          <a:outerShdw blurRad="38100" dist="38100" dir="2700000" algn="tl">
                            <a:srgbClr val="000000">
                              <a:alpha val="43137"/>
                            </a:srgbClr>
                          </a:outerShdw>
                        </a:effectLst>
                        <a:latin typeface="Gadugi" panose="020B0502040204020203" pitchFamily="34" charset="0"/>
                        <a:ea typeface="Gadugi" panose="020B0502040204020203" pitchFamily="34" charset="0"/>
                      </a:endParaRPr>
                    </a:p>
                    <a:p>
                      <a:pPr algn="just"/>
                      <a:endParaRPr lang="en-IN" sz="2000" dirty="0">
                        <a:solidFill>
                          <a:schemeClr val="accent2">
                            <a:lumMod val="75000"/>
                          </a:schemeClr>
                        </a:solidFill>
                        <a:effectLst>
                          <a:outerShdw blurRad="38100" dist="38100" dir="2700000" algn="tl">
                            <a:srgbClr val="000000">
                              <a:alpha val="43137"/>
                            </a:srgbClr>
                          </a:outerShdw>
                        </a:effectLst>
                        <a:latin typeface="Gadugi" panose="020B0502040204020203" pitchFamily="34" charset="0"/>
                        <a:ea typeface="Gadugi" panose="020B0502040204020203" pitchFamily="34" charset="0"/>
                      </a:endParaRPr>
                    </a:p>
                  </a:txBody>
                  <a:tcPr/>
                </a:tc>
                <a:tc>
                  <a:txBody>
                    <a:bodyPr/>
                    <a:lstStyle/>
                    <a:p>
                      <a:pPr algn="ctr"/>
                      <a:r>
                        <a:rPr lang="en-US" sz="1200" dirty="0">
                          <a:solidFill>
                            <a:srgbClr val="0070C0"/>
                          </a:solidFill>
                          <a:effectLst>
                            <a:outerShdw blurRad="38100" dist="38100" dir="2700000" algn="tl">
                              <a:srgbClr val="000000">
                                <a:alpha val="43137"/>
                              </a:srgbClr>
                            </a:outerShdw>
                          </a:effectLst>
                          <a:latin typeface="Elephant" panose="02020904090505020303" pitchFamily="18" charset="0"/>
                        </a:rPr>
                        <a:t>New Sub Rule (8)</a:t>
                      </a:r>
                      <a:endParaRPr lang="en-IN" sz="1200" dirty="0">
                        <a:solidFill>
                          <a:srgbClr val="0070C0"/>
                        </a:solidFill>
                        <a:effectLst>
                          <a:outerShdw blurRad="38100" dist="38100" dir="2700000" algn="tl">
                            <a:srgbClr val="000000">
                              <a:alpha val="43137"/>
                            </a:srgbClr>
                          </a:outerShdw>
                        </a:effectLst>
                        <a:latin typeface="Elephant" panose="02020904090505020303" pitchFamily="18" charset="0"/>
                      </a:endParaRPr>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7667867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679676"/>
          </a:xfrm>
        </p:spPr>
        <p:txBody>
          <a:bodyPr>
            <a:noAutofit/>
          </a:bodyPr>
          <a:lstStyle/>
          <a:p>
            <a:r>
              <a:rPr lang="en-US" sz="3000" b="1" dirty="0">
                <a:latin typeface="Gadugi" panose="020B0502040204020203" pitchFamily="34" charset="0"/>
                <a:ea typeface="Gadugi" panose="020B0502040204020203" pitchFamily="34" charset="0"/>
              </a:rPr>
              <a:t>SAME RULES – CHANGE OF LANGUAGE - MAPPING</a:t>
            </a:r>
            <a:endParaRPr lang="en-IN" sz="3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9841664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latin typeface="Broadway" panose="04040905080B02020502" pitchFamily="82" charset="0"/>
              </a:rPr>
              <a:t>MAPPING OF RULES .. SALARIES</a:t>
            </a:r>
            <a:endParaRPr lang="en-IN" sz="3600"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97355276"/>
              </p:ext>
            </p:extLst>
          </p:nvPr>
        </p:nvGraphicFramePr>
        <p:xfrm>
          <a:off x="838200" y="1825625"/>
          <a:ext cx="10515600" cy="3606800"/>
        </p:xfrm>
        <a:graphic>
          <a:graphicData uri="http://schemas.openxmlformats.org/drawingml/2006/table">
            <a:tbl>
              <a:tblPr firstRow="1" bandRow="1">
                <a:tableStyleId>{5C22544A-7EE6-4342-B048-85BDC9FD1C3A}</a:tableStyleId>
              </a:tblPr>
              <a:tblGrid>
                <a:gridCol w="1408611">
                  <a:extLst>
                    <a:ext uri="{9D8B030D-6E8A-4147-A177-3AD203B41FA5}">
                      <a16:colId xmlns:a16="http://schemas.microsoft.com/office/drawing/2014/main" xmlns="" val="20000"/>
                    </a:ext>
                  </a:extLst>
                </a:gridCol>
                <a:gridCol w="7680960">
                  <a:extLst>
                    <a:ext uri="{9D8B030D-6E8A-4147-A177-3AD203B41FA5}">
                      <a16:colId xmlns:a16="http://schemas.microsoft.com/office/drawing/2014/main" xmlns="" val="20001"/>
                    </a:ext>
                  </a:extLst>
                </a:gridCol>
                <a:gridCol w="1426029">
                  <a:extLst>
                    <a:ext uri="{9D8B030D-6E8A-4147-A177-3AD203B41FA5}">
                      <a16:colId xmlns:a16="http://schemas.microsoft.com/office/drawing/2014/main" xmlns="" val="20002"/>
                    </a:ext>
                  </a:extLst>
                </a:gridCol>
              </a:tblGrid>
              <a:tr h="370840">
                <a:tc>
                  <a:txBody>
                    <a:bodyPr/>
                    <a:lstStyle/>
                    <a:p>
                      <a:pPr algn="ctr"/>
                      <a:r>
                        <a:rPr lang="en-US" dirty="0">
                          <a:solidFill>
                            <a:schemeClr val="tx1"/>
                          </a:solidFill>
                          <a:latin typeface="Elephant" panose="02020904090505020303" pitchFamily="18" charset="0"/>
                        </a:rPr>
                        <a:t>1962</a:t>
                      </a:r>
                      <a:r>
                        <a:rPr lang="en-US" baseline="0" dirty="0">
                          <a:solidFill>
                            <a:schemeClr val="tx1"/>
                          </a:solidFill>
                          <a:latin typeface="Elephant" panose="02020904090505020303" pitchFamily="18" charset="0"/>
                        </a:rPr>
                        <a:t> Rules</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Heading</a:t>
                      </a:r>
                      <a:r>
                        <a:rPr lang="en-US" baseline="0" dirty="0">
                          <a:solidFill>
                            <a:schemeClr val="tx1"/>
                          </a:solidFill>
                          <a:latin typeface="Elephant" panose="02020904090505020303" pitchFamily="18" charset="0"/>
                        </a:rPr>
                        <a:t> </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2026 Rules</a:t>
                      </a:r>
                      <a:endParaRPr lang="en-IN" dirty="0">
                        <a:solidFill>
                          <a:schemeClr val="tx1"/>
                        </a:solidFill>
                        <a:latin typeface="Elephant" panose="02020904090505020303" pitchFamily="18" charset="0"/>
                      </a:endParaRPr>
                    </a:p>
                  </a:txBody>
                  <a:tcPr/>
                </a:tc>
                <a:extLst>
                  <a:ext uri="{0D108BD9-81ED-4DB2-BD59-A6C34878D82A}">
                    <a16:rowId xmlns:a16="http://schemas.microsoft.com/office/drawing/2014/main" xmlns="" val="10000"/>
                  </a:ext>
                </a:extLst>
              </a:tr>
              <a:tr h="370840">
                <a:tc>
                  <a:txBody>
                    <a:bodyPr/>
                    <a:lstStyle/>
                    <a:p>
                      <a:pPr algn="ctr"/>
                      <a:r>
                        <a:rPr lang="en-US" sz="1400" b="1" dirty="0">
                          <a:latin typeface="Times New Roman" panose="02020603050405020304" pitchFamily="18" charset="0"/>
                          <a:cs typeface="Times New Roman" panose="02020603050405020304" pitchFamily="18" charset="0"/>
                        </a:rPr>
                        <a:t>2A</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400" dirty="0">
                          <a:latin typeface="Gadugi" panose="020B0502040204020203" pitchFamily="34" charset="0"/>
                          <a:ea typeface="Gadugi" panose="020B0502040204020203" pitchFamily="34" charset="0"/>
                        </a:rPr>
                        <a:t>Limits for purposes</a:t>
                      </a:r>
                      <a:r>
                        <a:rPr lang="en-US" sz="1400" baseline="0" dirty="0">
                          <a:latin typeface="Gadugi" panose="020B0502040204020203" pitchFamily="34" charset="0"/>
                          <a:ea typeface="Gadugi" panose="020B0502040204020203" pitchFamily="34" charset="0"/>
                        </a:rPr>
                        <a:t> of section 10(13A) -HRA</a:t>
                      </a:r>
                      <a:endParaRPr lang="en-IN" sz="14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279</a:t>
                      </a:r>
                      <a:endParaRPr lang="en-IN" sz="1400" dirty="0">
                        <a:latin typeface="Elephant" panose="02020904090505020303" pitchFamily="18" charset="0"/>
                      </a:endParaRPr>
                    </a:p>
                  </a:txBody>
                  <a:tcPr/>
                </a:tc>
                <a:extLst>
                  <a:ext uri="{0D108BD9-81ED-4DB2-BD59-A6C34878D82A}">
                    <a16:rowId xmlns:a16="http://schemas.microsoft.com/office/drawing/2014/main" xmlns="" val="10001"/>
                  </a:ext>
                </a:extLst>
              </a:tr>
              <a:tr h="370840">
                <a:tc>
                  <a:txBody>
                    <a:bodyPr/>
                    <a:lstStyle/>
                    <a:p>
                      <a:pPr algn="ctr"/>
                      <a:r>
                        <a:rPr lang="en-US" sz="1400" b="1" dirty="0">
                          <a:latin typeface="Times New Roman" panose="02020603050405020304" pitchFamily="18" charset="0"/>
                          <a:cs typeface="Times New Roman" panose="02020603050405020304" pitchFamily="18" charset="0"/>
                        </a:rPr>
                        <a:t>2B</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400" dirty="0">
                          <a:latin typeface="Gadugi" panose="020B0502040204020203" pitchFamily="34" charset="0"/>
                          <a:ea typeface="Gadugi" panose="020B0502040204020203" pitchFamily="34" charset="0"/>
                        </a:rPr>
                        <a:t>Conditions</a:t>
                      </a:r>
                      <a:r>
                        <a:rPr lang="en-US" sz="1400" baseline="0" dirty="0">
                          <a:latin typeface="Gadugi" panose="020B0502040204020203" pitchFamily="34" charset="0"/>
                          <a:ea typeface="Gadugi" panose="020B0502040204020203" pitchFamily="34" charset="0"/>
                        </a:rPr>
                        <a:t> for the purposes of sec.10(5) – Leave Travel</a:t>
                      </a:r>
                      <a:endParaRPr lang="en-IN" sz="14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278</a:t>
                      </a:r>
                      <a:endParaRPr lang="en-IN" sz="1400" dirty="0">
                        <a:latin typeface="Elephant" panose="02020904090505020303" pitchFamily="18" charset="0"/>
                      </a:endParaRPr>
                    </a:p>
                  </a:txBody>
                  <a:tcPr/>
                </a:tc>
                <a:extLst>
                  <a:ext uri="{0D108BD9-81ED-4DB2-BD59-A6C34878D82A}">
                    <a16:rowId xmlns:a16="http://schemas.microsoft.com/office/drawing/2014/main" xmlns="" val="10002"/>
                  </a:ext>
                </a:extLst>
              </a:tr>
              <a:tr h="370840">
                <a:tc>
                  <a:txBody>
                    <a:bodyPr/>
                    <a:lstStyle/>
                    <a:p>
                      <a:pPr algn="ctr"/>
                      <a:r>
                        <a:rPr lang="en-US" sz="1400" b="1" dirty="0">
                          <a:latin typeface="Times New Roman" panose="02020603050405020304" pitchFamily="18" charset="0"/>
                          <a:cs typeface="Times New Roman" panose="02020603050405020304" pitchFamily="18" charset="0"/>
                        </a:rPr>
                        <a:t>2BA</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400" dirty="0">
                          <a:latin typeface="Gadugi" panose="020B0502040204020203" pitchFamily="34" charset="0"/>
                          <a:ea typeface="Gadugi" panose="020B0502040204020203" pitchFamily="34" charset="0"/>
                        </a:rPr>
                        <a:t>Conditions</a:t>
                      </a:r>
                      <a:r>
                        <a:rPr lang="en-US" sz="1400" baseline="0" dirty="0">
                          <a:latin typeface="Gadugi" panose="020B0502040204020203" pitchFamily="34" charset="0"/>
                          <a:ea typeface="Gadugi" panose="020B0502040204020203" pitchFamily="34" charset="0"/>
                        </a:rPr>
                        <a:t> for purposes of sec.10(10C) - VRS</a:t>
                      </a:r>
                      <a:endParaRPr lang="en-IN" sz="14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20</a:t>
                      </a:r>
                      <a:endParaRPr lang="en-IN" sz="1400" dirty="0">
                        <a:latin typeface="Elephant" panose="02020904090505020303" pitchFamily="18" charset="0"/>
                      </a:endParaRPr>
                    </a:p>
                  </a:txBody>
                  <a:tcPr/>
                </a:tc>
                <a:extLst>
                  <a:ext uri="{0D108BD9-81ED-4DB2-BD59-A6C34878D82A}">
                    <a16:rowId xmlns:a16="http://schemas.microsoft.com/office/drawing/2014/main" xmlns="" val="10003"/>
                  </a:ext>
                </a:extLst>
              </a:tr>
              <a:tr h="370840">
                <a:tc>
                  <a:txBody>
                    <a:bodyPr/>
                    <a:lstStyle/>
                    <a:p>
                      <a:pPr algn="ctr"/>
                      <a:r>
                        <a:rPr lang="en-US" sz="1400" b="1" dirty="0">
                          <a:latin typeface="Times New Roman" panose="02020603050405020304" pitchFamily="18" charset="0"/>
                          <a:cs typeface="Times New Roman" panose="02020603050405020304" pitchFamily="18" charset="0"/>
                        </a:rPr>
                        <a:t>2BB</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400" dirty="0">
                          <a:latin typeface="Gadugi" panose="020B0502040204020203" pitchFamily="34" charset="0"/>
                          <a:ea typeface="Gadugi" panose="020B0502040204020203" pitchFamily="34" charset="0"/>
                        </a:rPr>
                        <a:t>Prescribed allowances for section 10(14)</a:t>
                      </a:r>
                      <a:endParaRPr lang="en-IN" sz="14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280</a:t>
                      </a:r>
                      <a:endParaRPr lang="en-IN" sz="1400" dirty="0">
                        <a:latin typeface="Elephant" panose="02020904090505020303" pitchFamily="18" charset="0"/>
                      </a:endParaRPr>
                    </a:p>
                  </a:txBody>
                  <a:tcPr/>
                </a:tc>
                <a:extLst>
                  <a:ext uri="{0D108BD9-81ED-4DB2-BD59-A6C34878D82A}">
                    <a16:rowId xmlns:a16="http://schemas.microsoft.com/office/drawing/2014/main" xmlns="" val="10004"/>
                  </a:ext>
                </a:extLst>
              </a:tr>
              <a:tr h="370840">
                <a:tc>
                  <a:txBody>
                    <a:bodyPr/>
                    <a:lstStyle/>
                    <a:p>
                      <a:pPr algn="ctr"/>
                      <a:r>
                        <a:rPr lang="en-US" sz="1400" b="1" dirty="0">
                          <a:latin typeface="Times New Roman" panose="02020603050405020304" pitchFamily="18" charset="0"/>
                          <a:cs typeface="Times New Roman" panose="02020603050405020304" pitchFamily="18" charset="0"/>
                        </a:rPr>
                        <a:t>3</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400" dirty="0">
                          <a:latin typeface="Gadugi" panose="020B0502040204020203" pitchFamily="34" charset="0"/>
                          <a:ea typeface="Gadugi" panose="020B0502040204020203" pitchFamily="34" charset="0"/>
                        </a:rPr>
                        <a:t>Valuation of perquisites</a:t>
                      </a:r>
                      <a:endParaRPr lang="en-IN" sz="14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15</a:t>
                      </a:r>
                      <a:endParaRPr lang="en-IN" sz="1400" dirty="0">
                        <a:latin typeface="Elephant" panose="02020904090505020303" pitchFamily="18" charset="0"/>
                      </a:endParaRPr>
                    </a:p>
                  </a:txBody>
                  <a:tcPr/>
                </a:tc>
                <a:extLst>
                  <a:ext uri="{0D108BD9-81ED-4DB2-BD59-A6C34878D82A}">
                    <a16:rowId xmlns:a16="http://schemas.microsoft.com/office/drawing/2014/main" xmlns="" val="10005"/>
                  </a:ext>
                </a:extLst>
              </a:tr>
              <a:tr h="370840">
                <a:tc>
                  <a:txBody>
                    <a:bodyPr/>
                    <a:lstStyle/>
                    <a:p>
                      <a:pPr algn="ctr"/>
                      <a:r>
                        <a:rPr lang="en-US" sz="1400" b="1" dirty="0">
                          <a:latin typeface="Times New Roman" panose="02020603050405020304" pitchFamily="18" charset="0"/>
                          <a:cs typeface="Times New Roman" panose="02020603050405020304" pitchFamily="18" charset="0"/>
                        </a:rPr>
                        <a:t>21A</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400" dirty="0">
                          <a:latin typeface="Gadugi" panose="020B0502040204020203" pitchFamily="34" charset="0"/>
                          <a:ea typeface="Gadugi" panose="020B0502040204020203" pitchFamily="34" charset="0"/>
                        </a:rPr>
                        <a:t>Relief when salary is paid</a:t>
                      </a:r>
                      <a:r>
                        <a:rPr lang="en-US" sz="1400" baseline="0" dirty="0">
                          <a:latin typeface="Gadugi" panose="020B0502040204020203" pitchFamily="34" charset="0"/>
                          <a:ea typeface="Gadugi" panose="020B0502040204020203" pitchFamily="34" charset="0"/>
                        </a:rPr>
                        <a:t> in arrears or in advance</a:t>
                      </a:r>
                      <a:endParaRPr lang="en-IN" sz="14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73</a:t>
                      </a:r>
                      <a:endParaRPr lang="en-IN" sz="1400" dirty="0">
                        <a:latin typeface="Elephant" panose="02020904090505020303" pitchFamily="18" charset="0"/>
                      </a:endParaRPr>
                    </a:p>
                  </a:txBody>
                  <a:tcPr/>
                </a:tc>
                <a:extLst>
                  <a:ext uri="{0D108BD9-81ED-4DB2-BD59-A6C34878D82A}">
                    <a16:rowId xmlns:a16="http://schemas.microsoft.com/office/drawing/2014/main" xmlns="" val="10006"/>
                  </a:ext>
                </a:extLst>
              </a:tr>
              <a:tr h="370840">
                <a:tc>
                  <a:txBody>
                    <a:bodyPr/>
                    <a:lstStyle/>
                    <a:p>
                      <a:pPr algn="ctr"/>
                      <a:r>
                        <a:rPr lang="en-US" sz="1400" b="1" dirty="0">
                          <a:latin typeface="Times New Roman" panose="02020603050405020304" pitchFamily="18" charset="0"/>
                          <a:cs typeface="Times New Roman" panose="02020603050405020304" pitchFamily="18" charset="0"/>
                        </a:rPr>
                        <a:t>21AA</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400" dirty="0">
                          <a:latin typeface="Gadugi" panose="020B0502040204020203" pitchFamily="34" charset="0"/>
                          <a:ea typeface="Gadugi" panose="020B0502040204020203" pitchFamily="34" charset="0"/>
                        </a:rPr>
                        <a:t>Furnishing of particulars for claiming relief under section 89</a:t>
                      </a:r>
                      <a:endParaRPr lang="en-IN" sz="14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73</a:t>
                      </a:r>
                      <a:endParaRPr lang="en-IN" sz="1400" dirty="0">
                        <a:latin typeface="Elephant" panose="02020904090505020303" pitchFamily="18" charset="0"/>
                      </a:endParaRPr>
                    </a:p>
                  </a:txBody>
                  <a:tcPr/>
                </a:tc>
                <a:extLst>
                  <a:ext uri="{0D108BD9-81ED-4DB2-BD59-A6C34878D82A}">
                    <a16:rowId xmlns:a16="http://schemas.microsoft.com/office/drawing/2014/main" xmlns="" val="10007"/>
                  </a:ext>
                </a:extLst>
              </a:tr>
              <a:tr h="370840">
                <a:tc>
                  <a:txBody>
                    <a:bodyPr/>
                    <a:lstStyle/>
                    <a:p>
                      <a:pPr algn="ctr"/>
                      <a:r>
                        <a:rPr lang="en-US" sz="1400" b="1" dirty="0">
                          <a:latin typeface="Times New Roman" panose="02020603050405020304" pitchFamily="18" charset="0"/>
                          <a:cs typeface="Times New Roman" panose="02020603050405020304" pitchFamily="18" charset="0"/>
                        </a:rPr>
                        <a:t>26A/26B</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400" dirty="0">
                          <a:latin typeface="Gadugi" panose="020B0502040204020203" pitchFamily="34" charset="0"/>
                          <a:ea typeface="Gadugi" panose="020B0502040204020203" pitchFamily="34" charset="0"/>
                        </a:rPr>
                        <a:t>Furnishing of particulars of income from salaries and other than salaries</a:t>
                      </a:r>
                      <a:endParaRPr lang="en-IN" sz="14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204</a:t>
                      </a:r>
                      <a:endParaRPr lang="en-IN" sz="1400" dirty="0">
                        <a:latin typeface="Elephant" panose="02020904090505020303" pitchFamily="18" charset="0"/>
                      </a:endParaRPr>
                    </a:p>
                  </a:txBody>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15417919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latin typeface="Broadway" panose="04040905080B02020502" pitchFamily="82" charset="0"/>
              </a:rPr>
              <a:t>MAPPING OF RULES .. Business/Profession</a:t>
            </a:r>
            <a:endParaRPr lang="en-IN" sz="3600"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3406146"/>
              </p:ext>
            </p:extLst>
          </p:nvPr>
        </p:nvGraphicFramePr>
        <p:xfrm>
          <a:off x="838200" y="1825625"/>
          <a:ext cx="10515600" cy="3929548"/>
        </p:xfrm>
        <a:graphic>
          <a:graphicData uri="http://schemas.openxmlformats.org/drawingml/2006/table">
            <a:tbl>
              <a:tblPr firstRow="1" bandRow="1">
                <a:tableStyleId>{5C22544A-7EE6-4342-B048-85BDC9FD1C3A}</a:tableStyleId>
              </a:tblPr>
              <a:tblGrid>
                <a:gridCol w="1408611">
                  <a:extLst>
                    <a:ext uri="{9D8B030D-6E8A-4147-A177-3AD203B41FA5}">
                      <a16:colId xmlns:a16="http://schemas.microsoft.com/office/drawing/2014/main" xmlns="" val="20000"/>
                    </a:ext>
                  </a:extLst>
                </a:gridCol>
                <a:gridCol w="7680960">
                  <a:extLst>
                    <a:ext uri="{9D8B030D-6E8A-4147-A177-3AD203B41FA5}">
                      <a16:colId xmlns:a16="http://schemas.microsoft.com/office/drawing/2014/main" xmlns="" val="20001"/>
                    </a:ext>
                  </a:extLst>
                </a:gridCol>
                <a:gridCol w="1426029">
                  <a:extLst>
                    <a:ext uri="{9D8B030D-6E8A-4147-A177-3AD203B41FA5}">
                      <a16:colId xmlns:a16="http://schemas.microsoft.com/office/drawing/2014/main" xmlns="" val="20002"/>
                    </a:ext>
                  </a:extLst>
                </a:gridCol>
              </a:tblGrid>
              <a:tr h="757691">
                <a:tc>
                  <a:txBody>
                    <a:bodyPr/>
                    <a:lstStyle/>
                    <a:p>
                      <a:pPr algn="ctr"/>
                      <a:r>
                        <a:rPr lang="en-US" dirty="0">
                          <a:solidFill>
                            <a:schemeClr val="tx1"/>
                          </a:solidFill>
                          <a:latin typeface="Elephant" panose="02020904090505020303" pitchFamily="18" charset="0"/>
                        </a:rPr>
                        <a:t>1962</a:t>
                      </a:r>
                      <a:r>
                        <a:rPr lang="en-US" baseline="0" dirty="0">
                          <a:solidFill>
                            <a:schemeClr val="tx1"/>
                          </a:solidFill>
                          <a:latin typeface="Elephant" panose="02020904090505020303" pitchFamily="18" charset="0"/>
                        </a:rPr>
                        <a:t> Rules</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Heading</a:t>
                      </a:r>
                      <a:r>
                        <a:rPr lang="en-US" baseline="0" dirty="0">
                          <a:solidFill>
                            <a:schemeClr val="tx1"/>
                          </a:solidFill>
                          <a:latin typeface="Elephant" panose="02020904090505020303" pitchFamily="18" charset="0"/>
                        </a:rPr>
                        <a:t> </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2026 Rules</a:t>
                      </a:r>
                      <a:endParaRPr lang="en-IN" dirty="0">
                        <a:solidFill>
                          <a:schemeClr val="tx1"/>
                        </a:solidFill>
                        <a:latin typeface="Elephant" panose="02020904090505020303" pitchFamily="18" charset="0"/>
                      </a:endParaRPr>
                    </a:p>
                  </a:txBody>
                  <a:tcPr/>
                </a:tc>
                <a:extLst>
                  <a:ext uri="{0D108BD9-81ED-4DB2-BD59-A6C34878D82A}">
                    <a16:rowId xmlns:a16="http://schemas.microsoft.com/office/drawing/2014/main" xmlns="" val="10000"/>
                  </a:ext>
                </a:extLst>
              </a:tr>
              <a:tr h="438980">
                <a:tc>
                  <a:txBody>
                    <a:bodyPr/>
                    <a:lstStyle/>
                    <a:p>
                      <a:pPr algn="ctr"/>
                      <a:r>
                        <a:rPr lang="en-US" sz="1200" b="1" dirty="0">
                          <a:latin typeface="Times New Roman" panose="02020603050405020304" pitchFamily="18" charset="0"/>
                          <a:cs typeface="Times New Roman" panose="02020603050405020304" pitchFamily="18" charset="0"/>
                        </a:rPr>
                        <a:t>6DD</a:t>
                      </a:r>
                      <a:endParaRPr lang="en-IN" sz="1200" b="1" dirty="0">
                        <a:latin typeface="Times New Roman" panose="02020603050405020304" pitchFamily="18" charset="0"/>
                        <a:cs typeface="Times New Roman" panose="02020603050405020304" pitchFamily="18" charset="0"/>
                      </a:endParaRPr>
                    </a:p>
                  </a:txBody>
                  <a:tcPr/>
                </a:tc>
                <a:tc>
                  <a:txBody>
                    <a:bodyPr/>
                    <a:lstStyle/>
                    <a:p>
                      <a:r>
                        <a:rPr lang="en-US" sz="1600" dirty="0">
                          <a:latin typeface="Gadugi" panose="020B0502040204020203" pitchFamily="34" charset="0"/>
                          <a:ea typeface="Gadugi" panose="020B0502040204020203" pitchFamily="34" charset="0"/>
                        </a:rPr>
                        <a:t>Cases</a:t>
                      </a:r>
                      <a:r>
                        <a:rPr lang="en-US" sz="1600" baseline="0" dirty="0">
                          <a:latin typeface="Gadugi" panose="020B0502040204020203" pitchFamily="34" charset="0"/>
                          <a:ea typeface="Gadugi" panose="020B0502040204020203" pitchFamily="34" charset="0"/>
                        </a:rPr>
                        <a:t> and circumstances payments &gt;10,000 may be made by other than banking mode</a:t>
                      </a:r>
                      <a:endParaRPr lang="en-IN" sz="16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26</a:t>
                      </a:r>
                      <a:endParaRPr lang="en-IN" sz="1200" dirty="0">
                        <a:latin typeface="Elephant" panose="02020904090505020303" pitchFamily="18" charset="0"/>
                      </a:endParaRPr>
                    </a:p>
                  </a:txBody>
                  <a:tcPr/>
                </a:tc>
                <a:extLst>
                  <a:ext uri="{0D108BD9-81ED-4DB2-BD59-A6C34878D82A}">
                    <a16:rowId xmlns:a16="http://schemas.microsoft.com/office/drawing/2014/main" xmlns="" val="10001"/>
                  </a:ext>
                </a:extLst>
              </a:tr>
              <a:tr h="541208">
                <a:tc>
                  <a:txBody>
                    <a:bodyPr/>
                    <a:lstStyle/>
                    <a:p>
                      <a:pPr algn="ctr"/>
                      <a:r>
                        <a:rPr lang="en-US" sz="1200" b="1" dirty="0">
                          <a:latin typeface="Times New Roman" panose="02020603050405020304" pitchFamily="18" charset="0"/>
                          <a:cs typeface="Times New Roman" panose="02020603050405020304" pitchFamily="18" charset="0"/>
                        </a:rPr>
                        <a:t>6EA &amp; 6EB</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600" dirty="0">
                          <a:latin typeface="Gadugi" panose="020B0502040204020203" pitchFamily="34" charset="0"/>
                          <a:ea typeface="Gadugi" panose="020B0502040204020203" pitchFamily="34" charset="0"/>
                        </a:rPr>
                        <a:t>Special provisions for bad &amp;</a:t>
                      </a:r>
                      <a:r>
                        <a:rPr lang="en-US" sz="1600" baseline="0" dirty="0">
                          <a:latin typeface="Gadugi" panose="020B0502040204020203" pitchFamily="34" charset="0"/>
                          <a:ea typeface="Gadugi" panose="020B0502040204020203" pitchFamily="34" charset="0"/>
                        </a:rPr>
                        <a:t> doubtful debts of banks, financial institutions (6EA)  and housing finance companies governed by NHB guidelines (6EB)</a:t>
                      </a:r>
                      <a:endParaRPr lang="en-IN" sz="16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42</a:t>
                      </a:r>
                      <a:endParaRPr lang="en-IN" sz="1200" dirty="0">
                        <a:latin typeface="Elephant" panose="02020904090505020303" pitchFamily="18" charset="0"/>
                      </a:endParaRPr>
                    </a:p>
                  </a:txBody>
                  <a:tcPr/>
                </a:tc>
                <a:extLst>
                  <a:ext uri="{0D108BD9-81ED-4DB2-BD59-A6C34878D82A}">
                    <a16:rowId xmlns:a16="http://schemas.microsoft.com/office/drawing/2014/main" xmlns="" val="10002"/>
                  </a:ext>
                </a:extLst>
              </a:tr>
              <a:tr h="541208">
                <a:tc>
                  <a:txBody>
                    <a:bodyPr/>
                    <a:lstStyle/>
                    <a:p>
                      <a:pPr algn="ct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600"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Rule</a:t>
                      </a:r>
                      <a:r>
                        <a:rPr lang="en-US" sz="1600" baseline="0"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 42(3) carries the definition of out of order for CCOD, long duration crop, short duration crop, public company as per RBI guidelines and crop season for each crop  as determined by SLBC</a:t>
                      </a:r>
                      <a:endParaRPr lang="en-IN" sz="1600" dirty="0">
                        <a:effectLst>
                          <a:outerShdw blurRad="38100" dist="38100" dir="2700000" algn="tl">
                            <a:srgbClr val="000000">
                              <a:alpha val="43137"/>
                            </a:srgbClr>
                          </a:outerShdw>
                        </a:effectLst>
                        <a:latin typeface="Gadugi" panose="020B0502040204020203" pitchFamily="34" charset="0"/>
                        <a:ea typeface="Gadugi" panose="020B0502040204020203" pitchFamily="34" charset="0"/>
                      </a:endParaRPr>
                    </a:p>
                  </a:txBody>
                  <a:tcPr/>
                </a:tc>
                <a:tc>
                  <a:txBody>
                    <a:bodyPr/>
                    <a:lstStyle/>
                    <a:p>
                      <a:pPr algn="ctr"/>
                      <a:endParaRPr lang="en-IN" sz="1200" dirty="0">
                        <a:latin typeface="Elephant" panose="02020904090505020303" pitchFamily="18" charset="0"/>
                      </a:endParaRPr>
                    </a:p>
                  </a:txBody>
                  <a:tcPr/>
                </a:tc>
                <a:extLst>
                  <a:ext uri="{0D108BD9-81ED-4DB2-BD59-A6C34878D82A}">
                    <a16:rowId xmlns:a16="http://schemas.microsoft.com/office/drawing/2014/main" xmlns="" val="10003"/>
                  </a:ext>
                </a:extLst>
              </a:tr>
              <a:tr h="1190657">
                <a:tc>
                  <a:txBody>
                    <a:bodyPr/>
                    <a:lstStyle/>
                    <a:p>
                      <a:pPr algn="ctr"/>
                      <a:r>
                        <a:rPr lang="en-US" sz="1200" b="1" dirty="0">
                          <a:latin typeface="Times New Roman" panose="02020603050405020304" pitchFamily="18" charset="0"/>
                          <a:cs typeface="Times New Roman" panose="02020603050405020304" pitchFamily="18" charset="0"/>
                        </a:rPr>
                        <a:t>6F</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600" dirty="0">
                          <a:latin typeface="Gadugi" panose="020B0502040204020203" pitchFamily="34" charset="0"/>
                          <a:ea typeface="Gadugi" panose="020B0502040204020203" pitchFamily="34" charset="0"/>
                        </a:rPr>
                        <a:t>Specified</a:t>
                      </a:r>
                      <a:r>
                        <a:rPr lang="en-US" sz="1600" baseline="0" dirty="0">
                          <a:latin typeface="Gadugi" panose="020B0502040204020203" pitchFamily="34" charset="0"/>
                          <a:ea typeface="Gadugi" panose="020B0502040204020203" pitchFamily="34" charset="0"/>
                        </a:rPr>
                        <a:t> books to be maintained in respect of persons u/s 44AA(3) carrying on profession- limits enhanced</a:t>
                      </a:r>
                    </a:p>
                    <a:p>
                      <a:pPr algn="just"/>
                      <a:endParaRPr lang="en-US" sz="1600" baseline="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46</a:t>
                      </a:r>
                      <a:endParaRPr lang="en-IN" sz="1200" dirty="0">
                        <a:latin typeface="Elephant" panose="02020904090505020303" pitchFamily="18" charset="0"/>
                      </a:endParaRP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5396510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4589"/>
          </a:xfrm>
        </p:spPr>
        <p:txBody>
          <a:bodyPr>
            <a:normAutofit/>
          </a:bodyPr>
          <a:lstStyle/>
          <a:p>
            <a:pPr algn="ctr"/>
            <a:r>
              <a:rPr lang="en-US" sz="3600" dirty="0">
                <a:latin typeface="Broadway" panose="04040905080B02020502" pitchFamily="82" charset="0"/>
              </a:rPr>
              <a:t>MAPPING OF RULES .. </a:t>
            </a:r>
            <a:r>
              <a:rPr lang="en-US" sz="1600" dirty="0">
                <a:latin typeface="Broadway" panose="04040905080B02020502" pitchFamily="82" charset="0"/>
              </a:rPr>
              <a:t>Business/Profession</a:t>
            </a:r>
            <a:endParaRPr lang="en-IN" sz="1600"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82351506"/>
              </p:ext>
            </p:extLst>
          </p:nvPr>
        </p:nvGraphicFramePr>
        <p:xfrm>
          <a:off x="838200" y="1214845"/>
          <a:ext cx="10515600" cy="4064740"/>
        </p:xfrm>
        <a:graphic>
          <a:graphicData uri="http://schemas.openxmlformats.org/drawingml/2006/table">
            <a:tbl>
              <a:tblPr firstRow="1" bandRow="1">
                <a:tableStyleId>{5C22544A-7EE6-4342-B048-85BDC9FD1C3A}</a:tableStyleId>
              </a:tblPr>
              <a:tblGrid>
                <a:gridCol w="1408611">
                  <a:extLst>
                    <a:ext uri="{9D8B030D-6E8A-4147-A177-3AD203B41FA5}">
                      <a16:colId xmlns:a16="http://schemas.microsoft.com/office/drawing/2014/main" xmlns="" val="20000"/>
                    </a:ext>
                  </a:extLst>
                </a:gridCol>
                <a:gridCol w="7680960">
                  <a:extLst>
                    <a:ext uri="{9D8B030D-6E8A-4147-A177-3AD203B41FA5}">
                      <a16:colId xmlns:a16="http://schemas.microsoft.com/office/drawing/2014/main" xmlns="" val="20001"/>
                    </a:ext>
                  </a:extLst>
                </a:gridCol>
                <a:gridCol w="1426029">
                  <a:extLst>
                    <a:ext uri="{9D8B030D-6E8A-4147-A177-3AD203B41FA5}">
                      <a16:colId xmlns:a16="http://schemas.microsoft.com/office/drawing/2014/main" xmlns="" val="20002"/>
                    </a:ext>
                  </a:extLst>
                </a:gridCol>
              </a:tblGrid>
              <a:tr h="726077">
                <a:tc>
                  <a:txBody>
                    <a:bodyPr/>
                    <a:lstStyle/>
                    <a:p>
                      <a:pPr algn="ctr"/>
                      <a:r>
                        <a:rPr lang="en-US" dirty="0">
                          <a:solidFill>
                            <a:schemeClr val="tx1"/>
                          </a:solidFill>
                          <a:latin typeface="Elephant" panose="02020904090505020303" pitchFamily="18" charset="0"/>
                        </a:rPr>
                        <a:t>1962</a:t>
                      </a:r>
                      <a:r>
                        <a:rPr lang="en-US" baseline="0" dirty="0">
                          <a:solidFill>
                            <a:schemeClr val="tx1"/>
                          </a:solidFill>
                          <a:latin typeface="Elephant" panose="02020904090505020303" pitchFamily="18" charset="0"/>
                        </a:rPr>
                        <a:t> Rules</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Heading</a:t>
                      </a:r>
                      <a:r>
                        <a:rPr lang="en-US" baseline="0" dirty="0">
                          <a:solidFill>
                            <a:schemeClr val="tx1"/>
                          </a:solidFill>
                          <a:latin typeface="Elephant" panose="02020904090505020303" pitchFamily="18" charset="0"/>
                        </a:rPr>
                        <a:t> </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2026 Rules</a:t>
                      </a:r>
                      <a:endParaRPr lang="en-IN" dirty="0">
                        <a:solidFill>
                          <a:schemeClr val="tx1"/>
                        </a:solidFill>
                        <a:latin typeface="Elephant" panose="02020904090505020303" pitchFamily="18" charset="0"/>
                      </a:endParaRPr>
                    </a:p>
                  </a:txBody>
                  <a:tcPr/>
                </a:tc>
                <a:extLst>
                  <a:ext uri="{0D108BD9-81ED-4DB2-BD59-A6C34878D82A}">
                    <a16:rowId xmlns:a16="http://schemas.microsoft.com/office/drawing/2014/main" xmlns="" val="10000"/>
                  </a:ext>
                </a:extLst>
              </a:tr>
              <a:tr h="420665">
                <a:tc>
                  <a:txBody>
                    <a:bodyPr/>
                    <a:lstStyle/>
                    <a:p>
                      <a:pPr algn="ctr"/>
                      <a:r>
                        <a:rPr lang="en-US" sz="1200" b="1" dirty="0">
                          <a:latin typeface="Times New Roman" panose="02020603050405020304" pitchFamily="18" charset="0"/>
                          <a:cs typeface="Times New Roman" panose="02020603050405020304" pitchFamily="18" charset="0"/>
                        </a:rPr>
                        <a:t>7A/7B/8</a:t>
                      </a:r>
                      <a:endParaRPr lang="en-IN" sz="12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Income from Rubber, Coffee , Tea</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271</a:t>
                      </a:r>
                      <a:endParaRPr lang="en-IN" sz="1200" dirty="0">
                        <a:latin typeface="Elephant" panose="02020904090505020303" pitchFamily="18" charset="0"/>
                      </a:endParaRPr>
                    </a:p>
                  </a:txBody>
                  <a:tcPr/>
                </a:tc>
                <a:extLst>
                  <a:ext uri="{0D108BD9-81ED-4DB2-BD59-A6C34878D82A}">
                    <a16:rowId xmlns:a16="http://schemas.microsoft.com/office/drawing/2014/main" xmlns="" val="10001"/>
                  </a:ext>
                </a:extLst>
              </a:tr>
              <a:tr h="718294">
                <a:tc>
                  <a:txBody>
                    <a:bodyPr/>
                    <a:lstStyle/>
                    <a:p>
                      <a:pPr algn="ctr"/>
                      <a:r>
                        <a:rPr lang="en-US" sz="1200" b="1" dirty="0">
                          <a:latin typeface="Times New Roman" panose="02020603050405020304" pitchFamily="18" charset="0"/>
                          <a:cs typeface="Times New Roman" panose="02020603050405020304" pitchFamily="18" charset="0"/>
                        </a:rPr>
                        <a:t>8AB</a:t>
                      </a:r>
                      <a:endParaRPr lang="en-IN" sz="12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Income taxable</a:t>
                      </a:r>
                      <a:r>
                        <a:rPr lang="en-US" sz="1800" baseline="0" dirty="0">
                          <a:latin typeface="Gadugi" panose="020B0502040204020203" pitchFamily="34" charset="0"/>
                          <a:ea typeface="Gadugi" panose="020B0502040204020203" pitchFamily="34" charset="0"/>
                        </a:rPr>
                        <a:t> u/d 45(4) in case of reconstitution of firm with reference to immovable property</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50</a:t>
                      </a:r>
                      <a:endParaRPr lang="en-IN" sz="1200" dirty="0">
                        <a:latin typeface="Elephant" panose="02020904090505020303" pitchFamily="18" charset="0"/>
                      </a:endParaRPr>
                    </a:p>
                  </a:txBody>
                  <a:tcPr/>
                </a:tc>
                <a:extLst>
                  <a:ext uri="{0D108BD9-81ED-4DB2-BD59-A6C34878D82A}">
                    <a16:rowId xmlns:a16="http://schemas.microsoft.com/office/drawing/2014/main" xmlns="" val="10002"/>
                  </a:ext>
                </a:extLst>
              </a:tr>
              <a:tr h="718294">
                <a:tc>
                  <a:txBody>
                    <a:bodyPr/>
                    <a:lstStyle/>
                    <a:p>
                      <a:pPr algn="ctr"/>
                      <a:endParaRPr lang="en-IN" sz="12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Calculation of the value</a:t>
                      </a:r>
                      <a:r>
                        <a:rPr lang="en-US" sz="1800" baseline="0" dirty="0">
                          <a:latin typeface="Gadugi" panose="020B0502040204020203" pitchFamily="34" charset="0"/>
                          <a:ea typeface="Gadugi" panose="020B0502040204020203" pitchFamily="34" charset="0"/>
                        </a:rPr>
                        <a:t> of asset remaining with the specified entity to be made as per formula prescribed</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50(2)</a:t>
                      </a:r>
                      <a:endParaRPr lang="en-IN" sz="1200" dirty="0">
                        <a:latin typeface="Elephant" panose="02020904090505020303" pitchFamily="18" charset="0"/>
                      </a:endParaRPr>
                    </a:p>
                  </a:txBody>
                  <a:tcPr/>
                </a:tc>
                <a:extLst>
                  <a:ext uri="{0D108BD9-81ED-4DB2-BD59-A6C34878D82A}">
                    <a16:rowId xmlns:a16="http://schemas.microsoft.com/office/drawing/2014/main" xmlns="" val="10003"/>
                  </a:ext>
                </a:extLst>
              </a:tr>
              <a:tr h="420665">
                <a:tc>
                  <a:txBody>
                    <a:bodyPr/>
                    <a:lstStyle/>
                    <a:p>
                      <a:pPr algn="ctr"/>
                      <a:r>
                        <a:rPr lang="en-US" sz="1200" b="1" dirty="0">
                          <a:latin typeface="Times New Roman" panose="02020603050405020304" pitchFamily="18" charset="0"/>
                          <a:cs typeface="Times New Roman" panose="02020603050405020304" pitchFamily="18" charset="0"/>
                        </a:rPr>
                        <a:t>8D</a:t>
                      </a:r>
                      <a:endParaRPr lang="en-IN" sz="12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Expenditure in relation</a:t>
                      </a:r>
                      <a:r>
                        <a:rPr lang="en-US" sz="1800" baseline="0" dirty="0">
                          <a:latin typeface="Gadugi" panose="020B0502040204020203" pitchFamily="34" charset="0"/>
                          <a:ea typeface="Gadugi" panose="020B0502040204020203" pitchFamily="34" charset="0"/>
                        </a:rPr>
                        <a:t> to earning exempt income</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14</a:t>
                      </a:r>
                      <a:endParaRPr lang="en-IN" sz="1200" dirty="0">
                        <a:latin typeface="Elephant" panose="02020904090505020303" pitchFamily="18" charset="0"/>
                      </a:endParaRPr>
                    </a:p>
                  </a:txBody>
                  <a:tcPr/>
                </a:tc>
                <a:extLst>
                  <a:ext uri="{0D108BD9-81ED-4DB2-BD59-A6C34878D82A}">
                    <a16:rowId xmlns:a16="http://schemas.microsoft.com/office/drawing/2014/main" xmlns="" val="10004"/>
                  </a:ext>
                </a:extLst>
              </a:tr>
              <a:tr h="420665">
                <a:tc>
                  <a:txBody>
                    <a:bodyPr/>
                    <a:lstStyle/>
                    <a:p>
                      <a:pPr algn="ctr"/>
                      <a:endParaRPr lang="en-IN" sz="1200" b="1"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Broadway" panose="04040905080B02020502" pitchFamily="82" charset="0"/>
                        </a:rPr>
                        <a:t>MAPPING OF RULES .. Valuations</a:t>
                      </a:r>
                      <a:endParaRPr lang="en-IN" sz="1600" dirty="0">
                        <a:latin typeface="Elephant" panose="02020904090505020303" pitchFamily="18" charset="0"/>
                      </a:endParaRPr>
                    </a:p>
                  </a:txBody>
                  <a:tcPr/>
                </a:tc>
                <a:tc>
                  <a:txBody>
                    <a:bodyPr/>
                    <a:lstStyle/>
                    <a:p>
                      <a:pPr algn="ctr"/>
                      <a:endParaRPr lang="en-IN" sz="1200" dirty="0">
                        <a:latin typeface="Elephant" panose="02020904090505020303" pitchFamily="18" charset="0"/>
                      </a:endParaRPr>
                    </a:p>
                  </a:txBody>
                  <a:tcPr/>
                </a:tc>
                <a:extLst>
                  <a:ext uri="{0D108BD9-81ED-4DB2-BD59-A6C34878D82A}">
                    <a16:rowId xmlns:a16="http://schemas.microsoft.com/office/drawing/2014/main" xmlns="" val="10005"/>
                  </a:ext>
                </a:extLst>
              </a:tr>
              <a:tr h="513067">
                <a:tc>
                  <a:txBody>
                    <a:bodyPr/>
                    <a:lstStyle/>
                    <a:p>
                      <a:pPr algn="ctr"/>
                      <a:r>
                        <a:rPr lang="en-US" sz="1200" b="1" dirty="0">
                          <a:latin typeface="Times New Roman" panose="02020603050405020304" pitchFamily="18" charset="0"/>
                          <a:cs typeface="Times New Roman" panose="02020603050405020304" pitchFamily="18" charset="0"/>
                        </a:rPr>
                        <a:t>11U, 11UA. 11UAA, 11UAB,</a:t>
                      </a:r>
                      <a:r>
                        <a:rPr lang="en-US" sz="1200" b="1" baseline="0" dirty="0">
                          <a:latin typeface="Times New Roman" panose="02020603050405020304" pitchFamily="18" charset="0"/>
                          <a:cs typeface="Times New Roman" panose="02020603050405020304" pitchFamily="18" charset="0"/>
                        </a:rPr>
                        <a:t> 11 UAC, 11UAD</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Determination</a:t>
                      </a:r>
                      <a:r>
                        <a:rPr lang="en-US" sz="1800" baseline="0" dirty="0">
                          <a:latin typeface="Gadugi" panose="020B0502040204020203" pitchFamily="34" charset="0"/>
                          <a:ea typeface="Gadugi" panose="020B0502040204020203" pitchFamily="34" charset="0"/>
                        </a:rPr>
                        <a:t> of Fair Market Value – unquoted share, inventory …</a:t>
                      </a:r>
                      <a:r>
                        <a:rPr lang="en-US" sz="1800" baseline="0" dirty="0" err="1">
                          <a:latin typeface="Gadugi" panose="020B0502040204020203" pitchFamily="34" charset="0"/>
                          <a:ea typeface="Gadugi" panose="020B0502040204020203" pitchFamily="34" charset="0"/>
                        </a:rPr>
                        <a:t>etc</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56 , 57, 58</a:t>
                      </a:r>
                      <a:endParaRPr lang="en-IN" sz="1200" dirty="0">
                        <a:latin typeface="Elephant" panose="02020904090505020303" pitchFamily="18" charset="0"/>
                      </a:endParaRPr>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6511492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a:bodyPr>
          <a:lstStyle/>
          <a:p>
            <a:pPr algn="ctr"/>
            <a:r>
              <a:rPr lang="en-US" altLang="en-US" sz="3200" dirty="0">
                <a:latin typeface="Broadway" panose="04040905080B02020502" pitchFamily="82" charset="0"/>
              </a:rPr>
              <a:t>Frequency of Amendments</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849086" y="1052736"/>
            <a:ext cx="11129554" cy="5256212"/>
          </a:xfrm>
        </p:spPr>
        <p:txBody>
          <a:bodyPr>
            <a:normAutofit/>
          </a:bodyPr>
          <a:lstStyle/>
          <a:p>
            <a:pPr algn="just">
              <a:lnSpc>
                <a:spcPct val="150000"/>
              </a:lnSpc>
              <a:defRPr/>
            </a:pPr>
            <a:r>
              <a:rPr lang="en-US" altLang="en-US" sz="2400" dirty="0">
                <a:latin typeface="Gadugi" panose="020B0502040204020203" pitchFamily="34" charset="0"/>
                <a:ea typeface="Gadugi" panose="020B0502040204020203" pitchFamily="34" charset="0"/>
              </a:rPr>
              <a:t>One of the long standing practical problems faced is –</a:t>
            </a:r>
          </a:p>
          <a:p>
            <a:pPr algn="just">
              <a:lnSpc>
                <a:spcPct val="150000"/>
              </a:lnSpc>
              <a:defRPr/>
            </a:pPr>
            <a:r>
              <a:rPr lang="en-US" altLang="en-US" sz="2400" dirty="0">
                <a:latin typeface="Gadugi" panose="020B0502040204020203" pitchFamily="34" charset="0"/>
                <a:ea typeface="Gadugi" panose="020B0502040204020203" pitchFamily="34" charset="0"/>
              </a:rPr>
              <a:t>Rules can change frequently through notification and amendments when</a:t>
            </a:r>
          </a:p>
          <a:p>
            <a:pPr lvl="1" algn="just">
              <a:lnSpc>
                <a:spcPct val="150000"/>
              </a:lnSpc>
              <a:defRPr/>
            </a:pPr>
            <a:r>
              <a:rPr lang="en-US" altLang="en-US" sz="2200" b="1" dirty="0">
                <a:latin typeface="Gadugi" panose="020B0502040204020203" pitchFamily="34" charset="0"/>
                <a:ea typeface="Gadugi" panose="020B0502040204020203" pitchFamily="34" charset="0"/>
              </a:rPr>
              <a:t>Technology systems evolve</a:t>
            </a:r>
          </a:p>
          <a:p>
            <a:pPr lvl="1" algn="just">
              <a:lnSpc>
                <a:spcPct val="150000"/>
              </a:lnSpc>
              <a:defRPr/>
            </a:pPr>
            <a:r>
              <a:rPr lang="en-US" altLang="en-US" sz="2200" b="1" dirty="0">
                <a:latin typeface="Gadugi" panose="020B0502040204020203" pitchFamily="34" charset="0"/>
                <a:ea typeface="Gadugi" panose="020B0502040204020203" pitchFamily="34" charset="0"/>
              </a:rPr>
              <a:t>Reporting requirements expand</a:t>
            </a:r>
          </a:p>
          <a:p>
            <a:pPr lvl="1" algn="just">
              <a:lnSpc>
                <a:spcPct val="150000"/>
              </a:lnSpc>
              <a:defRPr/>
            </a:pPr>
            <a:r>
              <a:rPr lang="en-US" altLang="en-US" sz="2200" b="1" dirty="0">
                <a:latin typeface="Gadugi" panose="020B0502040204020203" pitchFamily="34" charset="0"/>
                <a:ea typeface="Gadugi" panose="020B0502040204020203" pitchFamily="34" charset="0"/>
              </a:rPr>
              <a:t>Government introduces compliance refinements </a:t>
            </a:r>
          </a:p>
        </p:txBody>
      </p:sp>
    </p:spTree>
    <p:extLst>
      <p:ext uri="{BB962C8B-B14F-4D97-AF65-F5344CB8AC3E}">
        <p14:creationId xmlns:p14="http://schemas.microsoft.com/office/powerpoint/2010/main" val="21153238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4589"/>
          </a:xfrm>
        </p:spPr>
        <p:txBody>
          <a:bodyPr>
            <a:normAutofit/>
          </a:bodyPr>
          <a:lstStyle/>
          <a:p>
            <a:pPr algn="ctr"/>
            <a:r>
              <a:rPr lang="en-US" sz="3600" dirty="0">
                <a:latin typeface="Broadway" panose="04040905080B02020502" pitchFamily="82" charset="0"/>
              </a:rPr>
              <a:t>MAPPING OF RULES .. </a:t>
            </a:r>
            <a:r>
              <a:rPr lang="en-US" sz="1600" dirty="0">
                <a:latin typeface="Broadway" panose="04040905080B02020502" pitchFamily="82" charset="0"/>
              </a:rPr>
              <a:t>others</a:t>
            </a:r>
            <a:endParaRPr lang="en-IN" sz="1600"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6562115"/>
              </p:ext>
            </p:extLst>
          </p:nvPr>
        </p:nvGraphicFramePr>
        <p:xfrm>
          <a:off x="838200" y="1214845"/>
          <a:ext cx="10515600" cy="4341012"/>
        </p:xfrm>
        <a:graphic>
          <a:graphicData uri="http://schemas.openxmlformats.org/drawingml/2006/table">
            <a:tbl>
              <a:tblPr firstRow="1" bandRow="1">
                <a:tableStyleId>{5C22544A-7EE6-4342-B048-85BDC9FD1C3A}</a:tableStyleId>
              </a:tblPr>
              <a:tblGrid>
                <a:gridCol w="1408611">
                  <a:extLst>
                    <a:ext uri="{9D8B030D-6E8A-4147-A177-3AD203B41FA5}">
                      <a16:colId xmlns:a16="http://schemas.microsoft.com/office/drawing/2014/main" xmlns="" val="20000"/>
                    </a:ext>
                  </a:extLst>
                </a:gridCol>
                <a:gridCol w="7680960">
                  <a:extLst>
                    <a:ext uri="{9D8B030D-6E8A-4147-A177-3AD203B41FA5}">
                      <a16:colId xmlns:a16="http://schemas.microsoft.com/office/drawing/2014/main" xmlns="" val="20001"/>
                    </a:ext>
                  </a:extLst>
                </a:gridCol>
                <a:gridCol w="1426029">
                  <a:extLst>
                    <a:ext uri="{9D8B030D-6E8A-4147-A177-3AD203B41FA5}">
                      <a16:colId xmlns:a16="http://schemas.microsoft.com/office/drawing/2014/main" xmlns="" val="20002"/>
                    </a:ext>
                  </a:extLst>
                </a:gridCol>
              </a:tblGrid>
              <a:tr h="647016">
                <a:tc>
                  <a:txBody>
                    <a:bodyPr/>
                    <a:lstStyle/>
                    <a:p>
                      <a:pPr algn="ctr"/>
                      <a:r>
                        <a:rPr lang="en-US" dirty="0">
                          <a:solidFill>
                            <a:schemeClr val="tx1"/>
                          </a:solidFill>
                          <a:latin typeface="Elephant" panose="02020904090505020303" pitchFamily="18" charset="0"/>
                        </a:rPr>
                        <a:t>1962</a:t>
                      </a:r>
                      <a:r>
                        <a:rPr lang="en-US" baseline="0" dirty="0">
                          <a:solidFill>
                            <a:schemeClr val="tx1"/>
                          </a:solidFill>
                          <a:latin typeface="Elephant" panose="02020904090505020303" pitchFamily="18" charset="0"/>
                        </a:rPr>
                        <a:t> Rules</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Heading</a:t>
                      </a:r>
                      <a:r>
                        <a:rPr lang="en-US" baseline="0" dirty="0">
                          <a:solidFill>
                            <a:schemeClr val="tx1"/>
                          </a:solidFill>
                          <a:latin typeface="Elephant" panose="02020904090505020303" pitchFamily="18" charset="0"/>
                        </a:rPr>
                        <a:t> </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2026 Rules</a:t>
                      </a:r>
                      <a:endParaRPr lang="en-IN" dirty="0">
                        <a:solidFill>
                          <a:schemeClr val="tx1"/>
                        </a:solidFill>
                        <a:latin typeface="Elephant" panose="02020904090505020303" pitchFamily="18" charset="0"/>
                      </a:endParaRPr>
                    </a:p>
                  </a:txBody>
                  <a:tcPr/>
                </a:tc>
                <a:extLst>
                  <a:ext uri="{0D108BD9-81ED-4DB2-BD59-A6C34878D82A}">
                    <a16:rowId xmlns:a16="http://schemas.microsoft.com/office/drawing/2014/main" xmlns="" val="10000"/>
                  </a:ext>
                </a:extLst>
              </a:tr>
              <a:tr h="374859">
                <a:tc>
                  <a:txBody>
                    <a:bodyPr/>
                    <a:lstStyle/>
                    <a:p>
                      <a:pPr algn="ctr"/>
                      <a:r>
                        <a:rPr lang="en-US" sz="1200" b="1" dirty="0">
                          <a:latin typeface="Times New Roman" panose="02020603050405020304" pitchFamily="18" charset="0"/>
                          <a:cs typeface="Times New Roman" panose="02020603050405020304" pitchFamily="18" charset="0"/>
                        </a:rPr>
                        <a:t>37BA</a:t>
                      </a:r>
                      <a:endParaRPr lang="en-IN" sz="12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Credit for TDS for the purposes of section 199</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100">
                          <a:latin typeface="Elephant" panose="02020904090505020303" pitchFamily="18" charset="0"/>
                        </a:rPr>
                        <a:t>203</a:t>
                      </a:r>
                      <a:endParaRPr lang="en-IN" sz="1100" dirty="0">
                        <a:latin typeface="Elephant" panose="02020904090505020303" pitchFamily="18" charset="0"/>
                      </a:endParaRPr>
                    </a:p>
                  </a:txBody>
                  <a:tcPr/>
                </a:tc>
                <a:extLst>
                  <a:ext uri="{0D108BD9-81ED-4DB2-BD59-A6C34878D82A}">
                    <a16:rowId xmlns:a16="http://schemas.microsoft.com/office/drawing/2014/main" xmlns="" val="10001"/>
                  </a:ext>
                </a:extLst>
              </a:tr>
              <a:tr h="462155">
                <a:tc>
                  <a:txBody>
                    <a:bodyPr/>
                    <a:lstStyle/>
                    <a:p>
                      <a:pPr algn="ctr"/>
                      <a:r>
                        <a:rPr lang="en-US" sz="1200" b="1" dirty="0">
                          <a:latin typeface="Times New Roman" panose="02020603050405020304" pitchFamily="18" charset="0"/>
                          <a:cs typeface="Times New Roman" panose="02020603050405020304" pitchFamily="18" charset="0"/>
                        </a:rPr>
                        <a:t>114D</a:t>
                      </a:r>
                      <a:endParaRPr lang="en-IN" sz="12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Time and manner of furnishing of information statement containing particulars in Form 60</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100" dirty="0">
                          <a:latin typeface="Elephant" panose="02020904090505020303" pitchFamily="18" charset="0"/>
                        </a:rPr>
                        <a:t>160</a:t>
                      </a:r>
                      <a:endParaRPr lang="en-IN" sz="1100" dirty="0">
                        <a:latin typeface="Elephant" panose="02020904090505020303" pitchFamily="18" charset="0"/>
                      </a:endParaRPr>
                    </a:p>
                  </a:txBody>
                  <a:tcPr/>
                </a:tc>
                <a:extLst>
                  <a:ext uri="{0D108BD9-81ED-4DB2-BD59-A6C34878D82A}">
                    <a16:rowId xmlns:a16="http://schemas.microsoft.com/office/drawing/2014/main" xmlns="" val="10002"/>
                  </a:ext>
                </a:extLst>
              </a:tr>
              <a:tr h="374859">
                <a:tc>
                  <a:txBody>
                    <a:bodyPr/>
                    <a:lstStyle/>
                    <a:p>
                      <a:pPr algn="ctr"/>
                      <a:r>
                        <a:rPr lang="en-US" sz="1200" b="1" dirty="0">
                          <a:latin typeface="Times New Roman" panose="02020603050405020304" pitchFamily="18" charset="0"/>
                          <a:cs typeface="Times New Roman" panose="02020603050405020304" pitchFamily="18" charset="0"/>
                        </a:rPr>
                        <a:t>114DB</a:t>
                      </a:r>
                      <a:endParaRPr lang="en-IN" sz="12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Information or documents to be furnished under section 285 BA</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100">
                          <a:latin typeface="Elephant" panose="02020904090505020303" pitchFamily="18" charset="0"/>
                        </a:rPr>
                        <a:t>235</a:t>
                      </a:r>
                      <a:endParaRPr lang="en-IN" sz="1100" dirty="0">
                        <a:latin typeface="Elephant" panose="02020904090505020303" pitchFamily="18" charset="0"/>
                      </a:endParaRPr>
                    </a:p>
                  </a:txBody>
                  <a:tcPr/>
                </a:tc>
                <a:extLst>
                  <a:ext uri="{0D108BD9-81ED-4DB2-BD59-A6C34878D82A}">
                    <a16:rowId xmlns:a16="http://schemas.microsoft.com/office/drawing/2014/main" xmlns="" val="10003"/>
                  </a:ext>
                </a:extLst>
              </a:tr>
              <a:tr h="374859">
                <a:tc>
                  <a:txBody>
                    <a:bodyPr/>
                    <a:lstStyle/>
                    <a:p>
                      <a:pPr algn="ctr"/>
                      <a:r>
                        <a:rPr lang="en-US" sz="1200" b="1" dirty="0">
                          <a:latin typeface="Times New Roman" panose="02020603050405020304" pitchFamily="18" charset="0"/>
                          <a:cs typeface="Times New Roman" panose="02020603050405020304" pitchFamily="18" charset="0"/>
                        </a:rPr>
                        <a:t>125</a:t>
                      </a:r>
                      <a:endParaRPr lang="en-IN" sz="12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Electronic payment of tax by company </a:t>
                      </a:r>
                      <a:r>
                        <a:rPr lang="en-US" sz="1800" baseline="0" dirty="0">
                          <a:latin typeface="Gadugi" panose="020B0502040204020203" pitchFamily="34" charset="0"/>
                          <a:ea typeface="Gadugi" panose="020B0502040204020203" pitchFamily="34" charset="0"/>
                        </a:rPr>
                        <a:t> and those covered by tax audit</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100" dirty="0">
                          <a:latin typeface="Elephant" panose="02020904090505020303" pitchFamily="18" charset="0"/>
                        </a:rPr>
                        <a:t>333</a:t>
                      </a:r>
                      <a:endParaRPr lang="en-IN" sz="1100" dirty="0">
                        <a:latin typeface="Elephant" panose="02020904090505020303" pitchFamily="18" charset="0"/>
                      </a:endParaRPr>
                    </a:p>
                  </a:txBody>
                  <a:tcPr/>
                </a:tc>
                <a:extLst>
                  <a:ext uri="{0D108BD9-81ED-4DB2-BD59-A6C34878D82A}">
                    <a16:rowId xmlns:a16="http://schemas.microsoft.com/office/drawing/2014/main" xmlns="" val="10004"/>
                  </a:ext>
                </a:extLst>
              </a:tr>
              <a:tr h="374859">
                <a:tc>
                  <a:txBody>
                    <a:bodyPr/>
                    <a:lstStyle/>
                    <a:p>
                      <a:pPr algn="ctr"/>
                      <a:r>
                        <a:rPr lang="en-US" sz="1200" b="1" dirty="0">
                          <a:latin typeface="Times New Roman" panose="02020603050405020304" pitchFamily="18" charset="0"/>
                          <a:cs typeface="Times New Roman" panose="02020603050405020304" pitchFamily="18" charset="0"/>
                        </a:rPr>
                        <a:t>126</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Computation of period of stay in India  for an</a:t>
                      </a:r>
                      <a:r>
                        <a:rPr lang="en-US" sz="1800" baseline="0" dirty="0">
                          <a:latin typeface="Gadugi" panose="020B0502040204020203" pitchFamily="34" charset="0"/>
                          <a:ea typeface="Gadugi" panose="020B0502040204020203" pitchFamily="34" charset="0"/>
                        </a:rPr>
                        <a:t> Indian citizen being a crew of a foreign bound ship – continuous discharge certificate, eligible voyage  </a:t>
                      </a:r>
                      <a:r>
                        <a:rPr lang="en-US" sz="1800" baseline="0" dirty="0" err="1">
                          <a:latin typeface="Gadugi" panose="020B0502040204020203" pitchFamily="34" charset="0"/>
                          <a:ea typeface="Gadugi" panose="020B0502040204020203" pitchFamily="34" charset="0"/>
                        </a:rPr>
                        <a:t>etc</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100" dirty="0">
                          <a:latin typeface="Elephant" panose="02020904090505020303" pitchFamily="18" charset="0"/>
                        </a:rPr>
                        <a:t>8</a:t>
                      </a:r>
                      <a:endParaRPr lang="en-IN" sz="1100" dirty="0">
                        <a:latin typeface="Elephant" panose="02020904090505020303" pitchFamily="18" charset="0"/>
                      </a:endParaRPr>
                    </a:p>
                  </a:txBody>
                  <a:tcPr/>
                </a:tc>
                <a:extLst>
                  <a:ext uri="{0D108BD9-81ED-4DB2-BD59-A6C34878D82A}">
                    <a16:rowId xmlns:a16="http://schemas.microsoft.com/office/drawing/2014/main" xmlns="" val="10005"/>
                  </a:ext>
                </a:extLst>
              </a:tr>
              <a:tr h="374859">
                <a:tc>
                  <a:txBody>
                    <a:bodyPr/>
                    <a:lstStyle/>
                    <a:p>
                      <a:pPr algn="ctr"/>
                      <a:r>
                        <a:rPr lang="en-US" sz="1200" b="1" dirty="0">
                          <a:latin typeface="Times New Roman" panose="02020603050405020304" pitchFamily="18" charset="0"/>
                          <a:cs typeface="Times New Roman" panose="02020603050405020304" pitchFamily="18" charset="0"/>
                        </a:rPr>
                        <a:t>131</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Electronic</a:t>
                      </a:r>
                      <a:r>
                        <a:rPr lang="en-US" sz="1800" baseline="0" dirty="0">
                          <a:latin typeface="Gadugi" panose="020B0502040204020203" pitchFamily="34" charset="0"/>
                          <a:ea typeface="Gadugi" panose="020B0502040204020203" pitchFamily="34" charset="0"/>
                        </a:rPr>
                        <a:t> furnishing of forms, returns, statements, reports , orders </a:t>
                      </a:r>
                      <a:r>
                        <a:rPr lang="en-US" sz="1800" baseline="0" dirty="0" err="1">
                          <a:latin typeface="Gadugi" panose="020B0502040204020203" pitchFamily="34" charset="0"/>
                          <a:ea typeface="Gadugi" panose="020B0502040204020203" pitchFamily="34" charset="0"/>
                        </a:rPr>
                        <a:t>etc</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100" dirty="0">
                          <a:latin typeface="Elephant" panose="02020904090505020303" pitchFamily="18" charset="0"/>
                        </a:rPr>
                        <a:t>332</a:t>
                      </a:r>
                      <a:endParaRPr lang="en-IN" sz="1100" dirty="0">
                        <a:latin typeface="Elephant" panose="02020904090505020303" pitchFamily="18" charset="0"/>
                      </a:endParaRPr>
                    </a:p>
                  </a:txBody>
                  <a:tcPr/>
                </a:tc>
                <a:extLst>
                  <a:ext uri="{0D108BD9-81ED-4DB2-BD59-A6C34878D82A}">
                    <a16:rowId xmlns:a16="http://schemas.microsoft.com/office/drawing/2014/main" xmlns="" val="10006"/>
                  </a:ext>
                </a:extLst>
              </a:tr>
              <a:tr h="374859">
                <a:tc>
                  <a:txBody>
                    <a:bodyPr/>
                    <a:lstStyle/>
                    <a:p>
                      <a:pPr algn="ctr"/>
                      <a:r>
                        <a:rPr lang="en-US" sz="1200" b="1" dirty="0">
                          <a:latin typeface="Times New Roman" panose="02020603050405020304" pitchFamily="18" charset="0"/>
                          <a:cs typeface="Times New Roman" panose="02020603050405020304" pitchFamily="18" charset="0"/>
                        </a:rPr>
                        <a:t>134</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Application u/s 155(20) for TDS credit where the year</a:t>
                      </a:r>
                      <a:r>
                        <a:rPr lang="en-US" sz="1800" baseline="0" dirty="0">
                          <a:latin typeface="Gadugi" panose="020B0502040204020203" pitchFamily="34" charset="0"/>
                          <a:ea typeface="Gadugi" panose="020B0502040204020203" pitchFamily="34" charset="0"/>
                        </a:rPr>
                        <a:t> of income and TDS are different</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100" dirty="0">
                          <a:latin typeface="Elephant" panose="02020904090505020303" pitchFamily="18" charset="0"/>
                        </a:rPr>
                        <a:t>178</a:t>
                      </a:r>
                      <a:endParaRPr lang="en-IN" sz="1100" dirty="0">
                        <a:latin typeface="Elephant" panose="02020904090505020303" pitchFamily="18" charset="0"/>
                      </a:endParaRP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13866751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4589"/>
          </a:xfrm>
        </p:spPr>
        <p:txBody>
          <a:bodyPr>
            <a:normAutofit/>
          </a:bodyPr>
          <a:lstStyle/>
          <a:p>
            <a:pPr algn="ctr"/>
            <a:r>
              <a:rPr lang="en-US" sz="3600" dirty="0">
                <a:latin typeface="Broadway" panose="04040905080B02020502" pitchFamily="82" charset="0"/>
              </a:rPr>
              <a:t>MAPPING OF RULES.. </a:t>
            </a:r>
            <a:r>
              <a:rPr lang="en-US" sz="1600" dirty="0">
                <a:latin typeface="Broadway" panose="04040905080B02020502" pitchFamily="82" charset="0"/>
              </a:rPr>
              <a:t>Appeals</a:t>
            </a:r>
            <a:endParaRPr lang="en-IN" sz="1600"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22609084"/>
              </p:ext>
            </p:extLst>
          </p:nvPr>
        </p:nvGraphicFramePr>
        <p:xfrm>
          <a:off x="838200" y="1214845"/>
          <a:ext cx="10515600" cy="3734524"/>
        </p:xfrm>
        <a:graphic>
          <a:graphicData uri="http://schemas.openxmlformats.org/drawingml/2006/table">
            <a:tbl>
              <a:tblPr firstRow="1" bandRow="1">
                <a:tableStyleId>{5C22544A-7EE6-4342-B048-85BDC9FD1C3A}</a:tableStyleId>
              </a:tblPr>
              <a:tblGrid>
                <a:gridCol w="1408611">
                  <a:extLst>
                    <a:ext uri="{9D8B030D-6E8A-4147-A177-3AD203B41FA5}">
                      <a16:colId xmlns:a16="http://schemas.microsoft.com/office/drawing/2014/main" xmlns="" val="20000"/>
                    </a:ext>
                  </a:extLst>
                </a:gridCol>
                <a:gridCol w="7680960">
                  <a:extLst>
                    <a:ext uri="{9D8B030D-6E8A-4147-A177-3AD203B41FA5}">
                      <a16:colId xmlns:a16="http://schemas.microsoft.com/office/drawing/2014/main" xmlns="" val="20001"/>
                    </a:ext>
                  </a:extLst>
                </a:gridCol>
                <a:gridCol w="1426029">
                  <a:extLst>
                    <a:ext uri="{9D8B030D-6E8A-4147-A177-3AD203B41FA5}">
                      <a16:colId xmlns:a16="http://schemas.microsoft.com/office/drawing/2014/main" xmlns="" val="20002"/>
                    </a:ext>
                  </a:extLst>
                </a:gridCol>
              </a:tblGrid>
              <a:tr h="809896">
                <a:tc>
                  <a:txBody>
                    <a:bodyPr/>
                    <a:lstStyle/>
                    <a:p>
                      <a:pPr algn="ctr"/>
                      <a:r>
                        <a:rPr lang="en-US" dirty="0">
                          <a:solidFill>
                            <a:schemeClr val="tx1"/>
                          </a:solidFill>
                          <a:latin typeface="Elephant" panose="02020904090505020303" pitchFamily="18" charset="0"/>
                        </a:rPr>
                        <a:t>1962</a:t>
                      </a:r>
                      <a:r>
                        <a:rPr lang="en-US" baseline="0" dirty="0">
                          <a:solidFill>
                            <a:schemeClr val="tx1"/>
                          </a:solidFill>
                          <a:latin typeface="Elephant" panose="02020904090505020303" pitchFamily="18" charset="0"/>
                        </a:rPr>
                        <a:t> Rules</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Heading</a:t>
                      </a:r>
                      <a:r>
                        <a:rPr lang="en-US" baseline="0" dirty="0">
                          <a:solidFill>
                            <a:schemeClr val="tx1"/>
                          </a:solidFill>
                          <a:latin typeface="Elephant" panose="02020904090505020303" pitchFamily="18" charset="0"/>
                        </a:rPr>
                        <a:t> </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2026 Rules</a:t>
                      </a:r>
                      <a:endParaRPr lang="en-IN" dirty="0">
                        <a:solidFill>
                          <a:schemeClr val="tx1"/>
                        </a:solidFill>
                        <a:latin typeface="Elephant" panose="02020904090505020303" pitchFamily="18" charset="0"/>
                      </a:endParaRPr>
                    </a:p>
                  </a:txBody>
                  <a:tcPr/>
                </a:tc>
                <a:extLst>
                  <a:ext uri="{0D108BD9-81ED-4DB2-BD59-A6C34878D82A}">
                    <a16:rowId xmlns:a16="http://schemas.microsoft.com/office/drawing/2014/main" xmlns="" val="10000"/>
                  </a:ext>
                </a:extLst>
              </a:tr>
              <a:tr h="469226">
                <a:tc>
                  <a:txBody>
                    <a:bodyPr/>
                    <a:lstStyle/>
                    <a:p>
                      <a:pPr algn="ctr"/>
                      <a:r>
                        <a:rPr lang="en-US" sz="1400" b="1" dirty="0">
                          <a:latin typeface="Times New Roman" panose="02020603050405020304" pitchFamily="18" charset="0"/>
                          <a:cs typeface="Times New Roman" panose="02020603050405020304" pitchFamily="18" charset="0"/>
                        </a:rPr>
                        <a:t>45</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Appeals</a:t>
                      </a:r>
                      <a:r>
                        <a:rPr lang="en-US" sz="1800" baseline="0" dirty="0">
                          <a:latin typeface="Gadugi" panose="020B0502040204020203" pitchFamily="34" charset="0"/>
                          <a:ea typeface="Gadugi" panose="020B0502040204020203" pitchFamily="34" charset="0"/>
                        </a:rPr>
                        <a:t> before JCIT (A) / CIT(A)</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167</a:t>
                      </a:r>
                      <a:endParaRPr lang="en-IN" sz="1400" dirty="0">
                        <a:latin typeface="Elephant" panose="02020904090505020303" pitchFamily="18" charset="0"/>
                      </a:endParaRPr>
                    </a:p>
                  </a:txBody>
                  <a:tcPr/>
                </a:tc>
                <a:extLst>
                  <a:ext uri="{0D108BD9-81ED-4DB2-BD59-A6C34878D82A}">
                    <a16:rowId xmlns:a16="http://schemas.microsoft.com/office/drawing/2014/main" xmlns="" val="10001"/>
                  </a:ext>
                </a:extLst>
              </a:tr>
              <a:tr h="578498">
                <a:tc>
                  <a:txBody>
                    <a:bodyPr/>
                    <a:lstStyle/>
                    <a:p>
                      <a:pPr algn="ctr"/>
                      <a:r>
                        <a:rPr lang="en-US" sz="1400" b="1" dirty="0">
                          <a:latin typeface="Times New Roman" panose="02020603050405020304" pitchFamily="18" charset="0"/>
                          <a:cs typeface="Times New Roman" panose="02020603050405020304" pitchFamily="18" charset="0"/>
                        </a:rPr>
                        <a:t>Form35</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Form of Appeal before JCIT (A)</a:t>
                      </a:r>
                      <a:r>
                        <a:rPr lang="en-US" sz="1800" baseline="0" dirty="0">
                          <a:latin typeface="Gadugi" panose="020B0502040204020203" pitchFamily="34" charset="0"/>
                          <a:ea typeface="Gadugi" panose="020B0502040204020203" pitchFamily="34" charset="0"/>
                        </a:rPr>
                        <a:t> /CIT(A)</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Form 99</a:t>
                      </a:r>
                      <a:endParaRPr lang="en-IN" sz="1400" dirty="0">
                        <a:latin typeface="Elephant" panose="02020904090505020303" pitchFamily="18" charset="0"/>
                      </a:endParaRPr>
                    </a:p>
                  </a:txBody>
                  <a:tcPr/>
                </a:tc>
                <a:extLst>
                  <a:ext uri="{0D108BD9-81ED-4DB2-BD59-A6C34878D82A}">
                    <a16:rowId xmlns:a16="http://schemas.microsoft.com/office/drawing/2014/main" xmlns="" val="10002"/>
                  </a:ext>
                </a:extLst>
              </a:tr>
              <a:tr h="469226">
                <a:tc>
                  <a:txBody>
                    <a:bodyPr/>
                    <a:lstStyle/>
                    <a:p>
                      <a:pPr algn="ctr"/>
                      <a:r>
                        <a:rPr lang="en-US" sz="1400" b="1" dirty="0">
                          <a:latin typeface="Times New Roman" panose="02020603050405020304" pitchFamily="18" charset="0"/>
                          <a:cs typeface="Times New Roman" panose="02020603050405020304" pitchFamily="18" charset="0"/>
                        </a:rPr>
                        <a:t>46A</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Production of addition evidence before JCIT (A) / CIT(A)</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192</a:t>
                      </a:r>
                      <a:endParaRPr lang="en-IN" sz="1400" dirty="0">
                        <a:latin typeface="Elephant" panose="02020904090505020303" pitchFamily="18" charset="0"/>
                      </a:endParaRPr>
                    </a:p>
                  </a:txBody>
                  <a:tcPr/>
                </a:tc>
                <a:extLst>
                  <a:ext uri="{0D108BD9-81ED-4DB2-BD59-A6C34878D82A}">
                    <a16:rowId xmlns:a16="http://schemas.microsoft.com/office/drawing/2014/main" xmlns="" val="10003"/>
                  </a:ext>
                </a:extLst>
              </a:tr>
              <a:tr h="469226">
                <a:tc>
                  <a:txBody>
                    <a:bodyPr/>
                    <a:lstStyle/>
                    <a:p>
                      <a:pPr algn="ctr"/>
                      <a:r>
                        <a:rPr lang="en-US" sz="1400" b="1" dirty="0">
                          <a:latin typeface="Times New Roman" panose="02020603050405020304" pitchFamily="18" charset="0"/>
                          <a:cs typeface="Times New Roman" panose="02020603050405020304" pitchFamily="18" charset="0"/>
                        </a:rPr>
                        <a:t>47</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Form of Appeal before Income Tax Appellate Tribunal</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193</a:t>
                      </a:r>
                      <a:endParaRPr lang="en-IN" sz="1400" dirty="0">
                        <a:latin typeface="Elephant" panose="02020904090505020303" pitchFamily="18" charset="0"/>
                      </a:endParaRPr>
                    </a:p>
                  </a:txBody>
                  <a:tcPr/>
                </a:tc>
                <a:extLst>
                  <a:ext uri="{0D108BD9-81ED-4DB2-BD59-A6C34878D82A}">
                    <a16:rowId xmlns:a16="http://schemas.microsoft.com/office/drawing/2014/main" xmlns="" val="10004"/>
                  </a:ext>
                </a:extLst>
              </a:tr>
              <a:tr h="469226">
                <a:tc>
                  <a:txBody>
                    <a:bodyPr/>
                    <a:lstStyle/>
                    <a:p>
                      <a:pPr algn="ctr"/>
                      <a:r>
                        <a:rPr lang="en-US" sz="1400" b="1" dirty="0">
                          <a:latin typeface="Times New Roman" panose="02020603050405020304" pitchFamily="18" charset="0"/>
                          <a:cs typeface="Times New Roman" panose="02020603050405020304" pitchFamily="18" charset="0"/>
                        </a:rPr>
                        <a:t>Form 36</a:t>
                      </a:r>
                      <a:endParaRPr lang="en-IN" sz="1400" b="1" dirty="0">
                        <a:latin typeface="Times New Roman" panose="02020603050405020304" pitchFamily="18" charset="0"/>
                        <a:cs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a:latin typeface="Gadugi" panose="020B0502040204020203" pitchFamily="34" charset="0"/>
                          <a:ea typeface="Gadugi" panose="020B0502040204020203" pitchFamily="34" charset="0"/>
                        </a:rPr>
                        <a:t>Form of Appeal before Income Tax Appellate Tribunal</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Form</a:t>
                      </a:r>
                      <a:r>
                        <a:rPr lang="en-US" sz="1400" baseline="0" dirty="0">
                          <a:latin typeface="Elephant" panose="02020904090505020303" pitchFamily="18" charset="0"/>
                        </a:rPr>
                        <a:t> </a:t>
                      </a:r>
                      <a:r>
                        <a:rPr lang="en-US" sz="1400" dirty="0">
                          <a:latin typeface="Elephant" panose="02020904090505020303" pitchFamily="18" charset="0"/>
                        </a:rPr>
                        <a:t>115</a:t>
                      </a:r>
                      <a:endParaRPr lang="en-IN" sz="1400" dirty="0">
                        <a:latin typeface="Elephant" panose="02020904090505020303" pitchFamily="18" charset="0"/>
                      </a:endParaRPr>
                    </a:p>
                  </a:txBody>
                  <a:tcPr/>
                </a:tc>
                <a:extLst>
                  <a:ext uri="{0D108BD9-81ED-4DB2-BD59-A6C34878D82A}">
                    <a16:rowId xmlns:a16="http://schemas.microsoft.com/office/drawing/2014/main" xmlns="" val="10005"/>
                  </a:ext>
                </a:extLst>
              </a:tr>
              <a:tr h="469226">
                <a:tc>
                  <a:txBody>
                    <a:bodyPr/>
                    <a:lstStyle/>
                    <a:p>
                      <a:pPr algn="ctr"/>
                      <a:r>
                        <a:rPr lang="en-US" sz="1400" b="1" dirty="0">
                          <a:latin typeface="Times New Roman" panose="02020603050405020304" pitchFamily="18" charset="0"/>
                          <a:cs typeface="Times New Roman" panose="02020603050405020304" pitchFamily="18" charset="0"/>
                        </a:rPr>
                        <a:t>Form 36A</a:t>
                      </a:r>
                      <a:endParaRPr lang="en-IN" sz="1400" b="1" dirty="0">
                        <a:latin typeface="Times New Roman" panose="02020603050405020304" pitchFamily="18" charset="0"/>
                        <a:cs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a:latin typeface="Gadugi" panose="020B0502040204020203" pitchFamily="34" charset="0"/>
                          <a:ea typeface="Gadugi" panose="020B0502040204020203" pitchFamily="34" charset="0"/>
                        </a:rPr>
                        <a:t>Memorandum of Cross Objections before Income Tax Appellate Tribunal</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dirty="0">
                          <a:latin typeface="Elephant" panose="02020904090505020303" pitchFamily="18" charset="0"/>
                        </a:rPr>
                        <a:t>Form</a:t>
                      </a:r>
                      <a:r>
                        <a:rPr lang="en-US" sz="1400" baseline="0" dirty="0">
                          <a:latin typeface="Elephant" panose="02020904090505020303" pitchFamily="18" charset="0"/>
                        </a:rPr>
                        <a:t>  </a:t>
                      </a:r>
                      <a:r>
                        <a:rPr lang="en-US" sz="1400" dirty="0">
                          <a:latin typeface="Elephant" panose="02020904090505020303" pitchFamily="18" charset="0"/>
                        </a:rPr>
                        <a:t>116</a:t>
                      </a:r>
                      <a:endParaRPr lang="en-IN" sz="1400" dirty="0">
                        <a:latin typeface="Elephant" panose="02020904090505020303" pitchFamily="18" charset="0"/>
                      </a:endParaRPr>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20146511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679676"/>
          </a:xfrm>
        </p:spPr>
        <p:txBody>
          <a:bodyPr>
            <a:normAutofit/>
          </a:bodyPr>
          <a:lstStyle/>
          <a:p>
            <a:r>
              <a:rPr lang="en-US" sz="3000" b="1" dirty="0">
                <a:latin typeface="Gadugi" panose="020B0502040204020203" pitchFamily="34" charset="0"/>
                <a:ea typeface="Gadugi" panose="020B0502040204020203" pitchFamily="34" charset="0"/>
              </a:rPr>
              <a:t>SAME RULES – CHANGE OF THRESHOLD</a:t>
            </a:r>
            <a:endParaRPr lang="en-IN" sz="3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3371393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0246"/>
          </a:xfrm>
        </p:spPr>
        <p:txBody>
          <a:bodyPr>
            <a:normAutofit/>
          </a:bodyPr>
          <a:lstStyle/>
          <a:p>
            <a:pPr algn="ctr"/>
            <a:r>
              <a:rPr lang="en-US" sz="2800" dirty="0">
                <a:latin typeface="Broadway" panose="04040905080B02020502" pitchFamily="82" charset="0"/>
              </a:rPr>
              <a:t>Reporting of SFT – Rule 114 E </a:t>
            </a:r>
            <a:r>
              <a:rPr lang="en-US" sz="2800" dirty="0" err="1">
                <a:latin typeface="Broadway" panose="04040905080B02020502" pitchFamily="82" charset="0"/>
              </a:rPr>
              <a:t>vs</a:t>
            </a:r>
            <a:r>
              <a:rPr lang="en-US" sz="2800" dirty="0">
                <a:latin typeface="Broadway" panose="04040905080B02020502" pitchFamily="82" charset="0"/>
              </a:rPr>
              <a:t> Rule 237</a:t>
            </a:r>
            <a:endParaRPr lang="en-IN" sz="2800" dirty="0">
              <a:latin typeface="Broadway" panose="04040905080B02020502"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78530980"/>
              </p:ext>
            </p:extLst>
          </p:nvPr>
        </p:nvGraphicFramePr>
        <p:xfrm>
          <a:off x="838200" y="1015999"/>
          <a:ext cx="10515600" cy="5457373"/>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20000"/>
                    </a:ext>
                  </a:extLst>
                </a:gridCol>
                <a:gridCol w="5257800">
                  <a:extLst>
                    <a:ext uri="{9D8B030D-6E8A-4147-A177-3AD203B41FA5}">
                      <a16:colId xmlns:a16="http://schemas.microsoft.com/office/drawing/2014/main" xmlns="" val="20001"/>
                    </a:ext>
                  </a:extLst>
                </a:gridCol>
              </a:tblGrid>
              <a:tr h="376441">
                <a:tc>
                  <a:txBody>
                    <a:bodyPr/>
                    <a:lstStyle/>
                    <a:p>
                      <a:pPr algn="ctr"/>
                      <a:r>
                        <a:rPr lang="en-US" dirty="0">
                          <a:solidFill>
                            <a:schemeClr val="tx1"/>
                          </a:solidFill>
                        </a:rPr>
                        <a:t>Rule 114</a:t>
                      </a:r>
                      <a:r>
                        <a:rPr lang="en-US" baseline="0" dirty="0">
                          <a:solidFill>
                            <a:schemeClr val="tx1"/>
                          </a:solidFill>
                        </a:rPr>
                        <a:t> E – 1962 Rules</a:t>
                      </a:r>
                      <a:endParaRPr lang="en-IN" dirty="0">
                        <a:solidFill>
                          <a:schemeClr val="tx1"/>
                        </a:solidFill>
                      </a:endParaRPr>
                    </a:p>
                  </a:txBody>
                  <a:tcPr/>
                </a:tc>
                <a:tc>
                  <a:txBody>
                    <a:bodyPr/>
                    <a:lstStyle/>
                    <a:p>
                      <a:pPr algn="ctr"/>
                      <a:r>
                        <a:rPr lang="en-US" dirty="0">
                          <a:solidFill>
                            <a:schemeClr val="tx1"/>
                          </a:solidFill>
                        </a:rPr>
                        <a:t>Rule 237 – 2026 Rules</a:t>
                      </a:r>
                      <a:endParaRPr lang="en-IN" dirty="0">
                        <a:solidFill>
                          <a:schemeClr val="tx1"/>
                        </a:solidFill>
                      </a:endParaRPr>
                    </a:p>
                  </a:txBody>
                  <a:tcPr/>
                </a:tc>
                <a:extLst>
                  <a:ext uri="{0D108BD9-81ED-4DB2-BD59-A6C34878D82A}">
                    <a16:rowId xmlns:a16="http://schemas.microsoft.com/office/drawing/2014/main" xmlns="" val="10000"/>
                  </a:ext>
                </a:extLst>
              </a:tr>
              <a:tr h="1223432">
                <a:tc>
                  <a:txBody>
                    <a:bodyPr/>
                    <a:lstStyle/>
                    <a:p>
                      <a:pPr algn="just"/>
                      <a:r>
                        <a:rPr lang="en-US" dirty="0">
                          <a:latin typeface="Times New Roman" panose="02020603050405020304" pitchFamily="18" charset="0"/>
                          <a:cs typeface="Times New Roman" panose="02020603050405020304" pitchFamily="18" charset="0"/>
                        </a:rPr>
                        <a:t>Payment made in cash for purchase of bank drafts or pay orders or bankers </a:t>
                      </a:r>
                      <a:r>
                        <a:rPr lang="en-US" dirty="0" err="1">
                          <a:latin typeface="Times New Roman" panose="02020603050405020304" pitchFamily="18" charset="0"/>
                          <a:cs typeface="Times New Roman" panose="02020603050405020304" pitchFamily="18" charset="0"/>
                        </a:rPr>
                        <a:t>cheques</a:t>
                      </a:r>
                      <a:r>
                        <a:rPr lang="en-US" dirty="0">
                          <a:latin typeface="Times New Roman" panose="02020603050405020304" pitchFamily="18" charset="0"/>
                          <a:cs typeface="Times New Roman" panose="02020603050405020304" pitchFamily="18" charset="0"/>
                        </a:rPr>
                        <a:t> for an amount exceeding Rs.10 Lakhs</a:t>
                      </a:r>
                      <a:endParaRPr lang="en-IN" dirty="0">
                        <a:latin typeface="Times New Roman" panose="02020603050405020304" pitchFamily="18" charset="0"/>
                        <a:cs typeface="Times New Roman" panose="02020603050405020304" pitchFamily="18" charset="0"/>
                      </a:endParaRPr>
                    </a:p>
                  </a:txBody>
                  <a:tcPr/>
                </a:tc>
                <a:tc>
                  <a:txBody>
                    <a:bodyPr/>
                    <a:lstStyle/>
                    <a:p>
                      <a:pPr algn="just"/>
                      <a:r>
                        <a:rPr lang="en-US" dirty="0">
                          <a:latin typeface="Gadugi" panose="020B0502040204020203" pitchFamily="34" charset="0"/>
                          <a:ea typeface="Gadugi" panose="020B0502040204020203" pitchFamily="34" charset="0"/>
                        </a:rPr>
                        <a:t>Amount in a financial year in one</a:t>
                      </a:r>
                      <a:r>
                        <a:rPr lang="en-US" baseline="0" dirty="0">
                          <a:latin typeface="Gadugi" panose="020B0502040204020203" pitchFamily="34" charset="0"/>
                          <a:ea typeface="Gadugi" panose="020B0502040204020203" pitchFamily="34" charset="0"/>
                        </a:rPr>
                        <a:t> or more account of a person aggregating to </a:t>
                      </a:r>
                    </a:p>
                    <a:p>
                      <a:pPr marL="285750" indent="-285750" algn="just">
                        <a:buFontTx/>
                        <a:buChar char="-"/>
                      </a:pPr>
                      <a:r>
                        <a:rPr lang="en-US" baseline="0" dirty="0">
                          <a:latin typeface="Gadugi" panose="020B0502040204020203" pitchFamily="34" charset="0"/>
                          <a:ea typeface="Gadugi" panose="020B0502040204020203" pitchFamily="34" charset="0"/>
                        </a:rPr>
                        <a:t>10 lakhs or more for a person having PAN</a:t>
                      </a:r>
                    </a:p>
                    <a:p>
                      <a:pPr marL="285750" indent="-285750" algn="just">
                        <a:buFontTx/>
                        <a:buChar char="-"/>
                      </a:pPr>
                      <a:r>
                        <a:rPr lang="en-US" baseline="0" dirty="0">
                          <a:latin typeface="Gadugi" panose="020B0502040204020203" pitchFamily="34" charset="0"/>
                          <a:ea typeface="Gadugi" panose="020B0502040204020203" pitchFamily="34" charset="0"/>
                        </a:rPr>
                        <a:t>5 lakhs or more for person not having PAN</a:t>
                      </a:r>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1"/>
                  </a:ext>
                </a:extLst>
              </a:tr>
              <a:tr h="1505763">
                <a:tc>
                  <a:txBody>
                    <a:bodyPr/>
                    <a:lstStyle/>
                    <a:p>
                      <a:pPr algn="just"/>
                      <a:r>
                        <a:rPr lang="en-US" dirty="0">
                          <a:latin typeface="Times New Roman" panose="02020603050405020304" pitchFamily="18" charset="0"/>
                          <a:cs typeface="Times New Roman" panose="02020603050405020304" pitchFamily="18" charset="0"/>
                        </a:rPr>
                        <a:t>Cash deposit  aggregating to 10 lakhs or more in a financial year in one or more accounts</a:t>
                      </a:r>
                      <a:r>
                        <a:rPr lang="en-US" baseline="0" dirty="0">
                          <a:latin typeface="Times New Roman" panose="02020603050405020304" pitchFamily="18" charset="0"/>
                          <a:cs typeface="Times New Roman" panose="02020603050405020304" pitchFamily="18" charset="0"/>
                        </a:rPr>
                        <a:t> other than current account and time deposit of a person</a:t>
                      </a:r>
                      <a:endParaRPr lang="en-IN" dirty="0">
                        <a:latin typeface="Times New Roman" panose="02020603050405020304" pitchFamily="18" charset="0"/>
                        <a:cs typeface="Times New Roman" panose="02020603050405020304" pitchFamily="18" charset="0"/>
                      </a:endParaRPr>
                    </a:p>
                  </a:txBody>
                  <a:tcPr/>
                </a:tc>
                <a:tc>
                  <a:txBody>
                    <a:bodyPr/>
                    <a:lstStyle/>
                    <a:p>
                      <a:pPr algn="just"/>
                      <a:r>
                        <a:rPr lang="en-US" dirty="0">
                          <a:latin typeface="Gadugi" panose="020B0502040204020203" pitchFamily="34" charset="0"/>
                          <a:ea typeface="Gadugi" panose="020B0502040204020203" pitchFamily="34" charset="0"/>
                        </a:rPr>
                        <a:t>Cash deposit  in a financial year in one</a:t>
                      </a:r>
                      <a:r>
                        <a:rPr lang="en-US" baseline="0" dirty="0">
                          <a:latin typeface="Gadugi" panose="020B0502040204020203" pitchFamily="34" charset="0"/>
                          <a:ea typeface="Gadugi" panose="020B0502040204020203" pitchFamily="34" charset="0"/>
                        </a:rPr>
                        <a:t> or more account of a person other than current account and time deposit  aggregating to </a:t>
                      </a:r>
                    </a:p>
                    <a:p>
                      <a:pPr marL="285750" indent="-285750" algn="just">
                        <a:buFontTx/>
                        <a:buChar char="-"/>
                      </a:pPr>
                      <a:r>
                        <a:rPr lang="en-US" baseline="0" dirty="0">
                          <a:latin typeface="Gadugi" panose="020B0502040204020203" pitchFamily="34" charset="0"/>
                          <a:ea typeface="Gadugi" panose="020B0502040204020203" pitchFamily="34" charset="0"/>
                        </a:rPr>
                        <a:t>10 lakhs or more for a person having PAN</a:t>
                      </a:r>
                    </a:p>
                    <a:p>
                      <a:pPr marL="285750" indent="-285750" algn="just">
                        <a:buFontTx/>
                        <a:buChar char="-"/>
                      </a:pPr>
                      <a:r>
                        <a:rPr lang="en-US" baseline="0" dirty="0">
                          <a:latin typeface="Gadugi" panose="020B0502040204020203" pitchFamily="34" charset="0"/>
                          <a:ea typeface="Gadugi" panose="020B0502040204020203" pitchFamily="34" charset="0"/>
                        </a:rPr>
                        <a:t>5 lakhs or more for person not having PAN</a:t>
                      </a:r>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2"/>
                  </a:ext>
                </a:extLst>
              </a:tr>
              <a:tr h="1223432">
                <a:tc>
                  <a:txBody>
                    <a:bodyPr/>
                    <a:lstStyle/>
                    <a:p>
                      <a:pPr algn="just"/>
                      <a:r>
                        <a:rPr lang="en-US" baseline="0" dirty="0">
                          <a:latin typeface="Times New Roman" panose="02020603050405020304" pitchFamily="18" charset="0"/>
                          <a:cs typeface="Times New Roman" panose="02020603050405020304" pitchFamily="18" charset="0"/>
                        </a:rPr>
                        <a:t>Receipt from person for sale of foreign currency of 10 lakhs or more </a:t>
                      </a:r>
                    </a:p>
                  </a:txBody>
                  <a:tcPr/>
                </a:tc>
                <a:tc>
                  <a:txBody>
                    <a:bodyPr/>
                    <a:lstStyle/>
                    <a:p>
                      <a:pPr algn="just"/>
                      <a:r>
                        <a:rPr lang="en-US" baseline="0" dirty="0">
                          <a:latin typeface="Gadugi" panose="020B0502040204020203" pitchFamily="34" charset="0"/>
                          <a:ea typeface="Gadugi" panose="020B0502040204020203" pitchFamily="34" charset="0"/>
                        </a:rPr>
                        <a:t>Receipt from person for sale of foreign currency –</a:t>
                      </a:r>
                    </a:p>
                    <a:p>
                      <a:pPr marL="285750" indent="-285750" algn="just">
                        <a:buFontTx/>
                        <a:buChar char="-"/>
                      </a:pPr>
                      <a:r>
                        <a:rPr lang="en-US" baseline="0" dirty="0">
                          <a:latin typeface="Gadugi" panose="020B0502040204020203" pitchFamily="34" charset="0"/>
                          <a:ea typeface="Gadugi" panose="020B0502040204020203" pitchFamily="34" charset="0"/>
                        </a:rPr>
                        <a:t>10 lakhs or more for a person having PAN</a:t>
                      </a:r>
                    </a:p>
                    <a:p>
                      <a:pPr marL="285750" indent="-285750" algn="just">
                        <a:buFontTx/>
                        <a:buChar char="-"/>
                      </a:pPr>
                      <a:r>
                        <a:rPr lang="en-US" baseline="0" dirty="0">
                          <a:latin typeface="Gadugi" panose="020B0502040204020203" pitchFamily="34" charset="0"/>
                          <a:ea typeface="Gadugi" panose="020B0502040204020203" pitchFamily="34" charset="0"/>
                        </a:rPr>
                        <a:t>5 lakhs or more for person not having PAN</a:t>
                      </a:r>
                      <a:endParaRPr lang="en-IN" dirty="0">
                        <a:latin typeface="Gadugi" panose="020B0502040204020203" pitchFamily="34" charset="0"/>
                        <a:ea typeface="Gadugi" panose="020B0502040204020203" pitchFamily="34" charset="0"/>
                      </a:endParaRPr>
                    </a:p>
                    <a:p>
                      <a:pPr algn="just"/>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r h="112830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latin typeface="Times New Roman" panose="02020603050405020304" pitchFamily="18" charset="0"/>
                          <a:cs typeface="Times New Roman" panose="02020603050405020304" pitchFamily="18" charset="0"/>
                        </a:rPr>
                        <a:t>Receipt from any person of amounts</a:t>
                      </a:r>
                      <a:r>
                        <a:rPr lang="en-US" baseline="0" dirty="0">
                          <a:latin typeface="Times New Roman" panose="02020603050405020304" pitchFamily="18" charset="0"/>
                          <a:cs typeface="Times New Roman" panose="02020603050405020304" pitchFamily="18" charset="0"/>
                        </a:rPr>
                        <a:t> of 10 lakhs or more in a financial year for acquiring units of mutual fund</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latin typeface="Gadugi" panose="020B0502040204020203" pitchFamily="34" charset="0"/>
                          <a:ea typeface="Gadugi" panose="020B0502040204020203" pitchFamily="34" charset="0"/>
                        </a:rPr>
                        <a:t>Removed</a:t>
                      </a:r>
                      <a:endParaRPr lang="en-IN" dirty="0">
                        <a:latin typeface="Gadugi" panose="020B0502040204020203" pitchFamily="34" charset="0"/>
                        <a:ea typeface="Gadugi" panose="020B0502040204020203" pitchFamily="34" charset="0"/>
                      </a:endParaRPr>
                    </a:p>
                    <a:p>
                      <a:pPr algn="just"/>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6972867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05584"/>
          </a:xfrm>
        </p:spPr>
        <p:txBody>
          <a:bodyPr>
            <a:normAutofit fontScale="90000"/>
          </a:bodyPr>
          <a:lstStyle/>
          <a:p>
            <a:pPr algn="ctr"/>
            <a:r>
              <a:rPr lang="en-US" sz="2800" dirty="0">
                <a:latin typeface="Broadway" panose="04040905080B02020502" pitchFamily="82" charset="0"/>
              </a:rPr>
              <a:t>PAN quoting rationalized – Rule 114 E </a:t>
            </a:r>
            <a:r>
              <a:rPr lang="en-US" sz="2800" dirty="0" err="1">
                <a:latin typeface="Broadway" panose="04040905080B02020502" pitchFamily="82" charset="0"/>
              </a:rPr>
              <a:t>vs</a:t>
            </a:r>
            <a:r>
              <a:rPr lang="en-US" sz="2800" dirty="0">
                <a:latin typeface="Broadway" panose="04040905080B02020502" pitchFamily="82" charset="0"/>
              </a:rPr>
              <a:t> Rule 237</a:t>
            </a:r>
            <a:endParaRPr lang="en-IN" sz="2800" dirty="0">
              <a:latin typeface="Broadway" panose="04040905080B02020502"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42877292"/>
              </p:ext>
            </p:extLst>
          </p:nvPr>
        </p:nvGraphicFramePr>
        <p:xfrm>
          <a:off x="838200" y="992778"/>
          <a:ext cx="10515600" cy="4677953"/>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20000"/>
                    </a:ext>
                  </a:extLst>
                </a:gridCol>
                <a:gridCol w="5257800">
                  <a:extLst>
                    <a:ext uri="{9D8B030D-6E8A-4147-A177-3AD203B41FA5}">
                      <a16:colId xmlns:a16="http://schemas.microsoft.com/office/drawing/2014/main" xmlns="" val="20001"/>
                    </a:ext>
                  </a:extLst>
                </a:gridCol>
              </a:tblGrid>
              <a:tr h="313863">
                <a:tc>
                  <a:txBody>
                    <a:bodyPr/>
                    <a:lstStyle/>
                    <a:p>
                      <a:pPr algn="ctr"/>
                      <a:r>
                        <a:rPr lang="en-US" dirty="0">
                          <a:solidFill>
                            <a:schemeClr val="tx1"/>
                          </a:solidFill>
                        </a:rPr>
                        <a:t>Rule 114</a:t>
                      </a:r>
                      <a:r>
                        <a:rPr lang="en-US" baseline="0" dirty="0">
                          <a:solidFill>
                            <a:schemeClr val="tx1"/>
                          </a:solidFill>
                        </a:rPr>
                        <a:t> E – 1962 Rules</a:t>
                      </a:r>
                      <a:endParaRPr lang="en-IN" dirty="0">
                        <a:solidFill>
                          <a:schemeClr val="tx1"/>
                        </a:solidFill>
                      </a:endParaRPr>
                    </a:p>
                  </a:txBody>
                  <a:tcPr/>
                </a:tc>
                <a:tc>
                  <a:txBody>
                    <a:bodyPr/>
                    <a:lstStyle/>
                    <a:p>
                      <a:pPr algn="ctr"/>
                      <a:r>
                        <a:rPr lang="en-US" dirty="0">
                          <a:solidFill>
                            <a:schemeClr val="tx1"/>
                          </a:solidFill>
                        </a:rPr>
                        <a:t>Rule 237 – 2026 Rules</a:t>
                      </a:r>
                      <a:endParaRPr lang="en-IN" dirty="0">
                        <a:solidFill>
                          <a:schemeClr val="tx1"/>
                        </a:solidFill>
                      </a:endParaRPr>
                    </a:p>
                  </a:txBody>
                  <a:tcPr/>
                </a:tc>
                <a:extLst>
                  <a:ext uri="{0D108BD9-81ED-4DB2-BD59-A6C34878D82A}">
                    <a16:rowId xmlns:a16="http://schemas.microsoft.com/office/drawing/2014/main" xmlns="" val="10000"/>
                  </a:ext>
                </a:extLst>
              </a:tr>
              <a:tr h="988615">
                <a:tc>
                  <a:txBody>
                    <a:bodyPr/>
                    <a:lstStyle/>
                    <a:p>
                      <a:pPr algn="just"/>
                      <a:r>
                        <a:rPr lang="en-US" dirty="0">
                          <a:latin typeface="Times New Roman" panose="02020603050405020304" pitchFamily="18" charset="0"/>
                          <a:cs typeface="Times New Roman" panose="02020603050405020304" pitchFamily="18" charset="0"/>
                        </a:rPr>
                        <a:t>Purchase or sale by any person of immovable property</a:t>
                      </a:r>
                      <a:r>
                        <a:rPr lang="en-US" baseline="0" dirty="0">
                          <a:latin typeface="Times New Roman" panose="02020603050405020304" pitchFamily="18" charset="0"/>
                          <a:cs typeface="Times New Roman" panose="02020603050405020304" pitchFamily="18" charset="0"/>
                        </a:rPr>
                        <a:t> for an amount of Rs.30 lakhs or more</a:t>
                      </a:r>
                      <a:endParaRPr lang="en-IN" dirty="0">
                        <a:latin typeface="Times New Roman" panose="02020603050405020304" pitchFamily="18" charset="0"/>
                        <a:cs typeface="Times New Roman" panose="02020603050405020304" pitchFamily="18" charset="0"/>
                      </a:endParaRPr>
                    </a:p>
                  </a:txBody>
                  <a:tcPr/>
                </a:tc>
                <a:tc>
                  <a:txBody>
                    <a:bodyPr/>
                    <a:lstStyle/>
                    <a:p>
                      <a:pPr algn="just"/>
                      <a:r>
                        <a:rPr lang="en-US"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Purchase /</a:t>
                      </a:r>
                      <a:r>
                        <a:rPr lang="en-US" baseline="0"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 Sale / Gift / Joint development agreement </a:t>
                      </a:r>
                      <a:r>
                        <a:rPr lang="en-US" baseline="0" dirty="0">
                          <a:latin typeface="Gadugi" panose="020B0502040204020203" pitchFamily="34" charset="0"/>
                          <a:ea typeface="Gadugi" panose="020B0502040204020203" pitchFamily="34" charset="0"/>
                        </a:rPr>
                        <a:t>of an immovable property by any person of an amount of </a:t>
                      </a:r>
                      <a:r>
                        <a:rPr lang="en-US" baseline="0"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Rs.45 lakhs or more </a:t>
                      </a:r>
                    </a:p>
                  </a:txBody>
                  <a:tcPr/>
                </a:tc>
                <a:extLst>
                  <a:ext uri="{0D108BD9-81ED-4DB2-BD59-A6C34878D82A}">
                    <a16:rowId xmlns:a16="http://schemas.microsoft.com/office/drawing/2014/main" xmlns="" val="10001"/>
                  </a:ext>
                </a:extLst>
              </a:tr>
              <a:tr h="1586218">
                <a:tc>
                  <a:txBody>
                    <a:bodyPr/>
                    <a:lstStyle/>
                    <a:p>
                      <a:r>
                        <a:rPr lang="en-US" dirty="0"/>
                        <a:t>---</a:t>
                      </a:r>
                      <a:endParaRPr lang="en-IN" dirty="0"/>
                    </a:p>
                  </a:txBody>
                  <a:tcPr/>
                </a:tc>
                <a:tc>
                  <a:txBody>
                    <a:bodyPr/>
                    <a:lstStyle/>
                    <a:p>
                      <a:r>
                        <a:rPr lang="en-US" dirty="0">
                          <a:latin typeface="Gadugi" panose="020B0502040204020203" pitchFamily="34" charset="0"/>
                          <a:ea typeface="Gadugi" panose="020B0502040204020203" pitchFamily="34" charset="0"/>
                        </a:rPr>
                        <a:t>Purchase of stamp paper</a:t>
                      </a:r>
                      <a:r>
                        <a:rPr lang="en-US" baseline="0" dirty="0">
                          <a:latin typeface="Gadugi" panose="020B0502040204020203" pitchFamily="34" charset="0"/>
                          <a:ea typeface="Gadugi" panose="020B0502040204020203" pitchFamily="34" charset="0"/>
                        </a:rPr>
                        <a:t> by a person –</a:t>
                      </a:r>
                    </a:p>
                    <a:p>
                      <a:pPr marL="285750" indent="-285750">
                        <a:buFontTx/>
                        <a:buChar char="-"/>
                      </a:pPr>
                      <a:r>
                        <a:rPr lang="en-US" baseline="0" dirty="0">
                          <a:latin typeface="Gadugi" panose="020B0502040204020203" pitchFamily="34" charset="0"/>
                          <a:ea typeface="Gadugi" panose="020B0502040204020203" pitchFamily="34" charset="0"/>
                        </a:rPr>
                        <a:t>Rs.2 lakhs or more in one transaction for a person having PAN</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en-US" baseline="0" dirty="0">
                          <a:latin typeface="Gadugi" panose="020B0502040204020203" pitchFamily="34" charset="0"/>
                          <a:ea typeface="Gadugi" panose="020B0502040204020203" pitchFamily="34" charset="0"/>
                        </a:rPr>
                        <a:t>Rs.1 lakhs or more in one transaction for a person NOT having PAN</a:t>
                      </a:r>
                    </a:p>
                  </a:txBody>
                  <a:tcPr/>
                </a:tc>
                <a:extLst>
                  <a:ext uri="{0D108BD9-81ED-4DB2-BD59-A6C34878D82A}">
                    <a16:rowId xmlns:a16="http://schemas.microsoft.com/office/drawing/2014/main" xmlns="" val="10002"/>
                  </a:ext>
                </a:extLst>
              </a:tr>
              <a:tr h="988615">
                <a:tc>
                  <a:txBody>
                    <a:bodyPr/>
                    <a:lstStyle/>
                    <a:p>
                      <a:r>
                        <a:rPr lang="en-US" dirty="0"/>
                        <a:t>----</a:t>
                      </a:r>
                      <a:endParaRPr lang="en-IN" dirty="0"/>
                    </a:p>
                  </a:txBody>
                  <a:tcPr/>
                </a:tc>
                <a:tc>
                  <a:txBody>
                    <a:bodyPr/>
                    <a:lstStyle/>
                    <a:p>
                      <a:r>
                        <a:rPr lang="en-US" dirty="0">
                          <a:latin typeface="Gadugi" panose="020B0502040204020203" pitchFamily="34" charset="0"/>
                          <a:ea typeface="Gadugi" panose="020B0502040204020203" pitchFamily="34" charset="0"/>
                        </a:rPr>
                        <a:t>Receipt from any person against </a:t>
                      </a:r>
                      <a:r>
                        <a:rPr lang="en-US"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insurance premium </a:t>
                      </a:r>
                      <a:r>
                        <a:rPr lang="en-US" dirty="0">
                          <a:latin typeface="Gadugi" panose="020B0502040204020203" pitchFamily="34" charset="0"/>
                          <a:ea typeface="Gadugi" panose="020B0502040204020203" pitchFamily="34" charset="0"/>
                        </a:rPr>
                        <a:t>in a financial year</a:t>
                      </a:r>
                      <a:r>
                        <a:rPr lang="en-US" baseline="0" dirty="0">
                          <a:latin typeface="Gadugi" panose="020B0502040204020203" pitchFamily="34" charset="0"/>
                          <a:ea typeface="Gadugi" panose="020B0502040204020203" pitchFamily="34" charset="0"/>
                        </a:rPr>
                        <a:t> – </a:t>
                      </a:r>
                    </a:p>
                    <a:p>
                      <a:pPr marL="285750" indent="-285750">
                        <a:buFontTx/>
                        <a:buChar char="-"/>
                      </a:pPr>
                      <a:r>
                        <a:rPr lang="en-US" baseline="0" dirty="0">
                          <a:latin typeface="Gadugi" panose="020B0502040204020203" pitchFamily="34" charset="0"/>
                          <a:ea typeface="Gadugi" panose="020B0502040204020203" pitchFamily="34" charset="0"/>
                        </a:rPr>
                        <a:t>Rs.5 lakhs or more in one transaction for a person having PAN</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en-US" baseline="0" dirty="0">
                          <a:latin typeface="Gadugi" panose="020B0502040204020203" pitchFamily="34" charset="0"/>
                          <a:ea typeface="Gadugi" panose="020B0502040204020203" pitchFamily="34" charset="0"/>
                        </a:rPr>
                        <a:t>Rs.2.5 lakhs or more in one transaction for a person NOT having PAN</a:t>
                      </a:r>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0183224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62189"/>
          </a:xfrm>
        </p:spPr>
        <p:txBody>
          <a:bodyPr>
            <a:normAutofit fontScale="90000"/>
          </a:bodyPr>
          <a:lstStyle/>
          <a:p>
            <a:pPr algn="ctr"/>
            <a:r>
              <a:rPr lang="en-US" dirty="0">
                <a:latin typeface="Broadway" panose="04040905080B02020502" pitchFamily="82" charset="0"/>
              </a:rPr>
              <a:t>Mandatory quoting PAN – 114B </a:t>
            </a:r>
            <a:r>
              <a:rPr lang="en-US" dirty="0" err="1">
                <a:latin typeface="Broadway" panose="04040905080B02020502" pitchFamily="82" charset="0"/>
              </a:rPr>
              <a:t>vs</a:t>
            </a:r>
            <a:r>
              <a:rPr lang="en-US" dirty="0">
                <a:latin typeface="Broadway" panose="04040905080B02020502" pitchFamily="82" charset="0"/>
              </a:rPr>
              <a:t> 159</a:t>
            </a:r>
            <a:endParaRPr lang="en-IN"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4614426"/>
              </p:ext>
            </p:extLst>
          </p:nvPr>
        </p:nvGraphicFramePr>
        <p:xfrm>
          <a:off x="838200" y="1074738"/>
          <a:ext cx="10515600" cy="4297680"/>
        </p:xfrm>
        <a:graphic>
          <a:graphicData uri="http://schemas.openxmlformats.org/drawingml/2006/table">
            <a:tbl>
              <a:tblPr firstRow="1" bandRow="1">
                <a:tableStyleId>{5C22544A-7EE6-4342-B048-85BDC9FD1C3A}</a:tableStyleId>
              </a:tblPr>
              <a:tblGrid>
                <a:gridCol w="4024086">
                  <a:extLst>
                    <a:ext uri="{9D8B030D-6E8A-4147-A177-3AD203B41FA5}">
                      <a16:colId xmlns:a16="http://schemas.microsoft.com/office/drawing/2014/main" xmlns="" val="20000"/>
                    </a:ext>
                  </a:extLst>
                </a:gridCol>
                <a:gridCol w="2206171">
                  <a:extLst>
                    <a:ext uri="{9D8B030D-6E8A-4147-A177-3AD203B41FA5}">
                      <a16:colId xmlns:a16="http://schemas.microsoft.com/office/drawing/2014/main" xmlns="" val="20001"/>
                    </a:ext>
                  </a:extLst>
                </a:gridCol>
                <a:gridCol w="4285343">
                  <a:extLst>
                    <a:ext uri="{9D8B030D-6E8A-4147-A177-3AD203B41FA5}">
                      <a16:colId xmlns:a16="http://schemas.microsoft.com/office/drawing/2014/main" xmlns="" val="20002"/>
                    </a:ext>
                  </a:extLst>
                </a:gridCol>
              </a:tblGrid>
              <a:tr h="370840">
                <a:tc>
                  <a:txBody>
                    <a:bodyPr/>
                    <a:lstStyle/>
                    <a:p>
                      <a:pPr algn="ctr"/>
                      <a:r>
                        <a:rPr lang="en-US" dirty="0">
                          <a:solidFill>
                            <a:schemeClr val="tx1"/>
                          </a:solidFill>
                          <a:latin typeface="Elephant" panose="02020904090505020303" pitchFamily="18" charset="0"/>
                        </a:rPr>
                        <a:t>Nature</a:t>
                      </a:r>
                      <a:r>
                        <a:rPr lang="en-US" baseline="0" dirty="0">
                          <a:solidFill>
                            <a:schemeClr val="tx1"/>
                          </a:solidFill>
                          <a:latin typeface="Elephant" panose="02020904090505020303" pitchFamily="18" charset="0"/>
                        </a:rPr>
                        <a:t> of transaction </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Value – 1962 rules</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Value – 2026 rules </a:t>
                      </a:r>
                      <a:endParaRPr lang="en-IN" dirty="0">
                        <a:solidFill>
                          <a:schemeClr val="tx1"/>
                        </a:solidFill>
                        <a:latin typeface="Elephant" panose="02020904090505020303" pitchFamily="18" charset="0"/>
                      </a:endParaRPr>
                    </a:p>
                  </a:txBody>
                  <a:tcPr/>
                </a:tc>
                <a:extLst>
                  <a:ext uri="{0D108BD9-81ED-4DB2-BD59-A6C34878D82A}">
                    <a16:rowId xmlns:a16="http://schemas.microsoft.com/office/drawing/2014/main" xmlns="" val="10000"/>
                  </a:ext>
                </a:extLst>
              </a:tr>
              <a:tr h="370840">
                <a:tc>
                  <a:txBody>
                    <a:bodyPr/>
                    <a:lstStyle/>
                    <a:p>
                      <a:pPr algn="just"/>
                      <a:r>
                        <a:rPr lang="en-US" dirty="0">
                          <a:latin typeface="Gadugi" panose="020B0502040204020203" pitchFamily="34" charset="0"/>
                          <a:ea typeface="Gadugi" panose="020B0502040204020203" pitchFamily="34" charset="0"/>
                        </a:rPr>
                        <a:t>Sale or Purchase of motor vehicles</a:t>
                      </a:r>
                      <a:endParaRPr lang="en-IN" dirty="0">
                        <a:latin typeface="Gadugi" panose="020B0502040204020203" pitchFamily="34" charset="0"/>
                        <a:ea typeface="Gadugi" panose="020B0502040204020203" pitchFamily="34" charset="0"/>
                      </a:endParaRPr>
                    </a:p>
                  </a:txBody>
                  <a:tcPr/>
                </a:tc>
                <a:tc>
                  <a:txBody>
                    <a:bodyPr/>
                    <a:lstStyle/>
                    <a:p>
                      <a:pPr algn="just"/>
                      <a:r>
                        <a:rPr lang="en-US" dirty="0">
                          <a:latin typeface="Times New Roman" panose="02020603050405020304" pitchFamily="18" charset="0"/>
                          <a:cs typeface="Times New Roman" panose="02020603050405020304" pitchFamily="18" charset="0"/>
                        </a:rPr>
                        <a:t>All transactions</a:t>
                      </a:r>
                      <a:endParaRPr lang="en-IN" dirty="0">
                        <a:latin typeface="Times New Roman" panose="02020603050405020304" pitchFamily="18" charset="0"/>
                        <a:cs typeface="Times New Roman" panose="02020603050405020304" pitchFamily="18" charset="0"/>
                      </a:endParaRPr>
                    </a:p>
                  </a:txBody>
                  <a:tcPr/>
                </a:tc>
                <a:tc>
                  <a:txBody>
                    <a:bodyPr/>
                    <a:lstStyle/>
                    <a:p>
                      <a:pPr algn="just"/>
                      <a:r>
                        <a:rPr lang="en-US" dirty="0">
                          <a:latin typeface="Gadugi" panose="020B0502040204020203" pitchFamily="34" charset="0"/>
                          <a:ea typeface="Gadugi" panose="020B0502040204020203" pitchFamily="34" charset="0"/>
                        </a:rPr>
                        <a:t>Amount exceeding Rs.5 lakhs – including purchase of motor cycles</a:t>
                      </a:r>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1"/>
                  </a:ext>
                </a:extLst>
              </a:tr>
              <a:tr h="370840">
                <a:tc>
                  <a:txBody>
                    <a:bodyPr/>
                    <a:lstStyle/>
                    <a:p>
                      <a:pPr algn="just"/>
                      <a:r>
                        <a:rPr lang="en-US" dirty="0">
                          <a:latin typeface="Gadugi" panose="020B0502040204020203" pitchFamily="34" charset="0"/>
                          <a:ea typeface="Gadugi" panose="020B0502040204020203" pitchFamily="34" charset="0"/>
                        </a:rPr>
                        <a:t>Payment to hotel</a:t>
                      </a:r>
                      <a:r>
                        <a:rPr lang="en-US" baseline="0" dirty="0">
                          <a:latin typeface="Gadugi" panose="020B0502040204020203" pitchFamily="34" charset="0"/>
                          <a:ea typeface="Gadugi" panose="020B0502040204020203" pitchFamily="34" charset="0"/>
                        </a:rPr>
                        <a:t> or restaurant in cash</a:t>
                      </a:r>
                      <a:endParaRPr lang="en-IN" dirty="0">
                        <a:latin typeface="Gadugi" panose="020B0502040204020203" pitchFamily="34" charset="0"/>
                        <a:ea typeface="Gadugi" panose="020B0502040204020203" pitchFamily="34" charset="0"/>
                      </a:endParaRPr>
                    </a:p>
                  </a:txBody>
                  <a:tcPr/>
                </a:tc>
                <a:tc>
                  <a:txBody>
                    <a:bodyPr/>
                    <a:lstStyle/>
                    <a:p>
                      <a:pPr algn="just"/>
                      <a:r>
                        <a:rPr lang="en-US" dirty="0">
                          <a:latin typeface="Times New Roman" panose="02020603050405020304" pitchFamily="18" charset="0"/>
                          <a:cs typeface="Times New Roman" panose="02020603050405020304" pitchFamily="18" charset="0"/>
                        </a:rPr>
                        <a:t>Exceeding Rs.50,000</a:t>
                      </a:r>
                      <a:endParaRPr lang="en-IN" dirty="0">
                        <a:latin typeface="Times New Roman" panose="02020603050405020304" pitchFamily="18" charset="0"/>
                        <a:cs typeface="Times New Roman" panose="02020603050405020304" pitchFamily="18" charset="0"/>
                      </a:endParaRPr>
                    </a:p>
                  </a:txBody>
                  <a:tcPr/>
                </a:tc>
                <a:tc>
                  <a:txBody>
                    <a:bodyPr/>
                    <a:lstStyle/>
                    <a:p>
                      <a:pPr algn="just"/>
                      <a:r>
                        <a:rPr lang="en-US" dirty="0">
                          <a:latin typeface="Gadugi" panose="020B0502040204020203" pitchFamily="34" charset="0"/>
                          <a:ea typeface="Gadugi" panose="020B0502040204020203" pitchFamily="34" charset="0"/>
                        </a:rPr>
                        <a:t>Payment in cash exceeding Rs.1 lakh to hotel/restaurant/convention</a:t>
                      </a:r>
                      <a:r>
                        <a:rPr lang="en-US" baseline="0" dirty="0">
                          <a:latin typeface="Gadugi" panose="020B0502040204020203" pitchFamily="34" charset="0"/>
                          <a:ea typeface="Gadugi" panose="020B0502040204020203" pitchFamily="34" charset="0"/>
                        </a:rPr>
                        <a:t> </a:t>
                      </a:r>
                      <a:r>
                        <a:rPr lang="en-US" baseline="0" dirty="0" err="1">
                          <a:latin typeface="Gadugi" panose="020B0502040204020203" pitchFamily="34" charset="0"/>
                          <a:ea typeface="Gadugi" panose="020B0502040204020203" pitchFamily="34" charset="0"/>
                        </a:rPr>
                        <a:t>centre</a:t>
                      </a:r>
                      <a:r>
                        <a:rPr lang="en-US" baseline="0" dirty="0">
                          <a:latin typeface="Gadugi" panose="020B0502040204020203" pitchFamily="34" charset="0"/>
                          <a:ea typeface="Gadugi" panose="020B0502040204020203" pitchFamily="34" charset="0"/>
                        </a:rPr>
                        <a:t>/banquet hall/ any person engaged in event management</a:t>
                      </a:r>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2"/>
                  </a:ext>
                </a:extLst>
              </a:tr>
              <a:tr h="370840">
                <a:tc>
                  <a:txBody>
                    <a:bodyPr/>
                    <a:lstStyle/>
                    <a:p>
                      <a:pPr algn="just"/>
                      <a:r>
                        <a:rPr lang="en-US" dirty="0">
                          <a:latin typeface="Gadugi" panose="020B0502040204020203" pitchFamily="34" charset="0"/>
                          <a:ea typeface="Gadugi" panose="020B0502040204020203" pitchFamily="34" charset="0"/>
                        </a:rPr>
                        <a:t>Sale or purchase of immovable property </a:t>
                      </a:r>
                      <a:endParaRPr lang="en-IN" dirty="0">
                        <a:latin typeface="Gadugi" panose="020B0502040204020203" pitchFamily="34" charset="0"/>
                        <a:ea typeface="Gadugi" panose="020B0502040204020203" pitchFamily="34" charset="0"/>
                      </a:endParaRPr>
                    </a:p>
                  </a:txBody>
                  <a:tcPr/>
                </a:tc>
                <a:tc>
                  <a:txBody>
                    <a:bodyPr/>
                    <a:lstStyle/>
                    <a:p>
                      <a:pPr algn="just"/>
                      <a:r>
                        <a:rPr lang="en-US" dirty="0">
                          <a:latin typeface="Times New Roman" panose="02020603050405020304" pitchFamily="18" charset="0"/>
                          <a:cs typeface="Times New Roman" panose="02020603050405020304" pitchFamily="18" charset="0"/>
                        </a:rPr>
                        <a:t>Value exceeding Rs.10 lakhs</a:t>
                      </a:r>
                      <a:endParaRPr lang="en-IN" dirty="0">
                        <a:latin typeface="Times New Roman" panose="02020603050405020304" pitchFamily="18" charset="0"/>
                        <a:cs typeface="Times New Roman" panose="02020603050405020304" pitchFamily="18" charset="0"/>
                      </a:endParaRPr>
                    </a:p>
                  </a:txBody>
                  <a:tcPr/>
                </a:tc>
                <a:tc>
                  <a:txBody>
                    <a:bodyPr/>
                    <a:lstStyle/>
                    <a:p>
                      <a:pPr algn="just"/>
                      <a:r>
                        <a:rPr lang="en-US" dirty="0">
                          <a:latin typeface="Gadugi" panose="020B0502040204020203" pitchFamily="34" charset="0"/>
                          <a:ea typeface="Gadugi" panose="020B0502040204020203" pitchFamily="34" charset="0"/>
                        </a:rPr>
                        <a:t>Sale/Purchase/Gift/JDA of immovable property</a:t>
                      </a:r>
                      <a:r>
                        <a:rPr lang="en-US" baseline="0" dirty="0">
                          <a:latin typeface="Gadugi" panose="020B0502040204020203" pitchFamily="34" charset="0"/>
                          <a:ea typeface="Gadugi" panose="020B0502040204020203" pitchFamily="34" charset="0"/>
                        </a:rPr>
                        <a:t> with value exceeding Rs.20 lakhs</a:t>
                      </a:r>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r h="370840">
                <a:tc>
                  <a:txBody>
                    <a:bodyPr/>
                    <a:lstStyle/>
                    <a:p>
                      <a:pPr algn="just"/>
                      <a:r>
                        <a:rPr lang="en-US" dirty="0">
                          <a:latin typeface="Gadugi" panose="020B0502040204020203" pitchFamily="34" charset="0"/>
                          <a:ea typeface="Gadugi" panose="020B0502040204020203" pitchFamily="34" charset="0"/>
                        </a:rPr>
                        <a:t>Withdrawal in cash from bank /post office</a:t>
                      </a:r>
                      <a:endParaRPr lang="en-IN" dirty="0">
                        <a:latin typeface="Gadugi" panose="020B0502040204020203" pitchFamily="34" charset="0"/>
                        <a:ea typeface="Gadugi" panose="020B0502040204020203" pitchFamily="34" charset="0"/>
                      </a:endParaRPr>
                    </a:p>
                  </a:txBody>
                  <a:tcPr/>
                </a:tc>
                <a:tc>
                  <a:txBody>
                    <a:bodyPr/>
                    <a:lstStyle/>
                    <a:p>
                      <a:pPr algn="just"/>
                      <a:r>
                        <a:rPr lang="en-US" dirty="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latin typeface="Gadugi" panose="020B0502040204020203" pitchFamily="34" charset="0"/>
                          <a:ea typeface="Gadugi" panose="020B0502040204020203" pitchFamily="34" charset="0"/>
                        </a:rPr>
                        <a:t>Amount aggregating Rs.10 lakhs or more </a:t>
                      </a:r>
                      <a:endParaRPr lang="en-IN" dirty="0">
                        <a:latin typeface="Gadugi" panose="020B0502040204020203" pitchFamily="34" charset="0"/>
                        <a:ea typeface="Gadugi" panose="020B0502040204020203" pitchFamily="34" charset="0"/>
                      </a:endParaRPr>
                    </a:p>
                    <a:p>
                      <a:pPr algn="just"/>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1884010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0246"/>
          </a:xfrm>
        </p:spPr>
        <p:txBody>
          <a:bodyPr>
            <a:normAutofit/>
          </a:bodyPr>
          <a:lstStyle/>
          <a:p>
            <a:pPr algn="ctr"/>
            <a:r>
              <a:rPr lang="en-US" sz="2800" dirty="0">
                <a:latin typeface="Broadway" panose="04040905080B02020502" pitchFamily="82" charset="0"/>
              </a:rPr>
              <a:t>Change of threshold – Specified Profession</a:t>
            </a:r>
            <a:endParaRPr lang="en-IN" sz="2800" dirty="0">
              <a:latin typeface="Broadway" panose="04040905080B02020502"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32557037"/>
              </p:ext>
            </p:extLst>
          </p:nvPr>
        </p:nvGraphicFramePr>
        <p:xfrm>
          <a:off x="838200" y="1015999"/>
          <a:ext cx="10515600" cy="429242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20000"/>
                    </a:ext>
                  </a:extLst>
                </a:gridCol>
                <a:gridCol w="5257800">
                  <a:extLst>
                    <a:ext uri="{9D8B030D-6E8A-4147-A177-3AD203B41FA5}">
                      <a16:colId xmlns:a16="http://schemas.microsoft.com/office/drawing/2014/main" xmlns="" val="20001"/>
                    </a:ext>
                  </a:extLst>
                </a:gridCol>
              </a:tblGrid>
              <a:tr h="376441">
                <a:tc>
                  <a:txBody>
                    <a:bodyPr/>
                    <a:lstStyle/>
                    <a:p>
                      <a:pPr algn="ctr"/>
                      <a:r>
                        <a:rPr lang="en-US" dirty="0">
                          <a:solidFill>
                            <a:schemeClr val="tx1"/>
                          </a:solidFill>
                        </a:rPr>
                        <a:t>Rule 6F</a:t>
                      </a:r>
                      <a:r>
                        <a:rPr lang="en-US" baseline="0" dirty="0">
                          <a:solidFill>
                            <a:schemeClr val="tx1"/>
                          </a:solidFill>
                        </a:rPr>
                        <a:t> – 1962 Rules</a:t>
                      </a:r>
                      <a:endParaRPr lang="en-IN" dirty="0">
                        <a:solidFill>
                          <a:schemeClr val="tx1"/>
                        </a:solidFill>
                      </a:endParaRPr>
                    </a:p>
                  </a:txBody>
                  <a:tcPr/>
                </a:tc>
                <a:tc>
                  <a:txBody>
                    <a:bodyPr/>
                    <a:lstStyle/>
                    <a:p>
                      <a:pPr algn="ctr"/>
                      <a:r>
                        <a:rPr lang="en-US" dirty="0">
                          <a:solidFill>
                            <a:schemeClr val="tx1"/>
                          </a:solidFill>
                        </a:rPr>
                        <a:t>Rule 46 – 2026 Rules</a:t>
                      </a:r>
                      <a:endParaRPr lang="en-IN" dirty="0">
                        <a:solidFill>
                          <a:schemeClr val="tx1"/>
                        </a:solidFill>
                      </a:endParaRPr>
                    </a:p>
                  </a:txBody>
                  <a:tcPr/>
                </a:tc>
                <a:extLst>
                  <a:ext uri="{0D108BD9-81ED-4DB2-BD59-A6C34878D82A}">
                    <a16:rowId xmlns:a16="http://schemas.microsoft.com/office/drawing/2014/main" xmlns="" val="10000"/>
                  </a:ext>
                </a:extLst>
              </a:tr>
              <a:tr h="1223432">
                <a:tc>
                  <a:txBody>
                    <a:bodyPr/>
                    <a:lstStyle/>
                    <a:p>
                      <a:pPr algn="just"/>
                      <a:r>
                        <a:rPr lang="en-US" dirty="0">
                          <a:latin typeface="Times New Roman" panose="02020603050405020304" pitchFamily="18" charset="0"/>
                          <a:cs typeface="Times New Roman" panose="02020603050405020304" pitchFamily="18" charset="0"/>
                        </a:rPr>
                        <a:t>Specified profession</a:t>
                      </a:r>
                      <a:r>
                        <a:rPr lang="en-US" baseline="0" dirty="0">
                          <a:latin typeface="Times New Roman" panose="02020603050405020304" pitchFamily="18" charset="0"/>
                          <a:cs typeface="Times New Roman" panose="02020603050405020304" pitchFamily="18" charset="0"/>
                        </a:rPr>
                        <a:t> of legal, medical, engineering, architectural , accountancy, technical consultancy, interior decoration , authorized representative or film artist</a:t>
                      </a:r>
                      <a:endParaRPr lang="en-IN" dirty="0">
                        <a:latin typeface="Times New Roman" panose="02020603050405020304" pitchFamily="18" charset="0"/>
                        <a:cs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latin typeface="Gadugi" panose="020B0502040204020203" pitchFamily="34" charset="0"/>
                          <a:ea typeface="Gadugi" panose="020B0502040204020203" pitchFamily="34" charset="0"/>
                        </a:rPr>
                        <a:t>Specified profession</a:t>
                      </a:r>
                      <a:r>
                        <a:rPr lang="en-US" baseline="0" dirty="0">
                          <a:latin typeface="Gadugi" panose="020B0502040204020203" pitchFamily="34" charset="0"/>
                          <a:ea typeface="Gadugi" panose="020B0502040204020203" pitchFamily="34" charset="0"/>
                        </a:rPr>
                        <a:t> of legal, medical, engineering, architectural , accountancy, technical consultancy, interior decoration , authorized representative or film artist</a:t>
                      </a:r>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1"/>
                  </a:ext>
                </a:extLst>
              </a:tr>
              <a:tr h="780471">
                <a:tc>
                  <a:txBody>
                    <a:bodyPr/>
                    <a:lstStyle/>
                    <a:p>
                      <a:pPr algn="just"/>
                      <a:r>
                        <a:rPr lang="en-US" dirty="0">
                          <a:latin typeface="Times New Roman" panose="02020603050405020304" pitchFamily="18" charset="0"/>
                          <a:cs typeface="Times New Roman" panose="02020603050405020304" pitchFamily="18" charset="0"/>
                        </a:rPr>
                        <a:t>Carbon copies of bills/ counterfoils of machine numbered bills</a:t>
                      </a:r>
                      <a:r>
                        <a:rPr lang="en-US" baseline="0" dirty="0">
                          <a:latin typeface="Times New Roman" panose="02020603050405020304" pitchFamily="18" charset="0"/>
                          <a:cs typeface="Times New Roman" panose="02020603050405020304" pitchFamily="18" charset="0"/>
                        </a:rPr>
                        <a:t> for amount exceeding </a:t>
                      </a:r>
                      <a:r>
                        <a:rPr lang="en-US" b="1" baseline="0" dirty="0">
                          <a:latin typeface="Times New Roman" panose="02020603050405020304" pitchFamily="18" charset="0"/>
                          <a:cs typeface="Times New Roman" panose="02020603050405020304" pitchFamily="18" charset="0"/>
                        </a:rPr>
                        <a:t>Rs.25</a:t>
                      </a:r>
                      <a:endParaRPr lang="en-IN" b="1" dirty="0">
                        <a:latin typeface="Times New Roman" panose="02020603050405020304" pitchFamily="18" charset="0"/>
                        <a:cs typeface="Times New Roman" panose="02020603050405020304" pitchFamily="18" charset="0"/>
                      </a:endParaRPr>
                    </a:p>
                  </a:txBody>
                  <a:tcPr/>
                </a:tc>
                <a:tc>
                  <a:txBody>
                    <a:bodyPr/>
                    <a:lstStyle/>
                    <a:p>
                      <a:r>
                        <a:rPr lang="en-US" dirty="0">
                          <a:latin typeface="Gadugi" panose="020B0502040204020203" pitchFamily="34" charset="0"/>
                          <a:ea typeface="Gadugi" panose="020B0502040204020203" pitchFamily="34" charset="0"/>
                        </a:rPr>
                        <a:t>Copies of bills / receipts issued for sum equal to or exceeding </a:t>
                      </a:r>
                      <a:r>
                        <a:rPr lang="en-US" b="1" dirty="0">
                          <a:latin typeface="Gadugi" panose="020B0502040204020203" pitchFamily="34" charset="0"/>
                          <a:ea typeface="Gadugi" panose="020B0502040204020203" pitchFamily="34" charset="0"/>
                        </a:rPr>
                        <a:t>Rs.250</a:t>
                      </a:r>
                      <a:endParaRPr lang="en-IN"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2"/>
                  </a:ext>
                </a:extLst>
              </a:tr>
              <a:tr h="783771">
                <a:tc>
                  <a:txBody>
                    <a:bodyPr/>
                    <a:lstStyle/>
                    <a:p>
                      <a:pPr algn="just"/>
                      <a:r>
                        <a:rPr lang="en-US" dirty="0">
                          <a:latin typeface="Times New Roman" panose="02020603050405020304" pitchFamily="18" charset="0"/>
                          <a:cs typeface="Times New Roman" panose="02020603050405020304" pitchFamily="18" charset="0"/>
                        </a:rPr>
                        <a:t>Original bills/ receipts for expenditure exceeding </a:t>
                      </a:r>
                      <a:r>
                        <a:rPr lang="en-US" b="1" dirty="0">
                          <a:latin typeface="Times New Roman" panose="02020603050405020304" pitchFamily="18" charset="0"/>
                          <a:cs typeface="Times New Roman" panose="02020603050405020304" pitchFamily="18" charset="0"/>
                        </a:rPr>
                        <a:t>Rs.50</a:t>
                      </a:r>
                      <a:endParaRPr lang="en-IN" b="1" dirty="0">
                        <a:latin typeface="Times New Roman" panose="02020603050405020304" pitchFamily="18" charset="0"/>
                        <a:cs typeface="Times New Roman" panose="02020603050405020304" pitchFamily="18" charset="0"/>
                      </a:endParaRPr>
                    </a:p>
                  </a:txBody>
                  <a:tcPr/>
                </a:tc>
                <a:tc>
                  <a:txBody>
                    <a:bodyPr/>
                    <a:lstStyle/>
                    <a:p>
                      <a:pPr algn="just"/>
                      <a:r>
                        <a:rPr lang="en-US" dirty="0">
                          <a:latin typeface="Gadugi" panose="020B0502040204020203" pitchFamily="34" charset="0"/>
                          <a:ea typeface="Gadugi" panose="020B0502040204020203" pitchFamily="34" charset="0"/>
                        </a:rPr>
                        <a:t>Original bills / receipts for expenditure exceeding </a:t>
                      </a:r>
                      <a:r>
                        <a:rPr lang="en-US" b="1" dirty="0">
                          <a:latin typeface="Gadugi" panose="020B0502040204020203" pitchFamily="34" charset="0"/>
                          <a:ea typeface="Gadugi" panose="020B0502040204020203" pitchFamily="34" charset="0"/>
                        </a:rPr>
                        <a:t>Rs.250</a:t>
                      </a:r>
                      <a:endParaRPr lang="en-IN"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r h="112830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latin typeface="Times New Roman" panose="02020603050405020304" pitchFamily="18" charset="0"/>
                          <a:cs typeface="Times New Roman" panose="02020603050405020304" pitchFamily="18" charset="0"/>
                        </a:rPr>
                        <a:t>Self made voucher signed by payee for expenditure exceeding </a:t>
                      </a:r>
                      <a:r>
                        <a:rPr lang="en-US" b="1" dirty="0">
                          <a:latin typeface="Times New Roman" panose="02020603050405020304" pitchFamily="18" charset="0"/>
                          <a:cs typeface="Times New Roman" panose="02020603050405020304" pitchFamily="18" charset="0"/>
                        </a:rPr>
                        <a:t>Rs.50</a:t>
                      </a:r>
                      <a:endParaRPr lang="en-IN" b="1"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latin typeface="Gadugi" panose="020B0502040204020203" pitchFamily="34" charset="0"/>
                          <a:ea typeface="Gadugi" panose="020B0502040204020203" pitchFamily="34" charset="0"/>
                          <a:cs typeface="Times New Roman" panose="02020603050405020304" pitchFamily="18" charset="0"/>
                        </a:rPr>
                        <a:t>Self made voucher signed by payee for expenditure exceeding </a:t>
                      </a:r>
                      <a:r>
                        <a:rPr lang="en-US" b="1" dirty="0">
                          <a:latin typeface="Gadugi" panose="020B0502040204020203" pitchFamily="34" charset="0"/>
                          <a:ea typeface="Gadugi" panose="020B0502040204020203" pitchFamily="34" charset="0"/>
                          <a:cs typeface="Times New Roman" panose="02020603050405020304" pitchFamily="18" charset="0"/>
                        </a:rPr>
                        <a:t>Rs.250</a:t>
                      </a:r>
                      <a:endParaRPr lang="en-IN" b="1" dirty="0">
                        <a:latin typeface="Gadugi" panose="020B0502040204020203" pitchFamily="34" charset="0"/>
                        <a:ea typeface="Gadugi" panose="020B0502040204020203" pitchFamily="34" charset="0"/>
                        <a:cs typeface="Times New Roman" panose="02020603050405020304" pitchFamily="18" charset="0"/>
                      </a:endParaRPr>
                    </a:p>
                    <a:p>
                      <a:pPr algn="just"/>
                      <a:endParaRPr lang="en-IN"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5663928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679676"/>
          </a:xfrm>
        </p:spPr>
        <p:txBody>
          <a:bodyPr>
            <a:normAutofit/>
          </a:bodyPr>
          <a:lstStyle/>
          <a:p>
            <a:r>
              <a:rPr lang="en-US" sz="3000" b="1" dirty="0">
                <a:latin typeface="Gadugi" panose="020B0502040204020203" pitchFamily="34" charset="0"/>
                <a:ea typeface="Gadugi" panose="020B0502040204020203" pitchFamily="34" charset="0"/>
              </a:rPr>
              <a:t>MAPPING OF FORMS – OLD TO NEW </a:t>
            </a:r>
            <a:endParaRPr lang="en-IN" sz="3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478757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4589"/>
          </a:xfrm>
        </p:spPr>
        <p:txBody>
          <a:bodyPr>
            <a:normAutofit/>
          </a:bodyPr>
          <a:lstStyle/>
          <a:p>
            <a:pPr algn="ctr"/>
            <a:r>
              <a:rPr lang="en-US" sz="3600" dirty="0">
                <a:latin typeface="Broadway" panose="04040905080B02020502" pitchFamily="82" charset="0"/>
              </a:rPr>
              <a:t>COMPARATIVE FORMS – OLD &amp; NEW</a:t>
            </a:r>
            <a:endParaRPr lang="en-IN" sz="1600"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83827266"/>
              </p:ext>
            </p:extLst>
          </p:nvPr>
        </p:nvGraphicFramePr>
        <p:xfrm>
          <a:off x="838200" y="1214845"/>
          <a:ext cx="10515600" cy="4373264"/>
        </p:xfrm>
        <a:graphic>
          <a:graphicData uri="http://schemas.openxmlformats.org/drawingml/2006/table">
            <a:tbl>
              <a:tblPr firstRow="1" bandRow="1">
                <a:tableStyleId>{5C22544A-7EE6-4342-B048-85BDC9FD1C3A}</a:tableStyleId>
              </a:tblPr>
              <a:tblGrid>
                <a:gridCol w="1408611">
                  <a:extLst>
                    <a:ext uri="{9D8B030D-6E8A-4147-A177-3AD203B41FA5}">
                      <a16:colId xmlns:a16="http://schemas.microsoft.com/office/drawing/2014/main" xmlns="" val="20000"/>
                    </a:ext>
                  </a:extLst>
                </a:gridCol>
                <a:gridCol w="7680960">
                  <a:extLst>
                    <a:ext uri="{9D8B030D-6E8A-4147-A177-3AD203B41FA5}">
                      <a16:colId xmlns:a16="http://schemas.microsoft.com/office/drawing/2014/main" xmlns="" val="20001"/>
                    </a:ext>
                  </a:extLst>
                </a:gridCol>
                <a:gridCol w="1426029">
                  <a:extLst>
                    <a:ext uri="{9D8B030D-6E8A-4147-A177-3AD203B41FA5}">
                      <a16:colId xmlns:a16="http://schemas.microsoft.com/office/drawing/2014/main" xmlns="" val="20002"/>
                    </a:ext>
                  </a:extLst>
                </a:gridCol>
              </a:tblGrid>
              <a:tr h="647016">
                <a:tc>
                  <a:txBody>
                    <a:bodyPr/>
                    <a:lstStyle/>
                    <a:p>
                      <a:pPr algn="ctr"/>
                      <a:r>
                        <a:rPr lang="en-US" dirty="0">
                          <a:solidFill>
                            <a:schemeClr val="tx1"/>
                          </a:solidFill>
                          <a:latin typeface="Elephant" panose="02020904090505020303" pitchFamily="18" charset="0"/>
                        </a:rPr>
                        <a:t>1962</a:t>
                      </a:r>
                      <a:r>
                        <a:rPr lang="en-US" baseline="0" dirty="0">
                          <a:solidFill>
                            <a:schemeClr val="tx1"/>
                          </a:solidFill>
                          <a:latin typeface="Elephant" panose="02020904090505020303" pitchFamily="18" charset="0"/>
                        </a:rPr>
                        <a:t> Form</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Heading</a:t>
                      </a:r>
                      <a:r>
                        <a:rPr lang="en-US" baseline="0" dirty="0">
                          <a:solidFill>
                            <a:schemeClr val="tx1"/>
                          </a:solidFill>
                          <a:latin typeface="Elephant" panose="02020904090505020303" pitchFamily="18" charset="0"/>
                        </a:rPr>
                        <a:t> </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2026 Form</a:t>
                      </a:r>
                      <a:endParaRPr lang="en-IN" dirty="0">
                        <a:solidFill>
                          <a:schemeClr val="tx1"/>
                        </a:solidFill>
                        <a:latin typeface="Elephant" panose="02020904090505020303" pitchFamily="18" charset="0"/>
                      </a:endParaRPr>
                    </a:p>
                  </a:txBody>
                  <a:tcPr/>
                </a:tc>
                <a:extLst>
                  <a:ext uri="{0D108BD9-81ED-4DB2-BD59-A6C34878D82A}">
                    <a16:rowId xmlns:a16="http://schemas.microsoft.com/office/drawing/2014/main" xmlns="" val="10000"/>
                  </a:ext>
                </a:extLst>
              </a:tr>
              <a:tr h="374859">
                <a:tc>
                  <a:txBody>
                    <a:bodyPr/>
                    <a:lstStyle/>
                    <a:p>
                      <a:pPr algn="ctr"/>
                      <a:r>
                        <a:rPr lang="en-US" sz="1400" b="1" dirty="0">
                          <a:latin typeface="Times New Roman" panose="02020603050405020304" pitchFamily="18" charset="0"/>
                          <a:cs typeface="Times New Roman" panose="02020603050405020304" pitchFamily="18" charset="0"/>
                        </a:rPr>
                        <a:t>16</a:t>
                      </a:r>
                      <a:endParaRPr lang="en-IN" sz="14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TDS</a:t>
                      </a:r>
                      <a:r>
                        <a:rPr lang="en-US" sz="1800" baseline="0" dirty="0">
                          <a:latin typeface="Gadugi" panose="020B0502040204020203" pitchFamily="34" charset="0"/>
                          <a:ea typeface="Gadugi" panose="020B0502040204020203" pitchFamily="34" charset="0"/>
                        </a:rPr>
                        <a:t> Certificate - Salary</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b="1" dirty="0">
                          <a:latin typeface="Gadugi" panose="020B0502040204020203" pitchFamily="34" charset="0"/>
                          <a:ea typeface="Gadugi" panose="020B0502040204020203" pitchFamily="34" charset="0"/>
                        </a:rPr>
                        <a:t>130</a:t>
                      </a:r>
                      <a:endParaRPr lang="en-IN" sz="1400"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1"/>
                  </a:ext>
                </a:extLst>
              </a:tr>
              <a:tr h="374859">
                <a:tc>
                  <a:txBody>
                    <a:bodyPr/>
                    <a:lstStyle/>
                    <a:p>
                      <a:pPr algn="ctr"/>
                      <a:r>
                        <a:rPr lang="en-US" sz="1400" b="1" dirty="0">
                          <a:latin typeface="Times New Roman" panose="02020603050405020304" pitchFamily="18" charset="0"/>
                          <a:cs typeface="Times New Roman" panose="02020603050405020304" pitchFamily="18" charset="0"/>
                        </a:rPr>
                        <a:t>16A</a:t>
                      </a:r>
                      <a:endParaRPr lang="en-IN" sz="14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TDS certificate – other than salary</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b="1" dirty="0">
                          <a:latin typeface="Gadugi" panose="020B0502040204020203" pitchFamily="34" charset="0"/>
                          <a:ea typeface="Gadugi" panose="020B0502040204020203" pitchFamily="34" charset="0"/>
                        </a:rPr>
                        <a:t>131</a:t>
                      </a:r>
                      <a:endParaRPr lang="en-IN" sz="1400"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2"/>
                  </a:ext>
                </a:extLst>
              </a:tr>
              <a:tr h="462155">
                <a:tc>
                  <a:txBody>
                    <a:bodyPr/>
                    <a:lstStyle/>
                    <a:p>
                      <a:pPr algn="ctr"/>
                      <a:r>
                        <a:rPr lang="en-US" sz="1400" b="1" dirty="0">
                          <a:latin typeface="Times New Roman" panose="02020603050405020304" pitchFamily="18" charset="0"/>
                          <a:cs typeface="Times New Roman" panose="02020603050405020304" pitchFamily="18" charset="0"/>
                        </a:rPr>
                        <a:t>27D</a:t>
                      </a:r>
                      <a:endParaRPr lang="en-IN" sz="14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TCS certificate</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b="1" dirty="0">
                          <a:latin typeface="Gadugi" panose="020B0502040204020203" pitchFamily="34" charset="0"/>
                          <a:ea typeface="Gadugi" panose="020B0502040204020203" pitchFamily="34" charset="0"/>
                        </a:rPr>
                        <a:t>133</a:t>
                      </a:r>
                      <a:endParaRPr lang="en-IN" sz="1400"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r h="374859">
                <a:tc>
                  <a:txBody>
                    <a:bodyPr/>
                    <a:lstStyle/>
                    <a:p>
                      <a:pPr algn="ctr"/>
                      <a:r>
                        <a:rPr lang="en-US" sz="1400" b="1" dirty="0">
                          <a:latin typeface="Times New Roman" panose="02020603050405020304" pitchFamily="18" charset="0"/>
                          <a:cs typeface="Times New Roman" panose="02020603050405020304" pitchFamily="18" charset="0"/>
                        </a:rPr>
                        <a:t>24Q</a:t>
                      </a:r>
                      <a:endParaRPr lang="en-IN" sz="14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TDS quarterly return - salary</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b="1" dirty="0">
                          <a:latin typeface="Gadugi" panose="020B0502040204020203" pitchFamily="34" charset="0"/>
                          <a:ea typeface="Gadugi" panose="020B0502040204020203" pitchFamily="34" charset="0"/>
                        </a:rPr>
                        <a:t>138</a:t>
                      </a:r>
                      <a:endParaRPr lang="en-IN" sz="1400"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4"/>
                  </a:ext>
                </a:extLst>
              </a:tr>
              <a:tr h="374859">
                <a:tc>
                  <a:txBody>
                    <a:bodyPr/>
                    <a:lstStyle/>
                    <a:p>
                      <a:pPr algn="ctr"/>
                      <a:r>
                        <a:rPr lang="en-US" sz="1400" b="1" dirty="0">
                          <a:latin typeface="Times New Roman" panose="02020603050405020304" pitchFamily="18" charset="0"/>
                          <a:cs typeface="Times New Roman" panose="02020603050405020304" pitchFamily="18" charset="0"/>
                        </a:rPr>
                        <a:t>26Q</a:t>
                      </a:r>
                      <a:endParaRPr lang="en-IN" sz="1400" b="1"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Gadugi" panose="020B0502040204020203" pitchFamily="34" charset="0"/>
                          <a:ea typeface="Gadugi" panose="020B0502040204020203" pitchFamily="34" charset="0"/>
                        </a:rPr>
                        <a:t>TDS quarterly return -  other than salary</a:t>
                      </a:r>
                      <a:endParaRPr lang="en-IN" sz="1800" dirty="0">
                        <a:latin typeface="Gadugi" panose="020B0502040204020203" pitchFamily="34" charset="0"/>
                        <a:ea typeface="Gadugi" panose="020B0502040204020203" pitchFamily="34" charset="0"/>
                      </a:endParaRPr>
                    </a:p>
                    <a:p>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b="1" dirty="0">
                          <a:latin typeface="Gadugi" panose="020B0502040204020203" pitchFamily="34" charset="0"/>
                          <a:ea typeface="Gadugi" panose="020B0502040204020203" pitchFamily="34" charset="0"/>
                        </a:rPr>
                        <a:t>140</a:t>
                      </a:r>
                      <a:endParaRPr lang="en-IN" sz="1400"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5"/>
                  </a:ext>
                </a:extLst>
              </a:tr>
              <a:tr h="374859">
                <a:tc>
                  <a:txBody>
                    <a:bodyPr/>
                    <a:lstStyle/>
                    <a:p>
                      <a:pPr algn="ctr"/>
                      <a:r>
                        <a:rPr lang="en-US" sz="1400" b="1" dirty="0">
                          <a:latin typeface="Times New Roman" panose="02020603050405020304" pitchFamily="18" charset="0"/>
                          <a:cs typeface="Times New Roman" panose="02020603050405020304" pitchFamily="18" charset="0"/>
                        </a:rPr>
                        <a:t>27EQ</a:t>
                      </a:r>
                      <a:endParaRPr lang="en-IN" sz="14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Quarterly TCS return</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b="1" dirty="0">
                          <a:latin typeface="Gadugi" panose="020B0502040204020203" pitchFamily="34" charset="0"/>
                          <a:ea typeface="Gadugi" panose="020B0502040204020203" pitchFamily="34" charset="0"/>
                        </a:rPr>
                        <a:t>143</a:t>
                      </a:r>
                      <a:endParaRPr lang="en-IN" sz="1400"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6"/>
                  </a:ext>
                </a:extLst>
              </a:tr>
              <a:tr h="374859">
                <a:tc>
                  <a:txBody>
                    <a:bodyPr/>
                    <a:lstStyle/>
                    <a:p>
                      <a:pPr algn="ctr"/>
                      <a:r>
                        <a:rPr lang="en-US" sz="1400" b="1" dirty="0">
                          <a:latin typeface="Times New Roman" panose="02020603050405020304" pitchFamily="18" charset="0"/>
                          <a:cs typeface="Times New Roman" panose="02020603050405020304" pitchFamily="18" charset="0"/>
                        </a:rPr>
                        <a:t>27Q</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Quarterly TDS return – non resident</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b="1" dirty="0">
                          <a:latin typeface="Gadugi" panose="020B0502040204020203" pitchFamily="34" charset="0"/>
                          <a:ea typeface="Gadugi" panose="020B0502040204020203" pitchFamily="34" charset="0"/>
                        </a:rPr>
                        <a:t>144</a:t>
                      </a:r>
                      <a:endParaRPr lang="en-IN" sz="1400"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7"/>
                  </a:ext>
                </a:extLst>
              </a:tr>
              <a:tr h="374859">
                <a:tc>
                  <a:txBody>
                    <a:bodyPr/>
                    <a:lstStyle/>
                    <a:p>
                      <a:pPr algn="ctr"/>
                      <a:r>
                        <a:rPr lang="en-US" sz="1400" b="1" dirty="0">
                          <a:latin typeface="Times New Roman" panose="02020603050405020304" pitchFamily="18" charset="0"/>
                          <a:cs typeface="Times New Roman" panose="02020603050405020304" pitchFamily="18" charset="0"/>
                        </a:rPr>
                        <a:t>26 QB/QC</a:t>
                      </a:r>
                      <a:endParaRPr lang="en-IN" sz="14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TDS on sale of property / Rent</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b="1" dirty="0">
                          <a:latin typeface="Gadugi" panose="020B0502040204020203" pitchFamily="34" charset="0"/>
                          <a:ea typeface="Gadugi" panose="020B0502040204020203" pitchFamily="34" charset="0"/>
                        </a:rPr>
                        <a:t>141</a:t>
                      </a:r>
                      <a:endParaRPr lang="en-IN" sz="1400"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8"/>
                  </a:ext>
                </a:extLst>
              </a:tr>
              <a:tr h="374859">
                <a:tc>
                  <a:txBody>
                    <a:bodyPr/>
                    <a:lstStyle/>
                    <a:p>
                      <a:pPr algn="ctr"/>
                      <a:r>
                        <a:rPr lang="en-US" sz="1400" b="1" dirty="0">
                          <a:latin typeface="Times New Roman" panose="02020603050405020304" pitchFamily="18" charset="0"/>
                          <a:cs typeface="Times New Roman" panose="02020603050405020304" pitchFamily="18" charset="0"/>
                        </a:rPr>
                        <a:t>67</a:t>
                      </a:r>
                      <a:endParaRPr lang="en-IN" sz="1400" b="1" dirty="0">
                        <a:latin typeface="Times New Roman" panose="02020603050405020304" pitchFamily="18" charset="0"/>
                        <a:cs typeface="Times New Roman" panose="02020603050405020304" pitchFamily="18" charset="0"/>
                      </a:endParaRPr>
                    </a:p>
                  </a:txBody>
                  <a:tcPr/>
                </a:tc>
                <a:tc>
                  <a:txBody>
                    <a:bodyPr/>
                    <a:lstStyle/>
                    <a:p>
                      <a:r>
                        <a:rPr lang="en-US" sz="1800" dirty="0">
                          <a:latin typeface="Gadugi" panose="020B0502040204020203" pitchFamily="34" charset="0"/>
                          <a:ea typeface="Gadugi" panose="020B0502040204020203" pitchFamily="34" charset="0"/>
                        </a:rPr>
                        <a:t>Foreign tax credit</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400" b="1" dirty="0">
                          <a:latin typeface="Gadugi" panose="020B0502040204020203" pitchFamily="34" charset="0"/>
                          <a:ea typeface="Gadugi" panose="020B0502040204020203" pitchFamily="34" charset="0"/>
                        </a:rPr>
                        <a:t>44</a:t>
                      </a:r>
                      <a:endParaRPr lang="en-IN" sz="1400" b="1"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12862177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4589"/>
          </a:xfrm>
        </p:spPr>
        <p:txBody>
          <a:bodyPr>
            <a:normAutofit/>
          </a:bodyPr>
          <a:lstStyle/>
          <a:p>
            <a:pPr algn="ctr"/>
            <a:r>
              <a:rPr lang="en-US" sz="3600" dirty="0">
                <a:latin typeface="Broadway" panose="04040905080B02020502" pitchFamily="82" charset="0"/>
              </a:rPr>
              <a:t>COMPARATIVE FORMS – OLD &amp; NEW</a:t>
            </a:r>
            <a:endParaRPr lang="en-IN" sz="1600"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4899787"/>
              </p:ext>
            </p:extLst>
          </p:nvPr>
        </p:nvGraphicFramePr>
        <p:xfrm>
          <a:off x="838200" y="1214845"/>
          <a:ext cx="10515600" cy="5232620"/>
        </p:xfrm>
        <a:graphic>
          <a:graphicData uri="http://schemas.openxmlformats.org/drawingml/2006/table">
            <a:tbl>
              <a:tblPr firstRow="1" bandRow="1">
                <a:tableStyleId>{5C22544A-7EE6-4342-B048-85BDC9FD1C3A}</a:tableStyleId>
              </a:tblPr>
              <a:tblGrid>
                <a:gridCol w="1408611">
                  <a:extLst>
                    <a:ext uri="{9D8B030D-6E8A-4147-A177-3AD203B41FA5}">
                      <a16:colId xmlns:a16="http://schemas.microsoft.com/office/drawing/2014/main" xmlns="" val="20000"/>
                    </a:ext>
                  </a:extLst>
                </a:gridCol>
                <a:gridCol w="7680960">
                  <a:extLst>
                    <a:ext uri="{9D8B030D-6E8A-4147-A177-3AD203B41FA5}">
                      <a16:colId xmlns:a16="http://schemas.microsoft.com/office/drawing/2014/main" xmlns="" val="20001"/>
                    </a:ext>
                  </a:extLst>
                </a:gridCol>
                <a:gridCol w="1426029">
                  <a:extLst>
                    <a:ext uri="{9D8B030D-6E8A-4147-A177-3AD203B41FA5}">
                      <a16:colId xmlns:a16="http://schemas.microsoft.com/office/drawing/2014/main" xmlns="" val="20002"/>
                    </a:ext>
                  </a:extLst>
                </a:gridCol>
              </a:tblGrid>
              <a:tr h="647016">
                <a:tc>
                  <a:txBody>
                    <a:bodyPr/>
                    <a:lstStyle/>
                    <a:p>
                      <a:pPr algn="ctr"/>
                      <a:r>
                        <a:rPr lang="en-US" dirty="0">
                          <a:solidFill>
                            <a:schemeClr val="tx1"/>
                          </a:solidFill>
                          <a:latin typeface="Elephant" panose="02020904090505020303" pitchFamily="18" charset="0"/>
                        </a:rPr>
                        <a:t>1962</a:t>
                      </a:r>
                      <a:r>
                        <a:rPr lang="en-US" baseline="0" dirty="0">
                          <a:solidFill>
                            <a:schemeClr val="tx1"/>
                          </a:solidFill>
                          <a:latin typeface="Elephant" panose="02020904090505020303" pitchFamily="18" charset="0"/>
                        </a:rPr>
                        <a:t> Form</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Heading</a:t>
                      </a:r>
                      <a:r>
                        <a:rPr lang="en-US" baseline="0" dirty="0">
                          <a:solidFill>
                            <a:schemeClr val="tx1"/>
                          </a:solidFill>
                          <a:latin typeface="Elephant" panose="02020904090505020303" pitchFamily="18" charset="0"/>
                        </a:rPr>
                        <a:t> </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2026 Form</a:t>
                      </a:r>
                      <a:endParaRPr lang="en-IN" dirty="0">
                        <a:solidFill>
                          <a:schemeClr val="tx1"/>
                        </a:solidFill>
                        <a:latin typeface="Elephant" panose="02020904090505020303" pitchFamily="18" charset="0"/>
                      </a:endParaRPr>
                    </a:p>
                  </a:txBody>
                  <a:tcPr/>
                </a:tc>
                <a:extLst>
                  <a:ext uri="{0D108BD9-81ED-4DB2-BD59-A6C34878D82A}">
                    <a16:rowId xmlns:a16="http://schemas.microsoft.com/office/drawing/2014/main" xmlns="" val="10000"/>
                  </a:ext>
                </a:extLst>
              </a:tr>
              <a:tr h="374859">
                <a:tc>
                  <a:txBody>
                    <a:bodyPr/>
                    <a:lstStyle/>
                    <a:p>
                      <a:pPr algn="ctr"/>
                      <a:r>
                        <a:rPr lang="en-US" sz="1400" b="1" dirty="0">
                          <a:latin typeface="Times New Roman" panose="02020603050405020304" pitchFamily="18" charset="0"/>
                          <a:cs typeface="Times New Roman" panose="02020603050405020304" pitchFamily="18" charset="0"/>
                        </a:rPr>
                        <a:t>15CA/ 15CB</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Foreign remittance information </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145/146</a:t>
                      </a:r>
                      <a:endParaRPr lang="en-IN" sz="1200" dirty="0">
                        <a:latin typeface="Elephant" panose="02020904090505020303" pitchFamily="18" charset="0"/>
                      </a:endParaRPr>
                    </a:p>
                  </a:txBody>
                  <a:tcPr/>
                </a:tc>
                <a:extLst>
                  <a:ext uri="{0D108BD9-81ED-4DB2-BD59-A6C34878D82A}">
                    <a16:rowId xmlns:a16="http://schemas.microsoft.com/office/drawing/2014/main" xmlns="" val="10001"/>
                  </a:ext>
                </a:extLst>
              </a:tr>
              <a:tr h="374859">
                <a:tc>
                  <a:txBody>
                    <a:bodyPr/>
                    <a:lstStyle/>
                    <a:p>
                      <a:pPr algn="ctr"/>
                      <a:r>
                        <a:rPr lang="en-US" sz="1400" b="1" dirty="0">
                          <a:latin typeface="Times New Roman" panose="02020603050405020304" pitchFamily="18" charset="0"/>
                          <a:cs typeface="Times New Roman" panose="02020603050405020304" pitchFamily="18" charset="0"/>
                        </a:rPr>
                        <a:t>15G/ 15H</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Declaration for non-deduction</a:t>
                      </a:r>
                      <a:r>
                        <a:rPr lang="en-US" sz="1800" baseline="0" dirty="0">
                          <a:latin typeface="Gadugi" panose="020B0502040204020203" pitchFamily="34" charset="0"/>
                          <a:ea typeface="Gadugi" panose="020B0502040204020203" pitchFamily="34" charset="0"/>
                        </a:rPr>
                        <a:t> of TDS</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121</a:t>
                      </a:r>
                      <a:endParaRPr lang="en-IN" sz="1200" dirty="0">
                        <a:latin typeface="Elephant" panose="02020904090505020303" pitchFamily="18" charset="0"/>
                      </a:endParaRPr>
                    </a:p>
                  </a:txBody>
                  <a:tcPr/>
                </a:tc>
                <a:extLst>
                  <a:ext uri="{0D108BD9-81ED-4DB2-BD59-A6C34878D82A}">
                    <a16:rowId xmlns:a16="http://schemas.microsoft.com/office/drawing/2014/main" xmlns="" val="10002"/>
                  </a:ext>
                </a:extLst>
              </a:tr>
              <a:tr h="462155">
                <a:tc>
                  <a:txBody>
                    <a:bodyPr/>
                    <a:lstStyle/>
                    <a:p>
                      <a:pPr algn="ctr"/>
                      <a:r>
                        <a:rPr lang="en-US" sz="1400" b="1" dirty="0">
                          <a:latin typeface="Times New Roman" panose="02020603050405020304" pitchFamily="18" charset="0"/>
                          <a:cs typeface="Times New Roman" panose="02020603050405020304" pitchFamily="18" charset="0"/>
                        </a:rPr>
                        <a:t>13</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Application for lower deduction of TDS /TCS</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128</a:t>
                      </a:r>
                      <a:endParaRPr lang="en-IN" sz="1200" dirty="0">
                        <a:latin typeface="Elephant" panose="02020904090505020303" pitchFamily="18" charset="0"/>
                      </a:endParaRPr>
                    </a:p>
                  </a:txBody>
                  <a:tcPr/>
                </a:tc>
                <a:extLst>
                  <a:ext uri="{0D108BD9-81ED-4DB2-BD59-A6C34878D82A}">
                    <a16:rowId xmlns:a16="http://schemas.microsoft.com/office/drawing/2014/main" xmlns="" val="10003"/>
                  </a:ext>
                </a:extLst>
              </a:tr>
              <a:tr h="374859">
                <a:tc>
                  <a:txBody>
                    <a:bodyPr/>
                    <a:lstStyle/>
                    <a:p>
                      <a:pPr algn="ctr"/>
                      <a:r>
                        <a:rPr lang="en-US" sz="1400" b="1" dirty="0">
                          <a:latin typeface="Times New Roman" panose="02020603050405020304" pitchFamily="18" charset="0"/>
                          <a:cs typeface="Times New Roman" panose="02020603050405020304" pitchFamily="18" charset="0"/>
                        </a:rPr>
                        <a:t>49A</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PAN application Indian citizen</a:t>
                      </a:r>
                      <a:r>
                        <a:rPr lang="en-US" sz="1800" baseline="0" dirty="0">
                          <a:latin typeface="Gadugi" panose="020B0502040204020203" pitchFamily="34" charset="0"/>
                          <a:ea typeface="Gadugi" panose="020B0502040204020203" pitchFamily="34" charset="0"/>
                        </a:rPr>
                        <a:t>  &amp; non-individuals</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93 &amp; 94</a:t>
                      </a:r>
                      <a:endParaRPr lang="en-IN" sz="1200" dirty="0">
                        <a:latin typeface="Elephant" panose="02020904090505020303" pitchFamily="18" charset="0"/>
                      </a:endParaRPr>
                    </a:p>
                  </a:txBody>
                  <a:tcPr/>
                </a:tc>
                <a:extLst>
                  <a:ext uri="{0D108BD9-81ED-4DB2-BD59-A6C34878D82A}">
                    <a16:rowId xmlns:a16="http://schemas.microsoft.com/office/drawing/2014/main" xmlns="" val="10004"/>
                  </a:ext>
                </a:extLst>
              </a:tr>
              <a:tr h="374859">
                <a:tc>
                  <a:txBody>
                    <a:bodyPr/>
                    <a:lstStyle/>
                    <a:p>
                      <a:pPr algn="ctr"/>
                      <a:r>
                        <a:rPr lang="en-US" sz="1400" b="1" dirty="0">
                          <a:latin typeface="Times New Roman" panose="02020603050405020304" pitchFamily="18" charset="0"/>
                          <a:cs typeface="Times New Roman" panose="02020603050405020304" pitchFamily="18" charset="0"/>
                        </a:rPr>
                        <a:t>49AA</a:t>
                      </a:r>
                      <a:endParaRPr lang="en-IN" sz="1400" b="1"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Gadugi" panose="020B0502040204020203" pitchFamily="34" charset="0"/>
                          <a:ea typeface="Gadugi" panose="020B0502040204020203" pitchFamily="34" charset="0"/>
                        </a:rPr>
                        <a:t>PAN application Foreign individuals </a:t>
                      </a:r>
                      <a:r>
                        <a:rPr lang="en-US" sz="1800" baseline="0" dirty="0">
                          <a:latin typeface="Gadugi" panose="020B0502040204020203" pitchFamily="34" charset="0"/>
                          <a:ea typeface="Gadugi" panose="020B0502040204020203" pitchFamily="34" charset="0"/>
                        </a:rPr>
                        <a:t>&amp; non-individuals</a:t>
                      </a:r>
                      <a:endParaRPr lang="en-IN" sz="1800" dirty="0">
                        <a:latin typeface="Gadugi" panose="020B0502040204020203" pitchFamily="34" charset="0"/>
                        <a:ea typeface="Gadugi" panose="020B0502040204020203"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latin typeface="Elephant" panose="02020904090505020303" pitchFamily="18" charset="0"/>
                        </a:rPr>
                        <a:t>95  &amp; 96</a:t>
                      </a:r>
                      <a:endParaRPr lang="en-IN" sz="1200" dirty="0">
                        <a:latin typeface="Elephant" panose="02020904090505020303" pitchFamily="18" charset="0"/>
                      </a:endParaRPr>
                    </a:p>
                  </a:txBody>
                  <a:tcPr/>
                </a:tc>
                <a:extLst>
                  <a:ext uri="{0D108BD9-81ED-4DB2-BD59-A6C34878D82A}">
                    <a16:rowId xmlns:a16="http://schemas.microsoft.com/office/drawing/2014/main" xmlns="" val="10005"/>
                  </a:ext>
                </a:extLst>
              </a:tr>
              <a:tr h="374859">
                <a:tc>
                  <a:txBody>
                    <a:bodyPr/>
                    <a:lstStyle/>
                    <a:p>
                      <a:pPr algn="ctr"/>
                      <a:r>
                        <a:rPr lang="en-US" sz="1400" b="1" dirty="0">
                          <a:latin typeface="Times New Roman" panose="02020603050405020304" pitchFamily="18" charset="0"/>
                          <a:cs typeface="Times New Roman" panose="02020603050405020304" pitchFamily="18" charset="0"/>
                        </a:rPr>
                        <a:t>49B(2)</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TAN application</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135</a:t>
                      </a:r>
                      <a:endParaRPr lang="en-IN" sz="1200" dirty="0">
                        <a:latin typeface="Elephant" panose="02020904090505020303" pitchFamily="18" charset="0"/>
                      </a:endParaRPr>
                    </a:p>
                  </a:txBody>
                  <a:tcPr/>
                </a:tc>
                <a:extLst>
                  <a:ext uri="{0D108BD9-81ED-4DB2-BD59-A6C34878D82A}">
                    <a16:rowId xmlns:a16="http://schemas.microsoft.com/office/drawing/2014/main" xmlns="" val="10006"/>
                  </a:ext>
                </a:extLst>
              </a:tr>
              <a:tr h="374859">
                <a:tc>
                  <a:txBody>
                    <a:bodyPr/>
                    <a:lstStyle/>
                    <a:p>
                      <a:pPr algn="ctr"/>
                      <a:r>
                        <a:rPr lang="en-US" sz="1400" b="1" dirty="0">
                          <a:latin typeface="Times New Roman" panose="02020603050405020304" pitchFamily="18" charset="0"/>
                          <a:cs typeface="Times New Roman" panose="02020603050405020304" pitchFamily="18" charset="0"/>
                        </a:rPr>
                        <a:t>10A</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Application for registration NPO</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104</a:t>
                      </a:r>
                      <a:endParaRPr lang="en-IN" sz="1200" dirty="0">
                        <a:latin typeface="Elephant" panose="02020904090505020303" pitchFamily="18" charset="0"/>
                      </a:endParaRPr>
                    </a:p>
                  </a:txBody>
                  <a:tcPr/>
                </a:tc>
                <a:extLst>
                  <a:ext uri="{0D108BD9-81ED-4DB2-BD59-A6C34878D82A}">
                    <a16:rowId xmlns:a16="http://schemas.microsoft.com/office/drawing/2014/main" xmlns="" val="10007"/>
                  </a:ext>
                </a:extLst>
              </a:tr>
              <a:tr h="374859">
                <a:tc>
                  <a:txBody>
                    <a:bodyPr/>
                    <a:lstStyle/>
                    <a:p>
                      <a:pPr algn="ctr"/>
                      <a:r>
                        <a:rPr lang="en-US" sz="1400" b="1" dirty="0">
                          <a:latin typeface="Times New Roman" panose="02020603050405020304" pitchFamily="18" charset="0"/>
                          <a:cs typeface="Times New Roman" panose="02020603050405020304" pitchFamily="18" charset="0"/>
                        </a:rPr>
                        <a:t>10AB</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Renewal of registration</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105</a:t>
                      </a:r>
                      <a:endParaRPr lang="en-IN" sz="1200" dirty="0">
                        <a:latin typeface="Elephant" panose="02020904090505020303" pitchFamily="18" charset="0"/>
                      </a:endParaRPr>
                    </a:p>
                  </a:txBody>
                  <a:tcPr/>
                </a:tc>
                <a:extLst>
                  <a:ext uri="{0D108BD9-81ED-4DB2-BD59-A6C34878D82A}">
                    <a16:rowId xmlns:a16="http://schemas.microsoft.com/office/drawing/2014/main" xmlns="" val="10008"/>
                  </a:ext>
                </a:extLst>
              </a:tr>
              <a:tr h="374859">
                <a:tc>
                  <a:txBody>
                    <a:bodyPr/>
                    <a:lstStyle/>
                    <a:p>
                      <a:pPr algn="ctr"/>
                      <a:r>
                        <a:rPr lang="en-US" sz="1400" b="1" dirty="0">
                          <a:latin typeface="Times New Roman" panose="02020603050405020304" pitchFamily="18" charset="0"/>
                          <a:cs typeface="Times New Roman" panose="02020603050405020304" pitchFamily="18" charset="0"/>
                        </a:rPr>
                        <a:t>10AC</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Approval for registration</a:t>
                      </a:r>
                      <a:r>
                        <a:rPr lang="en-US" sz="1800" baseline="0" dirty="0">
                          <a:latin typeface="Gadugi" panose="020B0502040204020203" pitchFamily="34" charset="0"/>
                          <a:ea typeface="Gadugi" panose="020B0502040204020203" pitchFamily="34" charset="0"/>
                        </a:rPr>
                        <a:t> </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106</a:t>
                      </a:r>
                      <a:endParaRPr lang="en-IN" sz="1200" dirty="0">
                        <a:latin typeface="Elephant" panose="02020904090505020303" pitchFamily="18" charset="0"/>
                      </a:endParaRPr>
                    </a:p>
                  </a:txBody>
                  <a:tcPr/>
                </a:tc>
                <a:extLst>
                  <a:ext uri="{0D108BD9-81ED-4DB2-BD59-A6C34878D82A}">
                    <a16:rowId xmlns:a16="http://schemas.microsoft.com/office/drawing/2014/main" xmlns="" val="10009"/>
                  </a:ext>
                </a:extLst>
              </a:tr>
              <a:tr h="374859">
                <a:tc>
                  <a:txBody>
                    <a:bodyPr/>
                    <a:lstStyle/>
                    <a:p>
                      <a:pPr algn="ctr"/>
                      <a:r>
                        <a:rPr lang="en-US" sz="1400" b="1" dirty="0">
                          <a:latin typeface="Times New Roman" panose="02020603050405020304" pitchFamily="18" charset="0"/>
                          <a:cs typeface="Times New Roman" panose="02020603050405020304" pitchFamily="18" charset="0"/>
                        </a:rPr>
                        <a:t>10AD</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Approval of renewal</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107</a:t>
                      </a:r>
                      <a:endParaRPr lang="en-IN" sz="1200" dirty="0">
                        <a:latin typeface="Elephant" panose="02020904090505020303" pitchFamily="18" charset="0"/>
                      </a:endParaRPr>
                    </a:p>
                  </a:txBody>
                  <a:tcPr/>
                </a:tc>
                <a:extLst>
                  <a:ext uri="{0D108BD9-81ED-4DB2-BD59-A6C34878D82A}">
                    <a16:rowId xmlns:a16="http://schemas.microsoft.com/office/drawing/2014/main" xmlns="" val="10010"/>
                  </a:ext>
                </a:extLst>
              </a:tr>
              <a:tr h="374859">
                <a:tc>
                  <a:txBody>
                    <a:bodyPr/>
                    <a:lstStyle/>
                    <a:p>
                      <a:pPr algn="ctr"/>
                      <a:r>
                        <a:rPr lang="en-US" sz="1400" b="1" dirty="0">
                          <a:latin typeface="Times New Roman" panose="02020603050405020304" pitchFamily="18" charset="0"/>
                          <a:cs typeface="Times New Roman" panose="02020603050405020304" pitchFamily="18" charset="0"/>
                        </a:rPr>
                        <a:t>9A</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Amount</a:t>
                      </a:r>
                      <a:r>
                        <a:rPr lang="en-US" sz="1800" baseline="0" dirty="0">
                          <a:latin typeface="Gadugi" panose="020B0502040204020203" pitchFamily="34" charset="0"/>
                          <a:ea typeface="Gadugi" panose="020B0502040204020203" pitchFamily="34" charset="0"/>
                        </a:rPr>
                        <a:t> applied for charitable purposes</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108</a:t>
                      </a:r>
                      <a:endParaRPr lang="en-IN" sz="1200" dirty="0">
                        <a:latin typeface="Elephant" panose="02020904090505020303" pitchFamily="18" charset="0"/>
                      </a:endParaRPr>
                    </a:p>
                  </a:txBody>
                  <a:tcPr/>
                </a:tc>
                <a:extLst>
                  <a:ext uri="{0D108BD9-81ED-4DB2-BD59-A6C34878D82A}">
                    <a16:rowId xmlns:a16="http://schemas.microsoft.com/office/drawing/2014/main" xmlns="" val="10011"/>
                  </a:ext>
                </a:extLst>
              </a:tr>
              <a:tr h="374859">
                <a:tc>
                  <a:txBody>
                    <a:bodyPr/>
                    <a:lstStyle/>
                    <a:p>
                      <a:pPr algn="ctr"/>
                      <a:r>
                        <a:rPr lang="en-US" sz="1400" b="1" dirty="0">
                          <a:latin typeface="Times New Roman" panose="02020603050405020304" pitchFamily="18" charset="0"/>
                          <a:cs typeface="Times New Roman" panose="02020603050405020304" pitchFamily="18" charset="0"/>
                        </a:rPr>
                        <a:t>10</a:t>
                      </a:r>
                      <a:endParaRPr lang="en-IN" sz="14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Statement of accumulation of income</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109</a:t>
                      </a:r>
                      <a:endParaRPr lang="en-IN" sz="1200" dirty="0">
                        <a:latin typeface="Elephant" panose="02020904090505020303" pitchFamily="18" charset="0"/>
                      </a:endParaRPr>
                    </a:p>
                  </a:txBody>
                  <a:tcPr/>
                </a:tc>
                <a:extLst>
                  <a:ext uri="{0D108BD9-81ED-4DB2-BD59-A6C34878D82A}">
                    <a16:rowId xmlns:a16="http://schemas.microsoft.com/office/drawing/2014/main" xmlns="" val="10012"/>
                  </a:ext>
                </a:extLst>
              </a:tr>
            </a:tbl>
          </a:graphicData>
        </a:graphic>
      </p:graphicFrame>
    </p:spTree>
    <p:extLst>
      <p:ext uri="{BB962C8B-B14F-4D97-AF65-F5344CB8AC3E}">
        <p14:creationId xmlns:p14="http://schemas.microsoft.com/office/powerpoint/2010/main" val="69409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a:bodyPr>
          <a:lstStyle/>
          <a:p>
            <a:pPr algn="ctr"/>
            <a:r>
              <a:rPr lang="en-US" altLang="en-US" sz="3200" dirty="0">
                <a:latin typeface="Broadway" panose="04040905080B02020502" pitchFamily="82" charset="0"/>
              </a:rPr>
              <a:t>Form driven interpretation</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849086" y="1052736"/>
            <a:ext cx="11129554" cy="5256212"/>
          </a:xfrm>
        </p:spPr>
        <p:txBody>
          <a:bodyPr>
            <a:normAutofit/>
          </a:bodyPr>
          <a:lstStyle/>
          <a:p>
            <a:pPr algn="just">
              <a:lnSpc>
                <a:spcPct val="150000"/>
              </a:lnSpc>
              <a:defRPr/>
            </a:pPr>
            <a:r>
              <a:rPr lang="en-US" altLang="en-US" sz="2400" dirty="0">
                <a:latin typeface="Gadugi" panose="020B0502040204020203" pitchFamily="34" charset="0"/>
                <a:ea typeface="Gadugi" panose="020B0502040204020203" pitchFamily="34" charset="0"/>
              </a:rPr>
              <a:t>We have been experiencing in practice that Forms, Utilities , schema validations often influence compliance interpretation more than statutory wording. </a:t>
            </a:r>
          </a:p>
          <a:p>
            <a:pPr algn="just">
              <a:lnSpc>
                <a:spcPct val="150000"/>
              </a:lnSpc>
              <a:defRPr/>
            </a:pPr>
            <a:r>
              <a:rPr lang="en-US" altLang="en-US" sz="2400" b="1" dirty="0">
                <a:latin typeface="Gadugi" panose="020B0502040204020203" pitchFamily="34" charset="0"/>
                <a:ea typeface="Gadugi" panose="020B0502040204020203" pitchFamily="34" charset="0"/>
              </a:rPr>
              <a:t>This creates situations where :</a:t>
            </a:r>
          </a:p>
          <a:p>
            <a:pPr lvl="1" algn="just">
              <a:lnSpc>
                <a:spcPct val="150000"/>
              </a:lnSpc>
              <a:defRPr/>
            </a:pPr>
            <a:r>
              <a:rPr lang="en-US" altLang="en-US" sz="2200" b="1" dirty="0">
                <a:latin typeface="Gadugi" panose="020B0502040204020203" pitchFamily="34" charset="0"/>
                <a:ea typeface="Gadugi" panose="020B0502040204020203" pitchFamily="34" charset="0"/>
              </a:rPr>
              <a:t>Portal logic may not fully align with legal interpretation</a:t>
            </a:r>
          </a:p>
          <a:p>
            <a:pPr lvl="1" algn="just">
              <a:lnSpc>
                <a:spcPct val="150000"/>
              </a:lnSpc>
              <a:defRPr/>
            </a:pPr>
            <a:r>
              <a:rPr lang="en-US" altLang="en-US" sz="2200" b="1" dirty="0">
                <a:latin typeface="Gadugi" panose="020B0502040204020203" pitchFamily="34" charset="0"/>
                <a:ea typeface="Gadugi" panose="020B0502040204020203" pitchFamily="34" charset="0"/>
              </a:rPr>
              <a:t>Procedural compliances becomes highly technical</a:t>
            </a:r>
          </a:p>
        </p:txBody>
      </p:sp>
    </p:spTree>
    <p:extLst>
      <p:ext uri="{BB962C8B-B14F-4D97-AF65-F5344CB8AC3E}">
        <p14:creationId xmlns:p14="http://schemas.microsoft.com/office/powerpoint/2010/main" val="31322371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4589"/>
          </a:xfrm>
        </p:spPr>
        <p:txBody>
          <a:bodyPr>
            <a:normAutofit/>
          </a:bodyPr>
          <a:lstStyle/>
          <a:p>
            <a:pPr algn="ctr"/>
            <a:r>
              <a:rPr lang="en-US" sz="3600" dirty="0">
                <a:latin typeface="Broadway" panose="04040905080B02020502" pitchFamily="82" charset="0"/>
              </a:rPr>
              <a:t>COMPARATIVE FORMS – OLD &amp; NEW</a:t>
            </a:r>
            <a:endParaRPr lang="en-IN" sz="1600"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86044165"/>
              </p:ext>
            </p:extLst>
          </p:nvPr>
        </p:nvGraphicFramePr>
        <p:xfrm>
          <a:off x="838200" y="1214845"/>
          <a:ext cx="10515600" cy="3733184"/>
        </p:xfrm>
        <a:graphic>
          <a:graphicData uri="http://schemas.openxmlformats.org/drawingml/2006/table">
            <a:tbl>
              <a:tblPr firstRow="1" bandRow="1">
                <a:tableStyleId>{5C22544A-7EE6-4342-B048-85BDC9FD1C3A}</a:tableStyleId>
              </a:tblPr>
              <a:tblGrid>
                <a:gridCol w="1408611">
                  <a:extLst>
                    <a:ext uri="{9D8B030D-6E8A-4147-A177-3AD203B41FA5}">
                      <a16:colId xmlns:a16="http://schemas.microsoft.com/office/drawing/2014/main" xmlns="" val="20000"/>
                    </a:ext>
                  </a:extLst>
                </a:gridCol>
                <a:gridCol w="7680960">
                  <a:extLst>
                    <a:ext uri="{9D8B030D-6E8A-4147-A177-3AD203B41FA5}">
                      <a16:colId xmlns:a16="http://schemas.microsoft.com/office/drawing/2014/main" xmlns="" val="20001"/>
                    </a:ext>
                  </a:extLst>
                </a:gridCol>
                <a:gridCol w="1426029">
                  <a:extLst>
                    <a:ext uri="{9D8B030D-6E8A-4147-A177-3AD203B41FA5}">
                      <a16:colId xmlns:a16="http://schemas.microsoft.com/office/drawing/2014/main" xmlns="" val="20002"/>
                    </a:ext>
                  </a:extLst>
                </a:gridCol>
              </a:tblGrid>
              <a:tr h="647016">
                <a:tc>
                  <a:txBody>
                    <a:bodyPr/>
                    <a:lstStyle/>
                    <a:p>
                      <a:pPr algn="ctr"/>
                      <a:r>
                        <a:rPr lang="en-US" dirty="0">
                          <a:solidFill>
                            <a:schemeClr val="tx1"/>
                          </a:solidFill>
                          <a:latin typeface="Elephant" panose="02020904090505020303" pitchFamily="18" charset="0"/>
                        </a:rPr>
                        <a:t>1962</a:t>
                      </a:r>
                      <a:r>
                        <a:rPr lang="en-US" baseline="0" dirty="0">
                          <a:solidFill>
                            <a:schemeClr val="tx1"/>
                          </a:solidFill>
                          <a:latin typeface="Elephant" panose="02020904090505020303" pitchFamily="18" charset="0"/>
                        </a:rPr>
                        <a:t> Form</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Heading</a:t>
                      </a:r>
                      <a:r>
                        <a:rPr lang="en-US" baseline="0" dirty="0">
                          <a:solidFill>
                            <a:schemeClr val="tx1"/>
                          </a:solidFill>
                          <a:latin typeface="Elephant" panose="02020904090505020303" pitchFamily="18" charset="0"/>
                        </a:rPr>
                        <a:t> </a:t>
                      </a:r>
                      <a:endParaRPr lang="en-IN" dirty="0">
                        <a:solidFill>
                          <a:schemeClr val="tx1"/>
                        </a:solidFill>
                        <a:latin typeface="Elephant" panose="02020904090505020303" pitchFamily="18" charset="0"/>
                      </a:endParaRPr>
                    </a:p>
                  </a:txBody>
                  <a:tcPr/>
                </a:tc>
                <a:tc>
                  <a:txBody>
                    <a:bodyPr/>
                    <a:lstStyle/>
                    <a:p>
                      <a:pPr algn="ctr"/>
                      <a:r>
                        <a:rPr lang="en-US" dirty="0">
                          <a:solidFill>
                            <a:schemeClr val="tx1"/>
                          </a:solidFill>
                          <a:latin typeface="Elephant" panose="02020904090505020303" pitchFamily="18" charset="0"/>
                        </a:rPr>
                        <a:t>2026 Form</a:t>
                      </a:r>
                      <a:endParaRPr lang="en-IN" dirty="0">
                        <a:solidFill>
                          <a:schemeClr val="tx1"/>
                        </a:solidFill>
                        <a:latin typeface="Elephant" panose="02020904090505020303" pitchFamily="18" charset="0"/>
                      </a:endParaRPr>
                    </a:p>
                  </a:txBody>
                  <a:tcPr/>
                </a:tc>
                <a:extLst>
                  <a:ext uri="{0D108BD9-81ED-4DB2-BD59-A6C34878D82A}">
                    <a16:rowId xmlns:a16="http://schemas.microsoft.com/office/drawing/2014/main" xmlns="" val="10000"/>
                  </a:ext>
                </a:extLst>
              </a:tr>
              <a:tr h="374859">
                <a:tc>
                  <a:txBody>
                    <a:bodyPr/>
                    <a:lstStyle/>
                    <a:p>
                      <a:pPr algn="ctr"/>
                      <a:r>
                        <a:rPr lang="en-US" sz="1200" b="1" dirty="0">
                          <a:latin typeface="Times New Roman" panose="02020603050405020304" pitchFamily="18" charset="0"/>
                          <a:cs typeface="Times New Roman" panose="02020603050405020304" pitchFamily="18" charset="0"/>
                        </a:rPr>
                        <a:t>3CE</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Audit report for computation of royalty</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24</a:t>
                      </a:r>
                      <a:endParaRPr lang="en-IN" sz="1200" dirty="0">
                        <a:latin typeface="Elephant" panose="02020904090505020303" pitchFamily="18" charset="0"/>
                      </a:endParaRPr>
                    </a:p>
                  </a:txBody>
                  <a:tcPr/>
                </a:tc>
                <a:extLst>
                  <a:ext uri="{0D108BD9-81ED-4DB2-BD59-A6C34878D82A}">
                    <a16:rowId xmlns:a16="http://schemas.microsoft.com/office/drawing/2014/main" xmlns="" val="10001"/>
                  </a:ext>
                </a:extLst>
              </a:tr>
              <a:tr h="374859">
                <a:tc>
                  <a:txBody>
                    <a:bodyPr/>
                    <a:lstStyle/>
                    <a:p>
                      <a:pPr algn="ctr"/>
                      <a:r>
                        <a:rPr lang="en-US" sz="1200" b="1" dirty="0">
                          <a:latin typeface="Times New Roman" panose="02020603050405020304" pitchFamily="18" charset="0"/>
                          <a:cs typeface="Times New Roman" panose="02020603050405020304" pitchFamily="18" charset="0"/>
                        </a:rPr>
                        <a:t>3CA/3CB/3CD</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Tax audit reports</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26</a:t>
                      </a:r>
                      <a:endParaRPr lang="en-IN" sz="1200" dirty="0">
                        <a:latin typeface="Elephant" panose="02020904090505020303" pitchFamily="18" charset="0"/>
                      </a:endParaRPr>
                    </a:p>
                  </a:txBody>
                  <a:tcPr/>
                </a:tc>
                <a:extLst>
                  <a:ext uri="{0D108BD9-81ED-4DB2-BD59-A6C34878D82A}">
                    <a16:rowId xmlns:a16="http://schemas.microsoft.com/office/drawing/2014/main" xmlns="" val="10002"/>
                  </a:ext>
                </a:extLst>
              </a:tr>
              <a:tr h="462155">
                <a:tc>
                  <a:txBody>
                    <a:bodyPr/>
                    <a:lstStyle/>
                    <a:p>
                      <a:pPr algn="ctr"/>
                      <a:r>
                        <a:rPr lang="en-US" sz="1200" b="1" dirty="0">
                          <a:latin typeface="Times New Roman" panose="02020603050405020304" pitchFamily="18" charset="0"/>
                          <a:cs typeface="Times New Roman" panose="02020603050405020304" pitchFamily="18" charset="0"/>
                        </a:rPr>
                        <a:t>3CEA</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Audit report on slump sale</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28</a:t>
                      </a:r>
                      <a:endParaRPr lang="en-IN" sz="1200" dirty="0">
                        <a:latin typeface="Elephant" panose="02020904090505020303" pitchFamily="18" charset="0"/>
                      </a:endParaRPr>
                    </a:p>
                  </a:txBody>
                  <a:tcPr/>
                </a:tc>
                <a:extLst>
                  <a:ext uri="{0D108BD9-81ED-4DB2-BD59-A6C34878D82A}">
                    <a16:rowId xmlns:a16="http://schemas.microsoft.com/office/drawing/2014/main" xmlns="" val="10003"/>
                  </a:ext>
                </a:extLst>
              </a:tr>
              <a:tr h="374859">
                <a:tc>
                  <a:txBody>
                    <a:bodyPr/>
                    <a:lstStyle/>
                    <a:p>
                      <a:pPr algn="ctr"/>
                      <a:r>
                        <a:rPr lang="en-US" sz="1200" b="1" dirty="0">
                          <a:latin typeface="Times New Roman" panose="02020603050405020304" pitchFamily="18" charset="0"/>
                          <a:cs typeface="Times New Roman" panose="02020603050405020304" pitchFamily="18" charset="0"/>
                        </a:rPr>
                        <a:t>10CCB</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Audit report</a:t>
                      </a:r>
                      <a:r>
                        <a:rPr lang="en-US" sz="1800" baseline="0" dirty="0">
                          <a:latin typeface="Gadugi" panose="020B0502040204020203" pitchFamily="34" charset="0"/>
                          <a:ea typeface="Gadugi" panose="020B0502040204020203" pitchFamily="34" charset="0"/>
                        </a:rPr>
                        <a:t> u/s 80 I /IA/IB/IC</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32</a:t>
                      </a:r>
                      <a:endParaRPr lang="en-IN" sz="1200" dirty="0">
                        <a:latin typeface="Elephant" panose="02020904090505020303" pitchFamily="18" charset="0"/>
                      </a:endParaRPr>
                    </a:p>
                  </a:txBody>
                  <a:tcPr/>
                </a:tc>
                <a:extLst>
                  <a:ext uri="{0D108BD9-81ED-4DB2-BD59-A6C34878D82A}">
                    <a16:rowId xmlns:a16="http://schemas.microsoft.com/office/drawing/2014/main" xmlns="" val="10004"/>
                  </a:ext>
                </a:extLst>
              </a:tr>
              <a:tr h="374859">
                <a:tc>
                  <a:txBody>
                    <a:bodyPr/>
                    <a:lstStyle/>
                    <a:p>
                      <a:pPr algn="ctr"/>
                      <a:r>
                        <a:rPr lang="en-US" sz="1200" b="1" dirty="0">
                          <a:latin typeface="Times New Roman" panose="02020603050405020304" pitchFamily="18" charset="0"/>
                          <a:cs typeface="Times New Roman" panose="02020603050405020304" pitchFamily="18" charset="0"/>
                        </a:rPr>
                        <a:t>3CEB</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Transfer Pricing report</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48</a:t>
                      </a:r>
                      <a:endParaRPr lang="en-IN" sz="1200" dirty="0">
                        <a:latin typeface="Elephant" panose="02020904090505020303" pitchFamily="18" charset="0"/>
                      </a:endParaRPr>
                    </a:p>
                  </a:txBody>
                  <a:tcPr/>
                </a:tc>
                <a:extLst>
                  <a:ext uri="{0D108BD9-81ED-4DB2-BD59-A6C34878D82A}">
                    <a16:rowId xmlns:a16="http://schemas.microsoft.com/office/drawing/2014/main" xmlns="" val="10005"/>
                  </a:ext>
                </a:extLst>
              </a:tr>
              <a:tr h="374859">
                <a:tc>
                  <a:txBody>
                    <a:bodyPr/>
                    <a:lstStyle/>
                    <a:p>
                      <a:pPr algn="ctr"/>
                      <a:r>
                        <a:rPr lang="en-US" sz="1200" b="1" dirty="0">
                          <a:latin typeface="Times New Roman" panose="02020603050405020304" pitchFamily="18" charset="0"/>
                          <a:cs typeface="Times New Roman" panose="02020603050405020304" pitchFamily="18" charset="0"/>
                        </a:rPr>
                        <a:t>29B</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Computation of Book Profit</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66</a:t>
                      </a:r>
                      <a:endParaRPr lang="en-IN" sz="1200" dirty="0">
                        <a:latin typeface="Elephant" panose="02020904090505020303" pitchFamily="18" charset="0"/>
                      </a:endParaRPr>
                    </a:p>
                  </a:txBody>
                  <a:tcPr/>
                </a:tc>
                <a:extLst>
                  <a:ext uri="{0D108BD9-81ED-4DB2-BD59-A6C34878D82A}">
                    <a16:rowId xmlns:a16="http://schemas.microsoft.com/office/drawing/2014/main" xmlns="" val="10006"/>
                  </a:ext>
                </a:extLst>
              </a:tr>
              <a:tr h="374859">
                <a:tc>
                  <a:txBody>
                    <a:bodyPr/>
                    <a:lstStyle/>
                    <a:p>
                      <a:pPr algn="ctr"/>
                      <a:r>
                        <a:rPr lang="en-US" sz="1200" b="1" dirty="0">
                          <a:latin typeface="Times New Roman" panose="02020603050405020304" pitchFamily="18" charset="0"/>
                          <a:cs typeface="Times New Roman" panose="02020603050405020304" pitchFamily="18" charset="0"/>
                        </a:rPr>
                        <a:t>29C</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Adjusted</a:t>
                      </a:r>
                      <a:r>
                        <a:rPr lang="en-US" sz="1800" baseline="0" dirty="0">
                          <a:latin typeface="Gadugi" panose="020B0502040204020203" pitchFamily="34" charset="0"/>
                          <a:ea typeface="Gadugi" panose="020B0502040204020203" pitchFamily="34" charset="0"/>
                        </a:rPr>
                        <a:t> total income for AMT</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67</a:t>
                      </a:r>
                      <a:endParaRPr lang="en-IN" sz="1200" dirty="0">
                        <a:latin typeface="Elephant" panose="02020904090505020303" pitchFamily="18" charset="0"/>
                      </a:endParaRPr>
                    </a:p>
                  </a:txBody>
                  <a:tcPr/>
                </a:tc>
                <a:extLst>
                  <a:ext uri="{0D108BD9-81ED-4DB2-BD59-A6C34878D82A}">
                    <a16:rowId xmlns:a16="http://schemas.microsoft.com/office/drawing/2014/main" xmlns="" val="10007"/>
                  </a:ext>
                </a:extLst>
              </a:tr>
              <a:tr h="374859">
                <a:tc>
                  <a:txBody>
                    <a:bodyPr/>
                    <a:lstStyle/>
                    <a:p>
                      <a:pPr algn="ctr"/>
                      <a:r>
                        <a:rPr lang="en-US" sz="1200" b="1" dirty="0">
                          <a:latin typeface="Times New Roman" panose="02020603050405020304" pitchFamily="18" charset="0"/>
                          <a:cs typeface="Times New Roman" panose="02020603050405020304" pitchFamily="18" charset="0"/>
                        </a:rPr>
                        <a:t>10DA</a:t>
                      </a:r>
                      <a:endParaRPr lang="en-IN" sz="1200" b="1" dirty="0">
                        <a:latin typeface="Times New Roman" panose="02020603050405020304" pitchFamily="18" charset="0"/>
                        <a:cs typeface="Times New Roman" panose="02020603050405020304" pitchFamily="18" charset="0"/>
                      </a:endParaRPr>
                    </a:p>
                  </a:txBody>
                  <a:tcPr/>
                </a:tc>
                <a:tc>
                  <a:txBody>
                    <a:bodyPr/>
                    <a:lstStyle/>
                    <a:p>
                      <a:pPr algn="just"/>
                      <a:r>
                        <a:rPr lang="en-US" sz="1800" dirty="0">
                          <a:latin typeface="Gadugi" panose="020B0502040204020203" pitchFamily="34" charset="0"/>
                          <a:ea typeface="Gadugi" panose="020B0502040204020203" pitchFamily="34" charset="0"/>
                        </a:rPr>
                        <a:t>Computation of deduction u/s 80JJA</a:t>
                      </a:r>
                      <a:endParaRPr lang="en-IN" sz="1800" dirty="0">
                        <a:latin typeface="Gadugi" panose="020B0502040204020203" pitchFamily="34" charset="0"/>
                        <a:ea typeface="Gadugi" panose="020B0502040204020203" pitchFamily="34" charset="0"/>
                      </a:endParaRPr>
                    </a:p>
                  </a:txBody>
                  <a:tcPr/>
                </a:tc>
                <a:tc>
                  <a:txBody>
                    <a:bodyPr/>
                    <a:lstStyle/>
                    <a:p>
                      <a:pPr algn="ctr"/>
                      <a:r>
                        <a:rPr lang="en-US" sz="1200" dirty="0">
                          <a:latin typeface="Elephant" panose="02020904090505020303" pitchFamily="18" charset="0"/>
                        </a:rPr>
                        <a:t>34</a:t>
                      </a:r>
                      <a:endParaRPr lang="en-IN" sz="1200" dirty="0">
                        <a:latin typeface="Elephant" panose="02020904090505020303" pitchFamily="18" charset="0"/>
                      </a:endParaRPr>
                    </a:p>
                  </a:txBody>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31146154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591647"/>
            <a:ext cx="9144000" cy="679676"/>
          </a:xfrm>
        </p:spPr>
        <p:txBody>
          <a:bodyPr>
            <a:normAutofit/>
          </a:bodyPr>
          <a:lstStyle/>
          <a:p>
            <a:r>
              <a:rPr lang="en-US" sz="3000" b="1" dirty="0">
                <a:latin typeface="Gadugi" panose="020B0502040204020203" pitchFamily="34" charset="0"/>
                <a:ea typeface="Gadugi" panose="020B0502040204020203" pitchFamily="34" charset="0"/>
              </a:rPr>
              <a:t>NEW CA CERTIFICATE REQUIREMENT</a:t>
            </a:r>
            <a:endParaRPr lang="en-IN" sz="3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8431713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149531" y="149226"/>
            <a:ext cx="10316755" cy="792163"/>
          </a:xfrm>
        </p:spPr>
        <p:txBody>
          <a:bodyPr>
            <a:normAutofit fontScale="90000"/>
          </a:bodyPr>
          <a:lstStyle/>
          <a:p>
            <a:pPr algn="ctr"/>
            <a:r>
              <a:rPr lang="en-US" altLang="en-US" sz="3200" dirty="0">
                <a:latin typeface="Broadway" panose="04040905080B02020502" pitchFamily="82" charset="0"/>
              </a:rPr>
              <a:t>Changes for claiming credit for foreign tax paid</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a:bodyPr>
          <a:lstStyle/>
          <a:p>
            <a:pPr algn="just">
              <a:lnSpc>
                <a:spcPct val="150000"/>
              </a:lnSpc>
              <a:defRPr/>
            </a:pPr>
            <a:r>
              <a:rPr lang="en-US" altLang="en-US" sz="2400" b="1" dirty="0">
                <a:latin typeface="Gadugi" panose="020B0502040204020203" pitchFamily="34" charset="0"/>
                <a:ea typeface="Gadugi" panose="020B0502040204020203" pitchFamily="34" charset="0"/>
              </a:rPr>
              <a:t> </a:t>
            </a:r>
            <a:r>
              <a:rPr lang="en-US" altLang="en-US" sz="2400" dirty="0">
                <a:latin typeface="Gadugi" panose="020B0502040204020203" pitchFamily="34" charset="0"/>
                <a:ea typeface="Gadugi" panose="020B0502040204020203" pitchFamily="34" charset="0"/>
              </a:rPr>
              <a:t>Erstwhile Rule 128  </a:t>
            </a:r>
            <a:r>
              <a:rPr lang="en-US" altLang="en-US" sz="2400" dirty="0" err="1">
                <a:latin typeface="Gadugi" panose="020B0502040204020203" pitchFamily="34" charset="0"/>
                <a:ea typeface="Gadugi" panose="020B0502040204020203" pitchFamily="34" charset="0"/>
              </a:rPr>
              <a:t>vs</a:t>
            </a:r>
            <a:r>
              <a:rPr lang="en-US" altLang="en-US" sz="2400" dirty="0">
                <a:latin typeface="Gadugi" panose="020B0502040204020203" pitchFamily="34" charset="0"/>
                <a:ea typeface="Gadugi" panose="020B0502040204020203" pitchFamily="34" charset="0"/>
              </a:rPr>
              <a:t> current rules 76</a:t>
            </a:r>
            <a:endParaRPr lang="en-US" altLang="en-US" sz="2400" b="1" dirty="0">
              <a:latin typeface="Gadugi" panose="020B0502040204020203" pitchFamily="34" charset="0"/>
              <a:ea typeface="Gadugi" panose="020B0502040204020203" pitchFamily="34" charset="0"/>
            </a:endParaRPr>
          </a:p>
          <a:p>
            <a:pPr algn="just">
              <a:lnSpc>
                <a:spcPct val="150000"/>
              </a:lnSpc>
              <a:defRPr/>
            </a:pPr>
            <a:r>
              <a:rPr lang="en-US" altLang="en-US" sz="2400" b="1" dirty="0">
                <a:latin typeface="Gadugi" panose="020B0502040204020203" pitchFamily="34" charset="0"/>
                <a:ea typeface="Gadugi" panose="020B0502040204020203" pitchFamily="34" charset="0"/>
              </a:rPr>
              <a:t>Rule 76(16)  -</a:t>
            </a:r>
            <a:r>
              <a:rPr lang="en-US" altLang="en-US" sz="2400" dirty="0">
                <a:latin typeface="Gadugi" panose="020B0502040204020203" pitchFamily="34" charset="0"/>
                <a:ea typeface="Gadugi" panose="020B0502040204020203" pitchFamily="34" charset="0"/>
              </a:rPr>
              <a:t> Form 44 shall be verified by an accountant defined in section 515(3)(b) –</a:t>
            </a:r>
          </a:p>
          <a:p>
            <a:pPr marL="457200" indent="-457200" algn="just">
              <a:lnSpc>
                <a:spcPct val="150000"/>
              </a:lnSpc>
              <a:buAutoNum type="alphaLcParenBoth"/>
              <a:defRPr/>
            </a:pPr>
            <a:r>
              <a:rPr lang="en-US" altLang="en-US" sz="2400" dirty="0">
                <a:latin typeface="Gadugi" panose="020B0502040204020203" pitchFamily="34" charset="0"/>
                <a:ea typeface="Gadugi" panose="020B0502040204020203" pitchFamily="34" charset="0"/>
              </a:rPr>
              <a:t>Where the </a:t>
            </a:r>
            <a:r>
              <a:rPr lang="en-US" altLang="en-US" sz="2400" dirty="0" err="1">
                <a:latin typeface="Gadugi" panose="020B0502040204020203" pitchFamily="34" charset="0"/>
                <a:ea typeface="Gadugi" panose="020B0502040204020203" pitchFamily="34" charset="0"/>
              </a:rPr>
              <a:t>assessee</a:t>
            </a:r>
            <a:r>
              <a:rPr lang="en-US" altLang="en-US" sz="2400" dirty="0">
                <a:latin typeface="Gadugi" panose="020B0502040204020203" pitchFamily="34" charset="0"/>
                <a:ea typeface="Gadugi" panose="020B0502040204020203" pitchFamily="34" charset="0"/>
              </a:rPr>
              <a:t> is a company ;   OR</a:t>
            </a:r>
          </a:p>
          <a:p>
            <a:pPr marL="457200" indent="-457200" algn="just">
              <a:lnSpc>
                <a:spcPct val="150000"/>
              </a:lnSpc>
              <a:buAutoNum type="alphaLcParenBoth"/>
              <a:defRPr/>
            </a:pPr>
            <a:r>
              <a:rPr lang="en-US" altLang="en-US" sz="2400" dirty="0">
                <a:latin typeface="Gadugi" panose="020B0502040204020203" pitchFamily="34" charset="0"/>
                <a:ea typeface="Gadugi" panose="020B0502040204020203" pitchFamily="34" charset="0"/>
              </a:rPr>
              <a:t> in all other cases , where the amount of foreign tax paid outside India for a tax year equals or exceeds Rs.1,00,000</a:t>
            </a:r>
          </a:p>
          <a:p>
            <a:pPr marL="0" indent="0" algn="just">
              <a:lnSpc>
                <a:spcPct val="150000"/>
              </a:lnSpc>
              <a:buNone/>
              <a:defRPr/>
            </a:pPr>
            <a:r>
              <a:rPr lang="en-US" altLang="en-US" sz="2400" b="1" dirty="0">
                <a:latin typeface="Gadugi" panose="020B0502040204020203" pitchFamily="34" charset="0"/>
                <a:ea typeface="Gadugi" panose="020B0502040204020203" pitchFamily="34" charset="0"/>
              </a:rPr>
              <a:t>Rule 76(17) – </a:t>
            </a:r>
            <a:r>
              <a:rPr lang="en-US" altLang="en-US" sz="2400" dirty="0">
                <a:latin typeface="Gadugi" panose="020B0502040204020203" pitchFamily="34" charset="0"/>
                <a:ea typeface="Gadugi" panose="020B0502040204020203" pitchFamily="34" charset="0"/>
              </a:rPr>
              <a:t>Form 45 shall be verified by an accountant defined in section 515(3)(b) – where tax credit claimed is payment for settlement of a tax dispute</a:t>
            </a:r>
          </a:p>
          <a:p>
            <a:pPr marL="0" indent="0" algn="just">
              <a:lnSpc>
                <a:spcPct val="150000"/>
              </a:lnSpc>
              <a:buNone/>
              <a:defRPr/>
            </a:pPr>
            <a:endParaRPr lang="en-US" altLang="en-US" sz="2400"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9891444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149531" y="149226"/>
            <a:ext cx="10316755" cy="792163"/>
          </a:xfrm>
        </p:spPr>
        <p:txBody>
          <a:bodyPr>
            <a:normAutofit fontScale="90000"/>
          </a:bodyPr>
          <a:lstStyle/>
          <a:p>
            <a:pPr algn="ctr"/>
            <a:r>
              <a:rPr lang="en-US" altLang="en-US" sz="3200" dirty="0">
                <a:latin typeface="Broadway" panose="04040905080B02020502" pitchFamily="82" charset="0"/>
              </a:rPr>
              <a:t>Changes for claiming credit for foreign tax paid</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a:bodyPr>
          <a:lstStyle/>
          <a:p>
            <a:pPr marL="0" indent="0" algn="ctr">
              <a:lnSpc>
                <a:spcPct val="150000"/>
              </a:lnSpc>
              <a:buNone/>
              <a:defRPr/>
            </a:pPr>
            <a:r>
              <a:rPr lang="en-US" altLang="en-US" sz="2400" dirty="0">
                <a:latin typeface="Times New Roman" panose="02020603050405020304" pitchFamily="18" charset="0"/>
                <a:ea typeface="Gadugi" panose="020B0502040204020203" pitchFamily="34" charset="0"/>
                <a:cs typeface="Times New Roman" panose="02020603050405020304" pitchFamily="18" charset="0"/>
              </a:rPr>
              <a:t>Verification by an accountant</a:t>
            </a:r>
          </a:p>
          <a:p>
            <a:pPr marL="0" indent="0" algn="just">
              <a:lnSpc>
                <a:spcPct val="150000"/>
              </a:lnSpc>
              <a:buNone/>
              <a:defRPr/>
            </a:pPr>
            <a:r>
              <a:rPr lang="en-US" altLang="en-US" sz="2400" dirty="0">
                <a:latin typeface="Times New Roman" panose="02020603050405020304" pitchFamily="18" charset="0"/>
                <a:ea typeface="Gadugi" panose="020B0502040204020203" pitchFamily="34" charset="0"/>
                <a:cs typeface="Times New Roman" panose="02020603050405020304" pitchFamily="18" charset="0"/>
              </a:rPr>
              <a:t>I ………………holding PAN…………..have examined the books of account and other documents showing the particulars of income from a country or region outside India and evidence of Foreign Tax paid thereon by the ……………(name of </a:t>
            </a:r>
            <a:r>
              <a:rPr lang="en-US" altLang="en-US" sz="2400" dirty="0" err="1">
                <a:latin typeface="Times New Roman" panose="02020603050405020304" pitchFamily="18" charset="0"/>
                <a:ea typeface="Gadugi" panose="020B0502040204020203" pitchFamily="34" charset="0"/>
                <a:cs typeface="Times New Roman" panose="02020603050405020304" pitchFamily="18" charset="0"/>
              </a:rPr>
              <a:t>assessee</a:t>
            </a:r>
            <a:r>
              <a:rPr lang="en-US" altLang="en-US" sz="2400" dirty="0">
                <a:latin typeface="Times New Roman" panose="02020603050405020304" pitchFamily="18" charset="0"/>
                <a:ea typeface="Gadugi" panose="020B0502040204020203" pitchFamily="34" charset="0"/>
                <a:cs typeface="Times New Roman" panose="02020603050405020304" pitchFamily="18" charset="0"/>
              </a:rPr>
              <a:t>) for the tax year………….. The amount of foreign tax credit claimed by ………(name of </a:t>
            </a:r>
            <a:r>
              <a:rPr lang="en-US" altLang="en-US" sz="2400" dirty="0" err="1">
                <a:latin typeface="Times New Roman" panose="02020603050405020304" pitchFamily="18" charset="0"/>
                <a:ea typeface="Gadugi" panose="020B0502040204020203" pitchFamily="34" charset="0"/>
                <a:cs typeface="Times New Roman" panose="02020603050405020304" pitchFamily="18" charset="0"/>
              </a:rPr>
              <a:t>assessee</a:t>
            </a:r>
            <a:r>
              <a:rPr lang="en-US" altLang="en-US" sz="2400" dirty="0">
                <a:latin typeface="Times New Roman" panose="02020603050405020304" pitchFamily="18" charset="0"/>
                <a:ea typeface="Gadugi" panose="020B0502040204020203" pitchFamily="34" charset="0"/>
                <a:cs typeface="Times New Roman" panose="02020603050405020304" pitchFamily="18" charset="0"/>
              </a:rPr>
              <a:t>) for the tax year…………in Part B and /or the details furnished in Part C of this form are in accordance with the applicable Double Taxation Avoidance Agreement and relevant provisions of the Income tax Act 2025 and Income Tax Rules 2026. I affirm that the above particulars are true and correct to the best of my /our knowledge and belief</a:t>
            </a:r>
          </a:p>
        </p:txBody>
      </p:sp>
    </p:spTree>
    <p:extLst>
      <p:ext uri="{BB962C8B-B14F-4D97-AF65-F5344CB8AC3E}">
        <p14:creationId xmlns:p14="http://schemas.microsoft.com/office/powerpoint/2010/main" val="12877363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679676"/>
          </a:xfrm>
        </p:spPr>
        <p:txBody>
          <a:bodyPr>
            <a:normAutofit/>
          </a:bodyPr>
          <a:lstStyle/>
          <a:p>
            <a:r>
              <a:rPr lang="en-US" sz="3000" b="1" dirty="0">
                <a:latin typeface="Gadugi" panose="020B0502040204020203" pitchFamily="34" charset="0"/>
                <a:ea typeface="Gadugi" panose="020B0502040204020203" pitchFamily="34" charset="0"/>
              </a:rPr>
              <a:t>NEW FORMS INTRODUCED  - 16 </a:t>
            </a:r>
            <a:r>
              <a:rPr lang="en-US" sz="3000" b="1" dirty="0" err="1">
                <a:latin typeface="Gadugi" panose="020B0502040204020203" pitchFamily="34" charset="0"/>
                <a:ea typeface="Gadugi" panose="020B0502040204020203" pitchFamily="34" charset="0"/>
              </a:rPr>
              <a:t>nos</a:t>
            </a:r>
            <a:endParaRPr lang="en-IN" sz="3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9655907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81587319"/>
              </p:ext>
            </p:extLst>
          </p:nvPr>
        </p:nvGraphicFramePr>
        <p:xfrm>
          <a:off x="838200" y="420688"/>
          <a:ext cx="10515600" cy="6278880"/>
        </p:xfrm>
        <a:graphic>
          <a:graphicData uri="http://schemas.openxmlformats.org/drawingml/2006/table">
            <a:tbl>
              <a:tblPr firstRow="1" bandRow="1">
                <a:tableStyleId>{5C22544A-7EE6-4342-B048-85BDC9FD1C3A}</a:tableStyleId>
              </a:tblPr>
              <a:tblGrid>
                <a:gridCol w="859971">
                  <a:extLst>
                    <a:ext uri="{9D8B030D-6E8A-4147-A177-3AD203B41FA5}">
                      <a16:colId xmlns:a16="http://schemas.microsoft.com/office/drawing/2014/main" xmlns="" val="20000"/>
                    </a:ext>
                  </a:extLst>
                </a:gridCol>
                <a:gridCol w="4252686">
                  <a:extLst>
                    <a:ext uri="{9D8B030D-6E8A-4147-A177-3AD203B41FA5}">
                      <a16:colId xmlns:a16="http://schemas.microsoft.com/office/drawing/2014/main" xmlns="" val="20001"/>
                    </a:ext>
                  </a:extLst>
                </a:gridCol>
                <a:gridCol w="5402943">
                  <a:extLst>
                    <a:ext uri="{9D8B030D-6E8A-4147-A177-3AD203B41FA5}">
                      <a16:colId xmlns:a16="http://schemas.microsoft.com/office/drawing/2014/main" xmlns="" val="20002"/>
                    </a:ext>
                  </a:extLst>
                </a:gridCol>
              </a:tblGrid>
              <a:tr h="370840">
                <a:tc>
                  <a:txBody>
                    <a:bodyPr/>
                    <a:lstStyle/>
                    <a:p>
                      <a:pPr algn="ctr"/>
                      <a:r>
                        <a:rPr lang="en-US" sz="1600" dirty="0">
                          <a:solidFill>
                            <a:schemeClr val="tx1"/>
                          </a:solidFill>
                          <a:latin typeface="Gadugi" panose="020B0502040204020203" pitchFamily="34" charset="0"/>
                          <a:ea typeface="Gadugi" panose="020B0502040204020203" pitchFamily="34" charset="0"/>
                        </a:rPr>
                        <a:t>15</a:t>
                      </a:r>
                      <a:endParaRPr lang="en-IN" sz="1600"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bg1"/>
                          </a:solidFill>
                          <a:effectLst/>
                          <a:latin typeface="Gadugi" panose="020B0502040204020203" pitchFamily="34" charset="0"/>
                          <a:ea typeface="Gadugi" panose="020B0502040204020203" pitchFamily="34" charset="0"/>
                          <a:cs typeface="+mn-cs"/>
                        </a:rPr>
                        <a:t>Statement to be filed by research association, university, college or other institution or company (“</a:t>
                      </a:r>
                      <a:r>
                        <a:rPr lang="en-US" sz="1400" b="0" i="0" kern="1200" dirty="0" err="1">
                          <a:solidFill>
                            <a:schemeClr val="bg1"/>
                          </a:solidFill>
                          <a:effectLst/>
                          <a:latin typeface="Gadugi" panose="020B0502040204020203" pitchFamily="34" charset="0"/>
                          <a:ea typeface="Gadugi" panose="020B0502040204020203" pitchFamily="34" charset="0"/>
                          <a:cs typeface="+mn-cs"/>
                        </a:rPr>
                        <a:t>donee</a:t>
                      </a:r>
                      <a:r>
                        <a:rPr lang="en-US" sz="1400" b="0" i="0" kern="1200" dirty="0">
                          <a:solidFill>
                            <a:schemeClr val="bg1"/>
                          </a:solidFill>
                          <a:effectLst/>
                          <a:latin typeface="Gadugi" panose="020B0502040204020203" pitchFamily="34" charset="0"/>
                          <a:ea typeface="Gadugi" panose="020B0502040204020203" pitchFamily="34" charset="0"/>
                          <a:cs typeface="+mn-cs"/>
                        </a:rPr>
                        <a:t>”) under section 45(4)(a)</a:t>
                      </a:r>
                      <a:endParaRPr lang="en-IN" sz="1400" b="0" dirty="0">
                        <a:solidFill>
                          <a:schemeClr val="bg1"/>
                        </a:solidFill>
                        <a:latin typeface="Gadugi" panose="020B0502040204020203" pitchFamily="34" charset="0"/>
                        <a:ea typeface="Gadugi" panose="020B0502040204020203" pitchFamily="34" charset="0"/>
                      </a:endParaRPr>
                    </a:p>
                  </a:txBody>
                  <a:tcPr/>
                </a:tc>
                <a:tc>
                  <a:txBody>
                    <a:bodyPr/>
                    <a:lstStyle/>
                    <a:p>
                      <a:pPr algn="just"/>
                      <a:r>
                        <a:rPr lang="en-US" sz="1400" b="0" dirty="0">
                          <a:solidFill>
                            <a:schemeClr val="bg1"/>
                          </a:solidFill>
                          <a:latin typeface="Gadugi" panose="020B0502040204020203" pitchFamily="34" charset="0"/>
                          <a:ea typeface="Gadugi" panose="020B0502040204020203" pitchFamily="34" charset="0"/>
                        </a:rPr>
                        <a:t>Annual statement to be furnished by a prescribed undertaking or institution in respect of sums received for scientific research during a tax year. </a:t>
                      </a:r>
                      <a:endParaRPr lang="en-IN" sz="1400" b="0" dirty="0">
                        <a:solidFill>
                          <a:schemeClr val="bg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0"/>
                  </a:ext>
                </a:extLst>
              </a:tr>
              <a:tr h="370840">
                <a:tc>
                  <a:txBody>
                    <a:bodyPr/>
                    <a:lstStyle/>
                    <a:p>
                      <a:pPr algn="ctr"/>
                      <a:r>
                        <a:rPr lang="en-US" sz="1600" b="1" dirty="0">
                          <a:solidFill>
                            <a:schemeClr val="tx1"/>
                          </a:solidFill>
                          <a:latin typeface="Gadugi" panose="020B0502040204020203" pitchFamily="34" charset="0"/>
                          <a:ea typeface="Gadugi" panose="020B0502040204020203" pitchFamily="34" charset="0"/>
                        </a:rPr>
                        <a:t>16</a:t>
                      </a:r>
                      <a:endParaRPr lang="en-IN" sz="1600" b="1"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Certificate of donation under section 45(4)(a) made to the research association, university, college or other institution or company</a:t>
                      </a:r>
                      <a:endParaRPr lang="en-IN" sz="1400"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dirty="0">
                          <a:solidFill>
                            <a:schemeClr val="tx1"/>
                          </a:solidFill>
                          <a:latin typeface="Gadugi" panose="020B0502040204020203" pitchFamily="34" charset="0"/>
                          <a:ea typeface="Gadugi" panose="020B0502040204020203" pitchFamily="34" charset="0"/>
                        </a:rPr>
                        <a:t>Annual certificate to be issued by a prescribed undertaking or institution, certifying the sums received from a donor during a tax year for scientific research. </a:t>
                      </a:r>
                      <a:endParaRPr lang="en-IN" sz="1400"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1"/>
                  </a:ext>
                </a:extLst>
              </a:tr>
              <a:tr h="370840">
                <a:tc>
                  <a:txBody>
                    <a:bodyPr/>
                    <a:lstStyle/>
                    <a:p>
                      <a:pPr algn="ctr"/>
                      <a:r>
                        <a:rPr lang="en-US" sz="1600" b="1" dirty="0">
                          <a:solidFill>
                            <a:schemeClr val="tx1"/>
                          </a:solidFill>
                          <a:latin typeface="Gadugi" panose="020B0502040204020203" pitchFamily="34" charset="0"/>
                          <a:ea typeface="Gadugi" panose="020B0502040204020203" pitchFamily="34" charset="0"/>
                        </a:rPr>
                        <a:t>32</a:t>
                      </a:r>
                      <a:endParaRPr lang="en-IN" sz="1600" b="1"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Audit report under section 46, 138, 139, 140(8), 141, 142, 143 and 144 of the Act</a:t>
                      </a:r>
                      <a:endParaRPr lang="en-IN" sz="1400"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dirty="0">
                          <a:solidFill>
                            <a:schemeClr val="tx1"/>
                          </a:solidFill>
                          <a:latin typeface="Gadugi" panose="020B0502040204020203" pitchFamily="34" charset="0"/>
                          <a:ea typeface="Gadugi" panose="020B0502040204020203" pitchFamily="34" charset="0"/>
                        </a:rPr>
                        <a:t>Investment based and Income based</a:t>
                      </a:r>
                      <a:r>
                        <a:rPr lang="en-US" sz="1400" baseline="0" dirty="0">
                          <a:solidFill>
                            <a:schemeClr val="tx1"/>
                          </a:solidFill>
                          <a:latin typeface="Gadugi" panose="020B0502040204020203" pitchFamily="34" charset="0"/>
                          <a:ea typeface="Gadugi" panose="020B0502040204020203" pitchFamily="34" charset="0"/>
                        </a:rPr>
                        <a:t> deductions erstwhile under 35, 80IA..etc</a:t>
                      </a:r>
                      <a:endParaRPr lang="en-IN" sz="1400"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2"/>
                  </a:ext>
                </a:extLst>
              </a:tr>
              <a:tr h="370840">
                <a:tc>
                  <a:txBody>
                    <a:bodyPr/>
                    <a:lstStyle/>
                    <a:p>
                      <a:pPr algn="ctr"/>
                      <a:r>
                        <a:rPr lang="en-US" sz="1600" b="1" dirty="0">
                          <a:solidFill>
                            <a:schemeClr val="tx1"/>
                          </a:solidFill>
                          <a:latin typeface="Gadugi" panose="020B0502040204020203" pitchFamily="34" charset="0"/>
                          <a:ea typeface="Gadugi" panose="020B0502040204020203" pitchFamily="34" charset="0"/>
                        </a:rPr>
                        <a:t>45</a:t>
                      </a:r>
                      <a:endParaRPr lang="en-IN" sz="1600" b="1"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Intimation of settlement of dispute regarding foreign tax for which credit has not been claimed</a:t>
                      </a:r>
                      <a:endParaRPr lang="en-IN" sz="1400"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dirty="0">
                          <a:solidFill>
                            <a:schemeClr val="tx1"/>
                          </a:solidFill>
                          <a:latin typeface="Gadugi" panose="020B0502040204020203" pitchFamily="34" charset="0"/>
                          <a:ea typeface="Gadugi" panose="020B0502040204020203" pitchFamily="34" charset="0"/>
                        </a:rPr>
                        <a:t>Newly introduced form to file intimation of settlement of dispute regarding foreign tax for which credit was not claimed, with a view to facilitate structured and </a:t>
                      </a:r>
                      <a:r>
                        <a:rPr lang="en-US" sz="1400" dirty="0" err="1">
                          <a:solidFill>
                            <a:schemeClr val="tx1"/>
                          </a:solidFill>
                          <a:latin typeface="Gadugi" panose="020B0502040204020203" pitchFamily="34" charset="0"/>
                          <a:ea typeface="Gadugi" panose="020B0502040204020203" pitchFamily="34" charset="0"/>
                        </a:rPr>
                        <a:t>standardised</a:t>
                      </a:r>
                      <a:r>
                        <a:rPr lang="en-US" sz="1400" dirty="0">
                          <a:solidFill>
                            <a:schemeClr val="tx1"/>
                          </a:solidFill>
                          <a:latin typeface="Gadugi" panose="020B0502040204020203" pitchFamily="34" charset="0"/>
                          <a:ea typeface="Gadugi" panose="020B0502040204020203" pitchFamily="34" charset="0"/>
                        </a:rPr>
                        <a:t> format for filing such intimation</a:t>
                      </a:r>
                      <a:endParaRPr lang="en-IN" sz="1400"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r h="370840">
                <a:tc>
                  <a:txBody>
                    <a:bodyPr/>
                    <a:lstStyle/>
                    <a:p>
                      <a:pPr algn="ctr"/>
                      <a:r>
                        <a:rPr lang="en-US" sz="1600" b="1" dirty="0">
                          <a:solidFill>
                            <a:schemeClr val="tx1"/>
                          </a:solidFill>
                          <a:latin typeface="Gadugi" panose="020B0502040204020203" pitchFamily="34" charset="0"/>
                          <a:ea typeface="Gadugi" panose="020B0502040204020203" pitchFamily="34" charset="0"/>
                        </a:rPr>
                        <a:t>46</a:t>
                      </a:r>
                      <a:endParaRPr lang="en-IN" sz="1600" b="1"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Exercise of option for determination of arm‘s length price (ALP) under section 166(9)</a:t>
                      </a:r>
                      <a:endParaRPr lang="en-IN" sz="1400"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dirty="0">
                          <a:solidFill>
                            <a:schemeClr val="tx1"/>
                          </a:solidFill>
                          <a:latin typeface="Gadugi" panose="020B0502040204020203" pitchFamily="34" charset="0"/>
                          <a:ea typeface="Gadugi" panose="020B0502040204020203" pitchFamily="34" charset="0"/>
                        </a:rPr>
                        <a:t>Form to be  furnished by an </a:t>
                      </a:r>
                      <a:r>
                        <a:rPr lang="en-US" sz="1400" dirty="0" err="1">
                          <a:solidFill>
                            <a:schemeClr val="tx1"/>
                          </a:solidFill>
                          <a:latin typeface="Gadugi" panose="020B0502040204020203" pitchFamily="34" charset="0"/>
                          <a:ea typeface="Gadugi" panose="020B0502040204020203" pitchFamily="34" charset="0"/>
                        </a:rPr>
                        <a:t>assessee</a:t>
                      </a:r>
                      <a:r>
                        <a:rPr lang="en-US" sz="1400" dirty="0">
                          <a:solidFill>
                            <a:schemeClr val="tx1"/>
                          </a:solidFill>
                          <a:latin typeface="Gadugi" panose="020B0502040204020203" pitchFamily="34" charset="0"/>
                          <a:ea typeface="Gadugi" panose="020B0502040204020203" pitchFamily="34" charset="0"/>
                        </a:rPr>
                        <a:t> for exercising an option or options for determination of Arm’s length price in respect of international transactions or specified domestic transactions for multiple year in a single proceeding for two consecutive tax years</a:t>
                      </a:r>
                      <a:endParaRPr lang="en-IN" sz="1400"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4"/>
                  </a:ext>
                </a:extLst>
              </a:tr>
              <a:tr h="370840">
                <a:tc>
                  <a:txBody>
                    <a:bodyPr/>
                    <a:lstStyle/>
                    <a:p>
                      <a:pPr algn="ctr"/>
                      <a:r>
                        <a:rPr lang="en-US" sz="1600" b="1" dirty="0">
                          <a:solidFill>
                            <a:schemeClr val="tx1"/>
                          </a:solidFill>
                          <a:latin typeface="Gadugi" panose="020B0502040204020203" pitchFamily="34" charset="0"/>
                          <a:ea typeface="Gadugi" panose="020B0502040204020203" pitchFamily="34" charset="0"/>
                        </a:rPr>
                        <a:t>47</a:t>
                      </a:r>
                      <a:endParaRPr lang="en-IN" sz="1600" b="1"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Certificate of an accountant under section 166</a:t>
                      </a:r>
                      <a:endParaRPr lang="en-IN" sz="1400"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dirty="0">
                          <a:solidFill>
                            <a:schemeClr val="tx1"/>
                          </a:solidFill>
                          <a:latin typeface="Gadugi" panose="020B0502040204020203" pitchFamily="34" charset="0"/>
                          <a:ea typeface="Gadugi" panose="020B0502040204020203" pitchFamily="34" charset="0"/>
                        </a:rPr>
                        <a:t>Certificate from an accountant that the international transactions or the specified domestic transactions fulfil the conditions prescribed in rule 82(5). </a:t>
                      </a:r>
                      <a:endParaRPr lang="en-IN" sz="1400"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5"/>
                  </a:ext>
                </a:extLst>
              </a:tr>
              <a:tr h="370840">
                <a:tc>
                  <a:txBody>
                    <a:bodyPr/>
                    <a:lstStyle/>
                    <a:p>
                      <a:pPr algn="ctr"/>
                      <a:r>
                        <a:rPr lang="en-US" sz="1600" b="1" dirty="0">
                          <a:solidFill>
                            <a:schemeClr val="tx1"/>
                          </a:solidFill>
                          <a:latin typeface="Gadugi" panose="020B0502040204020203" pitchFamily="34" charset="0"/>
                          <a:ea typeface="Gadugi" panose="020B0502040204020203" pitchFamily="34" charset="0"/>
                        </a:rPr>
                        <a:t>54</a:t>
                      </a:r>
                      <a:endParaRPr lang="en-IN" sz="1600" b="1"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Application for Renewal of an Advance Pricing Agreement (APA)</a:t>
                      </a:r>
                      <a:endParaRPr lang="en-IN" sz="1400"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dirty="0">
                          <a:solidFill>
                            <a:schemeClr val="tx1"/>
                          </a:solidFill>
                          <a:latin typeface="Gadugi" panose="020B0502040204020203" pitchFamily="34" charset="0"/>
                          <a:ea typeface="Gadugi" panose="020B0502040204020203" pitchFamily="34" charset="0"/>
                        </a:rPr>
                        <a:t>This renewal form aims to ensure non-duplication of efforts and lowering of compliance burden for applicants already engaged in the APA process. </a:t>
                      </a:r>
                      <a:endParaRPr lang="en-IN" sz="1400"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6"/>
                  </a:ext>
                </a:extLst>
              </a:tr>
              <a:tr h="370840">
                <a:tc>
                  <a:txBody>
                    <a:bodyPr/>
                    <a:lstStyle/>
                    <a:p>
                      <a:pPr algn="ctr"/>
                      <a:r>
                        <a:rPr lang="en-US" sz="1600" b="1" dirty="0">
                          <a:solidFill>
                            <a:schemeClr val="tx1"/>
                          </a:solidFill>
                          <a:latin typeface="Gadugi" panose="020B0502040204020203" pitchFamily="34" charset="0"/>
                          <a:ea typeface="Gadugi" panose="020B0502040204020203" pitchFamily="34" charset="0"/>
                        </a:rPr>
                        <a:t>75</a:t>
                      </a:r>
                      <a:endParaRPr lang="en-IN" sz="1600" b="1"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Statement of income paid or credited by Venture Capital Company or Venture Capital Fund to be provided to the person who is liable to tax under section 222</a:t>
                      </a:r>
                      <a:endParaRPr lang="en-IN" sz="1400"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dirty="0">
                          <a:solidFill>
                            <a:schemeClr val="tx1"/>
                          </a:solidFill>
                          <a:latin typeface="Gadugi" panose="020B0502040204020203" pitchFamily="34" charset="0"/>
                          <a:ea typeface="Gadugi" panose="020B0502040204020203" pitchFamily="34" charset="0"/>
                        </a:rPr>
                        <a:t>Statement is to be provided by the Venture Capital Fund or Venture Capital Company to such person. </a:t>
                      </a:r>
                      <a:endParaRPr lang="en-IN" sz="1400"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5246101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102414905"/>
              </p:ext>
            </p:extLst>
          </p:nvPr>
        </p:nvGraphicFramePr>
        <p:xfrm>
          <a:off x="838200" y="420688"/>
          <a:ext cx="10515600" cy="5064760"/>
        </p:xfrm>
        <a:graphic>
          <a:graphicData uri="http://schemas.openxmlformats.org/drawingml/2006/table">
            <a:tbl>
              <a:tblPr firstRow="1" bandRow="1">
                <a:tableStyleId>{5C22544A-7EE6-4342-B048-85BDC9FD1C3A}</a:tableStyleId>
              </a:tblPr>
              <a:tblGrid>
                <a:gridCol w="859971">
                  <a:extLst>
                    <a:ext uri="{9D8B030D-6E8A-4147-A177-3AD203B41FA5}">
                      <a16:colId xmlns:a16="http://schemas.microsoft.com/office/drawing/2014/main" xmlns="" val="20000"/>
                    </a:ext>
                  </a:extLst>
                </a:gridCol>
                <a:gridCol w="4252686">
                  <a:extLst>
                    <a:ext uri="{9D8B030D-6E8A-4147-A177-3AD203B41FA5}">
                      <a16:colId xmlns:a16="http://schemas.microsoft.com/office/drawing/2014/main" xmlns="" val="20001"/>
                    </a:ext>
                  </a:extLst>
                </a:gridCol>
                <a:gridCol w="5402943">
                  <a:extLst>
                    <a:ext uri="{9D8B030D-6E8A-4147-A177-3AD203B41FA5}">
                      <a16:colId xmlns:a16="http://schemas.microsoft.com/office/drawing/2014/main" xmlns="" val="20002"/>
                    </a:ext>
                  </a:extLst>
                </a:gridCol>
              </a:tblGrid>
              <a:tr h="370840">
                <a:tc>
                  <a:txBody>
                    <a:bodyPr/>
                    <a:lstStyle/>
                    <a:p>
                      <a:pPr algn="ctr"/>
                      <a:r>
                        <a:rPr lang="en-US" sz="1600" dirty="0">
                          <a:solidFill>
                            <a:schemeClr val="tx1"/>
                          </a:solidFill>
                          <a:latin typeface="Gadugi" panose="020B0502040204020203" pitchFamily="34" charset="0"/>
                          <a:ea typeface="Gadugi" panose="020B0502040204020203" pitchFamily="34" charset="0"/>
                        </a:rPr>
                        <a:t>110</a:t>
                      </a:r>
                      <a:endParaRPr lang="en-IN" sz="1600" dirty="0">
                        <a:solidFill>
                          <a:schemeClr val="tx1"/>
                        </a:solidFill>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lt1"/>
                          </a:solidFill>
                          <a:effectLst/>
                          <a:latin typeface="Gadugi" panose="020B0502040204020203" pitchFamily="34" charset="0"/>
                          <a:ea typeface="Gadugi" panose="020B0502040204020203" pitchFamily="34" charset="0"/>
                          <a:cs typeface="+mn-cs"/>
                        </a:rPr>
                        <a:t>Application for change of purpose of accumulation or setting apart of income under section 342(5)</a:t>
                      </a:r>
                      <a:endParaRPr lang="en-IN" sz="1400" b="0" dirty="0">
                        <a:solidFill>
                          <a:schemeClr val="bg1"/>
                        </a:solidFill>
                        <a:latin typeface="Gadugi" panose="020B0502040204020203" pitchFamily="34" charset="0"/>
                        <a:ea typeface="Gadugi" panose="020B0502040204020203" pitchFamily="34" charset="0"/>
                      </a:endParaRPr>
                    </a:p>
                  </a:txBody>
                  <a:tcPr/>
                </a:tc>
                <a:tc>
                  <a:txBody>
                    <a:bodyPr/>
                    <a:lstStyle/>
                    <a:p>
                      <a:pPr algn="just"/>
                      <a:r>
                        <a:rPr lang="en-US" sz="1400" b="0" dirty="0">
                          <a:solidFill>
                            <a:schemeClr val="bg1"/>
                          </a:solidFill>
                          <a:latin typeface="Gadugi" panose="020B0502040204020203" pitchFamily="34" charset="0"/>
                          <a:ea typeface="Gadugi" panose="020B0502040204020203" pitchFamily="34" charset="0"/>
                        </a:rPr>
                        <a:t>Application to be furnished digitally/electronically seeking approval for the proposed amendment to the original purpose</a:t>
                      </a:r>
                      <a:endParaRPr lang="en-IN" sz="1400" b="0" dirty="0">
                        <a:solidFill>
                          <a:schemeClr val="bg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0"/>
                  </a:ext>
                </a:extLst>
              </a:tr>
              <a:tr h="370840">
                <a:tc>
                  <a:txBody>
                    <a:bodyPr/>
                    <a:lstStyle/>
                    <a:p>
                      <a:pPr algn="ctr"/>
                      <a:r>
                        <a:rPr lang="en-US" sz="1600" b="1" dirty="0">
                          <a:latin typeface="Gadugi" panose="020B0502040204020203" pitchFamily="34" charset="0"/>
                          <a:ea typeface="Gadugi" panose="020B0502040204020203" pitchFamily="34" charset="0"/>
                        </a:rPr>
                        <a:t>111</a:t>
                      </a:r>
                      <a:endParaRPr lang="en-IN" sz="1600" b="1" dirty="0">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Order under section 342(6) on the request for change of purpose of accumulation or setting apart of income</a:t>
                      </a:r>
                      <a:endParaRPr lang="en-IN" sz="1400" dirty="0">
                        <a:latin typeface="Gadugi" panose="020B0502040204020203" pitchFamily="34" charset="0"/>
                        <a:ea typeface="Gadugi" panose="020B0502040204020203" pitchFamily="34" charset="0"/>
                      </a:endParaRPr>
                    </a:p>
                  </a:txBody>
                  <a:tcPr/>
                </a:tc>
                <a:tc>
                  <a:txBody>
                    <a:bodyPr/>
                    <a:lstStyle/>
                    <a:p>
                      <a:r>
                        <a:rPr lang="en-US" dirty="0"/>
                        <a:t>---</a:t>
                      </a:r>
                      <a:endParaRPr lang="en-IN" dirty="0"/>
                    </a:p>
                  </a:txBody>
                  <a:tcPr/>
                </a:tc>
                <a:extLst>
                  <a:ext uri="{0D108BD9-81ED-4DB2-BD59-A6C34878D82A}">
                    <a16:rowId xmlns:a16="http://schemas.microsoft.com/office/drawing/2014/main" xmlns="" val="10001"/>
                  </a:ext>
                </a:extLst>
              </a:tr>
              <a:tr h="370840">
                <a:tc>
                  <a:txBody>
                    <a:bodyPr/>
                    <a:lstStyle/>
                    <a:p>
                      <a:pPr algn="ctr"/>
                      <a:r>
                        <a:rPr lang="en-US" sz="1600" b="1" dirty="0">
                          <a:latin typeface="Gadugi" panose="020B0502040204020203" pitchFamily="34" charset="0"/>
                          <a:ea typeface="Gadugi" panose="020B0502040204020203" pitchFamily="34" charset="0"/>
                        </a:rPr>
                        <a:t>136</a:t>
                      </a:r>
                      <a:endParaRPr lang="en-IN" sz="1600" b="1" dirty="0">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Application for allotment of Accounts Office Identification Number (AIN)</a:t>
                      </a:r>
                      <a:endParaRPr lang="en-IN" sz="1400" dirty="0">
                        <a:latin typeface="Gadugi" panose="020B0502040204020203" pitchFamily="34" charset="0"/>
                        <a:ea typeface="Gadugi" panose="020B0502040204020203" pitchFamily="34" charset="0"/>
                      </a:endParaRPr>
                    </a:p>
                  </a:txBody>
                  <a:tcPr/>
                </a:tc>
                <a:tc>
                  <a:txBody>
                    <a:bodyPr/>
                    <a:lstStyle/>
                    <a:p>
                      <a:pPr algn="just"/>
                      <a:r>
                        <a:rPr lang="en-US" sz="1400" dirty="0">
                          <a:latin typeface="Gadugi" panose="020B0502040204020203" pitchFamily="34" charset="0"/>
                          <a:ea typeface="Gadugi" panose="020B0502040204020203" pitchFamily="34" charset="0"/>
                        </a:rPr>
                        <a:t>Application for allotment of Accounts Office Identification Number (AIN). Accounts Office Identification Number (AIN) is a unique seven-digit number which is allotted by the Directorate of Income Tax (Systems), Delhi, to every Accounts Office</a:t>
                      </a:r>
                      <a:endParaRPr lang="en-IN" sz="14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2"/>
                  </a:ext>
                </a:extLst>
              </a:tr>
              <a:tr h="370840">
                <a:tc>
                  <a:txBody>
                    <a:bodyPr/>
                    <a:lstStyle/>
                    <a:p>
                      <a:pPr algn="ctr"/>
                      <a:r>
                        <a:rPr lang="en-US" sz="1600" b="1" dirty="0">
                          <a:latin typeface="Gadugi" panose="020B0502040204020203" pitchFamily="34" charset="0"/>
                          <a:ea typeface="Gadugi" panose="020B0502040204020203" pitchFamily="34" charset="0"/>
                        </a:rPr>
                        <a:t>157</a:t>
                      </a:r>
                      <a:endParaRPr lang="en-IN" sz="1600" b="1" dirty="0">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Form for furnishing the certificate under section 420(4)</a:t>
                      </a:r>
                      <a:endParaRPr lang="en-IN" sz="1400" dirty="0">
                        <a:latin typeface="Gadugi" panose="020B0502040204020203" pitchFamily="34" charset="0"/>
                        <a:ea typeface="Gadugi" panose="020B0502040204020203" pitchFamily="34" charset="0"/>
                      </a:endParaRPr>
                    </a:p>
                  </a:txBody>
                  <a:tcPr/>
                </a:tc>
                <a:tc>
                  <a:txBody>
                    <a:bodyPr/>
                    <a:lstStyle/>
                    <a:p>
                      <a:pPr algn="just"/>
                      <a:r>
                        <a:rPr lang="en-US" sz="1400" dirty="0">
                          <a:latin typeface="Gadugi" panose="020B0502040204020203" pitchFamily="34" charset="0"/>
                          <a:ea typeface="Gadugi" panose="020B0502040204020203" pitchFamily="34" charset="0"/>
                        </a:rPr>
                        <a:t>Declaration in the form of a certificate required to be furnished by persons domiciled in India before leaving India, in certain specific instances. It is to be filed at time of departure. </a:t>
                      </a:r>
                      <a:endParaRPr lang="en-IN" sz="14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r h="370840">
                <a:tc>
                  <a:txBody>
                    <a:bodyPr/>
                    <a:lstStyle/>
                    <a:p>
                      <a:pPr algn="ctr"/>
                      <a:r>
                        <a:rPr lang="en-US" sz="1600" b="1" dirty="0">
                          <a:latin typeface="Gadugi" panose="020B0502040204020203" pitchFamily="34" charset="0"/>
                          <a:ea typeface="Gadugi" panose="020B0502040204020203" pitchFamily="34" charset="0"/>
                        </a:rPr>
                        <a:t>167</a:t>
                      </a:r>
                      <a:endParaRPr lang="en-IN" sz="1600" b="1" dirty="0">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Statement to furnish information on transaction of crypt-asset under section 509</a:t>
                      </a:r>
                      <a:endParaRPr lang="en-IN" sz="1400" dirty="0">
                        <a:latin typeface="Gadugi" panose="020B0502040204020203" pitchFamily="34" charset="0"/>
                        <a:ea typeface="Gadugi" panose="020B0502040204020203" pitchFamily="34" charset="0"/>
                      </a:endParaRPr>
                    </a:p>
                  </a:txBody>
                  <a:tcPr/>
                </a:tc>
                <a:tc>
                  <a:txBody>
                    <a:bodyPr/>
                    <a:lstStyle/>
                    <a:p>
                      <a:r>
                        <a:rPr lang="en-US" dirty="0"/>
                        <a:t>--</a:t>
                      </a:r>
                      <a:endParaRPr lang="en-IN" dirty="0"/>
                    </a:p>
                  </a:txBody>
                  <a:tcPr/>
                </a:tc>
                <a:extLst>
                  <a:ext uri="{0D108BD9-81ED-4DB2-BD59-A6C34878D82A}">
                    <a16:rowId xmlns:a16="http://schemas.microsoft.com/office/drawing/2014/main" xmlns="" val="10004"/>
                  </a:ext>
                </a:extLst>
              </a:tr>
              <a:tr h="370840">
                <a:tc>
                  <a:txBody>
                    <a:bodyPr/>
                    <a:lstStyle/>
                    <a:p>
                      <a:pPr algn="ctr"/>
                      <a:r>
                        <a:rPr lang="en-US" sz="1600" b="1" dirty="0">
                          <a:latin typeface="Gadugi" panose="020B0502040204020203" pitchFamily="34" charset="0"/>
                          <a:ea typeface="Gadugi" panose="020B0502040204020203" pitchFamily="34" charset="0"/>
                        </a:rPr>
                        <a:t>169</a:t>
                      </a:r>
                      <a:endParaRPr lang="en-IN" sz="1600" b="1" dirty="0">
                        <a:latin typeface="Gadugi" panose="020B0502040204020203" pitchFamily="34" charset="0"/>
                        <a:ea typeface="Gadugi" panose="020B0502040204020203" pitchFamily="34" charset="0"/>
                      </a:endParaRPr>
                    </a:p>
                  </a:txBody>
                  <a:tcPr/>
                </a:tc>
                <a:tc>
                  <a:txBody>
                    <a:bodyPr/>
                    <a:lstStyle/>
                    <a:p>
                      <a:pPr algn="just"/>
                      <a:r>
                        <a:rPr lang="en-IN" sz="1400" b="0" i="0" kern="1200" dirty="0">
                          <a:solidFill>
                            <a:schemeClr val="dk1"/>
                          </a:solidFill>
                          <a:effectLst/>
                          <a:latin typeface="Gadugi" panose="020B0502040204020203" pitchFamily="34" charset="0"/>
                          <a:ea typeface="Gadugi" panose="020B0502040204020203" pitchFamily="34" charset="0"/>
                          <a:cs typeface="+mn-cs"/>
                        </a:rPr>
                        <a:t>Application for registration as a </a:t>
                      </a:r>
                      <a:r>
                        <a:rPr lang="en-IN" sz="1400" b="0" i="0" kern="1200" dirty="0" err="1">
                          <a:solidFill>
                            <a:schemeClr val="dk1"/>
                          </a:solidFill>
                          <a:effectLst/>
                          <a:latin typeface="Gadugi" panose="020B0502040204020203" pitchFamily="34" charset="0"/>
                          <a:ea typeface="Gadugi" panose="020B0502040204020203" pitchFamily="34" charset="0"/>
                          <a:cs typeface="+mn-cs"/>
                        </a:rPr>
                        <a:t>valuer</a:t>
                      </a:r>
                      <a:r>
                        <a:rPr lang="en-IN" sz="1400" b="0" i="0" kern="1200" dirty="0">
                          <a:solidFill>
                            <a:schemeClr val="dk1"/>
                          </a:solidFill>
                          <a:effectLst/>
                          <a:latin typeface="Gadugi" panose="020B0502040204020203" pitchFamily="34" charset="0"/>
                          <a:ea typeface="Gadugi" panose="020B0502040204020203" pitchFamily="34" charset="0"/>
                          <a:cs typeface="+mn-cs"/>
                        </a:rPr>
                        <a:t> under section 514</a:t>
                      </a:r>
                      <a:endParaRPr lang="en-IN" sz="1400" dirty="0">
                        <a:latin typeface="Gadugi" panose="020B0502040204020203" pitchFamily="34" charset="0"/>
                        <a:ea typeface="Gadugi" panose="020B0502040204020203" pitchFamily="34" charset="0"/>
                      </a:endParaRPr>
                    </a:p>
                  </a:txBody>
                  <a:tcPr/>
                </a:tc>
                <a:tc>
                  <a:txBody>
                    <a:bodyPr/>
                    <a:lstStyle/>
                    <a:p>
                      <a:r>
                        <a:rPr lang="en-US" dirty="0"/>
                        <a:t>--</a:t>
                      </a:r>
                      <a:endParaRPr lang="en-IN" dirty="0"/>
                    </a:p>
                  </a:txBody>
                  <a:tcPr/>
                </a:tc>
                <a:extLst>
                  <a:ext uri="{0D108BD9-81ED-4DB2-BD59-A6C34878D82A}">
                    <a16:rowId xmlns:a16="http://schemas.microsoft.com/office/drawing/2014/main" xmlns="" val="10005"/>
                  </a:ext>
                </a:extLst>
              </a:tr>
              <a:tr h="370840">
                <a:tc>
                  <a:txBody>
                    <a:bodyPr/>
                    <a:lstStyle/>
                    <a:p>
                      <a:pPr algn="ctr"/>
                      <a:r>
                        <a:rPr lang="en-US" sz="1600" b="1" dirty="0">
                          <a:latin typeface="Gadugi" panose="020B0502040204020203" pitchFamily="34" charset="0"/>
                          <a:ea typeface="Gadugi" panose="020B0502040204020203" pitchFamily="34" charset="0"/>
                        </a:rPr>
                        <a:t>170</a:t>
                      </a:r>
                      <a:endParaRPr lang="en-IN" sz="1600" b="1" dirty="0">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Report of valuation of Asset under section 514</a:t>
                      </a:r>
                      <a:endParaRPr lang="en-IN" sz="1400" dirty="0">
                        <a:latin typeface="Gadugi" panose="020B0502040204020203" pitchFamily="34" charset="0"/>
                        <a:ea typeface="Gadugi" panose="020B0502040204020203" pitchFamily="34" charset="0"/>
                      </a:endParaRPr>
                    </a:p>
                  </a:txBody>
                  <a:tcPr/>
                </a:tc>
                <a:tc>
                  <a:txBody>
                    <a:bodyPr/>
                    <a:lstStyle/>
                    <a:p>
                      <a:r>
                        <a:rPr lang="en-US" dirty="0"/>
                        <a:t>--</a:t>
                      </a:r>
                      <a:endParaRPr lang="en-IN" dirty="0"/>
                    </a:p>
                  </a:txBody>
                  <a:tcPr/>
                </a:tc>
                <a:extLst>
                  <a:ext uri="{0D108BD9-81ED-4DB2-BD59-A6C34878D82A}">
                    <a16:rowId xmlns:a16="http://schemas.microsoft.com/office/drawing/2014/main" xmlns="" val="10006"/>
                  </a:ext>
                </a:extLst>
              </a:tr>
              <a:tr h="370840">
                <a:tc>
                  <a:txBody>
                    <a:bodyPr/>
                    <a:lstStyle/>
                    <a:p>
                      <a:pPr algn="ctr"/>
                      <a:r>
                        <a:rPr lang="en-US" sz="1600" b="1" dirty="0">
                          <a:latin typeface="Gadugi" panose="020B0502040204020203" pitchFamily="34" charset="0"/>
                          <a:ea typeface="Gadugi" panose="020B0502040204020203" pitchFamily="34" charset="0"/>
                        </a:rPr>
                        <a:t>188</a:t>
                      </a:r>
                      <a:endParaRPr lang="en-IN" sz="1600" b="1" dirty="0">
                        <a:latin typeface="Gadugi" panose="020B0502040204020203" pitchFamily="34" charset="0"/>
                        <a:ea typeface="Gadugi" panose="020B0502040204020203" pitchFamily="34" charset="0"/>
                      </a:endParaRPr>
                    </a:p>
                  </a:txBody>
                  <a:tcPr/>
                </a:tc>
                <a:tc>
                  <a:txBody>
                    <a:bodyPr/>
                    <a:lstStyle/>
                    <a:p>
                      <a:pPr algn="just"/>
                      <a:r>
                        <a:rPr lang="en-US" sz="1400" b="0" i="0" kern="1200" dirty="0">
                          <a:solidFill>
                            <a:schemeClr val="dk1"/>
                          </a:solidFill>
                          <a:effectLst/>
                          <a:latin typeface="Gadugi" panose="020B0502040204020203" pitchFamily="34" charset="0"/>
                          <a:ea typeface="Gadugi" panose="020B0502040204020203" pitchFamily="34" charset="0"/>
                          <a:cs typeface="+mn-cs"/>
                        </a:rPr>
                        <a:t>Application for approval of superannuation fund or gratuity fund</a:t>
                      </a:r>
                      <a:endParaRPr lang="en-IN" sz="1400" dirty="0">
                        <a:latin typeface="Gadugi" panose="020B0502040204020203" pitchFamily="34" charset="0"/>
                        <a:ea typeface="Gadugi" panose="020B0502040204020203" pitchFamily="34" charset="0"/>
                      </a:endParaRPr>
                    </a:p>
                  </a:txBody>
                  <a:tcPr/>
                </a:tc>
                <a:tc>
                  <a:txBody>
                    <a:bodyPr/>
                    <a:lstStyle/>
                    <a:p>
                      <a:pPr algn="just"/>
                      <a:r>
                        <a:rPr lang="en-US" sz="1400" dirty="0">
                          <a:latin typeface="Gadugi" panose="020B0502040204020203" pitchFamily="34" charset="0"/>
                          <a:ea typeface="Gadugi" panose="020B0502040204020203" pitchFamily="34" charset="0"/>
                        </a:rPr>
                        <a:t>To provide a </a:t>
                      </a:r>
                      <a:r>
                        <a:rPr lang="en-US" sz="1400" dirty="0" err="1">
                          <a:latin typeface="Gadugi" panose="020B0502040204020203" pitchFamily="34" charset="0"/>
                          <a:ea typeface="Gadugi" panose="020B0502040204020203" pitchFamily="34" charset="0"/>
                        </a:rPr>
                        <a:t>standardised</a:t>
                      </a:r>
                      <a:r>
                        <a:rPr lang="en-US" sz="1400" dirty="0">
                          <a:latin typeface="Gadugi" panose="020B0502040204020203" pitchFamily="34" charset="0"/>
                          <a:ea typeface="Gadugi" panose="020B0502040204020203" pitchFamily="34" charset="0"/>
                        </a:rPr>
                        <a:t> and structured application mechanism for seeking approval of a Gratuity Fund or a Superannuation Fund under Part B of Schedule XI to the Income-tax Act 2025 </a:t>
                      </a:r>
                      <a:endParaRPr lang="en-IN" sz="14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8950404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679676"/>
          </a:xfrm>
        </p:spPr>
        <p:txBody>
          <a:bodyPr>
            <a:normAutofit/>
          </a:bodyPr>
          <a:lstStyle/>
          <a:p>
            <a:r>
              <a:rPr lang="en-US" sz="3000" b="1" dirty="0">
                <a:latin typeface="Gadugi" panose="020B0502040204020203" pitchFamily="34" charset="0"/>
                <a:ea typeface="Gadugi" panose="020B0502040204020203" pitchFamily="34" charset="0"/>
              </a:rPr>
              <a:t>CHANGES EFFECTED IN FORMS </a:t>
            </a:r>
            <a:endParaRPr lang="en-IN" sz="3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8608283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149531" y="149226"/>
            <a:ext cx="9837783" cy="792163"/>
          </a:xfrm>
        </p:spPr>
        <p:txBody>
          <a:bodyPr>
            <a:normAutofit/>
          </a:bodyPr>
          <a:lstStyle/>
          <a:p>
            <a:pPr algn="ctr"/>
            <a:r>
              <a:rPr lang="en-US" altLang="en-US" sz="3200" dirty="0">
                <a:latin typeface="Broadway" panose="04040905080B02020502" pitchFamily="82" charset="0"/>
              </a:rPr>
              <a:t>Claim for HRA – Form 12 BB </a:t>
            </a:r>
            <a:r>
              <a:rPr lang="en-US" altLang="en-US" sz="3200" dirty="0" err="1">
                <a:latin typeface="Broadway" panose="04040905080B02020502" pitchFamily="82" charset="0"/>
              </a:rPr>
              <a:t>vs</a:t>
            </a:r>
            <a:r>
              <a:rPr lang="en-US" altLang="en-US" sz="3200" dirty="0">
                <a:latin typeface="Broadway" panose="04040905080B02020502" pitchFamily="82" charset="0"/>
              </a:rPr>
              <a:t> Form 124</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a:bodyPr>
          <a:lstStyle/>
          <a:p>
            <a:pPr algn="just">
              <a:lnSpc>
                <a:spcPct val="150000"/>
              </a:lnSpc>
              <a:defRPr/>
            </a:pPr>
            <a:r>
              <a:rPr lang="en-US" sz="1800" dirty="0">
                <a:latin typeface="Gadugi" panose="020B0502040204020203" pitchFamily="34" charset="0"/>
                <a:ea typeface="Gadugi" panose="020B0502040204020203" pitchFamily="34" charset="0"/>
              </a:rPr>
              <a:t>In Form 12BB – PAN [mandatory if rent paid is above Rs.1 lakh) or </a:t>
            </a:r>
            <a:r>
              <a:rPr lang="en-US" sz="1800" dirty="0" err="1">
                <a:latin typeface="Gadugi" panose="020B0502040204020203" pitchFamily="34" charset="0"/>
                <a:ea typeface="Gadugi" panose="020B0502040204020203" pitchFamily="34" charset="0"/>
              </a:rPr>
              <a:t>Aaadhar</a:t>
            </a:r>
            <a:r>
              <a:rPr lang="en-US" sz="1800" dirty="0">
                <a:latin typeface="Gadugi" panose="020B0502040204020203" pitchFamily="34" charset="0"/>
                <a:ea typeface="Gadugi" panose="020B0502040204020203" pitchFamily="34" charset="0"/>
              </a:rPr>
              <a:t> of the landlord could be furnished</a:t>
            </a:r>
          </a:p>
          <a:p>
            <a:pPr marL="0" indent="0" algn="just">
              <a:lnSpc>
                <a:spcPct val="150000"/>
              </a:lnSpc>
              <a:buNone/>
              <a:defRPr/>
            </a:pPr>
            <a:r>
              <a:rPr lang="en-US" sz="1800" b="1" dirty="0">
                <a:latin typeface="Gadugi" panose="020B0502040204020203" pitchFamily="34" charset="0"/>
                <a:ea typeface="Gadugi" panose="020B0502040204020203" pitchFamily="34" charset="0"/>
              </a:rPr>
              <a:t>In Form 124</a:t>
            </a:r>
          </a:p>
          <a:p>
            <a:pPr algn="just">
              <a:lnSpc>
                <a:spcPct val="150000"/>
              </a:lnSpc>
              <a:defRPr/>
            </a:pPr>
            <a:r>
              <a:rPr lang="en-US" sz="1800" dirty="0">
                <a:latin typeface="Gadugi" panose="020B0502040204020203" pitchFamily="34" charset="0"/>
                <a:ea typeface="Gadugi" panose="020B0502040204020203" pitchFamily="34" charset="0"/>
              </a:rPr>
              <a:t> Mandatory condition of PAN is retained ; In addition </a:t>
            </a:r>
          </a:p>
          <a:p>
            <a:pPr algn="just">
              <a:lnSpc>
                <a:spcPct val="150000"/>
              </a:lnSpc>
              <a:defRPr/>
            </a:pPr>
            <a:r>
              <a:rPr lang="en-US" sz="1800" dirty="0">
                <a:latin typeface="Gadugi" panose="020B0502040204020203" pitchFamily="34" charset="0"/>
                <a:ea typeface="Gadugi" panose="020B0502040204020203" pitchFamily="34" charset="0"/>
              </a:rPr>
              <a:t> </a:t>
            </a:r>
            <a:r>
              <a:rPr lang="en-US" sz="1800" dirty="0" err="1">
                <a:latin typeface="Gadugi" panose="020B0502040204020203" pitchFamily="34" charset="0"/>
                <a:ea typeface="Gadugi" panose="020B0502040204020203" pitchFamily="34" charset="0"/>
              </a:rPr>
              <a:t>Aadhaar</a:t>
            </a:r>
            <a:r>
              <a:rPr lang="en-US" sz="1800" dirty="0">
                <a:latin typeface="Gadugi" panose="020B0502040204020203" pitchFamily="34" charset="0"/>
                <a:ea typeface="Gadugi" panose="020B0502040204020203" pitchFamily="34" charset="0"/>
              </a:rPr>
              <a:t> Number</a:t>
            </a:r>
          </a:p>
          <a:p>
            <a:pPr algn="just">
              <a:lnSpc>
                <a:spcPct val="150000"/>
              </a:lnSpc>
              <a:defRPr/>
            </a:pPr>
            <a:r>
              <a:rPr lang="en-US" sz="1800" dirty="0">
                <a:latin typeface="Gadugi" panose="020B0502040204020203" pitchFamily="34" charset="0"/>
                <a:ea typeface="Gadugi" panose="020B0502040204020203" pitchFamily="34" charset="0"/>
              </a:rPr>
              <a:t> Relationship with the landlord, if any [ to keep in mind modified definition of relative]</a:t>
            </a:r>
          </a:p>
          <a:p>
            <a:pPr algn="just">
              <a:lnSpc>
                <a:spcPct val="150000"/>
              </a:lnSpc>
              <a:defRPr/>
            </a:pPr>
            <a:r>
              <a:rPr lang="en-US" sz="1800" dirty="0">
                <a:latin typeface="Gadugi" panose="020B0502040204020203" pitchFamily="34" charset="0"/>
                <a:ea typeface="Gadugi" panose="020B0502040204020203" pitchFamily="34" charset="0"/>
              </a:rPr>
              <a:t> House rent agreement </a:t>
            </a:r>
          </a:p>
          <a:p>
            <a:pPr algn="just">
              <a:lnSpc>
                <a:spcPct val="150000"/>
              </a:lnSpc>
              <a:defRPr/>
            </a:pPr>
            <a:endParaRPr lang="en-US" sz="2400"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4475395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149531" y="149226"/>
            <a:ext cx="9194619" cy="792163"/>
          </a:xfrm>
        </p:spPr>
        <p:txBody>
          <a:bodyPr>
            <a:normAutofit fontScale="90000"/>
          </a:bodyPr>
          <a:lstStyle/>
          <a:p>
            <a:pPr algn="ctr"/>
            <a:r>
              <a:rPr lang="en-US" altLang="en-US" sz="3200" dirty="0">
                <a:latin typeface="Broadway" panose="04040905080B02020502" pitchFamily="82" charset="0"/>
              </a:rPr>
              <a:t>Lower or No TDS certificate through electronic mode </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a:bodyPr>
          <a:lstStyle/>
          <a:p>
            <a:pPr algn="just">
              <a:lnSpc>
                <a:spcPct val="150000"/>
              </a:lnSpc>
              <a:defRPr/>
            </a:pPr>
            <a:r>
              <a:rPr lang="en-US" sz="2400" dirty="0">
                <a:latin typeface="Gadugi" panose="020B0502040204020203" pitchFamily="34" charset="0"/>
                <a:ea typeface="Gadugi" panose="020B0502040204020203" pitchFamily="34" charset="0"/>
              </a:rPr>
              <a:t>Section 395 of IT Act 2025 [ erstwhile 197 of IT Act 1961] providing for certificate of TDS and TCS at lower rate or nil rate amended to facilitate application electronically before the Income Tax Authority which may </a:t>
            </a:r>
          </a:p>
          <a:p>
            <a:pPr algn="just">
              <a:lnSpc>
                <a:spcPct val="150000"/>
              </a:lnSpc>
              <a:defRPr/>
            </a:pPr>
            <a:r>
              <a:rPr lang="en-US" sz="2400" dirty="0">
                <a:latin typeface="Gadugi" panose="020B0502040204020203" pitchFamily="34" charset="0"/>
                <a:ea typeface="Gadugi" panose="020B0502040204020203" pitchFamily="34" charset="0"/>
              </a:rPr>
              <a:t>Issue the certificate subject to conditions as may be prescribed </a:t>
            </a:r>
          </a:p>
          <a:p>
            <a:pPr algn="just">
              <a:lnSpc>
                <a:spcPct val="150000"/>
              </a:lnSpc>
              <a:defRPr/>
            </a:pPr>
            <a:r>
              <a:rPr lang="en-US" sz="2400" dirty="0">
                <a:latin typeface="Gadugi" panose="020B0502040204020203" pitchFamily="34" charset="0"/>
                <a:ea typeface="Gadugi" panose="020B0502040204020203" pitchFamily="34" charset="0"/>
              </a:rPr>
              <a:t>Reject the application if the prescribed conditions are not fulfilled or the application is incomplete. </a:t>
            </a:r>
            <a:endParaRPr lang="en-US" altLang="en-US" sz="24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37037633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2966"/>
          </a:xfrm>
        </p:spPr>
        <p:txBody>
          <a:bodyPr>
            <a:normAutofit fontScale="90000"/>
          </a:bodyPr>
          <a:lstStyle/>
          <a:p>
            <a:pPr algn="ctr"/>
            <a:r>
              <a:rPr lang="en-US" dirty="0" smtClean="0">
                <a:latin typeface="Broadway" panose="04040905080B02020502" pitchFamily="82" charset="0"/>
              </a:rPr>
              <a:t>OVER SIMPLIFICATION </a:t>
            </a:r>
            <a:endParaRPr lang="en-IN" dirty="0"/>
          </a:p>
        </p:txBody>
      </p:sp>
      <p:sp>
        <p:nvSpPr>
          <p:cNvPr id="3" name="Content Placeholder 2"/>
          <p:cNvSpPr>
            <a:spLocks noGrp="1"/>
          </p:cNvSpPr>
          <p:nvPr>
            <p:ph sz="half" idx="1"/>
          </p:nvPr>
        </p:nvSpPr>
        <p:spPr/>
        <p:txBody>
          <a:bodyPr>
            <a:normAutofit/>
          </a:bodyPr>
          <a:lstStyle/>
          <a:p>
            <a:pPr algn="just">
              <a:lnSpc>
                <a:spcPct val="125000"/>
              </a:lnSpc>
            </a:pPr>
            <a:r>
              <a:rPr lang="en-US" sz="2000" dirty="0" smtClean="0">
                <a:latin typeface="Times New Roman" panose="02020603050405020304" pitchFamily="18" charset="0"/>
                <a:ea typeface="Gadugi" panose="020B0502040204020203" pitchFamily="34" charset="0"/>
                <a:cs typeface="Times New Roman" panose="02020603050405020304" pitchFamily="18" charset="0"/>
              </a:rPr>
              <a:t>Section 194A(3)(a) – TDS provisions shall not apply  on interest not exceeding Rs.1,00,000 to senior citizens / 50,000 to persons other than senior citizens where the payer is a banking company to which the Banking Regulation Act applies </a:t>
            </a:r>
            <a:r>
              <a:rPr lang="en-US" sz="2000" b="1" dirty="0" smtClean="0">
                <a:latin typeface="Times New Roman" panose="02020603050405020304" pitchFamily="18" charset="0"/>
                <a:ea typeface="Gadugi" panose="020B0502040204020203" pitchFamily="34" charset="0"/>
                <a:cs typeface="Times New Roman" panose="02020603050405020304" pitchFamily="18" charset="0"/>
              </a:rPr>
              <a:t>(including any bank or banking institution ,referred to section 51 of that Act )</a:t>
            </a:r>
            <a:r>
              <a:rPr lang="en-US" sz="20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BR Act to apply </a:t>
            </a:r>
            <a:r>
              <a:rPr lang="en-US" sz="1200" dirty="0">
                <a:latin typeface="Times New Roman" panose="02020603050405020304" pitchFamily="18" charset="0"/>
                <a:cs typeface="Times New Roman" panose="02020603050405020304" pitchFamily="18" charset="0"/>
              </a:rPr>
              <a:t>to the State Bank of India (SBI), nationalized banks, and Regional Rural Banks (RRBs), alongside private banking companies</a:t>
            </a:r>
            <a:endParaRPr lang="en-IN" sz="1200" b="1" dirty="0">
              <a:latin typeface="Times New Roman" panose="02020603050405020304" pitchFamily="18" charset="0"/>
              <a:ea typeface="Gadugi" panose="020B0502040204020203" pitchFamily="34" charset="0"/>
              <a:cs typeface="Times New Roman" panose="02020603050405020304" pitchFamily="18" charset="0"/>
            </a:endParaRPr>
          </a:p>
        </p:txBody>
      </p:sp>
      <p:sp>
        <p:nvSpPr>
          <p:cNvPr id="4" name="Content Placeholder 3"/>
          <p:cNvSpPr>
            <a:spLocks noGrp="1"/>
          </p:cNvSpPr>
          <p:nvPr>
            <p:ph sz="half" idx="2"/>
          </p:nvPr>
        </p:nvSpPr>
        <p:spPr/>
        <p:txBody>
          <a:bodyPr>
            <a:normAutofit/>
          </a:bodyPr>
          <a:lstStyle/>
          <a:p>
            <a:pPr algn="just">
              <a:lnSpc>
                <a:spcPct val="125000"/>
              </a:lnSpc>
            </a:pPr>
            <a:r>
              <a:rPr lang="en-US" sz="2000" dirty="0" smtClean="0">
                <a:latin typeface="Gadugi" panose="020B0502040204020203" pitchFamily="34" charset="0"/>
                <a:ea typeface="Gadugi" panose="020B0502040204020203" pitchFamily="34" charset="0"/>
              </a:rPr>
              <a:t>Section 393 – Table 5 (ii) – any income by way of interest other than interest on securities </a:t>
            </a:r>
            <a:r>
              <a:rPr lang="en-US" sz="2000" b="1" dirty="0" smtClean="0">
                <a:latin typeface="Gadugi" panose="020B0502040204020203" pitchFamily="34" charset="0"/>
                <a:ea typeface="Gadugi" panose="020B0502040204020203" pitchFamily="34" charset="0"/>
              </a:rPr>
              <a:t>by a banking company</a:t>
            </a:r>
            <a:r>
              <a:rPr lang="en-US" sz="2000" dirty="0" smtClean="0">
                <a:latin typeface="Gadugi" panose="020B0502040204020203" pitchFamily="34" charset="0"/>
                <a:ea typeface="Gadugi" panose="020B0502040204020203" pitchFamily="34" charset="0"/>
              </a:rPr>
              <a:t>- threshold - </a:t>
            </a:r>
            <a:r>
              <a:rPr lang="en-US" sz="2000" dirty="0">
                <a:latin typeface="Gadugi" panose="020B0502040204020203" pitchFamily="34" charset="0"/>
                <a:ea typeface="Gadugi" panose="020B0502040204020203" pitchFamily="34" charset="0"/>
              </a:rPr>
              <a:t>Rs.1,00,000 to senior citizens / 50,000 to persons other than senior citizens </a:t>
            </a:r>
            <a:endParaRPr lang="en-US" sz="2000" dirty="0" smtClean="0">
              <a:latin typeface="Gadugi" panose="020B0502040204020203" pitchFamily="34" charset="0"/>
              <a:ea typeface="Gadugi" panose="020B0502040204020203" pitchFamily="34" charset="0"/>
            </a:endParaRPr>
          </a:p>
          <a:p>
            <a:pPr algn="just">
              <a:lnSpc>
                <a:spcPct val="125000"/>
              </a:lnSpc>
            </a:pPr>
            <a:r>
              <a:rPr lang="en-US" sz="2000" i="1" dirty="0" smtClean="0">
                <a:latin typeface="Gadugi" panose="020B0502040204020203" pitchFamily="34" charset="0"/>
                <a:ea typeface="Gadugi" panose="020B0502040204020203" pitchFamily="34" charset="0"/>
              </a:rPr>
              <a:t>section </a:t>
            </a:r>
            <a:r>
              <a:rPr lang="en-US" sz="2000" i="1" dirty="0" smtClean="0">
                <a:latin typeface="Gadugi" panose="020B0502040204020203" pitchFamily="34" charset="0"/>
                <a:ea typeface="Gadugi" panose="020B0502040204020203" pitchFamily="34" charset="0"/>
              </a:rPr>
              <a:t>402 defines banking company means a banking company to which Banking Regulation Act applies.</a:t>
            </a:r>
            <a:endParaRPr lang="en-IN" sz="2000"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8518956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fontScale="90000"/>
          </a:bodyPr>
          <a:lstStyle/>
          <a:p>
            <a:pPr algn="ctr"/>
            <a:r>
              <a:rPr lang="en-US" altLang="en-US" sz="3200" dirty="0">
                <a:latin typeface="Broadway" panose="04040905080B02020502" pitchFamily="82" charset="0"/>
              </a:rPr>
              <a:t>Lower or No TDS certificate through electronic mode </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a:bodyPr>
          <a:lstStyle/>
          <a:p>
            <a:pPr algn="just">
              <a:lnSpc>
                <a:spcPct val="150000"/>
              </a:lnSpc>
              <a:defRPr/>
            </a:pPr>
            <a:r>
              <a:rPr lang="en-US" altLang="en-US" sz="2400" dirty="0">
                <a:latin typeface="Gadugi" panose="020B0502040204020203" pitchFamily="34" charset="0"/>
                <a:ea typeface="Gadugi" panose="020B0502040204020203" pitchFamily="34" charset="0"/>
              </a:rPr>
              <a:t>Form 128 -  Common form  -  Registered NPO; Specified Entity u/s 263(9) ; Persons carrying on Business or Profession ;  Persons other than above</a:t>
            </a:r>
          </a:p>
          <a:p>
            <a:pPr algn="just">
              <a:lnSpc>
                <a:spcPct val="150000"/>
              </a:lnSpc>
              <a:defRPr/>
            </a:pPr>
            <a:r>
              <a:rPr lang="en-US" altLang="en-US" sz="2400" dirty="0">
                <a:latin typeface="Gadugi" panose="020B0502040204020203" pitchFamily="34" charset="0"/>
                <a:ea typeface="Gadugi" panose="020B0502040204020203" pitchFamily="34" charset="0"/>
              </a:rPr>
              <a:t> Declaration that ROI for last 4 years is filed along with details </a:t>
            </a:r>
          </a:p>
          <a:p>
            <a:pPr algn="just">
              <a:lnSpc>
                <a:spcPct val="150000"/>
              </a:lnSpc>
              <a:defRPr/>
            </a:pPr>
            <a:r>
              <a:rPr lang="en-US" altLang="en-US" sz="2400" dirty="0">
                <a:latin typeface="Gadugi" panose="020B0502040204020203" pitchFamily="34" charset="0"/>
                <a:ea typeface="Gadugi" panose="020B0502040204020203" pitchFamily="34" charset="0"/>
              </a:rPr>
              <a:t> Details of existing liabilities as on date of application </a:t>
            </a:r>
          </a:p>
          <a:p>
            <a:pPr algn="just">
              <a:lnSpc>
                <a:spcPct val="150000"/>
              </a:lnSpc>
              <a:defRPr/>
            </a:pPr>
            <a:endParaRPr lang="en-US" altLang="en-US" sz="2400" dirty="0">
              <a:latin typeface="Gadugi" panose="020B0502040204020203" pitchFamily="34" charset="0"/>
              <a:ea typeface="Gadugi" panose="020B0502040204020203" pitchFamily="34" charset="0"/>
            </a:endParaRPr>
          </a:p>
          <a:p>
            <a:pPr algn="just">
              <a:lnSpc>
                <a:spcPct val="150000"/>
              </a:lnSpc>
              <a:defRPr/>
            </a:pPr>
            <a:r>
              <a:rPr lang="en-US" altLang="en-US" sz="2400" dirty="0">
                <a:latin typeface="Gadugi" panose="020B0502040204020203" pitchFamily="34" charset="0"/>
                <a:ea typeface="Gadugi" panose="020B0502040204020203" pitchFamily="34" charset="0"/>
              </a:rPr>
              <a:t> </a:t>
            </a:r>
            <a:r>
              <a:rPr lang="en-US" altLang="en-US" sz="2400" i="1" dirty="0">
                <a:latin typeface="Gadugi" panose="020B0502040204020203" pitchFamily="34" charset="0"/>
                <a:ea typeface="Gadugi" panose="020B0502040204020203" pitchFamily="34" charset="0"/>
              </a:rPr>
              <a:t>Can the requirements of the form limit the use !!!!</a:t>
            </a:r>
            <a:endParaRPr lang="en-US" altLang="en-US" sz="2400" dirty="0">
              <a:latin typeface="Gadugi" panose="020B0502040204020203" pitchFamily="34" charset="0"/>
              <a:ea typeface="Gadugi" panose="020B0502040204020203" pitchFamily="34" charset="0"/>
            </a:endParaRPr>
          </a:p>
          <a:p>
            <a:pPr marL="0" indent="0" algn="just">
              <a:lnSpc>
                <a:spcPct val="150000"/>
              </a:lnSpc>
              <a:buNone/>
              <a:defRPr/>
            </a:pPr>
            <a:endParaRPr lang="en-US" altLang="en-US" sz="2400" b="1" dirty="0">
              <a:latin typeface="Bahnschrift" panose="020B0502040204020203" pitchFamily="34" charset="0"/>
            </a:endParaRPr>
          </a:p>
        </p:txBody>
      </p:sp>
    </p:spTree>
    <p:extLst>
      <p:ext uri="{BB962C8B-B14F-4D97-AF65-F5344CB8AC3E}">
        <p14:creationId xmlns:p14="http://schemas.microsoft.com/office/powerpoint/2010/main" val="215867828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fontScale="90000"/>
          </a:bodyPr>
          <a:lstStyle/>
          <a:p>
            <a:pPr algn="ctr"/>
            <a:r>
              <a:rPr lang="en-US" altLang="en-US" sz="3200" dirty="0">
                <a:latin typeface="Broadway" panose="04040905080B02020502" pitchFamily="82" charset="0"/>
              </a:rPr>
              <a:t>Form 99 – Appeal before JCIT (A)/CIT(A)</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a:bodyPr>
          <a:lstStyle/>
          <a:p>
            <a:pPr algn="just">
              <a:lnSpc>
                <a:spcPct val="150000"/>
              </a:lnSpc>
              <a:defRPr/>
            </a:pPr>
            <a:r>
              <a:rPr lang="en-US" altLang="en-US" sz="1800" dirty="0">
                <a:latin typeface="Gadugi" panose="020B0502040204020203" pitchFamily="34" charset="0"/>
                <a:ea typeface="Gadugi" panose="020B0502040204020203" pitchFamily="34" charset="0"/>
              </a:rPr>
              <a:t>In case of Individual, the first, middle and last name shall be provided in full without abbreviations</a:t>
            </a:r>
          </a:p>
          <a:p>
            <a:pPr algn="just">
              <a:lnSpc>
                <a:spcPct val="150000"/>
              </a:lnSpc>
              <a:defRPr/>
            </a:pPr>
            <a:r>
              <a:rPr lang="en-US" altLang="en-US" sz="1800" dirty="0">
                <a:latin typeface="Gadugi" panose="020B0502040204020203" pitchFamily="34" charset="0"/>
                <a:ea typeface="Gadugi" panose="020B0502040204020203" pitchFamily="34" charset="0"/>
              </a:rPr>
              <a:t>The contact details will be auto populated but should be editable so that the updated e-mail address and contact details can be provided</a:t>
            </a:r>
          </a:p>
          <a:p>
            <a:pPr algn="just">
              <a:lnSpc>
                <a:spcPct val="150000"/>
              </a:lnSpc>
              <a:defRPr/>
            </a:pPr>
            <a:r>
              <a:rPr lang="en-US" altLang="en-US" sz="1800" dirty="0">
                <a:latin typeface="Gadugi" panose="020B0502040204020203" pitchFamily="34" charset="0"/>
                <a:ea typeface="Gadugi" panose="020B0502040204020203" pitchFamily="34" charset="0"/>
              </a:rPr>
              <a:t>If any appeal on same ground has already been decided then upload the order</a:t>
            </a:r>
          </a:p>
          <a:p>
            <a:pPr algn="just">
              <a:lnSpc>
                <a:spcPct val="150000"/>
              </a:lnSpc>
              <a:defRPr/>
            </a:pPr>
            <a:r>
              <a:rPr lang="en-US" altLang="en-US" sz="1800" dirty="0">
                <a:latin typeface="Gadugi" panose="020B0502040204020203" pitchFamily="34" charset="0"/>
                <a:ea typeface="Gadugi" panose="020B0502040204020203" pitchFamily="34" charset="0"/>
              </a:rPr>
              <a:t>Upload additional evidence pertaining to the grounds of appeal.  Any document not produced before IT authority during assessment proceedings shall be additional evidence</a:t>
            </a:r>
          </a:p>
          <a:p>
            <a:pPr algn="just">
              <a:lnSpc>
                <a:spcPct val="150000"/>
              </a:lnSpc>
              <a:defRPr/>
            </a:pPr>
            <a:r>
              <a:rPr lang="en-US" altLang="en-US" sz="1800" dirty="0">
                <a:latin typeface="Gadugi" panose="020B0502040204020203" pitchFamily="34" charset="0"/>
                <a:ea typeface="Gadugi" panose="020B0502040204020203" pitchFamily="34" charset="0"/>
              </a:rPr>
              <a:t>Most of the information would be pre-filled and from the beginning itself , the web site shall request for – DIN of the order appealed against</a:t>
            </a:r>
          </a:p>
          <a:p>
            <a:pPr marL="0" indent="0" algn="just">
              <a:lnSpc>
                <a:spcPct val="150000"/>
              </a:lnSpc>
              <a:buNone/>
              <a:defRPr/>
            </a:pPr>
            <a:r>
              <a:rPr lang="en-US" altLang="en-US" sz="1800" dirty="0">
                <a:latin typeface="Gadugi" panose="020B0502040204020203" pitchFamily="34" charset="0"/>
                <a:ea typeface="Gadugi" panose="020B0502040204020203" pitchFamily="34" charset="0"/>
              </a:rPr>
              <a:t>   -  PAN + Assessment Year +Date of order (for orders before DIN was brought in )</a:t>
            </a:r>
          </a:p>
        </p:txBody>
      </p:sp>
    </p:spTree>
    <p:extLst>
      <p:ext uri="{BB962C8B-B14F-4D97-AF65-F5344CB8AC3E}">
        <p14:creationId xmlns:p14="http://schemas.microsoft.com/office/powerpoint/2010/main" val="58192204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a:bodyPr>
          <a:lstStyle/>
          <a:p>
            <a:pPr algn="ctr"/>
            <a:r>
              <a:rPr lang="en-US" altLang="en-US" sz="3200" dirty="0">
                <a:latin typeface="Broadway" panose="04040905080B02020502" pitchFamily="82" charset="0"/>
              </a:rPr>
              <a:t>Form 115 – Appeal before ITAT </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lnSpcReduction="10000"/>
          </a:bodyPr>
          <a:lstStyle/>
          <a:p>
            <a:pPr algn="just">
              <a:lnSpc>
                <a:spcPct val="150000"/>
              </a:lnSpc>
              <a:defRPr/>
            </a:pPr>
            <a:r>
              <a:rPr lang="en-US" altLang="en-US" sz="1800" dirty="0">
                <a:latin typeface="Gadugi" panose="020B0502040204020203" pitchFamily="34" charset="0"/>
                <a:ea typeface="Gadugi" panose="020B0502040204020203" pitchFamily="34" charset="0"/>
              </a:rPr>
              <a:t>In case of Individual, the first, middle and last name shall be provided in full without abbreviations</a:t>
            </a:r>
          </a:p>
          <a:p>
            <a:pPr algn="just">
              <a:lnSpc>
                <a:spcPct val="150000"/>
              </a:lnSpc>
              <a:defRPr/>
            </a:pPr>
            <a:r>
              <a:rPr lang="en-US" altLang="en-US" sz="1800" dirty="0">
                <a:latin typeface="Gadugi" panose="020B0502040204020203" pitchFamily="34" charset="0"/>
                <a:ea typeface="Gadugi" panose="020B0502040204020203" pitchFamily="34" charset="0"/>
              </a:rPr>
              <a:t>The memorandum of appeal shall be written in English or if appeal is filed in a bench located in a state notified by the President of ITAT, then at the option of the appellant , in Hindi</a:t>
            </a:r>
          </a:p>
          <a:p>
            <a:pPr algn="just">
              <a:lnSpc>
                <a:spcPct val="150000"/>
              </a:lnSpc>
              <a:defRPr/>
            </a:pPr>
            <a:r>
              <a:rPr lang="en-US" altLang="en-US" sz="1800" dirty="0">
                <a:latin typeface="Gadugi" panose="020B0502040204020203" pitchFamily="34" charset="0"/>
                <a:ea typeface="Gadugi" panose="020B0502040204020203" pitchFamily="34" charset="0"/>
              </a:rPr>
              <a:t>In case of Miscellaneous application , limitation period of 6 months for filing appeal is to be computed from the actual date of receipt of Tribunal order at the office of PCIT or CIT or </a:t>
            </a:r>
            <a:r>
              <a:rPr lang="en-US" altLang="en-US" sz="1800" dirty="0" err="1">
                <a:latin typeface="Gadugi" panose="020B0502040204020203" pitchFamily="34" charset="0"/>
                <a:ea typeface="Gadugi" panose="020B0502040204020203" pitchFamily="34" charset="0"/>
              </a:rPr>
              <a:t>assessee</a:t>
            </a:r>
            <a:r>
              <a:rPr lang="en-US" altLang="en-US" sz="1800" dirty="0">
                <a:latin typeface="Gadugi" panose="020B0502040204020203" pitchFamily="34" charset="0"/>
                <a:ea typeface="Gadugi" panose="020B0502040204020203" pitchFamily="34" charset="0"/>
              </a:rPr>
              <a:t> as the case may be </a:t>
            </a:r>
            <a:r>
              <a:rPr lang="en-US" altLang="en-US" sz="1800"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 inconsistent with Act and HC decisions]</a:t>
            </a:r>
          </a:p>
          <a:p>
            <a:pPr algn="just">
              <a:lnSpc>
                <a:spcPct val="150000"/>
              </a:lnSpc>
              <a:defRPr/>
            </a:pPr>
            <a:r>
              <a:rPr lang="en-US" altLang="en-US" sz="1800" dirty="0">
                <a:latin typeface="Gadugi" panose="020B0502040204020203" pitchFamily="34" charset="0"/>
                <a:ea typeface="Gadugi" panose="020B0502040204020203" pitchFamily="34" charset="0"/>
              </a:rPr>
              <a:t>Tax effect  shall be calculated including applicable surcharge and </a:t>
            </a:r>
            <a:r>
              <a:rPr lang="en-US" altLang="en-US" sz="1800" dirty="0" err="1">
                <a:latin typeface="Gadugi" panose="020B0502040204020203" pitchFamily="34" charset="0"/>
                <a:ea typeface="Gadugi" panose="020B0502040204020203" pitchFamily="34" charset="0"/>
              </a:rPr>
              <a:t>cess</a:t>
            </a:r>
            <a:endParaRPr lang="en-US" altLang="en-US" sz="1800" dirty="0">
              <a:latin typeface="Gadugi" panose="020B0502040204020203" pitchFamily="34" charset="0"/>
              <a:ea typeface="Gadugi" panose="020B0502040204020203" pitchFamily="34" charset="0"/>
            </a:endParaRPr>
          </a:p>
          <a:p>
            <a:pPr algn="just">
              <a:lnSpc>
                <a:spcPct val="150000"/>
              </a:lnSpc>
              <a:defRPr/>
            </a:pPr>
            <a:r>
              <a:rPr lang="en-US" altLang="en-US" sz="1800" dirty="0">
                <a:latin typeface="Gadugi" panose="020B0502040204020203" pitchFamily="34" charset="0"/>
                <a:ea typeface="Gadugi" panose="020B0502040204020203" pitchFamily="34" charset="0"/>
              </a:rPr>
              <a:t>Tax shall not include interest except where chargeability of interest is in dispute</a:t>
            </a:r>
          </a:p>
          <a:p>
            <a:pPr algn="just">
              <a:lnSpc>
                <a:spcPct val="150000"/>
              </a:lnSpc>
              <a:defRPr/>
            </a:pPr>
            <a:r>
              <a:rPr lang="en-US" altLang="en-US" sz="1800" dirty="0">
                <a:latin typeface="Gadugi" panose="020B0502040204020203" pitchFamily="34" charset="0"/>
                <a:ea typeface="Gadugi" panose="020B0502040204020203" pitchFamily="34" charset="0"/>
              </a:rPr>
              <a:t>Tax effect in case of loss, shall be on notional basis </a:t>
            </a:r>
          </a:p>
          <a:p>
            <a:pPr algn="just">
              <a:lnSpc>
                <a:spcPct val="150000"/>
              </a:lnSpc>
              <a:defRPr/>
            </a:pPr>
            <a:r>
              <a:rPr lang="en-US" altLang="en-US" sz="1800" dirty="0">
                <a:latin typeface="Gadugi" panose="020B0502040204020203" pitchFamily="34" charset="0"/>
                <a:ea typeface="Gadugi" panose="020B0502040204020203" pitchFamily="34" charset="0"/>
              </a:rPr>
              <a:t>While determining tax effect on each ground, where the re-opening itself is under challenge, shall not be considered separately</a:t>
            </a:r>
          </a:p>
        </p:txBody>
      </p:sp>
    </p:spTree>
    <p:extLst>
      <p:ext uri="{BB962C8B-B14F-4D97-AF65-F5344CB8AC3E}">
        <p14:creationId xmlns:p14="http://schemas.microsoft.com/office/powerpoint/2010/main" val="192945499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679676"/>
          </a:xfrm>
        </p:spPr>
        <p:txBody>
          <a:bodyPr>
            <a:normAutofit/>
          </a:bodyPr>
          <a:lstStyle/>
          <a:p>
            <a:r>
              <a:rPr lang="en-US" sz="3000" b="1" dirty="0">
                <a:latin typeface="Gadugi" panose="020B0502040204020203" pitchFamily="34" charset="0"/>
                <a:ea typeface="Gadugi" panose="020B0502040204020203" pitchFamily="34" charset="0"/>
              </a:rPr>
              <a:t>RULES GOVERNED BY FORMULAE</a:t>
            </a:r>
            <a:endParaRPr lang="en-IN" sz="30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84911834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149531" y="149226"/>
            <a:ext cx="9194619" cy="792163"/>
          </a:xfrm>
        </p:spPr>
        <p:txBody>
          <a:bodyPr>
            <a:normAutofit/>
          </a:bodyPr>
          <a:lstStyle/>
          <a:p>
            <a:pPr algn="ctr"/>
            <a:r>
              <a:rPr lang="en-US" altLang="en-US" sz="3200" dirty="0">
                <a:latin typeface="Broadway" panose="04040905080B02020502" pitchFamily="82" charset="0"/>
              </a:rPr>
              <a:t>Rules governed by Formulae</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fontScale="92500" lnSpcReduction="20000"/>
          </a:bodyPr>
          <a:lstStyle/>
          <a:p>
            <a:pPr algn="just">
              <a:lnSpc>
                <a:spcPct val="150000"/>
              </a:lnSpc>
              <a:defRPr/>
            </a:pPr>
            <a:r>
              <a:rPr lang="en-US" sz="1400" b="1" dirty="0">
                <a:latin typeface="Gadugi" panose="020B0502040204020203" pitchFamily="34" charset="0"/>
                <a:ea typeface="Gadugi" panose="020B0502040204020203" pitchFamily="34" charset="0"/>
              </a:rPr>
              <a:t>At </a:t>
            </a:r>
            <a:r>
              <a:rPr lang="en-US" sz="1600" b="1" dirty="0">
                <a:latin typeface="Gadugi" panose="020B0502040204020203" pitchFamily="34" charset="0"/>
                <a:ea typeface="Gadugi" panose="020B0502040204020203" pitchFamily="34" charset="0"/>
              </a:rPr>
              <a:t>least 12 areas where rules are governed by formulae</a:t>
            </a:r>
          </a:p>
          <a:p>
            <a:pPr algn="just">
              <a:lnSpc>
                <a:spcPct val="150000"/>
              </a:lnSpc>
              <a:defRPr/>
            </a:pPr>
            <a:r>
              <a:rPr lang="en-US" sz="1600" dirty="0">
                <a:latin typeface="Gadugi" panose="020B0502040204020203" pitchFamily="34" charset="0"/>
                <a:ea typeface="Gadugi" panose="020B0502040204020203" pitchFamily="34" charset="0"/>
              </a:rPr>
              <a:t> [1] </a:t>
            </a:r>
            <a:r>
              <a:rPr lang="en-US" sz="1600" b="1" dirty="0">
                <a:latin typeface="Gadugi" panose="020B0502040204020203" pitchFamily="34" charset="0"/>
                <a:ea typeface="Gadugi" panose="020B0502040204020203" pitchFamily="34" charset="0"/>
              </a:rPr>
              <a:t>Fair market value of unquoted equity shares</a:t>
            </a:r>
          </a:p>
          <a:p>
            <a:pPr algn="just">
              <a:lnSpc>
                <a:spcPct val="150000"/>
              </a:lnSpc>
              <a:defRPr/>
            </a:pPr>
            <a:r>
              <a:rPr lang="en-US" sz="1600" b="1" dirty="0">
                <a:latin typeface="Gadugi" panose="020B0502040204020203" pitchFamily="34" charset="0"/>
                <a:ea typeface="Gadugi" panose="020B0502040204020203" pitchFamily="34" charset="0"/>
              </a:rPr>
              <a:t> </a:t>
            </a:r>
            <a:r>
              <a:rPr lang="en-US" sz="1600" dirty="0">
                <a:latin typeface="Gadugi" panose="020B0502040204020203" pitchFamily="34" charset="0"/>
                <a:ea typeface="Gadugi" panose="020B0502040204020203" pitchFamily="34" charset="0"/>
              </a:rPr>
              <a:t>Formula -  FMV = (A+B+C+D-L) x PV / PE  </a:t>
            </a:r>
          </a:p>
          <a:p>
            <a:pPr algn="just">
              <a:lnSpc>
                <a:spcPct val="150000"/>
              </a:lnSpc>
              <a:defRPr/>
            </a:pPr>
            <a:r>
              <a:rPr lang="en-US" sz="1600" dirty="0">
                <a:latin typeface="Gadugi" panose="020B0502040204020203" pitchFamily="34" charset="0"/>
                <a:ea typeface="Gadugi" panose="020B0502040204020203" pitchFamily="34" charset="0"/>
              </a:rPr>
              <a:t> A = Book value of assets other than </a:t>
            </a:r>
            <a:r>
              <a:rPr lang="en-US" sz="1600" dirty="0" err="1">
                <a:latin typeface="Gadugi" panose="020B0502040204020203" pitchFamily="34" charset="0"/>
                <a:ea typeface="Gadugi" panose="020B0502040204020203" pitchFamily="34" charset="0"/>
              </a:rPr>
              <a:t>jewellery</a:t>
            </a:r>
            <a:r>
              <a:rPr lang="en-US" sz="1600" dirty="0">
                <a:latin typeface="Gadugi" panose="020B0502040204020203" pitchFamily="34" charset="0"/>
                <a:ea typeface="Gadugi" panose="020B0502040204020203" pitchFamily="34" charset="0"/>
              </a:rPr>
              <a:t>, artistic work, securities and immovable property</a:t>
            </a:r>
          </a:p>
          <a:p>
            <a:pPr algn="just">
              <a:lnSpc>
                <a:spcPct val="150000"/>
              </a:lnSpc>
              <a:defRPr/>
            </a:pPr>
            <a:r>
              <a:rPr lang="en-US" sz="1600" dirty="0">
                <a:latin typeface="Gadugi" panose="020B0502040204020203" pitchFamily="34" charset="0"/>
                <a:ea typeface="Gadugi" panose="020B0502040204020203" pitchFamily="34" charset="0"/>
              </a:rPr>
              <a:t>B = FMV of </a:t>
            </a:r>
            <a:r>
              <a:rPr lang="en-US" sz="1600" dirty="0" err="1">
                <a:latin typeface="Gadugi" panose="020B0502040204020203" pitchFamily="34" charset="0"/>
                <a:ea typeface="Gadugi" panose="020B0502040204020203" pitchFamily="34" charset="0"/>
              </a:rPr>
              <a:t>jewellery</a:t>
            </a:r>
            <a:r>
              <a:rPr lang="en-US" sz="1600" dirty="0">
                <a:latin typeface="Gadugi" panose="020B0502040204020203" pitchFamily="34" charset="0"/>
                <a:ea typeface="Gadugi" panose="020B0502040204020203" pitchFamily="34" charset="0"/>
              </a:rPr>
              <a:t> and artistic works</a:t>
            </a:r>
          </a:p>
          <a:p>
            <a:pPr algn="just">
              <a:lnSpc>
                <a:spcPct val="150000"/>
              </a:lnSpc>
              <a:defRPr/>
            </a:pPr>
            <a:r>
              <a:rPr lang="en-US" sz="1600" dirty="0">
                <a:latin typeface="Gadugi" panose="020B0502040204020203" pitchFamily="34" charset="0"/>
                <a:ea typeface="Gadugi" panose="020B0502040204020203" pitchFamily="34" charset="0"/>
              </a:rPr>
              <a:t> C = FMV of securities</a:t>
            </a:r>
          </a:p>
          <a:p>
            <a:pPr algn="just">
              <a:lnSpc>
                <a:spcPct val="150000"/>
              </a:lnSpc>
              <a:defRPr/>
            </a:pPr>
            <a:r>
              <a:rPr lang="en-US" sz="1600" dirty="0">
                <a:latin typeface="Gadugi" panose="020B0502040204020203" pitchFamily="34" charset="0"/>
                <a:ea typeface="Gadugi" panose="020B0502040204020203" pitchFamily="34" charset="0"/>
              </a:rPr>
              <a:t>D =  Stamp duty value of immovable property</a:t>
            </a:r>
          </a:p>
          <a:p>
            <a:pPr algn="just">
              <a:lnSpc>
                <a:spcPct val="150000"/>
              </a:lnSpc>
              <a:defRPr/>
            </a:pPr>
            <a:r>
              <a:rPr lang="en-US" sz="1600" dirty="0">
                <a:latin typeface="Gadugi" panose="020B0502040204020203" pitchFamily="34" charset="0"/>
                <a:ea typeface="Gadugi" panose="020B0502040204020203" pitchFamily="34" charset="0"/>
              </a:rPr>
              <a:t> L = Book value of liabilities ( excluding specified items)</a:t>
            </a:r>
          </a:p>
          <a:p>
            <a:pPr algn="just">
              <a:lnSpc>
                <a:spcPct val="150000"/>
              </a:lnSpc>
              <a:defRPr/>
            </a:pPr>
            <a:r>
              <a:rPr lang="en-US" sz="1600" dirty="0">
                <a:latin typeface="Gadugi" panose="020B0502040204020203" pitchFamily="34" charset="0"/>
                <a:ea typeface="Gadugi" panose="020B0502040204020203" pitchFamily="34" charset="0"/>
              </a:rPr>
              <a:t> PV = Paid up value of shares being valued</a:t>
            </a:r>
          </a:p>
          <a:p>
            <a:pPr algn="just">
              <a:lnSpc>
                <a:spcPct val="150000"/>
              </a:lnSpc>
              <a:defRPr/>
            </a:pPr>
            <a:r>
              <a:rPr lang="en-US" sz="1600" dirty="0">
                <a:latin typeface="Gadugi" panose="020B0502040204020203" pitchFamily="34" charset="0"/>
                <a:ea typeface="Gadugi" panose="020B0502040204020203" pitchFamily="34" charset="0"/>
              </a:rPr>
              <a:t> PE = Total paid up equity capital</a:t>
            </a:r>
          </a:p>
          <a:p>
            <a:pPr algn="just">
              <a:lnSpc>
                <a:spcPct val="150000"/>
              </a:lnSpc>
              <a:defRPr/>
            </a:pPr>
            <a:endParaRPr lang="en-US" sz="1600" dirty="0">
              <a:latin typeface="Gadugi" panose="020B0502040204020203" pitchFamily="34" charset="0"/>
              <a:ea typeface="Gadugi" panose="020B0502040204020203" pitchFamily="34" charset="0"/>
            </a:endParaRPr>
          </a:p>
          <a:p>
            <a:pPr algn="just">
              <a:lnSpc>
                <a:spcPct val="150000"/>
              </a:lnSpc>
              <a:defRPr/>
            </a:pPr>
            <a:r>
              <a:rPr lang="en-US" sz="1600" b="1" dirty="0">
                <a:latin typeface="Gadugi" panose="020B0502040204020203" pitchFamily="34" charset="0"/>
                <a:ea typeface="Gadugi" panose="020B0502040204020203" pitchFamily="34" charset="0"/>
              </a:rPr>
              <a:t>Taxation of shares received below FMV, Closely held company valuations </a:t>
            </a:r>
          </a:p>
          <a:p>
            <a:pPr algn="just">
              <a:lnSpc>
                <a:spcPct val="150000"/>
              </a:lnSpc>
              <a:defRPr/>
            </a:pPr>
            <a:endParaRPr lang="en-US" altLang="en-US" sz="16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7612871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149531" y="149226"/>
            <a:ext cx="9194619" cy="792163"/>
          </a:xfrm>
        </p:spPr>
        <p:txBody>
          <a:bodyPr>
            <a:normAutofit/>
          </a:bodyPr>
          <a:lstStyle/>
          <a:p>
            <a:pPr algn="ctr"/>
            <a:r>
              <a:rPr lang="en-US" altLang="en-US" sz="3200" dirty="0">
                <a:latin typeface="Broadway" panose="04040905080B02020502" pitchFamily="82" charset="0"/>
              </a:rPr>
              <a:t>Rules governed by Formulae</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a:bodyPr>
          <a:lstStyle/>
          <a:p>
            <a:pPr algn="just">
              <a:lnSpc>
                <a:spcPct val="150000"/>
              </a:lnSpc>
              <a:defRPr/>
            </a:pPr>
            <a:r>
              <a:rPr lang="en-US" sz="1600" dirty="0">
                <a:latin typeface="Gadugi" panose="020B0502040204020203" pitchFamily="34" charset="0"/>
                <a:ea typeface="Gadugi" panose="020B0502040204020203" pitchFamily="34" charset="0"/>
              </a:rPr>
              <a:t> </a:t>
            </a:r>
            <a:r>
              <a:rPr lang="en-US" sz="1600" b="1" dirty="0">
                <a:latin typeface="Gadugi" panose="020B0502040204020203" pitchFamily="34" charset="0"/>
                <a:ea typeface="Gadugi" panose="020B0502040204020203" pitchFamily="34" charset="0"/>
              </a:rPr>
              <a:t>[2] HRA exemption formula</a:t>
            </a:r>
          </a:p>
          <a:p>
            <a:pPr algn="just">
              <a:lnSpc>
                <a:spcPct val="150000"/>
              </a:lnSpc>
              <a:defRPr/>
            </a:pPr>
            <a:r>
              <a:rPr lang="en-US" sz="1600" b="1" dirty="0">
                <a:latin typeface="Gadugi" panose="020B0502040204020203" pitchFamily="34" charset="0"/>
                <a:ea typeface="Gadugi" panose="020B0502040204020203" pitchFamily="34" charset="0"/>
              </a:rPr>
              <a:t> [3] Perquisite valuation – rent free accommodation </a:t>
            </a:r>
          </a:p>
          <a:p>
            <a:pPr algn="just">
              <a:lnSpc>
                <a:spcPct val="150000"/>
              </a:lnSpc>
              <a:defRPr/>
            </a:pPr>
            <a:r>
              <a:rPr lang="en-US" sz="1600" b="1" dirty="0">
                <a:latin typeface="Gadugi" panose="020B0502040204020203" pitchFamily="34" charset="0"/>
                <a:ea typeface="Gadugi" panose="020B0502040204020203" pitchFamily="34" charset="0"/>
              </a:rPr>
              <a:t> [4]  Perquisite valuation – motor cars</a:t>
            </a:r>
          </a:p>
          <a:p>
            <a:pPr algn="just">
              <a:lnSpc>
                <a:spcPct val="150000"/>
              </a:lnSpc>
              <a:defRPr/>
            </a:pPr>
            <a:r>
              <a:rPr lang="en-US" sz="1600" b="1" dirty="0">
                <a:latin typeface="Gadugi" panose="020B0502040204020203" pitchFamily="34" charset="0"/>
                <a:ea typeface="Gadugi" panose="020B0502040204020203" pitchFamily="34" charset="0"/>
              </a:rPr>
              <a:t> [5]  Rules relating to disallowance relating to exempt income</a:t>
            </a:r>
          </a:p>
          <a:p>
            <a:pPr algn="just">
              <a:lnSpc>
                <a:spcPct val="150000"/>
              </a:lnSpc>
              <a:defRPr/>
            </a:pPr>
            <a:r>
              <a:rPr lang="en-US" sz="1600" b="1" dirty="0">
                <a:latin typeface="Gadugi" panose="020B0502040204020203" pitchFamily="34" charset="0"/>
                <a:ea typeface="Gadugi" panose="020B0502040204020203" pitchFamily="34" charset="0"/>
              </a:rPr>
              <a:t> [6]  Discount computation for zero coupon bonds</a:t>
            </a:r>
          </a:p>
          <a:p>
            <a:pPr algn="just">
              <a:lnSpc>
                <a:spcPct val="150000"/>
              </a:lnSpc>
              <a:defRPr/>
            </a:pPr>
            <a:r>
              <a:rPr lang="en-US" sz="1600" b="1" dirty="0">
                <a:latin typeface="Gadugi" panose="020B0502040204020203" pitchFamily="34" charset="0"/>
                <a:ea typeface="Gadugi" panose="020B0502040204020203" pitchFamily="34" charset="0"/>
              </a:rPr>
              <a:t> [7] Transfer Pricing Computation – CUP, RPM, CPM, TNMM, Profit split – for </a:t>
            </a:r>
            <a:r>
              <a:rPr lang="en-US" sz="1600" b="1" dirty="0" err="1">
                <a:latin typeface="Gadugi" panose="020B0502040204020203" pitchFamily="34" charset="0"/>
                <a:ea typeface="Gadugi" panose="020B0502040204020203" pitchFamily="34" charset="0"/>
              </a:rPr>
              <a:t>determing</a:t>
            </a:r>
            <a:r>
              <a:rPr lang="en-US" sz="1600" b="1" dirty="0">
                <a:latin typeface="Gadugi" panose="020B0502040204020203" pitchFamily="34" charset="0"/>
                <a:ea typeface="Gadugi" panose="020B0502040204020203" pitchFamily="34" charset="0"/>
              </a:rPr>
              <a:t> ALM, working capital adjustment and safe harbor margins</a:t>
            </a:r>
          </a:p>
          <a:p>
            <a:pPr algn="just">
              <a:lnSpc>
                <a:spcPct val="150000"/>
              </a:lnSpc>
              <a:defRPr/>
            </a:pPr>
            <a:r>
              <a:rPr lang="en-US" sz="1600" b="1" dirty="0">
                <a:latin typeface="Gadugi" panose="020B0502040204020203" pitchFamily="34" charset="0"/>
                <a:ea typeface="Gadugi" panose="020B0502040204020203" pitchFamily="34" charset="0"/>
              </a:rPr>
              <a:t> [8]  Gratuity / Leave encashment valuations – actuarial assumptions</a:t>
            </a:r>
          </a:p>
          <a:p>
            <a:pPr algn="just">
              <a:lnSpc>
                <a:spcPct val="150000"/>
              </a:lnSpc>
              <a:defRPr/>
            </a:pPr>
            <a:r>
              <a:rPr lang="en-US" sz="1600" b="1" dirty="0">
                <a:latin typeface="Gadugi" panose="020B0502040204020203" pitchFamily="34" charset="0"/>
                <a:ea typeface="Gadugi" panose="020B0502040204020203" pitchFamily="34" charset="0"/>
              </a:rPr>
              <a:t> [9]  Marginal relief formula under Rebate provisions</a:t>
            </a:r>
          </a:p>
          <a:p>
            <a:pPr algn="just">
              <a:lnSpc>
                <a:spcPct val="150000"/>
              </a:lnSpc>
              <a:defRPr/>
            </a:pPr>
            <a:r>
              <a:rPr lang="en-US" sz="1600" b="1" dirty="0">
                <a:latin typeface="Gadugi" panose="020B0502040204020203" pitchFamily="34" charset="0"/>
                <a:ea typeface="Gadugi" panose="020B0502040204020203" pitchFamily="34" charset="0"/>
              </a:rPr>
              <a:t> [10] Cost Inflation Index and capital gains computations</a:t>
            </a:r>
          </a:p>
          <a:p>
            <a:pPr marL="0" indent="0" algn="just">
              <a:lnSpc>
                <a:spcPct val="150000"/>
              </a:lnSpc>
              <a:buNone/>
              <a:defRPr/>
            </a:pPr>
            <a:endParaRPr lang="en-US" sz="1600" b="1" dirty="0">
              <a:latin typeface="Gadugi" panose="020B0502040204020203" pitchFamily="34" charset="0"/>
              <a:ea typeface="Gadugi" panose="020B0502040204020203" pitchFamily="34" charset="0"/>
            </a:endParaRPr>
          </a:p>
          <a:p>
            <a:pPr algn="just">
              <a:lnSpc>
                <a:spcPct val="150000"/>
              </a:lnSpc>
              <a:defRPr/>
            </a:pPr>
            <a:endParaRPr lang="en-US" altLang="en-US" sz="16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331807527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149531" y="149226"/>
            <a:ext cx="9194619" cy="792163"/>
          </a:xfrm>
        </p:spPr>
        <p:txBody>
          <a:bodyPr>
            <a:normAutofit/>
          </a:bodyPr>
          <a:lstStyle/>
          <a:p>
            <a:pPr algn="ctr"/>
            <a:r>
              <a:rPr lang="en-US" altLang="en-US" sz="3200" dirty="0">
                <a:latin typeface="Broadway" panose="04040905080B02020502" pitchFamily="82" charset="0"/>
              </a:rPr>
              <a:t>Rules governed by Formulae</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a:bodyPr>
          <a:lstStyle/>
          <a:p>
            <a:pPr algn="just">
              <a:lnSpc>
                <a:spcPct val="150000"/>
              </a:lnSpc>
              <a:defRPr/>
            </a:pPr>
            <a:r>
              <a:rPr lang="en-US" sz="1600" dirty="0">
                <a:latin typeface="Gadugi" panose="020B0502040204020203" pitchFamily="34" charset="0"/>
                <a:ea typeface="Gadugi" panose="020B0502040204020203" pitchFamily="34" charset="0"/>
              </a:rPr>
              <a:t> [11]   Rule based allocation formula in partnership reconstitution, business reorganization , scientific research expenditure, common expense allocation</a:t>
            </a:r>
          </a:p>
          <a:p>
            <a:pPr algn="just">
              <a:lnSpc>
                <a:spcPct val="150000"/>
              </a:lnSpc>
              <a:defRPr/>
            </a:pPr>
            <a:endParaRPr lang="en-US" sz="1600" b="1" dirty="0">
              <a:latin typeface="Gadugi" panose="020B0502040204020203" pitchFamily="34" charset="0"/>
              <a:ea typeface="Gadugi" panose="020B0502040204020203" pitchFamily="34" charset="0"/>
            </a:endParaRPr>
          </a:p>
          <a:p>
            <a:pPr algn="just">
              <a:lnSpc>
                <a:spcPct val="150000"/>
              </a:lnSpc>
              <a:defRPr/>
            </a:pPr>
            <a:r>
              <a:rPr lang="en-US" sz="1600" b="1" dirty="0">
                <a:latin typeface="Gadugi" panose="020B0502040204020203" pitchFamily="34" charset="0"/>
                <a:ea typeface="Gadugi" panose="020B0502040204020203" pitchFamily="34" charset="0"/>
              </a:rPr>
              <a:t>[12]  TDS and salary computation formula – based on estimated annual income followed by slab based monthly deductions </a:t>
            </a:r>
          </a:p>
          <a:p>
            <a:pPr algn="just">
              <a:lnSpc>
                <a:spcPct val="150000"/>
              </a:lnSpc>
              <a:defRPr/>
            </a:pPr>
            <a:endParaRPr lang="en-US" altLang="en-US" sz="16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02265534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0789" y="1268761"/>
            <a:ext cx="9744891" cy="3096343"/>
          </a:xfrm>
        </p:spPr>
        <p:txBody>
          <a:bodyPr>
            <a:normAutofit/>
          </a:bodyPr>
          <a:lstStyle/>
          <a:p>
            <a:r>
              <a:rPr lang="en-IN" b="1" dirty="0">
                <a:effectLst>
                  <a:outerShdw blurRad="38100" dist="38100" dir="2700000" algn="tl">
                    <a:srgbClr val="000000">
                      <a:alpha val="43137"/>
                    </a:srgbClr>
                  </a:outerShdw>
                </a:effectLst>
                <a:latin typeface="Arial Rounded MT Bold" pitchFamily="34" charset="0"/>
              </a:rPr>
              <a:t>Audit Reports – Income Tax Rules 2026</a:t>
            </a:r>
          </a:p>
        </p:txBody>
      </p:sp>
    </p:spTree>
    <p:extLst>
      <p:ext uri="{BB962C8B-B14F-4D97-AF65-F5344CB8AC3E}">
        <p14:creationId xmlns:p14="http://schemas.microsoft.com/office/powerpoint/2010/main" val="22183835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1218"/>
          </a:xfrm>
        </p:spPr>
        <p:txBody>
          <a:bodyPr>
            <a:noAutofit/>
          </a:bodyPr>
          <a:lstStyle/>
          <a:p>
            <a:pPr algn="ctr"/>
            <a:r>
              <a:rPr lang="en-US" sz="3200" b="1" dirty="0">
                <a:latin typeface="Broadway" panose="04040905080B02020502" pitchFamily="82" charset="0"/>
              </a:rPr>
              <a:t>Rules / Forms mandating CA certification</a:t>
            </a:r>
            <a:endParaRPr lang="en-IN" sz="3200" b="1"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92913864"/>
              </p:ext>
            </p:extLst>
          </p:nvPr>
        </p:nvGraphicFramePr>
        <p:xfrm>
          <a:off x="838200" y="1291770"/>
          <a:ext cx="10831286" cy="5283201"/>
        </p:xfrm>
        <a:graphic>
          <a:graphicData uri="http://schemas.openxmlformats.org/drawingml/2006/table">
            <a:tbl>
              <a:tblPr firstRow="1" bandRow="1">
                <a:tableStyleId>{5C22544A-7EE6-4342-B048-85BDC9FD1C3A}</a:tableStyleId>
              </a:tblPr>
              <a:tblGrid>
                <a:gridCol w="616688">
                  <a:extLst>
                    <a:ext uri="{9D8B030D-6E8A-4147-A177-3AD203B41FA5}">
                      <a16:colId xmlns:a16="http://schemas.microsoft.com/office/drawing/2014/main" xmlns="" val="20000"/>
                    </a:ext>
                  </a:extLst>
                </a:gridCol>
                <a:gridCol w="3715827">
                  <a:extLst>
                    <a:ext uri="{9D8B030D-6E8A-4147-A177-3AD203B41FA5}">
                      <a16:colId xmlns:a16="http://schemas.microsoft.com/office/drawing/2014/main" xmlns="" val="20001"/>
                    </a:ext>
                  </a:extLst>
                </a:gridCol>
                <a:gridCol w="2166257">
                  <a:extLst>
                    <a:ext uri="{9D8B030D-6E8A-4147-A177-3AD203B41FA5}">
                      <a16:colId xmlns:a16="http://schemas.microsoft.com/office/drawing/2014/main" xmlns="" val="20002"/>
                    </a:ext>
                  </a:extLst>
                </a:gridCol>
                <a:gridCol w="2166257">
                  <a:extLst>
                    <a:ext uri="{9D8B030D-6E8A-4147-A177-3AD203B41FA5}">
                      <a16:colId xmlns:a16="http://schemas.microsoft.com/office/drawing/2014/main" xmlns="" val="20003"/>
                    </a:ext>
                  </a:extLst>
                </a:gridCol>
                <a:gridCol w="2166257">
                  <a:extLst>
                    <a:ext uri="{9D8B030D-6E8A-4147-A177-3AD203B41FA5}">
                      <a16:colId xmlns:a16="http://schemas.microsoft.com/office/drawing/2014/main" xmlns="" val="20004"/>
                    </a:ext>
                  </a:extLst>
                </a:gridCol>
              </a:tblGrid>
              <a:tr h="652631">
                <a:tc>
                  <a:txBody>
                    <a:bodyPr/>
                    <a:lstStyle/>
                    <a:p>
                      <a:pPr algn="ctr"/>
                      <a:r>
                        <a:rPr lang="en-US" dirty="0">
                          <a:solidFill>
                            <a:schemeClr val="tx1"/>
                          </a:solidFill>
                          <a:latin typeface="Britannic Bold" panose="020B0903060703020204" pitchFamily="34" charset="0"/>
                        </a:rPr>
                        <a:t>S no</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Heading</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New Form</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Old Form</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Features</a:t>
                      </a:r>
                      <a:endParaRPr lang="en-IN" dirty="0">
                        <a:solidFill>
                          <a:schemeClr val="tx1"/>
                        </a:solidFill>
                        <a:latin typeface="Britannic Bold" panose="020B0903060703020204" pitchFamily="34" charset="0"/>
                      </a:endParaRPr>
                    </a:p>
                  </a:txBody>
                  <a:tcPr/>
                </a:tc>
                <a:extLst>
                  <a:ext uri="{0D108BD9-81ED-4DB2-BD59-A6C34878D82A}">
                    <a16:rowId xmlns:a16="http://schemas.microsoft.com/office/drawing/2014/main" xmlns="" val="10000"/>
                  </a:ext>
                </a:extLst>
              </a:tr>
              <a:tr h="1616038">
                <a:tc>
                  <a:txBody>
                    <a:bodyPr/>
                    <a:lstStyle/>
                    <a:p>
                      <a:pPr algn="ctr"/>
                      <a:r>
                        <a:rPr lang="en-US" sz="1400" dirty="0">
                          <a:latin typeface="Times New Roman" panose="02020603050405020304" pitchFamily="18" charset="0"/>
                          <a:cs typeface="Times New Roman" panose="02020603050405020304" pitchFamily="18" charset="0"/>
                        </a:rPr>
                        <a:t>1</a:t>
                      </a:r>
                      <a:endParaRPr lang="en-IN" sz="1400" dirty="0">
                        <a:latin typeface="Times New Roman" panose="02020603050405020304" pitchFamily="18" charset="0"/>
                        <a:cs typeface="Times New Roman" panose="02020603050405020304" pitchFamily="18" charset="0"/>
                      </a:endParaRPr>
                    </a:p>
                  </a:txBody>
                  <a:tcPr/>
                </a:tc>
                <a:tc>
                  <a:txBody>
                    <a:bodyPr/>
                    <a:lstStyle/>
                    <a:p>
                      <a:pPr algn="just"/>
                      <a:r>
                        <a:rPr lang="en-US" sz="1800" b="1" dirty="0">
                          <a:latin typeface="Times New Roman" panose="02020603050405020304" pitchFamily="18" charset="0"/>
                          <a:cs typeface="Times New Roman" panose="02020603050405020304" pitchFamily="18" charset="0"/>
                        </a:rPr>
                        <a:t>Tax Audit Report – Sec.63 /  Sec.44AB</a:t>
                      </a:r>
                      <a:endParaRPr lang="en-IN"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dirty="0">
                          <a:latin typeface="Times New Roman" panose="02020603050405020304" pitchFamily="18" charset="0"/>
                          <a:cs typeface="Times New Roman" panose="02020603050405020304" pitchFamily="18" charset="0"/>
                        </a:rPr>
                        <a:t>26</a:t>
                      </a:r>
                      <a:endParaRPr lang="en-IN" sz="1800" dirty="0">
                        <a:latin typeface="Times New Roman" panose="02020603050405020304" pitchFamily="18" charset="0"/>
                        <a:cs typeface="Times New Roman" panose="02020603050405020304" pitchFamily="18" charset="0"/>
                      </a:endParaRPr>
                    </a:p>
                  </a:txBody>
                  <a:tcPr/>
                </a:tc>
                <a:tc>
                  <a:txBody>
                    <a:bodyPr/>
                    <a:lstStyle/>
                    <a:p>
                      <a:pPr algn="ctr"/>
                      <a:r>
                        <a:rPr lang="en-US" sz="1800" dirty="0">
                          <a:latin typeface="Times New Roman" panose="02020603050405020304" pitchFamily="18" charset="0"/>
                          <a:cs typeface="Times New Roman" panose="02020603050405020304" pitchFamily="18" charset="0"/>
                        </a:rPr>
                        <a:t>3CA/3CB/3CD</a:t>
                      </a:r>
                      <a:endParaRPr lang="en-IN" sz="1800"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Unified</a:t>
                      </a:r>
                      <a:r>
                        <a:rPr lang="en-US" sz="1400" baseline="0" dirty="0">
                          <a:latin typeface="Times New Roman" panose="02020603050405020304" pitchFamily="18" charset="0"/>
                          <a:cs typeface="Times New Roman" panose="02020603050405020304" pitchFamily="18" charset="0"/>
                        </a:rPr>
                        <a:t> audit form</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Mandatory UDIN</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Structured schedules for depreciation , losses, deductions</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Alignment with ITR disclosures</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1"/>
                  </a:ext>
                </a:extLst>
              </a:tr>
              <a:tr h="1398494">
                <a:tc>
                  <a:txBody>
                    <a:bodyPr/>
                    <a:lstStyle/>
                    <a:p>
                      <a:pPr algn="ctr"/>
                      <a:r>
                        <a:rPr lang="en-US" dirty="0">
                          <a:latin typeface="Times New Roman" panose="02020603050405020304" pitchFamily="18" charset="0"/>
                          <a:cs typeface="Times New Roman" panose="02020603050405020304" pitchFamily="18" charset="0"/>
                        </a:rPr>
                        <a:t>2</a:t>
                      </a:r>
                      <a:endParaRPr lang="en-IN" dirty="0">
                        <a:latin typeface="Times New Roman" panose="02020603050405020304" pitchFamily="18" charset="0"/>
                        <a:cs typeface="Times New Roman" panose="02020603050405020304" pitchFamily="18" charset="0"/>
                      </a:endParaRPr>
                    </a:p>
                  </a:txBody>
                  <a:tcPr/>
                </a:tc>
                <a:tc>
                  <a:txBody>
                    <a:bodyPr/>
                    <a:lstStyle/>
                    <a:p>
                      <a:pPr algn="just"/>
                      <a:r>
                        <a:rPr lang="en-US" b="1" dirty="0">
                          <a:latin typeface="Times New Roman" panose="02020603050405020304" pitchFamily="18" charset="0"/>
                          <a:cs typeface="Times New Roman" panose="02020603050405020304" pitchFamily="18" charset="0"/>
                        </a:rPr>
                        <a:t>Transfer Pricing Audit Report </a:t>
                      </a:r>
                      <a:endParaRPr lang="en-IN" b="1"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48</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3CEB</a:t>
                      </a:r>
                      <a:endParaRPr lang="en-IN"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International</a:t>
                      </a:r>
                      <a:r>
                        <a:rPr lang="en-US" sz="1400" baseline="0" dirty="0">
                          <a:latin typeface="Times New Roman" panose="02020603050405020304" pitchFamily="18" charset="0"/>
                          <a:cs typeface="Times New Roman" panose="02020603050405020304" pitchFamily="18" charset="0"/>
                        </a:rPr>
                        <a:t> transactions</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Specified domestic transactions</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ALM Pricing disclosures</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2"/>
                  </a:ext>
                </a:extLst>
              </a:tr>
              <a:tr h="1616038">
                <a:tc>
                  <a:txBody>
                    <a:bodyPr/>
                    <a:lstStyle/>
                    <a:p>
                      <a:pPr algn="ctr"/>
                      <a:r>
                        <a:rPr lang="en-US" dirty="0">
                          <a:latin typeface="Times New Roman" panose="02020603050405020304" pitchFamily="18" charset="0"/>
                          <a:cs typeface="Times New Roman" panose="02020603050405020304" pitchFamily="18" charset="0"/>
                        </a:rPr>
                        <a:t>3</a:t>
                      </a:r>
                      <a:endParaRPr lang="en-IN" dirty="0">
                        <a:latin typeface="Times New Roman" panose="02020603050405020304" pitchFamily="18" charset="0"/>
                        <a:cs typeface="Times New Roman" panose="02020603050405020304" pitchFamily="18" charset="0"/>
                      </a:endParaRPr>
                    </a:p>
                  </a:txBody>
                  <a:tcPr/>
                </a:tc>
                <a:tc>
                  <a:txBody>
                    <a:bodyPr/>
                    <a:lstStyle/>
                    <a:p>
                      <a:pPr algn="just"/>
                      <a:r>
                        <a:rPr lang="en-US" b="1" dirty="0">
                          <a:latin typeface="Times New Roman" panose="02020603050405020304" pitchFamily="18" charset="0"/>
                          <a:cs typeface="Times New Roman" panose="02020603050405020304" pitchFamily="18" charset="0"/>
                        </a:rPr>
                        <a:t>Foreign Remittance Certificate</a:t>
                      </a:r>
                      <a:endParaRPr lang="en-IN" b="1"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146</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15CB</a:t>
                      </a:r>
                      <a:endParaRPr lang="en-IN"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Foreign remittances</a:t>
                      </a:r>
                    </a:p>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Certification</a:t>
                      </a:r>
                      <a:r>
                        <a:rPr lang="en-US" sz="1400" baseline="0" dirty="0">
                          <a:latin typeface="Times New Roman" panose="02020603050405020304" pitchFamily="18" charset="0"/>
                          <a:cs typeface="Times New Roman" panose="02020603050405020304" pitchFamily="18" charset="0"/>
                        </a:rPr>
                        <a:t> of taxability and TDS compliances</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UDIN migration </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Real time ICAI verification</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1941800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1218"/>
          </a:xfrm>
        </p:spPr>
        <p:txBody>
          <a:bodyPr>
            <a:noAutofit/>
          </a:bodyPr>
          <a:lstStyle/>
          <a:p>
            <a:pPr algn="ctr"/>
            <a:r>
              <a:rPr lang="en-US" sz="3200" b="1" dirty="0">
                <a:latin typeface="Broadway" panose="04040905080B02020502" pitchFamily="82" charset="0"/>
              </a:rPr>
              <a:t>Rules / Forms mandating CA certification</a:t>
            </a:r>
            <a:endParaRPr lang="en-IN" sz="3200" b="1"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79859507"/>
              </p:ext>
            </p:extLst>
          </p:nvPr>
        </p:nvGraphicFramePr>
        <p:xfrm>
          <a:off x="838200" y="1291772"/>
          <a:ext cx="10831286" cy="4419600"/>
        </p:xfrm>
        <a:graphic>
          <a:graphicData uri="http://schemas.openxmlformats.org/drawingml/2006/table">
            <a:tbl>
              <a:tblPr firstRow="1" bandRow="1">
                <a:tableStyleId>{5C22544A-7EE6-4342-B048-85BDC9FD1C3A}</a:tableStyleId>
              </a:tblPr>
              <a:tblGrid>
                <a:gridCol w="616688">
                  <a:extLst>
                    <a:ext uri="{9D8B030D-6E8A-4147-A177-3AD203B41FA5}">
                      <a16:colId xmlns:a16="http://schemas.microsoft.com/office/drawing/2014/main" xmlns="" val="20000"/>
                    </a:ext>
                  </a:extLst>
                </a:gridCol>
                <a:gridCol w="3715827">
                  <a:extLst>
                    <a:ext uri="{9D8B030D-6E8A-4147-A177-3AD203B41FA5}">
                      <a16:colId xmlns:a16="http://schemas.microsoft.com/office/drawing/2014/main" xmlns="" val="20001"/>
                    </a:ext>
                  </a:extLst>
                </a:gridCol>
                <a:gridCol w="2166257">
                  <a:extLst>
                    <a:ext uri="{9D8B030D-6E8A-4147-A177-3AD203B41FA5}">
                      <a16:colId xmlns:a16="http://schemas.microsoft.com/office/drawing/2014/main" xmlns="" val="20002"/>
                    </a:ext>
                  </a:extLst>
                </a:gridCol>
                <a:gridCol w="2166257">
                  <a:extLst>
                    <a:ext uri="{9D8B030D-6E8A-4147-A177-3AD203B41FA5}">
                      <a16:colId xmlns:a16="http://schemas.microsoft.com/office/drawing/2014/main" xmlns="" val="20003"/>
                    </a:ext>
                  </a:extLst>
                </a:gridCol>
                <a:gridCol w="2166257">
                  <a:extLst>
                    <a:ext uri="{9D8B030D-6E8A-4147-A177-3AD203B41FA5}">
                      <a16:colId xmlns:a16="http://schemas.microsoft.com/office/drawing/2014/main" xmlns="" val="20004"/>
                    </a:ext>
                  </a:extLst>
                </a:gridCol>
              </a:tblGrid>
              <a:tr h="615329">
                <a:tc>
                  <a:txBody>
                    <a:bodyPr/>
                    <a:lstStyle/>
                    <a:p>
                      <a:pPr algn="ctr"/>
                      <a:r>
                        <a:rPr lang="en-US" dirty="0">
                          <a:solidFill>
                            <a:schemeClr val="tx1"/>
                          </a:solidFill>
                          <a:latin typeface="Britannic Bold" panose="020B0903060703020204" pitchFamily="34" charset="0"/>
                        </a:rPr>
                        <a:t>S no</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Heading</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New Form</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Old Form</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Features</a:t>
                      </a:r>
                      <a:endParaRPr lang="en-IN" dirty="0">
                        <a:solidFill>
                          <a:schemeClr val="tx1"/>
                        </a:solidFill>
                        <a:latin typeface="Britannic Bold" panose="020B0903060703020204" pitchFamily="34" charset="0"/>
                      </a:endParaRPr>
                    </a:p>
                  </a:txBody>
                  <a:tcPr/>
                </a:tc>
                <a:extLst>
                  <a:ext uri="{0D108BD9-81ED-4DB2-BD59-A6C34878D82A}">
                    <a16:rowId xmlns:a16="http://schemas.microsoft.com/office/drawing/2014/main" xmlns="" val="10000"/>
                  </a:ext>
                </a:extLst>
              </a:tr>
              <a:tr h="908342">
                <a:tc>
                  <a:txBody>
                    <a:bodyPr/>
                    <a:lstStyle/>
                    <a:p>
                      <a:pPr algn="ctr"/>
                      <a:r>
                        <a:rPr lang="en-US" sz="1400" dirty="0">
                          <a:latin typeface="Times New Roman" panose="02020603050405020304" pitchFamily="18" charset="0"/>
                          <a:cs typeface="Times New Roman" panose="02020603050405020304" pitchFamily="18" charset="0"/>
                        </a:rPr>
                        <a:t>4</a:t>
                      </a:r>
                      <a:endParaRPr lang="en-IN" sz="1400" dirty="0">
                        <a:latin typeface="Times New Roman" panose="02020603050405020304" pitchFamily="18" charset="0"/>
                        <a:cs typeface="Times New Roman" panose="02020603050405020304" pitchFamily="18" charset="0"/>
                      </a:endParaRPr>
                    </a:p>
                  </a:txBody>
                  <a:tcPr/>
                </a:tc>
                <a:tc>
                  <a:txBody>
                    <a:bodyPr/>
                    <a:lstStyle/>
                    <a:p>
                      <a:r>
                        <a:rPr lang="en-US" b="1" dirty="0">
                          <a:latin typeface="Times New Roman" panose="02020603050405020304" pitchFamily="18" charset="0"/>
                          <a:cs typeface="Times New Roman" panose="02020603050405020304" pitchFamily="18" charset="0"/>
                        </a:rPr>
                        <a:t>Charitable Trust / NPO </a:t>
                      </a:r>
                      <a:r>
                        <a:rPr lang="en-US" b="1">
                          <a:latin typeface="Times New Roman" panose="02020603050405020304" pitchFamily="18" charset="0"/>
                          <a:cs typeface="Times New Roman" panose="02020603050405020304" pitchFamily="18" charset="0"/>
                        </a:rPr>
                        <a:t>audit report</a:t>
                      </a:r>
                    </a:p>
                    <a:p>
                      <a:endParaRPr lang="en-US" b="1">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112</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10B/10BB</a:t>
                      </a:r>
                      <a:endParaRPr lang="en-IN"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Application of income</a:t>
                      </a:r>
                    </a:p>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Accumulation</a:t>
                      </a:r>
                    </a:p>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Compliance with exemption provisions</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1"/>
                  </a:ext>
                </a:extLst>
              </a:tr>
              <a:tr h="908342">
                <a:tc>
                  <a:txBody>
                    <a:bodyPr/>
                    <a:lstStyle/>
                    <a:p>
                      <a:pPr algn="ctr"/>
                      <a:r>
                        <a:rPr lang="en-US" dirty="0">
                          <a:latin typeface="Times New Roman" panose="02020603050405020304" pitchFamily="18" charset="0"/>
                          <a:cs typeface="Times New Roman" panose="02020603050405020304" pitchFamily="18" charset="0"/>
                        </a:rPr>
                        <a:t>5</a:t>
                      </a:r>
                      <a:endParaRPr lang="en-IN" dirty="0">
                        <a:latin typeface="Times New Roman" panose="02020603050405020304" pitchFamily="18" charset="0"/>
                        <a:cs typeface="Times New Roman" panose="02020603050405020304" pitchFamily="18" charset="0"/>
                      </a:endParaRPr>
                    </a:p>
                  </a:txBody>
                  <a:tcPr/>
                </a:tc>
                <a:tc>
                  <a:txBody>
                    <a:bodyPr/>
                    <a:lstStyle/>
                    <a:p>
                      <a:r>
                        <a:rPr lang="en-US" b="1" dirty="0">
                          <a:latin typeface="Times New Roman" panose="02020603050405020304" pitchFamily="18" charset="0"/>
                          <a:cs typeface="Times New Roman" panose="02020603050405020304" pitchFamily="18" charset="0"/>
                        </a:rPr>
                        <a:t>MAT /AMT reports</a:t>
                      </a:r>
                      <a:endParaRPr lang="en-IN" b="1"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66</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29B</a:t>
                      </a:r>
                      <a:endParaRPr lang="en-IN"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Book profit computation</a:t>
                      </a:r>
                    </a:p>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MAT liability adjustments</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2"/>
                  </a:ext>
                </a:extLst>
              </a:tr>
              <a:tr h="1113452">
                <a:tc>
                  <a:txBody>
                    <a:bodyPr/>
                    <a:lstStyle/>
                    <a:p>
                      <a:pPr algn="ctr"/>
                      <a:r>
                        <a:rPr lang="en-US" dirty="0">
                          <a:latin typeface="Times New Roman" panose="02020603050405020304" pitchFamily="18" charset="0"/>
                          <a:cs typeface="Times New Roman" panose="02020603050405020304" pitchFamily="18" charset="0"/>
                        </a:rPr>
                        <a:t>6</a:t>
                      </a:r>
                      <a:endParaRPr lang="en-IN" dirty="0">
                        <a:latin typeface="Times New Roman" panose="02020603050405020304" pitchFamily="18" charset="0"/>
                        <a:cs typeface="Times New Roman" panose="02020603050405020304" pitchFamily="18" charset="0"/>
                      </a:endParaRPr>
                    </a:p>
                  </a:txBody>
                  <a:tcPr/>
                </a:tc>
                <a:tc>
                  <a:txBody>
                    <a:bodyPr/>
                    <a:lstStyle/>
                    <a:p>
                      <a:r>
                        <a:rPr lang="en-US" b="1">
                          <a:latin typeface="Times New Roman" panose="02020603050405020304" pitchFamily="18" charset="0"/>
                          <a:cs typeface="Times New Roman" panose="02020603050405020304" pitchFamily="18" charset="0"/>
                        </a:rPr>
                        <a:t>Special</a:t>
                      </a:r>
                      <a:r>
                        <a:rPr lang="en-US" b="1" baseline="0">
                          <a:latin typeface="Times New Roman" panose="02020603050405020304" pitchFamily="18" charset="0"/>
                          <a:cs typeface="Times New Roman" panose="02020603050405020304" pitchFamily="18" charset="0"/>
                        </a:rPr>
                        <a:t> Audit Report [142(2A)]</a:t>
                      </a:r>
                      <a:endParaRPr lang="en-IN" b="1">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100</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6B</a:t>
                      </a:r>
                      <a:endParaRPr lang="en-IN"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Examination of accounts / areas highlighted by AO</a:t>
                      </a:r>
                    </a:p>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Compliance with other department directions</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3"/>
                  </a:ext>
                </a:extLst>
              </a:tr>
              <a:tr h="703233">
                <a:tc>
                  <a:txBody>
                    <a:bodyPr/>
                    <a:lstStyle/>
                    <a:p>
                      <a:pPr algn="ctr"/>
                      <a:r>
                        <a:rPr lang="en-US" dirty="0">
                          <a:latin typeface="Times New Roman" panose="02020603050405020304" pitchFamily="18" charset="0"/>
                          <a:cs typeface="Times New Roman" panose="02020603050405020304" pitchFamily="18" charset="0"/>
                        </a:rPr>
                        <a:t>7</a:t>
                      </a:r>
                      <a:endParaRPr lang="en-IN" dirty="0">
                        <a:latin typeface="Times New Roman" panose="02020603050405020304" pitchFamily="18" charset="0"/>
                        <a:cs typeface="Times New Roman" panose="02020603050405020304" pitchFamily="18" charset="0"/>
                      </a:endParaRPr>
                    </a:p>
                  </a:txBody>
                  <a:tcPr/>
                </a:tc>
                <a:tc>
                  <a:txBody>
                    <a:bodyPr/>
                    <a:lstStyle/>
                    <a:p>
                      <a:r>
                        <a:rPr lang="en-US" b="1" dirty="0">
                          <a:latin typeface="Times New Roman" panose="02020603050405020304" pitchFamily="18" charset="0"/>
                          <a:cs typeface="Times New Roman" panose="02020603050405020304" pitchFamily="18" charset="0"/>
                        </a:rPr>
                        <a:t>Zero coupon bond</a:t>
                      </a:r>
                      <a:r>
                        <a:rPr lang="en-US" b="1" baseline="0" dirty="0">
                          <a:latin typeface="Times New Roman" panose="02020603050405020304" pitchFamily="18" charset="0"/>
                          <a:cs typeface="Times New Roman" panose="02020603050405020304" pitchFamily="18" charset="0"/>
                        </a:rPr>
                        <a:t> certification</a:t>
                      </a:r>
                      <a:endParaRPr lang="en-IN" b="1"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3</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Certificate under Rule 7 for bond issuer</a:t>
                      </a:r>
                      <a:r>
                        <a:rPr lang="en-US" sz="1400" baseline="0" dirty="0">
                          <a:latin typeface="Times New Roman" panose="02020603050405020304" pitchFamily="18" charset="0"/>
                          <a:cs typeface="Times New Roman" panose="02020603050405020304" pitchFamily="18" charset="0"/>
                        </a:rPr>
                        <a:t> compliance</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275170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2966"/>
          </a:xfrm>
        </p:spPr>
        <p:txBody>
          <a:bodyPr>
            <a:normAutofit fontScale="90000"/>
          </a:bodyPr>
          <a:lstStyle/>
          <a:p>
            <a:pPr algn="ctr"/>
            <a:r>
              <a:rPr lang="en-US" dirty="0" smtClean="0">
                <a:latin typeface="Broadway" panose="04040905080B02020502" pitchFamily="82" charset="0"/>
              </a:rPr>
              <a:t>OVER SIMPLIFICATION </a:t>
            </a:r>
            <a:endParaRPr lang="en-IN" dirty="0"/>
          </a:p>
        </p:txBody>
      </p:sp>
      <p:sp>
        <p:nvSpPr>
          <p:cNvPr id="3" name="Content Placeholder 2"/>
          <p:cNvSpPr>
            <a:spLocks noGrp="1"/>
          </p:cNvSpPr>
          <p:nvPr>
            <p:ph sz="half" idx="1"/>
          </p:nvPr>
        </p:nvSpPr>
        <p:spPr/>
        <p:txBody>
          <a:bodyPr>
            <a:normAutofit fontScale="92500" lnSpcReduction="10000"/>
          </a:bodyPr>
          <a:lstStyle/>
          <a:p>
            <a:pPr algn="just">
              <a:lnSpc>
                <a:spcPct val="125000"/>
              </a:lnSpc>
            </a:pPr>
            <a:r>
              <a:rPr lang="en-US" sz="2000" dirty="0" smtClean="0">
                <a:latin typeface="Times New Roman" panose="02020603050405020304" pitchFamily="18" charset="0"/>
                <a:ea typeface="Gadugi" panose="020B0502040204020203" pitchFamily="34" charset="0"/>
                <a:cs typeface="Times New Roman" panose="02020603050405020304" pitchFamily="18" charset="0"/>
              </a:rPr>
              <a:t>Section 194N  – Every person, being a banking company, co-operative society, post office, paying aggregate of amount exceeding Rs.1 </a:t>
            </a:r>
            <a:r>
              <a:rPr lang="en-US" sz="2000" dirty="0" err="1" smtClean="0">
                <a:latin typeface="Times New Roman" panose="02020603050405020304" pitchFamily="18" charset="0"/>
                <a:ea typeface="Gadugi" panose="020B0502040204020203" pitchFamily="34" charset="0"/>
                <a:cs typeface="Times New Roman" panose="02020603050405020304" pitchFamily="18" charset="0"/>
              </a:rPr>
              <a:t>crore</a:t>
            </a:r>
            <a:r>
              <a:rPr lang="en-US" sz="2000" dirty="0" smtClean="0">
                <a:latin typeface="Times New Roman" panose="02020603050405020304" pitchFamily="18" charset="0"/>
                <a:ea typeface="Gadugi" panose="020B0502040204020203" pitchFamily="34" charset="0"/>
                <a:cs typeface="Times New Roman" panose="02020603050405020304" pitchFamily="18" charset="0"/>
              </a:rPr>
              <a:t>, deduct TDS @2%</a:t>
            </a:r>
          </a:p>
          <a:p>
            <a:pPr algn="just">
              <a:lnSpc>
                <a:spcPct val="125000"/>
              </a:lnSpc>
            </a:pPr>
            <a:r>
              <a:rPr lang="en-US" sz="2000" dirty="0" smtClean="0">
                <a:latin typeface="Times New Roman" panose="02020603050405020304" pitchFamily="18" charset="0"/>
                <a:ea typeface="Gadugi" panose="020B0502040204020203" pitchFamily="34" charset="0"/>
                <a:cs typeface="Times New Roman" panose="02020603050405020304" pitchFamily="18" charset="0"/>
              </a:rPr>
              <a:t>Proviso – in the case of non-filers the TDS shall be applicable</a:t>
            </a:r>
          </a:p>
          <a:p>
            <a:pPr algn="just">
              <a:lnSpc>
                <a:spcPct val="125000"/>
              </a:lnSpc>
            </a:pPr>
            <a:r>
              <a:rPr lang="en-US" sz="2000" dirty="0" smtClean="0">
                <a:latin typeface="Times New Roman" panose="02020603050405020304" pitchFamily="18" charset="0"/>
                <a:ea typeface="Gadugi" panose="020B0502040204020203" pitchFamily="34" charset="0"/>
                <a:cs typeface="Times New Roman" panose="02020603050405020304" pitchFamily="18" charset="0"/>
              </a:rPr>
              <a:t>@2% for sum between 20 lakhs to 1 </a:t>
            </a:r>
            <a:r>
              <a:rPr lang="en-US" sz="2000" dirty="0" err="1" smtClean="0">
                <a:latin typeface="Times New Roman" panose="02020603050405020304" pitchFamily="18" charset="0"/>
                <a:ea typeface="Gadugi" panose="020B0502040204020203" pitchFamily="34" charset="0"/>
                <a:cs typeface="Times New Roman" panose="02020603050405020304" pitchFamily="18" charset="0"/>
              </a:rPr>
              <a:t>crore</a:t>
            </a:r>
            <a:endParaRPr lang="en-US" sz="2000" dirty="0" smtClean="0">
              <a:latin typeface="Times New Roman" panose="02020603050405020304" pitchFamily="18" charset="0"/>
              <a:ea typeface="Gadugi" panose="020B0502040204020203" pitchFamily="34" charset="0"/>
              <a:cs typeface="Times New Roman" panose="02020603050405020304" pitchFamily="18" charset="0"/>
            </a:endParaRPr>
          </a:p>
          <a:p>
            <a:pPr algn="just">
              <a:lnSpc>
                <a:spcPct val="125000"/>
              </a:lnSpc>
            </a:pPr>
            <a:r>
              <a:rPr lang="en-US" sz="2000" dirty="0">
                <a:latin typeface="Times New Roman" panose="02020603050405020304" pitchFamily="18" charset="0"/>
                <a:ea typeface="Gadugi" panose="020B0502040204020203" pitchFamily="34" charset="0"/>
                <a:cs typeface="Times New Roman" panose="02020603050405020304" pitchFamily="18" charset="0"/>
              </a:rPr>
              <a:t> </a:t>
            </a:r>
            <a:r>
              <a:rPr lang="en-US" sz="2000" dirty="0" smtClean="0">
                <a:latin typeface="Times New Roman" panose="02020603050405020304" pitchFamily="18" charset="0"/>
                <a:ea typeface="Gadugi" panose="020B0502040204020203" pitchFamily="34" charset="0"/>
                <a:cs typeface="Times New Roman" panose="02020603050405020304" pitchFamily="18" charset="0"/>
              </a:rPr>
              <a:t>@5% for sum above 1 </a:t>
            </a:r>
            <a:r>
              <a:rPr lang="en-US" sz="2000" dirty="0" err="1" smtClean="0">
                <a:latin typeface="Times New Roman" panose="02020603050405020304" pitchFamily="18" charset="0"/>
                <a:ea typeface="Gadugi" panose="020B0502040204020203" pitchFamily="34" charset="0"/>
                <a:cs typeface="Times New Roman" panose="02020603050405020304" pitchFamily="18" charset="0"/>
              </a:rPr>
              <a:t>crore</a:t>
            </a:r>
            <a:endParaRPr lang="en-IN" sz="1200" dirty="0">
              <a:latin typeface="Times New Roman" panose="02020603050405020304" pitchFamily="18" charset="0"/>
              <a:ea typeface="Gadugi" panose="020B0502040204020203" pitchFamily="34" charset="0"/>
              <a:cs typeface="Times New Roman" panose="02020603050405020304" pitchFamily="18" charset="0"/>
            </a:endParaRPr>
          </a:p>
        </p:txBody>
      </p:sp>
      <p:sp>
        <p:nvSpPr>
          <p:cNvPr id="4" name="Content Placeholder 3"/>
          <p:cNvSpPr>
            <a:spLocks noGrp="1"/>
          </p:cNvSpPr>
          <p:nvPr>
            <p:ph sz="half" idx="2"/>
          </p:nvPr>
        </p:nvSpPr>
        <p:spPr/>
        <p:txBody>
          <a:bodyPr>
            <a:normAutofit fontScale="92500" lnSpcReduction="10000"/>
          </a:bodyPr>
          <a:lstStyle/>
          <a:p>
            <a:pPr algn="just">
              <a:lnSpc>
                <a:spcPct val="125000"/>
              </a:lnSpc>
            </a:pPr>
            <a:r>
              <a:rPr lang="en-US" sz="2000" dirty="0" smtClean="0">
                <a:latin typeface="Gadugi" panose="020B0502040204020203" pitchFamily="34" charset="0"/>
                <a:ea typeface="Gadugi" panose="020B0502040204020203" pitchFamily="34" charset="0"/>
              </a:rPr>
              <a:t>Section 393 – Table – item 5– any sum , paid in cash from one or more accounts maintained by any persons (here in after referred as recipient)</a:t>
            </a:r>
          </a:p>
          <a:p>
            <a:pPr algn="just">
              <a:lnSpc>
                <a:spcPct val="125000"/>
              </a:lnSpc>
            </a:pPr>
            <a:r>
              <a:rPr lang="en-US" sz="2000" dirty="0" smtClean="0">
                <a:latin typeface="Gadugi" panose="020B0502040204020203" pitchFamily="34" charset="0"/>
                <a:ea typeface="Gadugi" panose="020B0502040204020203" pitchFamily="34" charset="0"/>
              </a:rPr>
              <a:t>Rate 2%</a:t>
            </a:r>
          </a:p>
          <a:p>
            <a:pPr algn="just">
              <a:lnSpc>
                <a:spcPct val="125000"/>
              </a:lnSpc>
            </a:pPr>
            <a:r>
              <a:rPr lang="en-US" sz="2000" dirty="0" smtClean="0">
                <a:latin typeface="Gadugi" panose="020B0502040204020203" pitchFamily="34" charset="0"/>
                <a:ea typeface="Gadugi" panose="020B0502040204020203" pitchFamily="34" charset="0"/>
              </a:rPr>
              <a:t>Threshold : (a) 3 </a:t>
            </a:r>
            <a:r>
              <a:rPr lang="en-US" sz="2000" dirty="0" err="1" smtClean="0">
                <a:latin typeface="Gadugi" panose="020B0502040204020203" pitchFamily="34" charset="0"/>
                <a:ea typeface="Gadugi" panose="020B0502040204020203" pitchFamily="34" charset="0"/>
              </a:rPr>
              <a:t>crore</a:t>
            </a:r>
            <a:r>
              <a:rPr lang="en-US" sz="2000" dirty="0" smtClean="0">
                <a:latin typeface="Gadugi" panose="020B0502040204020203" pitchFamily="34" charset="0"/>
                <a:ea typeface="Gadugi" panose="020B0502040204020203" pitchFamily="34" charset="0"/>
              </a:rPr>
              <a:t> in case recipient is a co-operative society (b) 1 </a:t>
            </a:r>
            <a:r>
              <a:rPr lang="en-US" sz="2000" dirty="0" err="1" smtClean="0">
                <a:latin typeface="Gadugi" panose="020B0502040204020203" pitchFamily="34" charset="0"/>
                <a:ea typeface="Gadugi" panose="020B0502040204020203" pitchFamily="34" charset="0"/>
              </a:rPr>
              <a:t>cr</a:t>
            </a:r>
            <a:r>
              <a:rPr lang="en-US" sz="2000" dirty="0" smtClean="0">
                <a:latin typeface="Gadugi" panose="020B0502040204020203" pitchFamily="34" charset="0"/>
                <a:ea typeface="Gadugi" panose="020B0502040204020203" pitchFamily="34" charset="0"/>
              </a:rPr>
              <a:t> in case of any other person</a:t>
            </a:r>
          </a:p>
          <a:p>
            <a:pPr algn="just">
              <a:lnSpc>
                <a:spcPct val="125000"/>
              </a:lnSpc>
            </a:pPr>
            <a:r>
              <a:rPr lang="en-US" sz="2000" dirty="0">
                <a:latin typeface="Gadugi" panose="020B0502040204020203" pitchFamily="34" charset="0"/>
                <a:ea typeface="Gadugi" panose="020B0502040204020203" pitchFamily="34" charset="0"/>
              </a:rPr>
              <a:t> </a:t>
            </a:r>
            <a:r>
              <a:rPr lang="en-US" sz="2000" i="1" dirty="0" smtClean="0">
                <a:latin typeface="Dubai Medium" panose="020B0603030403030204" pitchFamily="34" charset="-78"/>
                <a:ea typeface="Gadugi" panose="020B0502040204020203" pitchFamily="34" charset="0"/>
                <a:cs typeface="Dubai Medium" panose="020B0603030403030204" pitchFamily="34" charset="-78"/>
              </a:rPr>
              <a:t>separate limits and rate for non-filer removed</a:t>
            </a:r>
          </a:p>
          <a:p>
            <a:pPr algn="just">
              <a:lnSpc>
                <a:spcPct val="125000"/>
              </a:lnSpc>
            </a:pPr>
            <a:r>
              <a:rPr lang="en-US" sz="2000" i="1" dirty="0">
                <a:latin typeface="Dubai Medium" panose="020B0603030403030204" pitchFamily="34" charset="-78"/>
                <a:ea typeface="Gadugi" panose="020B0502040204020203" pitchFamily="34" charset="0"/>
                <a:cs typeface="Dubai Medium" panose="020B0603030403030204" pitchFamily="34" charset="-78"/>
              </a:rPr>
              <a:t> </a:t>
            </a:r>
            <a:r>
              <a:rPr lang="en-US" sz="2000" i="1" dirty="0" smtClean="0">
                <a:latin typeface="Dubai Medium" panose="020B0603030403030204" pitchFamily="34" charset="-78"/>
                <a:ea typeface="Gadugi" panose="020B0502040204020203" pitchFamily="34" charset="0"/>
                <a:cs typeface="Dubai Medium" panose="020B0603030403030204" pitchFamily="34" charset="-78"/>
              </a:rPr>
              <a:t>confusion over TDS whether on sum exceeding Rs.1 </a:t>
            </a:r>
            <a:r>
              <a:rPr lang="en-US" sz="2000" i="1" dirty="0" err="1" smtClean="0">
                <a:latin typeface="Dubai Medium" panose="020B0603030403030204" pitchFamily="34" charset="-78"/>
                <a:ea typeface="Gadugi" panose="020B0502040204020203" pitchFamily="34" charset="0"/>
                <a:cs typeface="Dubai Medium" panose="020B0603030403030204" pitchFamily="34" charset="-78"/>
              </a:rPr>
              <a:t>cr</a:t>
            </a:r>
            <a:r>
              <a:rPr lang="en-US" sz="2000" i="1" dirty="0" smtClean="0">
                <a:latin typeface="Dubai Medium" panose="020B0603030403030204" pitchFamily="34" charset="-78"/>
                <a:ea typeface="Gadugi" panose="020B0502040204020203" pitchFamily="34" charset="0"/>
                <a:cs typeface="Dubai Medium" panose="020B0603030403030204" pitchFamily="34" charset="-78"/>
              </a:rPr>
              <a:t> or whole withdrawal</a:t>
            </a:r>
          </a:p>
          <a:p>
            <a:pPr algn="just">
              <a:lnSpc>
                <a:spcPct val="125000"/>
              </a:lnSpc>
            </a:pPr>
            <a:endParaRPr lang="en-IN" sz="2000" i="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3572156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1218"/>
          </a:xfrm>
        </p:spPr>
        <p:txBody>
          <a:bodyPr>
            <a:noAutofit/>
          </a:bodyPr>
          <a:lstStyle/>
          <a:p>
            <a:pPr algn="ctr"/>
            <a:r>
              <a:rPr lang="en-US" sz="3200" b="1" dirty="0">
                <a:latin typeface="Broadway" panose="04040905080B02020502" pitchFamily="82" charset="0"/>
              </a:rPr>
              <a:t>Rules / Forms mandating CA certification</a:t>
            </a:r>
            <a:endParaRPr lang="en-IN" sz="3200" b="1"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01692489"/>
              </p:ext>
            </p:extLst>
          </p:nvPr>
        </p:nvGraphicFramePr>
        <p:xfrm>
          <a:off x="838200" y="1291772"/>
          <a:ext cx="10831286" cy="4923452"/>
        </p:xfrm>
        <a:graphic>
          <a:graphicData uri="http://schemas.openxmlformats.org/drawingml/2006/table">
            <a:tbl>
              <a:tblPr firstRow="1" bandRow="1">
                <a:tableStyleId>{5C22544A-7EE6-4342-B048-85BDC9FD1C3A}</a:tableStyleId>
              </a:tblPr>
              <a:tblGrid>
                <a:gridCol w="616688">
                  <a:extLst>
                    <a:ext uri="{9D8B030D-6E8A-4147-A177-3AD203B41FA5}">
                      <a16:colId xmlns:a16="http://schemas.microsoft.com/office/drawing/2014/main" xmlns="" val="20000"/>
                    </a:ext>
                  </a:extLst>
                </a:gridCol>
                <a:gridCol w="3715827">
                  <a:extLst>
                    <a:ext uri="{9D8B030D-6E8A-4147-A177-3AD203B41FA5}">
                      <a16:colId xmlns:a16="http://schemas.microsoft.com/office/drawing/2014/main" xmlns="" val="20001"/>
                    </a:ext>
                  </a:extLst>
                </a:gridCol>
                <a:gridCol w="2166257">
                  <a:extLst>
                    <a:ext uri="{9D8B030D-6E8A-4147-A177-3AD203B41FA5}">
                      <a16:colId xmlns:a16="http://schemas.microsoft.com/office/drawing/2014/main" xmlns="" val="20002"/>
                    </a:ext>
                  </a:extLst>
                </a:gridCol>
                <a:gridCol w="2166257">
                  <a:extLst>
                    <a:ext uri="{9D8B030D-6E8A-4147-A177-3AD203B41FA5}">
                      <a16:colId xmlns:a16="http://schemas.microsoft.com/office/drawing/2014/main" xmlns="" val="20003"/>
                    </a:ext>
                  </a:extLst>
                </a:gridCol>
                <a:gridCol w="2166257">
                  <a:extLst>
                    <a:ext uri="{9D8B030D-6E8A-4147-A177-3AD203B41FA5}">
                      <a16:colId xmlns:a16="http://schemas.microsoft.com/office/drawing/2014/main" xmlns="" val="20004"/>
                    </a:ext>
                  </a:extLst>
                </a:gridCol>
              </a:tblGrid>
              <a:tr h="615329">
                <a:tc>
                  <a:txBody>
                    <a:bodyPr/>
                    <a:lstStyle/>
                    <a:p>
                      <a:pPr algn="ctr"/>
                      <a:r>
                        <a:rPr lang="en-US" dirty="0">
                          <a:solidFill>
                            <a:schemeClr val="tx1"/>
                          </a:solidFill>
                          <a:latin typeface="Britannic Bold" panose="020B0903060703020204" pitchFamily="34" charset="0"/>
                        </a:rPr>
                        <a:t>S no</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Heading</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New Form</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Old Form</a:t>
                      </a:r>
                      <a:endParaRPr lang="en-IN" dirty="0">
                        <a:solidFill>
                          <a:schemeClr val="tx1"/>
                        </a:solidFill>
                        <a:latin typeface="Britannic Bold" panose="020B0903060703020204" pitchFamily="34" charset="0"/>
                      </a:endParaRPr>
                    </a:p>
                  </a:txBody>
                  <a:tcPr/>
                </a:tc>
                <a:tc>
                  <a:txBody>
                    <a:bodyPr/>
                    <a:lstStyle/>
                    <a:p>
                      <a:pPr algn="ctr"/>
                      <a:r>
                        <a:rPr lang="en-US" dirty="0">
                          <a:solidFill>
                            <a:schemeClr val="tx1"/>
                          </a:solidFill>
                          <a:latin typeface="Britannic Bold" panose="020B0903060703020204" pitchFamily="34" charset="0"/>
                        </a:rPr>
                        <a:t>Features</a:t>
                      </a:r>
                      <a:endParaRPr lang="en-IN" dirty="0">
                        <a:solidFill>
                          <a:schemeClr val="tx1"/>
                        </a:solidFill>
                        <a:latin typeface="Britannic Bold" panose="020B0903060703020204" pitchFamily="34" charset="0"/>
                      </a:endParaRPr>
                    </a:p>
                  </a:txBody>
                  <a:tcPr/>
                </a:tc>
                <a:extLst>
                  <a:ext uri="{0D108BD9-81ED-4DB2-BD59-A6C34878D82A}">
                    <a16:rowId xmlns:a16="http://schemas.microsoft.com/office/drawing/2014/main" xmlns="" val="10000"/>
                  </a:ext>
                </a:extLst>
              </a:tr>
              <a:tr h="908342">
                <a:tc>
                  <a:txBody>
                    <a:bodyPr/>
                    <a:lstStyle/>
                    <a:p>
                      <a:pPr algn="ctr"/>
                      <a:r>
                        <a:rPr lang="en-US" sz="1400" dirty="0">
                          <a:latin typeface="Times New Roman" panose="02020603050405020304" pitchFamily="18" charset="0"/>
                          <a:cs typeface="Times New Roman" panose="02020603050405020304" pitchFamily="18" charset="0"/>
                        </a:rPr>
                        <a:t>8</a:t>
                      </a:r>
                      <a:endParaRPr lang="en-IN" sz="1400" dirty="0">
                        <a:latin typeface="Times New Roman" panose="02020603050405020304" pitchFamily="18" charset="0"/>
                        <a:cs typeface="Times New Roman" panose="02020603050405020304" pitchFamily="18" charset="0"/>
                      </a:endParaRPr>
                    </a:p>
                  </a:txBody>
                  <a:tcPr/>
                </a:tc>
                <a:tc>
                  <a:txBody>
                    <a:bodyPr/>
                    <a:lstStyle/>
                    <a:p>
                      <a:pPr algn="just"/>
                      <a:r>
                        <a:rPr lang="en-US" b="1" dirty="0">
                          <a:latin typeface="Times New Roman" panose="02020603050405020304" pitchFamily="18" charset="0"/>
                          <a:cs typeface="Times New Roman" panose="02020603050405020304" pitchFamily="18" charset="0"/>
                        </a:rPr>
                        <a:t>Non-resident /DTAA related certificates</a:t>
                      </a:r>
                      <a:endParaRPr lang="en-IN" b="1"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41, 44</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10F, 67</a:t>
                      </a:r>
                      <a:endParaRPr lang="en-IN"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Foreign tax credit claims</a:t>
                      </a:r>
                    </a:p>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Equalisation</a:t>
                      </a:r>
                      <a:r>
                        <a:rPr lang="en-US" sz="1400" dirty="0">
                          <a:latin typeface="Times New Roman" panose="02020603050405020304" pitchFamily="18" charset="0"/>
                          <a:cs typeface="Times New Roman" panose="02020603050405020304" pitchFamily="18" charset="0"/>
                        </a:rPr>
                        <a:t> related </a:t>
                      </a:r>
                      <a:r>
                        <a:rPr lang="en-US" sz="1400" dirty="0" err="1">
                          <a:latin typeface="Times New Roman" panose="02020603050405020304" pitchFamily="18" charset="0"/>
                          <a:cs typeface="Times New Roman" panose="02020603050405020304" pitchFamily="18" charset="0"/>
                        </a:rPr>
                        <a:t>certificatins</a:t>
                      </a:r>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PE attribution</a:t>
                      </a:r>
                      <a:r>
                        <a:rPr lang="en-US" sz="1400" baseline="0" dirty="0">
                          <a:latin typeface="Times New Roman" panose="02020603050405020304" pitchFamily="18" charset="0"/>
                          <a:cs typeface="Times New Roman" panose="02020603050405020304" pitchFamily="18" charset="0"/>
                        </a:rPr>
                        <a:t> computations</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Withholding tax certificates</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1"/>
                  </a:ext>
                </a:extLst>
              </a:tr>
              <a:tr h="908342">
                <a:tc>
                  <a:txBody>
                    <a:bodyPr/>
                    <a:lstStyle/>
                    <a:p>
                      <a:pPr algn="ctr"/>
                      <a:r>
                        <a:rPr lang="en-US" dirty="0">
                          <a:latin typeface="Times New Roman" panose="02020603050405020304" pitchFamily="18" charset="0"/>
                          <a:cs typeface="Times New Roman" panose="02020603050405020304" pitchFamily="18" charset="0"/>
                        </a:rPr>
                        <a:t>9</a:t>
                      </a:r>
                      <a:endParaRPr lang="en-IN" dirty="0">
                        <a:latin typeface="Times New Roman" panose="02020603050405020304" pitchFamily="18" charset="0"/>
                        <a:cs typeface="Times New Roman" panose="02020603050405020304" pitchFamily="18" charset="0"/>
                      </a:endParaRPr>
                    </a:p>
                  </a:txBody>
                  <a:tcPr/>
                </a:tc>
                <a:tc>
                  <a:txBody>
                    <a:bodyPr/>
                    <a:lstStyle/>
                    <a:p>
                      <a:r>
                        <a:rPr lang="en-US" b="1" dirty="0">
                          <a:latin typeface="Times New Roman" panose="02020603050405020304" pitchFamily="18" charset="0"/>
                          <a:cs typeface="Times New Roman" panose="02020603050405020304" pitchFamily="18" charset="0"/>
                        </a:rPr>
                        <a:t>Business </a:t>
                      </a:r>
                      <a:r>
                        <a:rPr lang="en-US" b="1" dirty="0" err="1">
                          <a:latin typeface="Times New Roman" panose="02020603050405020304" pitchFamily="18" charset="0"/>
                          <a:cs typeface="Times New Roman" panose="02020603050405020304" pitchFamily="18" charset="0"/>
                        </a:rPr>
                        <a:t>Reorganisation</a:t>
                      </a:r>
                      <a:r>
                        <a:rPr lang="en-US" b="1" dirty="0">
                          <a:latin typeface="Times New Roman" panose="02020603050405020304" pitchFamily="18" charset="0"/>
                          <a:cs typeface="Times New Roman" panose="02020603050405020304" pitchFamily="18" charset="0"/>
                        </a:rPr>
                        <a:t>/ Slump sale</a:t>
                      </a:r>
                      <a:endParaRPr lang="en-IN" b="1"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28</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3CEA</a:t>
                      </a:r>
                      <a:endParaRPr lang="en-IN"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Demerger,</a:t>
                      </a:r>
                      <a:r>
                        <a:rPr lang="en-US" sz="1400" baseline="0" dirty="0">
                          <a:latin typeface="Times New Roman" panose="02020603050405020304" pitchFamily="18" charset="0"/>
                          <a:cs typeface="Times New Roman" panose="02020603050405020304" pitchFamily="18" charset="0"/>
                        </a:rPr>
                        <a:t> amalgamation</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Slump sale</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Share valuation</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Cost allocation</a:t>
                      </a:r>
                    </a:p>
                    <a:p>
                      <a:pPr marL="285750" indent="-285750" algn="just">
                        <a:buFont typeface="Arial" panose="020B0604020202020204" pitchFamily="34" charset="0"/>
                        <a:buChar char="•"/>
                      </a:pPr>
                      <a:r>
                        <a:rPr lang="en-US" sz="1400" baseline="0" dirty="0">
                          <a:latin typeface="Times New Roman" panose="02020603050405020304" pitchFamily="18" charset="0"/>
                          <a:cs typeface="Times New Roman" panose="02020603050405020304" pitchFamily="18" charset="0"/>
                        </a:rPr>
                        <a:t>Carry forward of loss</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2"/>
                  </a:ext>
                </a:extLst>
              </a:tr>
              <a:tr h="1113452">
                <a:tc>
                  <a:txBody>
                    <a:bodyPr/>
                    <a:lstStyle/>
                    <a:p>
                      <a:pPr algn="ctr"/>
                      <a:r>
                        <a:rPr lang="en-US" dirty="0">
                          <a:latin typeface="Times New Roman" panose="02020603050405020304" pitchFamily="18" charset="0"/>
                          <a:cs typeface="Times New Roman" panose="02020603050405020304" pitchFamily="18" charset="0"/>
                        </a:rPr>
                        <a:t>10</a:t>
                      </a:r>
                      <a:endParaRPr lang="en-IN" dirty="0">
                        <a:latin typeface="Times New Roman" panose="02020603050405020304" pitchFamily="18" charset="0"/>
                        <a:cs typeface="Times New Roman" panose="02020603050405020304" pitchFamily="18" charset="0"/>
                      </a:endParaRPr>
                    </a:p>
                  </a:txBody>
                  <a:tcPr/>
                </a:tc>
                <a:tc>
                  <a:txBody>
                    <a:bodyPr/>
                    <a:lstStyle/>
                    <a:p>
                      <a:r>
                        <a:rPr lang="en-US" b="1" dirty="0">
                          <a:latin typeface="Times New Roman" panose="02020603050405020304" pitchFamily="18" charset="0"/>
                          <a:cs typeface="Times New Roman" panose="02020603050405020304" pitchFamily="18" charset="0"/>
                        </a:rPr>
                        <a:t>Presumptive Opt out audits – Below prescribed rates</a:t>
                      </a:r>
                      <a:endParaRPr lang="en-IN" b="1" dirty="0">
                        <a:latin typeface="Times New Roman" panose="02020603050405020304" pitchFamily="18" charset="0"/>
                        <a:cs typeface="Times New Roman" panose="02020603050405020304" pitchFamily="18" charset="0"/>
                      </a:endParaRPr>
                    </a:p>
                  </a:txBody>
                  <a:tcPr/>
                </a:tc>
                <a:tc>
                  <a:txBody>
                    <a:bodyPr/>
                    <a:lstStyle/>
                    <a:p>
                      <a:pPr algn="ctr"/>
                      <a:endParaRPr lang="en-IN">
                        <a:latin typeface="Times New Roman" panose="02020603050405020304" pitchFamily="18" charset="0"/>
                        <a:cs typeface="Times New Roman" panose="02020603050405020304" pitchFamily="18" charset="0"/>
                      </a:endParaRPr>
                    </a:p>
                  </a:txBody>
                  <a:tcPr/>
                </a:tc>
                <a:tc>
                  <a:txBody>
                    <a:bodyPr/>
                    <a:lstStyle/>
                    <a:p>
                      <a:pPr algn="ctr"/>
                      <a:endParaRPr lang="en-IN"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Same</a:t>
                      </a:r>
                      <a:r>
                        <a:rPr lang="en-US" sz="1400" baseline="0" dirty="0">
                          <a:latin typeface="Times New Roman" panose="02020603050405020304" pitchFamily="18" charset="0"/>
                          <a:cs typeface="Times New Roman" panose="02020603050405020304" pitchFamily="18" charset="0"/>
                        </a:rPr>
                        <a:t> as tax audit report</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77816093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a:bodyPr>
          <a:lstStyle/>
          <a:p>
            <a:pPr algn="ctr"/>
            <a:r>
              <a:rPr lang="en-US" altLang="en-US" sz="3200" dirty="0">
                <a:latin typeface="Broadway" panose="04040905080B02020502" pitchFamily="82" charset="0"/>
              </a:rPr>
              <a:t>Tax Audit Report </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966651" y="1052736"/>
            <a:ext cx="10489475" cy="5256212"/>
          </a:xfrm>
        </p:spPr>
        <p:txBody>
          <a:bodyPr>
            <a:normAutofit/>
          </a:bodyPr>
          <a:lstStyle/>
          <a:p>
            <a:pPr algn="just">
              <a:lnSpc>
                <a:spcPct val="150000"/>
              </a:lnSpc>
              <a:defRPr/>
            </a:pPr>
            <a:r>
              <a:rPr lang="en-US" altLang="en-US" sz="2400" b="1" dirty="0">
                <a:latin typeface="Gadugi" panose="020B0502040204020203" pitchFamily="34" charset="0"/>
                <a:ea typeface="Gadugi" panose="020B0502040204020203" pitchFamily="34" charset="0"/>
              </a:rPr>
              <a:t>Form 3 CA / Form 3CB and Form 3 CD merged to Form 26</a:t>
            </a:r>
          </a:p>
          <a:p>
            <a:pPr algn="just">
              <a:lnSpc>
                <a:spcPct val="150000"/>
              </a:lnSpc>
              <a:defRPr/>
            </a:pPr>
            <a:r>
              <a:rPr lang="en-US" altLang="en-US" sz="2400" dirty="0">
                <a:latin typeface="Gadugi" panose="020B0502040204020203" pitchFamily="34" charset="0"/>
                <a:ea typeface="Gadugi" panose="020B0502040204020203" pitchFamily="34" charset="0"/>
              </a:rPr>
              <a:t>Form 26 divided into Part A, B, C</a:t>
            </a:r>
          </a:p>
          <a:p>
            <a:pPr algn="just">
              <a:lnSpc>
                <a:spcPct val="150000"/>
              </a:lnSpc>
              <a:defRPr/>
            </a:pPr>
            <a:r>
              <a:rPr lang="en-US" altLang="en-US" sz="2400" dirty="0">
                <a:latin typeface="Gadugi" panose="020B0502040204020203" pitchFamily="34" charset="0"/>
                <a:ea typeface="Gadugi" panose="020B0502040204020203" pitchFamily="34" charset="0"/>
              </a:rPr>
              <a:t>Form 26 has 55 clauses (sub clauses also) as against 44 in Form 3 CD</a:t>
            </a:r>
          </a:p>
          <a:p>
            <a:pPr algn="just">
              <a:lnSpc>
                <a:spcPct val="150000"/>
              </a:lnSpc>
              <a:defRPr/>
            </a:pPr>
            <a:r>
              <a:rPr lang="en-US" altLang="en-US" sz="2400" dirty="0">
                <a:latin typeface="Gadugi" panose="020B0502040204020203" pitchFamily="34" charset="0"/>
                <a:ea typeface="Gadugi" panose="020B0502040204020203" pitchFamily="34" charset="0"/>
              </a:rPr>
              <a:t>Clauses under Form 3 CD – grouped under sub-clauses A to K</a:t>
            </a:r>
          </a:p>
          <a:p>
            <a:pPr algn="just">
              <a:lnSpc>
                <a:spcPct val="150000"/>
              </a:lnSpc>
              <a:defRPr/>
            </a:pPr>
            <a:r>
              <a:rPr lang="en-US" altLang="en-US" sz="2400" dirty="0">
                <a:latin typeface="Gadugi" panose="020B0502040204020203" pitchFamily="34" charset="0"/>
                <a:ea typeface="Gadugi" panose="020B0502040204020203" pitchFamily="34" charset="0"/>
              </a:rPr>
              <a:t>Part C represents the audit report which is common for both those covered under audit any other law and IT Act </a:t>
            </a:r>
          </a:p>
        </p:txBody>
      </p:sp>
    </p:spTree>
    <p:extLst>
      <p:ext uri="{BB962C8B-B14F-4D97-AF65-F5344CB8AC3E}">
        <p14:creationId xmlns:p14="http://schemas.microsoft.com/office/powerpoint/2010/main" val="151024030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769918" y="152618"/>
            <a:ext cx="8496300" cy="792163"/>
          </a:xfrm>
        </p:spPr>
        <p:txBody>
          <a:bodyPr>
            <a:normAutofit/>
          </a:bodyPr>
          <a:lstStyle/>
          <a:p>
            <a:pPr algn="ctr"/>
            <a:r>
              <a:rPr lang="en-US" altLang="en-US" sz="3200" dirty="0">
                <a:latin typeface="Broadway" panose="04040905080B02020502" pitchFamily="82" charset="0"/>
              </a:rPr>
              <a:t>Tax Audit Report </a:t>
            </a:r>
            <a:endParaRPr lang="en-IN" altLang="en-US" sz="3200" dirty="0">
              <a:latin typeface="Broadway" panose="04040905080B02020502" pitchFamily="82" charset="0"/>
            </a:endParaRPr>
          </a:p>
        </p:txBody>
      </p:sp>
      <p:pic>
        <p:nvPicPr>
          <p:cNvPr id="2" name="Picture 1"/>
          <p:cNvPicPr>
            <a:picLocks noChangeAspect="1"/>
          </p:cNvPicPr>
          <p:nvPr/>
        </p:nvPicPr>
        <p:blipFill>
          <a:blip r:embed="rId2"/>
          <a:stretch>
            <a:fillRect/>
          </a:stretch>
        </p:blipFill>
        <p:spPr>
          <a:xfrm>
            <a:off x="1945756" y="2060812"/>
            <a:ext cx="8144624" cy="3240061"/>
          </a:xfrm>
          <a:prstGeom prst="rect">
            <a:avLst/>
          </a:prstGeom>
        </p:spPr>
      </p:pic>
      <p:sp>
        <p:nvSpPr>
          <p:cNvPr id="46083" name="Text Placeholder 2"/>
          <p:cNvSpPr>
            <a:spLocks noGrp="1"/>
          </p:cNvSpPr>
          <p:nvPr>
            <p:ph type="body" sz="quarter" idx="10"/>
          </p:nvPr>
        </p:nvSpPr>
        <p:spPr>
          <a:xfrm>
            <a:off x="809897" y="1052736"/>
            <a:ext cx="10489474" cy="5256212"/>
          </a:xfrm>
        </p:spPr>
        <p:txBody>
          <a:bodyPr>
            <a:normAutofit/>
          </a:bodyPr>
          <a:lstStyle/>
          <a:p>
            <a:pPr marL="0" indent="0" algn="just">
              <a:lnSpc>
                <a:spcPct val="150000"/>
              </a:lnSpc>
              <a:buNone/>
              <a:defRPr/>
            </a:pPr>
            <a:endParaRPr lang="en-US" altLang="en-US" sz="2400" dirty="0">
              <a:latin typeface="Bahnschrift" panose="020B0502040204020203" pitchFamily="34" charset="0"/>
            </a:endParaRPr>
          </a:p>
        </p:txBody>
      </p:sp>
    </p:spTree>
    <p:extLst>
      <p:ext uri="{BB962C8B-B14F-4D97-AF65-F5344CB8AC3E}">
        <p14:creationId xmlns:p14="http://schemas.microsoft.com/office/powerpoint/2010/main" val="399011921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a:bodyPr>
          <a:lstStyle/>
          <a:p>
            <a:pPr algn="ctr"/>
            <a:r>
              <a:rPr lang="en-US" altLang="en-US" sz="3200" dirty="0">
                <a:latin typeface="Broadway" panose="04040905080B02020502" pitchFamily="82" charset="0"/>
              </a:rPr>
              <a:t>Tax Audit Report </a:t>
            </a:r>
            <a:endParaRPr lang="en-IN" altLang="en-US" sz="3200" dirty="0">
              <a:latin typeface="Broadway" panose="04040905080B02020502" pitchFamily="82" charset="0"/>
            </a:endParaRPr>
          </a:p>
        </p:txBody>
      </p:sp>
      <p:pic>
        <p:nvPicPr>
          <p:cNvPr id="2" name="Picture 1"/>
          <p:cNvPicPr>
            <a:picLocks noChangeAspect="1"/>
          </p:cNvPicPr>
          <p:nvPr/>
        </p:nvPicPr>
        <p:blipFill>
          <a:blip r:embed="rId2"/>
          <a:stretch>
            <a:fillRect/>
          </a:stretch>
        </p:blipFill>
        <p:spPr>
          <a:xfrm>
            <a:off x="1614902" y="1700808"/>
            <a:ext cx="9053099" cy="3789040"/>
          </a:xfrm>
          <a:prstGeom prst="rect">
            <a:avLst/>
          </a:prstGeom>
        </p:spPr>
      </p:pic>
      <p:sp>
        <p:nvSpPr>
          <p:cNvPr id="46083" name="Text Placeholder 2"/>
          <p:cNvSpPr>
            <a:spLocks noGrp="1"/>
          </p:cNvSpPr>
          <p:nvPr>
            <p:ph type="body" sz="quarter" idx="10"/>
          </p:nvPr>
        </p:nvSpPr>
        <p:spPr>
          <a:xfrm>
            <a:off x="1769918" y="1052736"/>
            <a:ext cx="8496300" cy="5256212"/>
          </a:xfrm>
        </p:spPr>
        <p:txBody>
          <a:bodyPr>
            <a:normAutofit/>
          </a:bodyPr>
          <a:lstStyle/>
          <a:p>
            <a:pPr marL="0" indent="0" algn="just">
              <a:lnSpc>
                <a:spcPct val="150000"/>
              </a:lnSpc>
              <a:buNone/>
              <a:defRPr/>
            </a:pPr>
            <a:endParaRPr lang="en-US" altLang="en-US" sz="2400" dirty="0">
              <a:latin typeface="Bahnschrift" panose="020B0502040204020203" pitchFamily="34" charset="0"/>
            </a:endParaRPr>
          </a:p>
        </p:txBody>
      </p:sp>
    </p:spTree>
    <p:extLst>
      <p:ext uri="{BB962C8B-B14F-4D97-AF65-F5344CB8AC3E}">
        <p14:creationId xmlns:p14="http://schemas.microsoft.com/office/powerpoint/2010/main" val="256822336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a:bodyPr>
          <a:lstStyle/>
          <a:p>
            <a:pPr algn="ctr"/>
            <a:r>
              <a:rPr lang="en-US" altLang="en-US" sz="3200" dirty="0">
                <a:latin typeface="Broadway" panose="04040905080B02020502" pitchFamily="82" charset="0"/>
              </a:rPr>
              <a:t>Audit report for NPO</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653143" y="1052736"/>
            <a:ext cx="10946674" cy="5256212"/>
          </a:xfrm>
        </p:spPr>
        <p:txBody>
          <a:bodyPr>
            <a:normAutofit lnSpcReduction="10000"/>
          </a:bodyPr>
          <a:lstStyle/>
          <a:p>
            <a:pPr marL="0" indent="0" algn="just">
              <a:lnSpc>
                <a:spcPct val="150000"/>
              </a:lnSpc>
              <a:buNone/>
              <a:defRPr/>
            </a:pPr>
            <a:r>
              <a:rPr lang="en-US" altLang="en-US" sz="2400" b="1" dirty="0">
                <a:latin typeface="Gadugi" panose="020B0502040204020203" pitchFamily="34" charset="0"/>
                <a:ea typeface="Gadugi" panose="020B0502040204020203" pitchFamily="34" charset="0"/>
              </a:rPr>
              <a:t>Form 10B, 10 BB combined into one Form 112</a:t>
            </a:r>
          </a:p>
          <a:p>
            <a:pPr algn="just"/>
            <a:r>
              <a:rPr lang="en-US" altLang="en-US" sz="1800" dirty="0">
                <a:latin typeface="Gadugi" panose="020B0502040204020203" pitchFamily="34" charset="0"/>
                <a:ea typeface="Gadugi" panose="020B0502040204020203" pitchFamily="34" charset="0"/>
              </a:rPr>
              <a:t>Audit report consists of 32 pages [contains 22 notes for filling up the same]</a:t>
            </a:r>
          </a:p>
          <a:p>
            <a:pPr algn="just"/>
            <a:r>
              <a:rPr lang="en-US" altLang="en-US" sz="1800" dirty="0">
                <a:latin typeface="Gadugi" panose="020B0502040204020203" pitchFamily="34" charset="0"/>
                <a:ea typeface="Gadugi" panose="020B0502040204020203" pitchFamily="34" charset="0"/>
              </a:rPr>
              <a:t>Part B consisting of 42 points divided into two columns – Small </a:t>
            </a:r>
            <a:r>
              <a:rPr lang="en-US" altLang="en-US" sz="1800" dirty="0" err="1">
                <a:latin typeface="Gadugi" panose="020B0502040204020203" pitchFamily="34" charset="0"/>
                <a:ea typeface="Gadugi" panose="020B0502040204020203" pitchFamily="34" charset="0"/>
              </a:rPr>
              <a:t>Regd</a:t>
            </a:r>
            <a:r>
              <a:rPr lang="en-US" altLang="en-US" sz="1800" dirty="0">
                <a:latin typeface="Gadugi" panose="020B0502040204020203" pitchFamily="34" charset="0"/>
                <a:ea typeface="Gadugi" panose="020B0502040204020203" pitchFamily="34" charset="0"/>
              </a:rPr>
              <a:t> NPO and Large </a:t>
            </a:r>
            <a:r>
              <a:rPr lang="en-US" altLang="en-US" sz="1800" dirty="0" err="1">
                <a:latin typeface="Gadugi" panose="020B0502040204020203" pitchFamily="34" charset="0"/>
                <a:ea typeface="Gadugi" panose="020B0502040204020203" pitchFamily="34" charset="0"/>
              </a:rPr>
              <a:t>Regd</a:t>
            </a:r>
            <a:r>
              <a:rPr lang="en-US" altLang="en-US" sz="1800" dirty="0">
                <a:latin typeface="Gadugi" panose="020B0502040204020203" pitchFamily="34" charset="0"/>
                <a:ea typeface="Gadugi" panose="020B0502040204020203" pitchFamily="34" charset="0"/>
              </a:rPr>
              <a:t> NPO</a:t>
            </a:r>
          </a:p>
          <a:p>
            <a:pPr algn="just"/>
            <a:r>
              <a:rPr lang="en-US" altLang="en-US" sz="1800" dirty="0">
                <a:latin typeface="Gadugi" panose="020B0502040204020203" pitchFamily="34" charset="0"/>
                <a:ea typeface="Gadugi" panose="020B0502040204020203" pitchFamily="34" charset="0"/>
              </a:rPr>
              <a:t>Conditions for being considered as Small Registered NPO given in notes; if conditions not satisfied , it will be large registered NPO</a:t>
            </a:r>
          </a:p>
          <a:p>
            <a:pPr algn="just"/>
            <a:r>
              <a:rPr lang="en-US" altLang="en-US" sz="1400" dirty="0">
                <a:latin typeface="Times New Roman" panose="02020603050405020304" pitchFamily="18" charset="0"/>
                <a:ea typeface="Gadugi" panose="020B0502040204020203" pitchFamily="34" charset="0"/>
                <a:cs typeface="Times New Roman" panose="02020603050405020304" pitchFamily="18" charset="0"/>
              </a:rPr>
              <a:t>Any registered non-profit </a:t>
            </a:r>
            <a:r>
              <a:rPr lang="en-US" altLang="en-US" sz="1400" dirty="0" err="1">
                <a:latin typeface="Times New Roman" panose="02020603050405020304" pitchFamily="18" charset="0"/>
                <a:ea typeface="Gadugi" panose="020B0502040204020203" pitchFamily="34" charset="0"/>
                <a:cs typeface="Times New Roman" panose="02020603050405020304" pitchFamily="18" charset="0"/>
              </a:rPr>
              <a:t>organisation</a:t>
            </a:r>
            <a:r>
              <a:rPr lang="en-US" altLang="en-US" sz="1400" dirty="0">
                <a:latin typeface="Times New Roman" panose="02020603050405020304" pitchFamily="18" charset="0"/>
                <a:ea typeface="Gadugi" panose="020B0502040204020203" pitchFamily="34" charset="0"/>
                <a:cs typeface="Times New Roman" panose="02020603050405020304" pitchFamily="18" charset="0"/>
              </a:rPr>
              <a:t> referred to in Chapter XVII-B of the Act shall be referred as “</a:t>
            </a:r>
            <a:r>
              <a:rPr lang="en-US" altLang="en-US" sz="1400" dirty="0" err="1">
                <a:latin typeface="Times New Roman" panose="02020603050405020304" pitchFamily="18" charset="0"/>
                <a:ea typeface="Gadugi" panose="020B0502040204020203" pitchFamily="34" charset="0"/>
                <a:cs typeface="Times New Roman" panose="02020603050405020304" pitchFamily="18" charset="0"/>
              </a:rPr>
              <a:t>auditee</a:t>
            </a:r>
            <a:r>
              <a:rPr lang="en-US" altLang="en-US" sz="1400" dirty="0">
                <a:latin typeface="Times New Roman" panose="02020603050405020304" pitchFamily="18" charset="0"/>
                <a:ea typeface="Gadugi" panose="020B0502040204020203" pitchFamily="34" charset="0"/>
                <a:cs typeface="Times New Roman" panose="02020603050405020304" pitchFamily="18" charset="0"/>
              </a:rPr>
              <a:t>” in this form; For the purpose of this form, small registered NPO means a registered non-profit </a:t>
            </a:r>
            <a:r>
              <a:rPr lang="en-US" altLang="en-US" sz="1400" dirty="0" err="1">
                <a:latin typeface="Times New Roman" panose="02020603050405020304" pitchFamily="18" charset="0"/>
                <a:ea typeface="Gadugi" panose="020B0502040204020203" pitchFamily="34" charset="0"/>
                <a:cs typeface="Times New Roman" panose="02020603050405020304" pitchFamily="18" charset="0"/>
              </a:rPr>
              <a:t>organisation</a:t>
            </a:r>
            <a:r>
              <a:rPr lang="en-US" altLang="en-US" sz="1400" dirty="0">
                <a:latin typeface="Times New Roman" panose="02020603050405020304" pitchFamily="18" charset="0"/>
                <a:ea typeface="Gadugi" panose="020B0502040204020203" pitchFamily="34" charset="0"/>
                <a:cs typeface="Times New Roman" panose="02020603050405020304" pitchFamily="18" charset="0"/>
              </a:rPr>
              <a:t> which fulfils the following conditions –  </a:t>
            </a:r>
          </a:p>
          <a:p>
            <a:pPr algn="just"/>
            <a:r>
              <a:rPr lang="en-US" altLang="en-US" sz="1400" dirty="0">
                <a:latin typeface="Times New Roman" panose="02020603050405020304" pitchFamily="18" charset="0"/>
                <a:ea typeface="Gadugi" panose="020B0502040204020203" pitchFamily="34" charset="0"/>
                <a:cs typeface="Times New Roman" panose="02020603050405020304" pitchFamily="18" charset="0"/>
              </a:rPr>
              <a:t>(a) its regular income under section 335 of the Act does not exceed ₹ 5 </a:t>
            </a:r>
            <a:r>
              <a:rPr lang="en-US" altLang="en-US" sz="1400" dirty="0" err="1">
                <a:latin typeface="Times New Roman" panose="02020603050405020304" pitchFamily="18" charset="0"/>
                <a:ea typeface="Gadugi" panose="020B0502040204020203" pitchFamily="34" charset="0"/>
                <a:cs typeface="Times New Roman" panose="02020603050405020304" pitchFamily="18" charset="0"/>
              </a:rPr>
              <a:t>crores</a:t>
            </a:r>
            <a:r>
              <a:rPr lang="en-US" altLang="en-US" sz="1400" dirty="0">
                <a:latin typeface="Times New Roman" panose="02020603050405020304" pitchFamily="18" charset="0"/>
                <a:ea typeface="Gadugi" panose="020B0502040204020203" pitchFamily="34" charset="0"/>
                <a:cs typeface="Times New Roman" panose="02020603050405020304" pitchFamily="18" charset="0"/>
              </a:rPr>
              <a:t> during the tax year;   </a:t>
            </a:r>
          </a:p>
          <a:p>
            <a:pPr algn="just"/>
            <a:r>
              <a:rPr lang="en-US" altLang="en-US" sz="1400" dirty="0">
                <a:latin typeface="Times New Roman" panose="02020603050405020304" pitchFamily="18" charset="0"/>
                <a:ea typeface="Gadugi" panose="020B0502040204020203" pitchFamily="34" charset="0"/>
                <a:cs typeface="Times New Roman" panose="02020603050405020304" pitchFamily="18" charset="0"/>
              </a:rPr>
              <a:t>(b) it has not received foreign contribution exceeding ₹ 10 lakhs during the tax year; and </a:t>
            </a:r>
          </a:p>
          <a:p>
            <a:pPr algn="just"/>
            <a:r>
              <a:rPr lang="en-US" altLang="en-US" sz="1400" dirty="0">
                <a:latin typeface="Times New Roman" panose="02020603050405020304" pitchFamily="18" charset="0"/>
                <a:ea typeface="Gadugi" panose="020B0502040204020203" pitchFamily="34" charset="0"/>
                <a:cs typeface="Times New Roman" panose="02020603050405020304" pitchFamily="18" charset="0"/>
              </a:rPr>
              <a:t>(c) it has not applied income exceeding ₹ 10 lakhs outside India during the tax year. </a:t>
            </a:r>
          </a:p>
          <a:p>
            <a:pPr algn="just"/>
            <a:r>
              <a:rPr lang="en-US" altLang="en-US" sz="1800" dirty="0">
                <a:latin typeface="Gadugi" panose="020B0502040204020203" pitchFamily="34" charset="0"/>
                <a:ea typeface="Gadugi" panose="020B0502040204020203" pitchFamily="34" charset="0"/>
              </a:rPr>
              <a:t>Part B followed by Schedules bearing alphabet A to W ; ZA, ZB, ZC, ZD 1 to ZD-10; ZE to ZK ; ZL 1- ZL3 </a:t>
            </a:r>
            <a:r>
              <a:rPr lang="en-US" altLang="en-US" sz="1800"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[46 schedules]   truly simplified ……!!!!</a:t>
            </a:r>
          </a:p>
          <a:p>
            <a:pPr algn="just"/>
            <a:r>
              <a:rPr lang="en-US" altLang="en-US" sz="1800"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Schedule ZB – details of accumulation requires details for last 7 financial years</a:t>
            </a:r>
          </a:p>
          <a:p>
            <a:pPr algn="just"/>
            <a:r>
              <a:rPr lang="en-US" altLang="en-US" sz="1800" dirty="0">
                <a:latin typeface="Gadugi" panose="020B0502040204020203" pitchFamily="34" charset="0"/>
                <a:ea typeface="Gadugi" panose="020B0502040204020203" pitchFamily="34" charset="0"/>
              </a:rPr>
              <a:t>Type of auditee to be selected – Public Trust ; Society ; Sec.8 company, Others</a:t>
            </a:r>
          </a:p>
          <a:p>
            <a:pPr algn="just"/>
            <a:r>
              <a:rPr lang="en-US" altLang="en-US" sz="1800" dirty="0">
                <a:latin typeface="Gadugi" panose="020B0502040204020203" pitchFamily="34" charset="0"/>
                <a:ea typeface="Gadugi" panose="020B0502040204020203" pitchFamily="34" charset="0"/>
              </a:rPr>
              <a:t>If recognized under 1961 Act, then select section under which recognized [ out of 15 selections]</a:t>
            </a:r>
          </a:p>
          <a:p>
            <a:pPr algn="just"/>
            <a:r>
              <a:rPr lang="en-US" altLang="en-US" sz="1800"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Schedule E(2) – Books of accounts – selection from 18 items to be made</a:t>
            </a:r>
            <a:endParaRPr lang="en-US" altLang="en-US" sz="1800" dirty="0">
              <a:effectLst>
                <a:outerShdw blurRad="38100" dist="38100" dir="2700000" algn="tl">
                  <a:srgbClr val="000000">
                    <a:alpha val="43137"/>
                  </a:srgbClr>
                </a:outerShdw>
              </a:effectLst>
              <a:latin typeface="Bahnschrift" panose="020B0502040204020203" pitchFamily="34" charset="0"/>
            </a:endParaRPr>
          </a:p>
        </p:txBody>
      </p:sp>
    </p:spTree>
    <p:extLst>
      <p:ext uri="{BB962C8B-B14F-4D97-AF65-F5344CB8AC3E}">
        <p14:creationId xmlns:p14="http://schemas.microsoft.com/office/powerpoint/2010/main" val="116144797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fontScale="90000"/>
          </a:bodyPr>
          <a:lstStyle/>
          <a:p>
            <a:r>
              <a:rPr lang="en-US" altLang="en-US" sz="3200" dirty="0">
                <a:latin typeface="Broadway" panose="04040905080B02020502" pitchFamily="82" charset="0"/>
              </a:rPr>
              <a:t>Tax Audit Report on International Transactions</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653143" y="1052736"/>
            <a:ext cx="10946674" cy="5256212"/>
          </a:xfrm>
        </p:spPr>
        <p:txBody>
          <a:bodyPr>
            <a:normAutofit lnSpcReduction="10000"/>
          </a:bodyPr>
          <a:lstStyle/>
          <a:p>
            <a:pPr marL="0" indent="0" algn="just">
              <a:lnSpc>
                <a:spcPct val="150000"/>
              </a:lnSpc>
              <a:buNone/>
              <a:defRPr/>
            </a:pPr>
            <a:r>
              <a:rPr lang="en-US" altLang="en-US" sz="2400" b="1" dirty="0">
                <a:latin typeface="Gadugi" panose="020B0502040204020203" pitchFamily="34" charset="0"/>
                <a:ea typeface="Gadugi" panose="020B0502040204020203" pitchFamily="34" charset="0"/>
              </a:rPr>
              <a:t>Form 3CEB becomes Form 48</a:t>
            </a:r>
          </a:p>
          <a:p>
            <a:pPr algn="just"/>
            <a:r>
              <a:rPr lang="en-IN" sz="2400" dirty="0">
                <a:latin typeface="Gadugi" panose="020B0502040204020203" pitchFamily="34" charset="0"/>
                <a:ea typeface="Gadugi" panose="020B0502040204020203" pitchFamily="34" charset="0"/>
              </a:rPr>
              <a:t>1. Clear segregation of transactions as received and paid.</a:t>
            </a:r>
          </a:p>
          <a:p>
            <a:pPr algn="just"/>
            <a:r>
              <a:rPr lang="en-IN" sz="2400" dirty="0">
                <a:latin typeface="Gadugi" panose="020B0502040204020203" pitchFamily="34" charset="0"/>
                <a:ea typeface="Gadugi" panose="020B0502040204020203" pitchFamily="34" charset="0"/>
              </a:rPr>
              <a:t>2. Mandatory disclosure of details under Advance Pricing Agreements (APAs).</a:t>
            </a:r>
          </a:p>
          <a:p>
            <a:pPr algn="just"/>
            <a:r>
              <a:rPr lang="en-IN" sz="2400" dirty="0">
                <a:latin typeface="Gadugi" panose="020B0502040204020203" pitchFamily="34" charset="0"/>
                <a:ea typeface="Gadugi" panose="020B0502040204020203" pitchFamily="34" charset="0"/>
              </a:rPr>
              <a:t>3. Explicit listing of transaction categories in drop down menus for clarity.</a:t>
            </a:r>
          </a:p>
          <a:p>
            <a:pPr algn="just"/>
            <a:r>
              <a:rPr lang="en-IN" sz="2400" dirty="0">
                <a:latin typeface="Gadugi" panose="020B0502040204020203" pitchFamily="34" charset="0"/>
                <a:ea typeface="Gadugi" panose="020B0502040204020203" pitchFamily="34" charset="0"/>
              </a:rPr>
              <a:t>4. Additional disclosures for royalty, corporate guarantees, and inter company financing.</a:t>
            </a:r>
          </a:p>
          <a:p>
            <a:pPr algn="just"/>
            <a:r>
              <a:rPr lang="en-IN" sz="2400" dirty="0">
                <a:latin typeface="Gadugi" panose="020B0502040204020203" pitchFamily="34" charset="0"/>
                <a:ea typeface="Gadugi" panose="020B0502040204020203" pitchFamily="34" charset="0"/>
              </a:rPr>
              <a:t>5. Capturing of costs relating to free of cost assets and expenses</a:t>
            </a:r>
          </a:p>
          <a:p>
            <a:pPr algn="just"/>
            <a:r>
              <a:rPr lang="en-IN" sz="2400" dirty="0">
                <a:latin typeface="Gadugi" panose="020B0502040204020203" pitchFamily="34" charset="0"/>
                <a:ea typeface="Gadugi" panose="020B0502040204020203" pitchFamily="34" charset="0"/>
              </a:rPr>
              <a:t>6. Disclosure of the economic adjustments made to the </a:t>
            </a:r>
            <a:r>
              <a:rPr lang="en-IN" sz="2400" dirty="0" err="1">
                <a:latin typeface="Gadugi" panose="020B0502040204020203" pitchFamily="34" charset="0"/>
                <a:ea typeface="Gadugi" panose="020B0502040204020203" pitchFamily="34" charset="0"/>
              </a:rPr>
              <a:t>comparables</a:t>
            </a:r>
            <a:endParaRPr lang="en-IN" sz="2400" dirty="0">
              <a:latin typeface="Gadugi" panose="020B0502040204020203" pitchFamily="34" charset="0"/>
              <a:ea typeface="Gadugi" panose="020B0502040204020203" pitchFamily="34" charset="0"/>
            </a:endParaRPr>
          </a:p>
          <a:p>
            <a:pPr algn="just"/>
            <a:r>
              <a:rPr lang="en-IN" sz="2400" dirty="0">
                <a:latin typeface="Gadugi" panose="020B0502040204020203" pitchFamily="34" charset="0"/>
                <a:ea typeface="Gadugi" panose="020B0502040204020203" pitchFamily="34" charset="0"/>
              </a:rPr>
              <a:t>7. Emphasis on maintaining updated intercompany agreements and robust documentation.</a:t>
            </a:r>
          </a:p>
          <a:p>
            <a:pPr algn="just"/>
            <a:r>
              <a:rPr lang="en-IN" sz="2400" dirty="0">
                <a:latin typeface="Gadugi" panose="020B0502040204020203" pitchFamily="34" charset="0"/>
                <a:ea typeface="Gadugi" panose="020B0502040204020203" pitchFamily="34" charset="0"/>
              </a:rPr>
              <a:t>8. Cautious application of the aggregation concept, with method wise ALP determination.</a:t>
            </a:r>
          </a:p>
          <a:p>
            <a:pPr algn="just">
              <a:lnSpc>
                <a:spcPct val="150000"/>
              </a:lnSpc>
              <a:defRPr/>
            </a:pPr>
            <a:endParaRPr lang="en-US" altLang="en-US" sz="2400" dirty="0">
              <a:latin typeface="Bahnschrift" panose="020B0502040204020203" pitchFamily="34" charset="0"/>
            </a:endParaRPr>
          </a:p>
        </p:txBody>
      </p:sp>
    </p:spTree>
    <p:extLst>
      <p:ext uri="{BB962C8B-B14F-4D97-AF65-F5344CB8AC3E}">
        <p14:creationId xmlns:p14="http://schemas.microsoft.com/office/powerpoint/2010/main" val="63016534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418058"/>
          </a:xfrm>
        </p:spPr>
        <p:txBody>
          <a:bodyPr>
            <a:noAutofit/>
          </a:bodyPr>
          <a:lstStyle/>
          <a:p>
            <a:pPr algn="ctr"/>
            <a:r>
              <a:rPr lang="en-US" sz="3200" dirty="0">
                <a:latin typeface="Broadway" panose="04040905080B02020502" pitchFamily="82" charset="0"/>
              </a:rPr>
              <a:t>Reports / Certificates</a:t>
            </a:r>
            <a:endParaRPr lang="en-IN" sz="3200" dirty="0">
              <a:latin typeface="Broadway" panose="04040905080B02020502"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10723530"/>
              </p:ext>
            </p:extLst>
          </p:nvPr>
        </p:nvGraphicFramePr>
        <p:xfrm>
          <a:off x="979714" y="908719"/>
          <a:ext cx="10374086" cy="4764878"/>
        </p:xfrm>
        <a:graphic>
          <a:graphicData uri="http://schemas.openxmlformats.org/drawingml/2006/table">
            <a:tbl>
              <a:tblPr firstRow="1" bandRow="1">
                <a:tableStyleId>{5C22544A-7EE6-4342-B048-85BDC9FD1C3A}</a:tableStyleId>
              </a:tblPr>
              <a:tblGrid>
                <a:gridCol w="1374619">
                  <a:extLst>
                    <a:ext uri="{9D8B030D-6E8A-4147-A177-3AD203B41FA5}">
                      <a16:colId xmlns:a16="http://schemas.microsoft.com/office/drawing/2014/main" xmlns="" val="20000"/>
                    </a:ext>
                  </a:extLst>
                </a:gridCol>
                <a:gridCol w="4175511">
                  <a:extLst>
                    <a:ext uri="{9D8B030D-6E8A-4147-A177-3AD203B41FA5}">
                      <a16:colId xmlns:a16="http://schemas.microsoft.com/office/drawing/2014/main" xmlns="" val="20001"/>
                    </a:ext>
                  </a:extLst>
                </a:gridCol>
                <a:gridCol w="4823956">
                  <a:extLst>
                    <a:ext uri="{9D8B030D-6E8A-4147-A177-3AD203B41FA5}">
                      <a16:colId xmlns:a16="http://schemas.microsoft.com/office/drawing/2014/main" xmlns="" val="20002"/>
                    </a:ext>
                  </a:extLst>
                </a:gridCol>
              </a:tblGrid>
              <a:tr h="352462">
                <a:tc>
                  <a:txBody>
                    <a:bodyPr/>
                    <a:lstStyle/>
                    <a:p>
                      <a:pPr algn="ctr"/>
                      <a:r>
                        <a:rPr lang="en-US" dirty="0">
                          <a:solidFill>
                            <a:schemeClr val="tx1"/>
                          </a:solidFill>
                          <a:latin typeface="Gadugi" panose="020B0502040204020203" pitchFamily="34" charset="0"/>
                          <a:ea typeface="Gadugi" panose="020B0502040204020203" pitchFamily="34" charset="0"/>
                        </a:rPr>
                        <a:t>Form</a:t>
                      </a:r>
                      <a:endParaRPr lang="en-IN" dirty="0">
                        <a:solidFill>
                          <a:schemeClr val="tx1"/>
                        </a:solidFill>
                        <a:latin typeface="Gadugi" panose="020B0502040204020203" pitchFamily="34" charset="0"/>
                        <a:ea typeface="Gadugi" panose="020B0502040204020203" pitchFamily="34" charset="0"/>
                      </a:endParaRPr>
                    </a:p>
                  </a:txBody>
                  <a:tcPr/>
                </a:tc>
                <a:tc>
                  <a:txBody>
                    <a:bodyPr/>
                    <a:lstStyle/>
                    <a:p>
                      <a:pPr algn="ctr"/>
                      <a:r>
                        <a:rPr lang="en-US" dirty="0">
                          <a:solidFill>
                            <a:schemeClr val="tx1"/>
                          </a:solidFill>
                          <a:latin typeface="Gadugi" panose="020B0502040204020203" pitchFamily="34" charset="0"/>
                          <a:ea typeface="Gadugi" panose="020B0502040204020203" pitchFamily="34" charset="0"/>
                        </a:rPr>
                        <a:t>Nature</a:t>
                      </a:r>
                      <a:endParaRPr lang="en-IN" dirty="0">
                        <a:solidFill>
                          <a:schemeClr val="tx1"/>
                        </a:solidFill>
                        <a:latin typeface="Gadugi" panose="020B0502040204020203" pitchFamily="34" charset="0"/>
                        <a:ea typeface="Gadugi" panose="020B0502040204020203" pitchFamily="34" charset="0"/>
                      </a:endParaRPr>
                    </a:p>
                  </a:txBody>
                  <a:tcPr/>
                </a:tc>
                <a:tc>
                  <a:txBody>
                    <a:bodyPr/>
                    <a:lstStyle/>
                    <a:p>
                      <a:pPr algn="ctr"/>
                      <a:r>
                        <a:rPr lang="en-US" dirty="0">
                          <a:solidFill>
                            <a:schemeClr val="tx1"/>
                          </a:solidFill>
                          <a:latin typeface="Gadugi" panose="020B0502040204020203" pitchFamily="34" charset="0"/>
                          <a:ea typeface="Gadugi" panose="020B0502040204020203" pitchFamily="34" charset="0"/>
                        </a:rPr>
                        <a:t>Notes </a:t>
                      </a:r>
                      <a:endParaRPr lang="en-IN"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0"/>
                  </a:ext>
                </a:extLst>
              </a:tr>
              <a:tr h="793039">
                <a:tc>
                  <a:txBody>
                    <a:bodyPr/>
                    <a:lstStyle/>
                    <a:p>
                      <a:r>
                        <a:rPr lang="en-US" sz="1600" dirty="0">
                          <a:latin typeface="Gadugi" panose="020B0502040204020203" pitchFamily="34" charset="0"/>
                          <a:ea typeface="Gadugi" panose="020B0502040204020203" pitchFamily="34" charset="0"/>
                        </a:rPr>
                        <a:t>Form 24</a:t>
                      </a:r>
                      <a:endParaRPr lang="en-IN" sz="1600" dirty="0">
                        <a:latin typeface="Gadugi" panose="020B0502040204020203" pitchFamily="34" charset="0"/>
                        <a:ea typeface="Gadugi" panose="020B0502040204020203" pitchFamily="34" charset="0"/>
                      </a:endParaRPr>
                    </a:p>
                  </a:txBody>
                  <a:tcPr/>
                </a:tc>
                <a:tc>
                  <a:txBody>
                    <a:bodyPr/>
                    <a:lstStyle/>
                    <a:p>
                      <a:r>
                        <a:rPr lang="en-US" sz="1600" dirty="0">
                          <a:latin typeface="Gadugi" panose="020B0502040204020203" pitchFamily="34" charset="0"/>
                          <a:ea typeface="Gadugi" panose="020B0502040204020203" pitchFamily="34" charset="0"/>
                        </a:rPr>
                        <a:t>Audit</a:t>
                      </a:r>
                      <a:r>
                        <a:rPr lang="en-US" sz="1600" baseline="0" dirty="0">
                          <a:latin typeface="Gadugi" panose="020B0502040204020203" pitchFamily="34" charset="0"/>
                          <a:ea typeface="Gadugi" panose="020B0502040204020203" pitchFamily="34" charset="0"/>
                        </a:rPr>
                        <a:t> Report u/s 59 – Royalty/ Fee for Tech services of PE</a:t>
                      </a:r>
                      <a:endParaRPr lang="en-IN" sz="1600" dirty="0">
                        <a:latin typeface="Gadugi" panose="020B0502040204020203" pitchFamily="34" charset="0"/>
                        <a:ea typeface="Gadugi" panose="020B0502040204020203" pitchFamily="34" charset="0"/>
                      </a:endParaRPr>
                    </a:p>
                  </a:txBody>
                  <a:tcPr/>
                </a:tc>
                <a:tc>
                  <a:txBody>
                    <a:bodyPr/>
                    <a:lstStyle/>
                    <a:p>
                      <a:pPr algn="just"/>
                      <a:r>
                        <a:rPr lang="en-US" sz="1600" dirty="0">
                          <a:latin typeface="Gadugi" panose="020B0502040204020203" pitchFamily="34" charset="0"/>
                          <a:ea typeface="Gadugi" panose="020B0502040204020203" pitchFamily="34" charset="0"/>
                        </a:rPr>
                        <a:t>This report is to be given by an accountant as referred to in section 515(3)(b) </a:t>
                      </a:r>
                      <a:endParaRPr lang="en-IN" sz="16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1"/>
                  </a:ext>
                </a:extLst>
              </a:tr>
              <a:tr h="793039">
                <a:tc>
                  <a:txBody>
                    <a:bodyPr/>
                    <a:lstStyle/>
                    <a:p>
                      <a:r>
                        <a:rPr lang="en-US" sz="1600" dirty="0">
                          <a:latin typeface="Gadugi" panose="020B0502040204020203" pitchFamily="34" charset="0"/>
                          <a:ea typeface="Gadugi" panose="020B0502040204020203" pitchFamily="34" charset="0"/>
                        </a:rPr>
                        <a:t>Form 26</a:t>
                      </a:r>
                      <a:endParaRPr lang="en-IN" sz="1600" dirty="0">
                        <a:latin typeface="Gadugi" panose="020B0502040204020203" pitchFamily="34" charset="0"/>
                        <a:ea typeface="Gadugi" panose="020B0502040204020203" pitchFamily="34" charset="0"/>
                      </a:endParaRPr>
                    </a:p>
                  </a:txBody>
                  <a:tcPr/>
                </a:tc>
                <a:tc>
                  <a:txBody>
                    <a:bodyPr/>
                    <a:lstStyle/>
                    <a:p>
                      <a:pPr algn="just"/>
                      <a:r>
                        <a:rPr lang="en-US" sz="1600" dirty="0">
                          <a:latin typeface="Gadugi" panose="020B0502040204020203" pitchFamily="34" charset="0"/>
                          <a:ea typeface="Gadugi" panose="020B0502040204020203" pitchFamily="34" charset="0"/>
                        </a:rPr>
                        <a:t>Tax Audit Report u/s 63</a:t>
                      </a:r>
                      <a:endParaRPr lang="en-IN" sz="1600" dirty="0">
                        <a:latin typeface="Gadugi" panose="020B0502040204020203" pitchFamily="34" charset="0"/>
                        <a:ea typeface="Gadugi" panose="020B0502040204020203" pitchFamily="34" charset="0"/>
                      </a:endParaRPr>
                    </a:p>
                  </a:txBody>
                  <a:tcPr/>
                </a:tc>
                <a:tc>
                  <a:txBody>
                    <a:bodyPr/>
                    <a:lstStyle/>
                    <a:p>
                      <a:pPr algn="just"/>
                      <a:r>
                        <a:rPr lang="en-US" sz="1600" dirty="0">
                          <a:latin typeface="Gadugi" panose="020B0502040204020203" pitchFamily="34" charset="0"/>
                          <a:ea typeface="Gadugi" panose="020B0502040204020203" pitchFamily="34" charset="0"/>
                        </a:rPr>
                        <a:t>This report has to be signed by an accountant as per section 515(3)(b) </a:t>
                      </a:r>
                      <a:endParaRPr lang="en-IN" sz="16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2"/>
                  </a:ext>
                </a:extLst>
              </a:tr>
              <a:tr h="657539">
                <a:tc>
                  <a:txBody>
                    <a:bodyPr/>
                    <a:lstStyle/>
                    <a:p>
                      <a:r>
                        <a:rPr lang="en-US" sz="1600" dirty="0">
                          <a:latin typeface="Gadugi" panose="020B0502040204020203" pitchFamily="34" charset="0"/>
                          <a:ea typeface="Gadugi" panose="020B0502040204020203" pitchFamily="34" charset="0"/>
                        </a:rPr>
                        <a:t>Form 28</a:t>
                      </a:r>
                      <a:endParaRPr lang="en-IN" sz="1600" dirty="0">
                        <a:latin typeface="Gadugi" panose="020B0502040204020203" pitchFamily="34" charset="0"/>
                        <a:ea typeface="Gadugi" panose="020B0502040204020203" pitchFamily="34" charset="0"/>
                      </a:endParaRPr>
                    </a:p>
                  </a:txBody>
                  <a:tcPr/>
                </a:tc>
                <a:tc>
                  <a:txBody>
                    <a:bodyPr/>
                    <a:lstStyle/>
                    <a:p>
                      <a:r>
                        <a:rPr lang="en-US" sz="1600" dirty="0">
                          <a:latin typeface="Gadugi" panose="020B0502040204020203" pitchFamily="34" charset="0"/>
                          <a:ea typeface="Gadugi" panose="020B0502040204020203" pitchFamily="34" charset="0"/>
                        </a:rPr>
                        <a:t>Report u/s 77(4)</a:t>
                      </a:r>
                      <a:r>
                        <a:rPr lang="en-US" sz="1600" baseline="0" dirty="0">
                          <a:latin typeface="Gadugi" panose="020B0502040204020203" pitchFamily="34" charset="0"/>
                          <a:ea typeface="Gadugi" panose="020B0502040204020203" pitchFamily="34" charset="0"/>
                        </a:rPr>
                        <a:t> – slump sale</a:t>
                      </a:r>
                      <a:endParaRPr lang="en-IN" sz="1600" dirty="0">
                        <a:latin typeface="Gadugi" panose="020B0502040204020203" pitchFamily="34" charset="0"/>
                        <a:ea typeface="Gadugi" panose="020B0502040204020203" pitchFamily="34" charset="0"/>
                      </a:endParaRPr>
                    </a:p>
                  </a:txBody>
                  <a:tcPr/>
                </a:tc>
                <a:tc>
                  <a:txBody>
                    <a:bodyPr/>
                    <a:lstStyle/>
                    <a:p>
                      <a:r>
                        <a:rPr lang="en-US" sz="1600" dirty="0">
                          <a:latin typeface="Gadugi" panose="020B0502040204020203" pitchFamily="34" charset="0"/>
                          <a:ea typeface="Gadugi" panose="020B0502040204020203" pitchFamily="34" charset="0"/>
                        </a:rPr>
                        <a:t>“Accountant” means an accountant as defined in section 515(3)(b) of the Act. </a:t>
                      </a:r>
                      <a:endParaRPr lang="en-IN" sz="16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r h="1497962">
                <a:tc>
                  <a:txBody>
                    <a:bodyPr/>
                    <a:lstStyle/>
                    <a:p>
                      <a:r>
                        <a:rPr lang="en-US" sz="1600" dirty="0">
                          <a:latin typeface="Gadugi" panose="020B0502040204020203" pitchFamily="34" charset="0"/>
                          <a:ea typeface="Gadugi" panose="020B0502040204020203" pitchFamily="34" charset="0"/>
                        </a:rPr>
                        <a:t>Form 32</a:t>
                      </a:r>
                      <a:endParaRPr lang="en-IN" sz="1600" dirty="0">
                        <a:latin typeface="Gadugi" panose="020B0502040204020203" pitchFamily="34" charset="0"/>
                        <a:ea typeface="Gadugi" panose="020B0502040204020203" pitchFamily="34" charset="0"/>
                      </a:endParaRPr>
                    </a:p>
                  </a:txBody>
                  <a:tcPr/>
                </a:tc>
                <a:tc>
                  <a:txBody>
                    <a:bodyPr/>
                    <a:lstStyle/>
                    <a:p>
                      <a:pPr algn="just"/>
                      <a:r>
                        <a:rPr lang="en-US" sz="1600" dirty="0">
                          <a:latin typeface="Gadugi" panose="020B0502040204020203" pitchFamily="34" charset="0"/>
                          <a:ea typeface="Gadugi" panose="020B0502040204020203" pitchFamily="34" charset="0"/>
                        </a:rPr>
                        <a:t>Audit report under section 46, 138, 139, 140(8), 141, 142, 143, 144 of the Act- Various</a:t>
                      </a:r>
                      <a:r>
                        <a:rPr lang="en-US" sz="1600" baseline="0" dirty="0">
                          <a:latin typeface="Gadugi" panose="020B0502040204020203" pitchFamily="34" charset="0"/>
                          <a:ea typeface="Gadugi" panose="020B0502040204020203" pitchFamily="34" charset="0"/>
                        </a:rPr>
                        <a:t> deductions</a:t>
                      </a:r>
                      <a:endParaRPr lang="en-IN" sz="1600" dirty="0">
                        <a:latin typeface="Gadugi" panose="020B0502040204020203" pitchFamily="34" charset="0"/>
                        <a:ea typeface="Gadugi" panose="020B0502040204020203" pitchFamily="34" charset="0"/>
                      </a:endParaRPr>
                    </a:p>
                  </a:txBody>
                  <a:tcPr/>
                </a:tc>
                <a:tc>
                  <a:txBody>
                    <a:bodyPr/>
                    <a:lstStyle/>
                    <a:p>
                      <a:pPr algn="just"/>
                      <a:r>
                        <a:rPr lang="en-US" sz="1600" i="1" dirty="0">
                          <a:solidFill>
                            <a:srgbClr val="002060"/>
                          </a:solidFill>
                          <a:latin typeface="Gadugi" panose="020B0502040204020203" pitchFamily="34" charset="0"/>
                          <a:ea typeface="Gadugi" panose="020B0502040204020203" pitchFamily="34" charset="0"/>
                        </a:rPr>
                        <a:t>(i)"Accountant” shall have the meaning assigned to it in section 515(3)(b) of the Act and should provide the "CA Membership ID" as issued by the Institute of Chartered Accountants of India (ICAI) when signing the certificate </a:t>
                      </a:r>
                      <a:endParaRPr lang="en-IN" sz="1600" i="1" dirty="0">
                        <a:solidFill>
                          <a:srgbClr val="002060"/>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4"/>
                  </a:ext>
                </a:extLst>
              </a:tr>
              <a:tr h="657539">
                <a:tc>
                  <a:txBody>
                    <a:bodyPr/>
                    <a:lstStyle/>
                    <a:p>
                      <a:r>
                        <a:rPr lang="en-US" sz="1600" dirty="0">
                          <a:latin typeface="Bahnschrift" panose="020B0502040204020203" pitchFamily="34" charset="0"/>
                        </a:rPr>
                        <a:t>Form 48</a:t>
                      </a:r>
                      <a:endParaRPr lang="en-IN" sz="1600" dirty="0">
                        <a:latin typeface="Bahnschrift" panose="020B0502040204020203" pitchFamily="34" charset="0"/>
                      </a:endParaRPr>
                    </a:p>
                  </a:txBody>
                  <a:tcPr/>
                </a:tc>
                <a:tc>
                  <a:txBody>
                    <a:bodyPr/>
                    <a:lstStyle/>
                    <a:p>
                      <a:pPr algn="just"/>
                      <a:r>
                        <a:rPr lang="en-US" sz="1600" dirty="0">
                          <a:latin typeface="Bahnschrift" panose="020B0502040204020203" pitchFamily="34" charset="0"/>
                        </a:rPr>
                        <a:t>Report u/s 172 for determination</a:t>
                      </a:r>
                      <a:r>
                        <a:rPr lang="en-US" sz="1600" baseline="0" dirty="0">
                          <a:latin typeface="Bahnschrift" panose="020B0502040204020203" pitchFamily="34" charset="0"/>
                        </a:rPr>
                        <a:t> of ALP</a:t>
                      </a:r>
                      <a:endParaRPr lang="en-IN" sz="1600" dirty="0">
                        <a:latin typeface="Bahnschrift" panose="020B0502040204020203" pitchFamily="34" charset="0"/>
                      </a:endParaRPr>
                    </a:p>
                  </a:txBody>
                  <a:tcPr/>
                </a:tc>
                <a:tc>
                  <a:txBody>
                    <a:bodyPr/>
                    <a:lstStyle/>
                    <a:p>
                      <a:pPr algn="just"/>
                      <a:r>
                        <a:rPr lang="en-US" sz="1600" dirty="0">
                          <a:latin typeface="Bahnschrift" panose="020B0502040204020203" pitchFamily="34" charset="0"/>
                        </a:rPr>
                        <a:t>None</a:t>
                      </a:r>
                      <a:endParaRPr lang="en-IN" sz="1600" dirty="0">
                        <a:latin typeface="Bahnschrift" panose="020B0502040204020203" pitchFamily="34" charset="0"/>
                      </a:endParaRPr>
                    </a:p>
                  </a:txBody>
                  <a:tcPr/>
                </a:tc>
                <a:extLst>
                  <a:ext uri="{0D108BD9-81ED-4DB2-BD59-A6C34878D82A}">
                    <a16:rowId xmlns:a16="http://schemas.microsoft.com/office/drawing/2014/main" xmlns="" val="10005"/>
                  </a:ext>
                </a:extLst>
              </a:tr>
            </a:tbl>
          </a:graphicData>
        </a:graphic>
      </p:graphicFrame>
      <p:sp>
        <p:nvSpPr>
          <p:cNvPr id="4" name="Slide Number Placeholder 3"/>
          <p:cNvSpPr>
            <a:spLocks noGrp="1"/>
          </p:cNvSpPr>
          <p:nvPr>
            <p:ph type="sldNum" sz="quarter" idx="12"/>
          </p:nvPr>
        </p:nvSpPr>
        <p:spPr/>
        <p:txBody>
          <a:bodyPr/>
          <a:lstStyle/>
          <a:p>
            <a:fld id="{E3704B44-D326-406B-A38C-E4FA604CF996}" type="slidenum">
              <a:rPr lang="en-IN" smtClean="0"/>
              <a:t>66</a:t>
            </a:fld>
            <a:endParaRPr lang="en-IN"/>
          </a:p>
        </p:txBody>
      </p:sp>
    </p:spTree>
    <p:extLst>
      <p:ext uri="{BB962C8B-B14F-4D97-AF65-F5344CB8AC3E}">
        <p14:creationId xmlns:p14="http://schemas.microsoft.com/office/powerpoint/2010/main" val="117665178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418058"/>
          </a:xfrm>
        </p:spPr>
        <p:txBody>
          <a:bodyPr>
            <a:noAutofit/>
          </a:bodyPr>
          <a:lstStyle/>
          <a:p>
            <a:pPr algn="ctr"/>
            <a:r>
              <a:rPr lang="en-US" sz="3200" dirty="0">
                <a:latin typeface="Broadway" panose="04040905080B02020502" pitchFamily="82" charset="0"/>
              </a:rPr>
              <a:t>Reports / Certificates</a:t>
            </a:r>
            <a:endParaRPr lang="en-IN" sz="3200" dirty="0">
              <a:latin typeface="Broadway" panose="04040905080B02020502"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69729059"/>
              </p:ext>
            </p:extLst>
          </p:nvPr>
        </p:nvGraphicFramePr>
        <p:xfrm>
          <a:off x="692332" y="908720"/>
          <a:ext cx="10512697" cy="5545936"/>
        </p:xfrm>
        <a:graphic>
          <a:graphicData uri="http://schemas.openxmlformats.org/drawingml/2006/table">
            <a:tbl>
              <a:tblPr firstRow="1" bandRow="1">
                <a:tableStyleId>{5C22544A-7EE6-4342-B048-85BDC9FD1C3A}</a:tableStyleId>
              </a:tblPr>
              <a:tblGrid>
                <a:gridCol w="1392985">
                  <a:extLst>
                    <a:ext uri="{9D8B030D-6E8A-4147-A177-3AD203B41FA5}">
                      <a16:colId xmlns:a16="http://schemas.microsoft.com/office/drawing/2014/main" xmlns="" val="20000"/>
                    </a:ext>
                  </a:extLst>
                </a:gridCol>
                <a:gridCol w="4231302">
                  <a:extLst>
                    <a:ext uri="{9D8B030D-6E8A-4147-A177-3AD203B41FA5}">
                      <a16:colId xmlns:a16="http://schemas.microsoft.com/office/drawing/2014/main" xmlns="" val="20001"/>
                    </a:ext>
                  </a:extLst>
                </a:gridCol>
                <a:gridCol w="4888410">
                  <a:extLst>
                    <a:ext uri="{9D8B030D-6E8A-4147-A177-3AD203B41FA5}">
                      <a16:colId xmlns:a16="http://schemas.microsoft.com/office/drawing/2014/main" xmlns="" val="20002"/>
                    </a:ext>
                  </a:extLst>
                </a:gridCol>
              </a:tblGrid>
              <a:tr h="357212">
                <a:tc>
                  <a:txBody>
                    <a:bodyPr/>
                    <a:lstStyle/>
                    <a:p>
                      <a:pPr algn="ctr"/>
                      <a:r>
                        <a:rPr lang="en-US" dirty="0">
                          <a:solidFill>
                            <a:schemeClr val="tx1"/>
                          </a:solidFill>
                          <a:latin typeface="Gadugi" panose="020B0502040204020203" pitchFamily="34" charset="0"/>
                          <a:ea typeface="Gadugi" panose="020B0502040204020203" pitchFamily="34" charset="0"/>
                        </a:rPr>
                        <a:t>Form</a:t>
                      </a:r>
                      <a:endParaRPr lang="en-IN" dirty="0">
                        <a:solidFill>
                          <a:schemeClr val="tx1"/>
                        </a:solidFill>
                        <a:latin typeface="Gadugi" panose="020B0502040204020203" pitchFamily="34" charset="0"/>
                        <a:ea typeface="Gadugi" panose="020B0502040204020203" pitchFamily="34" charset="0"/>
                      </a:endParaRPr>
                    </a:p>
                  </a:txBody>
                  <a:tcPr/>
                </a:tc>
                <a:tc>
                  <a:txBody>
                    <a:bodyPr/>
                    <a:lstStyle/>
                    <a:p>
                      <a:pPr algn="ctr"/>
                      <a:r>
                        <a:rPr lang="en-US" dirty="0">
                          <a:solidFill>
                            <a:schemeClr val="tx1"/>
                          </a:solidFill>
                          <a:latin typeface="Gadugi" panose="020B0502040204020203" pitchFamily="34" charset="0"/>
                          <a:ea typeface="Gadugi" panose="020B0502040204020203" pitchFamily="34" charset="0"/>
                        </a:rPr>
                        <a:t>Nature</a:t>
                      </a:r>
                      <a:endParaRPr lang="en-IN" dirty="0">
                        <a:solidFill>
                          <a:schemeClr val="tx1"/>
                        </a:solidFill>
                        <a:latin typeface="Gadugi" panose="020B0502040204020203" pitchFamily="34" charset="0"/>
                        <a:ea typeface="Gadugi" panose="020B0502040204020203" pitchFamily="34" charset="0"/>
                      </a:endParaRPr>
                    </a:p>
                  </a:txBody>
                  <a:tcPr/>
                </a:tc>
                <a:tc>
                  <a:txBody>
                    <a:bodyPr/>
                    <a:lstStyle/>
                    <a:p>
                      <a:pPr algn="ctr"/>
                      <a:r>
                        <a:rPr lang="en-US">
                          <a:solidFill>
                            <a:schemeClr val="tx1"/>
                          </a:solidFill>
                          <a:latin typeface="Gadugi" panose="020B0502040204020203" pitchFamily="34" charset="0"/>
                          <a:ea typeface="Gadugi" panose="020B0502040204020203" pitchFamily="34" charset="0"/>
                        </a:rPr>
                        <a:t>Notes </a:t>
                      </a:r>
                      <a:endParaRPr lang="en-IN"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0"/>
                  </a:ext>
                </a:extLst>
              </a:tr>
              <a:tr h="1518150">
                <a:tc>
                  <a:txBody>
                    <a:bodyPr/>
                    <a:lstStyle/>
                    <a:p>
                      <a:r>
                        <a:rPr lang="en-US" sz="1600" dirty="0">
                          <a:latin typeface="Gadugi" panose="020B0502040204020203" pitchFamily="34" charset="0"/>
                          <a:ea typeface="Gadugi" panose="020B0502040204020203" pitchFamily="34" charset="0"/>
                        </a:rPr>
                        <a:t>Form 66</a:t>
                      </a:r>
                      <a:endParaRPr lang="en-IN" sz="1600" dirty="0">
                        <a:latin typeface="Gadugi" panose="020B0502040204020203" pitchFamily="34" charset="0"/>
                        <a:ea typeface="Gadugi" panose="020B0502040204020203" pitchFamily="34" charset="0"/>
                      </a:endParaRPr>
                    </a:p>
                  </a:txBody>
                  <a:tcPr/>
                </a:tc>
                <a:tc>
                  <a:txBody>
                    <a:bodyPr/>
                    <a:lstStyle/>
                    <a:p>
                      <a:pPr algn="just"/>
                      <a:r>
                        <a:rPr lang="en-US" sz="1600" dirty="0">
                          <a:latin typeface="Gadugi" panose="020B0502040204020203" pitchFamily="34" charset="0"/>
                          <a:ea typeface="Gadugi" panose="020B0502040204020203" pitchFamily="34" charset="0"/>
                        </a:rPr>
                        <a:t>Report for Computation of Book Profit for the purposes of section 206(1) of the Act</a:t>
                      </a:r>
                      <a:endParaRPr lang="en-IN" sz="1600" dirty="0">
                        <a:latin typeface="Gadugi" panose="020B0502040204020203" pitchFamily="34" charset="0"/>
                        <a:ea typeface="Gadugi" panose="020B0502040204020203" pitchFamily="34" charset="0"/>
                      </a:endParaRPr>
                    </a:p>
                  </a:txBody>
                  <a:tcPr/>
                </a:tc>
                <a:tc>
                  <a:txBody>
                    <a:bodyPr/>
                    <a:lstStyle/>
                    <a:p>
                      <a:pPr algn="just"/>
                      <a:r>
                        <a:rPr lang="en-US" sz="1600" dirty="0">
                          <a:latin typeface="Gadugi" panose="020B0502040204020203" pitchFamily="34" charset="0"/>
                          <a:ea typeface="Gadugi" panose="020B0502040204020203" pitchFamily="34" charset="0"/>
                        </a:rPr>
                        <a:t>This report is to be given by a chartered accountant, within the meaning of the Chartered Accountants Act, 1949 (38 of 1949), who holds a valid certificate of practice under section 6(1) of that Act and is not a person referred to in section 515(3)(b)(i) or (ii) of the Act. </a:t>
                      </a:r>
                      <a:endParaRPr lang="en-IN" sz="16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1"/>
                  </a:ext>
                </a:extLst>
              </a:tr>
              <a:tr h="2232573">
                <a:tc>
                  <a:txBody>
                    <a:bodyPr/>
                    <a:lstStyle/>
                    <a:p>
                      <a:r>
                        <a:rPr lang="en-US" sz="1600" dirty="0">
                          <a:latin typeface="Gadugi" panose="020B0502040204020203" pitchFamily="34" charset="0"/>
                          <a:ea typeface="Gadugi" panose="020B0502040204020203" pitchFamily="34" charset="0"/>
                        </a:rPr>
                        <a:t>Form 67</a:t>
                      </a:r>
                      <a:endParaRPr lang="en-IN" sz="1600" dirty="0">
                        <a:latin typeface="Gadugi" panose="020B0502040204020203" pitchFamily="34" charset="0"/>
                        <a:ea typeface="Gadugi" panose="020B0502040204020203" pitchFamily="34" charset="0"/>
                      </a:endParaRPr>
                    </a:p>
                  </a:txBody>
                  <a:tcPr/>
                </a:tc>
                <a:tc>
                  <a:txBody>
                    <a:bodyPr/>
                    <a:lstStyle/>
                    <a:p>
                      <a:pPr algn="just"/>
                      <a:r>
                        <a:rPr lang="en-US" sz="1600" dirty="0">
                          <a:latin typeface="Gadugi" panose="020B0502040204020203" pitchFamily="34" charset="0"/>
                          <a:ea typeface="Gadugi" panose="020B0502040204020203" pitchFamily="34" charset="0"/>
                        </a:rPr>
                        <a:t>Report for Computation of Adjusted Total Income and Alternate Minimum Tax for the purposes of section 206(2) of the Act </a:t>
                      </a:r>
                      <a:endParaRPr lang="en-IN" sz="1600" dirty="0">
                        <a:latin typeface="Gadugi" panose="020B0502040204020203" pitchFamily="34" charset="0"/>
                        <a:ea typeface="Gadugi" panose="020B0502040204020203" pitchFamily="34" charset="0"/>
                      </a:endParaRPr>
                    </a:p>
                  </a:txBody>
                  <a:tcPr/>
                </a:tc>
                <a:tc>
                  <a:txBody>
                    <a:bodyPr/>
                    <a:lstStyle/>
                    <a:p>
                      <a:pPr algn="just"/>
                      <a:r>
                        <a:rPr lang="en-US" sz="1600" dirty="0">
                          <a:latin typeface="Gadugi" panose="020B0502040204020203" pitchFamily="34" charset="0"/>
                          <a:ea typeface="Gadugi" panose="020B0502040204020203" pitchFamily="34" charset="0"/>
                        </a:rPr>
                        <a:t>This certificate is to be given by: </a:t>
                      </a:r>
                    </a:p>
                    <a:p>
                      <a:pPr marL="400050" indent="-400050" algn="just">
                        <a:buAutoNum type="romanLcParenBoth"/>
                      </a:pPr>
                      <a:r>
                        <a:rPr lang="en-US" sz="1600" dirty="0">
                          <a:latin typeface="Gadugi" panose="020B0502040204020203" pitchFamily="34" charset="0"/>
                          <a:ea typeface="Gadugi" panose="020B0502040204020203" pitchFamily="34" charset="0"/>
                        </a:rPr>
                        <a:t>a chartered accountant within the meaning of the Chartered Accountants Act, 1949 (38 of1949); or </a:t>
                      </a:r>
                    </a:p>
                    <a:p>
                      <a:pPr marL="400050" indent="-400050" algn="just">
                        <a:buAutoNum type="romanLcParenBoth"/>
                      </a:pPr>
                      <a:r>
                        <a:rPr lang="en-US" sz="1600" dirty="0">
                          <a:latin typeface="Gadugi" panose="020B0502040204020203" pitchFamily="34" charset="0"/>
                          <a:ea typeface="Gadugi" panose="020B0502040204020203" pitchFamily="34" charset="0"/>
                        </a:rPr>
                        <a:t>any person, who in relation to any State, is, by virtue of the provisions in section 226(2) of the Companies Act, 1956 (1 of 1956), entitled to be appointed to act as an auditor of companies registered in that State. </a:t>
                      </a:r>
                      <a:endParaRPr lang="en-IN" sz="16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2"/>
                  </a:ext>
                </a:extLst>
              </a:tr>
              <a:tr h="1339696">
                <a:tc>
                  <a:txBody>
                    <a:bodyPr/>
                    <a:lstStyle/>
                    <a:p>
                      <a:r>
                        <a:rPr lang="en-US" sz="1600" dirty="0">
                          <a:latin typeface="Gadugi" panose="020B0502040204020203" pitchFamily="34" charset="0"/>
                          <a:ea typeface="Gadugi" panose="020B0502040204020203" pitchFamily="34" charset="0"/>
                        </a:rPr>
                        <a:t>Form 112</a:t>
                      </a:r>
                      <a:endParaRPr lang="en-IN" sz="1600" dirty="0">
                        <a:latin typeface="Gadugi" panose="020B0502040204020203" pitchFamily="34" charset="0"/>
                        <a:ea typeface="Gadugi" panose="020B0502040204020203" pitchFamily="34" charset="0"/>
                      </a:endParaRPr>
                    </a:p>
                  </a:txBody>
                  <a:tcPr/>
                </a:tc>
                <a:tc>
                  <a:txBody>
                    <a:bodyPr/>
                    <a:lstStyle/>
                    <a:p>
                      <a:pPr algn="just"/>
                      <a:r>
                        <a:rPr lang="en-US" sz="1600" dirty="0">
                          <a:latin typeface="Gadugi" panose="020B0502040204020203" pitchFamily="34" charset="0"/>
                          <a:ea typeface="Gadugi" panose="020B0502040204020203" pitchFamily="34" charset="0"/>
                        </a:rPr>
                        <a:t>Audit report for registered NPO</a:t>
                      </a:r>
                      <a:endParaRPr lang="en-IN" sz="1600" dirty="0">
                        <a:latin typeface="Gadugi" panose="020B0502040204020203" pitchFamily="34" charset="0"/>
                        <a:ea typeface="Gadugi" panose="020B0502040204020203" pitchFamily="34" charset="0"/>
                      </a:endParaRPr>
                    </a:p>
                  </a:txBody>
                  <a:tcPr/>
                </a:tc>
                <a:tc>
                  <a:txBody>
                    <a:bodyPr/>
                    <a:lstStyle/>
                    <a:p>
                      <a:pPr marL="0" indent="0" algn="just">
                        <a:buNone/>
                      </a:pPr>
                      <a:r>
                        <a:rPr lang="en-US" sz="1600" dirty="0">
                          <a:latin typeface="Gadugi" panose="020B0502040204020203" pitchFamily="34" charset="0"/>
                          <a:ea typeface="Gadugi" panose="020B0502040204020203" pitchFamily="34" charset="0"/>
                        </a:rPr>
                        <a:t>This report has to be given</a:t>
                      </a:r>
                      <a:r>
                        <a:rPr lang="en-US" sz="1600" baseline="0" dirty="0">
                          <a:latin typeface="Gadugi" panose="020B0502040204020203" pitchFamily="34" charset="0"/>
                          <a:ea typeface="Gadugi" panose="020B0502040204020203" pitchFamily="34" charset="0"/>
                        </a:rPr>
                        <a:t> by a chartered accountant within the meaning of </a:t>
                      </a:r>
                      <a:r>
                        <a:rPr lang="en-US" sz="1600" dirty="0">
                          <a:latin typeface="Gadugi" panose="020B0502040204020203" pitchFamily="34" charset="0"/>
                          <a:ea typeface="Gadugi" panose="020B0502040204020203" pitchFamily="34" charset="0"/>
                        </a:rPr>
                        <a:t>Chartered Accountants Act, 1949 (38 of 1949)</a:t>
                      </a:r>
                      <a:endParaRPr lang="en-IN" sz="1600" dirty="0">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bl>
          </a:graphicData>
        </a:graphic>
      </p:graphicFrame>
      <p:sp>
        <p:nvSpPr>
          <p:cNvPr id="4" name="Slide Number Placeholder 3"/>
          <p:cNvSpPr>
            <a:spLocks noGrp="1"/>
          </p:cNvSpPr>
          <p:nvPr>
            <p:ph type="sldNum" sz="quarter" idx="12"/>
          </p:nvPr>
        </p:nvSpPr>
        <p:spPr/>
        <p:txBody>
          <a:bodyPr/>
          <a:lstStyle/>
          <a:p>
            <a:fld id="{E3704B44-D326-406B-A38C-E4FA604CF996}" type="slidenum">
              <a:rPr lang="en-IN" smtClean="0"/>
              <a:t>67</a:t>
            </a:fld>
            <a:endParaRPr lang="en-IN"/>
          </a:p>
        </p:txBody>
      </p:sp>
    </p:spTree>
    <p:extLst>
      <p:ext uri="{BB962C8B-B14F-4D97-AF65-F5344CB8AC3E}">
        <p14:creationId xmlns:p14="http://schemas.microsoft.com/office/powerpoint/2010/main" val="117419964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149531" y="149226"/>
            <a:ext cx="9194619" cy="792163"/>
          </a:xfrm>
        </p:spPr>
        <p:txBody>
          <a:bodyPr>
            <a:normAutofit/>
          </a:bodyPr>
          <a:lstStyle/>
          <a:p>
            <a:pPr algn="ctr"/>
            <a:r>
              <a:rPr lang="en-US" altLang="en-US" sz="3200" dirty="0">
                <a:latin typeface="Broadway" panose="04040905080B02020502" pitchFamily="82" charset="0"/>
              </a:rPr>
              <a:t>Re-engineering of Forms / Rules</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796833" y="1052736"/>
            <a:ext cx="11011989" cy="5256212"/>
          </a:xfrm>
        </p:spPr>
        <p:txBody>
          <a:bodyPr>
            <a:normAutofit/>
          </a:bodyPr>
          <a:lstStyle/>
          <a:p>
            <a:pPr algn="just">
              <a:lnSpc>
                <a:spcPct val="150000"/>
              </a:lnSpc>
              <a:defRPr/>
            </a:pPr>
            <a:endParaRPr lang="en-US" sz="2400" dirty="0">
              <a:latin typeface="Gadugi" panose="020B0502040204020203" pitchFamily="34" charset="0"/>
              <a:ea typeface="Gadugi" panose="020B0502040204020203" pitchFamily="34" charset="0"/>
            </a:endParaRPr>
          </a:p>
          <a:p>
            <a:pPr marL="0" indent="0" algn="just">
              <a:lnSpc>
                <a:spcPct val="150000"/>
              </a:lnSpc>
              <a:buNone/>
              <a:defRPr/>
            </a:pPr>
            <a:r>
              <a:rPr lang="en-US" sz="2400" dirty="0">
                <a:latin typeface="Gadugi" panose="020B0502040204020203" pitchFamily="34" charset="0"/>
                <a:ea typeface="Gadugi" panose="020B0502040204020203" pitchFamily="34" charset="0"/>
              </a:rPr>
              <a:t>Forms are redesigned for greater pre-fill and system based verification with the objective of automated reconciliation and reduced manual intervention  </a:t>
            </a:r>
            <a:endParaRPr lang="en-US" altLang="en-US" sz="2400" dirty="0">
              <a:latin typeface="Gadugi" panose="020B0502040204020203" pitchFamily="34" charset="0"/>
              <a:ea typeface="Gadugi" panose="020B0502040204020203" pitchFamily="34" charset="0"/>
            </a:endParaRPr>
          </a:p>
          <a:p>
            <a:pPr marL="0" indent="0" algn="just">
              <a:lnSpc>
                <a:spcPct val="150000"/>
              </a:lnSpc>
              <a:buNone/>
              <a:defRPr/>
            </a:pPr>
            <a:r>
              <a:rPr lang="en-US" altLang="en-US" sz="2400" b="1" dirty="0">
                <a:solidFill>
                  <a:srgbClr val="FF0000"/>
                </a:solidFill>
                <a:latin typeface="Gadugi" panose="020B0502040204020203" pitchFamily="34" charset="0"/>
                <a:ea typeface="Gadugi" panose="020B0502040204020203" pitchFamily="34" charset="0"/>
              </a:rPr>
              <a:t>https://www.incometaxindia.gov.in/faqs-and-guidance-notes-on-forms-as-per-income-tax-rules-2026</a:t>
            </a:r>
          </a:p>
          <a:p>
            <a:pPr marL="0" indent="0" algn="just">
              <a:lnSpc>
                <a:spcPct val="150000"/>
              </a:lnSpc>
              <a:buNone/>
              <a:defRPr/>
            </a:pPr>
            <a:r>
              <a:rPr lang="en-US" altLang="en-US" sz="2400" dirty="0">
                <a:latin typeface="Gadugi" panose="020B0502040204020203" pitchFamily="34" charset="0"/>
                <a:ea typeface="Gadugi" panose="020B0502040204020203" pitchFamily="34" charset="0"/>
              </a:rPr>
              <a:t>Department has hosted an FAQ and a Guidance Note on each of the form</a:t>
            </a:r>
          </a:p>
        </p:txBody>
      </p:sp>
    </p:spTree>
    <p:extLst>
      <p:ext uri="{BB962C8B-B14F-4D97-AF65-F5344CB8AC3E}">
        <p14:creationId xmlns:p14="http://schemas.microsoft.com/office/powerpoint/2010/main" val="293367555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47850" y="149226"/>
            <a:ext cx="8496300" cy="792163"/>
          </a:xfrm>
        </p:spPr>
        <p:txBody>
          <a:bodyPr>
            <a:normAutofit/>
          </a:bodyPr>
          <a:lstStyle/>
          <a:p>
            <a:pPr algn="ctr"/>
            <a:r>
              <a:rPr lang="en-US" altLang="en-US" sz="3200" dirty="0">
                <a:latin typeface="Broadway" panose="04040905080B02020502" pitchFamily="82" charset="0"/>
              </a:rPr>
              <a:t>Practical challenges ahead</a:t>
            </a:r>
            <a:endParaRPr lang="en-IN" altLang="en-US" sz="3200" dirty="0">
              <a:latin typeface="Broadway" panose="04040905080B02020502" pitchFamily="82" charset="0"/>
            </a:endParaRPr>
          </a:p>
        </p:txBody>
      </p:sp>
      <p:sp>
        <p:nvSpPr>
          <p:cNvPr id="46083" name="Text Placeholder 2"/>
          <p:cNvSpPr>
            <a:spLocks noGrp="1"/>
          </p:cNvSpPr>
          <p:nvPr>
            <p:ph type="body" sz="quarter" idx="10"/>
          </p:nvPr>
        </p:nvSpPr>
        <p:spPr>
          <a:xfrm>
            <a:off x="849086" y="1052736"/>
            <a:ext cx="11129554" cy="5256212"/>
          </a:xfrm>
        </p:spPr>
        <p:txBody>
          <a:bodyPr>
            <a:normAutofit/>
          </a:bodyPr>
          <a:lstStyle/>
          <a:p>
            <a:pPr algn="just">
              <a:lnSpc>
                <a:spcPct val="150000"/>
              </a:lnSpc>
              <a:defRPr/>
            </a:pPr>
            <a:r>
              <a:rPr lang="en-US" altLang="en-US" sz="2400" dirty="0">
                <a:latin typeface="Gadugi" panose="020B0502040204020203" pitchFamily="34" charset="0"/>
                <a:ea typeface="Gadugi" panose="020B0502040204020203" pitchFamily="34" charset="0"/>
              </a:rPr>
              <a:t>Mapping of old rules to new rules</a:t>
            </a:r>
          </a:p>
          <a:p>
            <a:pPr algn="just">
              <a:lnSpc>
                <a:spcPct val="150000"/>
              </a:lnSpc>
              <a:defRPr/>
            </a:pPr>
            <a:r>
              <a:rPr lang="en-US" altLang="en-US" sz="2400" dirty="0">
                <a:latin typeface="Gadugi" panose="020B0502040204020203" pitchFamily="34" charset="0"/>
                <a:ea typeface="Gadugi" panose="020B0502040204020203" pitchFamily="34" charset="0"/>
              </a:rPr>
              <a:t>Understanding requirements of restructured rules / forms</a:t>
            </a:r>
          </a:p>
          <a:p>
            <a:pPr algn="just">
              <a:lnSpc>
                <a:spcPct val="150000"/>
              </a:lnSpc>
              <a:defRPr/>
            </a:pPr>
            <a:r>
              <a:rPr lang="en-US" altLang="en-US" sz="2400" dirty="0">
                <a:latin typeface="Gadugi" panose="020B0502040204020203" pitchFamily="34" charset="0"/>
                <a:ea typeface="Gadugi" panose="020B0502040204020203" pitchFamily="34" charset="0"/>
              </a:rPr>
              <a:t>Software and compliance system migration</a:t>
            </a:r>
          </a:p>
          <a:p>
            <a:pPr algn="just">
              <a:lnSpc>
                <a:spcPct val="150000"/>
              </a:lnSpc>
              <a:defRPr/>
            </a:pPr>
            <a:r>
              <a:rPr lang="en-US" altLang="en-US" sz="2400" dirty="0">
                <a:latin typeface="Gadugi" panose="020B0502040204020203" pitchFamily="34" charset="0"/>
                <a:ea typeface="Gadugi" panose="020B0502040204020203" pitchFamily="34" charset="0"/>
              </a:rPr>
              <a:t>Creating client awareness </a:t>
            </a:r>
          </a:p>
          <a:p>
            <a:pPr algn="just">
              <a:lnSpc>
                <a:spcPct val="150000"/>
              </a:lnSpc>
              <a:defRPr/>
            </a:pPr>
            <a:r>
              <a:rPr lang="en-US" altLang="en-US" sz="2400" dirty="0">
                <a:latin typeface="Gadugi" panose="020B0502040204020203" pitchFamily="34" charset="0"/>
                <a:ea typeface="Gadugi" panose="020B0502040204020203" pitchFamily="34" charset="0"/>
              </a:rPr>
              <a:t>Training of staff and personnel</a:t>
            </a:r>
          </a:p>
          <a:p>
            <a:pPr algn="just">
              <a:lnSpc>
                <a:spcPct val="150000"/>
              </a:lnSpc>
              <a:defRPr/>
            </a:pPr>
            <a:endParaRPr lang="en-US" altLang="en-US" sz="2400" dirty="0">
              <a:latin typeface="Gadugi" panose="020B0502040204020203" pitchFamily="34" charset="0"/>
              <a:ea typeface="Gadugi" panose="020B0502040204020203" pitchFamily="34" charset="0"/>
            </a:endParaRPr>
          </a:p>
          <a:p>
            <a:pPr algn="just">
              <a:lnSpc>
                <a:spcPct val="150000"/>
              </a:lnSpc>
              <a:defRPr/>
            </a:pPr>
            <a:r>
              <a:rPr lang="en-US" altLang="en-US" sz="2400" dirty="0">
                <a:effectLst>
                  <a:outerShdw blurRad="38100" dist="38100" dir="2700000" algn="tl">
                    <a:srgbClr val="000000">
                      <a:alpha val="43137"/>
                    </a:srgbClr>
                  </a:outerShdw>
                </a:effectLst>
                <a:latin typeface="Gadugi" panose="020B0502040204020203" pitchFamily="34" charset="0"/>
                <a:ea typeface="Gadugi" panose="020B0502040204020203" pitchFamily="34" charset="0"/>
              </a:rPr>
              <a:t>At least one – two years of learning curve required !!!</a:t>
            </a:r>
          </a:p>
        </p:txBody>
      </p:sp>
    </p:spTree>
    <p:extLst>
      <p:ext uri="{BB962C8B-B14F-4D97-AF65-F5344CB8AC3E}">
        <p14:creationId xmlns:p14="http://schemas.microsoft.com/office/powerpoint/2010/main" val="4175246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2966"/>
          </a:xfrm>
        </p:spPr>
        <p:txBody>
          <a:bodyPr>
            <a:normAutofit fontScale="90000"/>
          </a:bodyPr>
          <a:lstStyle/>
          <a:p>
            <a:pPr algn="ctr"/>
            <a:r>
              <a:rPr lang="en-US" dirty="0" smtClean="0">
                <a:latin typeface="Broadway" panose="04040905080B02020502" pitchFamily="82" charset="0"/>
              </a:rPr>
              <a:t>OVER SIMPLIFICATION </a:t>
            </a:r>
            <a:endParaRPr lang="en-IN" dirty="0"/>
          </a:p>
        </p:txBody>
      </p:sp>
      <p:sp>
        <p:nvSpPr>
          <p:cNvPr id="3" name="Content Placeholder 2"/>
          <p:cNvSpPr>
            <a:spLocks noGrp="1"/>
          </p:cNvSpPr>
          <p:nvPr>
            <p:ph sz="half" idx="1"/>
          </p:nvPr>
        </p:nvSpPr>
        <p:spPr/>
        <p:txBody>
          <a:bodyPr>
            <a:normAutofit/>
          </a:bodyPr>
          <a:lstStyle/>
          <a:p>
            <a:pPr algn="just">
              <a:lnSpc>
                <a:spcPct val="125000"/>
              </a:lnSpc>
            </a:pPr>
            <a:r>
              <a:rPr lang="en-US" sz="2000" dirty="0" smtClean="0">
                <a:latin typeface="Times New Roman" panose="02020603050405020304" pitchFamily="18" charset="0"/>
                <a:ea typeface="Gadugi" panose="020B0502040204020203" pitchFamily="34" charset="0"/>
                <a:cs typeface="Times New Roman" panose="02020603050405020304" pitchFamily="18" charset="0"/>
              </a:rPr>
              <a:t>Section 194T  – Any person, being a firm, responsible for paying any sum in the nature of salary, remuneration , commission , bonus or interest to a partner of the firm, shall at the </a:t>
            </a:r>
            <a:r>
              <a:rPr lang="en-US" sz="2000" b="1" dirty="0" smtClean="0">
                <a:latin typeface="Times New Roman" panose="02020603050405020304" pitchFamily="18" charset="0"/>
                <a:ea typeface="Gadugi" panose="020B0502040204020203" pitchFamily="34" charset="0"/>
                <a:cs typeface="Times New Roman" panose="02020603050405020304" pitchFamily="18" charset="0"/>
              </a:rPr>
              <a:t>time of credit of such sum </a:t>
            </a:r>
            <a:r>
              <a:rPr lang="en-US" sz="2000" dirty="0" smtClean="0">
                <a:latin typeface="Times New Roman" panose="02020603050405020304" pitchFamily="18" charset="0"/>
                <a:ea typeface="Gadugi" panose="020B0502040204020203" pitchFamily="34" charset="0"/>
                <a:cs typeface="Times New Roman" panose="02020603050405020304" pitchFamily="18" charset="0"/>
              </a:rPr>
              <a:t>to the account of the partners (including capital account) </a:t>
            </a:r>
            <a:r>
              <a:rPr lang="en-US" sz="2000" b="1" dirty="0" smtClean="0">
                <a:latin typeface="Times New Roman" panose="02020603050405020304" pitchFamily="18" charset="0"/>
                <a:ea typeface="Gadugi" panose="020B0502040204020203" pitchFamily="34" charset="0"/>
                <a:cs typeface="Times New Roman" panose="02020603050405020304" pitchFamily="18" charset="0"/>
              </a:rPr>
              <a:t>or at the time of payment thereof, which ever is earlier</a:t>
            </a:r>
            <a:r>
              <a:rPr lang="en-US" sz="2000" dirty="0" smtClean="0">
                <a:latin typeface="Times New Roman" panose="02020603050405020304" pitchFamily="18" charset="0"/>
                <a:ea typeface="Gadugi" panose="020B0502040204020203" pitchFamily="34" charset="0"/>
                <a:cs typeface="Times New Roman" panose="02020603050405020304" pitchFamily="18" charset="0"/>
              </a:rPr>
              <a:t> , shall deduction income tax @ 10%</a:t>
            </a:r>
            <a:endParaRPr lang="en-IN" sz="1200" b="1" dirty="0">
              <a:latin typeface="Times New Roman" panose="02020603050405020304" pitchFamily="18" charset="0"/>
              <a:ea typeface="Gadugi" panose="020B0502040204020203" pitchFamily="34" charset="0"/>
              <a:cs typeface="Times New Roman" panose="02020603050405020304" pitchFamily="18" charset="0"/>
            </a:endParaRPr>
          </a:p>
        </p:txBody>
      </p:sp>
      <p:sp>
        <p:nvSpPr>
          <p:cNvPr id="4" name="Content Placeholder 3"/>
          <p:cNvSpPr>
            <a:spLocks noGrp="1"/>
          </p:cNvSpPr>
          <p:nvPr>
            <p:ph sz="half" idx="2"/>
          </p:nvPr>
        </p:nvSpPr>
        <p:spPr/>
        <p:txBody>
          <a:bodyPr>
            <a:normAutofit/>
          </a:bodyPr>
          <a:lstStyle/>
          <a:p>
            <a:pPr algn="just">
              <a:lnSpc>
                <a:spcPct val="125000"/>
              </a:lnSpc>
            </a:pPr>
            <a:r>
              <a:rPr lang="en-US" sz="2000" dirty="0" smtClean="0">
                <a:latin typeface="Gadugi" panose="020B0502040204020203" pitchFamily="34" charset="0"/>
                <a:ea typeface="Gadugi" panose="020B0502040204020203" pitchFamily="34" charset="0"/>
              </a:rPr>
              <a:t>Section 393 – Table – item 7 – any sum in the nature of salary, remuneration , commission, bonus or </a:t>
            </a:r>
            <a:r>
              <a:rPr lang="en-US" sz="2000" b="1" dirty="0" smtClean="0">
                <a:latin typeface="Gadugi" panose="020B0502040204020203" pitchFamily="34" charset="0"/>
                <a:ea typeface="Gadugi" panose="020B0502040204020203" pitchFamily="34" charset="0"/>
              </a:rPr>
              <a:t>interest paid to a partner of the firm or credited to his account </a:t>
            </a:r>
            <a:r>
              <a:rPr lang="en-US" sz="2000" dirty="0" smtClean="0">
                <a:latin typeface="Gadugi" panose="020B0502040204020203" pitchFamily="34" charset="0"/>
                <a:ea typeface="Gadugi" panose="020B0502040204020203" pitchFamily="34" charset="0"/>
              </a:rPr>
              <a:t>(including capital account)</a:t>
            </a:r>
            <a:endParaRPr lang="en-IN" sz="2000"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30503913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5401"/>
          </a:xfrm>
        </p:spPr>
        <p:txBody>
          <a:bodyPr>
            <a:normAutofit fontScale="90000"/>
          </a:bodyPr>
          <a:lstStyle/>
          <a:p>
            <a:pPr algn="ctr"/>
            <a:r>
              <a:rPr lang="en-US" dirty="0">
                <a:latin typeface="Broadway" panose="04040905080B02020502" pitchFamily="82" charset="0"/>
              </a:rPr>
              <a:t>Change – does it matter ?</a:t>
            </a:r>
            <a:endParaRPr lang="en-IN" dirty="0">
              <a:latin typeface="Broadway" panose="04040905080B02020502" pitchFamily="82" charset="0"/>
            </a:endParaRPr>
          </a:p>
        </p:txBody>
      </p:sp>
      <p:sp>
        <p:nvSpPr>
          <p:cNvPr id="3" name="Content Placeholder 2"/>
          <p:cNvSpPr>
            <a:spLocks noGrp="1"/>
          </p:cNvSpPr>
          <p:nvPr>
            <p:ph idx="1"/>
          </p:nvPr>
        </p:nvSpPr>
        <p:spPr>
          <a:xfrm>
            <a:off x="838200" y="1306286"/>
            <a:ext cx="10515600" cy="4870677"/>
          </a:xfrm>
        </p:spPr>
        <p:txBody>
          <a:bodyPr>
            <a:normAutofit lnSpcReduction="10000"/>
          </a:bodyPr>
          <a:lstStyle/>
          <a:p>
            <a:pPr algn="just">
              <a:lnSpc>
                <a:spcPct val="150000"/>
              </a:lnSpc>
            </a:pPr>
            <a:r>
              <a:rPr lang="en-US" sz="2400" dirty="0">
                <a:latin typeface="Gadugi" panose="020B0502040204020203" pitchFamily="34" charset="0"/>
                <a:ea typeface="Gadugi" panose="020B0502040204020203" pitchFamily="34" charset="0"/>
              </a:rPr>
              <a:t>No deductions under new tax regime</a:t>
            </a:r>
          </a:p>
          <a:p>
            <a:pPr algn="just">
              <a:lnSpc>
                <a:spcPct val="150000"/>
              </a:lnSpc>
            </a:pPr>
            <a:r>
              <a:rPr lang="en-US" sz="2400" dirty="0">
                <a:latin typeface="Gadugi" panose="020B0502040204020203" pitchFamily="34" charset="0"/>
                <a:ea typeface="Gadugi" panose="020B0502040204020203" pitchFamily="34" charset="0"/>
              </a:rPr>
              <a:t>Most items of receipt subject to TDS and major expenditure covered by TCS</a:t>
            </a:r>
          </a:p>
          <a:p>
            <a:pPr algn="just">
              <a:lnSpc>
                <a:spcPct val="150000"/>
              </a:lnSpc>
            </a:pPr>
            <a:r>
              <a:rPr lang="en-US" sz="2400" dirty="0">
                <a:latin typeface="Gadugi" panose="020B0502040204020203" pitchFamily="34" charset="0"/>
                <a:ea typeface="Gadugi" panose="020B0502040204020203" pitchFamily="34" charset="0"/>
              </a:rPr>
              <a:t>Capital gains on security transactions provided by service provider</a:t>
            </a:r>
          </a:p>
          <a:p>
            <a:pPr algn="just">
              <a:lnSpc>
                <a:spcPct val="150000"/>
              </a:lnSpc>
            </a:pPr>
            <a:r>
              <a:rPr lang="en-US" sz="2400" dirty="0">
                <a:latin typeface="Gadugi" panose="020B0502040204020203" pitchFamily="34" charset="0"/>
                <a:ea typeface="Gadugi" panose="020B0502040204020203" pitchFamily="34" charset="0"/>
              </a:rPr>
              <a:t>Annual Information Statement / Tax Information Statement captures all transactions</a:t>
            </a:r>
          </a:p>
          <a:p>
            <a:pPr algn="just">
              <a:lnSpc>
                <a:spcPct val="150000"/>
              </a:lnSpc>
            </a:pPr>
            <a:r>
              <a:rPr lang="en-US" sz="2400" dirty="0">
                <a:latin typeface="Gadugi" panose="020B0502040204020203" pitchFamily="34" charset="0"/>
                <a:ea typeface="Gadugi" panose="020B0502040204020203" pitchFamily="34" charset="0"/>
              </a:rPr>
              <a:t>Form 168 [Form 26AS] virtually covers all tax related entries</a:t>
            </a:r>
          </a:p>
          <a:p>
            <a:pPr algn="just">
              <a:lnSpc>
                <a:spcPct val="150000"/>
              </a:lnSpc>
            </a:pPr>
            <a:r>
              <a:rPr lang="en-US" sz="2400" dirty="0">
                <a:latin typeface="Gadugi" panose="020B0502040204020203" pitchFamily="34" charset="0"/>
                <a:ea typeface="Gadugi" panose="020B0502040204020203" pitchFamily="34" charset="0"/>
              </a:rPr>
              <a:t>Proposal to auto populate data for IT returns</a:t>
            </a:r>
            <a:endParaRPr lang="en-US" sz="2000"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43444822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5401"/>
          </a:xfrm>
        </p:spPr>
        <p:txBody>
          <a:bodyPr>
            <a:normAutofit fontScale="90000"/>
          </a:bodyPr>
          <a:lstStyle/>
          <a:p>
            <a:pPr algn="ctr"/>
            <a:r>
              <a:rPr lang="en-US" dirty="0">
                <a:latin typeface="Broadway" panose="04040905080B02020502" pitchFamily="82" charset="0"/>
              </a:rPr>
              <a:t>Reliance on AI</a:t>
            </a:r>
            <a:endParaRPr lang="en-IN" dirty="0">
              <a:latin typeface="Broadway" panose="04040905080B02020502" pitchFamily="82" charset="0"/>
            </a:endParaRPr>
          </a:p>
        </p:txBody>
      </p:sp>
      <p:sp>
        <p:nvSpPr>
          <p:cNvPr id="3" name="Content Placeholder 2"/>
          <p:cNvSpPr>
            <a:spLocks noGrp="1"/>
          </p:cNvSpPr>
          <p:nvPr>
            <p:ph idx="1"/>
          </p:nvPr>
        </p:nvSpPr>
        <p:spPr>
          <a:xfrm>
            <a:off x="838200" y="1306286"/>
            <a:ext cx="10515600" cy="4870677"/>
          </a:xfrm>
        </p:spPr>
        <p:txBody>
          <a:bodyPr>
            <a:normAutofit/>
          </a:bodyPr>
          <a:lstStyle/>
          <a:p>
            <a:pPr marL="0" indent="0" algn="just">
              <a:lnSpc>
                <a:spcPct val="150000"/>
              </a:lnSpc>
              <a:buNone/>
            </a:pPr>
            <a:r>
              <a:rPr lang="en-US" sz="2000" b="1" dirty="0">
                <a:latin typeface="Gadugi" panose="020B0502040204020203" pitchFamily="34" charset="0"/>
                <a:ea typeface="Gadugi" panose="020B0502040204020203" pitchFamily="34" charset="0"/>
              </a:rPr>
              <a:t>Areas where AI can be reliable</a:t>
            </a:r>
          </a:p>
          <a:p>
            <a:pPr algn="just">
              <a:lnSpc>
                <a:spcPct val="150000"/>
              </a:lnSpc>
            </a:pPr>
            <a:r>
              <a:rPr lang="en-US" sz="2000" dirty="0">
                <a:latin typeface="Gadugi" panose="020B0502040204020203" pitchFamily="34" charset="0"/>
                <a:ea typeface="Gadugi" panose="020B0502040204020203" pitchFamily="34" charset="0"/>
              </a:rPr>
              <a:t>Form mapping and renumbering</a:t>
            </a:r>
          </a:p>
          <a:p>
            <a:pPr algn="just">
              <a:lnSpc>
                <a:spcPct val="150000"/>
              </a:lnSpc>
            </a:pPr>
            <a:r>
              <a:rPr lang="en-US" sz="2000" dirty="0">
                <a:latin typeface="Gadugi" panose="020B0502040204020203" pitchFamily="34" charset="0"/>
                <a:ea typeface="Gadugi" panose="020B0502040204020203" pitchFamily="34" charset="0"/>
              </a:rPr>
              <a:t>Routine compliance work like TDS rate identification, PAN /Aadhaar compliance checks, return preparation , AIS reconciliation, ITR pre-fill </a:t>
            </a:r>
            <a:r>
              <a:rPr lang="en-US" sz="2000" dirty="0" err="1">
                <a:latin typeface="Gadugi" panose="020B0502040204020203" pitchFamily="34" charset="0"/>
                <a:ea typeface="Gadugi" panose="020B0502040204020203" pitchFamily="34" charset="0"/>
              </a:rPr>
              <a:t>etc</a:t>
            </a:r>
            <a:endParaRPr lang="en-US" sz="2000" dirty="0">
              <a:latin typeface="Gadugi" panose="020B0502040204020203" pitchFamily="34" charset="0"/>
              <a:ea typeface="Gadugi" panose="020B0502040204020203" pitchFamily="34" charset="0"/>
            </a:endParaRPr>
          </a:p>
          <a:p>
            <a:pPr algn="just">
              <a:lnSpc>
                <a:spcPct val="150000"/>
              </a:lnSpc>
            </a:pPr>
            <a:r>
              <a:rPr lang="en-US" sz="2000" dirty="0">
                <a:latin typeface="Gadugi" panose="020B0502040204020203" pitchFamily="34" charset="0"/>
                <a:ea typeface="Gadugi" panose="020B0502040204020203" pitchFamily="34" charset="0"/>
              </a:rPr>
              <a:t>Formula based rules where there are fixed, thresholds clear and logic is determinate like HRA exemption, perquisite valuation , capital gains indexation</a:t>
            </a:r>
          </a:p>
          <a:p>
            <a:pPr marL="0" indent="0" algn="just">
              <a:lnSpc>
                <a:spcPct val="150000"/>
              </a:lnSpc>
              <a:buNone/>
            </a:pPr>
            <a:endParaRPr lang="en-US" sz="2000" dirty="0">
              <a:latin typeface="Gadugi" panose="020B0502040204020203" pitchFamily="34" charset="0"/>
              <a:ea typeface="Gadugi" panose="020B0502040204020203" pitchFamily="34" charset="0"/>
            </a:endParaRPr>
          </a:p>
          <a:p>
            <a:pPr algn="just">
              <a:lnSpc>
                <a:spcPct val="150000"/>
              </a:lnSpc>
            </a:pPr>
            <a:endParaRPr lang="en-US" sz="2000"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89036251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5401"/>
          </a:xfrm>
        </p:spPr>
        <p:txBody>
          <a:bodyPr>
            <a:normAutofit fontScale="90000"/>
          </a:bodyPr>
          <a:lstStyle/>
          <a:p>
            <a:pPr algn="ctr"/>
            <a:r>
              <a:rPr lang="en-US" dirty="0">
                <a:latin typeface="Broadway" panose="04040905080B02020502" pitchFamily="82" charset="0"/>
              </a:rPr>
              <a:t>Reliance on AI</a:t>
            </a:r>
            <a:endParaRPr lang="en-IN" dirty="0">
              <a:latin typeface="Broadway" panose="04040905080B02020502" pitchFamily="82" charset="0"/>
            </a:endParaRPr>
          </a:p>
        </p:txBody>
      </p:sp>
      <p:sp>
        <p:nvSpPr>
          <p:cNvPr id="3" name="Content Placeholder 2"/>
          <p:cNvSpPr>
            <a:spLocks noGrp="1"/>
          </p:cNvSpPr>
          <p:nvPr>
            <p:ph idx="1"/>
          </p:nvPr>
        </p:nvSpPr>
        <p:spPr>
          <a:xfrm>
            <a:off x="838200" y="1306286"/>
            <a:ext cx="10515600" cy="4870677"/>
          </a:xfrm>
        </p:spPr>
        <p:txBody>
          <a:bodyPr>
            <a:normAutofit/>
          </a:bodyPr>
          <a:lstStyle/>
          <a:p>
            <a:pPr marL="0" indent="0" algn="just">
              <a:lnSpc>
                <a:spcPct val="150000"/>
              </a:lnSpc>
              <a:buNone/>
            </a:pPr>
            <a:r>
              <a:rPr lang="en-US" sz="2000" b="1" dirty="0">
                <a:latin typeface="Gadugi" panose="020B0502040204020203" pitchFamily="34" charset="0"/>
                <a:ea typeface="Gadugi" panose="020B0502040204020203" pitchFamily="34" charset="0"/>
              </a:rPr>
              <a:t>Areas where AI cannot be reliable</a:t>
            </a:r>
          </a:p>
          <a:p>
            <a:pPr algn="just">
              <a:lnSpc>
                <a:spcPct val="150000"/>
              </a:lnSpc>
            </a:pPr>
            <a:r>
              <a:rPr lang="en-US" sz="2000" dirty="0">
                <a:latin typeface="Gadugi" panose="020B0502040204020203" pitchFamily="34" charset="0"/>
                <a:ea typeface="Gadugi" panose="020B0502040204020203" pitchFamily="34" charset="0"/>
              </a:rPr>
              <a:t>Interpretation of grey areas where language is </a:t>
            </a:r>
            <a:r>
              <a:rPr lang="en-US" sz="2000" dirty="0" err="1">
                <a:latin typeface="Gadugi" panose="020B0502040204020203" pitchFamily="34" charset="0"/>
                <a:ea typeface="Gadugi" panose="020B0502040204020203" pitchFamily="34" charset="0"/>
              </a:rPr>
              <a:t>ambigious</a:t>
            </a:r>
            <a:r>
              <a:rPr lang="en-US" sz="2000" dirty="0">
                <a:latin typeface="Gadugi" panose="020B0502040204020203" pitchFamily="34" charset="0"/>
                <a:ea typeface="Gadugi" panose="020B0502040204020203" pitchFamily="34" charset="0"/>
              </a:rPr>
              <a:t>, multiple views are possible, purposive interpretation is required</a:t>
            </a:r>
          </a:p>
          <a:p>
            <a:pPr algn="just">
              <a:lnSpc>
                <a:spcPct val="150000"/>
              </a:lnSpc>
            </a:pPr>
            <a:r>
              <a:rPr lang="en-US" sz="2000" dirty="0">
                <a:latin typeface="Gadugi" panose="020B0502040204020203" pitchFamily="34" charset="0"/>
                <a:ea typeface="Gadugi" panose="020B0502040204020203" pitchFamily="34" charset="0"/>
              </a:rPr>
              <a:t>Fact verification risk – hallucinate section / rules , mix old and new provisions, cite non-existent cases , confuse draft </a:t>
            </a:r>
            <a:r>
              <a:rPr lang="en-US" sz="2000" dirty="0" err="1">
                <a:latin typeface="Gadugi" panose="020B0502040204020203" pitchFamily="34" charset="0"/>
                <a:ea typeface="Gadugi" panose="020B0502040204020203" pitchFamily="34" charset="0"/>
              </a:rPr>
              <a:t>vs</a:t>
            </a:r>
            <a:r>
              <a:rPr lang="en-US" sz="2000" dirty="0">
                <a:latin typeface="Gadugi" panose="020B0502040204020203" pitchFamily="34" charset="0"/>
                <a:ea typeface="Gadugi" panose="020B0502040204020203" pitchFamily="34" charset="0"/>
              </a:rPr>
              <a:t> notified rules </a:t>
            </a:r>
          </a:p>
          <a:p>
            <a:pPr algn="just">
              <a:lnSpc>
                <a:spcPct val="150000"/>
              </a:lnSpc>
            </a:pPr>
            <a:endParaRPr lang="en-US" sz="2000"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39991798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Broadway" panose="04040905080B02020502" pitchFamily="82" charset="0"/>
              </a:rPr>
              <a:t>CONCLUSION</a:t>
            </a:r>
            <a:endParaRPr lang="en-IN" dirty="0">
              <a:latin typeface="Broadway" panose="04040905080B02020502" pitchFamily="82" charset="0"/>
            </a:endParaRPr>
          </a:p>
        </p:txBody>
      </p:sp>
      <p:sp>
        <p:nvSpPr>
          <p:cNvPr id="3" name="Content Placeholder 2"/>
          <p:cNvSpPr>
            <a:spLocks noGrp="1"/>
          </p:cNvSpPr>
          <p:nvPr>
            <p:ph idx="1"/>
          </p:nvPr>
        </p:nvSpPr>
        <p:spPr/>
        <p:txBody>
          <a:bodyPr>
            <a:normAutofit fontScale="92500"/>
          </a:bodyPr>
          <a:lstStyle/>
          <a:p>
            <a:pPr algn="just">
              <a:lnSpc>
                <a:spcPct val="150000"/>
              </a:lnSpc>
            </a:pPr>
            <a:r>
              <a:rPr lang="en-US" dirty="0">
                <a:latin typeface="Gadugi" panose="020B0502040204020203" pitchFamily="34" charset="0"/>
                <a:ea typeface="Gadugi" panose="020B0502040204020203" pitchFamily="34" charset="0"/>
              </a:rPr>
              <a:t>The transition is not merely a change of Rules and Forms;</a:t>
            </a:r>
          </a:p>
          <a:p>
            <a:pPr algn="just">
              <a:lnSpc>
                <a:spcPct val="150000"/>
              </a:lnSpc>
            </a:pPr>
            <a:r>
              <a:rPr lang="en-US" dirty="0">
                <a:latin typeface="Gadugi" panose="020B0502040204020203" pitchFamily="34" charset="0"/>
                <a:ea typeface="Gadugi" panose="020B0502040204020203" pitchFamily="34" charset="0"/>
              </a:rPr>
              <a:t>It requires re-orientation in understanding the changed rules and requirements of the new forms which are more tech oriented</a:t>
            </a:r>
          </a:p>
          <a:p>
            <a:pPr algn="just">
              <a:lnSpc>
                <a:spcPct val="150000"/>
              </a:lnSpc>
            </a:pPr>
            <a:r>
              <a:rPr lang="en-US" dirty="0">
                <a:latin typeface="Gadugi" panose="020B0502040204020203" pitchFamily="34" charset="0"/>
                <a:ea typeface="Gadugi" panose="020B0502040204020203" pitchFamily="34" charset="0"/>
              </a:rPr>
              <a:t>Ensuring compliance and professional practices and navigating through the risk of leading a normal life </a:t>
            </a:r>
          </a:p>
          <a:p>
            <a:pPr algn="just">
              <a:lnSpc>
                <a:spcPct val="150000"/>
              </a:lnSpc>
            </a:pPr>
            <a:r>
              <a:rPr lang="en-US" dirty="0">
                <a:latin typeface="Gadugi" panose="020B0502040204020203" pitchFamily="34" charset="0"/>
                <a:ea typeface="Gadugi" panose="020B0502040204020203" pitchFamily="34" charset="0"/>
              </a:rPr>
              <a:t>Astrologer’s prediction ……..!!!!!</a:t>
            </a:r>
            <a:endParaRPr lang="en-IN"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2232432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8464"/>
          </a:xfrm>
        </p:spPr>
        <p:txBody>
          <a:bodyPr>
            <a:normAutofit/>
          </a:bodyPr>
          <a:lstStyle/>
          <a:p>
            <a:pPr algn="ctr"/>
            <a:r>
              <a:rPr lang="en-US" sz="3200" dirty="0">
                <a:latin typeface="Broadway" panose="04040905080B02020502" pitchFamily="82" charset="0"/>
              </a:rPr>
              <a:t>SIMPLICATION – HOW ACHIEVED</a:t>
            </a:r>
            <a:endParaRPr lang="en-IN" sz="3200" dirty="0">
              <a:latin typeface="Broadway" panose="04040905080B02020502" pitchFamily="82" charset="0"/>
            </a:endParaRPr>
          </a:p>
        </p:txBody>
      </p:sp>
      <p:sp>
        <p:nvSpPr>
          <p:cNvPr id="3" name="Content Placeholder 2"/>
          <p:cNvSpPr>
            <a:spLocks noGrp="1"/>
          </p:cNvSpPr>
          <p:nvPr>
            <p:ph sz="half" idx="1"/>
          </p:nvPr>
        </p:nvSpPr>
        <p:spPr/>
        <p:txBody>
          <a:bodyPr>
            <a:normAutofit/>
          </a:bodyPr>
          <a:lstStyle/>
          <a:p>
            <a:pPr marL="514350" indent="-514350" algn="just">
              <a:buAutoNum type="alphaLcPeriod"/>
            </a:pPr>
            <a:r>
              <a:rPr lang="en-IN" sz="1800" dirty="0">
                <a:latin typeface="Gadugi" panose="020B0502040204020203" pitchFamily="34" charset="0"/>
                <a:ea typeface="Gadugi" panose="020B0502040204020203" pitchFamily="34" charset="0"/>
              </a:rPr>
              <a:t>Divided into 28 parts </a:t>
            </a:r>
          </a:p>
          <a:p>
            <a:pPr marL="514350" indent="-514350" algn="just">
              <a:buAutoNum type="alphaLcPeriod"/>
            </a:pPr>
            <a:r>
              <a:rPr lang="en-IN" sz="1800" dirty="0">
                <a:latin typeface="Gadugi" panose="020B0502040204020203" pitchFamily="34" charset="0"/>
                <a:ea typeface="Gadugi" panose="020B0502040204020203" pitchFamily="34" charset="0"/>
              </a:rPr>
              <a:t>One part having 21 sub parts </a:t>
            </a:r>
          </a:p>
          <a:p>
            <a:pPr marL="514350" indent="-514350" algn="just">
              <a:buAutoNum type="alphaLcPeriod"/>
            </a:pPr>
            <a:r>
              <a:rPr lang="en-IN" sz="1800" dirty="0">
                <a:latin typeface="Gadugi" panose="020B0502040204020203" pitchFamily="34" charset="0"/>
                <a:ea typeface="Gadugi" panose="020B0502040204020203" pitchFamily="34" charset="0"/>
              </a:rPr>
              <a:t>Resulting into 49 chapters  </a:t>
            </a:r>
          </a:p>
          <a:p>
            <a:pPr marL="514350" indent="-514350" algn="just">
              <a:buAutoNum type="alphaLcPeriod"/>
            </a:pPr>
            <a:r>
              <a:rPr lang="en-IN" sz="1800" dirty="0">
                <a:latin typeface="Gadugi" panose="020B0502040204020203" pitchFamily="34" charset="0"/>
                <a:ea typeface="Gadugi" panose="020B0502040204020203" pitchFamily="34" charset="0"/>
              </a:rPr>
              <a:t>Total number of rules – 503</a:t>
            </a:r>
          </a:p>
          <a:p>
            <a:pPr marL="514350" indent="-514350" algn="just">
              <a:buAutoNum type="alphaLcPeriod"/>
            </a:pPr>
            <a:r>
              <a:rPr lang="en-IN" sz="1800" dirty="0">
                <a:latin typeface="Gadugi" panose="020B0502040204020203" pitchFamily="34" charset="0"/>
                <a:ea typeface="Gadugi" panose="020B0502040204020203" pitchFamily="34" charset="0"/>
              </a:rPr>
              <a:t>Forms were almost 350</a:t>
            </a:r>
          </a:p>
          <a:p>
            <a:pPr marL="514350" indent="-514350" algn="just">
              <a:buAutoNum type="alphaLcPeriod"/>
            </a:pPr>
            <a:r>
              <a:rPr lang="en-US" sz="1800" dirty="0">
                <a:latin typeface="Gadugi" panose="020B0502040204020203" pitchFamily="34" charset="0"/>
                <a:ea typeface="Gadugi" panose="020B0502040204020203" pitchFamily="34" charset="0"/>
              </a:rPr>
              <a:t>59 Forms beginning with Form 3 …….3A to Form 3 CT</a:t>
            </a:r>
          </a:p>
          <a:p>
            <a:pPr marL="514350" indent="-514350" algn="just">
              <a:buAutoNum type="alphaLcPeriod"/>
            </a:pPr>
            <a:r>
              <a:rPr lang="en-US" sz="1900" dirty="0">
                <a:latin typeface="Gadugi" panose="020B0502040204020203" pitchFamily="34" charset="0"/>
                <a:ea typeface="Gadugi" panose="020B0502040204020203" pitchFamily="34" charset="0"/>
              </a:rPr>
              <a:t>58 Forms beginning with Form 10…Form 10 IL</a:t>
            </a:r>
          </a:p>
          <a:p>
            <a:pPr marL="514350" indent="-514350" algn="just">
              <a:buAutoNum type="alphaLcPeriod"/>
            </a:pPr>
            <a:r>
              <a:rPr lang="en-US" sz="1900" dirty="0">
                <a:latin typeface="Gadugi" panose="020B0502040204020203" pitchFamily="34" charset="0"/>
                <a:ea typeface="Gadugi" panose="020B0502040204020203" pitchFamily="34" charset="0"/>
              </a:rPr>
              <a:t>Almost 20 forms beginning with Form 26 …26AS….26 QF</a:t>
            </a:r>
            <a:endParaRPr lang="en-IN" sz="1900" dirty="0">
              <a:latin typeface="Gadugi" panose="020B0502040204020203" pitchFamily="34" charset="0"/>
              <a:ea typeface="Gadugi" panose="020B0502040204020203" pitchFamily="34" charset="0"/>
            </a:endParaRPr>
          </a:p>
        </p:txBody>
      </p:sp>
      <p:sp>
        <p:nvSpPr>
          <p:cNvPr id="4" name="Content Placeholder 3"/>
          <p:cNvSpPr>
            <a:spLocks noGrp="1"/>
          </p:cNvSpPr>
          <p:nvPr>
            <p:ph sz="half" idx="2"/>
          </p:nvPr>
        </p:nvSpPr>
        <p:spPr/>
        <p:txBody>
          <a:bodyPr>
            <a:normAutofit/>
          </a:bodyPr>
          <a:lstStyle/>
          <a:p>
            <a:pPr marL="0" indent="0" algn="just">
              <a:buNone/>
            </a:pPr>
            <a:r>
              <a:rPr lang="en-IN" sz="1400" dirty="0">
                <a:latin typeface="Elephant" panose="02020904090505020303" pitchFamily="18" charset="0"/>
                <a:ea typeface="Gadugi" panose="020B0502040204020203" pitchFamily="34" charset="0"/>
              </a:rPr>
              <a:t>a.  333 rules with no sub-divisions or chapters ..1…333</a:t>
            </a:r>
          </a:p>
          <a:p>
            <a:pPr marL="0" indent="0" algn="just">
              <a:buNone/>
            </a:pPr>
            <a:r>
              <a:rPr lang="en-IN" sz="1400" dirty="0">
                <a:latin typeface="Elephant" panose="02020904090505020303" pitchFamily="18" charset="0"/>
                <a:ea typeface="Gadugi" panose="020B0502040204020203" pitchFamily="34" charset="0"/>
              </a:rPr>
              <a:t>b.  190 forms with no suffixes ….Form 1 …..Form 190</a:t>
            </a:r>
          </a:p>
          <a:p>
            <a:pPr marL="0" indent="0" algn="just">
              <a:buNone/>
            </a:pPr>
            <a:r>
              <a:rPr lang="en-IN" sz="1400" dirty="0">
                <a:latin typeface="Elephant" panose="02020904090505020303" pitchFamily="18" charset="0"/>
                <a:ea typeface="Gadugi" panose="020B0502040204020203" pitchFamily="34" charset="0"/>
              </a:rPr>
              <a:t>c.   Formulas introduced / modified  in the Rules</a:t>
            </a:r>
          </a:p>
          <a:p>
            <a:pPr marL="0" indent="0" algn="just">
              <a:buNone/>
            </a:pPr>
            <a:endParaRPr lang="en-IN" sz="1400" dirty="0">
              <a:latin typeface="Elephant" panose="02020904090505020303" pitchFamily="18" charset="0"/>
              <a:ea typeface="Gadugi" panose="020B0502040204020203" pitchFamily="34" charset="0"/>
            </a:endParaRPr>
          </a:p>
        </p:txBody>
      </p:sp>
    </p:spTree>
    <p:extLst>
      <p:ext uri="{BB962C8B-B14F-4D97-AF65-F5344CB8AC3E}">
        <p14:creationId xmlns:p14="http://schemas.microsoft.com/office/powerpoint/2010/main" val="14696506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75104"/>
          </a:xfrm>
        </p:spPr>
        <p:txBody>
          <a:bodyPr>
            <a:normAutofit fontScale="90000"/>
          </a:bodyPr>
          <a:lstStyle/>
          <a:p>
            <a:pPr algn="ctr"/>
            <a:r>
              <a:rPr lang="en-US" dirty="0">
                <a:latin typeface="Broadway" panose="04040905080B02020502" pitchFamily="82" charset="0"/>
              </a:rPr>
              <a:t>SYNOPSIS OF CHANGE</a:t>
            </a:r>
            <a:endParaRPr lang="en-IN" dirty="0">
              <a:latin typeface="Broadway" panose="04040905080B020205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0669926"/>
              </p:ext>
            </p:extLst>
          </p:nvPr>
        </p:nvGraphicFramePr>
        <p:xfrm>
          <a:off x="838200" y="1117600"/>
          <a:ext cx="10515600" cy="4741336"/>
        </p:xfrm>
        <a:graphic>
          <a:graphicData uri="http://schemas.openxmlformats.org/drawingml/2006/table">
            <a:tbl>
              <a:tblPr firstRow="1" bandRow="1">
                <a:tableStyleId>{5C22544A-7EE6-4342-B048-85BDC9FD1C3A}</a:tableStyleId>
              </a:tblPr>
              <a:tblGrid>
                <a:gridCol w="555171">
                  <a:extLst>
                    <a:ext uri="{9D8B030D-6E8A-4147-A177-3AD203B41FA5}">
                      <a16:colId xmlns:a16="http://schemas.microsoft.com/office/drawing/2014/main" xmlns="" val="20000"/>
                    </a:ext>
                  </a:extLst>
                </a:gridCol>
                <a:gridCol w="9960429">
                  <a:extLst>
                    <a:ext uri="{9D8B030D-6E8A-4147-A177-3AD203B41FA5}">
                      <a16:colId xmlns:a16="http://schemas.microsoft.com/office/drawing/2014/main" xmlns="" val="20001"/>
                    </a:ext>
                  </a:extLst>
                </a:gridCol>
              </a:tblGrid>
              <a:tr h="592667">
                <a:tc>
                  <a:txBody>
                    <a:bodyPr/>
                    <a:lstStyle/>
                    <a:p>
                      <a:pPr algn="ctr"/>
                      <a:r>
                        <a:rPr lang="en-US" sz="1600" dirty="0">
                          <a:solidFill>
                            <a:schemeClr val="tx1"/>
                          </a:solidFill>
                          <a:latin typeface="Gadugi" panose="020B0502040204020203" pitchFamily="34" charset="0"/>
                          <a:ea typeface="Gadugi" panose="020B0502040204020203" pitchFamily="34" charset="0"/>
                        </a:rPr>
                        <a:t>1</a:t>
                      </a:r>
                      <a:endParaRPr lang="en-IN" sz="1600" dirty="0">
                        <a:solidFill>
                          <a:schemeClr val="tx1"/>
                        </a:solidFill>
                        <a:latin typeface="Gadugi" panose="020B0502040204020203" pitchFamily="34" charset="0"/>
                        <a:ea typeface="Gadugi" panose="020B0502040204020203" pitchFamily="34" charset="0"/>
                      </a:endParaRPr>
                    </a:p>
                  </a:txBody>
                  <a:tcPr/>
                </a:tc>
                <a:tc>
                  <a:txBody>
                    <a:bodyPr/>
                    <a:lstStyle/>
                    <a:p>
                      <a:r>
                        <a:rPr lang="en-US" sz="2400" dirty="0">
                          <a:solidFill>
                            <a:schemeClr val="tx1"/>
                          </a:solidFill>
                          <a:latin typeface="Gadugi" panose="020B0502040204020203" pitchFamily="34" charset="0"/>
                          <a:ea typeface="Gadugi" panose="020B0502040204020203" pitchFamily="34" charset="0"/>
                        </a:rPr>
                        <a:t>Change</a:t>
                      </a:r>
                      <a:r>
                        <a:rPr lang="en-US" sz="2400" baseline="0" dirty="0">
                          <a:solidFill>
                            <a:schemeClr val="tx1"/>
                          </a:solidFill>
                          <a:latin typeface="Gadugi" panose="020B0502040204020203" pitchFamily="34" charset="0"/>
                          <a:ea typeface="Gadugi" panose="020B0502040204020203" pitchFamily="34" charset="0"/>
                        </a:rPr>
                        <a:t> from Act to Rules </a:t>
                      </a:r>
                      <a:endParaRPr lang="en-IN" sz="2400"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0"/>
                  </a:ext>
                </a:extLst>
              </a:tr>
              <a:tr h="592667">
                <a:tc>
                  <a:txBody>
                    <a:bodyPr/>
                    <a:lstStyle/>
                    <a:p>
                      <a:pPr algn="ctr"/>
                      <a:r>
                        <a:rPr lang="en-US" sz="1600" dirty="0">
                          <a:solidFill>
                            <a:schemeClr val="tx1"/>
                          </a:solidFill>
                          <a:latin typeface="Gadugi" panose="020B0502040204020203" pitchFamily="34" charset="0"/>
                          <a:ea typeface="Gadugi" panose="020B0502040204020203" pitchFamily="34" charset="0"/>
                        </a:rPr>
                        <a:t>2</a:t>
                      </a:r>
                      <a:endParaRPr lang="en-IN" sz="1600" dirty="0">
                        <a:solidFill>
                          <a:schemeClr val="tx1"/>
                        </a:solidFill>
                        <a:latin typeface="Gadugi" panose="020B0502040204020203" pitchFamily="34" charset="0"/>
                        <a:ea typeface="Gadugi" panose="020B0502040204020203" pitchFamily="34" charset="0"/>
                      </a:endParaRPr>
                    </a:p>
                  </a:txBody>
                  <a:tcPr/>
                </a:tc>
                <a:tc>
                  <a:txBody>
                    <a:bodyPr/>
                    <a:lstStyle/>
                    <a:p>
                      <a:r>
                        <a:rPr lang="en-US" sz="2400" b="1" dirty="0">
                          <a:solidFill>
                            <a:schemeClr val="tx1"/>
                          </a:solidFill>
                          <a:latin typeface="Gadugi" panose="020B0502040204020203" pitchFamily="34" charset="0"/>
                          <a:ea typeface="Gadugi" panose="020B0502040204020203" pitchFamily="34" charset="0"/>
                        </a:rPr>
                        <a:t>New</a:t>
                      </a:r>
                      <a:r>
                        <a:rPr lang="en-US" sz="2400" b="1" baseline="0" dirty="0">
                          <a:solidFill>
                            <a:schemeClr val="tx1"/>
                          </a:solidFill>
                          <a:latin typeface="Gadugi" panose="020B0502040204020203" pitchFamily="34" charset="0"/>
                          <a:ea typeface="Gadugi" panose="020B0502040204020203" pitchFamily="34" charset="0"/>
                        </a:rPr>
                        <a:t> Rules introduced</a:t>
                      </a:r>
                      <a:endParaRPr lang="en-IN" sz="2400" b="1"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1"/>
                  </a:ext>
                </a:extLst>
              </a:tr>
              <a:tr h="592667">
                <a:tc>
                  <a:txBody>
                    <a:bodyPr/>
                    <a:lstStyle/>
                    <a:p>
                      <a:pPr algn="ctr"/>
                      <a:r>
                        <a:rPr lang="en-US" sz="1600" dirty="0">
                          <a:solidFill>
                            <a:schemeClr val="tx1"/>
                          </a:solidFill>
                          <a:latin typeface="Gadugi" panose="020B0502040204020203" pitchFamily="34" charset="0"/>
                          <a:ea typeface="Gadugi" panose="020B0502040204020203" pitchFamily="34" charset="0"/>
                        </a:rPr>
                        <a:t>3</a:t>
                      </a:r>
                      <a:endParaRPr lang="en-IN" sz="1600" dirty="0">
                        <a:solidFill>
                          <a:schemeClr val="tx1"/>
                        </a:solidFill>
                        <a:latin typeface="Gadugi" panose="020B0502040204020203" pitchFamily="34" charset="0"/>
                        <a:ea typeface="Gadugi" panose="020B0502040204020203" pitchFamily="34" charset="0"/>
                      </a:endParaRPr>
                    </a:p>
                  </a:txBody>
                  <a:tcPr/>
                </a:tc>
                <a:tc>
                  <a:txBody>
                    <a:bodyPr/>
                    <a:lstStyle/>
                    <a:p>
                      <a:r>
                        <a:rPr lang="en-US" sz="2400" b="1">
                          <a:solidFill>
                            <a:schemeClr val="tx1"/>
                          </a:solidFill>
                          <a:latin typeface="Gadugi" panose="020B0502040204020203" pitchFamily="34" charset="0"/>
                          <a:ea typeface="Gadugi" panose="020B0502040204020203" pitchFamily="34" charset="0"/>
                        </a:rPr>
                        <a:t>New Sub rules inserted</a:t>
                      </a:r>
                      <a:endParaRPr lang="en-IN" sz="2400" b="1"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2"/>
                  </a:ext>
                </a:extLst>
              </a:tr>
              <a:tr h="592667">
                <a:tc>
                  <a:txBody>
                    <a:bodyPr/>
                    <a:lstStyle/>
                    <a:p>
                      <a:pPr algn="ctr"/>
                      <a:r>
                        <a:rPr lang="en-US" sz="1600" dirty="0">
                          <a:solidFill>
                            <a:schemeClr val="tx1"/>
                          </a:solidFill>
                          <a:latin typeface="Gadugi" panose="020B0502040204020203" pitchFamily="34" charset="0"/>
                          <a:ea typeface="Gadugi" panose="020B0502040204020203" pitchFamily="34" charset="0"/>
                        </a:rPr>
                        <a:t>4</a:t>
                      </a:r>
                      <a:endParaRPr lang="en-IN" sz="1600" dirty="0">
                        <a:solidFill>
                          <a:schemeClr val="tx1"/>
                        </a:solidFill>
                        <a:latin typeface="Gadugi" panose="020B0502040204020203" pitchFamily="34" charset="0"/>
                        <a:ea typeface="Gadugi" panose="020B0502040204020203" pitchFamily="34" charset="0"/>
                      </a:endParaRPr>
                    </a:p>
                  </a:txBody>
                  <a:tcPr/>
                </a:tc>
                <a:tc>
                  <a:txBody>
                    <a:bodyPr/>
                    <a:lstStyle/>
                    <a:p>
                      <a:r>
                        <a:rPr lang="en-US" sz="2400" b="1" dirty="0">
                          <a:solidFill>
                            <a:schemeClr val="tx1"/>
                          </a:solidFill>
                          <a:latin typeface="Gadugi" panose="020B0502040204020203" pitchFamily="34" charset="0"/>
                          <a:ea typeface="Gadugi" panose="020B0502040204020203" pitchFamily="34" charset="0"/>
                        </a:rPr>
                        <a:t>Same</a:t>
                      </a:r>
                      <a:r>
                        <a:rPr lang="en-US" sz="2400" b="1" baseline="0" dirty="0">
                          <a:solidFill>
                            <a:schemeClr val="tx1"/>
                          </a:solidFill>
                          <a:latin typeface="Gadugi" panose="020B0502040204020203" pitchFamily="34" charset="0"/>
                          <a:ea typeface="Gadugi" panose="020B0502040204020203" pitchFamily="34" charset="0"/>
                        </a:rPr>
                        <a:t> Rules with change of language – Mapping of old to new</a:t>
                      </a:r>
                      <a:endParaRPr lang="en-IN" sz="2400" b="1"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3"/>
                  </a:ext>
                </a:extLst>
              </a:tr>
              <a:tr h="592667">
                <a:tc>
                  <a:txBody>
                    <a:bodyPr/>
                    <a:lstStyle/>
                    <a:p>
                      <a:pPr algn="ctr"/>
                      <a:r>
                        <a:rPr lang="en-US" sz="1600" dirty="0">
                          <a:solidFill>
                            <a:schemeClr val="tx1"/>
                          </a:solidFill>
                          <a:latin typeface="Gadugi" panose="020B0502040204020203" pitchFamily="34" charset="0"/>
                          <a:ea typeface="Gadugi" panose="020B0502040204020203" pitchFamily="34" charset="0"/>
                        </a:rPr>
                        <a:t>5</a:t>
                      </a:r>
                      <a:endParaRPr lang="en-IN" sz="1600" dirty="0">
                        <a:solidFill>
                          <a:schemeClr val="tx1"/>
                        </a:solidFill>
                        <a:latin typeface="Gadugi" panose="020B0502040204020203" pitchFamily="34" charset="0"/>
                        <a:ea typeface="Gadugi" panose="020B0502040204020203" pitchFamily="34" charset="0"/>
                      </a:endParaRPr>
                    </a:p>
                  </a:txBody>
                  <a:tcPr/>
                </a:tc>
                <a:tc>
                  <a:txBody>
                    <a:bodyPr/>
                    <a:lstStyle/>
                    <a:p>
                      <a:r>
                        <a:rPr lang="en-US" sz="2400" b="1" dirty="0">
                          <a:solidFill>
                            <a:schemeClr val="tx1"/>
                          </a:solidFill>
                          <a:latin typeface="Gadugi" panose="020B0502040204020203" pitchFamily="34" charset="0"/>
                          <a:ea typeface="Gadugi" panose="020B0502040204020203" pitchFamily="34" charset="0"/>
                        </a:rPr>
                        <a:t>Same</a:t>
                      </a:r>
                      <a:r>
                        <a:rPr lang="en-US" sz="2400" b="1" baseline="0" dirty="0">
                          <a:solidFill>
                            <a:schemeClr val="tx1"/>
                          </a:solidFill>
                          <a:latin typeface="Gadugi" panose="020B0502040204020203" pitchFamily="34" charset="0"/>
                          <a:ea typeface="Gadugi" panose="020B0502040204020203" pitchFamily="34" charset="0"/>
                        </a:rPr>
                        <a:t> Rules with change of threshold </a:t>
                      </a:r>
                      <a:endParaRPr lang="en-IN" sz="2400" b="1"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4"/>
                  </a:ext>
                </a:extLst>
              </a:tr>
              <a:tr h="592667">
                <a:tc>
                  <a:txBody>
                    <a:bodyPr/>
                    <a:lstStyle/>
                    <a:p>
                      <a:pPr algn="ctr"/>
                      <a:r>
                        <a:rPr lang="en-US" sz="1600" dirty="0">
                          <a:solidFill>
                            <a:schemeClr val="tx1"/>
                          </a:solidFill>
                          <a:latin typeface="Gadugi" panose="020B0502040204020203" pitchFamily="34" charset="0"/>
                          <a:ea typeface="Gadugi" panose="020B0502040204020203" pitchFamily="34" charset="0"/>
                        </a:rPr>
                        <a:t>6</a:t>
                      </a:r>
                      <a:endParaRPr lang="en-IN" sz="1600" dirty="0">
                        <a:solidFill>
                          <a:schemeClr val="tx1"/>
                        </a:solidFill>
                        <a:latin typeface="Gadugi" panose="020B0502040204020203" pitchFamily="34" charset="0"/>
                        <a:ea typeface="Gadugi" panose="020B0502040204020203" pitchFamily="34" charset="0"/>
                      </a:endParaRPr>
                    </a:p>
                  </a:txBody>
                  <a:tcPr/>
                </a:tc>
                <a:tc>
                  <a:txBody>
                    <a:bodyPr/>
                    <a:lstStyle/>
                    <a:p>
                      <a:r>
                        <a:rPr lang="en-US" sz="2400" b="1" dirty="0">
                          <a:solidFill>
                            <a:schemeClr val="tx1"/>
                          </a:solidFill>
                          <a:latin typeface="Gadugi" panose="020B0502040204020203" pitchFamily="34" charset="0"/>
                          <a:ea typeface="Gadugi" panose="020B0502040204020203" pitchFamily="34" charset="0"/>
                        </a:rPr>
                        <a:t>Mapping of Forms old to new</a:t>
                      </a:r>
                      <a:endParaRPr lang="en-IN" sz="2400" b="1" dirty="0">
                        <a:solidFill>
                          <a:schemeClr val="tx1"/>
                        </a:solidFill>
                        <a:latin typeface="Gadugi" panose="020B0502040204020203" pitchFamily="34" charset="0"/>
                        <a:ea typeface="Gadugi" panose="020B0502040204020203" pitchFamily="34" charset="0"/>
                      </a:endParaRPr>
                    </a:p>
                  </a:txBody>
                  <a:tcPr/>
                </a:tc>
                <a:extLst>
                  <a:ext uri="{0D108BD9-81ED-4DB2-BD59-A6C34878D82A}">
                    <a16:rowId xmlns:a16="http://schemas.microsoft.com/office/drawing/2014/main" xmlns="" val="10005"/>
                  </a:ext>
                </a:extLst>
              </a:tr>
              <a:tr h="592667">
                <a:tc>
                  <a:txBody>
                    <a:bodyPr/>
                    <a:lstStyle/>
                    <a:p>
                      <a:pPr algn="ctr"/>
                      <a:r>
                        <a:rPr lang="en-US" sz="1600" dirty="0">
                          <a:solidFill>
                            <a:schemeClr val="tx1"/>
                          </a:solidFill>
                          <a:latin typeface="Gadugi" panose="020B0502040204020203" pitchFamily="34" charset="0"/>
                          <a:ea typeface="Gadugi" panose="020B0502040204020203" pitchFamily="34" charset="0"/>
                        </a:rPr>
                        <a:t>7</a:t>
                      </a:r>
                      <a:endParaRPr lang="en-IN" sz="1600" dirty="0">
                        <a:solidFill>
                          <a:schemeClr val="tx1"/>
                        </a:solidFill>
                        <a:latin typeface="Gadugi" panose="020B0502040204020203" pitchFamily="34" charset="0"/>
                        <a:ea typeface="Gadugi" panose="020B0502040204020203" pitchFamily="34" charset="0"/>
                      </a:endParaRPr>
                    </a:p>
                  </a:txBody>
                  <a:tcPr/>
                </a:tc>
                <a:tc>
                  <a:txBody>
                    <a:bodyPr/>
                    <a:lstStyle/>
                    <a:p>
                      <a:r>
                        <a:rPr lang="en-US" sz="2400" b="1" dirty="0">
                          <a:solidFill>
                            <a:schemeClr val="tx1"/>
                          </a:solidFill>
                          <a:latin typeface="Gadugi" panose="020B0502040204020203" pitchFamily="34" charset="0"/>
                          <a:ea typeface="Gadugi" panose="020B0502040204020203" pitchFamily="34" charset="0"/>
                        </a:rPr>
                        <a:t>New CA certificate</a:t>
                      </a:r>
                      <a:r>
                        <a:rPr lang="en-US" sz="2400" b="1" baseline="0" dirty="0">
                          <a:solidFill>
                            <a:schemeClr val="tx1"/>
                          </a:solidFill>
                          <a:latin typeface="Gadugi" panose="020B0502040204020203" pitchFamily="34" charset="0"/>
                          <a:ea typeface="Gadugi" panose="020B0502040204020203" pitchFamily="34" charset="0"/>
                        </a:rPr>
                        <a:t> requirement</a:t>
                      </a:r>
                    </a:p>
                  </a:txBody>
                  <a:tcPr/>
                </a:tc>
                <a:extLst>
                  <a:ext uri="{0D108BD9-81ED-4DB2-BD59-A6C34878D82A}">
                    <a16:rowId xmlns:a16="http://schemas.microsoft.com/office/drawing/2014/main" xmlns="" val="10006"/>
                  </a:ext>
                </a:extLst>
              </a:tr>
              <a:tr h="592667">
                <a:tc>
                  <a:txBody>
                    <a:bodyPr/>
                    <a:lstStyle/>
                    <a:p>
                      <a:pPr algn="ctr"/>
                      <a:r>
                        <a:rPr lang="en-US" sz="1600" dirty="0">
                          <a:solidFill>
                            <a:schemeClr val="tx1"/>
                          </a:solidFill>
                          <a:latin typeface="Gadugi" panose="020B0502040204020203" pitchFamily="34" charset="0"/>
                          <a:ea typeface="Gadugi" panose="020B0502040204020203" pitchFamily="34" charset="0"/>
                        </a:rPr>
                        <a:t>8</a:t>
                      </a:r>
                      <a:endParaRPr lang="en-IN" sz="1600" dirty="0">
                        <a:solidFill>
                          <a:schemeClr val="tx1"/>
                        </a:solidFill>
                        <a:latin typeface="Gadugi" panose="020B0502040204020203" pitchFamily="34" charset="0"/>
                        <a:ea typeface="Gadugi" panose="020B0502040204020203" pitchFamily="34" charset="0"/>
                      </a:endParaRPr>
                    </a:p>
                  </a:txBody>
                  <a:tcPr/>
                </a:tc>
                <a:tc>
                  <a:txBody>
                    <a:bodyPr/>
                    <a:lstStyle/>
                    <a:p>
                      <a:r>
                        <a:rPr lang="en-US" sz="2400" b="1" baseline="0" dirty="0">
                          <a:solidFill>
                            <a:schemeClr val="tx1"/>
                          </a:solidFill>
                          <a:latin typeface="Gadugi" panose="020B0502040204020203" pitchFamily="34" charset="0"/>
                          <a:ea typeface="Gadugi" panose="020B0502040204020203" pitchFamily="34" charset="0"/>
                        </a:rPr>
                        <a:t>New Forms</a:t>
                      </a: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12484778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2715</TotalTime>
  <Words>6872</Words>
  <Application>Microsoft Office PowerPoint</Application>
  <PresentationFormat>Widescreen</PresentationFormat>
  <Paragraphs>817</Paragraphs>
  <Slides>73</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73</vt:i4>
      </vt:variant>
    </vt:vector>
  </HeadingPairs>
  <TitlesOfParts>
    <vt:vector size="86" baseType="lpstr">
      <vt:lpstr>Arial</vt:lpstr>
      <vt:lpstr>Arial Rounded MT Bold</vt:lpstr>
      <vt:lpstr>Bahnschrift</vt:lpstr>
      <vt:lpstr>Britannic Bold</vt:lpstr>
      <vt:lpstr>Broadway</vt:lpstr>
      <vt:lpstr>Calibri</vt:lpstr>
      <vt:lpstr>Calibri Light</vt:lpstr>
      <vt:lpstr>Dubai Medium</vt:lpstr>
      <vt:lpstr>Elephant</vt:lpstr>
      <vt:lpstr>Gadugi</vt:lpstr>
      <vt:lpstr>Gadugitim</vt:lpstr>
      <vt:lpstr>Times New Roman</vt:lpstr>
      <vt:lpstr>Office Theme</vt:lpstr>
      <vt:lpstr>TRANSITION - INCOME TAX RULES – 1962 TO 2026</vt:lpstr>
      <vt:lpstr>Dependence on Rules for compliance</vt:lpstr>
      <vt:lpstr>Frequency of Amendments</vt:lpstr>
      <vt:lpstr>Form driven interpretation</vt:lpstr>
      <vt:lpstr>OVER SIMPLIFICATION </vt:lpstr>
      <vt:lpstr>OVER SIMPLIFICATION </vt:lpstr>
      <vt:lpstr>OVER SIMPLIFICATION </vt:lpstr>
      <vt:lpstr>SIMPLICATION – HOW ACHIEVED</vt:lpstr>
      <vt:lpstr>SYNOPSIS OF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VALUATION OF PERQUISITES</vt:lpstr>
      <vt:lpstr>MAINTENANCE OF BOOKS </vt:lpstr>
      <vt:lpstr>PowerPoint Presentation</vt:lpstr>
      <vt:lpstr>MAPPING OF RULES .. SALARIES</vt:lpstr>
      <vt:lpstr>MAPPING OF RULES .. Business/Profession</vt:lpstr>
      <vt:lpstr>MAPPING OF RULES .. Business/Profession</vt:lpstr>
      <vt:lpstr>MAPPING OF RULES .. others</vt:lpstr>
      <vt:lpstr>MAPPING OF RULES.. Appeals</vt:lpstr>
      <vt:lpstr>PowerPoint Presentation</vt:lpstr>
      <vt:lpstr>Reporting of SFT – Rule 114 E vs Rule 237</vt:lpstr>
      <vt:lpstr>PAN quoting rationalized – Rule 114 E vs Rule 237</vt:lpstr>
      <vt:lpstr>Mandatory quoting PAN – 114B vs 159</vt:lpstr>
      <vt:lpstr>Change of threshold – Specified Profession</vt:lpstr>
      <vt:lpstr>PowerPoint Presentation</vt:lpstr>
      <vt:lpstr>COMPARATIVE FORMS – OLD &amp; NEW</vt:lpstr>
      <vt:lpstr>COMPARATIVE FORMS – OLD &amp; NEW</vt:lpstr>
      <vt:lpstr>COMPARATIVE FORMS – OLD &amp; NEW</vt:lpstr>
      <vt:lpstr>PowerPoint Presentation</vt:lpstr>
      <vt:lpstr>Changes for claiming credit for foreign tax paid</vt:lpstr>
      <vt:lpstr>Changes for claiming credit for foreign tax paid</vt:lpstr>
      <vt:lpstr>PowerPoint Presentation</vt:lpstr>
      <vt:lpstr>PowerPoint Presentation</vt:lpstr>
      <vt:lpstr>PowerPoint Presentation</vt:lpstr>
      <vt:lpstr>PowerPoint Presentation</vt:lpstr>
      <vt:lpstr>Claim for HRA – Form 12 BB vs Form 124</vt:lpstr>
      <vt:lpstr>Lower or No TDS certificate through electronic mode </vt:lpstr>
      <vt:lpstr>Lower or No TDS certificate through electronic mode </vt:lpstr>
      <vt:lpstr>Form 99 – Appeal before JCIT (A)/CIT(A)</vt:lpstr>
      <vt:lpstr>Form 115 – Appeal before ITAT </vt:lpstr>
      <vt:lpstr>PowerPoint Presentation</vt:lpstr>
      <vt:lpstr>Rules governed by Formulae</vt:lpstr>
      <vt:lpstr>Rules governed by Formulae</vt:lpstr>
      <vt:lpstr>Rules governed by Formulae</vt:lpstr>
      <vt:lpstr>Audit Reports – Income Tax Rules 2026</vt:lpstr>
      <vt:lpstr>Rules / Forms mandating CA certification</vt:lpstr>
      <vt:lpstr>Rules / Forms mandating CA certification</vt:lpstr>
      <vt:lpstr>Rules / Forms mandating CA certification</vt:lpstr>
      <vt:lpstr>Tax Audit Report </vt:lpstr>
      <vt:lpstr>Tax Audit Report </vt:lpstr>
      <vt:lpstr>Tax Audit Report </vt:lpstr>
      <vt:lpstr>Audit report for NPO</vt:lpstr>
      <vt:lpstr>Tax Audit Report on International Transactions</vt:lpstr>
      <vt:lpstr>Reports / Certificates</vt:lpstr>
      <vt:lpstr>Reports / Certificates</vt:lpstr>
      <vt:lpstr>Re-engineering of Forms / Rules</vt:lpstr>
      <vt:lpstr>Practical challenges ahead</vt:lpstr>
      <vt:lpstr>Change – does it matter ?</vt:lpstr>
      <vt:lpstr>Reliance on AI</vt:lpstr>
      <vt:lpstr>Reliance on AI</vt:lpstr>
      <vt:lpstr>CONCLUSION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Microsoft account</cp:lastModifiedBy>
  <cp:revision>245</cp:revision>
  <cp:lastPrinted>2026-05-28T06:01:59Z</cp:lastPrinted>
  <dcterms:created xsi:type="dcterms:W3CDTF">2026-05-10T04:52:12Z</dcterms:created>
  <dcterms:modified xsi:type="dcterms:W3CDTF">2026-06-03T06:34:40Z</dcterms:modified>
</cp:coreProperties>
</file>