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257" r:id="rId3"/>
    <p:sldId id="258" r:id="rId4"/>
    <p:sldId id="259" r:id="rId5"/>
    <p:sldId id="260" r:id="rId6"/>
    <p:sldId id="261" r:id="rId7"/>
    <p:sldId id="262" r:id="rId8"/>
    <p:sldId id="265" r:id="rId9"/>
    <p:sldId id="264" r:id="rId10"/>
    <p:sldId id="263" r:id="rId11"/>
    <p:sldId id="267" r:id="rId12"/>
    <p:sldId id="266" r:id="rId13"/>
    <p:sldId id="271" r:id="rId14"/>
    <p:sldId id="270" r:id="rId15"/>
    <p:sldId id="269" r:id="rId16"/>
    <p:sldId id="292" r:id="rId17"/>
    <p:sldId id="293" r:id="rId18"/>
    <p:sldId id="303" r:id="rId19"/>
    <p:sldId id="302" r:id="rId20"/>
    <p:sldId id="304" r:id="rId21"/>
    <p:sldId id="301" r:id="rId22"/>
    <p:sldId id="294" r:id="rId23"/>
    <p:sldId id="273" r:id="rId24"/>
    <p:sldId id="274" r:id="rId25"/>
    <p:sldId id="305" r:id="rId26"/>
    <p:sldId id="275" r:id="rId27"/>
    <p:sldId id="276" r:id="rId28"/>
    <p:sldId id="277" r:id="rId29"/>
    <p:sldId id="278" r:id="rId30"/>
    <p:sldId id="279" r:id="rId31"/>
    <p:sldId id="295" r:id="rId32"/>
    <p:sldId id="296" r:id="rId33"/>
    <p:sldId id="297" r:id="rId34"/>
    <p:sldId id="298" r:id="rId35"/>
    <p:sldId id="280" r:id="rId36"/>
    <p:sldId id="281" r:id="rId37"/>
    <p:sldId id="282" r:id="rId38"/>
    <p:sldId id="283" r:id="rId39"/>
    <p:sldId id="284" r:id="rId40"/>
    <p:sldId id="285" r:id="rId41"/>
    <p:sldId id="286" r:id="rId42"/>
    <p:sldId id="287" r:id="rId43"/>
    <p:sldId id="289" r:id="rId44"/>
    <p:sldId id="290" r:id="rId45"/>
    <p:sldId id="299" r:id="rId46"/>
    <p:sldId id="291" r:id="rId47"/>
    <p:sldId id="288" r:id="rId48"/>
    <p:sldId id="300"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5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7A1BA8-0A8C-4957-930C-16C69EE274A4}" type="datetimeFigureOut">
              <a:rPr lang="en-IN" smtClean="0"/>
              <a:t>05-06-2026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DB9F66-FD43-4E0F-9A00-C148CB8E6EF0}" type="slidenum">
              <a:rPr lang="en-IN" smtClean="0"/>
              <a:t>‹#›</a:t>
            </a:fld>
            <a:endParaRPr lang="en-IN"/>
          </a:p>
        </p:txBody>
      </p:sp>
    </p:spTree>
    <p:extLst>
      <p:ext uri="{BB962C8B-B14F-4D97-AF65-F5344CB8AC3E}">
        <p14:creationId xmlns:p14="http://schemas.microsoft.com/office/powerpoint/2010/main" val="412551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Balancing fig.</a:t>
            </a:r>
            <a:br>
              <a:rPr lang="en-IN" dirty="0"/>
            </a:br>
            <a:r>
              <a:rPr lang="en-IN" dirty="0"/>
              <a:t>Google Earth images</a:t>
            </a:r>
          </a:p>
        </p:txBody>
      </p:sp>
      <p:sp>
        <p:nvSpPr>
          <p:cNvPr id="4" name="Slide Number Placeholder 3"/>
          <p:cNvSpPr>
            <a:spLocks noGrp="1"/>
          </p:cNvSpPr>
          <p:nvPr>
            <p:ph type="sldNum" sz="quarter" idx="5"/>
          </p:nvPr>
        </p:nvSpPr>
        <p:spPr/>
        <p:txBody>
          <a:bodyPr/>
          <a:lstStyle/>
          <a:p>
            <a:fld id="{8FDB9F66-FD43-4E0F-9A00-C148CB8E6EF0}" type="slidenum">
              <a:rPr lang="en-IN" smtClean="0"/>
              <a:t>16</a:t>
            </a:fld>
            <a:endParaRPr lang="en-IN"/>
          </a:p>
        </p:txBody>
      </p:sp>
    </p:spTree>
    <p:extLst>
      <p:ext uri="{BB962C8B-B14F-4D97-AF65-F5344CB8AC3E}">
        <p14:creationId xmlns:p14="http://schemas.microsoft.com/office/powerpoint/2010/main" val="2706752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Medical expenses related appeal</a:t>
            </a:r>
          </a:p>
          <a:p>
            <a:r>
              <a:rPr lang="en-IN" dirty="0"/>
              <a:t>Celebrities receiving car</a:t>
            </a:r>
          </a:p>
          <a:p>
            <a:r>
              <a:rPr lang="en-IN" dirty="0"/>
              <a:t>Doctor receiving ambulance</a:t>
            </a:r>
          </a:p>
        </p:txBody>
      </p:sp>
      <p:sp>
        <p:nvSpPr>
          <p:cNvPr id="4" name="Slide Number Placeholder 3"/>
          <p:cNvSpPr>
            <a:spLocks noGrp="1"/>
          </p:cNvSpPr>
          <p:nvPr>
            <p:ph type="sldNum" sz="quarter" idx="5"/>
          </p:nvPr>
        </p:nvSpPr>
        <p:spPr/>
        <p:txBody>
          <a:bodyPr/>
          <a:lstStyle/>
          <a:p>
            <a:fld id="{8FDB9F66-FD43-4E0F-9A00-C148CB8E6EF0}" type="slidenum">
              <a:rPr lang="en-IN" smtClean="0"/>
              <a:t>22</a:t>
            </a:fld>
            <a:endParaRPr lang="en-IN"/>
          </a:p>
        </p:txBody>
      </p:sp>
    </p:spTree>
    <p:extLst>
      <p:ext uri="{BB962C8B-B14F-4D97-AF65-F5344CB8AC3E}">
        <p14:creationId xmlns:p14="http://schemas.microsoft.com/office/powerpoint/2010/main" val="4146889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26F1F-58D2-AC61-DC70-6D5C3DC9C0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2E6E1F90-E9E2-BC0B-5E9F-8B8AB013E0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9CD880AA-EE4E-2661-4A21-D29CF7480AB2}"/>
              </a:ext>
            </a:extLst>
          </p:cNvPr>
          <p:cNvSpPr>
            <a:spLocks noGrp="1"/>
          </p:cNvSpPr>
          <p:nvPr>
            <p:ph type="dt" sz="half" idx="10"/>
          </p:nvPr>
        </p:nvSpPr>
        <p:spPr/>
        <p:txBody>
          <a:bodyPr/>
          <a:lstStyle/>
          <a:p>
            <a:fld id="{6C59BD82-AE62-4B18-B2D0-8CEA428B7C2C}" type="datetimeFigureOut">
              <a:rPr lang="en-IN" smtClean="0"/>
              <a:t>05-06-2026</a:t>
            </a:fld>
            <a:endParaRPr lang="en-IN"/>
          </a:p>
        </p:txBody>
      </p:sp>
      <p:sp>
        <p:nvSpPr>
          <p:cNvPr id="5" name="Footer Placeholder 4">
            <a:extLst>
              <a:ext uri="{FF2B5EF4-FFF2-40B4-BE49-F238E27FC236}">
                <a16:creationId xmlns:a16="http://schemas.microsoft.com/office/drawing/2014/main" id="{0F42E484-069A-A74A-55E6-4E981DF19ED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D90675C-1FAA-4BDF-A571-E46EECBD2FD4}"/>
              </a:ext>
            </a:extLst>
          </p:cNvPr>
          <p:cNvSpPr>
            <a:spLocks noGrp="1"/>
          </p:cNvSpPr>
          <p:nvPr>
            <p:ph type="sldNum" sz="quarter" idx="12"/>
          </p:nvPr>
        </p:nvSpPr>
        <p:spPr/>
        <p:txBody>
          <a:bodyPr/>
          <a:lstStyle/>
          <a:p>
            <a:fld id="{7743B41B-D226-40E7-8759-8115BB769EA1}" type="slidenum">
              <a:rPr lang="en-IN" smtClean="0"/>
              <a:t>‹#›</a:t>
            </a:fld>
            <a:endParaRPr lang="en-IN"/>
          </a:p>
        </p:txBody>
      </p:sp>
    </p:spTree>
    <p:extLst>
      <p:ext uri="{BB962C8B-B14F-4D97-AF65-F5344CB8AC3E}">
        <p14:creationId xmlns:p14="http://schemas.microsoft.com/office/powerpoint/2010/main" val="3494752274"/>
      </p:ext>
    </p:extLst>
  </p:cSld>
  <p:clrMapOvr>
    <a:masterClrMapping/>
  </p:clrMapOvr>
  <p:transition spd="slow">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6E2EC-61CB-C210-64D6-9A2B2B4836E4}"/>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3249FD-AF2E-4C14-9087-399ADE76DB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FA546C9-5D67-C2E3-5826-589D1E072E36}"/>
              </a:ext>
            </a:extLst>
          </p:cNvPr>
          <p:cNvSpPr>
            <a:spLocks noGrp="1"/>
          </p:cNvSpPr>
          <p:nvPr>
            <p:ph type="dt" sz="half" idx="10"/>
          </p:nvPr>
        </p:nvSpPr>
        <p:spPr/>
        <p:txBody>
          <a:bodyPr/>
          <a:lstStyle/>
          <a:p>
            <a:fld id="{6C59BD82-AE62-4B18-B2D0-8CEA428B7C2C}" type="datetimeFigureOut">
              <a:rPr lang="en-IN" smtClean="0"/>
              <a:t>05-06-2026</a:t>
            </a:fld>
            <a:endParaRPr lang="en-IN"/>
          </a:p>
        </p:txBody>
      </p:sp>
      <p:sp>
        <p:nvSpPr>
          <p:cNvPr id="5" name="Footer Placeholder 4">
            <a:extLst>
              <a:ext uri="{FF2B5EF4-FFF2-40B4-BE49-F238E27FC236}">
                <a16:creationId xmlns:a16="http://schemas.microsoft.com/office/drawing/2014/main" id="{F204E054-C742-5F1C-519D-DB6593D35A2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B8C5945-8E6B-26BA-3FD0-819C2CD24D16}"/>
              </a:ext>
            </a:extLst>
          </p:cNvPr>
          <p:cNvSpPr>
            <a:spLocks noGrp="1"/>
          </p:cNvSpPr>
          <p:nvPr>
            <p:ph type="sldNum" sz="quarter" idx="12"/>
          </p:nvPr>
        </p:nvSpPr>
        <p:spPr/>
        <p:txBody>
          <a:bodyPr/>
          <a:lstStyle/>
          <a:p>
            <a:fld id="{7743B41B-D226-40E7-8759-8115BB769EA1}" type="slidenum">
              <a:rPr lang="en-IN" smtClean="0"/>
              <a:t>‹#›</a:t>
            </a:fld>
            <a:endParaRPr lang="en-IN"/>
          </a:p>
        </p:txBody>
      </p:sp>
    </p:spTree>
    <p:extLst>
      <p:ext uri="{BB962C8B-B14F-4D97-AF65-F5344CB8AC3E}">
        <p14:creationId xmlns:p14="http://schemas.microsoft.com/office/powerpoint/2010/main" val="3951759084"/>
      </p:ext>
    </p:extLst>
  </p:cSld>
  <p:clrMapOvr>
    <a:masterClrMapping/>
  </p:clrMapOvr>
  <p:transition spd="slow">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9513F6-66BE-1ED2-C5B3-97D4AF90D0B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1CCA982-251C-08B0-4D7E-5E5E5F14439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4AE73B1-7E1F-B86F-04A6-8454DD4286AF}"/>
              </a:ext>
            </a:extLst>
          </p:cNvPr>
          <p:cNvSpPr>
            <a:spLocks noGrp="1"/>
          </p:cNvSpPr>
          <p:nvPr>
            <p:ph type="dt" sz="half" idx="10"/>
          </p:nvPr>
        </p:nvSpPr>
        <p:spPr/>
        <p:txBody>
          <a:bodyPr/>
          <a:lstStyle/>
          <a:p>
            <a:fld id="{6C59BD82-AE62-4B18-B2D0-8CEA428B7C2C}" type="datetimeFigureOut">
              <a:rPr lang="en-IN" smtClean="0"/>
              <a:t>05-06-2026</a:t>
            </a:fld>
            <a:endParaRPr lang="en-IN"/>
          </a:p>
        </p:txBody>
      </p:sp>
      <p:sp>
        <p:nvSpPr>
          <p:cNvPr id="5" name="Footer Placeholder 4">
            <a:extLst>
              <a:ext uri="{FF2B5EF4-FFF2-40B4-BE49-F238E27FC236}">
                <a16:creationId xmlns:a16="http://schemas.microsoft.com/office/drawing/2014/main" id="{8556E972-2D7D-1A72-68E3-7110370240D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20BF986-B30E-EA61-CE20-E6CE9DD6F5EE}"/>
              </a:ext>
            </a:extLst>
          </p:cNvPr>
          <p:cNvSpPr>
            <a:spLocks noGrp="1"/>
          </p:cNvSpPr>
          <p:nvPr>
            <p:ph type="sldNum" sz="quarter" idx="12"/>
          </p:nvPr>
        </p:nvSpPr>
        <p:spPr/>
        <p:txBody>
          <a:bodyPr/>
          <a:lstStyle/>
          <a:p>
            <a:fld id="{7743B41B-D226-40E7-8759-8115BB769EA1}" type="slidenum">
              <a:rPr lang="en-IN" smtClean="0"/>
              <a:t>‹#›</a:t>
            </a:fld>
            <a:endParaRPr lang="en-IN"/>
          </a:p>
        </p:txBody>
      </p:sp>
    </p:spTree>
    <p:extLst>
      <p:ext uri="{BB962C8B-B14F-4D97-AF65-F5344CB8AC3E}">
        <p14:creationId xmlns:p14="http://schemas.microsoft.com/office/powerpoint/2010/main" val="2192630403"/>
      </p:ext>
    </p:extLst>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A2129-9BB2-051D-0F2C-3589CDDBDDE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112E820-00BC-283E-C766-308583A1A4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08D34BE-8CA7-460C-C374-A3FDC2089F5F}"/>
              </a:ext>
            </a:extLst>
          </p:cNvPr>
          <p:cNvSpPr>
            <a:spLocks noGrp="1"/>
          </p:cNvSpPr>
          <p:nvPr>
            <p:ph type="dt" sz="half" idx="10"/>
          </p:nvPr>
        </p:nvSpPr>
        <p:spPr/>
        <p:txBody>
          <a:bodyPr/>
          <a:lstStyle/>
          <a:p>
            <a:fld id="{6C59BD82-AE62-4B18-B2D0-8CEA428B7C2C}" type="datetimeFigureOut">
              <a:rPr lang="en-IN" smtClean="0"/>
              <a:t>05-06-2026</a:t>
            </a:fld>
            <a:endParaRPr lang="en-IN"/>
          </a:p>
        </p:txBody>
      </p:sp>
      <p:sp>
        <p:nvSpPr>
          <p:cNvPr id="5" name="Footer Placeholder 4">
            <a:extLst>
              <a:ext uri="{FF2B5EF4-FFF2-40B4-BE49-F238E27FC236}">
                <a16:creationId xmlns:a16="http://schemas.microsoft.com/office/drawing/2014/main" id="{2D23BE02-BF62-D5AC-E1DC-06E54A6B4F3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72030BF-1C5E-3FC0-23BD-F77AF1DE0E71}"/>
              </a:ext>
            </a:extLst>
          </p:cNvPr>
          <p:cNvSpPr>
            <a:spLocks noGrp="1"/>
          </p:cNvSpPr>
          <p:nvPr>
            <p:ph type="sldNum" sz="quarter" idx="12"/>
          </p:nvPr>
        </p:nvSpPr>
        <p:spPr/>
        <p:txBody>
          <a:bodyPr/>
          <a:lstStyle/>
          <a:p>
            <a:fld id="{7743B41B-D226-40E7-8759-8115BB769EA1}" type="slidenum">
              <a:rPr lang="en-IN" smtClean="0"/>
              <a:t>‹#›</a:t>
            </a:fld>
            <a:endParaRPr lang="en-IN"/>
          </a:p>
        </p:txBody>
      </p:sp>
    </p:spTree>
    <p:extLst>
      <p:ext uri="{BB962C8B-B14F-4D97-AF65-F5344CB8AC3E}">
        <p14:creationId xmlns:p14="http://schemas.microsoft.com/office/powerpoint/2010/main" val="2138859620"/>
      </p:ext>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9571F-737F-8F31-32E3-BBEA368BA39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6E8BAF49-9361-F6FB-3BEC-50E9A2F42B7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37CFF09-391A-8935-7745-4FF392F1F6D3}"/>
              </a:ext>
            </a:extLst>
          </p:cNvPr>
          <p:cNvSpPr>
            <a:spLocks noGrp="1"/>
          </p:cNvSpPr>
          <p:nvPr>
            <p:ph type="dt" sz="half" idx="10"/>
          </p:nvPr>
        </p:nvSpPr>
        <p:spPr/>
        <p:txBody>
          <a:bodyPr/>
          <a:lstStyle/>
          <a:p>
            <a:fld id="{6C59BD82-AE62-4B18-B2D0-8CEA428B7C2C}" type="datetimeFigureOut">
              <a:rPr lang="en-IN" smtClean="0"/>
              <a:t>05-06-2026</a:t>
            </a:fld>
            <a:endParaRPr lang="en-IN"/>
          </a:p>
        </p:txBody>
      </p:sp>
      <p:sp>
        <p:nvSpPr>
          <p:cNvPr id="5" name="Footer Placeholder 4">
            <a:extLst>
              <a:ext uri="{FF2B5EF4-FFF2-40B4-BE49-F238E27FC236}">
                <a16:creationId xmlns:a16="http://schemas.microsoft.com/office/drawing/2014/main" id="{5621C282-BC2F-9B41-FBBF-2A37FD2975C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05FA076-BE13-1FA5-CFAC-1B8EFD6288ED}"/>
              </a:ext>
            </a:extLst>
          </p:cNvPr>
          <p:cNvSpPr>
            <a:spLocks noGrp="1"/>
          </p:cNvSpPr>
          <p:nvPr>
            <p:ph type="sldNum" sz="quarter" idx="12"/>
          </p:nvPr>
        </p:nvSpPr>
        <p:spPr/>
        <p:txBody>
          <a:bodyPr/>
          <a:lstStyle/>
          <a:p>
            <a:fld id="{7743B41B-D226-40E7-8759-8115BB769EA1}" type="slidenum">
              <a:rPr lang="en-IN" smtClean="0"/>
              <a:t>‹#›</a:t>
            </a:fld>
            <a:endParaRPr lang="en-IN"/>
          </a:p>
        </p:txBody>
      </p:sp>
    </p:spTree>
    <p:extLst>
      <p:ext uri="{BB962C8B-B14F-4D97-AF65-F5344CB8AC3E}">
        <p14:creationId xmlns:p14="http://schemas.microsoft.com/office/powerpoint/2010/main" val="1763093156"/>
      </p:ext>
    </p:extLst>
  </p:cSld>
  <p:clrMapOvr>
    <a:masterClrMapping/>
  </p:clrMapOvr>
  <p:transition spd="slow">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986CF-7534-1E08-D944-38E1CF9FACC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AB1FB30E-BA0D-E862-91A4-C63F418F23F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39FCEA-81C9-9A10-BF22-9EDCDFBDC1B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695A7932-CEA7-F922-0887-906A79A16EC7}"/>
              </a:ext>
            </a:extLst>
          </p:cNvPr>
          <p:cNvSpPr>
            <a:spLocks noGrp="1"/>
          </p:cNvSpPr>
          <p:nvPr>
            <p:ph type="dt" sz="half" idx="10"/>
          </p:nvPr>
        </p:nvSpPr>
        <p:spPr/>
        <p:txBody>
          <a:bodyPr/>
          <a:lstStyle/>
          <a:p>
            <a:fld id="{6C59BD82-AE62-4B18-B2D0-8CEA428B7C2C}" type="datetimeFigureOut">
              <a:rPr lang="en-IN" smtClean="0"/>
              <a:t>05-06-2026</a:t>
            </a:fld>
            <a:endParaRPr lang="en-IN"/>
          </a:p>
        </p:txBody>
      </p:sp>
      <p:sp>
        <p:nvSpPr>
          <p:cNvPr id="6" name="Footer Placeholder 5">
            <a:extLst>
              <a:ext uri="{FF2B5EF4-FFF2-40B4-BE49-F238E27FC236}">
                <a16:creationId xmlns:a16="http://schemas.microsoft.com/office/drawing/2014/main" id="{57FF6339-5C00-0B98-1F61-0C124A566E5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E935285-9EAE-616D-BCE2-FFDC1D996FDF}"/>
              </a:ext>
            </a:extLst>
          </p:cNvPr>
          <p:cNvSpPr>
            <a:spLocks noGrp="1"/>
          </p:cNvSpPr>
          <p:nvPr>
            <p:ph type="sldNum" sz="quarter" idx="12"/>
          </p:nvPr>
        </p:nvSpPr>
        <p:spPr/>
        <p:txBody>
          <a:bodyPr/>
          <a:lstStyle/>
          <a:p>
            <a:fld id="{7743B41B-D226-40E7-8759-8115BB769EA1}" type="slidenum">
              <a:rPr lang="en-IN" smtClean="0"/>
              <a:t>‹#›</a:t>
            </a:fld>
            <a:endParaRPr lang="en-IN"/>
          </a:p>
        </p:txBody>
      </p:sp>
    </p:spTree>
    <p:extLst>
      <p:ext uri="{BB962C8B-B14F-4D97-AF65-F5344CB8AC3E}">
        <p14:creationId xmlns:p14="http://schemas.microsoft.com/office/powerpoint/2010/main" val="391469953"/>
      </p:ext>
    </p:extLst>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F8DCD-5594-63B4-3E63-0E35786DBEE4}"/>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98ECD80-8573-D10A-262E-EBBF734255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BCA9F6-51DD-04FC-AB49-3890BAE6E48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EECD4EAC-BB4A-C1AC-C9C6-ED60961198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D34504-1290-60E3-C502-A214BA63A55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A7F45563-E093-2E28-DD0E-1B4A6AF197B0}"/>
              </a:ext>
            </a:extLst>
          </p:cNvPr>
          <p:cNvSpPr>
            <a:spLocks noGrp="1"/>
          </p:cNvSpPr>
          <p:nvPr>
            <p:ph type="dt" sz="half" idx="10"/>
          </p:nvPr>
        </p:nvSpPr>
        <p:spPr/>
        <p:txBody>
          <a:bodyPr/>
          <a:lstStyle/>
          <a:p>
            <a:fld id="{6C59BD82-AE62-4B18-B2D0-8CEA428B7C2C}" type="datetimeFigureOut">
              <a:rPr lang="en-IN" smtClean="0"/>
              <a:t>05-06-2026</a:t>
            </a:fld>
            <a:endParaRPr lang="en-IN"/>
          </a:p>
        </p:txBody>
      </p:sp>
      <p:sp>
        <p:nvSpPr>
          <p:cNvPr id="8" name="Footer Placeholder 7">
            <a:extLst>
              <a:ext uri="{FF2B5EF4-FFF2-40B4-BE49-F238E27FC236}">
                <a16:creationId xmlns:a16="http://schemas.microsoft.com/office/drawing/2014/main" id="{55098ECE-ECDE-4FE5-1F0C-ACDCC7918122}"/>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E1E257DB-B780-5FF5-0A34-CBB488BC8ECF}"/>
              </a:ext>
            </a:extLst>
          </p:cNvPr>
          <p:cNvSpPr>
            <a:spLocks noGrp="1"/>
          </p:cNvSpPr>
          <p:nvPr>
            <p:ph type="sldNum" sz="quarter" idx="12"/>
          </p:nvPr>
        </p:nvSpPr>
        <p:spPr/>
        <p:txBody>
          <a:bodyPr/>
          <a:lstStyle/>
          <a:p>
            <a:fld id="{7743B41B-D226-40E7-8759-8115BB769EA1}" type="slidenum">
              <a:rPr lang="en-IN" smtClean="0"/>
              <a:t>‹#›</a:t>
            </a:fld>
            <a:endParaRPr lang="en-IN"/>
          </a:p>
        </p:txBody>
      </p:sp>
    </p:spTree>
    <p:extLst>
      <p:ext uri="{BB962C8B-B14F-4D97-AF65-F5344CB8AC3E}">
        <p14:creationId xmlns:p14="http://schemas.microsoft.com/office/powerpoint/2010/main" val="916127755"/>
      </p:ext>
    </p:extLst>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B2728-AC68-939C-63EB-C0DD7376138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C48C8A27-65C8-D8AB-98BB-9D8704063670}"/>
              </a:ext>
            </a:extLst>
          </p:cNvPr>
          <p:cNvSpPr>
            <a:spLocks noGrp="1"/>
          </p:cNvSpPr>
          <p:nvPr>
            <p:ph type="dt" sz="half" idx="10"/>
          </p:nvPr>
        </p:nvSpPr>
        <p:spPr/>
        <p:txBody>
          <a:bodyPr/>
          <a:lstStyle/>
          <a:p>
            <a:fld id="{6C59BD82-AE62-4B18-B2D0-8CEA428B7C2C}" type="datetimeFigureOut">
              <a:rPr lang="en-IN" smtClean="0"/>
              <a:t>05-06-2026</a:t>
            </a:fld>
            <a:endParaRPr lang="en-IN"/>
          </a:p>
        </p:txBody>
      </p:sp>
      <p:sp>
        <p:nvSpPr>
          <p:cNvPr id="4" name="Footer Placeholder 3">
            <a:extLst>
              <a:ext uri="{FF2B5EF4-FFF2-40B4-BE49-F238E27FC236}">
                <a16:creationId xmlns:a16="http://schemas.microsoft.com/office/drawing/2014/main" id="{6335187D-2553-3903-5735-9FDD02DEC923}"/>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213E64E6-44E6-5CE7-A1FA-AADC6A80A23B}"/>
              </a:ext>
            </a:extLst>
          </p:cNvPr>
          <p:cNvSpPr>
            <a:spLocks noGrp="1"/>
          </p:cNvSpPr>
          <p:nvPr>
            <p:ph type="sldNum" sz="quarter" idx="12"/>
          </p:nvPr>
        </p:nvSpPr>
        <p:spPr/>
        <p:txBody>
          <a:bodyPr/>
          <a:lstStyle/>
          <a:p>
            <a:fld id="{7743B41B-D226-40E7-8759-8115BB769EA1}" type="slidenum">
              <a:rPr lang="en-IN" smtClean="0"/>
              <a:t>‹#›</a:t>
            </a:fld>
            <a:endParaRPr lang="en-IN"/>
          </a:p>
        </p:txBody>
      </p:sp>
    </p:spTree>
    <p:extLst>
      <p:ext uri="{BB962C8B-B14F-4D97-AF65-F5344CB8AC3E}">
        <p14:creationId xmlns:p14="http://schemas.microsoft.com/office/powerpoint/2010/main" val="2968365528"/>
      </p:ext>
    </p:extLst>
  </p:cSld>
  <p:clrMapOvr>
    <a:masterClrMapping/>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38DF42-626A-5027-C142-4C08DE0AD1F4}"/>
              </a:ext>
            </a:extLst>
          </p:cNvPr>
          <p:cNvSpPr>
            <a:spLocks noGrp="1"/>
          </p:cNvSpPr>
          <p:nvPr>
            <p:ph type="dt" sz="half" idx="10"/>
          </p:nvPr>
        </p:nvSpPr>
        <p:spPr/>
        <p:txBody>
          <a:bodyPr/>
          <a:lstStyle/>
          <a:p>
            <a:fld id="{6C59BD82-AE62-4B18-B2D0-8CEA428B7C2C}" type="datetimeFigureOut">
              <a:rPr lang="en-IN" smtClean="0"/>
              <a:t>05-06-2026</a:t>
            </a:fld>
            <a:endParaRPr lang="en-IN"/>
          </a:p>
        </p:txBody>
      </p:sp>
      <p:sp>
        <p:nvSpPr>
          <p:cNvPr id="3" name="Footer Placeholder 2">
            <a:extLst>
              <a:ext uri="{FF2B5EF4-FFF2-40B4-BE49-F238E27FC236}">
                <a16:creationId xmlns:a16="http://schemas.microsoft.com/office/drawing/2014/main" id="{CCA79A30-16DD-61F7-5E97-286B773588E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1A27BF04-E75E-C3D3-7052-FF01504551A9}"/>
              </a:ext>
            </a:extLst>
          </p:cNvPr>
          <p:cNvSpPr>
            <a:spLocks noGrp="1"/>
          </p:cNvSpPr>
          <p:nvPr>
            <p:ph type="sldNum" sz="quarter" idx="12"/>
          </p:nvPr>
        </p:nvSpPr>
        <p:spPr/>
        <p:txBody>
          <a:bodyPr/>
          <a:lstStyle/>
          <a:p>
            <a:fld id="{7743B41B-D226-40E7-8759-8115BB769EA1}" type="slidenum">
              <a:rPr lang="en-IN" smtClean="0"/>
              <a:t>‹#›</a:t>
            </a:fld>
            <a:endParaRPr lang="en-IN"/>
          </a:p>
        </p:txBody>
      </p:sp>
    </p:spTree>
    <p:extLst>
      <p:ext uri="{BB962C8B-B14F-4D97-AF65-F5344CB8AC3E}">
        <p14:creationId xmlns:p14="http://schemas.microsoft.com/office/powerpoint/2010/main" val="2197879423"/>
      </p:ext>
    </p:extLst>
  </p:cSld>
  <p:clrMapOvr>
    <a:masterClrMapping/>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E1753-1D50-EE6E-B891-DB8BB2B062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D73D0D5-B50D-D470-D21C-6AA387E211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905A69B8-94FC-B9C9-293E-140E5BDB11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4E622A-55A7-E03D-B1D2-AE62DC410A5E}"/>
              </a:ext>
            </a:extLst>
          </p:cNvPr>
          <p:cNvSpPr>
            <a:spLocks noGrp="1"/>
          </p:cNvSpPr>
          <p:nvPr>
            <p:ph type="dt" sz="half" idx="10"/>
          </p:nvPr>
        </p:nvSpPr>
        <p:spPr/>
        <p:txBody>
          <a:bodyPr/>
          <a:lstStyle/>
          <a:p>
            <a:fld id="{6C59BD82-AE62-4B18-B2D0-8CEA428B7C2C}" type="datetimeFigureOut">
              <a:rPr lang="en-IN" smtClean="0"/>
              <a:t>05-06-2026</a:t>
            </a:fld>
            <a:endParaRPr lang="en-IN"/>
          </a:p>
        </p:txBody>
      </p:sp>
      <p:sp>
        <p:nvSpPr>
          <p:cNvPr id="6" name="Footer Placeholder 5">
            <a:extLst>
              <a:ext uri="{FF2B5EF4-FFF2-40B4-BE49-F238E27FC236}">
                <a16:creationId xmlns:a16="http://schemas.microsoft.com/office/drawing/2014/main" id="{574383FC-8F5E-005B-6E22-A083E8CBE6C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ACCD390-867C-BEC9-8D12-BAF8FAC65CD4}"/>
              </a:ext>
            </a:extLst>
          </p:cNvPr>
          <p:cNvSpPr>
            <a:spLocks noGrp="1"/>
          </p:cNvSpPr>
          <p:nvPr>
            <p:ph type="sldNum" sz="quarter" idx="12"/>
          </p:nvPr>
        </p:nvSpPr>
        <p:spPr/>
        <p:txBody>
          <a:bodyPr/>
          <a:lstStyle/>
          <a:p>
            <a:fld id="{7743B41B-D226-40E7-8759-8115BB769EA1}" type="slidenum">
              <a:rPr lang="en-IN" smtClean="0"/>
              <a:t>‹#›</a:t>
            </a:fld>
            <a:endParaRPr lang="en-IN"/>
          </a:p>
        </p:txBody>
      </p:sp>
    </p:spTree>
    <p:extLst>
      <p:ext uri="{BB962C8B-B14F-4D97-AF65-F5344CB8AC3E}">
        <p14:creationId xmlns:p14="http://schemas.microsoft.com/office/powerpoint/2010/main" val="3612265560"/>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E5158-8E35-9DA6-D732-BDBCB011A5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8B2FF4CC-634F-7C0E-1F43-0E4D23F2C0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F196139-1CA4-E252-4B45-F9A6BC5211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0BDBCB-2F97-540D-0659-9580DAC7293C}"/>
              </a:ext>
            </a:extLst>
          </p:cNvPr>
          <p:cNvSpPr>
            <a:spLocks noGrp="1"/>
          </p:cNvSpPr>
          <p:nvPr>
            <p:ph type="dt" sz="half" idx="10"/>
          </p:nvPr>
        </p:nvSpPr>
        <p:spPr/>
        <p:txBody>
          <a:bodyPr/>
          <a:lstStyle/>
          <a:p>
            <a:fld id="{6C59BD82-AE62-4B18-B2D0-8CEA428B7C2C}" type="datetimeFigureOut">
              <a:rPr lang="en-IN" smtClean="0"/>
              <a:t>05-06-2026</a:t>
            </a:fld>
            <a:endParaRPr lang="en-IN"/>
          </a:p>
        </p:txBody>
      </p:sp>
      <p:sp>
        <p:nvSpPr>
          <p:cNvPr id="6" name="Footer Placeholder 5">
            <a:extLst>
              <a:ext uri="{FF2B5EF4-FFF2-40B4-BE49-F238E27FC236}">
                <a16:creationId xmlns:a16="http://schemas.microsoft.com/office/drawing/2014/main" id="{918F124E-6E0F-2C8B-D119-AE9CFB34DCC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0E521C0-4F90-B165-528D-7C60D99324B8}"/>
              </a:ext>
            </a:extLst>
          </p:cNvPr>
          <p:cNvSpPr>
            <a:spLocks noGrp="1"/>
          </p:cNvSpPr>
          <p:nvPr>
            <p:ph type="sldNum" sz="quarter" idx="12"/>
          </p:nvPr>
        </p:nvSpPr>
        <p:spPr/>
        <p:txBody>
          <a:bodyPr/>
          <a:lstStyle/>
          <a:p>
            <a:fld id="{7743B41B-D226-40E7-8759-8115BB769EA1}" type="slidenum">
              <a:rPr lang="en-IN" smtClean="0"/>
              <a:t>‹#›</a:t>
            </a:fld>
            <a:endParaRPr lang="en-IN"/>
          </a:p>
        </p:txBody>
      </p:sp>
    </p:spTree>
    <p:extLst>
      <p:ext uri="{BB962C8B-B14F-4D97-AF65-F5344CB8AC3E}">
        <p14:creationId xmlns:p14="http://schemas.microsoft.com/office/powerpoint/2010/main" val="791803942"/>
      </p:ext>
    </p:extLst>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B3D36E-895A-2EE7-C9F9-F594F9636A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67ACD0C-39C3-1710-1318-23C9291FAE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60C7E1C-E86F-1733-7811-2BE553F36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C59BD82-AE62-4B18-B2D0-8CEA428B7C2C}" type="datetimeFigureOut">
              <a:rPr lang="en-IN" smtClean="0"/>
              <a:t>05-06-2026</a:t>
            </a:fld>
            <a:endParaRPr lang="en-IN"/>
          </a:p>
        </p:txBody>
      </p:sp>
      <p:sp>
        <p:nvSpPr>
          <p:cNvPr id="5" name="Footer Placeholder 4">
            <a:extLst>
              <a:ext uri="{FF2B5EF4-FFF2-40B4-BE49-F238E27FC236}">
                <a16:creationId xmlns:a16="http://schemas.microsoft.com/office/drawing/2014/main" id="{87E39E47-6D40-6CFF-43C5-47B4E3837C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DEA13F3A-AA5C-A8D6-DA9A-E1BF1FD95F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743B41B-D226-40E7-8759-8115BB769EA1}" type="slidenum">
              <a:rPr lang="en-IN" smtClean="0"/>
              <a:t>‹#›</a:t>
            </a:fld>
            <a:endParaRPr lang="en-IN"/>
          </a:p>
        </p:txBody>
      </p:sp>
    </p:spTree>
    <p:extLst>
      <p:ext uri="{BB962C8B-B14F-4D97-AF65-F5344CB8AC3E}">
        <p14:creationId xmlns:p14="http://schemas.microsoft.com/office/powerpoint/2010/main" val="27386679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dir="r"/>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ramnath@ksp.co.i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CB399-9F51-550B-AE7D-5A89EE5D5F1E}"/>
              </a:ext>
            </a:extLst>
          </p:cNvPr>
          <p:cNvSpPr>
            <a:spLocks noGrp="1"/>
          </p:cNvSpPr>
          <p:nvPr>
            <p:ph type="ctrTitle"/>
          </p:nvPr>
        </p:nvSpPr>
        <p:spPr/>
        <p:txBody>
          <a:bodyPr>
            <a:normAutofit fontScale="90000"/>
          </a:bodyPr>
          <a:lstStyle/>
          <a:p>
            <a:r>
              <a:rPr lang="en-IN" dirty="0">
                <a:latin typeface="Trebuchet MS" panose="020B0603020202020204" pitchFamily="34" charset="0"/>
              </a:rPr>
              <a:t>Exempt Income under IT Act 2025 </a:t>
            </a:r>
            <a:br>
              <a:rPr lang="en-IN" dirty="0">
                <a:latin typeface="Trebuchet MS" panose="020B0603020202020204" pitchFamily="34" charset="0"/>
              </a:rPr>
            </a:br>
            <a:r>
              <a:rPr lang="en-IN" dirty="0">
                <a:latin typeface="Trebuchet MS" panose="020B0603020202020204" pitchFamily="34" charset="0"/>
              </a:rPr>
              <a:t>(Sch. II to VIII)</a:t>
            </a:r>
          </a:p>
        </p:txBody>
      </p:sp>
      <p:sp>
        <p:nvSpPr>
          <p:cNvPr id="3" name="Subtitle 2">
            <a:extLst>
              <a:ext uri="{FF2B5EF4-FFF2-40B4-BE49-F238E27FC236}">
                <a16:creationId xmlns:a16="http://schemas.microsoft.com/office/drawing/2014/main" id="{907CF292-2DE8-173D-583E-23C51A8EAE11}"/>
              </a:ext>
            </a:extLst>
          </p:cNvPr>
          <p:cNvSpPr>
            <a:spLocks noGrp="1"/>
          </p:cNvSpPr>
          <p:nvPr>
            <p:ph type="subTitle" idx="1"/>
          </p:nvPr>
        </p:nvSpPr>
        <p:spPr/>
        <p:txBody>
          <a:bodyPr/>
          <a:lstStyle/>
          <a:p>
            <a:pPr algn="r"/>
            <a:r>
              <a:rPr lang="en-IN" dirty="0">
                <a:latin typeface="Trebuchet MS" panose="020B0603020202020204" pitchFamily="34" charset="0"/>
              </a:rPr>
              <a:t>CA V Ramnath, B Com., FCA,</a:t>
            </a:r>
          </a:p>
          <a:p>
            <a:pPr algn="r"/>
            <a:r>
              <a:rPr lang="en-IN" dirty="0">
                <a:latin typeface="Trebuchet MS" panose="020B0603020202020204" pitchFamily="34" charset="0"/>
              </a:rPr>
              <a:t>Coimbatore</a:t>
            </a:r>
          </a:p>
          <a:p>
            <a:pPr algn="r"/>
            <a:r>
              <a:rPr lang="en-IN" dirty="0">
                <a:latin typeface="Trebuchet MS" panose="020B0603020202020204" pitchFamily="34" charset="0"/>
                <a:hlinkClick r:id="rId2"/>
              </a:rPr>
              <a:t>ramnath@ksp.co.in</a:t>
            </a:r>
            <a:endParaRPr lang="en-IN" dirty="0">
              <a:latin typeface="Trebuchet MS" panose="020B0603020202020204" pitchFamily="34" charset="0"/>
            </a:endParaRPr>
          </a:p>
          <a:p>
            <a:endParaRPr lang="en-IN" dirty="0"/>
          </a:p>
        </p:txBody>
      </p:sp>
    </p:spTree>
    <p:extLst>
      <p:ext uri="{BB962C8B-B14F-4D97-AF65-F5344CB8AC3E}">
        <p14:creationId xmlns:p14="http://schemas.microsoft.com/office/powerpoint/2010/main" val="2219449417"/>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26D53-F1C6-429F-1217-0DE36B448C93}"/>
              </a:ext>
            </a:extLst>
          </p:cNvPr>
          <p:cNvSpPr>
            <a:spLocks noGrp="1"/>
          </p:cNvSpPr>
          <p:nvPr>
            <p:ph type="title"/>
          </p:nvPr>
        </p:nvSpPr>
        <p:spPr/>
        <p:txBody>
          <a:bodyPr/>
          <a:lstStyle/>
          <a:p>
            <a:pPr algn="ctr"/>
            <a:r>
              <a:rPr lang="en-IN" dirty="0">
                <a:latin typeface="Trebuchet MS" panose="020B0603020202020204" pitchFamily="34" charset="0"/>
              </a:rPr>
              <a:t>Section 11 – enabling provision</a:t>
            </a:r>
          </a:p>
        </p:txBody>
      </p:sp>
      <p:sp>
        <p:nvSpPr>
          <p:cNvPr id="3" name="Content Placeholder 2">
            <a:extLst>
              <a:ext uri="{FF2B5EF4-FFF2-40B4-BE49-F238E27FC236}">
                <a16:creationId xmlns:a16="http://schemas.microsoft.com/office/drawing/2014/main" id="{814F5D1E-852E-11D7-1DD5-9DDAC3A0D04D}"/>
              </a:ext>
            </a:extLst>
          </p:cNvPr>
          <p:cNvSpPr>
            <a:spLocks noGrp="1"/>
          </p:cNvSpPr>
          <p:nvPr>
            <p:ph idx="1"/>
          </p:nvPr>
        </p:nvSpPr>
        <p:spPr/>
        <p:txBody>
          <a:bodyPr>
            <a:normAutofit/>
          </a:bodyPr>
          <a:lstStyle/>
          <a:p>
            <a:r>
              <a:rPr lang="en-US" dirty="0">
                <a:latin typeface="Trebuchet MS" panose="020B0603020202020204" pitchFamily="34" charset="0"/>
              </a:rPr>
              <a:t>Incomes not included in total income.</a:t>
            </a:r>
          </a:p>
          <a:p>
            <a:pPr algn="just"/>
            <a:r>
              <a:rPr lang="en-US" dirty="0">
                <a:latin typeface="Trebuchet MS" panose="020B0603020202020204" pitchFamily="34" charset="0"/>
              </a:rPr>
              <a:t>(3) The </a:t>
            </a:r>
            <a:r>
              <a:rPr lang="en-US" dirty="0">
                <a:solidFill>
                  <a:srgbClr val="FF0000"/>
                </a:solidFill>
                <a:latin typeface="Trebuchet MS" panose="020B0603020202020204" pitchFamily="34" charset="0"/>
              </a:rPr>
              <a:t>persons enumerated in Schedule VII shall</a:t>
            </a:r>
            <a:r>
              <a:rPr lang="en-US" dirty="0">
                <a:latin typeface="Trebuchet MS" panose="020B0603020202020204" pitchFamily="34" charset="0"/>
              </a:rPr>
              <a:t>, subject to fulfilment of the conditions specified therein, </a:t>
            </a:r>
            <a:r>
              <a:rPr lang="en-US" dirty="0">
                <a:solidFill>
                  <a:srgbClr val="FF0000"/>
                </a:solidFill>
                <a:latin typeface="Trebuchet MS" panose="020B0603020202020204" pitchFamily="34" charset="0"/>
              </a:rPr>
              <a:t>not be chargeable </a:t>
            </a:r>
            <a:r>
              <a:rPr lang="en-US" dirty="0">
                <a:latin typeface="Trebuchet MS" panose="020B0603020202020204" pitchFamily="34" charset="0"/>
              </a:rPr>
              <a:t>to tax under this Act on the total income for a tax year.</a:t>
            </a:r>
          </a:p>
          <a:p>
            <a:pPr algn="just"/>
            <a:r>
              <a:rPr lang="en-US" dirty="0">
                <a:latin typeface="Trebuchet MS" panose="020B0603020202020204" pitchFamily="34" charset="0"/>
              </a:rPr>
              <a:t>(4) Wherever the </a:t>
            </a:r>
            <a:r>
              <a:rPr lang="en-US" dirty="0">
                <a:solidFill>
                  <a:srgbClr val="FF0000"/>
                </a:solidFill>
                <a:latin typeface="Trebuchet MS" panose="020B0603020202020204" pitchFamily="34" charset="0"/>
              </a:rPr>
              <a:t>conditions</a:t>
            </a:r>
            <a:r>
              <a:rPr lang="en-US" dirty="0">
                <a:latin typeface="Trebuchet MS" panose="020B0603020202020204" pitchFamily="34" charset="0"/>
              </a:rPr>
              <a:t> referred to in Schedule VII are </a:t>
            </a:r>
            <a:r>
              <a:rPr lang="en-US" dirty="0">
                <a:solidFill>
                  <a:srgbClr val="FF0000"/>
                </a:solidFill>
                <a:latin typeface="Trebuchet MS" panose="020B0603020202020204" pitchFamily="34" charset="0"/>
              </a:rPr>
              <a:t>not satisfied </a:t>
            </a:r>
            <a:r>
              <a:rPr lang="en-US" dirty="0">
                <a:latin typeface="Trebuchet MS" panose="020B0603020202020204" pitchFamily="34" charset="0"/>
              </a:rPr>
              <a:t>in respect of the persons enumerated in the said Schedule in any tax year, the </a:t>
            </a:r>
            <a:r>
              <a:rPr lang="en-US" dirty="0">
                <a:solidFill>
                  <a:srgbClr val="FF0000"/>
                </a:solidFill>
                <a:latin typeface="Trebuchet MS" panose="020B0603020202020204" pitchFamily="34" charset="0"/>
              </a:rPr>
              <a:t>income of such person shall be charged</a:t>
            </a:r>
            <a:r>
              <a:rPr lang="en-US" dirty="0">
                <a:latin typeface="Trebuchet MS" panose="020B0603020202020204" pitchFamily="34" charset="0"/>
              </a:rPr>
              <a:t> to tax under the provisions of this Act for that tax year.</a:t>
            </a:r>
          </a:p>
          <a:p>
            <a:pPr marL="0" indent="0">
              <a:buNone/>
            </a:pPr>
            <a:endParaRPr lang="en-IN" dirty="0"/>
          </a:p>
        </p:txBody>
      </p:sp>
    </p:spTree>
    <p:extLst>
      <p:ext uri="{BB962C8B-B14F-4D97-AF65-F5344CB8AC3E}">
        <p14:creationId xmlns:p14="http://schemas.microsoft.com/office/powerpoint/2010/main" val="2824279657"/>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6A070-A955-0608-A78D-3FB387FA0C8B}"/>
              </a:ext>
            </a:extLst>
          </p:cNvPr>
          <p:cNvSpPr>
            <a:spLocks noGrp="1"/>
          </p:cNvSpPr>
          <p:nvPr>
            <p:ph type="title"/>
          </p:nvPr>
        </p:nvSpPr>
        <p:spPr>
          <a:xfrm>
            <a:off x="838200" y="365125"/>
            <a:ext cx="10429875" cy="1235075"/>
          </a:xfrm>
        </p:spPr>
        <p:txBody>
          <a:bodyPr>
            <a:noAutofit/>
          </a:bodyPr>
          <a:lstStyle/>
          <a:p>
            <a:pPr algn="ctr"/>
            <a:r>
              <a:rPr lang="en-IN" sz="3500" b="1" dirty="0">
                <a:latin typeface="Trebuchet MS" panose="020B0603020202020204" pitchFamily="34" charset="0"/>
              </a:rPr>
              <a:t>Sec – 12 - </a:t>
            </a:r>
            <a:r>
              <a:rPr lang="en-US" sz="3500" b="1" dirty="0">
                <a:latin typeface="Trebuchet MS" panose="020B0603020202020204" pitchFamily="34" charset="0"/>
              </a:rPr>
              <a:t>Incomes not included in total income of political parties and electoral trusts.</a:t>
            </a:r>
            <a:endParaRPr lang="en-IN" sz="3500" dirty="0">
              <a:latin typeface="Trebuchet MS" panose="020B0603020202020204" pitchFamily="34" charset="0"/>
            </a:endParaRPr>
          </a:p>
        </p:txBody>
      </p:sp>
      <p:sp>
        <p:nvSpPr>
          <p:cNvPr id="3" name="Content Placeholder 2">
            <a:extLst>
              <a:ext uri="{FF2B5EF4-FFF2-40B4-BE49-F238E27FC236}">
                <a16:creationId xmlns:a16="http://schemas.microsoft.com/office/drawing/2014/main" id="{EC68F983-8F7F-1F01-D3BF-33C82E8116F7}"/>
              </a:ext>
            </a:extLst>
          </p:cNvPr>
          <p:cNvSpPr>
            <a:spLocks noGrp="1"/>
          </p:cNvSpPr>
          <p:nvPr>
            <p:ph idx="1"/>
          </p:nvPr>
        </p:nvSpPr>
        <p:spPr>
          <a:xfrm>
            <a:off x="838200" y="1752600"/>
            <a:ext cx="10429875" cy="4424363"/>
          </a:xfrm>
        </p:spPr>
        <p:txBody>
          <a:bodyPr>
            <a:normAutofit/>
          </a:bodyPr>
          <a:lstStyle/>
          <a:p>
            <a:pPr algn="just"/>
            <a:r>
              <a:rPr lang="en-US" dirty="0">
                <a:latin typeface="Trebuchet MS" panose="020B0603020202020204" pitchFamily="34" charset="0"/>
              </a:rPr>
              <a:t>(1) In computing the total income of any </a:t>
            </a:r>
            <a:r>
              <a:rPr lang="en-US" dirty="0">
                <a:solidFill>
                  <a:srgbClr val="FF0000"/>
                </a:solidFill>
                <a:latin typeface="Trebuchet MS" panose="020B0603020202020204" pitchFamily="34" charset="0"/>
              </a:rPr>
              <a:t>political party or an electoral trust</a:t>
            </a:r>
            <a:r>
              <a:rPr lang="en-US" dirty="0">
                <a:latin typeface="Trebuchet MS" panose="020B0603020202020204" pitchFamily="34" charset="0"/>
              </a:rPr>
              <a:t> for a tax year under this Act, any income enumerated in Schedule VIII shall </a:t>
            </a:r>
            <a:r>
              <a:rPr lang="en-US" dirty="0">
                <a:solidFill>
                  <a:srgbClr val="FF0000"/>
                </a:solidFill>
                <a:latin typeface="Trebuchet MS" panose="020B0603020202020204" pitchFamily="34" charset="0"/>
              </a:rPr>
              <a:t>not be included</a:t>
            </a:r>
            <a:r>
              <a:rPr lang="en-US" dirty="0">
                <a:latin typeface="Trebuchet MS" panose="020B0603020202020204" pitchFamily="34" charset="0"/>
              </a:rPr>
              <a:t>, subject to fulfilment of conditions specified therein.</a:t>
            </a:r>
          </a:p>
          <a:p>
            <a:pPr algn="just"/>
            <a:endParaRPr lang="en-US" dirty="0">
              <a:latin typeface="Trebuchet MS" panose="020B0603020202020204" pitchFamily="34" charset="0"/>
            </a:endParaRPr>
          </a:p>
          <a:p>
            <a:pPr algn="just"/>
            <a:r>
              <a:rPr lang="en-US" dirty="0">
                <a:latin typeface="Trebuchet MS" panose="020B0603020202020204" pitchFamily="34" charset="0"/>
              </a:rPr>
              <a:t>(2) Wherever the </a:t>
            </a:r>
            <a:r>
              <a:rPr lang="en-US" dirty="0">
                <a:solidFill>
                  <a:srgbClr val="FF0000"/>
                </a:solidFill>
                <a:latin typeface="Trebuchet MS" panose="020B0603020202020204" pitchFamily="34" charset="0"/>
              </a:rPr>
              <a:t>conditions</a:t>
            </a:r>
            <a:r>
              <a:rPr lang="en-US" dirty="0">
                <a:latin typeface="Trebuchet MS" panose="020B0603020202020204" pitchFamily="34" charset="0"/>
              </a:rPr>
              <a:t> referred to in Schedule VIII are </a:t>
            </a:r>
            <a:r>
              <a:rPr lang="en-US" dirty="0">
                <a:solidFill>
                  <a:srgbClr val="FF0000"/>
                </a:solidFill>
                <a:latin typeface="Trebuchet MS" panose="020B0603020202020204" pitchFamily="34" charset="0"/>
              </a:rPr>
              <a:t>not satisfied</a:t>
            </a:r>
            <a:r>
              <a:rPr lang="en-US" dirty="0">
                <a:latin typeface="Trebuchet MS" panose="020B0603020202020204" pitchFamily="34" charset="0"/>
              </a:rPr>
              <a:t> in any tax year in respect of any income enumerated in the said Schedule, such </a:t>
            </a:r>
            <a:r>
              <a:rPr lang="en-US" dirty="0">
                <a:solidFill>
                  <a:srgbClr val="FF0000"/>
                </a:solidFill>
                <a:latin typeface="Trebuchet MS" panose="020B0603020202020204" pitchFamily="34" charset="0"/>
              </a:rPr>
              <a:t>income shall be charged to tax</a:t>
            </a:r>
            <a:r>
              <a:rPr lang="en-US" dirty="0">
                <a:latin typeface="Trebuchet MS" panose="020B0603020202020204" pitchFamily="34" charset="0"/>
              </a:rPr>
              <a:t> under this Act for that tax year.</a:t>
            </a:r>
          </a:p>
        </p:txBody>
      </p:sp>
    </p:spTree>
    <p:extLst>
      <p:ext uri="{BB962C8B-B14F-4D97-AF65-F5344CB8AC3E}">
        <p14:creationId xmlns:p14="http://schemas.microsoft.com/office/powerpoint/2010/main" val="1551415196"/>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51CB2-AA54-6393-722D-6D45F87929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7E72FA-F83C-6892-47C3-02065ABC77D8}"/>
              </a:ext>
            </a:extLst>
          </p:cNvPr>
          <p:cNvSpPr>
            <a:spLocks noGrp="1"/>
          </p:cNvSpPr>
          <p:nvPr>
            <p:ph type="title"/>
          </p:nvPr>
        </p:nvSpPr>
        <p:spPr>
          <a:xfrm>
            <a:off x="838200" y="365126"/>
            <a:ext cx="10401299" cy="787400"/>
          </a:xfrm>
        </p:spPr>
        <p:txBody>
          <a:bodyPr/>
          <a:lstStyle/>
          <a:p>
            <a:pPr algn="ctr"/>
            <a:r>
              <a:rPr lang="en-IN" dirty="0">
                <a:latin typeface="Trebuchet MS" panose="020B0603020202020204" pitchFamily="34" charset="0"/>
              </a:rPr>
              <a:t>Details of schedule II to VIII</a:t>
            </a:r>
            <a:endParaRPr lang="en-IN" dirty="0"/>
          </a:p>
        </p:txBody>
      </p:sp>
      <p:sp>
        <p:nvSpPr>
          <p:cNvPr id="3" name="Content Placeholder 2">
            <a:extLst>
              <a:ext uri="{FF2B5EF4-FFF2-40B4-BE49-F238E27FC236}">
                <a16:creationId xmlns:a16="http://schemas.microsoft.com/office/drawing/2014/main" id="{87EE1EE9-154A-0EED-81BD-D80ED53AFF18}"/>
              </a:ext>
            </a:extLst>
          </p:cNvPr>
          <p:cNvSpPr>
            <a:spLocks noGrp="1"/>
          </p:cNvSpPr>
          <p:nvPr>
            <p:ph idx="1"/>
          </p:nvPr>
        </p:nvSpPr>
        <p:spPr>
          <a:xfrm>
            <a:off x="838200" y="1152526"/>
            <a:ext cx="10401299" cy="4938713"/>
          </a:xfrm>
        </p:spPr>
        <p:txBody>
          <a:bodyPr>
            <a:normAutofit/>
          </a:bodyPr>
          <a:lstStyle/>
          <a:p>
            <a:pPr algn="just"/>
            <a:r>
              <a:rPr lang="en-IN" dirty="0">
                <a:latin typeface="Trebuchet MS" panose="020B0603020202020204" pitchFamily="34" charset="0"/>
              </a:rPr>
              <a:t>Summary</a:t>
            </a:r>
          </a:p>
        </p:txBody>
      </p:sp>
      <p:graphicFrame>
        <p:nvGraphicFramePr>
          <p:cNvPr id="4" name="Table 3">
            <a:extLst>
              <a:ext uri="{FF2B5EF4-FFF2-40B4-BE49-F238E27FC236}">
                <a16:creationId xmlns:a16="http://schemas.microsoft.com/office/drawing/2014/main" id="{FCA327D8-78BF-14B0-2669-B13B1248F290}"/>
              </a:ext>
            </a:extLst>
          </p:cNvPr>
          <p:cNvGraphicFramePr>
            <a:graphicFrameLocks noGrp="1"/>
          </p:cNvGraphicFramePr>
          <p:nvPr>
            <p:extLst>
              <p:ext uri="{D42A27DB-BD31-4B8C-83A1-F6EECF244321}">
                <p14:modId xmlns:p14="http://schemas.microsoft.com/office/powerpoint/2010/main" val="598628797"/>
              </p:ext>
            </p:extLst>
          </p:nvPr>
        </p:nvGraphicFramePr>
        <p:xfrm>
          <a:off x="1012030" y="1802121"/>
          <a:ext cx="10167939" cy="3790604"/>
        </p:xfrm>
        <a:graphic>
          <a:graphicData uri="http://schemas.openxmlformats.org/drawingml/2006/table">
            <a:tbl>
              <a:tblPr>
                <a:tableStyleId>{5DA37D80-6434-44D0-A028-1B22A696006F}</a:tableStyleId>
              </a:tblPr>
              <a:tblGrid>
                <a:gridCol w="1712120">
                  <a:extLst>
                    <a:ext uri="{9D8B030D-6E8A-4147-A177-3AD203B41FA5}">
                      <a16:colId xmlns:a16="http://schemas.microsoft.com/office/drawing/2014/main" val="4187638766"/>
                    </a:ext>
                  </a:extLst>
                </a:gridCol>
                <a:gridCol w="4867275">
                  <a:extLst>
                    <a:ext uri="{9D8B030D-6E8A-4147-A177-3AD203B41FA5}">
                      <a16:colId xmlns:a16="http://schemas.microsoft.com/office/drawing/2014/main" val="1504632438"/>
                    </a:ext>
                  </a:extLst>
                </a:gridCol>
                <a:gridCol w="1228725">
                  <a:extLst>
                    <a:ext uri="{9D8B030D-6E8A-4147-A177-3AD203B41FA5}">
                      <a16:colId xmlns:a16="http://schemas.microsoft.com/office/drawing/2014/main" val="3058158635"/>
                    </a:ext>
                  </a:extLst>
                </a:gridCol>
                <a:gridCol w="1247775">
                  <a:extLst>
                    <a:ext uri="{9D8B030D-6E8A-4147-A177-3AD203B41FA5}">
                      <a16:colId xmlns:a16="http://schemas.microsoft.com/office/drawing/2014/main" val="2482992243"/>
                    </a:ext>
                  </a:extLst>
                </a:gridCol>
                <a:gridCol w="1112044">
                  <a:extLst>
                    <a:ext uri="{9D8B030D-6E8A-4147-A177-3AD203B41FA5}">
                      <a16:colId xmlns:a16="http://schemas.microsoft.com/office/drawing/2014/main" val="642833457"/>
                    </a:ext>
                  </a:extLst>
                </a:gridCol>
              </a:tblGrid>
              <a:tr h="286376">
                <a:tc rowSpan="2">
                  <a:txBody>
                    <a:bodyPr/>
                    <a:lstStyle/>
                    <a:p>
                      <a:pPr algn="ctr" fontAlgn="b">
                        <a:buNone/>
                      </a:pPr>
                      <a:r>
                        <a:rPr lang="en-IN" sz="2200" b="0" u="none" strike="noStrike" dirty="0">
                          <a:solidFill>
                            <a:srgbClr val="000000"/>
                          </a:solidFill>
                          <a:effectLst/>
                          <a:latin typeface="Trebuchet MS" panose="020B0603020202020204" pitchFamily="34" charset="0"/>
                        </a:rPr>
                        <a:t>Sch. no</a:t>
                      </a:r>
                      <a:endParaRPr lang="en-IN" sz="2200" b="0" i="0" u="none" strike="noStrike" dirty="0">
                        <a:solidFill>
                          <a:srgbClr val="000000"/>
                        </a:solidFill>
                        <a:effectLst/>
                        <a:latin typeface="Trebuchet MS" panose="020B0603020202020204" pitchFamily="34" charset="0"/>
                      </a:endParaRPr>
                    </a:p>
                  </a:txBody>
                  <a:tcPr marL="6350" marR="6350" marT="6350" marB="0" anchor="ctr"/>
                </a:tc>
                <a:tc rowSpan="2">
                  <a:txBody>
                    <a:bodyPr/>
                    <a:lstStyle/>
                    <a:p>
                      <a:pPr algn="ctr" fontAlgn="b">
                        <a:buNone/>
                      </a:pPr>
                      <a:r>
                        <a:rPr lang="en-IN" sz="2200" b="0" u="none" strike="noStrike" dirty="0">
                          <a:solidFill>
                            <a:srgbClr val="000000"/>
                          </a:solidFill>
                          <a:effectLst/>
                          <a:latin typeface="Trebuchet MS" panose="020B0603020202020204" pitchFamily="34" charset="0"/>
                        </a:rPr>
                        <a:t>Dealing with</a:t>
                      </a:r>
                      <a:endParaRPr lang="en-IN" sz="2200" b="0" i="0" u="none" strike="noStrike" dirty="0">
                        <a:solidFill>
                          <a:srgbClr val="000000"/>
                        </a:solidFill>
                        <a:effectLst/>
                        <a:latin typeface="Trebuchet MS" panose="020B0603020202020204" pitchFamily="34" charset="0"/>
                      </a:endParaRPr>
                    </a:p>
                  </a:txBody>
                  <a:tcPr marL="6350" marR="6350" marT="6350" marB="0" anchor="ctr"/>
                </a:tc>
                <a:tc gridSpan="3">
                  <a:txBody>
                    <a:bodyPr/>
                    <a:lstStyle/>
                    <a:p>
                      <a:pPr algn="ctr" fontAlgn="b">
                        <a:buNone/>
                      </a:pPr>
                      <a:r>
                        <a:rPr lang="en-IN" sz="2200" b="0" u="none" strike="noStrike" dirty="0">
                          <a:solidFill>
                            <a:srgbClr val="000000"/>
                          </a:solidFill>
                          <a:effectLst/>
                        </a:rPr>
                        <a:t>Entry Nos. </a:t>
                      </a:r>
                      <a:endParaRPr lang="en-IN" sz="2200" b="0" i="0" u="none" strike="noStrike" dirty="0">
                        <a:solidFill>
                          <a:srgbClr val="000000"/>
                        </a:solidFill>
                        <a:effectLst/>
                        <a:latin typeface="Trebuchet MS" panose="020B0603020202020204" pitchFamily="34" charset="0"/>
                      </a:endParaRPr>
                    </a:p>
                  </a:txBody>
                  <a:tcPr marL="6350" marR="6350" marT="6350" marB="0" anchor="ctr"/>
                </a:tc>
                <a:tc hMerge="1">
                  <a:txBody>
                    <a:bodyPr/>
                    <a:lstStyle/>
                    <a:p>
                      <a:pPr algn="l" fontAlgn="b">
                        <a:buNone/>
                      </a:pPr>
                      <a:endParaRPr lang="en-IN" sz="2200" b="0" i="0" u="none" strike="noStrike" dirty="0">
                        <a:solidFill>
                          <a:srgbClr val="000000"/>
                        </a:solidFill>
                        <a:effectLst/>
                        <a:latin typeface="Trebuchet MS" panose="020B0603020202020204" pitchFamily="34" charset="0"/>
                      </a:endParaRPr>
                    </a:p>
                  </a:txBody>
                  <a:tcPr marL="6350" marR="6350" marT="6350" marB="0" anchor="b"/>
                </a:tc>
                <a:tc hMerge="1">
                  <a:txBody>
                    <a:bodyPr/>
                    <a:lstStyle/>
                    <a:p>
                      <a:pPr algn="l" fontAlgn="b">
                        <a:buNone/>
                      </a:pPr>
                      <a:endParaRPr lang="en-IN" sz="22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69160035"/>
                  </a:ext>
                </a:extLst>
              </a:tr>
              <a:tr h="435330">
                <a:tc vMerge="1">
                  <a:txBody>
                    <a:bodyPr/>
                    <a:lstStyle/>
                    <a:p>
                      <a:pPr algn="l" fontAlgn="b">
                        <a:buNone/>
                      </a:pPr>
                      <a:endParaRPr lang="en-IN" sz="2200" b="0" i="0" u="none" strike="noStrike" dirty="0">
                        <a:solidFill>
                          <a:srgbClr val="000000"/>
                        </a:solidFill>
                        <a:effectLst/>
                        <a:latin typeface="Trebuchet MS" panose="020B0603020202020204" pitchFamily="34" charset="0"/>
                      </a:endParaRPr>
                    </a:p>
                  </a:txBody>
                  <a:tcPr marL="6350" marR="6350" marT="6350" marB="0" anchor="b"/>
                </a:tc>
                <a:tc vMerge="1">
                  <a:txBody>
                    <a:bodyPr/>
                    <a:lstStyle/>
                    <a:p>
                      <a:pPr algn="l" fontAlgn="b">
                        <a:buNone/>
                      </a:pP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b="0" u="none" strike="noStrike" dirty="0">
                          <a:solidFill>
                            <a:srgbClr val="000000"/>
                          </a:solidFill>
                          <a:effectLst/>
                          <a:latin typeface="Trebuchet MS" panose="020B0603020202020204" pitchFamily="34" charset="0"/>
                        </a:rPr>
                        <a:t>Original</a:t>
                      </a:r>
                      <a:endParaRPr lang="en-IN" sz="2200" b="0"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2200" b="0" u="none" strike="noStrike" dirty="0">
                          <a:solidFill>
                            <a:srgbClr val="000000"/>
                          </a:solidFill>
                          <a:effectLst/>
                          <a:latin typeface="Trebuchet MS" panose="020B0603020202020204" pitchFamily="34" charset="0"/>
                        </a:rPr>
                        <a:t>FA 26</a:t>
                      </a:r>
                      <a:endParaRPr lang="en-IN" sz="2200" b="0"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2200" b="0" u="none" strike="noStrike" dirty="0">
                          <a:solidFill>
                            <a:srgbClr val="000000"/>
                          </a:solidFill>
                          <a:effectLst/>
                          <a:latin typeface="Trebuchet MS" panose="020B0603020202020204" pitchFamily="34" charset="0"/>
                        </a:rPr>
                        <a:t>Not +</a:t>
                      </a:r>
                      <a:endParaRPr lang="en-IN" sz="2200" b="0" i="0" u="none" strike="noStrike" dirty="0">
                        <a:solidFill>
                          <a:srgbClr val="000000"/>
                        </a:solidFill>
                        <a:effectLst/>
                        <a:latin typeface="Trebuchet MS" panose="020B0603020202020204" pitchFamily="34" charset="0"/>
                      </a:endParaRPr>
                    </a:p>
                  </a:txBody>
                  <a:tcPr marL="6350" marR="6350" marT="6350" marB="0" anchor="ctr"/>
                </a:tc>
                <a:extLst>
                  <a:ext uri="{0D108BD9-81ED-4DB2-BD59-A6C34878D82A}">
                    <a16:rowId xmlns:a16="http://schemas.microsoft.com/office/drawing/2014/main" val="3779475194"/>
                  </a:ext>
                </a:extLst>
              </a:tr>
              <a:tr h="435330">
                <a:tc>
                  <a:txBody>
                    <a:bodyPr/>
                    <a:lstStyle/>
                    <a:p>
                      <a:pPr algn="l" fontAlgn="b">
                        <a:buNone/>
                      </a:pPr>
                      <a:r>
                        <a:rPr lang="en-IN" sz="2200" b="0" u="none" strike="noStrike" dirty="0">
                          <a:effectLst/>
                          <a:latin typeface="Trebuchet MS" panose="020B0603020202020204" pitchFamily="34" charset="0"/>
                        </a:rPr>
                        <a:t>Schedule II</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IN" sz="2200" b="0" u="none" strike="noStrike" dirty="0">
                          <a:solidFill>
                            <a:srgbClr val="000000"/>
                          </a:solidFill>
                          <a:effectLst/>
                          <a:latin typeface="Trebuchet MS" panose="020B0603020202020204" pitchFamily="34" charset="0"/>
                        </a:rPr>
                        <a:t>Income from investments, etc</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b="0" u="none" strike="noStrike" dirty="0">
                          <a:solidFill>
                            <a:srgbClr val="000000"/>
                          </a:solidFill>
                          <a:effectLst/>
                          <a:latin typeface="Trebuchet MS" panose="020B0603020202020204" pitchFamily="34" charset="0"/>
                        </a:rPr>
                        <a:t>17</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endParaRPr lang="en-IN" sz="22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56149238"/>
                  </a:ext>
                </a:extLst>
              </a:tr>
              <a:tr h="382773">
                <a:tc>
                  <a:txBody>
                    <a:bodyPr/>
                    <a:lstStyle/>
                    <a:p>
                      <a:pPr algn="l" fontAlgn="b">
                        <a:buNone/>
                      </a:pPr>
                      <a:r>
                        <a:rPr lang="en-IN" sz="2200" b="0" u="none" strike="noStrike" dirty="0">
                          <a:effectLst/>
                          <a:latin typeface="Trebuchet MS" panose="020B0603020202020204" pitchFamily="34" charset="0"/>
                        </a:rPr>
                        <a:t>Schedule III</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IN" sz="2200" b="0" u="none" strike="noStrike" dirty="0">
                          <a:solidFill>
                            <a:srgbClr val="000000"/>
                          </a:solidFill>
                          <a:effectLst/>
                          <a:latin typeface="Trebuchet MS" panose="020B0603020202020204" pitchFamily="34" charset="0"/>
                        </a:rPr>
                        <a:t>Select income subject to conditions </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b="0" u="none" strike="noStrike" dirty="0">
                          <a:solidFill>
                            <a:srgbClr val="000000"/>
                          </a:solidFill>
                          <a:effectLst/>
                          <a:latin typeface="Trebuchet MS" panose="020B0603020202020204" pitchFamily="34" charset="0"/>
                        </a:rPr>
                        <a:t>39</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b="0" u="none" strike="noStrike" dirty="0">
                          <a:solidFill>
                            <a:srgbClr val="000000"/>
                          </a:solidFill>
                          <a:effectLst/>
                          <a:latin typeface="Trebuchet MS" panose="020B0603020202020204" pitchFamily="34" charset="0"/>
                        </a:rPr>
                        <a:t>4</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b="0" u="none" strike="noStrike" dirty="0">
                          <a:solidFill>
                            <a:srgbClr val="000000"/>
                          </a:solidFill>
                          <a:effectLst/>
                          <a:latin typeface="Trebuchet MS" panose="020B0603020202020204" pitchFamily="34" charset="0"/>
                        </a:rPr>
                        <a:t>5</a:t>
                      </a:r>
                      <a:endParaRPr lang="en-IN" sz="22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66411336"/>
                  </a:ext>
                </a:extLst>
              </a:tr>
              <a:tr h="435330">
                <a:tc>
                  <a:txBody>
                    <a:bodyPr/>
                    <a:lstStyle/>
                    <a:p>
                      <a:pPr algn="l" fontAlgn="b">
                        <a:buNone/>
                      </a:pPr>
                      <a:r>
                        <a:rPr lang="en-IN" sz="2200" b="0" u="none" strike="noStrike" dirty="0">
                          <a:effectLst/>
                          <a:latin typeface="Trebuchet MS" panose="020B0603020202020204" pitchFamily="34" charset="0"/>
                        </a:rPr>
                        <a:t>Schedule IV</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IN" sz="2200" b="0" u="none" strike="noStrike" dirty="0">
                          <a:solidFill>
                            <a:srgbClr val="000000"/>
                          </a:solidFill>
                          <a:effectLst/>
                          <a:latin typeface="Trebuchet MS" panose="020B0603020202020204" pitchFamily="34" charset="0"/>
                        </a:rPr>
                        <a:t>Select Income of NR/FC/NROR</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b="0" u="none" strike="noStrike" dirty="0">
                          <a:solidFill>
                            <a:srgbClr val="000000"/>
                          </a:solidFill>
                          <a:effectLst/>
                          <a:latin typeface="Trebuchet MS" panose="020B0603020202020204" pitchFamily="34" charset="0"/>
                        </a:rPr>
                        <a:t>14</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b="0" u="none" strike="noStrike" dirty="0">
                          <a:solidFill>
                            <a:srgbClr val="000000"/>
                          </a:solidFill>
                          <a:effectLst/>
                          <a:latin typeface="Trebuchet MS" panose="020B0603020202020204" pitchFamily="34" charset="0"/>
                        </a:rPr>
                        <a:t>3</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endParaRPr lang="en-IN" sz="22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302666648"/>
                  </a:ext>
                </a:extLst>
              </a:tr>
              <a:tr h="310861">
                <a:tc>
                  <a:txBody>
                    <a:bodyPr/>
                    <a:lstStyle/>
                    <a:p>
                      <a:pPr algn="l" fontAlgn="b">
                        <a:buNone/>
                      </a:pPr>
                      <a:r>
                        <a:rPr lang="en-IN" sz="2200" b="0" u="none" strike="noStrike" dirty="0">
                          <a:effectLst/>
                          <a:latin typeface="Trebuchet MS" panose="020B0603020202020204" pitchFamily="34" charset="0"/>
                        </a:rPr>
                        <a:t>Schedule V</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IN" sz="2200" b="0" u="none" strike="noStrike" dirty="0">
                          <a:solidFill>
                            <a:srgbClr val="000000"/>
                          </a:solidFill>
                          <a:effectLst/>
                          <a:latin typeface="Trebuchet MS" panose="020B0603020202020204" pitchFamily="34" charset="0"/>
                        </a:rPr>
                        <a:t>Select income of “Pass through” cases</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b="0" u="none" strike="noStrike" dirty="0">
                          <a:solidFill>
                            <a:srgbClr val="000000"/>
                          </a:solidFill>
                          <a:effectLst/>
                          <a:latin typeface="Trebuchet MS" panose="020B0603020202020204" pitchFamily="34" charset="0"/>
                        </a:rPr>
                        <a:t>8</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endParaRPr lang="en-IN" sz="22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7533643"/>
                  </a:ext>
                </a:extLst>
              </a:tr>
              <a:tr h="322270">
                <a:tc>
                  <a:txBody>
                    <a:bodyPr/>
                    <a:lstStyle/>
                    <a:p>
                      <a:pPr algn="l" fontAlgn="b">
                        <a:buNone/>
                      </a:pPr>
                      <a:r>
                        <a:rPr lang="en-IN" sz="2200" b="0" u="none" strike="noStrike" dirty="0">
                          <a:effectLst/>
                          <a:latin typeface="Trebuchet MS" panose="020B0603020202020204" pitchFamily="34" charset="0"/>
                        </a:rPr>
                        <a:t>Schedule VI</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IN" sz="2200" b="0" i="0" u="none" strike="noStrike" dirty="0">
                          <a:solidFill>
                            <a:srgbClr val="000000"/>
                          </a:solidFill>
                          <a:effectLst/>
                          <a:latin typeface="Trebuchet MS" panose="020B0603020202020204" pitchFamily="34" charset="0"/>
                        </a:rPr>
                        <a:t>Select income of Units in IFSCs</a:t>
                      </a:r>
                    </a:p>
                  </a:txBody>
                  <a:tcPr marL="6350" marR="6350" marT="6350" marB="0" anchor="b"/>
                </a:tc>
                <a:tc>
                  <a:txBody>
                    <a:bodyPr/>
                    <a:lstStyle/>
                    <a:p>
                      <a:pPr algn="ctr" fontAlgn="b">
                        <a:buNone/>
                      </a:pPr>
                      <a:r>
                        <a:rPr lang="en-IN" sz="2200" b="0" u="none" strike="noStrike" dirty="0">
                          <a:solidFill>
                            <a:srgbClr val="000000"/>
                          </a:solidFill>
                          <a:effectLst/>
                          <a:latin typeface="Trebuchet MS" panose="020B0603020202020204" pitchFamily="34" charset="0"/>
                        </a:rPr>
                        <a:t>12</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endParaRPr lang="en-IN" sz="22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818426516"/>
                  </a:ext>
                </a:extLst>
              </a:tr>
              <a:tr h="346569">
                <a:tc>
                  <a:txBody>
                    <a:bodyPr/>
                    <a:lstStyle/>
                    <a:p>
                      <a:pPr algn="l" fontAlgn="b">
                        <a:buNone/>
                      </a:pPr>
                      <a:r>
                        <a:rPr lang="en-IN" sz="2200" b="0" u="none" strike="noStrike" dirty="0">
                          <a:effectLst/>
                          <a:latin typeface="Trebuchet MS" panose="020B0603020202020204" pitchFamily="34" charset="0"/>
                        </a:rPr>
                        <a:t>Schedule VII</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IN" sz="2200" b="0" u="none" strike="noStrike" dirty="0">
                          <a:solidFill>
                            <a:srgbClr val="000000"/>
                          </a:solidFill>
                          <a:effectLst/>
                          <a:latin typeface="Trebuchet MS" panose="020B0603020202020204" pitchFamily="34" charset="0"/>
                        </a:rPr>
                        <a:t>Entire income subject to conditions </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b="0" u="none" strike="noStrike" dirty="0">
                          <a:solidFill>
                            <a:srgbClr val="000000"/>
                          </a:solidFill>
                          <a:effectLst/>
                          <a:latin typeface="Trebuchet MS" panose="020B0603020202020204" pitchFamily="34" charset="0"/>
                        </a:rPr>
                        <a:t>48</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b="0" u="none" strike="noStrike" dirty="0">
                          <a:solidFill>
                            <a:srgbClr val="000000"/>
                          </a:solidFill>
                          <a:effectLst/>
                          <a:latin typeface="Trebuchet MS" panose="020B0603020202020204" pitchFamily="34" charset="0"/>
                        </a:rPr>
                        <a:t>1</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endParaRPr lang="en-IN" sz="22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977276048"/>
                  </a:ext>
                </a:extLst>
              </a:tr>
              <a:tr h="3683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IN" sz="2200" b="0" u="none" strike="noStrike" dirty="0">
                          <a:effectLst/>
                          <a:latin typeface="Trebuchet MS" panose="020B0603020202020204" pitchFamily="34" charset="0"/>
                        </a:rPr>
                        <a:t>Schedule VIII</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IN" sz="2200" b="0" i="0" u="none" strike="noStrike" dirty="0">
                          <a:solidFill>
                            <a:srgbClr val="000000"/>
                          </a:solidFill>
                          <a:effectLst/>
                          <a:latin typeface="Trebuchet MS" panose="020B0603020202020204" pitchFamily="34" charset="0"/>
                        </a:rPr>
                        <a:t>Political parties &amp; Electoral Trusts</a:t>
                      </a:r>
                    </a:p>
                  </a:txBody>
                  <a:tcPr marL="6350" marR="6350" marT="6350" marB="0" anchor="b"/>
                </a:tc>
                <a:tc>
                  <a:txBody>
                    <a:bodyPr/>
                    <a:lstStyle/>
                    <a:p>
                      <a:pPr algn="ctr" fontAlgn="b">
                        <a:buNone/>
                      </a:pPr>
                      <a:r>
                        <a:rPr lang="en-IN" sz="2200" b="0" i="0" u="none" strike="noStrike" dirty="0">
                          <a:solidFill>
                            <a:srgbClr val="000000"/>
                          </a:solidFill>
                          <a:effectLst/>
                          <a:latin typeface="Trebuchet MS" panose="020B0603020202020204" pitchFamily="34" charset="0"/>
                        </a:rPr>
                        <a:t>2</a:t>
                      </a:r>
                    </a:p>
                  </a:txBody>
                  <a:tcPr marL="6350" marR="6350" marT="6350" marB="0" anchor="b"/>
                </a:tc>
                <a:tc>
                  <a:txBody>
                    <a:bodyPr/>
                    <a:lstStyle/>
                    <a:p>
                      <a:pPr algn="ctr" fontAlgn="b">
                        <a:buNone/>
                      </a:pP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endParaRPr lang="en-IN" sz="22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147784003"/>
                  </a:ext>
                </a:extLst>
              </a:tr>
              <a:tr h="388752">
                <a:tc gridSpan="2">
                  <a:txBody>
                    <a:bodyPr/>
                    <a:lstStyle/>
                    <a:p>
                      <a:pPr algn="ctr" fontAlgn="b">
                        <a:buNone/>
                      </a:pPr>
                      <a:r>
                        <a:rPr lang="en-IN" sz="2200" b="1" u="none" strike="noStrike" dirty="0">
                          <a:solidFill>
                            <a:srgbClr val="000000"/>
                          </a:solidFill>
                          <a:effectLst/>
                          <a:latin typeface="Trebuchet MS" panose="020B0603020202020204" pitchFamily="34" charset="0"/>
                        </a:rPr>
                        <a:t>Total</a:t>
                      </a:r>
                      <a:endParaRPr lang="en-IN" sz="2200" b="1" i="0" u="none" strike="noStrike" dirty="0">
                        <a:solidFill>
                          <a:srgbClr val="000000"/>
                        </a:solidFill>
                        <a:effectLst/>
                        <a:latin typeface="Trebuchet MS" panose="020B0603020202020204" pitchFamily="34" charset="0"/>
                      </a:endParaRPr>
                    </a:p>
                  </a:txBody>
                  <a:tcPr marL="6350" marR="6350" marT="6350" marB="0" anchor="b"/>
                </a:tc>
                <a:tc hMerge="1">
                  <a:txBody>
                    <a:bodyPr/>
                    <a:lstStyle/>
                    <a:p>
                      <a:pPr algn="ctr" fontAlgn="b">
                        <a:buNone/>
                      </a:pP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b="1" u="none" strike="noStrike" dirty="0">
                          <a:solidFill>
                            <a:srgbClr val="000000"/>
                          </a:solidFill>
                          <a:effectLst/>
                          <a:latin typeface="Trebuchet MS" panose="020B0603020202020204" pitchFamily="34" charset="0"/>
                        </a:rPr>
                        <a:t>140</a:t>
                      </a: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b="1" u="none" strike="noStrike" dirty="0">
                          <a:solidFill>
                            <a:srgbClr val="000000"/>
                          </a:solidFill>
                          <a:effectLst/>
                          <a:latin typeface="Trebuchet MS" panose="020B0603020202020204" pitchFamily="34" charset="0"/>
                        </a:rPr>
                        <a:t>8</a:t>
                      </a: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b="1" u="none" strike="noStrike" dirty="0">
                          <a:solidFill>
                            <a:srgbClr val="000000"/>
                          </a:solidFill>
                          <a:effectLst/>
                          <a:latin typeface="Trebuchet MS" panose="020B0603020202020204" pitchFamily="34" charset="0"/>
                        </a:rPr>
                        <a:t>5</a:t>
                      </a:r>
                      <a:endParaRPr lang="en-IN" sz="2200" b="1"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970402828"/>
                  </a:ext>
                </a:extLst>
              </a:tr>
            </a:tbl>
          </a:graphicData>
        </a:graphic>
      </p:graphicFrame>
    </p:spTree>
    <p:extLst>
      <p:ext uri="{BB962C8B-B14F-4D97-AF65-F5344CB8AC3E}">
        <p14:creationId xmlns:p14="http://schemas.microsoft.com/office/powerpoint/2010/main" val="3072542596"/>
      </p:ext>
    </p:extLst>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2B7A4-16A4-CF51-C718-CC9F0A2428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81A797-3016-B1EA-8973-A0761A367CBC}"/>
              </a:ext>
            </a:extLst>
          </p:cNvPr>
          <p:cNvSpPr>
            <a:spLocks noGrp="1"/>
          </p:cNvSpPr>
          <p:nvPr>
            <p:ph type="title"/>
          </p:nvPr>
        </p:nvSpPr>
        <p:spPr/>
        <p:txBody>
          <a:bodyPr/>
          <a:lstStyle/>
          <a:p>
            <a:pPr algn="ctr"/>
            <a:r>
              <a:rPr lang="en-IN" dirty="0">
                <a:latin typeface="Trebuchet MS" panose="020B0603020202020204" pitchFamily="34" charset="0"/>
              </a:rPr>
              <a:t>Schedule – II  - 17 Items</a:t>
            </a:r>
          </a:p>
        </p:txBody>
      </p:sp>
      <p:graphicFrame>
        <p:nvGraphicFramePr>
          <p:cNvPr id="4" name="Content Placeholder 3">
            <a:extLst>
              <a:ext uri="{FF2B5EF4-FFF2-40B4-BE49-F238E27FC236}">
                <a16:creationId xmlns:a16="http://schemas.microsoft.com/office/drawing/2014/main" id="{CDC9378A-A297-D728-6800-783B3BE052FD}"/>
              </a:ext>
            </a:extLst>
          </p:cNvPr>
          <p:cNvGraphicFramePr>
            <a:graphicFrameLocks noGrp="1"/>
          </p:cNvGraphicFramePr>
          <p:nvPr>
            <p:ph idx="1"/>
            <p:extLst>
              <p:ext uri="{D42A27DB-BD31-4B8C-83A1-F6EECF244321}">
                <p14:modId xmlns:p14="http://schemas.microsoft.com/office/powerpoint/2010/main" val="1887614155"/>
              </p:ext>
            </p:extLst>
          </p:nvPr>
        </p:nvGraphicFramePr>
        <p:xfrm>
          <a:off x="838200" y="2260527"/>
          <a:ext cx="10515600" cy="2984530"/>
        </p:xfrm>
        <a:graphic>
          <a:graphicData uri="http://schemas.openxmlformats.org/drawingml/2006/table">
            <a:tbl>
              <a:tblPr>
                <a:tableStyleId>{BDBED569-4797-4DF1-A0F4-6AAB3CD982D8}</a:tableStyleId>
              </a:tblPr>
              <a:tblGrid>
                <a:gridCol w="1171575">
                  <a:extLst>
                    <a:ext uri="{9D8B030D-6E8A-4147-A177-3AD203B41FA5}">
                      <a16:colId xmlns:a16="http://schemas.microsoft.com/office/drawing/2014/main" val="2962112294"/>
                    </a:ext>
                  </a:extLst>
                </a:gridCol>
                <a:gridCol w="1447800">
                  <a:extLst>
                    <a:ext uri="{9D8B030D-6E8A-4147-A177-3AD203B41FA5}">
                      <a16:colId xmlns:a16="http://schemas.microsoft.com/office/drawing/2014/main" val="3488369003"/>
                    </a:ext>
                  </a:extLst>
                </a:gridCol>
                <a:gridCol w="7896225">
                  <a:extLst>
                    <a:ext uri="{9D8B030D-6E8A-4147-A177-3AD203B41FA5}">
                      <a16:colId xmlns:a16="http://schemas.microsoft.com/office/drawing/2014/main" val="4032422603"/>
                    </a:ext>
                  </a:extLst>
                </a:gridCol>
              </a:tblGrid>
              <a:tr h="454608">
                <a:tc>
                  <a:txBody>
                    <a:bodyPr/>
                    <a:lstStyle/>
                    <a:p>
                      <a:pPr algn="ctr" fontAlgn="ctr">
                        <a:buNone/>
                      </a:pPr>
                      <a:r>
                        <a:rPr lang="en-IN" sz="2400" u="none" strike="noStrike" dirty="0">
                          <a:effectLst/>
                          <a:latin typeface="Trebuchet MS" panose="020B0603020202020204" pitchFamily="34" charset="0"/>
                        </a:rPr>
                        <a:t>Table Sl. No.</a:t>
                      </a:r>
                      <a:endParaRPr lang="en-IN" sz="2400" b="1" i="0" u="none" strike="noStrike" dirty="0">
                        <a:solidFill>
                          <a:srgbClr val="000000"/>
                        </a:solidFill>
                        <a:effectLst/>
                        <a:latin typeface="Trebuchet MS" panose="020B0603020202020204" pitchFamily="34" charset="0"/>
                      </a:endParaRPr>
                    </a:p>
                  </a:txBody>
                  <a:tcPr marL="5185" marR="5185" marT="8350" marB="0" anchor="ctr"/>
                </a:tc>
                <a:tc>
                  <a:txBody>
                    <a:bodyPr/>
                    <a:lstStyle/>
                    <a:p>
                      <a:pPr algn="ctr" fontAlgn="ctr">
                        <a:buNone/>
                      </a:pPr>
                      <a:r>
                        <a:rPr lang="en-IN" sz="2400" u="none" strike="noStrike" dirty="0">
                          <a:effectLst/>
                          <a:latin typeface="Trebuchet MS" panose="020B0603020202020204" pitchFamily="34" charset="0"/>
                        </a:rPr>
                        <a:t>Sec - IT Act 1961</a:t>
                      </a:r>
                      <a:endParaRPr lang="en-IN" sz="2400" b="1" i="0" u="none" strike="noStrike" dirty="0">
                        <a:solidFill>
                          <a:srgbClr val="000000"/>
                        </a:solidFill>
                        <a:effectLst/>
                        <a:latin typeface="Trebuchet MS" panose="020B0603020202020204" pitchFamily="34" charset="0"/>
                      </a:endParaRPr>
                    </a:p>
                  </a:txBody>
                  <a:tcPr marL="5185" marR="5185" marT="8350" marB="0" anchor="ctr"/>
                </a:tc>
                <a:tc>
                  <a:txBody>
                    <a:bodyPr/>
                    <a:lstStyle/>
                    <a:p>
                      <a:pPr algn="ctr" fontAlgn="ctr">
                        <a:buNone/>
                      </a:pPr>
                      <a:r>
                        <a:rPr lang="en-US" sz="2400" u="none" strike="noStrike" dirty="0">
                          <a:effectLst/>
                          <a:latin typeface="Trebuchet MS" panose="020B0603020202020204" pitchFamily="34" charset="0"/>
                        </a:rPr>
                        <a:t>Short description - as per Income-tax Act, 2025</a:t>
                      </a:r>
                      <a:endParaRPr lang="en-US" sz="2400" b="1" i="0" u="none" strike="noStrike" dirty="0">
                        <a:solidFill>
                          <a:srgbClr val="000000"/>
                        </a:solidFill>
                        <a:effectLst/>
                        <a:latin typeface="Trebuchet MS" panose="020B0603020202020204" pitchFamily="34" charset="0"/>
                      </a:endParaRPr>
                    </a:p>
                  </a:txBody>
                  <a:tcPr marL="5185" marR="5185" marT="8350" marB="0" anchor="ctr"/>
                </a:tc>
                <a:extLst>
                  <a:ext uri="{0D108BD9-81ED-4DB2-BD59-A6C34878D82A}">
                    <a16:rowId xmlns:a16="http://schemas.microsoft.com/office/drawing/2014/main" val="2210318872"/>
                  </a:ext>
                </a:extLst>
              </a:tr>
              <a:tr h="242174">
                <a:tc>
                  <a:txBody>
                    <a:bodyPr/>
                    <a:lstStyle/>
                    <a:p>
                      <a:pPr algn="ctr" fontAlgn="b">
                        <a:buNone/>
                      </a:pPr>
                      <a:r>
                        <a:rPr lang="en-IN" sz="2400" u="none" strike="noStrike" dirty="0">
                          <a:effectLst/>
                          <a:latin typeface="Trebuchet MS" panose="020B0603020202020204" pitchFamily="34" charset="0"/>
                        </a:rPr>
                        <a:t>1</a:t>
                      </a:r>
                      <a:endParaRPr lang="en-IN" sz="2400" b="1" i="0" u="none" strike="noStrike" dirty="0">
                        <a:solidFill>
                          <a:srgbClr val="000000"/>
                        </a:solidFill>
                        <a:effectLst/>
                        <a:latin typeface="Trebuchet MS" panose="020B0603020202020204" pitchFamily="34" charset="0"/>
                      </a:endParaRPr>
                    </a:p>
                  </a:txBody>
                  <a:tcPr marL="5185" marR="5185" marT="8350" marB="0" anchor="b"/>
                </a:tc>
                <a:tc>
                  <a:txBody>
                    <a:bodyPr/>
                    <a:lstStyle/>
                    <a:p>
                      <a:pPr algn="ctr" fontAlgn="b">
                        <a:buNone/>
                      </a:pPr>
                      <a:r>
                        <a:rPr lang="en-IN" sz="2400" u="none" strike="noStrike">
                          <a:effectLst/>
                          <a:latin typeface="Trebuchet MS" panose="020B0603020202020204" pitchFamily="34" charset="0"/>
                        </a:rPr>
                        <a:t>10(1)</a:t>
                      </a:r>
                      <a:endParaRPr lang="en-IN" sz="2400" b="0" i="0" u="none" strike="noStrike">
                        <a:solidFill>
                          <a:srgbClr val="000000"/>
                        </a:solidFill>
                        <a:effectLst/>
                        <a:latin typeface="Trebuchet MS" panose="020B0603020202020204" pitchFamily="34" charset="0"/>
                      </a:endParaRPr>
                    </a:p>
                  </a:txBody>
                  <a:tcPr marL="5185" marR="5185" marT="8350" marB="0" anchor="b"/>
                </a:tc>
                <a:tc>
                  <a:txBody>
                    <a:bodyPr/>
                    <a:lstStyle/>
                    <a:p>
                      <a:pPr marL="0" indent="85725" algn="l" fontAlgn="b">
                        <a:buNone/>
                      </a:pPr>
                      <a:r>
                        <a:rPr lang="en-IN" sz="2400" u="none" strike="noStrike" dirty="0">
                          <a:solidFill>
                            <a:srgbClr val="FF0000"/>
                          </a:solidFill>
                          <a:effectLst/>
                          <a:latin typeface="Trebuchet MS" panose="020B0603020202020204" pitchFamily="34" charset="0"/>
                        </a:rPr>
                        <a:t>Agricultural income</a:t>
                      </a:r>
                      <a:endParaRPr lang="en-IN" sz="2400" b="0" i="0" u="none" strike="noStrike" dirty="0">
                        <a:solidFill>
                          <a:srgbClr val="FF0000"/>
                        </a:solidFill>
                        <a:effectLst/>
                        <a:latin typeface="Trebuchet MS" panose="020B0603020202020204" pitchFamily="34" charset="0"/>
                      </a:endParaRPr>
                    </a:p>
                  </a:txBody>
                  <a:tcPr marL="5185" marR="5185" marT="8350" marB="0" anchor="b"/>
                </a:tc>
                <a:extLst>
                  <a:ext uri="{0D108BD9-81ED-4DB2-BD59-A6C34878D82A}">
                    <a16:rowId xmlns:a16="http://schemas.microsoft.com/office/drawing/2014/main" val="1425851802"/>
                  </a:ext>
                </a:extLst>
              </a:tr>
              <a:tr h="242174">
                <a:tc>
                  <a:txBody>
                    <a:bodyPr/>
                    <a:lstStyle/>
                    <a:p>
                      <a:pPr algn="ctr" fontAlgn="b">
                        <a:buNone/>
                      </a:pPr>
                      <a:r>
                        <a:rPr lang="en-IN" sz="2400" u="none" strike="noStrike" dirty="0">
                          <a:effectLst/>
                          <a:latin typeface="Trebuchet MS" panose="020B0603020202020204" pitchFamily="34" charset="0"/>
                        </a:rPr>
                        <a:t>2</a:t>
                      </a:r>
                      <a:endParaRPr lang="en-IN" sz="2400" b="1" i="0" u="none" strike="noStrike" dirty="0">
                        <a:solidFill>
                          <a:srgbClr val="000000"/>
                        </a:solidFill>
                        <a:effectLst/>
                        <a:latin typeface="Trebuchet MS" panose="020B0603020202020204" pitchFamily="34" charset="0"/>
                      </a:endParaRPr>
                    </a:p>
                  </a:txBody>
                  <a:tcPr marL="5185" marR="5185" marT="8350" marB="0" anchor="b"/>
                </a:tc>
                <a:tc>
                  <a:txBody>
                    <a:bodyPr/>
                    <a:lstStyle/>
                    <a:p>
                      <a:pPr algn="ctr" fontAlgn="b">
                        <a:buNone/>
                      </a:pPr>
                      <a:r>
                        <a:rPr lang="en-IN" sz="2400" u="none" strike="noStrike">
                          <a:effectLst/>
                          <a:latin typeface="Trebuchet MS" panose="020B0603020202020204" pitchFamily="34" charset="0"/>
                        </a:rPr>
                        <a:t>10(10D)</a:t>
                      </a:r>
                      <a:endParaRPr lang="en-IN" sz="2400" b="0" i="0" u="none" strike="noStrike">
                        <a:solidFill>
                          <a:srgbClr val="000000"/>
                        </a:solidFill>
                        <a:effectLst/>
                        <a:latin typeface="Trebuchet MS" panose="020B0603020202020204" pitchFamily="34" charset="0"/>
                      </a:endParaRPr>
                    </a:p>
                  </a:txBody>
                  <a:tcPr marL="5185" marR="5185" marT="8350" marB="0" anchor="b"/>
                </a:tc>
                <a:tc>
                  <a:txBody>
                    <a:bodyPr/>
                    <a:lstStyle/>
                    <a:p>
                      <a:pPr marL="0" indent="85725" algn="l" fontAlgn="b">
                        <a:buNone/>
                      </a:pPr>
                      <a:r>
                        <a:rPr lang="en-US" sz="2400" u="none" strike="noStrike" dirty="0">
                          <a:solidFill>
                            <a:srgbClr val="FF0000"/>
                          </a:solidFill>
                          <a:effectLst/>
                          <a:latin typeface="Trebuchet MS" panose="020B0603020202020204" pitchFamily="34" charset="0"/>
                        </a:rPr>
                        <a:t>Sum received under life insurance policy (incl. bonus)</a:t>
                      </a:r>
                      <a:endParaRPr lang="en-US" sz="2400" b="0" i="0" u="none" strike="noStrike" dirty="0">
                        <a:solidFill>
                          <a:srgbClr val="FF0000"/>
                        </a:solidFill>
                        <a:effectLst/>
                        <a:latin typeface="Trebuchet MS" panose="020B0603020202020204" pitchFamily="34" charset="0"/>
                      </a:endParaRPr>
                    </a:p>
                  </a:txBody>
                  <a:tcPr marL="5185" marR="5185" marT="8350" marB="0" anchor="b"/>
                </a:tc>
                <a:extLst>
                  <a:ext uri="{0D108BD9-81ED-4DB2-BD59-A6C34878D82A}">
                    <a16:rowId xmlns:a16="http://schemas.microsoft.com/office/drawing/2014/main" val="546145373"/>
                  </a:ext>
                </a:extLst>
              </a:tr>
              <a:tr h="242174">
                <a:tc>
                  <a:txBody>
                    <a:bodyPr/>
                    <a:lstStyle/>
                    <a:p>
                      <a:pPr algn="ctr" fontAlgn="b">
                        <a:buNone/>
                      </a:pPr>
                      <a:r>
                        <a:rPr lang="en-IN" sz="2400" u="none" strike="noStrike" dirty="0">
                          <a:effectLst/>
                          <a:latin typeface="Trebuchet MS" panose="020B0603020202020204" pitchFamily="34" charset="0"/>
                        </a:rPr>
                        <a:t>3</a:t>
                      </a:r>
                      <a:endParaRPr lang="en-IN" sz="2400" b="1" i="0" u="none" strike="noStrike" dirty="0">
                        <a:solidFill>
                          <a:srgbClr val="000000"/>
                        </a:solidFill>
                        <a:effectLst/>
                        <a:latin typeface="Trebuchet MS" panose="020B0603020202020204" pitchFamily="34" charset="0"/>
                      </a:endParaRPr>
                    </a:p>
                  </a:txBody>
                  <a:tcPr marL="5185" marR="5185" marT="8350" marB="0" anchor="b"/>
                </a:tc>
                <a:tc>
                  <a:txBody>
                    <a:bodyPr/>
                    <a:lstStyle/>
                    <a:p>
                      <a:pPr algn="ctr" fontAlgn="b">
                        <a:buNone/>
                      </a:pPr>
                      <a:r>
                        <a:rPr lang="en-IN" sz="2400" u="none" strike="noStrike">
                          <a:effectLst/>
                          <a:latin typeface="Trebuchet MS" panose="020B0603020202020204" pitchFamily="34" charset="0"/>
                        </a:rPr>
                        <a:t>10(11)</a:t>
                      </a:r>
                      <a:endParaRPr lang="en-IN" sz="2400" b="0" i="0" u="none" strike="noStrike">
                        <a:solidFill>
                          <a:srgbClr val="000000"/>
                        </a:solidFill>
                        <a:effectLst/>
                        <a:latin typeface="Trebuchet MS" panose="020B0603020202020204" pitchFamily="34" charset="0"/>
                      </a:endParaRPr>
                    </a:p>
                  </a:txBody>
                  <a:tcPr marL="5185" marR="5185" marT="8350" marB="0" anchor="b"/>
                </a:tc>
                <a:tc>
                  <a:txBody>
                    <a:bodyPr/>
                    <a:lstStyle/>
                    <a:p>
                      <a:pPr marL="0" indent="85725" algn="l" fontAlgn="b">
                        <a:buNone/>
                      </a:pPr>
                      <a:r>
                        <a:rPr lang="en-US" sz="2400" u="none" strike="noStrike" dirty="0">
                          <a:solidFill>
                            <a:srgbClr val="FF0000"/>
                          </a:solidFill>
                          <a:effectLst/>
                          <a:latin typeface="Trebuchet MS" panose="020B0603020202020204" pitchFamily="34" charset="0"/>
                        </a:rPr>
                        <a:t>Payment from Provident Fund</a:t>
                      </a:r>
                      <a:endParaRPr lang="en-US" sz="2400" b="0" i="0" u="none" strike="noStrike" dirty="0">
                        <a:solidFill>
                          <a:srgbClr val="FF0000"/>
                        </a:solidFill>
                        <a:effectLst/>
                        <a:latin typeface="Trebuchet MS" panose="020B0603020202020204" pitchFamily="34" charset="0"/>
                      </a:endParaRPr>
                    </a:p>
                  </a:txBody>
                  <a:tcPr marL="5185" marR="5185" marT="8350" marB="0" anchor="b"/>
                </a:tc>
                <a:extLst>
                  <a:ext uri="{0D108BD9-81ED-4DB2-BD59-A6C34878D82A}">
                    <a16:rowId xmlns:a16="http://schemas.microsoft.com/office/drawing/2014/main" val="2790138081"/>
                  </a:ext>
                </a:extLst>
              </a:tr>
              <a:tr h="242174">
                <a:tc>
                  <a:txBody>
                    <a:bodyPr/>
                    <a:lstStyle/>
                    <a:p>
                      <a:pPr algn="ctr" fontAlgn="b">
                        <a:buNone/>
                      </a:pPr>
                      <a:r>
                        <a:rPr lang="en-IN" sz="2400" u="none" strike="noStrike" dirty="0">
                          <a:effectLst/>
                          <a:latin typeface="Trebuchet MS" panose="020B0603020202020204" pitchFamily="34" charset="0"/>
                        </a:rPr>
                        <a:t>4</a:t>
                      </a:r>
                      <a:endParaRPr lang="en-IN" sz="2400" b="1" i="0" u="none" strike="noStrike" dirty="0">
                        <a:solidFill>
                          <a:srgbClr val="000000"/>
                        </a:solidFill>
                        <a:effectLst/>
                        <a:latin typeface="Trebuchet MS" panose="020B0603020202020204" pitchFamily="34" charset="0"/>
                      </a:endParaRPr>
                    </a:p>
                  </a:txBody>
                  <a:tcPr marL="5185" marR="5185" marT="8350" marB="0" anchor="b"/>
                </a:tc>
                <a:tc>
                  <a:txBody>
                    <a:bodyPr/>
                    <a:lstStyle/>
                    <a:p>
                      <a:pPr algn="ctr" fontAlgn="b">
                        <a:buNone/>
                      </a:pPr>
                      <a:r>
                        <a:rPr lang="en-IN" sz="2400" u="none" strike="noStrike">
                          <a:effectLst/>
                          <a:latin typeface="Trebuchet MS" panose="020B0603020202020204" pitchFamily="34" charset="0"/>
                        </a:rPr>
                        <a:t>10(12)</a:t>
                      </a:r>
                      <a:endParaRPr lang="en-IN" sz="2400" b="0" i="0" u="none" strike="noStrike">
                        <a:solidFill>
                          <a:srgbClr val="000000"/>
                        </a:solidFill>
                        <a:effectLst/>
                        <a:latin typeface="Trebuchet MS" panose="020B0603020202020204" pitchFamily="34" charset="0"/>
                      </a:endParaRPr>
                    </a:p>
                  </a:txBody>
                  <a:tcPr marL="5185" marR="5185" marT="8350" marB="0" anchor="b"/>
                </a:tc>
                <a:tc>
                  <a:txBody>
                    <a:bodyPr/>
                    <a:lstStyle/>
                    <a:p>
                      <a:pPr marL="0" indent="85725" algn="l" fontAlgn="b">
                        <a:buNone/>
                      </a:pPr>
                      <a:r>
                        <a:rPr lang="en-US" sz="2400" u="none" strike="noStrike" dirty="0">
                          <a:solidFill>
                            <a:srgbClr val="FF0000"/>
                          </a:solidFill>
                          <a:effectLst/>
                          <a:latin typeface="Trebuchet MS" panose="020B0603020202020204" pitchFamily="34" charset="0"/>
                        </a:rPr>
                        <a:t>Accumulated balance from </a:t>
                      </a:r>
                      <a:r>
                        <a:rPr lang="en-US" sz="2400" u="none" strike="noStrike" dirty="0" err="1">
                          <a:solidFill>
                            <a:srgbClr val="FF0000"/>
                          </a:solidFill>
                          <a:effectLst/>
                          <a:latin typeface="Trebuchet MS" panose="020B0603020202020204" pitchFamily="34" charset="0"/>
                        </a:rPr>
                        <a:t>recognised</a:t>
                      </a:r>
                      <a:r>
                        <a:rPr lang="en-US" sz="2400" u="none" strike="noStrike" dirty="0">
                          <a:solidFill>
                            <a:srgbClr val="FF0000"/>
                          </a:solidFill>
                          <a:effectLst/>
                          <a:latin typeface="Trebuchet MS" panose="020B0603020202020204" pitchFamily="34" charset="0"/>
                        </a:rPr>
                        <a:t> provident fund</a:t>
                      </a:r>
                      <a:endParaRPr lang="en-US" sz="2400" b="0" i="0" u="none" strike="noStrike" dirty="0">
                        <a:solidFill>
                          <a:srgbClr val="FF0000"/>
                        </a:solidFill>
                        <a:effectLst/>
                        <a:latin typeface="Trebuchet MS" panose="020B0603020202020204" pitchFamily="34" charset="0"/>
                      </a:endParaRPr>
                    </a:p>
                  </a:txBody>
                  <a:tcPr marL="5185" marR="5185" marT="8350" marB="0" anchor="b"/>
                </a:tc>
                <a:extLst>
                  <a:ext uri="{0D108BD9-81ED-4DB2-BD59-A6C34878D82A}">
                    <a16:rowId xmlns:a16="http://schemas.microsoft.com/office/drawing/2014/main" val="858772762"/>
                  </a:ext>
                </a:extLst>
              </a:tr>
              <a:tr h="242174">
                <a:tc>
                  <a:txBody>
                    <a:bodyPr/>
                    <a:lstStyle/>
                    <a:p>
                      <a:pPr algn="ctr" fontAlgn="b">
                        <a:buNone/>
                      </a:pPr>
                      <a:r>
                        <a:rPr lang="en-IN" sz="2400" u="none" strike="noStrike" dirty="0">
                          <a:effectLst/>
                          <a:latin typeface="Trebuchet MS" panose="020B0603020202020204" pitchFamily="34" charset="0"/>
                        </a:rPr>
                        <a:t>5</a:t>
                      </a:r>
                      <a:endParaRPr lang="en-IN" sz="2400" b="1" i="0" u="none" strike="noStrike" dirty="0">
                        <a:solidFill>
                          <a:srgbClr val="000000"/>
                        </a:solidFill>
                        <a:effectLst/>
                        <a:latin typeface="Trebuchet MS" panose="020B0603020202020204" pitchFamily="34" charset="0"/>
                      </a:endParaRPr>
                    </a:p>
                  </a:txBody>
                  <a:tcPr marL="5185" marR="5185" marT="8350" marB="0" anchor="b"/>
                </a:tc>
                <a:tc>
                  <a:txBody>
                    <a:bodyPr/>
                    <a:lstStyle/>
                    <a:p>
                      <a:pPr algn="ctr" fontAlgn="b">
                        <a:buNone/>
                      </a:pPr>
                      <a:r>
                        <a:rPr lang="en-IN" sz="2400" u="none" strike="noStrike">
                          <a:effectLst/>
                          <a:latin typeface="Trebuchet MS" panose="020B0603020202020204" pitchFamily="34" charset="0"/>
                        </a:rPr>
                        <a:t>10(11A)</a:t>
                      </a:r>
                      <a:endParaRPr lang="en-IN" sz="2400" b="0" i="0" u="none" strike="noStrike">
                        <a:solidFill>
                          <a:srgbClr val="000000"/>
                        </a:solidFill>
                        <a:effectLst/>
                        <a:latin typeface="Trebuchet MS" panose="020B0603020202020204" pitchFamily="34" charset="0"/>
                      </a:endParaRPr>
                    </a:p>
                  </a:txBody>
                  <a:tcPr marL="5185" marR="5185" marT="8350" marB="0" anchor="b"/>
                </a:tc>
                <a:tc>
                  <a:txBody>
                    <a:bodyPr/>
                    <a:lstStyle/>
                    <a:p>
                      <a:pPr marL="0" indent="85725" algn="l" fontAlgn="b">
                        <a:buNone/>
                      </a:pPr>
                      <a:r>
                        <a:rPr lang="en-US" sz="2400" u="none" strike="noStrike" dirty="0">
                          <a:effectLst/>
                          <a:latin typeface="Trebuchet MS" panose="020B0603020202020204" pitchFamily="34" charset="0"/>
                        </a:rPr>
                        <a:t>Payment from Sukanya Samriddhi account</a:t>
                      </a:r>
                      <a:endParaRPr lang="en-US" sz="2400" b="0" i="0" u="none" strike="noStrike" dirty="0">
                        <a:solidFill>
                          <a:srgbClr val="000000"/>
                        </a:solidFill>
                        <a:effectLst/>
                        <a:latin typeface="Trebuchet MS" panose="020B0603020202020204" pitchFamily="34" charset="0"/>
                      </a:endParaRPr>
                    </a:p>
                  </a:txBody>
                  <a:tcPr marL="5185" marR="5185" marT="8350" marB="0" anchor="b"/>
                </a:tc>
                <a:extLst>
                  <a:ext uri="{0D108BD9-81ED-4DB2-BD59-A6C34878D82A}">
                    <a16:rowId xmlns:a16="http://schemas.microsoft.com/office/drawing/2014/main" val="1532526843"/>
                  </a:ext>
                </a:extLst>
              </a:tr>
              <a:tr h="242174">
                <a:tc>
                  <a:txBody>
                    <a:bodyPr/>
                    <a:lstStyle/>
                    <a:p>
                      <a:pPr algn="ctr" fontAlgn="b">
                        <a:buNone/>
                      </a:pPr>
                      <a:r>
                        <a:rPr lang="en-IN" sz="2400" u="none" strike="noStrike" dirty="0">
                          <a:effectLst/>
                          <a:latin typeface="Trebuchet MS" panose="020B0603020202020204" pitchFamily="34" charset="0"/>
                        </a:rPr>
                        <a:t>6</a:t>
                      </a:r>
                      <a:endParaRPr lang="en-IN" sz="2400" b="1" i="0" u="none" strike="noStrike" dirty="0">
                        <a:solidFill>
                          <a:srgbClr val="000000"/>
                        </a:solidFill>
                        <a:effectLst/>
                        <a:latin typeface="Trebuchet MS" panose="020B0603020202020204" pitchFamily="34" charset="0"/>
                      </a:endParaRPr>
                    </a:p>
                  </a:txBody>
                  <a:tcPr marL="5185" marR="5185" marT="8350" marB="0" anchor="b"/>
                </a:tc>
                <a:tc>
                  <a:txBody>
                    <a:bodyPr/>
                    <a:lstStyle/>
                    <a:p>
                      <a:pPr algn="ctr" fontAlgn="b">
                        <a:buNone/>
                      </a:pPr>
                      <a:r>
                        <a:rPr lang="en-IN" sz="2400" u="none" strike="noStrike" dirty="0">
                          <a:effectLst/>
                          <a:latin typeface="Trebuchet MS" panose="020B0603020202020204" pitchFamily="34" charset="0"/>
                        </a:rPr>
                        <a:t>10(12A)</a:t>
                      </a:r>
                      <a:endParaRPr lang="en-IN" sz="2400" b="0" i="0" u="none" strike="noStrike" dirty="0">
                        <a:solidFill>
                          <a:srgbClr val="000000"/>
                        </a:solidFill>
                        <a:effectLst/>
                        <a:latin typeface="Trebuchet MS" panose="020B0603020202020204" pitchFamily="34" charset="0"/>
                      </a:endParaRPr>
                    </a:p>
                  </a:txBody>
                  <a:tcPr marL="5185" marR="5185" marT="8350" marB="0" anchor="b"/>
                </a:tc>
                <a:tc>
                  <a:txBody>
                    <a:bodyPr/>
                    <a:lstStyle/>
                    <a:p>
                      <a:pPr marL="0" indent="85725" algn="l" fontAlgn="b">
                        <a:buNone/>
                      </a:pPr>
                      <a:r>
                        <a:rPr lang="en-US" sz="2400" u="none" strike="noStrike" dirty="0">
                          <a:effectLst/>
                          <a:latin typeface="Trebuchet MS" panose="020B0603020202020204" pitchFamily="34" charset="0"/>
                        </a:rPr>
                        <a:t>Payment from National Pension System Trust</a:t>
                      </a:r>
                      <a:endParaRPr lang="en-US" sz="2400" b="0" i="0" u="none" strike="noStrike" dirty="0">
                        <a:solidFill>
                          <a:srgbClr val="000000"/>
                        </a:solidFill>
                        <a:effectLst/>
                        <a:latin typeface="Trebuchet MS" panose="020B0603020202020204" pitchFamily="34" charset="0"/>
                      </a:endParaRPr>
                    </a:p>
                  </a:txBody>
                  <a:tcPr marL="5185" marR="5185" marT="8350" marB="0" anchor="b"/>
                </a:tc>
                <a:extLst>
                  <a:ext uri="{0D108BD9-81ED-4DB2-BD59-A6C34878D82A}">
                    <a16:rowId xmlns:a16="http://schemas.microsoft.com/office/drawing/2014/main" val="3895563229"/>
                  </a:ext>
                </a:extLst>
              </a:tr>
            </a:tbl>
          </a:graphicData>
        </a:graphic>
      </p:graphicFrame>
    </p:spTree>
    <p:extLst>
      <p:ext uri="{BB962C8B-B14F-4D97-AF65-F5344CB8AC3E}">
        <p14:creationId xmlns:p14="http://schemas.microsoft.com/office/powerpoint/2010/main" val="857067196"/>
      </p:ext>
    </p:extLst>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CD73E-0CC8-9576-3A42-F64570CD91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8C24EA-E28B-27BB-D84E-FF29692F3CCD}"/>
              </a:ext>
            </a:extLst>
          </p:cNvPr>
          <p:cNvSpPr>
            <a:spLocks noGrp="1"/>
          </p:cNvSpPr>
          <p:nvPr>
            <p:ph type="title"/>
          </p:nvPr>
        </p:nvSpPr>
        <p:spPr>
          <a:xfrm>
            <a:off x="838200" y="365126"/>
            <a:ext cx="10372725" cy="882650"/>
          </a:xfrm>
        </p:spPr>
        <p:txBody>
          <a:bodyPr/>
          <a:lstStyle/>
          <a:p>
            <a:pPr algn="ctr"/>
            <a:r>
              <a:rPr lang="en-IN" dirty="0">
                <a:latin typeface="Trebuchet MS" panose="020B0603020202020204" pitchFamily="34" charset="0"/>
              </a:rPr>
              <a:t>Schedule – II  - 17 Items</a:t>
            </a:r>
          </a:p>
        </p:txBody>
      </p:sp>
      <p:graphicFrame>
        <p:nvGraphicFramePr>
          <p:cNvPr id="4" name="Content Placeholder 3">
            <a:extLst>
              <a:ext uri="{FF2B5EF4-FFF2-40B4-BE49-F238E27FC236}">
                <a16:creationId xmlns:a16="http://schemas.microsoft.com/office/drawing/2014/main" id="{8703A156-4CE7-BD2D-764F-74257D85D3A3}"/>
              </a:ext>
            </a:extLst>
          </p:cNvPr>
          <p:cNvGraphicFramePr>
            <a:graphicFrameLocks noGrp="1"/>
          </p:cNvGraphicFramePr>
          <p:nvPr>
            <p:ph idx="1"/>
            <p:extLst>
              <p:ext uri="{D42A27DB-BD31-4B8C-83A1-F6EECF244321}">
                <p14:modId xmlns:p14="http://schemas.microsoft.com/office/powerpoint/2010/main" val="404776928"/>
              </p:ext>
            </p:extLst>
          </p:nvPr>
        </p:nvGraphicFramePr>
        <p:xfrm>
          <a:off x="838200" y="1583184"/>
          <a:ext cx="10515600" cy="4430600"/>
        </p:xfrm>
        <a:graphic>
          <a:graphicData uri="http://schemas.openxmlformats.org/drawingml/2006/table">
            <a:tbl>
              <a:tblPr>
                <a:tableStyleId>{BDBED569-4797-4DF1-A0F4-6AAB3CD982D8}</a:tableStyleId>
              </a:tblPr>
              <a:tblGrid>
                <a:gridCol w="1181100">
                  <a:extLst>
                    <a:ext uri="{9D8B030D-6E8A-4147-A177-3AD203B41FA5}">
                      <a16:colId xmlns:a16="http://schemas.microsoft.com/office/drawing/2014/main" val="2962112294"/>
                    </a:ext>
                  </a:extLst>
                </a:gridCol>
                <a:gridCol w="2266950">
                  <a:extLst>
                    <a:ext uri="{9D8B030D-6E8A-4147-A177-3AD203B41FA5}">
                      <a16:colId xmlns:a16="http://schemas.microsoft.com/office/drawing/2014/main" val="3488369003"/>
                    </a:ext>
                  </a:extLst>
                </a:gridCol>
                <a:gridCol w="7067550">
                  <a:extLst>
                    <a:ext uri="{9D8B030D-6E8A-4147-A177-3AD203B41FA5}">
                      <a16:colId xmlns:a16="http://schemas.microsoft.com/office/drawing/2014/main" val="4032422603"/>
                    </a:ext>
                  </a:extLst>
                </a:gridCol>
              </a:tblGrid>
              <a:tr h="150371">
                <a:tc>
                  <a:txBody>
                    <a:bodyPr/>
                    <a:lstStyle/>
                    <a:p>
                      <a:pPr algn="ctr" fontAlgn="ctr">
                        <a:buNone/>
                      </a:pPr>
                      <a:r>
                        <a:rPr lang="en-IN" sz="2400" u="none" strike="noStrike" dirty="0">
                          <a:effectLst/>
                          <a:latin typeface="Trebuchet MS" panose="020B0603020202020204" pitchFamily="34" charset="0"/>
                        </a:rPr>
                        <a:t>Table Sl. No.</a:t>
                      </a:r>
                      <a:endParaRPr lang="en-IN" sz="2400" b="1" i="0" u="none" strike="noStrike" dirty="0">
                        <a:solidFill>
                          <a:srgbClr val="000000"/>
                        </a:solidFill>
                        <a:effectLst/>
                        <a:latin typeface="Trebuchet MS" panose="020B0603020202020204" pitchFamily="34" charset="0"/>
                      </a:endParaRPr>
                    </a:p>
                  </a:txBody>
                  <a:tcPr marL="5185" marR="5185" marT="5185" marB="0" anchor="ctr"/>
                </a:tc>
                <a:tc>
                  <a:txBody>
                    <a:bodyPr/>
                    <a:lstStyle/>
                    <a:p>
                      <a:pPr algn="ctr" fontAlgn="ctr">
                        <a:buNone/>
                      </a:pPr>
                      <a:r>
                        <a:rPr lang="en-IN" sz="2400" u="none" strike="noStrike">
                          <a:effectLst/>
                          <a:latin typeface="Trebuchet MS" panose="020B0603020202020204" pitchFamily="34" charset="0"/>
                        </a:rPr>
                        <a:t>Sec - IT Act 1961</a:t>
                      </a:r>
                      <a:endParaRPr lang="en-IN" sz="2400" b="1" i="0" u="none" strike="noStrike">
                        <a:solidFill>
                          <a:srgbClr val="000000"/>
                        </a:solidFill>
                        <a:effectLst/>
                        <a:latin typeface="Trebuchet MS" panose="020B0603020202020204" pitchFamily="34" charset="0"/>
                      </a:endParaRPr>
                    </a:p>
                  </a:txBody>
                  <a:tcPr marL="5185" marR="5185" marT="518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400" u="none" strike="noStrike" dirty="0">
                          <a:effectLst/>
                          <a:latin typeface="Trebuchet MS" panose="020B0603020202020204" pitchFamily="34" charset="0"/>
                        </a:rPr>
                        <a:t>Short description - as per Income-tax Act, 2025</a:t>
                      </a:r>
                      <a:endParaRPr lang="en-US" sz="2400" b="1" i="0" u="none" strike="noStrike" dirty="0">
                        <a:solidFill>
                          <a:srgbClr val="000000"/>
                        </a:solidFill>
                        <a:effectLst/>
                        <a:latin typeface="Trebuchet MS" panose="020B0603020202020204" pitchFamily="34" charset="0"/>
                      </a:endParaRPr>
                    </a:p>
                  </a:txBody>
                  <a:tcPr marL="5185" marR="5185" marT="5185" marB="0" anchor="ctr"/>
                </a:tc>
                <a:extLst>
                  <a:ext uri="{0D108BD9-81ED-4DB2-BD59-A6C34878D82A}">
                    <a16:rowId xmlns:a16="http://schemas.microsoft.com/office/drawing/2014/main" val="2210318872"/>
                  </a:ext>
                </a:extLst>
              </a:tr>
              <a:tr h="150371">
                <a:tc>
                  <a:txBody>
                    <a:bodyPr/>
                    <a:lstStyle/>
                    <a:p>
                      <a:pPr algn="ctr" fontAlgn="b">
                        <a:buNone/>
                      </a:pPr>
                      <a:r>
                        <a:rPr lang="en-IN" sz="2400" u="none" strike="noStrike" dirty="0">
                          <a:effectLst/>
                          <a:latin typeface="Trebuchet MS" panose="020B0603020202020204" pitchFamily="34" charset="0"/>
                        </a:rPr>
                        <a:t>7</a:t>
                      </a:r>
                      <a:endParaRPr lang="en-IN" sz="2400" b="1" i="0" u="none" strike="noStrike" dirty="0">
                        <a:solidFill>
                          <a:srgbClr val="000000"/>
                        </a:solidFill>
                        <a:effectLst/>
                        <a:latin typeface="Trebuchet MS" panose="020B0603020202020204" pitchFamily="34" charset="0"/>
                      </a:endParaRPr>
                    </a:p>
                  </a:txBody>
                  <a:tcPr marL="5185" marR="5185" marT="5185" marB="0" anchor="b"/>
                </a:tc>
                <a:tc>
                  <a:txBody>
                    <a:bodyPr/>
                    <a:lstStyle/>
                    <a:p>
                      <a:pPr algn="ctr" fontAlgn="b">
                        <a:buNone/>
                      </a:pPr>
                      <a:r>
                        <a:rPr lang="en-IN" sz="2400" u="none" strike="noStrike" dirty="0">
                          <a:effectLst/>
                          <a:latin typeface="Trebuchet MS" panose="020B0603020202020204" pitchFamily="34" charset="0"/>
                        </a:rPr>
                        <a:t>10(12C)</a:t>
                      </a:r>
                      <a:endParaRPr lang="en-IN" sz="2400" b="0" i="0" u="none" strike="noStrike" dirty="0">
                        <a:solidFill>
                          <a:srgbClr val="000000"/>
                        </a:solidFill>
                        <a:effectLst/>
                        <a:latin typeface="Trebuchet MS" panose="020B0603020202020204" pitchFamily="34" charset="0"/>
                      </a:endParaRPr>
                    </a:p>
                  </a:txBody>
                  <a:tcPr marL="5185" marR="5185" marT="5185" marB="0" anchor="b"/>
                </a:tc>
                <a:tc>
                  <a:txBody>
                    <a:bodyPr/>
                    <a:lstStyle/>
                    <a:p>
                      <a:pPr marL="0" indent="85725" algn="l" fontAlgn="b">
                        <a:buNone/>
                      </a:pPr>
                      <a:r>
                        <a:rPr lang="en-US" sz="2400" u="none" strike="noStrike" dirty="0">
                          <a:effectLst/>
                          <a:latin typeface="Trebuchet MS" panose="020B0603020202020204" pitchFamily="34" charset="0"/>
                        </a:rPr>
                        <a:t>Payment from </a:t>
                      </a:r>
                      <a:r>
                        <a:rPr lang="en-US" sz="2400" u="none" strike="noStrike" dirty="0" err="1">
                          <a:effectLst/>
                          <a:latin typeface="Trebuchet MS" panose="020B0603020202020204" pitchFamily="34" charset="0"/>
                        </a:rPr>
                        <a:t>Agniveer</a:t>
                      </a:r>
                      <a:r>
                        <a:rPr lang="en-US" sz="2400" u="none" strike="noStrike" dirty="0">
                          <a:effectLst/>
                          <a:latin typeface="Trebuchet MS" panose="020B0603020202020204" pitchFamily="34" charset="0"/>
                        </a:rPr>
                        <a:t> Corpus Fund</a:t>
                      </a:r>
                      <a:endParaRPr lang="en-US" sz="2400" b="0" i="0" u="none" strike="noStrike" dirty="0">
                        <a:solidFill>
                          <a:srgbClr val="000000"/>
                        </a:solidFill>
                        <a:effectLst/>
                        <a:latin typeface="Trebuchet MS" panose="020B0603020202020204" pitchFamily="34" charset="0"/>
                      </a:endParaRPr>
                    </a:p>
                  </a:txBody>
                  <a:tcPr marL="5185" marR="5185" marT="5185" marB="0" anchor="b"/>
                </a:tc>
                <a:extLst>
                  <a:ext uri="{0D108BD9-81ED-4DB2-BD59-A6C34878D82A}">
                    <a16:rowId xmlns:a16="http://schemas.microsoft.com/office/drawing/2014/main" val="2014136186"/>
                  </a:ext>
                </a:extLst>
              </a:tr>
              <a:tr h="150371">
                <a:tc>
                  <a:txBody>
                    <a:bodyPr/>
                    <a:lstStyle/>
                    <a:p>
                      <a:pPr algn="ctr" fontAlgn="b">
                        <a:buNone/>
                      </a:pPr>
                      <a:r>
                        <a:rPr lang="en-IN" sz="2400" u="none" strike="noStrike" dirty="0">
                          <a:effectLst/>
                          <a:latin typeface="Trebuchet MS" panose="020B0603020202020204" pitchFamily="34" charset="0"/>
                        </a:rPr>
                        <a:t>8</a:t>
                      </a:r>
                      <a:endParaRPr lang="en-IN" sz="2400" b="1" i="0" u="none" strike="noStrike" dirty="0">
                        <a:solidFill>
                          <a:srgbClr val="000000"/>
                        </a:solidFill>
                        <a:effectLst/>
                        <a:latin typeface="Trebuchet MS" panose="020B0603020202020204" pitchFamily="34" charset="0"/>
                      </a:endParaRPr>
                    </a:p>
                  </a:txBody>
                  <a:tcPr marL="5185" marR="5185" marT="5185" marB="0" anchor="b"/>
                </a:tc>
                <a:tc>
                  <a:txBody>
                    <a:bodyPr/>
                    <a:lstStyle/>
                    <a:p>
                      <a:pPr algn="ctr" fontAlgn="b">
                        <a:buNone/>
                      </a:pPr>
                      <a:r>
                        <a:rPr lang="en-IN" sz="2400" u="none" strike="noStrike" dirty="0">
                          <a:effectLst/>
                          <a:latin typeface="Trebuchet MS" panose="020B0603020202020204" pitchFamily="34" charset="0"/>
                        </a:rPr>
                        <a:t>10(13)(</a:t>
                      </a:r>
                      <a:r>
                        <a:rPr lang="en-IN" sz="2400" u="none" strike="noStrike" dirty="0" err="1">
                          <a:effectLst/>
                          <a:latin typeface="Trebuchet MS" panose="020B0603020202020204" pitchFamily="34" charset="0"/>
                        </a:rPr>
                        <a:t>i</a:t>
                      </a:r>
                      <a:r>
                        <a:rPr lang="en-IN" sz="2400" u="none" strike="noStrike" dirty="0">
                          <a:effectLst/>
                          <a:latin typeface="Trebuchet MS" panose="020B0603020202020204" pitchFamily="34" charset="0"/>
                        </a:rPr>
                        <a:t>) to (iv)</a:t>
                      </a:r>
                      <a:endParaRPr lang="en-IN" sz="2400" b="0" i="0" u="none" strike="noStrike" dirty="0">
                        <a:solidFill>
                          <a:srgbClr val="000000"/>
                        </a:solidFill>
                        <a:effectLst/>
                        <a:latin typeface="Trebuchet MS" panose="020B0603020202020204" pitchFamily="34" charset="0"/>
                      </a:endParaRPr>
                    </a:p>
                  </a:txBody>
                  <a:tcPr marL="5185" marR="5185" marT="5185" marB="0" anchor="b"/>
                </a:tc>
                <a:tc>
                  <a:txBody>
                    <a:bodyPr/>
                    <a:lstStyle/>
                    <a:p>
                      <a:pPr marL="0" indent="85725" algn="l" fontAlgn="b">
                        <a:buNone/>
                      </a:pPr>
                      <a:r>
                        <a:rPr lang="en-US" sz="2400" u="none" strike="noStrike" dirty="0">
                          <a:effectLst/>
                          <a:latin typeface="Trebuchet MS" panose="020B0603020202020204" pitchFamily="34" charset="0"/>
                        </a:rPr>
                        <a:t>Payment from approved superannuation fund</a:t>
                      </a:r>
                      <a:endParaRPr lang="en-US" sz="2400" b="0" i="0" u="none" strike="noStrike" dirty="0">
                        <a:solidFill>
                          <a:srgbClr val="000000"/>
                        </a:solidFill>
                        <a:effectLst/>
                        <a:latin typeface="Trebuchet MS" panose="020B0603020202020204" pitchFamily="34" charset="0"/>
                      </a:endParaRPr>
                    </a:p>
                  </a:txBody>
                  <a:tcPr marL="5185" marR="5185" marT="5185" marB="0" anchor="b"/>
                </a:tc>
                <a:extLst>
                  <a:ext uri="{0D108BD9-81ED-4DB2-BD59-A6C34878D82A}">
                    <a16:rowId xmlns:a16="http://schemas.microsoft.com/office/drawing/2014/main" val="4294711498"/>
                  </a:ext>
                </a:extLst>
              </a:tr>
              <a:tr h="150371">
                <a:tc>
                  <a:txBody>
                    <a:bodyPr/>
                    <a:lstStyle/>
                    <a:p>
                      <a:pPr algn="ctr" fontAlgn="b">
                        <a:buNone/>
                      </a:pPr>
                      <a:r>
                        <a:rPr lang="en-IN" sz="2400" u="none" strike="noStrike" dirty="0">
                          <a:effectLst/>
                          <a:latin typeface="Trebuchet MS" panose="020B0603020202020204" pitchFamily="34" charset="0"/>
                        </a:rPr>
                        <a:t>9</a:t>
                      </a:r>
                      <a:endParaRPr lang="en-IN" sz="2400" b="1" i="0" u="none" strike="noStrike" dirty="0">
                        <a:solidFill>
                          <a:srgbClr val="000000"/>
                        </a:solidFill>
                        <a:effectLst/>
                        <a:latin typeface="Trebuchet MS" panose="020B0603020202020204" pitchFamily="34" charset="0"/>
                      </a:endParaRPr>
                    </a:p>
                  </a:txBody>
                  <a:tcPr marL="5185" marR="5185" marT="5185" marB="0" anchor="b"/>
                </a:tc>
                <a:tc>
                  <a:txBody>
                    <a:bodyPr/>
                    <a:lstStyle/>
                    <a:p>
                      <a:pPr algn="ctr" fontAlgn="b">
                        <a:buNone/>
                      </a:pPr>
                      <a:r>
                        <a:rPr lang="en-IN" sz="2400" u="none" strike="noStrike" dirty="0">
                          <a:effectLst/>
                          <a:latin typeface="Trebuchet MS" panose="020B0603020202020204" pitchFamily="34" charset="0"/>
                        </a:rPr>
                        <a:t>10(16)</a:t>
                      </a:r>
                      <a:endParaRPr lang="en-IN" sz="2400" b="0" i="0" u="none" strike="noStrike" dirty="0">
                        <a:solidFill>
                          <a:srgbClr val="000000"/>
                        </a:solidFill>
                        <a:effectLst/>
                        <a:latin typeface="Trebuchet MS" panose="020B0603020202020204" pitchFamily="34" charset="0"/>
                      </a:endParaRPr>
                    </a:p>
                  </a:txBody>
                  <a:tcPr marL="5185" marR="5185" marT="5185" marB="0" anchor="b"/>
                </a:tc>
                <a:tc>
                  <a:txBody>
                    <a:bodyPr/>
                    <a:lstStyle/>
                    <a:p>
                      <a:pPr marL="0" indent="85725" algn="l" fontAlgn="b">
                        <a:buNone/>
                      </a:pPr>
                      <a:r>
                        <a:rPr lang="en-IN" sz="2400" u="none" strike="noStrike" dirty="0">
                          <a:solidFill>
                            <a:srgbClr val="FF0000"/>
                          </a:solidFill>
                          <a:effectLst/>
                          <a:latin typeface="Trebuchet MS" panose="020B0603020202020204" pitchFamily="34" charset="0"/>
                        </a:rPr>
                        <a:t>Scholarship for education</a:t>
                      </a:r>
                      <a:endParaRPr lang="en-IN" sz="2400" b="0" i="0" u="none" strike="noStrike" dirty="0">
                        <a:solidFill>
                          <a:srgbClr val="FF0000"/>
                        </a:solidFill>
                        <a:effectLst/>
                        <a:latin typeface="Trebuchet MS" panose="020B0603020202020204" pitchFamily="34" charset="0"/>
                      </a:endParaRPr>
                    </a:p>
                  </a:txBody>
                  <a:tcPr marL="5185" marR="5185" marT="5185" marB="0" anchor="b"/>
                </a:tc>
                <a:extLst>
                  <a:ext uri="{0D108BD9-81ED-4DB2-BD59-A6C34878D82A}">
                    <a16:rowId xmlns:a16="http://schemas.microsoft.com/office/drawing/2014/main" val="572500409"/>
                  </a:ext>
                </a:extLst>
              </a:tr>
              <a:tr h="150371">
                <a:tc>
                  <a:txBody>
                    <a:bodyPr/>
                    <a:lstStyle/>
                    <a:p>
                      <a:pPr algn="ctr" fontAlgn="b">
                        <a:buNone/>
                      </a:pPr>
                      <a:r>
                        <a:rPr lang="en-IN" sz="2400" u="none" strike="noStrike" dirty="0">
                          <a:effectLst/>
                          <a:latin typeface="Trebuchet MS" panose="020B0603020202020204" pitchFamily="34" charset="0"/>
                        </a:rPr>
                        <a:t>10</a:t>
                      </a:r>
                      <a:endParaRPr lang="en-IN" sz="2400" b="1" i="0" u="none" strike="noStrike" dirty="0">
                        <a:solidFill>
                          <a:srgbClr val="000000"/>
                        </a:solidFill>
                        <a:effectLst/>
                        <a:latin typeface="Trebuchet MS" panose="020B0603020202020204" pitchFamily="34" charset="0"/>
                      </a:endParaRPr>
                    </a:p>
                  </a:txBody>
                  <a:tcPr marL="5185" marR="5185" marT="5185" marB="0" anchor="b"/>
                </a:tc>
                <a:tc>
                  <a:txBody>
                    <a:bodyPr/>
                    <a:lstStyle/>
                    <a:p>
                      <a:pPr algn="ctr" fontAlgn="b">
                        <a:buNone/>
                      </a:pPr>
                      <a:r>
                        <a:rPr lang="en-IN" sz="2400" u="none" strike="noStrike" dirty="0">
                          <a:effectLst/>
                          <a:latin typeface="Trebuchet MS" panose="020B0603020202020204" pitchFamily="34" charset="0"/>
                        </a:rPr>
                        <a:t>10(17A) (</a:t>
                      </a:r>
                      <a:r>
                        <a:rPr lang="en-IN" sz="2400" u="none" strike="noStrike" dirty="0" err="1">
                          <a:effectLst/>
                          <a:latin typeface="Trebuchet MS" panose="020B0603020202020204" pitchFamily="34" charset="0"/>
                        </a:rPr>
                        <a:t>i</a:t>
                      </a:r>
                      <a:r>
                        <a:rPr lang="en-IN" sz="2400" u="none" strike="noStrike" dirty="0">
                          <a:effectLst/>
                          <a:latin typeface="Trebuchet MS" panose="020B0603020202020204" pitchFamily="34" charset="0"/>
                        </a:rPr>
                        <a:t>)/(ii)</a:t>
                      </a:r>
                      <a:endParaRPr lang="en-IN" sz="2400" b="0" i="0" u="none" strike="noStrike" dirty="0">
                        <a:solidFill>
                          <a:srgbClr val="000000"/>
                        </a:solidFill>
                        <a:effectLst/>
                        <a:latin typeface="Trebuchet MS" panose="020B0603020202020204" pitchFamily="34" charset="0"/>
                      </a:endParaRPr>
                    </a:p>
                  </a:txBody>
                  <a:tcPr marL="5185" marR="5185" marT="5185" marB="0" anchor="b"/>
                </a:tc>
                <a:tc>
                  <a:txBody>
                    <a:bodyPr/>
                    <a:lstStyle/>
                    <a:p>
                      <a:pPr marL="0" indent="85725" algn="l" fontAlgn="b">
                        <a:buNone/>
                      </a:pPr>
                      <a:r>
                        <a:rPr lang="en-IN" sz="2400" u="none" strike="noStrike" dirty="0">
                          <a:solidFill>
                            <a:srgbClr val="FF0000"/>
                          </a:solidFill>
                          <a:effectLst/>
                          <a:latin typeface="Trebuchet MS" panose="020B0603020202020204" pitchFamily="34" charset="0"/>
                        </a:rPr>
                        <a:t>Payment for Award or reward – in cash/kind</a:t>
                      </a:r>
                      <a:endParaRPr lang="en-IN" sz="2400" b="0" i="0" u="none" strike="noStrike" dirty="0">
                        <a:solidFill>
                          <a:srgbClr val="FF0000"/>
                        </a:solidFill>
                        <a:effectLst/>
                        <a:latin typeface="Trebuchet MS" panose="020B0603020202020204" pitchFamily="34" charset="0"/>
                      </a:endParaRPr>
                    </a:p>
                  </a:txBody>
                  <a:tcPr marL="5185" marR="5185" marT="5185" marB="0" anchor="b"/>
                </a:tc>
                <a:extLst>
                  <a:ext uri="{0D108BD9-81ED-4DB2-BD59-A6C34878D82A}">
                    <a16:rowId xmlns:a16="http://schemas.microsoft.com/office/drawing/2014/main" val="1642043925"/>
                  </a:ext>
                </a:extLst>
              </a:tr>
              <a:tr h="150371">
                <a:tc>
                  <a:txBody>
                    <a:bodyPr/>
                    <a:lstStyle/>
                    <a:p>
                      <a:pPr algn="ctr" fontAlgn="b">
                        <a:buNone/>
                      </a:pPr>
                      <a:r>
                        <a:rPr lang="en-IN" sz="2400" u="none" strike="noStrike" dirty="0">
                          <a:effectLst/>
                          <a:latin typeface="Trebuchet MS" panose="020B0603020202020204" pitchFamily="34" charset="0"/>
                        </a:rPr>
                        <a:t>11</a:t>
                      </a:r>
                      <a:endParaRPr lang="en-IN" sz="2400" b="1" i="0" u="none" strike="noStrike" dirty="0">
                        <a:solidFill>
                          <a:srgbClr val="000000"/>
                        </a:solidFill>
                        <a:effectLst/>
                        <a:latin typeface="Trebuchet MS" panose="020B0603020202020204" pitchFamily="34" charset="0"/>
                      </a:endParaRPr>
                    </a:p>
                  </a:txBody>
                  <a:tcPr marL="5185" marR="5185" marT="5185" marB="0" anchor="b"/>
                </a:tc>
                <a:tc>
                  <a:txBody>
                    <a:bodyPr/>
                    <a:lstStyle/>
                    <a:p>
                      <a:pPr algn="ctr" fontAlgn="b">
                        <a:buNone/>
                      </a:pPr>
                      <a:r>
                        <a:rPr lang="en-IN" sz="2400" u="none" strike="noStrike" dirty="0">
                          <a:effectLst/>
                          <a:latin typeface="Trebuchet MS" panose="020B0603020202020204" pitchFamily="34" charset="0"/>
                        </a:rPr>
                        <a:t>10(15)(</a:t>
                      </a:r>
                      <a:r>
                        <a:rPr lang="en-IN" sz="2400" u="none" strike="noStrike" dirty="0" err="1">
                          <a:effectLst/>
                          <a:latin typeface="Trebuchet MS" panose="020B0603020202020204" pitchFamily="34" charset="0"/>
                        </a:rPr>
                        <a:t>i</a:t>
                      </a:r>
                      <a:r>
                        <a:rPr lang="en-IN" sz="2400" u="none" strike="noStrike" dirty="0">
                          <a:effectLst/>
                          <a:latin typeface="Trebuchet MS" panose="020B0603020202020204" pitchFamily="34" charset="0"/>
                        </a:rPr>
                        <a:t>)</a:t>
                      </a:r>
                      <a:endParaRPr lang="en-IN" sz="2400" b="0" i="0" u="none" strike="noStrike" dirty="0">
                        <a:solidFill>
                          <a:srgbClr val="000000"/>
                        </a:solidFill>
                        <a:effectLst/>
                        <a:latin typeface="Trebuchet MS" panose="020B0603020202020204" pitchFamily="34" charset="0"/>
                      </a:endParaRPr>
                    </a:p>
                  </a:txBody>
                  <a:tcPr marL="5185" marR="5185" marT="5185" marB="0" anchor="b"/>
                </a:tc>
                <a:tc>
                  <a:txBody>
                    <a:bodyPr/>
                    <a:lstStyle/>
                    <a:p>
                      <a:pPr marL="85725" indent="0" algn="l" fontAlgn="b">
                        <a:buNone/>
                      </a:pPr>
                      <a:r>
                        <a:rPr lang="en-US" sz="2400" u="none" strike="noStrike" dirty="0">
                          <a:effectLst/>
                          <a:latin typeface="Trebuchet MS" panose="020B0603020202020204" pitchFamily="34" charset="0"/>
                        </a:rPr>
                        <a:t>Interest / premium / redemption etc. on specified Govt. securities, bonds, certificates and deposits</a:t>
                      </a:r>
                      <a:endParaRPr lang="en-US" sz="2400" b="0" i="0" u="none" strike="noStrike" dirty="0">
                        <a:solidFill>
                          <a:srgbClr val="000000"/>
                        </a:solidFill>
                        <a:effectLst/>
                        <a:latin typeface="Trebuchet MS" panose="020B0603020202020204" pitchFamily="34" charset="0"/>
                      </a:endParaRPr>
                    </a:p>
                  </a:txBody>
                  <a:tcPr marL="5185" marR="5185" marT="5185" marB="0" anchor="b"/>
                </a:tc>
                <a:extLst>
                  <a:ext uri="{0D108BD9-81ED-4DB2-BD59-A6C34878D82A}">
                    <a16:rowId xmlns:a16="http://schemas.microsoft.com/office/drawing/2014/main" val="3390996344"/>
                  </a:ext>
                </a:extLst>
              </a:tr>
              <a:tr h="150371">
                <a:tc>
                  <a:txBody>
                    <a:bodyPr/>
                    <a:lstStyle/>
                    <a:p>
                      <a:pPr algn="ctr" fontAlgn="b">
                        <a:buNone/>
                      </a:pPr>
                      <a:r>
                        <a:rPr lang="en-IN" sz="2400" u="none" strike="noStrike" dirty="0">
                          <a:effectLst/>
                          <a:latin typeface="Trebuchet MS" panose="020B0603020202020204" pitchFamily="34" charset="0"/>
                        </a:rPr>
                        <a:t>12</a:t>
                      </a:r>
                      <a:endParaRPr lang="en-IN" sz="2400" b="1" i="0" u="none" strike="noStrike" dirty="0">
                        <a:solidFill>
                          <a:srgbClr val="000000"/>
                        </a:solidFill>
                        <a:effectLst/>
                        <a:latin typeface="Trebuchet MS" panose="020B0603020202020204" pitchFamily="34" charset="0"/>
                      </a:endParaRPr>
                    </a:p>
                  </a:txBody>
                  <a:tcPr marL="5185" marR="5185" marT="5185" marB="0" anchor="b"/>
                </a:tc>
                <a:tc>
                  <a:txBody>
                    <a:bodyPr/>
                    <a:lstStyle/>
                    <a:p>
                      <a:pPr algn="ctr" fontAlgn="b">
                        <a:buNone/>
                      </a:pPr>
                      <a:r>
                        <a:rPr lang="en-IN" sz="2400" u="none" strike="noStrike" dirty="0">
                          <a:effectLst/>
                          <a:latin typeface="Trebuchet MS" panose="020B0603020202020204" pitchFamily="34" charset="0"/>
                        </a:rPr>
                        <a:t>10(15)(vi)</a:t>
                      </a:r>
                      <a:endParaRPr lang="en-IN" sz="2400" b="0" i="0" u="none" strike="noStrike" dirty="0">
                        <a:solidFill>
                          <a:srgbClr val="000000"/>
                        </a:solidFill>
                        <a:effectLst/>
                        <a:latin typeface="Trebuchet MS" panose="020B0603020202020204" pitchFamily="34" charset="0"/>
                      </a:endParaRPr>
                    </a:p>
                  </a:txBody>
                  <a:tcPr marL="5185" marR="5185" marT="5185" marB="0" anchor="b"/>
                </a:tc>
                <a:tc>
                  <a:txBody>
                    <a:bodyPr/>
                    <a:lstStyle/>
                    <a:p>
                      <a:pPr marL="85725" indent="0" algn="l" fontAlgn="b">
                        <a:buNone/>
                      </a:pPr>
                      <a:r>
                        <a:rPr lang="en-US" sz="2400" u="none" strike="noStrike" dirty="0">
                          <a:effectLst/>
                          <a:latin typeface="Trebuchet MS" panose="020B0603020202020204" pitchFamily="34" charset="0"/>
                        </a:rPr>
                        <a:t>Interest on Gold Deposit Bonds / deposits under Gold </a:t>
                      </a:r>
                      <a:r>
                        <a:rPr lang="en-US" sz="2400" u="none" strike="noStrike" dirty="0" err="1">
                          <a:effectLst/>
                          <a:latin typeface="Trebuchet MS" panose="020B0603020202020204" pitchFamily="34" charset="0"/>
                        </a:rPr>
                        <a:t>Monetisation</a:t>
                      </a:r>
                      <a:r>
                        <a:rPr lang="en-US" sz="2400" u="none" strike="noStrike" dirty="0">
                          <a:effectLst/>
                          <a:latin typeface="Trebuchet MS" panose="020B0603020202020204" pitchFamily="34" charset="0"/>
                        </a:rPr>
                        <a:t> Scheme</a:t>
                      </a:r>
                      <a:endParaRPr lang="en-US" sz="2400" b="0" i="0" u="none" strike="noStrike" dirty="0">
                        <a:solidFill>
                          <a:srgbClr val="000000"/>
                        </a:solidFill>
                        <a:effectLst/>
                        <a:latin typeface="Trebuchet MS" panose="020B0603020202020204" pitchFamily="34" charset="0"/>
                      </a:endParaRPr>
                    </a:p>
                  </a:txBody>
                  <a:tcPr marL="5185" marR="5185" marT="5185" marB="0" anchor="b"/>
                </a:tc>
                <a:extLst>
                  <a:ext uri="{0D108BD9-81ED-4DB2-BD59-A6C34878D82A}">
                    <a16:rowId xmlns:a16="http://schemas.microsoft.com/office/drawing/2014/main" val="1436401868"/>
                  </a:ext>
                </a:extLst>
              </a:tr>
              <a:tr h="150371">
                <a:tc>
                  <a:txBody>
                    <a:bodyPr/>
                    <a:lstStyle/>
                    <a:p>
                      <a:pPr algn="ctr" fontAlgn="b">
                        <a:buNone/>
                      </a:pPr>
                      <a:r>
                        <a:rPr lang="en-IN" sz="2400" u="none" strike="noStrike" dirty="0">
                          <a:effectLst/>
                          <a:latin typeface="Trebuchet MS" panose="020B0603020202020204" pitchFamily="34" charset="0"/>
                        </a:rPr>
                        <a:t>13</a:t>
                      </a:r>
                      <a:endParaRPr lang="en-IN" sz="2400" b="1" i="0" u="none" strike="noStrike" dirty="0">
                        <a:solidFill>
                          <a:srgbClr val="000000"/>
                        </a:solidFill>
                        <a:effectLst/>
                        <a:latin typeface="Trebuchet MS" panose="020B0603020202020204" pitchFamily="34" charset="0"/>
                      </a:endParaRPr>
                    </a:p>
                  </a:txBody>
                  <a:tcPr marL="5185" marR="5185" marT="5185" marB="0" anchor="b"/>
                </a:tc>
                <a:tc>
                  <a:txBody>
                    <a:bodyPr/>
                    <a:lstStyle/>
                    <a:p>
                      <a:pPr algn="ctr" fontAlgn="b">
                        <a:buNone/>
                      </a:pPr>
                      <a:r>
                        <a:rPr lang="en-IN" sz="2400" u="none" strike="noStrike" dirty="0">
                          <a:effectLst/>
                          <a:latin typeface="Trebuchet MS" panose="020B0603020202020204" pitchFamily="34" charset="0"/>
                        </a:rPr>
                        <a:t>10(15)(vii)</a:t>
                      </a:r>
                      <a:endParaRPr lang="en-IN" sz="2400" b="0" i="0" u="none" strike="noStrike" dirty="0">
                        <a:solidFill>
                          <a:srgbClr val="000000"/>
                        </a:solidFill>
                        <a:effectLst/>
                        <a:latin typeface="Trebuchet MS" panose="020B0603020202020204" pitchFamily="34" charset="0"/>
                      </a:endParaRPr>
                    </a:p>
                  </a:txBody>
                  <a:tcPr marL="5185" marR="5185" marT="5185" marB="0" anchor="b"/>
                </a:tc>
                <a:tc>
                  <a:txBody>
                    <a:bodyPr/>
                    <a:lstStyle/>
                    <a:p>
                      <a:pPr marL="85725" indent="0" algn="l" fontAlgn="b">
                        <a:buNone/>
                      </a:pPr>
                      <a:r>
                        <a:rPr lang="en-US" sz="2400" u="none" strike="noStrike" dirty="0">
                          <a:effectLst/>
                          <a:latin typeface="Trebuchet MS" panose="020B0603020202020204" pitchFamily="34" charset="0"/>
                        </a:rPr>
                        <a:t>Interest on bonds of local authority / State Pooled Finance Entity</a:t>
                      </a:r>
                      <a:endParaRPr lang="en-US" sz="2400" b="0" i="0" u="none" strike="noStrike" dirty="0">
                        <a:solidFill>
                          <a:srgbClr val="000000"/>
                        </a:solidFill>
                        <a:effectLst/>
                        <a:latin typeface="Trebuchet MS" panose="020B0603020202020204" pitchFamily="34" charset="0"/>
                      </a:endParaRPr>
                    </a:p>
                  </a:txBody>
                  <a:tcPr marL="5185" marR="5185" marT="5185" marB="0" anchor="b"/>
                </a:tc>
                <a:extLst>
                  <a:ext uri="{0D108BD9-81ED-4DB2-BD59-A6C34878D82A}">
                    <a16:rowId xmlns:a16="http://schemas.microsoft.com/office/drawing/2014/main" val="2770149268"/>
                  </a:ext>
                </a:extLst>
              </a:tr>
            </a:tbl>
          </a:graphicData>
        </a:graphic>
      </p:graphicFrame>
    </p:spTree>
    <p:extLst>
      <p:ext uri="{BB962C8B-B14F-4D97-AF65-F5344CB8AC3E}">
        <p14:creationId xmlns:p14="http://schemas.microsoft.com/office/powerpoint/2010/main" val="413912179"/>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46F9D-CDD7-BDBC-0857-8CEB4BAB56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13AB36-907D-62FC-2AA3-056E2F8873AE}"/>
              </a:ext>
            </a:extLst>
          </p:cNvPr>
          <p:cNvSpPr>
            <a:spLocks noGrp="1"/>
          </p:cNvSpPr>
          <p:nvPr>
            <p:ph type="title"/>
          </p:nvPr>
        </p:nvSpPr>
        <p:spPr>
          <a:xfrm>
            <a:off x="838200" y="365125"/>
            <a:ext cx="10420350" cy="911225"/>
          </a:xfrm>
        </p:spPr>
        <p:txBody>
          <a:bodyPr/>
          <a:lstStyle/>
          <a:p>
            <a:pPr algn="ctr"/>
            <a:r>
              <a:rPr lang="en-IN" dirty="0">
                <a:latin typeface="Trebuchet MS" panose="020B0603020202020204" pitchFamily="34" charset="0"/>
              </a:rPr>
              <a:t>Schedule – II  - 17 Items</a:t>
            </a:r>
          </a:p>
        </p:txBody>
      </p:sp>
      <p:graphicFrame>
        <p:nvGraphicFramePr>
          <p:cNvPr id="4" name="Content Placeholder 3">
            <a:extLst>
              <a:ext uri="{FF2B5EF4-FFF2-40B4-BE49-F238E27FC236}">
                <a16:creationId xmlns:a16="http://schemas.microsoft.com/office/drawing/2014/main" id="{DC2582BA-4241-9339-DAB8-C71CB8395628}"/>
              </a:ext>
            </a:extLst>
          </p:cNvPr>
          <p:cNvGraphicFramePr>
            <a:graphicFrameLocks noGrp="1"/>
          </p:cNvGraphicFramePr>
          <p:nvPr>
            <p:ph idx="1"/>
            <p:extLst>
              <p:ext uri="{D42A27DB-BD31-4B8C-83A1-F6EECF244321}">
                <p14:modId xmlns:p14="http://schemas.microsoft.com/office/powerpoint/2010/main" val="695397160"/>
              </p:ext>
            </p:extLst>
          </p:nvPr>
        </p:nvGraphicFramePr>
        <p:xfrm>
          <a:off x="742950" y="1821309"/>
          <a:ext cx="10515600" cy="4150867"/>
        </p:xfrm>
        <a:graphic>
          <a:graphicData uri="http://schemas.openxmlformats.org/drawingml/2006/table">
            <a:tbl>
              <a:tblPr>
                <a:tableStyleId>{BDBED569-4797-4DF1-A0F4-6AAB3CD982D8}</a:tableStyleId>
              </a:tblPr>
              <a:tblGrid>
                <a:gridCol w="876300">
                  <a:extLst>
                    <a:ext uri="{9D8B030D-6E8A-4147-A177-3AD203B41FA5}">
                      <a16:colId xmlns:a16="http://schemas.microsoft.com/office/drawing/2014/main" val="2962112294"/>
                    </a:ext>
                  </a:extLst>
                </a:gridCol>
                <a:gridCol w="1323975">
                  <a:extLst>
                    <a:ext uri="{9D8B030D-6E8A-4147-A177-3AD203B41FA5}">
                      <a16:colId xmlns:a16="http://schemas.microsoft.com/office/drawing/2014/main" val="3488369003"/>
                    </a:ext>
                  </a:extLst>
                </a:gridCol>
                <a:gridCol w="8315325">
                  <a:extLst>
                    <a:ext uri="{9D8B030D-6E8A-4147-A177-3AD203B41FA5}">
                      <a16:colId xmlns:a16="http://schemas.microsoft.com/office/drawing/2014/main" val="4032422603"/>
                    </a:ext>
                  </a:extLst>
                </a:gridCol>
              </a:tblGrid>
              <a:tr h="753127">
                <a:tc>
                  <a:txBody>
                    <a:bodyPr/>
                    <a:lstStyle/>
                    <a:p>
                      <a:pPr algn="ctr" fontAlgn="ctr">
                        <a:buNone/>
                      </a:pPr>
                      <a:r>
                        <a:rPr lang="en-IN" sz="2200" u="none" strike="noStrike" dirty="0">
                          <a:effectLst/>
                          <a:latin typeface="Trebuchet MS" panose="020B0603020202020204" pitchFamily="34" charset="0"/>
                        </a:rPr>
                        <a:t>Table Sl. No.</a:t>
                      </a:r>
                      <a:endParaRPr lang="en-IN" sz="2200" b="1" i="0" u="none" strike="noStrike" dirty="0">
                        <a:solidFill>
                          <a:srgbClr val="000000"/>
                        </a:solidFill>
                        <a:effectLst/>
                        <a:latin typeface="Trebuchet MS" panose="020B0603020202020204" pitchFamily="34" charset="0"/>
                      </a:endParaRPr>
                    </a:p>
                  </a:txBody>
                  <a:tcPr marL="5185" marR="5185" marT="5185" marB="0" anchor="ctr"/>
                </a:tc>
                <a:tc>
                  <a:txBody>
                    <a:bodyPr/>
                    <a:lstStyle/>
                    <a:p>
                      <a:pPr algn="ctr" fontAlgn="ctr">
                        <a:buNone/>
                      </a:pPr>
                      <a:r>
                        <a:rPr lang="en-IN" sz="2200" u="none" strike="noStrike" dirty="0">
                          <a:effectLst/>
                          <a:latin typeface="Trebuchet MS" panose="020B0603020202020204" pitchFamily="34" charset="0"/>
                        </a:rPr>
                        <a:t>Sec - IT Act 1961</a:t>
                      </a:r>
                      <a:endParaRPr lang="en-IN" sz="2200" b="1" i="0" u="none" strike="noStrike" dirty="0">
                        <a:solidFill>
                          <a:srgbClr val="000000"/>
                        </a:solidFill>
                        <a:effectLst/>
                        <a:latin typeface="Trebuchet MS" panose="020B0603020202020204" pitchFamily="34" charset="0"/>
                      </a:endParaRPr>
                    </a:p>
                  </a:txBody>
                  <a:tcPr marL="5185" marR="5185" marT="518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200" u="none" strike="noStrike" dirty="0">
                          <a:effectLst/>
                          <a:latin typeface="Trebuchet MS" panose="020B0603020202020204" pitchFamily="34" charset="0"/>
                        </a:rPr>
                        <a:t>Short description - as per Income-tax Act, 2025</a:t>
                      </a:r>
                      <a:endParaRPr lang="en-US" sz="2200" b="1" i="0" u="none" strike="noStrike" dirty="0">
                        <a:solidFill>
                          <a:srgbClr val="000000"/>
                        </a:solidFill>
                        <a:effectLst/>
                        <a:latin typeface="Trebuchet MS" panose="020B0603020202020204" pitchFamily="34" charset="0"/>
                      </a:endParaRPr>
                    </a:p>
                  </a:txBody>
                  <a:tcPr marL="5185" marR="5185" marT="5185" marB="0" anchor="ctr"/>
                </a:tc>
                <a:extLst>
                  <a:ext uri="{0D108BD9-81ED-4DB2-BD59-A6C34878D82A}">
                    <a16:rowId xmlns:a16="http://schemas.microsoft.com/office/drawing/2014/main" val="2210318872"/>
                  </a:ext>
                </a:extLst>
              </a:tr>
              <a:tr h="379453">
                <a:tc>
                  <a:txBody>
                    <a:bodyPr/>
                    <a:lstStyle/>
                    <a:p>
                      <a:pPr algn="ctr" fontAlgn="b">
                        <a:buNone/>
                      </a:pPr>
                      <a:r>
                        <a:rPr lang="en-IN" sz="2200" u="none" strike="noStrike" dirty="0">
                          <a:effectLst/>
                          <a:latin typeface="Trebuchet MS" panose="020B0603020202020204" pitchFamily="34" charset="0"/>
                        </a:rPr>
                        <a:t>14</a:t>
                      </a:r>
                      <a:endParaRPr lang="en-IN" sz="2200" b="1" i="0" u="none" strike="noStrike" dirty="0">
                        <a:solidFill>
                          <a:srgbClr val="000000"/>
                        </a:solidFill>
                        <a:effectLst/>
                        <a:latin typeface="Trebuchet MS" panose="020B0603020202020204" pitchFamily="34" charset="0"/>
                      </a:endParaRPr>
                    </a:p>
                  </a:txBody>
                  <a:tcPr marL="5185" marR="5185" marT="5185" marB="0" anchor="b"/>
                </a:tc>
                <a:tc>
                  <a:txBody>
                    <a:bodyPr/>
                    <a:lstStyle/>
                    <a:p>
                      <a:pPr algn="ctr" fontAlgn="b">
                        <a:buNone/>
                      </a:pPr>
                      <a:r>
                        <a:rPr lang="en-IN" sz="2200" u="none" strike="noStrike">
                          <a:effectLst/>
                          <a:latin typeface="Trebuchet MS" panose="020B0603020202020204" pitchFamily="34" charset="0"/>
                        </a:rPr>
                        <a:t>10(33)</a:t>
                      </a:r>
                      <a:endParaRPr lang="en-IN" sz="2200" b="0" i="0" u="none" strike="noStrike">
                        <a:solidFill>
                          <a:srgbClr val="000000"/>
                        </a:solidFill>
                        <a:effectLst/>
                        <a:latin typeface="Trebuchet MS" panose="020B0603020202020204" pitchFamily="34" charset="0"/>
                      </a:endParaRPr>
                    </a:p>
                  </a:txBody>
                  <a:tcPr marL="5185" marR="5185" marT="5185" marB="0" anchor="b"/>
                </a:tc>
                <a:tc>
                  <a:txBody>
                    <a:bodyPr/>
                    <a:lstStyle/>
                    <a:p>
                      <a:pPr marL="0" indent="85725" algn="l" fontAlgn="b">
                        <a:buNone/>
                      </a:pPr>
                      <a:r>
                        <a:rPr lang="en-US" sz="2200" u="none" strike="noStrike" dirty="0">
                          <a:effectLst/>
                          <a:latin typeface="Trebuchet MS" panose="020B0603020202020204" pitchFamily="34" charset="0"/>
                        </a:rPr>
                        <a:t>Income from transfer of Units under Unit Scheme, 1964 of UTI</a:t>
                      </a:r>
                      <a:endParaRPr lang="en-US" sz="2200" b="0" i="0" u="none" strike="noStrike" dirty="0">
                        <a:solidFill>
                          <a:srgbClr val="000000"/>
                        </a:solidFill>
                        <a:effectLst/>
                        <a:latin typeface="Trebuchet MS" panose="020B0603020202020204" pitchFamily="34" charset="0"/>
                      </a:endParaRPr>
                    </a:p>
                  </a:txBody>
                  <a:tcPr marL="5185" marR="5185" marT="5185" marB="0" anchor="b"/>
                </a:tc>
                <a:extLst>
                  <a:ext uri="{0D108BD9-81ED-4DB2-BD59-A6C34878D82A}">
                    <a16:rowId xmlns:a16="http://schemas.microsoft.com/office/drawing/2014/main" val="190349078"/>
                  </a:ext>
                </a:extLst>
              </a:tr>
              <a:tr h="379453">
                <a:tc>
                  <a:txBody>
                    <a:bodyPr/>
                    <a:lstStyle/>
                    <a:p>
                      <a:pPr algn="ctr" fontAlgn="b">
                        <a:buNone/>
                      </a:pPr>
                      <a:r>
                        <a:rPr lang="en-IN" sz="2200" u="none" strike="noStrike" dirty="0">
                          <a:effectLst/>
                          <a:latin typeface="Trebuchet MS" panose="020B0603020202020204" pitchFamily="34" charset="0"/>
                        </a:rPr>
                        <a:t>15</a:t>
                      </a:r>
                      <a:endParaRPr lang="en-IN" sz="2200" b="1" i="0" u="none" strike="noStrike" dirty="0">
                        <a:solidFill>
                          <a:srgbClr val="000000"/>
                        </a:solidFill>
                        <a:effectLst/>
                        <a:latin typeface="Trebuchet MS" panose="020B0603020202020204" pitchFamily="34" charset="0"/>
                      </a:endParaRPr>
                    </a:p>
                  </a:txBody>
                  <a:tcPr marL="5185" marR="5185" marT="5185" marB="0" anchor="b"/>
                </a:tc>
                <a:tc>
                  <a:txBody>
                    <a:bodyPr/>
                    <a:lstStyle/>
                    <a:p>
                      <a:pPr algn="ctr" fontAlgn="b">
                        <a:buNone/>
                      </a:pPr>
                      <a:r>
                        <a:rPr lang="en-IN" sz="2200" u="none" strike="noStrike" dirty="0">
                          <a:effectLst/>
                          <a:latin typeface="Trebuchet MS" panose="020B0603020202020204" pitchFamily="34" charset="0"/>
                        </a:rPr>
                        <a:t>10(12AA)</a:t>
                      </a:r>
                      <a:endParaRPr lang="en-IN" sz="2200" b="0" i="0" u="none" strike="noStrike" dirty="0">
                        <a:solidFill>
                          <a:srgbClr val="000000"/>
                        </a:solidFill>
                        <a:effectLst/>
                        <a:latin typeface="Trebuchet MS" panose="020B0603020202020204" pitchFamily="34" charset="0"/>
                      </a:endParaRPr>
                    </a:p>
                  </a:txBody>
                  <a:tcPr marL="5185" marR="5185" marT="5185" marB="0" anchor="b"/>
                </a:tc>
                <a:tc>
                  <a:txBody>
                    <a:bodyPr/>
                    <a:lstStyle/>
                    <a:p>
                      <a:pPr marL="0" indent="85725" algn="l" fontAlgn="b">
                        <a:buNone/>
                      </a:pPr>
                      <a:r>
                        <a:rPr lang="en-US" sz="2200" u="none" strike="noStrike" dirty="0">
                          <a:effectLst/>
                          <a:latin typeface="Trebuchet MS" panose="020B0603020202020204" pitchFamily="34" charset="0"/>
                        </a:rPr>
                        <a:t>Payment from NPS Trust to subscriber of Unified Pension Scheme</a:t>
                      </a:r>
                      <a:endParaRPr lang="en-US" sz="2200" b="0" i="0" u="none" strike="noStrike" dirty="0">
                        <a:solidFill>
                          <a:srgbClr val="000000"/>
                        </a:solidFill>
                        <a:effectLst/>
                        <a:latin typeface="Trebuchet MS" panose="020B0603020202020204" pitchFamily="34" charset="0"/>
                      </a:endParaRPr>
                    </a:p>
                  </a:txBody>
                  <a:tcPr marL="5185" marR="5185" marT="5185" marB="0" anchor="b"/>
                </a:tc>
                <a:extLst>
                  <a:ext uri="{0D108BD9-81ED-4DB2-BD59-A6C34878D82A}">
                    <a16:rowId xmlns:a16="http://schemas.microsoft.com/office/drawing/2014/main" val="2216367647"/>
                  </a:ext>
                </a:extLst>
              </a:tr>
              <a:tr h="379453">
                <a:tc>
                  <a:txBody>
                    <a:bodyPr/>
                    <a:lstStyle/>
                    <a:p>
                      <a:pPr algn="ctr" fontAlgn="b">
                        <a:buNone/>
                      </a:pPr>
                      <a:r>
                        <a:rPr lang="en-IN" sz="2200" u="none" strike="noStrike" dirty="0">
                          <a:effectLst/>
                          <a:latin typeface="Trebuchet MS" panose="020B0603020202020204" pitchFamily="34" charset="0"/>
                        </a:rPr>
                        <a:t>16</a:t>
                      </a:r>
                      <a:endParaRPr lang="en-IN" sz="2200" b="1" i="0" u="none" strike="noStrike" dirty="0">
                        <a:solidFill>
                          <a:srgbClr val="000000"/>
                        </a:solidFill>
                        <a:effectLst/>
                        <a:latin typeface="Trebuchet MS" panose="020B0603020202020204" pitchFamily="34" charset="0"/>
                      </a:endParaRPr>
                    </a:p>
                  </a:txBody>
                  <a:tcPr marL="5185" marR="5185" marT="5185" marB="0" anchor="b"/>
                </a:tc>
                <a:tc>
                  <a:txBody>
                    <a:bodyPr/>
                    <a:lstStyle/>
                    <a:p>
                      <a:pPr algn="ctr" fontAlgn="b">
                        <a:buNone/>
                      </a:pPr>
                      <a:r>
                        <a:rPr lang="en-IN" sz="2200" u="none" strike="noStrike">
                          <a:effectLst/>
                          <a:latin typeface="Trebuchet MS" panose="020B0603020202020204" pitchFamily="34" charset="0"/>
                        </a:rPr>
                        <a:t>10(12AB)</a:t>
                      </a:r>
                      <a:endParaRPr lang="en-IN" sz="2200" b="0" i="0" u="none" strike="noStrike">
                        <a:solidFill>
                          <a:srgbClr val="000000"/>
                        </a:solidFill>
                        <a:effectLst/>
                        <a:latin typeface="Trebuchet MS" panose="020B0603020202020204" pitchFamily="34" charset="0"/>
                      </a:endParaRPr>
                    </a:p>
                  </a:txBody>
                  <a:tcPr marL="5185" marR="5185" marT="5185" marB="0" anchor="b"/>
                </a:tc>
                <a:tc>
                  <a:txBody>
                    <a:bodyPr/>
                    <a:lstStyle/>
                    <a:p>
                      <a:pPr marL="0" indent="85725" algn="l" fontAlgn="b">
                        <a:buNone/>
                      </a:pPr>
                      <a:r>
                        <a:rPr lang="en-US" sz="2200" u="none" strike="noStrike" dirty="0">
                          <a:effectLst/>
                          <a:latin typeface="Trebuchet MS" panose="020B0603020202020204" pitchFamily="34" charset="0"/>
                        </a:rPr>
                        <a:t>Lumpsum payment from NPS Trust under Unified Pension Scheme</a:t>
                      </a:r>
                      <a:endParaRPr lang="en-US" sz="2200" b="0" i="0" u="none" strike="noStrike" dirty="0">
                        <a:solidFill>
                          <a:srgbClr val="000000"/>
                        </a:solidFill>
                        <a:effectLst/>
                        <a:latin typeface="Trebuchet MS" panose="020B0603020202020204" pitchFamily="34" charset="0"/>
                      </a:endParaRPr>
                    </a:p>
                  </a:txBody>
                  <a:tcPr marL="5185" marR="5185" marT="5185" marB="0" anchor="b"/>
                </a:tc>
                <a:extLst>
                  <a:ext uri="{0D108BD9-81ED-4DB2-BD59-A6C34878D82A}">
                    <a16:rowId xmlns:a16="http://schemas.microsoft.com/office/drawing/2014/main" val="487946680"/>
                  </a:ext>
                </a:extLst>
              </a:tr>
              <a:tr h="379453">
                <a:tc rowSpan="3">
                  <a:txBody>
                    <a:bodyPr/>
                    <a:lstStyle/>
                    <a:p>
                      <a:pPr algn="ctr" fontAlgn="b">
                        <a:buNone/>
                      </a:pPr>
                      <a:r>
                        <a:rPr lang="en-IN" sz="2200" u="none" strike="noStrike" dirty="0">
                          <a:effectLst/>
                          <a:latin typeface="Trebuchet MS" panose="020B0603020202020204" pitchFamily="34" charset="0"/>
                        </a:rPr>
                        <a:t>17</a:t>
                      </a:r>
                      <a:endParaRPr lang="en-IN" sz="2200" b="1" i="0" u="none" strike="noStrike" dirty="0">
                        <a:solidFill>
                          <a:srgbClr val="000000"/>
                        </a:solidFill>
                        <a:effectLst/>
                        <a:latin typeface="Trebuchet MS" panose="020B0603020202020204" pitchFamily="34" charset="0"/>
                      </a:endParaRPr>
                    </a:p>
                    <a:p>
                      <a:pPr algn="ctr" fontAlgn="b">
                        <a:buNone/>
                      </a:pPr>
                      <a:r>
                        <a:rPr lang="en-IN" sz="2200" u="none" strike="noStrike" dirty="0">
                          <a:effectLst/>
                          <a:latin typeface="Trebuchet MS" panose="020B0603020202020204" pitchFamily="34" charset="0"/>
                        </a:rPr>
                        <a:t> </a:t>
                      </a:r>
                      <a:endParaRPr lang="en-IN" sz="2200" b="1" i="0" u="none" strike="noStrike" dirty="0">
                        <a:solidFill>
                          <a:srgbClr val="000000"/>
                        </a:solidFill>
                        <a:effectLst/>
                        <a:latin typeface="Trebuchet MS" panose="020B0603020202020204" pitchFamily="34" charset="0"/>
                      </a:endParaRPr>
                    </a:p>
                    <a:p>
                      <a:pPr algn="ctr" fontAlgn="b">
                        <a:buNone/>
                      </a:pPr>
                      <a:r>
                        <a:rPr lang="en-IN" sz="2200" u="none" strike="noStrike" dirty="0">
                          <a:effectLst/>
                          <a:latin typeface="Trebuchet MS" panose="020B0603020202020204" pitchFamily="34" charset="0"/>
                        </a:rPr>
                        <a:t> </a:t>
                      </a:r>
                      <a:endParaRPr lang="en-IN" sz="2200" b="1" i="0" u="none" strike="noStrike" dirty="0">
                        <a:solidFill>
                          <a:srgbClr val="000000"/>
                        </a:solidFill>
                        <a:effectLst/>
                        <a:latin typeface="Trebuchet MS" panose="020B0603020202020204" pitchFamily="34" charset="0"/>
                      </a:endParaRPr>
                    </a:p>
                  </a:txBody>
                  <a:tcPr marL="5185" marR="5185" marT="5185" marB="0"/>
                </a:tc>
                <a:tc>
                  <a:txBody>
                    <a:bodyPr/>
                    <a:lstStyle/>
                    <a:p>
                      <a:pPr algn="ctr" fontAlgn="b">
                        <a:buNone/>
                      </a:pPr>
                      <a:r>
                        <a:rPr lang="en-IN" sz="2200" u="none" strike="noStrike">
                          <a:effectLst/>
                          <a:latin typeface="Trebuchet MS" panose="020B0603020202020204" pitchFamily="34" charset="0"/>
                        </a:rPr>
                        <a:t>10(15)(iii) </a:t>
                      </a:r>
                      <a:endParaRPr lang="en-IN" sz="2200" b="0" i="0" u="none" strike="noStrike">
                        <a:solidFill>
                          <a:srgbClr val="000000"/>
                        </a:solidFill>
                        <a:effectLst/>
                        <a:latin typeface="Trebuchet MS" panose="020B0603020202020204" pitchFamily="34" charset="0"/>
                      </a:endParaRPr>
                    </a:p>
                  </a:txBody>
                  <a:tcPr marL="5185" marR="5185" marT="5185" marB="0" anchor="b"/>
                </a:tc>
                <a:tc>
                  <a:txBody>
                    <a:bodyPr/>
                    <a:lstStyle/>
                    <a:p>
                      <a:pPr marL="0" indent="85725" algn="l" fontAlgn="b">
                        <a:buNone/>
                      </a:pPr>
                      <a:r>
                        <a:rPr lang="en-US" sz="2200" u="none" strike="noStrike" dirty="0">
                          <a:effectLst/>
                          <a:latin typeface="Trebuchet MS" panose="020B0603020202020204" pitchFamily="34" charset="0"/>
                        </a:rPr>
                        <a:t>Interest on securities held by Issue dept of Central Bank - Ceylon</a:t>
                      </a:r>
                      <a:endParaRPr lang="en-US" sz="2200" b="0" i="0" u="none" strike="noStrike" dirty="0">
                        <a:solidFill>
                          <a:srgbClr val="000000"/>
                        </a:solidFill>
                        <a:effectLst/>
                        <a:latin typeface="Trebuchet MS" panose="020B0603020202020204" pitchFamily="34" charset="0"/>
                      </a:endParaRPr>
                    </a:p>
                  </a:txBody>
                  <a:tcPr marL="5185" marR="5185" marT="5185" marB="0" anchor="b"/>
                </a:tc>
                <a:extLst>
                  <a:ext uri="{0D108BD9-81ED-4DB2-BD59-A6C34878D82A}">
                    <a16:rowId xmlns:a16="http://schemas.microsoft.com/office/drawing/2014/main" val="1190948052"/>
                  </a:ext>
                </a:extLst>
              </a:tr>
              <a:tr h="753127">
                <a:tc vMerge="1">
                  <a:txBody>
                    <a:bodyPr/>
                    <a:lstStyle/>
                    <a:p>
                      <a:pPr algn="ctr" fontAlgn="b">
                        <a:buNone/>
                      </a:pPr>
                      <a:endParaRPr lang="en-IN" sz="2200" b="1" i="0" u="none" strike="noStrike" dirty="0">
                        <a:solidFill>
                          <a:srgbClr val="000000"/>
                        </a:solidFill>
                        <a:effectLst/>
                        <a:latin typeface="Trebuchet MS" panose="020B0603020202020204" pitchFamily="34" charset="0"/>
                      </a:endParaRPr>
                    </a:p>
                  </a:txBody>
                  <a:tcPr marL="5185" marR="5185" marT="5185" marB="0" anchor="b"/>
                </a:tc>
                <a:tc>
                  <a:txBody>
                    <a:bodyPr/>
                    <a:lstStyle/>
                    <a:p>
                      <a:pPr algn="ctr" fontAlgn="b">
                        <a:buNone/>
                      </a:pPr>
                      <a:r>
                        <a:rPr lang="en-IN" sz="2200" u="none" strike="noStrike">
                          <a:effectLst/>
                          <a:latin typeface="Trebuchet MS" panose="020B0603020202020204" pitchFamily="34" charset="0"/>
                        </a:rPr>
                        <a:t>10(15)(iv)(c)-(h) </a:t>
                      </a:r>
                      <a:endParaRPr lang="en-IN" sz="2200" b="0" i="0" u="none" strike="noStrike">
                        <a:solidFill>
                          <a:srgbClr val="000000"/>
                        </a:solidFill>
                        <a:effectLst/>
                        <a:latin typeface="Trebuchet MS" panose="020B0603020202020204" pitchFamily="34" charset="0"/>
                      </a:endParaRPr>
                    </a:p>
                  </a:txBody>
                  <a:tcPr marL="5185" marR="5185" marT="5185" marB="0" anchor="b"/>
                </a:tc>
                <a:tc>
                  <a:txBody>
                    <a:bodyPr/>
                    <a:lstStyle/>
                    <a:p>
                      <a:pPr marL="85725" indent="0" algn="l" fontAlgn="b">
                        <a:buNone/>
                      </a:pPr>
                      <a:r>
                        <a:rPr lang="en-US" sz="2200" u="none" strike="noStrike" dirty="0">
                          <a:effectLst/>
                          <a:latin typeface="Trebuchet MS" panose="020B0603020202020204" pitchFamily="34" charset="0"/>
                        </a:rPr>
                        <a:t>Interest payable on loan borrowed o/s </a:t>
                      </a:r>
                      <a:r>
                        <a:rPr lang="en-US" sz="2200" u="none" strike="noStrike" dirty="0" err="1">
                          <a:effectLst/>
                          <a:latin typeface="Trebuchet MS" panose="020B0603020202020204" pitchFamily="34" charset="0"/>
                        </a:rPr>
                        <a:t>india</a:t>
                      </a:r>
                      <a:r>
                        <a:rPr lang="en-US" sz="2200" u="none" strike="noStrike" dirty="0">
                          <a:effectLst/>
                          <a:latin typeface="Trebuchet MS" panose="020B0603020202020204" pitchFamily="34" charset="0"/>
                        </a:rPr>
                        <a:t> prior to 1-6-2001 by various banks, </a:t>
                      </a:r>
                      <a:r>
                        <a:rPr lang="en-US" sz="2200" u="none" strike="noStrike" dirty="0" err="1">
                          <a:effectLst/>
                          <a:latin typeface="Trebuchet MS" panose="020B0603020202020204" pitchFamily="34" charset="0"/>
                        </a:rPr>
                        <a:t>etc</a:t>
                      </a:r>
                      <a:r>
                        <a:rPr lang="en-US" sz="2200" u="none" strike="noStrike" dirty="0">
                          <a:effectLst/>
                          <a:latin typeface="Trebuchet MS" panose="020B0603020202020204" pitchFamily="34" charset="0"/>
                        </a:rPr>
                        <a:t> - for HDFC </a:t>
                      </a:r>
                      <a:r>
                        <a:rPr lang="en-US" sz="2200" u="none" strike="noStrike" dirty="0" err="1">
                          <a:effectLst/>
                          <a:latin typeface="Trebuchet MS" panose="020B0603020202020204" pitchFamily="34" charset="0"/>
                        </a:rPr>
                        <a:t>upto</a:t>
                      </a:r>
                      <a:r>
                        <a:rPr lang="en-US" sz="2200" u="none" strike="noStrike" dirty="0">
                          <a:effectLst/>
                          <a:latin typeface="Trebuchet MS" panose="020B0603020202020204" pitchFamily="34" charset="0"/>
                        </a:rPr>
                        <a:t> 2003 - by PSC on bonds issued</a:t>
                      </a:r>
                      <a:endParaRPr lang="en-US" sz="2200" b="0" i="0" u="none" strike="noStrike" dirty="0">
                        <a:solidFill>
                          <a:srgbClr val="000000"/>
                        </a:solidFill>
                        <a:effectLst/>
                        <a:latin typeface="Trebuchet MS" panose="020B0603020202020204" pitchFamily="34" charset="0"/>
                      </a:endParaRPr>
                    </a:p>
                  </a:txBody>
                  <a:tcPr marL="5185" marR="5185" marT="5185" marB="0" anchor="b"/>
                </a:tc>
                <a:extLst>
                  <a:ext uri="{0D108BD9-81ED-4DB2-BD59-A6C34878D82A}">
                    <a16:rowId xmlns:a16="http://schemas.microsoft.com/office/drawing/2014/main" val="928486756"/>
                  </a:ext>
                </a:extLst>
              </a:tr>
              <a:tr h="1126801">
                <a:tc vMerge="1">
                  <a:txBody>
                    <a:bodyPr/>
                    <a:lstStyle/>
                    <a:p>
                      <a:pPr algn="ctr" fontAlgn="b">
                        <a:buNone/>
                      </a:pPr>
                      <a:endParaRPr lang="en-IN" sz="2200" b="1" i="0" u="none" strike="noStrike" dirty="0">
                        <a:solidFill>
                          <a:srgbClr val="000000"/>
                        </a:solidFill>
                        <a:effectLst/>
                        <a:latin typeface="Trebuchet MS" panose="020B0603020202020204" pitchFamily="34" charset="0"/>
                      </a:endParaRPr>
                    </a:p>
                  </a:txBody>
                  <a:tcPr marL="5185" marR="5185" marT="5185" marB="0" anchor="b"/>
                </a:tc>
                <a:tc>
                  <a:txBody>
                    <a:bodyPr/>
                    <a:lstStyle/>
                    <a:p>
                      <a:pPr algn="ctr" fontAlgn="b">
                        <a:buNone/>
                      </a:pPr>
                      <a:r>
                        <a:rPr lang="en-IN" sz="2200" u="none" strike="noStrike" dirty="0">
                          <a:effectLst/>
                          <a:latin typeface="Trebuchet MS" panose="020B0603020202020204" pitchFamily="34" charset="0"/>
                        </a:rPr>
                        <a:t>10(36)</a:t>
                      </a:r>
                      <a:endParaRPr lang="en-IN" sz="2200" b="0" i="0" u="none" strike="noStrike" dirty="0">
                        <a:solidFill>
                          <a:srgbClr val="000000"/>
                        </a:solidFill>
                        <a:effectLst/>
                        <a:latin typeface="Trebuchet MS" panose="020B0603020202020204" pitchFamily="34" charset="0"/>
                      </a:endParaRPr>
                    </a:p>
                  </a:txBody>
                  <a:tcPr marL="5185" marR="5185" marT="5185" marB="0" anchor="ctr"/>
                </a:tc>
                <a:tc>
                  <a:txBody>
                    <a:bodyPr/>
                    <a:lstStyle/>
                    <a:p>
                      <a:pPr marL="85725" indent="0" algn="l" fontAlgn="b">
                        <a:buNone/>
                      </a:pPr>
                      <a:r>
                        <a:rPr lang="en-US" sz="2200" u="none" strike="noStrike" dirty="0">
                          <a:effectLst/>
                          <a:latin typeface="Trebuchet MS" panose="020B0603020202020204" pitchFamily="34" charset="0"/>
                        </a:rPr>
                        <a:t>LTCG from equity shares listed in BSE on 1-3-2003 and acquired </a:t>
                      </a:r>
                      <a:r>
                        <a:rPr lang="en-US" sz="2200" u="none" strike="noStrike" dirty="0" err="1">
                          <a:effectLst/>
                          <a:latin typeface="Trebuchet MS" panose="020B0603020202020204" pitchFamily="34" charset="0"/>
                        </a:rPr>
                        <a:t>upto</a:t>
                      </a:r>
                      <a:r>
                        <a:rPr lang="en-US" sz="2200" u="none" strike="noStrike" dirty="0">
                          <a:effectLst/>
                          <a:latin typeface="Trebuchet MS" panose="020B0603020202020204" pitchFamily="34" charset="0"/>
                        </a:rPr>
                        <a:t> 1-3-2004, issued in between listed prior to 1-3-2004 and held for more than 12 months, dealt  in </a:t>
                      </a:r>
                      <a:r>
                        <a:rPr lang="en-US" sz="2200" u="none" strike="noStrike" dirty="0" err="1">
                          <a:effectLst/>
                          <a:latin typeface="Trebuchet MS" panose="020B0603020202020204" pitchFamily="34" charset="0"/>
                        </a:rPr>
                        <a:t>recog</a:t>
                      </a:r>
                      <a:r>
                        <a:rPr lang="en-US" sz="2200" u="none" strike="noStrike" dirty="0">
                          <a:effectLst/>
                          <a:latin typeface="Trebuchet MS" panose="020B0603020202020204" pitchFamily="34" charset="0"/>
                        </a:rPr>
                        <a:t>. stock exchange </a:t>
                      </a:r>
                      <a:endParaRPr lang="en-US" sz="2200" b="0" i="0" u="none" strike="noStrike" dirty="0">
                        <a:solidFill>
                          <a:srgbClr val="000000"/>
                        </a:solidFill>
                        <a:effectLst/>
                        <a:latin typeface="Trebuchet MS" panose="020B0603020202020204" pitchFamily="34" charset="0"/>
                      </a:endParaRPr>
                    </a:p>
                  </a:txBody>
                  <a:tcPr marL="5185" marR="5185" marT="5185" marB="0" anchor="b"/>
                </a:tc>
                <a:extLst>
                  <a:ext uri="{0D108BD9-81ED-4DB2-BD59-A6C34878D82A}">
                    <a16:rowId xmlns:a16="http://schemas.microsoft.com/office/drawing/2014/main" val="769048148"/>
                  </a:ext>
                </a:extLst>
              </a:tr>
            </a:tbl>
          </a:graphicData>
        </a:graphic>
      </p:graphicFrame>
    </p:spTree>
    <p:extLst>
      <p:ext uri="{BB962C8B-B14F-4D97-AF65-F5344CB8AC3E}">
        <p14:creationId xmlns:p14="http://schemas.microsoft.com/office/powerpoint/2010/main" val="1571626313"/>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85A68-4E31-48C4-67E6-E803F39DDCBE}"/>
              </a:ext>
            </a:extLst>
          </p:cNvPr>
          <p:cNvSpPr>
            <a:spLocks noGrp="1"/>
          </p:cNvSpPr>
          <p:nvPr>
            <p:ph type="title"/>
          </p:nvPr>
        </p:nvSpPr>
        <p:spPr/>
        <p:txBody>
          <a:bodyPr/>
          <a:lstStyle/>
          <a:p>
            <a:pPr algn="ctr"/>
            <a:r>
              <a:rPr lang="en-IN" dirty="0">
                <a:latin typeface="Trebuchet MS" panose="020B0603020202020204" pitchFamily="34" charset="0"/>
              </a:rPr>
              <a:t>Schedule II – Current Issues</a:t>
            </a:r>
          </a:p>
        </p:txBody>
      </p:sp>
      <p:sp>
        <p:nvSpPr>
          <p:cNvPr id="3" name="Content Placeholder 2">
            <a:extLst>
              <a:ext uri="{FF2B5EF4-FFF2-40B4-BE49-F238E27FC236}">
                <a16:creationId xmlns:a16="http://schemas.microsoft.com/office/drawing/2014/main" id="{F1F4DB7A-55E3-86B3-D618-B407C4764991}"/>
              </a:ext>
            </a:extLst>
          </p:cNvPr>
          <p:cNvSpPr>
            <a:spLocks noGrp="1"/>
          </p:cNvSpPr>
          <p:nvPr>
            <p:ph idx="1"/>
          </p:nvPr>
        </p:nvSpPr>
        <p:spPr/>
        <p:txBody>
          <a:bodyPr>
            <a:normAutofit/>
          </a:bodyPr>
          <a:lstStyle/>
          <a:p>
            <a:r>
              <a:rPr lang="en-IN" dirty="0">
                <a:latin typeface="Trebuchet MS" panose="020B0603020202020204" pitchFamily="34" charset="0"/>
              </a:rPr>
              <a:t>Agricultural Income </a:t>
            </a:r>
          </a:p>
          <a:p>
            <a:pPr lvl="1"/>
            <a:r>
              <a:rPr lang="en-IN" dirty="0">
                <a:latin typeface="Trebuchet MS" panose="020B0603020202020204" pitchFamily="34" charset="0"/>
              </a:rPr>
              <a:t>Quantum</a:t>
            </a:r>
          </a:p>
          <a:p>
            <a:pPr lvl="1"/>
            <a:r>
              <a:rPr lang="en-IN" dirty="0">
                <a:latin typeface="Trebuchet MS" panose="020B0603020202020204" pitchFamily="34" charset="0"/>
              </a:rPr>
              <a:t>Income from nursery  </a:t>
            </a:r>
          </a:p>
          <a:p>
            <a:pPr lvl="2"/>
            <a:r>
              <a:rPr lang="en-IN" dirty="0">
                <a:latin typeface="Trebuchet MS" panose="020B0603020202020204" pitchFamily="34" charset="0"/>
              </a:rPr>
              <a:t>Soundarya Nursery</a:t>
            </a:r>
            <a:r>
              <a:rPr lang="en-IN" dirty="0"/>
              <a:t> </a:t>
            </a:r>
            <a:r>
              <a:rPr lang="en-IN" dirty="0">
                <a:latin typeface="Trebuchet MS" panose="020B0603020202020204" pitchFamily="34" charset="0"/>
              </a:rPr>
              <a:t>- 241 ITR 530 (Mad HC)</a:t>
            </a:r>
          </a:p>
          <a:p>
            <a:pPr lvl="2"/>
            <a:r>
              <a:rPr lang="en-IN" dirty="0">
                <a:latin typeface="Trebuchet MS" panose="020B0603020202020204" pitchFamily="34" charset="0"/>
              </a:rPr>
              <a:t>Raja Benoy Kumar Sahas Roy - 32 ITR 466 (SC)</a:t>
            </a:r>
          </a:p>
          <a:p>
            <a:pPr lvl="1"/>
            <a:r>
              <a:rPr lang="en-IN" dirty="0">
                <a:latin typeface="Trebuchet MS" panose="020B0603020202020204" pitchFamily="34" charset="0"/>
              </a:rPr>
              <a:t>Rent received from Farm house</a:t>
            </a:r>
          </a:p>
          <a:p>
            <a:pPr lvl="1"/>
            <a:r>
              <a:rPr lang="en-IN" dirty="0">
                <a:latin typeface="Trebuchet MS" panose="020B0603020202020204" pitchFamily="34" charset="0"/>
              </a:rPr>
              <a:t>Leasing of equipment used for agricultural purpose</a:t>
            </a:r>
          </a:p>
          <a:p>
            <a:pPr lvl="1"/>
            <a:r>
              <a:rPr lang="en-IN" dirty="0">
                <a:latin typeface="Trebuchet MS" panose="020B0603020202020204" pitchFamily="34" charset="0"/>
              </a:rPr>
              <a:t>Leasing of agricultural land </a:t>
            </a:r>
          </a:p>
          <a:p>
            <a:pPr lvl="1"/>
            <a:r>
              <a:rPr lang="en-IN" dirty="0">
                <a:latin typeface="Trebuchet MS" panose="020B0603020202020204" pitchFamily="34" charset="0"/>
              </a:rPr>
              <a:t>Depreciation on equipment used for agricultural purposes</a:t>
            </a:r>
          </a:p>
          <a:p>
            <a:pPr lvl="1"/>
            <a:r>
              <a:rPr lang="en-IN" dirty="0">
                <a:latin typeface="Trebuchet MS" panose="020B0603020202020204" pitchFamily="34" charset="0"/>
              </a:rPr>
              <a:t>Interest on loan borrowed for agricultural purposes</a:t>
            </a:r>
          </a:p>
          <a:p>
            <a:pPr lvl="1"/>
            <a:endParaRPr lang="en-IN" dirty="0"/>
          </a:p>
        </p:txBody>
      </p:sp>
    </p:spTree>
    <p:extLst>
      <p:ext uri="{BB962C8B-B14F-4D97-AF65-F5344CB8AC3E}">
        <p14:creationId xmlns:p14="http://schemas.microsoft.com/office/powerpoint/2010/main" val="3590095260"/>
      </p:ext>
    </p:extLst>
  </p:cSld>
  <p:clrMapOvr>
    <a:masterClrMapping/>
  </p:clrMapOvr>
  <p:transition spd="slow">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385DF-C092-A6F8-53AE-3033E72441B5}"/>
              </a:ext>
            </a:extLst>
          </p:cNvPr>
          <p:cNvSpPr>
            <a:spLocks noGrp="1"/>
          </p:cNvSpPr>
          <p:nvPr>
            <p:ph type="title"/>
          </p:nvPr>
        </p:nvSpPr>
        <p:spPr/>
        <p:txBody>
          <a:bodyPr/>
          <a:lstStyle/>
          <a:p>
            <a:pPr algn="ctr"/>
            <a:r>
              <a:rPr lang="en-IN" dirty="0">
                <a:latin typeface="Trebuchet MS" panose="020B0603020202020204" pitchFamily="34" charset="0"/>
              </a:rPr>
              <a:t>Schedule II – Current Issues</a:t>
            </a:r>
          </a:p>
        </p:txBody>
      </p:sp>
      <p:sp>
        <p:nvSpPr>
          <p:cNvPr id="3" name="Content Placeholder 2">
            <a:extLst>
              <a:ext uri="{FF2B5EF4-FFF2-40B4-BE49-F238E27FC236}">
                <a16:creationId xmlns:a16="http://schemas.microsoft.com/office/drawing/2014/main" id="{9D4171D5-8FFD-F931-03F1-CB9DE933A389}"/>
              </a:ext>
            </a:extLst>
          </p:cNvPr>
          <p:cNvSpPr>
            <a:spLocks noGrp="1"/>
          </p:cNvSpPr>
          <p:nvPr>
            <p:ph idx="1"/>
          </p:nvPr>
        </p:nvSpPr>
        <p:spPr/>
        <p:txBody>
          <a:bodyPr>
            <a:normAutofit/>
          </a:bodyPr>
          <a:lstStyle/>
          <a:p>
            <a:r>
              <a:rPr lang="en-IN" dirty="0">
                <a:latin typeface="Trebuchet MS" panose="020B0603020202020204" pitchFamily="34" charset="0"/>
              </a:rPr>
              <a:t>Insurance policy proceeds - Does not include </a:t>
            </a:r>
          </a:p>
          <a:p>
            <a:pPr lvl="1" algn="just"/>
            <a:r>
              <a:rPr lang="en-IN" dirty="0">
                <a:latin typeface="Trebuchet MS" panose="020B0603020202020204" pitchFamily="34" charset="0"/>
              </a:rPr>
              <a:t>Keyman insurance policy proceeds</a:t>
            </a:r>
          </a:p>
          <a:p>
            <a:pPr lvl="1" algn="just"/>
            <a:r>
              <a:rPr lang="en-IN" dirty="0">
                <a:latin typeface="Trebuchet MS" panose="020B0603020202020204" pitchFamily="34" charset="0"/>
              </a:rPr>
              <a:t>Life &amp; ULIP Policies issued between 1-4-2003 to 31-3-2012 –premium exceeds 20% of sum assumed </a:t>
            </a:r>
          </a:p>
          <a:p>
            <a:pPr lvl="1" algn="just"/>
            <a:r>
              <a:rPr lang="en-IN" dirty="0">
                <a:latin typeface="Trebuchet MS" panose="020B0603020202020204" pitchFamily="34" charset="0"/>
              </a:rPr>
              <a:t>Policy premium issued thereafter, exceeds 10% of the sum assured (15% for special policies)</a:t>
            </a:r>
          </a:p>
          <a:p>
            <a:pPr lvl="1" algn="just"/>
            <a:r>
              <a:rPr lang="en-IN" dirty="0">
                <a:latin typeface="Trebuchet MS" panose="020B0603020202020204" pitchFamily="34" charset="0"/>
              </a:rPr>
              <a:t>ULIP – issued on or after 1-2-2021 where the aggregate premium paid per annum exceeds Rs.2.5 lacs </a:t>
            </a:r>
          </a:p>
          <a:p>
            <a:pPr lvl="1" algn="just"/>
            <a:r>
              <a:rPr lang="en-IN" dirty="0">
                <a:latin typeface="Trebuchet MS" panose="020B0603020202020204" pitchFamily="34" charset="0"/>
              </a:rPr>
              <a:t>Life polices – issued on or after 1-4-2023 where the aggregate premium paid per annum exceeds Rs.5 lacs</a:t>
            </a:r>
          </a:p>
        </p:txBody>
      </p:sp>
    </p:spTree>
    <p:extLst>
      <p:ext uri="{BB962C8B-B14F-4D97-AF65-F5344CB8AC3E}">
        <p14:creationId xmlns:p14="http://schemas.microsoft.com/office/powerpoint/2010/main" val="1719935257"/>
      </p:ext>
    </p:extLst>
  </p:cSld>
  <p:clrMapOvr>
    <a:masterClrMapping/>
  </p:clrMapOvr>
  <p:transition spd="slow">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13EA6-67C3-4C0E-AF43-E2C6BB9F33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F085C6-8A8E-547A-6382-6478C0B26B62}"/>
              </a:ext>
            </a:extLst>
          </p:cNvPr>
          <p:cNvSpPr>
            <a:spLocks noGrp="1"/>
          </p:cNvSpPr>
          <p:nvPr>
            <p:ph type="title"/>
          </p:nvPr>
        </p:nvSpPr>
        <p:spPr/>
        <p:txBody>
          <a:bodyPr/>
          <a:lstStyle/>
          <a:p>
            <a:pPr algn="ctr"/>
            <a:r>
              <a:rPr lang="en-IN" dirty="0">
                <a:latin typeface="Trebuchet MS" panose="020B0603020202020204" pitchFamily="34" charset="0"/>
              </a:rPr>
              <a:t>Schedule II – Current Issues</a:t>
            </a:r>
          </a:p>
        </p:txBody>
      </p:sp>
      <p:sp>
        <p:nvSpPr>
          <p:cNvPr id="3" name="Content Placeholder 2">
            <a:extLst>
              <a:ext uri="{FF2B5EF4-FFF2-40B4-BE49-F238E27FC236}">
                <a16:creationId xmlns:a16="http://schemas.microsoft.com/office/drawing/2014/main" id="{92855BB4-3122-46B0-FC75-A4B87A292D52}"/>
              </a:ext>
            </a:extLst>
          </p:cNvPr>
          <p:cNvSpPr>
            <a:spLocks noGrp="1"/>
          </p:cNvSpPr>
          <p:nvPr>
            <p:ph idx="1"/>
          </p:nvPr>
        </p:nvSpPr>
        <p:spPr/>
        <p:txBody>
          <a:bodyPr>
            <a:normAutofit/>
          </a:bodyPr>
          <a:lstStyle/>
          <a:p>
            <a:pPr algn="just"/>
            <a:r>
              <a:rPr lang="en-IN" dirty="0">
                <a:latin typeface="Trebuchet MS" panose="020B0603020202020204" pitchFamily="34" charset="0"/>
              </a:rPr>
              <a:t>Following table highlights the conditions </a:t>
            </a:r>
          </a:p>
        </p:txBody>
      </p:sp>
      <p:graphicFrame>
        <p:nvGraphicFramePr>
          <p:cNvPr id="4" name="Table 3">
            <a:extLst>
              <a:ext uri="{FF2B5EF4-FFF2-40B4-BE49-F238E27FC236}">
                <a16:creationId xmlns:a16="http://schemas.microsoft.com/office/drawing/2014/main" id="{1DBC245E-7E92-74D0-5D9E-933CE8B364D7}"/>
              </a:ext>
            </a:extLst>
          </p:cNvPr>
          <p:cNvGraphicFramePr>
            <a:graphicFrameLocks noGrp="1"/>
          </p:cNvGraphicFramePr>
          <p:nvPr>
            <p:extLst>
              <p:ext uri="{D42A27DB-BD31-4B8C-83A1-F6EECF244321}">
                <p14:modId xmlns:p14="http://schemas.microsoft.com/office/powerpoint/2010/main" val="234417426"/>
              </p:ext>
            </p:extLst>
          </p:nvPr>
        </p:nvGraphicFramePr>
        <p:xfrm>
          <a:off x="1123951" y="2284095"/>
          <a:ext cx="9772649" cy="3444240"/>
        </p:xfrm>
        <a:graphic>
          <a:graphicData uri="http://schemas.openxmlformats.org/drawingml/2006/table">
            <a:tbl>
              <a:tblPr firstRow="1" bandRow="1">
                <a:tableStyleId>{5C22544A-7EE6-4342-B048-85BDC9FD1C3A}</a:tableStyleId>
              </a:tblPr>
              <a:tblGrid>
                <a:gridCol w="2200274">
                  <a:extLst>
                    <a:ext uri="{9D8B030D-6E8A-4147-A177-3AD203B41FA5}">
                      <a16:colId xmlns:a16="http://schemas.microsoft.com/office/drawing/2014/main" val="2367642366"/>
                    </a:ext>
                  </a:extLst>
                </a:gridCol>
                <a:gridCol w="2352675">
                  <a:extLst>
                    <a:ext uri="{9D8B030D-6E8A-4147-A177-3AD203B41FA5}">
                      <a16:colId xmlns:a16="http://schemas.microsoft.com/office/drawing/2014/main" val="2037889149"/>
                    </a:ext>
                  </a:extLst>
                </a:gridCol>
                <a:gridCol w="1676400">
                  <a:extLst>
                    <a:ext uri="{9D8B030D-6E8A-4147-A177-3AD203B41FA5}">
                      <a16:colId xmlns:a16="http://schemas.microsoft.com/office/drawing/2014/main" val="3801986459"/>
                    </a:ext>
                  </a:extLst>
                </a:gridCol>
                <a:gridCol w="3543300">
                  <a:extLst>
                    <a:ext uri="{9D8B030D-6E8A-4147-A177-3AD203B41FA5}">
                      <a16:colId xmlns:a16="http://schemas.microsoft.com/office/drawing/2014/main" val="1120300024"/>
                    </a:ext>
                  </a:extLst>
                </a:gridCol>
              </a:tblGrid>
              <a:tr h="0">
                <a:tc>
                  <a:txBody>
                    <a:bodyPr/>
                    <a:lstStyle/>
                    <a:p>
                      <a:pPr algn="ctr"/>
                      <a:r>
                        <a:rPr lang="en-IN" sz="1800" dirty="0">
                          <a:latin typeface="Trebuchet MS" panose="020B0603020202020204" pitchFamily="34" charset="0"/>
                        </a:rPr>
                        <a:t>Issue Period </a:t>
                      </a:r>
                    </a:p>
                  </a:txBody>
                  <a:tcPr/>
                </a:tc>
                <a:tc>
                  <a:txBody>
                    <a:bodyPr/>
                    <a:lstStyle/>
                    <a:p>
                      <a:pPr algn="ctr"/>
                      <a:r>
                        <a:rPr lang="en-IN" sz="1900" dirty="0">
                          <a:latin typeface="Trebuchet MS" panose="020B0603020202020204" pitchFamily="34" charset="0"/>
                        </a:rPr>
                        <a:t>Nature of policies</a:t>
                      </a:r>
                    </a:p>
                  </a:txBody>
                  <a:tcPr/>
                </a:tc>
                <a:tc>
                  <a:txBody>
                    <a:bodyPr/>
                    <a:lstStyle/>
                    <a:p>
                      <a:pPr algn="ctr"/>
                      <a:r>
                        <a:rPr lang="en-IN" sz="1800" dirty="0">
                          <a:latin typeface="Trebuchet MS" panose="020B0603020202020204" pitchFamily="34" charset="0"/>
                        </a:rPr>
                        <a:t>% of Premium PA exceeds</a:t>
                      </a:r>
                    </a:p>
                  </a:txBody>
                  <a:tcPr/>
                </a:tc>
                <a:tc>
                  <a:txBody>
                    <a:bodyPr/>
                    <a:lstStyle/>
                    <a:p>
                      <a:pPr algn="ctr"/>
                      <a:r>
                        <a:rPr lang="en-IN" sz="1900" dirty="0">
                          <a:latin typeface="Trebuchet MS" panose="020B0603020202020204" pitchFamily="34" charset="0"/>
                        </a:rPr>
                        <a:t>Aggregate annual premium exceeds</a:t>
                      </a:r>
                    </a:p>
                  </a:txBody>
                  <a:tcPr/>
                </a:tc>
                <a:extLst>
                  <a:ext uri="{0D108BD9-81ED-4DB2-BD59-A6C34878D82A}">
                    <a16:rowId xmlns:a16="http://schemas.microsoft.com/office/drawing/2014/main" val="3921586227"/>
                  </a:ext>
                </a:extLst>
              </a:tr>
              <a:tr h="370840">
                <a:tc>
                  <a:txBody>
                    <a:bodyPr/>
                    <a:lstStyle/>
                    <a:p>
                      <a:r>
                        <a:rPr lang="en-IN" sz="1600" dirty="0">
                          <a:latin typeface="Trebuchet MS" panose="020B0603020202020204" pitchFamily="34" charset="0"/>
                        </a:rPr>
                        <a:t>1-4-2003 to 31-3-2012</a:t>
                      </a:r>
                    </a:p>
                  </a:txBody>
                  <a:tcPr/>
                </a:tc>
                <a:tc>
                  <a:txBody>
                    <a:bodyPr/>
                    <a:lstStyle/>
                    <a:p>
                      <a:r>
                        <a:rPr lang="en-IN" sz="1900" dirty="0">
                          <a:latin typeface="Trebuchet MS" panose="020B0603020202020204" pitchFamily="34" charset="0"/>
                        </a:rPr>
                        <a:t>Life &amp; ULIP policies</a:t>
                      </a:r>
                    </a:p>
                  </a:txBody>
                  <a:tcPr/>
                </a:tc>
                <a:tc>
                  <a:txBody>
                    <a:bodyPr/>
                    <a:lstStyle/>
                    <a:p>
                      <a:r>
                        <a:rPr lang="en-IN" sz="1900" dirty="0">
                          <a:latin typeface="Trebuchet MS" panose="020B0603020202020204" pitchFamily="34" charset="0"/>
                        </a:rPr>
                        <a:t>20%</a:t>
                      </a:r>
                    </a:p>
                  </a:txBody>
                  <a:tcPr/>
                </a:tc>
                <a:tc>
                  <a:txBody>
                    <a:bodyPr/>
                    <a:lstStyle/>
                    <a:p>
                      <a:r>
                        <a:rPr lang="en-IN" sz="1900" dirty="0">
                          <a:latin typeface="Trebuchet MS" panose="020B0603020202020204" pitchFamily="34" charset="0"/>
                        </a:rPr>
                        <a:t>NA</a:t>
                      </a:r>
                    </a:p>
                  </a:txBody>
                  <a:tcPr/>
                </a:tc>
                <a:extLst>
                  <a:ext uri="{0D108BD9-81ED-4DB2-BD59-A6C34878D82A}">
                    <a16:rowId xmlns:a16="http://schemas.microsoft.com/office/drawing/2014/main" val="530926897"/>
                  </a:ext>
                </a:extLst>
              </a:tr>
              <a:tr h="370840">
                <a:tc>
                  <a:txBody>
                    <a:bodyPr/>
                    <a:lstStyle/>
                    <a:p>
                      <a:r>
                        <a:rPr lang="en-IN" sz="1600" dirty="0">
                          <a:latin typeface="Trebuchet MS" panose="020B0603020202020204" pitchFamily="34" charset="0"/>
                        </a:rPr>
                        <a:t>1-4-2012 to 31-3-2013</a:t>
                      </a:r>
                    </a:p>
                  </a:txBody>
                  <a:tcPr/>
                </a:tc>
                <a:tc>
                  <a:txBody>
                    <a:bodyPr/>
                    <a:lstStyle/>
                    <a:p>
                      <a:r>
                        <a:rPr lang="en-IN" sz="1900" dirty="0">
                          <a:latin typeface="Trebuchet MS" panose="020B0603020202020204" pitchFamily="34" charset="0"/>
                        </a:rPr>
                        <a:t>Life &amp; ULIP Policies</a:t>
                      </a:r>
                    </a:p>
                  </a:txBody>
                  <a:tcPr/>
                </a:tc>
                <a:tc>
                  <a:txBody>
                    <a:bodyPr/>
                    <a:lstStyle/>
                    <a:p>
                      <a:r>
                        <a:rPr lang="en-IN" sz="1900" dirty="0">
                          <a:latin typeface="Trebuchet MS" panose="020B0603020202020204" pitchFamily="34" charset="0"/>
                        </a:rPr>
                        <a:t>10%</a:t>
                      </a:r>
                    </a:p>
                  </a:txBody>
                  <a:tcPr/>
                </a:tc>
                <a:tc>
                  <a:txBody>
                    <a:bodyPr/>
                    <a:lstStyle/>
                    <a:p>
                      <a:r>
                        <a:rPr lang="en-IN" sz="1900" dirty="0">
                          <a:latin typeface="Trebuchet MS" panose="020B0603020202020204" pitchFamily="34" charset="0"/>
                        </a:rPr>
                        <a:t>NA</a:t>
                      </a:r>
                    </a:p>
                  </a:txBody>
                  <a:tcPr/>
                </a:tc>
                <a:extLst>
                  <a:ext uri="{0D108BD9-81ED-4DB2-BD59-A6C34878D82A}">
                    <a16:rowId xmlns:a16="http://schemas.microsoft.com/office/drawing/2014/main" val="3937822910"/>
                  </a:ext>
                </a:extLst>
              </a:tr>
              <a:tr h="370840">
                <a:tc>
                  <a:txBody>
                    <a:bodyPr/>
                    <a:lstStyle/>
                    <a:p>
                      <a:r>
                        <a:rPr lang="en-IN" sz="1600" dirty="0">
                          <a:latin typeface="Trebuchet MS" panose="020B0603020202020204" pitchFamily="34" charset="0"/>
                        </a:rPr>
                        <a:t>1-4-2013 to 31-3-2021</a:t>
                      </a:r>
                    </a:p>
                  </a:txBody>
                  <a:tcPr/>
                </a:tc>
                <a:tc>
                  <a:txBody>
                    <a:bodyPr/>
                    <a:lstStyle/>
                    <a:p>
                      <a:r>
                        <a:rPr lang="en-IN" sz="1900" dirty="0">
                          <a:latin typeface="Trebuchet MS" panose="020B0603020202020204" pitchFamily="34" charset="0"/>
                        </a:rPr>
                        <a:t>Life &amp; ULIP Policies</a:t>
                      </a:r>
                    </a:p>
                  </a:txBody>
                  <a:tcPr/>
                </a:tc>
                <a:tc>
                  <a:txBody>
                    <a:bodyPr/>
                    <a:lstStyle/>
                    <a:p>
                      <a:r>
                        <a:rPr lang="en-IN" sz="1900" dirty="0">
                          <a:latin typeface="Trebuchet MS" panose="020B0603020202020204" pitchFamily="34" charset="0"/>
                        </a:rPr>
                        <a:t>Normal –10%</a:t>
                      </a:r>
                    </a:p>
                    <a:p>
                      <a:r>
                        <a:rPr lang="en-IN" sz="1900" dirty="0">
                          <a:latin typeface="Trebuchet MS" panose="020B0603020202020204" pitchFamily="34" charset="0"/>
                        </a:rPr>
                        <a:t>Special -15%</a:t>
                      </a:r>
                    </a:p>
                  </a:txBody>
                  <a:tcPr/>
                </a:tc>
                <a:tc>
                  <a:txBody>
                    <a:bodyPr/>
                    <a:lstStyle/>
                    <a:p>
                      <a:r>
                        <a:rPr lang="en-IN" sz="1900" dirty="0">
                          <a:latin typeface="Trebuchet MS" panose="020B0603020202020204" pitchFamily="34" charset="0"/>
                        </a:rPr>
                        <a:t>NA</a:t>
                      </a:r>
                    </a:p>
                  </a:txBody>
                  <a:tcPr/>
                </a:tc>
                <a:extLst>
                  <a:ext uri="{0D108BD9-81ED-4DB2-BD59-A6C34878D82A}">
                    <a16:rowId xmlns:a16="http://schemas.microsoft.com/office/drawing/2014/main" val="4226714368"/>
                  </a:ext>
                </a:extLst>
              </a:tr>
              <a:tr h="370840">
                <a:tc>
                  <a:txBody>
                    <a:bodyPr/>
                    <a:lstStyle/>
                    <a:p>
                      <a:r>
                        <a:rPr lang="en-IN" sz="1600" dirty="0">
                          <a:latin typeface="Trebuchet MS" panose="020B0603020202020204" pitchFamily="34" charset="0"/>
                        </a:rPr>
                        <a:t>1-4-2021 to 31-3-2023</a:t>
                      </a:r>
                    </a:p>
                  </a:txBody>
                  <a:tcPr/>
                </a:tc>
                <a:tc>
                  <a:txBody>
                    <a:bodyPr/>
                    <a:lstStyle/>
                    <a:p>
                      <a:r>
                        <a:rPr lang="en-IN" sz="1900" dirty="0">
                          <a:latin typeface="Trebuchet MS" panose="020B0603020202020204" pitchFamily="34" charset="0"/>
                        </a:rPr>
                        <a:t>Life &amp; ULIP policies</a:t>
                      </a:r>
                    </a:p>
                  </a:txBody>
                  <a:tcPr/>
                </a:tc>
                <a:tc>
                  <a:txBody>
                    <a:bodyPr/>
                    <a:lstStyle/>
                    <a:p>
                      <a:r>
                        <a:rPr lang="en-IN" sz="1900" dirty="0">
                          <a:latin typeface="Trebuchet MS" panose="020B0603020202020204" pitchFamily="34" charset="0"/>
                        </a:rPr>
                        <a:t>% as above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900" dirty="0">
                          <a:latin typeface="Trebuchet MS" panose="020B0603020202020204" pitchFamily="34" charset="0"/>
                        </a:rPr>
                        <a:t>Rs.2.5 lacs for ULIP policies only</a:t>
                      </a:r>
                    </a:p>
                  </a:txBody>
                  <a:tcPr/>
                </a:tc>
                <a:extLst>
                  <a:ext uri="{0D108BD9-81ED-4DB2-BD59-A6C34878D82A}">
                    <a16:rowId xmlns:a16="http://schemas.microsoft.com/office/drawing/2014/main" val="3244131775"/>
                  </a:ext>
                </a:extLst>
              </a:tr>
              <a:tr h="370840">
                <a:tc>
                  <a:txBody>
                    <a:bodyPr/>
                    <a:lstStyle/>
                    <a:p>
                      <a:r>
                        <a:rPr lang="en-IN" sz="1600" dirty="0">
                          <a:latin typeface="Trebuchet MS" panose="020B0603020202020204" pitchFamily="34" charset="0"/>
                        </a:rPr>
                        <a:t>On or after 1-4-2023</a:t>
                      </a:r>
                    </a:p>
                  </a:txBody>
                  <a:tcPr/>
                </a:tc>
                <a:tc>
                  <a:txBody>
                    <a:bodyPr/>
                    <a:lstStyle/>
                    <a:p>
                      <a:r>
                        <a:rPr lang="en-IN" sz="1900" dirty="0">
                          <a:latin typeface="Trebuchet MS" panose="020B0603020202020204" pitchFamily="34" charset="0"/>
                        </a:rPr>
                        <a:t>Life &amp; ULIP policies</a:t>
                      </a:r>
                    </a:p>
                  </a:txBody>
                  <a:tcPr/>
                </a:tc>
                <a:tc>
                  <a:txBody>
                    <a:bodyPr/>
                    <a:lstStyle/>
                    <a:p>
                      <a:r>
                        <a:rPr lang="en-IN" sz="1900" dirty="0">
                          <a:latin typeface="Trebuchet MS" panose="020B0603020202020204" pitchFamily="34" charset="0"/>
                        </a:rPr>
                        <a:t>% as above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900" dirty="0">
                          <a:latin typeface="Trebuchet MS" panose="020B0603020202020204" pitchFamily="34" charset="0"/>
                        </a:rPr>
                        <a:t>Rs.2.5 lacs for ULIP policies &amp;  Rs.5.0 lacs for Life policies</a:t>
                      </a:r>
                    </a:p>
                  </a:txBody>
                  <a:tcPr/>
                </a:tc>
                <a:extLst>
                  <a:ext uri="{0D108BD9-81ED-4DB2-BD59-A6C34878D82A}">
                    <a16:rowId xmlns:a16="http://schemas.microsoft.com/office/drawing/2014/main" val="2957496059"/>
                  </a:ext>
                </a:extLst>
              </a:tr>
            </a:tbl>
          </a:graphicData>
        </a:graphic>
      </p:graphicFrame>
    </p:spTree>
    <p:extLst>
      <p:ext uri="{BB962C8B-B14F-4D97-AF65-F5344CB8AC3E}">
        <p14:creationId xmlns:p14="http://schemas.microsoft.com/office/powerpoint/2010/main" val="2094715561"/>
      </p:ext>
    </p:extLst>
  </p:cSld>
  <p:clrMapOvr>
    <a:masterClrMapping/>
  </p:clrMapOvr>
  <p:transition spd="slow">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C8F4D-9EA2-7209-3687-752E972AB5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9060F5-3ACB-0AE7-5EC6-F4B833C50DDA}"/>
              </a:ext>
            </a:extLst>
          </p:cNvPr>
          <p:cNvSpPr>
            <a:spLocks noGrp="1"/>
          </p:cNvSpPr>
          <p:nvPr>
            <p:ph type="title"/>
          </p:nvPr>
        </p:nvSpPr>
        <p:spPr/>
        <p:txBody>
          <a:bodyPr/>
          <a:lstStyle/>
          <a:p>
            <a:pPr algn="ctr"/>
            <a:r>
              <a:rPr lang="en-IN" dirty="0">
                <a:latin typeface="Trebuchet MS" panose="020B0603020202020204" pitchFamily="34" charset="0"/>
              </a:rPr>
              <a:t>Schedule II – Current Issues</a:t>
            </a:r>
          </a:p>
        </p:txBody>
      </p:sp>
      <p:sp>
        <p:nvSpPr>
          <p:cNvPr id="3" name="Content Placeholder 2">
            <a:extLst>
              <a:ext uri="{FF2B5EF4-FFF2-40B4-BE49-F238E27FC236}">
                <a16:creationId xmlns:a16="http://schemas.microsoft.com/office/drawing/2014/main" id="{A5BD33A0-E323-E780-760E-1ABA335382A8}"/>
              </a:ext>
            </a:extLst>
          </p:cNvPr>
          <p:cNvSpPr>
            <a:spLocks noGrp="1"/>
          </p:cNvSpPr>
          <p:nvPr>
            <p:ph idx="1"/>
          </p:nvPr>
        </p:nvSpPr>
        <p:spPr/>
        <p:txBody>
          <a:bodyPr>
            <a:normAutofit/>
          </a:bodyPr>
          <a:lstStyle/>
          <a:p>
            <a:pPr algn="just"/>
            <a:r>
              <a:rPr lang="en-IN" dirty="0">
                <a:latin typeface="Trebuchet MS" panose="020B0603020202020204" pitchFamily="34" charset="0"/>
              </a:rPr>
              <a:t>How to calculate the “aggregate premium paid per annum”</a:t>
            </a:r>
          </a:p>
          <a:p>
            <a:pPr lvl="1" algn="just"/>
            <a:r>
              <a:rPr lang="en-IN" dirty="0">
                <a:latin typeface="Trebuchet MS" panose="020B0603020202020204" pitchFamily="34" charset="0"/>
              </a:rPr>
              <a:t>ULIP issued on or after 1-4-2021/Non-ULIP issued on or after 1-4-2023</a:t>
            </a:r>
          </a:p>
          <a:p>
            <a:pPr lvl="1" algn="just"/>
            <a:r>
              <a:rPr lang="en-IN" dirty="0">
                <a:latin typeface="Trebuchet MS" panose="020B0603020202020204" pitchFamily="34" charset="0"/>
              </a:rPr>
              <a:t>Circular 2/2022 of CBDT</a:t>
            </a:r>
          </a:p>
          <a:p>
            <a:pPr lvl="1" algn="just"/>
            <a:endParaRPr lang="en-IN" dirty="0">
              <a:latin typeface="Trebuchet MS" panose="020B0603020202020204" pitchFamily="34" charset="0"/>
            </a:endParaRPr>
          </a:p>
          <a:p>
            <a:pPr lvl="1" algn="just"/>
            <a:endParaRPr lang="en-IN" dirty="0">
              <a:latin typeface="Trebuchet MS" panose="020B0603020202020204" pitchFamily="34" charset="0"/>
            </a:endParaRPr>
          </a:p>
          <a:p>
            <a:pPr lvl="1" algn="just"/>
            <a:endParaRPr lang="en-IN" dirty="0">
              <a:latin typeface="Trebuchet MS" panose="020B0603020202020204" pitchFamily="34" charset="0"/>
            </a:endParaRPr>
          </a:p>
          <a:p>
            <a:pPr lvl="1" algn="just"/>
            <a:endParaRPr lang="en-IN" dirty="0">
              <a:latin typeface="Trebuchet MS" panose="020B0603020202020204" pitchFamily="34" charset="0"/>
            </a:endParaRPr>
          </a:p>
          <a:p>
            <a:pPr marL="457200" lvl="1" indent="0" algn="just">
              <a:buNone/>
            </a:pPr>
            <a:endParaRPr lang="en-IN" dirty="0">
              <a:latin typeface="Trebuchet MS" panose="020B0603020202020204" pitchFamily="34" charset="0"/>
            </a:endParaRPr>
          </a:p>
          <a:p>
            <a:pPr algn="just"/>
            <a:endParaRPr lang="en-IN" dirty="0">
              <a:solidFill>
                <a:srgbClr val="FF0000"/>
              </a:solidFill>
              <a:latin typeface="Trebuchet MS" panose="020B0603020202020204" pitchFamily="34" charset="0"/>
            </a:endParaRPr>
          </a:p>
          <a:p>
            <a:pPr algn="just"/>
            <a:r>
              <a:rPr lang="en-IN" dirty="0">
                <a:solidFill>
                  <a:srgbClr val="FF0000"/>
                </a:solidFill>
                <a:latin typeface="Trebuchet MS" panose="020B0603020202020204" pitchFamily="34" charset="0"/>
              </a:rPr>
              <a:t>Upon death, proceeds received – exempt for legal heirs</a:t>
            </a:r>
            <a:endParaRPr lang="en-IN" dirty="0"/>
          </a:p>
          <a:p>
            <a:pPr lvl="1"/>
            <a:endParaRPr lang="en-IN" dirty="0"/>
          </a:p>
        </p:txBody>
      </p:sp>
      <p:graphicFrame>
        <p:nvGraphicFramePr>
          <p:cNvPr id="4" name="Table 3">
            <a:extLst>
              <a:ext uri="{FF2B5EF4-FFF2-40B4-BE49-F238E27FC236}">
                <a16:creationId xmlns:a16="http://schemas.microsoft.com/office/drawing/2014/main" id="{CC28F272-CDCF-21BF-1965-2925E963F1DD}"/>
              </a:ext>
            </a:extLst>
          </p:cNvPr>
          <p:cNvGraphicFramePr>
            <a:graphicFrameLocks noGrp="1"/>
          </p:cNvGraphicFramePr>
          <p:nvPr>
            <p:extLst>
              <p:ext uri="{D42A27DB-BD31-4B8C-83A1-F6EECF244321}">
                <p14:modId xmlns:p14="http://schemas.microsoft.com/office/powerpoint/2010/main" val="1675055041"/>
              </p:ext>
            </p:extLst>
          </p:nvPr>
        </p:nvGraphicFramePr>
        <p:xfrm>
          <a:off x="1638300" y="3081866"/>
          <a:ext cx="9563100" cy="2404536"/>
        </p:xfrm>
        <a:graphic>
          <a:graphicData uri="http://schemas.openxmlformats.org/drawingml/2006/table">
            <a:tbl>
              <a:tblPr firstRow="1" bandRow="1">
                <a:tableStyleId>{5DA37D80-6434-44D0-A028-1B22A696006F}</a:tableStyleId>
              </a:tblPr>
              <a:tblGrid>
                <a:gridCol w="1593850">
                  <a:extLst>
                    <a:ext uri="{9D8B030D-6E8A-4147-A177-3AD203B41FA5}">
                      <a16:colId xmlns:a16="http://schemas.microsoft.com/office/drawing/2014/main" val="2429356779"/>
                    </a:ext>
                  </a:extLst>
                </a:gridCol>
                <a:gridCol w="1593850">
                  <a:extLst>
                    <a:ext uri="{9D8B030D-6E8A-4147-A177-3AD203B41FA5}">
                      <a16:colId xmlns:a16="http://schemas.microsoft.com/office/drawing/2014/main" val="949687193"/>
                    </a:ext>
                  </a:extLst>
                </a:gridCol>
                <a:gridCol w="1593850">
                  <a:extLst>
                    <a:ext uri="{9D8B030D-6E8A-4147-A177-3AD203B41FA5}">
                      <a16:colId xmlns:a16="http://schemas.microsoft.com/office/drawing/2014/main" val="2491781833"/>
                    </a:ext>
                  </a:extLst>
                </a:gridCol>
                <a:gridCol w="1593850">
                  <a:extLst>
                    <a:ext uri="{9D8B030D-6E8A-4147-A177-3AD203B41FA5}">
                      <a16:colId xmlns:a16="http://schemas.microsoft.com/office/drawing/2014/main" val="2400438137"/>
                    </a:ext>
                  </a:extLst>
                </a:gridCol>
                <a:gridCol w="1593850">
                  <a:extLst>
                    <a:ext uri="{9D8B030D-6E8A-4147-A177-3AD203B41FA5}">
                      <a16:colId xmlns:a16="http://schemas.microsoft.com/office/drawing/2014/main" val="70478371"/>
                    </a:ext>
                  </a:extLst>
                </a:gridCol>
                <a:gridCol w="1593850">
                  <a:extLst>
                    <a:ext uri="{9D8B030D-6E8A-4147-A177-3AD203B41FA5}">
                      <a16:colId xmlns:a16="http://schemas.microsoft.com/office/drawing/2014/main" val="3849701924"/>
                    </a:ext>
                  </a:extLst>
                </a:gridCol>
              </a:tblGrid>
              <a:tr h="724812">
                <a:tc>
                  <a:txBody>
                    <a:bodyPr/>
                    <a:lstStyle/>
                    <a:p>
                      <a:pPr algn="ctr"/>
                      <a:r>
                        <a:rPr lang="en-IN" dirty="0"/>
                        <a:t>ULIP Policy </a:t>
                      </a:r>
                      <a:endParaRPr lang="en-IN" dirty="0">
                        <a:latin typeface="Trebuchet MS" panose="020B0603020202020204" pitchFamily="34" charset="0"/>
                      </a:endParaRPr>
                    </a:p>
                  </a:txBody>
                  <a:tcPr anchor="ctr"/>
                </a:tc>
                <a:tc>
                  <a:txBody>
                    <a:bodyPr/>
                    <a:lstStyle/>
                    <a:p>
                      <a:pPr algn="ctr"/>
                      <a:r>
                        <a:rPr lang="en-IN" dirty="0"/>
                        <a:t>Annual premium</a:t>
                      </a:r>
                      <a:endParaRPr lang="en-IN" dirty="0">
                        <a:latin typeface="Trebuchet MS" panose="020B0603020202020204" pitchFamily="34" charset="0"/>
                      </a:endParaRPr>
                    </a:p>
                  </a:txBody>
                  <a:tcPr anchor="ctr"/>
                </a:tc>
                <a:tc>
                  <a:txBody>
                    <a:bodyPr/>
                    <a:lstStyle/>
                    <a:p>
                      <a:pPr algn="ctr"/>
                      <a:r>
                        <a:rPr lang="en-IN" dirty="0"/>
                        <a:t>Cum. Ann. Premium</a:t>
                      </a:r>
                      <a:endParaRPr lang="en-IN" dirty="0">
                        <a:latin typeface="Trebuchet MS" panose="020B0603020202020204" pitchFamily="34" charset="0"/>
                      </a:endParaRPr>
                    </a:p>
                  </a:txBody>
                  <a:tcPr anchor="ctr"/>
                </a:tc>
                <a:tc>
                  <a:txBody>
                    <a:bodyPr/>
                    <a:lstStyle/>
                    <a:p>
                      <a:pPr algn="ctr"/>
                      <a:r>
                        <a:rPr lang="en-IN" dirty="0"/>
                        <a:t>Life Policy</a:t>
                      </a:r>
                      <a:endParaRPr lang="en-IN" dirty="0">
                        <a:latin typeface="Trebuchet MS" panose="020B0603020202020204" pitchFamily="34" charset="0"/>
                      </a:endParaRPr>
                    </a:p>
                  </a:txBody>
                  <a:tcPr anchor="ctr"/>
                </a:tc>
                <a:tc>
                  <a:txBody>
                    <a:bodyPr/>
                    <a:lstStyle/>
                    <a:p>
                      <a:pPr algn="ctr"/>
                      <a:r>
                        <a:rPr lang="en-IN" dirty="0"/>
                        <a:t>Annual premium</a:t>
                      </a:r>
                      <a:endParaRPr lang="en-IN" dirty="0">
                        <a:latin typeface="Trebuchet MS" panose="020B0603020202020204" pitchFamily="34" charset="0"/>
                      </a:endParaRPr>
                    </a:p>
                  </a:txBody>
                  <a:tcPr anchor="ctr"/>
                </a:tc>
                <a:tc>
                  <a:txBody>
                    <a:bodyPr/>
                    <a:lstStyle/>
                    <a:p>
                      <a:pPr algn="ctr"/>
                      <a:r>
                        <a:rPr lang="en-IN" dirty="0"/>
                        <a:t>Cum. Ann. Premium</a:t>
                      </a:r>
                      <a:endParaRPr lang="en-IN" dirty="0">
                        <a:latin typeface="Trebuchet MS" panose="020B0603020202020204" pitchFamily="34" charset="0"/>
                      </a:endParaRPr>
                    </a:p>
                  </a:txBody>
                  <a:tcPr anchor="ctr"/>
                </a:tc>
                <a:extLst>
                  <a:ext uri="{0D108BD9-81ED-4DB2-BD59-A6C34878D82A}">
                    <a16:rowId xmlns:a16="http://schemas.microsoft.com/office/drawing/2014/main" val="1352298179"/>
                  </a:ext>
                </a:extLst>
              </a:tr>
              <a:tr h="419931">
                <a:tc>
                  <a:txBody>
                    <a:bodyPr/>
                    <a:lstStyle/>
                    <a:p>
                      <a:pPr algn="ctr"/>
                      <a:r>
                        <a:rPr lang="en-IN" dirty="0"/>
                        <a:t>A</a:t>
                      </a:r>
                      <a:endParaRPr lang="en-IN" dirty="0">
                        <a:latin typeface="Trebuchet MS" panose="020B0603020202020204" pitchFamily="34" charset="0"/>
                      </a:endParaRPr>
                    </a:p>
                  </a:txBody>
                  <a:tcPr anchor="ctr"/>
                </a:tc>
                <a:tc>
                  <a:txBody>
                    <a:bodyPr/>
                    <a:lstStyle/>
                    <a:p>
                      <a:pPr algn="ctr"/>
                      <a:r>
                        <a:rPr lang="en-IN" dirty="0"/>
                        <a:t>75000</a:t>
                      </a:r>
                      <a:endParaRPr lang="en-IN" dirty="0">
                        <a:latin typeface="Trebuchet MS" panose="020B0603020202020204" pitchFamily="34" charset="0"/>
                      </a:endParaRPr>
                    </a:p>
                  </a:txBody>
                  <a:tcPr anchor="ctr"/>
                </a:tc>
                <a:tc>
                  <a:txBody>
                    <a:bodyPr/>
                    <a:lstStyle/>
                    <a:p>
                      <a:pPr algn="ctr"/>
                      <a:r>
                        <a:rPr lang="en-IN" dirty="0"/>
                        <a:t>75000</a:t>
                      </a:r>
                      <a:endParaRPr lang="en-IN" dirty="0">
                        <a:latin typeface="Trebuchet MS" panose="020B0603020202020204" pitchFamily="34" charset="0"/>
                      </a:endParaRPr>
                    </a:p>
                  </a:txBody>
                  <a:tcPr anchor="ctr"/>
                </a:tc>
                <a:tc>
                  <a:txBody>
                    <a:bodyPr/>
                    <a:lstStyle/>
                    <a:p>
                      <a:pPr algn="ctr"/>
                      <a:r>
                        <a:rPr lang="en-IN" dirty="0"/>
                        <a:t>A</a:t>
                      </a:r>
                      <a:endParaRPr lang="en-IN" dirty="0">
                        <a:latin typeface="Trebuchet MS" panose="020B0603020202020204" pitchFamily="34" charset="0"/>
                      </a:endParaRPr>
                    </a:p>
                  </a:txBody>
                  <a:tcPr anchor="ctr"/>
                </a:tc>
                <a:tc>
                  <a:txBody>
                    <a:bodyPr/>
                    <a:lstStyle/>
                    <a:p>
                      <a:pPr algn="ctr"/>
                      <a:r>
                        <a:rPr lang="en-IN" dirty="0"/>
                        <a:t>100000</a:t>
                      </a:r>
                      <a:endParaRPr lang="en-IN" dirty="0">
                        <a:latin typeface="Trebuchet MS" panose="020B0603020202020204" pitchFamily="34" charset="0"/>
                      </a:endParaRPr>
                    </a:p>
                  </a:txBody>
                  <a:tcPr anchor="ctr"/>
                </a:tc>
                <a:tc>
                  <a:txBody>
                    <a:bodyPr/>
                    <a:lstStyle/>
                    <a:p>
                      <a:pPr algn="ctr"/>
                      <a:r>
                        <a:rPr lang="en-IN" dirty="0"/>
                        <a:t>100000</a:t>
                      </a:r>
                      <a:endParaRPr lang="en-IN" dirty="0">
                        <a:latin typeface="Trebuchet MS" panose="020B0603020202020204" pitchFamily="34" charset="0"/>
                      </a:endParaRPr>
                    </a:p>
                  </a:txBody>
                  <a:tcPr anchor="ctr"/>
                </a:tc>
                <a:extLst>
                  <a:ext uri="{0D108BD9-81ED-4DB2-BD59-A6C34878D82A}">
                    <a16:rowId xmlns:a16="http://schemas.microsoft.com/office/drawing/2014/main" val="3372462138"/>
                  </a:ext>
                </a:extLst>
              </a:tr>
              <a:tr h="419931">
                <a:tc>
                  <a:txBody>
                    <a:bodyPr/>
                    <a:lstStyle/>
                    <a:p>
                      <a:pPr algn="ctr"/>
                      <a:r>
                        <a:rPr lang="en-IN" dirty="0"/>
                        <a:t>B</a:t>
                      </a:r>
                      <a:endParaRPr lang="en-IN" dirty="0">
                        <a:latin typeface="Trebuchet MS" panose="020B0603020202020204" pitchFamily="34" charset="0"/>
                      </a:endParaRPr>
                    </a:p>
                  </a:txBody>
                  <a:tcPr anchor="ctr"/>
                </a:tc>
                <a:tc>
                  <a:txBody>
                    <a:bodyPr/>
                    <a:lstStyle/>
                    <a:p>
                      <a:pPr algn="ctr"/>
                      <a:r>
                        <a:rPr lang="en-IN" dirty="0"/>
                        <a:t>75000</a:t>
                      </a:r>
                      <a:endParaRPr lang="en-IN" dirty="0">
                        <a:latin typeface="Trebuchet MS" panose="020B0603020202020204" pitchFamily="34" charset="0"/>
                      </a:endParaRPr>
                    </a:p>
                  </a:txBody>
                  <a:tcPr anchor="ctr"/>
                </a:tc>
                <a:tc>
                  <a:txBody>
                    <a:bodyPr/>
                    <a:lstStyle/>
                    <a:p>
                      <a:pPr algn="ctr"/>
                      <a:r>
                        <a:rPr lang="en-IN" dirty="0"/>
                        <a:t>150000</a:t>
                      </a:r>
                      <a:endParaRPr lang="en-IN" dirty="0">
                        <a:latin typeface="Trebuchet MS" panose="020B0603020202020204" pitchFamily="34" charset="0"/>
                      </a:endParaRPr>
                    </a:p>
                  </a:txBody>
                  <a:tcPr anchor="ctr"/>
                </a:tc>
                <a:tc>
                  <a:txBody>
                    <a:bodyPr/>
                    <a:lstStyle/>
                    <a:p>
                      <a:pPr algn="ctr"/>
                      <a:r>
                        <a:rPr lang="en-IN" dirty="0"/>
                        <a:t>B</a:t>
                      </a:r>
                      <a:endParaRPr lang="en-IN" dirty="0">
                        <a:latin typeface="Trebuchet MS" panose="020B0603020202020204" pitchFamily="34" charset="0"/>
                      </a:endParaRPr>
                    </a:p>
                  </a:txBody>
                  <a:tcPr anchor="ctr"/>
                </a:tc>
                <a:tc>
                  <a:txBody>
                    <a:bodyPr/>
                    <a:lstStyle/>
                    <a:p>
                      <a:pPr algn="ctr"/>
                      <a:r>
                        <a:rPr lang="en-IN" dirty="0"/>
                        <a:t>150000</a:t>
                      </a:r>
                      <a:endParaRPr lang="en-IN" dirty="0">
                        <a:latin typeface="Trebuchet MS" panose="020B0603020202020204" pitchFamily="34" charset="0"/>
                      </a:endParaRPr>
                    </a:p>
                  </a:txBody>
                  <a:tcPr anchor="ctr"/>
                </a:tc>
                <a:tc>
                  <a:txBody>
                    <a:bodyPr/>
                    <a:lstStyle/>
                    <a:p>
                      <a:pPr algn="ctr"/>
                      <a:r>
                        <a:rPr lang="en-IN" dirty="0"/>
                        <a:t>250000</a:t>
                      </a:r>
                      <a:endParaRPr lang="en-IN" dirty="0">
                        <a:latin typeface="Trebuchet MS" panose="020B0603020202020204" pitchFamily="34" charset="0"/>
                      </a:endParaRPr>
                    </a:p>
                  </a:txBody>
                  <a:tcPr anchor="ctr"/>
                </a:tc>
                <a:extLst>
                  <a:ext uri="{0D108BD9-81ED-4DB2-BD59-A6C34878D82A}">
                    <a16:rowId xmlns:a16="http://schemas.microsoft.com/office/drawing/2014/main" val="3897245761"/>
                  </a:ext>
                </a:extLst>
              </a:tr>
              <a:tr h="419931">
                <a:tc>
                  <a:txBody>
                    <a:bodyPr/>
                    <a:lstStyle/>
                    <a:p>
                      <a:pPr algn="ctr"/>
                      <a:r>
                        <a:rPr lang="en-IN" dirty="0"/>
                        <a:t>C</a:t>
                      </a:r>
                      <a:endParaRPr lang="en-IN" dirty="0">
                        <a:latin typeface="Trebuchet MS" panose="020B0603020202020204" pitchFamily="34" charset="0"/>
                      </a:endParaRPr>
                    </a:p>
                  </a:txBody>
                  <a:tcPr anchor="ctr"/>
                </a:tc>
                <a:tc>
                  <a:txBody>
                    <a:bodyPr/>
                    <a:lstStyle/>
                    <a:p>
                      <a:pPr algn="ctr"/>
                      <a:r>
                        <a:rPr lang="en-IN" dirty="0"/>
                        <a:t>60000</a:t>
                      </a:r>
                      <a:endParaRPr lang="en-IN" dirty="0">
                        <a:latin typeface="Trebuchet MS" panose="020B0603020202020204" pitchFamily="34" charset="0"/>
                      </a:endParaRPr>
                    </a:p>
                  </a:txBody>
                  <a:tcPr anchor="ctr"/>
                </a:tc>
                <a:tc>
                  <a:txBody>
                    <a:bodyPr/>
                    <a:lstStyle/>
                    <a:p>
                      <a:pPr algn="ctr"/>
                      <a:r>
                        <a:rPr lang="en-IN" dirty="0"/>
                        <a:t>210000</a:t>
                      </a:r>
                      <a:endParaRPr lang="en-IN" dirty="0">
                        <a:latin typeface="Trebuchet MS" panose="020B0603020202020204" pitchFamily="34" charset="0"/>
                      </a:endParaRPr>
                    </a:p>
                  </a:txBody>
                  <a:tcPr anchor="ctr"/>
                </a:tc>
                <a:tc>
                  <a:txBody>
                    <a:bodyPr/>
                    <a:lstStyle/>
                    <a:p>
                      <a:pPr algn="ctr"/>
                      <a:r>
                        <a:rPr lang="en-IN" dirty="0"/>
                        <a:t>C</a:t>
                      </a:r>
                      <a:endParaRPr lang="en-IN" dirty="0">
                        <a:latin typeface="Trebuchet MS" panose="020B0603020202020204" pitchFamily="34" charset="0"/>
                      </a:endParaRPr>
                    </a:p>
                  </a:txBody>
                  <a:tcPr anchor="ctr"/>
                </a:tc>
                <a:tc>
                  <a:txBody>
                    <a:bodyPr/>
                    <a:lstStyle/>
                    <a:p>
                      <a:pPr algn="ctr"/>
                      <a:r>
                        <a:rPr lang="en-IN" dirty="0"/>
                        <a:t>150000</a:t>
                      </a:r>
                      <a:endParaRPr lang="en-IN" dirty="0">
                        <a:latin typeface="Trebuchet MS" panose="020B0603020202020204" pitchFamily="34" charset="0"/>
                      </a:endParaRPr>
                    </a:p>
                  </a:txBody>
                  <a:tcPr anchor="ctr"/>
                </a:tc>
                <a:tc>
                  <a:txBody>
                    <a:bodyPr/>
                    <a:lstStyle/>
                    <a:p>
                      <a:pPr algn="ctr"/>
                      <a:r>
                        <a:rPr lang="en-IN" dirty="0"/>
                        <a:t>400000</a:t>
                      </a:r>
                      <a:endParaRPr lang="en-IN" dirty="0">
                        <a:latin typeface="Trebuchet MS" panose="020B0603020202020204" pitchFamily="34" charset="0"/>
                      </a:endParaRPr>
                    </a:p>
                  </a:txBody>
                  <a:tcPr anchor="ctr"/>
                </a:tc>
                <a:extLst>
                  <a:ext uri="{0D108BD9-81ED-4DB2-BD59-A6C34878D82A}">
                    <a16:rowId xmlns:a16="http://schemas.microsoft.com/office/drawing/2014/main" val="3504489521"/>
                  </a:ext>
                </a:extLst>
              </a:tr>
              <a:tr h="419931">
                <a:tc>
                  <a:txBody>
                    <a:bodyPr/>
                    <a:lstStyle/>
                    <a:p>
                      <a:pPr algn="ctr"/>
                      <a:r>
                        <a:rPr lang="en-IN" dirty="0">
                          <a:solidFill>
                            <a:srgbClr val="FF0000"/>
                          </a:solidFill>
                        </a:rPr>
                        <a:t>D</a:t>
                      </a:r>
                      <a:endParaRPr lang="en-IN" dirty="0">
                        <a:solidFill>
                          <a:srgbClr val="FF0000"/>
                        </a:solidFill>
                        <a:latin typeface="Trebuchet MS" panose="020B0603020202020204" pitchFamily="34" charset="0"/>
                      </a:endParaRPr>
                    </a:p>
                  </a:txBody>
                  <a:tcPr anchor="ctr"/>
                </a:tc>
                <a:tc>
                  <a:txBody>
                    <a:bodyPr/>
                    <a:lstStyle/>
                    <a:p>
                      <a:pPr algn="ctr"/>
                      <a:r>
                        <a:rPr lang="en-IN" dirty="0">
                          <a:solidFill>
                            <a:srgbClr val="FF0000"/>
                          </a:solidFill>
                        </a:rPr>
                        <a:t>50000</a:t>
                      </a:r>
                      <a:endParaRPr lang="en-IN" dirty="0">
                        <a:solidFill>
                          <a:srgbClr val="FF0000"/>
                        </a:solidFill>
                        <a:latin typeface="Trebuchet MS" panose="020B0603020202020204" pitchFamily="34" charset="0"/>
                      </a:endParaRPr>
                    </a:p>
                  </a:txBody>
                  <a:tcPr anchor="ctr"/>
                </a:tc>
                <a:tc>
                  <a:txBody>
                    <a:bodyPr/>
                    <a:lstStyle/>
                    <a:p>
                      <a:pPr algn="ctr"/>
                      <a:r>
                        <a:rPr lang="en-IN" dirty="0">
                          <a:solidFill>
                            <a:srgbClr val="FF0000"/>
                          </a:solidFill>
                        </a:rPr>
                        <a:t>260000</a:t>
                      </a:r>
                      <a:endParaRPr lang="en-IN" dirty="0">
                        <a:solidFill>
                          <a:srgbClr val="FF0000"/>
                        </a:solidFill>
                        <a:latin typeface="Trebuchet MS" panose="020B0603020202020204" pitchFamily="34" charset="0"/>
                      </a:endParaRPr>
                    </a:p>
                  </a:txBody>
                  <a:tcPr anchor="ctr"/>
                </a:tc>
                <a:tc>
                  <a:txBody>
                    <a:bodyPr/>
                    <a:lstStyle/>
                    <a:p>
                      <a:pPr algn="ctr"/>
                      <a:r>
                        <a:rPr lang="en-IN" dirty="0">
                          <a:solidFill>
                            <a:srgbClr val="FF0000"/>
                          </a:solidFill>
                        </a:rPr>
                        <a:t>D</a:t>
                      </a:r>
                      <a:endParaRPr lang="en-IN" dirty="0">
                        <a:solidFill>
                          <a:srgbClr val="FF0000"/>
                        </a:solidFill>
                        <a:latin typeface="Trebuchet MS" panose="020B0603020202020204" pitchFamily="34" charset="0"/>
                      </a:endParaRPr>
                    </a:p>
                  </a:txBody>
                  <a:tcPr anchor="ctr"/>
                </a:tc>
                <a:tc>
                  <a:txBody>
                    <a:bodyPr/>
                    <a:lstStyle/>
                    <a:p>
                      <a:pPr algn="ctr"/>
                      <a:r>
                        <a:rPr lang="en-IN" dirty="0">
                          <a:solidFill>
                            <a:srgbClr val="FF0000"/>
                          </a:solidFill>
                        </a:rPr>
                        <a:t>200000</a:t>
                      </a:r>
                      <a:endParaRPr lang="en-IN" dirty="0">
                        <a:solidFill>
                          <a:srgbClr val="FF0000"/>
                        </a:solidFill>
                        <a:latin typeface="Trebuchet MS" panose="020B0603020202020204" pitchFamily="34" charset="0"/>
                      </a:endParaRPr>
                    </a:p>
                  </a:txBody>
                  <a:tcPr anchor="ctr"/>
                </a:tc>
                <a:tc>
                  <a:txBody>
                    <a:bodyPr/>
                    <a:lstStyle/>
                    <a:p>
                      <a:pPr algn="ctr"/>
                      <a:r>
                        <a:rPr lang="en-IN" dirty="0">
                          <a:solidFill>
                            <a:srgbClr val="FF0000"/>
                          </a:solidFill>
                        </a:rPr>
                        <a:t>600000</a:t>
                      </a:r>
                      <a:endParaRPr lang="en-IN" dirty="0">
                        <a:solidFill>
                          <a:srgbClr val="FF0000"/>
                        </a:solidFill>
                        <a:latin typeface="Trebuchet MS" panose="020B0603020202020204" pitchFamily="34" charset="0"/>
                      </a:endParaRPr>
                    </a:p>
                  </a:txBody>
                  <a:tcPr anchor="ctr"/>
                </a:tc>
                <a:extLst>
                  <a:ext uri="{0D108BD9-81ED-4DB2-BD59-A6C34878D82A}">
                    <a16:rowId xmlns:a16="http://schemas.microsoft.com/office/drawing/2014/main" val="3739060564"/>
                  </a:ext>
                </a:extLst>
              </a:tr>
            </a:tbl>
          </a:graphicData>
        </a:graphic>
      </p:graphicFrame>
    </p:spTree>
    <p:extLst>
      <p:ext uri="{BB962C8B-B14F-4D97-AF65-F5344CB8AC3E}">
        <p14:creationId xmlns:p14="http://schemas.microsoft.com/office/powerpoint/2010/main" val="3926965306"/>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A8931-13E1-4C39-8CAD-688CF9293907}"/>
              </a:ext>
            </a:extLst>
          </p:cNvPr>
          <p:cNvSpPr>
            <a:spLocks noGrp="1"/>
          </p:cNvSpPr>
          <p:nvPr>
            <p:ph type="title"/>
          </p:nvPr>
        </p:nvSpPr>
        <p:spPr/>
        <p:txBody>
          <a:bodyPr/>
          <a:lstStyle/>
          <a:p>
            <a:pPr algn="ctr"/>
            <a:r>
              <a:rPr lang="en-IN" dirty="0">
                <a:latin typeface="Trebuchet MS" panose="020B0603020202020204" pitchFamily="34" charset="0"/>
              </a:rPr>
              <a:t>RATIONALE FOR CHANGE – DEPT FAQ</a:t>
            </a:r>
          </a:p>
        </p:txBody>
      </p:sp>
      <p:sp>
        <p:nvSpPr>
          <p:cNvPr id="3" name="Content Placeholder 2">
            <a:extLst>
              <a:ext uri="{FF2B5EF4-FFF2-40B4-BE49-F238E27FC236}">
                <a16:creationId xmlns:a16="http://schemas.microsoft.com/office/drawing/2014/main" id="{93298D5A-06DC-295F-9015-6CBC254B75CE}"/>
              </a:ext>
            </a:extLst>
          </p:cNvPr>
          <p:cNvSpPr>
            <a:spLocks noGrp="1"/>
          </p:cNvSpPr>
          <p:nvPr>
            <p:ph idx="1"/>
          </p:nvPr>
        </p:nvSpPr>
        <p:spPr>
          <a:xfrm>
            <a:off x="838200" y="1825625"/>
            <a:ext cx="10515600" cy="4351338"/>
          </a:xfrm>
        </p:spPr>
        <p:txBody>
          <a:bodyPr>
            <a:normAutofit lnSpcReduction="10000"/>
          </a:bodyPr>
          <a:lstStyle/>
          <a:p>
            <a:pPr algn="just"/>
            <a:r>
              <a:rPr lang="en-IN" b="1" dirty="0">
                <a:solidFill>
                  <a:srgbClr val="FF0000"/>
                </a:solidFill>
                <a:latin typeface="Trebuchet MS" panose="020B0603020202020204" pitchFamily="34" charset="0"/>
              </a:rPr>
              <a:t>QIII – 1</a:t>
            </a:r>
            <a:r>
              <a:rPr lang="en-IN" dirty="0">
                <a:latin typeface="Trebuchet MS" panose="020B0603020202020204" pitchFamily="34" charset="0"/>
              </a:rPr>
              <a:t>  Can you briefly explain the provisions related to Exemption provided in the present section 10 of the IT act 1961</a:t>
            </a:r>
          </a:p>
          <a:p>
            <a:pPr algn="just"/>
            <a:r>
              <a:rPr lang="en-IN" b="1" dirty="0">
                <a:solidFill>
                  <a:srgbClr val="FF0000"/>
                </a:solidFill>
                <a:latin typeface="Trebuchet MS" panose="020B0603020202020204" pitchFamily="34" charset="0"/>
              </a:rPr>
              <a:t>Ans:</a:t>
            </a:r>
            <a:r>
              <a:rPr lang="en-IN" dirty="0">
                <a:latin typeface="Trebuchet MS" panose="020B0603020202020204" pitchFamily="34" charset="0"/>
              </a:rPr>
              <a:t>  The provisions related to exemptions are contained in section 10 of the present Act.</a:t>
            </a:r>
          </a:p>
          <a:p>
            <a:pPr marL="1076325" indent="-533400" algn="just"/>
            <a:r>
              <a:rPr lang="en-IN" dirty="0">
                <a:latin typeface="Trebuchet MS" panose="020B0603020202020204" pitchFamily="34" charset="0"/>
              </a:rPr>
              <a:t>There are around 140 classes in the said section 10 providing exemption to different persons and incomes.</a:t>
            </a:r>
          </a:p>
          <a:p>
            <a:pPr marL="1076325" indent="-533400" algn="just"/>
            <a:r>
              <a:rPr lang="en-IN" dirty="0">
                <a:latin typeface="Trebuchet MS" panose="020B0603020202020204" pitchFamily="34" charset="0"/>
              </a:rPr>
              <a:t>Section 10 evolved into its present shape with changes made in different years to </a:t>
            </a:r>
            <a:r>
              <a:rPr lang="en-IN" u="sng" dirty="0">
                <a:solidFill>
                  <a:srgbClr val="FF0000"/>
                </a:solidFill>
                <a:latin typeface="Trebuchet MS" panose="020B0603020202020204" pitchFamily="34" charset="0"/>
              </a:rPr>
              <a:t>either provide exemption to a class of persons or income or their withdrawal,</a:t>
            </a:r>
            <a:r>
              <a:rPr lang="en-IN" dirty="0">
                <a:latin typeface="Trebuchet MS" panose="020B0603020202020204" pitchFamily="34" charset="0"/>
              </a:rPr>
              <a:t> as the case may be</a:t>
            </a:r>
          </a:p>
        </p:txBody>
      </p:sp>
    </p:spTree>
    <p:extLst>
      <p:ext uri="{BB962C8B-B14F-4D97-AF65-F5344CB8AC3E}">
        <p14:creationId xmlns:p14="http://schemas.microsoft.com/office/powerpoint/2010/main" val="803638705"/>
      </p:ext>
    </p:extLst>
  </p:cSld>
  <p:clrMapOvr>
    <a:masterClrMapping/>
  </p:clrMapOvr>
  <p:transition spd="slow">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23287-9399-852C-86B6-CB5D936D78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0A356F-3E82-2E9E-9712-F20E0F70E7F7}"/>
              </a:ext>
            </a:extLst>
          </p:cNvPr>
          <p:cNvSpPr>
            <a:spLocks noGrp="1"/>
          </p:cNvSpPr>
          <p:nvPr>
            <p:ph type="title"/>
          </p:nvPr>
        </p:nvSpPr>
        <p:spPr/>
        <p:txBody>
          <a:bodyPr/>
          <a:lstStyle/>
          <a:p>
            <a:pPr algn="ctr"/>
            <a:r>
              <a:rPr lang="en-IN" dirty="0">
                <a:latin typeface="Trebuchet MS" panose="020B0603020202020204" pitchFamily="34" charset="0"/>
              </a:rPr>
              <a:t>Schedule II – Current Issues</a:t>
            </a:r>
          </a:p>
        </p:txBody>
      </p:sp>
      <p:sp>
        <p:nvSpPr>
          <p:cNvPr id="3" name="Content Placeholder 2">
            <a:extLst>
              <a:ext uri="{FF2B5EF4-FFF2-40B4-BE49-F238E27FC236}">
                <a16:creationId xmlns:a16="http://schemas.microsoft.com/office/drawing/2014/main" id="{B1717951-6B21-35F3-DC67-2BC01458921F}"/>
              </a:ext>
            </a:extLst>
          </p:cNvPr>
          <p:cNvSpPr>
            <a:spLocks noGrp="1"/>
          </p:cNvSpPr>
          <p:nvPr>
            <p:ph idx="1"/>
          </p:nvPr>
        </p:nvSpPr>
        <p:spPr/>
        <p:txBody>
          <a:bodyPr>
            <a:normAutofit/>
          </a:bodyPr>
          <a:lstStyle/>
          <a:p>
            <a:pPr algn="just"/>
            <a:r>
              <a:rPr lang="en-IN" dirty="0">
                <a:latin typeface="Trebuchet MS" panose="020B0603020202020204" pitchFamily="34" charset="0"/>
              </a:rPr>
              <a:t>ULIP policy – violation – taxable as </a:t>
            </a:r>
            <a:r>
              <a:rPr lang="en-IN" dirty="0">
                <a:solidFill>
                  <a:srgbClr val="FF0000"/>
                </a:solidFill>
                <a:latin typeface="Trebuchet MS" panose="020B0603020202020204" pitchFamily="34" charset="0"/>
              </a:rPr>
              <a:t>capital gain </a:t>
            </a:r>
          </a:p>
          <a:p>
            <a:pPr lvl="1" algn="just"/>
            <a:r>
              <a:rPr lang="en-IN" dirty="0">
                <a:latin typeface="Trebuchet MS" panose="020B0603020202020204" pitchFamily="34" charset="0"/>
              </a:rPr>
              <a:t>First time receipt – Amount </a:t>
            </a:r>
            <a:r>
              <a:rPr lang="en-IN" dirty="0" err="1">
                <a:latin typeface="Trebuchet MS" panose="020B0603020202020204" pitchFamily="34" charset="0"/>
              </a:rPr>
              <a:t>recd</a:t>
            </a:r>
            <a:r>
              <a:rPr lang="en-IN" dirty="0">
                <a:latin typeface="Trebuchet MS" panose="020B0603020202020204" pitchFamily="34" charset="0"/>
              </a:rPr>
              <a:t> – premium paid</a:t>
            </a:r>
          </a:p>
          <a:p>
            <a:pPr lvl="1" algn="just"/>
            <a:r>
              <a:rPr lang="en-IN" dirty="0">
                <a:latin typeface="Trebuchet MS" panose="020B0603020202020204" pitchFamily="34" charset="0"/>
              </a:rPr>
              <a:t>Subsequent time receipt – Amount </a:t>
            </a:r>
            <a:r>
              <a:rPr lang="en-IN" dirty="0" err="1">
                <a:latin typeface="Trebuchet MS" panose="020B0603020202020204" pitchFamily="34" charset="0"/>
              </a:rPr>
              <a:t>recd</a:t>
            </a:r>
            <a:r>
              <a:rPr lang="en-IN" dirty="0">
                <a:latin typeface="Trebuchet MS" panose="020B0603020202020204" pitchFamily="34" charset="0"/>
              </a:rPr>
              <a:t> – (Premium paid less already considered above)</a:t>
            </a:r>
          </a:p>
          <a:p>
            <a:pPr lvl="2" algn="just"/>
            <a:r>
              <a:rPr lang="en-IN" dirty="0">
                <a:latin typeface="Trebuchet MS" panose="020B0603020202020204" pitchFamily="34" charset="0"/>
              </a:rPr>
              <a:t>Sec 67(5) of IT Act 2025 (S. 45(1B) of IT Act 1961)</a:t>
            </a:r>
          </a:p>
          <a:p>
            <a:pPr lvl="2" algn="just"/>
            <a:r>
              <a:rPr lang="en-IN" dirty="0">
                <a:latin typeface="Trebuchet MS" panose="020B0603020202020204" pitchFamily="34" charset="0"/>
              </a:rPr>
              <a:t>Rule 49 of IT Rules 2026 (R. 8AD of IT Rules 1962)</a:t>
            </a:r>
          </a:p>
          <a:p>
            <a:pPr algn="just"/>
            <a:r>
              <a:rPr lang="en-IN" dirty="0">
                <a:latin typeface="Trebuchet MS" panose="020B0603020202020204" pitchFamily="34" charset="0"/>
              </a:rPr>
              <a:t>Life policy – violation – taxable under </a:t>
            </a:r>
            <a:r>
              <a:rPr lang="en-IN" dirty="0">
                <a:solidFill>
                  <a:srgbClr val="FF0000"/>
                </a:solidFill>
                <a:latin typeface="Trebuchet MS" panose="020B0603020202020204" pitchFamily="34" charset="0"/>
              </a:rPr>
              <a:t>other sources</a:t>
            </a:r>
            <a:r>
              <a:rPr lang="en-IN" dirty="0">
                <a:latin typeface="Trebuchet MS" panose="020B0603020202020204" pitchFamily="34" charset="0"/>
              </a:rPr>
              <a:t> </a:t>
            </a:r>
          </a:p>
          <a:p>
            <a:pPr lvl="1" algn="just"/>
            <a:r>
              <a:rPr lang="en-IN" dirty="0">
                <a:latin typeface="Trebuchet MS" panose="020B0603020202020204" pitchFamily="34" charset="0"/>
              </a:rPr>
              <a:t>Computation as above – premium paid </a:t>
            </a:r>
            <a:r>
              <a:rPr lang="en-IN" dirty="0">
                <a:solidFill>
                  <a:srgbClr val="FF0000"/>
                </a:solidFill>
                <a:latin typeface="Trebuchet MS" panose="020B0603020202020204" pitchFamily="34" charset="0"/>
              </a:rPr>
              <a:t>shall not include</a:t>
            </a:r>
            <a:r>
              <a:rPr lang="en-IN" dirty="0">
                <a:latin typeface="Trebuchet MS" panose="020B0603020202020204" pitchFamily="34" charset="0"/>
              </a:rPr>
              <a:t> the amount for which </a:t>
            </a:r>
            <a:r>
              <a:rPr lang="en-IN" dirty="0">
                <a:solidFill>
                  <a:srgbClr val="FF0000"/>
                </a:solidFill>
                <a:latin typeface="Trebuchet MS" panose="020B0603020202020204" pitchFamily="34" charset="0"/>
              </a:rPr>
              <a:t>deduction was claimed</a:t>
            </a:r>
            <a:r>
              <a:rPr lang="en-IN" dirty="0">
                <a:latin typeface="Trebuchet MS" panose="020B0603020202020204" pitchFamily="34" charset="0"/>
              </a:rPr>
              <a:t> under any other provision</a:t>
            </a:r>
          </a:p>
          <a:p>
            <a:pPr lvl="2" algn="just"/>
            <a:r>
              <a:rPr lang="en-IN" dirty="0">
                <a:latin typeface="Trebuchet MS" panose="020B0603020202020204" pitchFamily="34" charset="0"/>
              </a:rPr>
              <a:t>Sec 92(2)(l) of the IT Act 2025 (S. 56(2)(xiii) of IT Act 1961)</a:t>
            </a:r>
          </a:p>
          <a:p>
            <a:pPr lvl="2" algn="just"/>
            <a:r>
              <a:rPr lang="en-IN" dirty="0">
                <a:latin typeface="Trebuchet MS" panose="020B0603020202020204" pitchFamily="34" charset="0"/>
              </a:rPr>
              <a:t>Rule 59 of IT Rules 2026 (R. 11UACA of IT Rules 1962)</a:t>
            </a:r>
          </a:p>
          <a:p>
            <a:pPr lvl="2"/>
            <a:endParaRPr lang="en-IN" dirty="0"/>
          </a:p>
        </p:txBody>
      </p:sp>
    </p:spTree>
    <p:extLst>
      <p:ext uri="{BB962C8B-B14F-4D97-AF65-F5344CB8AC3E}">
        <p14:creationId xmlns:p14="http://schemas.microsoft.com/office/powerpoint/2010/main" val="3005663732"/>
      </p:ext>
    </p:extLst>
  </p:cSld>
  <p:clrMapOvr>
    <a:masterClrMapping/>
  </p:clrMapOvr>
  <p:transition spd="slow">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B1342-1AB1-0A7B-8F0A-88F3B0047C18}"/>
              </a:ext>
            </a:extLst>
          </p:cNvPr>
          <p:cNvSpPr>
            <a:spLocks noGrp="1"/>
          </p:cNvSpPr>
          <p:nvPr>
            <p:ph type="title"/>
          </p:nvPr>
        </p:nvSpPr>
        <p:spPr/>
        <p:txBody>
          <a:bodyPr/>
          <a:lstStyle/>
          <a:p>
            <a:pPr algn="ctr"/>
            <a:r>
              <a:rPr lang="en-IN" dirty="0">
                <a:latin typeface="Trebuchet MS" panose="020B0603020202020204" pitchFamily="34" charset="0"/>
              </a:rPr>
              <a:t>Schedule II – Current Issues</a:t>
            </a:r>
            <a:endParaRPr lang="en-IN" dirty="0"/>
          </a:p>
        </p:txBody>
      </p:sp>
      <p:sp>
        <p:nvSpPr>
          <p:cNvPr id="3" name="Content Placeholder 2">
            <a:extLst>
              <a:ext uri="{FF2B5EF4-FFF2-40B4-BE49-F238E27FC236}">
                <a16:creationId xmlns:a16="http://schemas.microsoft.com/office/drawing/2014/main" id="{E5ECDF30-C748-87DE-A762-1AF2FF1C19C4}"/>
              </a:ext>
            </a:extLst>
          </p:cNvPr>
          <p:cNvSpPr>
            <a:spLocks noGrp="1"/>
          </p:cNvSpPr>
          <p:nvPr>
            <p:ph idx="1"/>
          </p:nvPr>
        </p:nvSpPr>
        <p:spPr/>
        <p:txBody>
          <a:bodyPr>
            <a:normAutofit lnSpcReduction="10000"/>
          </a:bodyPr>
          <a:lstStyle/>
          <a:p>
            <a:r>
              <a:rPr lang="en-IN" dirty="0">
                <a:latin typeface="Trebuchet MS" panose="020B0603020202020204" pitchFamily="34" charset="0"/>
              </a:rPr>
              <a:t>Provident Fund (Statutory &amp; Recognised) payments </a:t>
            </a:r>
          </a:p>
          <a:p>
            <a:pPr lvl="1" algn="just"/>
            <a:r>
              <a:rPr lang="en-IN" dirty="0">
                <a:latin typeface="Trebuchet MS" panose="020B0603020202020204" pitchFamily="34" charset="0"/>
              </a:rPr>
              <a:t>Shall not include any Interest accrued on Contribution made on or after 1-4-2021 and </a:t>
            </a:r>
          </a:p>
          <a:p>
            <a:pPr lvl="1" algn="just"/>
            <a:r>
              <a:rPr lang="en-IN" dirty="0">
                <a:latin typeface="Trebuchet MS" panose="020B0603020202020204" pitchFamily="34" charset="0"/>
              </a:rPr>
              <a:t>Contribution exceeds </a:t>
            </a:r>
          </a:p>
          <a:p>
            <a:pPr lvl="2" algn="just"/>
            <a:r>
              <a:rPr lang="en-IN" dirty="0">
                <a:latin typeface="Trebuchet MS" panose="020B0603020202020204" pitchFamily="34" charset="0"/>
              </a:rPr>
              <a:t>Rs.5 Lac where no contribution from employer and </a:t>
            </a:r>
          </a:p>
          <a:p>
            <a:pPr lvl="2" algn="just"/>
            <a:r>
              <a:rPr lang="en-IN" dirty="0">
                <a:latin typeface="Trebuchet MS" panose="020B0603020202020204" pitchFamily="34" charset="0"/>
              </a:rPr>
              <a:t>Rs.2.5 lacs in other cases </a:t>
            </a:r>
          </a:p>
          <a:p>
            <a:pPr lvl="1" algn="just"/>
            <a:r>
              <a:rPr lang="en-IN" dirty="0">
                <a:latin typeface="Trebuchet MS" panose="020B0603020202020204" pitchFamily="34" charset="0"/>
              </a:rPr>
              <a:t>Computation of interest shall be as per Rule 277 </a:t>
            </a:r>
            <a:r>
              <a:rPr lang="en-IN" dirty="0">
                <a:solidFill>
                  <a:srgbClr val="FF0000"/>
                </a:solidFill>
                <a:latin typeface="Trebuchet MS" panose="020B0603020202020204" pitchFamily="34" charset="0"/>
              </a:rPr>
              <a:t>(Rule 9D of ITR 1962)</a:t>
            </a:r>
          </a:p>
          <a:p>
            <a:pPr lvl="2" algn="just"/>
            <a:r>
              <a:rPr lang="en-IN" dirty="0">
                <a:latin typeface="Trebuchet MS" panose="020B0603020202020204" pitchFamily="34" charset="0"/>
              </a:rPr>
              <a:t>Two separate account shall be maintained in PF Account (Taxable &amp; Non – taxable)</a:t>
            </a:r>
          </a:p>
          <a:p>
            <a:pPr lvl="2" algn="just"/>
            <a:r>
              <a:rPr lang="en-IN" dirty="0">
                <a:latin typeface="Trebuchet MS" panose="020B0603020202020204" pitchFamily="34" charset="0"/>
              </a:rPr>
              <a:t>Non-taxable to include, op </a:t>
            </a:r>
            <a:r>
              <a:rPr lang="en-IN" dirty="0" err="1">
                <a:latin typeface="Trebuchet MS" panose="020B0603020202020204" pitchFamily="34" charset="0"/>
              </a:rPr>
              <a:t>bal</a:t>
            </a:r>
            <a:r>
              <a:rPr lang="en-IN" dirty="0">
                <a:latin typeface="Trebuchet MS" panose="020B0603020202020204" pitchFamily="34" charset="0"/>
              </a:rPr>
              <a:t> on 1-4-21 &amp; exempt contribution and interest less withdrawal</a:t>
            </a:r>
          </a:p>
          <a:p>
            <a:pPr lvl="2" algn="just"/>
            <a:r>
              <a:rPr lang="en-IN" dirty="0">
                <a:latin typeface="Trebuchet MS" panose="020B0603020202020204" pitchFamily="34" charset="0"/>
              </a:rPr>
              <a:t>Taxable contribution to include contribution in excess of the limit thereon and interest less withdrawal </a:t>
            </a:r>
          </a:p>
        </p:txBody>
      </p:sp>
    </p:spTree>
    <p:extLst>
      <p:ext uri="{BB962C8B-B14F-4D97-AF65-F5344CB8AC3E}">
        <p14:creationId xmlns:p14="http://schemas.microsoft.com/office/powerpoint/2010/main" val="3043368321"/>
      </p:ext>
    </p:extLst>
  </p:cSld>
  <p:clrMapOvr>
    <a:masterClrMapping/>
  </p:clrMapOvr>
  <p:transition spd="slow">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F8D42-ABD2-B6CB-502E-4247A5012E76}"/>
              </a:ext>
            </a:extLst>
          </p:cNvPr>
          <p:cNvSpPr>
            <a:spLocks noGrp="1"/>
          </p:cNvSpPr>
          <p:nvPr>
            <p:ph type="title"/>
          </p:nvPr>
        </p:nvSpPr>
        <p:spPr/>
        <p:txBody>
          <a:bodyPr/>
          <a:lstStyle/>
          <a:p>
            <a:pPr algn="ctr"/>
            <a:r>
              <a:rPr lang="en-IN" dirty="0">
                <a:latin typeface="Trebuchet MS" panose="020B0603020202020204" pitchFamily="34" charset="0"/>
              </a:rPr>
              <a:t>Schedule II – Current Issues</a:t>
            </a:r>
            <a:endParaRPr lang="en-IN" dirty="0"/>
          </a:p>
        </p:txBody>
      </p:sp>
      <p:sp>
        <p:nvSpPr>
          <p:cNvPr id="3" name="Content Placeholder 2">
            <a:extLst>
              <a:ext uri="{FF2B5EF4-FFF2-40B4-BE49-F238E27FC236}">
                <a16:creationId xmlns:a16="http://schemas.microsoft.com/office/drawing/2014/main" id="{2C5528C0-6237-E4AC-44ED-652F7D370399}"/>
              </a:ext>
            </a:extLst>
          </p:cNvPr>
          <p:cNvSpPr>
            <a:spLocks noGrp="1"/>
          </p:cNvSpPr>
          <p:nvPr>
            <p:ph idx="1"/>
          </p:nvPr>
        </p:nvSpPr>
        <p:spPr/>
        <p:txBody>
          <a:bodyPr>
            <a:normAutofit/>
          </a:bodyPr>
          <a:lstStyle/>
          <a:p>
            <a:r>
              <a:rPr lang="en-IN" dirty="0">
                <a:latin typeface="Trebuchet MS" panose="020B0603020202020204" pitchFamily="34" charset="0"/>
              </a:rPr>
              <a:t>Scholarship for meeting the cost of education </a:t>
            </a:r>
          </a:p>
          <a:p>
            <a:pPr lvl="1"/>
            <a:r>
              <a:rPr lang="en-IN" dirty="0">
                <a:latin typeface="Trebuchet MS" panose="020B0603020202020204" pitchFamily="34" charset="0"/>
              </a:rPr>
              <a:t>ICAI stipend</a:t>
            </a:r>
          </a:p>
          <a:p>
            <a:pPr lvl="1"/>
            <a:r>
              <a:rPr lang="en-IN" dirty="0">
                <a:latin typeface="Trebuchet MS" panose="020B0603020202020204" pitchFamily="34" charset="0"/>
              </a:rPr>
              <a:t>Medical courses – PG – stipend </a:t>
            </a:r>
          </a:p>
          <a:p>
            <a:r>
              <a:rPr lang="en-IN" dirty="0">
                <a:latin typeface="Trebuchet MS" panose="020B0603020202020204" pitchFamily="34" charset="0"/>
              </a:rPr>
              <a:t>Award / reward</a:t>
            </a:r>
          </a:p>
          <a:p>
            <a:pPr lvl="1"/>
            <a:r>
              <a:rPr lang="en-IN" dirty="0">
                <a:latin typeface="Trebuchet MS" panose="020B0603020202020204" pitchFamily="34" charset="0"/>
              </a:rPr>
              <a:t>By central/ state government only </a:t>
            </a:r>
          </a:p>
          <a:p>
            <a:pPr lvl="1"/>
            <a:r>
              <a:rPr lang="en-IN" dirty="0">
                <a:latin typeface="Trebuchet MS" panose="020B0603020202020204" pitchFamily="34" charset="0"/>
              </a:rPr>
              <a:t>By Corporates, other bodies not exempt</a:t>
            </a:r>
          </a:p>
          <a:p>
            <a:pPr lvl="1"/>
            <a:r>
              <a:rPr lang="en-IN" dirty="0">
                <a:latin typeface="Trebuchet MS" panose="020B0603020202020204" pitchFamily="34" charset="0"/>
              </a:rPr>
              <a:t>CBDT circular no: .447 [F. No. 199/86-IT(A-1) dated 22nd January, 1986 </a:t>
            </a:r>
          </a:p>
          <a:p>
            <a:pPr lvl="2"/>
            <a:r>
              <a:rPr lang="en-IN" i="1" dirty="0">
                <a:latin typeface="Trebuchet MS" panose="020B0603020202020204" pitchFamily="34" charset="0"/>
              </a:rPr>
              <a:t>Professional sportsman -  a benefit in exercise of his profession</a:t>
            </a:r>
          </a:p>
          <a:p>
            <a:pPr lvl="2"/>
            <a:r>
              <a:rPr lang="en-IN" i="1" dirty="0">
                <a:latin typeface="Trebuchet MS" panose="020B0603020202020204" pitchFamily="34" charset="0"/>
              </a:rPr>
              <a:t>Non-professional sportsman – personal gift</a:t>
            </a:r>
            <a:endParaRPr lang="en-IN" dirty="0">
              <a:latin typeface="Trebuchet MS" panose="020B0603020202020204" pitchFamily="34" charset="0"/>
            </a:endParaRPr>
          </a:p>
          <a:p>
            <a:pPr lvl="1"/>
            <a:r>
              <a:rPr lang="en-IN" dirty="0">
                <a:solidFill>
                  <a:srgbClr val="FF0000"/>
                </a:solidFill>
                <a:latin typeface="Trebuchet MS" panose="020B0603020202020204" pitchFamily="34" charset="0"/>
              </a:rPr>
              <a:t>Abhinav Bindra – 28 ITR (Trib) 376 (Del)</a:t>
            </a:r>
          </a:p>
          <a:p>
            <a:pPr lvl="2"/>
            <a:endParaRPr lang="en-IN" dirty="0"/>
          </a:p>
          <a:p>
            <a:pPr lvl="1"/>
            <a:endParaRPr lang="en-IN" dirty="0"/>
          </a:p>
        </p:txBody>
      </p:sp>
    </p:spTree>
    <p:extLst>
      <p:ext uri="{BB962C8B-B14F-4D97-AF65-F5344CB8AC3E}">
        <p14:creationId xmlns:p14="http://schemas.microsoft.com/office/powerpoint/2010/main" val="765223071"/>
      </p:ext>
    </p:extLst>
  </p:cSld>
  <p:clrMapOvr>
    <a:masterClrMapping/>
  </p:clrMapOvr>
  <p:transition spd="slow">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82A2E-0DE0-53C6-0FED-449CD35FDA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55ED9F-A8E4-AF91-0647-19CFCED003A4}"/>
              </a:ext>
            </a:extLst>
          </p:cNvPr>
          <p:cNvSpPr>
            <a:spLocks noGrp="1"/>
          </p:cNvSpPr>
          <p:nvPr>
            <p:ph type="title"/>
          </p:nvPr>
        </p:nvSpPr>
        <p:spPr/>
        <p:txBody>
          <a:bodyPr/>
          <a:lstStyle/>
          <a:p>
            <a:r>
              <a:rPr lang="en-IN" dirty="0">
                <a:latin typeface="Trebuchet MS" panose="020B0603020202020204" pitchFamily="34" charset="0"/>
              </a:rPr>
              <a:t>Schedule – III  - 39 +4 Items (5 to salary)</a:t>
            </a:r>
            <a:endParaRPr lang="en-IN" dirty="0"/>
          </a:p>
        </p:txBody>
      </p:sp>
      <p:graphicFrame>
        <p:nvGraphicFramePr>
          <p:cNvPr id="6" name="Content Placeholder 5">
            <a:extLst>
              <a:ext uri="{FF2B5EF4-FFF2-40B4-BE49-F238E27FC236}">
                <a16:creationId xmlns:a16="http://schemas.microsoft.com/office/drawing/2014/main" id="{C6399714-AA9F-B2C1-97DB-483E2B227E7C}"/>
              </a:ext>
            </a:extLst>
          </p:cNvPr>
          <p:cNvGraphicFramePr>
            <a:graphicFrameLocks noGrp="1"/>
          </p:cNvGraphicFramePr>
          <p:nvPr>
            <p:ph idx="1"/>
            <p:extLst>
              <p:ext uri="{D42A27DB-BD31-4B8C-83A1-F6EECF244321}">
                <p14:modId xmlns:p14="http://schemas.microsoft.com/office/powerpoint/2010/main" val="2242476387"/>
              </p:ext>
            </p:extLst>
          </p:nvPr>
        </p:nvGraphicFramePr>
        <p:xfrm>
          <a:off x="1047749" y="1690688"/>
          <a:ext cx="10125075" cy="4338637"/>
        </p:xfrm>
        <a:graphic>
          <a:graphicData uri="http://schemas.openxmlformats.org/drawingml/2006/table">
            <a:tbl>
              <a:tblPr>
                <a:tableStyleId>{BDBED569-4797-4DF1-A0F4-6AAB3CD982D8}</a:tableStyleId>
              </a:tblPr>
              <a:tblGrid>
                <a:gridCol w="1400954">
                  <a:extLst>
                    <a:ext uri="{9D8B030D-6E8A-4147-A177-3AD203B41FA5}">
                      <a16:colId xmlns:a16="http://schemas.microsoft.com/office/drawing/2014/main" val="1114980050"/>
                    </a:ext>
                  </a:extLst>
                </a:gridCol>
                <a:gridCol w="989399">
                  <a:extLst>
                    <a:ext uri="{9D8B030D-6E8A-4147-A177-3AD203B41FA5}">
                      <a16:colId xmlns:a16="http://schemas.microsoft.com/office/drawing/2014/main" val="2078179928"/>
                    </a:ext>
                  </a:extLst>
                </a:gridCol>
                <a:gridCol w="1351848">
                  <a:extLst>
                    <a:ext uri="{9D8B030D-6E8A-4147-A177-3AD203B41FA5}">
                      <a16:colId xmlns:a16="http://schemas.microsoft.com/office/drawing/2014/main" val="2668918356"/>
                    </a:ext>
                  </a:extLst>
                </a:gridCol>
                <a:gridCol w="6382874">
                  <a:extLst>
                    <a:ext uri="{9D8B030D-6E8A-4147-A177-3AD203B41FA5}">
                      <a16:colId xmlns:a16="http://schemas.microsoft.com/office/drawing/2014/main" val="18776118"/>
                    </a:ext>
                  </a:extLst>
                </a:gridCol>
              </a:tblGrid>
              <a:tr h="750359">
                <a:tc>
                  <a:txBody>
                    <a:bodyPr/>
                    <a:lstStyle/>
                    <a:p>
                      <a:pPr algn="ctr" fontAlgn="ctr">
                        <a:buNone/>
                      </a:pPr>
                      <a:r>
                        <a:rPr lang="en-IN" sz="2200" u="none" strike="noStrike" dirty="0">
                          <a:effectLst/>
                          <a:latin typeface="Trebuchet MS" panose="020B0603020202020204" pitchFamily="34" charset="0"/>
                        </a:rPr>
                        <a:t>Eligible person </a:t>
                      </a:r>
                      <a:endParaRPr lang="en-IN" sz="22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IN" sz="2200" u="none" strike="noStrike" dirty="0">
                          <a:effectLst/>
                          <a:latin typeface="Trebuchet MS" panose="020B0603020202020204" pitchFamily="34" charset="0"/>
                        </a:rPr>
                        <a:t>Table Sl. No.</a:t>
                      </a:r>
                      <a:endParaRPr lang="en-IN" sz="22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US" sz="2200" b="0" u="none" strike="noStrike" dirty="0">
                          <a:solidFill>
                            <a:srgbClr val="000000"/>
                          </a:solidFill>
                          <a:effectLst/>
                          <a:latin typeface="Trebuchet MS" panose="020B0603020202020204" pitchFamily="34" charset="0"/>
                        </a:rPr>
                        <a:t>Sec in IT  Act, 1961</a:t>
                      </a:r>
                      <a:endParaRPr lang="en-US" sz="2200" b="0" i="0" u="none" strike="noStrike" dirty="0">
                        <a:solidFill>
                          <a:srgbClr val="000000"/>
                        </a:solidFill>
                        <a:effectLst/>
                        <a:latin typeface="Trebuchet MS" panose="020B060302020202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200" u="none" strike="noStrike" dirty="0">
                          <a:effectLst/>
                          <a:latin typeface="Trebuchet MS" panose="020B0603020202020204" pitchFamily="34" charset="0"/>
                        </a:rPr>
                        <a:t>Short description - as per Income-tax Act, 2025</a:t>
                      </a:r>
                      <a:endParaRPr lang="en-US" sz="2200" b="1" i="0" u="none" strike="noStrike" dirty="0">
                        <a:solidFill>
                          <a:srgbClr val="000000"/>
                        </a:solidFill>
                        <a:effectLst/>
                        <a:latin typeface="Trebuchet MS" panose="020B0603020202020204" pitchFamily="34" charset="0"/>
                      </a:endParaRPr>
                    </a:p>
                  </a:txBody>
                  <a:tcPr marL="6350" marR="6350" marT="6350" marB="0" anchor="ctr"/>
                </a:tc>
                <a:extLst>
                  <a:ext uri="{0D108BD9-81ED-4DB2-BD59-A6C34878D82A}">
                    <a16:rowId xmlns:a16="http://schemas.microsoft.com/office/drawing/2014/main" val="1612941664"/>
                  </a:ext>
                </a:extLst>
              </a:tr>
              <a:tr h="378699">
                <a:tc rowSpan="2">
                  <a:txBody>
                    <a:bodyPr/>
                    <a:lstStyle/>
                    <a:p>
                      <a:pPr algn="l" fontAlgn="b">
                        <a:buNone/>
                      </a:pPr>
                      <a:r>
                        <a:rPr lang="en-IN" sz="2200" u="none" strike="noStrike" dirty="0">
                          <a:effectLst/>
                          <a:latin typeface="Trebuchet MS" panose="020B0603020202020204" pitchFamily="34" charset="0"/>
                        </a:rPr>
                        <a:t>Any person</a:t>
                      </a:r>
                      <a:endParaRPr lang="en-IN" sz="22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2200" u="none" strike="noStrike" dirty="0">
                          <a:effectLst/>
                          <a:latin typeface="Trebuchet MS" panose="020B0603020202020204" pitchFamily="34" charset="0"/>
                        </a:rPr>
                        <a:t>2</a:t>
                      </a: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b="0" u="none" strike="noStrike" dirty="0">
                          <a:effectLst/>
                          <a:latin typeface="Trebuchet MS" panose="020B0603020202020204" pitchFamily="34" charset="0"/>
                        </a:rPr>
                        <a:t>10(2A)</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just" fontAlgn="b">
                        <a:buNone/>
                      </a:pPr>
                      <a:r>
                        <a:rPr lang="en-US" sz="2200" u="none" strike="noStrike" dirty="0">
                          <a:solidFill>
                            <a:srgbClr val="FF0000"/>
                          </a:solidFill>
                          <a:effectLst/>
                          <a:latin typeface="Trebuchet MS" panose="020B0603020202020204" pitchFamily="34" charset="0"/>
                        </a:rPr>
                        <a:t> Partner's share in total income of firm</a:t>
                      </a:r>
                      <a:endParaRPr lang="en-US" sz="2200" b="0" i="0" u="none" strike="noStrike" dirty="0">
                        <a:solidFill>
                          <a:srgbClr val="FF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792984736"/>
                  </a:ext>
                </a:extLst>
              </a:tr>
              <a:tr h="648143">
                <a:tc vMerge="1">
                  <a:txBody>
                    <a:bodyPr/>
                    <a:lstStyle/>
                    <a:p>
                      <a:pPr algn="l"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dirty="0">
                          <a:effectLst/>
                          <a:latin typeface="Trebuchet MS" panose="020B0603020202020204" pitchFamily="34" charset="0"/>
                        </a:rPr>
                        <a:t>21</a:t>
                      </a: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dirty="0">
                          <a:effectLst/>
                          <a:latin typeface="Trebuchet MS" panose="020B0603020202020204" pitchFamily="34" charset="0"/>
                        </a:rPr>
                        <a:t>10(30) / 10(31)</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marL="85725" indent="-85725" algn="just" fontAlgn="b">
                        <a:buNone/>
                      </a:pPr>
                      <a:r>
                        <a:rPr lang="en-US" sz="2200" u="none" strike="noStrike" dirty="0">
                          <a:effectLst/>
                          <a:latin typeface="Trebuchet MS" panose="020B0603020202020204" pitchFamily="34" charset="0"/>
                        </a:rPr>
                        <a:t> Subsidy from Tea / coffee / rubber / cardamom and similar Board</a:t>
                      </a:r>
                      <a:endParaRPr lang="en-US" sz="22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435907371"/>
                  </a:ext>
                </a:extLst>
              </a:tr>
              <a:tr h="648143">
                <a:tc rowSpan="3">
                  <a:txBody>
                    <a:bodyPr/>
                    <a:lstStyle/>
                    <a:p>
                      <a:pPr algn="l" fontAlgn="b">
                        <a:buNone/>
                      </a:pPr>
                      <a:r>
                        <a:rPr lang="en-IN" sz="2200" u="none" strike="noStrike" dirty="0">
                          <a:effectLst/>
                          <a:latin typeface="Trebuchet MS" panose="020B0603020202020204" pitchFamily="34" charset="0"/>
                        </a:rPr>
                        <a:t>Individual</a:t>
                      </a:r>
                      <a:endParaRPr lang="en-IN" sz="22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2200" u="none" strike="noStrike" dirty="0">
                          <a:effectLst/>
                          <a:latin typeface="Trebuchet MS" panose="020B0603020202020204" pitchFamily="34" charset="0"/>
                        </a:rPr>
                        <a:t>8</a:t>
                      </a: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dirty="0">
                          <a:effectLst/>
                          <a:latin typeface="Trebuchet MS" panose="020B0603020202020204" pitchFamily="34" charset="0"/>
                        </a:rPr>
                        <a:t>10(5)</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just" fontAlgn="b">
                        <a:buNone/>
                      </a:pPr>
                      <a:r>
                        <a:rPr lang="en-IN" sz="2200" u="none" strike="noStrike" dirty="0">
                          <a:effectLst/>
                          <a:latin typeface="Trebuchet MS" panose="020B0603020202020204" pitchFamily="34" charset="0"/>
                        </a:rPr>
                        <a:t> Travel concession or assistance</a:t>
                      </a:r>
                      <a:r>
                        <a:rPr lang="en-IN" sz="2200" u="none" strike="noStrike" dirty="0">
                          <a:solidFill>
                            <a:srgbClr val="C00000"/>
                          </a:solidFill>
                          <a:effectLst/>
                          <a:latin typeface="Trebuchet MS" panose="020B0603020202020204" pitchFamily="34" charset="0"/>
                        </a:rPr>
                        <a:t>*</a:t>
                      </a:r>
                    </a:p>
                    <a:p>
                      <a:pPr algn="just" fontAlgn="b">
                        <a:buNone/>
                      </a:pPr>
                      <a:r>
                        <a:rPr lang="en-IN" sz="2200" b="0" i="0" u="none" strike="noStrike" dirty="0">
                          <a:solidFill>
                            <a:schemeClr val="tx1"/>
                          </a:solidFill>
                          <a:effectLst/>
                          <a:latin typeface="Trebuchet MS" panose="020B0603020202020204" pitchFamily="34" charset="0"/>
                        </a:rPr>
                        <a:t> Condition – Rule 278 (R.2B of IT Rules 1962)</a:t>
                      </a:r>
                    </a:p>
                  </a:txBody>
                  <a:tcPr marL="6350" marR="6350" marT="6350" marB="0" anchor="b"/>
                </a:tc>
                <a:extLst>
                  <a:ext uri="{0D108BD9-81ED-4DB2-BD59-A6C34878D82A}">
                    <a16:rowId xmlns:a16="http://schemas.microsoft.com/office/drawing/2014/main" val="3350562969"/>
                  </a:ext>
                </a:extLst>
              </a:tr>
              <a:tr h="648143">
                <a:tc vMerge="1">
                  <a:txBody>
                    <a:bodyPr/>
                    <a:lstStyle/>
                    <a:p>
                      <a:pPr algn="l"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dirty="0">
                          <a:effectLst/>
                          <a:latin typeface="Trebuchet MS" panose="020B0603020202020204" pitchFamily="34" charset="0"/>
                        </a:rPr>
                        <a:t>9</a:t>
                      </a: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a:effectLst/>
                          <a:latin typeface="Trebuchet MS" panose="020B0603020202020204" pitchFamily="34" charset="0"/>
                        </a:rPr>
                        <a:t>10(7)</a:t>
                      </a:r>
                      <a:endParaRPr lang="en-IN" sz="2200" b="0" i="0" u="none" strike="noStrike">
                        <a:solidFill>
                          <a:srgbClr val="000000"/>
                        </a:solidFill>
                        <a:effectLst/>
                        <a:latin typeface="Trebuchet MS" panose="020B0603020202020204" pitchFamily="34" charset="0"/>
                      </a:endParaRPr>
                    </a:p>
                  </a:txBody>
                  <a:tcPr marL="6350" marR="6350" marT="6350" marB="0" anchor="b"/>
                </a:tc>
                <a:tc>
                  <a:txBody>
                    <a:bodyPr/>
                    <a:lstStyle/>
                    <a:p>
                      <a:pPr marL="85725" indent="-85725" algn="just" fontAlgn="b">
                        <a:buNone/>
                      </a:pPr>
                      <a:r>
                        <a:rPr lang="en-US" sz="2200" u="none" strike="noStrike" dirty="0">
                          <a:effectLst/>
                          <a:latin typeface="Trebuchet MS" panose="020B0603020202020204" pitchFamily="34" charset="0"/>
                        </a:rPr>
                        <a:t> Allowance / perquisite paid outside India by Indian Govt to a citizen of India</a:t>
                      </a:r>
                      <a:endParaRPr lang="en-US" sz="22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636250773"/>
                  </a:ext>
                </a:extLst>
              </a:tr>
              <a:tr h="648143">
                <a:tc vMerge="1">
                  <a:txBody>
                    <a:bodyPr/>
                    <a:lstStyle/>
                    <a:p>
                      <a:pPr algn="l"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dirty="0">
                          <a:effectLst/>
                          <a:latin typeface="Trebuchet MS" panose="020B0603020202020204" pitchFamily="34" charset="0"/>
                        </a:rPr>
                        <a:t>10</a:t>
                      </a: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dirty="0">
                          <a:effectLst/>
                          <a:latin typeface="Trebuchet MS" panose="020B0603020202020204" pitchFamily="34" charset="0"/>
                        </a:rPr>
                        <a:t>10(10CC)</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marL="85725" indent="-85725" algn="just" fontAlgn="b">
                        <a:buNone/>
                        <a:tabLst>
                          <a:tab pos="85725" algn="l"/>
                        </a:tabLst>
                      </a:pPr>
                      <a:r>
                        <a:rPr lang="en-US" sz="2200" u="none" strike="noStrike" dirty="0">
                          <a:effectLst/>
                          <a:latin typeface="Trebuchet MS" panose="020B0603020202020204" pitchFamily="34" charset="0"/>
                        </a:rPr>
                        <a:t> Non-monetary perquisite where tax is paid by employer</a:t>
                      </a:r>
                      <a:endParaRPr lang="en-US" sz="22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4226925352"/>
                  </a:ext>
                </a:extLst>
              </a:tr>
              <a:tr h="501939">
                <a:tc gridSpan="3">
                  <a:txBody>
                    <a:bodyPr/>
                    <a:lstStyle/>
                    <a:p>
                      <a:pPr algn="l" fontAlgn="b">
                        <a:buNone/>
                      </a:pPr>
                      <a:r>
                        <a:rPr lang="en-IN" sz="2200" u="none" strike="noStrike" dirty="0">
                          <a:solidFill>
                            <a:srgbClr val="C00000"/>
                          </a:solidFill>
                          <a:effectLst/>
                          <a:latin typeface="Trebuchet MS" panose="020B0603020202020204" pitchFamily="34" charset="0"/>
                        </a:rPr>
                        <a:t>   *NA – Sec. 202(2)</a:t>
                      </a:r>
                      <a:endParaRPr lang="en-IN" sz="2200" b="1" i="0" u="none" strike="noStrike" dirty="0">
                        <a:solidFill>
                          <a:srgbClr val="C00000"/>
                        </a:solidFill>
                        <a:effectLst/>
                        <a:latin typeface="Trebuchet MS" panose="020B0603020202020204" pitchFamily="34" charset="0"/>
                      </a:endParaRPr>
                    </a:p>
                  </a:txBody>
                  <a:tcPr marL="6350" marR="6350" marT="6350" marB="0" anchor="ctr"/>
                </a:tc>
                <a:tc hMerge="1">
                  <a:txBody>
                    <a:bodyPr/>
                    <a:lstStyle/>
                    <a:p>
                      <a:pPr algn="ctr"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hMerge="1">
                  <a:txBody>
                    <a:bodyPr/>
                    <a:lstStyle/>
                    <a:p>
                      <a:pPr algn="ctr" fontAlgn="b">
                        <a:buNone/>
                      </a:pP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just" fontAlgn="b">
                        <a:buNone/>
                      </a:pPr>
                      <a:endParaRPr lang="en-US" sz="22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901427071"/>
                  </a:ext>
                </a:extLst>
              </a:tr>
            </a:tbl>
          </a:graphicData>
        </a:graphic>
      </p:graphicFrame>
    </p:spTree>
    <p:extLst>
      <p:ext uri="{BB962C8B-B14F-4D97-AF65-F5344CB8AC3E}">
        <p14:creationId xmlns:p14="http://schemas.microsoft.com/office/powerpoint/2010/main" val="555407462"/>
      </p:ext>
    </p:extLst>
  </p:cSld>
  <p:clrMapOvr>
    <a:masterClrMapping/>
  </p:clrMapOvr>
  <p:transition spd="slow">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A6832-6DCB-6D60-87BB-5262A33CE0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5510FD-C65D-FB20-6BF8-D21CFC36A2FC}"/>
              </a:ext>
            </a:extLst>
          </p:cNvPr>
          <p:cNvSpPr>
            <a:spLocks noGrp="1"/>
          </p:cNvSpPr>
          <p:nvPr>
            <p:ph type="title"/>
          </p:nvPr>
        </p:nvSpPr>
        <p:spPr/>
        <p:txBody>
          <a:bodyPr/>
          <a:lstStyle/>
          <a:p>
            <a:r>
              <a:rPr lang="en-IN" dirty="0">
                <a:latin typeface="Trebuchet MS" panose="020B0603020202020204" pitchFamily="34" charset="0"/>
              </a:rPr>
              <a:t>Schedule – III  - 39 +4 Items (5 to salary)</a:t>
            </a:r>
            <a:endParaRPr lang="en-IN" dirty="0"/>
          </a:p>
        </p:txBody>
      </p:sp>
      <p:graphicFrame>
        <p:nvGraphicFramePr>
          <p:cNvPr id="6" name="Content Placeholder 5">
            <a:extLst>
              <a:ext uri="{FF2B5EF4-FFF2-40B4-BE49-F238E27FC236}">
                <a16:creationId xmlns:a16="http://schemas.microsoft.com/office/drawing/2014/main" id="{BCE34222-B5FD-91CC-5A6D-FD515D2D06E3}"/>
              </a:ext>
            </a:extLst>
          </p:cNvPr>
          <p:cNvGraphicFramePr>
            <a:graphicFrameLocks noGrp="1"/>
          </p:cNvGraphicFramePr>
          <p:nvPr>
            <p:ph idx="1"/>
            <p:extLst>
              <p:ext uri="{D42A27DB-BD31-4B8C-83A1-F6EECF244321}">
                <p14:modId xmlns:p14="http://schemas.microsoft.com/office/powerpoint/2010/main" val="2326755134"/>
              </p:ext>
            </p:extLst>
          </p:nvPr>
        </p:nvGraphicFramePr>
        <p:xfrm>
          <a:off x="925201" y="1690688"/>
          <a:ext cx="10096500" cy="4353652"/>
        </p:xfrm>
        <a:graphic>
          <a:graphicData uri="http://schemas.openxmlformats.org/drawingml/2006/table">
            <a:tbl>
              <a:tblPr>
                <a:tableStyleId>{BDBED569-4797-4DF1-A0F4-6AAB3CD982D8}</a:tableStyleId>
              </a:tblPr>
              <a:tblGrid>
                <a:gridCol w="1397000">
                  <a:extLst>
                    <a:ext uri="{9D8B030D-6E8A-4147-A177-3AD203B41FA5}">
                      <a16:colId xmlns:a16="http://schemas.microsoft.com/office/drawing/2014/main" val="3375219367"/>
                    </a:ext>
                  </a:extLst>
                </a:gridCol>
                <a:gridCol w="1011549">
                  <a:extLst>
                    <a:ext uri="{9D8B030D-6E8A-4147-A177-3AD203B41FA5}">
                      <a16:colId xmlns:a16="http://schemas.microsoft.com/office/drawing/2014/main" val="1848129955"/>
                    </a:ext>
                  </a:extLst>
                </a:gridCol>
                <a:gridCol w="1257300">
                  <a:extLst>
                    <a:ext uri="{9D8B030D-6E8A-4147-A177-3AD203B41FA5}">
                      <a16:colId xmlns:a16="http://schemas.microsoft.com/office/drawing/2014/main" val="656111010"/>
                    </a:ext>
                  </a:extLst>
                </a:gridCol>
                <a:gridCol w="1839247">
                  <a:extLst>
                    <a:ext uri="{9D8B030D-6E8A-4147-A177-3AD203B41FA5}">
                      <a16:colId xmlns:a16="http://schemas.microsoft.com/office/drawing/2014/main" val="1151871393"/>
                    </a:ext>
                  </a:extLst>
                </a:gridCol>
                <a:gridCol w="3218528">
                  <a:extLst>
                    <a:ext uri="{9D8B030D-6E8A-4147-A177-3AD203B41FA5}">
                      <a16:colId xmlns:a16="http://schemas.microsoft.com/office/drawing/2014/main" val="684475463"/>
                    </a:ext>
                  </a:extLst>
                </a:gridCol>
                <a:gridCol w="1372876">
                  <a:extLst>
                    <a:ext uri="{9D8B030D-6E8A-4147-A177-3AD203B41FA5}">
                      <a16:colId xmlns:a16="http://schemas.microsoft.com/office/drawing/2014/main" val="4113114369"/>
                    </a:ext>
                  </a:extLst>
                </a:gridCol>
              </a:tblGrid>
              <a:tr h="428307">
                <a:tc>
                  <a:txBody>
                    <a:bodyPr/>
                    <a:lstStyle/>
                    <a:p>
                      <a:pPr algn="ctr" fontAlgn="ctr">
                        <a:buNone/>
                      </a:pPr>
                      <a:r>
                        <a:rPr lang="en-IN" sz="2100" b="0" u="none" strike="noStrike" dirty="0">
                          <a:effectLst/>
                        </a:rPr>
                        <a:t>Eligible person </a:t>
                      </a:r>
                      <a:endParaRPr lang="en-IN" sz="2100" b="0"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IN" sz="2100" b="0" u="none" strike="noStrike" dirty="0">
                          <a:effectLst/>
                        </a:rPr>
                        <a:t>Table Sl. No.</a:t>
                      </a:r>
                      <a:endParaRPr lang="en-IN" sz="2100" b="0"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US" sz="2100" b="0" u="none" strike="noStrike" dirty="0">
                          <a:effectLst/>
                        </a:rPr>
                        <a:t>Sec in IT  Act, 1961</a:t>
                      </a:r>
                      <a:endParaRPr lang="en-US" sz="2100" b="0" i="0" u="none" strike="noStrike" dirty="0">
                        <a:solidFill>
                          <a:srgbClr val="000000"/>
                        </a:solidFill>
                        <a:effectLst/>
                        <a:latin typeface="Trebuchet MS" panose="020B0603020202020204" pitchFamily="34" charset="0"/>
                      </a:endParaRPr>
                    </a:p>
                  </a:txBody>
                  <a:tcPr marL="6350" marR="6350" marT="6350" marB="0" anchor="ctr"/>
                </a:tc>
                <a:tc gridSpan="3">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000" u="none" strike="noStrike" dirty="0">
                          <a:effectLst/>
                        </a:rPr>
                        <a:t>Short description - as per Income-tax Act, 2025</a:t>
                      </a:r>
                      <a:endParaRPr lang="en-US" sz="2000" b="1" i="0" u="none" strike="noStrike" dirty="0">
                        <a:solidFill>
                          <a:srgbClr val="000000"/>
                        </a:solidFill>
                        <a:effectLst/>
                        <a:latin typeface="Trebuchet MS" panose="020B0603020202020204" pitchFamily="34" charset="0"/>
                      </a:endParaRPr>
                    </a:p>
                  </a:txBody>
                  <a:tcPr marL="6350" marR="6350" marT="6350" marB="0" anchor="ct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067231640"/>
                  </a:ext>
                </a:extLst>
              </a:tr>
              <a:tr h="184150">
                <a:tc rowSpan="3">
                  <a:txBody>
                    <a:bodyPr/>
                    <a:lstStyle/>
                    <a:p>
                      <a:pPr algn="ctr" fontAlgn="b">
                        <a:buNone/>
                      </a:pPr>
                      <a:r>
                        <a:rPr lang="en-IN" sz="2100" b="0" u="none" strike="noStrike" dirty="0">
                          <a:effectLst/>
                        </a:rPr>
                        <a:t>Individual</a:t>
                      </a:r>
                      <a:endParaRPr lang="en-IN" sz="2100" b="0" u="none" strike="noStrike" dirty="0">
                        <a:effectLst/>
                        <a:latin typeface="Trebuchet MS" panose="020B0603020202020204" pitchFamily="34" charset="0"/>
                      </a:endParaRPr>
                    </a:p>
                  </a:txBody>
                  <a:tcPr marL="6350" marR="6350" marT="6350" marB="0" anchor="ctr"/>
                </a:tc>
                <a:tc>
                  <a:txBody>
                    <a:bodyPr/>
                    <a:lstStyle/>
                    <a:p>
                      <a:pPr algn="ctr" fontAlgn="b">
                        <a:buNone/>
                      </a:pPr>
                      <a:r>
                        <a:rPr lang="en-IN" sz="2100" b="0" u="none" strike="noStrike">
                          <a:effectLst/>
                        </a:rPr>
                        <a:t>11</a:t>
                      </a:r>
                      <a:endParaRPr lang="en-IN" sz="2100" b="0" i="0" u="none" strike="noStrike">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b="0" u="none" strike="noStrike">
                          <a:effectLst/>
                        </a:rPr>
                        <a:t>10(13A)</a:t>
                      </a:r>
                      <a:endParaRPr lang="en-IN" sz="2100" b="0" i="0" u="none" strike="noStrike">
                        <a:solidFill>
                          <a:srgbClr val="000000"/>
                        </a:solidFill>
                        <a:effectLst/>
                        <a:latin typeface="Trebuchet MS" panose="020B0603020202020204" pitchFamily="34" charset="0"/>
                      </a:endParaRPr>
                    </a:p>
                  </a:txBody>
                  <a:tcPr marL="6350" marR="6350" marT="6350" marB="0" anchor="b"/>
                </a:tc>
                <a:tc gridSpan="3">
                  <a:txBody>
                    <a:bodyPr/>
                    <a:lstStyle/>
                    <a:p>
                      <a:pPr algn="l" fontAlgn="b">
                        <a:buNone/>
                      </a:pPr>
                      <a:r>
                        <a:rPr lang="en-US" sz="2100" b="0" u="none" strike="noStrike" dirty="0">
                          <a:effectLst/>
                        </a:rPr>
                        <a:t>House rent allowance / special rent allowance</a:t>
                      </a:r>
                      <a:r>
                        <a:rPr lang="en-US" sz="2100" b="0" u="none" strike="noStrike" dirty="0">
                          <a:solidFill>
                            <a:srgbClr val="C00000"/>
                          </a:solidFill>
                          <a:effectLst/>
                        </a:rPr>
                        <a:t> - </a:t>
                      </a:r>
                    </a:p>
                    <a:p>
                      <a:pPr algn="l" fontAlgn="b">
                        <a:buNone/>
                      </a:pPr>
                      <a:r>
                        <a:rPr lang="en-IN" sz="2100" b="0" u="none" strike="noStrike" dirty="0">
                          <a:solidFill>
                            <a:srgbClr val="C00000"/>
                          </a:solidFill>
                          <a:effectLst/>
                        </a:rPr>
                        <a:t>NA for sec. 202(2)</a:t>
                      </a:r>
                      <a:endParaRPr lang="en-US" sz="2100" b="0" u="none" strike="noStrike" dirty="0">
                        <a:solidFill>
                          <a:srgbClr val="C00000"/>
                        </a:solidFill>
                        <a:effectLst/>
                      </a:endParaRPr>
                    </a:p>
                    <a:p>
                      <a:pPr algn="l" fontAlgn="b">
                        <a:buNone/>
                      </a:pPr>
                      <a:r>
                        <a:rPr lang="en-US" sz="2100" b="0" u="none" strike="noStrike" dirty="0">
                          <a:solidFill>
                            <a:schemeClr val="tx1"/>
                          </a:solidFill>
                          <a:effectLst/>
                        </a:rPr>
                        <a:t>Limit – Rule 279 (R.2A of IT Rules 1962)</a:t>
                      </a:r>
                      <a:endParaRPr lang="en-US" sz="2100" b="0" i="0" u="none" strike="noStrike" dirty="0">
                        <a:solidFill>
                          <a:schemeClr val="tx1"/>
                        </a:solidFill>
                        <a:effectLst/>
                        <a:latin typeface="Trebuchet MS" panose="020B0603020202020204" pitchFamily="34" charset="0"/>
                      </a:endParaRPr>
                    </a:p>
                  </a:txBody>
                  <a:tcPr marL="6350" marR="6350" marT="6350" marB="0" anchor="b"/>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182134864"/>
                  </a:ext>
                </a:extLst>
              </a:tr>
              <a:tr h="184150">
                <a:tc vMerge="1">
                  <a:txBody>
                    <a:bodyPr/>
                    <a:lstStyle/>
                    <a:p>
                      <a:endParaRPr/>
                    </a:p>
                  </a:txBody>
                  <a:tcPr marL="6350" marR="6350" marT="6350" marB="0" anchor="b">
                    <a:lnT w="12700" cap="flat" cmpd="sng" algn="ctr">
                      <a:solidFill>
                        <a:schemeClr val="tx1"/>
                      </a:solidFill>
                      <a:prstDash val="solid"/>
                      <a:round/>
                      <a:headEnd type="none" w="med" len="med"/>
                      <a:tailEnd type="none" w="med" len="med"/>
                    </a:lnT>
                  </a:tcPr>
                </a:tc>
                <a:tc>
                  <a:txBody>
                    <a:bodyPr/>
                    <a:lstStyle/>
                    <a:p>
                      <a:pPr algn="ctr" fontAlgn="b">
                        <a:buNone/>
                      </a:pPr>
                      <a:r>
                        <a:rPr lang="en-IN" sz="2100" b="0" u="none" strike="noStrike">
                          <a:effectLst/>
                        </a:rPr>
                        <a:t>12</a:t>
                      </a:r>
                      <a:endParaRPr lang="en-IN" sz="2100" b="0" i="0" u="none" strike="noStrike">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b="0" u="none" strike="noStrike">
                          <a:effectLst/>
                        </a:rPr>
                        <a:t>10(14)(i)</a:t>
                      </a:r>
                      <a:endParaRPr lang="en-IN" sz="2100" b="0" i="0" u="none" strike="noStrike">
                        <a:solidFill>
                          <a:srgbClr val="000000"/>
                        </a:solidFill>
                        <a:effectLst/>
                        <a:latin typeface="Trebuchet MS" panose="020B0603020202020204" pitchFamily="34" charset="0"/>
                      </a:endParaRPr>
                    </a:p>
                  </a:txBody>
                  <a:tcPr marL="6350" marR="6350" marT="6350" marB="0" anchor="b"/>
                </a:tc>
                <a:tc gridSpan="2">
                  <a:txBody>
                    <a:bodyPr/>
                    <a:lstStyle/>
                    <a:p>
                      <a:pPr algn="l" fontAlgn="b">
                        <a:buNone/>
                      </a:pPr>
                      <a:r>
                        <a:rPr lang="en-US" sz="2100" b="0" u="none" strike="noStrike" dirty="0">
                          <a:effectLst/>
                        </a:rPr>
                        <a:t>Special allowance or benefit for official duties</a:t>
                      </a:r>
                      <a:r>
                        <a:rPr lang="en-US" sz="2100" b="0" u="none" strike="noStrike" dirty="0">
                          <a:solidFill>
                            <a:srgbClr val="C00000"/>
                          </a:solidFill>
                          <a:effectLst/>
                        </a:rPr>
                        <a:t>#</a:t>
                      </a:r>
                      <a:endParaRPr lang="en-US" sz="2100" b="0" i="0" u="none" strike="noStrike" dirty="0">
                        <a:solidFill>
                          <a:srgbClr val="C00000"/>
                        </a:solidFill>
                        <a:effectLst/>
                        <a:latin typeface="Trebuchet MS" panose="020B0603020202020204" pitchFamily="34" charset="0"/>
                      </a:endParaRPr>
                    </a:p>
                  </a:txBody>
                  <a:tcPr marL="6350" marR="6350" marT="6350" marB="0" anchor="b"/>
                </a:tc>
                <a:tc hMerge="1">
                  <a:txBody>
                    <a:bodyPr/>
                    <a:lstStyle/>
                    <a:p>
                      <a:pPr algn="l" fontAlgn="b">
                        <a:buNone/>
                      </a:pPr>
                      <a:endParaRPr lang="en-US" sz="2100" b="0" i="0" u="none" strike="noStrike" dirty="0">
                        <a:solidFill>
                          <a:srgbClr val="C00000"/>
                        </a:solidFill>
                        <a:effectLst/>
                        <a:latin typeface="Trebuchet MS" panose="020B0603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rowSpan="2">
                  <a:txBody>
                    <a:bodyPr/>
                    <a:lstStyle/>
                    <a:p>
                      <a:pPr algn="ctr" fontAlgn="b">
                        <a:buNone/>
                      </a:pPr>
                      <a:r>
                        <a:rPr lang="en-US" sz="2100" b="0" u="none" strike="noStrike" dirty="0">
                          <a:solidFill>
                            <a:schemeClr val="tx1"/>
                          </a:solidFill>
                          <a:effectLst/>
                        </a:rPr>
                        <a:t>Rule 280 (R.2BB of ITR 1962)</a:t>
                      </a:r>
                      <a:endParaRPr lang="en-US" sz="2100" b="0" i="0" u="none" strike="noStrike" dirty="0">
                        <a:solidFill>
                          <a:srgbClr val="C00000"/>
                        </a:solidFill>
                        <a:effectLst/>
                        <a:latin typeface="Trebuchet MS" panose="020B0603020202020204" pitchFamily="34" charset="0"/>
                      </a:endParaRPr>
                    </a:p>
                  </a:txBody>
                  <a:tcPr marL="6350" marR="6350" marT="6350" marB="0" anchor="ctr"/>
                </a:tc>
                <a:extLst>
                  <a:ext uri="{0D108BD9-81ED-4DB2-BD59-A6C34878D82A}">
                    <a16:rowId xmlns:a16="http://schemas.microsoft.com/office/drawing/2014/main" val="4178834061"/>
                  </a:ext>
                </a:extLst>
              </a:tr>
              <a:tr h="184150">
                <a:tc vMerge="1">
                  <a:txBody>
                    <a:bodyPr/>
                    <a:lstStyle/>
                    <a:p>
                      <a:endParaRPr/>
                    </a:p>
                  </a:txBody>
                  <a:tcPr marL="6350" marR="6350" marT="6350" marB="0" anchor="b"/>
                </a:tc>
                <a:tc>
                  <a:txBody>
                    <a:bodyPr/>
                    <a:lstStyle/>
                    <a:p>
                      <a:pPr algn="ctr" fontAlgn="b">
                        <a:buNone/>
                      </a:pPr>
                      <a:r>
                        <a:rPr lang="en-IN" sz="2100" b="0" u="none" strike="noStrike">
                          <a:effectLst/>
                        </a:rPr>
                        <a:t>13</a:t>
                      </a:r>
                      <a:endParaRPr lang="en-IN" sz="2100" b="0" i="0" u="none" strike="noStrike">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b="0" u="none" strike="noStrike">
                          <a:effectLst/>
                        </a:rPr>
                        <a:t>10(14)(ii)</a:t>
                      </a:r>
                      <a:endParaRPr lang="en-IN" sz="2100" b="0" i="0" u="none" strike="noStrike">
                        <a:solidFill>
                          <a:srgbClr val="000000"/>
                        </a:solidFill>
                        <a:effectLst/>
                        <a:latin typeface="Trebuchet MS" panose="020B0603020202020204" pitchFamily="34" charset="0"/>
                      </a:endParaRPr>
                    </a:p>
                  </a:txBody>
                  <a:tcPr marL="6350" marR="6350" marT="6350" marB="0" anchor="b"/>
                </a:tc>
                <a:tc gridSpan="2">
                  <a:txBody>
                    <a:bodyPr/>
                    <a:lstStyle/>
                    <a:p>
                      <a:pPr algn="l" fontAlgn="b">
                        <a:buNone/>
                      </a:pPr>
                      <a:r>
                        <a:rPr lang="en-US" sz="2100" b="0" u="none" strike="noStrike" dirty="0">
                          <a:effectLst/>
                        </a:rPr>
                        <a:t>Other prescribed allowance for personal expenses / cost of living / posting</a:t>
                      </a:r>
                      <a:r>
                        <a:rPr lang="en-US" sz="2100" b="0" u="none" strike="noStrike" dirty="0">
                          <a:solidFill>
                            <a:srgbClr val="C00000"/>
                          </a:solidFill>
                          <a:effectLst/>
                        </a:rPr>
                        <a:t>#</a:t>
                      </a:r>
                      <a:endParaRPr lang="en-US" sz="2100" b="0" u="none" strike="noStrike" dirty="0">
                        <a:solidFill>
                          <a:schemeClr val="tx1"/>
                        </a:solidFill>
                        <a:effectLst/>
                        <a:latin typeface="Trebuchet MS" panose="020B0603020202020204" pitchFamily="34" charset="0"/>
                      </a:endParaRPr>
                    </a:p>
                  </a:txBody>
                  <a:tcPr marL="6350" marR="6350" marT="6350" marB="0" anchor="b"/>
                </a:tc>
                <a:tc hMerge="1">
                  <a:txBody>
                    <a:bodyPr/>
                    <a:lstStyle/>
                    <a:p>
                      <a:pPr algn="l" fontAlgn="b">
                        <a:buNone/>
                      </a:pPr>
                      <a:endParaRPr lang="en-US" sz="2100" b="0" u="none" strike="noStrike" dirty="0">
                        <a:solidFill>
                          <a:schemeClr val="tx1"/>
                        </a:solidFill>
                        <a:effectLst/>
                        <a:latin typeface="Trebuchet MS" panose="020B0603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pPr algn="l" fontAlgn="b">
                        <a:buNone/>
                      </a:pPr>
                      <a:endParaRPr lang="en-US" sz="2100" b="0" u="none" strike="noStrike" dirty="0">
                        <a:solidFill>
                          <a:schemeClr val="tx1"/>
                        </a:solidFill>
                        <a:effectLst/>
                        <a:latin typeface="Trebuchet MS" panose="020B0603020202020204" pitchFamily="34" charset="0"/>
                      </a:endParaRPr>
                    </a:p>
                  </a:txBody>
                  <a:tcPr marL="6350" marR="6350" marT="635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304285739"/>
                  </a:ext>
                </a:extLst>
              </a:tr>
              <a:tr h="365667">
                <a:tc gridSpan="4">
                  <a:txBody>
                    <a:bodyPr/>
                    <a:lstStyle/>
                    <a:p>
                      <a:pPr algn="l" fontAlgn="b">
                        <a:buNone/>
                      </a:pPr>
                      <a:r>
                        <a:rPr lang="en-IN" sz="2100" b="0" u="none" strike="noStrike" dirty="0">
                          <a:solidFill>
                            <a:srgbClr val="C00000"/>
                          </a:solidFill>
                          <a:effectLst/>
                        </a:rPr>
                        <a:t># - For </a:t>
                      </a:r>
                      <a:r>
                        <a:rPr lang="en-IN" sz="2100" b="0" u="none" strike="noStrike" dirty="0" err="1">
                          <a:solidFill>
                            <a:srgbClr val="C00000"/>
                          </a:solidFill>
                          <a:effectLst/>
                        </a:rPr>
                        <a:t>assessee</a:t>
                      </a:r>
                      <a:r>
                        <a:rPr lang="en-IN" sz="2100" b="0" u="none" strike="noStrike" dirty="0">
                          <a:solidFill>
                            <a:srgbClr val="C00000"/>
                          </a:solidFill>
                          <a:effectLst/>
                        </a:rPr>
                        <a:t> exercising option u/s.202(4) </a:t>
                      </a:r>
                      <a:endParaRPr lang="en-IN" sz="2100" b="0" u="none" strike="noStrike" dirty="0">
                        <a:solidFill>
                          <a:srgbClr val="C00000"/>
                        </a:solidFill>
                        <a:effectLst/>
                        <a:latin typeface="+mn-lt"/>
                      </a:endParaRPr>
                    </a:p>
                  </a:txBody>
                  <a:tcPr marL="6350" marR="6350" marT="6350" marB="0" anchor="ctr"/>
                </a:tc>
                <a:tc hMerge="1">
                  <a:txBody>
                    <a:bodyPr/>
                    <a:lstStyle/>
                    <a:p>
                      <a:pPr algn="ctr" fontAlgn="b">
                        <a:buNone/>
                      </a:pPr>
                      <a:endParaRPr lang="en-IN" sz="2100" b="0" i="0" u="none" strike="noStrike" dirty="0">
                        <a:solidFill>
                          <a:srgbClr val="000000"/>
                        </a:solidFill>
                        <a:effectLst/>
                        <a:latin typeface="Trebuchet MS" panose="020B0603020202020204" pitchFamily="34" charset="0"/>
                      </a:endParaRPr>
                    </a:p>
                  </a:txBody>
                  <a:tcPr marL="6350" marR="6350" marT="6985" marB="0" anchor="ctr"/>
                </a:tc>
                <a:tc hMerge="1">
                  <a:txBody>
                    <a:bodyPr/>
                    <a:lstStyle/>
                    <a:p>
                      <a:pPr algn="ctr" fontAlgn="b">
                        <a:buNone/>
                      </a:pPr>
                      <a:endParaRPr lang="en-IN" sz="2100" b="0" i="0" u="none" strike="noStrike" dirty="0">
                        <a:solidFill>
                          <a:srgbClr val="000000"/>
                        </a:solidFill>
                        <a:effectLst/>
                        <a:latin typeface="Trebuchet MS" panose="020B0603020202020204" pitchFamily="34" charset="0"/>
                      </a:endParaRPr>
                    </a:p>
                  </a:txBody>
                  <a:tcPr marL="6350" marR="6350" marT="6985" marB="0" anchor="b"/>
                </a:tc>
                <a:tc hMerge="1">
                  <a:txBody>
                    <a:bodyPr/>
                    <a:lstStyle/>
                    <a:p>
                      <a:pPr algn="l" fontAlgn="b">
                        <a:buNone/>
                      </a:pPr>
                      <a:endParaRPr lang="en-IN" sz="2100" b="0" u="none" strike="noStrike" dirty="0">
                        <a:solidFill>
                          <a:srgbClr val="C00000"/>
                        </a:solidFill>
                        <a:effectLst/>
                      </a:endParaRPr>
                    </a:p>
                  </a:txBody>
                  <a:tcPr marL="6350" marR="6350" marT="6350" marB="0" anchor="ctr">
                    <a:lnB w="12700" cap="flat" cmpd="sng" algn="ctr">
                      <a:solidFill>
                        <a:schemeClr val="tx1"/>
                      </a:solidFill>
                      <a:prstDash val="solid"/>
                      <a:round/>
                      <a:headEnd type="none" w="med" len="med"/>
                      <a:tailEnd type="none" w="med" len="med"/>
                    </a:lnB>
                  </a:tcPr>
                </a:tc>
                <a:tc gridSpan="2">
                  <a:txBody>
                    <a:bodyPr/>
                    <a:lstStyle/>
                    <a:p>
                      <a:pPr marL="88900" indent="0" algn="l" fontAlgn="b">
                        <a:buNone/>
                      </a:pPr>
                      <a:r>
                        <a:rPr lang="en-IN" sz="2100" b="0" u="none" strike="noStrike" dirty="0">
                          <a:solidFill>
                            <a:srgbClr val="C00000"/>
                          </a:solidFill>
                          <a:effectLst/>
                        </a:rPr>
                        <a:t>For others</a:t>
                      </a:r>
                      <a:endParaRPr lang="en-IN" sz="2100" b="0" u="none" strike="noStrike" dirty="0">
                        <a:solidFill>
                          <a:srgbClr val="C00000"/>
                        </a:solidFill>
                        <a:effectLst/>
                        <a:latin typeface="+mn-lt"/>
                      </a:endParaRPr>
                    </a:p>
                  </a:txBody>
                  <a:tcPr marL="6350" marR="6350" marT="6350" marB="0" anchor="ctr"/>
                </a:tc>
                <a:tc hMerge="1">
                  <a:txBody>
                    <a:bodyPr/>
                    <a:lstStyle/>
                    <a:p>
                      <a:endParaRPr lang="en-IN"/>
                    </a:p>
                  </a:txBody>
                  <a:tcPr/>
                </a:tc>
                <a:extLst>
                  <a:ext uri="{0D108BD9-81ED-4DB2-BD59-A6C34878D82A}">
                    <a16:rowId xmlns:a16="http://schemas.microsoft.com/office/drawing/2014/main" val="3750501841"/>
                  </a:ext>
                </a:extLst>
              </a:tr>
              <a:tr h="435795">
                <a:tc gridSpan="4">
                  <a:txBody>
                    <a:bodyPr/>
                    <a:lstStyle/>
                    <a:p>
                      <a:pPr marL="0" indent="0" algn="l" fontAlgn="b">
                        <a:buNone/>
                      </a:pPr>
                      <a:r>
                        <a:rPr lang="en-IN" sz="2100" b="0" u="none" strike="noStrike" dirty="0">
                          <a:solidFill>
                            <a:srgbClr val="C00000"/>
                          </a:solidFill>
                          <a:effectLst/>
                        </a:rPr>
                        <a:t>Following </a:t>
                      </a:r>
                      <a:r>
                        <a:rPr lang="en-IN" sz="2100" b="1" u="none" strike="noStrike" dirty="0">
                          <a:solidFill>
                            <a:schemeClr val="tx1"/>
                          </a:solidFill>
                          <a:effectLst/>
                        </a:rPr>
                        <a:t>only</a:t>
                      </a:r>
                      <a:r>
                        <a:rPr lang="en-IN" sz="2100" b="0" u="none" strike="noStrike" dirty="0">
                          <a:solidFill>
                            <a:srgbClr val="C00000"/>
                          </a:solidFill>
                          <a:effectLst/>
                        </a:rPr>
                        <a:t> available</a:t>
                      </a:r>
                      <a:endParaRPr lang="en-IN" sz="2100" b="0" u="none" strike="noStrike" dirty="0">
                        <a:solidFill>
                          <a:srgbClr val="C00000"/>
                        </a:solidFill>
                        <a:effectLst/>
                        <a:latin typeface="+mn-lt"/>
                      </a:endParaRPr>
                    </a:p>
                  </a:txBody>
                  <a:tcPr marL="6350" marR="6350" marT="6350" marB="0" anchor="ctr"/>
                </a:tc>
                <a:tc hMerge="1">
                  <a:txBody>
                    <a:bodyPr/>
                    <a:lstStyle/>
                    <a:p>
                      <a:endParaRPr lang="en-IN"/>
                    </a:p>
                  </a:txBody>
                  <a:tcPr/>
                </a:tc>
                <a:tc hMerge="1">
                  <a:txBody>
                    <a:bodyPr/>
                    <a:lstStyle/>
                    <a:p>
                      <a:endParaRPr lang="en-IN"/>
                    </a:p>
                  </a:txBody>
                  <a:tcPr/>
                </a:tc>
                <a:tc hMerge="1">
                  <a:txBody>
                    <a:bodyPr/>
                    <a:lstStyle/>
                    <a:p>
                      <a:pPr marL="457200" indent="-457200" algn="l" fontAlgn="b">
                        <a:buAutoNum type="alphaLcPeriod"/>
                      </a:pPr>
                      <a:endParaRPr lang="en-IN" sz="2100" b="0" u="none" strike="noStrike" dirty="0">
                        <a:solidFill>
                          <a:srgbClr val="C00000"/>
                        </a:solidFill>
                        <a:effectLst/>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indent="88900"/>
                      <a:r>
                        <a:rPr lang="en-IN" sz="2100" b="1" dirty="0">
                          <a:solidFill>
                            <a:schemeClr val="tx1"/>
                          </a:solidFill>
                        </a:rPr>
                        <a:t>All</a:t>
                      </a:r>
                      <a:r>
                        <a:rPr lang="en-IN" sz="2100" dirty="0">
                          <a:solidFill>
                            <a:srgbClr val="C00000"/>
                          </a:solidFill>
                        </a:rPr>
                        <a:t> available including </a:t>
                      </a:r>
                      <a:endParaRPr lang="en-IN" sz="2100" dirty="0">
                        <a:solidFill>
                          <a:srgbClr val="C00000"/>
                        </a:solidFill>
                        <a:latin typeface="+mn-lt"/>
                      </a:endParaRPr>
                    </a:p>
                  </a:txBody>
                  <a:tcPr marL="6350" marR="6350" marT="6350" marB="0" anchor="ctr"/>
                </a:tc>
                <a:tc hMerge="1">
                  <a:txBody>
                    <a:bodyPr/>
                    <a:lstStyle/>
                    <a:p>
                      <a:endParaRPr lang="en-IN"/>
                    </a:p>
                  </a:txBody>
                  <a:tcPr/>
                </a:tc>
                <a:extLst>
                  <a:ext uri="{0D108BD9-81ED-4DB2-BD59-A6C34878D82A}">
                    <a16:rowId xmlns:a16="http://schemas.microsoft.com/office/drawing/2014/main" val="3317067863"/>
                  </a:ext>
                </a:extLst>
              </a:tr>
              <a:tr h="217078">
                <a:tc gridSpan="4">
                  <a:txBody>
                    <a:bodyPr/>
                    <a:lstStyle/>
                    <a:p>
                      <a:pPr marL="457200" indent="-457200" algn="l" fontAlgn="b">
                        <a:buAutoNum type="alphaLcPeriod"/>
                      </a:pPr>
                      <a:r>
                        <a:rPr lang="en-IN" sz="2100" b="0" u="none" strike="noStrike" dirty="0">
                          <a:solidFill>
                            <a:srgbClr val="C00000"/>
                          </a:solidFill>
                          <a:effectLst/>
                        </a:rPr>
                        <a:t>Rule 280(1)(a) to (d) </a:t>
                      </a:r>
                    </a:p>
                    <a:p>
                      <a:pPr marL="457200" indent="-457200" algn="l" fontAlgn="b">
                        <a:buAutoNum type="alphaLcPeriod"/>
                      </a:pPr>
                      <a:r>
                        <a:rPr lang="en-IN" sz="2100" b="0" u="none" strike="noStrike" dirty="0">
                          <a:solidFill>
                            <a:srgbClr val="C00000"/>
                          </a:solidFill>
                          <a:effectLst/>
                        </a:rPr>
                        <a:t>Rule 280(2) (Table – </a:t>
                      </a:r>
                      <a:r>
                        <a:rPr lang="en-IN" sz="2100" b="0" u="none" strike="noStrike" dirty="0" err="1">
                          <a:solidFill>
                            <a:srgbClr val="C00000"/>
                          </a:solidFill>
                          <a:effectLst/>
                        </a:rPr>
                        <a:t>Sl</a:t>
                      </a:r>
                      <a:r>
                        <a:rPr lang="en-IN" sz="2100" b="0" u="none" strike="noStrike" dirty="0">
                          <a:solidFill>
                            <a:srgbClr val="C00000"/>
                          </a:solidFill>
                          <a:effectLst/>
                        </a:rPr>
                        <a:t> No:10)</a:t>
                      </a:r>
                      <a:endParaRPr lang="en-IN" sz="2100" b="0" u="none" strike="noStrike" dirty="0">
                        <a:solidFill>
                          <a:srgbClr val="C00000"/>
                        </a:solidFill>
                        <a:effectLst/>
                        <a:latin typeface="+mn-lt"/>
                      </a:endParaRPr>
                    </a:p>
                  </a:txBody>
                  <a:tcPr marL="6350" marR="6350" marT="6350" marB="0" anchor="ctr"/>
                </a:tc>
                <a:tc hMerge="1">
                  <a:txBody>
                    <a:bodyPr/>
                    <a:lstStyle/>
                    <a:p>
                      <a:endParaRPr lang="en-IN"/>
                    </a:p>
                  </a:txBody>
                  <a:tcPr/>
                </a:tc>
                <a:tc hMerge="1">
                  <a:txBody>
                    <a:bodyPr/>
                    <a:lstStyle/>
                    <a:p>
                      <a:endParaRPr lang="en-IN"/>
                    </a:p>
                  </a:txBody>
                  <a:tcPr/>
                </a:tc>
                <a:tc hMerge="1">
                  <a:txBody>
                    <a:bodyPr/>
                    <a:lstStyle/>
                    <a:p>
                      <a:pPr marL="457200" indent="-457200" algn="l" fontAlgn="b">
                        <a:buAutoNum type="alphaLcPeriod"/>
                      </a:pPr>
                      <a:endParaRPr lang="en-IN" sz="2100" b="0" u="none" strike="noStrike" dirty="0">
                        <a:solidFill>
                          <a:srgbClr val="C00000"/>
                        </a:solidFill>
                        <a:effectLst/>
                      </a:endParaRPr>
                    </a:p>
                  </a:txBody>
                  <a:tcPr marL="6350" marR="6350" marT="6350" marB="0" anchor="ctr">
                    <a:lnT w="12700" cap="flat" cmpd="sng" algn="ctr">
                      <a:solidFill>
                        <a:schemeClr val="tx1"/>
                      </a:solidFill>
                      <a:prstDash val="solid"/>
                      <a:round/>
                      <a:headEnd type="none" w="med" len="med"/>
                      <a:tailEnd type="none" w="med" len="med"/>
                    </a:lnT>
                  </a:tcPr>
                </a:tc>
                <a:tc gridSpan="2">
                  <a:txBody>
                    <a:bodyPr/>
                    <a:lstStyle/>
                    <a:p>
                      <a:pPr marL="457200" indent="-368300" algn="l" fontAlgn="b">
                        <a:buAutoNum type="alphaLcPeriod"/>
                      </a:pPr>
                      <a:r>
                        <a:rPr lang="en-IN" sz="2100" dirty="0">
                          <a:solidFill>
                            <a:srgbClr val="C00000"/>
                          </a:solidFill>
                        </a:rPr>
                        <a:t>Rule 280(1)(e ) to (g)</a:t>
                      </a:r>
                    </a:p>
                    <a:p>
                      <a:pPr marL="457200" indent="-368300" algn="l" fontAlgn="b">
                        <a:buAutoNum type="alphaLcPeriod"/>
                      </a:pPr>
                      <a:r>
                        <a:rPr lang="en-IN" sz="2100" dirty="0">
                          <a:solidFill>
                            <a:srgbClr val="C00000"/>
                          </a:solidFill>
                        </a:rPr>
                        <a:t>Rule 280(2) Table </a:t>
                      </a:r>
                      <a:r>
                        <a:rPr lang="en-IN" sz="2100" dirty="0" err="1">
                          <a:solidFill>
                            <a:srgbClr val="C00000"/>
                          </a:solidFill>
                        </a:rPr>
                        <a:t>sl</a:t>
                      </a:r>
                      <a:r>
                        <a:rPr lang="en-IN" sz="2100" dirty="0">
                          <a:solidFill>
                            <a:srgbClr val="C00000"/>
                          </a:solidFill>
                        </a:rPr>
                        <a:t> no: 1 to 15)</a:t>
                      </a:r>
                      <a:endParaRPr lang="en-IN" sz="2100" dirty="0">
                        <a:solidFill>
                          <a:srgbClr val="C00000"/>
                        </a:solidFill>
                        <a:latin typeface="+mn-lt"/>
                      </a:endParaRPr>
                    </a:p>
                  </a:txBody>
                  <a:tcPr marL="6350" marR="6350" marT="6350" marB="0" anchor="ctr"/>
                </a:tc>
                <a:tc hMerge="1">
                  <a:txBody>
                    <a:bodyPr/>
                    <a:lstStyle/>
                    <a:p>
                      <a:endParaRPr lang="en-IN"/>
                    </a:p>
                  </a:txBody>
                  <a:tcPr/>
                </a:tc>
                <a:extLst>
                  <a:ext uri="{0D108BD9-81ED-4DB2-BD59-A6C34878D82A}">
                    <a16:rowId xmlns:a16="http://schemas.microsoft.com/office/drawing/2014/main" val="3169438177"/>
                  </a:ext>
                </a:extLst>
              </a:tr>
            </a:tbl>
          </a:graphicData>
        </a:graphic>
      </p:graphicFrame>
    </p:spTree>
    <p:extLst>
      <p:ext uri="{BB962C8B-B14F-4D97-AF65-F5344CB8AC3E}">
        <p14:creationId xmlns:p14="http://schemas.microsoft.com/office/powerpoint/2010/main" val="569742778"/>
      </p:ext>
    </p:extLst>
  </p:cSld>
  <p:clrMapOvr>
    <a:masterClrMapping/>
  </p:clrMapOvr>
  <p:transition spd="slow">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C1CD7-7CCF-9D8D-5227-3668CA4B06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A78854-D5AB-B4AF-45EA-2DEF7B0F4284}"/>
              </a:ext>
            </a:extLst>
          </p:cNvPr>
          <p:cNvSpPr>
            <a:spLocks noGrp="1"/>
          </p:cNvSpPr>
          <p:nvPr>
            <p:ph type="title"/>
          </p:nvPr>
        </p:nvSpPr>
        <p:spPr/>
        <p:txBody>
          <a:bodyPr/>
          <a:lstStyle/>
          <a:p>
            <a:r>
              <a:rPr lang="en-IN" dirty="0">
                <a:latin typeface="Trebuchet MS" panose="020B0603020202020204" pitchFamily="34" charset="0"/>
              </a:rPr>
              <a:t>Schedule – III  - 39 +4 Items (5 to salary)</a:t>
            </a:r>
            <a:endParaRPr lang="en-IN" dirty="0"/>
          </a:p>
        </p:txBody>
      </p:sp>
      <p:graphicFrame>
        <p:nvGraphicFramePr>
          <p:cNvPr id="6" name="Content Placeholder 5">
            <a:extLst>
              <a:ext uri="{FF2B5EF4-FFF2-40B4-BE49-F238E27FC236}">
                <a16:creationId xmlns:a16="http://schemas.microsoft.com/office/drawing/2014/main" id="{7608E6FB-EED8-EF33-01E8-CEBD18B6FCEA}"/>
              </a:ext>
            </a:extLst>
          </p:cNvPr>
          <p:cNvGraphicFramePr>
            <a:graphicFrameLocks noGrp="1"/>
          </p:cNvGraphicFramePr>
          <p:nvPr>
            <p:ph idx="1"/>
            <p:extLst>
              <p:ext uri="{D42A27DB-BD31-4B8C-83A1-F6EECF244321}">
                <p14:modId xmlns:p14="http://schemas.microsoft.com/office/powerpoint/2010/main" val="4242105820"/>
              </p:ext>
            </p:extLst>
          </p:nvPr>
        </p:nvGraphicFramePr>
        <p:xfrm>
          <a:off x="925201" y="1690688"/>
          <a:ext cx="10096500" cy="2927985"/>
        </p:xfrm>
        <a:graphic>
          <a:graphicData uri="http://schemas.openxmlformats.org/drawingml/2006/table">
            <a:tbl>
              <a:tblPr>
                <a:tableStyleId>{BDBED569-4797-4DF1-A0F4-6AAB3CD982D8}</a:tableStyleId>
              </a:tblPr>
              <a:tblGrid>
                <a:gridCol w="1397000">
                  <a:extLst>
                    <a:ext uri="{9D8B030D-6E8A-4147-A177-3AD203B41FA5}">
                      <a16:colId xmlns:a16="http://schemas.microsoft.com/office/drawing/2014/main" val="3375219367"/>
                    </a:ext>
                  </a:extLst>
                </a:gridCol>
                <a:gridCol w="1011549">
                  <a:extLst>
                    <a:ext uri="{9D8B030D-6E8A-4147-A177-3AD203B41FA5}">
                      <a16:colId xmlns:a16="http://schemas.microsoft.com/office/drawing/2014/main" val="1848129955"/>
                    </a:ext>
                  </a:extLst>
                </a:gridCol>
                <a:gridCol w="1257300">
                  <a:extLst>
                    <a:ext uri="{9D8B030D-6E8A-4147-A177-3AD203B41FA5}">
                      <a16:colId xmlns:a16="http://schemas.microsoft.com/office/drawing/2014/main" val="656111010"/>
                    </a:ext>
                  </a:extLst>
                </a:gridCol>
                <a:gridCol w="6430651">
                  <a:extLst>
                    <a:ext uri="{9D8B030D-6E8A-4147-A177-3AD203B41FA5}">
                      <a16:colId xmlns:a16="http://schemas.microsoft.com/office/drawing/2014/main" val="1151871393"/>
                    </a:ext>
                  </a:extLst>
                </a:gridCol>
              </a:tblGrid>
              <a:tr h="184150">
                <a:tc>
                  <a:txBody>
                    <a:bodyPr/>
                    <a:lstStyle/>
                    <a:p>
                      <a:pPr algn="ctr" fontAlgn="ctr">
                        <a:buNone/>
                      </a:pPr>
                      <a:r>
                        <a:rPr lang="en-IN" sz="2100" b="0" u="none" strike="noStrike" dirty="0">
                          <a:effectLst/>
                          <a:latin typeface="Trebuchet MS" panose="020B0603020202020204" pitchFamily="34" charset="0"/>
                        </a:rPr>
                        <a:t>Eligible person </a:t>
                      </a:r>
                      <a:endParaRPr lang="en-IN" sz="2100" b="0"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IN" sz="2100" b="0" u="none" strike="noStrike" dirty="0">
                          <a:effectLst/>
                          <a:latin typeface="Trebuchet MS" panose="020B0603020202020204" pitchFamily="34" charset="0"/>
                        </a:rPr>
                        <a:t>Table Sl. No.</a:t>
                      </a:r>
                      <a:endParaRPr lang="en-IN" sz="2100" b="0"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US" sz="2100" b="0" u="none" strike="noStrike" dirty="0">
                          <a:effectLst/>
                          <a:latin typeface="Trebuchet MS" panose="020B0603020202020204" pitchFamily="34" charset="0"/>
                        </a:rPr>
                        <a:t>Sec in IT  Act, 1961</a:t>
                      </a:r>
                      <a:endParaRPr lang="en-US" sz="2100" b="0" i="0" u="none" strike="noStrike" dirty="0">
                        <a:solidFill>
                          <a:srgbClr val="000000"/>
                        </a:solidFill>
                        <a:effectLst/>
                        <a:latin typeface="Trebuchet MS" panose="020B060302020202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000" u="none" strike="noStrike" dirty="0">
                          <a:effectLst/>
                          <a:latin typeface="Trebuchet MS" panose="020B0603020202020204" pitchFamily="34" charset="0"/>
                        </a:rPr>
                        <a:t>Short description - as per Income-tax Act, 2025</a:t>
                      </a:r>
                      <a:endParaRPr lang="en-US" sz="2000" b="1" i="0" u="none" strike="noStrike" dirty="0">
                        <a:solidFill>
                          <a:srgbClr val="000000"/>
                        </a:solidFill>
                        <a:effectLst/>
                        <a:latin typeface="Trebuchet MS" panose="020B0603020202020204" pitchFamily="34" charset="0"/>
                      </a:endParaRPr>
                    </a:p>
                  </a:txBody>
                  <a:tcPr marL="6350" marR="6350" marT="6350" marB="0" anchor="ctr"/>
                </a:tc>
                <a:extLst>
                  <a:ext uri="{0D108BD9-81ED-4DB2-BD59-A6C34878D82A}">
                    <a16:rowId xmlns:a16="http://schemas.microsoft.com/office/drawing/2014/main" val="4067231640"/>
                  </a:ext>
                </a:extLst>
              </a:tr>
              <a:tr h="184150">
                <a:tc rowSpan="6">
                  <a:txBody>
                    <a:bodyPr/>
                    <a:lstStyle/>
                    <a:p>
                      <a:pPr algn="ctr" fontAlgn="b">
                        <a:buNone/>
                      </a:pPr>
                      <a:r>
                        <a:rPr lang="en-IN" sz="2100" b="0" u="none" strike="noStrike" dirty="0">
                          <a:effectLst/>
                          <a:latin typeface="Trebuchet MS" panose="020B0603020202020204" pitchFamily="34" charset="0"/>
                        </a:rPr>
                        <a:t>Individual</a:t>
                      </a:r>
                    </a:p>
                  </a:txBody>
                  <a:tcPr marL="6350" marR="6350" marT="6350" marB="0" anchor="ctr"/>
                </a:tc>
                <a:tc>
                  <a:txBody>
                    <a:bodyPr/>
                    <a:lstStyle/>
                    <a:p>
                      <a:pPr algn="ctr" fontAlgn="b">
                        <a:buNone/>
                      </a:pPr>
                      <a:r>
                        <a:rPr lang="en-IN" sz="2100" b="0" u="none" strike="noStrike">
                          <a:effectLst/>
                          <a:latin typeface="Trebuchet MS" panose="020B0603020202020204" pitchFamily="34" charset="0"/>
                        </a:rPr>
                        <a:t>38</a:t>
                      </a:r>
                      <a:endParaRPr lang="en-IN" sz="2100" b="0" i="0" u="none" strike="noStrike">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b="0" u="none" strike="noStrike">
                          <a:effectLst/>
                          <a:latin typeface="Trebuchet MS" panose="020B0603020202020204" pitchFamily="34" charset="0"/>
                        </a:rPr>
                        <a:t>10(10)</a:t>
                      </a:r>
                      <a:endParaRPr lang="en-IN" sz="21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100" b="0" u="none" strike="noStrike" dirty="0">
                          <a:solidFill>
                            <a:srgbClr val="FF0000"/>
                          </a:solidFill>
                          <a:effectLst/>
                          <a:latin typeface="Trebuchet MS" panose="020B0603020202020204" pitchFamily="34" charset="0"/>
                        </a:rPr>
                        <a:t>Gratuity to widow / children / dependents on death of employee</a:t>
                      </a:r>
                      <a:endParaRPr lang="en-US" sz="2100" b="0" i="0" u="none" strike="noStrike" dirty="0">
                        <a:solidFill>
                          <a:srgbClr val="FF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845065378"/>
                  </a:ext>
                </a:extLst>
              </a:tr>
              <a:tr h="184150">
                <a:tc vMerge="1">
                  <a:txBody>
                    <a:bodyPr/>
                    <a:lstStyle/>
                    <a:p>
                      <a:pPr algn="ctr" fontAlgn="b">
                        <a:buNone/>
                      </a:pPr>
                      <a:endParaRPr lang="en-IN" sz="2100" b="0" u="none" strike="noStrike" dirty="0">
                        <a:effectLst/>
                        <a:latin typeface="Trebuchet MS" panose="020B0603020202020204" pitchFamily="34" charset="0"/>
                      </a:endParaRPr>
                    </a:p>
                  </a:txBody>
                  <a:tcPr marL="6350" marR="6350" marT="6350" marB="0" anchor="ctr"/>
                </a:tc>
                <a:tc rowSpan="5">
                  <a:txBody>
                    <a:bodyPr/>
                    <a:lstStyle/>
                    <a:p>
                      <a:pPr algn="ctr" fontAlgn="b">
                        <a:buNone/>
                      </a:pPr>
                      <a:r>
                        <a:rPr lang="en-IN" sz="2100" b="0" u="none" strike="noStrike" dirty="0">
                          <a:effectLst/>
                          <a:latin typeface="Trebuchet MS" panose="020B0603020202020204" pitchFamily="34" charset="0"/>
                        </a:rPr>
                        <a:t>Sec 19</a:t>
                      </a:r>
                      <a:endParaRPr lang="en-IN" sz="2100" b="0" i="0" u="none" strike="noStrike" dirty="0">
                        <a:solidFill>
                          <a:srgbClr val="000000"/>
                        </a:solidFill>
                        <a:effectLst/>
                        <a:latin typeface="Trebuchet MS" panose="020B0603020202020204" pitchFamily="34" charset="0"/>
                      </a:endParaRPr>
                    </a:p>
                  </a:txBody>
                  <a:tcPr marL="6350" marR="6350" marT="6985" marB="0" anchor="ctr"/>
                </a:tc>
                <a:tc>
                  <a:txBody>
                    <a:bodyPr/>
                    <a:lstStyle/>
                    <a:p>
                      <a:pPr algn="ctr" fontAlgn="b">
                        <a:buNone/>
                      </a:pPr>
                      <a:r>
                        <a:rPr lang="en-IN" sz="2100" b="0" u="none" strike="noStrike">
                          <a:effectLst/>
                          <a:latin typeface="Trebuchet MS" panose="020B0603020202020204" pitchFamily="34" charset="0"/>
                        </a:rPr>
                        <a:t>10(10)</a:t>
                      </a:r>
                      <a:endParaRPr lang="en-IN" sz="2100" b="0" i="0" u="none" strike="noStrike">
                        <a:solidFill>
                          <a:srgbClr val="000000"/>
                        </a:solidFill>
                        <a:effectLst/>
                        <a:latin typeface="Trebuchet MS" panose="020B0603020202020204" pitchFamily="34" charset="0"/>
                      </a:endParaRPr>
                    </a:p>
                  </a:txBody>
                  <a:tcPr marL="6350" marR="6350" marT="6985" marB="0" anchor="b"/>
                </a:tc>
                <a:tc>
                  <a:txBody>
                    <a:bodyPr/>
                    <a:lstStyle/>
                    <a:p>
                      <a:pPr algn="l" fontAlgn="b">
                        <a:buNone/>
                      </a:pPr>
                      <a:r>
                        <a:rPr lang="en-IN" sz="2100" b="0" u="none" strike="noStrike" dirty="0">
                          <a:effectLst/>
                          <a:latin typeface="Trebuchet MS" panose="020B0603020202020204" pitchFamily="34" charset="0"/>
                        </a:rPr>
                        <a:t>Gratuity to the employee</a:t>
                      </a:r>
                      <a:endParaRPr lang="en-IN" sz="2100" b="0" i="0" u="none" strike="noStrike" dirty="0">
                        <a:solidFill>
                          <a:srgbClr val="000000"/>
                        </a:solidFill>
                        <a:effectLst/>
                        <a:latin typeface="Trebuchet MS" panose="020B0603020202020204" pitchFamily="34" charset="0"/>
                      </a:endParaRPr>
                    </a:p>
                  </a:txBody>
                  <a:tcPr marL="6350" marR="6350" marT="6985" marB="0" anchor="b"/>
                </a:tc>
                <a:extLst>
                  <a:ext uri="{0D108BD9-81ED-4DB2-BD59-A6C34878D82A}">
                    <a16:rowId xmlns:a16="http://schemas.microsoft.com/office/drawing/2014/main" val="2778939407"/>
                  </a:ext>
                </a:extLst>
              </a:tr>
              <a:tr h="184150">
                <a:tc vMerge="1">
                  <a:txBody>
                    <a:bodyPr/>
                    <a:lstStyle/>
                    <a:p>
                      <a:pPr algn="ctr" fontAlgn="b">
                        <a:buNone/>
                      </a:pPr>
                      <a:endParaRPr lang="en-IN" sz="2100" b="0" u="none" strike="noStrike" dirty="0">
                        <a:effectLst/>
                        <a:latin typeface="Trebuchet MS" panose="020B0603020202020204" pitchFamily="34" charset="0"/>
                      </a:endParaRPr>
                    </a:p>
                  </a:txBody>
                  <a:tcPr marL="6350" marR="6350" marT="6350" marB="0" anchor="ctr"/>
                </a:tc>
                <a:tc vMerge="1">
                  <a:txBody>
                    <a:bodyPr/>
                    <a:lstStyle/>
                    <a:p>
                      <a:pPr algn="ctr" fontAlgn="b">
                        <a:buNone/>
                      </a:pPr>
                      <a:endParaRPr lang="en-IN" sz="2100" b="0" i="0" u="none" strike="noStrike" dirty="0">
                        <a:solidFill>
                          <a:srgbClr val="000000"/>
                        </a:solidFill>
                        <a:effectLst/>
                        <a:latin typeface="Trebuchet MS" panose="020B0603020202020204" pitchFamily="34" charset="0"/>
                      </a:endParaRPr>
                    </a:p>
                  </a:txBody>
                  <a:tcPr marL="6350" marR="6350" marT="6985" marB="0" anchor="b"/>
                </a:tc>
                <a:tc>
                  <a:txBody>
                    <a:bodyPr/>
                    <a:lstStyle/>
                    <a:p>
                      <a:pPr algn="ctr" fontAlgn="b">
                        <a:buNone/>
                      </a:pPr>
                      <a:r>
                        <a:rPr lang="en-IN" sz="2100" b="0" u="none" strike="noStrike">
                          <a:effectLst/>
                          <a:latin typeface="Trebuchet MS" panose="020B0603020202020204" pitchFamily="34" charset="0"/>
                        </a:rPr>
                        <a:t>10(10A)</a:t>
                      </a:r>
                      <a:endParaRPr lang="en-IN" sz="2100" b="0" i="0" u="none" strike="noStrike">
                        <a:solidFill>
                          <a:srgbClr val="000000"/>
                        </a:solidFill>
                        <a:effectLst/>
                        <a:latin typeface="Trebuchet MS" panose="020B0603020202020204" pitchFamily="34" charset="0"/>
                      </a:endParaRPr>
                    </a:p>
                  </a:txBody>
                  <a:tcPr marL="6350" marR="6350" marT="6985" marB="0" anchor="b"/>
                </a:tc>
                <a:tc>
                  <a:txBody>
                    <a:bodyPr/>
                    <a:lstStyle/>
                    <a:p>
                      <a:pPr algn="l" fontAlgn="b">
                        <a:buNone/>
                      </a:pPr>
                      <a:r>
                        <a:rPr lang="en-IN" sz="2100" b="0" u="none" strike="noStrike" dirty="0">
                          <a:effectLst/>
                          <a:latin typeface="Trebuchet MS" panose="020B0603020202020204" pitchFamily="34" charset="0"/>
                        </a:rPr>
                        <a:t>Commutation of pension</a:t>
                      </a:r>
                      <a:endParaRPr lang="en-IN" sz="2100" b="0" i="0" u="none" strike="noStrike" dirty="0">
                        <a:solidFill>
                          <a:srgbClr val="000000"/>
                        </a:solidFill>
                        <a:effectLst/>
                        <a:latin typeface="Trebuchet MS" panose="020B0603020202020204" pitchFamily="34" charset="0"/>
                      </a:endParaRPr>
                    </a:p>
                  </a:txBody>
                  <a:tcPr marL="6350" marR="6350" marT="6985" marB="0" anchor="b"/>
                </a:tc>
                <a:extLst>
                  <a:ext uri="{0D108BD9-81ED-4DB2-BD59-A6C34878D82A}">
                    <a16:rowId xmlns:a16="http://schemas.microsoft.com/office/drawing/2014/main" val="1269104267"/>
                  </a:ext>
                </a:extLst>
              </a:tr>
              <a:tr h="184150">
                <a:tc vMerge="1">
                  <a:txBody>
                    <a:bodyPr/>
                    <a:lstStyle/>
                    <a:p>
                      <a:pPr algn="ctr" fontAlgn="b">
                        <a:buNone/>
                      </a:pPr>
                      <a:endParaRPr lang="en-IN" sz="2100" b="0" u="none" strike="noStrike" dirty="0">
                        <a:effectLst/>
                        <a:latin typeface="Trebuchet MS" panose="020B0603020202020204" pitchFamily="34" charset="0"/>
                      </a:endParaRPr>
                    </a:p>
                  </a:txBody>
                  <a:tcPr marL="6350" marR="6350" marT="6350" marB="0" anchor="ctr"/>
                </a:tc>
                <a:tc vMerge="1">
                  <a:txBody>
                    <a:bodyPr/>
                    <a:lstStyle/>
                    <a:p>
                      <a:pPr algn="ctr" fontAlgn="b">
                        <a:buNone/>
                      </a:pPr>
                      <a:endParaRPr lang="en-IN" sz="2100" b="0" i="0" u="none" strike="noStrike" dirty="0">
                        <a:solidFill>
                          <a:srgbClr val="000000"/>
                        </a:solidFill>
                        <a:effectLst/>
                        <a:latin typeface="Trebuchet MS" panose="020B0603020202020204" pitchFamily="34" charset="0"/>
                      </a:endParaRPr>
                    </a:p>
                  </a:txBody>
                  <a:tcPr marL="6350" marR="6350" marT="6985" marB="0" anchor="b"/>
                </a:tc>
                <a:tc>
                  <a:txBody>
                    <a:bodyPr/>
                    <a:lstStyle/>
                    <a:p>
                      <a:pPr algn="ctr" fontAlgn="b">
                        <a:buNone/>
                      </a:pPr>
                      <a:r>
                        <a:rPr lang="en-IN" sz="2100" b="0" u="none" strike="noStrike">
                          <a:effectLst/>
                          <a:latin typeface="Trebuchet MS" panose="020B0603020202020204" pitchFamily="34" charset="0"/>
                        </a:rPr>
                        <a:t>10(10AA)</a:t>
                      </a:r>
                      <a:endParaRPr lang="en-IN" sz="2100" b="0" i="0" u="none" strike="noStrike">
                        <a:solidFill>
                          <a:srgbClr val="000000"/>
                        </a:solidFill>
                        <a:effectLst/>
                        <a:latin typeface="Trebuchet MS" panose="020B0603020202020204" pitchFamily="34" charset="0"/>
                      </a:endParaRPr>
                    </a:p>
                  </a:txBody>
                  <a:tcPr marL="6350" marR="6350" marT="6985" marB="0" anchor="b"/>
                </a:tc>
                <a:tc>
                  <a:txBody>
                    <a:bodyPr/>
                    <a:lstStyle/>
                    <a:p>
                      <a:pPr algn="l" fontAlgn="b">
                        <a:buNone/>
                      </a:pPr>
                      <a:r>
                        <a:rPr lang="en-IN" sz="2100" b="0" u="none" strike="noStrike" dirty="0">
                          <a:effectLst/>
                          <a:latin typeface="Trebuchet MS" panose="020B0603020202020204" pitchFamily="34" charset="0"/>
                        </a:rPr>
                        <a:t>Leave encashment</a:t>
                      </a:r>
                      <a:endParaRPr lang="en-IN" sz="2100" b="0" i="0" u="none" strike="noStrike" dirty="0">
                        <a:solidFill>
                          <a:srgbClr val="000000"/>
                        </a:solidFill>
                        <a:effectLst/>
                        <a:latin typeface="Trebuchet MS" panose="020B0603020202020204" pitchFamily="34" charset="0"/>
                      </a:endParaRPr>
                    </a:p>
                  </a:txBody>
                  <a:tcPr marL="6350" marR="6350" marT="6985" marB="0" anchor="b"/>
                </a:tc>
                <a:extLst>
                  <a:ext uri="{0D108BD9-81ED-4DB2-BD59-A6C34878D82A}">
                    <a16:rowId xmlns:a16="http://schemas.microsoft.com/office/drawing/2014/main" val="3307694441"/>
                  </a:ext>
                </a:extLst>
              </a:tr>
              <a:tr h="184150">
                <a:tc vMerge="1">
                  <a:txBody>
                    <a:bodyPr/>
                    <a:lstStyle/>
                    <a:p>
                      <a:pPr algn="ctr" fontAlgn="b">
                        <a:buNone/>
                      </a:pPr>
                      <a:endParaRPr lang="en-IN" sz="2100" b="0" u="none" strike="noStrike" dirty="0">
                        <a:effectLst/>
                        <a:latin typeface="Trebuchet MS" panose="020B0603020202020204" pitchFamily="34" charset="0"/>
                      </a:endParaRPr>
                    </a:p>
                  </a:txBody>
                  <a:tcPr marL="6350" marR="6350" marT="6350" marB="0" anchor="ctr"/>
                </a:tc>
                <a:tc vMerge="1">
                  <a:txBody>
                    <a:bodyPr/>
                    <a:lstStyle/>
                    <a:p>
                      <a:pPr algn="ctr" fontAlgn="b">
                        <a:buNone/>
                      </a:pPr>
                      <a:endParaRPr lang="en-IN" sz="2100" b="0" i="0" u="none" strike="noStrike" dirty="0">
                        <a:solidFill>
                          <a:srgbClr val="000000"/>
                        </a:solidFill>
                        <a:effectLst/>
                        <a:latin typeface="Trebuchet MS" panose="020B0603020202020204" pitchFamily="34" charset="0"/>
                      </a:endParaRPr>
                    </a:p>
                  </a:txBody>
                  <a:tcPr marL="6350" marR="6350" marT="6985" marB="0" anchor="b"/>
                </a:tc>
                <a:tc>
                  <a:txBody>
                    <a:bodyPr/>
                    <a:lstStyle/>
                    <a:p>
                      <a:pPr algn="ctr" fontAlgn="b">
                        <a:buNone/>
                      </a:pPr>
                      <a:r>
                        <a:rPr lang="en-IN" sz="2100" b="0" u="none" strike="noStrike" dirty="0">
                          <a:effectLst/>
                          <a:latin typeface="Trebuchet MS" panose="020B0603020202020204" pitchFamily="34" charset="0"/>
                        </a:rPr>
                        <a:t>10(10B)</a:t>
                      </a:r>
                      <a:endParaRPr lang="en-IN" sz="2100" b="0" i="0" u="none" strike="noStrike" dirty="0">
                        <a:solidFill>
                          <a:srgbClr val="000000"/>
                        </a:solidFill>
                        <a:effectLst/>
                        <a:latin typeface="Trebuchet MS" panose="020B0603020202020204" pitchFamily="34" charset="0"/>
                      </a:endParaRPr>
                    </a:p>
                  </a:txBody>
                  <a:tcPr marL="6350" marR="6350" marT="6985" marB="0" anchor="b"/>
                </a:tc>
                <a:tc>
                  <a:txBody>
                    <a:bodyPr/>
                    <a:lstStyle/>
                    <a:p>
                      <a:pPr algn="l" fontAlgn="b">
                        <a:buNone/>
                      </a:pPr>
                      <a:r>
                        <a:rPr lang="en-IN" sz="2100" b="0" u="none" strike="noStrike" dirty="0">
                          <a:effectLst/>
                          <a:latin typeface="Trebuchet MS" panose="020B0603020202020204" pitchFamily="34" charset="0"/>
                        </a:rPr>
                        <a:t>Retrenchment compensation</a:t>
                      </a:r>
                      <a:endParaRPr lang="en-IN" sz="2100" b="0" i="0" u="none" strike="noStrike" dirty="0">
                        <a:solidFill>
                          <a:srgbClr val="000000"/>
                        </a:solidFill>
                        <a:effectLst/>
                        <a:latin typeface="Trebuchet MS" panose="020B0603020202020204" pitchFamily="34" charset="0"/>
                      </a:endParaRPr>
                    </a:p>
                  </a:txBody>
                  <a:tcPr marL="6350" marR="6350" marT="6985" marB="0" anchor="b"/>
                </a:tc>
                <a:extLst>
                  <a:ext uri="{0D108BD9-81ED-4DB2-BD59-A6C34878D82A}">
                    <a16:rowId xmlns:a16="http://schemas.microsoft.com/office/drawing/2014/main" val="2768596063"/>
                  </a:ext>
                </a:extLst>
              </a:tr>
              <a:tr h="184150">
                <a:tc vMerge="1">
                  <a:txBody>
                    <a:bodyPr/>
                    <a:lstStyle/>
                    <a:p>
                      <a:pPr algn="ctr" fontAlgn="b">
                        <a:buNone/>
                      </a:pPr>
                      <a:endParaRPr lang="en-IN" sz="2100" b="0" u="none" strike="noStrike" dirty="0">
                        <a:effectLst/>
                        <a:latin typeface="Trebuchet MS" panose="020B0603020202020204" pitchFamily="34" charset="0"/>
                      </a:endParaRPr>
                    </a:p>
                  </a:txBody>
                  <a:tcPr marL="6350" marR="6350" marT="6350" marB="0" anchor="ctr"/>
                </a:tc>
                <a:tc vMerge="1">
                  <a:txBody>
                    <a:bodyPr/>
                    <a:lstStyle/>
                    <a:p>
                      <a:pPr algn="ctr" fontAlgn="b">
                        <a:buNone/>
                      </a:pPr>
                      <a:endParaRPr lang="en-IN" sz="2100" b="0" i="0" u="none" strike="noStrike" dirty="0">
                        <a:solidFill>
                          <a:srgbClr val="000000"/>
                        </a:solidFill>
                        <a:effectLst/>
                        <a:latin typeface="Trebuchet MS" panose="020B0603020202020204" pitchFamily="34" charset="0"/>
                      </a:endParaRPr>
                    </a:p>
                  </a:txBody>
                  <a:tcPr marL="6350" marR="6350" marT="6985" marB="0" anchor="b"/>
                </a:tc>
                <a:tc>
                  <a:txBody>
                    <a:bodyPr/>
                    <a:lstStyle/>
                    <a:p>
                      <a:pPr algn="ctr" fontAlgn="b">
                        <a:buNone/>
                      </a:pPr>
                      <a:r>
                        <a:rPr lang="en-IN" sz="2100" b="0" u="none" strike="noStrike" dirty="0">
                          <a:effectLst/>
                          <a:latin typeface="Trebuchet MS" panose="020B0603020202020204" pitchFamily="34" charset="0"/>
                        </a:rPr>
                        <a:t>10(10C)</a:t>
                      </a:r>
                      <a:endParaRPr lang="en-IN" sz="2100" b="0" i="0" u="none" strike="noStrike" dirty="0">
                        <a:solidFill>
                          <a:srgbClr val="000000"/>
                        </a:solidFill>
                        <a:effectLst/>
                        <a:latin typeface="Trebuchet MS" panose="020B0603020202020204" pitchFamily="34" charset="0"/>
                      </a:endParaRPr>
                    </a:p>
                  </a:txBody>
                  <a:tcPr marL="6350" marR="6350" marT="6985" marB="0" anchor="b"/>
                </a:tc>
                <a:tc>
                  <a:txBody>
                    <a:bodyPr/>
                    <a:lstStyle/>
                    <a:p>
                      <a:pPr algn="l" fontAlgn="b">
                        <a:buNone/>
                      </a:pPr>
                      <a:r>
                        <a:rPr lang="en-IN" sz="2100" b="0" u="none" strike="noStrike" dirty="0">
                          <a:effectLst/>
                          <a:latin typeface="Trebuchet MS" panose="020B0603020202020204" pitchFamily="34" charset="0"/>
                        </a:rPr>
                        <a:t>VRS Compensation</a:t>
                      </a:r>
                      <a:endParaRPr lang="en-IN" sz="2100" b="0" i="0" u="none" strike="noStrike" dirty="0">
                        <a:solidFill>
                          <a:srgbClr val="000000"/>
                        </a:solidFill>
                        <a:effectLst/>
                        <a:latin typeface="Trebuchet MS" panose="020B0603020202020204" pitchFamily="34" charset="0"/>
                      </a:endParaRPr>
                    </a:p>
                  </a:txBody>
                  <a:tcPr marL="6350" marR="6350" marT="6985" marB="0" anchor="b"/>
                </a:tc>
                <a:extLst>
                  <a:ext uri="{0D108BD9-81ED-4DB2-BD59-A6C34878D82A}">
                    <a16:rowId xmlns:a16="http://schemas.microsoft.com/office/drawing/2014/main" val="2626626429"/>
                  </a:ext>
                </a:extLst>
              </a:tr>
            </a:tbl>
          </a:graphicData>
        </a:graphic>
      </p:graphicFrame>
    </p:spTree>
    <p:extLst>
      <p:ext uri="{BB962C8B-B14F-4D97-AF65-F5344CB8AC3E}">
        <p14:creationId xmlns:p14="http://schemas.microsoft.com/office/powerpoint/2010/main" val="3101751876"/>
      </p:ext>
    </p:extLst>
  </p:cSld>
  <p:clrMapOvr>
    <a:masterClrMapping/>
  </p:clrMapOvr>
  <p:transition spd="slow">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5AC5A-3CBA-53FC-D20A-59BB079B23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F61160-F58F-065C-59EC-8B71A9D9C8BF}"/>
              </a:ext>
            </a:extLst>
          </p:cNvPr>
          <p:cNvSpPr>
            <a:spLocks noGrp="1"/>
          </p:cNvSpPr>
          <p:nvPr>
            <p:ph type="title"/>
          </p:nvPr>
        </p:nvSpPr>
        <p:spPr/>
        <p:txBody>
          <a:bodyPr/>
          <a:lstStyle/>
          <a:p>
            <a:r>
              <a:rPr lang="en-IN" dirty="0">
                <a:latin typeface="Trebuchet MS" panose="020B0603020202020204" pitchFamily="34" charset="0"/>
              </a:rPr>
              <a:t>Schedule – III  - 39 +4 Items (5 to salary)</a:t>
            </a:r>
            <a:endParaRPr lang="en-IN" dirty="0"/>
          </a:p>
        </p:txBody>
      </p:sp>
      <p:graphicFrame>
        <p:nvGraphicFramePr>
          <p:cNvPr id="7" name="Content Placeholder 6">
            <a:extLst>
              <a:ext uri="{FF2B5EF4-FFF2-40B4-BE49-F238E27FC236}">
                <a16:creationId xmlns:a16="http://schemas.microsoft.com/office/drawing/2014/main" id="{7A788716-0CF9-11BA-BC5E-CDAA6225C9E3}"/>
              </a:ext>
            </a:extLst>
          </p:cNvPr>
          <p:cNvGraphicFramePr>
            <a:graphicFrameLocks noGrp="1"/>
          </p:cNvGraphicFramePr>
          <p:nvPr>
            <p:ph idx="1"/>
            <p:extLst>
              <p:ext uri="{D42A27DB-BD31-4B8C-83A1-F6EECF244321}">
                <p14:modId xmlns:p14="http://schemas.microsoft.com/office/powerpoint/2010/main" val="3398530877"/>
              </p:ext>
            </p:extLst>
          </p:nvPr>
        </p:nvGraphicFramePr>
        <p:xfrm>
          <a:off x="1047750" y="1505790"/>
          <a:ext cx="10096500" cy="4727898"/>
        </p:xfrm>
        <a:graphic>
          <a:graphicData uri="http://schemas.openxmlformats.org/drawingml/2006/table">
            <a:tbl>
              <a:tblPr>
                <a:tableStyleId>{BDBED569-4797-4DF1-A0F4-6AAB3CD982D8}</a:tableStyleId>
              </a:tblPr>
              <a:tblGrid>
                <a:gridCol w="1397000">
                  <a:extLst>
                    <a:ext uri="{9D8B030D-6E8A-4147-A177-3AD203B41FA5}">
                      <a16:colId xmlns:a16="http://schemas.microsoft.com/office/drawing/2014/main" val="1761413351"/>
                    </a:ext>
                  </a:extLst>
                </a:gridCol>
                <a:gridCol w="882912">
                  <a:extLst>
                    <a:ext uri="{9D8B030D-6E8A-4147-A177-3AD203B41FA5}">
                      <a16:colId xmlns:a16="http://schemas.microsoft.com/office/drawing/2014/main" val="728356925"/>
                    </a:ext>
                  </a:extLst>
                </a:gridCol>
                <a:gridCol w="1338606">
                  <a:extLst>
                    <a:ext uri="{9D8B030D-6E8A-4147-A177-3AD203B41FA5}">
                      <a16:colId xmlns:a16="http://schemas.microsoft.com/office/drawing/2014/main" val="1625659641"/>
                    </a:ext>
                  </a:extLst>
                </a:gridCol>
                <a:gridCol w="6477982">
                  <a:extLst>
                    <a:ext uri="{9D8B030D-6E8A-4147-A177-3AD203B41FA5}">
                      <a16:colId xmlns:a16="http://schemas.microsoft.com/office/drawing/2014/main" val="1169570236"/>
                    </a:ext>
                  </a:extLst>
                </a:gridCol>
              </a:tblGrid>
              <a:tr h="803581">
                <a:tc>
                  <a:txBody>
                    <a:bodyPr/>
                    <a:lstStyle/>
                    <a:p>
                      <a:pPr algn="ctr" fontAlgn="ctr">
                        <a:buNone/>
                      </a:pPr>
                      <a:r>
                        <a:rPr lang="en-IN" sz="2200" u="none" strike="noStrike" dirty="0">
                          <a:effectLst/>
                          <a:latin typeface="Trebuchet MS" panose="020B0603020202020204" pitchFamily="34" charset="0"/>
                        </a:rPr>
                        <a:t>Eligible person </a:t>
                      </a:r>
                      <a:endParaRPr lang="en-IN" sz="22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IN" sz="2200" u="none" strike="noStrike">
                          <a:effectLst/>
                          <a:latin typeface="Trebuchet MS" panose="020B0603020202020204" pitchFamily="34" charset="0"/>
                        </a:rPr>
                        <a:t>Table Sl. No.</a:t>
                      </a:r>
                      <a:endParaRPr lang="en-IN" sz="2200" b="1" i="0" u="none" strike="noStrike">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US" sz="2200" u="none" strike="noStrike">
                          <a:effectLst/>
                          <a:latin typeface="Trebuchet MS" panose="020B0603020202020204" pitchFamily="34" charset="0"/>
                        </a:rPr>
                        <a:t>Sec in IT  Act, 1961</a:t>
                      </a:r>
                      <a:endParaRPr lang="en-US" sz="2200" b="1" i="0" u="none" strike="noStrike">
                        <a:solidFill>
                          <a:srgbClr val="000000"/>
                        </a:solidFill>
                        <a:effectLst/>
                        <a:latin typeface="Trebuchet MS" panose="020B060302020202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200" u="none" strike="noStrike" dirty="0">
                          <a:effectLst/>
                          <a:latin typeface="Trebuchet MS" panose="020B0603020202020204" pitchFamily="34" charset="0"/>
                        </a:rPr>
                        <a:t>Short description - as per Income-tax Act, 2025</a:t>
                      </a:r>
                      <a:endParaRPr lang="en-US" sz="2200" b="1" i="0" u="none" strike="noStrike" dirty="0">
                        <a:solidFill>
                          <a:srgbClr val="000000"/>
                        </a:solidFill>
                        <a:effectLst/>
                        <a:latin typeface="Trebuchet MS" panose="020B0603020202020204" pitchFamily="34" charset="0"/>
                      </a:endParaRPr>
                    </a:p>
                  </a:txBody>
                  <a:tcPr marL="6350" marR="6350" marT="6350" marB="0" anchor="ctr"/>
                </a:tc>
                <a:extLst>
                  <a:ext uri="{0D108BD9-81ED-4DB2-BD59-A6C34878D82A}">
                    <a16:rowId xmlns:a16="http://schemas.microsoft.com/office/drawing/2014/main" val="382254609"/>
                  </a:ext>
                </a:extLst>
              </a:tr>
              <a:tr h="405559">
                <a:tc rowSpan="6">
                  <a:txBody>
                    <a:bodyPr/>
                    <a:lstStyle/>
                    <a:p>
                      <a:pPr algn="ctr" fontAlgn="b">
                        <a:buNone/>
                      </a:pPr>
                      <a:r>
                        <a:rPr lang="en-IN" sz="2200" u="none" strike="noStrike" dirty="0">
                          <a:effectLst/>
                          <a:latin typeface="Trebuchet MS" panose="020B0603020202020204" pitchFamily="34" charset="0"/>
                        </a:rPr>
                        <a:t>Individual </a:t>
                      </a:r>
                    </a:p>
                  </a:txBody>
                  <a:tcPr marL="6350" marR="6350" marT="6350" marB="0" anchor="ctr"/>
                </a:tc>
                <a:tc>
                  <a:txBody>
                    <a:bodyPr/>
                    <a:lstStyle/>
                    <a:p>
                      <a:pPr algn="ctr" fontAlgn="b">
                        <a:buNone/>
                      </a:pPr>
                      <a:r>
                        <a:rPr lang="en-IN" sz="2200" u="none" strike="noStrike" dirty="0">
                          <a:effectLst/>
                          <a:latin typeface="Trebuchet MS" panose="020B0603020202020204" pitchFamily="34" charset="0"/>
                        </a:rPr>
                        <a:t>5</a:t>
                      </a: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dirty="0">
                          <a:effectLst/>
                          <a:latin typeface="Trebuchet MS" panose="020B0603020202020204" pitchFamily="34" charset="0"/>
                        </a:rPr>
                        <a:t>10(17)(</a:t>
                      </a:r>
                      <a:r>
                        <a:rPr lang="en-IN" sz="2200" u="none" strike="noStrike" dirty="0" err="1">
                          <a:effectLst/>
                          <a:latin typeface="Trebuchet MS" panose="020B0603020202020204" pitchFamily="34" charset="0"/>
                        </a:rPr>
                        <a:t>i</a:t>
                      </a:r>
                      <a:r>
                        <a:rPr lang="en-IN" sz="2200" u="none" strike="noStrike" dirty="0">
                          <a:effectLst/>
                          <a:latin typeface="Trebuchet MS" panose="020B0603020202020204" pitchFamily="34" charset="0"/>
                        </a:rPr>
                        <a:t>)</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200" u="none" strike="noStrike" dirty="0">
                          <a:effectLst/>
                          <a:latin typeface="Trebuchet MS" panose="020B0603020202020204" pitchFamily="34" charset="0"/>
                        </a:rPr>
                        <a:t>Daily allowance of MP / MLA / committee member</a:t>
                      </a:r>
                      <a:r>
                        <a:rPr lang="en-US" sz="2200" u="none" strike="noStrike" dirty="0">
                          <a:solidFill>
                            <a:srgbClr val="C00000"/>
                          </a:solidFill>
                          <a:effectLst/>
                          <a:latin typeface="Trebuchet MS" panose="020B0603020202020204" pitchFamily="34" charset="0"/>
                        </a:rPr>
                        <a:t>*</a:t>
                      </a:r>
                      <a:endParaRPr lang="en-US" sz="2200" b="0" i="0" u="none" strike="noStrike" dirty="0">
                        <a:solidFill>
                          <a:srgbClr val="C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695965786"/>
                  </a:ext>
                </a:extLst>
              </a:tr>
              <a:tr h="599770">
                <a:tc vMerge="1">
                  <a:txBody>
                    <a:bodyPr/>
                    <a:lstStyle/>
                    <a:p>
                      <a:pPr algn="l"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a:effectLst/>
                          <a:latin typeface="Trebuchet MS" panose="020B0603020202020204" pitchFamily="34" charset="0"/>
                        </a:rPr>
                        <a:t>6</a:t>
                      </a:r>
                      <a:endParaRPr lang="en-IN" sz="2200" b="1" i="0" u="none" strike="noStrike">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a:effectLst/>
                          <a:latin typeface="Trebuchet MS" panose="020B0603020202020204" pitchFamily="34" charset="0"/>
                        </a:rPr>
                        <a:t>10(17)(ii)</a:t>
                      </a:r>
                      <a:endParaRPr lang="en-IN" sz="22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200" u="none" strike="noStrike" dirty="0">
                          <a:effectLst/>
                          <a:latin typeface="Trebuchet MS" panose="020B0603020202020204" pitchFamily="34" charset="0"/>
                        </a:rPr>
                        <a:t>Allowance of Member of Parliament under Constituency Allowance Rules</a:t>
                      </a:r>
                      <a:r>
                        <a:rPr lang="en-US" sz="2200" u="none" strike="noStrike" dirty="0">
                          <a:solidFill>
                            <a:srgbClr val="FF0000"/>
                          </a:solidFill>
                          <a:effectLst/>
                          <a:latin typeface="Trebuchet MS" panose="020B0603020202020204" pitchFamily="34" charset="0"/>
                        </a:rPr>
                        <a:t>*</a:t>
                      </a:r>
                      <a:endParaRPr lang="en-US" sz="2200" b="0" i="0" u="none" strike="noStrike" dirty="0">
                        <a:solidFill>
                          <a:srgbClr val="FF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541064082"/>
                  </a:ext>
                </a:extLst>
              </a:tr>
              <a:tr h="629283">
                <a:tc vMerge="1">
                  <a:txBody>
                    <a:bodyPr/>
                    <a:lstStyle/>
                    <a:p>
                      <a:pPr algn="l"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a:effectLst/>
                          <a:latin typeface="Trebuchet MS" panose="020B0603020202020204" pitchFamily="34" charset="0"/>
                        </a:rPr>
                        <a:t>7</a:t>
                      </a:r>
                      <a:endParaRPr lang="en-IN" sz="2200" b="1" i="0" u="none" strike="noStrike">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a:effectLst/>
                          <a:latin typeface="Trebuchet MS" panose="020B0603020202020204" pitchFamily="34" charset="0"/>
                        </a:rPr>
                        <a:t>10(17)(iii)</a:t>
                      </a:r>
                      <a:endParaRPr lang="en-IN" sz="22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200" u="none" strike="noStrike" dirty="0">
                          <a:effectLst/>
                          <a:latin typeface="Trebuchet MS" panose="020B0603020202020204" pitchFamily="34" charset="0"/>
                        </a:rPr>
                        <a:t>Constituency allowance of State Legislature member</a:t>
                      </a:r>
                      <a:r>
                        <a:rPr lang="en-US" sz="2200" u="none" strike="noStrike" dirty="0">
                          <a:solidFill>
                            <a:srgbClr val="FF0000"/>
                          </a:solidFill>
                          <a:effectLst/>
                          <a:latin typeface="Trebuchet MS" panose="020B0603020202020204" pitchFamily="34" charset="0"/>
                        </a:rPr>
                        <a:t>*</a:t>
                      </a:r>
                      <a:endParaRPr lang="en-US" sz="2200" b="0" i="0" u="none" strike="noStrike" dirty="0">
                        <a:solidFill>
                          <a:srgbClr val="FF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4223915213"/>
                  </a:ext>
                </a:extLst>
              </a:tr>
              <a:tr h="608025">
                <a:tc vMerge="1">
                  <a:txBody>
                    <a:bodyPr/>
                    <a:lstStyle/>
                    <a:p>
                      <a:pPr algn="l"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a:effectLst/>
                          <a:latin typeface="Trebuchet MS" panose="020B0603020202020204" pitchFamily="34" charset="0"/>
                        </a:rPr>
                        <a:t>4</a:t>
                      </a:r>
                      <a:endParaRPr lang="en-IN" sz="2200" b="1" i="0" u="none" strike="noStrike">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a:effectLst/>
                          <a:latin typeface="Trebuchet MS" panose="020B0603020202020204" pitchFamily="34" charset="0"/>
                        </a:rPr>
                        <a:t>10(12B)/(12BA)</a:t>
                      </a:r>
                      <a:endParaRPr lang="en-IN" sz="22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200" u="none" strike="noStrike" dirty="0">
                          <a:effectLst/>
                          <a:latin typeface="Trebuchet MS" panose="020B0603020202020204" pitchFamily="34" charset="0"/>
                        </a:rPr>
                        <a:t>Partial withdrawal payment from NPS Trust by employee / guardian</a:t>
                      </a:r>
                      <a:endParaRPr lang="en-US" sz="22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40299862"/>
                  </a:ext>
                </a:extLst>
              </a:tr>
              <a:tr h="616915">
                <a:tc vMerge="1">
                  <a:txBody>
                    <a:bodyPr/>
                    <a:lstStyle/>
                    <a:p>
                      <a:pPr algn="l"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a:effectLst/>
                          <a:latin typeface="Trebuchet MS" panose="020B0603020202020204" pitchFamily="34" charset="0"/>
                        </a:rPr>
                        <a:t>3</a:t>
                      </a:r>
                      <a:endParaRPr lang="en-IN" sz="2200" b="1" i="0" u="none" strike="noStrike">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a:effectLst/>
                          <a:latin typeface="Trebuchet MS" panose="020B0603020202020204" pitchFamily="34" charset="0"/>
                        </a:rPr>
                        <a:t>10(10BC)</a:t>
                      </a:r>
                      <a:endParaRPr lang="en-IN" sz="22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200" u="none" strike="noStrike" dirty="0">
                          <a:effectLst/>
                          <a:latin typeface="Trebuchet MS" panose="020B0603020202020204" pitchFamily="34" charset="0"/>
                        </a:rPr>
                        <a:t>Disaster compensation from Government / local authority</a:t>
                      </a:r>
                      <a:endParaRPr lang="en-US" sz="22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068198363"/>
                  </a:ext>
                </a:extLst>
              </a:tr>
              <a:tr h="405559">
                <a:tc vMerge="1">
                  <a:txBody>
                    <a:bodyPr/>
                    <a:lstStyle/>
                    <a:p>
                      <a:pPr algn="l"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dirty="0">
                          <a:effectLst/>
                          <a:latin typeface="Trebuchet MS" panose="020B0603020202020204" pitchFamily="34" charset="0"/>
                        </a:rPr>
                        <a:t>1</a:t>
                      </a: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dirty="0">
                          <a:effectLst/>
                          <a:latin typeface="Trebuchet MS" panose="020B0603020202020204" pitchFamily="34" charset="0"/>
                        </a:rPr>
                        <a:t>10(2)</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200" u="none" strike="noStrike" dirty="0">
                          <a:solidFill>
                            <a:srgbClr val="FF0000"/>
                          </a:solidFill>
                          <a:effectLst/>
                          <a:latin typeface="Trebuchet MS" panose="020B0603020202020204" pitchFamily="34" charset="0"/>
                        </a:rPr>
                        <a:t>Sum received by member from HUF</a:t>
                      </a:r>
                      <a:endParaRPr lang="en-US" sz="2200" b="0" i="0" u="none" strike="noStrike" dirty="0">
                        <a:solidFill>
                          <a:srgbClr val="FF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629336222"/>
                  </a:ext>
                </a:extLst>
              </a:tr>
              <a:tr h="405559">
                <a:tc gridSpan="4">
                  <a:txBody>
                    <a:bodyPr/>
                    <a:lstStyle/>
                    <a:p>
                      <a:pPr algn="l" fontAlgn="b">
                        <a:buNone/>
                      </a:pPr>
                      <a:r>
                        <a:rPr lang="en-IN" sz="2200" u="none" strike="noStrike" dirty="0">
                          <a:solidFill>
                            <a:srgbClr val="FF0000"/>
                          </a:solidFill>
                          <a:effectLst/>
                          <a:latin typeface="Trebuchet MS" panose="020B0603020202020204" pitchFamily="34" charset="0"/>
                        </a:rPr>
                        <a:t>* NA for sec 202(2)</a:t>
                      </a:r>
                    </a:p>
                  </a:txBody>
                  <a:tcPr marL="6350" marR="6350" marT="6350" marB="0" anchor="ctr"/>
                </a:tc>
                <a:tc hMerge="1">
                  <a:txBody>
                    <a:bodyPr/>
                    <a:lstStyle/>
                    <a:p>
                      <a:pPr algn="ctr"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hMerge="1">
                  <a:txBody>
                    <a:bodyPr/>
                    <a:lstStyle/>
                    <a:p>
                      <a:pPr algn="ctr" fontAlgn="b">
                        <a:buNone/>
                      </a:pPr>
                      <a:endParaRPr lang="en-IN" sz="2200" b="0" i="0" u="none" strike="noStrike" dirty="0">
                        <a:solidFill>
                          <a:srgbClr val="000000"/>
                        </a:solidFill>
                        <a:effectLst/>
                        <a:latin typeface="Trebuchet MS" panose="020B0603020202020204" pitchFamily="34" charset="0"/>
                      </a:endParaRPr>
                    </a:p>
                  </a:txBody>
                  <a:tcPr marL="6350" marR="6350" marT="6350" marB="0" anchor="b"/>
                </a:tc>
                <a:tc hMerge="1">
                  <a:txBody>
                    <a:bodyPr/>
                    <a:lstStyle/>
                    <a:p>
                      <a:pPr algn="l" fontAlgn="b">
                        <a:buNone/>
                      </a:pPr>
                      <a:endParaRPr lang="en-US" sz="2200" b="0" i="0" u="none" strike="noStrike" dirty="0">
                        <a:solidFill>
                          <a:srgbClr val="FF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015190869"/>
                  </a:ext>
                </a:extLst>
              </a:tr>
            </a:tbl>
          </a:graphicData>
        </a:graphic>
      </p:graphicFrame>
    </p:spTree>
    <p:extLst>
      <p:ext uri="{BB962C8B-B14F-4D97-AF65-F5344CB8AC3E}">
        <p14:creationId xmlns:p14="http://schemas.microsoft.com/office/powerpoint/2010/main" val="675313171"/>
      </p:ext>
    </p:extLst>
  </p:cSld>
  <p:clrMapOvr>
    <a:masterClrMapping/>
  </p:clrMapOvr>
  <p:transition spd="slow">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EF422-069B-C1E3-F808-EF6E5D0A0E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94F1E2-D7BD-240D-D13E-111C67E5ADBB}"/>
              </a:ext>
            </a:extLst>
          </p:cNvPr>
          <p:cNvSpPr>
            <a:spLocks noGrp="1"/>
          </p:cNvSpPr>
          <p:nvPr>
            <p:ph type="title"/>
          </p:nvPr>
        </p:nvSpPr>
        <p:spPr/>
        <p:txBody>
          <a:bodyPr/>
          <a:lstStyle/>
          <a:p>
            <a:r>
              <a:rPr lang="en-IN" dirty="0">
                <a:latin typeface="Trebuchet MS" panose="020B0603020202020204" pitchFamily="34" charset="0"/>
              </a:rPr>
              <a:t>Schedule – III  - 39 +4 Items (5 to salary)</a:t>
            </a:r>
            <a:endParaRPr lang="en-IN" dirty="0"/>
          </a:p>
        </p:txBody>
      </p:sp>
      <p:graphicFrame>
        <p:nvGraphicFramePr>
          <p:cNvPr id="6" name="Content Placeholder 5">
            <a:extLst>
              <a:ext uri="{FF2B5EF4-FFF2-40B4-BE49-F238E27FC236}">
                <a16:creationId xmlns:a16="http://schemas.microsoft.com/office/drawing/2014/main" id="{ED2E96C6-CF22-359E-7A85-9D81C4ABBE4D}"/>
              </a:ext>
            </a:extLst>
          </p:cNvPr>
          <p:cNvGraphicFramePr>
            <a:graphicFrameLocks noGrp="1"/>
          </p:cNvGraphicFramePr>
          <p:nvPr>
            <p:ph idx="1"/>
            <p:extLst>
              <p:ext uri="{D42A27DB-BD31-4B8C-83A1-F6EECF244321}">
                <p14:modId xmlns:p14="http://schemas.microsoft.com/office/powerpoint/2010/main" val="4266895921"/>
              </p:ext>
            </p:extLst>
          </p:nvPr>
        </p:nvGraphicFramePr>
        <p:xfrm>
          <a:off x="953482" y="1370967"/>
          <a:ext cx="10096500" cy="4992129"/>
        </p:xfrm>
        <a:graphic>
          <a:graphicData uri="http://schemas.openxmlformats.org/drawingml/2006/table">
            <a:tbl>
              <a:tblPr>
                <a:tableStyleId>{BDBED569-4797-4DF1-A0F4-6AAB3CD982D8}</a:tableStyleId>
              </a:tblPr>
              <a:tblGrid>
                <a:gridCol w="1397000">
                  <a:extLst>
                    <a:ext uri="{9D8B030D-6E8A-4147-A177-3AD203B41FA5}">
                      <a16:colId xmlns:a16="http://schemas.microsoft.com/office/drawing/2014/main" val="779520865"/>
                    </a:ext>
                  </a:extLst>
                </a:gridCol>
                <a:gridCol w="774700">
                  <a:extLst>
                    <a:ext uri="{9D8B030D-6E8A-4147-A177-3AD203B41FA5}">
                      <a16:colId xmlns:a16="http://schemas.microsoft.com/office/drawing/2014/main" val="290137570"/>
                    </a:ext>
                  </a:extLst>
                </a:gridCol>
                <a:gridCol w="1390257">
                  <a:extLst>
                    <a:ext uri="{9D8B030D-6E8A-4147-A177-3AD203B41FA5}">
                      <a16:colId xmlns:a16="http://schemas.microsoft.com/office/drawing/2014/main" val="1353935079"/>
                    </a:ext>
                  </a:extLst>
                </a:gridCol>
                <a:gridCol w="6534543">
                  <a:extLst>
                    <a:ext uri="{9D8B030D-6E8A-4147-A177-3AD203B41FA5}">
                      <a16:colId xmlns:a16="http://schemas.microsoft.com/office/drawing/2014/main" val="2160545408"/>
                    </a:ext>
                  </a:extLst>
                </a:gridCol>
              </a:tblGrid>
              <a:tr h="763780">
                <a:tc>
                  <a:txBody>
                    <a:bodyPr/>
                    <a:lstStyle/>
                    <a:p>
                      <a:pPr algn="ctr" fontAlgn="ctr">
                        <a:buNone/>
                      </a:pPr>
                      <a:r>
                        <a:rPr lang="en-IN" sz="2000" u="none" strike="noStrike" dirty="0">
                          <a:effectLst/>
                          <a:latin typeface="Trebuchet MS" panose="020B0603020202020204" pitchFamily="34" charset="0"/>
                        </a:rPr>
                        <a:t>Eligible person </a:t>
                      </a:r>
                      <a:endParaRPr lang="en-IN" sz="20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IN" sz="2000" u="none" strike="noStrike">
                          <a:effectLst/>
                          <a:latin typeface="Trebuchet MS" panose="020B0603020202020204" pitchFamily="34" charset="0"/>
                        </a:rPr>
                        <a:t>Table Sl. No.</a:t>
                      </a:r>
                      <a:endParaRPr lang="en-IN" sz="2000" b="1" i="0" u="none" strike="noStrike">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US" sz="2000" u="none" strike="noStrike">
                          <a:effectLst/>
                          <a:latin typeface="Trebuchet MS" panose="020B0603020202020204" pitchFamily="34" charset="0"/>
                        </a:rPr>
                        <a:t>Sec in IT  Act, 1961</a:t>
                      </a:r>
                      <a:endParaRPr lang="en-US" sz="2000" b="1" i="0" u="none" strike="noStrike">
                        <a:solidFill>
                          <a:srgbClr val="000000"/>
                        </a:solidFill>
                        <a:effectLst/>
                        <a:latin typeface="Trebuchet MS" panose="020B060302020202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000" u="none" strike="noStrike" dirty="0">
                          <a:effectLst/>
                          <a:latin typeface="Trebuchet MS" panose="020B0603020202020204" pitchFamily="34" charset="0"/>
                        </a:rPr>
                        <a:t>Short description - as per Income-tax Act, 2025</a:t>
                      </a:r>
                      <a:endParaRPr lang="en-US" sz="2000" b="1" i="0" u="none" strike="noStrike" dirty="0">
                        <a:solidFill>
                          <a:srgbClr val="000000"/>
                        </a:solidFill>
                        <a:effectLst/>
                        <a:latin typeface="Trebuchet MS" panose="020B0603020202020204" pitchFamily="34" charset="0"/>
                      </a:endParaRPr>
                    </a:p>
                  </a:txBody>
                  <a:tcPr marL="6350" marR="6350" marT="6350" marB="0" anchor="ctr"/>
                </a:tc>
                <a:extLst>
                  <a:ext uri="{0D108BD9-81ED-4DB2-BD59-A6C34878D82A}">
                    <a16:rowId xmlns:a16="http://schemas.microsoft.com/office/drawing/2014/main" val="2056686540"/>
                  </a:ext>
                </a:extLst>
              </a:tr>
              <a:tr h="763780">
                <a:tc rowSpan="9">
                  <a:txBody>
                    <a:bodyPr/>
                    <a:lstStyle/>
                    <a:p>
                      <a:pPr algn="ctr" fontAlgn="b">
                        <a:buNone/>
                      </a:pPr>
                      <a:r>
                        <a:rPr lang="en-IN" sz="2000" u="none" strike="noStrike" dirty="0">
                          <a:effectLst/>
                          <a:latin typeface="Trebuchet MS" panose="020B0603020202020204" pitchFamily="34" charset="0"/>
                        </a:rPr>
                        <a:t>Individual </a:t>
                      </a:r>
                      <a:endParaRPr lang="en-IN" sz="20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2000" u="none" strike="noStrike" dirty="0">
                          <a:effectLst/>
                          <a:latin typeface="Trebuchet MS" panose="020B0603020202020204" pitchFamily="34" charset="0"/>
                        </a:rPr>
                        <a:t>39</a:t>
                      </a:r>
                      <a:endParaRPr lang="en-IN" sz="20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2000" u="none" strike="noStrike" dirty="0">
                          <a:effectLst/>
                          <a:latin typeface="Trebuchet MS" panose="020B0603020202020204" pitchFamily="34" charset="0"/>
                        </a:rPr>
                        <a:t>10(15)(iv)(</a:t>
                      </a:r>
                      <a:r>
                        <a:rPr lang="en-IN" sz="2000" u="none" strike="noStrike" dirty="0" err="1">
                          <a:effectLst/>
                          <a:latin typeface="Trebuchet MS" panose="020B0603020202020204" pitchFamily="34" charset="0"/>
                        </a:rPr>
                        <a:t>i</a:t>
                      </a:r>
                      <a:r>
                        <a:rPr lang="en-IN" sz="2000" u="none" strike="noStrike" dirty="0">
                          <a:effectLst/>
                          <a:latin typeface="Trebuchet MS" panose="020B0603020202020204" pitchFamily="34" charset="0"/>
                        </a:rPr>
                        <a:t>) </a:t>
                      </a:r>
                      <a:endParaRPr lang="en-IN" sz="2000" b="0"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l" fontAlgn="b">
                        <a:buNone/>
                      </a:pPr>
                      <a:r>
                        <a:rPr lang="en-US" sz="2000" u="none" strike="noStrike" dirty="0">
                          <a:effectLst/>
                          <a:latin typeface="Trebuchet MS" panose="020B0603020202020204" pitchFamily="34" charset="0"/>
                        </a:rPr>
                        <a:t>interest payable by govt on deposits by employees of the retirement proceeds</a:t>
                      </a:r>
                      <a:endParaRPr lang="en-US" sz="20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525755365"/>
                  </a:ext>
                </a:extLst>
              </a:tr>
              <a:tr h="385827">
                <a:tc vMerge="1">
                  <a:txBody>
                    <a:bodyPr/>
                    <a:lstStyle/>
                    <a:p>
                      <a:pPr algn="l" fontAlgn="b">
                        <a:buNone/>
                      </a:pPr>
                      <a:endParaRPr lang="en-IN" sz="20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000" u="none" strike="noStrike" dirty="0">
                          <a:effectLst/>
                          <a:latin typeface="Trebuchet MS" panose="020B0603020202020204" pitchFamily="34" charset="0"/>
                        </a:rPr>
                        <a:t>14</a:t>
                      </a:r>
                      <a:endParaRPr lang="en-IN" sz="20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2000" u="none" strike="noStrike">
                          <a:effectLst/>
                          <a:latin typeface="Trebuchet MS" panose="020B0603020202020204" pitchFamily="34" charset="0"/>
                        </a:rPr>
                        <a:t>10(18)(i)</a:t>
                      </a:r>
                      <a:endParaRPr lang="en-IN" sz="2000" b="0" i="0" u="none" strike="noStrike">
                        <a:solidFill>
                          <a:srgbClr val="000000"/>
                        </a:solidFill>
                        <a:effectLst/>
                        <a:latin typeface="Trebuchet MS" panose="020B0603020202020204" pitchFamily="34" charset="0"/>
                      </a:endParaRPr>
                    </a:p>
                  </a:txBody>
                  <a:tcPr marL="6350" marR="6350" marT="6350" marB="0" anchor="ctr"/>
                </a:tc>
                <a:tc>
                  <a:txBody>
                    <a:bodyPr/>
                    <a:lstStyle/>
                    <a:p>
                      <a:pPr algn="l" fontAlgn="b">
                        <a:buNone/>
                      </a:pPr>
                      <a:r>
                        <a:rPr lang="en-US" sz="2000" u="none" strike="noStrike" dirty="0">
                          <a:effectLst/>
                          <a:latin typeface="Trebuchet MS" panose="020B0603020202020204" pitchFamily="34" charset="0"/>
                        </a:rPr>
                        <a:t>Pension of gallantry award winner</a:t>
                      </a:r>
                      <a:endParaRPr lang="en-US" sz="20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283145070"/>
                  </a:ext>
                </a:extLst>
              </a:tr>
              <a:tr h="385827">
                <a:tc vMerge="1">
                  <a:txBody>
                    <a:bodyPr/>
                    <a:lstStyle/>
                    <a:p>
                      <a:pPr algn="l" fontAlgn="b">
                        <a:buNone/>
                      </a:pPr>
                      <a:endParaRPr lang="en-IN" sz="20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000" u="none" strike="noStrike" dirty="0">
                          <a:effectLst/>
                          <a:latin typeface="Trebuchet MS" panose="020B0603020202020204" pitchFamily="34" charset="0"/>
                        </a:rPr>
                        <a:t>15</a:t>
                      </a:r>
                      <a:endParaRPr lang="en-IN" sz="20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2000" u="none" strike="noStrike" dirty="0">
                          <a:effectLst/>
                          <a:latin typeface="Trebuchet MS" panose="020B0603020202020204" pitchFamily="34" charset="0"/>
                        </a:rPr>
                        <a:t>10(18)(ii)</a:t>
                      </a:r>
                      <a:endParaRPr lang="en-IN" sz="2000" b="0"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l" fontAlgn="b">
                        <a:buNone/>
                      </a:pPr>
                      <a:r>
                        <a:rPr lang="en-US" sz="2000" u="none" strike="noStrike" dirty="0">
                          <a:effectLst/>
                          <a:latin typeface="Trebuchet MS" panose="020B0603020202020204" pitchFamily="34" charset="0"/>
                        </a:rPr>
                        <a:t>Family pension of gallantry award winner</a:t>
                      </a:r>
                      <a:endParaRPr lang="en-US" sz="20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584899852"/>
                  </a:ext>
                </a:extLst>
              </a:tr>
              <a:tr h="763780">
                <a:tc vMerge="1">
                  <a:txBody>
                    <a:bodyPr/>
                    <a:lstStyle/>
                    <a:p>
                      <a:pPr algn="l" fontAlgn="b">
                        <a:buNone/>
                      </a:pPr>
                      <a:endParaRPr lang="en-IN" sz="20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000" u="none" strike="noStrike" dirty="0">
                          <a:effectLst/>
                          <a:latin typeface="Trebuchet MS" panose="020B0603020202020204" pitchFamily="34" charset="0"/>
                        </a:rPr>
                        <a:t>16</a:t>
                      </a:r>
                      <a:endParaRPr lang="en-IN" sz="20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2000" u="none" strike="noStrike" dirty="0">
                          <a:effectLst/>
                          <a:latin typeface="Trebuchet MS" panose="020B0603020202020204" pitchFamily="34" charset="0"/>
                        </a:rPr>
                        <a:t>10(19)</a:t>
                      </a:r>
                      <a:endParaRPr lang="en-IN" sz="2000" b="0"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l" fontAlgn="b">
                        <a:buNone/>
                      </a:pPr>
                      <a:r>
                        <a:rPr lang="en-US" sz="2000" u="none" strike="noStrike" dirty="0">
                          <a:effectLst/>
                          <a:latin typeface="Trebuchet MS" panose="020B0603020202020204" pitchFamily="34" charset="0"/>
                        </a:rPr>
                        <a:t>Family pension of armed forces / paramilitary operational death</a:t>
                      </a:r>
                      <a:endParaRPr lang="en-US" sz="20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146875425"/>
                  </a:ext>
                </a:extLst>
              </a:tr>
              <a:tr h="385827">
                <a:tc vMerge="1">
                  <a:txBody>
                    <a:bodyPr/>
                    <a:lstStyle/>
                    <a:p>
                      <a:pPr algn="l" fontAlgn="b">
                        <a:buNone/>
                      </a:pPr>
                      <a:endParaRPr lang="en-IN" sz="20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000" u="none" strike="noStrike" dirty="0">
                          <a:effectLst/>
                          <a:latin typeface="Trebuchet MS" panose="020B0603020202020204" pitchFamily="34" charset="0"/>
                        </a:rPr>
                        <a:t>17</a:t>
                      </a:r>
                      <a:endParaRPr lang="en-IN" sz="20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2000" u="none" strike="noStrike">
                          <a:effectLst/>
                          <a:latin typeface="Trebuchet MS" panose="020B0603020202020204" pitchFamily="34" charset="0"/>
                        </a:rPr>
                        <a:t>10(32)</a:t>
                      </a:r>
                      <a:endParaRPr lang="en-IN" sz="2000" b="0" i="0" u="none" strike="noStrike">
                        <a:solidFill>
                          <a:srgbClr val="000000"/>
                        </a:solidFill>
                        <a:effectLst/>
                        <a:latin typeface="Trebuchet MS" panose="020B0603020202020204" pitchFamily="34" charset="0"/>
                      </a:endParaRPr>
                    </a:p>
                  </a:txBody>
                  <a:tcPr marL="6350" marR="6350" marT="6350" marB="0" anchor="ctr"/>
                </a:tc>
                <a:tc>
                  <a:txBody>
                    <a:bodyPr/>
                    <a:lstStyle/>
                    <a:p>
                      <a:pPr algn="l" fontAlgn="b">
                        <a:buNone/>
                      </a:pPr>
                      <a:r>
                        <a:rPr lang="en-US" sz="2000" u="none" strike="noStrike" dirty="0">
                          <a:solidFill>
                            <a:srgbClr val="FF0000"/>
                          </a:solidFill>
                          <a:effectLst/>
                          <a:latin typeface="Trebuchet MS" panose="020B0603020202020204" pitchFamily="34" charset="0"/>
                        </a:rPr>
                        <a:t>Minor child's income clubbed under section 99(1)(c)</a:t>
                      </a:r>
                      <a:endParaRPr lang="en-US" sz="2000" b="0" i="0" u="none" strike="noStrike" dirty="0">
                        <a:solidFill>
                          <a:srgbClr val="FF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805709486"/>
                  </a:ext>
                </a:extLst>
              </a:tr>
              <a:tr h="385827">
                <a:tc vMerge="1">
                  <a:txBody>
                    <a:bodyPr/>
                    <a:lstStyle/>
                    <a:p>
                      <a:pPr algn="l" fontAlgn="b">
                        <a:buNone/>
                      </a:pPr>
                      <a:endParaRPr lang="en-IN" sz="20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000" u="none" strike="noStrike" dirty="0">
                          <a:effectLst/>
                          <a:latin typeface="Trebuchet MS" panose="020B0603020202020204" pitchFamily="34" charset="0"/>
                        </a:rPr>
                        <a:t>19</a:t>
                      </a:r>
                      <a:endParaRPr lang="en-IN" sz="20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2000" u="none" strike="noStrike">
                          <a:effectLst/>
                          <a:latin typeface="Trebuchet MS" panose="020B0603020202020204" pitchFamily="34" charset="0"/>
                        </a:rPr>
                        <a:t>10(26)</a:t>
                      </a:r>
                      <a:endParaRPr lang="en-IN" sz="2000" b="0" i="0" u="none" strike="noStrike">
                        <a:solidFill>
                          <a:srgbClr val="000000"/>
                        </a:solidFill>
                        <a:effectLst/>
                        <a:latin typeface="Trebuchet MS" panose="020B0603020202020204" pitchFamily="34" charset="0"/>
                      </a:endParaRPr>
                    </a:p>
                  </a:txBody>
                  <a:tcPr marL="6350" marR="6350" marT="6350" marB="0" anchor="ctr"/>
                </a:tc>
                <a:tc>
                  <a:txBody>
                    <a:bodyPr/>
                    <a:lstStyle/>
                    <a:p>
                      <a:pPr algn="l" fontAlgn="b">
                        <a:buNone/>
                      </a:pPr>
                      <a:r>
                        <a:rPr lang="en-US" sz="2000" u="none" strike="noStrike" dirty="0">
                          <a:effectLst/>
                          <a:latin typeface="Trebuchet MS" panose="020B0603020202020204" pitchFamily="34" charset="0"/>
                        </a:rPr>
                        <a:t>Income of Scheduled Tribe in specified areas / States</a:t>
                      </a:r>
                      <a:endParaRPr lang="en-US" sz="20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613309442"/>
                  </a:ext>
                </a:extLst>
              </a:tr>
              <a:tr h="385827">
                <a:tc vMerge="1">
                  <a:txBody>
                    <a:bodyPr/>
                    <a:lstStyle/>
                    <a:p>
                      <a:pPr algn="l" fontAlgn="b">
                        <a:buNone/>
                      </a:pPr>
                      <a:endParaRPr lang="en-IN" sz="20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000" u="none" strike="noStrike" dirty="0">
                          <a:effectLst/>
                          <a:latin typeface="Trebuchet MS" panose="020B0603020202020204" pitchFamily="34" charset="0"/>
                        </a:rPr>
                        <a:t>20</a:t>
                      </a:r>
                      <a:endParaRPr lang="en-IN" sz="20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2000" u="none" strike="noStrike">
                          <a:effectLst/>
                          <a:latin typeface="Trebuchet MS" panose="020B0603020202020204" pitchFamily="34" charset="0"/>
                        </a:rPr>
                        <a:t>10(26AAA)</a:t>
                      </a:r>
                      <a:endParaRPr lang="en-IN" sz="2000" b="0" i="0" u="none" strike="noStrike">
                        <a:solidFill>
                          <a:srgbClr val="000000"/>
                        </a:solidFill>
                        <a:effectLst/>
                        <a:latin typeface="Trebuchet MS" panose="020B0603020202020204" pitchFamily="34" charset="0"/>
                      </a:endParaRPr>
                    </a:p>
                  </a:txBody>
                  <a:tcPr marL="6350" marR="6350" marT="6350" marB="0" anchor="ctr"/>
                </a:tc>
                <a:tc>
                  <a:txBody>
                    <a:bodyPr/>
                    <a:lstStyle/>
                    <a:p>
                      <a:pPr algn="l" fontAlgn="b">
                        <a:buNone/>
                      </a:pPr>
                      <a:r>
                        <a:rPr lang="en-IN" sz="2000" u="none" strike="noStrike" dirty="0">
                          <a:effectLst/>
                          <a:latin typeface="Trebuchet MS" panose="020B0603020202020204" pitchFamily="34" charset="0"/>
                        </a:rPr>
                        <a:t>Income of Sikkimese</a:t>
                      </a:r>
                      <a:endParaRPr lang="en-IN" sz="20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611013369"/>
                  </a:ext>
                </a:extLst>
              </a:tr>
              <a:tr h="385827">
                <a:tc vMerge="1">
                  <a:txBody>
                    <a:bodyPr/>
                    <a:lstStyle/>
                    <a:p>
                      <a:pPr algn="l" fontAlgn="b">
                        <a:buNone/>
                      </a:pPr>
                      <a:endParaRPr lang="en-IN" sz="20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000" u="none" strike="noStrike" dirty="0">
                          <a:effectLst/>
                          <a:latin typeface="Trebuchet MS" panose="020B0603020202020204" pitchFamily="34" charset="0"/>
                        </a:rPr>
                        <a:t>35</a:t>
                      </a:r>
                      <a:endParaRPr lang="en-IN" sz="20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2000" u="none" strike="noStrike">
                          <a:effectLst/>
                          <a:latin typeface="Trebuchet MS" panose="020B0603020202020204" pitchFamily="34" charset="0"/>
                        </a:rPr>
                        <a:t>10(43)</a:t>
                      </a:r>
                      <a:endParaRPr lang="en-IN" sz="2000" b="0" i="0" u="none" strike="noStrike">
                        <a:solidFill>
                          <a:srgbClr val="000000"/>
                        </a:solidFill>
                        <a:effectLst/>
                        <a:latin typeface="Trebuchet MS" panose="020B0603020202020204" pitchFamily="34" charset="0"/>
                      </a:endParaRPr>
                    </a:p>
                  </a:txBody>
                  <a:tcPr marL="6350" marR="6350" marT="6350" marB="0" anchor="ctr"/>
                </a:tc>
                <a:tc>
                  <a:txBody>
                    <a:bodyPr/>
                    <a:lstStyle/>
                    <a:p>
                      <a:pPr algn="l" fontAlgn="b">
                        <a:buNone/>
                      </a:pPr>
                      <a:r>
                        <a:rPr lang="en-US" sz="2000" u="none" strike="noStrike" dirty="0">
                          <a:effectLst/>
                          <a:latin typeface="Trebuchet MS" panose="020B0603020202020204" pitchFamily="34" charset="0"/>
                        </a:rPr>
                        <a:t>Loan amount under reverse mortgage transaction</a:t>
                      </a:r>
                      <a:endParaRPr lang="en-US" sz="20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855348339"/>
                  </a:ext>
                </a:extLst>
              </a:tr>
              <a:tr h="385827">
                <a:tc vMerge="1">
                  <a:txBody>
                    <a:bodyPr/>
                    <a:lstStyle/>
                    <a:p>
                      <a:pPr algn="l" fontAlgn="b">
                        <a:buNone/>
                      </a:pPr>
                      <a:endParaRPr lang="en-IN" sz="20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000" u="none" strike="noStrike" dirty="0">
                          <a:effectLst/>
                          <a:latin typeface="Trebuchet MS" panose="020B0603020202020204" pitchFamily="34" charset="0"/>
                        </a:rPr>
                        <a:t>39</a:t>
                      </a:r>
                      <a:endParaRPr lang="en-IN" sz="20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2000" u="none" strike="noStrike" dirty="0">
                          <a:effectLst/>
                          <a:latin typeface="Trebuchet MS" panose="020B0603020202020204" pitchFamily="34" charset="0"/>
                        </a:rPr>
                        <a:t>10(19A)</a:t>
                      </a:r>
                      <a:endParaRPr lang="en-IN" sz="2000" b="0"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l" fontAlgn="b">
                        <a:buNone/>
                      </a:pPr>
                      <a:r>
                        <a:rPr lang="en-US" sz="2000" u="none" strike="noStrike" dirty="0">
                          <a:effectLst/>
                          <a:latin typeface="Trebuchet MS" panose="020B0603020202020204" pitchFamily="34" charset="0"/>
                        </a:rPr>
                        <a:t>Annual value of One palace of ruler</a:t>
                      </a:r>
                      <a:endParaRPr lang="en-US" sz="20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958726898"/>
                  </a:ext>
                </a:extLst>
              </a:tr>
            </a:tbl>
          </a:graphicData>
        </a:graphic>
      </p:graphicFrame>
    </p:spTree>
    <p:extLst>
      <p:ext uri="{BB962C8B-B14F-4D97-AF65-F5344CB8AC3E}">
        <p14:creationId xmlns:p14="http://schemas.microsoft.com/office/powerpoint/2010/main" val="2734125679"/>
      </p:ext>
    </p:extLst>
  </p:cSld>
  <p:clrMapOvr>
    <a:masterClrMapping/>
  </p:clrMapOvr>
  <p:transition spd="slow">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3984C-32EB-9B38-4E66-AD735753EA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1DDC95-09B4-6BAC-1E73-647FA78F2BE1}"/>
              </a:ext>
            </a:extLst>
          </p:cNvPr>
          <p:cNvSpPr>
            <a:spLocks noGrp="1"/>
          </p:cNvSpPr>
          <p:nvPr>
            <p:ph type="title"/>
          </p:nvPr>
        </p:nvSpPr>
        <p:spPr/>
        <p:txBody>
          <a:bodyPr/>
          <a:lstStyle/>
          <a:p>
            <a:r>
              <a:rPr lang="en-IN" dirty="0">
                <a:latin typeface="Trebuchet MS" panose="020B0603020202020204" pitchFamily="34" charset="0"/>
              </a:rPr>
              <a:t>Schedule – III  - 39 +4 Items (5 to salary)</a:t>
            </a:r>
            <a:endParaRPr lang="en-IN" dirty="0"/>
          </a:p>
        </p:txBody>
      </p:sp>
      <p:graphicFrame>
        <p:nvGraphicFramePr>
          <p:cNvPr id="5" name="Content Placeholder 4">
            <a:extLst>
              <a:ext uri="{FF2B5EF4-FFF2-40B4-BE49-F238E27FC236}">
                <a16:creationId xmlns:a16="http://schemas.microsoft.com/office/drawing/2014/main" id="{AE6BABAC-65AA-3A93-5F14-5BF53D6B2423}"/>
              </a:ext>
            </a:extLst>
          </p:cNvPr>
          <p:cNvGraphicFramePr>
            <a:graphicFrameLocks noGrp="1"/>
          </p:cNvGraphicFramePr>
          <p:nvPr>
            <p:ph idx="1"/>
            <p:extLst>
              <p:ext uri="{D42A27DB-BD31-4B8C-83A1-F6EECF244321}">
                <p14:modId xmlns:p14="http://schemas.microsoft.com/office/powerpoint/2010/main" val="1142762526"/>
              </p:ext>
            </p:extLst>
          </p:nvPr>
        </p:nvGraphicFramePr>
        <p:xfrm>
          <a:off x="1047750" y="1690687"/>
          <a:ext cx="10096500" cy="4465014"/>
        </p:xfrm>
        <a:graphic>
          <a:graphicData uri="http://schemas.openxmlformats.org/drawingml/2006/table">
            <a:tbl>
              <a:tblPr>
                <a:tableStyleId>{BDBED569-4797-4DF1-A0F4-6AAB3CD982D8}</a:tableStyleId>
              </a:tblPr>
              <a:tblGrid>
                <a:gridCol w="1397000">
                  <a:extLst>
                    <a:ext uri="{9D8B030D-6E8A-4147-A177-3AD203B41FA5}">
                      <a16:colId xmlns:a16="http://schemas.microsoft.com/office/drawing/2014/main" val="1329391366"/>
                    </a:ext>
                  </a:extLst>
                </a:gridCol>
                <a:gridCol w="774700">
                  <a:extLst>
                    <a:ext uri="{9D8B030D-6E8A-4147-A177-3AD203B41FA5}">
                      <a16:colId xmlns:a16="http://schemas.microsoft.com/office/drawing/2014/main" val="3753664636"/>
                    </a:ext>
                  </a:extLst>
                </a:gridCol>
                <a:gridCol w="1295989">
                  <a:extLst>
                    <a:ext uri="{9D8B030D-6E8A-4147-A177-3AD203B41FA5}">
                      <a16:colId xmlns:a16="http://schemas.microsoft.com/office/drawing/2014/main" val="1578255887"/>
                    </a:ext>
                  </a:extLst>
                </a:gridCol>
                <a:gridCol w="6628811">
                  <a:extLst>
                    <a:ext uri="{9D8B030D-6E8A-4147-A177-3AD203B41FA5}">
                      <a16:colId xmlns:a16="http://schemas.microsoft.com/office/drawing/2014/main" val="3191127723"/>
                    </a:ext>
                  </a:extLst>
                </a:gridCol>
              </a:tblGrid>
              <a:tr h="1111026">
                <a:tc>
                  <a:txBody>
                    <a:bodyPr/>
                    <a:lstStyle/>
                    <a:p>
                      <a:pPr algn="ctr" fontAlgn="ctr">
                        <a:buNone/>
                      </a:pPr>
                      <a:r>
                        <a:rPr lang="en-IN" sz="2100" u="none" strike="noStrike" dirty="0">
                          <a:effectLst/>
                          <a:latin typeface="Trebuchet MS" panose="020B0603020202020204" pitchFamily="34" charset="0"/>
                        </a:rPr>
                        <a:t>Eligible person </a:t>
                      </a:r>
                      <a:endParaRPr lang="en-IN" sz="21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IN" sz="2100" u="none" strike="noStrike">
                          <a:effectLst/>
                          <a:latin typeface="Trebuchet MS" panose="020B0603020202020204" pitchFamily="34" charset="0"/>
                        </a:rPr>
                        <a:t>Table Sl. No.</a:t>
                      </a:r>
                      <a:endParaRPr lang="en-IN" sz="2100" b="1" i="0" u="none" strike="noStrike">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US" sz="2100" u="none" strike="noStrike">
                          <a:effectLst/>
                          <a:latin typeface="Trebuchet MS" panose="020B0603020202020204" pitchFamily="34" charset="0"/>
                        </a:rPr>
                        <a:t>Sec in IT  Act, 1961</a:t>
                      </a:r>
                      <a:endParaRPr lang="en-US" sz="2100" b="1" i="0" u="none" strike="noStrike">
                        <a:solidFill>
                          <a:srgbClr val="000000"/>
                        </a:solidFill>
                        <a:effectLst/>
                        <a:latin typeface="Trebuchet MS" panose="020B060302020202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000" u="none" strike="noStrike" dirty="0">
                          <a:effectLst/>
                          <a:latin typeface="Trebuchet MS" panose="020B0603020202020204" pitchFamily="34" charset="0"/>
                        </a:rPr>
                        <a:t>Short description - as per Income-tax Act, 2025</a:t>
                      </a:r>
                      <a:endParaRPr lang="en-US" sz="2000" b="1" i="0" u="none" strike="noStrike" dirty="0">
                        <a:solidFill>
                          <a:srgbClr val="000000"/>
                        </a:solidFill>
                        <a:effectLst/>
                        <a:latin typeface="Trebuchet MS" panose="020B0603020202020204" pitchFamily="34" charset="0"/>
                      </a:endParaRPr>
                    </a:p>
                  </a:txBody>
                  <a:tcPr marL="6350" marR="6350" marT="6350" marB="0" anchor="ctr"/>
                </a:tc>
                <a:extLst>
                  <a:ext uri="{0D108BD9-81ED-4DB2-BD59-A6C34878D82A}">
                    <a16:rowId xmlns:a16="http://schemas.microsoft.com/office/drawing/2014/main" val="1230477375"/>
                  </a:ext>
                </a:extLst>
              </a:tr>
              <a:tr h="374989">
                <a:tc rowSpan="2">
                  <a:txBody>
                    <a:bodyPr/>
                    <a:lstStyle/>
                    <a:p>
                      <a:pPr algn="ctr" fontAlgn="b">
                        <a:buNone/>
                      </a:pPr>
                      <a:r>
                        <a:rPr lang="en-IN" sz="2100" u="none" strike="noStrike" dirty="0">
                          <a:effectLst/>
                          <a:latin typeface="Trebuchet MS" panose="020B0603020202020204" pitchFamily="34" charset="0"/>
                        </a:rPr>
                        <a:t>Individual</a:t>
                      </a:r>
                      <a:endParaRPr lang="en-IN" sz="21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2100" u="none" strike="noStrike" dirty="0">
                          <a:solidFill>
                            <a:srgbClr val="FF0000"/>
                          </a:solidFill>
                          <a:effectLst/>
                          <a:latin typeface="Trebuchet MS" panose="020B0603020202020204" pitchFamily="34" charset="0"/>
                        </a:rPr>
                        <a:t>38A</a:t>
                      </a:r>
                      <a:endParaRPr lang="en-IN" sz="2100" b="1" i="0" u="none" strike="noStrike" dirty="0">
                        <a:solidFill>
                          <a:srgbClr val="FF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a:solidFill>
                            <a:srgbClr val="FF0000"/>
                          </a:solidFill>
                          <a:effectLst/>
                          <a:latin typeface="Trebuchet MS" panose="020B0603020202020204" pitchFamily="34" charset="0"/>
                        </a:rPr>
                        <a:t>New</a:t>
                      </a:r>
                      <a:endParaRPr lang="en-IN" sz="2100" b="0" i="0" u="none" strike="noStrike">
                        <a:solidFill>
                          <a:srgbClr val="FF0000"/>
                        </a:solidFill>
                        <a:effectLst/>
                        <a:latin typeface="Trebuchet MS" panose="020B0603020202020204" pitchFamily="34" charset="0"/>
                      </a:endParaRPr>
                    </a:p>
                  </a:txBody>
                  <a:tcPr marL="6350" marR="6350" marT="6350" marB="0" anchor="b"/>
                </a:tc>
                <a:tc>
                  <a:txBody>
                    <a:bodyPr/>
                    <a:lstStyle/>
                    <a:p>
                      <a:pPr algn="l" fontAlgn="b">
                        <a:buNone/>
                      </a:pPr>
                      <a:r>
                        <a:rPr lang="en-US" sz="2100" u="none" strike="noStrike" dirty="0">
                          <a:solidFill>
                            <a:srgbClr val="FF0000"/>
                          </a:solidFill>
                          <a:effectLst/>
                          <a:latin typeface="Trebuchet MS" panose="020B0603020202020204" pitchFamily="34" charset="0"/>
                        </a:rPr>
                        <a:t>Disability pension received by armed forces</a:t>
                      </a:r>
                      <a:endParaRPr lang="en-US" sz="2100" b="0" i="0" u="none" strike="noStrike" dirty="0">
                        <a:solidFill>
                          <a:srgbClr val="FF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538524257"/>
                  </a:ext>
                </a:extLst>
              </a:tr>
              <a:tr h="743007">
                <a:tc vMerge="1">
                  <a:txBody>
                    <a:bodyPr/>
                    <a:lstStyle/>
                    <a:p>
                      <a:pPr algn="l"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dirty="0">
                          <a:solidFill>
                            <a:srgbClr val="FF0000"/>
                          </a:solidFill>
                          <a:effectLst/>
                          <a:latin typeface="Trebuchet MS" panose="020B0603020202020204" pitchFamily="34" charset="0"/>
                        </a:rPr>
                        <a:t>38B</a:t>
                      </a:r>
                      <a:endParaRPr lang="en-IN" sz="2100" b="1" i="0" u="none" strike="noStrike" dirty="0">
                        <a:solidFill>
                          <a:srgbClr val="FF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a:solidFill>
                            <a:srgbClr val="FF0000"/>
                          </a:solidFill>
                          <a:effectLst/>
                          <a:latin typeface="Trebuchet MS" panose="020B0603020202020204" pitchFamily="34" charset="0"/>
                        </a:rPr>
                        <a:t>New</a:t>
                      </a:r>
                      <a:endParaRPr lang="en-IN" sz="2100" b="0" i="0" u="none" strike="noStrike">
                        <a:solidFill>
                          <a:srgbClr val="FF0000"/>
                        </a:solidFill>
                        <a:effectLst/>
                        <a:latin typeface="Trebuchet MS" panose="020B0603020202020204" pitchFamily="34" charset="0"/>
                      </a:endParaRPr>
                    </a:p>
                  </a:txBody>
                  <a:tcPr marL="6350" marR="6350" marT="6350" marB="0" anchor="b"/>
                </a:tc>
                <a:tc>
                  <a:txBody>
                    <a:bodyPr/>
                    <a:lstStyle/>
                    <a:p>
                      <a:pPr algn="l" fontAlgn="b">
                        <a:buNone/>
                      </a:pPr>
                      <a:r>
                        <a:rPr lang="en-US" sz="2100" u="none" strike="noStrike" dirty="0">
                          <a:solidFill>
                            <a:srgbClr val="FF0000"/>
                          </a:solidFill>
                          <a:effectLst/>
                          <a:latin typeface="Trebuchet MS" panose="020B0603020202020204" pitchFamily="34" charset="0"/>
                        </a:rPr>
                        <a:t>Interest on Compensation awarded by Motor Vehicle Accident Claim Tribunal</a:t>
                      </a:r>
                      <a:endParaRPr lang="en-US" sz="2100" b="0" i="0" u="none" strike="noStrike" dirty="0">
                        <a:solidFill>
                          <a:srgbClr val="FF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480279632"/>
                  </a:ext>
                </a:extLst>
              </a:tr>
              <a:tr h="374989">
                <a:tc rowSpan="4">
                  <a:txBody>
                    <a:bodyPr/>
                    <a:lstStyle/>
                    <a:p>
                      <a:pPr algn="ctr" fontAlgn="b">
                        <a:buNone/>
                      </a:pPr>
                      <a:r>
                        <a:rPr lang="en-IN" sz="2100" u="none" strike="noStrike" dirty="0">
                          <a:effectLst/>
                          <a:latin typeface="Trebuchet MS" panose="020B0603020202020204" pitchFamily="34" charset="0"/>
                        </a:rPr>
                        <a:t>individual/HUF</a:t>
                      </a:r>
                      <a:endParaRPr lang="en-IN" sz="21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2100" u="none" strike="noStrike" dirty="0">
                          <a:solidFill>
                            <a:srgbClr val="FF0000"/>
                          </a:solidFill>
                          <a:effectLst/>
                          <a:latin typeface="Trebuchet MS" panose="020B0603020202020204" pitchFamily="34" charset="0"/>
                        </a:rPr>
                        <a:t>38C</a:t>
                      </a:r>
                      <a:endParaRPr lang="en-IN" sz="2100" b="1" i="0" u="none" strike="noStrike" dirty="0">
                        <a:solidFill>
                          <a:srgbClr val="FF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dirty="0">
                          <a:solidFill>
                            <a:srgbClr val="FF0000"/>
                          </a:solidFill>
                          <a:effectLst/>
                          <a:latin typeface="Trebuchet MS" panose="020B0603020202020204" pitchFamily="34" charset="0"/>
                        </a:rPr>
                        <a:t>New</a:t>
                      </a:r>
                      <a:endParaRPr lang="en-IN" sz="2100" b="0" i="0" u="none" strike="noStrike" dirty="0">
                        <a:solidFill>
                          <a:srgbClr val="FF0000"/>
                        </a:solidFill>
                        <a:effectLst/>
                        <a:latin typeface="Trebuchet MS" panose="020B0603020202020204" pitchFamily="34" charset="0"/>
                      </a:endParaRPr>
                    </a:p>
                  </a:txBody>
                  <a:tcPr marL="6350" marR="6350" marT="6350" marB="0" anchor="b"/>
                </a:tc>
                <a:tc>
                  <a:txBody>
                    <a:bodyPr/>
                    <a:lstStyle/>
                    <a:p>
                      <a:pPr algn="l" fontAlgn="b">
                        <a:buNone/>
                      </a:pPr>
                      <a:r>
                        <a:rPr lang="en-US" sz="2100" u="none" strike="noStrike" dirty="0">
                          <a:solidFill>
                            <a:srgbClr val="FF0000"/>
                          </a:solidFill>
                          <a:effectLst/>
                          <a:latin typeface="Trebuchet MS" panose="020B0603020202020204" pitchFamily="34" charset="0"/>
                        </a:rPr>
                        <a:t>Income from award on a/c of compulsory acquisition</a:t>
                      </a:r>
                      <a:endParaRPr lang="en-US" sz="2100" b="0" i="0" u="none" strike="noStrike" dirty="0">
                        <a:solidFill>
                          <a:srgbClr val="FF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051756372"/>
                  </a:ext>
                </a:extLst>
              </a:tr>
              <a:tr h="743007">
                <a:tc vMerge="1">
                  <a:txBody>
                    <a:bodyPr/>
                    <a:lstStyle/>
                    <a:p>
                      <a:pPr algn="l"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dirty="0">
                          <a:solidFill>
                            <a:srgbClr val="FF0000"/>
                          </a:solidFill>
                          <a:effectLst/>
                          <a:latin typeface="Trebuchet MS" panose="020B0603020202020204" pitchFamily="34" charset="0"/>
                        </a:rPr>
                        <a:t>38D</a:t>
                      </a:r>
                      <a:endParaRPr lang="en-IN" sz="2100" b="1" i="0" u="none" strike="noStrike" dirty="0">
                        <a:solidFill>
                          <a:srgbClr val="FF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dirty="0">
                          <a:solidFill>
                            <a:srgbClr val="FF0000"/>
                          </a:solidFill>
                          <a:effectLst/>
                          <a:latin typeface="Trebuchet MS" panose="020B0603020202020204" pitchFamily="34" charset="0"/>
                        </a:rPr>
                        <a:t>10(37A)</a:t>
                      </a:r>
                      <a:endParaRPr lang="en-IN" sz="2100" b="0" i="0" u="none" strike="noStrike" dirty="0">
                        <a:solidFill>
                          <a:srgbClr val="FF0000"/>
                        </a:solidFill>
                        <a:effectLst/>
                        <a:latin typeface="Trebuchet MS" panose="020B0603020202020204" pitchFamily="34" charset="0"/>
                      </a:endParaRPr>
                    </a:p>
                  </a:txBody>
                  <a:tcPr marL="6350" marR="6350" marT="6350" marB="0" anchor="b"/>
                </a:tc>
                <a:tc>
                  <a:txBody>
                    <a:bodyPr/>
                    <a:lstStyle/>
                    <a:p>
                      <a:pPr algn="l" fontAlgn="b">
                        <a:buNone/>
                      </a:pPr>
                      <a:r>
                        <a:rPr lang="en-US" sz="2100" u="none" strike="noStrike" dirty="0">
                          <a:solidFill>
                            <a:srgbClr val="FF0000"/>
                          </a:solidFill>
                          <a:effectLst/>
                          <a:latin typeface="Trebuchet MS" panose="020B0603020202020204" pitchFamily="34" charset="0"/>
                        </a:rPr>
                        <a:t>Capital gain from tr of specified asset (</a:t>
                      </a:r>
                      <a:r>
                        <a:rPr lang="en-US" sz="2100" u="none" strike="noStrike" dirty="0" err="1">
                          <a:solidFill>
                            <a:srgbClr val="FF0000"/>
                          </a:solidFill>
                          <a:effectLst/>
                          <a:latin typeface="Trebuchet MS" panose="020B0603020202020204" pitchFamily="34" charset="0"/>
                        </a:rPr>
                        <a:t>Andrapradesh</a:t>
                      </a:r>
                      <a:r>
                        <a:rPr lang="en-US" sz="2100" u="none" strike="noStrike" dirty="0">
                          <a:solidFill>
                            <a:srgbClr val="FF0000"/>
                          </a:solidFill>
                          <a:effectLst/>
                          <a:latin typeface="Trebuchet MS" panose="020B0603020202020204" pitchFamily="34" charset="0"/>
                        </a:rPr>
                        <a:t> land pooling scheme)</a:t>
                      </a:r>
                      <a:endParaRPr lang="en-US" sz="2100" b="0" i="0" u="none" strike="noStrike" dirty="0">
                        <a:solidFill>
                          <a:srgbClr val="FF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549945374"/>
                  </a:ext>
                </a:extLst>
              </a:tr>
              <a:tr h="743007">
                <a:tc vMerge="1">
                  <a:txBody>
                    <a:bodyPr/>
                    <a:lstStyle/>
                    <a:p>
                      <a:pPr algn="l"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dirty="0">
                          <a:solidFill>
                            <a:srgbClr val="FF0000"/>
                          </a:solidFill>
                          <a:effectLst/>
                          <a:latin typeface="Trebuchet MS" panose="020B0603020202020204" pitchFamily="34" charset="0"/>
                        </a:rPr>
                        <a:t>18</a:t>
                      </a:r>
                      <a:endParaRPr lang="en-IN" sz="2100" b="1" i="0" u="none" strike="noStrike" dirty="0">
                        <a:solidFill>
                          <a:srgbClr val="FF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dirty="0">
                          <a:solidFill>
                            <a:srgbClr val="FF0000"/>
                          </a:solidFill>
                          <a:effectLst/>
                          <a:latin typeface="Trebuchet MS" panose="020B0603020202020204" pitchFamily="34" charset="0"/>
                        </a:rPr>
                        <a:t>10(37)</a:t>
                      </a:r>
                      <a:endParaRPr lang="en-IN" sz="2100" b="0" i="0" u="none" strike="noStrike" dirty="0">
                        <a:solidFill>
                          <a:srgbClr val="FF0000"/>
                        </a:solidFill>
                        <a:effectLst/>
                        <a:latin typeface="Trebuchet MS" panose="020B0603020202020204" pitchFamily="34" charset="0"/>
                      </a:endParaRPr>
                    </a:p>
                  </a:txBody>
                  <a:tcPr marL="6350" marR="6350" marT="6350" marB="0" anchor="b"/>
                </a:tc>
                <a:tc>
                  <a:txBody>
                    <a:bodyPr/>
                    <a:lstStyle/>
                    <a:p>
                      <a:pPr algn="l" fontAlgn="b">
                        <a:buNone/>
                      </a:pPr>
                      <a:r>
                        <a:rPr lang="en-US" sz="2100" u="none" strike="noStrike" dirty="0">
                          <a:solidFill>
                            <a:srgbClr val="FF0000"/>
                          </a:solidFill>
                          <a:effectLst/>
                          <a:latin typeface="Trebuchet MS" panose="020B0603020202020204" pitchFamily="34" charset="0"/>
                        </a:rPr>
                        <a:t>Capital gains on transfer of agricultural land on compulsory acquisition</a:t>
                      </a:r>
                      <a:endParaRPr lang="en-US" sz="2100" b="0" i="0" u="none" strike="noStrike" dirty="0">
                        <a:solidFill>
                          <a:srgbClr val="FF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421045667"/>
                  </a:ext>
                </a:extLst>
              </a:tr>
              <a:tr h="374989">
                <a:tc vMerge="1">
                  <a:txBody>
                    <a:bodyPr/>
                    <a:lstStyle/>
                    <a:p>
                      <a:pPr algn="l"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dirty="0">
                          <a:effectLst/>
                          <a:latin typeface="Trebuchet MS" panose="020B0603020202020204" pitchFamily="34" charset="0"/>
                        </a:rPr>
                        <a:t>39</a:t>
                      </a:r>
                      <a:endParaRPr lang="en-IN" sz="21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dirty="0">
                          <a:effectLst/>
                          <a:latin typeface="Trebuchet MS" panose="020B0603020202020204" pitchFamily="34" charset="0"/>
                        </a:rPr>
                        <a:t>10(15)(</a:t>
                      </a:r>
                      <a:r>
                        <a:rPr lang="en-IN" sz="2100" u="none" strike="noStrike" dirty="0" err="1">
                          <a:effectLst/>
                          <a:latin typeface="Trebuchet MS" panose="020B0603020202020204" pitchFamily="34" charset="0"/>
                        </a:rPr>
                        <a:t>iic</a:t>
                      </a:r>
                      <a:r>
                        <a:rPr lang="en-IN" sz="2100" u="none" strike="noStrike" dirty="0">
                          <a:effectLst/>
                          <a:latin typeface="Trebuchet MS" panose="020B0603020202020204" pitchFamily="34" charset="0"/>
                        </a:rPr>
                        <a:t>) </a:t>
                      </a:r>
                      <a:endParaRPr lang="en-IN" sz="21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100" u="none" strike="noStrike" dirty="0">
                          <a:effectLst/>
                          <a:latin typeface="Trebuchet MS" panose="020B0603020202020204" pitchFamily="34" charset="0"/>
                        </a:rPr>
                        <a:t>Interest on relief bonds notified by CG for INDL/HUF</a:t>
                      </a:r>
                      <a:endParaRPr lang="en-US" sz="21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664387285"/>
                  </a:ext>
                </a:extLst>
              </a:tr>
            </a:tbl>
          </a:graphicData>
        </a:graphic>
      </p:graphicFrame>
    </p:spTree>
    <p:extLst>
      <p:ext uri="{BB962C8B-B14F-4D97-AF65-F5344CB8AC3E}">
        <p14:creationId xmlns:p14="http://schemas.microsoft.com/office/powerpoint/2010/main" val="3376121821"/>
      </p:ext>
    </p:extLst>
  </p:cSld>
  <p:clrMapOvr>
    <a:masterClrMapping/>
  </p:clrMapOvr>
  <p:transition spd="slow">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0D356-2B48-C6C5-E97E-393A46ACF0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162459-45E5-6058-50B2-DCB7CB0EF2DE}"/>
              </a:ext>
            </a:extLst>
          </p:cNvPr>
          <p:cNvSpPr>
            <a:spLocks noGrp="1"/>
          </p:cNvSpPr>
          <p:nvPr>
            <p:ph type="title"/>
          </p:nvPr>
        </p:nvSpPr>
        <p:spPr/>
        <p:txBody>
          <a:bodyPr/>
          <a:lstStyle/>
          <a:p>
            <a:r>
              <a:rPr lang="en-IN" dirty="0">
                <a:latin typeface="Trebuchet MS" panose="020B0603020202020204" pitchFamily="34" charset="0"/>
              </a:rPr>
              <a:t>Schedule – III  - 39 +4 Items (5 to salary)</a:t>
            </a:r>
            <a:endParaRPr lang="en-IN" dirty="0"/>
          </a:p>
        </p:txBody>
      </p:sp>
      <p:graphicFrame>
        <p:nvGraphicFramePr>
          <p:cNvPr id="5" name="Content Placeholder 4">
            <a:extLst>
              <a:ext uri="{FF2B5EF4-FFF2-40B4-BE49-F238E27FC236}">
                <a16:creationId xmlns:a16="http://schemas.microsoft.com/office/drawing/2014/main" id="{C1AB2901-CE58-DE4B-5E03-57ECA27EE812}"/>
              </a:ext>
            </a:extLst>
          </p:cNvPr>
          <p:cNvGraphicFramePr>
            <a:graphicFrameLocks noGrp="1"/>
          </p:cNvGraphicFramePr>
          <p:nvPr>
            <p:ph idx="1"/>
            <p:extLst>
              <p:ext uri="{D42A27DB-BD31-4B8C-83A1-F6EECF244321}">
                <p14:modId xmlns:p14="http://schemas.microsoft.com/office/powerpoint/2010/main" val="1404065468"/>
              </p:ext>
            </p:extLst>
          </p:nvPr>
        </p:nvGraphicFramePr>
        <p:xfrm>
          <a:off x="933254" y="1418099"/>
          <a:ext cx="10420546" cy="4831875"/>
        </p:xfrm>
        <a:graphic>
          <a:graphicData uri="http://schemas.openxmlformats.org/drawingml/2006/table">
            <a:tbl>
              <a:tblPr>
                <a:tableStyleId>{BDBED569-4797-4DF1-A0F4-6AAB3CD982D8}</a:tableStyleId>
              </a:tblPr>
              <a:tblGrid>
                <a:gridCol w="1762321">
                  <a:extLst>
                    <a:ext uri="{9D8B030D-6E8A-4147-A177-3AD203B41FA5}">
                      <a16:colId xmlns:a16="http://schemas.microsoft.com/office/drawing/2014/main" val="2722215405"/>
                    </a:ext>
                  </a:extLst>
                </a:gridCol>
                <a:gridCol w="895350">
                  <a:extLst>
                    <a:ext uri="{9D8B030D-6E8A-4147-A177-3AD203B41FA5}">
                      <a16:colId xmlns:a16="http://schemas.microsoft.com/office/drawing/2014/main" val="2297548295"/>
                    </a:ext>
                  </a:extLst>
                </a:gridCol>
                <a:gridCol w="1304925">
                  <a:extLst>
                    <a:ext uri="{9D8B030D-6E8A-4147-A177-3AD203B41FA5}">
                      <a16:colId xmlns:a16="http://schemas.microsoft.com/office/drawing/2014/main" val="4570840"/>
                    </a:ext>
                  </a:extLst>
                </a:gridCol>
                <a:gridCol w="6457950">
                  <a:extLst>
                    <a:ext uri="{9D8B030D-6E8A-4147-A177-3AD203B41FA5}">
                      <a16:colId xmlns:a16="http://schemas.microsoft.com/office/drawing/2014/main" val="969757948"/>
                    </a:ext>
                  </a:extLst>
                </a:gridCol>
              </a:tblGrid>
              <a:tr h="871830">
                <a:tc>
                  <a:txBody>
                    <a:bodyPr/>
                    <a:lstStyle/>
                    <a:p>
                      <a:pPr algn="ctr" fontAlgn="ctr">
                        <a:buNone/>
                      </a:pPr>
                      <a:r>
                        <a:rPr lang="en-IN" sz="2200" b="0" i="0" u="none" strike="noStrike" dirty="0">
                          <a:solidFill>
                            <a:srgbClr val="000000"/>
                          </a:solidFill>
                          <a:effectLst/>
                          <a:latin typeface="Trebuchet MS" panose="020B0603020202020204" pitchFamily="34" charset="0"/>
                        </a:rPr>
                        <a:t>Elig. Person</a:t>
                      </a:r>
                    </a:p>
                  </a:txBody>
                  <a:tcPr marL="6350" marR="6350" marT="6350" marB="0" anchor="ctr"/>
                </a:tc>
                <a:tc>
                  <a:txBody>
                    <a:bodyPr/>
                    <a:lstStyle/>
                    <a:p>
                      <a:pPr algn="ctr" fontAlgn="ctr">
                        <a:buNone/>
                      </a:pPr>
                      <a:r>
                        <a:rPr lang="en-IN" sz="2200" u="none" strike="noStrike" dirty="0">
                          <a:effectLst/>
                          <a:latin typeface="Trebuchet MS" panose="020B0603020202020204" pitchFamily="34" charset="0"/>
                        </a:rPr>
                        <a:t>Table Sl. No.</a:t>
                      </a:r>
                      <a:endParaRPr lang="en-IN" sz="22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US" sz="2200" u="none" strike="noStrike" dirty="0">
                          <a:effectLst/>
                          <a:latin typeface="Trebuchet MS" panose="020B0603020202020204" pitchFamily="34" charset="0"/>
                        </a:rPr>
                        <a:t>Sec in IT  Act, 1961</a:t>
                      </a:r>
                      <a:endParaRPr lang="en-US" sz="22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200" u="none" strike="noStrike" dirty="0">
                          <a:effectLst/>
                          <a:latin typeface="Trebuchet MS" panose="020B0603020202020204" pitchFamily="34" charset="0"/>
                        </a:rPr>
                        <a:t>Short description - as per Income-tax Act, 2025</a:t>
                      </a:r>
                      <a:endParaRPr lang="en-US" sz="2200" b="1" i="0" u="none" strike="noStrike" dirty="0">
                        <a:solidFill>
                          <a:srgbClr val="000000"/>
                        </a:solidFill>
                        <a:effectLst/>
                        <a:latin typeface="Trebuchet MS" panose="020B0603020202020204" pitchFamily="34" charset="0"/>
                      </a:endParaRPr>
                    </a:p>
                  </a:txBody>
                  <a:tcPr marL="6350" marR="6350" marT="6350" marB="0" anchor="ctr"/>
                </a:tc>
                <a:extLst>
                  <a:ext uri="{0D108BD9-81ED-4DB2-BD59-A6C34878D82A}">
                    <a16:rowId xmlns:a16="http://schemas.microsoft.com/office/drawing/2014/main" val="1496705970"/>
                  </a:ext>
                </a:extLst>
              </a:tr>
              <a:tr h="440005">
                <a:tc rowSpan="9">
                  <a:txBody>
                    <a:bodyPr/>
                    <a:lstStyle/>
                    <a:p>
                      <a:pPr algn="ctr" fontAlgn="b">
                        <a:buNone/>
                      </a:pPr>
                      <a:r>
                        <a:rPr lang="en-IN" sz="2200" b="0" i="0" u="none" strike="noStrike" dirty="0">
                          <a:solidFill>
                            <a:srgbClr val="000000"/>
                          </a:solidFill>
                          <a:effectLst/>
                          <a:latin typeface="Trebuchet MS" panose="020B0603020202020204" pitchFamily="34" charset="0"/>
                        </a:rPr>
                        <a:t>Concerned authority, Association, Institution, Fund</a:t>
                      </a:r>
                    </a:p>
                  </a:txBody>
                  <a:tcPr marL="6350" marR="6350" marT="6350" marB="0" anchor="ctr"/>
                </a:tc>
                <a:tc>
                  <a:txBody>
                    <a:bodyPr/>
                    <a:lstStyle/>
                    <a:p>
                      <a:pPr algn="ctr" fontAlgn="b">
                        <a:buNone/>
                      </a:pPr>
                      <a:r>
                        <a:rPr lang="en-IN" sz="2200" u="none" strike="noStrike" dirty="0">
                          <a:effectLst/>
                          <a:latin typeface="Trebuchet MS" panose="020B0603020202020204" pitchFamily="34" charset="0"/>
                        </a:rPr>
                        <a:t>22</a:t>
                      </a: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a:effectLst/>
                          <a:latin typeface="Trebuchet MS" panose="020B0603020202020204" pitchFamily="34" charset="0"/>
                        </a:rPr>
                        <a:t>10(20)</a:t>
                      </a:r>
                      <a:endParaRPr lang="en-IN" sz="22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IN" sz="2200" u="none" strike="noStrike">
                          <a:effectLst/>
                          <a:latin typeface="Trebuchet MS" panose="020B0603020202020204" pitchFamily="34" charset="0"/>
                        </a:rPr>
                        <a:t>Income of local authority</a:t>
                      </a:r>
                      <a:endParaRPr lang="en-IN" sz="22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205884643"/>
                  </a:ext>
                </a:extLst>
              </a:tr>
              <a:tr h="440005">
                <a:tc vMerge="1">
                  <a:txBody>
                    <a:bodyPr/>
                    <a:lstStyle/>
                    <a:p>
                      <a:pPr algn="ctr"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dirty="0">
                          <a:effectLst/>
                          <a:latin typeface="Trebuchet MS" panose="020B0603020202020204" pitchFamily="34" charset="0"/>
                        </a:rPr>
                        <a:t>23</a:t>
                      </a: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a:effectLst/>
                          <a:latin typeface="Trebuchet MS" panose="020B0603020202020204" pitchFamily="34" charset="0"/>
                        </a:rPr>
                        <a:t>10(21)</a:t>
                      </a:r>
                      <a:endParaRPr lang="en-IN" sz="22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200" u="none" strike="noStrike">
                          <a:effectLst/>
                          <a:latin typeface="Trebuchet MS" panose="020B0603020202020204" pitchFamily="34" charset="0"/>
                        </a:rPr>
                        <a:t>Income of approved research association</a:t>
                      </a:r>
                      <a:endParaRPr lang="en-US" sz="22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576889979"/>
                  </a:ext>
                </a:extLst>
              </a:tr>
              <a:tr h="440005">
                <a:tc vMerge="1">
                  <a:txBody>
                    <a:bodyPr/>
                    <a:lstStyle/>
                    <a:p>
                      <a:pPr algn="ctr"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dirty="0">
                          <a:effectLst/>
                          <a:latin typeface="Trebuchet MS" panose="020B0603020202020204" pitchFamily="34" charset="0"/>
                        </a:rPr>
                        <a:t>24</a:t>
                      </a: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a:effectLst/>
                          <a:latin typeface="Trebuchet MS" panose="020B0603020202020204" pitchFamily="34" charset="0"/>
                        </a:rPr>
                        <a:t>10(23A)</a:t>
                      </a:r>
                      <a:endParaRPr lang="en-IN" sz="22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IN" sz="2200" u="none" strike="noStrike">
                          <a:effectLst/>
                          <a:latin typeface="Trebuchet MS" panose="020B0603020202020204" pitchFamily="34" charset="0"/>
                        </a:rPr>
                        <a:t>Income of professional association / institution</a:t>
                      </a:r>
                      <a:endParaRPr lang="en-IN" sz="22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811054698"/>
                  </a:ext>
                </a:extLst>
              </a:tr>
              <a:tr h="440005">
                <a:tc vMerge="1">
                  <a:txBody>
                    <a:bodyPr/>
                    <a:lstStyle/>
                    <a:p>
                      <a:pPr algn="ctr"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dirty="0">
                          <a:effectLst/>
                          <a:latin typeface="Trebuchet MS" panose="020B0603020202020204" pitchFamily="34" charset="0"/>
                        </a:rPr>
                        <a:t>25</a:t>
                      </a: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a:effectLst/>
                          <a:latin typeface="Trebuchet MS" panose="020B0603020202020204" pitchFamily="34" charset="0"/>
                        </a:rPr>
                        <a:t>10(23B)</a:t>
                      </a:r>
                      <a:endParaRPr lang="en-IN" sz="22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IN" sz="2200" u="none" strike="noStrike">
                          <a:effectLst/>
                          <a:latin typeface="Trebuchet MS" panose="020B0603020202020204" pitchFamily="34" charset="0"/>
                        </a:rPr>
                        <a:t>Income of khadi / village industries institution</a:t>
                      </a:r>
                      <a:endParaRPr lang="en-IN" sz="22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384193513"/>
                  </a:ext>
                </a:extLst>
              </a:tr>
              <a:tr h="440005">
                <a:tc vMerge="1">
                  <a:txBody>
                    <a:bodyPr/>
                    <a:lstStyle/>
                    <a:p>
                      <a:pPr algn="ctr"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dirty="0">
                          <a:effectLst/>
                          <a:latin typeface="Trebuchet MS" panose="020B0603020202020204" pitchFamily="34" charset="0"/>
                        </a:rPr>
                        <a:t>26</a:t>
                      </a: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a:effectLst/>
                          <a:latin typeface="Trebuchet MS" panose="020B0603020202020204" pitchFamily="34" charset="0"/>
                        </a:rPr>
                        <a:t>10(23DA)</a:t>
                      </a:r>
                      <a:endParaRPr lang="en-IN" sz="22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IN" sz="2200" u="none" strike="noStrike">
                          <a:effectLst/>
                          <a:latin typeface="Trebuchet MS" panose="020B0603020202020204" pitchFamily="34" charset="0"/>
                        </a:rPr>
                        <a:t>Income from securitisation activity</a:t>
                      </a:r>
                      <a:endParaRPr lang="en-IN" sz="22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923284744"/>
                  </a:ext>
                </a:extLst>
              </a:tr>
              <a:tr h="440005">
                <a:tc vMerge="1">
                  <a:txBody>
                    <a:bodyPr/>
                    <a:lstStyle/>
                    <a:p>
                      <a:pPr algn="ctr"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dirty="0">
                          <a:effectLst/>
                          <a:latin typeface="Trebuchet MS" panose="020B0603020202020204" pitchFamily="34" charset="0"/>
                        </a:rPr>
                        <a:t>27</a:t>
                      </a: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a:effectLst/>
                          <a:latin typeface="Trebuchet MS" panose="020B0603020202020204" pitchFamily="34" charset="0"/>
                        </a:rPr>
                        <a:t>10(23EA)</a:t>
                      </a:r>
                      <a:endParaRPr lang="en-IN" sz="22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200" u="none" strike="noStrike" dirty="0">
                          <a:effectLst/>
                          <a:latin typeface="Trebuchet MS" panose="020B0603020202020204" pitchFamily="34" charset="0"/>
                        </a:rPr>
                        <a:t>Investor Protection Fund of </a:t>
                      </a:r>
                      <a:r>
                        <a:rPr lang="en-US" sz="2200" u="none" strike="noStrike" dirty="0" err="1">
                          <a:effectLst/>
                          <a:latin typeface="Trebuchet MS" panose="020B0603020202020204" pitchFamily="34" charset="0"/>
                        </a:rPr>
                        <a:t>recog</a:t>
                      </a:r>
                      <a:r>
                        <a:rPr lang="en-US" sz="2200" u="none" strike="noStrike" dirty="0">
                          <a:effectLst/>
                          <a:latin typeface="Trebuchet MS" panose="020B0603020202020204" pitchFamily="34" charset="0"/>
                        </a:rPr>
                        <a:t>. stock exchanges</a:t>
                      </a:r>
                      <a:endParaRPr lang="en-US" sz="22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272854195"/>
                  </a:ext>
                </a:extLst>
              </a:tr>
              <a:tr h="440005">
                <a:tc vMerge="1">
                  <a:txBody>
                    <a:bodyPr/>
                    <a:lstStyle/>
                    <a:p>
                      <a:pPr algn="ctr"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dirty="0">
                          <a:effectLst/>
                          <a:latin typeface="Trebuchet MS" panose="020B0603020202020204" pitchFamily="34" charset="0"/>
                        </a:rPr>
                        <a:t>28</a:t>
                      </a: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a:effectLst/>
                          <a:latin typeface="Trebuchet MS" panose="020B0603020202020204" pitchFamily="34" charset="0"/>
                        </a:rPr>
                        <a:t>10(23EC)</a:t>
                      </a:r>
                      <a:endParaRPr lang="en-IN" sz="22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200" u="none" strike="noStrike">
                          <a:effectLst/>
                          <a:latin typeface="Trebuchet MS" panose="020B0603020202020204" pitchFamily="34" charset="0"/>
                        </a:rPr>
                        <a:t>Investor Protection Fund of commodity exchanges</a:t>
                      </a:r>
                      <a:endParaRPr lang="en-US" sz="22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630755880"/>
                  </a:ext>
                </a:extLst>
              </a:tr>
              <a:tr h="440005">
                <a:tc vMerge="1">
                  <a:txBody>
                    <a:bodyPr/>
                    <a:lstStyle/>
                    <a:p>
                      <a:pPr algn="ctr"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dirty="0">
                          <a:effectLst/>
                          <a:latin typeface="Trebuchet MS" panose="020B0603020202020204" pitchFamily="34" charset="0"/>
                        </a:rPr>
                        <a:t>29</a:t>
                      </a: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a:effectLst/>
                          <a:latin typeface="Trebuchet MS" panose="020B0603020202020204" pitchFamily="34" charset="0"/>
                        </a:rPr>
                        <a:t>10(23ED)</a:t>
                      </a:r>
                      <a:endParaRPr lang="en-IN" sz="22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200" u="none" strike="noStrike">
                          <a:effectLst/>
                          <a:latin typeface="Trebuchet MS" panose="020B0603020202020204" pitchFamily="34" charset="0"/>
                        </a:rPr>
                        <a:t>Investor Protection Fund set up by depository</a:t>
                      </a:r>
                      <a:endParaRPr lang="en-US" sz="22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749939920"/>
                  </a:ext>
                </a:extLst>
              </a:tr>
              <a:tr h="440005">
                <a:tc vMerge="1">
                  <a:txBody>
                    <a:bodyPr/>
                    <a:lstStyle/>
                    <a:p>
                      <a:pPr algn="ctr" fontAlgn="b">
                        <a:buNone/>
                      </a:pP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dirty="0">
                          <a:effectLst/>
                          <a:latin typeface="Trebuchet MS" panose="020B0603020202020204" pitchFamily="34" charset="0"/>
                        </a:rPr>
                        <a:t>30</a:t>
                      </a:r>
                      <a:endParaRPr lang="en-IN" sz="22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200" u="none" strike="noStrike" dirty="0">
                          <a:effectLst/>
                          <a:latin typeface="Trebuchet MS" panose="020B0603020202020204" pitchFamily="34" charset="0"/>
                        </a:rPr>
                        <a:t>10(23EE)</a:t>
                      </a:r>
                      <a:endParaRPr lang="en-IN" sz="22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IN" sz="2200" u="none" strike="noStrike" dirty="0">
                          <a:effectLst/>
                          <a:latin typeface="Trebuchet MS" panose="020B0603020202020204" pitchFamily="34" charset="0"/>
                        </a:rPr>
                        <a:t>Core Settlement Guarantee Fund</a:t>
                      </a:r>
                      <a:endParaRPr lang="en-IN" sz="22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636348522"/>
                  </a:ext>
                </a:extLst>
              </a:tr>
            </a:tbl>
          </a:graphicData>
        </a:graphic>
      </p:graphicFrame>
    </p:spTree>
    <p:extLst>
      <p:ext uri="{BB962C8B-B14F-4D97-AF65-F5344CB8AC3E}">
        <p14:creationId xmlns:p14="http://schemas.microsoft.com/office/powerpoint/2010/main" val="4254666723"/>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4396F-460D-FE95-83B4-C7523477F66F}"/>
              </a:ext>
            </a:extLst>
          </p:cNvPr>
          <p:cNvSpPr>
            <a:spLocks noGrp="1"/>
          </p:cNvSpPr>
          <p:nvPr>
            <p:ph type="title"/>
          </p:nvPr>
        </p:nvSpPr>
        <p:spPr/>
        <p:txBody>
          <a:bodyPr/>
          <a:lstStyle/>
          <a:p>
            <a:pPr algn="ctr"/>
            <a:r>
              <a:rPr lang="en-IN" dirty="0">
                <a:latin typeface="Trebuchet MS" panose="020B0603020202020204" pitchFamily="34" charset="0"/>
              </a:rPr>
              <a:t>RATIONALE FOR CHANGE – DEPT FAQ</a:t>
            </a:r>
            <a:endParaRPr lang="en-IN" dirty="0"/>
          </a:p>
        </p:txBody>
      </p:sp>
      <p:sp>
        <p:nvSpPr>
          <p:cNvPr id="3" name="Content Placeholder 2">
            <a:extLst>
              <a:ext uri="{FF2B5EF4-FFF2-40B4-BE49-F238E27FC236}">
                <a16:creationId xmlns:a16="http://schemas.microsoft.com/office/drawing/2014/main" id="{7C3C9945-6018-178E-E8A1-0749659B1D35}"/>
              </a:ext>
            </a:extLst>
          </p:cNvPr>
          <p:cNvSpPr>
            <a:spLocks noGrp="1"/>
          </p:cNvSpPr>
          <p:nvPr>
            <p:ph idx="1"/>
          </p:nvPr>
        </p:nvSpPr>
        <p:spPr/>
        <p:txBody>
          <a:bodyPr>
            <a:normAutofit fontScale="85000" lnSpcReduction="10000"/>
          </a:bodyPr>
          <a:lstStyle/>
          <a:p>
            <a:pPr algn="just"/>
            <a:r>
              <a:rPr lang="en-US" b="1" dirty="0">
                <a:solidFill>
                  <a:srgbClr val="FF0000"/>
                </a:solidFill>
                <a:latin typeface="Trebuchet MS" panose="020B0603020202020204" pitchFamily="34" charset="0"/>
              </a:rPr>
              <a:t>QIII.2</a:t>
            </a:r>
            <a:r>
              <a:rPr lang="en-US" dirty="0">
                <a:latin typeface="Trebuchet MS" panose="020B0603020202020204" pitchFamily="34" charset="0"/>
              </a:rPr>
              <a:t> What are the difficulties in comprehending the existing provisions? </a:t>
            </a:r>
          </a:p>
          <a:p>
            <a:pPr marL="266700" indent="-266700" algn="just"/>
            <a:r>
              <a:rPr lang="en-US" b="1" dirty="0">
                <a:solidFill>
                  <a:srgbClr val="FF0000"/>
                </a:solidFill>
                <a:latin typeface="Trebuchet MS" panose="020B0603020202020204" pitchFamily="34" charset="0"/>
              </a:rPr>
              <a:t>Ans:</a:t>
            </a:r>
            <a:r>
              <a:rPr lang="en-US" dirty="0">
                <a:latin typeface="Trebuchet MS" panose="020B0603020202020204" pitchFamily="34" charset="0"/>
              </a:rPr>
              <a:t> Since section 10 of the Income Tax Act,1961 starts with an opening sentence and different exemptions provided therein are in the form of clauses, there were inherent limitations in the drafting. </a:t>
            </a:r>
          </a:p>
          <a:p>
            <a:pPr marL="542925" indent="-276225" algn="just"/>
            <a:r>
              <a:rPr lang="en-US" dirty="0">
                <a:latin typeface="Trebuchet MS" panose="020B0603020202020204" pitchFamily="34" charset="0"/>
              </a:rPr>
              <a:t>Clause 23C of section 10 contains 15 sub-clauses with numbers such as 10(23C)(</a:t>
            </a:r>
            <a:r>
              <a:rPr lang="en-US" dirty="0" err="1">
                <a:latin typeface="Trebuchet MS" panose="020B0603020202020204" pitchFamily="34" charset="0"/>
              </a:rPr>
              <a:t>i</a:t>
            </a:r>
            <a:r>
              <a:rPr lang="en-US" dirty="0">
                <a:latin typeface="Trebuchet MS" panose="020B0603020202020204" pitchFamily="34" charset="0"/>
              </a:rPr>
              <a:t>), (ii), (iii), (</a:t>
            </a:r>
            <a:r>
              <a:rPr lang="en-US" dirty="0" err="1">
                <a:latin typeface="Trebuchet MS" panose="020B0603020202020204" pitchFamily="34" charset="0"/>
              </a:rPr>
              <a:t>iiia</a:t>
            </a:r>
            <a:r>
              <a:rPr lang="en-US" dirty="0">
                <a:latin typeface="Trebuchet MS" panose="020B0603020202020204" pitchFamily="34" charset="0"/>
              </a:rPr>
              <a:t>), (</a:t>
            </a:r>
            <a:r>
              <a:rPr lang="en-US" dirty="0" err="1">
                <a:latin typeface="Trebuchet MS" panose="020B0603020202020204" pitchFamily="34" charset="0"/>
              </a:rPr>
              <a:t>iiiaa</a:t>
            </a:r>
            <a:r>
              <a:rPr lang="en-US" dirty="0">
                <a:latin typeface="Trebuchet MS" panose="020B0603020202020204" pitchFamily="34" charset="0"/>
              </a:rPr>
              <a:t>), (</a:t>
            </a:r>
            <a:r>
              <a:rPr lang="en-US" dirty="0" err="1">
                <a:latin typeface="Trebuchet MS" panose="020B0603020202020204" pitchFamily="34" charset="0"/>
              </a:rPr>
              <a:t>iiiaaa</a:t>
            </a:r>
            <a:r>
              <a:rPr lang="en-US" dirty="0">
                <a:latin typeface="Trebuchet MS" panose="020B0603020202020204" pitchFamily="34" charset="0"/>
              </a:rPr>
              <a:t>), (</a:t>
            </a:r>
            <a:r>
              <a:rPr lang="en-US" dirty="0" err="1">
                <a:latin typeface="Trebuchet MS" panose="020B0603020202020204" pitchFamily="34" charset="0"/>
              </a:rPr>
              <a:t>iiiaaaa</a:t>
            </a:r>
            <a:r>
              <a:rPr lang="en-US" dirty="0">
                <a:latin typeface="Trebuchet MS" panose="020B0603020202020204" pitchFamily="34" charset="0"/>
              </a:rPr>
              <a:t>), (</a:t>
            </a:r>
            <a:r>
              <a:rPr lang="en-US" dirty="0" err="1">
                <a:latin typeface="Trebuchet MS" panose="020B0603020202020204" pitchFamily="34" charset="0"/>
              </a:rPr>
              <a:t>iiiab</a:t>
            </a:r>
            <a:r>
              <a:rPr lang="en-US" dirty="0">
                <a:latin typeface="Trebuchet MS" panose="020B0603020202020204" pitchFamily="34" charset="0"/>
              </a:rPr>
              <a:t>), (</a:t>
            </a:r>
            <a:r>
              <a:rPr lang="en-US" dirty="0" err="1">
                <a:latin typeface="Trebuchet MS" panose="020B0603020202020204" pitchFamily="34" charset="0"/>
              </a:rPr>
              <a:t>iiiac</a:t>
            </a:r>
            <a:r>
              <a:rPr lang="en-US" dirty="0">
                <a:latin typeface="Trebuchet MS" panose="020B0603020202020204" pitchFamily="34" charset="0"/>
              </a:rPr>
              <a:t>), (</a:t>
            </a:r>
            <a:r>
              <a:rPr lang="en-US" dirty="0" err="1">
                <a:latin typeface="Trebuchet MS" panose="020B0603020202020204" pitchFamily="34" charset="0"/>
              </a:rPr>
              <a:t>iiiad</a:t>
            </a:r>
            <a:r>
              <a:rPr lang="en-US" dirty="0">
                <a:latin typeface="Trebuchet MS" panose="020B0603020202020204" pitchFamily="34" charset="0"/>
              </a:rPr>
              <a:t>), (</a:t>
            </a:r>
            <a:r>
              <a:rPr lang="en-US" dirty="0" err="1">
                <a:latin typeface="Trebuchet MS" panose="020B0603020202020204" pitchFamily="34" charset="0"/>
              </a:rPr>
              <a:t>iiiae</a:t>
            </a:r>
            <a:r>
              <a:rPr lang="en-US" dirty="0">
                <a:latin typeface="Trebuchet MS" panose="020B0603020202020204" pitchFamily="34" charset="0"/>
              </a:rPr>
              <a:t>), (iv), (v), (vi), and (via). </a:t>
            </a:r>
          </a:p>
          <a:p>
            <a:pPr marL="542925" indent="-276225" algn="just"/>
            <a:r>
              <a:rPr lang="en-US" dirty="0">
                <a:latin typeface="Trebuchet MS" panose="020B0603020202020204" pitchFamily="34" charset="0"/>
              </a:rPr>
              <a:t>Clause (23C) has </a:t>
            </a:r>
            <a:r>
              <a:rPr lang="en-US" dirty="0">
                <a:solidFill>
                  <a:srgbClr val="FF0000"/>
                </a:solidFill>
                <a:latin typeface="Trebuchet MS" panose="020B0603020202020204" pitchFamily="34" charset="0"/>
              </a:rPr>
              <a:t>24 provisos</a:t>
            </a:r>
            <a:r>
              <a:rPr lang="en-US" dirty="0">
                <a:latin typeface="Trebuchet MS" panose="020B0603020202020204" pitchFamily="34" charset="0"/>
              </a:rPr>
              <a:t>. The </a:t>
            </a:r>
            <a:r>
              <a:rPr lang="en-US" dirty="0">
                <a:solidFill>
                  <a:srgbClr val="FF0000"/>
                </a:solidFill>
                <a:latin typeface="Trebuchet MS" panose="020B0603020202020204" pitchFamily="34" charset="0"/>
              </a:rPr>
              <a:t>3rd proviso </a:t>
            </a:r>
            <a:r>
              <a:rPr lang="en-US" dirty="0">
                <a:latin typeface="Trebuchet MS" panose="020B0603020202020204" pitchFamily="34" charset="0"/>
              </a:rPr>
              <a:t>to clause (23C) </a:t>
            </a:r>
            <a:r>
              <a:rPr lang="en-US" dirty="0">
                <a:solidFill>
                  <a:srgbClr val="FF0000"/>
                </a:solidFill>
                <a:latin typeface="Trebuchet MS" panose="020B0603020202020204" pitchFamily="34" charset="0"/>
              </a:rPr>
              <a:t>has 7 Explanations</a:t>
            </a:r>
            <a:r>
              <a:rPr lang="en-US" dirty="0">
                <a:latin typeface="Trebuchet MS" panose="020B0603020202020204" pitchFamily="34" charset="0"/>
              </a:rPr>
              <a:t> and </a:t>
            </a:r>
            <a:r>
              <a:rPr lang="en-US" dirty="0">
                <a:solidFill>
                  <a:srgbClr val="FF0000"/>
                </a:solidFill>
                <a:latin typeface="Trebuchet MS" panose="020B0603020202020204" pitchFamily="34" charset="0"/>
              </a:rPr>
              <a:t>Explanation 2</a:t>
            </a:r>
            <a:r>
              <a:rPr lang="en-US" dirty="0">
                <a:latin typeface="Trebuchet MS" panose="020B0603020202020204" pitchFamily="34" charset="0"/>
              </a:rPr>
              <a:t> to the 3rd proviso </a:t>
            </a:r>
            <a:r>
              <a:rPr lang="en-US" dirty="0">
                <a:solidFill>
                  <a:srgbClr val="FF0000"/>
                </a:solidFill>
                <a:latin typeface="Trebuchet MS" panose="020B0603020202020204" pitchFamily="34" charset="0"/>
              </a:rPr>
              <a:t>has again 8 provisos</a:t>
            </a:r>
            <a:r>
              <a:rPr lang="en-US" dirty="0">
                <a:latin typeface="Trebuchet MS" panose="020B0603020202020204" pitchFamily="34" charset="0"/>
              </a:rPr>
              <a:t>.</a:t>
            </a:r>
          </a:p>
          <a:p>
            <a:pPr marL="542925" indent="-276225" algn="just"/>
            <a:r>
              <a:rPr lang="en-US" dirty="0">
                <a:latin typeface="Trebuchet MS" panose="020B0603020202020204" pitchFamily="34" charset="0"/>
              </a:rPr>
              <a:t> Thus, there are provisos within clauses, Explanations to these provisos and again </a:t>
            </a:r>
            <a:r>
              <a:rPr lang="en-US" dirty="0">
                <a:solidFill>
                  <a:srgbClr val="FF0000"/>
                </a:solidFill>
                <a:latin typeface="Trebuchet MS" panose="020B0603020202020204" pitchFamily="34" charset="0"/>
              </a:rPr>
              <a:t>provisos to the Explanations making it difficult to comprehend the provisions</a:t>
            </a:r>
            <a:r>
              <a:rPr lang="en-US" dirty="0">
                <a:latin typeface="Trebuchet MS" panose="020B0603020202020204" pitchFamily="34" charset="0"/>
              </a:rPr>
              <a:t>! </a:t>
            </a:r>
            <a:endParaRPr lang="en-IN" dirty="0">
              <a:latin typeface="Trebuchet MS" panose="020B0603020202020204" pitchFamily="34" charset="0"/>
            </a:endParaRPr>
          </a:p>
        </p:txBody>
      </p:sp>
    </p:spTree>
    <p:extLst>
      <p:ext uri="{BB962C8B-B14F-4D97-AF65-F5344CB8AC3E}">
        <p14:creationId xmlns:p14="http://schemas.microsoft.com/office/powerpoint/2010/main" val="3662251950"/>
      </p:ext>
    </p:extLst>
  </p:cSld>
  <p:clrMapOvr>
    <a:masterClrMapping/>
  </p:clrMapOvr>
  <p:transition spd="slow">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B622E-7DA5-1EB4-C0BA-004AF32AE6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FD3F7D-C18D-C242-FF5E-155AA454E0E5}"/>
              </a:ext>
            </a:extLst>
          </p:cNvPr>
          <p:cNvSpPr>
            <a:spLocks noGrp="1"/>
          </p:cNvSpPr>
          <p:nvPr>
            <p:ph type="title"/>
          </p:nvPr>
        </p:nvSpPr>
        <p:spPr>
          <a:xfrm>
            <a:off x="838200" y="365126"/>
            <a:ext cx="10426831" cy="813226"/>
          </a:xfrm>
        </p:spPr>
        <p:txBody>
          <a:bodyPr/>
          <a:lstStyle/>
          <a:p>
            <a:r>
              <a:rPr lang="en-IN" dirty="0">
                <a:latin typeface="Trebuchet MS" panose="020B0603020202020204" pitchFamily="34" charset="0"/>
              </a:rPr>
              <a:t>Schedule – III  - 39 +4 Items (5 to salary)</a:t>
            </a:r>
            <a:endParaRPr lang="en-IN" dirty="0"/>
          </a:p>
        </p:txBody>
      </p:sp>
      <p:graphicFrame>
        <p:nvGraphicFramePr>
          <p:cNvPr id="6" name="Content Placeholder 5">
            <a:extLst>
              <a:ext uri="{FF2B5EF4-FFF2-40B4-BE49-F238E27FC236}">
                <a16:creationId xmlns:a16="http://schemas.microsoft.com/office/drawing/2014/main" id="{4130EF55-80C8-869E-BA9D-F1684681BA65}"/>
              </a:ext>
            </a:extLst>
          </p:cNvPr>
          <p:cNvGraphicFramePr>
            <a:graphicFrameLocks noGrp="1"/>
          </p:cNvGraphicFramePr>
          <p:nvPr>
            <p:ph idx="1"/>
            <p:extLst>
              <p:ext uri="{D42A27DB-BD31-4B8C-83A1-F6EECF244321}">
                <p14:modId xmlns:p14="http://schemas.microsoft.com/office/powerpoint/2010/main" val="4150903352"/>
              </p:ext>
            </p:extLst>
          </p:nvPr>
        </p:nvGraphicFramePr>
        <p:xfrm>
          <a:off x="838199" y="1182706"/>
          <a:ext cx="10515601" cy="5310168"/>
        </p:xfrm>
        <a:graphic>
          <a:graphicData uri="http://schemas.openxmlformats.org/drawingml/2006/table">
            <a:tbl>
              <a:tblPr>
                <a:tableStyleId>{BDBED569-4797-4DF1-A0F4-6AAB3CD982D8}</a:tableStyleId>
              </a:tblPr>
              <a:tblGrid>
                <a:gridCol w="1381125">
                  <a:extLst>
                    <a:ext uri="{9D8B030D-6E8A-4147-A177-3AD203B41FA5}">
                      <a16:colId xmlns:a16="http://schemas.microsoft.com/office/drawing/2014/main" val="4116165291"/>
                    </a:ext>
                  </a:extLst>
                </a:gridCol>
                <a:gridCol w="828675">
                  <a:extLst>
                    <a:ext uri="{9D8B030D-6E8A-4147-A177-3AD203B41FA5}">
                      <a16:colId xmlns:a16="http://schemas.microsoft.com/office/drawing/2014/main" val="1138536455"/>
                    </a:ext>
                  </a:extLst>
                </a:gridCol>
                <a:gridCol w="1171575">
                  <a:extLst>
                    <a:ext uri="{9D8B030D-6E8A-4147-A177-3AD203B41FA5}">
                      <a16:colId xmlns:a16="http://schemas.microsoft.com/office/drawing/2014/main" val="3479110343"/>
                    </a:ext>
                  </a:extLst>
                </a:gridCol>
                <a:gridCol w="7134226">
                  <a:extLst>
                    <a:ext uri="{9D8B030D-6E8A-4147-A177-3AD203B41FA5}">
                      <a16:colId xmlns:a16="http://schemas.microsoft.com/office/drawing/2014/main" val="3954307681"/>
                    </a:ext>
                  </a:extLst>
                </a:gridCol>
              </a:tblGrid>
              <a:tr h="79897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IN" sz="2100" b="0" i="0" u="none" strike="noStrike" dirty="0">
                          <a:solidFill>
                            <a:srgbClr val="000000"/>
                          </a:solidFill>
                          <a:effectLst/>
                          <a:latin typeface="Trebuchet MS" panose="020B0603020202020204" pitchFamily="34" charset="0"/>
                        </a:rPr>
                        <a:t>Elig. Person</a:t>
                      </a:r>
                    </a:p>
                  </a:txBody>
                  <a:tcPr marL="6350" marR="6350" marT="6350" marB="0" anchor="ctr"/>
                </a:tc>
                <a:tc>
                  <a:txBody>
                    <a:bodyPr/>
                    <a:lstStyle/>
                    <a:p>
                      <a:pPr algn="ctr" fontAlgn="ctr">
                        <a:buNone/>
                      </a:pPr>
                      <a:r>
                        <a:rPr lang="en-IN" sz="2100" u="none" strike="noStrike" dirty="0">
                          <a:effectLst/>
                          <a:latin typeface="Trebuchet MS" panose="020B0603020202020204" pitchFamily="34" charset="0"/>
                        </a:rPr>
                        <a:t>Table Sl. No.</a:t>
                      </a:r>
                      <a:endParaRPr lang="en-IN" sz="21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US" sz="2100" u="none" strike="noStrike" dirty="0">
                          <a:effectLst/>
                          <a:latin typeface="Trebuchet MS" panose="020B0603020202020204" pitchFamily="34" charset="0"/>
                        </a:rPr>
                        <a:t>Sec in IT  Act, 1961</a:t>
                      </a:r>
                      <a:endParaRPr lang="en-US" sz="21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100" u="none" strike="noStrike" dirty="0">
                          <a:effectLst/>
                          <a:latin typeface="Trebuchet MS" panose="020B0603020202020204" pitchFamily="34" charset="0"/>
                        </a:rPr>
                        <a:t>Short description - as per Income-tax Act, 2025</a:t>
                      </a:r>
                      <a:endParaRPr lang="en-US" sz="2100" b="1" i="0" u="none" strike="noStrike" dirty="0">
                        <a:solidFill>
                          <a:srgbClr val="000000"/>
                        </a:solidFill>
                        <a:effectLst/>
                        <a:latin typeface="Trebuchet MS" panose="020B0603020202020204" pitchFamily="34" charset="0"/>
                      </a:endParaRPr>
                    </a:p>
                  </a:txBody>
                  <a:tcPr marL="6350" marR="6350" marT="6350" marB="0" anchor="ctr"/>
                </a:tc>
                <a:extLst>
                  <a:ext uri="{0D108BD9-81ED-4DB2-BD59-A6C34878D82A}">
                    <a16:rowId xmlns:a16="http://schemas.microsoft.com/office/drawing/2014/main" val="291813522"/>
                  </a:ext>
                </a:extLst>
              </a:tr>
              <a:tr h="540781">
                <a:tc rowSpan="7">
                  <a:txBody>
                    <a:bodyPr/>
                    <a:lstStyle/>
                    <a:p>
                      <a:pPr algn="ctr" fontAlgn="b">
                        <a:buNone/>
                      </a:pPr>
                      <a:r>
                        <a:rPr lang="en-IN" sz="2100" b="0" i="0" u="none" strike="noStrike" dirty="0">
                          <a:solidFill>
                            <a:srgbClr val="000000"/>
                          </a:solidFill>
                          <a:effectLst/>
                          <a:latin typeface="Trebuchet MS" panose="020B0603020202020204" pitchFamily="34" charset="0"/>
                        </a:rPr>
                        <a:t>Concerned authority Fund, Body, Board, Company</a:t>
                      </a:r>
                    </a:p>
                  </a:txBody>
                  <a:tcPr marL="6350" marR="6350" marT="6350" marB="0" anchor="ctr"/>
                </a:tc>
                <a:tc>
                  <a:txBody>
                    <a:bodyPr/>
                    <a:lstStyle/>
                    <a:p>
                      <a:pPr algn="ctr" fontAlgn="b">
                        <a:buNone/>
                      </a:pPr>
                      <a:r>
                        <a:rPr lang="en-IN" sz="2100" u="none" strike="noStrike" dirty="0">
                          <a:effectLst/>
                          <a:latin typeface="Trebuchet MS" panose="020B0603020202020204" pitchFamily="34" charset="0"/>
                        </a:rPr>
                        <a:t>31</a:t>
                      </a:r>
                      <a:endParaRPr lang="en-IN" sz="21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a:effectLst/>
                          <a:latin typeface="Trebuchet MS" panose="020B0603020202020204" pitchFamily="34" charset="0"/>
                        </a:rPr>
                        <a:t>10(24)</a:t>
                      </a:r>
                      <a:endParaRPr lang="en-IN" sz="21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100" u="none" strike="noStrike" dirty="0">
                          <a:effectLst/>
                          <a:latin typeface="Trebuchet MS" panose="020B0603020202020204" pitchFamily="34" charset="0"/>
                        </a:rPr>
                        <a:t>Income of registered trade union / association of registered unions</a:t>
                      </a:r>
                      <a:endParaRPr lang="en-US" sz="21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491151913"/>
                  </a:ext>
                </a:extLst>
              </a:tr>
              <a:tr h="403233">
                <a:tc vMerge="1">
                  <a:txBody>
                    <a:bodyPr/>
                    <a:lstStyle/>
                    <a:p>
                      <a:pPr algn="ctr" fontAlgn="b">
                        <a:buNone/>
                      </a:pPr>
                      <a:endParaRPr lang="en-IN" sz="21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dirty="0">
                          <a:effectLst/>
                          <a:latin typeface="Trebuchet MS" panose="020B0603020202020204" pitchFamily="34" charset="0"/>
                        </a:rPr>
                        <a:t>32</a:t>
                      </a:r>
                      <a:endParaRPr lang="en-IN" sz="21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dirty="0">
                          <a:effectLst/>
                          <a:latin typeface="Trebuchet MS" panose="020B0603020202020204" pitchFamily="34" charset="0"/>
                        </a:rPr>
                        <a:t>10(25)(</a:t>
                      </a:r>
                      <a:r>
                        <a:rPr lang="en-IN" sz="2100" u="none" strike="noStrike" dirty="0" err="1">
                          <a:effectLst/>
                          <a:latin typeface="Trebuchet MS" panose="020B0603020202020204" pitchFamily="34" charset="0"/>
                        </a:rPr>
                        <a:t>i</a:t>
                      </a:r>
                      <a:r>
                        <a:rPr lang="en-IN" sz="2100" u="none" strike="noStrike" dirty="0">
                          <a:effectLst/>
                          <a:latin typeface="Trebuchet MS" panose="020B0603020202020204" pitchFamily="34" charset="0"/>
                        </a:rPr>
                        <a:t>)</a:t>
                      </a:r>
                      <a:endParaRPr lang="en-IN" sz="21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100" u="none" strike="noStrike" dirty="0">
                          <a:effectLst/>
                          <a:latin typeface="Trebuchet MS" panose="020B0603020202020204" pitchFamily="34" charset="0"/>
                        </a:rPr>
                        <a:t>Interest on securities and capital gains of statutory provident fund</a:t>
                      </a:r>
                      <a:endParaRPr lang="en-US" sz="21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802799130"/>
                  </a:ext>
                </a:extLst>
              </a:tr>
              <a:tr h="403233">
                <a:tc vMerge="1">
                  <a:txBody>
                    <a:bodyPr/>
                    <a:lstStyle/>
                    <a:p>
                      <a:pPr algn="ctr" fontAlgn="b">
                        <a:buNone/>
                      </a:pPr>
                      <a:endParaRPr lang="en-IN" sz="21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dirty="0">
                          <a:effectLst/>
                          <a:latin typeface="Trebuchet MS" panose="020B0603020202020204" pitchFamily="34" charset="0"/>
                        </a:rPr>
                        <a:t>33</a:t>
                      </a:r>
                      <a:endParaRPr lang="en-IN" sz="21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a:effectLst/>
                          <a:latin typeface="Trebuchet MS" panose="020B0603020202020204" pitchFamily="34" charset="0"/>
                        </a:rPr>
                        <a:t>10(39)</a:t>
                      </a:r>
                      <a:endParaRPr lang="en-IN" sz="21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100" u="none" strike="noStrike" dirty="0">
                          <a:effectLst/>
                          <a:latin typeface="Trebuchet MS" panose="020B0603020202020204" pitchFamily="34" charset="0"/>
                        </a:rPr>
                        <a:t>Income from notified international sporting event</a:t>
                      </a:r>
                      <a:endParaRPr lang="en-US" sz="21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688127772"/>
                  </a:ext>
                </a:extLst>
              </a:tr>
              <a:tr h="403233">
                <a:tc vMerge="1">
                  <a:txBody>
                    <a:bodyPr/>
                    <a:lstStyle/>
                    <a:p>
                      <a:pPr algn="ctr" fontAlgn="b">
                        <a:buNone/>
                      </a:pPr>
                      <a:endParaRPr lang="en-IN" sz="21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dirty="0">
                          <a:effectLst/>
                          <a:latin typeface="Trebuchet MS" panose="020B0603020202020204" pitchFamily="34" charset="0"/>
                        </a:rPr>
                        <a:t>34</a:t>
                      </a:r>
                      <a:endParaRPr lang="en-IN" sz="21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a:effectLst/>
                          <a:latin typeface="Trebuchet MS" panose="020B0603020202020204" pitchFamily="34" charset="0"/>
                        </a:rPr>
                        <a:t>10(42)</a:t>
                      </a:r>
                      <a:endParaRPr lang="en-IN" sz="21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100" u="none" strike="noStrike" dirty="0">
                          <a:effectLst/>
                          <a:latin typeface="Trebuchet MS" panose="020B0603020202020204" pitchFamily="34" charset="0"/>
                        </a:rPr>
                        <a:t>Income of treaty / convention based body or authority</a:t>
                      </a:r>
                      <a:endParaRPr lang="en-US" sz="21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4218401552"/>
                  </a:ext>
                </a:extLst>
              </a:tr>
              <a:tr h="798971">
                <a:tc vMerge="1">
                  <a:txBody>
                    <a:bodyPr/>
                    <a:lstStyle/>
                    <a:p>
                      <a:pPr algn="ctr" fontAlgn="b">
                        <a:buNone/>
                      </a:pPr>
                      <a:endParaRPr lang="en-IN" sz="21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dirty="0">
                          <a:effectLst/>
                          <a:latin typeface="Trebuchet MS" panose="020B0603020202020204" pitchFamily="34" charset="0"/>
                        </a:rPr>
                        <a:t>36</a:t>
                      </a:r>
                      <a:endParaRPr lang="en-IN" sz="21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a:effectLst/>
                          <a:latin typeface="Trebuchet MS" panose="020B0603020202020204" pitchFamily="34" charset="0"/>
                        </a:rPr>
                        <a:t>10(46)</a:t>
                      </a:r>
                      <a:endParaRPr lang="en-IN" sz="21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100" u="none" strike="noStrike" dirty="0">
                          <a:effectLst/>
                          <a:latin typeface="Trebuchet MS" panose="020B0603020202020204" pitchFamily="34" charset="0"/>
                        </a:rPr>
                        <a:t>Income of notified public-benefit body / authority / board / trust / commission</a:t>
                      </a:r>
                      <a:endParaRPr lang="en-US" sz="21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98876300"/>
                  </a:ext>
                </a:extLst>
              </a:tr>
              <a:tr h="403233">
                <a:tc vMerge="1">
                  <a:txBody>
                    <a:bodyPr/>
                    <a:lstStyle/>
                    <a:p>
                      <a:pPr algn="ctr" fontAlgn="b">
                        <a:buNone/>
                      </a:pPr>
                      <a:endParaRPr lang="en-IN" sz="21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dirty="0">
                          <a:effectLst/>
                          <a:latin typeface="Trebuchet MS" panose="020B0603020202020204" pitchFamily="34" charset="0"/>
                        </a:rPr>
                        <a:t>37</a:t>
                      </a:r>
                      <a:endParaRPr lang="en-IN" sz="21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a:effectLst/>
                          <a:latin typeface="Trebuchet MS" panose="020B0603020202020204" pitchFamily="34" charset="0"/>
                        </a:rPr>
                        <a:t>10(48C)</a:t>
                      </a:r>
                      <a:endParaRPr lang="en-IN" sz="21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IN" sz="2100" u="none" strike="noStrike" dirty="0">
                          <a:effectLst/>
                          <a:latin typeface="Trebuchet MS" panose="020B0603020202020204" pitchFamily="34" charset="0"/>
                        </a:rPr>
                        <a:t>Crude-oil replenishment arrangement income of specified co.</a:t>
                      </a:r>
                      <a:endParaRPr lang="en-IN" sz="21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4199324171"/>
                  </a:ext>
                </a:extLst>
              </a:tr>
              <a:tr h="798971">
                <a:tc vMerge="1">
                  <a:txBody>
                    <a:bodyPr/>
                    <a:lstStyle/>
                    <a:p>
                      <a:pPr algn="ctr" fontAlgn="b">
                        <a:buNone/>
                      </a:pPr>
                      <a:endParaRPr lang="en-IN" sz="21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dirty="0">
                          <a:effectLst/>
                          <a:latin typeface="Trebuchet MS" panose="020B0603020202020204" pitchFamily="34" charset="0"/>
                        </a:rPr>
                        <a:t>39</a:t>
                      </a:r>
                      <a:endParaRPr lang="en-IN" sz="21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100" u="none" strike="noStrike" dirty="0">
                          <a:effectLst/>
                          <a:latin typeface="Trebuchet MS" panose="020B0603020202020204" pitchFamily="34" charset="0"/>
                        </a:rPr>
                        <a:t>10(40)</a:t>
                      </a:r>
                      <a:endParaRPr lang="en-IN" sz="21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100" u="none" strike="noStrike" dirty="0">
                          <a:effectLst/>
                          <a:latin typeface="Trebuchet MS" panose="020B0603020202020204" pitchFamily="34" charset="0"/>
                        </a:rPr>
                        <a:t>grant by parent to sub. Co engaged in power sector for settlement of dues to revive the business of power generation</a:t>
                      </a:r>
                      <a:endParaRPr lang="en-US" sz="21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552007596"/>
                  </a:ext>
                </a:extLst>
              </a:tr>
            </a:tbl>
          </a:graphicData>
        </a:graphic>
      </p:graphicFrame>
    </p:spTree>
    <p:extLst>
      <p:ext uri="{BB962C8B-B14F-4D97-AF65-F5344CB8AC3E}">
        <p14:creationId xmlns:p14="http://schemas.microsoft.com/office/powerpoint/2010/main" val="757282969"/>
      </p:ext>
    </p:extLst>
  </p:cSld>
  <p:clrMapOvr>
    <a:masterClrMapping/>
  </p:clrMapOvr>
  <p:transition spd="slow">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3A305-0169-35E4-68D4-445E019B49BE}"/>
              </a:ext>
            </a:extLst>
          </p:cNvPr>
          <p:cNvSpPr>
            <a:spLocks noGrp="1"/>
          </p:cNvSpPr>
          <p:nvPr>
            <p:ph type="title"/>
          </p:nvPr>
        </p:nvSpPr>
        <p:spPr/>
        <p:txBody>
          <a:bodyPr/>
          <a:lstStyle/>
          <a:p>
            <a:pPr algn="ctr"/>
            <a:r>
              <a:rPr lang="en-IN" dirty="0">
                <a:latin typeface="Trebuchet MS" panose="020B0603020202020204" pitchFamily="34" charset="0"/>
              </a:rPr>
              <a:t>Schedule III – Current Issues</a:t>
            </a:r>
          </a:p>
        </p:txBody>
      </p:sp>
      <p:sp>
        <p:nvSpPr>
          <p:cNvPr id="5" name="Text Placeholder 4">
            <a:extLst>
              <a:ext uri="{FF2B5EF4-FFF2-40B4-BE49-F238E27FC236}">
                <a16:creationId xmlns:a16="http://schemas.microsoft.com/office/drawing/2014/main" id="{BA023479-5D53-6951-039A-C5B44DFD6AAB}"/>
              </a:ext>
            </a:extLst>
          </p:cNvPr>
          <p:cNvSpPr>
            <a:spLocks noGrp="1"/>
          </p:cNvSpPr>
          <p:nvPr>
            <p:ph type="body" idx="1"/>
          </p:nvPr>
        </p:nvSpPr>
        <p:spPr>
          <a:xfrm>
            <a:off x="839788" y="1681163"/>
            <a:ext cx="5157787" cy="490537"/>
          </a:xfrm>
        </p:spPr>
        <p:txBody>
          <a:bodyPr/>
          <a:lstStyle/>
          <a:p>
            <a:pPr algn="ctr"/>
            <a:r>
              <a:rPr lang="en-IN" dirty="0">
                <a:latin typeface="Trebuchet MS" panose="020B0603020202020204" pitchFamily="34" charset="0"/>
              </a:rPr>
              <a:t>Income from HUF</a:t>
            </a:r>
            <a:endParaRPr lang="en-IN" dirty="0"/>
          </a:p>
        </p:txBody>
      </p:sp>
      <p:sp>
        <p:nvSpPr>
          <p:cNvPr id="3" name="Content Placeholder 2">
            <a:extLst>
              <a:ext uri="{FF2B5EF4-FFF2-40B4-BE49-F238E27FC236}">
                <a16:creationId xmlns:a16="http://schemas.microsoft.com/office/drawing/2014/main" id="{A59EFBB8-FA0B-E0BF-344C-4AEAE44C8711}"/>
              </a:ext>
            </a:extLst>
          </p:cNvPr>
          <p:cNvSpPr>
            <a:spLocks noGrp="1"/>
          </p:cNvSpPr>
          <p:nvPr>
            <p:ph sz="half" idx="2"/>
          </p:nvPr>
        </p:nvSpPr>
        <p:spPr>
          <a:xfrm>
            <a:off x="839788" y="2171700"/>
            <a:ext cx="5157787" cy="4017963"/>
          </a:xfrm>
        </p:spPr>
        <p:txBody>
          <a:bodyPr>
            <a:normAutofit fontScale="77500" lnSpcReduction="20000"/>
          </a:bodyPr>
          <a:lstStyle/>
          <a:p>
            <a:pPr algn="just"/>
            <a:r>
              <a:rPr lang="en-IN" dirty="0">
                <a:latin typeface="Trebuchet MS" panose="020B0603020202020204" pitchFamily="34" charset="0"/>
              </a:rPr>
              <a:t>Out of income only</a:t>
            </a:r>
          </a:p>
          <a:p>
            <a:pPr algn="just"/>
            <a:r>
              <a:rPr lang="en-IN" dirty="0">
                <a:latin typeface="Trebuchet MS" panose="020B0603020202020204" pitchFamily="34" charset="0"/>
              </a:rPr>
              <a:t>Partial partition not permitted</a:t>
            </a:r>
          </a:p>
          <a:p>
            <a:pPr algn="just"/>
            <a:r>
              <a:rPr lang="en-IN" dirty="0">
                <a:latin typeface="Trebuchet MS" panose="020B0603020202020204" pitchFamily="34" charset="0"/>
              </a:rPr>
              <a:t>Distribution from HUF to members</a:t>
            </a:r>
          </a:p>
          <a:p>
            <a:pPr lvl="1" algn="just"/>
            <a:r>
              <a:rPr lang="en-IN" dirty="0">
                <a:latin typeface="Trebuchet MS" panose="020B0603020202020204" pitchFamily="34" charset="0"/>
              </a:rPr>
              <a:t>Out of income – Not liable for sec 56(2)(x)</a:t>
            </a:r>
          </a:p>
          <a:p>
            <a:pPr lvl="1" algn="just"/>
            <a:r>
              <a:rPr lang="en-IN" dirty="0">
                <a:latin typeface="Trebuchet MS" panose="020B0603020202020204" pitchFamily="34" charset="0"/>
              </a:rPr>
              <a:t>Other amounts – Exposure u/s. 56(2)(x)  </a:t>
            </a:r>
          </a:p>
          <a:p>
            <a:pPr algn="just"/>
            <a:r>
              <a:rPr lang="en-IN" dirty="0">
                <a:latin typeface="Trebuchet MS" panose="020B0603020202020204" pitchFamily="34" charset="0"/>
              </a:rPr>
              <a:t>Contribution to HUF</a:t>
            </a:r>
          </a:p>
          <a:p>
            <a:pPr lvl="1" algn="just"/>
            <a:r>
              <a:rPr lang="en-IN" dirty="0">
                <a:latin typeface="Trebuchet MS" panose="020B0603020202020204" pitchFamily="34" charset="0"/>
              </a:rPr>
              <a:t>from members – not income u/s. 56(2)(x)</a:t>
            </a:r>
          </a:p>
          <a:p>
            <a:pPr lvl="1" algn="just"/>
            <a:r>
              <a:rPr lang="en-IN" dirty="0">
                <a:latin typeface="Trebuchet MS" panose="020B0603020202020204" pitchFamily="34" charset="0"/>
              </a:rPr>
              <a:t>non-members – income (subject to 50k)</a:t>
            </a:r>
          </a:p>
          <a:p>
            <a:pPr algn="just"/>
            <a:r>
              <a:rPr lang="en-IN" dirty="0">
                <a:latin typeface="Trebuchet MS" panose="020B0603020202020204" pitchFamily="34" charset="0"/>
              </a:rPr>
              <a:t>Corpus to HUF </a:t>
            </a:r>
          </a:p>
          <a:p>
            <a:pPr lvl="1" algn="just"/>
            <a:r>
              <a:rPr lang="en-IN" dirty="0">
                <a:latin typeface="Trebuchet MS" panose="020B0603020202020204" pitchFamily="34" charset="0"/>
              </a:rPr>
              <a:t>from Member (sec 64(2) – clubbing)</a:t>
            </a:r>
          </a:p>
          <a:p>
            <a:pPr lvl="1" algn="just"/>
            <a:r>
              <a:rPr lang="en-IN" dirty="0">
                <a:latin typeface="Trebuchet MS" panose="020B0603020202020204" pitchFamily="34" charset="0"/>
              </a:rPr>
              <a:t>From Non-member – Income u/s. 56(2)(x)</a:t>
            </a:r>
          </a:p>
        </p:txBody>
      </p:sp>
      <p:sp>
        <p:nvSpPr>
          <p:cNvPr id="6" name="Text Placeholder 5">
            <a:extLst>
              <a:ext uri="{FF2B5EF4-FFF2-40B4-BE49-F238E27FC236}">
                <a16:creationId xmlns:a16="http://schemas.microsoft.com/office/drawing/2014/main" id="{CFACE9E6-F009-3078-5C82-1E4E2E091C2D}"/>
              </a:ext>
            </a:extLst>
          </p:cNvPr>
          <p:cNvSpPr>
            <a:spLocks noGrp="1"/>
          </p:cNvSpPr>
          <p:nvPr>
            <p:ph type="body" sz="quarter" idx="3"/>
          </p:nvPr>
        </p:nvSpPr>
        <p:spPr>
          <a:xfrm>
            <a:off x="6172200" y="1681163"/>
            <a:ext cx="5180012" cy="576262"/>
          </a:xfrm>
        </p:spPr>
        <p:txBody>
          <a:bodyPr/>
          <a:lstStyle/>
          <a:p>
            <a:pPr algn="ctr"/>
            <a:r>
              <a:rPr lang="en-IN" dirty="0">
                <a:latin typeface="Trebuchet MS" panose="020B0603020202020204" pitchFamily="34" charset="0"/>
              </a:rPr>
              <a:t>Share income of firm</a:t>
            </a:r>
            <a:endParaRPr lang="en-IN" dirty="0"/>
          </a:p>
        </p:txBody>
      </p:sp>
      <p:sp>
        <p:nvSpPr>
          <p:cNvPr id="4" name="Content Placeholder 3">
            <a:extLst>
              <a:ext uri="{FF2B5EF4-FFF2-40B4-BE49-F238E27FC236}">
                <a16:creationId xmlns:a16="http://schemas.microsoft.com/office/drawing/2014/main" id="{3DB9D3C8-9BFD-C05B-41F0-7DC9184B7AAD}"/>
              </a:ext>
            </a:extLst>
          </p:cNvPr>
          <p:cNvSpPr>
            <a:spLocks noGrp="1"/>
          </p:cNvSpPr>
          <p:nvPr>
            <p:ph sz="quarter" idx="4"/>
          </p:nvPr>
        </p:nvSpPr>
        <p:spPr>
          <a:xfrm>
            <a:off x="6172200" y="2257425"/>
            <a:ext cx="5180012" cy="3932238"/>
          </a:xfrm>
        </p:spPr>
        <p:txBody>
          <a:bodyPr>
            <a:normAutofit fontScale="77500" lnSpcReduction="20000"/>
          </a:bodyPr>
          <a:lstStyle/>
          <a:p>
            <a:pPr algn="just"/>
            <a:r>
              <a:rPr lang="en-IN" dirty="0">
                <a:latin typeface="Trebuchet MS" panose="020B0603020202020204" pitchFamily="34" charset="0"/>
              </a:rPr>
              <a:t>As per the PSR only </a:t>
            </a:r>
          </a:p>
          <a:p>
            <a:pPr algn="just"/>
            <a:r>
              <a:rPr lang="en-IN" dirty="0">
                <a:latin typeface="Trebuchet MS" panose="020B0603020202020204" pitchFamily="34" charset="0"/>
              </a:rPr>
              <a:t>“assessed as such” no longer relevant</a:t>
            </a:r>
          </a:p>
          <a:p>
            <a:pPr algn="just"/>
            <a:r>
              <a:rPr lang="en-IN" dirty="0">
                <a:latin typeface="Trebuchet MS" panose="020B0603020202020204" pitchFamily="34" charset="0"/>
              </a:rPr>
              <a:t> Variation in taxable income/book income for firm</a:t>
            </a:r>
          </a:p>
          <a:p>
            <a:endParaRPr lang="en-IN" dirty="0"/>
          </a:p>
        </p:txBody>
      </p:sp>
    </p:spTree>
    <p:extLst>
      <p:ext uri="{BB962C8B-B14F-4D97-AF65-F5344CB8AC3E}">
        <p14:creationId xmlns:p14="http://schemas.microsoft.com/office/powerpoint/2010/main" val="764765662"/>
      </p:ext>
    </p:extLst>
  </p:cSld>
  <p:clrMapOvr>
    <a:masterClrMapping/>
  </p:clrMapOvr>
  <p:transition spd="slow">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58AB6-256A-7AB0-7034-8B25E4570E4C}"/>
              </a:ext>
            </a:extLst>
          </p:cNvPr>
          <p:cNvSpPr>
            <a:spLocks noGrp="1"/>
          </p:cNvSpPr>
          <p:nvPr>
            <p:ph type="title"/>
          </p:nvPr>
        </p:nvSpPr>
        <p:spPr/>
        <p:txBody>
          <a:bodyPr/>
          <a:lstStyle/>
          <a:p>
            <a:pPr algn="ctr"/>
            <a:r>
              <a:rPr lang="en-IN" dirty="0">
                <a:latin typeface="Trebuchet MS" panose="020B0603020202020204" pitchFamily="34" charset="0"/>
              </a:rPr>
              <a:t>Schedule III – Current Issues</a:t>
            </a:r>
          </a:p>
        </p:txBody>
      </p:sp>
      <p:sp>
        <p:nvSpPr>
          <p:cNvPr id="3" name="Content Placeholder 2">
            <a:extLst>
              <a:ext uri="{FF2B5EF4-FFF2-40B4-BE49-F238E27FC236}">
                <a16:creationId xmlns:a16="http://schemas.microsoft.com/office/drawing/2014/main" id="{8C8D9326-4694-AC8F-9BA0-618AAC5A4DB8}"/>
              </a:ext>
            </a:extLst>
          </p:cNvPr>
          <p:cNvSpPr>
            <a:spLocks noGrp="1"/>
          </p:cNvSpPr>
          <p:nvPr>
            <p:ph sz="half" idx="1"/>
          </p:nvPr>
        </p:nvSpPr>
        <p:spPr/>
        <p:txBody>
          <a:bodyPr>
            <a:normAutofit fontScale="92500" lnSpcReduction="10000"/>
          </a:bodyPr>
          <a:lstStyle/>
          <a:p>
            <a:r>
              <a:rPr lang="en-IN" dirty="0">
                <a:latin typeface="Trebuchet MS" panose="020B0603020202020204" pitchFamily="34" charset="0"/>
              </a:rPr>
              <a:t>Gratuity upon death  received by legal heirs </a:t>
            </a:r>
          </a:p>
          <a:p>
            <a:pPr lvl="1"/>
            <a:r>
              <a:rPr lang="en-IN" dirty="0">
                <a:latin typeface="Trebuchet MS" panose="020B0603020202020204" pitchFamily="34" charset="0"/>
              </a:rPr>
              <a:t>Only to the extent of exemption otherwise allowable to deceased employee</a:t>
            </a:r>
          </a:p>
          <a:p>
            <a:pPr lvl="1"/>
            <a:r>
              <a:rPr lang="en-IN" dirty="0">
                <a:latin typeface="Trebuchet MS" panose="020B0603020202020204" pitchFamily="34" charset="0"/>
              </a:rPr>
              <a:t>Circular dealing with gratuitous payment – shall not apply for gratuity </a:t>
            </a:r>
          </a:p>
          <a:p>
            <a:r>
              <a:rPr lang="en-IN" dirty="0">
                <a:latin typeface="Trebuchet MS" panose="020B0603020202020204" pitchFamily="34" charset="0"/>
              </a:rPr>
              <a:t>Minor Income – clubbed u/s. 99(1)(c)</a:t>
            </a:r>
          </a:p>
          <a:p>
            <a:pPr lvl="1"/>
            <a:r>
              <a:rPr lang="en-IN" dirty="0">
                <a:latin typeface="Trebuchet MS" panose="020B0603020202020204" pitchFamily="34" charset="0"/>
              </a:rPr>
              <a:t>Rs.1500 per child</a:t>
            </a:r>
          </a:p>
          <a:p>
            <a:pPr lvl="1"/>
            <a:r>
              <a:rPr lang="en-IN" dirty="0">
                <a:latin typeface="Trebuchet MS" panose="020B0603020202020204" pitchFamily="34" charset="0"/>
              </a:rPr>
              <a:t>Not eligible when default scheme is opted</a:t>
            </a:r>
          </a:p>
          <a:p>
            <a:pPr lvl="1"/>
            <a:endParaRPr lang="en-IN" dirty="0"/>
          </a:p>
          <a:p>
            <a:endParaRPr lang="en-IN" dirty="0"/>
          </a:p>
        </p:txBody>
      </p:sp>
      <p:sp>
        <p:nvSpPr>
          <p:cNvPr id="4" name="Content Placeholder 3">
            <a:extLst>
              <a:ext uri="{FF2B5EF4-FFF2-40B4-BE49-F238E27FC236}">
                <a16:creationId xmlns:a16="http://schemas.microsoft.com/office/drawing/2014/main" id="{4277D136-9A0B-A202-4B5C-0C06FBE1CC64}"/>
              </a:ext>
            </a:extLst>
          </p:cNvPr>
          <p:cNvSpPr>
            <a:spLocks noGrp="1"/>
          </p:cNvSpPr>
          <p:nvPr>
            <p:ph sz="half" idx="2"/>
          </p:nvPr>
        </p:nvSpPr>
        <p:spPr/>
        <p:txBody>
          <a:bodyPr>
            <a:normAutofit fontScale="92500" lnSpcReduction="10000"/>
          </a:bodyPr>
          <a:lstStyle/>
          <a:p>
            <a:r>
              <a:rPr lang="en-IN" dirty="0">
                <a:latin typeface="Trebuchet MS" panose="020B0603020202020204" pitchFamily="34" charset="0"/>
              </a:rPr>
              <a:t>Following are considered under salary head – sec 19</a:t>
            </a:r>
          </a:p>
          <a:p>
            <a:pPr lvl="1"/>
            <a:r>
              <a:rPr lang="en-IN" dirty="0">
                <a:latin typeface="Trebuchet MS" panose="020B0603020202020204" pitchFamily="34" charset="0"/>
              </a:rPr>
              <a:t>Gratuity</a:t>
            </a:r>
          </a:p>
          <a:p>
            <a:pPr lvl="1"/>
            <a:r>
              <a:rPr lang="en-IN" dirty="0">
                <a:latin typeface="Trebuchet MS" panose="020B0603020202020204" pitchFamily="34" charset="0"/>
              </a:rPr>
              <a:t>Leave encashment</a:t>
            </a:r>
          </a:p>
          <a:p>
            <a:pPr lvl="1"/>
            <a:r>
              <a:rPr lang="en-IN" dirty="0">
                <a:latin typeface="Trebuchet MS" panose="020B0603020202020204" pitchFamily="34" charset="0"/>
              </a:rPr>
              <a:t>Commuted pension </a:t>
            </a:r>
          </a:p>
          <a:p>
            <a:pPr lvl="1"/>
            <a:r>
              <a:rPr lang="en-IN" dirty="0">
                <a:latin typeface="Trebuchet MS" panose="020B0603020202020204" pitchFamily="34" charset="0"/>
              </a:rPr>
              <a:t>VRS compensation  </a:t>
            </a:r>
          </a:p>
          <a:p>
            <a:pPr lvl="1"/>
            <a:r>
              <a:rPr lang="en-IN" dirty="0">
                <a:latin typeface="Trebuchet MS" panose="020B0603020202020204" pitchFamily="34" charset="0"/>
              </a:rPr>
              <a:t>Retrenchment compensation </a:t>
            </a:r>
          </a:p>
          <a:p>
            <a:endParaRPr lang="en-IN" dirty="0"/>
          </a:p>
        </p:txBody>
      </p:sp>
    </p:spTree>
    <p:extLst>
      <p:ext uri="{BB962C8B-B14F-4D97-AF65-F5344CB8AC3E}">
        <p14:creationId xmlns:p14="http://schemas.microsoft.com/office/powerpoint/2010/main" val="3135669157"/>
      </p:ext>
    </p:extLst>
  </p:cSld>
  <p:clrMapOvr>
    <a:masterClrMapping/>
  </p:clrMapOvr>
  <p:transition spd="slow">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407D5-13EB-6735-1994-B6FCCE4E9ED9}"/>
              </a:ext>
            </a:extLst>
          </p:cNvPr>
          <p:cNvSpPr>
            <a:spLocks noGrp="1"/>
          </p:cNvSpPr>
          <p:nvPr>
            <p:ph type="title"/>
          </p:nvPr>
        </p:nvSpPr>
        <p:spPr/>
        <p:txBody>
          <a:bodyPr/>
          <a:lstStyle/>
          <a:p>
            <a:pPr algn="ctr"/>
            <a:r>
              <a:rPr lang="en-IN" dirty="0">
                <a:latin typeface="Trebuchet MS" panose="020B0603020202020204" pitchFamily="34" charset="0"/>
              </a:rPr>
              <a:t>Schedule III – Current Issues</a:t>
            </a:r>
            <a:endParaRPr lang="en-IN" dirty="0"/>
          </a:p>
        </p:txBody>
      </p:sp>
      <p:sp>
        <p:nvSpPr>
          <p:cNvPr id="3" name="Content Placeholder 2">
            <a:extLst>
              <a:ext uri="{FF2B5EF4-FFF2-40B4-BE49-F238E27FC236}">
                <a16:creationId xmlns:a16="http://schemas.microsoft.com/office/drawing/2014/main" id="{67560722-33C6-D080-00FE-95B72498DCDD}"/>
              </a:ext>
            </a:extLst>
          </p:cNvPr>
          <p:cNvSpPr>
            <a:spLocks noGrp="1"/>
          </p:cNvSpPr>
          <p:nvPr>
            <p:ph idx="1"/>
          </p:nvPr>
        </p:nvSpPr>
        <p:spPr/>
        <p:txBody>
          <a:bodyPr>
            <a:normAutofit fontScale="92500" lnSpcReduction="10000"/>
          </a:bodyPr>
          <a:lstStyle/>
          <a:p>
            <a:r>
              <a:rPr lang="en-IN" dirty="0">
                <a:latin typeface="Trebuchet MS" panose="020B0603020202020204" pitchFamily="34" charset="0"/>
              </a:rPr>
              <a:t>Compulsory acquisition of agricultural land</a:t>
            </a:r>
          </a:p>
          <a:p>
            <a:pPr lvl="1"/>
            <a:r>
              <a:rPr lang="en-IN" dirty="0">
                <a:latin typeface="Trebuchet MS" panose="020B0603020202020204" pitchFamily="34" charset="0"/>
              </a:rPr>
              <a:t>Applies for urban land </a:t>
            </a:r>
          </a:p>
          <a:p>
            <a:pPr lvl="1"/>
            <a:r>
              <a:rPr lang="en-IN" dirty="0">
                <a:latin typeface="Trebuchet MS" panose="020B0603020202020204" pitchFamily="34" charset="0"/>
              </a:rPr>
              <a:t>Includes subsequent – enhanced compensation by Court/authority</a:t>
            </a:r>
          </a:p>
          <a:p>
            <a:pPr lvl="1"/>
            <a:r>
              <a:rPr lang="en-IN" dirty="0">
                <a:latin typeface="Trebuchet MS" panose="020B0603020202020204" pitchFamily="34" charset="0"/>
              </a:rPr>
              <a:t>In cultivation for 2 years before acquisition by self or member of HUF</a:t>
            </a:r>
          </a:p>
          <a:p>
            <a:r>
              <a:rPr lang="en-IN" dirty="0">
                <a:latin typeface="Trebuchet MS" panose="020B0603020202020204" pitchFamily="34" charset="0"/>
              </a:rPr>
              <a:t>Compulsory acquisition of any land – RFCTALRR Act  -</a:t>
            </a:r>
            <a:r>
              <a:rPr lang="en-IN" dirty="0">
                <a:solidFill>
                  <a:srgbClr val="FF0000"/>
                </a:solidFill>
                <a:latin typeface="Trebuchet MS" panose="020B0603020202020204" pitchFamily="34" charset="0"/>
              </a:rPr>
              <a:t> FA 2026</a:t>
            </a:r>
          </a:p>
          <a:p>
            <a:pPr lvl="1"/>
            <a:r>
              <a:rPr lang="en-IN" dirty="0">
                <a:latin typeface="Trebuchet MS" panose="020B0603020202020204" pitchFamily="34" charset="0"/>
              </a:rPr>
              <a:t>By </a:t>
            </a:r>
            <a:r>
              <a:rPr lang="en-IN" dirty="0">
                <a:solidFill>
                  <a:srgbClr val="FF0000"/>
                </a:solidFill>
                <a:latin typeface="Trebuchet MS" panose="020B0603020202020204" pitchFamily="34" charset="0"/>
                <a:ea typeface="Verdana" panose="020B0604030504040204" pitchFamily="34" charset="0"/>
              </a:rPr>
              <a:t>Circular No: 36/2016</a:t>
            </a:r>
            <a:r>
              <a:rPr lang="en-IN" i="1" dirty="0">
                <a:solidFill>
                  <a:srgbClr val="C00000"/>
                </a:solidFill>
                <a:latin typeface="Trebuchet MS" panose="020B0603020202020204" pitchFamily="34" charset="0"/>
                <a:ea typeface="Verdana" panose="020B0604030504040204" pitchFamily="34" charset="0"/>
              </a:rPr>
              <a:t> </a:t>
            </a:r>
            <a:r>
              <a:rPr lang="en-IN" dirty="0">
                <a:latin typeface="Trebuchet MS" panose="020B0603020202020204" pitchFamily="34" charset="0"/>
                <a:ea typeface="Verdana" panose="020B0604030504040204" pitchFamily="34" charset="0"/>
              </a:rPr>
              <a:t>under IT Act 1961</a:t>
            </a:r>
            <a:endParaRPr lang="en-IN" dirty="0">
              <a:latin typeface="Trebuchet MS" panose="020B0603020202020204" pitchFamily="34" charset="0"/>
            </a:endParaRPr>
          </a:p>
          <a:p>
            <a:pPr lvl="1"/>
            <a:r>
              <a:rPr lang="en-IN" dirty="0">
                <a:latin typeface="Trebuchet MS" panose="020B0603020202020204" pitchFamily="34" charset="0"/>
              </a:rPr>
              <a:t>By </a:t>
            </a:r>
            <a:r>
              <a:rPr lang="en-IN" dirty="0">
                <a:solidFill>
                  <a:srgbClr val="FF0000"/>
                </a:solidFill>
                <a:latin typeface="Trebuchet MS" panose="020B0603020202020204" pitchFamily="34" charset="0"/>
              </a:rPr>
              <a:t>INDL/HUF</a:t>
            </a:r>
            <a:r>
              <a:rPr lang="en-IN" dirty="0">
                <a:latin typeface="Trebuchet MS" panose="020B0603020202020204" pitchFamily="34" charset="0"/>
              </a:rPr>
              <a:t> – In IT Act 2025</a:t>
            </a:r>
          </a:p>
          <a:p>
            <a:pPr lvl="1"/>
            <a:r>
              <a:rPr lang="en-IN" dirty="0">
                <a:latin typeface="Trebuchet MS" panose="020B0603020202020204" pitchFamily="34" charset="0"/>
              </a:rPr>
              <a:t>By </a:t>
            </a:r>
            <a:r>
              <a:rPr lang="en-IN" dirty="0">
                <a:solidFill>
                  <a:srgbClr val="FF0000"/>
                </a:solidFill>
                <a:latin typeface="Trebuchet MS" panose="020B0603020202020204" pitchFamily="34" charset="0"/>
              </a:rPr>
              <a:t>Any person</a:t>
            </a:r>
            <a:r>
              <a:rPr lang="en-IN" dirty="0">
                <a:latin typeface="Trebuchet MS" panose="020B0603020202020204" pitchFamily="34" charset="0"/>
              </a:rPr>
              <a:t> - In RFCTALRR Act</a:t>
            </a:r>
          </a:p>
          <a:p>
            <a:r>
              <a:rPr lang="en-IN" dirty="0">
                <a:latin typeface="Trebuchet MS" panose="020B0603020202020204" pitchFamily="34" charset="0"/>
              </a:rPr>
              <a:t>Disability pension by armed forces – </a:t>
            </a:r>
            <a:r>
              <a:rPr lang="en-IN" dirty="0">
                <a:solidFill>
                  <a:srgbClr val="FF0000"/>
                </a:solidFill>
                <a:latin typeface="Trebuchet MS" panose="020B0603020202020204" pitchFamily="34" charset="0"/>
              </a:rPr>
              <a:t>FA 2026</a:t>
            </a:r>
          </a:p>
          <a:p>
            <a:pPr lvl="1"/>
            <a:r>
              <a:rPr lang="en-IN" dirty="0">
                <a:latin typeface="Trebuchet MS" panose="020B0603020202020204" pitchFamily="34" charset="0"/>
              </a:rPr>
              <a:t>Kept on hold</a:t>
            </a:r>
          </a:p>
          <a:p>
            <a:pPr lvl="1"/>
            <a:r>
              <a:rPr lang="en-IN" dirty="0">
                <a:latin typeface="Trebuchet MS" panose="020B0603020202020204" pitchFamily="34" charset="0"/>
              </a:rPr>
              <a:t>Both, service component and Disability component shall at present be exempt</a:t>
            </a:r>
          </a:p>
          <a:p>
            <a:pPr lvl="1"/>
            <a:endParaRPr lang="en-IN" dirty="0"/>
          </a:p>
          <a:p>
            <a:endParaRPr lang="en-IN" dirty="0"/>
          </a:p>
        </p:txBody>
      </p:sp>
    </p:spTree>
    <p:extLst>
      <p:ext uri="{BB962C8B-B14F-4D97-AF65-F5344CB8AC3E}">
        <p14:creationId xmlns:p14="http://schemas.microsoft.com/office/powerpoint/2010/main" val="2688485733"/>
      </p:ext>
    </p:extLst>
  </p:cSld>
  <p:clrMapOvr>
    <a:masterClrMapping/>
  </p:clrMapOvr>
  <p:transition spd="slow">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04C71-8988-4144-E324-095ED1563307}"/>
              </a:ext>
            </a:extLst>
          </p:cNvPr>
          <p:cNvSpPr>
            <a:spLocks noGrp="1"/>
          </p:cNvSpPr>
          <p:nvPr>
            <p:ph type="title"/>
          </p:nvPr>
        </p:nvSpPr>
        <p:spPr/>
        <p:txBody>
          <a:bodyPr/>
          <a:lstStyle/>
          <a:p>
            <a:pPr algn="ctr"/>
            <a:r>
              <a:rPr lang="en-IN" dirty="0">
                <a:latin typeface="Trebuchet MS" panose="020B0603020202020204" pitchFamily="34" charset="0"/>
              </a:rPr>
              <a:t>Schedule III – Current Issues</a:t>
            </a:r>
            <a:endParaRPr lang="en-IN" dirty="0"/>
          </a:p>
        </p:txBody>
      </p:sp>
      <p:sp>
        <p:nvSpPr>
          <p:cNvPr id="3" name="Content Placeholder 2">
            <a:extLst>
              <a:ext uri="{FF2B5EF4-FFF2-40B4-BE49-F238E27FC236}">
                <a16:creationId xmlns:a16="http://schemas.microsoft.com/office/drawing/2014/main" id="{A90B06F6-CB2B-CA56-5DB3-E39D81C28A8D}"/>
              </a:ext>
            </a:extLst>
          </p:cNvPr>
          <p:cNvSpPr>
            <a:spLocks noGrp="1"/>
          </p:cNvSpPr>
          <p:nvPr>
            <p:ph idx="1"/>
          </p:nvPr>
        </p:nvSpPr>
        <p:spPr/>
        <p:txBody>
          <a:bodyPr/>
          <a:lstStyle/>
          <a:p>
            <a:pPr algn="just"/>
            <a:r>
              <a:rPr lang="en-IN" dirty="0">
                <a:latin typeface="Trebuchet MS" panose="020B0603020202020204" pitchFamily="34" charset="0"/>
              </a:rPr>
              <a:t>Interest on compensation awarded by Motor Vehicle accident claim tribunal – </a:t>
            </a:r>
            <a:r>
              <a:rPr lang="en-IN" dirty="0">
                <a:solidFill>
                  <a:srgbClr val="FF0000"/>
                </a:solidFill>
                <a:latin typeface="Trebuchet MS" panose="020B0603020202020204" pitchFamily="34" charset="0"/>
              </a:rPr>
              <a:t>FA 2026</a:t>
            </a:r>
          </a:p>
          <a:p>
            <a:pPr lvl="1" algn="just"/>
            <a:r>
              <a:rPr lang="en-IN" dirty="0">
                <a:latin typeface="Trebuchet MS" panose="020B0603020202020204" pitchFamily="34" charset="0"/>
              </a:rPr>
              <a:t>Individual/Legal Heir</a:t>
            </a:r>
          </a:p>
          <a:p>
            <a:pPr lvl="1" algn="just"/>
            <a:r>
              <a:rPr lang="en-IN" dirty="0">
                <a:latin typeface="Trebuchet MS" panose="020B0603020202020204" pitchFamily="34" charset="0"/>
              </a:rPr>
              <a:t>Under Motor Vehicle Act </a:t>
            </a:r>
          </a:p>
          <a:p>
            <a:pPr algn="just"/>
            <a:r>
              <a:rPr lang="en-IN" dirty="0">
                <a:latin typeface="Trebuchet MS" panose="020B0603020202020204" pitchFamily="34" charset="0"/>
              </a:rPr>
              <a:t>Sec 393 (4) dealing with </a:t>
            </a:r>
            <a:r>
              <a:rPr lang="en-IN" dirty="0">
                <a:solidFill>
                  <a:srgbClr val="FF0000"/>
                </a:solidFill>
                <a:latin typeface="Trebuchet MS" panose="020B0603020202020204" pitchFamily="34" charset="0"/>
              </a:rPr>
              <a:t>NO TDS</a:t>
            </a:r>
            <a:r>
              <a:rPr lang="en-IN" dirty="0">
                <a:latin typeface="Trebuchet MS" panose="020B0603020202020204" pitchFamily="34" charset="0"/>
              </a:rPr>
              <a:t> - Table – </a:t>
            </a:r>
            <a:r>
              <a:rPr lang="en-IN" dirty="0" err="1">
                <a:latin typeface="Trebuchet MS" panose="020B0603020202020204" pitchFamily="34" charset="0"/>
              </a:rPr>
              <a:t>sl</a:t>
            </a:r>
            <a:r>
              <a:rPr lang="en-IN" dirty="0">
                <a:latin typeface="Trebuchet MS" panose="020B0603020202020204" pitchFamily="34" charset="0"/>
              </a:rPr>
              <a:t> no: 7  item – iv </a:t>
            </a:r>
          </a:p>
          <a:p>
            <a:pPr lvl="1" algn="just"/>
            <a:r>
              <a:rPr lang="en-IN" dirty="0">
                <a:latin typeface="Trebuchet MS" panose="020B0603020202020204" pitchFamily="34" charset="0"/>
              </a:rPr>
              <a:t>Any interest on compensation awarded by Motor Vehicle accident claim tribunal</a:t>
            </a:r>
          </a:p>
          <a:p>
            <a:pPr lvl="2" algn="just"/>
            <a:r>
              <a:rPr lang="en-IN" dirty="0">
                <a:latin typeface="Trebuchet MS" panose="020B0603020202020204" pitchFamily="34" charset="0"/>
              </a:rPr>
              <a:t>For Individual  - </a:t>
            </a:r>
            <a:r>
              <a:rPr lang="en-IN" dirty="0">
                <a:solidFill>
                  <a:srgbClr val="FF0000"/>
                </a:solidFill>
                <a:latin typeface="Trebuchet MS" panose="020B0603020202020204" pitchFamily="34" charset="0"/>
              </a:rPr>
              <a:t>NO TDS</a:t>
            </a:r>
          </a:p>
          <a:p>
            <a:pPr lvl="2" algn="just"/>
            <a:r>
              <a:rPr lang="en-IN" dirty="0">
                <a:latin typeface="Trebuchet MS" panose="020B0603020202020204" pitchFamily="34" charset="0"/>
              </a:rPr>
              <a:t>Other than Individual – only when interest exceeds Rs.50000 per annum</a:t>
            </a:r>
            <a:endParaRPr lang="en-IN" dirty="0">
              <a:solidFill>
                <a:srgbClr val="FF0000"/>
              </a:solidFill>
              <a:latin typeface="Trebuchet MS" panose="020B0603020202020204" pitchFamily="34" charset="0"/>
            </a:endParaRPr>
          </a:p>
          <a:p>
            <a:pPr lvl="1"/>
            <a:endParaRPr lang="en-IN" dirty="0">
              <a:solidFill>
                <a:srgbClr val="FF0000"/>
              </a:solidFill>
            </a:endParaRPr>
          </a:p>
        </p:txBody>
      </p:sp>
    </p:spTree>
    <p:extLst>
      <p:ext uri="{BB962C8B-B14F-4D97-AF65-F5344CB8AC3E}">
        <p14:creationId xmlns:p14="http://schemas.microsoft.com/office/powerpoint/2010/main" val="1843410763"/>
      </p:ext>
    </p:extLst>
  </p:cSld>
  <p:clrMapOvr>
    <a:masterClrMapping/>
  </p:clrMapOvr>
  <p:transition spd="slow">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78AF9-992F-DAC0-498A-14192059154D}"/>
              </a:ext>
            </a:extLst>
          </p:cNvPr>
          <p:cNvSpPr>
            <a:spLocks noGrp="1"/>
          </p:cNvSpPr>
          <p:nvPr>
            <p:ph type="title"/>
          </p:nvPr>
        </p:nvSpPr>
        <p:spPr>
          <a:xfrm>
            <a:off x="838200" y="365125"/>
            <a:ext cx="10407650" cy="879213"/>
          </a:xfrm>
        </p:spPr>
        <p:txBody>
          <a:bodyPr/>
          <a:lstStyle/>
          <a:p>
            <a:pPr algn="ctr"/>
            <a:r>
              <a:rPr lang="en-IN" dirty="0">
                <a:latin typeface="Trebuchet MS" panose="020B0603020202020204" pitchFamily="34" charset="0"/>
              </a:rPr>
              <a:t>Schedule – IV  - 14 +3 Items - NR</a:t>
            </a:r>
            <a:endParaRPr lang="en-IN" dirty="0"/>
          </a:p>
        </p:txBody>
      </p:sp>
      <p:graphicFrame>
        <p:nvGraphicFramePr>
          <p:cNvPr id="5" name="Content Placeholder 4">
            <a:extLst>
              <a:ext uri="{FF2B5EF4-FFF2-40B4-BE49-F238E27FC236}">
                <a16:creationId xmlns:a16="http://schemas.microsoft.com/office/drawing/2014/main" id="{22EC127A-52B8-83EC-6253-F5E2C104EA19}"/>
              </a:ext>
            </a:extLst>
          </p:cNvPr>
          <p:cNvGraphicFramePr>
            <a:graphicFrameLocks noGrp="1"/>
          </p:cNvGraphicFramePr>
          <p:nvPr>
            <p:ph idx="1"/>
            <p:extLst>
              <p:ext uri="{D42A27DB-BD31-4B8C-83A1-F6EECF244321}">
                <p14:modId xmlns:p14="http://schemas.microsoft.com/office/powerpoint/2010/main" val="83489376"/>
              </p:ext>
            </p:extLst>
          </p:nvPr>
        </p:nvGraphicFramePr>
        <p:xfrm>
          <a:off x="946150" y="1498556"/>
          <a:ext cx="10299700" cy="4394200"/>
        </p:xfrm>
        <a:graphic>
          <a:graphicData uri="http://schemas.openxmlformats.org/drawingml/2006/table">
            <a:tbl>
              <a:tblPr>
                <a:tableStyleId>{BDBED569-4797-4DF1-A0F4-6AAB3CD982D8}</a:tableStyleId>
              </a:tblPr>
              <a:tblGrid>
                <a:gridCol w="1092200">
                  <a:extLst>
                    <a:ext uri="{9D8B030D-6E8A-4147-A177-3AD203B41FA5}">
                      <a16:colId xmlns:a16="http://schemas.microsoft.com/office/drawing/2014/main" val="4154855422"/>
                    </a:ext>
                  </a:extLst>
                </a:gridCol>
                <a:gridCol w="1397000">
                  <a:extLst>
                    <a:ext uri="{9D8B030D-6E8A-4147-A177-3AD203B41FA5}">
                      <a16:colId xmlns:a16="http://schemas.microsoft.com/office/drawing/2014/main" val="2249585340"/>
                    </a:ext>
                  </a:extLst>
                </a:gridCol>
                <a:gridCol w="7810500">
                  <a:extLst>
                    <a:ext uri="{9D8B030D-6E8A-4147-A177-3AD203B41FA5}">
                      <a16:colId xmlns:a16="http://schemas.microsoft.com/office/drawing/2014/main" val="1865635243"/>
                    </a:ext>
                  </a:extLst>
                </a:gridCol>
              </a:tblGrid>
              <a:tr h="184150">
                <a:tc>
                  <a:txBody>
                    <a:bodyPr/>
                    <a:lstStyle/>
                    <a:p>
                      <a:pPr algn="ctr" fontAlgn="ctr">
                        <a:buNone/>
                      </a:pPr>
                      <a:r>
                        <a:rPr lang="en-IN" sz="1900" u="none" strike="noStrike" dirty="0">
                          <a:effectLst/>
                          <a:latin typeface="Trebuchet MS" panose="020B0603020202020204" pitchFamily="34" charset="0"/>
                        </a:rPr>
                        <a:t>Table Sl. No.</a:t>
                      </a:r>
                      <a:endParaRPr lang="en-IN" sz="19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US" sz="1900" u="none" strike="noStrike">
                          <a:effectLst/>
                          <a:latin typeface="Trebuchet MS" panose="020B0603020202020204" pitchFamily="34" charset="0"/>
                        </a:rPr>
                        <a:t>Sec. in IT Act 1961</a:t>
                      </a:r>
                      <a:endParaRPr lang="en-US" sz="1900" b="1" i="0" u="none" strike="noStrike">
                        <a:solidFill>
                          <a:srgbClr val="000000"/>
                        </a:solidFill>
                        <a:effectLst/>
                        <a:latin typeface="Trebuchet MS" panose="020B060302020202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000" u="none" strike="noStrike" dirty="0">
                          <a:effectLst/>
                          <a:latin typeface="Trebuchet MS" panose="020B0603020202020204" pitchFamily="34" charset="0"/>
                        </a:rPr>
                        <a:t>Short description - as per Income-tax Act, 2025</a:t>
                      </a:r>
                      <a:endParaRPr lang="en-US" sz="2000" b="1" i="0" u="none" strike="noStrike" dirty="0">
                        <a:solidFill>
                          <a:srgbClr val="000000"/>
                        </a:solidFill>
                        <a:effectLst/>
                        <a:latin typeface="Trebuchet MS" panose="020B0603020202020204" pitchFamily="34" charset="0"/>
                      </a:endParaRPr>
                    </a:p>
                  </a:txBody>
                  <a:tcPr marL="6350" marR="6350" marT="6350" marB="0" anchor="ctr"/>
                </a:tc>
                <a:extLst>
                  <a:ext uri="{0D108BD9-81ED-4DB2-BD59-A6C34878D82A}">
                    <a16:rowId xmlns:a16="http://schemas.microsoft.com/office/drawing/2014/main" val="3799856613"/>
                  </a:ext>
                </a:extLst>
              </a:tr>
              <a:tr h="184150">
                <a:tc>
                  <a:txBody>
                    <a:bodyPr/>
                    <a:lstStyle/>
                    <a:p>
                      <a:pPr algn="ctr" fontAlgn="b">
                        <a:buNone/>
                      </a:pPr>
                      <a:r>
                        <a:rPr lang="en-IN" sz="1900" u="none" strike="noStrike" dirty="0">
                          <a:effectLst/>
                          <a:latin typeface="Trebuchet MS" panose="020B0603020202020204" pitchFamily="34" charset="0"/>
                        </a:rPr>
                        <a:t>2</a:t>
                      </a:r>
                      <a:endParaRPr lang="en-IN" sz="19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900" u="none" strike="noStrike">
                          <a:effectLst/>
                          <a:latin typeface="Trebuchet MS" panose="020B0603020202020204" pitchFamily="34" charset="0"/>
                        </a:rPr>
                        <a:t>10(6)(ii)</a:t>
                      </a:r>
                      <a:endParaRPr lang="en-IN" sz="19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900" u="none" strike="noStrike" dirty="0">
                          <a:effectLst/>
                          <a:latin typeface="Trebuchet MS" panose="020B0603020202020204" pitchFamily="34" charset="0"/>
                        </a:rPr>
                        <a:t>Remuneration of foreign diplomatic / consular officials and staff – non-citizen</a:t>
                      </a:r>
                      <a:endParaRPr lang="en-US" sz="19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4144996436"/>
                  </a:ext>
                </a:extLst>
              </a:tr>
              <a:tr h="184150">
                <a:tc>
                  <a:txBody>
                    <a:bodyPr/>
                    <a:lstStyle/>
                    <a:p>
                      <a:pPr algn="ctr" fontAlgn="b">
                        <a:buNone/>
                      </a:pPr>
                      <a:r>
                        <a:rPr lang="en-IN" sz="1900" u="none" strike="noStrike" dirty="0">
                          <a:effectLst/>
                          <a:latin typeface="Trebuchet MS" panose="020B0603020202020204" pitchFamily="34" charset="0"/>
                        </a:rPr>
                        <a:t>3</a:t>
                      </a:r>
                      <a:endParaRPr lang="en-IN" sz="19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900" u="none" strike="noStrike">
                          <a:effectLst/>
                          <a:latin typeface="Trebuchet MS" panose="020B0603020202020204" pitchFamily="34" charset="0"/>
                        </a:rPr>
                        <a:t>10(6)(vi)</a:t>
                      </a:r>
                      <a:endParaRPr lang="en-IN" sz="19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900" u="none" strike="noStrike" dirty="0">
                          <a:effectLst/>
                          <a:latin typeface="Trebuchet MS" panose="020B0603020202020204" pitchFamily="34" charset="0"/>
                        </a:rPr>
                        <a:t>Short-stay remuneration of employee of foreign enterprise – non-citizen</a:t>
                      </a:r>
                      <a:endParaRPr lang="en-US" sz="19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343268747"/>
                  </a:ext>
                </a:extLst>
              </a:tr>
              <a:tr h="184150">
                <a:tc>
                  <a:txBody>
                    <a:bodyPr/>
                    <a:lstStyle/>
                    <a:p>
                      <a:pPr algn="ctr" fontAlgn="b">
                        <a:buNone/>
                      </a:pPr>
                      <a:r>
                        <a:rPr lang="en-IN" sz="1900" u="none" strike="noStrike" dirty="0">
                          <a:effectLst/>
                          <a:latin typeface="Trebuchet MS" panose="020B0603020202020204" pitchFamily="34" charset="0"/>
                        </a:rPr>
                        <a:t>4</a:t>
                      </a:r>
                      <a:endParaRPr lang="en-IN" sz="19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900" u="none" strike="noStrike">
                          <a:effectLst/>
                          <a:latin typeface="Trebuchet MS" panose="020B0603020202020204" pitchFamily="34" charset="0"/>
                        </a:rPr>
                        <a:t>10(6)(viii)</a:t>
                      </a:r>
                      <a:endParaRPr lang="en-IN" sz="19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900" u="none" strike="noStrike" dirty="0">
                          <a:effectLst/>
                          <a:latin typeface="Trebuchet MS" panose="020B0603020202020204" pitchFamily="34" charset="0"/>
                        </a:rPr>
                        <a:t>Salary for services on foreign ship – non-citizen - NRI</a:t>
                      </a:r>
                      <a:endParaRPr lang="en-US" sz="19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94238965"/>
                  </a:ext>
                </a:extLst>
              </a:tr>
              <a:tr h="184150">
                <a:tc>
                  <a:txBody>
                    <a:bodyPr/>
                    <a:lstStyle/>
                    <a:p>
                      <a:pPr algn="ctr" fontAlgn="b">
                        <a:buNone/>
                      </a:pPr>
                      <a:r>
                        <a:rPr lang="en-IN" sz="1900" u="none" strike="noStrike" dirty="0">
                          <a:effectLst/>
                          <a:latin typeface="Trebuchet MS" panose="020B0603020202020204" pitchFamily="34" charset="0"/>
                        </a:rPr>
                        <a:t>5</a:t>
                      </a:r>
                      <a:endParaRPr lang="en-IN" sz="19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900" u="none" strike="noStrike">
                          <a:effectLst/>
                          <a:latin typeface="Trebuchet MS" panose="020B0603020202020204" pitchFamily="34" charset="0"/>
                        </a:rPr>
                        <a:t>10(6)(xi)</a:t>
                      </a:r>
                      <a:endParaRPr lang="en-IN" sz="19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900" u="none" strike="noStrike" dirty="0">
                          <a:effectLst/>
                          <a:latin typeface="Trebuchet MS" panose="020B0603020202020204" pitchFamily="34" charset="0"/>
                        </a:rPr>
                        <a:t>Remuneration of foreign government employee during training in India  - Non-citizen</a:t>
                      </a:r>
                      <a:endParaRPr lang="en-US" sz="19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850788533"/>
                  </a:ext>
                </a:extLst>
              </a:tr>
              <a:tr h="184150">
                <a:tc>
                  <a:txBody>
                    <a:bodyPr/>
                    <a:lstStyle/>
                    <a:p>
                      <a:pPr algn="ctr" fontAlgn="b">
                        <a:buNone/>
                      </a:pPr>
                      <a:r>
                        <a:rPr lang="en-IN" sz="1900" u="none" strike="noStrike" dirty="0">
                          <a:solidFill>
                            <a:srgbClr val="FF0000"/>
                          </a:solidFill>
                          <a:effectLst/>
                          <a:latin typeface="Trebuchet MS" panose="020B0603020202020204" pitchFamily="34" charset="0"/>
                        </a:rPr>
                        <a:t>13B</a:t>
                      </a:r>
                      <a:endParaRPr lang="en-IN" sz="1900" b="1" i="0" u="none" strike="noStrike" dirty="0">
                        <a:solidFill>
                          <a:srgbClr val="FF0000"/>
                        </a:solidFill>
                        <a:effectLst/>
                        <a:latin typeface="Trebuchet MS" panose="020B0603020202020204" pitchFamily="34" charset="0"/>
                      </a:endParaRPr>
                    </a:p>
                  </a:txBody>
                  <a:tcPr marL="6350" marR="6350" marT="6350" marB="0" anchor="b"/>
                </a:tc>
                <a:tc>
                  <a:txBody>
                    <a:bodyPr/>
                    <a:lstStyle/>
                    <a:p>
                      <a:pPr algn="ctr" fontAlgn="b">
                        <a:buNone/>
                      </a:pPr>
                      <a:r>
                        <a:rPr lang="en-IN" sz="1900" u="none" strike="noStrike" dirty="0">
                          <a:solidFill>
                            <a:srgbClr val="FF0000"/>
                          </a:solidFill>
                          <a:effectLst/>
                          <a:latin typeface="Trebuchet MS" panose="020B0603020202020204" pitchFamily="34" charset="0"/>
                        </a:rPr>
                        <a:t>New</a:t>
                      </a:r>
                      <a:endParaRPr lang="en-IN" sz="1900" b="0" i="0" u="none" strike="noStrike" dirty="0">
                        <a:solidFill>
                          <a:srgbClr val="FF0000"/>
                        </a:solidFill>
                        <a:effectLst/>
                        <a:latin typeface="Trebuchet MS" panose="020B0603020202020204" pitchFamily="34" charset="0"/>
                      </a:endParaRPr>
                    </a:p>
                  </a:txBody>
                  <a:tcPr marL="6350" marR="6350" marT="6350" marB="0" anchor="b"/>
                </a:tc>
                <a:tc>
                  <a:txBody>
                    <a:bodyPr/>
                    <a:lstStyle/>
                    <a:p>
                      <a:pPr algn="l" fontAlgn="b">
                        <a:buNone/>
                      </a:pPr>
                      <a:r>
                        <a:rPr lang="en-US" sz="1900" u="none" strike="noStrike" dirty="0">
                          <a:solidFill>
                            <a:schemeClr val="tx1"/>
                          </a:solidFill>
                          <a:effectLst/>
                          <a:latin typeface="Trebuchet MS" panose="020B0603020202020204" pitchFamily="34" charset="0"/>
                        </a:rPr>
                        <a:t>Foreign-source income of eligible first-time visiting non-resident individual - in  Previous 5 years NRI</a:t>
                      </a:r>
                      <a:endParaRPr lang="en-US" sz="1900" b="0" i="0" u="none" strike="noStrike" dirty="0">
                        <a:solidFill>
                          <a:schemeClr val="tx1"/>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603541547"/>
                  </a:ext>
                </a:extLst>
              </a:tr>
              <a:tr h="184150">
                <a:tc>
                  <a:txBody>
                    <a:bodyPr/>
                    <a:lstStyle/>
                    <a:p>
                      <a:pPr algn="ctr" fontAlgn="b">
                        <a:buNone/>
                      </a:pPr>
                      <a:r>
                        <a:rPr lang="en-IN" sz="1900" u="none" strike="noStrike" dirty="0">
                          <a:solidFill>
                            <a:srgbClr val="FF0000"/>
                          </a:solidFill>
                          <a:effectLst/>
                          <a:latin typeface="Trebuchet MS" panose="020B0603020202020204" pitchFamily="34" charset="0"/>
                        </a:rPr>
                        <a:t>13A</a:t>
                      </a:r>
                      <a:endParaRPr lang="en-IN" sz="1900" b="1" i="0" u="none" strike="noStrike" dirty="0">
                        <a:solidFill>
                          <a:srgbClr val="FF0000"/>
                        </a:solidFill>
                        <a:effectLst/>
                        <a:latin typeface="Trebuchet MS" panose="020B0603020202020204" pitchFamily="34" charset="0"/>
                      </a:endParaRPr>
                    </a:p>
                  </a:txBody>
                  <a:tcPr marL="6350" marR="6350" marT="6350" marB="0" anchor="b"/>
                </a:tc>
                <a:tc>
                  <a:txBody>
                    <a:bodyPr/>
                    <a:lstStyle/>
                    <a:p>
                      <a:pPr algn="ctr" fontAlgn="b">
                        <a:buNone/>
                      </a:pPr>
                      <a:r>
                        <a:rPr lang="en-IN" sz="1900" u="none" strike="noStrike">
                          <a:solidFill>
                            <a:srgbClr val="FF0000"/>
                          </a:solidFill>
                          <a:effectLst/>
                          <a:latin typeface="Trebuchet MS" panose="020B0603020202020204" pitchFamily="34" charset="0"/>
                        </a:rPr>
                        <a:t>New</a:t>
                      </a:r>
                      <a:endParaRPr lang="en-IN" sz="1900" b="0" i="0" u="none" strike="noStrike">
                        <a:solidFill>
                          <a:srgbClr val="FF0000"/>
                        </a:solidFill>
                        <a:effectLst/>
                        <a:latin typeface="Trebuchet MS" panose="020B0603020202020204" pitchFamily="34" charset="0"/>
                      </a:endParaRPr>
                    </a:p>
                  </a:txBody>
                  <a:tcPr marL="6350" marR="6350" marT="6350" marB="0" anchor="b"/>
                </a:tc>
                <a:tc>
                  <a:txBody>
                    <a:bodyPr/>
                    <a:lstStyle/>
                    <a:p>
                      <a:pPr algn="l" fontAlgn="b">
                        <a:buNone/>
                      </a:pPr>
                      <a:r>
                        <a:rPr lang="en-US" sz="1900" u="none" strike="noStrike" dirty="0">
                          <a:solidFill>
                            <a:schemeClr val="tx1"/>
                          </a:solidFill>
                          <a:effectLst/>
                          <a:latin typeface="Trebuchet MS" panose="020B0603020202020204" pitchFamily="34" charset="0"/>
                        </a:rPr>
                        <a:t>Foreign company income from providing capital goods / equipment / tooling to contract manufacturer for electronic manufacturing</a:t>
                      </a:r>
                      <a:endParaRPr lang="en-US" sz="1900" b="0" i="0" u="none" strike="noStrike" dirty="0">
                        <a:solidFill>
                          <a:schemeClr val="tx1"/>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127044093"/>
                  </a:ext>
                </a:extLst>
              </a:tr>
              <a:tr h="184150">
                <a:tc>
                  <a:txBody>
                    <a:bodyPr/>
                    <a:lstStyle/>
                    <a:p>
                      <a:pPr algn="ctr" fontAlgn="b">
                        <a:buNone/>
                      </a:pPr>
                      <a:r>
                        <a:rPr lang="en-IN" sz="1900" u="none" strike="noStrike" dirty="0">
                          <a:solidFill>
                            <a:srgbClr val="FF0000"/>
                          </a:solidFill>
                          <a:effectLst/>
                          <a:latin typeface="Trebuchet MS" panose="020B0603020202020204" pitchFamily="34" charset="0"/>
                        </a:rPr>
                        <a:t>13C</a:t>
                      </a:r>
                      <a:endParaRPr lang="en-IN" sz="1900" b="1" i="0" u="none" strike="noStrike" dirty="0">
                        <a:solidFill>
                          <a:srgbClr val="FF0000"/>
                        </a:solidFill>
                        <a:effectLst/>
                        <a:latin typeface="Trebuchet MS" panose="020B0603020202020204" pitchFamily="34" charset="0"/>
                      </a:endParaRPr>
                    </a:p>
                  </a:txBody>
                  <a:tcPr marL="6350" marR="6350" marT="6350" marB="0" anchor="b"/>
                </a:tc>
                <a:tc>
                  <a:txBody>
                    <a:bodyPr/>
                    <a:lstStyle/>
                    <a:p>
                      <a:pPr algn="ctr" fontAlgn="b">
                        <a:buNone/>
                      </a:pPr>
                      <a:r>
                        <a:rPr lang="en-IN" sz="1900" u="none" strike="noStrike" dirty="0">
                          <a:solidFill>
                            <a:srgbClr val="FF0000"/>
                          </a:solidFill>
                          <a:effectLst/>
                          <a:latin typeface="Trebuchet MS" panose="020B0603020202020204" pitchFamily="34" charset="0"/>
                        </a:rPr>
                        <a:t>New</a:t>
                      </a:r>
                      <a:endParaRPr lang="en-IN" sz="1900" b="0" i="0" u="none" strike="noStrike" dirty="0">
                        <a:solidFill>
                          <a:srgbClr val="FF0000"/>
                        </a:solidFill>
                        <a:effectLst/>
                        <a:latin typeface="Trebuchet MS" panose="020B0603020202020204" pitchFamily="34" charset="0"/>
                      </a:endParaRPr>
                    </a:p>
                  </a:txBody>
                  <a:tcPr marL="6350" marR="6350" marT="6350" marB="0" anchor="b"/>
                </a:tc>
                <a:tc>
                  <a:txBody>
                    <a:bodyPr/>
                    <a:lstStyle/>
                    <a:p>
                      <a:pPr algn="l" fontAlgn="b">
                        <a:buNone/>
                      </a:pPr>
                      <a:r>
                        <a:rPr lang="en-US" sz="1900" u="none" strike="noStrike" dirty="0">
                          <a:solidFill>
                            <a:schemeClr val="tx1"/>
                          </a:solidFill>
                          <a:effectLst/>
                          <a:latin typeface="Trebuchet MS" panose="020B0603020202020204" pitchFamily="34" charset="0"/>
                        </a:rPr>
                        <a:t>Foreign company income from procuring data </a:t>
                      </a:r>
                      <a:r>
                        <a:rPr lang="en-US" sz="1900" u="none" strike="noStrike" dirty="0" err="1">
                          <a:solidFill>
                            <a:schemeClr val="tx1"/>
                          </a:solidFill>
                          <a:effectLst/>
                          <a:latin typeface="Trebuchet MS" panose="020B0603020202020204" pitchFamily="34" charset="0"/>
                        </a:rPr>
                        <a:t>centre</a:t>
                      </a:r>
                      <a:r>
                        <a:rPr lang="en-US" sz="1900" u="none" strike="noStrike" dirty="0">
                          <a:solidFill>
                            <a:schemeClr val="tx1"/>
                          </a:solidFill>
                          <a:effectLst/>
                          <a:latin typeface="Trebuchet MS" panose="020B0603020202020204" pitchFamily="34" charset="0"/>
                        </a:rPr>
                        <a:t> services from specified data </a:t>
                      </a:r>
                      <a:r>
                        <a:rPr lang="en-US" sz="1900" u="none" strike="noStrike" dirty="0" err="1">
                          <a:solidFill>
                            <a:schemeClr val="tx1"/>
                          </a:solidFill>
                          <a:effectLst/>
                          <a:latin typeface="Trebuchet MS" panose="020B0603020202020204" pitchFamily="34" charset="0"/>
                        </a:rPr>
                        <a:t>centre</a:t>
                      </a:r>
                      <a:endParaRPr lang="en-US" sz="1900" b="0" i="0" u="none" strike="noStrike" dirty="0">
                        <a:solidFill>
                          <a:schemeClr val="tx1"/>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717214622"/>
                  </a:ext>
                </a:extLst>
              </a:tr>
            </a:tbl>
          </a:graphicData>
        </a:graphic>
      </p:graphicFrame>
    </p:spTree>
    <p:extLst>
      <p:ext uri="{BB962C8B-B14F-4D97-AF65-F5344CB8AC3E}">
        <p14:creationId xmlns:p14="http://schemas.microsoft.com/office/powerpoint/2010/main" val="2494116416"/>
      </p:ext>
    </p:extLst>
  </p:cSld>
  <p:clrMapOvr>
    <a:masterClrMapping/>
  </p:clrMapOvr>
  <p:transition spd="slow">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80E6-0749-8476-1D9B-89DAC5154F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E8D2DC-140A-9B09-FC5E-1B1BBC2B7AEB}"/>
              </a:ext>
            </a:extLst>
          </p:cNvPr>
          <p:cNvSpPr>
            <a:spLocks noGrp="1"/>
          </p:cNvSpPr>
          <p:nvPr>
            <p:ph type="title"/>
          </p:nvPr>
        </p:nvSpPr>
        <p:spPr>
          <a:xfrm>
            <a:off x="838200" y="365125"/>
            <a:ext cx="10407650" cy="879213"/>
          </a:xfrm>
        </p:spPr>
        <p:txBody>
          <a:bodyPr/>
          <a:lstStyle/>
          <a:p>
            <a:pPr algn="ctr"/>
            <a:r>
              <a:rPr lang="en-IN" dirty="0">
                <a:latin typeface="Trebuchet MS" panose="020B0603020202020204" pitchFamily="34" charset="0"/>
              </a:rPr>
              <a:t>Schedule – IV  - 14 +3 Items - NR</a:t>
            </a:r>
            <a:endParaRPr lang="en-IN" dirty="0"/>
          </a:p>
        </p:txBody>
      </p:sp>
      <p:graphicFrame>
        <p:nvGraphicFramePr>
          <p:cNvPr id="6" name="Content Placeholder 5">
            <a:extLst>
              <a:ext uri="{FF2B5EF4-FFF2-40B4-BE49-F238E27FC236}">
                <a16:creationId xmlns:a16="http://schemas.microsoft.com/office/drawing/2014/main" id="{7629CBF0-5072-63D0-0860-288C36E370CB}"/>
              </a:ext>
            </a:extLst>
          </p:cNvPr>
          <p:cNvGraphicFramePr>
            <a:graphicFrameLocks noGrp="1"/>
          </p:cNvGraphicFramePr>
          <p:nvPr>
            <p:ph idx="1"/>
            <p:extLst>
              <p:ext uri="{D42A27DB-BD31-4B8C-83A1-F6EECF244321}">
                <p14:modId xmlns:p14="http://schemas.microsoft.com/office/powerpoint/2010/main" val="118174541"/>
              </p:ext>
            </p:extLst>
          </p:nvPr>
        </p:nvGraphicFramePr>
        <p:xfrm>
          <a:off x="946150" y="1838227"/>
          <a:ext cx="10299700" cy="4364606"/>
        </p:xfrm>
        <a:graphic>
          <a:graphicData uri="http://schemas.openxmlformats.org/drawingml/2006/table">
            <a:tbl>
              <a:tblPr>
                <a:tableStyleId>{BDBED569-4797-4DF1-A0F4-6AAB3CD982D8}</a:tableStyleId>
              </a:tblPr>
              <a:tblGrid>
                <a:gridCol w="1092200">
                  <a:extLst>
                    <a:ext uri="{9D8B030D-6E8A-4147-A177-3AD203B41FA5}">
                      <a16:colId xmlns:a16="http://schemas.microsoft.com/office/drawing/2014/main" val="1092190233"/>
                    </a:ext>
                  </a:extLst>
                </a:gridCol>
                <a:gridCol w="1590970">
                  <a:extLst>
                    <a:ext uri="{9D8B030D-6E8A-4147-A177-3AD203B41FA5}">
                      <a16:colId xmlns:a16="http://schemas.microsoft.com/office/drawing/2014/main" val="2456192147"/>
                    </a:ext>
                  </a:extLst>
                </a:gridCol>
                <a:gridCol w="7616530">
                  <a:extLst>
                    <a:ext uri="{9D8B030D-6E8A-4147-A177-3AD203B41FA5}">
                      <a16:colId xmlns:a16="http://schemas.microsoft.com/office/drawing/2014/main" val="3324971811"/>
                    </a:ext>
                  </a:extLst>
                </a:gridCol>
              </a:tblGrid>
              <a:tr h="788393">
                <a:tc>
                  <a:txBody>
                    <a:bodyPr/>
                    <a:lstStyle/>
                    <a:p>
                      <a:pPr algn="ctr" fontAlgn="ctr">
                        <a:buNone/>
                      </a:pPr>
                      <a:r>
                        <a:rPr lang="en-IN" sz="1900" u="none" strike="noStrike" dirty="0">
                          <a:effectLst/>
                          <a:latin typeface="Trebuchet MS" panose="020B0603020202020204" pitchFamily="34" charset="0"/>
                        </a:rPr>
                        <a:t>Table Sl. No.</a:t>
                      </a:r>
                      <a:endParaRPr lang="en-IN" sz="19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US" sz="1900" u="none" strike="noStrike" dirty="0">
                          <a:effectLst/>
                          <a:latin typeface="Trebuchet MS" panose="020B0603020202020204" pitchFamily="34" charset="0"/>
                        </a:rPr>
                        <a:t>Sec. in IT Act 1961</a:t>
                      </a:r>
                      <a:endParaRPr lang="en-US" sz="19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000" u="none" strike="noStrike" dirty="0">
                          <a:effectLst/>
                          <a:latin typeface="Trebuchet MS" panose="020B0603020202020204" pitchFamily="34" charset="0"/>
                        </a:rPr>
                        <a:t>Short description - as per Income-tax Act, 2025</a:t>
                      </a:r>
                      <a:endParaRPr lang="en-US" sz="2000" b="1" i="0" u="none" strike="noStrike" dirty="0">
                        <a:solidFill>
                          <a:srgbClr val="000000"/>
                        </a:solidFill>
                        <a:effectLst/>
                        <a:latin typeface="Trebuchet MS" panose="020B0603020202020204" pitchFamily="34" charset="0"/>
                      </a:endParaRPr>
                    </a:p>
                  </a:txBody>
                  <a:tcPr marL="6350" marR="6350" marT="6350" marB="0" anchor="ctr"/>
                </a:tc>
                <a:extLst>
                  <a:ext uri="{0D108BD9-81ED-4DB2-BD59-A6C34878D82A}">
                    <a16:rowId xmlns:a16="http://schemas.microsoft.com/office/drawing/2014/main" val="949449374"/>
                  </a:ext>
                </a:extLst>
              </a:tr>
              <a:tr h="398260">
                <a:tc>
                  <a:txBody>
                    <a:bodyPr/>
                    <a:lstStyle/>
                    <a:p>
                      <a:pPr algn="ctr" fontAlgn="b">
                        <a:buNone/>
                      </a:pPr>
                      <a:r>
                        <a:rPr lang="en-IN" sz="1900" u="none" strike="noStrike" dirty="0">
                          <a:effectLst/>
                          <a:latin typeface="Trebuchet MS" panose="020B0603020202020204" pitchFamily="34" charset="0"/>
                        </a:rPr>
                        <a:t>1</a:t>
                      </a:r>
                      <a:endParaRPr lang="en-IN" sz="19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900" u="none" strike="noStrike" dirty="0">
                          <a:effectLst/>
                          <a:latin typeface="Trebuchet MS" panose="020B0603020202020204" pitchFamily="34" charset="0"/>
                        </a:rPr>
                        <a:t>10(4)(ii)</a:t>
                      </a:r>
                      <a:endParaRPr lang="en-IN" sz="19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IN" sz="1900" u="none" strike="noStrike" dirty="0">
                          <a:solidFill>
                            <a:srgbClr val="FF0000"/>
                          </a:solidFill>
                          <a:effectLst/>
                          <a:latin typeface="Trebuchet MS" panose="020B0603020202020204" pitchFamily="34" charset="0"/>
                        </a:rPr>
                        <a:t>Interest on NRE account</a:t>
                      </a:r>
                      <a:endParaRPr lang="en-IN" sz="1900" b="0" i="0" u="none" strike="noStrike" dirty="0">
                        <a:solidFill>
                          <a:srgbClr val="FF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4204976046"/>
                  </a:ext>
                </a:extLst>
              </a:tr>
              <a:tr h="398260">
                <a:tc>
                  <a:txBody>
                    <a:bodyPr/>
                    <a:lstStyle/>
                    <a:p>
                      <a:pPr algn="ctr" fontAlgn="b">
                        <a:buNone/>
                      </a:pPr>
                      <a:r>
                        <a:rPr lang="en-IN" sz="1900" u="none" strike="noStrike" dirty="0">
                          <a:effectLst/>
                          <a:latin typeface="Trebuchet MS" panose="020B0603020202020204" pitchFamily="34" charset="0"/>
                        </a:rPr>
                        <a:t>14</a:t>
                      </a:r>
                      <a:endParaRPr lang="en-IN" sz="19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900" u="none" strike="noStrike" dirty="0">
                          <a:effectLst/>
                          <a:latin typeface="Trebuchet MS" panose="020B0603020202020204" pitchFamily="34" charset="0"/>
                        </a:rPr>
                        <a:t>10(15)(iv)(fa)</a:t>
                      </a:r>
                      <a:endParaRPr lang="en-IN" sz="19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900" u="none" strike="noStrike" dirty="0">
                          <a:solidFill>
                            <a:srgbClr val="FF0000"/>
                          </a:solidFill>
                          <a:effectLst/>
                          <a:latin typeface="Trebuchet MS" panose="020B0603020202020204" pitchFamily="34" charset="0"/>
                        </a:rPr>
                        <a:t>Interest by sch bank to NR/NOR on FCNR Account - NR/ RNOR</a:t>
                      </a:r>
                      <a:endParaRPr lang="en-US" sz="1900" b="0" i="0" u="none" strike="noStrike" dirty="0">
                        <a:solidFill>
                          <a:srgbClr val="FF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078756669"/>
                  </a:ext>
                </a:extLst>
              </a:tr>
              <a:tr h="398260">
                <a:tc>
                  <a:txBody>
                    <a:bodyPr/>
                    <a:lstStyle/>
                    <a:p>
                      <a:pPr algn="ctr" fontAlgn="b">
                        <a:buNone/>
                      </a:pPr>
                      <a:r>
                        <a:rPr lang="en-IN" sz="1900" u="none" strike="noStrike" dirty="0">
                          <a:effectLst/>
                          <a:latin typeface="Trebuchet MS" panose="020B0603020202020204" pitchFamily="34" charset="0"/>
                        </a:rPr>
                        <a:t>6</a:t>
                      </a:r>
                      <a:endParaRPr lang="en-IN" sz="19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900" u="none" strike="noStrike" dirty="0">
                          <a:effectLst/>
                          <a:latin typeface="Trebuchet MS" panose="020B0603020202020204" pitchFamily="34" charset="0"/>
                        </a:rPr>
                        <a:t>10(6C)</a:t>
                      </a:r>
                      <a:endParaRPr lang="en-IN" sz="19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900" u="none" strike="noStrike" dirty="0">
                          <a:effectLst/>
                          <a:latin typeface="Trebuchet MS" panose="020B0603020202020204" pitchFamily="34" charset="0"/>
                        </a:rPr>
                        <a:t>Royalty / FTS of notified foreign company for India security projects</a:t>
                      </a:r>
                      <a:endParaRPr lang="en-US" sz="19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795998956"/>
                  </a:ext>
                </a:extLst>
              </a:tr>
              <a:tr h="398260">
                <a:tc>
                  <a:txBody>
                    <a:bodyPr/>
                    <a:lstStyle/>
                    <a:p>
                      <a:pPr algn="ctr" fontAlgn="b">
                        <a:buNone/>
                      </a:pPr>
                      <a:r>
                        <a:rPr lang="en-IN" sz="1900" u="none" strike="noStrike" dirty="0">
                          <a:effectLst/>
                          <a:latin typeface="Trebuchet MS" panose="020B0603020202020204" pitchFamily="34" charset="0"/>
                        </a:rPr>
                        <a:t>7</a:t>
                      </a:r>
                      <a:endParaRPr lang="en-IN" sz="19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900" u="none" strike="noStrike">
                          <a:effectLst/>
                          <a:latin typeface="Trebuchet MS" panose="020B0603020202020204" pitchFamily="34" charset="0"/>
                        </a:rPr>
                        <a:t>10(6D)</a:t>
                      </a:r>
                      <a:endParaRPr lang="en-IN" sz="19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900" u="none" strike="noStrike" dirty="0">
                          <a:effectLst/>
                          <a:latin typeface="Trebuchet MS" panose="020B0603020202020204" pitchFamily="34" charset="0"/>
                        </a:rPr>
                        <a:t>Royalty / FTS received from / for National tech rese </a:t>
                      </a:r>
                      <a:r>
                        <a:rPr lang="en-US" sz="1900" u="none" strike="noStrike" dirty="0" err="1">
                          <a:effectLst/>
                          <a:latin typeface="Trebuchet MS" panose="020B0603020202020204" pitchFamily="34" charset="0"/>
                        </a:rPr>
                        <a:t>orgn</a:t>
                      </a:r>
                      <a:endParaRPr lang="en-US" sz="19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235544956"/>
                  </a:ext>
                </a:extLst>
              </a:tr>
              <a:tr h="788393">
                <a:tc>
                  <a:txBody>
                    <a:bodyPr/>
                    <a:lstStyle/>
                    <a:p>
                      <a:pPr algn="ctr" fontAlgn="b">
                        <a:buNone/>
                      </a:pPr>
                      <a:r>
                        <a:rPr lang="en-IN" sz="1900" u="none" strike="noStrike" dirty="0">
                          <a:effectLst/>
                          <a:latin typeface="Trebuchet MS" panose="020B0603020202020204" pitchFamily="34" charset="0"/>
                        </a:rPr>
                        <a:t>14</a:t>
                      </a:r>
                      <a:endParaRPr lang="en-IN" sz="19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900" u="none" strike="noStrike">
                          <a:effectLst/>
                          <a:latin typeface="Trebuchet MS" panose="020B0603020202020204" pitchFamily="34" charset="0"/>
                        </a:rPr>
                        <a:t>10(15A)</a:t>
                      </a:r>
                      <a:endParaRPr lang="en-IN" sz="19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900" u="none" strike="noStrike" dirty="0">
                          <a:effectLst/>
                          <a:latin typeface="Trebuchet MS" panose="020B0603020202020204" pitchFamily="34" charset="0"/>
                        </a:rPr>
                        <a:t>aircraft (engine) lease charges payable to foreign govt/enterprise prior as per agreement prior to 2007 by Indian co</a:t>
                      </a:r>
                      <a:endParaRPr lang="en-US" sz="19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337686046"/>
                  </a:ext>
                </a:extLst>
              </a:tr>
              <a:tr h="398260">
                <a:tc>
                  <a:txBody>
                    <a:bodyPr/>
                    <a:lstStyle/>
                    <a:p>
                      <a:pPr algn="ctr" fontAlgn="b">
                        <a:buNone/>
                      </a:pPr>
                      <a:r>
                        <a:rPr lang="en-IN" sz="1900" u="none" strike="noStrike" dirty="0">
                          <a:effectLst/>
                          <a:latin typeface="Trebuchet MS" panose="020B0603020202020204" pitchFamily="34" charset="0"/>
                        </a:rPr>
                        <a:t>9</a:t>
                      </a:r>
                      <a:endParaRPr lang="en-IN" sz="19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900" u="none" strike="noStrike">
                          <a:effectLst/>
                          <a:latin typeface="Trebuchet MS" panose="020B0603020202020204" pitchFamily="34" charset="0"/>
                        </a:rPr>
                        <a:t>10(15B)</a:t>
                      </a:r>
                      <a:endParaRPr lang="en-IN" sz="19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900" u="none" strike="noStrike">
                          <a:effectLst/>
                          <a:latin typeface="Trebuchet MS" panose="020B0603020202020204" pitchFamily="34" charset="0"/>
                        </a:rPr>
                        <a:t>Lease rentals of cruise ship</a:t>
                      </a:r>
                      <a:endParaRPr lang="en-US" sz="19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98168955"/>
                  </a:ext>
                </a:extLst>
              </a:tr>
              <a:tr h="398260">
                <a:tc>
                  <a:txBody>
                    <a:bodyPr/>
                    <a:lstStyle/>
                    <a:p>
                      <a:pPr algn="ctr" fontAlgn="b">
                        <a:buNone/>
                      </a:pPr>
                      <a:r>
                        <a:rPr lang="en-IN" sz="1900" u="none" strike="noStrike" dirty="0">
                          <a:effectLst/>
                          <a:latin typeface="Trebuchet MS" panose="020B0603020202020204" pitchFamily="34" charset="0"/>
                        </a:rPr>
                        <a:t>10</a:t>
                      </a:r>
                      <a:endParaRPr lang="en-IN" sz="19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900" u="none" strike="noStrike">
                          <a:effectLst/>
                          <a:latin typeface="Trebuchet MS" panose="020B0603020202020204" pitchFamily="34" charset="0"/>
                        </a:rPr>
                        <a:t>10(23BBB)</a:t>
                      </a:r>
                      <a:endParaRPr lang="en-IN" sz="19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900" u="none" strike="noStrike">
                          <a:effectLst/>
                          <a:latin typeface="Trebuchet MS" panose="020B0603020202020204" pitchFamily="34" charset="0"/>
                        </a:rPr>
                        <a:t>Interest / dividends / capital gains of European Economic Community</a:t>
                      </a:r>
                      <a:endParaRPr lang="en-US" sz="19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221893627"/>
                  </a:ext>
                </a:extLst>
              </a:tr>
              <a:tr h="398260">
                <a:tc>
                  <a:txBody>
                    <a:bodyPr/>
                    <a:lstStyle/>
                    <a:p>
                      <a:pPr algn="ctr" fontAlgn="b">
                        <a:buNone/>
                      </a:pPr>
                      <a:r>
                        <a:rPr lang="en-IN" sz="1900" u="none" strike="noStrike" dirty="0">
                          <a:effectLst/>
                          <a:latin typeface="Trebuchet MS" panose="020B0603020202020204" pitchFamily="34" charset="0"/>
                        </a:rPr>
                        <a:t>8</a:t>
                      </a:r>
                      <a:endParaRPr lang="en-IN" sz="19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900" u="none" strike="noStrike" dirty="0">
                          <a:effectLst/>
                          <a:latin typeface="Trebuchet MS" panose="020B0603020202020204" pitchFamily="34" charset="0"/>
                        </a:rPr>
                        <a:t>10(15)(viii)</a:t>
                      </a:r>
                      <a:endParaRPr lang="en-IN" sz="19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900" u="none" strike="noStrike" dirty="0">
                          <a:effectLst/>
                          <a:latin typeface="Trebuchet MS" panose="020B0603020202020204" pitchFamily="34" charset="0"/>
                        </a:rPr>
                        <a:t>Interest on Offshore Banking Unit deposit</a:t>
                      </a:r>
                      <a:endParaRPr lang="en-US" sz="19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443868307"/>
                  </a:ext>
                </a:extLst>
              </a:tr>
            </a:tbl>
          </a:graphicData>
        </a:graphic>
      </p:graphicFrame>
    </p:spTree>
    <p:extLst>
      <p:ext uri="{BB962C8B-B14F-4D97-AF65-F5344CB8AC3E}">
        <p14:creationId xmlns:p14="http://schemas.microsoft.com/office/powerpoint/2010/main" val="3961538558"/>
      </p:ext>
    </p:extLst>
  </p:cSld>
  <p:clrMapOvr>
    <a:masterClrMapping/>
  </p:clrMapOvr>
  <p:transition spd="slow">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B4F6B-E855-F163-358A-79E4956AFF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610CEC-C7FA-F491-F887-DB8B8060112D}"/>
              </a:ext>
            </a:extLst>
          </p:cNvPr>
          <p:cNvSpPr>
            <a:spLocks noGrp="1"/>
          </p:cNvSpPr>
          <p:nvPr>
            <p:ph type="title"/>
          </p:nvPr>
        </p:nvSpPr>
        <p:spPr>
          <a:xfrm>
            <a:off x="838200" y="365125"/>
            <a:ext cx="10407650" cy="879213"/>
          </a:xfrm>
        </p:spPr>
        <p:txBody>
          <a:bodyPr/>
          <a:lstStyle/>
          <a:p>
            <a:pPr algn="ctr"/>
            <a:r>
              <a:rPr lang="en-IN" dirty="0">
                <a:latin typeface="Trebuchet MS" panose="020B0603020202020204" pitchFamily="34" charset="0"/>
              </a:rPr>
              <a:t>Schedule – IV  - 14 +3 Items - NR</a:t>
            </a:r>
            <a:endParaRPr lang="en-IN" dirty="0"/>
          </a:p>
        </p:txBody>
      </p:sp>
      <p:graphicFrame>
        <p:nvGraphicFramePr>
          <p:cNvPr id="6" name="Content Placeholder 5">
            <a:extLst>
              <a:ext uri="{FF2B5EF4-FFF2-40B4-BE49-F238E27FC236}">
                <a16:creationId xmlns:a16="http://schemas.microsoft.com/office/drawing/2014/main" id="{8C0EF1B0-A7E0-D61A-77AB-C40FC03857FD}"/>
              </a:ext>
            </a:extLst>
          </p:cNvPr>
          <p:cNvGraphicFramePr>
            <a:graphicFrameLocks noGrp="1"/>
          </p:cNvGraphicFramePr>
          <p:nvPr>
            <p:ph idx="1"/>
            <p:extLst>
              <p:ext uri="{D42A27DB-BD31-4B8C-83A1-F6EECF244321}">
                <p14:modId xmlns:p14="http://schemas.microsoft.com/office/powerpoint/2010/main" val="3166517568"/>
              </p:ext>
            </p:extLst>
          </p:nvPr>
        </p:nvGraphicFramePr>
        <p:xfrm>
          <a:off x="767041" y="1725105"/>
          <a:ext cx="10299700" cy="4534293"/>
        </p:xfrm>
        <a:graphic>
          <a:graphicData uri="http://schemas.openxmlformats.org/drawingml/2006/table">
            <a:tbl>
              <a:tblPr>
                <a:tableStyleId>{BDBED569-4797-4DF1-A0F4-6AAB3CD982D8}</a:tableStyleId>
              </a:tblPr>
              <a:tblGrid>
                <a:gridCol w="1092200">
                  <a:extLst>
                    <a:ext uri="{9D8B030D-6E8A-4147-A177-3AD203B41FA5}">
                      <a16:colId xmlns:a16="http://schemas.microsoft.com/office/drawing/2014/main" val="107537870"/>
                    </a:ext>
                  </a:extLst>
                </a:gridCol>
                <a:gridCol w="1553262">
                  <a:extLst>
                    <a:ext uri="{9D8B030D-6E8A-4147-A177-3AD203B41FA5}">
                      <a16:colId xmlns:a16="http://schemas.microsoft.com/office/drawing/2014/main" val="2550420285"/>
                    </a:ext>
                  </a:extLst>
                </a:gridCol>
                <a:gridCol w="7654238">
                  <a:extLst>
                    <a:ext uri="{9D8B030D-6E8A-4147-A177-3AD203B41FA5}">
                      <a16:colId xmlns:a16="http://schemas.microsoft.com/office/drawing/2014/main" val="2026630206"/>
                    </a:ext>
                  </a:extLst>
                </a:gridCol>
              </a:tblGrid>
              <a:tr h="600451">
                <a:tc>
                  <a:txBody>
                    <a:bodyPr/>
                    <a:lstStyle/>
                    <a:p>
                      <a:pPr algn="ctr" fontAlgn="ctr">
                        <a:buNone/>
                      </a:pPr>
                      <a:r>
                        <a:rPr lang="en-IN" sz="1600" u="none" strike="noStrike" dirty="0">
                          <a:effectLst/>
                          <a:latin typeface="Trebuchet MS" panose="020B0603020202020204" pitchFamily="34" charset="0"/>
                        </a:rPr>
                        <a:t>Table Sl. No.</a:t>
                      </a:r>
                      <a:endParaRPr lang="en-IN" sz="16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US" sz="1600" u="none" strike="noStrike" dirty="0">
                          <a:effectLst/>
                          <a:latin typeface="Trebuchet MS" panose="020B0603020202020204" pitchFamily="34" charset="0"/>
                        </a:rPr>
                        <a:t>Sec. in IT Act 1961</a:t>
                      </a:r>
                      <a:endParaRPr lang="en-US" sz="16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600" u="none" strike="noStrike" dirty="0">
                          <a:effectLst/>
                          <a:latin typeface="Trebuchet MS" panose="020B0603020202020204" pitchFamily="34" charset="0"/>
                        </a:rPr>
                        <a:t>Short description - as per Income-tax Act, 2025</a:t>
                      </a:r>
                      <a:endParaRPr lang="en-US" sz="1600" b="1" i="0" u="none" strike="noStrike" dirty="0">
                        <a:solidFill>
                          <a:srgbClr val="000000"/>
                        </a:solidFill>
                        <a:effectLst/>
                        <a:latin typeface="Trebuchet MS" panose="020B0603020202020204" pitchFamily="34" charset="0"/>
                      </a:endParaRPr>
                    </a:p>
                  </a:txBody>
                  <a:tcPr marL="6350" marR="6350" marT="6350" marB="0" anchor="ctr"/>
                </a:tc>
                <a:extLst>
                  <a:ext uri="{0D108BD9-81ED-4DB2-BD59-A6C34878D82A}">
                    <a16:rowId xmlns:a16="http://schemas.microsoft.com/office/drawing/2014/main" val="4142472978"/>
                  </a:ext>
                </a:extLst>
              </a:tr>
              <a:tr h="303660">
                <a:tc>
                  <a:txBody>
                    <a:bodyPr/>
                    <a:lstStyle/>
                    <a:p>
                      <a:pPr algn="ctr" fontAlgn="b">
                        <a:buNone/>
                      </a:pPr>
                      <a:r>
                        <a:rPr lang="en-IN" sz="1600" u="none" strike="noStrike" dirty="0">
                          <a:effectLst/>
                          <a:latin typeface="Trebuchet MS" panose="020B0603020202020204" pitchFamily="34" charset="0"/>
                        </a:rPr>
                        <a:t>11</a:t>
                      </a:r>
                      <a:endParaRPr lang="en-IN" sz="16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600" u="none" strike="noStrike" dirty="0">
                          <a:effectLst/>
                          <a:latin typeface="Trebuchet MS" panose="020B0603020202020204" pitchFamily="34" charset="0"/>
                        </a:rPr>
                        <a:t>10(48)</a:t>
                      </a:r>
                      <a:endParaRPr lang="en-IN" sz="16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600" u="none" strike="noStrike">
                          <a:effectLst/>
                          <a:latin typeface="Trebuchet MS" panose="020B0603020202020204" pitchFamily="34" charset="0"/>
                        </a:rPr>
                        <a:t>Specified foreign company income received in India in Indian currency</a:t>
                      </a:r>
                      <a:endParaRPr lang="en-US" sz="16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566059441"/>
                  </a:ext>
                </a:extLst>
              </a:tr>
              <a:tr h="303660">
                <a:tc>
                  <a:txBody>
                    <a:bodyPr/>
                    <a:lstStyle/>
                    <a:p>
                      <a:pPr algn="ctr" fontAlgn="b">
                        <a:buNone/>
                      </a:pPr>
                      <a:r>
                        <a:rPr lang="en-IN" sz="1600" u="none" strike="noStrike" dirty="0">
                          <a:effectLst/>
                          <a:latin typeface="Trebuchet MS" panose="020B0603020202020204" pitchFamily="34" charset="0"/>
                        </a:rPr>
                        <a:t>12</a:t>
                      </a:r>
                      <a:endParaRPr lang="en-IN" sz="16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600" u="none" strike="noStrike" dirty="0">
                          <a:effectLst/>
                          <a:latin typeface="Trebuchet MS" panose="020B0603020202020204" pitchFamily="34" charset="0"/>
                        </a:rPr>
                        <a:t>10(48A)</a:t>
                      </a:r>
                      <a:endParaRPr lang="en-IN" sz="16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600" u="none" strike="noStrike">
                          <a:effectLst/>
                          <a:latin typeface="Trebuchet MS" panose="020B0603020202020204" pitchFamily="34" charset="0"/>
                        </a:rPr>
                        <a:t>Storage and sale of crude oil in India by foreign company</a:t>
                      </a:r>
                      <a:endParaRPr lang="en-US" sz="16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4076230540"/>
                  </a:ext>
                </a:extLst>
              </a:tr>
              <a:tr h="303660">
                <a:tc>
                  <a:txBody>
                    <a:bodyPr/>
                    <a:lstStyle/>
                    <a:p>
                      <a:pPr algn="ctr" fontAlgn="b">
                        <a:buNone/>
                      </a:pPr>
                      <a:r>
                        <a:rPr lang="en-IN" sz="1600" u="none" strike="noStrike" dirty="0">
                          <a:effectLst/>
                          <a:latin typeface="Trebuchet MS" panose="020B0603020202020204" pitchFamily="34" charset="0"/>
                        </a:rPr>
                        <a:t>13</a:t>
                      </a:r>
                      <a:endParaRPr lang="en-IN" sz="16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600" u="none" strike="noStrike">
                          <a:effectLst/>
                          <a:latin typeface="Trebuchet MS" panose="020B0603020202020204" pitchFamily="34" charset="0"/>
                        </a:rPr>
                        <a:t>10(48B)</a:t>
                      </a:r>
                      <a:endParaRPr lang="en-IN" sz="16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600" u="none" strike="noStrike">
                          <a:effectLst/>
                          <a:latin typeface="Trebuchet MS" panose="020B0603020202020204" pitchFamily="34" charset="0"/>
                        </a:rPr>
                        <a:t>Sale of leftover crude oil stock after end / termination of arrangement</a:t>
                      </a:r>
                      <a:endParaRPr lang="en-US" sz="16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911991718"/>
                  </a:ext>
                </a:extLst>
              </a:tr>
              <a:tr h="303660">
                <a:tc>
                  <a:txBody>
                    <a:bodyPr/>
                    <a:lstStyle/>
                    <a:p>
                      <a:pPr algn="ctr" fontAlgn="b">
                        <a:buNone/>
                      </a:pPr>
                      <a:r>
                        <a:rPr lang="en-IN" sz="1600" u="none" strike="noStrike" dirty="0">
                          <a:effectLst/>
                          <a:latin typeface="Trebuchet MS" panose="020B0603020202020204" pitchFamily="34" charset="0"/>
                        </a:rPr>
                        <a:t>14</a:t>
                      </a:r>
                      <a:endParaRPr lang="en-IN" sz="16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600" u="none" strike="noStrike">
                          <a:effectLst/>
                          <a:latin typeface="Trebuchet MS" panose="020B0603020202020204" pitchFamily="34" charset="0"/>
                        </a:rPr>
                        <a:t>10(6A)</a:t>
                      </a:r>
                      <a:endParaRPr lang="en-IN" sz="16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600" u="none" strike="noStrike">
                          <a:effectLst/>
                          <a:latin typeface="Trebuchet MS" panose="020B0603020202020204" pitchFamily="34" charset="0"/>
                        </a:rPr>
                        <a:t>tax paid on behalf of foreign company on royalties and FTS</a:t>
                      </a:r>
                      <a:endParaRPr lang="en-US" sz="16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042169369"/>
                  </a:ext>
                </a:extLst>
              </a:tr>
              <a:tr h="303660">
                <a:tc>
                  <a:txBody>
                    <a:bodyPr/>
                    <a:lstStyle/>
                    <a:p>
                      <a:pPr algn="ctr" fontAlgn="b">
                        <a:buNone/>
                      </a:pPr>
                      <a:r>
                        <a:rPr lang="en-IN" sz="1600" u="none" strike="noStrike" dirty="0">
                          <a:effectLst/>
                          <a:latin typeface="Trebuchet MS" panose="020B0603020202020204" pitchFamily="34" charset="0"/>
                        </a:rPr>
                        <a:t>14</a:t>
                      </a:r>
                      <a:endParaRPr lang="en-IN" sz="16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600" u="none" strike="noStrike">
                          <a:effectLst/>
                          <a:latin typeface="Trebuchet MS" panose="020B0603020202020204" pitchFamily="34" charset="0"/>
                        </a:rPr>
                        <a:t>10(6B)</a:t>
                      </a:r>
                      <a:endParaRPr lang="en-IN" sz="16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600" u="none" strike="noStrike">
                          <a:effectLst/>
                          <a:latin typeface="Trebuchet MS" panose="020B0603020202020204" pitchFamily="34" charset="0"/>
                        </a:rPr>
                        <a:t>tax paid on behalf of FC/NR on other income </a:t>
                      </a:r>
                      <a:endParaRPr lang="en-US" sz="16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965141936"/>
                  </a:ext>
                </a:extLst>
              </a:tr>
              <a:tr h="303660">
                <a:tc>
                  <a:txBody>
                    <a:bodyPr/>
                    <a:lstStyle/>
                    <a:p>
                      <a:pPr algn="ctr" fontAlgn="b">
                        <a:buNone/>
                      </a:pPr>
                      <a:r>
                        <a:rPr lang="en-IN" sz="1600" u="none" strike="noStrike" dirty="0">
                          <a:effectLst/>
                          <a:latin typeface="Trebuchet MS" panose="020B0603020202020204" pitchFamily="34" charset="0"/>
                        </a:rPr>
                        <a:t>14</a:t>
                      </a:r>
                      <a:endParaRPr lang="en-IN" sz="16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600" u="none" strike="noStrike">
                          <a:effectLst/>
                          <a:latin typeface="Trebuchet MS" panose="020B0603020202020204" pitchFamily="34" charset="0"/>
                        </a:rPr>
                        <a:t>10(6BB)</a:t>
                      </a:r>
                      <a:endParaRPr lang="en-IN" sz="16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600" u="none" strike="noStrike">
                          <a:effectLst/>
                          <a:latin typeface="Trebuchet MS" panose="020B0603020202020204" pitchFamily="34" charset="0"/>
                        </a:rPr>
                        <a:t>tax paid on Foreign govt/foreign enterprise by leasing aircraft/ aircraft engine</a:t>
                      </a:r>
                      <a:endParaRPr lang="en-US" sz="16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545419995"/>
                  </a:ext>
                </a:extLst>
              </a:tr>
              <a:tr h="303660">
                <a:tc>
                  <a:txBody>
                    <a:bodyPr/>
                    <a:lstStyle/>
                    <a:p>
                      <a:pPr algn="ctr" fontAlgn="b">
                        <a:buNone/>
                      </a:pPr>
                      <a:r>
                        <a:rPr lang="en-IN" sz="1600" u="none" strike="noStrike" dirty="0">
                          <a:effectLst/>
                          <a:latin typeface="Trebuchet MS" panose="020B0603020202020204" pitchFamily="34" charset="0"/>
                        </a:rPr>
                        <a:t>14</a:t>
                      </a:r>
                      <a:endParaRPr lang="en-IN" sz="16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600" u="none" strike="noStrike">
                          <a:effectLst/>
                          <a:latin typeface="Trebuchet MS" panose="020B0603020202020204" pitchFamily="34" charset="0"/>
                        </a:rPr>
                        <a:t>10(15)(iiia)</a:t>
                      </a:r>
                      <a:endParaRPr lang="en-IN" sz="16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600" u="none" strike="noStrike">
                          <a:effectLst/>
                          <a:latin typeface="Trebuchet MS" panose="020B0603020202020204" pitchFamily="34" charset="0"/>
                        </a:rPr>
                        <a:t>interest payable by sch. Bank for any central bank of outside India</a:t>
                      </a:r>
                      <a:endParaRPr lang="en-US" sz="16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936979904"/>
                  </a:ext>
                </a:extLst>
              </a:tr>
              <a:tr h="600451">
                <a:tc>
                  <a:txBody>
                    <a:bodyPr/>
                    <a:lstStyle/>
                    <a:p>
                      <a:pPr algn="ctr" fontAlgn="b">
                        <a:buNone/>
                      </a:pPr>
                      <a:r>
                        <a:rPr lang="en-IN" sz="1600" u="none" strike="noStrike" dirty="0">
                          <a:effectLst/>
                          <a:latin typeface="Trebuchet MS" panose="020B0603020202020204" pitchFamily="34" charset="0"/>
                        </a:rPr>
                        <a:t>14</a:t>
                      </a:r>
                      <a:endParaRPr lang="en-IN" sz="16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600" u="none" strike="noStrike">
                          <a:effectLst/>
                          <a:latin typeface="Trebuchet MS" panose="020B0603020202020204" pitchFamily="34" charset="0"/>
                        </a:rPr>
                        <a:t>10(15)(iiib)</a:t>
                      </a:r>
                      <a:endParaRPr lang="en-IN" sz="16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600" u="none" strike="noStrike">
                          <a:effectLst/>
                          <a:latin typeface="Trebuchet MS" panose="020B0603020202020204" pitchFamily="34" charset="0"/>
                        </a:rPr>
                        <a:t>Interest payable to Nordic bank (of few countries of EU) on its loan to approved projects</a:t>
                      </a:r>
                      <a:endParaRPr lang="en-US" sz="16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439593111"/>
                  </a:ext>
                </a:extLst>
              </a:tr>
              <a:tr h="600451">
                <a:tc>
                  <a:txBody>
                    <a:bodyPr/>
                    <a:lstStyle/>
                    <a:p>
                      <a:pPr algn="ctr" fontAlgn="b">
                        <a:buNone/>
                      </a:pPr>
                      <a:r>
                        <a:rPr lang="en-IN" sz="1600" u="none" strike="noStrike" dirty="0">
                          <a:effectLst/>
                          <a:latin typeface="Trebuchet MS" panose="020B0603020202020204" pitchFamily="34" charset="0"/>
                        </a:rPr>
                        <a:t>14</a:t>
                      </a:r>
                      <a:endParaRPr lang="en-IN" sz="16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600" u="none" strike="noStrike">
                          <a:effectLst/>
                          <a:latin typeface="Trebuchet MS" panose="020B0603020202020204" pitchFamily="34" charset="0"/>
                        </a:rPr>
                        <a:t>10(15)(iiic)</a:t>
                      </a:r>
                      <a:endParaRPr lang="en-IN" sz="16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600" u="none" strike="noStrike">
                          <a:effectLst/>
                          <a:latin typeface="Trebuchet MS" panose="020B0603020202020204" pitchFamily="34" charset="0"/>
                        </a:rPr>
                        <a:t>Interest payable to European Investment bank on the loan advanced/aprpoved by govt</a:t>
                      </a:r>
                      <a:endParaRPr lang="en-US" sz="16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092610067"/>
                  </a:ext>
                </a:extLst>
              </a:tr>
              <a:tr h="303660">
                <a:tc>
                  <a:txBody>
                    <a:bodyPr/>
                    <a:lstStyle/>
                    <a:p>
                      <a:pPr algn="ctr" fontAlgn="b">
                        <a:buNone/>
                      </a:pPr>
                      <a:r>
                        <a:rPr lang="en-IN" sz="1600" u="none" strike="noStrike" dirty="0">
                          <a:effectLst/>
                          <a:latin typeface="Trebuchet MS" panose="020B0603020202020204" pitchFamily="34" charset="0"/>
                        </a:rPr>
                        <a:t>14</a:t>
                      </a:r>
                      <a:endParaRPr lang="en-IN" sz="16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600" u="none" strike="noStrike">
                          <a:effectLst/>
                          <a:latin typeface="Trebuchet MS" panose="020B0603020202020204" pitchFamily="34" charset="0"/>
                        </a:rPr>
                        <a:t>10(15)(iv)(a), </a:t>
                      </a:r>
                      <a:endParaRPr lang="en-IN" sz="16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600" u="none" strike="noStrike" dirty="0">
                          <a:effectLst/>
                          <a:latin typeface="Trebuchet MS" panose="020B0603020202020204" pitchFamily="34" charset="0"/>
                        </a:rPr>
                        <a:t>interest payable by govt/local authority o/s India for loan prior to 1-6-2001 </a:t>
                      </a:r>
                      <a:endParaRPr lang="en-US" sz="16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157329378"/>
                  </a:ext>
                </a:extLst>
              </a:tr>
              <a:tr h="303660">
                <a:tc>
                  <a:txBody>
                    <a:bodyPr/>
                    <a:lstStyle/>
                    <a:p>
                      <a:pPr algn="ctr" fontAlgn="b">
                        <a:buNone/>
                      </a:pPr>
                      <a:r>
                        <a:rPr lang="en-IN" sz="1600" u="none" strike="noStrike" dirty="0">
                          <a:effectLst/>
                          <a:latin typeface="Trebuchet MS" panose="020B0603020202020204" pitchFamily="34" charset="0"/>
                        </a:rPr>
                        <a:t>14</a:t>
                      </a:r>
                      <a:endParaRPr lang="en-IN" sz="16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1600" u="none" strike="noStrike" dirty="0">
                          <a:effectLst/>
                          <a:latin typeface="Trebuchet MS" panose="020B0603020202020204" pitchFamily="34" charset="0"/>
                        </a:rPr>
                        <a:t>10(15)(iv)(b)</a:t>
                      </a:r>
                      <a:endParaRPr lang="en-IN" sz="16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1600" u="none" strike="noStrike" dirty="0">
                          <a:effectLst/>
                          <a:latin typeface="Trebuchet MS" panose="020B0603020202020204" pitchFamily="34" charset="0"/>
                        </a:rPr>
                        <a:t>interest payable by industrial undertaking o/s India for loan prior to 1-6-2001 </a:t>
                      </a:r>
                      <a:endParaRPr lang="en-US" sz="16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090728720"/>
                  </a:ext>
                </a:extLst>
              </a:tr>
            </a:tbl>
          </a:graphicData>
        </a:graphic>
      </p:graphicFrame>
    </p:spTree>
    <p:extLst>
      <p:ext uri="{BB962C8B-B14F-4D97-AF65-F5344CB8AC3E}">
        <p14:creationId xmlns:p14="http://schemas.microsoft.com/office/powerpoint/2010/main" val="1980786143"/>
      </p:ext>
    </p:extLst>
  </p:cSld>
  <p:clrMapOvr>
    <a:masterClrMapping/>
  </p:clrMapOvr>
  <p:transition spd="slow">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D9125-5A0A-2EFE-7EB7-EC108E9B650F}"/>
              </a:ext>
            </a:extLst>
          </p:cNvPr>
          <p:cNvSpPr>
            <a:spLocks noGrp="1"/>
          </p:cNvSpPr>
          <p:nvPr>
            <p:ph type="title"/>
          </p:nvPr>
        </p:nvSpPr>
        <p:spPr/>
        <p:txBody>
          <a:bodyPr/>
          <a:lstStyle/>
          <a:p>
            <a:pPr algn="ctr"/>
            <a:r>
              <a:rPr lang="en-IN" dirty="0">
                <a:latin typeface="Trebuchet MS" panose="020B0603020202020204" pitchFamily="34" charset="0"/>
              </a:rPr>
              <a:t>Schedule – V  - 8 Items – </a:t>
            </a:r>
            <a:br>
              <a:rPr lang="en-IN" dirty="0">
                <a:latin typeface="Trebuchet MS" panose="020B0603020202020204" pitchFamily="34" charset="0"/>
              </a:rPr>
            </a:br>
            <a:r>
              <a:rPr lang="en-IN" dirty="0">
                <a:latin typeface="Trebuchet MS" panose="020B0603020202020204" pitchFamily="34" charset="0"/>
              </a:rPr>
              <a:t>Pass through cases</a:t>
            </a:r>
            <a:endParaRPr lang="en-IN" dirty="0"/>
          </a:p>
        </p:txBody>
      </p:sp>
      <p:graphicFrame>
        <p:nvGraphicFramePr>
          <p:cNvPr id="4" name="Content Placeholder 3">
            <a:extLst>
              <a:ext uri="{FF2B5EF4-FFF2-40B4-BE49-F238E27FC236}">
                <a16:creationId xmlns:a16="http://schemas.microsoft.com/office/drawing/2014/main" id="{DCC6E1DD-DBC2-8CD7-7710-6C2766EB0EEC}"/>
              </a:ext>
            </a:extLst>
          </p:cNvPr>
          <p:cNvGraphicFramePr>
            <a:graphicFrameLocks noGrp="1"/>
          </p:cNvGraphicFramePr>
          <p:nvPr>
            <p:ph idx="1"/>
            <p:extLst>
              <p:ext uri="{D42A27DB-BD31-4B8C-83A1-F6EECF244321}">
                <p14:modId xmlns:p14="http://schemas.microsoft.com/office/powerpoint/2010/main" val="1751900415"/>
              </p:ext>
            </p:extLst>
          </p:nvPr>
        </p:nvGraphicFramePr>
        <p:xfrm>
          <a:off x="838200" y="1763165"/>
          <a:ext cx="10515599" cy="4533936"/>
        </p:xfrm>
        <a:graphic>
          <a:graphicData uri="http://schemas.openxmlformats.org/drawingml/2006/table">
            <a:tbl>
              <a:tblPr>
                <a:tableStyleId>{BDBED569-4797-4DF1-A0F4-6AAB3CD982D8}</a:tableStyleId>
              </a:tblPr>
              <a:tblGrid>
                <a:gridCol w="773765">
                  <a:extLst>
                    <a:ext uri="{9D8B030D-6E8A-4147-A177-3AD203B41FA5}">
                      <a16:colId xmlns:a16="http://schemas.microsoft.com/office/drawing/2014/main" val="259826925"/>
                    </a:ext>
                  </a:extLst>
                </a:gridCol>
                <a:gridCol w="2026781">
                  <a:extLst>
                    <a:ext uri="{9D8B030D-6E8A-4147-A177-3AD203B41FA5}">
                      <a16:colId xmlns:a16="http://schemas.microsoft.com/office/drawing/2014/main" val="4293038097"/>
                    </a:ext>
                  </a:extLst>
                </a:gridCol>
                <a:gridCol w="7715053">
                  <a:extLst>
                    <a:ext uri="{9D8B030D-6E8A-4147-A177-3AD203B41FA5}">
                      <a16:colId xmlns:a16="http://schemas.microsoft.com/office/drawing/2014/main" val="122931525"/>
                    </a:ext>
                  </a:extLst>
                </a:gridCol>
              </a:tblGrid>
              <a:tr h="750030">
                <a:tc>
                  <a:txBody>
                    <a:bodyPr/>
                    <a:lstStyle/>
                    <a:p>
                      <a:pPr algn="ctr" fontAlgn="ctr">
                        <a:buNone/>
                      </a:pPr>
                      <a:r>
                        <a:rPr lang="en-IN" sz="2000" u="none" strike="noStrike" dirty="0">
                          <a:effectLst/>
                          <a:latin typeface="Trebuchet MS" panose="020B0603020202020204" pitchFamily="34" charset="0"/>
                        </a:rPr>
                        <a:t>Table Sl. No.</a:t>
                      </a:r>
                      <a:endParaRPr lang="en-IN" sz="2000" b="1" i="0" u="none" strike="noStrike" dirty="0">
                        <a:solidFill>
                          <a:srgbClr val="000000"/>
                        </a:solidFill>
                        <a:effectLst/>
                        <a:latin typeface="Trebuchet MS" panose="020B0603020202020204" pitchFamily="34" charset="0"/>
                      </a:endParaRPr>
                    </a:p>
                  </a:txBody>
                  <a:tcPr marL="6342" marR="6342" marT="9285" marB="0" anchor="ctr"/>
                </a:tc>
                <a:tc>
                  <a:txBody>
                    <a:bodyPr/>
                    <a:lstStyle/>
                    <a:p>
                      <a:pPr algn="ctr" fontAlgn="ctr">
                        <a:buNone/>
                      </a:pPr>
                      <a:r>
                        <a:rPr lang="en-US" sz="2000" u="none" strike="noStrike" dirty="0">
                          <a:effectLst/>
                          <a:latin typeface="Trebuchet MS" panose="020B0603020202020204" pitchFamily="34" charset="0"/>
                        </a:rPr>
                        <a:t>Sec in IT Act 1961</a:t>
                      </a:r>
                      <a:endParaRPr lang="en-US" sz="2000" b="1" i="0" u="none" strike="noStrike" dirty="0">
                        <a:solidFill>
                          <a:srgbClr val="000000"/>
                        </a:solidFill>
                        <a:effectLst/>
                        <a:latin typeface="Trebuchet MS" panose="020B0603020202020204" pitchFamily="34" charset="0"/>
                      </a:endParaRPr>
                    </a:p>
                  </a:txBody>
                  <a:tcPr marL="6342" marR="6342" marT="928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000" u="none" strike="noStrike" dirty="0">
                          <a:effectLst/>
                          <a:latin typeface="Trebuchet MS" panose="020B0603020202020204" pitchFamily="34" charset="0"/>
                        </a:rPr>
                        <a:t>Short description - as per Income-tax Act, 2025</a:t>
                      </a:r>
                      <a:endParaRPr lang="en-US" sz="2000" b="1" i="0" u="none" strike="noStrike" dirty="0">
                        <a:solidFill>
                          <a:srgbClr val="000000"/>
                        </a:solidFill>
                        <a:effectLst/>
                        <a:latin typeface="Trebuchet MS" panose="020B0603020202020204" pitchFamily="34" charset="0"/>
                      </a:endParaRPr>
                    </a:p>
                  </a:txBody>
                  <a:tcPr marL="6342" marR="6342" marT="9285" marB="0" anchor="ctr"/>
                </a:tc>
                <a:extLst>
                  <a:ext uri="{0D108BD9-81ED-4DB2-BD59-A6C34878D82A}">
                    <a16:rowId xmlns:a16="http://schemas.microsoft.com/office/drawing/2014/main" val="2915091102"/>
                  </a:ext>
                </a:extLst>
              </a:tr>
              <a:tr h="380641">
                <a:tc>
                  <a:txBody>
                    <a:bodyPr/>
                    <a:lstStyle/>
                    <a:p>
                      <a:pPr algn="ctr" fontAlgn="b">
                        <a:buNone/>
                      </a:pPr>
                      <a:r>
                        <a:rPr lang="en-IN" sz="2000" u="none" strike="noStrike" dirty="0">
                          <a:effectLst/>
                          <a:latin typeface="Trebuchet MS" panose="020B0603020202020204" pitchFamily="34" charset="0"/>
                        </a:rPr>
                        <a:t>1</a:t>
                      </a:r>
                      <a:endParaRPr lang="en-IN" sz="2000" b="1" i="0" u="none" strike="noStrike" dirty="0">
                        <a:solidFill>
                          <a:srgbClr val="000000"/>
                        </a:solidFill>
                        <a:effectLst/>
                        <a:latin typeface="Trebuchet MS" panose="020B0603020202020204" pitchFamily="34" charset="0"/>
                      </a:endParaRPr>
                    </a:p>
                  </a:txBody>
                  <a:tcPr marL="6342" marR="6342" marT="9285" marB="0" anchor="ctr"/>
                </a:tc>
                <a:tc>
                  <a:txBody>
                    <a:bodyPr/>
                    <a:lstStyle/>
                    <a:p>
                      <a:pPr algn="ctr" fontAlgn="b">
                        <a:buNone/>
                      </a:pPr>
                      <a:r>
                        <a:rPr lang="en-IN" sz="2000" u="none" strike="noStrike">
                          <a:effectLst/>
                          <a:latin typeface="Trebuchet MS" panose="020B0603020202020204" pitchFamily="34" charset="0"/>
                        </a:rPr>
                        <a:t>10(23FBA)</a:t>
                      </a:r>
                      <a:endParaRPr lang="en-IN" sz="2000" b="0" i="0" u="none" strike="noStrike">
                        <a:solidFill>
                          <a:srgbClr val="000000"/>
                        </a:solidFill>
                        <a:effectLst/>
                        <a:latin typeface="Trebuchet MS" panose="020B0603020202020204" pitchFamily="34" charset="0"/>
                      </a:endParaRPr>
                    </a:p>
                  </a:txBody>
                  <a:tcPr marL="6342" marR="6342" marT="9285" marB="0" anchor="ctr"/>
                </a:tc>
                <a:tc>
                  <a:txBody>
                    <a:bodyPr/>
                    <a:lstStyle/>
                    <a:p>
                      <a:pPr algn="l" fontAlgn="b">
                        <a:buNone/>
                      </a:pPr>
                      <a:r>
                        <a:rPr lang="en-US" sz="2000" u="none" strike="noStrike">
                          <a:effectLst/>
                          <a:latin typeface="Trebuchet MS" panose="020B0603020202020204" pitchFamily="34" charset="0"/>
                        </a:rPr>
                        <a:t>Income of investment fund other than business income</a:t>
                      </a:r>
                      <a:endParaRPr lang="en-US" sz="2000" b="0" i="0" u="none" strike="noStrike">
                        <a:solidFill>
                          <a:srgbClr val="000000"/>
                        </a:solidFill>
                        <a:effectLst/>
                        <a:latin typeface="Trebuchet MS" panose="020B0603020202020204" pitchFamily="34" charset="0"/>
                      </a:endParaRPr>
                    </a:p>
                  </a:txBody>
                  <a:tcPr marL="6342" marR="6342" marT="9285" marB="0" anchor="b"/>
                </a:tc>
                <a:extLst>
                  <a:ext uri="{0D108BD9-81ED-4DB2-BD59-A6C34878D82A}">
                    <a16:rowId xmlns:a16="http://schemas.microsoft.com/office/drawing/2014/main" val="2617578774"/>
                  </a:ext>
                </a:extLst>
              </a:tr>
              <a:tr h="380641">
                <a:tc>
                  <a:txBody>
                    <a:bodyPr/>
                    <a:lstStyle/>
                    <a:p>
                      <a:pPr algn="ctr" fontAlgn="b">
                        <a:buNone/>
                      </a:pPr>
                      <a:r>
                        <a:rPr lang="en-IN" sz="2000" u="none" strike="noStrike" dirty="0">
                          <a:effectLst/>
                          <a:latin typeface="Trebuchet MS" panose="020B0603020202020204" pitchFamily="34" charset="0"/>
                        </a:rPr>
                        <a:t>2</a:t>
                      </a:r>
                      <a:endParaRPr lang="en-IN" sz="2000" b="1" i="0" u="none" strike="noStrike" dirty="0">
                        <a:solidFill>
                          <a:srgbClr val="000000"/>
                        </a:solidFill>
                        <a:effectLst/>
                        <a:latin typeface="Trebuchet MS" panose="020B0603020202020204" pitchFamily="34" charset="0"/>
                      </a:endParaRPr>
                    </a:p>
                  </a:txBody>
                  <a:tcPr marL="6342" marR="6342" marT="9285" marB="0" anchor="ctr"/>
                </a:tc>
                <a:tc>
                  <a:txBody>
                    <a:bodyPr/>
                    <a:lstStyle/>
                    <a:p>
                      <a:pPr algn="ctr" fontAlgn="b">
                        <a:buNone/>
                      </a:pPr>
                      <a:r>
                        <a:rPr lang="en-IN" sz="2000" u="none" strike="noStrike">
                          <a:effectLst/>
                          <a:latin typeface="Trebuchet MS" panose="020B0603020202020204" pitchFamily="34" charset="0"/>
                        </a:rPr>
                        <a:t>10(23FBB)</a:t>
                      </a:r>
                      <a:endParaRPr lang="en-IN" sz="2000" b="0" i="0" u="none" strike="noStrike">
                        <a:solidFill>
                          <a:srgbClr val="000000"/>
                        </a:solidFill>
                        <a:effectLst/>
                        <a:latin typeface="Trebuchet MS" panose="020B0603020202020204" pitchFamily="34" charset="0"/>
                      </a:endParaRPr>
                    </a:p>
                  </a:txBody>
                  <a:tcPr marL="6342" marR="6342" marT="9285" marB="0" anchor="ctr"/>
                </a:tc>
                <a:tc>
                  <a:txBody>
                    <a:bodyPr/>
                    <a:lstStyle/>
                    <a:p>
                      <a:pPr algn="l" fontAlgn="b">
                        <a:buNone/>
                      </a:pPr>
                      <a:r>
                        <a:rPr lang="en-US" sz="2000" u="none" strike="noStrike">
                          <a:effectLst/>
                          <a:latin typeface="Trebuchet MS" panose="020B0603020202020204" pitchFamily="34" charset="0"/>
                        </a:rPr>
                        <a:t>Unit holder's share of investment fund other than business income</a:t>
                      </a:r>
                      <a:endParaRPr lang="en-US" sz="2000" b="0" i="0" u="none" strike="noStrike">
                        <a:solidFill>
                          <a:srgbClr val="000000"/>
                        </a:solidFill>
                        <a:effectLst/>
                        <a:latin typeface="Trebuchet MS" panose="020B0603020202020204" pitchFamily="34" charset="0"/>
                      </a:endParaRPr>
                    </a:p>
                  </a:txBody>
                  <a:tcPr marL="6342" marR="6342" marT="9285" marB="0" anchor="b"/>
                </a:tc>
                <a:extLst>
                  <a:ext uri="{0D108BD9-81ED-4DB2-BD59-A6C34878D82A}">
                    <a16:rowId xmlns:a16="http://schemas.microsoft.com/office/drawing/2014/main" val="189524773"/>
                  </a:ext>
                </a:extLst>
              </a:tr>
              <a:tr h="380641">
                <a:tc>
                  <a:txBody>
                    <a:bodyPr/>
                    <a:lstStyle/>
                    <a:p>
                      <a:pPr algn="ctr" fontAlgn="b">
                        <a:buNone/>
                      </a:pPr>
                      <a:r>
                        <a:rPr lang="en-IN" sz="2000" u="none" strike="noStrike" dirty="0">
                          <a:effectLst/>
                          <a:latin typeface="Trebuchet MS" panose="020B0603020202020204" pitchFamily="34" charset="0"/>
                        </a:rPr>
                        <a:t>3</a:t>
                      </a:r>
                      <a:endParaRPr lang="en-IN" sz="2000" b="1" i="0" u="none" strike="noStrike" dirty="0">
                        <a:solidFill>
                          <a:srgbClr val="000000"/>
                        </a:solidFill>
                        <a:effectLst/>
                        <a:latin typeface="Trebuchet MS" panose="020B0603020202020204" pitchFamily="34" charset="0"/>
                      </a:endParaRPr>
                    </a:p>
                  </a:txBody>
                  <a:tcPr marL="6342" marR="6342" marT="9285" marB="0" anchor="ctr"/>
                </a:tc>
                <a:tc>
                  <a:txBody>
                    <a:bodyPr/>
                    <a:lstStyle/>
                    <a:p>
                      <a:pPr algn="ctr" fontAlgn="b">
                        <a:buNone/>
                      </a:pPr>
                      <a:r>
                        <a:rPr lang="en-IN" sz="2000" u="none" strike="noStrike">
                          <a:effectLst/>
                          <a:latin typeface="Trebuchet MS" panose="020B0603020202020204" pitchFamily="34" charset="0"/>
                        </a:rPr>
                        <a:t>10(23FC)</a:t>
                      </a:r>
                      <a:endParaRPr lang="en-IN" sz="2000" b="0" i="0" u="none" strike="noStrike">
                        <a:solidFill>
                          <a:srgbClr val="000000"/>
                        </a:solidFill>
                        <a:effectLst/>
                        <a:latin typeface="Trebuchet MS" panose="020B0603020202020204" pitchFamily="34" charset="0"/>
                      </a:endParaRPr>
                    </a:p>
                  </a:txBody>
                  <a:tcPr marL="6342" marR="6342" marT="9285" marB="0" anchor="ctr"/>
                </a:tc>
                <a:tc>
                  <a:txBody>
                    <a:bodyPr/>
                    <a:lstStyle/>
                    <a:p>
                      <a:pPr algn="l" fontAlgn="b">
                        <a:buNone/>
                      </a:pPr>
                      <a:r>
                        <a:rPr lang="en-US" sz="2000" u="none" strike="noStrike">
                          <a:effectLst/>
                          <a:latin typeface="Trebuchet MS" panose="020B0603020202020204" pitchFamily="34" charset="0"/>
                        </a:rPr>
                        <a:t>Business trust income: interest / dividend from SPV</a:t>
                      </a:r>
                      <a:endParaRPr lang="en-US" sz="2000" b="0" i="0" u="none" strike="noStrike">
                        <a:solidFill>
                          <a:srgbClr val="000000"/>
                        </a:solidFill>
                        <a:effectLst/>
                        <a:latin typeface="Trebuchet MS" panose="020B0603020202020204" pitchFamily="34" charset="0"/>
                      </a:endParaRPr>
                    </a:p>
                  </a:txBody>
                  <a:tcPr marL="6342" marR="6342" marT="9285" marB="0" anchor="b"/>
                </a:tc>
                <a:extLst>
                  <a:ext uri="{0D108BD9-81ED-4DB2-BD59-A6C34878D82A}">
                    <a16:rowId xmlns:a16="http://schemas.microsoft.com/office/drawing/2014/main" val="2641182758"/>
                  </a:ext>
                </a:extLst>
              </a:tr>
              <a:tr h="380641">
                <a:tc>
                  <a:txBody>
                    <a:bodyPr/>
                    <a:lstStyle/>
                    <a:p>
                      <a:pPr algn="ctr" fontAlgn="b">
                        <a:buNone/>
                      </a:pPr>
                      <a:r>
                        <a:rPr lang="en-IN" sz="2000" u="none" strike="noStrike" dirty="0">
                          <a:effectLst/>
                          <a:latin typeface="Trebuchet MS" panose="020B0603020202020204" pitchFamily="34" charset="0"/>
                        </a:rPr>
                        <a:t>4</a:t>
                      </a:r>
                      <a:endParaRPr lang="en-IN" sz="2000" b="1" i="0" u="none" strike="noStrike" dirty="0">
                        <a:solidFill>
                          <a:srgbClr val="000000"/>
                        </a:solidFill>
                        <a:effectLst/>
                        <a:latin typeface="Trebuchet MS" panose="020B0603020202020204" pitchFamily="34" charset="0"/>
                      </a:endParaRPr>
                    </a:p>
                  </a:txBody>
                  <a:tcPr marL="6342" marR="6342" marT="9285" marB="0" anchor="ctr"/>
                </a:tc>
                <a:tc>
                  <a:txBody>
                    <a:bodyPr/>
                    <a:lstStyle/>
                    <a:p>
                      <a:pPr algn="ctr" fontAlgn="b">
                        <a:buNone/>
                      </a:pPr>
                      <a:r>
                        <a:rPr lang="en-IN" sz="2000" u="none" strike="noStrike">
                          <a:effectLst/>
                          <a:latin typeface="Trebuchet MS" panose="020B0603020202020204" pitchFamily="34" charset="0"/>
                        </a:rPr>
                        <a:t>10(23FCA)</a:t>
                      </a:r>
                      <a:endParaRPr lang="en-IN" sz="2000" b="0" i="0" u="none" strike="noStrike">
                        <a:solidFill>
                          <a:srgbClr val="000000"/>
                        </a:solidFill>
                        <a:effectLst/>
                        <a:latin typeface="Trebuchet MS" panose="020B0603020202020204" pitchFamily="34" charset="0"/>
                      </a:endParaRPr>
                    </a:p>
                  </a:txBody>
                  <a:tcPr marL="6342" marR="6342" marT="9285" marB="0" anchor="ctr"/>
                </a:tc>
                <a:tc>
                  <a:txBody>
                    <a:bodyPr/>
                    <a:lstStyle/>
                    <a:p>
                      <a:pPr algn="l" fontAlgn="b">
                        <a:buNone/>
                      </a:pPr>
                      <a:r>
                        <a:rPr lang="en-US" sz="2000" u="none" strike="noStrike">
                          <a:effectLst/>
                          <a:latin typeface="Trebuchet MS" panose="020B0603020202020204" pitchFamily="34" charset="0"/>
                        </a:rPr>
                        <a:t>REIT income from renting / leasing / letting real estate asset</a:t>
                      </a:r>
                      <a:endParaRPr lang="en-US" sz="2000" b="0" i="0" u="none" strike="noStrike">
                        <a:solidFill>
                          <a:srgbClr val="000000"/>
                        </a:solidFill>
                        <a:effectLst/>
                        <a:latin typeface="Trebuchet MS" panose="020B0603020202020204" pitchFamily="34" charset="0"/>
                      </a:endParaRPr>
                    </a:p>
                  </a:txBody>
                  <a:tcPr marL="6342" marR="6342" marT="9285" marB="0" anchor="b"/>
                </a:tc>
                <a:extLst>
                  <a:ext uri="{0D108BD9-81ED-4DB2-BD59-A6C34878D82A}">
                    <a16:rowId xmlns:a16="http://schemas.microsoft.com/office/drawing/2014/main" val="1766009316"/>
                  </a:ext>
                </a:extLst>
              </a:tr>
              <a:tr h="750030">
                <a:tc>
                  <a:txBody>
                    <a:bodyPr/>
                    <a:lstStyle/>
                    <a:p>
                      <a:pPr algn="ctr" fontAlgn="b">
                        <a:buNone/>
                      </a:pPr>
                      <a:r>
                        <a:rPr lang="en-IN" sz="2000" u="none" strike="noStrike" dirty="0">
                          <a:effectLst/>
                          <a:latin typeface="Trebuchet MS" panose="020B0603020202020204" pitchFamily="34" charset="0"/>
                        </a:rPr>
                        <a:t>5</a:t>
                      </a:r>
                      <a:endParaRPr lang="en-IN" sz="2000" b="1" i="0" u="none" strike="noStrike" dirty="0">
                        <a:solidFill>
                          <a:srgbClr val="000000"/>
                        </a:solidFill>
                        <a:effectLst/>
                        <a:latin typeface="Trebuchet MS" panose="020B0603020202020204" pitchFamily="34" charset="0"/>
                      </a:endParaRPr>
                    </a:p>
                  </a:txBody>
                  <a:tcPr marL="6342" marR="6342" marT="9285" marB="0" anchor="ctr"/>
                </a:tc>
                <a:tc>
                  <a:txBody>
                    <a:bodyPr/>
                    <a:lstStyle/>
                    <a:p>
                      <a:pPr algn="ctr" fontAlgn="b">
                        <a:buNone/>
                      </a:pPr>
                      <a:r>
                        <a:rPr lang="en-IN" sz="2000" u="none" strike="noStrike">
                          <a:effectLst/>
                          <a:latin typeface="Trebuchet MS" panose="020B0603020202020204" pitchFamily="34" charset="0"/>
                        </a:rPr>
                        <a:t>10(23FD)</a:t>
                      </a:r>
                      <a:endParaRPr lang="en-IN" sz="2000" b="0" i="0" u="none" strike="noStrike">
                        <a:solidFill>
                          <a:srgbClr val="000000"/>
                        </a:solidFill>
                        <a:effectLst/>
                        <a:latin typeface="Trebuchet MS" panose="020B0603020202020204" pitchFamily="34" charset="0"/>
                      </a:endParaRPr>
                    </a:p>
                  </a:txBody>
                  <a:tcPr marL="6342" marR="6342" marT="9285" marB="0" anchor="ctr"/>
                </a:tc>
                <a:tc>
                  <a:txBody>
                    <a:bodyPr/>
                    <a:lstStyle/>
                    <a:p>
                      <a:pPr algn="l" fontAlgn="b">
                        <a:buNone/>
                      </a:pPr>
                      <a:r>
                        <a:rPr lang="en-US" sz="2000" u="none" strike="noStrike">
                          <a:effectLst/>
                          <a:latin typeface="Trebuchet MS" panose="020B0603020202020204" pitchFamily="34" charset="0"/>
                        </a:rPr>
                        <a:t>Distributed income of unit holder of business trust (excluding carved-out portions)</a:t>
                      </a:r>
                      <a:endParaRPr lang="en-US" sz="2000" b="0" i="0" u="none" strike="noStrike">
                        <a:solidFill>
                          <a:srgbClr val="000000"/>
                        </a:solidFill>
                        <a:effectLst/>
                        <a:latin typeface="Trebuchet MS" panose="020B0603020202020204" pitchFamily="34" charset="0"/>
                      </a:endParaRPr>
                    </a:p>
                  </a:txBody>
                  <a:tcPr marL="6342" marR="6342" marT="9285" marB="0" anchor="b"/>
                </a:tc>
                <a:extLst>
                  <a:ext uri="{0D108BD9-81ED-4DB2-BD59-A6C34878D82A}">
                    <a16:rowId xmlns:a16="http://schemas.microsoft.com/office/drawing/2014/main" val="3288202022"/>
                  </a:ext>
                </a:extLst>
              </a:tr>
              <a:tr h="380641">
                <a:tc>
                  <a:txBody>
                    <a:bodyPr/>
                    <a:lstStyle/>
                    <a:p>
                      <a:pPr algn="ctr" fontAlgn="b">
                        <a:buNone/>
                      </a:pPr>
                      <a:r>
                        <a:rPr lang="en-IN" sz="2000" u="none" strike="noStrike" dirty="0">
                          <a:effectLst/>
                          <a:latin typeface="Trebuchet MS" panose="020B0603020202020204" pitchFamily="34" charset="0"/>
                        </a:rPr>
                        <a:t>6</a:t>
                      </a:r>
                      <a:endParaRPr lang="en-IN" sz="2000" b="1" i="0" u="none" strike="noStrike" dirty="0">
                        <a:solidFill>
                          <a:srgbClr val="000000"/>
                        </a:solidFill>
                        <a:effectLst/>
                        <a:latin typeface="Trebuchet MS" panose="020B0603020202020204" pitchFamily="34" charset="0"/>
                      </a:endParaRPr>
                    </a:p>
                  </a:txBody>
                  <a:tcPr marL="6342" marR="6342" marT="9285" marB="0" anchor="ctr"/>
                </a:tc>
                <a:tc>
                  <a:txBody>
                    <a:bodyPr/>
                    <a:lstStyle/>
                    <a:p>
                      <a:pPr algn="ctr" fontAlgn="b">
                        <a:buNone/>
                      </a:pPr>
                      <a:r>
                        <a:rPr lang="en-IN" sz="2000" u="none" strike="noStrike">
                          <a:effectLst/>
                          <a:latin typeface="Trebuchet MS" panose="020B0603020202020204" pitchFamily="34" charset="0"/>
                        </a:rPr>
                        <a:t>10(23FB)</a:t>
                      </a:r>
                      <a:endParaRPr lang="en-IN" sz="2000" b="0" i="0" u="none" strike="noStrike">
                        <a:solidFill>
                          <a:srgbClr val="000000"/>
                        </a:solidFill>
                        <a:effectLst/>
                        <a:latin typeface="Trebuchet MS" panose="020B0603020202020204" pitchFamily="34" charset="0"/>
                      </a:endParaRPr>
                    </a:p>
                  </a:txBody>
                  <a:tcPr marL="6342" marR="6342" marT="9285" marB="0" anchor="ctr"/>
                </a:tc>
                <a:tc>
                  <a:txBody>
                    <a:bodyPr/>
                    <a:lstStyle/>
                    <a:p>
                      <a:pPr algn="l" fontAlgn="b">
                        <a:buNone/>
                      </a:pPr>
                      <a:r>
                        <a:rPr lang="en-US" sz="2000" u="none" strike="noStrike">
                          <a:effectLst/>
                          <a:latin typeface="Trebuchet MS" panose="020B0603020202020204" pitchFamily="34" charset="0"/>
                        </a:rPr>
                        <a:t>Income from investment in venture capital undertaking</a:t>
                      </a:r>
                      <a:endParaRPr lang="en-US" sz="2000" b="0" i="0" u="none" strike="noStrike">
                        <a:solidFill>
                          <a:srgbClr val="000000"/>
                        </a:solidFill>
                        <a:effectLst/>
                        <a:latin typeface="Trebuchet MS" panose="020B0603020202020204" pitchFamily="34" charset="0"/>
                      </a:endParaRPr>
                    </a:p>
                  </a:txBody>
                  <a:tcPr marL="6342" marR="6342" marT="9285" marB="0" anchor="b"/>
                </a:tc>
                <a:extLst>
                  <a:ext uri="{0D108BD9-81ED-4DB2-BD59-A6C34878D82A}">
                    <a16:rowId xmlns:a16="http://schemas.microsoft.com/office/drawing/2014/main" val="3579601073"/>
                  </a:ext>
                </a:extLst>
              </a:tr>
              <a:tr h="380641">
                <a:tc>
                  <a:txBody>
                    <a:bodyPr/>
                    <a:lstStyle/>
                    <a:p>
                      <a:pPr algn="ctr" fontAlgn="b">
                        <a:buNone/>
                      </a:pPr>
                      <a:r>
                        <a:rPr lang="en-IN" sz="2000" u="none" strike="noStrike" dirty="0">
                          <a:effectLst/>
                          <a:latin typeface="Trebuchet MS" panose="020B0603020202020204" pitchFamily="34" charset="0"/>
                        </a:rPr>
                        <a:t>7</a:t>
                      </a:r>
                      <a:endParaRPr lang="en-IN" sz="2000" b="1" i="0" u="none" strike="noStrike" dirty="0">
                        <a:solidFill>
                          <a:srgbClr val="000000"/>
                        </a:solidFill>
                        <a:effectLst/>
                        <a:latin typeface="Trebuchet MS" panose="020B0603020202020204" pitchFamily="34" charset="0"/>
                      </a:endParaRPr>
                    </a:p>
                  </a:txBody>
                  <a:tcPr marL="6342" marR="6342" marT="9285" marB="0" anchor="ctr"/>
                </a:tc>
                <a:tc>
                  <a:txBody>
                    <a:bodyPr/>
                    <a:lstStyle/>
                    <a:p>
                      <a:pPr algn="ctr" fontAlgn="b">
                        <a:buNone/>
                      </a:pPr>
                      <a:r>
                        <a:rPr lang="en-IN" sz="2000" u="none" strike="noStrike">
                          <a:effectLst/>
                          <a:latin typeface="Trebuchet MS" panose="020B0603020202020204" pitchFamily="34" charset="0"/>
                        </a:rPr>
                        <a:t>10(23FE)</a:t>
                      </a:r>
                      <a:endParaRPr lang="en-IN" sz="2000" b="0" i="0" u="none" strike="noStrike">
                        <a:solidFill>
                          <a:srgbClr val="000000"/>
                        </a:solidFill>
                        <a:effectLst/>
                        <a:latin typeface="Trebuchet MS" panose="020B0603020202020204" pitchFamily="34" charset="0"/>
                      </a:endParaRPr>
                    </a:p>
                  </a:txBody>
                  <a:tcPr marL="6342" marR="6342" marT="9285" marB="0" anchor="ctr"/>
                </a:tc>
                <a:tc>
                  <a:txBody>
                    <a:bodyPr/>
                    <a:lstStyle/>
                    <a:p>
                      <a:pPr algn="l" fontAlgn="b">
                        <a:buNone/>
                      </a:pPr>
                      <a:r>
                        <a:rPr lang="en-US" sz="2000" u="none" strike="noStrike">
                          <a:effectLst/>
                          <a:latin typeface="Trebuchet MS" panose="020B0603020202020204" pitchFamily="34" charset="0"/>
                        </a:rPr>
                        <a:t>Specified-person income from eligible investment in India</a:t>
                      </a:r>
                      <a:endParaRPr lang="en-US" sz="2000" b="0" i="0" u="none" strike="noStrike">
                        <a:solidFill>
                          <a:srgbClr val="000000"/>
                        </a:solidFill>
                        <a:effectLst/>
                        <a:latin typeface="Trebuchet MS" panose="020B0603020202020204" pitchFamily="34" charset="0"/>
                      </a:endParaRPr>
                    </a:p>
                  </a:txBody>
                  <a:tcPr marL="6342" marR="6342" marT="9285" marB="0" anchor="b"/>
                </a:tc>
                <a:extLst>
                  <a:ext uri="{0D108BD9-81ED-4DB2-BD59-A6C34878D82A}">
                    <a16:rowId xmlns:a16="http://schemas.microsoft.com/office/drawing/2014/main" val="279015051"/>
                  </a:ext>
                </a:extLst>
              </a:tr>
              <a:tr h="750030">
                <a:tc>
                  <a:txBody>
                    <a:bodyPr/>
                    <a:lstStyle/>
                    <a:p>
                      <a:pPr algn="ctr" fontAlgn="b">
                        <a:buNone/>
                      </a:pPr>
                      <a:r>
                        <a:rPr lang="en-IN" sz="2000" u="none" strike="noStrike" dirty="0">
                          <a:effectLst/>
                          <a:latin typeface="Trebuchet MS" panose="020B0603020202020204" pitchFamily="34" charset="0"/>
                        </a:rPr>
                        <a:t>8</a:t>
                      </a:r>
                      <a:endParaRPr lang="en-IN" sz="2000" b="1" i="0" u="none" strike="noStrike" dirty="0">
                        <a:solidFill>
                          <a:srgbClr val="000000"/>
                        </a:solidFill>
                        <a:effectLst/>
                        <a:latin typeface="Trebuchet MS" panose="020B0603020202020204" pitchFamily="34" charset="0"/>
                      </a:endParaRPr>
                    </a:p>
                  </a:txBody>
                  <a:tcPr marL="6342" marR="6342" marT="9285" marB="0" anchor="ctr"/>
                </a:tc>
                <a:tc>
                  <a:txBody>
                    <a:bodyPr/>
                    <a:lstStyle/>
                    <a:p>
                      <a:pPr algn="ctr" fontAlgn="b">
                        <a:buNone/>
                      </a:pPr>
                      <a:r>
                        <a:rPr lang="en-IN" sz="2000" u="none" strike="noStrike" dirty="0">
                          <a:effectLst/>
                          <a:latin typeface="Trebuchet MS" panose="020B0603020202020204" pitchFamily="34" charset="0"/>
                        </a:rPr>
                        <a:t>10(23F) / </a:t>
                      </a:r>
                    </a:p>
                    <a:p>
                      <a:pPr algn="ctr" fontAlgn="b">
                        <a:buNone/>
                      </a:pPr>
                      <a:r>
                        <a:rPr lang="en-IN" sz="2000" u="none" strike="noStrike" dirty="0">
                          <a:effectLst/>
                          <a:latin typeface="Trebuchet MS" panose="020B0603020202020204" pitchFamily="34" charset="0"/>
                        </a:rPr>
                        <a:t>10(23FA)</a:t>
                      </a:r>
                      <a:endParaRPr lang="en-IN" sz="2000" b="0" i="0" u="none" strike="noStrike" dirty="0">
                        <a:solidFill>
                          <a:srgbClr val="000000"/>
                        </a:solidFill>
                        <a:effectLst/>
                        <a:latin typeface="Trebuchet MS" panose="020B0603020202020204" pitchFamily="34" charset="0"/>
                      </a:endParaRPr>
                    </a:p>
                  </a:txBody>
                  <a:tcPr marL="6342" marR="6342" marT="9285" marB="0" anchor="ctr"/>
                </a:tc>
                <a:tc>
                  <a:txBody>
                    <a:bodyPr/>
                    <a:lstStyle/>
                    <a:p>
                      <a:pPr algn="l" fontAlgn="b">
                        <a:buNone/>
                      </a:pPr>
                      <a:r>
                        <a:rPr lang="en-US" sz="2000" u="none" strike="noStrike" dirty="0">
                          <a:effectLst/>
                          <a:latin typeface="Trebuchet MS" panose="020B0603020202020204" pitchFamily="34" charset="0"/>
                        </a:rPr>
                        <a:t>Venture capital fund/company on its investment in eq shares in </a:t>
                      </a:r>
                      <a:r>
                        <a:rPr lang="en-US" sz="2000" u="none" strike="noStrike" dirty="0" err="1">
                          <a:effectLst/>
                          <a:latin typeface="Trebuchet MS" panose="020B0603020202020204" pitchFamily="34" charset="0"/>
                        </a:rPr>
                        <a:t>vcf</a:t>
                      </a:r>
                      <a:r>
                        <a:rPr lang="en-US" sz="2000" u="none" strike="noStrike" dirty="0">
                          <a:effectLst/>
                          <a:latin typeface="Trebuchet MS" panose="020B0603020202020204" pitchFamily="34" charset="0"/>
                        </a:rPr>
                        <a:t> </a:t>
                      </a:r>
                      <a:r>
                        <a:rPr lang="en-US" sz="2000" u="none" strike="noStrike" dirty="0" err="1">
                          <a:effectLst/>
                          <a:latin typeface="Trebuchet MS" panose="020B0603020202020204" pitchFamily="34" charset="0"/>
                        </a:rPr>
                        <a:t>upto</a:t>
                      </a:r>
                      <a:r>
                        <a:rPr lang="en-US" sz="2000" u="none" strike="noStrike" dirty="0">
                          <a:effectLst/>
                          <a:latin typeface="Trebuchet MS" panose="020B0603020202020204" pitchFamily="34" charset="0"/>
                        </a:rPr>
                        <a:t> 31 march 1999 or 2000 by way of dividend and LTCG</a:t>
                      </a:r>
                      <a:endParaRPr lang="en-US" sz="2000" b="0" i="0" u="none" strike="noStrike" dirty="0">
                        <a:solidFill>
                          <a:srgbClr val="000000"/>
                        </a:solidFill>
                        <a:effectLst/>
                        <a:latin typeface="Trebuchet MS" panose="020B0603020202020204" pitchFamily="34" charset="0"/>
                      </a:endParaRPr>
                    </a:p>
                  </a:txBody>
                  <a:tcPr marL="6342" marR="6342" marT="9285" marB="0" anchor="b"/>
                </a:tc>
                <a:extLst>
                  <a:ext uri="{0D108BD9-81ED-4DB2-BD59-A6C34878D82A}">
                    <a16:rowId xmlns:a16="http://schemas.microsoft.com/office/drawing/2014/main" val="2112291287"/>
                  </a:ext>
                </a:extLst>
              </a:tr>
            </a:tbl>
          </a:graphicData>
        </a:graphic>
      </p:graphicFrame>
    </p:spTree>
    <p:extLst>
      <p:ext uri="{BB962C8B-B14F-4D97-AF65-F5344CB8AC3E}">
        <p14:creationId xmlns:p14="http://schemas.microsoft.com/office/powerpoint/2010/main" val="1823140024"/>
      </p:ext>
    </p:extLst>
  </p:cSld>
  <p:clrMapOvr>
    <a:masterClrMapping/>
  </p:clrMapOvr>
  <p:transition spd="slow">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BF015-3162-8414-D7D8-B2218EFD4CF9}"/>
              </a:ext>
            </a:extLst>
          </p:cNvPr>
          <p:cNvSpPr>
            <a:spLocks noGrp="1"/>
          </p:cNvSpPr>
          <p:nvPr>
            <p:ph type="title"/>
          </p:nvPr>
        </p:nvSpPr>
        <p:spPr>
          <a:xfrm>
            <a:off x="838200" y="365125"/>
            <a:ext cx="10304282" cy="718957"/>
          </a:xfrm>
        </p:spPr>
        <p:txBody>
          <a:bodyPr/>
          <a:lstStyle/>
          <a:p>
            <a:pPr algn="ctr"/>
            <a:r>
              <a:rPr lang="en-IN" dirty="0">
                <a:latin typeface="Trebuchet MS" panose="020B0603020202020204" pitchFamily="34" charset="0"/>
              </a:rPr>
              <a:t>Schedule – VI  - 12 Items – IFSC cases</a:t>
            </a:r>
            <a:endParaRPr lang="en-IN" dirty="0"/>
          </a:p>
        </p:txBody>
      </p:sp>
      <p:graphicFrame>
        <p:nvGraphicFramePr>
          <p:cNvPr id="4" name="Content Placeholder 3">
            <a:extLst>
              <a:ext uri="{FF2B5EF4-FFF2-40B4-BE49-F238E27FC236}">
                <a16:creationId xmlns:a16="http://schemas.microsoft.com/office/drawing/2014/main" id="{541EF838-B2F0-3DF5-18B9-194B7BB54239}"/>
              </a:ext>
            </a:extLst>
          </p:cNvPr>
          <p:cNvGraphicFramePr>
            <a:graphicFrameLocks noGrp="1"/>
          </p:cNvGraphicFramePr>
          <p:nvPr>
            <p:ph idx="1"/>
            <p:extLst>
              <p:ext uri="{D42A27DB-BD31-4B8C-83A1-F6EECF244321}">
                <p14:modId xmlns:p14="http://schemas.microsoft.com/office/powerpoint/2010/main" val="2104148371"/>
              </p:ext>
            </p:extLst>
          </p:nvPr>
        </p:nvGraphicFramePr>
        <p:xfrm>
          <a:off x="879836" y="1160282"/>
          <a:ext cx="10262646" cy="5344138"/>
        </p:xfrm>
        <a:graphic>
          <a:graphicData uri="http://schemas.openxmlformats.org/drawingml/2006/table">
            <a:tbl>
              <a:tblPr>
                <a:tableStyleId>{BDBED569-4797-4DF1-A0F4-6AAB3CD982D8}</a:tableStyleId>
              </a:tblPr>
              <a:tblGrid>
                <a:gridCol w="755151">
                  <a:extLst>
                    <a:ext uri="{9D8B030D-6E8A-4147-A177-3AD203B41FA5}">
                      <a16:colId xmlns:a16="http://schemas.microsoft.com/office/drawing/2014/main" val="3709529802"/>
                    </a:ext>
                  </a:extLst>
                </a:gridCol>
                <a:gridCol w="1232038">
                  <a:extLst>
                    <a:ext uri="{9D8B030D-6E8A-4147-A177-3AD203B41FA5}">
                      <a16:colId xmlns:a16="http://schemas.microsoft.com/office/drawing/2014/main" val="3207714496"/>
                    </a:ext>
                  </a:extLst>
                </a:gridCol>
                <a:gridCol w="8275457">
                  <a:extLst>
                    <a:ext uri="{9D8B030D-6E8A-4147-A177-3AD203B41FA5}">
                      <a16:colId xmlns:a16="http://schemas.microsoft.com/office/drawing/2014/main" val="2928365816"/>
                    </a:ext>
                  </a:extLst>
                </a:gridCol>
              </a:tblGrid>
              <a:tr h="470392">
                <a:tc>
                  <a:txBody>
                    <a:bodyPr/>
                    <a:lstStyle/>
                    <a:p>
                      <a:pPr algn="ctr" fontAlgn="ctr">
                        <a:buNone/>
                      </a:pPr>
                      <a:r>
                        <a:rPr lang="en-IN" sz="1600" u="none" strike="noStrike" dirty="0">
                          <a:effectLst/>
                          <a:latin typeface="Trebuchet MS" panose="020B0603020202020204" pitchFamily="34" charset="0"/>
                        </a:rPr>
                        <a:t>Table Sl. No.</a:t>
                      </a:r>
                      <a:endParaRPr lang="en-IN" sz="1600" b="1"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ctr" fontAlgn="ctr">
                        <a:buNone/>
                      </a:pPr>
                      <a:r>
                        <a:rPr lang="en-US" sz="1600" u="none" strike="noStrike">
                          <a:effectLst/>
                          <a:latin typeface="Trebuchet MS" panose="020B0603020202020204" pitchFamily="34" charset="0"/>
                        </a:rPr>
                        <a:t>Sec in IT Act 1961</a:t>
                      </a:r>
                      <a:endParaRPr lang="en-US" sz="1600" b="1" i="0" u="none" strike="noStrike">
                        <a:solidFill>
                          <a:srgbClr val="000000"/>
                        </a:solidFill>
                        <a:effectLst/>
                        <a:latin typeface="Trebuchet MS" panose="020B0603020202020204" pitchFamily="34" charset="0"/>
                      </a:endParaRPr>
                    </a:p>
                  </a:txBody>
                  <a:tcPr marL="6342" marR="6342" marT="6342"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600" u="none" strike="noStrike" dirty="0">
                          <a:effectLst/>
                          <a:latin typeface="Trebuchet MS" panose="020B0603020202020204" pitchFamily="34" charset="0"/>
                        </a:rPr>
                        <a:t>Short description - as per Income-tax Act, 2025</a:t>
                      </a:r>
                      <a:endParaRPr lang="en-US" sz="1600" b="1" i="0" u="none" strike="noStrike" dirty="0">
                        <a:solidFill>
                          <a:srgbClr val="000000"/>
                        </a:solidFill>
                        <a:effectLst/>
                        <a:latin typeface="Trebuchet MS" panose="020B0603020202020204" pitchFamily="34" charset="0"/>
                      </a:endParaRPr>
                    </a:p>
                  </a:txBody>
                  <a:tcPr marL="6342" marR="6342" marT="6342" marB="0" anchor="ctr"/>
                </a:tc>
                <a:extLst>
                  <a:ext uri="{0D108BD9-81ED-4DB2-BD59-A6C34878D82A}">
                    <a16:rowId xmlns:a16="http://schemas.microsoft.com/office/drawing/2014/main" val="4012582832"/>
                  </a:ext>
                </a:extLst>
              </a:tr>
              <a:tr h="470392">
                <a:tc>
                  <a:txBody>
                    <a:bodyPr/>
                    <a:lstStyle/>
                    <a:p>
                      <a:pPr algn="ctr" fontAlgn="b">
                        <a:buNone/>
                      </a:pPr>
                      <a:r>
                        <a:rPr lang="en-IN" sz="1600" u="none" strike="noStrike" dirty="0">
                          <a:effectLst/>
                          <a:latin typeface="Trebuchet MS" panose="020B0603020202020204" pitchFamily="34" charset="0"/>
                        </a:rPr>
                        <a:t>1</a:t>
                      </a:r>
                      <a:endParaRPr lang="en-IN" sz="1600" b="1"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ctr" fontAlgn="b">
                        <a:buNone/>
                      </a:pPr>
                      <a:r>
                        <a:rPr lang="en-IN" sz="1600" u="none" strike="noStrike">
                          <a:effectLst/>
                          <a:latin typeface="Trebuchet MS" panose="020B0603020202020204" pitchFamily="34" charset="0"/>
                        </a:rPr>
                        <a:t>10(4D)</a:t>
                      </a:r>
                      <a:endParaRPr lang="en-IN" sz="1600" b="0" i="0" u="none" strike="noStrike">
                        <a:solidFill>
                          <a:srgbClr val="000000"/>
                        </a:solidFill>
                        <a:effectLst/>
                        <a:latin typeface="Trebuchet MS" panose="020B0603020202020204" pitchFamily="34" charset="0"/>
                      </a:endParaRPr>
                    </a:p>
                  </a:txBody>
                  <a:tcPr marL="6342" marR="6342" marT="6342" marB="0" anchor="ctr"/>
                </a:tc>
                <a:tc>
                  <a:txBody>
                    <a:bodyPr/>
                    <a:lstStyle/>
                    <a:p>
                      <a:pPr algn="l" fontAlgn="b">
                        <a:buNone/>
                      </a:pPr>
                      <a:r>
                        <a:rPr lang="en-US" sz="1600" u="none" strike="noStrike">
                          <a:effectLst/>
                          <a:latin typeface="Trebuchet MS" panose="020B0603020202020204" pitchFamily="34" charset="0"/>
                        </a:rPr>
                        <a:t>Income of specified fund from transfer of section 70(1)(r) capital asset on recognised IFSC stock exchange</a:t>
                      </a:r>
                      <a:endParaRPr lang="en-US" sz="1600" b="0" i="0" u="none" strike="noStrike">
                        <a:solidFill>
                          <a:srgbClr val="000000"/>
                        </a:solidFill>
                        <a:effectLst/>
                        <a:latin typeface="Trebuchet MS" panose="020B0603020202020204" pitchFamily="34" charset="0"/>
                      </a:endParaRPr>
                    </a:p>
                  </a:txBody>
                  <a:tcPr marL="6342" marR="6342" marT="6342" marB="0" anchor="b"/>
                </a:tc>
                <a:extLst>
                  <a:ext uri="{0D108BD9-81ED-4DB2-BD59-A6C34878D82A}">
                    <a16:rowId xmlns:a16="http://schemas.microsoft.com/office/drawing/2014/main" val="3363086247"/>
                  </a:ext>
                </a:extLst>
              </a:tr>
              <a:tr h="470392">
                <a:tc>
                  <a:txBody>
                    <a:bodyPr/>
                    <a:lstStyle/>
                    <a:p>
                      <a:pPr algn="ctr" fontAlgn="b">
                        <a:buNone/>
                      </a:pPr>
                      <a:r>
                        <a:rPr lang="en-IN" sz="1600" u="none" strike="noStrike" dirty="0">
                          <a:effectLst/>
                          <a:latin typeface="Trebuchet MS" panose="020B0603020202020204" pitchFamily="34" charset="0"/>
                        </a:rPr>
                        <a:t>2</a:t>
                      </a:r>
                      <a:endParaRPr lang="en-IN" sz="1600" b="1"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ctr" fontAlgn="b">
                        <a:buNone/>
                      </a:pPr>
                      <a:r>
                        <a:rPr lang="en-IN" sz="1600" u="none" strike="noStrike" dirty="0">
                          <a:effectLst/>
                          <a:latin typeface="Trebuchet MS" panose="020B0603020202020204" pitchFamily="34" charset="0"/>
                        </a:rPr>
                        <a:t>10(4D)</a:t>
                      </a:r>
                      <a:endParaRPr lang="en-IN" sz="1600" b="0"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l" fontAlgn="b">
                        <a:buNone/>
                      </a:pPr>
                      <a:r>
                        <a:rPr lang="en-US" sz="1600" u="none" strike="noStrike" dirty="0">
                          <a:effectLst/>
                          <a:latin typeface="Trebuchet MS" panose="020B0603020202020204" pitchFamily="34" charset="0"/>
                        </a:rPr>
                        <a:t>Income of specified fund from transfer of securities other than shares of Indian resident company</a:t>
                      </a:r>
                      <a:endParaRPr lang="en-US" sz="1600" b="0" i="0" u="none" strike="noStrike" dirty="0">
                        <a:solidFill>
                          <a:srgbClr val="000000"/>
                        </a:solidFill>
                        <a:effectLst/>
                        <a:latin typeface="Trebuchet MS" panose="020B0603020202020204" pitchFamily="34" charset="0"/>
                      </a:endParaRPr>
                    </a:p>
                  </a:txBody>
                  <a:tcPr marL="6342" marR="6342" marT="6342" marB="0" anchor="b"/>
                </a:tc>
                <a:extLst>
                  <a:ext uri="{0D108BD9-81ED-4DB2-BD59-A6C34878D82A}">
                    <a16:rowId xmlns:a16="http://schemas.microsoft.com/office/drawing/2014/main" val="355773669"/>
                  </a:ext>
                </a:extLst>
              </a:tr>
              <a:tr h="346405">
                <a:tc>
                  <a:txBody>
                    <a:bodyPr/>
                    <a:lstStyle/>
                    <a:p>
                      <a:pPr algn="ctr" fontAlgn="b">
                        <a:buNone/>
                      </a:pPr>
                      <a:r>
                        <a:rPr lang="en-IN" sz="1600" u="none" strike="noStrike" dirty="0">
                          <a:effectLst/>
                          <a:latin typeface="Trebuchet MS" panose="020B0603020202020204" pitchFamily="34" charset="0"/>
                        </a:rPr>
                        <a:t>3</a:t>
                      </a:r>
                      <a:endParaRPr lang="en-IN" sz="1600" b="1"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ctr" fontAlgn="b">
                        <a:buNone/>
                      </a:pPr>
                      <a:r>
                        <a:rPr lang="en-IN" sz="1600" u="none" strike="noStrike">
                          <a:effectLst/>
                          <a:latin typeface="Trebuchet MS" panose="020B0603020202020204" pitchFamily="34" charset="0"/>
                        </a:rPr>
                        <a:t>10(4D)</a:t>
                      </a:r>
                      <a:endParaRPr lang="en-IN" sz="1600" b="0" i="0" u="none" strike="noStrike">
                        <a:solidFill>
                          <a:srgbClr val="000000"/>
                        </a:solidFill>
                        <a:effectLst/>
                        <a:latin typeface="Trebuchet MS" panose="020B0603020202020204" pitchFamily="34" charset="0"/>
                      </a:endParaRPr>
                    </a:p>
                  </a:txBody>
                  <a:tcPr marL="6342" marR="6342" marT="6342" marB="0" anchor="ctr"/>
                </a:tc>
                <a:tc>
                  <a:txBody>
                    <a:bodyPr/>
                    <a:lstStyle/>
                    <a:p>
                      <a:pPr algn="l" fontAlgn="b">
                        <a:buNone/>
                      </a:pPr>
                      <a:r>
                        <a:rPr lang="en-US" sz="1600" u="none" strike="noStrike" dirty="0">
                          <a:effectLst/>
                          <a:latin typeface="Trebuchet MS" panose="020B0603020202020204" pitchFamily="34" charset="0"/>
                        </a:rPr>
                        <a:t>Income of specified fund from securities issued by non-resident not through Indian PE</a:t>
                      </a:r>
                      <a:endParaRPr lang="en-US" sz="1600" b="0" i="0" u="none" strike="noStrike" dirty="0">
                        <a:solidFill>
                          <a:srgbClr val="000000"/>
                        </a:solidFill>
                        <a:effectLst/>
                        <a:latin typeface="Trebuchet MS" panose="020B0603020202020204" pitchFamily="34" charset="0"/>
                      </a:endParaRPr>
                    </a:p>
                  </a:txBody>
                  <a:tcPr marL="6342" marR="6342" marT="6342" marB="0" anchor="b"/>
                </a:tc>
                <a:extLst>
                  <a:ext uri="{0D108BD9-81ED-4DB2-BD59-A6C34878D82A}">
                    <a16:rowId xmlns:a16="http://schemas.microsoft.com/office/drawing/2014/main" val="1134037456"/>
                  </a:ext>
                </a:extLst>
              </a:tr>
              <a:tr h="346405">
                <a:tc>
                  <a:txBody>
                    <a:bodyPr/>
                    <a:lstStyle/>
                    <a:p>
                      <a:pPr algn="ctr" fontAlgn="b">
                        <a:buNone/>
                      </a:pPr>
                      <a:r>
                        <a:rPr lang="en-IN" sz="1600" u="none" strike="noStrike" dirty="0">
                          <a:effectLst/>
                          <a:latin typeface="Trebuchet MS" panose="020B0603020202020204" pitchFamily="34" charset="0"/>
                        </a:rPr>
                        <a:t>4</a:t>
                      </a:r>
                      <a:endParaRPr lang="en-IN" sz="1600" b="1"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ctr" fontAlgn="b">
                        <a:buNone/>
                      </a:pPr>
                      <a:r>
                        <a:rPr lang="en-IN" sz="1600" u="none" strike="noStrike" dirty="0">
                          <a:effectLst/>
                          <a:latin typeface="Trebuchet MS" panose="020B0603020202020204" pitchFamily="34" charset="0"/>
                        </a:rPr>
                        <a:t>10(4D)</a:t>
                      </a:r>
                      <a:endParaRPr lang="en-IN" sz="1600" b="0"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l" fontAlgn="b">
                        <a:buNone/>
                      </a:pPr>
                      <a:r>
                        <a:rPr lang="en-US" sz="1600" u="none" strike="noStrike" dirty="0">
                          <a:effectLst/>
                          <a:latin typeface="Trebuchet MS" panose="020B0603020202020204" pitchFamily="34" charset="0"/>
                        </a:rPr>
                        <a:t>Income of specified fund from </a:t>
                      </a:r>
                      <a:r>
                        <a:rPr lang="en-US" sz="1600" u="none" strike="noStrike" dirty="0" err="1">
                          <a:effectLst/>
                          <a:latin typeface="Trebuchet MS" panose="020B0603020202020204" pitchFamily="34" charset="0"/>
                        </a:rPr>
                        <a:t>securitisation</a:t>
                      </a:r>
                      <a:r>
                        <a:rPr lang="en-US" sz="1600" u="none" strike="noStrike" dirty="0">
                          <a:effectLst/>
                          <a:latin typeface="Trebuchet MS" panose="020B0603020202020204" pitchFamily="34" charset="0"/>
                        </a:rPr>
                        <a:t> trust taxable as business income</a:t>
                      </a:r>
                      <a:endParaRPr lang="en-US" sz="1600" b="0" i="0" u="none" strike="noStrike" dirty="0">
                        <a:solidFill>
                          <a:srgbClr val="000000"/>
                        </a:solidFill>
                        <a:effectLst/>
                        <a:latin typeface="Trebuchet MS" panose="020B0603020202020204" pitchFamily="34" charset="0"/>
                      </a:endParaRPr>
                    </a:p>
                  </a:txBody>
                  <a:tcPr marL="6342" marR="6342" marT="6342" marB="0" anchor="b"/>
                </a:tc>
                <a:extLst>
                  <a:ext uri="{0D108BD9-81ED-4DB2-BD59-A6C34878D82A}">
                    <a16:rowId xmlns:a16="http://schemas.microsoft.com/office/drawing/2014/main" val="55883373"/>
                  </a:ext>
                </a:extLst>
              </a:tr>
              <a:tr h="470392">
                <a:tc>
                  <a:txBody>
                    <a:bodyPr/>
                    <a:lstStyle/>
                    <a:p>
                      <a:pPr algn="ctr" fontAlgn="b">
                        <a:buNone/>
                      </a:pPr>
                      <a:r>
                        <a:rPr lang="en-IN" sz="1600" u="none" strike="noStrike" dirty="0">
                          <a:effectLst/>
                          <a:latin typeface="Trebuchet MS" panose="020B0603020202020204" pitchFamily="34" charset="0"/>
                        </a:rPr>
                        <a:t>5</a:t>
                      </a:r>
                      <a:endParaRPr lang="en-IN" sz="1600" b="1"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ctr" fontAlgn="b">
                        <a:buNone/>
                      </a:pPr>
                      <a:r>
                        <a:rPr lang="en-IN" sz="1600" u="none" strike="noStrike" dirty="0">
                          <a:effectLst/>
                          <a:latin typeface="Trebuchet MS" panose="020B0603020202020204" pitchFamily="34" charset="0"/>
                        </a:rPr>
                        <a:t>10(4E)</a:t>
                      </a:r>
                      <a:endParaRPr lang="en-IN" sz="1600" b="0"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l" fontAlgn="b">
                        <a:buNone/>
                      </a:pPr>
                      <a:r>
                        <a:rPr lang="en-US" sz="1600" u="none" strike="noStrike" dirty="0">
                          <a:effectLst/>
                          <a:latin typeface="Trebuchet MS" panose="020B0603020202020204" pitchFamily="34" charset="0"/>
                        </a:rPr>
                        <a:t>Income from transfer of NDF / offshore derivative / OTC derivative, or distribution on such instruments</a:t>
                      </a:r>
                      <a:endParaRPr lang="en-US" sz="1600" b="0" i="0" u="none" strike="noStrike" dirty="0">
                        <a:solidFill>
                          <a:srgbClr val="000000"/>
                        </a:solidFill>
                        <a:effectLst/>
                        <a:latin typeface="Trebuchet MS" panose="020B0603020202020204" pitchFamily="34" charset="0"/>
                      </a:endParaRPr>
                    </a:p>
                  </a:txBody>
                  <a:tcPr marL="6342" marR="6342" marT="6342" marB="0" anchor="b"/>
                </a:tc>
                <a:extLst>
                  <a:ext uri="{0D108BD9-81ED-4DB2-BD59-A6C34878D82A}">
                    <a16:rowId xmlns:a16="http://schemas.microsoft.com/office/drawing/2014/main" val="959110410"/>
                  </a:ext>
                </a:extLst>
              </a:tr>
              <a:tr h="238215">
                <a:tc>
                  <a:txBody>
                    <a:bodyPr/>
                    <a:lstStyle/>
                    <a:p>
                      <a:pPr algn="ctr" fontAlgn="b">
                        <a:buNone/>
                      </a:pPr>
                      <a:r>
                        <a:rPr lang="en-IN" sz="1600" u="none" strike="noStrike" dirty="0">
                          <a:effectLst/>
                          <a:latin typeface="Trebuchet MS" panose="020B0603020202020204" pitchFamily="34" charset="0"/>
                        </a:rPr>
                        <a:t>6</a:t>
                      </a:r>
                      <a:endParaRPr lang="en-IN" sz="1600" b="1"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ctr" fontAlgn="b">
                        <a:buNone/>
                      </a:pPr>
                      <a:r>
                        <a:rPr lang="en-IN" sz="1600" u="none" strike="noStrike" dirty="0">
                          <a:effectLst/>
                          <a:latin typeface="Trebuchet MS" panose="020B0603020202020204" pitchFamily="34" charset="0"/>
                        </a:rPr>
                        <a:t>10(4F)</a:t>
                      </a:r>
                      <a:endParaRPr lang="en-IN" sz="1600" b="0"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l" fontAlgn="b">
                        <a:buNone/>
                      </a:pPr>
                      <a:r>
                        <a:rPr lang="en-US" sz="1600" u="none" strike="noStrike" dirty="0">
                          <a:effectLst/>
                          <a:latin typeface="Trebuchet MS" panose="020B0603020202020204" pitchFamily="34" charset="0"/>
                        </a:rPr>
                        <a:t>Royalty or interest from lease of aircraft or ship</a:t>
                      </a:r>
                      <a:endParaRPr lang="en-US" sz="1600" b="0" i="0" u="none" strike="noStrike" dirty="0">
                        <a:solidFill>
                          <a:srgbClr val="000000"/>
                        </a:solidFill>
                        <a:effectLst/>
                        <a:latin typeface="Trebuchet MS" panose="020B0603020202020204" pitchFamily="34" charset="0"/>
                      </a:endParaRPr>
                    </a:p>
                  </a:txBody>
                  <a:tcPr marL="6342" marR="6342" marT="6342" marB="0" anchor="b"/>
                </a:tc>
                <a:extLst>
                  <a:ext uri="{0D108BD9-81ED-4DB2-BD59-A6C34878D82A}">
                    <a16:rowId xmlns:a16="http://schemas.microsoft.com/office/drawing/2014/main" val="3522753074"/>
                  </a:ext>
                </a:extLst>
              </a:tr>
              <a:tr h="470392">
                <a:tc>
                  <a:txBody>
                    <a:bodyPr/>
                    <a:lstStyle/>
                    <a:p>
                      <a:pPr algn="ctr" fontAlgn="b">
                        <a:buNone/>
                      </a:pPr>
                      <a:r>
                        <a:rPr lang="en-IN" sz="1600" u="none" strike="noStrike" dirty="0">
                          <a:effectLst/>
                          <a:latin typeface="Trebuchet MS" panose="020B0603020202020204" pitchFamily="34" charset="0"/>
                        </a:rPr>
                        <a:t>7</a:t>
                      </a:r>
                      <a:endParaRPr lang="en-IN" sz="1600" b="1"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ctr" fontAlgn="b">
                        <a:buNone/>
                      </a:pPr>
                      <a:r>
                        <a:rPr lang="en-IN" sz="1600" u="none" strike="noStrike" dirty="0">
                          <a:effectLst/>
                          <a:latin typeface="Trebuchet MS" panose="020B0603020202020204" pitchFamily="34" charset="0"/>
                        </a:rPr>
                        <a:t>10(4G) (</a:t>
                      </a:r>
                      <a:r>
                        <a:rPr lang="en-IN" sz="1600" u="none" strike="noStrike" dirty="0" err="1">
                          <a:effectLst/>
                          <a:latin typeface="Trebuchet MS" panose="020B0603020202020204" pitchFamily="34" charset="0"/>
                        </a:rPr>
                        <a:t>i</a:t>
                      </a:r>
                      <a:r>
                        <a:rPr lang="en-IN" sz="1600" u="none" strike="noStrike" dirty="0">
                          <a:effectLst/>
                          <a:latin typeface="Trebuchet MS" panose="020B0603020202020204" pitchFamily="34" charset="0"/>
                        </a:rPr>
                        <a:t>)/(ii)</a:t>
                      </a:r>
                      <a:endParaRPr lang="en-IN" sz="1600" b="0"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l" fontAlgn="b">
                        <a:buNone/>
                      </a:pPr>
                      <a:r>
                        <a:rPr lang="en-US" sz="1600" u="none" strike="noStrike" dirty="0">
                          <a:effectLst/>
                          <a:latin typeface="Trebuchet MS" panose="020B0603020202020204" pitchFamily="34" charset="0"/>
                        </a:rPr>
                        <a:t>Income from portfolio / financial products / funds managed for non-resident and received in OBU account</a:t>
                      </a:r>
                      <a:endParaRPr lang="en-US" sz="1600" b="0" i="0" u="none" strike="noStrike" dirty="0">
                        <a:solidFill>
                          <a:srgbClr val="000000"/>
                        </a:solidFill>
                        <a:effectLst/>
                        <a:latin typeface="Trebuchet MS" panose="020B0603020202020204" pitchFamily="34" charset="0"/>
                      </a:endParaRPr>
                    </a:p>
                  </a:txBody>
                  <a:tcPr marL="6342" marR="6342" marT="6342" marB="0" anchor="b"/>
                </a:tc>
                <a:extLst>
                  <a:ext uri="{0D108BD9-81ED-4DB2-BD59-A6C34878D82A}">
                    <a16:rowId xmlns:a16="http://schemas.microsoft.com/office/drawing/2014/main" val="878672684"/>
                  </a:ext>
                </a:extLst>
              </a:tr>
              <a:tr h="470392">
                <a:tc>
                  <a:txBody>
                    <a:bodyPr/>
                    <a:lstStyle/>
                    <a:p>
                      <a:pPr algn="ctr" fontAlgn="b">
                        <a:buNone/>
                      </a:pPr>
                      <a:r>
                        <a:rPr lang="en-IN" sz="1600" u="none" strike="noStrike" dirty="0">
                          <a:effectLst/>
                          <a:latin typeface="Trebuchet MS" panose="020B0603020202020204" pitchFamily="34" charset="0"/>
                        </a:rPr>
                        <a:t>8</a:t>
                      </a:r>
                      <a:endParaRPr lang="en-IN" sz="1600" b="1"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ctr" fontAlgn="b">
                        <a:buNone/>
                      </a:pPr>
                      <a:r>
                        <a:rPr lang="en-IN" sz="1600" u="none" strike="noStrike" dirty="0">
                          <a:effectLst/>
                          <a:latin typeface="Trebuchet MS" panose="020B0603020202020204" pitchFamily="34" charset="0"/>
                        </a:rPr>
                        <a:t>10(4H)</a:t>
                      </a:r>
                      <a:endParaRPr lang="en-IN" sz="1600" b="0"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l" fontAlgn="b">
                        <a:buNone/>
                      </a:pPr>
                      <a:r>
                        <a:rPr lang="en-US" sz="1600" u="none" strike="noStrike" dirty="0">
                          <a:effectLst/>
                          <a:latin typeface="Trebuchet MS" panose="020B0603020202020204" pitchFamily="34" charset="0"/>
                        </a:rPr>
                        <a:t>Capital gains on transfer of shares of IFSC domestic company engaged in aircraft or ship leasing</a:t>
                      </a:r>
                      <a:endParaRPr lang="en-US" sz="1600" b="0" i="0" u="none" strike="noStrike" dirty="0">
                        <a:solidFill>
                          <a:srgbClr val="000000"/>
                        </a:solidFill>
                        <a:effectLst/>
                        <a:latin typeface="Trebuchet MS" panose="020B0603020202020204" pitchFamily="34" charset="0"/>
                      </a:endParaRPr>
                    </a:p>
                  </a:txBody>
                  <a:tcPr marL="6342" marR="6342" marT="6342" marB="0" anchor="b"/>
                </a:tc>
                <a:extLst>
                  <a:ext uri="{0D108BD9-81ED-4DB2-BD59-A6C34878D82A}">
                    <a16:rowId xmlns:a16="http://schemas.microsoft.com/office/drawing/2014/main" val="3609162294"/>
                  </a:ext>
                </a:extLst>
              </a:tr>
              <a:tr h="346405">
                <a:tc>
                  <a:txBody>
                    <a:bodyPr/>
                    <a:lstStyle/>
                    <a:p>
                      <a:pPr algn="ctr" fontAlgn="b">
                        <a:buNone/>
                      </a:pPr>
                      <a:r>
                        <a:rPr lang="en-IN" sz="1600" u="none" strike="noStrike" dirty="0">
                          <a:effectLst/>
                          <a:latin typeface="Trebuchet MS" panose="020B0603020202020204" pitchFamily="34" charset="0"/>
                        </a:rPr>
                        <a:t>9</a:t>
                      </a:r>
                      <a:endParaRPr lang="en-IN" sz="1600" b="1"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ctr" fontAlgn="b">
                        <a:buNone/>
                      </a:pPr>
                      <a:r>
                        <a:rPr lang="en-IN" sz="1600" u="none" strike="noStrike" dirty="0">
                          <a:effectLst/>
                          <a:latin typeface="Trebuchet MS" panose="020B0603020202020204" pitchFamily="34" charset="0"/>
                        </a:rPr>
                        <a:t>10(23FBC)</a:t>
                      </a:r>
                      <a:endParaRPr lang="en-IN" sz="1600" b="0"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l" fontAlgn="b">
                        <a:buNone/>
                      </a:pPr>
                      <a:r>
                        <a:rPr lang="en-US" sz="1600" u="none" strike="noStrike" dirty="0">
                          <a:effectLst/>
                          <a:latin typeface="Trebuchet MS" panose="020B0603020202020204" pitchFamily="34" charset="0"/>
                        </a:rPr>
                        <a:t>Income of unit holder from specified fund or transfer of units of specified fund</a:t>
                      </a:r>
                      <a:endParaRPr lang="en-US" sz="1600" b="0" i="0" u="none" strike="noStrike" dirty="0">
                        <a:solidFill>
                          <a:srgbClr val="000000"/>
                        </a:solidFill>
                        <a:effectLst/>
                        <a:latin typeface="Trebuchet MS" panose="020B0603020202020204" pitchFamily="34" charset="0"/>
                      </a:endParaRPr>
                    </a:p>
                  </a:txBody>
                  <a:tcPr marL="6342" marR="6342" marT="6342" marB="0" anchor="b"/>
                </a:tc>
                <a:extLst>
                  <a:ext uri="{0D108BD9-81ED-4DB2-BD59-A6C34878D82A}">
                    <a16:rowId xmlns:a16="http://schemas.microsoft.com/office/drawing/2014/main" val="658917043"/>
                  </a:ext>
                </a:extLst>
              </a:tr>
              <a:tr h="470392">
                <a:tc>
                  <a:txBody>
                    <a:bodyPr/>
                    <a:lstStyle/>
                    <a:p>
                      <a:pPr algn="ctr" fontAlgn="b">
                        <a:buNone/>
                      </a:pPr>
                      <a:r>
                        <a:rPr lang="en-IN" sz="1600" u="none" strike="noStrike" dirty="0">
                          <a:effectLst/>
                          <a:latin typeface="Trebuchet MS" panose="020B0603020202020204" pitchFamily="34" charset="0"/>
                        </a:rPr>
                        <a:t>10</a:t>
                      </a:r>
                      <a:endParaRPr lang="en-IN" sz="1600" b="1"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ctr" fontAlgn="b">
                        <a:buNone/>
                      </a:pPr>
                      <a:r>
                        <a:rPr lang="en-IN" sz="1600" u="none" strike="noStrike" dirty="0">
                          <a:effectLst/>
                          <a:latin typeface="Trebuchet MS" panose="020B0603020202020204" pitchFamily="34" charset="0"/>
                        </a:rPr>
                        <a:t>10(23FF)</a:t>
                      </a:r>
                      <a:endParaRPr lang="en-IN" sz="1600" b="0"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l" fontAlgn="b">
                        <a:buNone/>
                      </a:pPr>
                      <a:r>
                        <a:rPr lang="en-US" sz="1600" u="none" strike="noStrike" dirty="0">
                          <a:effectLst/>
                          <a:latin typeface="Trebuchet MS" panose="020B0603020202020204" pitchFamily="34" charset="0"/>
                        </a:rPr>
                        <a:t>Capital gains on transfer of shares of Indian resident company by resultant fund / specified fund in relocation cases</a:t>
                      </a:r>
                      <a:endParaRPr lang="en-US" sz="1600" b="0" i="0" u="none" strike="noStrike" dirty="0">
                        <a:solidFill>
                          <a:srgbClr val="000000"/>
                        </a:solidFill>
                        <a:effectLst/>
                        <a:latin typeface="Trebuchet MS" panose="020B0603020202020204" pitchFamily="34" charset="0"/>
                      </a:endParaRPr>
                    </a:p>
                  </a:txBody>
                  <a:tcPr marL="6342" marR="6342" marT="6342" marB="0" anchor="b"/>
                </a:tc>
                <a:extLst>
                  <a:ext uri="{0D108BD9-81ED-4DB2-BD59-A6C34878D82A}">
                    <a16:rowId xmlns:a16="http://schemas.microsoft.com/office/drawing/2014/main" val="2351481915"/>
                  </a:ext>
                </a:extLst>
              </a:tr>
              <a:tr h="238215">
                <a:tc>
                  <a:txBody>
                    <a:bodyPr/>
                    <a:lstStyle/>
                    <a:p>
                      <a:pPr algn="ctr" fontAlgn="b">
                        <a:buNone/>
                      </a:pPr>
                      <a:r>
                        <a:rPr lang="en-IN" sz="1600" u="none" strike="noStrike" dirty="0">
                          <a:effectLst/>
                          <a:latin typeface="Trebuchet MS" panose="020B0603020202020204" pitchFamily="34" charset="0"/>
                        </a:rPr>
                        <a:t>11</a:t>
                      </a:r>
                      <a:endParaRPr lang="en-IN" sz="1600" b="1"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ctr" fontAlgn="b">
                        <a:buNone/>
                      </a:pPr>
                      <a:r>
                        <a:rPr lang="en-IN" sz="1600" u="none" strike="noStrike" dirty="0">
                          <a:effectLst/>
                          <a:latin typeface="Trebuchet MS" panose="020B0603020202020204" pitchFamily="34" charset="0"/>
                        </a:rPr>
                        <a:t>10(34B)</a:t>
                      </a:r>
                      <a:endParaRPr lang="en-IN" sz="1600" b="0"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l" fontAlgn="b">
                        <a:buNone/>
                      </a:pPr>
                      <a:r>
                        <a:rPr lang="en-US" sz="1600" u="none" strike="noStrike" dirty="0">
                          <a:effectLst/>
                          <a:latin typeface="Trebuchet MS" panose="020B0603020202020204" pitchFamily="34" charset="0"/>
                        </a:rPr>
                        <a:t>Dividend income from IFSC company engaged in aircraft or ship leasing</a:t>
                      </a:r>
                      <a:endParaRPr lang="en-US" sz="1600" b="0" i="0" u="none" strike="noStrike" dirty="0">
                        <a:solidFill>
                          <a:srgbClr val="000000"/>
                        </a:solidFill>
                        <a:effectLst/>
                        <a:latin typeface="Trebuchet MS" panose="020B0603020202020204" pitchFamily="34" charset="0"/>
                      </a:endParaRPr>
                    </a:p>
                  </a:txBody>
                  <a:tcPr marL="6342" marR="6342" marT="6342" marB="0" anchor="b"/>
                </a:tc>
                <a:extLst>
                  <a:ext uri="{0D108BD9-81ED-4DB2-BD59-A6C34878D82A}">
                    <a16:rowId xmlns:a16="http://schemas.microsoft.com/office/drawing/2014/main" val="1162467135"/>
                  </a:ext>
                </a:extLst>
              </a:tr>
              <a:tr h="346405">
                <a:tc>
                  <a:txBody>
                    <a:bodyPr/>
                    <a:lstStyle/>
                    <a:p>
                      <a:pPr algn="ctr" fontAlgn="b">
                        <a:buNone/>
                      </a:pPr>
                      <a:r>
                        <a:rPr lang="en-IN" sz="1600" u="none" strike="noStrike" dirty="0">
                          <a:effectLst/>
                          <a:latin typeface="Trebuchet MS" panose="020B0603020202020204" pitchFamily="34" charset="0"/>
                        </a:rPr>
                        <a:t>12</a:t>
                      </a:r>
                      <a:endParaRPr lang="en-IN" sz="1600" b="1"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ctr" fontAlgn="b">
                        <a:buNone/>
                      </a:pPr>
                      <a:r>
                        <a:rPr lang="en-IN" sz="1600" u="none" strike="noStrike" dirty="0">
                          <a:effectLst/>
                          <a:latin typeface="Trebuchet MS" panose="020B0603020202020204" pitchFamily="34" charset="0"/>
                        </a:rPr>
                        <a:t>10(15)(ix)</a:t>
                      </a:r>
                      <a:endParaRPr lang="en-IN" sz="1600" b="0" i="0" u="none" strike="noStrike" dirty="0">
                        <a:solidFill>
                          <a:srgbClr val="000000"/>
                        </a:solidFill>
                        <a:effectLst/>
                        <a:latin typeface="Trebuchet MS" panose="020B0603020202020204" pitchFamily="34" charset="0"/>
                      </a:endParaRPr>
                    </a:p>
                  </a:txBody>
                  <a:tcPr marL="6342" marR="6342" marT="6342" marB="0" anchor="ctr"/>
                </a:tc>
                <a:tc>
                  <a:txBody>
                    <a:bodyPr/>
                    <a:lstStyle/>
                    <a:p>
                      <a:pPr algn="l" fontAlgn="b">
                        <a:buNone/>
                      </a:pPr>
                      <a:r>
                        <a:rPr lang="en-US" sz="1600" u="none" strike="noStrike" dirty="0">
                          <a:effectLst/>
                          <a:latin typeface="Trebuchet MS" panose="020B0603020202020204" pitchFamily="34" charset="0"/>
                        </a:rPr>
                        <a:t>Interest payable by IFSC unit on money borrowed on or after 1 September 2019</a:t>
                      </a:r>
                      <a:endParaRPr lang="en-US" sz="1600" b="0" i="0" u="none" strike="noStrike" dirty="0">
                        <a:solidFill>
                          <a:srgbClr val="000000"/>
                        </a:solidFill>
                        <a:effectLst/>
                        <a:latin typeface="Trebuchet MS" panose="020B0603020202020204" pitchFamily="34" charset="0"/>
                      </a:endParaRPr>
                    </a:p>
                  </a:txBody>
                  <a:tcPr marL="6342" marR="6342" marT="6342" marB="0" anchor="b"/>
                </a:tc>
                <a:extLst>
                  <a:ext uri="{0D108BD9-81ED-4DB2-BD59-A6C34878D82A}">
                    <a16:rowId xmlns:a16="http://schemas.microsoft.com/office/drawing/2014/main" val="3832177572"/>
                  </a:ext>
                </a:extLst>
              </a:tr>
            </a:tbl>
          </a:graphicData>
        </a:graphic>
      </p:graphicFrame>
    </p:spTree>
    <p:extLst>
      <p:ext uri="{BB962C8B-B14F-4D97-AF65-F5344CB8AC3E}">
        <p14:creationId xmlns:p14="http://schemas.microsoft.com/office/powerpoint/2010/main" val="3506078565"/>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3E07C-1DDB-944D-CAD5-50B9B0B722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C8D61D-59FF-B244-AB61-D47F7A6DD70A}"/>
              </a:ext>
            </a:extLst>
          </p:cNvPr>
          <p:cNvSpPr>
            <a:spLocks noGrp="1"/>
          </p:cNvSpPr>
          <p:nvPr>
            <p:ph type="title"/>
          </p:nvPr>
        </p:nvSpPr>
        <p:spPr/>
        <p:txBody>
          <a:bodyPr/>
          <a:lstStyle/>
          <a:p>
            <a:pPr algn="ctr"/>
            <a:r>
              <a:rPr lang="en-IN" dirty="0">
                <a:latin typeface="Trebuchet MS" panose="020B0603020202020204" pitchFamily="34" charset="0"/>
              </a:rPr>
              <a:t>RATIONALE FOR CHANGE – DEPT FAQ</a:t>
            </a:r>
            <a:endParaRPr lang="en-IN" dirty="0"/>
          </a:p>
        </p:txBody>
      </p:sp>
      <p:sp>
        <p:nvSpPr>
          <p:cNvPr id="3" name="Content Placeholder 2">
            <a:extLst>
              <a:ext uri="{FF2B5EF4-FFF2-40B4-BE49-F238E27FC236}">
                <a16:creationId xmlns:a16="http://schemas.microsoft.com/office/drawing/2014/main" id="{14D71122-A095-EF1F-BF70-F22F18E1D103}"/>
              </a:ext>
            </a:extLst>
          </p:cNvPr>
          <p:cNvSpPr>
            <a:spLocks noGrp="1"/>
          </p:cNvSpPr>
          <p:nvPr>
            <p:ph idx="1"/>
          </p:nvPr>
        </p:nvSpPr>
        <p:spPr/>
        <p:txBody>
          <a:bodyPr>
            <a:normAutofit lnSpcReduction="10000"/>
          </a:bodyPr>
          <a:lstStyle/>
          <a:p>
            <a:pPr algn="just"/>
            <a:r>
              <a:rPr lang="en-US" b="1" dirty="0">
                <a:solidFill>
                  <a:srgbClr val="FF0000"/>
                </a:solidFill>
                <a:latin typeface="Trebuchet MS" panose="020B0603020202020204" pitchFamily="34" charset="0"/>
              </a:rPr>
              <a:t>QIII.3</a:t>
            </a:r>
            <a:r>
              <a:rPr lang="en-US" dirty="0">
                <a:latin typeface="Trebuchet MS" panose="020B0603020202020204" pitchFamily="34" charset="0"/>
              </a:rPr>
              <a:t> What is the approach followed while considering the provisions of section 10 presently in the Income Tax Act, 1961, writing the Bill? </a:t>
            </a:r>
          </a:p>
          <a:p>
            <a:pPr algn="just"/>
            <a:r>
              <a:rPr lang="en-US" b="1" dirty="0">
                <a:solidFill>
                  <a:srgbClr val="FF0000"/>
                </a:solidFill>
                <a:latin typeface="Trebuchet MS" panose="020B0603020202020204" pitchFamily="34" charset="0"/>
              </a:rPr>
              <a:t>Ans:</a:t>
            </a:r>
            <a:r>
              <a:rPr lang="en-US" dirty="0">
                <a:latin typeface="Trebuchet MS" panose="020B0603020202020204" pitchFamily="34" charset="0"/>
              </a:rPr>
              <a:t> The following approach has been followed while redrafting the provisions: </a:t>
            </a:r>
          </a:p>
          <a:p>
            <a:pPr marL="971550" lvl="1" indent="-514350" algn="just">
              <a:buAutoNum type="romanLcPeriod"/>
            </a:pPr>
            <a:r>
              <a:rPr lang="en-US" dirty="0">
                <a:latin typeface="Trebuchet MS" panose="020B0603020202020204" pitchFamily="34" charset="0"/>
              </a:rPr>
              <a:t>All the provisions related to exemptions have been drafted in 6 different schedules related to specific category of taxpayers as mentioned below. </a:t>
            </a:r>
          </a:p>
          <a:p>
            <a:pPr marL="971550" lvl="1" indent="-514350" algn="just">
              <a:buAutoNum type="romanLcPeriod"/>
            </a:pPr>
            <a:r>
              <a:rPr lang="en-US" dirty="0">
                <a:latin typeface="Trebuchet MS" panose="020B0603020202020204" pitchFamily="34" charset="0"/>
              </a:rPr>
              <a:t>Redundant provisions have been removed. </a:t>
            </a:r>
          </a:p>
          <a:p>
            <a:pPr marL="971550" lvl="1" indent="-514350" algn="just">
              <a:buAutoNum type="romanLcPeriod"/>
            </a:pPr>
            <a:r>
              <a:rPr lang="en-US" dirty="0">
                <a:latin typeface="Trebuchet MS" panose="020B0603020202020204" pitchFamily="34" charset="0"/>
              </a:rPr>
              <a:t>Income eligible for exemption, eligible persons and the applicable conditions have been provided in different columns of the Table under each of these Schedules for the ease of understanding. </a:t>
            </a:r>
            <a:endParaRPr lang="en-IN" dirty="0">
              <a:latin typeface="Trebuchet MS" panose="020B0603020202020204" pitchFamily="34" charset="0"/>
            </a:endParaRPr>
          </a:p>
        </p:txBody>
      </p:sp>
    </p:spTree>
    <p:extLst>
      <p:ext uri="{BB962C8B-B14F-4D97-AF65-F5344CB8AC3E}">
        <p14:creationId xmlns:p14="http://schemas.microsoft.com/office/powerpoint/2010/main" val="3837421565"/>
      </p:ext>
    </p:extLst>
  </p:cSld>
  <p:clrMapOvr>
    <a:masterClrMapping/>
  </p:clrMapOvr>
  <p:transition spd="slow">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FA8C2-3849-34EB-B171-27DE9E550969}"/>
              </a:ext>
            </a:extLst>
          </p:cNvPr>
          <p:cNvSpPr>
            <a:spLocks noGrp="1"/>
          </p:cNvSpPr>
          <p:nvPr>
            <p:ph type="title"/>
          </p:nvPr>
        </p:nvSpPr>
        <p:spPr/>
        <p:txBody>
          <a:bodyPr/>
          <a:lstStyle/>
          <a:p>
            <a:pPr algn="ctr"/>
            <a:r>
              <a:rPr lang="en-IN" dirty="0">
                <a:latin typeface="Trebuchet MS" panose="020B0603020202020204" pitchFamily="34" charset="0"/>
              </a:rPr>
              <a:t>Schedule – VII  - 48 +1 Items</a:t>
            </a:r>
            <a:br>
              <a:rPr lang="en-IN" dirty="0">
                <a:latin typeface="Trebuchet MS" panose="020B0603020202020204" pitchFamily="34" charset="0"/>
              </a:rPr>
            </a:br>
            <a:r>
              <a:rPr lang="en-IN" dirty="0">
                <a:latin typeface="Trebuchet MS" panose="020B0603020202020204" pitchFamily="34" charset="0"/>
              </a:rPr>
              <a:t>(Specified bodies, institutions, etc)</a:t>
            </a:r>
            <a:endParaRPr lang="en-IN" dirty="0"/>
          </a:p>
        </p:txBody>
      </p:sp>
      <p:graphicFrame>
        <p:nvGraphicFramePr>
          <p:cNvPr id="4" name="Content Placeholder 3">
            <a:extLst>
              <a:ext uri="{FF2B5EF4-FFF2-40B4-BE49-F238E27FC236}">
                <a16:creationId xmlns:a16="http://schemas.microsoft.com/office/drawing/2014/main" id="{F1FE9C05-97B9-A824-974D-89B16E944AC4}"/>
              </a:ext>
            </a:extLst>
          </p:cNvPr>
          <p:cNvGraphicFramePr>
            <a:graphicFrameLocks noGrp="1"/>
          </p:cNvGraphicFramePr>
          <p:nvPr>
            <p:ph idx="1"/>
            <p:extLst>
              <p:ext uri="{D42A27DB-BD31-4B8C-83A1-F6EECF244321}">
                <p14:modId xmlns:p14="http://schemas.microsoft.com/office/powerpoint/2010/main" val="3999283455"/>
              </p:ext>
            </p:extLst>
          </p:nvPr>
        </p:nvGraphicFramePr>
        <p:xfrm>
          <a:off x="838200" y="1800225"/>
          <a:ext cx="10296525" cy="4692655"/>
        </p:xfrm>
        <a:graphic>
          <a:graphicData uri="http://schemas.openxmlformats.org/drawingml/2006/table">
            <a:tbl>
              <a:tblPr>
                <a:tableStyleId>{BDBED569-4797-4DF1-A0F4-6AAB3CD982D8}</a:tableStyleId>
              </a:tblPr>
              <a:tblGrid>
                <a:gridCol w="1464075">
                  <a:extLst>
                    <a:ext uri="{9D8B030D-6E8A-4147-A177-3AD203B41FA5}">
                      <a16:colId xmlns:a16="http://schemas.microsoft.com/office/drawing/2014/main" val="4102963814"/>
                    </a:ext>
                  </a:extLst>
                </a:gridCol>
                <a:gridCol w="2232114">
                  <a:extLst>
                    <a:ext uri="{9D8B030D-6E8A-4147-A177-3AD203B41FA5}">
                      <a16:colId xmlns:a16="http://schemas.microsoft.com/office/drawing/2014/main" val="3801271398"/>
                    </a:ext>
                  </a:extLst>
                </a:gridCol>
                <a:gridCol w="6600336">
                  <a:extLst>
                    <a:ext uri="{9D8B030D-6E8A-4147-A177-3AD203B41FA5}">
                      <a16:colId xmlns:a16="http://schemas.microsoft.com/office/drawing/2014/main" val="1930797584"/>
                    </a:ext>
                  </a:extLst>
                </a:gridCol>
              </a:tblGrid>
              <a:tr h="426605">
                <a:tc>
                  <a:txBody>
                    <a:bodyPr/>
                    <a:lstStyle/>
                    <a:p>
                      <a:pPr algn="ctr" fontAlgn="ctr">
                        <a:buNone/>
                      </a:pPr>
                      <a:r>
                        <a:rPr lang="en-IN" sz="2000" u="none" strike="noStrike" dirty="0">
                          <a:effectLst/>
                          <a:latin typeface="Trebuchet MS" panose="020B0603020202020204" pitchFamily="34" charset="0"/>
                        </a:rPr>
                        <a:t>Table Sl. No.</a:t>
                      </a:r>
                      <a:endParaRPr lang="en-IN" sz="20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US" sz="2000" u="none" strike="noStrike">
                          <a:effectLst/>
                          <a:latin typeface="Trebuchet MS" panose="020B0603020202020204" pitchFamily="34" charset="0"/>
                        </a:rPr>
                        <a:t>Sec in IT Act 1961</a:t>
                      </a:r>
                      <a:endParaRPr lang="en-US" sz="2000" b="1" i="0" u="none" strike="noStrike">
                        <a:solidFill>
                          <a:srgbClr val="000000"/>
                        </a:solidFill>
                        <a:effectLst/>
                        <a:latin typeface="Trebuchet MS" panose="020B060302020202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000" u="none" strike="noStrike" dirty="0">
                          <a:effectLst/>
                          <a:latin typeface="Trebuchet MS" panose="020B0603020202020204" pitchFamily="34" charset="0"/>
                        </a:rPr>
                        <a:t>Short description - as per Income-tax Act, 2025</a:t>
                      </a:r>
                      <a:endParaRPr lang="en-US" sz="2000" b="1" i="0" u="none" strike="noStrike" dirty="0">
                        <a:solidFill>
                          <a:srgbClr val="000000"/>
                        </a:solidFill>
                        <a:effectLst/>
                        <a:latin typeface="Trebuchet MS" panose="020B0603020202020204" pitchFamily="34" charset="0"/>
                      </a:endParaRPr>
                    </a:p>
                  </a:txBody>
                  <a:tcPr marL="6350" marR="6350" marT="6350" marB="0" anchor="ctr"/>
                </a:tc>
                <a:extLst>
                  <a:ext uri="{0D108BD9-81ED-4DB2-BD59-A6C34878D82A}">
                    <a16:rowId xmlns:a16="http://schemas.microsoft.com/office/drawing/2014/main" val="954122564"/>
                  </a:ext>
                </a:extLst>
              </a:tr>
              <a:tr h="426605">
                <a:tc>
                  <a:txBody>
                    <a:bodyPr/>
                    <a:lstStyle/>
                    <a:p>
                      <a:pPr algn="ctr" fontAlgn="b">
                        <a:buNone/>
                      </a:pPr>
                      <a:r>
                        <a:rPr lang="en-IN" sz="2000" u="none" strike="noStrike" dirty="0">
                          <a:effectLst/>
                          <a:latin typeface="Trebuchet MS" panose="020B0603020202020204" pitchFamily="34" charset="0"/>
                        </a:rPr>
                        <a:t>1</a:t>
                      </a:r>
                      <a:endParaRPr lang="en-IN" sz="20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000" u="none" strike="noStrike">
                          <a:effectLst/>
                          <a:latin typeface="Trebuchet MS" panose="020B0603020202020204" pitchFamily="34" charset="0"/>
                        </a:rPr>
                        <a:t>10(23AA)</a:t>
                      </a:r>
                      <a:endParaRPr lang="en-IN" sz="20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000" u="none" strike="noStrike">
                          <a:effectLst/>
                          <a:latin typeface="Trebuchet MS" panose="020B0603020202020204" pitchFamily="34" charset="0"/>
                        </a:rPr>
                        <a:t>Regimental / non-public armed forces fund</a:t>
                      </a:r>
                      <a:endParaRPr lang="en-US" sz="20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986952184"/>
                  </a:ext>
                </a:extLst>
              </a:tr>
              <a:tr h="426605">
                <a:tc>
                  <a:txBody>
                    <a:bodyPr/>
                    <a:lstStyle/>
                    <a:p>
                      <a:pPr algn="ctr" fontAlgn="b">
                        <a:buNone/>
                      </a:pPr>
                      <a:r>
                        <a:rPr lang="en-IN" sz="2000" u="none" strike="noStrike" dirty="0">
                          <a:effectLst/>
                          <a:latin typeface="Trebuchet MS" panose="020B0603020202020204" pitchFamily="34" charset="0"/>
                        </a:rPr>
                        <a:t>2</a:t>
                      </a:r>
                      <a:endParaRPr lang="en-IN" sz="20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000" u="none" strike="noStrike">
                          <a:effectLst/>
                          <a:latin typeface="Trebuchet MS" panose="020B0603020202020204" pitchFamily="34" charset="0"/>
                        </a:rPr>
                        <a:t>10(23AAA)</a:t>
                      </a:r>
                      <a:endParaRPr lang="en-IN" sz="20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IN" sz="2000" u="none" strike="noStrike">
                          <a:effectLst/>
                          <a:latin typeface="Trebuchet MS" panose="020B0603020202020204" pitchFamily="34" charset="0"/>
                        </a:rPr>
                        <a:t>Notified employee welfare fund</a:t>
                      </a:r>
                      <a:endParaRPr lang="en-IN" sz="20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031782725"/>
                  </a:ext>
                </a:extLst>
              </a:tr>
              <a:tr h="426605">
                <a:tc>
                  <a:txBody>
                    <a:bodyPr/>
                    <a:lstStyle/>
                    <a:p>
                      <a:pPr algn="ctr" fontAlgn="b">
                        <a:buNone/>
                      </a:pPr>
                      <a:r>
                        <a:rPr lang="en-IN" sz="2000" u="none" strike="noStrike" dirty="0">
                          <a:effectLst/>
                          <a:latin typeface="Trebuchet MS" panose="020B0603020202020204" pitchFamily="34" charset="0"/>
                        </a:rPr>
                        <a:t>3</a:t>
                      </a:r>
                      <a:endParaRPr lang="en-IN" sz="20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000" u="none" strike="noStrike">
                          <a:effectLst/>
                          <a:latin typeface="Trebuchet MS" panose="020B0603020202020204" pitchFamily="34" charset="0"/>
                        </a:rPr>
                        <a:t>10(23AAB)</a:t>
                      </a:r>
                      <a:endParaRPr lang="en-IN" sz="20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000" u="none" strike="noStrike">
                          <a:effectLst/>
                          <a:latin typeface="Trebuchet MS" panose="020B0603020202020204" pitchFamily="34" charset="0"/>
                        </a:rPr>
                        <a:t>Pension scheme fund (LIC/insurer)</a:t>
                      </a:r>
                      <a:endParaRPr lang="en-US" sz="20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45357467"/>
                  </a:ext>
                </a:extLst>
              </a:tr>
              <a:tr h="426605">
                <a:tc>
                  <a:txBody>
                    <a:bodyPr/>
                    <a:lstStyle/>
                    <a:p>
                      <a:pPr algn="ctr" fontAlgn="b">
                        <a:buNone/>
                      </a:pPr>
                      <a:r>
                        <a:rPr lang="en-IN" sz="2000" u="none" strike="noStrike" dirty="0">
                          <a:effectLst/>
                          <a:latin typeface="Trebuchet MS" panose="020B0603020202020204" pitchFamily="34" charset="0"/>
                        </a:rPr>
                        <a:t>4</a:t>
                      </a:r>
                      <a:endParaRPr lang="en-IN" sz="20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000" u="none" strike="noStrike">
                          <a:effectLst/>
                          <a:latin typeface="Trebuchet MS" panose="020B0603020202020204" pitchFamily="34" charset="0"/>
                        </a:rPr>
                        <a:t>10(23BB)</a:t>
                      </a:r>
                      <a:endParaRPr lang="en-IN" sz="20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000" u="none" strike="noStrike">
                          <a:effectLst/>
                          <a:latin typeface="Trebuchet MS" panose="020B0603020202020204" pitchFamily="34" charset="0"/>
                        </a:rPr>
                        <a:t>State khadi and village industries board</a:t>
                      </a:r>
                      <a:endParaRPr lang="en-US" sz="20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4166454601"/>
                  </a:ext>
                </a:extLst>
              </a:tr>
              <a:tr h="426605">
                <a:tc>
                  <a:txBody>
                    <a:bodyPr/>
                    <a:lstStyle/>
                    <a:p>
                      <a:pPr algn="ctr" fontAlgn="b">
                        <a:buNone/>
                      </a:pPr>
                      <a:r>
                        <a:rPr lang="en-IN" sz="2000" u="none" strike="noStrike" dirty="0">
                          <a:effectLst/>
                          <a:latin typeface="Trebuchet MS" panose="020B0603020202020204" pitchFamily="34" charset="0"/>
                        </a:rPr>
                        <a:t>5</a:t>
                      </a:r>
                      <a:endParaRPr lang="en-IN" sz="20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000" u="none" strike="noStrike">
                          <a:effectLst/>
                          <a:latin typeface="Trebuchet MS" panose="020B0603020202020204" pitchFamily="34" charset="0"/>
                        </a:rPr>
                        <a:t>10(23BBA)</a:t>
                      </a:r>
                      <a:endParaRPr lang="en-IN" sz="20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000" u="none" strike="noStrike">
                          <a:effectLst/>
                          <a:latin typeface="Trebuchet MS" panose="020B0603020202020204" pitchFamily="34" charset="0"/>
                        </a:rPr>
                        <a:t>Authority administering public religious/charitable trusts</a:t>
                      </a:r>
                      <a:endParaRPr lang="en-US" sz="20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435738747"/>
                  </a:ext>
                </a:extLst>
              </a:tr>
              <a:tr h="426605">
                <a:tc>
                  <a:txBody>
                    <a:bodyPr/>
                    <a:lstStyle/>
                    <a:p>
                      <a:pPr algn="ctr" fontAlgn="b">
                        <a:buNone/>
                      </a:pPr>
                      <a:r>
                        <a:rPr lang="en-IN" sz="2000" u="none" strike="noStrike" dirty="0">
                          <a:effectLst/>
                          <a:latin typeface="Trebuchet MS" panose="020B0603020202020204" pitchFamily="34" charset="0"/>
                        </a:rPr>
                        <a:t>6</a:t>
                      </a:r>
                      <a:endParaRPr lang="en-IN" sz="20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000" u="none" strike="noStrike">
                          <a:effectLst/>
                          <a:latin typeface="Trebuchet MS" panose="020B0603020202020204" pitchFamily="34" charset="0"/>
                        </a:rPr>
                        <a:t>10(23BBC)</a:t>
                      </a:r>
                      <a:endParaRPr lang="en-IN" sz="20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000" u="none" strike="noStrike">
                          <a:effectLst/>
                          <a:latin typeface="Trebuchet MS" panose="020B0603020202020204" pitchFamily="34" charset="0"/>
                        </a:rPr>
                        <a:t>SAARC Fund for Regional Projects</a:t>
                      </a:r>
                      <a:endParaRPr lang="en-US" sz="20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516802214"/>
                  </a:ext>
                </a:extLst>
              </a:tr>
              <a:tr h="426605">
                <a:tc>
                  <a:txBody>
                    <a:bodyPr/>
                    <a:lstStyle/>
                    <a:p>
                      <a:pPr algn="ctr" fontAlgn="b">
                        <a:buNone/>
                      </a:pPr>
                      <a:r>
                        <a:rPr lang="en-IN" sz="2000" u="none" strike="noStrike" dirty="0">
                          <a:effectLst/>
                          <a:latin typeface="Trebuchet MS" panose="020B0603020202020204" pitchFamily="34" charset="0"/>
                        </a:rPr>
                        <a:t>7</a:t>
                      </a:r>
                      <a:endParaRPr lang="en-IN" sz="20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000" u="none" strike="noStrike">
                          <a:effectLst/>
                          <a:latin typeface="Trebuchet MS" panose="020B0603020202020204" pitchFamily="34" charset="0"/>
                        </a:rPr>
                        <a:t>10(23BBE)</a:t>
                      </a:r>
                      <a:endParaRPr lang="en-IN" sz="20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000" u="none" strike="noStrike">
                          <a:effectLst/>
                          <a:latin typeface="Trebuchet MS" panose="020B0603020202020204" pitchFamily="34" charset="0"/>
                        </a:rPr>
                        <a:t>Insurance Regulatory and Development Authority</a:t>
                      </a:r>
                      <a:endParaRPr lang="en-US" sz="20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4138760421"/>
                  </a:ext>
                </a:extLst>
              </a:tr>
              <a:tr h="426605">
                <a:tc>
                  <a:txBody>
                    <a:bodyPr/>
                    <a:lstStyle/>
                    <a:p>
                      <a:pPr algn="ctr" fontAlgn="b">
                        <a:buNone/>
                      </a:pPr>
                      <a:r>
                        <a:rPr lang="en-IN" sz="2000" u="none" strike="noStrike" dirty="0">
                          <a:effectLst/>
                          <a:latin typeface="Trebuchet MS" panose="020B0603020202020204" pitchFamily="34" charset="0"/>
                        </a:rPr>
                        <a:t>8</a:t>
                      </a:r>
                      <a:endParaRPr lang="en-IN" sz="20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000" u="none" strike="noStrike">
                          <a:effectLst/>
                          <a:latin typeface="Trebuchet MS" panose="020B0603020202020204" pitchFamily="34" charset="0"/>
                        </a:rPr>
                        <a:t>10(23BBG)</a:t>
                      </a:r>
                      <a:endParaRPr lang="en-IN" sz="20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IN" sz="2000" u="none" strike="noStrike">
                          <a:effectLst/>
                          <a:latin typeface="Trebuchet MS" panose="020B0603020202020204" pitchFamily="34" charset="0"/>
                        </a:rPr>
                        <a:t>Central Electricity Regulatory Commission</a:t>
                      </a:r>
                      <a:endParaRPr lang="en-IN" sz="20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972808650"/>
                  </a:ext>
                </a:extLst>
              </a:tr>
              <a:tr h="426605">
                <a:tc>
                  <a:txBody>
                    <a:bodyPr/>
                    <a:lstStyle/>
                    <a:p>
                      <a:pPr algn="ctr" fontAlgn="b">
                        <a:buNone/>
                      </a:pPr>
                      <a:r>
                        <a:rPr lang="en-IN" sz="2000" u="none" strike="noStrike" dirty="0">
                          <a:effectLst/>
                          <a:latin typeface="Trebuchet MS" panose="020B0603020202020204" pitchFamily="34" charset="0"/>
                        </a:rPr>
                        <a:t>9</a:t>
                      </a:r>
                      <a:endParaRPr lang="en-IN" sz="20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000" u="none" strike="noStrike">
                          <a:effectLst/>
                          <a:latin typeface="Trebuchet MS" panose="020B0603020202020204" pitchFamily="34" charset="0"/>
                        </a:rPr>
                        <a:t>10(23BBH)</a:t>
                      </a:r>
                      <a:endParaRPr lang="en-IN" sz="2000" b="0" i="0" u="none" strike="noStrike">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IN" sz="2000" u="none" strike="noStrike">
                          <a:effectLst/>
                          <a:latin typeface="Trebuchet MS" panose="020B0603020202020204" pitchFamily="34" charset="0"/>
                        </a:rPr>
                        <a:t>Prasar Bharati</a:t>
                      </a:r>
                      <a:endParaRPr lang="en-IN" sz="2000" b="0" i="0" u="none" strike="noStrike">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693318462"/>
                  </a:ext>
                </a:extLst>
              </a:tr>
              <a:tr h="426605">
                <a:tc>
                  <a:txBody>
                    <a:bodyPr/>
                    <a:lstStyle/>
                    <a:p>
                      <a:pPr algn="ctr" fontAlgn="b">
                        <a:buNone/>
                      </a:pPr>
                      <a:r>
                        <a:rPr lang="en-IN" sz="2000" u="none" strike="noStrike" dirty="0">
                          <a:effectLst/>
                          <a:latin typeface="Trebuchet MS" panose="020B0603020202020204" pitchFamily="34" charset="0"/>
                        </a:rPr>
                        <a:t>10</a:t>
                      </a:r>
                      <a:endParaRPr lang="en-IN" sz="2000" b="1" i="0" u="none" strike="noStrike" dirty="0">
                        <a:solidFill>
                          <a:srgbClr val="000000"/>
                        </a:solidFill>
                        <a:effectLst/>
                        <a:latin typeface="Trebuchet MS" panose="020B0603020202020204" pitchFamily="34" charset="0"/>
                      </a:endParaRPr>
                    </a:p>
                  </a:txBody>
                  <a:tcPr marL="6350" marR="6350" marT="6350" marB="0" anchor="b"/>
                </a:tc>
                <a:tc>
                  <a:txBody>
                    <a:bodyPr/>
                    <a:lstStyle/>
                    <a:p>
                      <a:pPr algn="ctr" fontAlgn="b">
                        <a:buNone/>
                      </a:pPr>
                      <a:r>
                        <a:rPr lang="en-IN" sz="2000" u="none" strike="noStrike" dirty="0">
                          <a:effectLst/>
                          <a:latin typeface="Trebuchet MS" panose="020B0603020202020204" pitchFamily="34" charset="0"/>
                        </a:rPr>
                        <a:t>10(23C)(</a:t>
                      </a:r>
                      <a:r>
                        <a:rPr lang="en-IN" sz="2000" u="none" strike="noStrike" dirty="0" err="1">
                          <a:effectLst/>
                          <a:latin typeface="Trebuchet MS" panose="020B0603020202020204" pitchFamily="34" charset="0"/>
                        </a:rPr>
                        <a:t>i</a:t>
                      </a:r>
                      <a:r>
                        <a:rPr lang="en-IN" sz="2000" u="none" strike="noStrike" dirty="0">
                          <a:effectLst/>
                          <a:latin typeface="Trebuchet MS" panose="020B0603020202020204" pitchFamily="34" charset="0"/>
                        </a:rPr>
                        <a:t>)</a:t>
                      </a:r>
                      <a:endParaRPr lang="en-IN" sz="2000" b="0" i="0" u="none" strike="noStrike" dirty="0">
                        <a:solidFill>
                          <a:srgbClr val="000000"/>
                        </a:solidFill>
                        <a:effectLst/>
                        <a:latin typeface="Trebuchet MS" panose="020B0603020202020204" pitchFamily="34" charset="0"/>
                      </a:endParaRPr>
                    </a:p>
                  </a:txBody>
                  <a:tcPr marL="6350" marR="6350" marT="6350" marB="0" anchor="b"/>
                </a:tc>
                <a:tc>
                  <a:txBody>
                    <a:bodyPr/>
                    <a:lstStyle/>
                    <a:p>
                      <a:pPr algn="l" fontAlgn="b">
                        <a:buNone/>
                      </a:pPr>
                      <a:r>
                        <a:rPr lang="en-US" sz="2000" u="none" strike="noStrike" dirty="0">
                          <a:effectLst/>
                          <a:latin typeface="Trebuchet MS" panose="020B0603020202020204" pitchFamily="34" charset="0"/>
                        </a:rPr>
                        <a:t>PM National Relief Fund / PM CARES Fund</a:t>
                      </a:r>
                      <a:endParaRPr lang="en-US" sz="20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4047275697"/>
                  </a:ext>
                </a:extLst>
              </a:tr>
            </a:tbl>
          </a:graphicData>
        </a:graphic>
      </p:graphicFrame>
    </p:spTree>
    <p:extLst>
      <p:ext uri="{BB962C8B-B14F-4D97-AF65-F5344CB8AC3E}">
        <p14:creationId xmlns:p14="http://schemas.microsoft.com/office/powerpoint/2010/main" val="755192679"/>
      </p:ext>
    </p:extLst>
  </p:cSld>
  <p:clrMapOvr>
    <a:masterClrMapping/>
  </p:clrMapOvr>
  <p:transition spd="slow">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5E63B-3B7C-F872-F2D7-4FDDBAFEFA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A8CB5F-500E-873F-09BC-70C7F03C70B6}"/>
              </a:ext>
            </a:extLst>
          </p:cNvPr>
          <p:cNvSpPr>
            <a:spLocks noGrp="1"/>
          </p:cNvSpPr>
          <p:nvPr>
            <p:ph type="title"/>
          </p:nvPr>
        </p:nvSpPr>
        <p:spPr>
          <a:xfrm>
            <a:off x="838199" y="365126"/>
            <a:ext cx="10547555" cy="981894"/>
          </a:xfrm>
        </p:spPr>
        <p:txBody>
          <a:bodyPr>
            <a:normAutofit fontScale="90000"/>
          </a:bodyPr>
          <a:lstStyle/>
          <a:p>
            <a:pPr algn="ctr"/>
            <a:r>
              <a:rPr lang="en-IN" dirty="0">
                <a:latin typeface="Trebuchet MS" panose="020B0603020202020204" pitchFamily="34" charset="0"/>
              </a:rPr>
              <a:t>Schedule – VII  - 48 +1 Items</a:t>
            </a:r>
            <a:br>
              <a:rPr lang="en-IN" dirty="0">
                <a:latin typeface="Trebuchet MS" panose="020B0603020202020204" pitchFamily="34" charset="0"/>
              </a:rPr>
            </a:br>
            <a:r>
              <a:rPr lang="en-IN" dirty="0">
                <a:latin typeface="Trebuchet MS" panose="020B0603020202020204" pitchFamily="34" charset="0"/>
              </a:rPr>
              <a:t>(Specified bodies, institutions, etc)</a:t>
            </a:r>
            <a:endParaRPr lang="en-IN" dirty="0"/>
          </a:p>
        </p:txBody>
      </p:sp>
      <p:graphicFrame>
        <p:nvGraphicFramePr>
          <p:cNvPr id="6" name="Content Placeholder 5">
            <a:extLst>
              <a:ext uri="{FF2B5EF4-FFF2-40B4-BE49-F238E27FC236}">
                <a16:creationId xmlns:a16="http://schemas.microsoft.com/office/drawing/2014/main" id="{73DB8A07-A3C5-62DB-A55E-5B8F8F0A8F7A}"/>
              </a:ext>
            </a:extLst>
          </p:cNvPr>
          <p:cNvGraphicFramePr>
            <a:graphicFrameLocks noGrp="1"/>
          </p:cNvGraphicFramePr>
          <p:nvPr>
            <p:ph idx="1"/>
            <p:extLst>
              <p:ext uri="{D42A27DB-BD31-4B8C-83A1-F6EECF244321}">
                <p14:modId xmlns:p14="http://schemas.microsoft.com/office/powerpoint/2010/main" val="2132522292"/>
              </p:ext>
            </p:extLst>
          </p:nvPr>
        </p:nvGraphicFramePr>
        <p:xfrm>
          <a:off x="1304925" y="1560871"/>
          <a:ext cx="9582150" cy="4667828"/>
        </p:xfrm>
        <a:graphic>
          <a:graphicData uri="http://schemas.openxmlformats.org/drawingml/2006/table">
            <a:tbl>
              <a:tblPr>
                <a:tableStyleId>{BDBED569-4797-4DF1-A0F4-6AAB3CD982D8}</a:tableStyleId>
              </a:tblPr>
              <a:tblGrid>
                <a:gridCol w="1362497">
                  <a:extLst>
                    <a:ext uri="{9D8B030D-6E8A-4147-A177-3AD203B41FA5}">
                      <a16:colId xmlns:a16="http://schemas.microsoft.com/office/drawing/2014/main" val="939186673"/>
                    </a:ext>
                  </a:extLst>
                </a:gridCol>
                <a:gridCol w="2347030">
                  <a:extLst>
                    <a:ext uri="{9D8B030D-6E8A-4147-A177-3AD203B41FA5}">
                      <a16:colId xmlns:a16="http://schemas.microsoft.com/office/drawing/2014/main" val="3682069393"/>
                    </a:ext>
                  </a:extLst>
                </a:gridCol>
                <a:gridCol w="4455549">
                  <a:extLst>
                    <a:ext uri="{9D8B030D-6E8A-4147-A177-3AD203B41FA5}">
                      <a16:colId xmlns:a16="http://schemas.microsoft.com/office/drawing/2014/main" val="3243309719"/>
                    </a:ext>
                  </a:extLst>
                </a:gridCol>
                <a:gridCol w="1417074">
                  <a:extLst>
                    <a:ext uri="{9D8B030D-6E8A-4147-A177-3AD203B41FA5}">
                      <a16:colId xmlns:a16="http://schemas.microsoft.com/office/drawing/2014/main" val="3128097867"/>
                    </a:ext>
                  </a:extLst>
                </a:gridCol>
              </a:tblGrid>
              <a:tr h="400916">
                <a:tc>
                  <a:txBody>
                    <a:bodyPr/>
                    <a:lstStyle/>
                    <a:p>
                      <a:pPr algn="ctr" fontAlgn="ctr">
                        <a:buNone/>
                      </a:pPr>
                      <a:r>
                        <a:rPr lang="en-IN" sz="1900" u="none" strike="noStrike" dirty="0">
                          <a:effectLst/>
                          <a:latin typeface="Trebuchet MS" panose="020B0603020202020204" pitchFamily="34" charset="0"/>
                        </a:rPr>
                        <a:t>Table Sl. No.</a:t>
                      </a:r>
                      <a:endParaRPr lang="en-IN" sz="19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US" sz="1900" u="none" strike="noStrike" dirty="0">
                          <a:effectLst/>
                          <a:latin typeface="Trebuchet MS" panose="020B0603020202020204" pitchFamily="34" charset="0"/>
                        </a:rPr>
                        <a:t>Sec in IT Act 1961</a:t>
                      </a:r>
                      <a:endParaRPr lang="en-US" sz="1900" b="1" i="0" u="none" strike="noStrike" dirty="0">
                        <a:solidFill>
                          <a:srgbClr val="000000"/>
                        </a:solidFill>
                        <a:effectLst/>
                        <a:latin typeface="Trebuchet MS" panose="020B0603020202020204" pitchFamily="34" charset="0"/>
                      </a:endParaRPr>
                    </a:p>
                  </a:txBody>
                  <a:tcPr marL="6350" marR="6350" marT="6350" marB="0" anchor="ctr"/>
                </a:tc>
                <a:tc grid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900" u="none" strike="noStrike" dirty="0">
                          <a:effectLst/>
                          <a:latin typeface="Trebuchet MS" panose="020B0603020202020204" pitchFamily="34" charset="0"/>
                        </a:rPr>
                        <a:t>Short description - as per Income-tax Act, 2025</a:t>
                      </a:r>
                      <a:endParaRPr lang="en-US" sz="1900" b="1" i="0" u="none" strike="noStrike" dirty="0">
                        <a:solidFill>
                          <a:srgbClr val="000000"/>
                        </a:solidFill>
                        <a:effectLst/>
                        <a:latin typeface="Trebuchet MS" panose="020B0603020202020204" pitchFamily="34" charset="0"/>
                      </a:endParaRPr>
                    </a:p>
                  </a:txBody>
                  <a:tcPr marL="6350" marR="6350" marT="6350" marB="0" anchor="ctr"/>
                </a:tc>
                <a:tc hMerge="1">
                  <a:txBody>
                    <a:bodyPr/>
                    <a:lstStyle/>
                    <a:p>
                      <a:endParaRPr lang="en-IN"/>
                    </a:p>
                  </a:txBody>
                  <a:tcPr/>
                </a:tc>
                <a:extLst>
                  <a:ext uri="{0D108BD9-81ED-4DB2-BD59-A6C34878D82A}">
                    <a16:rowId xmlns:a16="http://schemas.microsoft.com/office/drawing/2014/main" val="484456805"/>
                  </a:ext>
                </a:extLst>
              </a:tr>
              <a:tr h="400916">
                <a:tc>
                  <a:txBody>
                    <a:bodyPr/>
                    <a:lstStyle/>
                    <a:p>
                      <a:pPr algn="ctr" fontAlgn="b">
                        <a:buNone/>
                      </a:pPr>
                      <a:r>
                        <a:rPr lang="en-IN" sz="1900" u="none" strike="noStrike" dirty="0">
                          <a:effectLst/>
                          <a:latin typeface="Trebuchet MS" panose="020B0603020202020204" pitchFamily="34" charset="0"/>
                        </a:rPr>
                        <a:t>11</a:t>
                      </a:r>
                      <a:endParaRPr lang="en-IN" sz="19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1900" u="none" strike="noStrike">
                          <a:effectLst/>
                          <a:latin typeface="Trebuchet MS" panose="020B0603020202020204" pitchFamily="34" charset="0"/>
                        </a:rPr>
                        <a:t>10(23C)(ii)</a:t>
                      </a:r>
                      <a:endParaRPr lang="en-IN" sz="1900" b="0" i="0" u="none" strike="noStrike">
                        <a:solidFill>
                          <a:srgbClr val="000000"/>
                        </a:solidFill>
                        <a:effectLst/>
                        <a:latin typeface="Trebuchet MS" panose="020B0603020202020204" pitchFamily="34" charset="0"/>
                      </a:endParaRPr>
                    </a:p>
                  </a:txBody>
                  <a:tcPr marL="6350" marR="6350" marT="6350" marB="0" anchor="ctr"/>
                </a:tc>
                <a:tc gridSpan="2">
                  <a:txBody>
                    <a:bodyPr/>
                    <a:lstStyle/>
                    <a:p>
                      <a:pPr algn="l" fontAlgn="b">
                        <a:buNone/>
                      </a:pPr>
                      <a:r>
                        <a:rPr lang="en-US" sz="1900" u="none" strike="noStrike" dirty="0">
                          <a:effectLst/>
                          <a:latin typeface="Trebuchet MS" panose="020B0603020202020204" pitchFamily="34" charset="0"/>
                        </a:rPr>
                        <a:t>PM Fund for Promotion of Folk Art</a:t>
                      </a:r>
                      <a:endParaRPr lang="en-US" sz="1900" b="0" i="0" u="none" strike="noStrike" dirty="0">
                        <a:solidFill>
                          <a:srgbClr val="000000"/>
                        </a:solidFill>
                        <a:effectLst/>
                        <a:latin typeface="Trebuchet MS" panose="020B0603020202020204" pitchFamily="34" charset="0"/>
                      </a:endParaRPr>
                    </a:p>
                  </a:txBody>
                  <a:tcPr marL="6350" marR="6350" marT="6350" marB="0" anchor="b"/>
                </a:tc>
                <a:tc hMerge="1">
                  <a:txBody>
                    <a:bodyPr/>
                    <a:lstStyle/>
                    <a:p>
                      <a:endParaRPr lang="en-IN"/>
                    </a:p>
                  </a:txBody>
                  <a:tcPr/>
                </a:tc>
                <a:extLst>
                  <a:ext uri="{0D108BD9-81ED-4DB2-BD59-A6C34878D82A}">
                    <a16:rowId xmlns:a16="http://schemas.microsoft.com/office/drawing/2014/main" val="81826803"/>
                  </a:ext>
                </a:extLst>
              </a:tr>
              <a:tr h="400916">
                <a:tc>
                  <a:txBody>
                    <a:bodyPr/>
                    <a:lstStyle/>
                    <a:p>
                      <a:pPr algn="ctr" fontAlgn="b">
                        <a:buNone/>
                      </a:pPr>
                      <a:r>
                        <a:rPr lang="en-IN" sz="1900" u="none" strike="noStrike" dirty="0">
                          <a:effectLst/>
                          <a:latin typeface="Trebuchet MS" panose="020B0603020202020204" pitchFamily="34" charset="0"/>
                        </a:rPr>
                        <a:t>12</a:t>
                      </a:r>
                      <a:endParaRPr lang="en-IN" sz="19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1900" u="none" strike="noStrike">
                          <a:effectLst/>
                          <a:latin typeface="Trebuchet MS" panose="020B0603020202020204" pitchFamily="34" charset="0"/>
                        </a:rPr>
                        <a:t>10(23C)(iii)</a:t>
                      </a:r>
                      <a:endParaRPr lang="en-IN" sz="1900" b="0" i="0" u="none" strike="noStrike">
                        <a:solidFill>
                          <a:srgbClr val="000000"/>
                        </a:solidFill>
                        <a:effectLst/>
                        <a:latin typeface="Trebuchet MS" panose="020B0603020202020204" pitchFamily="34" charset="0"/>
                      </a:endParaRPr>
                    </a:p>
                  </a:txBody>
                  <a:tcPr marL="6350" marR="6350" marT="6350" marB="0" anchor="ctr"/>
                </a:tc>
                <a:tc gridSpan="2">
                  <a:txBody>
                    <a:bodyPr/>
                    <a:lstStyle/>
                    <a:p>
                      <a:pPr algn="l" fontAlgn="b">
                        <a:buNone/>
                      </a:pPr>
                      <a:r>
                        <a:rPr lang="en-US" sz="1900" u="none" strike="noStrike">
                          <a:effectLst/>
                          <a:latin typeface="Trebuchet MS" panose="020B0603020202020204" pitchFamily="34" charset="0"/>
                        </a:rPr>
                        <a:t>PM Aid to Students Fund</a:t>
                      </a:r>
                      <a:endParaRPr lang="en-US" sz="1900" b="0" i="0" u="none" strike="noStrike">
                        <a:solidFill>
                          <a:srgbClr val="000000"/>
                        </a:solidFill>
                        <a:effectLst/>
                        <a:latin typeface="Trebuchet MS" panose="020B0603020202020204" pitchFamily="34" charset="0"/>
                      </a:endParaRPr>
                    </a:p>
                  </a:txBody>
                  <a:tcPr marL="6350" marR="6350" marT="6350" marB="0" anchor="b"/>
                </a:tc>
                <a:tc hMerge="1">
                  <a:txBody>
                    <a:bodyPr/>
                    <a:lstStyle/>
                    <a:p>
                      <a:endParaRPr lang="en-IN"/>
                    </a:p>
                  </a:txBody>
                  <a:tcPr/>
                </a:tc>
                <a:extLst>
                  <a:ext uri="{0D108BD9-81ED-4DB2-BD59-A6C34878D82A}">
                    <a16:rowId xmlns:a16="http://schemas.microsoft.com/office/drawing/2014/main" val="1189094301"/>
                  </a:ext>
                </a:extLst>
              </a:tr>
              <a:tr h="400916">
                <a:tc>
                  <a:txBody>
                    <a:bodyPr/>
                    <a:lstStyle/>
                    <a:p>
                      <a:pPr algn="ctr" fontAlgn="b">
                        <a:buNone/>
                      </a:pPr>
                      <a:r>
                        <a:rPr lang="en-IN" sz="1900" u="none" strike="noStrike" dirty="0">
                          <a:effectLst/>
                          <a:latin typeface="Trebuchet MS" panose="020B0603020202020204" pitchFamily="34" charset="0"/>
                        </a:rPr>
                        <a:t>13</a:t>
                      </a:r>
                      <a:endParaRPr lang="en-IN" sz="19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1900" u="none" strike="noStrike" dirty="0">
                          <a:effectLst/>
                          <a:latin typeface="Trebuchet MS" panose="020B0603020202020204" pitchFamily="34" charset="0"/>
                        </a:rPr>
                        <a:t>10(23C)(</a:t>
                      </a:r>
                      <a:r>
                        <a:rPr lang="en-IN" sz="1900" u="none" strike="noStrike" dirty="0" err="1">
                          <a:effectLst/>
                          <a:latin typeface="Trebuchet MS" panose="020B0603020202020204" pitchFamily="34" charset="0"/>
                        </a:rPr>
                        <a:t>iiia</a:t>
                      </a:r>
                      <a:r>
                        <a:rPr lang="en-IN" sz="1900" u="none" strike="noStrike" dirty="0">
                          <a:effectLst/>
                          <a:latin typeface="Trebuchet MS" panose="020B0603020202020204" pitchFamily="34" charset="0"/>
                        </a:rPr>
                        <a:t>)</a:t>
                      </a:r>
                      <a:endParaRPr lang="en-IN" sz="1900" b="0" i="0" u="none" strike="noStrike" dirty="0">
                        <a:solidFill>
                          <a:srgbClr val="000000"/>
                        </a:solidFill>
                        <a:effectLst/>
                        <a:latin typeface="Trebuchet MS" panose="020B0603020202020204" pitchFamily="34" charset="0"/>
                      </a:endParaRPr>
                    </a:p>
                  </a:txBody>
                  <a:tcPr marL="6350" marR="6350" marT="6350" marB="0" anchor="ctr"/>
                </a:tc>
                <a:tc gridSpan="2">
                  <a:txBody>
                    <a:bodyPr/>
                    <a:lstStyle/>
                    <a:p>
                      <a:pPr algn="l" fontAlgn="b">
                        <a:buNone/>
                      </a:pPr>
                      <a:r>
                        <a:rPr lang="en-US" sz="1900" u="none" strike="noStrike" dirty="0">
                          <a:effectLst/>
                          <a:latin typeface="Trebuchet MS" panose="020B0603020202020204" pitchFamily="34" charset="0"/>
                        </a:rPr>
                        <a:t>National Foundation for Communal Harmony</a:t>
                      </a:r>
                      <a:endParaRPr lang="en-US" sz="1900" b="0" i="0" u="none" strike="noStrike" dirty="0">
                        <a:solidFill>
                          <a:srgbClr val="000000"/>
                        </a:solidFill>
                        <a:effectLst/>
                        <a:latin typeface="Trebuchet MS" panose="020B0603020202020204" pitchFamily="34" charset="0"/>
                      </a:endParaRPr>
                    </a:p>
                  </a:txBody>
                  <a:tcPr marL="6350" marR="6350" marT="6350" marB="0" anchor="b"/>
                </a:tc>
                <a:tc hMerge="1">
                  <a:txBody>
                    <a:bodyPr/>
                    <a:lstStyle/>
                    <a:p>
                      <a:endParaRPr lang="en-IN"/>
                    </a:p>
                  </a:txBody>
                  <a:tcPr/>
                </a:tc>
                <a:extLst>
                  <a:ext uri="{0D108BD9-81ED-4DB2-BD59-A6C34878D82A}">
                    <a16:rowId xmlns:a16="http://schemas.microsoft.com/office/drawing/2014/main" val="1962377417"/>
                  </a:ext>
                </a:extLst>
              </a:tr>
              <a:tr h="400916">
                <a:tc>
                  <a:txBody>
                    <a:bodyPr/>
                    <a:lstStyle/>
                    <a:p>
                      <a:pPr algn="ctr" fontAlgn="b">
                        <a:buNone/>
                      </a:pPr>
                      <a:r>
                        <a:rPr lang="en-IN" sz="1900" u="none" strike="noStrike" dirty="0">
                          <a:effectLst/>
                          <a:latin typeface="Trebuchet MS" panose="020B0603020202020204" pitchFamily="34" charset="0"/>
                        </a:rPr>
                        <a:t>14</a:t>
                      </a:r>
                      <a:endParaRPr lang="en-IN" sz="19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1900" u="none" strike="noStrike">
                          <a:effectLst/>
                          <a:latin typeface="Trebuchet MS" panose="020B0603020202020204" pitchFamily="34" charset="0"/>
                        </a:rPr>
                        <a:t>10(23C)(iiiaa)</a:t>
                      </a:r>
                      <a:endParaRPr lang="en-IN" sz="1900" b="0" i="0" u="none" strike="noStrike">
                        <a:solidFill>
                          <a:srgbClr val="000000"/>
                        </a:solidFill>
                        <a:effectLst/>
                        <a:latin typeface="Trebuchet MS" panose="020B0603020202020204" pitchFamily="34" charset="0"/>
                      </a:endParaRPr>
                    </a:p>
                  </a:txBody>
                  <a:tcPr marL="6350" marR="6350" marT="6350" marB="0" anchor="ctr"/>
                </a:tc>
                <a:tc gridSpan="2">
                  <a:txBody>
                    <a:bodyPr/>
                    <a:lstStyle/>
                    <a:p>
                      <a:pPr algn="l" fontAlgn="b">
                        <a:buNone/>
                      </a:pPr>
                      <a:r>
                        <a:rPr lang="en-IN" sz="1900" u="none" strike="noStrike" dirty="0">
                          <a:effectLst/>
                          <a:latin typeface="Trebuchet MS" panose="020B0603020202020204" pitchFamily="34" charset="0"/>
                        </a:rPr>
                        <a:t>Swachh Bharat Kosh</a:t>
                      </a:r>
                      <a:endParaRPr lang="en-IN" sz="1900" b="0" i="0" u="none" strike="noStrike" dirty="0">
                        <a:solidFill>
                          <a:srgbClr val="000000"/>
                        </a:solidFill>
                        <a:effectLst/>
                        <a:latin typeface="Trebuchet MS" panose="020B0603020202020204" pitchFamily="34" charset="0"/>
                      </a:endParaRPr>
                    </a:p>
                  </a:txBody>
                  <a:tcPr marL="6350" marR="6350" marT="6350" marB="0" anchor="b"/>
                </a:tc>
                <a:tc hMerge="1">
                  <a:txBody>
                    <a:bodyPr/>
                    <a:lstStyle/>
                    <a:p>
                      <a:endParaRPr lang="en-IN"/>
                    </a:p>
                  </a:txBody>
                  <a:tcPr/>
                </a:tc>
                <a:extLst>
                  <a:ext uri="{0D108BD9-81ED-4DB2-BD59-A6C34878D82A}">
                    <a16:rowId xmlns:a16="http://schemas.microsoft.com/office/drawing/2014/main" val="549834938"/>
                  </a:ext>
                </a:extLst>
              </a:tr>
              <a:tr h="400916">
                <a:tc>
                  <a:txBody>
                    <a:bodyPr/>
                    <a:lstStyle/>
                    <a:p>
                      <a:pPr algn="ctr" fontAlgn="b">
                        <a:buNone/>
                      </a:pPr>
                      <a:r>
                        <a:rPr lang="en-IN" sz="1900" u="none" strike="noStrike" dirty="0">
                          <a:effectLst/>
                          <a:latin typeface="Trebuchet MS" panose="020B0603020202020204" pitchFamily="34" charset="0"/>
                        </a:rPr>
                        <a:t>15</a:t>
                      </a:r>
                      <a:endParaRPr lang="en-IN" sz="19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1900" u="none" strike="noStrike">
                          <a:effectLst/>
                          <a:latin typeface="Trebuchet MS" panose="020B0603020202020204" pitchFamily="34" charset="0"/>
                        </a:rPr>
                        <a:t>10(23C)(iiiaaa)</a:t>
                      </a:r>
                      <a:endParaRPr lang="en-IN" sz="1900" b="0" i="0" u="none" strike="noStrike">
                        <a:solidFill>
                          <a:srgbClr val="000000"/>
                        </a:solidFill>
                        <a:effectLst/>
                        <a:latin typeface="Trebuchet MS" panose="020B0603020202020204" pitchFamily="34" charset="0"/>
                      </a:endParaRPr>
                    </a:p>
                  </a:txBody>
                  <a:tcPr marL="6350" marR="6350" marT="6350" marB="0" anchor="ctr"/>
                </a:tc>
                <a:tc gridSpan="2">
                  <a:txBody>
                    <a:bodyPr/>
                    <a:lstStyle/>
                    <a:p>
                      <a:pPr algn="l" fontAlgn="b">
                        <a:buNone/>
                      </a:pPr>
                      <a:r>
                        <a:rPr lang="en-IN" sz="1900" u="none" strike="noStrike" dirty="0">
                          <a:effectLst/>
                          <a:latin typeface="Trebuchet MS" panose="020B0603020202020204" pitchFamily="34" charset="0"/>
                        </a:rPr>
                        <a:t>Clean Ganga Fund</a:t>
                      </a:r>
                      <a:endParaRPr lang="en-IN" sz="1900" b="0" i="0" u="none" strike="noStrike" dirty="0">
                        <a:solidFill>
                          <a:srgbClr val="000000"/>
                        </a:solidFill>
                        <a:effectLst/>
                        <a:latin typeface="Trebuchet MS" panose="020B0603020202020204" pitchFamily="34" charset="0"/>
                      </a:endParaRPr>
                    </a:p>
                  </a:txBody>
                  <a:tcPr marL="6350" marR="6350" marT="6350" marB="0" anchor="b"/>
                </a:tc>
                <a:tc hMerge="1">
                  <a:txBody>
                    <a:bodyPr/>
                    <a:lstStyle/>
                    <a:p>
                      <a:endParaRPr lang="en-IN"/>
                    </a:p>
                  </a:txBody>
                  <a:tcPr/>
                </a:tc>
                <a:extLst>
                  <a:ext uri="{0D108BD9-81ED-4DB2-BD59-A6C34878D82A}">
                    <a16:rowId xmlns:a16="http://schemas.microsoft.com/office/drawing/2014/main" val="330560980"/>
                  </a:ext>
                </a:extLst>
              </a:tr>
              <a:tr h="400916">
                <a:tc>
                  <a:txBody>
                    <a:bodyPr/>
                    <a:lstStyle/>
                    <a:p>
                      <a:pPr algn="ctr" fontAlgn="b">
                        <a:buNone/>
                      </a:pPr>
                      <a:r>
                        <a:rPr lang="en-IN" sz="1900" u="none" strike="noStrike" dirty="0">
                          <a:effectLst/>
                          <a:latin typeface="Trebuchet MS" panose="020B0603020202020204" pitchFamily="34" charset="0"/>
                        </a:rPr>
                        <a:t>16</a:t>
                      </a:r>
                      <a:endParaRPr lang="en-IN" sz="19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1900" u="none" strike="noStrike">
                          <a:effectLst/>
                          <a:latin typeface="Trebuchet MS" panose="020B0603020202020204" pitchFamily="34" charset="0"/>
                        </a:rPr>
                        <a:t>10(23C)(iiiaaaa)</a:t>
                      </a:r>
                      <a:endParaRPr lang="en-IN" sz="1900" b="0" i="0" u="none" strike="noStrike">
                        <a:solidFill>
                          <a:srgbClr val="000000"/>
                        </a:solidFill>
                        <a:effectLst/>
                        <a:latin typeface="Trebuchet MS" panose="020B0603020202020204" pitchFamily="34" charset="0"/>
                      </a:endParaRPr>
                    </a:p>
                  </a:txBody>
                  <a:tcPr marL="6350" marR="6350" marT="6350" marB="0" anchor="ctr"/>
                </a:tc>
                <a:tc gridSpan="2">
                  <a:txBody>
                    <a:bodyPr/>
                    <a:lstStyle/>
                    <a:p>
                      <a:pPr algn="l" fontAlgn="b">
                        <a:buNone/>
                      </a:pPr>
                      <a:r>
                        <a:rPr lang="en-IN" sz="1900" u="none" strike="noStrike" dirty="0">
                          <a:effectLst/>
                          <a:latin typeface="Trebuchet MS" panose="020B0603020202020204" pitchFamily="34" charset="0"/>
                        </a:rPr>
                        <a:t>CM / LG Relief Fund</a:t>
                      </a:r>
                      <a:endParaRPr lang="en-IN" sz="1900" b="0" i="0" u="none" strike="noStrike" dirty="0">
                        <a:solidFill>
                          <a:srgbClr val="000000"/>
                        </a:solidFill>
                        <a:effectLst/>
                        <a:latin typeface="Trebuchet MS" panose="020B0603020202020204" pitchFamily="34" charset="0"/>
                      </a:endParaRPr>
                    </a:p>
                  </a:txBody>
                  <a:tcPr marL="6350" marR="6350" marT="6350" marB="0" anchor="b"/>
                </a:tc>
                <a:tc hMerge="1">
                  <a:txBody>
                    <a:bodyPr/>
                    <a:lstStyle/>
                    <a:p>
                      <a:endParaRPr lang="en-IN"/>
                    </a:p>
                  </a:txBody>
                  <a:tcPr/>
                </a:tc>
                <a:extLst>
                  <a:ext uri="{0D108BD9-81ED-4DB2-BD59-A6C34878D82A}">
                    <a16:rowId xmlns:a16="http://schemas.microsoft.com/office/drawing/2014/main" val="1409462956"/>
                  </a:ext>
                </a:extLst>
              </a:tr>
              <a:tr h="400916">
                <a:tc>
                  <a:txBody>
                    <a:bodyPr/>
                    <a:lstStyle/>
                    <a:p>
                      <a:pPr algn="ctr" fontAlgn="b">
                        <a:buNone/>
                      </a:pPr>
                      <a:r>
                        <a:rPr lang="en-IN" sz="1900" u="none" strike="noStrike" dirty="0">
                          <a:effectLst/>
                          <a:latin typeface="Trebuchet MS" panose="020B0603020202020204" pitchFamily="34" charset="0"/>
                        </a:rPr>
                        <a:t>17</a:t>
                      </a:r>
                      <a:endParaRPr lang="en-IN" sz="19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1900" u="none" strike="noStrike" dirty="0">
                          <a:solidFill>
                            <a:srgbClr val="FF0000"/>
                          </a:solidFill>
                          <a:effectLst/>
                          <a:latin typeface="Trebuchet MS" panose="020B0603020202020204" pitchFamily="34" charset="0"/>
                        </a:rPr>
                        <a:t>10(23C)(</a:t>
                      </a:r>
                      <a:r>
                        <a:rPr lang="en-IN" sz="1900" u="none" strike="noStrike" dirty="0" err="1">
                          <a:solidFill>
                            <a:srgbClr val="FF0000"/>
                          </a:solidFill>
                          <a:effectLst/>
                          <a:latin typeface="Trebuchet MS" panose="020B0603020202020204" pitchFamily="34" charset="0"/>
                        </a:rPr>
                        <a:t>iiiab</a:t>
                      </a:r>
                      <a:r>
                        <a:rPr lang="en-IN" sz="1900" u="none" strike="noStrike" dirty="0">
                          <a:solidFill>
                            <a:srgbClr val="FF0000"/>
                          </a:solidFill>
                          <a:effectLst/>
                          <a:latin typeface="Trebuchet MS" panose="020B0603020202020204" pitchFamily="34" charset="0"/>
                        </a:rPr>
                        <a:t>)</a:t>
                      </a:r>
                      <a:endParaRPr lang="en-IN" sz="1900" b="0" i="0" u="none" strike="noStrike" dirty="0">
                        <a:solidFill>
                          <a:srgbClr val="FF0000"/>
                        </a:solidFill>
                        <a:effectLst/>
                        <a:latin typeface="Trebuchet MS" panose="020B0603020202020204" pitchFamily="34" charset="0"/>
                      </a:endParaRPr>
                    </a:p>
                  </a:txBody>
                  <a:tcPr marL="6350" marR="6350" marT="6350" marB="0" anchor="ctr"/>
                </a:tc>
                <a:tc>
                  <a:txBody>
                    <a:bodyPr/>
                    <a:lstStyle/>
                    <a:p>
                      <a:pPr algn="l" fontAlgn="b">
                        <a:buNone/>
                      </a:pPr>
                      <a:r>
                        <a:rPr lang="en-US" sz="1900" u="none" strike="noStrike" dirty="0">
                          <a:solidFill>
                            <a:srgbClr val="FF0000"/>
                          </a:solidFill>
                          <a:effectLst/>
                          <a:latin typeface="Trebuchet MS" panose="020B0603020202020204" pitchFamily="34" charset="0"/>
                        </a:rPr>
                        <a:t>Govt financed university/</a:t>
                      </a:r>
                      <a:r>
                        <a:rPr lang="en-US" sz="1900" u="none" strike="noStrike" dirty="0" err="1">
                          <a:solidFill>
                            <a:srgbClr val="FF0000"/>
                          </a:solidFill>
                          <a:effectLst/>
                          <a:latin typeface="Trebuchet MS" panose="020B0603020202020204" pitchFamily="34" charset="0"/>
                        </a:rPr>
                        <a:t>edu</a:t>
                      </a:r>
                      <a:r>
                        <a:rPr lang="en-US" sz="1900" u="none" strike="noStrike" dirty="0">
                          <a:solidFill>
                            <a:srgbClr val="FF0000"/>
                          </a:solidFill>
                          <a:effectLst/>
                          <a:latin typeface="Trebuchet MS" panose="020B0603020202020204" pitchFamily="34" charset="0"/>
                        </a:rPr>
                        <a:t>. Institution</a:t>
                      </a:r>
                      <a:endParaRPr lang="en-US" sz="1900" b="0" i="0" u="none" strike="noStrike" dirty="0">
                        <a:solidFill>
                          <a:srgbClr val="FF0000"/>
                        </a:solidFill>
                        <a:effectLst/>
                        <a:latin typeface="Trebuchet MS" panose="020B0603020202020204" pitchFamily="34" charset="0"/>
                      </a:endParaRPr>
                    </a:p>
                  </a:txBody>
                  <a:tcPr marL="6350" marR="6350" marT="6350" marB="0" anchor="b"/>
                </a:tc>
                <a:tc rowSpan="2">
                  <a:txBody>
                    <a:bodyPr/>
                    <a:lstStyle/>
                    <a:p>
                      <a:pPr algn="l" fontAlgn="b">
                        <a:buNone/>
                      </a:pPr>
                      <a:r>
                        <a:rPr lang="en-US" sz="1900" u="none" strike="noStrike" kern="1200" dirty="0">
                          <a:solidFill>
                            <a:schemeClr val="tx1"/>
                          </a:solidFill>
                          <a:effectLst/>
                          <a:latin typeface="Trebuchet MS" panose="020B0603020202020204" pitchFamily="34" charset="0"/>
                          <a:ea typeface="+mn-ea"/>
                          <a:cs typeface="+mn-cs"/>
                        </a:rPr>
                        <a:t>R. 287 (R.2BBB of ITR 1962</a:t>
                      </a:r>
                    </a:p>
                  </a:txBody>
                  <a:tcPr marL="6350" marR="6350" marT="6350" marB="0" anchor="b"/>
                </a:tc>
                <a:extLst>
                  <a:ext uri="{0D108BD9-81ED-4DB2-BD59-A6C34878D82A}">
                    <a16:rowId xmlns:a16="http://schemas.microsoft.com/office/drawing/2014/main" val="2074195176"/>
                  </a:ext>
                </a:extLst>
              </a:tr>
              <a:tr h="400916">
                <a:tc>
                  <a:txBody>
                    <a:bodyPr/>
                    <a:lstStyle/>
                    <a:p>
                      <a:pPr algn="ctr" fontAlgn="b">
                        <a:buNone/>
                      </a:pPr>
                      <a:r>
                        <a:rPr lang="en-IN" sz="1900" u="none" strike="noStrike" dirty="0">
                          <a:effectLst/>
                          <a:latin typeface="Trebuchet MS" panose="020B0603020202020204" pitchFamily="34" charset="0"/>
                        </a:rPr>
                        <a:t>18</a:t>
                      </a:r>
                      <a:endParaRPr lang="en-IN" sz="19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1900" u="none" strike="noStrike" dirty="0">
                          <a:solidFill>
                            <a:srgbClr val="FF0000"/>
                          </a:solidFill>
                          <a:effectLst/>
                          <a:latin typeface="Trebuchet MS" panose="020B0603020202020204" pitchFamily="34" charset="0"/>
                        </a:rPr>
                        <a:t>10(23C)(</a:t>
                      </a:r>
                      <a:r>
                        <a:rPr lang="en-IN" sz="1900" u="none" strike="noStrike" dirty="0" err="1">
                          <a:solidFill>
                            <a:srgbClr val="FF0000"/>
                          </a:solidFill>
                          <a:effectLst/>
                          <a:latin typeface="Trebuchet MS" panose="020B0603020202020204" pitchFamily="34" charset="0"/>
                        </a:rPr>
                        <a:t>iiiac</a:t>
                      </a:r>
                      <a:r>
                        <a:rPr lang="en-IN" sz="1900" u="none" strike="noStrike" dirty="0">
                          <a:solidFill>
                            <a:srgbClr val="FF0000"/>
                          </a:solidFill>
                          <a:effectLst/>
                          <a:latin typeface="Trebuchet MS" panose="020B0603020202020204" pitchFamily="34" charset="0"/>
                        </a:rPr>
                        <a:t>)</a:t>
                      </a:r>
                      <a:endParaRPr lang="en-IN" sz="1900" b="0" i="0" u="none" strike="noStrike" dirty="0">
                        <a:solidFill>
                          <a:srgbClr val="FF0000"/>
                        </a:solidFill>
                        <a:effectLst/>
                        <a:latin typeface="Trebuchet MS" panose="020B0603020202020204" pitchFamily="34" charset="0"/>
                      </a:endParaRPr>
                    </a:p>
                  </a:txBody>
                  <a:tcPr marL="6350" marR="6350" marT="6350" marB="0" anchor="ctr"/>
                </a:tc>
                <a:tc>
                  <a:txBody>
                    <a:bodyPr/>
                    <a:lstStyle/>
                    <a:p>
                      <a:pPr algn="l" fontAlgn="b">
                        <a:buNone/>
                      </a:pPr>
                      <a:r>
                        <a:rPr lang="en-US" sz="1900" u="none" strike="noStrike" dirty="0">
                          <a:solidFill>
                            <a:srgbClr val="FF0000"/>
                          </a:solidFill>
                          <a:effectLst/>
                          <a:latin typeface="Trebuchet MS" panose="020B0603020202020204" pitchFamily="34" charset="0"/>
                        </a:rPr>
                        <a:t>Govt financed hospital/</a:t>
                      </a:r>
                      <a:r>
                        <a:rPr lang="en-US" sz="1900" u="none" strike="noStrike" dirty="0" err="1">
                          <a:solidFill>
                            <a:srgbClr val="FF0000"/>
                          </a:solidFill>
                          <a:effectLst/>
                          <a:latin typeface="Trebuchet MS" panose="020B0603020202020204" pitchFamily="34" charset="0"/>
                        </a:rPr>
                        <a:t>medi</a:t>
                      </a:r>
                      <a:r>
                        <a:rPr lang="en-US" sz="1900" u="none" strike="noStrike" dirty="0">
                          <a:solidFill>
                            <a:srgbClr val="FF0000"/>
                          </a:solidFill>
                          <a:effectLst/>
                          <a:latin typeface="Trebuchet MS" panose="020B0603020202020204" pitchFamily="34" charset="0"/>
                        </a:rPr>
                        <a:t>. Institution</a:t>
                      </a:r>
                      <a:endParaRPr lang="en-US" sz="1900" b="0" i="0" u="none" strike="noStrike" dirty="0">
                        <a:solidFill>
                          <a:srgbClr val="FF0000"/>
                        </a:solidFill>
                        <a:effectLst/>
                        <a:latin typeface="Trebuchet MS" panose="020B0603020202020204" pitchFamily="34" charset="0"/>
                      </a:endParaRPr>
                    </a:p>
                  </a:txBody>
                  <a:tcPr marL="6350" marR="6350" marT="6350" marB="0" anchor="b"/>
                </a:tc>
                <a:tc vMerge="1">
                  <a:txBody>
                    <a:bodyPr/>
                    <a:lstStyle/>
                    <a:p>
                      <a:pPr algn="l" fontAlgn="b">
                        <a:buNone/>
                      </a:pPr>
                      <a:endParaRPr lang="en-US" sz="2000" b="0" i="0" u="none" strike="noStrike" dirty="0">
                        <a:solidFill>
                          <a:srgbClr val="FF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632232816"/>
                  </a:ext>
                </a:extLst>
              </a:tr>
              <a:tr h="400916">
                <a:tc>
                  <a:txBody>
                    <a:bodyPr/>
                    <a:lstStyle/>
                    <a:p>
                      <a:pPr algn="ctr" fontAlgn="b">
                        <a:buNone/>
                      </a:pPr>
                      <a:r>
                        <a:rPr lang="en-IN" sz="1900" u="none" strike="noStrike" dirty="0">
                          <a:effectLst/>
                          <a:latin typeface="Trebuchet MS" panose="020B0603020202020204" pitchFamily="34" charset="0"/>
                        </a:rPr>
                        <a:t>19</a:t>
                      </a:r>
                      <a:endParaRPr lang="en-IN" sz="19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1900" u="none" strike="noStrike" dirty="0">
                          <a:solidFill>
                            <a:srgbClr val="FF0000"/>
                          </a:solidFill>
                          <a:effectLst/>
                          <a:latin typeface="Trebuchet MS" panose="020B0603020202020204" pitchFamily="34" charset="0"/>
                        </a:rPr>
                        <a:t>10(23C)(</a:t>
                      </a:r>
                      <a:r>
                        <a:rPr lang="en-IN" sz="1900" u="none" strike="noStrike" dirty="0" err="1">
                          <a:solidFill>
                            <a:srgbClr val="FF0000"/>
                          </a:solidFill>
                          <a:effectLst/>
                          <a:latin typeface="Trebuchet MS" panose="020B0603020202020204" pitchFamily="34" charset="0"/>
                        </a:rPr>
                        <a:t>iiiad</a:t>
                      </a:r>
                      <a:r>
                        <a:rPr lang="en-IN" sz="1900" u="none" strike="noStrike" dirty="0">
                          <a:solidFill>
                            <a:srgbClr val="FF0000"/>
                          </a:solidFill>
                          <a:effectLst/>
                          <a:latin typeface="Trebuchet MS" panose="020B0603020202020204" pitchFamily="34" charset="0"/>
                        </a:rPr>
                        <a:t>)/(</a:t>
                      </a:r>
                      <a:r>
                        <a:rPr lang="en-IN" sz="1900" u="none" strike="noStrike" dirty="0" err="1">
                          <a:solidFill>
                            <a:srgbClr val="FF0000"/>
                          </a:solidFill>
                          <a:effectLst/>
                          <a:latin typeface="Trebuchet MS" panose="020B0603020202020204" pitchFamily="34" charset="0"/>
                        </a:rPr>
                        <a:t>iiiae</a:t>
                      </a:r>
                      <a:r>
                        <a:rPr lang="en-IN" sz="1900" u="none" strike="noStrike" dirty="0">
                          <a:solidFill>
                            <a:srgbClr val="FF0000"/>
                          </a:solidFill>
                          <a:effectLst/>
                          <a:latin typeface="Trebuchet MS" panose="020B0603020202020204" pitchFamily="34" charset="0"/>
                        </a:rPr>
                        <a:t>)</a:t>
                      </a:r>
                      <a:endParaRPr lang="en-IN" sz="1900" b="0" i="0" u="none" strike="noStrike" dirty="0">
                        <a:solidFill>
                          <a:srgbClr val="FF0000"/>
                        </a:solidFill>
                        <a:effectLst/>
                        <a:latin typeface="Trebuchet MS" panose="020B0603020202020204" pitchFamily="34" charset="0"/>
                      </a:endParaRPr>
                    </a:p>
                  </a:txBody>
                  <a:tcPr marL="6350" marR="6350" marT="6350" marB="0" anchor="ctr"/>
                </a:tc>
                <a:tc gridSpan="2">
                  <a:txBody>
                    <a:bodyPr/>
                    <a:lstStyle/>
                    <a:p>
                      <a:pPr algn="l" fontAlgn="b">
                        <a:buNone/>
                      </a:pPr>
                      <a:r>
                        <a:rPr lang="en-US" sz="1900" u="none" strike="noStrike" dirty="0">
                          <a:solidFill>
                            <a:srgbClr val="FF0000"/>
                          </a:solidFill>
                          <a:effectLst/>
                          <a:latin typeface="Trebuchet MS" panose="020B0603020202020204" pitchFamily="34" charset="0"/>
                        </a:rPr>
                        <a:t>Small educational/medical institution (≤5 </a:t>
                      </a:r>
                      <a:r>
                        <a:rPr lang="en-US" sz="1900" u="none" strike="noStrike" dirty="0" err="1">
                          <a:solidFill>
                            <a:srgbClr val="FF0000"/>
                          </a:solidFill>
                          <a:effectLst/>
                          <a:latin typeface="Trebuchet MS" panose="020B0603020202020204" pitchFamily="34" charset="0"/>
                        </a:rPr>
                        <a:t>cr</a:t>
                      </a:r>
                      <a:r>
                        <a:rPr lang="en-US" sz="1900" u="none" strike="noStrike" dirty="0">
                          <a:solidFill>
                            <a:srgbClr val="FF0000"/>
                          </a:solidFill>
                          <a:effectLst/>
                          <a:latin typeface="Trebuchet MS" panose="020B0603020202020204" pitchFamily="34" charset="0"/>
                        </a:rPr>
                        <a:t> receipts)</a:t>
                      </a:r>
                      <a:endParaRPr lang="en-US" sz="1900" b="0" i="0" u="none" strike="noStrike" dirty="0">
                        <a:solidFill>
                          <a:srgbClr val="FF0000"/>
                        </a:solidFill>
                        <a:effectLst/>
                        <a:latin typeface="Trebuchet MS" panose="020B0603020202020204" pitchFamily="34" charset="0"/>
                      </a:endParaRPr>
                    </a:p>
                  </a:txBody>
                  <a:tcPr marL="6350" marR="6350" marT="6350" marB="0" anchor="b"/>
                </a:tc>
                <a:tc hMerge="1">
                  <a:txBody>
                    <a:bodyPr/>
                    <a:lstStyle/>
                    <a:p>
                      <a:endParaRPr lang="en-IN"/>
                    </a:p>
                  </a:txBody>
                  <a:tcPr/>
                </a:tc>
                <a:extLst>
                  <a:ext uri="{0D108BD9-81ED-4DB2-BD59-A6C34878D82A}">
                    <a16:rowId xmlns:a16="http://schemas.microsoft.com/office/drawing/2014/main" val="1419716186"/>
                  </a:ext>
                </a:extLst>
              </a:tr>
              <a:tr h="400916">
                <a:tc>
                  <a:txBody>
                    <a:bodyPr/>
                    <a:lstStyle/>
                    <a:p>
                      <a:pPr algn="ctr" fontAlgn="b">
                        <a:buNone/>
                      </a:pPr>
                      <a:r>
                        <a:rPr lang="en-IN" sz="1900" u="none" strike="noStrike" dirty="0">
                          <a:effectLst/>
                          <a:latin typeface="Trebuchet MS" panose="020B0603020202020204" pitchFamily="34" charset="0"/>
                        </a:rPr>
                        <a:t>20</a:t>
                      </a:r>
                      <a:endParaRPr lang="en-IN" sz="1900" b="1"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b">
                        <a:buNone/>
                      </a:pPr>
                      <a:r>
                        <a:rPr lang="en-IN" sz="1900" u="none" strike="noStrike" dirty="0">
                          <a:effectLst/>
                          <a:latin typeface="Trebuchet MS" panose="020B0603020202020204" pitchFamily="34" charset="0"/>
                        </a:rPr>
                        <a:t>10(23D)</a:t>
                      </a:r>
                      <a:endParaRPr lang="en-IN" sz="1900" b="0" i="0" u="none" strike="noStrike" dirty="0">
                        <a:solidFill>
                          <a:srgbClr val="000000"/>
                        </a:solidFill>
                        <a:effectLst/>
                        <a:latin typeface="Trebuchet MS" panose="020B0603020202020204" pitchFamily="34" charset="0"/>
                      </a:endParaRPr>
                    </a:p>
                  </a:txBody>
                  <a:tcPr marL="6350" marR="6350" marT="6350" marB="0" anchor="ctr"/>
                </a:tc>
                <a:tc gridSpan="2">
                  <a:txBody>
                    <a:bodyPr/>
                    <a:lstStyle/>
                    <a:p>
                      <a:pPr algn="l" fontAlgn="b">
                        <a:buNone/>
                      </a:pPr>
                      <a:r>
                        <a:rPr lang="en-IN" sz="1900" u="none" strike="noStrike" dirty="0">
                          <a:effectLst/>
                          <a:latin typeface="Trebuchet MS" panose="020B0603020202020204" pitchFamily="34" charset="0"/>
                        </a:rPr>
                        <a:t>SEBI registered mutual fund</a:t>
                      </a:r>
                      <a:endParaRPr lang="en-IN" sz="1900" b="0" i="0" u="none" strike="noStrike" dirty="0">
                        <a:solidFill>
                          <a:srgbClr val="000000"/>
                        </a:solidFill>
                        <a:effectLst/>
                        <a:latin typeface="Trebuchet MS" panose="020B0603020202020204" pitchFamily="34" charset="0"/>
                      </a:endParaRPr>
                    </a:p>
                  </a:txBody>
                  <a:tcPr marL="6350" marR="6350" marT="6350" marB="0" anchor="b"/>
                </a:tc>
                <a:tc hMerge="1">
                  <a:txBody>
                    <a:bodyPr/>
                    <a:lstStyle/>
                    <a:p>
                      <a:endParaRPr lang="en-IN"/>
                    </a:p>
                  </a:txBody>
                  <a:tcPr/>
                </a:tc>
                <a:extLst>
                  <a:ext uri="{0D108BD9-81ED-4DB2-BD59-A6C34878D82A}">
                    <a16:rowId xmlns:a16="http://schemas.microsoft.com/office/drawing/2014/main" val="723701973"/>
                  </a:ext>
                </a:extLst>
              </a:tr>
            </a:tbl>
          </a:graphicData>
        </a:graphic>
      </p:graphicFrame>
    </p:spTree>
    <p:extLst>
      <p:ext uri="{BB962C8B-B14F-4D97-AF65-F5344CB8AC3E}">
        <p14:creationId xmlns:p14="http://schemas.microsoft.com/office/powerpoint/2010/main" val="3244139558"/>
      </p:ext>
    </p:extLst>
  </p:cSld>
  <p:clrMapOvr>
    <a:masterClrMapping/>
  </p:clrMapOvr>
  <p:transition spd="slow">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01ABE-C2E1-061B-8BFD-B70E9A162A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EF1564-85F4-1F1C-559E-1A0858913AC5}"/>
              </a:ext>
            </a:extLst>
          </p:cNvPr>
          <p:cNvSpPr>
            <a:spLocks noGrp="1"/>
          </p:cNvSpPr>
          <p:nvPr>
            <p:ph type="title"/>
          </p:nvPr>
        </p:nvSpPr>
        <p:spPr/>
        <p:txBody>
          <a:bodyPr/>
          <a:lstStyle/>
          <a:p>
            <a:pPr algn="ctr"/>
            <a:r>
              <a:rPr lang="en-IN" dirty="0">
                <a:latin typeface="Trebuchet MS" panose="020B0603020202020204" pitchFamily="34" charset="0"/>
              </a:rPr>
              <a:t>Schedule – VII  - 48 +1 Items</a:t>
            </a:r>
            <a:br>
              <a:rPr lang="en-IN" dirty="0">
                <a:latin typeface="Trebuchet MS" panose="020B0603020202020204" pitchFamily="34" charset="0"/>
              </a:rPr>
            </a:br>
            <a:r>
              <a:rPr lang="en-IN" dirty="0">
                <a:latin typeface="Trebuchet MS" panose="020B0603020202020204" pitchFamily="34" charset="0"/>
              </a:rPr>
              <a:t>(Specified bodies, institutions, etc)</a:t>
            </a:r>
            <a:endParaRPr lang="en-IN" dirty="0"/>
          </a:p>
        </p:txBody>
      </p:sp>
      <p:graphicFrame>
        <p:nvGraphicFramePr>
          <p:cNvPr id="6" name="Content Placeholder 5">
            <a:extLst>
              <a:ext uri="{FF2B5EF4-FFF2-40B4-BE49-F238E27FC236}">
                <a16:creationId xmlns:a16="http://schemas.microsoft.com/office/drawing/2014/main" id="{69A9E348-0D91-0879-995F-679015AD2C7B}"/>
              </a:ext>
            </a:extLst>
          </p:cNvPr>
          <p:cNvGraphicFramePr>
            <a:graphicFrameLocks noGrp="1"/>
          </p:cNvGraphicFramePr>
          <p:nvPr>
            <p:ph idx="1"/>
            <p:extLst>
              <p:ext uri="{D42A27DB-BD31-4B8C-83A1-F6EECF244321}">
                <p14:modId xmlns:p14="http://schemas.microsoft.com/office/powerpoint/2010/main" val="2921528459"/>
              </p:ext>
            </p:extLst>
          </p:nvPr>
        </p:nvGraphicFramePr>
        <p:xfrm>
          <a:off x="1352550" y="1905000"/>
          <a:ext cx="9582150" cy="4625110"/>
        </p:xfrm>
        <a:graphic>
          <a:graphicData uri="http://schemas.openxmlformats.org/drawingml/2006/table">
            <a:tbl>
              <a:tblPr>
                <a:tableStyleId>{BDBED569-4797-4DF1-A0F4-6AAB3CD982D8}</a:tableStyleId>
              </a:tblPr>
              <a:tblGrid>
                <a:gridCol w="1362497">
                  <a:extLst>
                    <a:ext uri="{9D8B030D-6E8A-4147-A177-3AD203B41FA5}">
                      <a16:colId xmlns:a16="http://schemas.microsoft.com/office/drawing/2014/main" val="939186673"/>
                    </a:ext>
                  </a:extLst>
                </a:gridCol>
                <a:gridCol w="2218903">
                  <a:extLst>
                    <a:ext uri="{9D8B030D-6E8A-4147-A177-3AD203B41FA5}">
                      <a16:colId xmlns:a16="http://schemas.microsoft.com/office/drawing/2014/main" val="3682069393"/>
                    </a:ext>
                  </a:extLst>
                </a:gridCol>
                <a:gridCol w="6000750">
                  <a:extLst>
                    <a:ext uri="{9D8B030D-6E8A-4147-A177-3AD203B41FA5}">
                      <a16:colId xmlns:a16="http://schemas.microsoft.com/office/drawing/2014/main" val="3243309719"/>
                    </a:ext>
                  </a:extLst>
                </a:gridCol>
              </a:tblGrid>
              <a:tr h="400916">
                <a:tc>
                  <a:txBody>
                    <a:bodyPr/>
                    <a:lstStyle/>
                    <a:p>
                      <a:pPr algn="ctr" fontAlgn="ctr">
                        <a:buNone/>
                      </a:pPr>
                      <a:r>
                        <a:rPr lang="en-IN" sz="2000" b="0" u="none" strike="noStrike" dirty="0">
                          <a:effectLst/>
                          <a:latin typeface="Trebuchet MS" panose="020B0603020202020204" pitchFamily="34" charset="0"/>
                        </a:rPr>
                        <a:t>Table Sl. No.</a:t>
                      </a:r>
                      <a:endParaRPr lang="en-IN" sz="2000" b="0"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US" sz="2000" b="0" u="none" strike="noStrike" dirty="0">
                          <a:effectLst/>
                          <a:latin typeface="Trebuchet MS" panose="020B0603020202020204" pitchFamily="34" charset="0"/>
                        </a:rPr>
                        <a:t>Sec in IT Act 1961</a:t>
                      </a:r>
                      <a:endParaRPr lang="en-US" sz="2000" b="0" i="0" u="none" strike="noStrike" dirty="0">
                        <a:solidFill>
                          <a:srgbClr val="000000"/>
                        </a:solidFill>
                        <a:effectLst/>
                        <a:latin typeface="Trebuchet MS" panose="020B060302020202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000" u="none" strike="noStrike" dirty="0">
                          <a:effectLst/>
                          <a:latin typeface="Trebuchet MS" panose="020B0603020202020204" pitchFamily="34" charset="0"/>
                        </a:rPr>
                        <a:t>Short description - as per Income-tax Act, 2025</a:t>
                      </a:r>
                      <a:endParaRPr lang="en-US" sz="2000" b="1" i="0" u="none" strike="noStrike" dirty="0">
                        <a:solidFill>
                          <a:srgbClr val="000000"/>
                        </a:solidFill>
                        <a:effectLst/>
                        <a:latin typeface="Trebuchet MS" panose="020B0603020202020204" pitchFamily="34" charset="0"/>
                      </a:endParaRPr>
                    </a:p>
                  </a:txBody>
                  <a:tcPr marL="6350" marR="6350" marT="6350" marB="0" anchor="ctr"/>
                </a:tc>
                <a:extLst>
                  <a:ext uri="{0D108BD9-81ED-4DB2-BD59-A6C34878D82A}">
                    <a16:rowId xmlns:a16="http://schemas.microsoft.com/office/drawing/2014/main" val="484456805"/>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21</a:t>
                      </a:r>
                    </a:p>
                  </a:txBody>
                  <a:tcPr marL="6350" marR="6350" marT="6350" marB="0" anchor="ctr"/>
                </a:tc>
                <a:tc>
                  <a:txBody>
                    <a:bodyPr/>
                    <a:lstStyle/>
                    <a:p>
                      <a:pPr algn="ctr" fontAlgn="b">
                        <a:buNone/>
                      </a:pPr>
                      <a:r>
                        <a:rPr lang="en-IN" sz="2000" b="0" i="0" u="none" strike="noStrike">
                          <a:solidFill>
                            <a:srgbClr val="000000"/>
                          </a:solidFill>
                          <a:effectLst/>
                          <a:latin typeface="Trebuchet MS" panose="020B0603020202020204" pitchFamily="34" charset="0"/>
                        </a:rPr>
                        <a:t>10(23D)</a:t>
                      </a:r>
                    </a:p>
                  </a:txBody>
                  <a:tcPr marL="6350" marR="6350" marT="6350" marB="0" anchor="ctr"/>
                </a:tc>
                <a:tc>
                  <a:txBody>
                    <a:bodyPr/>
                    <a:lstStyle/>
                    <a:p>
                      <a:pPr algn="l" fontAlgn="b">
                        <a:buNone/>
                      </a:pPr>
                      <a:r>
                        <a:rPr lang="en-US" sz="2000" b="0" i="0" u="none" strike="noStrike">
                          <a:solidFill>
                            <a:srgbClr val="000000"/>
                          </a:solidFill>
                          <a:effectLst/>
                          <a:latin typeface="Trebuchet MS" panose="020B0603020202020204" pitchFamily="34" charset="0"/>
                        </a:rPr>
                        <a:t>Mutual fund set up by PSU bank/financial institution</a:t>
                      </a:r>
                    </a:p>
                  </a:txBody>
                  <a:tcPr marL="6350" marR="6350" marT="6350" marB="0" anchor="b"/>
                </a:tc>
                <a:extLst>
                  <a:ext uri="{0D108BD9-81ED-4DB2-BD59-A6C34878D82A}">
                    <a16:rowId xmlns:a16="http://schemas.microsoft.com/office/drawing/2014/main" val="81826803"/>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22</a:t>
                      </a:r>
                    </a:p>
                  </a:txBody>
                  <a:tcPr marL="6350" marR="6350" marT="6350" marB="0" anchor="ctr"/>
                </a:tc>
                <a:tc>
                  <a:txBody>
                    <a:bodyPr/>
                    <a:lstStyle/>
                    <a:p>
                      <a:pPr algn="ctr" fontAlgn="b">
                        <a:buNone/>
                      </a:pPr>
                      <a:r>
                        <a:rPr lang="en-IN" sz="2000" b="0" i="0" u="none" strike="noStrike">
                          <a:solidFill>
                            <a:srgbClr val="000000"/>
                          </a:solidFill>
                          <a:effectLst/>
                          <a:latin typeface="Trebuchet MS" panose="020B0603020202020204" pitchFamily="34" charset="0"/>
                        </a:rPr>
                        <a:t>10(25)(ii)</a:t>
                      </a:r>
                    </a:p>
                  </a:txBody>
                  <a:tcPr marL="6350" marR="6350" marT="6350" marB="0" anchor="ctr"/>
                </a:tc>
                <a:tc>
                  <a:txBody>
                    <a:bodyPr/>
                    <a:lstStyle/>
                    <a:p>
                      <a:pPr algn="l" fontAlgn="b">
                        <a:buNone/>
                      </a:pPr>
                      <a:r>
                        <a:rPr lang="en-IN" sz="2000" b="0" i="0" u="none" strike="noStrike" dirty="0">
                          <a:solidFill>
                            <a:srgbClr val="000000"/>
                          </a:solidFill>
                          <a:effectLst/>
                          <a:latin typeface="Trebuchet MS" panose="020B0603020202020204" pitchFamily="34" charset="0"/>
                        </a:rPr>
                        <a:t>Recognised provident fund</a:t>
                      </a:r>
                    </a:p>
                  </a:txBody>
                  <a:tcPr marL="6350" marR="6350" marT="6350" marB="0" anchor="b"/>
                </a:tc>
                <a:extLst>
                  <a:ext uri="{0D108BD9-81ED-4DB2-BD59-A6C34878D82A}">
                    <a16:rowId xmlns:a16="http://schemas.microsoft.com/office/drawing/2014/main" val="1189094301"/>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23</a:t>
                      </a:r>
                    </a:p>
                  </a:txBody>
                  <a:tcPr marL="6350" marR="6350" marT="6350" marB="0" anchor="ctr"/>
                </a:tc>
                <a:tc>
                  <a:txBody>
                    <a:bodyPr/>
                    <a:lstStyle/>
                    <a:p>
                      <a:pPr algn="ctr" fontAlgn="b">
                        <a:buNone/>
                      </a:pPr>
                      <a:r>
                        <a:rPr lang="en-IN" sz="2000" b="0" i="0" u="none" strike="noStrike">
                          <a:solidFill>
                            <a:srgbClr val="000000"/>
                          </a:solidFill>
                          <a:effectLst/>
                          <a:latin typeface="Trebuchet MS" panose="020B0603020202020204" pitchFamily="34" charset="0"/>
                        </a:rPr>
                        <a:t>10(25)(iii)</a:t>
                      </a:r>
                    </a:p>
                  </a:txBody>
                  <a:tcPr marL="6350" marR="6350" marT="6350" marB="0" anchor="ctr"/>
                </a:tc>
                <a:tc>
                  <a:txBody>
                    <a:bodyPr/>
                    <a:lstStyle/>
                    <a:p>
                      <a:pPr algn="l" fontAlgn="b">
                        <a:buNone/>
                      </a:pPr>
                      <a:r>
                        <a:rPr lang="en-IN" sz="2000" b="0" i="0" u="none" strike="noStrike">
                          <a:solidFill>
                            <a:srgbClr val="000000"/>
                          </a:solidFill>
                          <a:effectLst/>
                          <a:latin typeface="Trebuchet MS" panose="020B0603020202020204" pitchFamily="34" charset="0"/>
                        </a:rPr>
                        <a:t>Approved superannuation fund</a:t>
                      </a:r>
                    </a:p>
                  </a:txBody>
                  <a:tcPr marL="6350" marR="6350" marT="6350" marB="0" anchor="b"/>
                </a:tc>
                <a:extLst>
                  <a:ext uri="{0D108BD9-81ED-4DB2-BD59-A6C34878D82A}">
                    <a16:rowId xmlns:a16="http://schemas.microsoft.com/office/drawing/2014/main" val="1962377417"/>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24</a:t>
                      </a:r>
                    </a:p>
                  </a:txBody>
                  <a:tcPr marL="6350" marR="6350" marT="6350" marB="0" anchor="ctr"/>
                </a:tc>
                <a:tc>
                  <a:txBody>
                    <a:bodyPr/>
                    <a:lstStyle/>
                    <a:p>
                      <a:pPr algn="ctr" fontAlgn="b">
                        <a:buNone/>
                      </a:pPr>
                      <a:r>
                        <a:rPr lang="en-IN" sz="2000" b="0" i="0" u="none" strike="noStrike">
                          <a:solidFill>
                            <a:srgbClr val="000000"/>
                          </a:solidFill>
                          <a:effectLst/>
                          <a:latin typeface="Trebuchet MS" panose="020B0603020202020204" pitchFamily="34" charset="0"/>
                        </a:rPr>
                        <a:t>10(25)(iv)</a:t>
                      </a:r>
                    </a:p>
                  </a:txBody>
                  <a:tcPr marL="6350" marR="6350" marT="6350" marB="0" anchor="ctr"/>
                </a:tc>
                <a:tc>
                  <a:txBody>
                    <a:bodyPr/>
                    <a:lstStyle/>
                    <a:p>
                      <a:pPr algn="l" fontAlgn="b">
                        <a:buNone/>
                      </a:pPr>
                      <a:r>
                        <a:rPr lang="en-IN" sz="2000" b="0" i="0" u="none" strike="noStrike">
                          <a:solidFill>
                            <a:srgbClr val="000000"/>
                          </a:solidFill>
                          <a:effectLst/>
                          <a:latin typeface="Trebuchet MS" panose="020B0603020202020204" pitchFamily="34" charset="0"/>
                        </a:rPr>
                        <a:t>Approved gratuity fund</a:t>
                      </a:r>
                    </a:p>
                  </a:txBody>
                  <a:tcPr marL="6350" marR="6350" marT="6350" marB="0" anchor="b"/>
                </a:tc>
                <a:extLst>
                  <a:ext uri="{0D108BD9-81ED-4DB2-BD59-A6C34878D82A}">
                    <a16:rowId xmlns:a16="http://schemas.microsoft.com/office/drawing/2014/main" val="549834938"/>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25</a:t>
                      </a:r>
                    </a:p>
                  </a:txBody>
                  <a:tcPr marL="6350" marR="6350" marT="6350" marB="0" anchor="ctr"/>
                </a:tc>
                <a:tc>
                  <a:txBody>
                    <a:bodyPr/>
                    <a:lstStyle/>
                    <a:p>
                      <a:pPr algn="ctr" fontAlgn="b">
                        <a:buNone/>
                      </a:pPr>
                      <a:r>
                        <a:rPr lang="en-IN" sz="2000" b="0" i="0" u="none" strike="noStrike">
                          <a:solidFill>
                            <a:srgbClr val="000000"/>
                          </a:solidFill>
                          <a:effectLst/>
                          <a:latin typeface="Trebuchet MS" panose="020B0603020202020204" pitchFamily="34" charset="0"/>
                        </a:rPr>
                        <a:t>10(25)(v)(a)</a:t>
                      </a:r>
                    </a:p>
                  </a:txBody>
                  <a:tcPr marL="6350" marR="6350" marT="6350" marB="0" anchor="ctr"/>
                </a:tc>
                <a:tc>
                  <a:txBody>
                    <a:bodyPr/>
                    <a:lstStyle/>
                    <a:p>
                      <a:pPr algn="l" fontAlgn="b">
                        <a:buNone/>
                      </a:pPr>
                      <a:r>
                        <a:rPr lang="en-US" sz="2000" b="0" i="0" u="none" strike="noStrike">
                          <a:solidFill>
                            <a:srgbClr val="000000"/>
                          </a:solidFill>
                          <a:effectLst/>
                          <a:latin typeface="Trebuchet MS" panose="020B0603020202020204" pitchFamily="34" charset="0"/>
                        </a:rPr>
                        <a:t>Coal Mines PF deposit linked insurance fund</a:t>
                      </a:r>
                    </a:p>
                  </a:txBody>
                  <a:tcPr marL="6350" marR="6350" marT="6350" marB="0" anchor="b"/>
                </a:tc>
                <a:extLst>
                  <a:ext uri="{0D108BD9-81ED-4DB2-BD59-A6C34878D82A}">
                    <a16:rowId xmlns:a16="http://schemas.microsoft.com/office/drawing/2014/main" val="330560980"/>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26</a:t>
                      </a:r>
                    </a:p>
                  </a:txBody>
                  <a:tcPr marL="6350" marR="6350" marT="6350" marB="0" anchor="ctr"/>
                </a:tc>
                <a:tc>
                  <a:txBody>
                    <a:bodyPr/>
                    <a:lstStyle/>
                    <a:p>
                      <a:pPr algn="ctr" fontAlgn="b">
                        <a:buNone/>
                      </a:pPr>
                      <a:r>
                        <a:rPr lang="en-IN" sz="2000" b="0" i="0" u="none" strike="noStrike">
                          <a:solidFill>
                            <a:srgbClr val="000000"/>
                          </a:solidFill>
                          <a:effectLst/>
                          <a:latin typeface="Trebuchet MS" panose="020B0603020202020204" pitchFamily="34" charset="0"/>
                        </a:rPr>
                        <a:t>10(25)(v)(b)</a:t>
                      </a:r>
                    </a:p>
                  </a:txBody>
                  <a:tcPr marL="6350" marR="6350" marT="6350" marB="0" anchor="ctr"/>
                </a:tc>
                <a:tc>
                  <a:txBody>
                    <a:bodyPr/>
                    <a:lstStyle/>
                    <a:p>
                      <a:pPr algn="l" fontAlgn="b">
                        <a:buNone/>
                      </a:pPr>
                      <a:r>
                        <a:rPr lang="en-IN" sz="2000" b="0" i="0" u="none" strike="noStrike">
                          <a:solidFill>
                            <a:srgbClr val="000000"/>
                          </a:solidFill>
                          <a:effectLst/>
                          <a:latin typeface="Trebuchet MS" panose="020B0603020202020204" pitchFamily="34" charset="0"/>
                        </a:rPr>
                        <a:t>EPF deposit-linked insurance fund</a:t>
                      </a:r>
                    </a:p>
                  </a:txBody>
                  <a:tcPr marL="6350" marR="6350" marT="6350" marB="0" anchor="b"/>
                </a:tc>
                <a:extLst>
                  <a:ext uri="{0D108BD9-81ED-4DB2-BD59-A6C34878D82A}">
                    <a16:rowId xmlns:a16="http://schemas.microsoft.com/office/drawing/2014/main" val="1409462956"/>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27</a:t>
                      </a:r>
                    </a:p>
                  </a:txBody>
                  <a:tcPr marL="6350" marR="6350" marT="6350" marB="0" anchor="ctr"/>
                </a:tc>
                <a:tc>
                  <a:txBody>
                    <a:bodyPr/>
                    <a:lstStyle/>
                    <a:p>
                      <a:pPr algn="ctr" fontAlgn="b">
                        <a:buNone/>
                      </a:pPr>
                      <a:r>
                        <a:rPr lang="en-IN" sz="2000" b="0" i="0" u="none" strike="noStrike">
                          <a:solidFill>
                            <a:srgbClr val="000000"/>
                          </a:solidFill>
                          <a:effectLst/>
                          <a:latin typeface="Trebuchet MS" panose="020B0603020202020204" pitchFamily="34" charset="0"/>
                        </a:rPr>
                        <a:t>10(25A)</a:t>
                      </a:r>
                    </a:p>
                  </a:txBody>
                  <a:tcPr marL="6350" marR="6350" marT="6350" marB="0" anchor="ctr"/>
                </a:tc>
                <a:tc>
                  <a:txBody>
                    <a:bodyPr/>
                    <a:lstStyle/>
                    <a:p>
                      <a:pPr algn="l" fontAlgn="b">
                        <a:buNone/>
                      </a:pPr>
                      <a:r>
                        <a:rPr lang="en-IN" sz="2000" b="0" i="0" u="none" strike="noStrike">
                          <a:solidFill>
                            <a:srgbClr val="000000"/>
                          </a:solidFill>
                          <a:effectLst/>
                          <a:latin typeface="Trebuchet MS" panose="020B0603020202020204" pitchFamily="34" charset="0"/>
                        </a:rPr>
                        <a:t>Employees State Insurance Fund</a:t>
                      </a:r>
                    </a:p>
                  </a:txBody>
                  <a:tcPr marL="6350" marR="6350" marT="6350" marB="0" anchor="b"/>
                </a:tc>
                <a:extLst>
                  <a:ext uri="{0D108BD9-81ED-4DB2-BD59-A6C34878D82A}">
                    <a16:rowId xmlns:a16="http://schemas.microsoft.com/office/drawing/2014/main" val="2074195176"/>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28</a:t>
                      </a:r>
                    </a:p>
                  </a:txBody>
                  <a:tcPr marL="6350" marR="6350" marT="6350" marB="0" anchor="ctr"/>
                </a:tc>
                <a:tc>
                  <a:txBody>
                    <a:bodyPr/>
                    <a:lstStyle/>
                    <a:p>
                      <a:pPr algn="ctr" fontAlgn="b">
                        <a:buNone/>
                      </a:pPr>
                      <a:r>
                        <a:rPr lang="en-IN" sz="2000" b="0" i="0" u="none" strike="noStrike">
                          <a:solidFill>
                            <a:srgbClr val="000000"/>
                          </a:solidFill>
                          <a:effectLst/>
                          <a:latin typeface="Trebuchet MS" panose="020B0603020202020204" pitchFamily="34" charset="0"/>
                        </a:rPr>
                        <a:t>10(26AAB)</a:t>
                      </a:r>
                    </a:p>
                  </a:txBody>
                  <a:tcPr marL="6350" marR="6350" marT="6350" marB="0" anchor="ctr"/>
                </a:tc>
                <a:tc>
                  <a:txBody>
                    <a:bodyPr/>
                    <a:lstStyle/>
                    <a:p>
                      <a:pPr algn="l" fontAlgn="b">
                        <a:buNone/>
                      </a:pPr>
                      <a:r>
                        <a:rPr lang="en-IN" sz="2000" b="0" i="0" u="none" strike="noStrike">
                          <a:solidFill>
                            <a:srgbClr val="000000"/>
                          </a:solidFill>
                          <a:effectLst/>
                          <a:latin typeface="Trebuchet MS" panose="020B0603020202020204" pitchFamily="34" charset="0"/>
                        </a:rPr>
                        <a:t>Agricultural produce market committee</a:t>
                      </a:r>
                    </a:p>
                  </a:txBody>
                  <a:tcPr marL="6350" marR="6350" marT="6350" marB="0" anchor="b"/>
                </a:tc>
                <a:extLst>
                  <a:ext uri="{0D108BD9-81ED-4DB2-BD59-A6C34878D82A}">
                    <a16:rowId xmlns:a16="http://schemas.microsoft.com/office/drawing/2014/main" val="2632232816"/>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29</a:t>
                      </a:r>
                    </a:p>
                  </a:txBody>
                  <a:tcPr marL="6350" marR="6350" marT="6350" marB="0" anchor="ctr"/>
                </a:tc>
                <a:tc>
                  <a:txBody>
                    <a:bodyPr/>
                    <a:lstStyle/>
                    <a:p>
                      <a:pPr algn="ctr" fontAlgn="b">
                        <a:buNone/>
                      </a:pPr>
                      <a:r>
                        <a:rPr lang="en-IN" sz="2000" b="0" i="0" u="none" strike="noStrike">
                          <a:solidFill>
                            <a:srgbClr val="000000"/>
                          </a:solidFill>
                          <a:effectLst/>
                          <a:latin typeface="Trebuchet MS" panose="020B0603020202020204" pitchFamily="34" charset="0"/>
                        </a:rPr>
                        <a:t>10(26B)</a:t>
                      </a:r>
                    </a:p>
                  </a:txBody>
                  <a:tcPr marL="6350" marR="6350" marT="6350" marB="0" anchor="ctr"/>
                </a:tc>
                <a:tc>
                  <a:txBody>
                    <a:bodyPr/>
                    <a:lstStyle/>
                    <a:p>
                      <a:pPr algn="l" fontAlgn="b">
                        <a:buNone/>
                      </a:pPr>
                      <a:r>
                        <a:rPr lang="en-US" sz="2000" b="0" i="0" u="none" strike="noStrike">
                          <a:solidFill>
                            <a:srgbClr val="000000"/>
                          </a:solidFill>
                          <a:effectLst/>
                          <a:latin typeface="Trebuchet MS" panose="020B0603020202020204" pitchFamily="34" charset="0"/>
                        </a:rPr>
                        <a:t>Corporation for SC/ST/backward classes</a:t>
                      </a:r>
                    </a:p>
                  </a:txBody>
                  <a:tcPr marL="6350" marR="6350" marT="6350" marB="0" anchor="b"/>
                </a:tc>
                <a:extLst>
                  <a:ext uri="{0D108BD9-81ED-4DB2-BD59-A6C34878D82A}">
                    <a16:rowId xmlns:a16="http://schemas.microsoft.com/office/drawing/2014/main" val="1419716186"/>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30</a:t>
                      </a:r>
                    </a:p>
                  </a:txBody>
                  <a:tcPr marL="6350" marR="6350" marT="6350" marB="0" anchor="ctr"/>
                </a:tc>
                <a:tc>
                  <a:txBody>
                    <a:bodyPr/>
                    <a:lstStyle/>
                    <a:p>
                      <a:pPr algn="ctr" fontAlgn="b">
                        <a:buNone/>
                      </a:pPr>
                      <a:r>
                        <a:rPr lang="en-IN" sz="2000" b="0" i="0" u="none" strike="noStrike" dirty="0">
                          <a:solidFill>
                            <a:srgbClr val="000000"/>
                          </a:solidFill>
                          <a:effectLst/>
                          <a:latin typeface="Trebuchet MS" panose="020B0603020202020204" pitchFamily="34" charset="0"/>
                        </a:rPr>
                        <a:t>10(26BB)</a:t>
                      </a:r>
                    </a:p>
                  </a:txBody>
                  <a:tcPr marL="6350" marR="6350" marT="6350" marB="0" anchor="ctr"/>
                </a:tc>
                <a:tc>
                  <a:txBody>
                    <a:bodyPr/>
                    <a:lstStyle/>
                    <a:p>
                      <a:pPr algn="l" fontAlgn="b">
                        <a:buNone/>
                      </a:pPr>
                      <a:r>
                        <a:rPr lang="en-IN" sz="2000" b="0" i="0" u="none" strike="noStrike" dirty="0">
                          <a:solidFill>
                            <a:srgbClr val="000000"/>
                          </a:solidFill>
                          <a:effectLst/>
                          <a:latin typeface="Trebuchet MS" panose="020B0603020202020204" pitchFamily="34" charset="0"/>
                        </a:rPr>
                        <a:t>Corporation for minority community</a:t>
                      </a:r>
                    </a:p>
                  </a:txBody>
                  <a:tcPr marL="6350" marR="6350" marT="6350" marB="0" anchor="b"/>
                </a:tc>
                <a:extLst>
                  <a:ext uri="{0D108BD9-81ED-4DB2-BD59-A6C34878D82A}">
                    <a16:rowId xmlns:a16="http://schemas.microsoft.com/office/drawing/2014/main" val="723701973"/>
                  </a:ext>
                </a:extLst>
              </a:tr>
            </a:tbl>
          </a:graphicData>
        </a:graphic>
      </p:graphicFrame>
    </p:spTree>
    <p:extLst>
      <p:ext uri="{BB962C8B-B14F-4D97-AF65-F5344CB8AC3E}">
        <p14:creationId xmlns:p14="http://schemas.microsoft.com/office/powerpoint/2010/main" val="3294367086"/>
      </p:ext>
    </p:extLst>
  </p:cSld>
  <p:clrMapOvr>
    <a:masterClrMapping/>
  </p:clrMapOvr>
  <p:transition spd="slow">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C62FB-BEA9-B038-A4E8-94899F7E27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9379D2-1EF2-912C-C3F6-4A6C2E02FC1E}"/>
              </a:ext>
            </a:extLst>
          </p:cNvPr>
          <p:cNvSpPr>
            <a:spLocks noGrp="1"/>
          </p:cNvSpPr>
          <p:nvPr>
            <p:ph type="title"/>
          </p:nvPr>
        </p:nvSpPr>
        <p:spPr/>
        <p:txBody>
          <a:bodyPr/>
          <a:lstStyle/>
          <a:p>
            <a:pPr algn="ctr"/>
            <a:r>
              <a:rPr lang="en-IN" dirty="0">
                <a:latin typeface="Trebuchet MS" panose="020B0603020202020204" pitchFamily="34" charset="0"/>
              </a:rPr>
              <a:t>Schedule – VII  - 48 +1 Items</a:t>
            </a:r>
            <a:br>
              <a:rPr lang="en-IN" dirty="0">
                <a:latin typeface="Trebuchet MS" panose="020B0603020202020204" pitchFamily="34" charset="0"/>
              </a:rPr>
            </a:br>
            <a:r>
              <a:rPr lang="en-IN" dirty="0">
                <a:latin typeface="Trebuchet MS" panose="020B0603020202020204" pitchFamily="34" charset="0"/>
              </a:rPr>
              <a:t>(Specified bodies, institutions, etc)</a:t>
            </a:r>
            <a:endParaRPr lang="en-IN" dirty="0"/>
          </a:p>
        </p:txBody>
      </p:sp>
      <p:graphicFrame>
        <p:nvGraphicFramePr>
          <p:cNvPr id="6" name="Content Placeholder 5">
            <a:extLst>
              <a:ext uri="{FF2B5EF4-FFF2-40B4-BE49-F238E27FC236}">
                <a16:creationId xmlns:a16="http://schemas.microsoft.com/office/drawing/2014/main" id="{22A18D26-8CD6-5406-DFCE-98D9364AA0AD}"/>
              </a:ext>
            </a:extLst>
          </p:cNvPr>
          <p:cNvGraphicFramePr>
            <a:graphicFrameLocks noGrp="1"/>
          </p:cNvGraphicFramePr>
          <p:nvPr>
            <p:ph idx="1"/>
            <p:extLst>
              <p:ext uri="{D42A27DB-BD31-4B8C-83A1-F6EECF244321}">
                <p14:modId xmlns:p14="http://schemas.microsoft.com/office/powerpoint/2010/main" val="2288145363"/>
              </p:ext>
            </p:extLst>
          </p:nvPr>
        </p:nvGraphicFramePr>
        <p:xfrm>
          <a:off x="1352550" y="1905000"/>
          <a:ext cx="9582150" cy="4625110"/>
        </p:xfrm>
        <a:graphic>
          <a:graphicData uri="http://schemas.openxmlformats.org/drawingml/2006/table">
            <a:tbl>
              <a:tblPr>
                <a:tableStyleId>{BDBED569-4797-4DF1-A0F4-6AAB3CD982D8}</a:tableStyleId>
              </a:tblPr>
              <a:tblGrid>
                <a:gridCol w="1362497">
                  <a:extLst>
                    <a:ext uri="{9D8B030D-6E8A-4147-A177-3AD203B41FA5}">
                      <a16:colId xmlns:a16="http://schemas.microsoft.com/office/drawing/2014/main" val="939186673"/>
                    </a:ext>
                  </a:extLst>
                </a:gridCol>
                <a:gridCol w="2218903">
                  <a:extLst>
                    <a:ext uri="{9D8B030D-6E8A-4147-A177-3AD203B41FA5}">
                      <a16:colId xmlns:a16="http://schemas.microsoft.com/office/drawing/2014/main" val="3682069393"/>
                    </a:ext>
                  </a:extLst>
                </a:gridCol>
                <a:gridCol w="6000750">
                  <a:extLst>
                    <a:ext uri="{9D8B030D-6E8A-4147-A177-3AD203B41FA5}">
                      <a16:colId xmlns:a16="http://schemas.microsoft.com/office/drawing/2014/main" val="3243309719"/>
                    </a:ext>
                  </a:extLst>
                </a:gridCol>
              </a:tblGrid>
              <a:tr h="400916">
                <a:tc>
                  <a:txBody>
                    <a:bodyPr/>
                    <a:lstStyle/>
                    <a:p>
                      <a:pPr algn="ctr" fontAlgn="ctr">
                        <a:buNone/>
                      </a:pPr>
                      <a:r>
                        <a:rPr lang="en-IN" sz="2000" b="0" u="none" strike="noStrike" dirty="0">
                          <a:effectLst/>
                          <a:latin typeface="Trebuchet MS" panose="020B0603020202020204" pitchFamily="34" charset="0"/>
                        </a:rPr>
                        <a:t>Table Sl. No.</a:t>
                      </a:r>
                      <a:endParaRPr lang="en-IN" sz="2000" b="0"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US" sz="2000" b="0" u="none" strike="noStrike" dirty="0">
                          <a:effectLst/>
                          <a:latin typeface="Trebuchet MS" panose="020B0603020202020204" pitchFamily="34" charset="0"/>
                        </a:rPr>
                        <a:t>Sec in IT Act 1961</a:t>
                      </a:r>
                      <a:endParaRPr lang="en-US" sz="2000" b="0" i="0" u="none" strike="noStrike" dirty="0">
                        <a:solidFill>
                          <a:srgbClr val="000000"/>
                        </a:solidFill>
                        <a:effectLst/>
                        <a:latin typeface="Trebuchet MS" panose="020B060302020202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000" u="none" strike="noStrike" dirty="0">
                          <a:effectLst/>
                          <a:latin typeface="Trebuchet MS" panose="020B0603020202020204" pitchFamily="34" charset="0"/>
                        </a:rPr>
                        <a:t>Short description - as per Income-tax Act, 2025</a:t>
                      </a:r>
                      <a:endParaRPr lang="en-US" sz="2000" b="1" i="0" u="none" strike="noStrike" dirty="0">
                        <a:solidFill>
                          <a:srgbClr val="000000"/>
                        </a:solidFill>
                        <a:effectLst/>
                        <a:latin typeface="Trebuchet MS" panose="020B0603020202020204" pitchFamily="34" charset="0"/>
                      </a:endParaRPr>
                    </a:p>
                  </a:txBody>
                  <a:tcPr marL="6350" marR="6350" marT="6350" marB="0" anchor="ctr"/>
                </a:tc>
                <a:extLst>
                  <a:ext uri="{0D108BD9-81ED-4DB2-BD59-A6C34878D82A}">
                    <a16:rowId xmlns:a16="http://schemas.microsoft.com/office/drawing/2014/main" val="484456805"/>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31</a:t>
                      </a:r>
                    </a:p>
                  </a:txBody>
                  <a:tcPr marL="6350" marR="6350" marT="6350" marB="0" anchor="ctr"/>
                </a:tc>
                <a:tc>
                  <a:txBody>
                    <a:bodyPr/>
                    <a:lstStyle/>
                    <a:p>
                      <a:pPr algn="ctr" fontAlgn="b">
                        <a:buNone/>
                      </a:pPr>
                      <a:r>
                        <a:rPr lang="en-IN" sz="2000" b="0" i="0" u="none" strike="noStrike">
                          <a:solidFill>
                            <a:srgbClr val="000000"/>
                          </a:solidFill>
                          <a:effectLst/>
                          <a:latin typeface="Trebuchet MS" panose="020B0603020202020204" pitchFamily="34" charset="0"/>
                        </a:rPr>
                        <a:t>10(26BBB)</a:t>
                      </a:r>
                    </a:p>
                  </a:txBody>
                  <a:tcPr marL="6350" marR="6350" marT="6350" marB="0" anchor="ctr"/>
                </a:tc>
                <a:tc>
                  <a:txBody>
                    <a:bodyPr/>
                    <a:lstStyle/>
                    <a:p>
                      <a:pPr algn="l" fontAlgn="b">
                        <a:buNone/>
                      </a:pPr>
                      <a:r>
                        <a:rPr lang="en-IN" sz="2000" b="0" i="0" u="none" strike="noStrike">
                          <a:solidFill>
                            <a:srgbClr val="000000"/>
                          </a:solidFill>
                          <a:effectLst/>
                          <a:latin typeface="Trebuchet MS" panose="020B0603020202020204" pitchFamily="34" charset="0"/>
                        </a:rPr>
                        <a:t>Corporation for ex-servicemen welfare</a:t>
                      </a:r>
                    </a:p>
                  </a:txBody>
                  <a:tcPr marL="6350" marR="6350" marT="6350" marB="0" anchor="b"/>
                </a:tc>
                <a:extLst>
                  <a:ext uri="{0D108BD9-81ED-4DB2-BD59-A6C34878D82A}">
                    <a16:rowId xmlns:a16="http://schemas.microsoft.com/office/drawing/2014/main" val="81826803"/>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32</a:t>
                      </a:r>
                    </a:p>
                  </a:txBody>
                  <a:tcPr marL="6350" marR="6350" marT="6350" marB="0" anchor="ctr"/>
                </a:tc>
                <a:tc>
                  <a:txBody>
                    <a:bodyPr/>
                    <a:lstStyle/>
                    <a:p>
                      <a:pPr algn="ctr" fontAlgn="b">
                        <a:buNone/>
                      </a:pPr>
                      <a:r>
                        <a:rPr lang="en-IN" sz="2000" b="0" i="0" u="none" strike="noStrike">
                          <a:solidFill>
                            <a:srgbClr val="000000"/>
                          </a:solidFill>
                          <a:effectLst/>
                          <a:latin typeface="Trebuchet MS" panose="020B0603020202020204" pitchFamily="34" charset="0"/>
                        </a:rPr>
                        <a:t>10(27)</a:t>
                      </a:r>
                    </a:p>
                  </a:txBody>
                  <a:tcPr marL="6350" marR="6350" marT="6350" marB="0" anchor="ctr"/>
                </a:tc>
                <a:tc>
                  <a:txBody>
                    <a:bodyPr/>
                    <a:lstStyle/>
                    <a:p>
                      <a:pPr algn="l" fontAlgn="b">
                        <a:buNone/>
                      </a:pPr>
                      <a:r>
                        <a:rPr lang="en-US" sz="2000" b="0" i="0" u="none" strike="noStrike">
                          <a:solidFill>
                            <a:srgbClr val="000000"/>
                          </a:solidFill>
                          <a:effectLst/>
                          <a:latin typeface="Trebuchet MS" panose="020B0603020202020204" pitchFamily="34" charset="0"/>
                        </a:rPr>
                        <a:t>Co-operative society for SC/ST promotion</a:t>
                      </a:r>
                    </a:p>
                  </a:txBody>
                  <a:tcPr marL="6350" marR="6350" marT="6350" marB="0" anchor="b"/>
                </a:tc>
                <a:extLst>
                  <a:ext uri="{0D108BD9-81ED-4DB2-BD59-A6C34878D82A}">
                    <a16:rowId xmlns:a16="http://schemas.microsoft.com/office/drawing/2014/main" val="1189094301"/>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33</a:t>
                      </a:r>
                    </a:p>
                  </a:txBody>
                  <a:tcPr marL="6350" marR="6350" marT="6350" marB="0" anchor="ctr"/>
                </a:tc>
                <a:tc>
                  <a:txBody>
                    <a:bodyPr/>
                    <a:lstStyle/>
                    <a:p>
                      <a:pPr algn="ctr" fontAlgn="b">
                        <a:buNone/>
                      </a:pPr>
                      <a:r>
                        <a:rPr lang="en-IN" sz="2000" b="0" i="0" u="none" strike="noStrike">
                          <a:solidFill>
                            <a:srgbClr val="000000"/>
                          </a:solidFill>
                          <a:effectLst/>
                          <a:latin typeface="Trebuchet MS" panose="020B0603020202020204" pitchFamily="34" charset="0"/>
                        </a:rPr>
                        <a:t>10(29A)(a)</a:t>
                      </a:r>
                    </a:p>
                  </a:txBody>
                  <a:tcPr marL="6350" marR="6350" marT="6350" marB="0" anchor="ctr"/>
                </a:tc>
                <a:tc>
                  <a:txBody>
                    <a:bodyPr/>
                    <a:lstStyle/>
                    <a:p>
                      <a:pPr algn="l" fontAlgn="b">
                        <a:buNone/>
                      </a:pPr>
                      <a:r>
                        <a:rPr lang="en-IN" sz="2000" b="0" i="0" u="none" strike="noStrike">
                          <a:solidFill>
                            <a:srgbClr val="000000"/>
                          </a:solidFill>
                          <a:effectLst/>
                          <a:latin typeface="Trebuchet MS" panose="020B0603020202020204" pitchFamily="34" charset="0"/>
                        </a:rPr>
                        <a:t>Coffee Board</a:t>
                      </a:r>
                    </a:p>
                  </a:txBody>
                  <a:tcPr marL="6350" marR="6350" marT="6350" marB="0" anchor="b"/>
                </a:tc>
                <a:extLst>
                  <a:ext uri="{0D108BD9-81ED-4DB2-BD59-A6C34878D82A}">
                    <a16:rowId xmlns:a16="http://schemas.microsoft.com/office/drawing/2014/main" val="1962377417"/>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34</a:t>
                      </a:r>
                    </a:p>
                  </a:txBody>
                  <a:tcPr marL="6350" marR="6350" marT="6350" marB="0" anchor="ctr"/>
                </a:tc>
                <a:tc>
                  <a:txBody>
                    <a:bodyPr/>
                    <a:lstStyle/>
                    <a:p>
                      <a:pPr algn="ctr" fontAlgn="b">
                        <a:buNone/>
                      </a:pPr>
                      <a:r>
                        <a:rPr lang="en-IN" sz="2000" b="0" i="0" u="none" strike="noStrike">
                          <a:solidFill>
                            <a:srgbClr val="000000"/>
                          </a:solidFill>
                          <a:effectLst/>
                          <a:latin typeface="Trebuchet MS" panose="020B0603020202020204" pitchFamily="34" charset="0"/>
                        </a:rPr>
                        <a:t>10(29A)(b)</a:t>
                      </a:r>
                    </a:p>
                  </a:txBody>
                  <a:tcPr marL="6350" marR="6350" marT="6350" marB="0" anchor="ctr"/>
                </a:tc>
                <a:tc>
                  <a:txBody>
                    <a:bodyPr/>
                    <a:lstStyle/>
                    <a:p>
                      <a:pPr algn="l" fontAlgn="b">
                        <a:buNone/>
                      </a:pPr>
                      <a:r>
                        <a:rPr lang="en-IN" sz="2000" b="0" i="0" u="none" strike="noStrike">
                          <a:solidFill>
                            <a:srgbClr val="000000"/>
                          </a:solidFill>
                          <a:effectLst/>
                          <a:latin typeface="Trebuchet MS" panose="020B0603020202020204" pitchFamily="34" charset="0"/>
                        </a:rPr>
                        <a:t>Rubber Board</a:t>
                      </a:r>
                    </a:p>
                  </a:txBody>
                  <a:tcPr marL="6350" marR="6350" marT="6350" marB="0" anchor="b"/>
                </a:tc>
                <a:extLst>
                  <a:ext uri="{0D108BD9-81ED-4DB2-BD59-A6C34878D82A}">
                    <a16:rowId xmlns:a16="http://schemas.microsoft.com/office/drawing/2014/main" val="549834938"/>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35</a:t>
                      </a:r>
                    </a:p>
                  </a:txBody>
                  <a:tcPr marL="6350" marR="6350" marT="6350" marB="0" anchor="ctr"/>
                </a:tc>
                <a:tc>
                  <a:txBody>
                    <a:bodyPr/>
                    <a:lstStyle/>
                    <a:p>
                      <a:pPr algn="ctr" fontAlgn="b">
                        <a:buNone/>
                      </a:pPr>
                      <a:r>
                        <a:rPr lang="en-IN" sz="2000" b="0" i="0" u="none" strike="noStrike">
                          <a:solidFill>
                            <a:srgbClr val="000000"/>
                          </a:solidFill>
                          <a:effectLst/>
                          <a:latin typeface="Trebuchet MS" panose="020B0603020202020204" pitchFamily="34" charset="0"/>
                        </a:rPr>
                        <a:t>10(29A)(c)</a:t>
                      </a:r>
                    </a:p>
                  </a:txBody>
                  <a:tcPr marL="6350" marR="6350" marT="6350" marB="0" anchor="ctr"/>
                </a:tc>
                <a:tc>
                  <a:txBody>
                    <a:bodyPr/>
                    <a:lstStyle/>
                    <a:p>
                      <a:pPr algn="l" fontAlgn="b">
                        <a:buNone/>
                      </a:pPr>
                      <a:r>
                        <a:rPr lang="en-IN" sz="2000" b="0" i="0" u="none" strike="noStrike">
                          <a:solidFill>
                            <a:srgbClr val="000000"/>
                          </a:solidFill>
                          <a:effectLst/>
                          <a:latin typeface="Trebuchet MS" panose="020B0603020202020204" pitchFamily="34" charset="0"/>
                        </a:rPr>
                        <a:t>Tea Board</a:t>
                      </a:r>
                    </a:p>
                  </a:txBody>
                  <a:tcPr marL="6350" marR="6350" marT="6350" marB="0" anchor="b"/>
                </a:tc>
                <a:extLst>
                  <a:ext uri="{0D108BD9-81ED-4DB2-BD59-A6C34878D82A}">
                    <a16:rowId xmlns:a16="http://schemas.microsoft.com/office/drawing/2014/main" val="330560980"/>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36</a:t>
                      </a:r>
                    </a:p>
                  </a:txBody>
                  <a:tcPr marL="6350" marR="6350" marT="6350" marB="0" anchor="ctr"/>
                </a:tc>
                <a:tc>
                  <a:txBody>
                    <a:bodyPr/>
                    <a:lstStyle/>
                    <a:p>
                      <a:pPr algn="ctr" fontAlgn="b">
                        <a:buNone/>
                      </a:pPr>
                      <a:r>
                        <a:rPr lang="en-IN" sz="2000" b="0" i="0" u="none" strike="noStrike">
                          <a:solidFill>
                            <a:srgbClr val="000000"/>
                          </a:solidFill>
                          <a:effectLst/>
                          <a:latin typeface="Trebuchet MS" panose="020B0603020202020204" pitchFamily="34" charset="0"/>
                        </a:rPr>
                        <a:t>10(29A)(d)</a:t>
                      </a:r>
                    </a:p>
                  </a:txBody>
                  <a:tcPr marL="6350" marR="6350" marT="6350" marB="0" anchor="ctr"/>
                </a:tc>
                <a:tc>
                  <a:txBody>
                    <a:bodyPr/>
                    <a:lstStyle/>
                    <a:p>
                      <a:pPr algn="l" fontAlgn="b">
                        <a:buNone/>
                      </a:pPr>
                      <a:r>
                        <a:rPr lang="en-IN" sz="2000" b="0" i="0" u="none" strike="noStrike">
                          <a:solidFill>
                            <a:srgbClr val="000000"/>
                          </a:solidFill>
                          <a:effectLst/>
                          <a:latin typeface="Trebuchet MS" panose="020B0603020202020204" pitchFamily="34" charset="0"/>
                        </a:rPr>
                        <a:t>Tobacco Board</a:t>
                      </a:r>
                    </a:p>
                  </a:txBody>
                  <a:tcPr marL="6350" marR="6350" marT="6350" marB="0" anchor="b"/>
                </a:tc>
                <a:extLst>
                  <a:ext uri="{0D108BD9-81ED-4DB2-BD59-A6C34878D82A}">
                    <a16:rowId xmlns:a16="http://schemas.microsoft.com/office/drawing/2014/main" val="1409462956"/>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37</a:t>
                      </a:r>
                    </a:p>
                  </a:txBody>
                  <a:tcPr marL="6350" marR="6350" marT="6350" marB="0" anchor="ctr"/>
                </a:tc>
                <a:tc>
                  <a:txBody>
                    <a:bodyPr/>
                    <a:lstStyle/>
                    <a:p>
                      <a:pPr algn="ctr" fontAlgn="b">
                        <a:buNone/>
                      </a:pPr>
                      <a:r>
                        <a:rPr lang="en-IN" sz="2000" b="0" i="0" u="none" strike="noStrike">
                          <a:solidFill>
                            <a:srgbClr val="000000"/>
                          </a:solidFill>
                          <a:effectLst/>
                          <a:latin typeface="Trebuchet MS" panose="020B0603020202020204" pitchFamily="34" charset="0"/>
                        </a:rPr>
                        <a:t>10(29A)(e)</a:t>
                      </a:r>
                    </a:p>
                  </a:txBody>
                  <a:tcPr marL="6350" marR="6350" marT="6350" marB="0" anchor="ctr"/>
                </a:tc>
                <a:tc>
                  <a:txBody>
                    <a:bodyPr/>
                    <a:lstStyle/>
                    <a:p>
                      <a:pPr algn="l" fontAlgn="b">
                        <a:buNone/>
                      </a:pPr>
                      <a:r>
                        <a:rPr lang="en-US" sz="2000" b="0" i="0" u="none" strike="noStrike">
                          <a:solidFill>
                            <a:srgbClr val="000000"/>
                          </a:solidFill>
                          <a:effectLst/>
                          <a:latin typeface="Trebuchet MS" panose="020B0603020202020204" pitchFamily="34" charset="0"/>
                        </a:rPr>
                        <a:t>Marine Products Export Development Authority</a:t>
                      </a:r>
                    </a:p>
                  </a:txBody>
                  <a:tcPr marL="6350" marR="6350" marT="6350" marB="0" anchor="b"/>
                </a:tc>
                <a:extLst>
                  <a:ext uri="{0D108BD9-81ED-4DB2-BD59-A6C34878D82A}">
                    <a16:rowId xmlns:a16="http://schemas.microsoft.com/office/drawing/2014/main" val="2074195176"/>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38</a:t>
                      </a:r>
                    </a:p>
                  </a:txBody>
                  <a:tcPr marL="6350" marR="6350" marT="6350" marB="0" anchor="ctr"/>
                </a:tc>
                <a:tc>
                  <a:txBody>
                    <a:bodyPr/>
                    <a:lstStyle/>
                    <a:p>
                      <a:pPr algn="ctr" fontAlgn="b">
                        <a:buNone/>
                      </a:pPr>
                      <a:r>
                        <a:rPr lang="en-IN" sz="2000" b="0" i="0" u="none" strike="noStrike">
                          <a:solidFill>
                            <a:srgbClr val="000000"/>
                          </a:solidFill>
                          <a:effectLst/>
                          <a:latin typeface="Trebuchet MS" panose="020B0603020202020204" pitchFamily="34" charset="0"/>
                        </a:rPr>
                        <a:t>10(29A)(f)</a:t>
                      </a:r>
                    </a:p>
                  </a:txBody>
                  <a:tcPr marL="6350" marR="6350" marT="6350" marB="0" anchor="ctr"/>
                </a:tc>
                <a:tc>
                  <a:txBody>
                    <a:bodyPr/>
                    <a:lstStyle/>
                    <a:p>
                      <a:pPr algn="l" fontAlgn="b">
                        <a:buNone/>
                      </a:pPr>
                      <a:r>
                        <a:rPr lang="en-IN" sz="2000" b="0" i="0" u="none" strike="noStrike">
                          <a:solidFill>
                            <a:srgbClr val="000000"/>
                          </a:solidFill>
                          <a:effectLst/>
                          <a:latin typeface="Trebuchet MS" panose="020B0603020202020204" pitchFamily="34" charset="0"/>
                        </a:rPr>
                        <a:t>APEDA</a:t>
                      </a:r>
                    </a:p>
                  </a:txBody>
                  <a:tcPr marL="6350" marR="6350" marT="6350" marB="0" anchor="b"/>
                </a:tc>
                <a:extLst>
                  <a:ext uri="{0D108BD9-81ED-4DB2-BD59-A6C34878D82A}">
                    <a16:rowId xmlns:a16="http://schemas.microsoft.com/office/drawing/2014/main" val="2632232816"/>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39</a:t>
                      </a:r>
                    </a:p>
                  </a:txBody>
                  <a:tcPr marL="6350" marR="6350" marT="6350" marB="0" anchor="ctr"/>
                </a:tc>
                <a:tc>
                  <a:txBody>
                    <a:bodyPr/>
                    <a:lstStyle/>
                    <a:p>
                      <a:pPr algn="ctr" fontAlgn="b">
                        <a:buNone/>
                      </a:pPr>
                      <a:r>
                        <a:rPr lang="en-IN" sz="2000" b="0" i="0" u="none" strike="noStrike">
                          <a:solidFill>
                            <a:srgbClr val="000000"/>
                          </a:solidFill>
                          <a:effectLst/>
                          <a:latin typeface="Trebuchet MS" panose="020B0603020202020204" pitchFamily="34" charset="0"/>
                        </a:rPr>
                        <a:t>10(29A)(g)</a:t>
                      </a:r>
                    </a:p>
                  </a:txBody>
                  <a:tcPr marL="6350" marR="6350" marT="6350" marB="0" anchor="ctr"/>
                </a:tc>
                <a:tc>
                  <a:txBody>
                    <a:bodyPr/>
                    <a:lstStyle/>
                    <a:p>
                      <a:pPr algn="l" fontAlgn="b">
                        <a:buNone/>
                      </a:pPr>
                      <a:r>
                        <a:rPr lang="en-IN" sz="2000" b="0" i="0" u="none" strike="noStrike">
                          <a:solidFill>
                            <a:srgbClr val="000000"/>
                          </a:solidFill>
                          <a:effectLst/>
                          <a:latin typeface="Trebuchet MS" panose="020B0603020202020204" pitchFamily="34" charset="0"/>
                        </a:rPr>
                        <a:t>Spices Board</a:t>
                      </a:r>
                    </a:p>
                  </a:txBody>
                  <a:tcPr marL="6350" marR="6350" marT="6350" marB="0" anchor="b"/>
                </a:tc>
                <a:extLst>
                  <a:ext uri="{0D108BD9-81ED-4DB2-BD59-A6C34878D82A}">
                    <a16:rowId xmlns:a16="http://schemas.microsoft.com/office/drawing/2014/main" val="1419716186"/>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40</a:t>
                      </a:r>
                    </a:p>
                  </a:txBody>
                  <a:tcPr marL="6350" marR="6350" marT="6350" marB="0" anchor="ctr"/>
                </a:tc>
                <a:tc>
                  <a:txBody>
                    <a:bodyPr/>
                    <a:lstStyle/>
                    <a:p>
                      <a:pPr algn="ctr" fontAlgn="b">
                        <a:buNone/>
                      </a:pPr>
                      <a:r>
                        <a:rPr lang="en-IN" sz="2000" b="0" i="0" u="none" strike="noStrike" dirty="0">
                          <a:solidFill>
                            <a:srgbClr val="000000"/>
                          </a:solidFill>
                          <a:effectLst/>
                          <a:latin typeface="Trebuchet MS" panose="020B0603020202020204" pitchFamily="34" charset="0"/>
                        </a:rPr>
                        <a:t>10(29A)(h)</a:t>
                      </a:r>
                    </a:p>
                  </a:txBody>
                  <a:tcPr marL="6350" marR="6350" marT="6350" marB="0" anchor="ctr"/>
                </a:tc>
                <a:tc>
                  <a:txBody>
                    <a:bodyPr/>
                    <a:lstStyle/>
                    <a:p>
                      <a:pPr algn="l" fontAlgn="b">
                        <a:buNone/>
                      </a:pPr>
                      <a:r>
                        <a:rPr lang="en-IN" sz="2000" b="0" i="0" u="none" strike="noStrike" dirty="0">
                          <a:solidFill>
                            <a:srgbClr val="000000"/>
                          </a:solidFill>
                          <a:effectLst/>
                          <a:latin typeface="Trebuchet MS" panose="020B0603020202020204" pitchFamily="34" charset="0"/>
                        </a:rPr>
                        <a:t>Coir Board</a:t>
                      </a:r>
                    </a:p>
                  </a:txBody>
                  <a:tcPr marL="6350" marR="6350" marT="6350" marB="0" anchor="b"/>
                </a:tc>
                <a:extLst>
                  <a:ext uri="{0D108BD9-81ED-4DB2-BD59-A6C34878D82A}">
                    <a16:rowId xmlns:a16="http://schemas.microsoft.com/office/drawing/2014/main" val="723701973"/>
                  </a:ext>
                </a:extLst>
              </a:tr>
            </a:tbl>
          </a:graphicData>
        </a:graphic>
      </p:graphicFrame>
    </p:spTree>
    <p:extLst>
      <p:ext uri="{BB962C8B-B14F-4D97-AF65-F5344CB8AC3E}">
        <p14:creationId xmlns:p14="http://schemas.microsoft.com/office/powerpoint/2010/main" val="2530731816"/>
      </p:ext>
    </p:extLst>
  </p:cSld>
  <p:clrMapOvr>
    <a:masterClrMapping/>
  </p:clrMapOvr>
  <p:transition spd="slow">
    <p:wipe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80A98-22D9-08B7-DE80-A557DC1B66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D0C5E9-9D07-A2D9-2054-FDD7AF6213CE}"/>
              </a:ext>
            </a:extLst>
          </p:cNvPr>
          <p:cNvSpPr>
            <a:spLocks noGrp="1"/>
          </p:cNvSpPr>
          <p:nvPr>
            <p:ph type="title"/>
          </p:nvPr>
        </p:nvSpPr>
        <p:spPr/>
        <p:txBody>
          <a:bodyPr/>
          <a:lstStyle/>
          <a:p>
            <a:pPr algn="ctr"/>
            <a:r>
              <a:rPr lang="en-IN" dirty="0">
                <a:latin typeface="Trebuchet MS" panose="020B0603020202020204" pitchFamily="34" charset="0"/>
              </a:rPr>
              <a:t>Schedule – VII  - 48 +1 Items</a:t>
            </a:r>
            <a:br>
              <a:rPr lang="en-IN" dirty="0">
                <a:latin typeface="Trebuchet MS" panose="020B0603020202020204" pitchFamily="34" charset="0"/>
              </a:rPr>
            </a:br>
            <a:r>
              <a:rPr lang="en-IN" dirty="0">
                <a:latin typeface="Trebuchet MS" panose="020B0603020202020204" pitchFamily="34" charset="0"/>
              </a:rPr>
              <a:t>(Specified bodies, institutions, etc)</a:t>
            </a:r>
            <a:endParaRPr lang="en-IN" dirty="0"/>
          </a:p>
        </p:txBody>
      </p:sp>
      <p:graphicFrame>
        <p:nvGraphicFramePr>
          <p:cNvPr id="6" name="Content Placeholder 5">
            <a:extLst>
              <a:ext uri="{FF2B5EF4-FFF2-40B4-BE49-F238E27FC236}">
                <a16:creationId xmlns:a16="http://schemas.microsoft.com/office/drawing/2014/main" id="{018C08F5-B4FB-805A-ECA2-AB3E8D341D87}"/>
              </a:ext>
            </a:extLst>
          </p:cNvPr>
          <p:cNvGraphicFramePr>
            <a:graphicFrameLocks noGrp="1"/>
          </p:cNvGraphicFramePr>
          <p:nvPr>
            <p:ph idx="1"/>
            <p:extLst>
              <p:ext uri="{D42A27DB-BD31-4B8C-83A1-F6EECF244321}">
                <p14:modId xmlns:p14="http://schemas.microsoft.com/office/powerpoint/2010/main" val="3943697513"/>
              </p:ext>
            </p:extLst>
          </p:nvPr>
        </p:nvGraphicFramePr>
        <p:xfrm>
          <a:off x="1352550" y="1905000"/>
          <a:ext cx="9582150" cy="4224194"/>
        </p:xfrm>
        <a:graphic>
          <a:graphicData uri="http://schemas.openxmlformats.org/drawingml/2006/table">
            <a:tbl>
              <a:tblPr>
                <a:tableStyleId>{BDBED569-4797-4DF1-A0F4-6AAB3CD982D8}</a:tableStyleId>
              </a:tblPr>
              <a:tblGrid>
                <a:gridCol w="1362497">
                  <a:extLst>
                    <a:ext uri="{9D8B030D-6E8A-4147-A177-3AD203B41FA5}">
                      <a16:colId xmlns:a16="http://schemas.microsoft.com/office/drawing/2014/main" val="939186673"/>
                    </a:ext>
                  </a:extLst>
                </a:gridCol>
                <a:gridCol w="2218903">
                  <a:extLst>
                    <a:ext uri="{9D8B030D-6E8A-4147-A177-3AD203B41FA5}">
                      <a16:colId xmlns:a16="http://schemas.microsoft.com/office/drawing/2014/main" val="3682069393"/>
                    </a:ext>
                  </a:extLst>
                </a:gridCol>
                <a:gridCol w="6000750">
                  <a:extLst>
                    <a:ext uri="{9D8B030D-6E8A-4147-A177-3AD203B41FA5}">
                      <a16:colId xmlns:a16="http://schemas.microsoft.com/office/drawing/2014/main" val="3243309719"/>
                    </a:ext>
                  </a:extLst>
                </a:gridCol>
              </a:tblGrid>
              <a:tr h="400916">
                <a:tc>
                  <a:txBody>
                    <a:bodyPr/>
                    <a:lstStyle/>
                    <a:p>
                      <a:pPr algn="ctr" fontAlgn="ctr">
                        <a:buNone/>
                      </a:pPr>
                      <a:r>
                        <a:rPr lang="en-IN" sz="2000" b="0" u="none" strike="noStrike" dirty="0">
                          <a:effectLst/>
                          <a:latin typeface="Trebuchet MS" panose="020B0603020202020204" pitchFamily="34" charset="0"/>
                        </a:rPr>
                        <a:t>Table Sl. No.</a:t>
                      </a:r>
                      <a:endParaRPr lang="en-IN" sz="2000" b="0"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US" sz="2000" b="0" u="none" strike="noStrike" dirty="0">
                          <a:effectLst/>
                          <a:latin typeface="Trebuchet MS" panose="020B0603020202020204" pitchFamily="34" charset="0"/>
                        </a:rPr>
                        <a:t>Sec in IT Act 1961</a:t>
                      </a:r>
                      <a:endParaRPr lang="en-US" sz="2000" b="0" i="0" u="none" strike="noStrike" dirty="0">
                        <a:solidFill>
                          <a:srgbClr val="000000"/>
                        </a:solidFill>
                        <a:effectLst/>
                        <a:latin typeface="Trebuchet MS" panose="020B060302020202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000" u="none" strike="noStrike" dirty="0">
                          <a:effectLst/>
                          <a:latin typeface="Trebuchet MS" panose="020B0603020202020204" pitchFamily="34" charset="0"/>
                        </a:rPr>
                        <a:t>Short description - as per Income-tax Act, 2025</a:t>
                      </a:r>
                      <a:endParaRPr lang="en-US" sz="2000" b="1" i="0" u="none" strike="noStrike" dirty="0">
                        <a:solidFill>
                          <a:srgbClr val="000000"/>
                        </a:solidFill>
                        <a:effectLst/>
                        <a:latin typeface="Trebuchet MS" panose="020B0603020202020204" pitchFamily="34" charset="0"/>
                      </a:endParaRPr>
                    </a:p>
                  </a:txBody>
                  <a:tcPr marL="6350" marR="6350" marT="6350" marB="0" anchor="ctr"/>
                </a:tc>
                <a:extLst>
                  <a:ext uri="{0D108BD9-81ED-4DB2-BD59-A6C34878D82A}">
                    <a16:rowId xmlns:a16="http://schemas.microsoft.com/office/drawing/2014/main" val="484456805"/>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41</a:t>
                      </a:r>
                    </a:p>
                  </a:txBody>
                  <a:tcPr marL="6350" marR="6350" marT="6350" marB="0" anchor="ctr"/>
                </a:tc>
                <a:tc>
                  <a:txBody>
                    <a:bodyPr/>
                    <a:lstStyle/>
                    <a:p>
                      <a:pPr algn="ctr" fontAlgn="b">
                        <a:buNone/>
                      </a:pPr>
                      <a:r>
                        <a:rPr lang="en-IN" sz="2000" b="0" i="0" u="none" strike="noStrike" dirty="0">
                          <a:solidFill>
                            <a:srgbClr val="000000"/>
                          </a:solidFill>
                          <a:effectLst/>
                          <a:latin typeface="Trebuchet MS" panose="020B0603020202020204" pitchFamily="34" charset="0"/>
                        </a:rPr>
                        <a:t>10(44)</a:t>
                      </a:r>
                    </a:p>
                  </a:txBody>
                  <a:tcPr marL="6350" marR="6350" marT="6350" marB="0" anchor="ctr"/>
                </a:tc>
                <a:tc>
                  <a:txBody>
                    <a:bodyPr/>
                    <a:lstStyle/>
                    <a:p>
                      <a:pPr algn="l" fontAlgn="b">
                        <a:buNone/>
                      </a:pPr>
                      <a:r>
                        <a:rPr lang="en-IN" sz="2000" b="0" i="0" u="none" strike="noStrike" dirty="0">
                          <a:solidFill>
                            <a:srgbClr val="000000"/>
                          </a:solidFill>
                          <a:effectLst/>
                          <a:latin typeface="Trebuchet MS" panose="020B0603020202020204" pitchFamily="34" charset="0"/>
                        </a:rPr>
                        <a:t>National Pension System Trust</a:t>
                      </a:r>
                    </a:p>
                  </a:txBody>
                  <a:tcPr marL="6350" marR="6350" marT="6350" marB="0" anchor="b"/>
                </a:tc>
                <a:extLst>
                  <a:ext uri="{0D108BD9-81ED-4DB2-BD59-A6C34878D82A}">
                    <a16:rowId xmlns:a16="http://schemas.microsoft.com/office/drawing/2014/main" val="81826803"/>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42</a:t>
                      </a:r>
                    </a:p>
                  </a:txBody>
                  <a:tcPr marL="6350" marR="6350" marT="6350" marB="0" anchor="ctr"/>
                </a:tc>
                <a:tc>
                  <a:txBody>
                    <a:bodyPr/>
                    <a:lstStyle/>
                    <a:p>
                      <a:pPr algn="ctr" fontAlgn="b">
                        <a:buNone/>
                      </a:pPr>
                      <a:r>
                        <a:rPr lang="en-IN" sz="2000" b="0" i="0" u="none" strike="noStrike" dirty="0">
                          <a:solidFill>
                            <a:srgbClr val="000000"/>
                          </a:solidFill>
                          <a:effectLst/>
                          <a:latin typeface="Trebuchet MS" panose="020B0603020202020204" pitchFamily="34" charset="0"/>
                        </a:rPr>
                        <a:t>10(46A)</a:t>
                      </a:r>
                    </a:p>
                  </a:txBody>
                  <a:tcPr marL="6350" marR="6350" marT="6350" marB="0" anchor="ctr"/>
                </a:tc>
                <a:tc>
                  <a:txBody>
                    <a:bodyPr/>
                    <a:lstStyle/>
                    <a:p>
                      <a:pPr algn="l" fontAlgn="b">
                        <a:buNone/>
                      </a:pPr>
                      <a:r>
                        <a:rPr lang="en-IN" sz="2000" b="0" i="0" u="none" strike="noStrike" dirty="0">
                          <a:solidFill>
                            <a:srgbClr val="000000"/>
                          </a:solidFill>
                          <a:effectLst/>
                          <a:latin typeface="Trebuchet MS" panose="020B0603020202020204" pitchFamily="34" charset="0"/>
                        </a:rPr>
                        <a:t>Notified development / planning authority</a:t>
                      </a:r>
                    </a:p>
                  </a:txBody>
                  <a:tcPr marL="6350" marR="6350" marT="6350" marB="0" anchor="b"/>
                </a:tc>
                <a:extLst>
                  <a:ext uri="{0D108BD9-81ED-4DB2-BD59-A6C34878D82A}">
                    <a16:rowId xmlns:a16="http://schemas.microsoft.com/office/drawing/2014/main" val="1189094301"/>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43</a:t>
                      </a:r>
                    </a:p>
                  </a:txBody>
                  <a:tcPr marL="6350" marR="6350" marT="6350" marB="0" anchor="ctr"/>
                </a:tc>
                <a:tc>
                  <a:txBody>
                    <a:bodyPr/>
                    <a:lstStyle/>
                    <a:p>
                      <a:pPr algn="ctr" fontAlgn="b">
                        <a:buNone/>
                      </a:pPr>
                      <a:r>
                        <a:rPr lang="en-IN" sz="2000" b="0" i="0" u="none" strike="noStrike" dirty="0">
                          <a:solidFill>
                            <a:srgbClr val="000000"/>
                          </a:solidFill>
                          <a:effectLst/>
                          <a:latin typeface="Trebuchet MS" panose="020B0603020202020204" pitchFamily="34" charset="0"/>
                        </a:rPr>
                        <a:t>10(46B)(</a:t>
                      </a:r>
                      <a:r>
                        <a:rPr lang="en-IN" sz="2000" b="0" i="0" u="none" strike="noStrike" dirty="0" err="1">
                          <a:solidFill>
                            <a:srgbClr val="000000"/>
                          </a:solidFill>
                          <a:effectLst/>
                          <a:latin typeface="Trebuchet MS" panose="020B0603020202020204" pitchFamily="34" charset="0"/>
                        </a:rPr>
                        <a:t>i</a:t>
                      </a:r>
                      <a:r>
                        <a:rPr lang="en-IN" sz="2000" b="0" i="0" u="none" strike="noStrike" dirty="0">
                          <a:solidFill>
                            <a:srgbClr val="000000"/>
                          </a:solidFill>
                          <a:effectLst/>
                          <a:latin typeface="Trebuchet MS" panose="020B0603020202020204" pitchFamily="34" charset="0"/>
                        </a:rPr>
                        <a:t>)</a:t>
                      </a:r>
                    </a:p>
                  </a:txBody>
                  <a:tcPr marL="6350" marR="6350" marT="6350" marB="0" anchor="ctr"/>
                </a:tc>
                <a:tc>
                  <a:txBody>
                    <a:bodyPr/>
                    <a:lstStyle/>
                    <a:p>
                      <a:pPr algn="l" fontAlgn="b">
                        <a:buNone/>
                      </a:pPr>
                      <a:r>
                        <a:rPr lang="en-US" sz="2000" b="0" i="0" u="none" strike="noStrike" dirty="0">
                          <a:solidFill>
                            <a:srgbClr val="000000"/>
                          </a:solidFill>
                          <a:effectLst/>
                          <a:latin typeface="Trebuchet MS" panose="020B0603020202020204" pitchFamily="34" charset="0"/>
                        </a:rPr>
                        <a:t>National Credit Guarantee Trustee Co Ltd</a:t>
                      </a:r>
                    </a:p>
                  </a:txBody>
                  <a:tcPr marL="6350" marR="6350" marT="6350" marB="0" anchor="b"/>
                </a:tc>
                <a:extLst>
                  <a:ext uri="{0D108BD9-81ED-4DB2-BD59-A6C34878D82A}">
                    <a16:rowId xmlns:a16="http://schemas.microsoft.com/office/drawing/2014/main" val="1962377417"/>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44</a:t>
                      </a:r>
                    </a:p>
                  </a:txBody>
                  <a:tcPr marL="6350" marR="6350" marT="6350" marB="0" anchor="ctr"/>
                </a:tc>
                <a:tc>
                  <a:txBody>
                    <a:bodyPr/>
                    <a:lstStyle/>
                    <a:p>
                      <a:pPr algn="ctr" fontAlgn="b">
                        <a:buNone/>
                      </a:pPr>
                      <a:r>
                        <a:rPr lang="en-IN" sz="2000" b="0" i="0" u="none" strike="noStrike" dirty="0">
                          <a:solidFill>
                            <a:srgbClr val="000000"/>
                          </a:solidFill>
                          <a:effectLst/>
                          <a:latin typeface="Trebuchet MS" panose="020B0603020202020204" pitchFamily="34" charset="0"/>
                        </a:rPr>
                        <a:t>10(46B)(ii)</a:t>
                      </a:r>
                    </a:p>
                  </a:txBody>
                  <a:tcPr marL="6350" marR="6350" marT="6350" marB="0" anchor="ctr"/>
                </a:tc>
                <a:tc>
                  <a:txBody>
                    <a:bodyPr/>
                    <a:lstStyle/>
                    <a:p>
                      <a:pPr algn="l" fontAlgn="b">
                        <a:buNone/>
                      </a:pPr>
                      <a:r>
                        <a:rPr lang="en-US" sz="2000" b="0" i="0" u="none" strike="noStrike">
                          <a:solidFill>
                            <a:srgbClr val="000000"/>
                          </a:solidFill>
                          <a:effectLst/>
                          <a:latin typeface="Trebuchet MS" panose="020B0603020202020204" pitchFamily="34" charset="0"/>
                        </a:rPr>
                        <a:t>Credit guarantee fund (Central Govt)</a:t>
                      </a:r>
                    </a:p>
                  </a:txBody>
                  <a:tcPr marL="6350" marR="6350" marT="6350" marB="0" anchor="b"/>
                </a:tc>
                <a:extLst>
                  <a:ext uri="{0D108BD9-81ED-4DB2-BD59-A6C34878D82A}">
                    <a16:rowId xmlns:a16="http://schemas.microsoft.com/office/drawing/2014/main" val="549834938"/>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45</a:t>
                      </a:r>
                    </a:p>
                  </a:txBody>
                  <a:tcPr marL="6350" marR="6350" marT="6350" marB="0" anchor="ctr"/>
                </a:tc>
                <a:tc>
                  <a:txBody>
                    <a:bodyPr/>
                    <a:lstStyle/>
                    <a:p>
                      <a:pPr algn="ctr" fontAlgn="b">
                        <a:buNone/>
                      </a:pPr>
                      <a:r>
                        <a:rPr lang="en-IN" sz="2000" b="0" i="0" u="none" strike="noStrike" dirty="0">
                          <a:solidFill>
                            <a:srgbClr val="000000"/>
                          </a:solidFill>
                          <a:effectLst/>
                          <a:latin typeface="Trebuchet MS" panose="020B0603020202020204" pitchFamily="34" charset="0"/>
                        </a:rPr>
                        <a:t>10(46B)(iii)</a:t>
                      </a:r>
                    </a:p>
                  </a:txBody>
                  <a:tcPr marL="6350" marR="6350" marT="6350" marB="0" anchor="ctr"/>
                </a:tc>
                <a:tc>
                  <a:txBody>
                    <a:bodyPr/>
                    <a:lstStyle/>
                    <a:p>
                      <a:pPr algn="l" fontAlgn="b">
                        <a:buNone/>
                      </a:pPr>
                      <a:r>
                        <a:rPr lang="en-IN" sz="2000" b="0" i="0" u="none" strike="noStrike">
                          <a:solidFill>
                            <a:srgbClr val="000000"/>
                          </a:solidFill>
                          <a:effectLst/>
                          <a:latin typeface="Trebuchet MS" panose="020B0603020202020204" pitchFamily="34" charset="0"/>
                        </a:rPr>
                        <a:t>CGTMSE</a:t>
                      </a:r>
                    </a:p>
                  </a:txBody>
                  <a:tcPr marL="6350" marR="6350" marT="6350" marB="0" anchor="b"/>
                </a:tc>
                <a:extLst>
                  <a:ext uri="{0D108BD9-81ED-4DB2-BD59-A6C34878D82A}">
                    <a16:rowId xmlns:a16="http://schemas.microsoft.com/office/drawing/2014/main" val="330560980"/>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46</a:t>
                      </a:r>
                    </a:p>
                  </a:txBody>
                  <a:tcPr marL="6350" marR="6350" marT="6350" marB="0" anchor="ctr"/>
                </a:tc>
                <a:tc>
                  <a:txBody>
                    <a:bodyPr/>
                    <a:lstStyle/>
                    <a:p>
                      <a:pPr algn="ctr" fontAlgn="b">
                        <a:buNone/>
                      </a:pPr>
                      <a:r>
                        <a:rPr lang="en-IN" sz="2000" b="0" i="0" u="none" strike="noStrike" dirty="0">
                          <a:solidFill>
                            <a:srgbClr val="000000"/>
                          </a:solidFill>
                          <a:effectLst/>
                          <a:latin typeface="Trebuchet MS" panose="020B0603020202020204" pitchFamily="34" charset="0"/>
                        </a:rPr>
                        <a:t>10(47)</a:t>
                      </a:r>
                    </a:p>
                  </a:txBody>
                  <a:tcPr marL="6350" marR="6350" marT="6350" marB="0" anchor="ctr"/>
                </a:tc>
                <a:tc>
                  <a:txBody>
                    <a:bodyPr/>
                    <a:lstStyle/>
                    <a:p>
                      <a:pPr algn="l" fontAlgn="b">
                        <a:buNone/>
                      </a:pPr>
                      <a:r>
                        <a:rPr lang="en-IN" sz="2000" b="0" i="0" u="none" strike="noStrike">
                          <a:solidFill>
                            <a:srgbClr val="000000"/>
                          </a:solidFill>
                          <a:effectLst/>
                          <a:latin typeface="Trebuchet MS" panose="020B0603020202020204" pitchFamily="34" charset="0"/>
                        </a:rPr>
                        <a:t>Infrastructure debt fund</a:t>
                      </a:r>
                    </a:p>
                  </a:txBody>
                  <a:tcPr marL="6350" marR="6350" marT="6350" marB="0" anchor="b"/>
                </a:tc>
                <a:extLst>
                  <a:ext uri="{0D108BD9-81ED-4DB2-BD59-A6C34878D82A}">
                    <a16:rowId xmlns:a16="http://schemas.microsoft.com/office/drawing/2014/main" val="1409462956"/>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47</a:t>
                      </a:r>
                    </a:p>
                  </a:txBody>
                  <a:tcPr marL="6350" marR="6350" marT="6350" marB="0" anchor="ctr"/>
                </a:tc>
                <a:tc>
                  <a:txBody>
                    <a:bodyPr/>
                    <a:lstStyle/>
                    <a:p>
                      <a:pPr algn="ctr" fontAlgn="b">
                        <a:buNone/>
                      </a:pPr>
                      <a:r>
                        <a:rPr lang="en-IN" sz="2000" b="0" i="0" u="none" strike="noStrike" dirty="0">
                          <a:solidFill>
                            <a:srgbClr val="000000"/>
                          </a:solidFill>
                          <a:effectLst/>
                          <a:latin typeface="Trebuchet MS" panose="020B0603020202020204" pitchFamily="34" charset="0"/>
                        </a:rPr>
                        <a:t>10(48D)</a:t>
                      </a:r>
                    </a:p>
                  </a:txBody>
                  <a:tcPr marL="6350" marR="6350" marT="6350" marB="0" anchor="ctr"/>
                </a:tc>
                <a:tc>
                  <a:txBody>
                    <a:bodyPr/>
                    <a:lstStyle/>
                    <a:p>
                      <a:pPr algn="l" fontAlgn="b">
                        <a:buNone/>
                      </a:pPr>
                      <a:r>
                        <a:rPr lang="en-US" sz="2000" b="0" i="0" u="none" strike="noStrike">
                          <a:solidFill>
                            <a:srgbClr val="000000"/>
                          </a:solidFill>
                          <a:effectLst/>
                          <a:latin typeface="Trebuchet MS" panose="020B0603020202020204" pitchFamily="34" charset="0"/>
                        </a:rPr>
                        <a:t>Institution financing infrastructure under Act</a:t>
                      </a:r>
                    </a:p>
                  </a:txBody>
                  <a:tcPr marL="6350" marR="6350" marT="6350" marB="0" anchor="b"/>
                </a:tc>
                <a:extLst>
                  <a:ext uri="{0D108BD9-81ED-4DB2-BD59-A6C34878D82A}">
                    <a16:rowId xmlns:a16="http://schemas.microsoft.com/office/drawing/2014/main" val="2074195176"/>
                  </a:ext>
                </a:extLst>
              </a:tr>
              <a:tr h="400916">
                <a:tc>
                  <a:txBody>
                    <a:bodyPr/>
                    <a:lstStyle/>
                    <a:p>
                      <a:pPr algn="ctr" fontAlgn="b">
                        <a:buNone/>
                      </a:pPr>
                      <a:r>
                        <a:rPr lang="en-IN" sz="2000" b="0" i="0" u="none" strike="noStrike" dirty="0">
                          <a:solidFill>
                            <a:srgbClr val="000000"/>
                          </a:solidFill>
                          <a:effectLst/>
                          <a:latin typeface="Trebuchet MS" panose="020B0603020202020204" pitchFamily="34" charset="0"/>
                        </a:rPr>
                        <a:t>48</a:t>
                      </a:r>
                    </a:p>
                  </a:txBody>
                  <a:tcPr marL="6350" marR="6350" marT="6350" marB="0" anchor="ctr"/>
                </a:tc>
                <a:tc>
                  <a:txBody>
                    <a:bodyPr/>
                    <a:lstStyle/>
                    <a:p>
                      <a:pPr algn="ctr" fontAlgn="b">
                        <a:buNone/>
                      </a:pPr>
                      <a:r>
                        <a:rPr lang="en-IN" sz="2000" b="0" i="0" u="none" strike="noStrike" dirty="0">
                          <a:solidFill>
                            <a:srgbClr val="000000"/>
                          </a:solidFill>
                          <a:effectLst/>
                          <a:latin typeface="Trebuchet MS" panose="020B0603020202020204" pitchFamily="34" charset="0"/>
                        </a:rPr>
                        <a:t>10(48E)</a:t>
                      </a:r>
                    </a:p>
                  </a:txBody>
                  <a:tcPr marL="6350" marR="6350" marT="6350" marB="0" anchor="ctr"/>
                </a:tc>
                <a:tc>
                  <a:txBody>
                    <a:bodyPr/>
                    <a:lstStyle/>
                    <a:p>
                      <a:pPr algn="l" fontAlgn="b">
                        <a:buNone/>
                      </a:pPr>
                      <a:r>
                        <a:rPr lang="en-IN" sz="2000" b="0" i="0" u="none" strike="noStrike">
                          <a:solidFill>
                            <a:srgbClr val="000000"/>
                          </a:solidFill>
                          <a:effectLst/>
                          <a:latin typeface="Trebuchet MS" panose="020B0603020202020204" pitchFamily="34" charset="0"/>
                        </a:rPr>
                        <a:t>Developmental financial institution (RBI licensed)</a:t>
                      </a:r>
                    </a:p>
                  </a:txBody>
                  <a:tcPr marL="6350" marR="6350" marT="6350" marB="0" anchor="b"/>
                </a:tc>
                <a:extLst>
                  <a:ext uri="{0D108BD9-81ED-4DB2-BD59-A6C34878D82A}">
                    <a16:rowId xmlns:a16="http://schemas.microsoft.com/office/drawing/2014/main" val="2632232816"/>
                  </a:ext>
                </a:extLst>
              </a:tr>
              <a:tr h="400916">
                <a:tc>
                  <a:txBody>
                    <a:bodyPr/>
                    <a:lstStyle/>
                    <a:p>
                      <a:pPr algn="ctr" fontAlgn="b">
                        <a:buNone/>
                      </a:pPr>
                      <a:r>
                        <a:rPr lang="en-IN" sz="2000" b="0" i="0" u="none" strike="noStrike" dirty="0">
                          <a:solidFill>
                            <a:srgbClr val="FF0000"/>
                          </a:solidFill>
                          <a:effectLst/>
                          <a:latin typeface="Trebuchet MS" panose="020B0603020202020204" pitchFamily="34" charset="0"/>
                        </a:rPr>
                        <a:t>49</a:t>
                      </a:r>
                    </a:p>
                  </a:txBody>
                  <a:tcPr marL="6350" marR="6350" marT="6350" marB="0" anchor="ctr"/>
                </a:tc>
                <a:tc>
                  <a:txBody>
                    <a:bodyPr/>
                    <a:lstStyle/>
                    <a:p>
                      <a:pPr algn="ctr" fontAlgn="b">
                        <a:buNone/>
                      </a:pPr>
                      <a:r>
                        <a:rPr lang="en-US" sz="2000" b="0" i="0" u="none" strike="noStrike" dirty="0">
                          <a:solidFill>
                            <a:srgbClr val="FF0000"/>
                          </a:solidFill>
                          <a:effectLst/>
                          <a:latin typeface="Trebuchet MS" panose="020B0603020202020204" pitchFamily="34" charset="0"/>
                        </a:rPr>
                        <a:t>New</a:t>
                      </a:r>
                    </a:p>
                  </a:txBody>
                  <a:tcPr marL="6350" marR="6350" marT="6350" marB="0" anchor="ctr"/>
                </a:tc>
                <a:tc>
                  <a:txBody>
                    <a:bodyPr/>
                    <a:lstStyle/>
                    <a:p>
                      <a:pPr algn="l" fontAlgn="b">
                        <a:buNone/>
                      </a:pPr>
                      <a:r>
                        <a:rPr lang="en-IN" sz="2000" b="0" i="0" u="none" strike="noStrike" dirty="0">
                          <a:solidFill>
                            <a:srgbClr val="000000"/>
                          </a:solidFill>
                          <a:effectLst/>
                          <a:latin typeface="Trebuchet MS" panose="020B0603020202020204" pitchFamily="34" charset="0"/>
                        </a:rPr>
                        <a:t>New Development Bank</a:t>
                      </a:r>
                    </a:p>
                  </a:txBody>
                  <a:tcPr marL="6350" marR="6350" marT="6350" marB="0" anchor="b"/>
                </a:tc>
                <a:extLst>
                  <a:ext uri="{0D108BD9-81ED-4DB2-BD59-A6C34878D82A}">
                    <a16:rowId xmlns:a16="http://schemas.microsoft.com/office/drawing/2014/main" val="1419716186"/>
                  </a:ext>
                </a:extLst>
              </a:tr>
            </a:tbl>
          </a:graphicData>
        </a:graphic>
      </p:graphicFrame>
    </p:spTree>
    <p:extLst>
      <p:ext uri="{BB962C8B-B14F-4D97-AF65-F5344CB8AC3E}">
        <p14:creationId xmlns:p14="http://schemas.microsoft.com/office/powerpoint/2010/main" val="1988539372"/>
      </p:ext>
    </p:extLst>
  </p:cSld>
  <p:clrMapOvr>
    <a:masterClrMapping/>
  </p:clrMapOvr>
  <p:transition spd="slow">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5A62E-6B92-F42B-CA84-171FC0CC5491}"/>
              </a:ext>
            </a:extLst>
          </p:cNvPr>
          <p:cNvSpPr>
            <a:spLocks noGrp="1"/>
          </p:cNvSpPr>
          <p:nvPr>
            <p:ph type="title"/>
          </p:nvPr>
        </p:nvSpPr>
        <p:spPr/>
        <p:txBody>
          <a:bodyPr/>
          <a:lstStyle/>
          <a:p>
            <a:pPr algn="ctr"/>
            <a:r>
              <a:rPr lang="en-IN" dirty="0">
                <a:latin typeface="Trebuchet MS" panose="020B0603020202020204" pitchFamily="34" charset="0"/>
              </a:rPr>
              <a:t>Current Issues – Schedule VII</a:t>
            </a:r>
          </a:p>
        </p:txBody>
      </p:sp>
      <p:sp>
        <p:nvSpPr>
          <p:cNvPr id="3" name="Content Placeholder 2">
            <a:extLst>
              <a:ext uri="{FF2B5EF4-FFF2-40B4-BE49-F238E27FC236}">
                <a16:creationId xmlns:a16="http://schemas.microsoft.com/office/drawing/2014/main" id="{DCFF777E-0219-A2F2-0B47-99137881D7BC}"/>
              </a:ext>
            </a:extLst>
          </p:cNvPr>
          <p:cNvSpPr>
            <a:spLocks noGrp="1"/>
          </p:cNvSpPr>
          <p:nvPr>
            <p:ph idx="1"/>
          </p:nvPr>
        </p:nvSpPr>
        <p:spPr/>
        <p:txBody>
          <a:bodyPr/>
          <a:lstStyle/>
          <a:p>
            <a:r>
              <a:rPr lang="en-IN" dirty="0">
                <a:latin typeface="Trebuchet MS" panose="020B0603020202020204" pitchFamily="34" charset="0"/>
              </a:rPr>
              <a:t>Trust having Registration u/s. 12AB</a:t>
            </a:r>
          </a:p>
          <a:p>
            <a:r>
              <a:rPr lang="en-IN" dirty="0">
                <a:latin typeface="Trebuchet MS" panose="020B0603020202020204" pitchFamily="34" charset="0"/>
              </a:rPr>
              <a:t>Running school with less than Rs.5 crore gross receipt</a:t>
            </a:r>
          </a:p>
          <a:p>
            <a:r>
              <a:rPr lang="en-IN" dirty="0">
                <a:latin typeface="Trebuchet MS" panose="020B0603020202020204" pitchFamily="34" charset="0"/>
              </a:rPr>
              <a:t>Whether it can claim the benefit of entry 19 of Table below schedule VII</a:t>
            </a:r>
          </a:p>
          <a:p>
            <a:r>
              <a:rPr lang="en-IN" dirty="0">
                <a:latin typeface="Trebuchet MS" panose="020B0603020202020204" pitchFamily="34" charset="0"/>
              </a:rPr>
              <a:t>Sec 333 prohibits availing of the benefit of Sec 11 </a:t>
            </a:r>
            <a:r>
              <a:rPr lang="en-IN" dirty="0">
                <a:solidFill>
                  <a:srgbClr val="FF0000"/>
                </a:solidFill>
                <a:latin typeface="Trebuchet MS" panose="020B0603020202020204" pitchFamily="34" charset="0"/>
              </a:rPr>
              <a:t>except for</a:t>
            </a:r>
          </a:p>
          <a:p>
            <a:pPr lvl="1"/>
            <a:r>
              <a:rPr lang="en-IN" dirty="0">
                <a:solidFill>
                  <a:srgbClr val="FF0000"/>
                </a:solidFill>
                <a:latin typeface="Trebuchet MS" panose="020B0603020202020204" pitchFamily="34" charset="0"/>
              </a:rPr>
              <a:t>Agricultural income (Table – </a:t>
            </a:r>
            <a:r>
              <a:rPr lang="en-IN" dirty="0" err="1">
                <a:solidFill>
                  <a:srgbClr val="FF0000"/>
                </a:solidFill>
                <a:latin typeface="Trebuchet MS" panose="020B0603020202020204" pitchFamily="34" charset="0"/>
              </a:rPr>
              <a:t>sl</a:t>
            </a:r>
            <a:r>
              <a:rPr lang="en-IN" dirty="0">
                <a:solidFill>
                  <a:srgbClr val="FF0000"/>
                </a:solidFill>
                <a:latin typeface="Trebuchet MS" panose="020B0603020202020204" pitchFamily="34" charset="0"/>
              </a:rPr>
              <a:t> no: 1 of schedule II)</a:t>
            </a:r>
          </a:p>
          <a:p>
            <a:pPr lvl="1"/>
            <a:r>
              <a:rPr lang="en-IN" dirty="0">
                <a:solidFill>
                  <a:srgbClr val="FF0000"/>
                </a:solidFill>
                <a:latin typeface="Trebuchet MS" panose="020B0603020202020204" pitchFamily="34" charset="0"/>
              </a:rPr>
              <a:t>School/hospital (table </a:t>
            </a:r>
            <a:r>
              <a:rPr lang="en-IN" dirty="0" err="1">
                <a:solidFill>
                  <a:srgbClr val="FF0000"/>
                </a:solidFill>
                <a:latin typeface="Trebuchet MS" panose="020B0603020202020204" pitchFamily="34" charset="0"/>
              </a:rPr>
              <a:t>sl</a:t>
            </a:r>
            <a:r>
              <a:rPr lang="en-IN" dirty="0">
                <a:solidFill>
                  <a:srgbClr val="FF0000"/>
                </a:solidFill>
                <a:latin typeface="Trebuchet MS" panose="020B0603020202020204" pitchFamily="34" charset="0"/>
              </a:rPr>
              <a:t> no: 17, 18, 19 of Schedule VII)</a:t>
            </a:r>
          </a:p>
        </p:txBody>
      </p:sp>
    </p:spTree>
    <p:extLst>
      <p:ext uri="{BB962C8B-B14F-4D97-AF65-F5344CB8AC3E}">
        <p14:creationId xmlns:p14="http://schemas.microsoft.com/office/powerpoint/2010/main" val="2190315487"/>
      </p:ext>
    </p:extLst>
  </p:cSld>
  <p:clrMapOvr>
    <a:masterClrMapping/>
  </p:clrMapOvr>
  <p:transition spd="slow">
    <p:wipe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652AB-BA23-19B7-CE43-E3195AF91D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E213ED-B8F1-CF3D-DFB9-F458100BE822}"/>
              </a:ext>
            </a:extLst>
          </p:cNvPr>
          <p:cNvSpPr>
            <a:spLocks noGrp="1"/>
          </p:cNvSpPr>
          <p:nvPr>
            <p:ph type="title"/>
          </p:nvPr>
        </p:nvSpPr>
        <p:spPr/>
        <p:txBody>
          <a:bodyPr>
            <a:normAutofit/>
          </a:bodyPr>
          <a:lstStyle/>
          <a:p>
            <a:pPr algn="ctr"/>
            <a:r>
              <a:rPr lang="en-IN" dirty="0">
                <a:latin typeface="Trebuchet MS" panose="020B0603020202020204" pitchFamily="34" charset="0"/>
              </a:rPr>
              <a:t>Schedule – VIII  - 2 Items</a:t>
            </a:r>
            <a:br>
              <a:rPr lang="en-IN" dirty="0">
                <a:latin typeface="Trebuchet MS" panose="020B0603020202020204" pitchFamily="34" charset="0"/>
              </a:rPr>
            </a:br>
            <a:r>
              <a:rPr lang="en-IN" dirty="0">
                <a:latin typeface="Trebuchet MS" panose="020B0603020202020204" pitchFamily="34" charset="0"/>
              </a:rPr>
              <a:t>(Political parties, Electoral trusts)</a:t>
            </a:r>
            <a:endParaRPr lang="en-IN" dirty="0"/>
          </a:p>
        </p:txBody>
      </p:sp>
      <p:graphicFrame>
        <p:nvGraphicFramePr>
          <p:cNvPr id="6" name="Content Placeholder 5">
            <a:extLst>
              <a:ext uri="{FF2B5EF4-FFF2-40B4-BE49-F238E27FC236}">
                <a16:creationId xmlns:a16="http://schemas.microsoft.com/office/drawing/2014/main" id="{ADA3DDEC-3C79-DB4B-D471-16A3DF551471}"/>
              </a:ext>
            </a:extLst>
          </p:cNvPr>
          <p:cNvGraphicFramePr>
            <a:graphicFrameLocks noGrp="1"/>
          </p:cNvGraphicFramePr>
          <p:nvPr>
            <p:ph idx="1"/>
            <p:extLst>
              <p:ext uri="{D42A27DB-BD31-4B8C-83A1-F6EECF244321}">
                <p14:modId xmlns:p14="http://schemas.microsoft.com/office/powerpoint/2010/main" val="1154233125"/>
              </p:ext>
            </p:extLst>
          </p:nvPr>
        </p:nvGraphicFramePr>
        <p:xfrm>
          <a:off x="1381125" y="2596515"/>
          <a:ext cx="9582150" cy="1695450"/>
        </p:xfrm>
        <a:graphic>
          <a:graphicData uri="http://schemas.openxmlformats.org/drawingml/2006/table">
            <a:tbl>
              <a:tblPr>
                <a:tableStyleId>{BDBED569-4797-4DF1-A0F4-6AAB3CD982D8}</a:tableStyleId>
              </a:tblPr>
              <a:tblGrid>
                <a:gridCol w="1362497">
                  <a:extLst>
                    <a:ext uri="{9D8B030D-6E8A-4147-A177-3AD203B41FA5}">
                      <a16:colId xmlns:a16="http://schemas.microsoft.com/office/drawing/2014/main" val="939186673"/>
                    </a:ext>
                  </a:extLst>
                </a:gridCol>
                <a:gridCol w="2218903">
                  <a:extLst>
                    <a:ext uri="{9D8B030D-6E8A-4147-A177-3AD203B41FA5}">
                      <a16:colId xmlns:a16="http://schemas.microsoft.com/office/drawing/2014/main" val="3682069393"/>
                    </a:ext>
                  </a:extLst>
                </a:gridCol>
                <a:gridCol w="6000750">
                  <a:extLst>
                    <a:ext uri="{9D8B030D-6E8A-4147-A177-3AD203B41FA5}">
                      <a16:colId xmlns:a16="http://schemas.microsoft.com/office/drawing/2014/main" val="3243309719"/>
                    </a:ext>
                  </a:extLst>
                </a:gridCol>
              </a:tblGrid>
              <a:tr h="400916">
                <a:tc>
                  <a:txBody>
                    <a:bodyPr/>
                    <a:lstStyle/>
                    <a:p>
                      <a:pPr algn="ctr" fontAlgn="ctr">
                        <a:buNone/>
                      </a:pPr>
                      <a:r>
                        <a:rPr lang="en-IN" sz="2700" b="0" u="none" strike="noStrike" dirty="0">
                          <a:effectLst/>
                          <a:latin typeface="Trebuchet MS" panose="020B0603020202020204" pitchFamily="34" charset="0"/>
                        </a:rPr>
                        <a:t>Table Sl. No.</a:t>
                      </a:r>
                      <a:endParaRPr lang="en-IN" sz="2700" b="0" i="0" u="none" strike="noStrike" dirty="0">
                        <a:solidFill>
                          <a:srgbClr val="000000"/>
                        </a:solidFill>
                        <a:effectLst/>
                        <a:latin typeface="Trebuchet MS" panose="020B0603020202020204" pitchFamily="34" charset="0"/>
                      </a:endParaRPr>
                    </a:p>
                  </a:txBody>
                  <a:tcPr marL="6350" marR="6350" marT="6350" marB="0" anchor="ctr"/>
                </a:tc>
                <a:tc>
                  <a:txBody>
                    <a:bodyPr/>
                    <a:lstStyle/>
                    <a:p>
                      <a:pPr algn="ctr" fontAlgn="ctr">
                        <a:buNone/>
                      </a:pPr>
                      <a:r>
                        <a:rPr lang="en-US" sz="2700" b="0" u="none" strike="noStrike" dirty="0">
                          <a:effectLst/>
                          <a:latin typeface="Trebuchet MS" panose="020B0603020202020204" pitchFamily="34" charset="0"/>
                        </a:rPr>
                        <a:t>Sec in IT Act 1961</a:t>
                      </a:r>
                      <a:endParaRPr lang="en-US" sz="2700" b="0" i="0" u="none" strike="noStrike" dirty="0">
                        <a:solidFill>
                          <a:srgbClr val="000000"/>
                        </a:solidFill>
                        <a:effectLst/>
                        <a:latin typeface="Trebuchet MS" panose="020B060302020202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800" u="none" strike="noStrike" dirty="0">
                          <a:effectLst/>
                          <a:latin typeface="Trebuchet MS" panose="020B0603020202020204" pitchFamily="34" charset="0"/>
                        </a:rPr>
                        <a:t>Short description - as per Income-tax Act, 2025</a:t>
                      </a:r>
                      <a:endParaRPr lang="en-US" sz="2800" b="1" i="0" u="none" strike="noStrike" dirty="0">
                        <a:solidFill>
                          <a:srgbClr val="000000"/>
                        </a:solidFill>
                        <a:effectLst/>
                        <a:latin typeface="Trebuchet MS" panose="020B0603020202020204" pitchFamily="34" charset="0"/>
                      </a:endParaRPr>
                    </a:p>
                  </a:txBody>
                  <a:tcPr marL="6350" marR="6350" marT="6350" marB="0" anchor="ctr"/>
                </a:tc>
                <a:extLst>
                  <a:ext uri="{0D108BD9-81ED-4DB2-BD59-A6C34878D82A}">
                    <a16:rowId xmlns:a16="http://schemas.microsoft.com/office/drawing/2014/main" val="484456805"/>
                  </a:ext>
                </a:extLst>
              </a:tr>
              <a:tr h="400916">
                <a:tc>
                  <a:txBody>
                    <a:bodyPr/>
                    <a:lstStyle/>
                    <a:p>
                      <a:pPr algn="ctr" fontAlgn="b">
                        <a:buNone/>
                      </a:pPr>
                      <a:r>
                        <a:rPr lang="en-IN" sz="2700" b="0" i="0" u="none" strike="noStrike" dirty="0">
                          <a:solidFill>
                            <a:srgbClr val="000000"/>
                          </a:solidFill>
                          <a:effectLst/>
                          <a:latin typeface="Trebuchet MS" panose="020B0603020202020204" pitchFamily="34" charset="0"/>
                        </a:rPr>
                        <a:t>1</a:t>
                      </a:r>
                    </a:p>
                  </a:txBody>
                  <a:tcPr marL="6350" marR="6350" marT="6350" marB="0" anchor="ctr"/>
                </a:tc>
                <a:tc>
                  <a:txBody>
                    <a:bodyPr/>
                    <a:lstStyle/>
                    <a:p>
                      <a:pPr algn="ctr" fontAlgn="b">
                        <a:buNone/>
                      </a:pPr>
                      <a:r>
                        <a:rPr lang="en-IN" sz="2700" b="0" i="0" u="none" strike="noStrike" dirty="0">
                          <a:solidFill>
                            <a:srgbClr val="000000"/>
                          </a:solidFill>
                          <a:effectLst/>
                          <a:latin typeface="Trebuchet MS" panose="020B0603020202020204" pitchFamily="34" charset="0"/>
                        </a:rPr>
                        <a:t>Section 13A</a:t>
                      </a:r>
                    </a:p>
                  </a:txBody>
                  <a:tcPr marL="6350" marR="6350" marT="6350" marB="0" anchor="ctr"/>
                </a:tc>
                <a:tc>
                  <a:txBody>
                    <a:bodyPr/>
                    <a:lstStyle/>
                    <a:p>
                      <a:pPr algn="l" fontAlgn="b">
                        <a:buNone/>
                      </a:pPr>
                      <a:r>
                        <a:rPr lang="en-IN" sz="2700" b="0" i="0" u="none" strike="noStrike" dirty="0">
                          <a:solidFill>
                            <a:srgbClr val="000000"/>
                          </a:solidFill>
                          <a:effectLst/>
                          <a:latin typeface="Trebuchet MS" panose="020B0603020202020204" pitchFamily="34" charset="0"/>
                        </a:rPr>
                        <a:t>Income of political party</a:t>
                      </a:r>
                    </a:p>
                  </a:txBody>
                  <a:tcPr marL="6350" marR="6350" marT="6350" marB="0" anchor="b"/>
                </a:tc>
                <a:extLst>
                  <a:ext uri="{0D108BD9-81ED-4DB2-BD59-A6C34878D82A}">
                    <a16:rowId xmlns:a16="http://schemas.microsoft.com/office/drawing/2014/main" val="81826803"/>
                  </a:ext>
                </a:extLst>
              </a:tr>
              <a:tr h="400916">
                <a:tc>
                  <a:txBody>
                    <a:bodyPr/>
                    <a:lstStyle/>
                    <a:p>
                      <a:pPr algn="ctr" fontAlgn="b">
                        <a:buNone/>
                      </a:pPr>
                      <a:r>
                        <a:rPr lang="en-IN" sz="2700" b="0" i="0" u="none" strike="noStrike" dirty="0">
                          <a:solidFill>
                            <a:srgbClr val="000000"/>
                          </a:solidFill>
                          <a:effectLst/>
                          <a:latin typeface="Trebuchet MS" panose="020B0603020202020204" pitchFamily="34" charset="0"/>
                        </a:rPr>
                        <a:t>2</a:t>
                      </a:r>
                    </a:p>
                  </a:txBody>
                  <a:tcPr marL="6350" marR="6350" marT="6350" marB="0" anchor="ctr"/>
                </a:tc>
                <a:tc>
                  <a:txBody>
                    <a:bodyPr/>
                    <a:lstStyle/>
                    <a:p>
                      <a:pPr algn="ctr" fontAlgn="b">
                        <a:buNone/>
                      </a:pPr>
                      <a:r>
                        <a:rPr lang="en-IN" sz="2700" b="0" i="0" u="none" strike="noStrike" dirty="0">
                          <a:solidFill>
                            <a:srgbClr val="000000"/>
                          </a:solidFill>
                          <a:effectLst/>
                          <a:latin typeface="Trebuchet MS" panose="020B0603020202020204" pitchFamily="34" charset="0"/>
                        </a:rPr>
                        <a:t>Section 13B</a:t>
                      </a:r>
                    </a:p>
                  </a:txBody>
                  <a:tcPr marL="6350" marR="6350" marT="6350" marB="0" anchor="ctr"/>
                </a:tc>
                <a:tc>
                  <a:txBody>
                    <a:bodyPr/>
                    <a:lstStyle/>
                    <a:p>
                      <a:pPr algn="l" fontAlgn="b">
                        <a:buNone/>
                      </a:pPr>
                      <a:r>
                        <a:rPr lang="en-IN" sz="2700" b="0" i="0" u="none" strike="noStrike" dirty="0">
                          <a:solidFill>
                            <a:srgbClr val="000000"/>
                          </a:solidFill>
                          <a:effectLst/>
                          <a:latin typeface="Trebuchet MS" panose="020B0603020202020204" pitchFamily="34" charset="0"/>
                        </a:rPr>
                        <a:t>Income of electoral trust</a:t>
                      </a:r>
                    </a:p>
                  </a:txBody>
                  <a:tcPr marL="6350" marR="6350" marT="6350" marB="0" anchor="b"/>
                </a:tc>
                <a:extLst>
                  <a:ext uri="{0D108BD9-81ED-4DB2-BD59-A6C34878D82A}">
                    <a16:rowId xmlns:a16="http://schemas.microsoft.com/office/drawing/2014/main" val="1189094301"/>
                  </a:ext>
                </a:extLst>
              </a:tr>
            </a:tbl>
          </a:graphicData>
        </a:graphic>
      </p:graphicFrame>
    </p:spTree>
    <p:extLst>
      <p:ext uri="{BB962C8B-B14F-4D97-AF65-F5344CB8AC3E}">
        <p14:creationId xmlns:p14="http://schemas.microsoft.com/office/powerpoint/2010/main" val="1674223287"/>
      </p:ext>
    </p:extLst>
  </p:cSld>
  <p:clrMapOvr>
    <a:masterClrMapping/>
  </p:clrMapOvr>
  <p:transition spd="slow">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76ABA-12F3-9D59-8449-F178E792F006}"/>
              </a:ext>
            </a:extLst>
          </p:cNvPr>
          <p:cNvSpPr>
            <a:spLocks noGrp="1"/>
          </p:cNvSpPr>
          <p:nvPr>
            <p:ph type="title"/>
          </p:nvPr>
        </p:nvSpPr>
        <p:spPr/>
        <p:txBody>
          <a:bodyPr/>
          <a:lstStyle/>
          <a:p>
            <a:pPr algn="ctr"/>
            <a:r>
              <a:rPr lang="en-IN" dirty="0">
                <a:latin typeface="Trebuchet MS" panose="020B0603020202020204" pitchFamily="34" charset="0"/>
              </a:rPr>
              <a:t>Concluding thoughts</a:t>
            </a:r>
          </a:p>
        </p:txBody>
      </p:sp>
      <p:sp>
        <p:nvSpPr>
          <p:cNvPr id="3" name="Content Placeholder 2">
            <a:extLst>
              <a:ext uri="{FF2B5EF4-FFF2-40B4-BE49-F238E27FC236}">
                <a16:creationId xmlns:a16="http://schemas.microsoft.com/office/drawing/2014/main" id="{E941ED4D-C4CD-67F8-96CE-5C9AFFCB858A}"/>
              </a:ext>
            </a:extLst>
          </p:cNvPr>
          <p:cNvSpPr>
            <a:spLocks noGrp="1"/>
          </p:cNvSpPr>
          <p:nvPr>
            <p:ph idx="1"/>
          </p:nvPr>
        </p:nvSpPr>
        <p:spPr/>
        <p:txBody>
          <a:bodyPr/>
          <a:lstStyle/>
          <a:p>
            <a:r>
              <a:rPr lang="en-IN" dirty="0">
                <a:latin typeface="Trebuchet MS" panose="020B0603020202020204" pitchFamily="34" charset="0"/>
              </a:rPr>
              <a:t>Schedule III – select income vs Schedule VII – entire Income </a:t>
            </a:r>
          </a:p>
          <a:p>
            <a:r>
              <a:rPr lang="en-IN" dirty="0">
                <a:latin typeface="Trebuchet MS" panose="020B0603020202020204" pitchFamily="34" charset="0"/>
              </a:rPr>
              <a:t>Eligibility and quantum of exemption - documentation</a:t>
            </a:r>
          </a:p>
          <a:p>
            <a:r>
              <a:rPr lang="en-IN" dirty="0">
                <a:latin typeface="Trebuchet MS" panose="020B0603020202020204" pitchFamily="34" charset="0"/>
              </a:rPr>
              <a:t>Data available with department </a:t>
            </a:r>
          </a:p>
          <a:p>
            <a:r>
              <a:rPr lang="en-IN" dirty="0">
                <a:latin typeface="Trebuchet MS" panose="020B0603020202020204" pitchFamily="34" charset="0"/>
              </a:rPr>
              <a:t>Conduct of salary income earners – dept view – updated returns</a:t>
            </a:r>
          </a:p>
          <a:p>
            <a:r>
              <a:rPr lang="en-IN" dirty="0">
                <a:latin typeface="Trebuchet MS" panose="020B0603020202020204" pitchFamily="34" charset="0"/>
              </a:rPr>
              <a:t>Wrong claim – penalty – sec 271AAD – 270A(9)</a:t>
            </a:r>
          </a:p>
          <a:p>
            <a:r>
              <a:rPr lang="en-IN" dirty="0">
                <a:latin typeface="Trebuchet MS" panose="020B0603020202020204" pitchFamily="34" charset="0"/>
              </a:rPr>
              <a:t>Importance of documentation for professional </a:t>
            </a:r>
          </a:p>
          <a:p>
            <a:pPr marL="0" indent="0">
              <a:buNone/>
            </a:pPr>
            <a:endParaRPr lang="en-IN" dirty="0">
              <a:latin typeface="Trebuchet MS" panose="020B0603020202020204" pitchFamily="34" charset="0"/>
            </a:endParaRPr>
          </a:p>
          <a:p>
            <a:endParaRPr lang="en-IN" dirty="0"/>
          </a:p>
          <a:p>
            <a:pPr lvl="1"/>
            <a:endParaRPr lang="en-IN" dirty="0"/>
          </a:p>
        </p:txBody>
      </p:sp>
    </p:spTree>
    <p:extLst>
      <p:ext uri="{BB962C8B-B14F-4D97-AF65-F5344CB8AC3E}">
        <p14:creationId xmlns:p14="http://schemas.microsoft.com/office/powerpoint/2010/main" val="2174606098"/>
      </p:ext>
    </p:extLst>
  </p:cSld>
  <p:clrMapOvr>
    <a:masterClrMapping/>
  </p:clrMapOvr>
  <p:transition spd="slow">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39CD4-64D9-1877-3691-68A8F7268DD3}"/>
              </a:ext>
            </a:extLst>
          </p:cNvPr>
          <p:cNvSpPr>
            <a:spLocks noGrp="1"/>
          </p:cNvSpPr>
          <p:nvPr>
            <p:ph type="title"/>
          </p:nvPr>
        </p:nvSpPr>
        <p:spPr>
          <a:xfrm>
            <a:off x="838199" y="523875"/>
            <a:ext cx="10629901" cy="5629275"/>
          </a:xfrm>
        </p:spPr>
        <p:txBody>
          <a:bodyPr>
            <a:normAutofit/>
          </a:bodyPr>
          <a:lstStyle/>
          <a:p>
            <a:pPr algn="ctr"/>
            <a:r>
              <a:rPr lang="en-IN" dirty="0">
                <a:latin typeface="Trebuchet MS" panose="020B0603020202020204" pitchFamily="34" charset="0"/>
              </a:rPr>
              <a:t>Questions, if any …….</a:t>
            </a:r>
            <a:br>
              <a:rPr lang="en-IN" dirty="0">
                <a:latin typeface="Trebuchet MS" panose="020B0603020202020204" pitchFamily="34" charset="0"/>
              </a:rPr>
            </a:br>
            <a:br>
              <a:rPr lang="en-IN" dirty="0">
                <a:latin typeface="Trebuchet MS" panose="020B0603020202020204" pitchFamily="34" charset="0"/>
              </a:rPr>
            </a:br>
            <a:br>
              <a:rPr lang="en-IN" dirty="0">
                <a:latin typeface="Trebuchet MS" panose="020B0603020202020204" pitchFamily="34" charset="0"/>
              </a:rPr>
            </a:br>
            <a:r>
              <a:rPr lang="en-IN" dirty="0">
                <a:latin typeface="Trebuchet MS" panose="020B0603020202020204" pitchFamily="34" charset="0"/>
              </a:rPr>
              <a:t> </a:t>
            </a:r>
            <a:br>
              <a:rPr lang="en-IN" dirty="0">
                <a:latin typeface="Trebuchet MS" panose="020B0603020202020204" pitchFamily="34" charset="0"/>
              </a:rPr>
            </a:br>
            <a:br>
              <a:rPr lang="en-IN" dirty="0">
                <a:latin typeface="Trebuchet MS" panose="020B0603020202020204" pitchFamily="34" charset="0"/>
              </a:rPr>
            </a:br>
            <a:br>
              <a:rPr lang="en-IN" dirty="0">
                <a:latin typeface="Trebuchet MS" panose="020B0603020202020204" pitchFamily="34" charset="0"/>
              </a:rPr>
            </a:br>
            <a:br>
              <a:rPr lang="en-IN" dirty="0">
                <a:latin typeface="Trebuchet MS" panose="020B0603020202020204" pitchFamily="34" charset="0"/>
              </a:rPr>
            </a:br>
            <a:r>
              <a:rPr lang="en-IN" dirty="0">
                <a:latin typeface="Trebuchet MS" panose="020B0603020202020204" pitchFamily="34" charset="0"/>
              </a:rPr>
              <a:t>Thank You </a:t>
            </a:r>
          </a:p>
        </p:txBody>
      </p:sp>
    </p:spTree>
    <p:extLst>
      <p:ext uri="{BB962C8B-B14F-4D97-AF65-F5344CB8AC3E}">
        <p14:creationId xmlns:p14="http://schemas.microsoft.com/office/powerpoint/2010/main" val="160982375"/>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2B012-54A8-E889-CADE-815571C806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8AFF00-F039-9414-0B65-B97E688742CD}"/>
              </a:ext>
            </a:extLst>
          </p:cNvPr>
          <p:cNvSpPr>
            <a:spLocks noGrp="1"/>
          </p:cNvSpPr>
          <p:nvPr>
            <p:ph type="title"/>
          </p:nvPr>
        </p:nvSpPr>
        <p:spPr/>
        <p:txBody>
          <a:bodyPr/>
          <a:lstStyle/>
          <a:p>
            <a:pPr algn="ctr"/>
            <a:r>
              <a:rPr lang="en-IN" dirty="0">
                <a:latin typeface="Trebuchet MS" panose="020B0603020202020204" pitchFamily="34" charset="0"/>
              </a:rPr>
              <a:t>RATIONALE FOR CHANGE – DEPT FAQ</a:t>
            </a:r>
            <a:endParaRPr lang="en-IN" dirty="0"/>
          </a:p>
        </p:txBody>
      </p:sp>
      <p:sp>
        <p:nvSpPr>
          <p:cNvPr id="3" name="Content Placeholder 2">
            <a:extLst>
              <a:ext uri="{FF2B5EF4-FFF2-40B4-BE49-F238E27FC236}">
                <a16:creationId xmlns:a16="http://schemas.microsoft.com/office/drawing/2014/main" id="{576D5EE9-7C44-BAFE-0D8F-7F24E47E21EA}"/>
              </a:ext>
            </a:extLst>
          </p:cNvPr>
          <p:cNvSpPr>
            <a:spLocks noGrp="1"/>
          </p:cNvSpPr>
          <p:nvPr>
            <p:ph idx="1"/>
          </p:nvPr>
        </p:nvSpPr>
        <p:spPr/>
        <p:txBody>
          <a:bodyPr>
            <a:normAutofit/>
          </a:bodyPr>
          <a:lstStyle/>
          <a:p>
            <a:pPr algn="just"/>
            <a:r>
              <a:rPr lang="en-US" sz="3000" dirty="0">
                <a:latin typeface="Trebuchet MS" panose="020B0603020202020204" pitchFamily="34" charset="0"/>
              </a:rPr>
              <a:t>All the clauses of section 10 have been placed in 6 different schedules as follows: </a:t>
            </a:r>
          </a:p>
          <a:p>
            <a:pPr algn="just"/>
            <a:endParaRPr lang="en-IN" dirty="0">
              <a:latin typeface="Trebuchet MS" panose="020B0603020202020204" pitchFamily="34" charset="0"/>
            </a:endParaRPr>
          </a:p>
        </p:txBody>
      </p:sp>
      <p:graphicFrame>
        <p:nvGraphicFramePr>
          <p:cNvPr id="4" name="Table 3">
            <a:extLst>
              <a:ext uri="{FF2B5EF4-FFF2-40B4-BE49-F238E27FC236}">
                <a16:creationId xmlns:a16="http://schemas.microsoft.com/office/drawing/2014/main" id="{90AB90E3-BB6A-9F05-EE83-D00813E3754E}"/>
              </a:ext>
            </a:extLst>
          </p:cNvPr>
          <p:cNvGraphicFramePr>
            <a:graphicFrameLocks noGrp="1"/>
          </p:cNvGraphicFramePr>
          <p:nvPr>
            <p:extLst>
              <p:ext uri="{D42A27DB-BD31-4B8C-83A1-F6EECF244321}">
                <p14:modId xmlns:p14="http://schemas.microsoft.com/office/powerpoint/2010/main" val="3100017111"/>
              </p:ext>
            </p:extLst>
          </p:nvPr>
        </p:nvGraphicFramePr>
        <p:xfrm>
          <a:off x="1219200" y="2705101"/>
          <a:ext cx="10134600" cy="3333750"/>
        </p:xfrm>
        <a:graphic>
          <a:graphicData uri="http://schemas.openxmlformats.org/drawingml/2006/table">
            <a:tbl>
              <a:tblPr>
                <a:tableStyleId>{BDBED569-4797-4DF1-A0F4-6AAB3CD982D8}</a:tableStyleId>
              </a:tblPr>
              <a:tblGrid>
                <a:gridCol w="2476500">
                  <a:extLst>
                    <a:ext uri="{9D8B030D-6E8A-4147-A177-3AD203B41FA5}">
                      <a16:colId xmlns:a16="http://schemas.microsoft.com/office/drawing/2014/main" val="4187638766"/>
                    </a:ext>
                  </a:extLst>
                </a:gridCol>
                <a:gridCol w="7658100">
                  <a:extLst>
                    <a:ext uri="{9D8B030D-6E8A-4147-A177-3AD203B41FA5}">
                      <a16:colId xmlns:a16="http://schemas.microsoft.com/office/drawing/2014/main" val="1504632438"/>
                    </a:ext>
                  </a:extLst>
                </a:gridCol>
              </a:tblGrid>
              <a:tr h="524532">
                <a:tc>
                  <a:txBody>
                    <a:bodyPr/>
                    <a:lstStyle/>
                    <a:p>
                      <a:pPr algn="ctr" fontAlgn="b">
                        <a:buNone/>
                      </a:pPr>
                      <a:r>
                        <a:rPr lang="en-IN" sz="3000" b="0" u="none" strike="noStrike" dirty="0">
                          <a:effectLst/>
                        </a:rPr>
                        <a:t>Schedule II</a:t>
                      </a:r>
                      <a:endParaRPr lang="en-IN" sz="3000" b="0" i="0" u="none" strike="noStrike" dirty="0">
                        <a:solidFill>
                          <a:srgbClr val="000000"/>
                        </a:solidFill>
                        <a:effectLst/>
                        <a:latin typeface="Trebuchet MS" panose="020B0603020202020204" pitchFamily="34" charset="0"/>
                      </a:endParaRPr>
                    </a:p>
                  </a:txBody>
                  <a:tcPr marL="6350" marR="6350" marT="6350" marB="0" anchor="b"/>
                </a:tc>
                <a:tc>
                  <a:txBody>
                    <a:bodyPr/>
                    <a:lstStyle/>
                    <a:p>
                      <a:pPr marL="0" indent="361950" algn="l" fontAlgn="b">
                        <a:buNone/>
                      </a:pPr>
                      <a:r>
                        <a:rPr lang="en-IN" sz="3000" b="0" u="none" strike="noStrike" dirty="0">
                          <a:solidFill>
                            <a:srgbClr val="000000"/>
                          </a:solidFill>
                          <a:effectLst/>
                        </a:rPr>
                        <a:t>Income such as agricultural income, etc </a:t>
                      </a:r>
                      <a:endParaRPr lang="en-IN" sz="30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69160035"/>
                  </a:ext>
                </a:extLst>
              </a:tr>
              <a:tr h="524532">
                <a:tc>
                  <a:txBody>
                    <a:bodyPr/>
                    <a:lstStyle/>
                    <a:p>
                      <a:pPr algn="ctr" fontAlgn="b">
                        <a:buNone/>
                      </a:pPr>
                      <a:r>
                        <a:rPr lang="en-IN" sz="3000" b="0" u="none" strike="noStrike" dirty="0">
                          <a:effectLst/>
                        </a:rPr>
                        <a:t>Schedule III</a:t>
                      </a:r>
                      <a:endParaRPr lang="en-IN" sz="3000" b="0" i="0" u="none" strike="noStrike" dirty="0">
                        <a:solidFill>
                          <a:srgbClr val="000000"/>
                        </a:solidFill>
                        <a:effectLst/>
                        <a:latin typeface="Trebuchet MS" panose="020B0603020202020204" pitchFamily="34" charset="0"/>
                      </a:endParaRPr>
                    </a:p>
                  </a:txBody>
                  <a:tcPr marL="6350" marR="6350" marT="6350" marB="0" anchor="b"/>
                </a:tc>
                <a:tc>
                  <a:txBody>
                    <a:bodyPr/>
                    <a:lstStyle/>
                    <a:p>
                      <a:pPr marL="0" indent="361950" algn="l" fontAlgn="b">
                        <a:buNone/>
                      </a:pPr>
                      <a:r>
                        <a:rPr lang="en-IN" sz="3000" b="0" u="none" strike="noStrike" dirty="0">
                          <a:solidFill>
                            <a:srgbClr val="000000"/>
                          </a:solidFill>
                          <a:effectLst/>
                        </a:rPr>
                        <a:t>Exemption for eligible persons</a:t>
                      </a:r>
                      <a:endParaRPr lang="en-IN" sz="30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166411336"/>
                  </a:ext>
                </a:extLst>
              </a:tr>
              <a:tr h="524532">
                <a:tc>
                  <a:txBody>
                    <a:bodyPr/>
                    <a:lstStyle/>
                    <a:p>
                      <a:pPr algn="ctr" fontAlgn="b">
                        <a:buNone/>
                      </a:pPr>
                      <a:r>
                        <a:rPr lang="en-IN" sz="3000" b="0" u="none" strike="noStrike" dirty="0">
                          <a:effectLst/>
                        </a:rPr>
                        <a:t>Schedule IV</a:t>
                      </a:r>
                      <a:endParaRPr lang="en-IN" sz="3000" b="0" i="0" u="none" strike="noStrike" dirty="0">
                        <a:solidFill>
                          <a:srgbClr val="000000"/>
                        </a:solidFill>
                        <a:effectLst/>
                        <a:latin typeface="Trebuchet MS" panose="020B0603020202020204" pitchFamily="34" charset="0"/>
                      </a:endParaRPr>
                    </a:p>
                  </a:txBody>
                  <a:tcPr marL="6350" marR="6350" marT="6350" marB="0" anchor="b"/>
                </a:tc>
                <a:tc>
                  <a:txBody>
                    <a:bodyPr/>
                    <a:lstStyle/>
                    <a:p>
                      <a:pPr marL="0" indent="361950" algn="l" fontAlgn="b">
                        <a:buNone/>
                      </a:pPr>
                      <a:r>
                        <a:rPr lang="en-IN" sz="3000" b="0" u="none" strike="noStrike" dirty="0">
                          <a:solidFill>
                            <a:srgbClr val="000000"/>
                          </a:solidFill>
                          <a:effectLst/>
                        </a:rPr>
                        <a:t>Exemptions to Non-residents </a:t>
                      </a:r>
                      <a:endParaRPr lang="en-IN" sz="30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302666648"/>
                  </a:ext>
                </a:extLst>
              </a:tr>
              <a:tr h="524532">
                <a:tc>
                  <a:txBody>
                    <a:bodyPr/>
                    <a:lstStyle/>
                    <a:p>
                      <a:pPr algn="ctr" fontAlgn="b">
                        <a:buNone/>
                      </a:pPr>
                      <a:r>
                        <a:rPr lang="en-IN" sz="3000" b="0" u="none" strike="noStrike" dirty="0">
                          <a:effectLst/>
                        </a:rPr>
                        <a:t>Schedule V</a:t>
                      </a:r>
                      <a:endParaRPr lang="en-IN" sz="3000" b="0" i="0" u="none" strike="noStrike" dirty="0">
                        <a:solidFill>
                          <a:srgbClr val="000000"/>
                        </a:solidFill>
                        <a:effectLst/>
                        <a:latin typeface="Trebuchet MS" panose="020B0603020202020204" pitchFamily="34" charset="0"/>
                      </a:endParaRPr>
                    </a:p>
                  </a:txBody>
                  <a:tcPr marL="6350" marR="6350" marT="6350" marB="0" anchor="b"/>
                </a:tc>
                <a:tc>
                  <a:txBody>
                    <a:bodyPr/>
                    <a:lstStyle/>
                    <a:p>
                      <a:pPr marL="0" indent="361950" algn="l" fontAlgn="b">
                        <a:buNone/>
                      </a:pPr>
                      <a:r>
                        <a:rPr lang="en-IN" sz="3000" b="0" u="none" strike="noStrike" dirty="0">
                          <a:solidFill>
                            <a:srgbClr val="000000"/>
                          </a:solidFill>
                          <a:effectLst/>
                        </a:rPr>
                        <a:t>Exemption to Business trust, etc</a:t>
                      </a:r>
                      <a:endParaRPr lang="en-IN" sz="30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27533643"/>
                  </a:ext>
                </a:extLst>
              </a:tr>
              <a:tr h="524532">
                <a:tc>
                  <a:txBody>
                    <a:bodyPr/>
                    <a:lstStyle/>
                    <a:p>
                      <a:pPr algn="ctr" fontAlgn="b">
                        <a:buNone/>
                      </a:pPr>
                      <a:r>
                        <a:rPr lang="en-IN" sz="3000" b="0" u="none" strike="noStrike" dirty="0">
                          <a:effectLst/>
                        </a:rPr>
                        <a:t>Schedule VI</a:t>
                      </a:r>
                      <a:endParaRPr lang="en-IN" sz="3000" b="0" i="0" u="none" strike="noStrike" dirty="0">
                        <a:solidFill>
                          <a:srgbClr val="000000"/>
                        </a:solidFill>
                        <a:effectLst/>
                        <a:latin typeface="Trebuchet MS" panose="020B0603020202020204" pitchFamily="34" charset="0"/>
                      </a:endParaRPr>
                    </a:p>
                  </a:txBody>
                  <a:tcPr marL="6350" marR="6350" marT="6350" marB="0" anchor="b"/>
                </a:tc>
                <a:tc>
                  <a:txBody>
                    <a:bodyPr/>
                    <a:lstStyle/>
                    <a:p>
                      <a:pPr marL="0" indent="361950" algn="l" fontAlgn="b">
                        <a:buNone/>
                      </a:pPr>
                      <a:r>
                        <a:rPr lang="en-IN" sz="3000" b="0" u="none" strike="noStrike" dirty="0">
                          <a:solidFill>
                            <a:srgbClr val="000000"/>
                          </a:solidFill>
                          <a:effectLst/>
                        </a:rPr>
                        <a:t>Exemption to IFSC units</a:t>
                      </a:r>
                      <a:endParaRPr lang="en-IN" sz="30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818426516"/>
                  </a:ext>
                </a:extLst>
              </a:tr>
              <a:tr h="711090">
                <a:tc>
                  <a:txBody>
                    <a:bodyPr/>
                    <a:lstStyle/>
                    <a:p>
                      <a:pPr algn="ctr" fontAlgn="b">
                        <a:buNone/>
                      </a:pPr>
                      <a:r>
                        <a:rPr lang="en-IN" sz="3000" b="0" u="none" strike="noStrike" dirty="0">
                          <a:effectLst/>
                        </a:rPr>
                        <a:t>Schedule VII</a:t>
                      </a:r>
                      <a:endParaRPr lang="en-IN" sz="3000" b="0" i="0" u="none" strike="noStrike" dirty="0">
                        <a:solidFill>
                          <a:srgbClr val="000000"/>
                        </a:solidFill>
                        <a:effectLst/>
                        <a:latin typeface="Trebuchet MS" panose="020B0603020202020204" pitchFamily="34" charset="0"/>
                      </a:endParaRPr>
                    </a:p>
                  </a:txBody>
                  <a:tcPr marL="6350" marR="6350" marT="6350" marB="0" anchor="b"/>
                </a:tc>
                <a:tc>
                  <a:txBody>
                    <a:bodyPr/>
                    <a:lstStyle/>
                    <a:p>
                      <a:pPr marL="0" indent="361950" algn="l" fontAlgn="b">
                        <a:buNone/>
                      </a:pPr>
                      <a:r>
                        <a:rPr lang="en-IN" sz="3000" b="0" u="none" strike="noStrike" dirty="0">
                          <a:solidFill>
                            <a:srgbClr val="000000"/>
                          </a:solidFill>
                          <a:effectLst/>
                        </a:rPr>
                        <a:t>Persons exempt from tax</a:t>
                      </a:r>
                      <a:endParaRPr lang="en-IN" sz="3000" b="0" i="0" u="none" strike="noStrike" dirty="0">
                        <a:solidFill>
                          <a:srgbClr val="000000"/>
                        </a:solidFill>
                        <a:effectLst/>
                        <a:latin typeface="Trebuchet MS" panose="020B0603020202020204" pitchFamily="34" charset="0"/>
                      </a:endParaRPr>
                    </a:p>
                  </a:txBody>
                  <a:tcPr marL="6350" marR="6350" marT="6350" marB="0" anchor="b"/>
                </a:tc>
                <a:extLst>
                  <a:ext uri="{0D108BD9-81ED-4DB2-BD59-A6C34878D82A}">
                    <a16:rowId xmlns:a16="http://schemas.microsoft.com/office/drawing/2014/main" val="3977276048"/>
                  </a:ext>
                </a:extLst>
              </a:tr>
            </a:tbl>
          </a:graphicData>
        </a:graphic>
      </p:graphicFrame>
    </p:spTree>
    <p:extLst>
      <p:ext uri="{BB962C8B-B14F-4D97-AF65-F5344CB8AC3E}">
        <p14:creationId xmlns:p14="http://schemas.microsoft.com/office/powerpoint/2010/main" val="3819640404"/>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70914-E442-E088-CDD0-F7A6C08B0F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3A3478-DA2A-C9B3-AD31-D1AB1FA920C9}"/>
              </a:ext>
            </a:extLst>
          </p:cNvPr>
          <p:cNvSpPr>
            <a:spLocks noGrp="1"/>
          </p:cNvSpPr>
          <p:nvPr>
            <p:ph type="title"/>
          </p:nvPr>
        </p:nvSpPr>
        <p:spPr/>
        <p:txBody>
          <a:bodyPr/>
          <a:lstStyle/>
          <a:p>
            <a:pPr algn="ctr"/>
            <a:r>
              <a:rPr lang="en-IN" dirty="0">
                <a:latin typeface="Trebuchet MS" panose="020B0603020202020204" pitchFamily="34" charset="0"/>
              </a:rPr>
              <a:t>RATIONALE FOR CHANGE – DEPT FAQ</a:t>
            </a:r>
            <a:endParaRPr lang="en-IN" dirty="0"/>
          </a:p>
        </p:txBody>
      </p:sp>
      <p:sp>
        <p:nvSpPr>
          <p:cNvPr id="3" name="Content Placeholder 2">
            <a:extLst>
              <a:ext uri="{FF2B5EF4-FFF2-40B4-BE49-F238E27FC236}">
                <a16:creationId xmlns:a16="http://schemas.microsoft.com/office/drawing/2014/main" id="{A61E8520-C3AC-A30A-D837-02DCAA5C95F7}"/>
              </a:ext>
            </a:extLst>
          </p:cNvPr>
          <p:cNvSpPr>
            <a:spLocks noGrp="1"/>
          </p:cNvSpPr>
          <p:nvPr>
            <p:ph idx="1"/>
          </p:nvPr>
        </p:nvSpPr>
        <p:spPr/>
        <p:txBody>
          <a:bodyPr>
            <a:normAutofit/>
          </a:bodyPr>
          <a:lstStyle/>
          <a:p>
            <a:pPr algn="just"/>
            <a:r>
              <a:rPr lang="en-US" b="1" dirty="0">
                <a:solidFill>
                  <a:srgbClr val="FF0000"/>
                </a:solidFill>
                <a:latin typeface="Trebuchet MS" panose="020B0603020202020204" pitchFamily="34" charset="0"/>
              </a:rPr>
              <a:t>QIII.4 </a:t>
            </a:r>
            <a:r>
              <a:rPr lang="en-US" dirty="0">
                <a:latin typeface="Trebuchet MS" panose="020B0603020202020204" pitchFamily="34" charset="0"/>
              </a:rPr>
              <a:t>How many words have been reduced as a result of the exercise? </a:t>
            </a:r>
          </a:p>
          <a:p>
            <a:pPr algn="just"/>
            <a:r>
              <a:rPr lang="en-US" b="1" dirty="0">
                <a:solidFill>
                  <a:srgbClr val="FF0000"/>
                </a:solidFill>
                <a:latin typeface="Trebuchet MS" panose="020B0603020202020204" pitchFamily="34" charset="0"/>
              </a:rPr>
              <a:t>Ans:</a:t>
            </a:r>
            <a:r>
              <a:rPr lang="en-US" dirty="0">
                <a:latin typeface="Trebuchet MS" panose="020B0603020202020204" pitchFamily="34" charset="0"/>
              </a:rPr>
              <a:t> As a result of the exercise, there has been a substantial reduction of the words from the approximately 30,000 words presently in Income Tax Act, 1961 to approximately 13,500 words in the new Income Tax Bill, 2025, in so far as section 10 is concerned. </a:t>
            </a:r>
            <a:endParaRPr lang="en-IN" dirty="0">
              <a:latin typeface="Trebuchet MS" panose="020B0603020202020204" pitchFamily="34" charset="0"/>
            </a:endParaRPr>
          </a:p>
        </p:txBody>
      </p:sp>
    </p:spTree>
    <p:extLst>
      <p:ext uri="{BB962C8B-B14F-4D97-AF65-F5344CB8AC3E}">
        <p14:creationId xmlns:p14="http://schemas.microsoft.com/office/powerpoint/2010/main" val="866974792"/>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27160-F032-1E4C-6BD6-663676E7BC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E8CBED-41A6-6F58-2C33-08C13553729B}"/>
              </a:ext>
            </a:extLst>
          </p:cNvPr>
          <p:cNvSpPr>
            <a:spLocks noGrp="1"/>
          </p:cNvSpPr>
          <p:nvPr>
            <p:ph type="title"/>
          </p:nvPr>
        </p:nvSpPr>
        <p:spPr/>
        <p:txBody>
          <a:bodyPr/>
          <a:lstStyle/>
          <a:p>
            <a:pPr algn="ctr"/>
            <a:r>
              <a:rPr lang="en-IN" dirty="0">
                <a:latin typeface="Trebuchet MS" panose="020B0603020202020204" pitchFamily="34" charset="0"/>
              </a:rPr>
              <a:t>RATIONALE FOR CHANGE – DEPT FAQ</a:t>
            </a:r>
            <a:endParaRPr lang="en-IN" dirty="0"/>
          </a:p>
        </p:txBody>
      </p:sp>
      <p:sp>
        <p:nvSpPr>
          <p:cNvPr id="3" name="Content Placeholder 2">
            <a:extLst>
              <a:ext uri="{FF2B5EF4-FFF2-40B4-BE49-F238E27FC236}">
                <a16:creationId xmlns:a16="http://schemas.microsoft.com/office/drawing/2014/main" id="{9BDE69DB-AE63-6F97-17F7-2CE2BBBB8CA7}"/>
              </a:ext>
            </a:extLst>
          </p:cNvPr>
          <p:cNvSpPr>
            <a:spLocks noGrp="1"/>
          </p:cNvSpPr>
          <p:nvPr>
            <p:ph idx="1"/>
          </p:nvPr>
        </p:nvSpPr>
        <p:spPr/>
        <p:txBody>
          <a:bodyPr>
            <a:normAutofit lnSpcReduction="10000"/>
          </a:bodyPr>
          <a:lstStyle/>
          <a:p>
            <a:pPr algn="just"/>
            <a:r>
              <a:rPr lang="en-US" dirty="0">
                <a:solidFill>
                  <a:srgbClr val="FF0000"/>
                </a:solidFill>
                <a:latin typeface="Trebuchet MS" panose="020B0603020202020204" pitchFamily="34" charset="0"/>
              </a:rPr>
              <a:t>Q.III.5</a:t>
            </a:r>
            <a:r>
              <a:rPr lang="en-US" dirty="0">
                <a:latin typeface="Trebuchet MS" panose="020B0603020202020204" pitchFamily="34" charset="0"/>
              </a:rPr>
              <a:t> How are complexities proposed to be reduced by the Bill? </a:t>
            </a:r>
          </a:p>
          <a:p>
            <a:pPr algn="just"/>
            <a:r>
              <a:rPr lang="en-US" dirty="0">
                <a:solidFill>
                  <a:srgbClr val="FF0000"/>
                </a:solidFill>
                <a:latin typeface="Trebuchet MS" panose="020B0603020202020204" pitchFamily="34" charset="0"/>
              </a:rPr>
              <a:t>Ans:</a:t>
            </a:r>
            <a:r>
              <a:rPr lang="en-US" dirty="0">
                <a:latin typeface="Trebuchet MS" panose="020B0603020202020204" pitchFamily="34" charset="0"/>
              </a:rPr>
              <a:t> Besides </a:t>
            </a:r>
            <a:r>
              <a:rPr lang="en-US" dirty="0" err="1">
                <a:latin typeface="Trebuchet MS" panose="020B0603020202020204" pitchFamily="34" charset="0"/>
              </a:rPr>
              <a:t>rationalisation</a:t>
            </a:r>
            <a:r>
              <a:rPr lang="en-US" dirty="0">
                <a:latin typeface="Trebuchet MS" panose="020B0603020202020204" pitchFamily="34" charset="0"/>
              </a:rPr>
              <a:t> of provisions, all </a:t>
            </a:r>
            <a:r>
              <a:rPr lang="en-US" dirty="0">
                <a:solidFill>
                  <a:srgbClr val="FF0000"/>
                </a:solidFill>
                <a:latin typeface="Trebuchet MS" panose="020B0603020202020204" pitchFamily="34" charset="0"/>
              </a:rPr>
              <a:t>90 Explanations and 134 provisos </a:t>
            </a:r>
            <a:r>
              <a:rPr lang="en-US" dirty="0">
                <a:latin typeface="Trebuchet MS" panose="020B0603020202020204" pitchFamily="34" charset="0"/>
              </a:rPr>
              <a:t>in the present section 10 have been done away with in the new Bill. </a:t>
            </a:r>
          </a:p>
          <a:p>
            <a:pPr algn="just"/>
            <a:r>
              <a:rPr lang="en-US" dirty="0">
                <a:solidFill>
                  <a:srgbClr val="FF0000"/>
                </a:solidFill>
                <a:latin typeface="Trebuchet MS" panose="020B0603020202020204" pitchFamily="34" charset="0"/>
              </a:rPr>
              <a:t>Q.III.6</a:t>
            </a:r>
            <a:r>
              <a:rPr lang="en-US" dirty="0">
                <a:latin typeface="Trebuchet MS" panose="020B0603020202020204" pitchFamily="34" charset="0"/>
              </a:rPr>
              <a:t> If the provisions related to exemptions are proposed to be taken to Schedules, then are there any provisions in the main body of the Bill? </a:t>
            </a:r>
          </a:p>
          <a:p>
            <a:pPr algn="just"/>
            <a:r>
              <a:rPr lang="en-US" dirty="0">
                <a:solidFill>
                  <a:srgbClr val="FF0000"/>
                </a:solidFill>
                <a:latin typeface="Trebuchet MS" panose="020B0603020202020204" pitchFamily="34" charset="0"/>
              </a:rPr>
              <a:t>Ans:</a:t>
            </a:r>
            <a:r>
              <a:rPr lang="en-US" dirty="0">
                <a:latin typeface="Trebuchet MS" panose="020B0603020202020204" pitchFamily="34" charset="0"/>
              </a:rPr>
              <a:t> Yes, Section 11 of the proposed Bill contains certain provisions relating to exemptions while the rest are placed in the Schedules. </a:t>
            </a:r>
            <a:endParaRPr lang="en-IN" dirty="0">
              <a:latin typeface="Trebuchet MS" panose="020B0603020202020204" pitchFamily="34" charset="0"/>
            </a:endParaRPr>
          </a:p>
        </p:txBody>
      </p:sp>
    </p:spTree>
    <p:extLst>
      <p:ext uri="{BB962C8B-B14F-4D97-AF65-F5344CB8AC3E}">
        <p14:creationId xmlns:p14="http://schemas.microsoft.com/office/powerpoint/2010/main" val="706944971"/>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3F28-B278-C99E-65B0-A0815054F361}"/>
              </a:ext>
            </a:extLst>
          </p:cNvPr>
          <p:cNvSpPr>
            <a:spLocks noGrp="1"/>
          </p:cNvSpPr>
          <p:nvPr>
            <p:ph type="title"/>
          </p:nvPr>
        </p:nvSpPr>
        <p:spPr/>
        <p:txBody>
          <a:bodyPr/>
          <a:lstStyle/>
          <a:p>
            <a:pPr algn="ctr"/>
            <a:r>
              <a:rPr lang="en-IN" dirty="0">
                <a:latin typeface="Trebuchet MS" panose="020B0603020202020204" pitchFamily="34" charset="0"/>
              </a:rPr>
              <a:t>CHAPTER - III</a:t>
            </a:r>
          </a:p>
        </p:txBody>
      </p:sp>
      <p:sp>
        <p:nvSpPr>
          <p:cNvPr id="3" name="Content Placeholder 2">
            <a:extLst>
              <a:ext uri="{FF2B5EF4-FFF2-40B4-BE49-F238E27FC236}">
                <a16:creationId xmlns:a16="http://schemas.microsoft.com/office/drawing/2014/main" id="{2FADD818-D129-2FA6-88FB-78A218AF9B72}"/>
              </a:ext>
            </a:extLst>
          </p:cNvPr>
          <p:cNvSpPr>
            <a:spLocks noGrp="1"/>
          </p:cNvSpPr>
          <p:nvPr>
            <p:ph idx="1"/>
          </p:nvPr>
        </p:nvSpPr>
        <p:spPr/>
        <p:txBody>
          <a:bodyPr/>
          <a:lstStyle/>
          <a:p>
            <a:r>
              <a:rPr lang="en-IN" dirty="0">
                <a:latin typeface="Trebuchet MS" panose="020B0603020202020204" pitchFamily="34" charset="0"/>
              </a:rPr>
              <a:t>Part – A </a:t>
            </a:r>
          </a:p>
          <a:p>
            <a:pPr lvl="1"/>
            <a:r>
              <a:rPr lang="en-IN" dirty="0">
                <a:latin typeface="Trebuchet MS" panose="020B0603020202020204" pitchFamily="34" charset="0"/>
              </a:rPr>
              <a:t> Sec – 11 - </a:t>
            </a:r>
            <a:r>
              <a:rPr lang="en-US" dirty="0">
                <a:latin typeface="Trebuchet MS" panose="020B0603020202020204" pitchFamily="34" charset="0"/>
              </a:rPr>
              <a:t>Incomes not included in total income. </a:t>
            </a:r>
          </a:p>
          <a:p>
            <a:pPr lvl="1"/>
            <a:r>
              <a:rPr lang="en-US" dirty="0">
                <a:latin typeface="Trebuchet MS" panose="020B0603020202020204" pitchFamily="34" charset="0"/>
              </a:rPr>
              <a:t>(Schedule – II to VII)</a:t>
            </a:r>
            <a:endParaRPr lang="en-IN" dirty="0">
              <a:latin typeface="Trebuchet MS" panose="020B0603020202020204" pitchFamily="34" charset="0"/>
            </a:endParaRPr>
          </a:p>
          <a:p>
            <a:endParaRPr lang="en-IN" dirty="0">
              <a:latin typeface="Trebuchet MS" panose="020B0603020202020204" pitchFamily="34" charset="0"/>
            </a:endParaRPr>
          </a:p>
          <a:p>
            <a:r>
              <a:rPr lang="en-IN" dirty="0">
                <a:latin typeface="Trebuchet MS" panose="020B0603020202020204" pitchFamily="34" charset="0"/>
              </a:rPr>
              <a:t>Part – B </a:t>
            </a:r>
          </a:p>
          <a:p>
            <a:pPr lvl="1"/>
            <a:r>
              <a:rPr lang="en-IN" dirty="0">
                <a:latin typeface="Trebuchet MS" panose="020B0603020202020204" pitchFamily="34" charset="0"/>
              </a:rPr>
              <a:t>Sec 12 – Income of political parties and Electoral trust </a:t>
            </a:r>
          </a:p>
          <a:p>
            <a:pPr lvl="1"/>
            <a:r>
              <a:rPr lang="en-IN" dirty="0">
                <a:latin typeface="Trebuchet MS" panose="020B0603020202020204" pitchFamily="34" charset="0"/>
              </a:rPr>
              <a:t>(Schedule – VIII)</a:t>
            </a:r>
            <a:endParaRPr lang="en-US" dirty="0">
              <a:latin typeface="Trebuchet MS" panose="020B0603020202020204" pitchFamily="34" charset="0"/>
            </a:endParaRPr>
          </a:p>
        </p:txBody>
      </p:sp>
    </p:spTree>
    <p:extLst>
      <p:ext uri="{BB962C8B-B14F-4D97-AF65-F5344CB8AC3E}">
        <p14:creationId xmlns:p14="http://schemas.microsoft.com/office/powerpoint/2010/main" val="262917664"/>
      </p:ext>
    </p:extLst>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CF287-E9FE-E894-5C7D-7C88CEF83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4C96AB-9A1E-6F8C-D405-03499C8E6711}"/>
              </a:ext>
            </a:extLst>
          </p:cNvPr>
          <p:cNvSpPr>
            <a:spLocks noGrp="1"/>
          </p:cNvSpPr>
          <p:nvPr>
            <p:ph type="title"/>
          </p:nvPr>
        </p:nvSpPr>
        <p:spPr/>
        <p:txBody>
          <a:bodyPr/>
          <a:lstStyle/>
          <a:p>
            <a:pPr algn="ctr"/>
            <a:r>
              <a:rPr lang="en-IN" dirty="0">
                <a:latin typeface="Trebuchet MS" panose="020B0603020202020204" pitchFamily="34" charset="0"/>
              </a:rPr>
              <a:t>Section 11 – enabling provision</a:t>
            </a:r>
          </a:p>
        </p:txBody>
      </p:sp>
      <p:sp>
        <p:nvSpPr>
          <p:cNvPr id="3" name="Content Placeholder 2">
            <a:extLst>
              <a:ext uri="{FF2B5EF4-FFF2-40B4-BE49-F238E27FC236}">
                <a16:creationId xmlns:a16="http://schemas.microsoft.com/office/drawing/2014/main" id="{F63F2438-8C7E-9998-F3FD-37BE19B8EA11}"/>
              </a:ext>
            </a:extLst>
          </p:cNvPr>
          <p:cNvSpPr>
            <a:spLocks noGrp="1"/>
          </p:cNvSpPr>
          <p:nvPr>
            <p:ph idx="1"/>
          </p:nvPr>
        </p:nvSpPr>
        <p:spPr/>
        <p:txBody>
          <a:bodyPr>
            <a:normAutofit/>
          </a:bodyPr>
          <a:lstStyle/>
          <a:p>
            <a:r>
              <a:rPr lang="en-US" sz="3100" b="1" dirty="0">
                <a:latin typeface="Trebuchet MS" panose="020B0603020202020204" pitchFamily="34" charset="0"/>
              </a:rPr>
              <a:t>Incomes not included in total income.</a:t>
            </a:r>
          </a:p>
          <a:p>
            <a:pPr algn="just"/>
            <a:r>
              <a:rPr lang="en-US" dirty="0">
                <a:latin typeface="Trebuchet MS" panose="020B0603020202020204" pitchFamily="34" charset="0"/>
              </a:rPr>
              <a:t>11. (1) In computing the total income of any person for a tax year under this Act, any income enumerated in </a:t>
            </a:r>
            <a:r>
              <a:rPr lang="en-US" dirty="0">
                <a:solidFill>
                  <a:srgbClr val="FF0000"/>
                </a:solidFill>
                <a:latin typeface="Trebuchet MS" panose="020B0603020202020204" pitchFamily="34" charset="0"/>
              </a:rPr>
              <a:t>Schedules II, III, IV, V and VI shall not be included,</a:t>
            </a:r>
            <a:r>
              <a:rPr lang="en-US" dirty="0">
                <a:latin typeface="Trebuchet MS" panose="020B0603020202020204" pitchFamily="34" charset="0"/>
              </a:rPr>
              <a:t> subject to fulfilment of conditions specified therein.</a:t>
            </a:r>
          </a:p>
          <a:p>
            <a:pPr algn="just"/>
            <a:r>
              <a:rPr lang="en-US" dirty="0">
                <a:latin typeface="Trebuchet MS" panose="020B0603020202020204" pitchFamily="34" charset="0"/>
              </a:rPr>
              <a:t>(2) Wherever the </a:t>
            </a:r>
            <a:r>
              <a:rPr lang="en-US" dirty="0">
                <a:solidFill>
                  <a:srgbClr val="FF0000"/>
                </a:solidFill>
                <a:latin typeface="Trebuchet MS" panose="020B0603020202020204" pitchFamily="34" charset="0"/>
              </a:rPr>
              <a:t>conditions </a:t>
            </a:r>
            <a:r>
              <a:rPr lang="en-US" dirty="0">
                <a:latin typeface="Trebuchet MS" panose="020B0603020202020204" pitchFamily="34" charset="0"/>
              </a:rPr>
              <a:t>referred to in the Schedules referred in sub-section (1) are </a:t>
            </a:r>
            <a:r>
              <a:rPr lang="en-US" dirty="0">
                <a:solidFill>
                  <a:srgbClr val="FF0000"/>
                </a:solidFill>
                <a:latin typeface="Trebuchet MS" panose="020B0603020202020204" pitchFamily="34" charset="0"/>
              </a:rPr>
              <a:t>not satisfied </a:t>
            </a:r>
            <a:r>
              <a:rPr lang="en-US" dirty="0">
                <a:latin typeface="Trebuchet MS" panose="020B0603020202020204" pitchFamily="34" charset="0"/>
              </a:rPr>
              <a:t>in any tax year in respect of any income enumerated in the said Schedules, such </a:t>
            </a:r>
            <a:r>
              <a:rPr lang="en-US" dirty="0">
                <a:solidFill>
                  <a:srgbClr val="FF0000"/>
                </a:solidFill>
                <a:latin typeface="Trebuchet MS" panose="020B0603020202020204" pitchFamily="34" charset="0"/>
              </a:rPr>
              <a:t>income shall be charged </a:t>
            </a:r>
            <a:r>
              <a:rPr lang="en-US" dirty="0">
                <a:latin typeface="Trebuchet MS" panose="020B0603020202020204" pitchFamily="34" charset="0"/>
              </a:rPr>
              <a:t>to tax under this Act on the total income for that tax year.</a:t>
            </a:r>
          </a:p>
          <a:p>
            <a:endParaRPr lang="en-IN" dirty="0"/>
          </a:p>
        </p:txBody>
      </p:sp>
    </p:spTree>
    <p:extLst>
      <p:ext uri="{BB962C8B-B14F-4D97-AF65-F5344CB8AC3E}">
        <p14:creationId xmlns:p14="http://schemas.microsoft.com/office/powerpoint/2010/main" val="1484695439"/>
      </p:ext>
    </p:extLst>
  </p:cSld>
  <p:clrMapOvr>
    <a:masterClrMapping/>
  </p:clrMapOvr>
  <p:transition spd="slow">
    <p:wipe dir="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710</TotalTime>
  <Words>5246</Words>
  <Application>Microsoft Office PowerPoint</Application>
  <PresentationFormat>Widescreen</PresentationFormat>
  <Paragraphs>908</Paragraphs>
  <Slides>48</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Aptos</vt:lpstr>
      <vt:lpstr>Aptos Display</vt:lpstr>
      <vt:lpstr>Arial</vt:lpstr>
      <vt:lpstr>Trebuchet MS</vt:lpstr>
      <vt:lpstr>Office Theme</vt:lpstr>
      <vt:lpstr>Exempt Income under IT Act 2025  (Sch. II to VIII)</vt:lpstr>
      <vt:lpstr>RATIONALE FOR CHANGE – DEPT FAQ</vt:lpstr>
      <vt:lpstr>RATIONALE FOR CHANGE – DEPT FAQ</vt:lpstr>
      <vt:lpstr>RATIONALE FOR CHANGE – DEPT FAQ</vt:lpstr>
      <vt:lpstr>RATIONALE FOR CHANGE – DEPT FAQ</vt:lpstr>
      <vt:lpstr>RATIONALE FOR CHANGE – DEPT FAQ</vt:lpstr>
      <vt:lpstr>RATIONALE FOR CHANGE – DEPT FAQ</vt:lpstr>
      <vt:lpstr>CHAPTER - III</vt:lpstr>
      <vt:lpstr>Section 11 – enabling provision</vt:lpstr>
      <vt:lpstr>Section 11 – enabling provision</vt:lpstr>
      <vt:lpstr>Sec – 12 - Incomes not included in total income of political parties and electoral trusts.</vt:lpstr>
      <vt:lpstr>Details of schedule II to VIII</vt:lpstr>
      <vt:lpstr>Schedule – II  - 17 Items</vt:lpstr>
      <vt:lpstr>Schedule – II  - 17 Items</vt:lpstr>
      <vt:lpstr>Schedule – II  - 17 Items</vt:lpstr>
      <vt:lpstr>Schedule II – Current Issues</vt:lpstr>
      <vt:lpstr>Schedule II – Current Issues</vt:lpstr>
      <vt:lpstr>Schedule II – Current Issues</vt:lpstr>
      <vt:lpstr>Schedule II – Current Issues</vt:lpstr>
      <vt:lpstr>Schedule II – Current Issues</vt:lpstr>
      <vt:lpstr>Schedule II – Current Issues</vt:lpstr>
      <vt:lpstr>Schedule II – Current Issues</vt:lpstr>
      <vt:lpstr>Schedule – III  - 39 +4 Items (5 to salary)</vt:lpstr>
      <vt:lpstr>Schedule – III  - 39 +4 Items (5 to salary)</vt:lpstr>
      <vt:lpstr>Schedule – III  - 39 +4 Items (5 to salary)</vt:lpstr>
      <vt:lpstr>Schedule – III  - 39 +4 Items (5 to salary)</vt:lpstr>
      <vt:lpstr>Schedule – III  - 39 +4 Items (5 to salary)</vt:lpstr>
      <vt:lpstr>Schedule – III  - 39 +4 Items (5 to salary)</vt:lpstr>
      <vt:lpstr>Schedule – III  - 39 +4 Items (5 to salary)</vt:lpstr>
      <vt:lpstr>Schedule – III  - 39 +4 Items (5 to salary)</vt:lpstr>
      <vt:lpstr>Schedule III – Current Issues</vt:lpstr>
      <vt:lpstr>Schedule III – Current Issues</vt:lpstr>
      <vt:lpstr>Schedule III – Current Issues</vt:lpstr>
      <vt:lpstr>Schedule III – Current Issues</vt:lpstr>
      <vt:lpstr>Schedule – IV  - 14 +3 Items - NR</vt:lpstr>
      <vt:lpstr>Schedule – IV  - 14 +3 Items - NR</vt:lpstr>
      <vt:lpstr>Schedule – IV  - 14 +3 Items - NR</vt:lpstr>
      <vt:lpstr>Schedule – V  - 8 Items –  Pass through cases</vt:lpstr>
      <vt:lpstr>Schedule – VI  - 12 Items – IFSC cases</vt:lpstr>
      <vt:lpstr>Schedule – VII  - 48 +1 Items (Specified bodies, institutions, etc)</vt:lpstr>
      <vt:lpstr>Schedule – VII  - 48 +1 Items (Specified bodies, institutions, etc)</vt:lpstr>
      <vt:lpstr>Schedule – VII  - 48 +1 Items (Specified bodies, institutions, etc)</vt:lpstr>
      <vt:lpstr>Schedule – VII  - 48 +1 Items (Specified bodies, institutions, etc)</vt:lpstr>
      <vt:lpstr>Schedule – VII  - 48 +1 Items (Specified bodies, institutions, etc)</vt:lpstr>
      <vt:lpstr>Current Issues – Schedule VII</vt:lpstr>
      <vt:lpstr>Schedule – VIII  - 2 Items (Political parties, Electoral trusts)</vt:lpstr>
      <vt:lpstr>Concluding thoughts</vt:lpstr>
      <vt:lpstr>Questions, if any …….        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Ramnath V</dc:creator>
  <cp:lastModifiedBy>Ramnath V</cp:lastModifiedBy>
  <cp:revision>8</cp:revision>
  <dcterms:created xsi:type="dcterms:W3CDTF">2026-04-17T14:27:54Z</dcterms:created>
  <dcterms:modified xsi:type="dcterms:W3CDTF">2026-06-05T04:55:45Z</dcterms:modified>
</cp:coreProperties>
</file>