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4"/>
  </p:notesMasterIdLst>
  <p:sldIdLst>
    <p:sldId id="256" r:id="rId2"/>
    <p:sldId id="326" r:id="rId3"/>
    <p:sldId id="258" r:id="rId4"/>
    <p:sldId id="261" r:id="rId5"/>
    <p:sldId id="289" r:id="rId6"/>
    <p:sldId id="290" r:id="rId7"/>
    <p:sldId id="259" r:id="rId8"/>
    <p:sldId id="291" r:id="rId9"/>
    <p:sldId id="327" r:id="rId10"/>
    <p:sldId id="292" r:id="rId11"/>
    <p:sldId id="293" r:id="rId12"/>
    <p:sldId id="294" r:id="rId13"/>
    <p:sldId id="263" r:id="rId14"/>
    <p:sldId id="264" r:id="rId15"/>
    <p:sldId id="266" r:id="rId16"/>
    <p:sldId id="267" r:id="rId17"/>
    <p:sldId id="325" r:id="rId18"/>
    <p:sldId id="295" r:id="rId19"/>
    <p:sldId id="269" r:id="rId20"/>
    <p:sldId id="270" r:id="rId21"/>
    <p:sldId id="271" r:id="rId22"/>
    <p:sldId id="296" r:id="rId23"/>
    <p:sldId id="297" r:id="rId24"/>
    <p:sldId id="298" r:id="rId25"/>
    <p:sldId id="299" r:id="rId26"/>
    <p:sldId id="300" r:id="rId27"/>
    <p:sldId id="301" r:id="rId28"/>
    <p:sldId id="302" r:id="rId29"/>
    <p:sldId id="303" r:id="rId30"/>
    <p:sldId id="304" r:id="rId31"/>
    <p:sldId id="331" r:id="rId32"/>
    <p:sldId id="329" r:id="rId33"/>
    <p:sldId id="306" r:id="rId34"/>
    <p:sldId id="307" r:id="rId35"/>
    <p:sldId id="308" r:id="rId36"/>
    <p:sldId id="309" r:id="rId37"/>
    <p:sldId id="310" r:id="rId38"/>
    <p:sldId id="311" r:id="rId39"/>
    <p:sldId id="312" r:id="rId40"/>
    <p:sldId id="313" r:id="rId41"/>
    <p:sldId id="314" r:id="rId42"/>
    <p:sldId id="315" r:id="rId43"/>
    <p:sldId id="316" r:id="rId44"/>
    <p:sldId id="317" r:id="rId45"/>
    <p:sldId id="318" r:id="rId46"/>
    <p:sldId id="319" r:id="rId47"/>
    <p:sldId id="320" r:id="rId48"/>
    <p:sldId id="321" r:id="rId49"/>
    <p:sldId id="322" r:id="rId50"/>
    <p:sldId id="332" r:id="rId51"/>
    <p:sldId id="257" r:id="rId52"/>
    <p:sldId id="287" r:id="rId53"/>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804" autoAdjust="0"/>
  </p:normalViewPr>
  <p:slideViewPr>
    <p:cSldViewPr snapToGrid="0">
      <p:cViewPr varScale="1">
        <p:scale>
          <a:sx n="73" d="100"/>
          <a:sy n="73" d="100"/>
        </p:scale>
        <p:origin x="9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CDB58153-FE49-474C-9812-54D9DDE0A331}" type="datetimeFigureOut">
              <a:rPr lang="en-US" smtClean="0"/>
              <a:t>3/15/2026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639E3DC8-961F-4BAE-A663-A7CD66F0A6A0}" type="slidenum">
              <a:rPr lang="en-US" smtClean="0"/>
              <a:t>‹#›</a:t>
            </a:fld>
            <a:endParaRPr lang="en-US"/>
          </a:p>
        </p:txBody>
      </p:sp>
    </p:spTree>
    <p:extLst>
      <p:ext uri="{BB962C8B-B14F-4D97-AF65-F5344CB8AC3E}">
        <p14:creationId xmlns:p14="http://schemas.microsoft.com/office/powerpoint/2010/main" val="1124270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a:xfrm>
            <a:off x="11046580" y="6179608"/>
            <a:ext cx="1142245" cy="669925"/>
          </a:xfrm>
        </p:spPr>
        <p:txBody>
          <a:bodyPr/>
          <a:lstStyle>
            <a:lvl1pPr>
              <a:defRPr sz="1600">
                <a:latin typeface="Times New Roman" panose="02020603050405020304" pitchFamily="18" charset="0"/>
                <a:cs typeface="Times New Roman" panose="02020603050405020304" pitchFamily="18" charset="0"/>
              </a:defRPr>
            </a:lvl1pPr>
          </a:lstStyle>
          <a:p>
            <a:fld id="{D582C393-0FD6-4C39-9847-5C8FB6DCF7DE}" type="slidenum">
              <a:rPr lang="en-US" smtClean="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7269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5" name="Slide Number Placeholder 4"/>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338857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2504880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84842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6009229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34262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18703339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414391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4154570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1093821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1152907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7" name="Slide Number Placeholder 6"/>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3874001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9" name="Slide Number Placeholder 8"/>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22839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5" name="Slide Number Placeholder 4"/>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3286767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a:xfrm>
            <a:off x="116266" y="6537325"/>
            <a:ext cx="7543800" cy="365125"/>
          </a:xfrm>
        </p:spPr>
        <p:txBody>
          <a:bodyPr/>
          <a:lstStyle>
            <a:lvl1pPr>
              <a:defRPr b="1">
                <a:solidFill>
                  <a:schemeClr val="accent1"/>
                </a:solidFill>
                <a:latin typeface="Times New Roman" panose="02020603050405020304" pitchFamily="18" charset="0"/>
                <a:cs typeface="Times New Roman" panose="02020603050405020304" pitchFamily="18" charset="0"/>
              </a:defRPr>
            </a:lvl1pPr>
          </a:lstStyle>
          <a:p>
            <a:r>
              <a:rPr lang="en-US" dirty="0"/>
              <a:t>LFAR (Credit Appraisal, Monitoring and Large Advances) | Ernakulam Branch of SIRC of ICAI | 18th March, 2026</a:t>
            </a:r>
          </a:p>
        </p:txBody>
      </p:sp>
      <p:sp>
        <p:nvSpPr>
          <p:cNvPr id="4" name="Slide Number Placeholder 3"/>
          <p:cNvSpPr>
            <a:spLocks noGrp="1"/>
          </p:cNvSpPr>
          <p:nvPr>
            <p:ph type="sldNum" sz="quarter" idx="12"/>
          </p:nvPr>
        </p:nvSpPr>
        <p:spPr>
          <a:xfrm>
            <a:off x="10933489" y="6172200"/>
            <a:ext cx="1142245" cy="669925"/>
          </a:xfrm>
        </p:spPr>
        <p:txBody>
          <a:bodyPr/>
          <a:lstStyle>
            <a:lvl1pPr>
              <a:defRPr sz="1600">
                <a:latin typeface="Times New Roman" panose="02020603050405020304" pitchFamily="18" charset="0"/>
                <a:cs typeface="Times New Roman" panose="02020603050405020304" pitchFamily="18" charset="0"/>
              </a:defRPr>
            </a:lvl1pPr>
          </a:lstStyle>
          <a:p>
            <a:fld id="{D582C393-0FD6-4C39-9847-5C8FB6DCF7DE}" type="slidenum">
              <a:rPr lang="en-US" smtClean="0"/>
              <a:pPr/>
              <a:t>‹#›</a:t>
            </a:fld>
            <a:endParaRPr lang="en-US" dirty="0"/>
          </a:p>
        </p:txBody>
      </p:sp>
    </p:spTree>
    <p:extLst>
      <p:ext uri="{BB962C8B-B14F-4D97-AF65-F5344CB8AC3E}">
        <p14:creationId xmlns:p14="http://schemas.microsoft.com/office/powerpoint/2010/main" val="1377347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7" name="Slide Number Placeholder 6"/>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4082180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7" name="Slide Number Placeholder 6"/>
          <p:cNvSpPr>
            <a:spLocks noGrp="1"/>
          </p:cNvSpPr>
          <p:nvPr>
            <p:ph type="sldNum" sz="quarter" idx="12"/>
          </p:nvPr>
        </p:nvSpPr>
        <p:spPr/>
        <p:txBody>
          <a:bodyPr/>
          <a:lstStyle/>
          <a:p>
            <a:fld id="{D582C393-0FD6-4C39-9847-5C8FB6DCF7DE}" type="slidenum">
              <a:rPr lang="en-US" smtClean="0"/>
              <a:t>‹#›</a:t>
            </a:fld>
            <a:endParaRPr lang="en-US"/>
          </a:p>
        </p:txBody>
      </p:sp>
    </p:spTree>
    <p:extLst>
      <p:ext uri="{BB962C8B-B14F-4D97-AF65-F5344CB8AC3E}">
        <p14:creationId xmlns:p14="http://schemas.microsoft.com/office/powerpoint/2010/main" val="226683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alpha val="40000"/>
          </a:schemeClr>
        </a:soli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r>
              <a:rPr lang="en-US" dirty="0"/>
              <a:t>LFAR (Credit Appraisal, Monitoring and Large Advances) | Ernakulam Branch of SIRC of ICAI | 18th March, 2026</a:t>
            </a: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82C393-0FD6-4C39-9847-5C8FB6DCF7DE}" type="slidenum">
              <a:rPr lang="en-US" smtClean="0"/>
              <a:t>‹#›</a:t>
            </a:fld>
            <a:endParaRPr lang="en-US"/>
          </a:p>
        </p:txBody>
      </p:sp>
    </p:spTree>
    <p:extLst>
      <p:ext uri="{BB962C8B-B14F-4D97-AF65-F5344CB8AC3E}">
        <p14:creationId xmlns:p14="http://schemas.microsoft.com/office/powerpoint/2010/main" val="10386586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BCA897C-B117-8621-4262-9807AF8BC258}"/>
              </a:ext>
            </a:extLst>
          </p:cNvPr>
          <p:cNvSpPr>
            <a:spLocks noGrp="1"/>
          </p:cNvSpPr>
          <p:nvPr>
            <p:ph type="subTitle" idx="1"/>
          </p:nvPr>
        </p:nvSpPr>
        <p:spPr>
          <a:xfrm>
            <a:off x="1747520" y="2549312"/>
            <a:ext cx="8829040" cy="773008"/>
          </a:xfrm>
        </p:spPr>
        <p:txBody>
          <a:bodyPr>
            <a:noAutofit/>
          </a:bodyPr>
          <a:lstStyle/>
          <a:p>
            <a:pPr algn="ctr"/>
            <a:r>
              <a:rPr lang="en-IN" sz="3600" b="1" u="sng" dirty="0">
                <a:solidFill>
                  <a:srgbClr val="FFC000"/>
                </a:solidFill>
                <a:latin typeface="Times New Roman" panose="02020603050405020304" pitchFamily="18" charset="0"/>
                <a:cs typeface="Times New Roman" panose="02020603050405020304" pitchFamily="18" charset="0"/>
              </a:rPr>
              <a:t>Long Form Audit Report </a:t>
            </a:r>
          </a:p>
          <a:p>
            <a:pPr algn="ctr"/>
            <a:r>
              <a:rPr lang="en-IN" sz="3000" b="1" u="sng" dirty="0">
                <a:solidFill>
                  <a:srgbClr val="FFC000"/>
                </a:solidFill>
                <a:latin typeface="Times New Roman" panose="02020603050405020304" pitchFamily="18" charset="0"/>
                <a:cs typeface="Times New Roman" panose="02020603050405020304" pitchFamily="18" charset="0"/>
              </a:rPr>
              <a:t>(Credit Appraisal, Monitoring and Large Advances)</a:t>
            </a:r>
            <a:endParaRPr lang="en-US" sz="3000" dirty="0">
              <a:solidFill>
                <a:srgbClr val="FFC000"/>
              </a:solidFill>
            </a:endParaRPr>
          </a:p>
        </p:txBody>
      </p:sp>
      <p:sp>
        <p:nvSpPr>
          <p:cNvPr id="4" name="Rectangle 3">
            <a:extLst>
              <a:ext uri="{FF2B5EF4-FFF2-40B4-BE49-F238E27FC236}">
                <a16:creationId xmlns:a16="http://schemas.microsoft.com/office/drawing/2014/main" id="{10B0B831-3407-984C-CEF1-13BCD17EFF26}"/>
              </a:ext>
            </a:extLst>
          </p:cNvPr>
          <p:cNvSpPr/>
          <p:nvPr/>
        </p:nvSpPr>
        <p:spPr>
          <a:xfrm>
            <a:off x="1724024" y="2435859"/>
            <a:ext cx="8852536" cy="1573108"/>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C000"/>
              </a:solidFill>
            </a:endParaRPr>
          </a:p>
        </p:txBody>
      </p:sp>
      <p:sp>
        <p:nvSpPr>
          <p:cNvPr id="6" name="Subtitle 2">
            <a:extLst>
              <a:ext uri="{FF2B5EF4-FFF2-40B4-BE49-F238E27FC236}">
                <a16:creationId xmlns:a16="http://schemas.microsoft.com/office/drawing/2014/main" id="{0B83D2FF-CA6A-9B28-8537-44C352C9E3F3}"/>
              </a:ext>
            </a:extLst>
          </p:cNvPr>
          <p:cNvSpPr txBox="1">
            <a:spLocks/>
          </p:cNvSpPr>
          <p:nvPr/>
        </p:nvSpPr>
        <p:spPr>
          <a:xfrm>
            <a:off x="9123680" y="5835228"/>
            <a:ext cx="2905760" cy="916092"/>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IN" sz="2000" b="1" i="1" dirty="0">
                <a:solidFill>
                  <a:schemeClr val="tx1"/>
                </a:solidFill>
                <a:latin typeface="Times New Roman" panose="02020603050405020304" pitchFamily="18" charset="0"/>
                <a:cs typeface="Times New Roman" panose="02020603050405020304" pitchFamily="18" charset="0"/>
              </a:rPr>
              <a:t>By: CA Rishikesh Joshi</a:t>
            </a:r>
          </a:p>
          <a:p>
            <a:r>
              <a:rPr lang="en-IN" sz="2000" b="1" i="1" dirty="0">
                <a:solidFill>
                  <a:schemeClr val="tx1"/>
                </a:solidFill>
                <a:latin typeface="Times New Roman" panose="02020603050405020304" pitchFamily="18" charset="0"/>
                <a:cs typeface="Times New Roman" panose="02020603050405020304" pitchFamily="18" charset="0"/>
              </a:rPr>
              <a:t>18th March, 2026</a:t>
            </a:r>
            <a:endParaRPr lang="en-US" sz="2000" b="1" i="1" dirty="0">
              <a:solidFill>
                <a:schemeClr val="tx1"/>
              </a:solidFill>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DDF3C2F3-5739-02B9-6E48-18D9A0F8DF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6326" y="369145"/>
            <a:ext cx="2799514" cy="1573108"/>
          </a:xfrm>
          <a:prstGeom prst="rect">
            <a:avLst/>
          </a:prstGeom>
        </p:spPr>
      </p:pic>
      <p:sp>
        <p:nvSpPr>
          <p:cNvPr id="7" name="TextBox 6">
            <a:extLst>
              <a:ext uri="{FF2B5EF4-FFF2-40B4-BE49-F238E27FC236}">
                <a16:creationId xmlns:a16="http://schemas.microsoft.com/office/drawing/2014/main" id="{DF2B4CB8-A5C7-601A-DA38-55D13D0DE831}"/>
              </a:ext>
            </a:extLst>
          </p:cNvPr>
          <p:cNvSpPr txBox="1"/>
          <p:nvPr/>
        </p:nvSpPr>
        <p:spPr>
          <a:xfrm>
            <a:off x="2974428" y="4163044"/>
            <a:ext cx="6149252" cy="553998"/>
          </a:xfrm>
          <a:prstGeom prst="rect">
            <a:avLst/>
          </a:prstGeom>
          <a:noFill/>
        </p:spPr>
        <p:txBody>
          <a:bodyPr wrap="square">
            <a:spAutoFit/>
          </a:bodyPr>
          <a:lstStyle/>
          <a:p>
            <a:r>
              <a:rPr lang="en-IN" sz="3000" b="1" dirty="0">
                <a:latin typeface="Times New Roman" panose="02020603050405020304" pitchFamily="18" charset="0"/>
                <a:cs typeface="Times New Roman" panose="02020603050405020304" pitchFamily="18" charset="0"/>
              </a:rPr>
              <a:t>Ernakulam Branch of SIRC of ICAI</a:t>
            </a:r>
            <a:endParaRPr lang="en-US" sz="3000" b="1" dirty="0">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7684C0BB-29DF-B580-1D62-B1C2A398D9EF}"/>
              </a:ext>
            </a:extLst>
          </p:cNvPr>
          <p:cNvCxnSpPr/>
          <p:nvPr/>
        </p:nvCxnSpPr>
        <p:spPr>
          <a:xfrm flipH="1">
            <a:off x="1123231" y="5384459"/>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04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95E538BB-1CD3-1F99-AA4D-0C11257531B2}"/>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A7353448-588D-F677-48CF-8610697720A1}"/>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4348867B-9B63-6B68-318A-6F9EBE2DCBD0}"/>
              </a:ext>
            </a:extLst>
          </p:cNvPr>
          <p:cNvSpPr>
            <a:spLocks noGrp="1"/>
          </p:cNvSpPr>
          <p:nvPr>
            <p:ph type="sldNum" sz="quarter" idx="12"/>
          </p:nvPr>
        </p:nvSpPr>
        <p:spPr/>
        <p:txBody>
          <a:bodyPr/>
          <a:lstStyle/>
          <a:p>
            <a:fld id="{D582C393-0FD6-4C39-9847-5C8FB6DCF7DE}" type="slidenum">
              <a:rPr lang="en-US" smtClean="0"/>
              <a:pPr/>
              <a:t>10</a:t>
            </a:fld>
            <a:endParaRPr lang="en-US" dirty="0"/>
          </a:p>
        </p:txBody>
      </p:sp>
      <p:sp>
        <p:nvSpPr>
          <p:cNvPr id="7" name="TextBox 6">
            <a:extLst>
              <a:ext uri="{FF2B5EF4-FFF2-40B4-BE49-F238E27FC236}">
                <a16:creationId xmlns:a16="http://schemas.microsoft.com/office/drawing/2014/main" id="{B482189F-B12D-7FCC-A07B-2E5D64CB31E9}"/>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 </a:t>
            </a:r>
            <a:r>
              <a:rPr lang="en-US" sz="4800" b="1" dirty="0">
                <a:latin typeface="Times New Roman" panose="02020603050405020304" pitchFamily="18" charset="0"/>
                <a:cs typeface="Times New Roman" panose="02020603050405020304" pitchFamily="18" charset="0"/>
              </a:rPr>
              <a:t>Advances</a:t>
            </a:r>
          </a:p>
        </p:txBody>
      </p:sp>
      <p:cxnSp>
        <p:nvCxnSpPr>
          <p:cNvPr id="8" name="Straight Connector 7">
            <a:extLst>
              <a:ext uri="{FF2B5EF4-FFF2-40B4-BE49-F238E27FC236}">
                <a16:creationId xmlns:a16="http://schemas.microsoft.com/office/drawing/2014/main" id="{FB31C44E-940F-9FF1-0BF8-F0B4237CE716}"/>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311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CF405B1-3C54-881E-20BA-1955082062B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35F613B-44BC-CC3B-A461-072098481C40}"/>
              </a:ext>
            </a:extLst>
          </p:cNvPr>
          <p:cNvSpPr txBox="1"/>
          <p:nvPr/>
        </p:nvSpPr>
        <p:spPr>
          <a:xfrm>
            <a:off x="243840" y="0"/>
            <a:ext cx="11704320" cy="6154057"/>
          </a:xfrm>
          <a:prstGeom prst="rect">
            <a:avLst/>
          </a:prstGeom>
          <a:noFill/>
        </p:spPr>
        <p:txBody>
          <a:bodyPr wrap="square" rtlCol="0">
            <a:spAutoFit/>
          </a:bodyPr>
          <a:lstStyle/>
          <a:p>
            <a:pPr>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 Advances</a:t>
            </a:r>
          </a:p>
          <a:p>
            <a:pPr>
              <a:lnSpc>
                <a:spcPct val="200000"/>
              </a:lnSpc>
              <a:spcAft>
                <a:spcPts val="600"/>
              </a:spcAft>
            </a:pPr>
            <a:r>
              <a:rPr lang="en-US" sz="2000" dirty="0">
                <a:solidFill>
                  <a:srgbClr val="002060"/>
                </a:solidFill>
                <a:latin typeface="Times New Roman" panose="02020603050405020304" pitchFamily="18" charset="0"/>
                <a:cs typeface="Times New Roman" panose="02020603050405020304" pitchFamily="18" charset="0"/>
              </a:rPr>
              <a:t>LFAR require auditors to offer their comments on the following aspects of advances:</a:t>
            </a:r>
            <a:endParaRPr lang="en-IN" sz="2000" dirty="0">
              <a:solidFill>
                <a:srgbClr val="002060"/>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List of accounts examined for audit</a:t>
            </a:r>
            <a:endParaRPr lang="en-US" sz="2000" dirty="0">
              <a:solidFill>
                <a:schemeClr val="accent1"/>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Credit Appraisal</a:t>
            </a:r>
            <a:endParaRPr lang="en-US" sz="2000" dirty="0">
              <a:solidFill>
                <a:schemeClr val="accent1"/>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Sanctioning / Disbursement</a:t>
            </a:r>
            <a:endParaRPr lang="en-US" sz="2000" dirty="0">
              <a:solidFill>
                <a:schemeClr val="accent1"/>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Documentation</a:t>
            </a:r>
            <a:endParaRPr lang="en-US" sz="2000" dirty="0">
              <a:solidFill>
                <a:schemeClr val="accent1"/>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Review / Monitoring / Supervision</a:t>
            </a:r>
            <a:endParaRPr lang="en-US" sz="2000" dirty="0">
              <a:solidFill>
                <a:schemeClr val="accent1"/>
              </a:solidFill>
              <a:latin typeface="Times New Roman" panose="02020603050405020304" pitchFamily="18" charset="0"/>
              <a:cs typeface="Times New Roman" panose="02020603050405020304" pitchFamily="18" charset="0"/>
            </a:endParaRP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Asset Classification, Provisioning of advances and Resolution of Stressed Assets</a:t>
            </a:r>
          </a:p>
          <a:p>
            <a:pPr marL="457200" indent="-457200">
              <a:lnSpc>
                <a:spcPct val="200000"/>
              </a:lnSpc>
              <a:spcAft>
                <a:spcPts val="600"/>
              </a:spcAft>
              <a:buAutoNum type="alphaLcParenBoth"/>
            </a:pPr>
            <a:r>
              <a:rPr lang="en-IN" sz="2000" dirty="0">
                <a:solidFill>
                  <a:schemeClr val="accent1"/>
                </a:solidFill>
                <a:latin typeface="Times New Roman" panose="02020603050405020304" pitchFamily="18" charset="0"/>
                <a:cs typeface="Times New Roman" panose="02020603050405020304" pitchFamily="18" charset="0"/>
              </a:rPr>
              <a:t>Non-fund based facilities</a:t>
            </a:r>
            <a:endParaRPr lang="en-US" sz="2000" dirty="0">
              <a:solidFill>
                <a:schemeClr val="accent1"/>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185A2A4A-1651-7404-9E7A-C2D0DEA34985}"/>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82146408-5F44-7C83-8217-D831E5E287F2}"/>
              </a:ext>
            </a:extLst>
          </p:cNvPr>
          <p:cNvSpPr>
            <a:spLocks noGrp="1"/>
          </p:cNvSpPr>
          <p:nvPr>
            <p:ph type="sldNum" sz="quarter" idx="12"/>
          </p:nvPr>
        </p:nvSpPr>
        <p:spPr/>
        <p:txBody>
          <a:bodyPr/>
          <a:lstStyle/>
          <a:p>
            <a:fld id="{D582C393-0FD6-4C39-9847-5C8FB6DCF7DE}" type="slidenum">
              <a:rPr lang="en-US" smtClean="0"/>
              <a:pPr/>
              <a:t>11</a:t>
            </a:fld>
            <a:endParaRPr lang="en-US" dirty="0"/>
          </a:p>
        </p:txBody>
      </p:sp>
      <p:sp>
        <p:nvSpPr>
          <p:cNvPr id="5" name="Rectangle 4">
            <a:extLst>
              <a:ext uri="{FF2B5EF4-FFF2-40B4-BE49-F238E27FC236}">
                <a16:creationId xmlns:a16="http://schemas.microsoft.com/office/drawing/2014/main" id="{A1F1662E-1E53-10BA-C74C-7205A1B2343B}"/>
              </a:ext>
            </a:extLst>
          </p:cNvPr>
          <p:cNvSpPr/>
          <p:nvPr/>
        </p:nvSpPr>
        <p:spPr>
          <a:xfrm>
            <a:off x="199697" y="756745"/>
            <a:ext cx="11613931" cy="559150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8360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DA215B5F-EC31-9F03-A3EB-DD8B6162B2D0}"/>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817D78AE-A8EE-0E8D-7018-F1FC286BF6AE}"/>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E63B0AB9-49A6-7301-A23E-CF8C67948E9D}"/>
              </a:ext>
            </a:extLst>
          </p:cNvPr>
          <p:cNvSpPr>
            <a:spLocks noGrp="1"/>
          </p:cNvSpPr>
          <p:nvPr>
            <p:ph type="sldNum" sz="quarter" idx="12"/>
          </p:nvPr>
        </p:nvSpPr>
        <p:spPr/>
        <p:txBody>
          <a:bodyPr/>
          <a:lstStyle/>
          <a:p>
            <a:fld id="{D582C393-0FD6-4C39-9847-5C8FB6DCF7DE}" type="slidenum">
              <a:rPr lang="en-US" smtClean="0"/>
              <a:pPr/>
              <a:t>12</a:t>
            </a:fld>
            <a:endParaRPr lang="en-US" dirty="0"/>
          </a:p>
        </p:txBody>
      </p:sp>
      <p:sp>
        <p:nvSpPr>
          <p:cNvPr id="7" name="TextBox 6">
            <a:extLst>
              <a:ext uri="{FF2B5EF4-FFF2-40B4-BE49-F238E27FC236}">
                <a16:creationId xmlns:a16="http://schemas.microsoft.com/office/drawing/2014/main" id="{6FFA5402-DF20-2730-EEC7-29CF20E51A45}"/>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4.1 </a:t>
            </a:r>
            <a:r>
              <a:rPr lang="en-US" sz="4800" b="1" dirty="0">
                <a:latin typeface="Times New Roman" panose="02020603050405020304" pitchFamily="18" charset="0"/>
                <a:cs typeface="Times New Roman" panose="02020603050405020304" pitchFamily="18" charset="0"/>
              </a:rPr>
              <a:t>List of accounts examined for audit</a:t>
            </a:r>
          </a:p>
        </p:txBody>
      </p:sp>
      <p:cxnSp>
        <p:nvCxnSpPr>
          <p:cNvPr id="8" name="Straight Connector 7">
            <a:extLst>
              <a:ext uri="{FF2B5EF4-FFF2-40B4-BE49-F238E27FC236}">
                <a16:creationId xmlns:a16="http://schemas.microsoft.com/office/drawing/2014/main" id="{673BE7FF-CA72-035E-1560-BEA0212E97B2}"/>
              </a:ext>
            </a:extLst>
          </p:cNvPr>
          <p:cNvCxnSpPr>
            <a:cxnSpLocks/>
          </p:cNvCxnSpPr>
          <p:nvPr/>
        </p:nvCxnSpPr>
        <p:spPr>
          <a:xfrm flipH="1">
            <a:off x="712985" y="3574954"/>
            <a:ext cx="10371575" cy="0"/>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8342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C486095-3D35-BEF7-803F-5C6F273AF63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0E754B3-EF2C-95EA-8E44-D649F31916E1}"/>
              </a:ext>
            </a:extLst>
          </p:cNvPr>
          <p:cNvSpPr txBox="1"/>
          <p:nvPr/>
        </p:nvSpPr>
        <p:spPr>
          <a:xfrm>
            <a:off x="243840" y="243840"/>
            <a:ext cx="11704320" cy="509370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4.1 List of accounts examined for audit (1/5)</a:t>
            </a:r>
          </a:p>
          <a:p>
            <a:pPr>
              <a:lnSpc>
                <a:spcPct val="150000"/>
              </a:lnSpc>
              <a:spcBef>
                <a:spcPts val="600"/>
              </a:spcBef>
              <a:spcAft>
                <a:spcPts val="600"/>
              </a:spcAft>
            </a:pPr>
            <a:r>
              <a:rPr lang="en-US" sz="2000" b="1" u="sng" dirty="0">
                <a:solidFill>
                  <a:srgbClr val="002060"/>
                </a:solidFill>
                <a:latin typeface="Times New Roman" panose="02020603050405020304" pitchFamily="18" charset="0"/>
                <a:cs typeface="Times New Roman" panose="02020603050405020304" pitchFamily="18" charset="0"/>
              </a:rPr>
              <a:t>Definition of Large Advances:</a:t>
            </a:r>
            <a:r>
              <a:rPr lang="en-US" sz="2000" u="sng"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Large advances are those in respect of which the outstanding amount is in excess of 10% of outstanding aggregate balance of fund based and non-fund-based advances of the branch or Rs.10 crores, whichever is less. </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As per the Old LFAR formats, large advances were those where Outstanding amount was in excess of 5% of the aggregate advances of the branch or Rs. 2.00 crores, whichever is less. </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For example, Advances of a Particular Branch is Rs. 200 Crores then as per the Criteria given in revised LFAR formats i.e. All Accounts having outstanding in excess of </a:t>
            </a:r>
            <a:r>
              <a:rPr lang="en-US" sz="2000" u="sng" dirty="0">
                <a:solidFill>
                  <a:srgbClr val="002060"/>
                </a:solidFill>
                <a:latin typeface="Times New Roman" panose="02020603050405020304" pitchFamily="18" charset="0"/>
                <a:cs typeface="Times New Roman" panose="02020603050405020304" pitchFamily="18" charset="0"/>
              </a:rPr>
              <a:t>Rs. 10.00 Crores</a:t>
            </a:r>
            <a:r>
              <a:rPr lang="en-US" sz="2000" dirty="0">
                <a:solidFill>
                  <a:srgbClr val="002060"/>
                </a:solidFill>
                <a:latin typeface="Times New Roman" panose="02020603050405020304" pitchFamily="18" charset="0"/>
                <a:cs typeface="Times New Roman" panose="02020603050405020304" pitchFamily="18" charset="0"/>
              </a:rPr>
              <a:t> being Lower than Advances in excess of 10% of the Aggregate Advances of the Branch which comes to Rs. 20.00 cores of the Branch are to examined by the Auditor and reported accordingly.</a:t>
            </a:r>
            <a:endParaRPr lang="en-IN"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373C23A6-702B-A81E-7718-058B534D8191}"/>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8011BD72-14C8-C903-0391-042639F28006}"/>
              </a:ext>
            </a:extLst>
          </p:cNvPr>
          <p:cNvSpPr>
            <a:spLocks noGrp="1"/>
          </p:cNvSpPr>
          <p:nvPr>
            <p:ph type="sldNum" sz="quarter" idx="12"/>
          </p:nvPr>
        </p:nvSpPr>
        <p:spPr/>
        <p:txBody>
          <a:bodyPr/>
          <a:lstStyle/>
          <a:p>
            <a:fld id="{D582C393-0FD6-4C39-9847-5C8FB6DCF7DE}" type="slidenum">
              <a:rPr lang="en-US" smtClean="0"/>
              <a:pPr/>
              <a:t>13</a:t>
            </a:fld>
            <a:endParaRPr lang="en-US" dirty="0"/>
          </a:p>
        </p:txBody>
      </p:sp>
    </p:spTree>
    <p:extLst>
      <p:ext uri="{BB962C8B-B14F-4D97-AF65-F5344CB8AC3E}">
        <p14:creationId xmlns:p14="http://schemas.microsoft.com/office/powerpoint/2010/main" val="117796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ECAAE02-E46B-0162-6AE9-215182D9DB0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14F7146-7CB7-5970-80AB-AE9F9BC947FF}"/>
              </a:ext>
            </a:extLst>
          </p:cNvPr>
          <p:cNvSpPr txBox="1"/>
          <p:nvPr/>
        </p:nvSpPr>
        <p:spPr>
          <a:xfrm>
            <a:off x="243840" y="254000"/>
            <a:ext cx="11704320" cy="3170099"/>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4.1 List of accounts examined for audit (2/5)</a:t>
            </a:r>
          </a:p>
          <a:p>
            <a:pPr marL="457200" indent="-457200">
              <a:spcBef>
                <a:spcPts val="600"/>
              </a:spcBef>
              <a:spcAft>
                <a:spcPts val="600"/>
              </a:spcAft>
              <a:buFont typeface="Wingdings" panose="05000000000000000000" pitchFamily="2" charset="2"/>
              <a:buChar char="v"/>
            </a:pPr>
            <a:r>
              <a:rPr lang="en-IN" sz="2000" dirty="0">
                <a:solidFill>
                  <a:srgbClr val="002060"/>
                </a:solidFill>
                <a:latin typeface="Times New Roman" panose="02020603050405020304" pitchFamily="18" charset="0"/>
                <a:cs typeface="Times New Roman" panose="02020603050405020304" pitchFamily="18" charset="0"/>
              </a:rPr>
              <a:t>As mentioned in the Guiding Principles, </a:t>
            </a:r>
            <a:r>
              <a:rPr lang="en-US" sz="2000" dirty="0">
                <a:solidFill>
                  <a:srgbClr val="002060"/>
                </a:solidFill>
                <a:latin typeface="Times New Roman" panose="02020603050405020304" pitchFamily="18" charset="0"/>
                <a:cs typeface="Times New Roman" panose="02020603050405020304" pitchFamily="18" charset="0"/>
              </a:rPr>
              <a:t>auditor to give transaction level details about accounts above threshold and review the systems and processes for accounts below threshold</a:t>
            </a:r>
          </a:p>
          <a:p>
            <a:pPr marL="457200" indent="-457200">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Comments of the branch auditor on advances with significant adverse features, which might need the attention of the management / Statutory Central Auditors, should be appended to the LFAR.</a:t>
            </a:r>
          </a:p>
          <a:p>
            <a:pPr marL="457200" indent="-457200">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Format of list of accounts examined for audit:</a:t>
            </a:r>
          </a:p>
          <a:p>
            <a:pPr marL="457200" indent="-457200">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C62E3B30-FFF7-3A39-A532-DC5B4610063C}"/>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1B554149-7A5A-E9E9-B04F-1524508693F3}"/>
              </a:ext>
            </a:extLst>
          </p:cNvPr>
          <p:cNvSpPr>
            <a:spLocks noGrp="1"/>
          </p:cNvSpPr>
          <p:nvPr>
            <p:ph type="sldNum" sz="quarter" idx="12"/>
          </p:nvPr>
        </p:nvSpPr>
        <p:spPr/>
        <p:txBody>
          <a:bodyPr/>
          <a:lstStyle/>
          <a:p>
            <a:fld id="{D582C393-0FD6-4C39-9847-5C8FB6DCF7DE}" type="slidenum">
              <a:rPr lang="en-US" smtClean="0"/>
              <a:pPr/>
              <a:t>14</a:t>
            </a:fld>
            <a:endParaRPr lang="en-US" dirty="0"/>
          </a:p>
        </p:txBody>
      </p:sp>
      <p:graphicFrame>
        <p:nvGraphicFramePr>
          <p:cNvPr id="5" name="Table 4">
            <a:extLst>
              <a:ext uri="{FF2B5EF4-FFF2-40B4-BE49-F238E27FC236}">
                <a16:creationId xmlns:a16="http://schemas.microsoft.com/office/drawing/2014/main" id="{034B9056-12C0-00CD-CEBC-6F9BECE08C9F}"/>
              </a:ext>
            </a:extLst>
          </p:cNvPr>
          <p:cNvGraphicFramePr>
            <a:graphicFrameLocks noGrp="1"/>
          </p:cNvGraphicFramePr>
          <p:nvPr>
            <p:extLst>
              <p:ext uri="{D42A27DB-BD31-4B8C-83A1-F6EECF244321}">
                <p14:modId xmlns:p14="http://schemas.microsoft.com/office/powerpoint/2010/main" val="3372451169"/>
              </p:ext>
            </p:extLst>
          </p:nvPr>
        </p:nvGraphicFramePr>
        <p:xfrm>
          <a:off x="786448" y="3110325"/>
          <a:ext cx="10480992" cy="3308290"/>
        </p:xfrm>
        <a:graphic>
          <a:graphicData uri="http://schemas.openxmlformats.org/drawingml/2006/table">
            <a:tbl>
              <a:tblPr firstRow="1" firstCol="1" bandRow="1">
                <a:tableStyleId>{5C22544A-7EE6-4342-B048-85BDC9FD1C3A}</a:tableStyleId>
              </a:tblPr>
              <a:tblGrid>
                <a:gridCol w="2515552">
                  <a:extLst>
                    <a:ext uri="{9D8B030D-6E8A-4147-A177-3AD203B41FA5}">
                      <a16:colId xmlns:a16="http://schemas.microsoft.com/office/drawing/2014/main" val="2038278300"/>
                    </a:ext>
                  </a:extLst>
                </a:gridCol>
                <a:gridCol w="1422400">
                  <a:extLst>
                    <a:ext uri="{9D8B030D-6E8A-4147-A177-3AD203B41FA5}">
                      <a16:colId xmlns:a16="http://schemas.microsoft.com/office/drawing/2014/main" val="3916725647"/>
                    </a:ext>
                  </a:extLst>
                </a:gridCol>
                <a:gridCol w="2499360">
                  <a:extLst>
                    <a:ext uri="{9D8B030D-6E8A-4147-A177-3AD203B41FA5}">
                      <a16:colId xmlns:a16="http://schemas.microsoft.com/office/drawing/2014/main" val="3575164625"/>
                    </a:ext>
                  </a:extLst>
                </a:gridCol>
                <a:gridCol w="2103120">
                  <a:extLst>
                    <a:ext uri="{9D8B030D-6E8A-4147-A177-3AD203B41FA5}">
                      <a16:colId xmlns:a16="http://schemas.microsoft.com/office/drawing/2014/main" val="1146138412"/>
                    </a:ext>
                  </a:extLst>
                </a:gridCol>
                <a:gridCol w="1940560">
                  <a:extLst>
                    <a:ext uri="{9D8B030D-6E8A-4147-A177-3AD203B41FA5}">
                      <a16:colId xmlns:a16="http://schemas.microsoft.com/office/drawing/2014/main" val="2985346643"/>
                    </a:ext>
                  </a:extLst>
                </a:gridCol>
              </a:tblGrid>
              <a:tr h="947201">
                <a:tc>
                  <a:txBody>
                    <a:bodyPr/>
                    <a:lstStyle/>
                    <a:p>
                      <a:pPr marL="0" marR="0" algn="ctr">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Account No.</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Account Name</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buNone/>
                        <a:tabLst>
                          <a:tab pos="228600" algn="l"/>
                        </a:tabLst>
                      </a:pPr>
                      <a:r>
                        <a:rPr lang="en-US" sz="2000" kern="100">
                          <a:effectLst/>
                          <a:latin typeface="Times New Roman" panose="02020603050405020304" pitchFamily="18" charset="0"/>
                          <a:cs typeface="Times New Roman" panose="02020603050405020304" pitchFamily="18" charset="0"/>
                        </a:rPr>
                        <a:t>Balance as at year end – Funded</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Balance as at year end – Non- Funded</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tabLst>
                          <a:tab pos="228600" algn="l"/>
                        </a:tabLst>
                      </a:pPr>
                      <a:r>
                        <a:rPr lang="en-US" sz="2000" kern="100">
                          <a:effectLst/>
                          <a:latin typeface="Times New Roman" panose="02020603050405020304" pitchFamily="18" charset="0"/>
                          <a:cs typeface="Times New Roman" panose="02020603050405020304" pitchFamily="18" charset="0"/>
                        </a:rPr>
                        <a:t>Total</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8783291"/>
                  </a:ext>
                </a:extLst>
              </a:tr>
              <a:tr h="298377">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329599409"/>
                  </a:ext>
                </a:extLst>
              </a:tr>
              <a:tr h="298377">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kern="100">
                          <a:effectLst/>
                          <a:latin typeface="Times New Roman" panose="02020603050405020304" pitchFamily="18" charset="0"/>
                          <a:cs typeface="Times New Roman" panose="02020603050405020304" pitchFamily="18" charset="0"/>
                        </a:rPr>
                        <a:t> </a:t>
                      </a:r>
                      <a:endParaRPr lang="en-US" sz="2000" kern="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3580457138"/>
                  </a:ext>
                </a:extLst>
              </a:tr>
              <a:tr h="298377">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kern="100" dirty="0">
                          <a:effectLst/>
                          <a:latin typeface="Times New Roman" panose="02020603050405020304" pitchFamily="18" charset="0"/>
                          <a:cs typeface="Times New Roman" panose="02020603050405020304" pitchFamily="18" charset="0"/>
                        </a:rPr>
                        <a:t> </a:t>
                      </a:r>
                      <a:endParaRPr lang="en-US" sz="2000" kern="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326711376"/>
                  </a:ext>
                </a:extLst>
              </a:tr>
              <a:tr h="298377">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Total</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 </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A</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B</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spcAft>
                          <a:spcPts val="800"/>
                        </a:spcAft>
                        <a:buNone/>
                        <a:tabLst>
                          <a:tab pos="228600" algn="l"/>
                        </a:tabLst>
                      </a:pPr>
                      <a:r>
                        <a:rPr lang="en-US" sz="2000" kern="100">
                          <a:solidFill>
                            <a:schemeClr val="accent1"/>
                          </a:solidFill>
                          <a:effectLst/>
                          <a:latin typeface="Times New Roman" panose="02020603050405020304" pitchFamily="18" charset="0"/>
                          <a:cs typeface="Times New Roman" panose="02020603050405020304" pitchFamily="18" charset="0"/>
                        </a:rPr>
                        <a:t>C= A + B</a:t>
                      </a:r>
                      <a:endParaRPr lang="en-US" sz="2000" kern="10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3818567090"/>
                  </a:ext>
                </a:extLst>
              </a:tr>
              <a:tr h="622789">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Total Outstanding of the Branch</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 </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X</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Y</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spcAft>
                          <a:spcPts val="800"/>
                        </a:spcAft>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Z= X + Y</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1241788934"/>
                  </a:ext>
                </a:extLst>
              </a:tr>
              <a:tr h="298377">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Percentage Examined</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just">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 </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A as a % of X</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B as a % of Y</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algn="ctr">
                        <a:lnSpc>
                          <a:spcPct val="115000"/>
                        </a:lnSpc>
                        <a:spcAft>
                          <a:spcPts val="800"/>
                        </a:spcAft>
                        <a:buNone/>
                        <a:tabLst>
                          <a:tab pos="228600" algn="l"/>
                        </a:tabLst>
                      </a:pPr>
                      <a:r>
                        <a:rPr lang="en-US" sz="2000" kern="100" dirty="0">
                          <a:solidFill>
                            <a:schemeClr val="accent1"/>
                          </a:solidFill>
                          <a:effectLst/>
                          <a:latin typeface="Times New Roman" panose="02020603050405020304" pitchFamily="18" charset="0"/>
                          <a:cs typeface="Times New Roman" panose="02020603050405020304" pitchFamily="18" charset="0"/>
                        </a:rPr>
                        <a:t>C as a % of Z</a:t>
                      </a:r>
                      <a:endParaRPr lang="en-US" sz="200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239682035"/>
                  </a:ext>
                </a:extLst>
              </a:tr>
            </a:tbl>
          </a:graphicData>
        </a:graphic>
      </p:graphicFrame>
    </p:spTree>
    <p:extLst>
      <p:ext uri="{BB962C8B-B14F-4D97-AF65-F5344CB8AC3E}">
        <p14:creationId xmlns:p14="http://schemas.microsoft.com/office/powerpoint/2010/main" val="2149954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F40701F-3B80-3C69-19EF-E260D184947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F402B9C-3A16-8C84-D55D-B805E2889A36}"/>
              </a:ext>
            </a:extLst>
          </p:cNvPr>
          <p:cNvSpPr txBox="1"/>
          <p:nvPr/>
        </p:nvSpPr>
        <p:spPr>
          <a:xfrm>
            <a:off x="375920" y="233680"/>
            <a:ext cx="11450320" cy="6093976"/>
          </a:xfrm>
          <a:prstGeom prst="rect">
            <a:avLst/>
          </a:prstGeom>
          <a:noFill/>
          <a:ln>
            <a:solidFill>
              <a:schemeClr val="tx1"/>
            </a:solidFill>
          </a:ln>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4.1 List of accounts examined for audit (3/5)</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Case Study:</a:t>
            </a:r>
            <a:r>
              <a:rPr lang="en-US" sz="2000" dirty="0">
                <a:solidFill>
                  <a:srgbClr val="002060"/>
                </a:solidFill>
                <a:latin typeface="Times New Roman" panose="02020603050405020304" pitchFamily="18" charset="0"/>
                <a:cs typeface="Times New Roman" panose="02020603050405020304" pitchFamily="18" charset="0"/>
              </a:rPr>
              <a:t> </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Advances of a particular branch are Rs. 75 crores and as per the definition of Large Advances, all accounts having outstanding in excess of Rs. 7.5 crores (being lower of 10% of the aggregate advances of the branch and Rs. 10 crores) shall be required to be examined and reported by the Auditor in LFAR. In that branch, a borrower Mr. A has the following outstanding facilities:</a:t>
            </a:r>
          </a:p>
          <a:p>
            <a:pPr>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a:spcBef>
                <a:spcPts val="600"/>
              </a:spcBef>
              <a:spcAft>
                <a:spcPts val="600"/>
              </a:spcAft>
            </a:pPr>
            <a:endParaRPr lang="en-US" sz="1000" dirty="0">
              <a:solidFill>
                <a:srgbClr val="002060"/>
              </a:solidFill>
              <a:latin typeface="Times New Roman" panose="02020603050405020304" pitchFamily="18" charset="0"/>
              <a:cs typeface="Times New Roman" panose="02020603050405020304" pitchFamily="18" charset="0"/>
            </a:endParaRPr>
          </a:p>
          <a:p>
            <a:pPr>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Question:</a:t>
            </a:r>
            <a:r>
              <a:rPr lang="en-US" sz="2000" dirty="0">
                <a:solidFill>
                  <a:srgbClr val="002060"/>
                </a:solidFill>
                <a:latin typeface="Times New Roman" panose="02020603050405020304" pitchFamily="18" charset="0"/>
                <a:cs typeface="Times New Roman" panose="02020603050405020304" pitchFamily="18" charset="0"/>
              </a:rPr>
              <a:t> The individual loans of Mr. A are below the threshold however, the aggregate of all his loans is above the threshold limit of Rs. 7.5 Crores. Will these accounts be considered as Large Advances? Why?</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Answer.</a:t>
            </a:r>
            <a:r>
              <a:rPr lang="en-US" sz="2000" dirty="0">
                <a:solidFill>
                  <a:srgbClr val="002060"/>
                </a:solidFill>
                <a:latin typeface="Times New Roman" panose="02020603050405020304" pitchFamily="18" charset="0"/>
                <a:cs typeface="Times New Roman" panose="02020603050405020304" pitchFamily="18" charset="0"/>
              </a:rPr>
              <a:t> Yes, as per the prescribed criteria of sample selection of Large Advance Accounts, the auditor has to select and comment upon those accounts where Outstanding amount is in excess of 10% of the aggregate advances of the Branch or Rs. 10.00 crores whichever is less at </a:t>
            </a:r>
            <a:r>
              <a:rPr lang="en-US" sz="2000" b="1" dirty="0">
                <a:solidFill>
                  <a:srgbClr val="002060"/>
                </a:solidFill>
                <a:latin typeface="Times New Roman" panose="02020603050405020304" pitchFamily="18" charset="0"/>
                <a:cs typeface="Times New Roman" panose="02020603050405020304" pitchFamily="18" charset="0"/>
              </a:rPr>
              <a:t>Borrower level.</a:t>
            </a:r>
          </a:p>
        </p:txBody>
      </p:sp>
      <p:sp>
        <p:nvSpPr>
          <p:cNvPr id="2" name="Footer Placeholder 1">
            <a:extLst>
              <a:ext uri="{FF2B5EF4-FFF2-40B4-BE49-F238E27FC236}">
                <a16:creationId xmlns:a16="http://schemas.microsoft.com/office/drawing/2014/main" id="{3DC90384-0059-9006-FA9D-0D3B1AEE2EFE}"/>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B1986A01-0AEE-3980-6768-1F6356333DB3}"/>
              </a:ext>
            </a:extLst>
          </p:cNvPr>
          <p:cNvSpPr>
            <a:spLocks noGrp="1"/>
          </p:cNvSpPr>
          <p:nvPr>
            <p:ph type="sldNum" sz="quarter" idx="12"/>
          </p:nvPr>
        </p:nvSpPr>
        <p:spPr/>
        <p:txBody>
          <a:bodyPr/>
          <a:lstStyle/>
          <a:p>
            <a:fld id="{D582C393-0FD6-4C39-9847-5C8FB6DCF7DE}" type="slidenum">
              <a:rPr lang="en-US" smtClean="0"/>
              <a:pPr/>
              <a:t>15</a:t>
            </a:fld>
            <a:endParaRPr lang="en-US" dirty="0"/>
          </a:p>
        </p:txBody>
      </p:sp>
      <p:graphicFrame>
        <p:nvGraphicFramePr>
          <p:cNvPr id="5" name="Table 4">
            <a:extLst>
              <a:ext uri="{FF2B5EF4-FFF2-40B4-BE49-F238E27FC236}">
                <a16:creationId xmlns:a16="http://schemas.microsoft.com/office/drawing/2014/main" id="{962A3A1A-F657-1C46-3465-EEBEC122E359}"/>
              </a:ext>
            </a:extLst>
          </p:cNvPr>
          <p:cNvGraphicFramePr>
            <a:graphicFrameLocks noGrp="1"/>
          </p:cNvGraphicFramePr>
          <p:nvPr>
            <p:extLst>
              <p:ext uri="{D42A27DB-BD31-4B8C-83A1-F6EECF244321}">
                <p14:modId xmlns:p14="http://schemas.microsoft.com/office/powerpoint/2010/main" val="307079094"/>
              </p:ext>
            </p:extLst>
          </p:nvPr>
        </p:nvGraphicFramePr>
        <p:xfrm>
          <a:off x="500380" y="2779307"/>
          <a:ext cx="5910580" cy="1289560"/>
        </p:xfrm>
        <a:graphic>
          <a:graphicData uri="http://schemas.openxmlformats.org/drawingml/2006/table">
            <a:tbl>
              <a:tblPr firstRow="1" firstCol="1" bandRow="1">
                <a:tableStyleId>{5C22544A-7EE6-4342-B048-85BDC9FD1C3A}</a:tableStyleId>
              </a:tblPr>
              <a:tblGrid>
                <a:gridCol w="3634849">
                  <a:extLst>
                    <a:ext uri="{9D8B030D-6E8A-4147-A177-3AD203B41FA5}">
                      <a16:colId xmlns:a16="http://schemas.microsoft.com/office/drawing/2014/main" val="1020668618"/>
                    </a:ext>
                  </a:extLst>
                </a:gridCol>
                <a:gridCol w="2275731">
                  <a:extLst>
                    <a:ext uri="{9D8B030D-6E8A-4147-A177-3AD203B41FA5}">
                      <a16:colId xmlns:a16="http://schemas.microsoft.com/office/drawing/2014/main" val="1757804101"/>
                    </a:ext>
                  </a:extLst>
                </a:gridCol>
              </a:tblGrid>
              <a:tr h="0">
                <a:tc>
                  <a:txBody>
                    <a:bodyPr/>
                    <a:lstStyle/>
                    <a:p>
                      <a:pPr marL="0" marR="0" algn="just">
                        <a:lnSpc>
                          <a:spcPct val="115000"/>
                        </a:lnSpc>
                        <a:buNone/>
                        <a:tabLst>
                          <a:tab pos="228600" algn="l"/>
                        </a:tabLst>
                      </a:pPr>
                      <a:r>
                        <a:rPr lang="en-US" sz="2000" b="1" kern="100" dirty="0">
                          <a:solidFill>
                            <a:schemeClr val="accent1"/>
                          </a:solidFill>
                          <a:effectLst/>
                          <a:latin typeface="Times New Roman" panose="02020603050405020304" pitchFamily="18" charset="0"/>
                          <a:cs typeface="Times New Roman" panose="02020603050405020304" pitchFamily="18" charset="0"/>
                        </a:rPr>
                        <a:t>Home Loan</a:t>
                      </a:r>
                      <a:endParaRPr lang="en-US" sz="2000" b="1"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b="0" kern="100" dirty="0">
                          <a:solidFill>
                            <a:schemeClr val="accent1"/>
                          </a:solidFill>
                          <a:effectLst/>
                          <a:latin typeface="Times New Roman" panose="02020603050405020304" pitchFamily="18" charset="0"/>
                          <a:cs typeface="Times New Roman" panose="02020603050405020304" pitchFamily="18" charset="0"/>
                        </a:rPr>
                        <a:t>Rs. 3.00 Crores</a:t>
                      </a:r>
                      <a:endParaRPr lang="en-US" sz="2000" b="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extLst>
                  <a:ext uri="{0D108BD9-81ED-4DB2-BD59-A6C34878D82A}">
                    <a16:rowId xmlns:a16="http://schemas.microsoft.com/office/drawing/2014/main" val="1794380200"/>
                  </a:ext>
                </a:extLst>
              </a:tr>
              <a:tr h="0">
                <a:tc>
                  <a:txBody>
                    <a:bodyPr/>
                    <a:lstStyle/>
                    <a:p>
                      <a:pPr marL="0" marR="0" algn="just">
                        <a:lnSpc>
                          <a:spcPct val="115000"/>
                        </a:lnSpc>
                        <a:buNone/>
                        <a:tabLst>
                          <a:tab pos="228600" algn="l"/>
                        </a:tabLst>
                      </a:pPr>
                      <a:r>
                        <a:rPr lang="en-US" sz="2000" b="1" kern="100" dirty="0">
                          <a:solidFill>
                            <a:schemeClr val="accent1"/>
                          </a:solidFill>
                          <a:effectLst/>
                          <a:latin typeface="Times New Roman" panose="02020603050405020304" pitchFamily="18" charset="0"/>
                          <a:cs typeface="Times New Roman" panose="02020603050405020304" pitchFamily="18" charset="0"/>
                        </a:rPr>
                        <a:t>Business Loan (Proprietor)</a:t>
                      </a:r>
                      <a:endParaRPr lang="en-US" sz="2000" b="1"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b="0" kern="100" dirty="0">
                          <a:solidFill>
                            <a:schemeClr val="accent1"/>
                          </a:solidFill>
                          <a:effectLst/>
                          <a:latin typeface="Times New Roman" panose="02020603050405020304" pitchFamily="18" charset="0"/>
                          <a:cs typeface="Times New Roman" panose="02020603050405020304" pitchFamily="18" charset="0"/>
                        </a:rPr>
                        <a:t>Rs. 2.00 Crores</a:t>
                      </a:r>
                      <a:endParaRPr lang="en-US" sz="2000" b="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extLst>
                  <a:ext uri="{0D108BD9-81ED-4DB2-BD59-A6C34878D82A}">
                    <a16:rowId xmlns:a16="http://schemas.microsoft.com/office/drawing/2014/main" val="1346699215"/>
                  </a:ext>
                </a:extLst>
              </a:tr>
              <a:tr h="0">
                <a:tc>
                  <a:txBody>
                    <a:bodyPr/>
                    <a:lstStyle/>
                    <a:p>
                      <a:pPr marL="0" marR="0" algn="just">
                        <a:lnSpc>
                          <a:spcPct val="115000"/>
                        </a:lnSpc>
                        <a:buNone/>
                        <a:tabLst>
                          <a:tab pos="228600" algn="l"/>
                        </a:tabLst>
                      </a:pPr>
                      <a:r>
                        <a:rPr lang="en-US" sz="2000" b="1" kern="100" dirty="0">
                          <a:solidFill>
                            <a:schemeClr val="accent1"/>
                          </a:solidFill>
                          <a:effectLst/>
                          <a:latin typeface="Times New Roman" panose="02020603050405020304" pitchFamily="18" charset="0"/>
                          <a:cs typeface="Times New Roman" panose="02020603050405020304" pitchFamily="18" charset="0"/>
                        </a:rPr>
                        <a:t>Vehicle Loan (Commercial)</a:t>
                      </a:r>
                      <a:endParaRPr lang="en-US" sz="2000" b="1"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b="0" kern="100">
                          <a:solidFill>
                            <a:schemeClr val="accent1"/>
                          </a:solidFill>
                          <a:effectLst/>
                          <a:latin typeface="Times New Roman" panose="02020603050405020304" pitchFamily="18" charset="0"/>
                          <a:cs typeface="Times New Roman" panose="02020603050405020304" pitchFamily="18" charset="0"/>
                        </a:rPr>
                        <a:t>Rs. 3.00 Crores</a:t>
                      </a:r>
                      <a:endParaRPr lang="en-US" sz="2000" b="0" kern="10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extLst>
                  <a:ext uri="{0D108BD9-81ED-4DB2-BD59-A6C34878D82A}">
                    <a16:rowId xmlns:a16="http://schemas.microsoft.com/office/drawing/2014/main" val="3221881684"/>
                  </a:ext>
                </a:extLst>
              </a:tr>
              <a:tr h="0">
                <a:tc>
                  <a:txBody>
                    <a:bodyPr/>
                    <a:lstStyle/>
                    <a:p>
                      <a:pPr marL="0" marR="0" algn="just">
                        <a:lnSpc>
                          <a:spcPct val="115000"/>
                        </a:lnSpc>
                        <a:buNone/>
                        <a:tabLst>
                          <a:tab pos="228600" algn="l"/>
                        </a:tabLst>
                      </a:pPr>
                      <a:r>
                        <a:rPr lang="en-US" sz="2000" b="1" kern="100" dirty="0">
                          <a:solidFill>
                            <a:schemeClr val="accent1"/>
                          </a:solidFill>
                          <a:effectLst/>
                          <a:latin typeface="Times New Roman" panose="02020603050405020304" pitchFamily="18" charset="0"/>
                          <a:cs typeface="Times New Roman" panose="02020603050405020304" pitchFamily="18" charset="0"/>
                        </a:rPr>
                        <a:t>Total</a:t>
                      </a:r>
                      <a:endParaRPr lang="en-US" sz="2000" b="1"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tc>
                  <a:txBody>
                    <a:bodyPr/>
                    <a:lstStyle/>
                    <a:p>
                      <a:pPr marL="0" marR="0" algn="just">
                        <a:lnSpc>
                          <a:spcPct val="115000"/>
                        </a:lnSpc>
                        <a:spcAft>
                          <a:spcPts val="800"/>
                        </a:spcAft>
                        <a:buNone/>
                        <a:tabLst>
                          <a:tab pos="228600" algn="l"/>
                        </a:tabLst>
                      </a:pPr>
                      <a:r>
                        <a:rPr lang="en-US" sz="2000" b="0" kern="100" dirty="0">
                          <a:solidFill>
                            <a:schemeClr val="accent1"/>
                          </a:solidFill>
                          <a:effectLst/>
                          <a:latin typeface="Times New Roman" panose="02020603050405020304" pitchFamily="18" charset="0"/>
                          <a:cs typeface="Times New Roman" panose="02020603050405020304" pitchFamily="18" charset="0"/>
                        </a:rPr>
                        <a:t>Rs. 8.00 Crores</a:t>
                      </a:r>
                      <a:endParaRPr lang="en-US" sz="2000" b="0" kern="1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tx2">
                        <a:lumMod val="60000"/>
                        <a:lumOff val="40000"/>
                      </a:schemeClr>
                    </a:solidFill>
                  </a:tcPr>
                </a:tc>
                <a:extLst>
                  <a:ext uri="{0D108BD9-81ED-4DB2-BD59-A6C34878D82A}">
                    <a16:rowId xmlns:a16="http://schemas.microsoft.com/office/drawing/2014/main" val="4184751093"/>
                  </a:ext>
                </a:extLst>
              </a:tr>
            </a:tbl>
          </a:graphicData>
        </a:graphic>
      </p:graphicFrame>
    </p:spTree>
    <p:extLst>
      <p:ext uri="{BB962C8B-B14F-4D97-AF65-F5344CB8AC3E}">
        <p14:creationId xmlns:p14="http://schemas.microsoft.com/office/powerpoint/2010/main" val="156849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xEl>
                                              <p:pRg st="8" end="8"/>
                                            </p:txEl>
                                          </p:spTgt>
                                        </p:tgtEl>
                                        <p:attrNameLst>
                                          <p:attrName>style.visibility</p:attrName>
                                        </p:attrNameLst>
                                      </p:cBhvr>
                                      <p:to>
                                        <p:strVal val="visible"/>
                                      </p:to>
                                    </p:set>
                                    <p:animEffect transition="in" filter="fade">
                                      <p:cBhvr>
                                        <p:cTn id="11"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1669391-A947-D23C-D6AC-13BB0906998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665B540-102F-4B66-1DC1-4D59A958C9BE}"/>
              </a:ext>
            </a:extLst>
          </p:cNvPr>
          <p:cNvSpPr txBox="1"/>
          <p:nvPr/>
        </p:nvSpPr>
        <p:spPr>
          <a:xfrm>
            <a:off x="243840" y="152400"/>
            <a:ext cx="11704320" cy="4191981"/>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4.1 List of accounts examined for audit (4/5)</a:t>
            </a:r>
          </a:p>
          <a:p>
            <a:pPr>
              <a:lnSpc>
                <a:spcPct val="150000"/>
              </a:lnSpc>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Review of accounts below the threshold:  </a:t>
            </a:r>
          </a:p>
          <a:p>
            <a:pPr>
              <a:lnSpc>
                <a:spcPct val="150000"/>
              </a:lnSpc>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To verify the process for accounts below threshold, the auditor should conduct following steps:</a:t>
            </a:r>
          </a:p>
          <a:p>
            <a:pPr>
              <a:lnSpc>
                <a:spcPct val="150000"/>
              </a:lnSpc>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1.	Process walkthrough: Review of process vis-à-vis Process manuals / circulars from HO.</a:t>
            </a:r>
          </a:p>
          <a:p>
            <a:pPr>
              <a:lnSpc>
                <a:spcPct val="150000"/>
              </a:lnSpc>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2.	Data Analysis: Overdue accounts regularized nearing balance sheet date, frequently overdrawn accounts, 	delays in submission of stock statements etc.</a:t>
            </a:r>
          </a:p>
          <a:p>
            <a:pPr>
              <a:lnSpc>
                <a:spcPct val="150000"/>
              </a:lnSpc>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3.	Select sample: Samples to be selected based on requirements of Standard on Auditing.</a:t>
            </a:r>
          </a:p>
        </p:txBody>
      </p:sp>
      <p:sp>
        <p:nvSpPr>
          <p:cNvPr id="2" name="Footer Placeholder 1">
            <a:extLst>
              <a:ext uri="{FF2B5EF4-FFF2-40B4-BE49-F238E27FC236}">
                <a16:creationId xmlns:a16="http://schemas.microsoft.com/office/drawing/2014/main" id="{C915EF93-17D8-36E3-683B-BA33D102CB75}"/>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2991C8B9-2F57-1966-D7CF-6917BBFA5355}"/>
              </a:ext>
            </a:extLst>
          </p:cNvPr>
          <p:cNvSpPr>
            <a:spLocks noGrp="1"/>
          </p:cNvSpPr>
          <p:nvPr>
            <p:ph type="sldNum" sz="quarter" idx="12"/>
          </p:nvPr>
        </p:nvSpPr>
        <p:spPr/>
        <p:txBody>
          <a:bodyPr/>
          <a:lstStyle/>
          <a:p>
            <a:fld id="{D582C393-0FD6-4C39-9847-5C8FB6DCF7DE}" type="slidenum">
              <a:rPr lang="en-US" smtClean="0"/>
              <a:pPr/>
              <a:t>16</a:t>
            </a:fld>
            <a:endParaRPr lang="en-US" dirty="0"/>
          </a:p>
        </p:txBody>
      </p:sp>
    </p:spTree>
    <p:extLst>
      <p:ext uri="{BB962C8B-B14F-4D97-AF65-F5344CB8AC3E}">
        <p14:creationId xmlns:p14="http://schemas.microsoft.com/office/powerpoint/2010/main" val="1844478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7076033-3590-0CD3-7EA7-F8F9256121E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0963B5E-886B-2A55-B08C-5EBB4D313740}"/>
              </a:ext>
            </a:extLst>
          </p:cNvPr>
          <p:cNvSpPr txBox="1"/>
          <p:nvPr/>
        </p:nvSpPr>
        <p:spPr>
          <a:xfrm>
            <a:off x="233680" y="0"/>
            <a:ext cx="11704320" cy="1169551"/>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4.1 List of accounts examined for audit (5/5)</a:t>
            </a:r>
          </a:p>
          <a:p>
            <a:pPr>
              <a:spcBef>
                <a:spcPts val="600"/>
              </a:spcBef>
              <a:spcAft>
                <a:spcPts val="600"/>
              </a:spcAft>
            </a:pPr>
            <a:r>
              <a:rPr lang="en-US" sz="2000" u="sng" dirty="0">
                <a:solidFill>
                  <a:schemeClr val="accent1"/>
                </a:solidFill>
                <a:latin typeface="Times New Roman" panose="02020603050405020304" pitchFamily="18" charset="0"/>
                <a:cs typeface="Times New Roman" panose="02020603050405020304" pitchFamily="18" charset="0"/>
              </a:rPr>
              <a:t>Illustrative application of relevant Paragraphs of the standard:</a:t>
            </a:r>
            <a:endParaRPr lang="en-US" sz="2000" dirty="0">
              <a:solidFill>
                <a:schemeClr val="accent1"/>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7DFA51AA-C553-3BE7-C8E2-1CB1625D36B2}"/>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8B5E4D5B-A567-FD12-85B4-430A7D818D6B}"/>
              </a:ext>
            </a:extLst>
          </p:cNvPr>
          <p:cNvSpPr>
            <a:spLocks noGrp="1"/>
          </p:cNvSpPr>
          <p:nvPr>
            <p:ph type="sldNum" sz="quarter" idx="12"/>
          </p:nvPr>
        </p:nvSpPr>
        <p:spPr/>
        <p:txBody>
          <a:bodyPr/>
          <a:lstStyle/>
          <a:p>
            <a:fld id="{D582C393-0FD6-4C39-9847-5C8FB6DCF7DE}" type="slidenum">
              <a:rPr lang="en-US" smtClean="0"/>
              <a:pPr/>
              <a:t>17</a:t>
            </a:fld>
            <a:endParaRPr lang="en-US" dirty="0"/>
          </a:p>
        </p:txBody>
      </p:sp>
      <p:sp>
        <p:nvSpPr>
          <p:cNvPr id="5" name="Rectangle 4">
            <a:extLst>
              <a:ext uri="{FF2B5EF4-FFF2-40B4-BE49-F238E27FC236}">
                <a16:creationId xmlns:a16="http://schemas.microsoft.com/office/drawing/2014/main" id="{0C9A0523-2C32-716C-64DA-A3E0761393B8}"/>
              </a:ext>
            </a:extLst>
          </p:cNvPr>
          <p:cNvSpPr/>
          <p:nvPr/>
        </p:nvSpPr>
        <p:spPr>
          <a:xfrm>
            <a:off x="274320" y="1320800"/>
            <a:ext cx="614680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777B790-20F6-0A1F-4A67-6C9D5625C55D}"/>
              </a:ext>
            </a:extLst>
          </p:cNvPr>
          <p:cNvSpPr/>
          <p:nvPr/>
        </p:nvSpPr>
        <p:spPr>
          <a:xfrm>
            <a:off x="6421120" y="1320800"/>
            <a:ext cx="5547360" cy="609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07B2012-B5BE-A17D-C7DA-13C9983022B3}"/>
              </a:ext>
            </a:extLst>
          </p:cNvPr>
          <p:cNvSpPr/>
          <p:nvPr/>
        </p:nvSpPr>
        <p:spPr>
          <a:xfrm>
            <a:off x="274320" y="1940560"/>
            <a:ext cx="6146800" cy="166624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849206F-9159-2C69-5DDE-44810FC8C0EA}"/>
              </a:ext>
            </a:extLst>
          </p:cNvPr>
          <p:cNvSpPr/>
          <p:nvPr/>
        </p:nvSpPr>
        <p:spPr>
          <a:xfrm>
            <a:off x="6421120" y="1940560"/>
            <a:ext cx="5536854" cy="166624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07FAC68C-5DD5-DD75-C288-5B1044FCA92C}"/>
              </a:ext>
            </a:extLst>
          </p:cNvPr>
          <p:cNvSpPr/>
          <p:nvPr/>
        </p:nvSpPr>
        <p:spPr>
          <a:xfrm>
            <a:off x="274320" y="3606800"/>
            <a:ext cx="6146800" cy="22555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4180353-529E-6B4B-6AEE-A47A56254308}"/>
              </a:ext>
            </a:extLst>
          </p:cNvPr>
          <p:cNvSpPr/>
          <p:nvPr/>
        </p:nvSpPr>
        <p:spPr>
          <a:xfrm>
            <a:off x="6421120" y="3606800"/>
            <a:ext cx="5536854" cy="225552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E0AD307-916D-77E7-B090-0B33931E9D24}"/>
              </a:ext>
            </a:extLst>
          </p:cNvPr>
          <p:cNvSpPr/>
          <p:nvPr/>
        </p:nvSpPr>
        <p:spPr>
          <a:xfrm>
            <a:off x="274320" y="5862320"/>
            <a:ext cx="6146800" cy="609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18123A9-E448-E28C-26F9-06121B22F2D7}"/>
              </a:ext>
            </a:extLst>
          </p:cNvPr>
          <p:cNvSpPr/>
          <p:nvPr/>
        </p:nvSpPr>
        <p:spPr>
          <a:xfrm>
            <a:off x="6421120" y="5862320"/>
            <a:ext cx="5536854" cy="609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ACBF9AF4-EB19-A8E1-D7A3-92C5934BA0B2}"/>
              </a:ext>
            </a:extLst>
          </p:cNvPr>
          <p:cNvSpPr txBox="1"/>
          <p:nvPr/>
        </p:nvSpPr>
        <p:spPr>
          <a:xfrm>
            <a:off x="304800" y="1964510"/>
            <a:ext cx="5852160" cy="1685077"/>
          </a:xfrm>
          <a:prstGeom prst="rect">
            <a:avLst/>
          </a:prstGeom>
          <a:noFill/>
        </p:spPr>
        <p:txBody>
          <a:bodyPr wrap="square">
            <a:spAutoFit/>
          </a:bodyPr>
          <a:lstStyle/>
          <a:p>
            <a:pPr algn="just">
              <a:lnSpc>
                <a:spcPct val="115000"/>
              </a:lnSpc>
              <a:tabLst>
                <a:tab pos="228600" algn="l"/>
              </a:tabLst>
            </a:pPr>
            <a:r>
              <a:rPr lang="en-US" sz="1800" b="1" kern="100" dirty="0">
                <a:solidFill>
                  <a:schemeClr val="accent1"/>
                </a:solidFill>
                <a:latin typeface="Times New Roman" panose="02020603050405020304" pitchFamily="18" charset="0"/>
                <a:cs typeface="Times New Roman" panose="02020603050405020304" pitchFamily="18" charset="0"/>
              </a:rPr>
              <a:t>Para 6- </a:t>
            </a:r>
            <a:r>
              <a:rPr lang="en-US" sz="1800" kern="100" dirty="0">
                <a:solidFill>
                  <a:schemeClr val="accent1"/>
                </a:solidFill>
                <a:latin typeface="Times New Roman" panose="02020603050405020304" pitchFamily="18" charset="0"/>
                <a:cs typeface="Times New Roman" panose="02020603050405020304" pitchFamily="18" charset="0"/>
              </a:rPr>
              <a:t>When designing an audit sample, the auditor </a:t>
            </a:r>
          </a:p>
          <a:p>
            <a:pPr algn="just">
              <a:lnSpc>
                <a:spcPct val="115000"/>
              </a:lnSpc>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shall consider:</a:t>
            </a:r>
          </a:p>
          <a:p>
            <a:pPr marL="342900" marR="0" lvl="0" indent="-342900" algn="just">
              <a:lnSpc>
                <a:spcPct val="115000"/>
              </a:lnSpc>
              <a:buFont typeface="+mj-lt"/>
              <a:buAutoNum type="arabicPeriod"/>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The purpose of the audit procedure and,</a:t>
            </a:r>
          </a:p>
          <a:p>
            <a:pPr marL="342900" marR="0" lvl="0" indent="-342900" algn="just">
              <a:lnSpc>
                <a:spcPct val="115000"/>
              </a:lnSpc>
              <a:buFont typeface="+mj-lt"/>
              <a:buAutoNum type="arabicPeriod"/>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The characteristics of the population from which the sample will be drawn</a:t>
            </a:r>
            <a:endParaRPr lang="en-US" sz="1800" dirty="0"/>
          </a:p>
        </p:txBody>
      </p:sp>
      <p:sp>
        <p:nvSpPr>
          <p:cNvPr id="40" name="TextBox 39">
            <a:extLst>
              <a:ext uri="{FF2B5EF4-FFF2-40B4-BE49-F238E27FC236}">
                <a16:creationId xmlns:a16="http://schemas.microsoft.com/office/drawing/2014/main" id="{FDA7CA48-2F5D-DE44-55E6-962F6077EB0A}"/>
              </a:ext>
            </a:extLst>
          </p:cNvPr>
          <p:cNvSpPr txBox="1"/>
          <p:nvPr/>
        </p:nvSpPr>
        <p:spPr>
          <a:xfrm>
            <a:off x="6461760" y="2076573"/>
            <a:ext cx="5476240" cy="1340432"/>
          </a:xfrm>
          <a:prstGeom prst="rect">
            <a:avLst/>
          </a:prstGeom>
          <a:noFill/>
        </p:spPr>
        <p:txBody>
          <a:bodyPr wrap="square">
            <a:spAutoFit/>
          </a:bodyPr>
          <a:lstStyle/>
          <a:p>
            <a:pPr marR="0" lvl="0" algn="just">
              <a:lnSpc>
                <a:spcPct val="115000"/>
              </a:lnSpc>
              <a:tabLst>
                <a:tab pos="228600" algn="l"/>
              </a:tabLst>
            </a:pPr>
            <a:r>
              <a:rPr lang="en-US" kern="100" dirty="0">
                <a:solidFill>
                  <a:schemeClr val="accent1"/>
                </a:solidFill>
                <a:latin typeface="Times New Roman" panose="02020603050405020304" pitchFamily="18" charset="0"/>
                <a:cs typeface="Times New Roman" panose="02020603050405020304" pitchFamily="18" charset="0"/>
              </a:rPr>
              <a:t>For Advances</a:t>
            </a:r>
            <a:endParaRPr lang="en-US" sz="1800" kern="100" dirty="0">
              <a:solidFill>
                <a:schemeClr val="accent1"/>
              </a:solidFill>
              <a:effectLst/>
              <a:latin typeface="Times New Roman" panose="02020603050405020304" pitchFamily="18" charset="0"/>
              <a:cs typeface="Times New Roman" panose="02020603050405020304" pitchFamily="18" charset="0"/>
            </a:endParaRPr>
          </a:p>
          <a:p>
            <a:pPr marL="342900" marR="0" lvl="0" indent="-342900" algn="just">
              <a:lnSpc>
                <a:spcPct val="115000"/>
              </a:lnSpc>
              <a:buFont typeface="+mj-lt"/>
              <a:buAutoNum type="arabicPeriod"/>
              <a:tabLst>
                <a:tab pos="228600" algn="l"/>
              </a:tabLst>
            </a:pPr>
            <a:r>
              <a:rPr lang="en-US" sz="1800" kern="100" dirty="0">
                <a:solidFill>
                  <a:schemeClr val="accent1"/>
                </a:solidFill>
                <a:effectLst/>
                <a:latin typeface="Times New Roman" panose="02020603050405020304" pitchFamily="18" charset="0"/>
                <a:cs typeface="Times New Roman" panose="02020603050405020304" pitchFamily="18" charset="0"/>
              </a:rPr>
              <a:t>Verify asset classification and income recognition. (Purpose)</a:t>
            </a:r>
          </a:p>
          <a:p>
            <a:pPr marL="342900" marR="0" lvl="0" indent="-342900" algn="just">
              <a:lnSpc>
                <a:spcPct val="115000"/>
              </a:lnSpc>
              <a:buFont typeface="+mj-lt"/>
              <a:buAutoNum type="arabicPeriod"/>
              <a:tabLst>
                <a:tab pos="228600" algn="l"/>
              </a:tabLst>
            </a:pPr>
            <a:r>
              <a:rPr lang="en-US" sz="1800" kern="100" dirty="0">
                <a:solidFill>
                  <a:schemeClr val="accent1"/>
                </a:solidFill>
                <a:effectLst/>
                <a:latin typeface="Times New Roman" panose="02020603050405020304" pitchFamily="18" charset="0"/>
                <a:cs typeface="Times New Roman" panose="02020603050405020304" pitchFamily="18" charset="0"/>
              </a:rPr>
              <a:t>Obtain all loan accounts outstanding. (Population)</a:t>
            </a:r>
            <a:endParaRPr lang="en-US" sz="1800" dirty="0"/>
          </a:p>
        </p:txBody>
      </p:sp>
      <p:sp>
        <p:nvSpPr>
          <p:cNvPr id="42" name="TextBox 41">
            <a:extLst>
              <a:ext uri="{FF2B5EF4-FFF2-40B4-BE49-F238E27FC236}">
                <a16:creationId xmlns:a16="http://schemas.microsoft.com/office/drawing/2014/main" id="{33DD0FA4-6A80-036B-8F24-EB41464EA4C5}"/>
              </a:ext>
            </a:extLst>
          </p:cNvPr>
          <p:cNvSpPr txBox="1"/>
          <p:nvPr/>
        </p:nvSpPr>
        <p:spPr>
          <a:xfrm>
            <a:off x="299720" y="3905070"/>
            <a:ext cx="6096000" cy="1658980"/>
          </a:xfrm>
          <a:prstGeom prst="rect">
            <a:avLst/>
          </a:prstGeom>
          <a:noFill/>
        </p:spPr>
        <p:txBody>
          <a:bodyPr wrap="square">
            <a:spAutoFit/>
          </a:bodyPr>
          <a:lstStyle/>
          <a:p>
            <a:pPr algn="just">
              <a:lnSpc>
                <a:spcPct val="115000"/>
              </a:lnSpc>
              <a:tabLst>
                <a:tab pos="228600" algn="l"/>
              </a:tabLst>
            </a:pPr>
            <a:r>
              <a:rPr lang="en-US" b="1" kern="100" dirty="0">
                <a:solidFill>
                  <a:schemeClr val="accent1"/>
                </a:solidFill>
                <a:latin typeface="Times New Roman" panose="02020603050405020304" pitchFamily="18" charset="0"/>
                <a:cs typeface="Times New Roman" panose="02020603050405020304" pitchFamily="18" charset="0"/>
              </a:rPr>
              <a:t>Para 7- </a:t>
            </a:r>
            <a:r>
              <a:rPr lang="en-US" kern="100" dirty="0">
                <a:solidFill>
                  <a:schemeClr val="accent1"/>
                </a:solidFill>
                <a:latin typeface="Times New Roman" panose="02020603050405020304" pitchFamily="18" charset="0"/>
                <a:cs typeface="Times New Roman" panose="02020603050405020304" pitchFamily="18" charset="0"/>
              </a:rPr>
              <a:t>The auditor shall determine a sample size sufficient to reduce sampling risk to an acceptably low level.</a:t>
            </a:r>
          </a:p>
          <a:p>
            <a:pPr algn="just">
              <a:lnSpc>
                <a:spcPct val="115000"/>
              </a:lnSpc>
              <a:tabLst>
                <a:tab pos="228600" algn="l"/>
              </a:tabLst>
            </a:pPr>
            <a:r>
              <a:rPr lang="en-US" u="sng" kern="100" dirty="0">
                <a:solidFill>
                  <a:schemeClr val="accent1"/>
                </a:solidFill>
                <a:latin typeface="Times New Roman" panose="02020603050405020304" pitchFamily="18" charset="0"/>
                <a:cs typeface="Times New Roman" panose="02020603050405020304" pitchFamily="18" charset="0"/>
              </a:rPr>
              <a:t>Sampling risk:</a:t>
            </a:r>
            <a:r>
              <a:rPr lang="en-US" kern="100" dirty="0">
                <a:solidFill>
                  <a:schemeClr val="accent1"/>
                </a:solidFill>
                <a:latin typeface="Times New Roman" panose="02020603050405020304" pitchFamily="18" charset="0"/>
                <a:cs typeface="Times New Roman" panose="02020603050405020304" pitchFamily="18" charset="0"/>
              </a:rPr>
              <a:t> Risk that the auditor’s conclusion based on the sample may be different from conclusion if the same audit procedure was applied on entire population.</a:t>
            </a:r>
            <a:endParaRPr lang="en-US" dirty="0"/>
          </a:p>
        </p:txBody>
      </p:sp>
      <p:sp>
        <p:nvSpPr>
          <p:cNvPr id="44" name="TextBox 43">
            <a:extLst>
              <a:ext uri="{FF2B5EF4-FFF2-40B4-BE49-F238E27FC236}">
                <a16:creationId xmlns:a16="http://schemas.microsoft.com/office/drawing/2014/main" id="{DF32D01B-1400-7278-9A22-1DC4B0753D56}"/>
              </a:ext>
            </a:extLst>
          </p:cNvPr>
          <p:cNvSpPr txBox="1"/>
          <p:nvPr/>
        </p:nvSpPr>
        <p:spPr>
          <a:xfrm>
            <a:off x="6410960" y="3623876"/>
            <a:ext cx="5537200" cy="2296078"/>
          </a:xfrm>
          <a:prstGeom prst="rect">
            <a:avLst/>
          </a:prstGeom>
          <a:noFill/>
        </p:spPr>
        <p:txBody>
          <a:bodyPr wrap="square">
            <a:spAutoFit/>
          </a:bodyPr>
          <a:lstStyle/>
          <a:p>
            <a:pPr marL="342900" marR="0" lvl="0" indent="-342900" algn="just">
              <a:lnSpc>
                <a:spcPct val="115000"/>
              </a:lnSpc>
              <a:buFont typeface="+mj-lt"/>
              <a:buAutoNum type="arabicPeriod"/>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Check Top 10 /15 standard accounts which would cover about 40% - 45% population. (Monetary Unit Sampling)</a:t>
            </a:r>
          </a:p>
          <a:p>
            <a:pPr marL="342900" marR="0" lvl="0" indent="-342900" algn="just">
              <a:lnSpc>
                <a:spcPct val="115000"/>
              </a:lnSpc>
              <a:buFont typeface="+mj-lt"/>
              <a:buAutoNum type="arabicPeriod"/>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Check 100% NPA Accounts</a:t>
            </a:r>
          </a:p>
          <a:p>
            <a:pPr marL="342900" marR="0" lvl="0" indent="-342900" algn="just">
              <a:lnSpc>
                <a:spcPct val="115000"/>
              </a:lnSpc>
              <a:spcAft>
                <a:spcPts val="800"/>
              </a:spcAft>
              <a:buFont typeface="+mj-lt"/>
              <a:buAutoNum type="arabicPeriod"/>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For balance performing accounts stratify into buckets like 1cr-5cr, 25 Lakhs to 1 Cr, Below 25 Lakhs etc. (Stratified Sampling)</a:t>
            </a:r>
            <a:endParaRPr lang="en-US" sz="1800" dirty="0"/>
          </a:p>
        </p:txBody>
      </p:sp>
      <p:sp>
        <p:nvSpPr>
          <p:cNvPr id="46" name="TextBox 45">
            <a:extLst>
              <a:ext uri="{FF2B5EF4-FFF2-40B4-BE49-F238E27FC236}">
                <a16:creationId xmlns:a16="http://schemas.microsoft.com/office/drawing/2014/main" id="{AB0C63FF-68EC-C62F-1F14-6D07FD55ECAD}"/>
              </a:ext>
            </a:extLst>
          </p:cNvPr>
          <p:cNvSpPr txBox="1"/>
          <p:nvPr/>
        </p:nvSpPr>
        <p:spPr>
          <a:xfrm>
            <a:off x="274320" y="5934088"/>
            <a:ext cx="6096000" cy="384785"/>
          </a:xfrm>
          <a:prstGeom prst="rect">
            <a:avLst/>
          </a:prstGeom>
          <a:noFill/>
        </p:spPr>
        <p:txBody>
          <a:bodyPr wrap="square">
            <a:spAutoFit/>
          </a:bodyPr>
          <a:lstStyle/>
          <a:p>
            <a:pPr algn="just">
              <a:lnSpc>
                <a:spcPct val="115000"/>
              </a:lnSpc>
              <a:tabLst>
                <a:tab pos="228600" algn="l"/>
              </a:tabLst>
            </a:pPr>
            <a:r>
              <a:rPr lang="en-US" b="1" kern="100" dirty="0">
                <a:solidFill>
                  <a:schemeClr val="accent1"/>
                </a:solidFill>
                <a:latin typeface="Times New Roman" panose="02020603050405020304" pitchFamily="18" charset="0"/>
                <a:cs typeface="Times New Roman" panose="02020603050405020304" pitchFamily="18" charset="0"/>
              </a:rPr>
              <a:t>Para 12 -</a:t>
            </a:r>
            <a:r>
              <a:rPr lang="en-US" kern="100" dirty="0">
                <a:solidFill>
                  <a:schemeClr val="accent1"/>
                </a:solidFill>
                <a:latin typeface="Times New Roman" panose="02020603050405020304" pitchFamily="18" charset="0"/>
                <a:cs typeface="Times New Roman" panose="02020603050405020304" pitchFamily="18" charset="0"/>
              </a:rPr>
              <a:t> Evaluation of results of sampling</a:t>
            </a:r>
            <a:endParaRPr lang="en-US" dirty="0"/>
          </a:p>
        </p:txBody>
      </p:sp>
      <p:sp>
        <p:nvSpPr>
          <p:cNvPr id="48" name="TextBox 47">
            <a:extLst>
              <a:ext uri="{FF2B5EF4-FFF2-40B4-BE49-F238E27FC236}">
                <a16:creationId xmlns:a16="http://schemas.microsoft.com/office/drawing/2014/main" id="{143B9E57-49FC-169D-31CA-13B1B2E89F63}"/>
              </a:ext>
            </a:extLst>
          </p:cNvPr>
          <p:cNvSpPr txBox="1"/>
          <p:nvPr/>
        </p:nvSpPr>
        <p:spPr>
          <a:xfrm>
            <a:off x="6370320" y="5805293"/>
            <a:ext cx="5557520" cy="703334"/>
          </a:xfrm>
          <a:prstGeom prst="rect">
            <a:avLst/>
          </a:prstGeom>
          <a:noFill/>
        </p:spPr>
        <p:txBody>
          <a:bodyPr wrap="square">
            <a:spAutoFit/>
          </a:bodyPr>
          <a:lstStyle/>
          <a:p>
            <a:pPr marR="0" lvl="0" algn="just">
              <a:lnSpc>
                <a:spcPct val="115000"/>
              </a:lnSpc>
              <a:tabLst>
                <a:tab pos="228600" algn="l"/>
              </a:tabLst>
            </a:pPr>
            <a:r>
              <a:rPr lang="en-US" sz="1800" kern="100" dirty="0">
                <a:solidFill>
                  <a:schemeClr val="accent1"/>
                </a:solidFill>
                <a:latin typeface="Times New Roman" panose="02020603050405020304" pitchFamily="18" charset="0"/>
                <a:cs typeface="Times New Roman" panose="02020603050405020304" pitchFamily="18" charset="0"/>
              </a:rPr>
              <a:t>If there are any errors, consider passing MOCs or incorporating the same in LFAR.</a:t>
            </a:r>
            <a:endParaRPr lang="en-US" sz="1800" dirty="0"/>
          </a:p>
        </p:txBody>
      </p:sp>
      <p:sp>
        <p:nvSpPr>
          <p:cNvPr id="50" name="TextBox 49">
            <a:extLst>
              <a:ext uri="{FF2B5EF4-FFF2-40B4-BE49-F238E27FC236}">
                <a16:creationId xmlns:a16="http://schemas.microsoft.com/office/drawing/2014/main" id="{2D6DADB0-CDE5-0189-BF92-FD42D3E40264}"/>
              </a:ext>
            </a:extLst>
          </p:cNvPr>
          <p:cNvSpPr txBox="1"/>
          <p:nvPr/>
        </p:nvSpPr>
        <p:spPr>
          <a:xfrm>
            <a:off x="314960" y="1461254"/>
            <a:ext cx="6096000" cy="369332"/>
          </a:xfrm>
          <a:prstGeom prst="rect">
            <a:avLst/>
          </a:prstGeom>
          <a:noFill/>
        </p:spPr>
        <p:txBody>
          <a:bodyPr wrap="square">
            <a:spAutoFit/>
          </a:bodyPr>
          <a:lstStyle/>
          <a:p>
            <a:pPr algn="ctr"/>
            <a:r>
              <a:rPr lang="en-IN" b="1" dirty="0">
                <a:latin typeface="Times New Roman" panose="02020603050405020304" pitchFamily="18" charset="0"/>
                <a:cs typeface="Times New Roman" panose="02020603050405020304" pitchFamily="18" charset="0"/>
              </a:rPr>
              <a:t>Requirement</a:t>
            </a:r>
            <a:endParaRPr lang="en-US" b="1" dirty="0">
              <a:latin typeface="Times New Roman" panose="02020603050405020304" pitchFamily="18" charset="0"/>
              <a:cs typeface="Times New Roman" panose="02020603050405020304" pitchFamily="18" charset="0"/>
            </a:endParaRPr>
          </a:p>
        </p:txBody>
      </p:sp>
      <p:sp>
        <p:nvSpPr>
          <p:cNvPr id="52" name="TextBox 51">
            <a:extLst>
              <a:ext uri="{FF2B5EF4-FFF2-40B4-BE49-F238E27FC236}">
                <a16:creationId xmlns:a16="http://schemas.microsoft.com/office/drawing/2014/main" id="{3848DD6B-41D8-53C5-2879-386FA8187BC4}"/>
              </a:ext>
            </a:extLst>
          </p:cNvPr>
          <p:cNvSpPr txBox="1"/>
          <p:nvPr/>
        </p:nvSpPr>
        <p:spPr>
          <a:xfrm>
            <a:off x="6441440" y="1461254"/>
            <a:ext cx="5506720" cy="369332"/>
          </a:xfrm>
          <a:prstGeom prst="rect">
            <a:avLst/>
          </a:prstGeom>
          <a:noFill/>
        </p:spPr>
        <p:txBody>
          <a:bodyPr wrap="square">
            <a:spAutoFit/>
          </a:bodyPr>
          <a:lstStyle/>
          <a:p>
            <a:pPr algn="ctr"/>
            <a:r>
              <a:rPr lang="en-IN" b="1" dirty="0">
                <a:latin typeface="Times New Roman" panose="02020603050405020304" pitchFamily="18" charset="0"/>
                <a:cs typeface="Times New Roman" panose="02020603050405020304" pitchFamily="18" charset="0"/>
              </a:rPr>
              <a:t>Application in the Branch</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3790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
                                            <p:txEl>
                                              <p:pRg st="0" end="0"/>
                                            </p:txEl>
                                          </p:spTgt>
                                        </p:tgtEl>
                                        <p:attrNameLst>
                                          <p:attrName>style.visibility</p:attrName>
                                        </p:attrNameLst>
                                      </p:cBhvr>
                                      <p:to>
                                        <p:strVal val="visible"/>
                                      </p:to>
                                    </p:set>
                                    <p:animEffect transition="in" filter="fade">
                                      <p:cBhvr>
                                        <p:cTn id="17" dur="500"/>
                                        <p:tgtEl>
                                          <p:spTgt spid="40">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0">
                                            <p:txEl>
                                              <p:pRg st="1" end="1"/>
                                            </p:txEl>
                                          </p:spTgt>
                                        </p:tgtEl>
                                        <p:attrNameLst>
                                          <p:attrName>style.visibility</p:attrName>
                                        </p:attrNameLst>
                                      </p:cBhvr>
                                      <p:to>
                                        <p:strVal val="visible"/>
                                      </p:to>
                                    </p:set>
                                    <p:animEffect transition="in" filter="fade">
                                      <p:cBhvr>
                                        <p:cTn id="20" dur="500"/>
                                        <p:tgtEl>
                                          <p:spTgt spid="40">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0">
                                            <p:txEl>
                                              <p:pRg st="2" end="2"/>
                                            </p:txEl>
                                          </p:spTgt>
                                        </p:tgtEl>
                                        <p:attrNameLst>
                                          <p:attrName>style.visibility</p:attrName>
                                        </p:attrNameLst>
                                      </p:cBhvr>
                                      <p:to>
                                        <p:strVal val="visible"/>
                                      </p:to>
                                    </p:set>
                                    <p:animEffect transition="in" filter="fade">
                                      <p:cBhvr>
                                        <p:cTn id="23" dur="500"/>
                                        <p:tgtEl>
                                          <p:spTgt spid="40">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42">
                                            <p:txEl>
                                              <p:pRg st="0" end="0"/>
                                            </p:txEl>
                                          </p:spTgt>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4">
                                            <p:txEl>
                                              <p:pRg st="0" end="0"/>
                                            </p:txEl>
                                          </p:spTgt>
                                        </p:tgtEl>
                                        <p:attrNameLst>
                                          <p:attrName>style.visibility</p:attrName>
                                        </p:attrNameLst>
                                      </p:cBhvr>
                                      <p:to>
                                        <p:strVal val="visible"/>
                                      </p:to>
                                    </p:set>
                                    <p:animEffect transition="in" filter="fade">
                                      <p:cBhvr>
                                        <p:cTn id="34" dur="500"/>
                                        <p:tgtEl>
                                          <p:spTgt spid="44">
                                            <p:txEl>
                                              <p:pRg st="0" end="0"/>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4">
                                            <p:txEl>
                                              <p:pRg st="1" end="1"/>
                                            </p:txEl>
                                          </p:spTgt>
                                        </p:tgtEl>
                                        <p:attrNameLst>
                                          <p:attrName>style.visibility</p:attrName>
                                        </p:attrNameLst>
                                      </p:cBhvr>
                                      <p:to>
                                        <p:strVal val="visible"/>
                                      </p:to>
                                    </p:set>
                                    <p:animEffect transition="in" filter="fade">
                                      <p:cBhvr>
                                        <p:cTn id="37" dur="500"/>
                                        <p:tgtEl>
                                          <p:spTgt spid="44">
                                            <p:txEl>
                                              <p:pRg st="1" end="1"/>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4">
                                            <p:txEl>
                                              <p:pRg st="2" end="2"/>
                                            </p:txEl>
                                          </p:spTgt>
                                        </p:tgtEl>
                                        <p:attrNameLst>
                                          <p:attrName>style.visibility</p:attrName>
                                        </p:attrNameLst>
                                      </p:cBhvr>
                                      <p:to>
                                        <p:strVal val="visible"/>
                                      </p:to>
                                    </p:set>
                                    <p:animEffect transition="in" filter="fade">
                                      <p:cBhvr>
                                        <p:cTn id="40" dur="500"/>
                                        <p:tgtEl>
                                          <p:spTgt spid="44">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6">
                                            <p:txEl>
                                              <p:pRg st="0" end="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48">
                                            <p:txEl>
                                              <p:pRg st="0" end="0"/>
                                            </p:txEl>
                                          </p:spTgt>
                                        </p:tgtEl>
                                        <p:attrNameLst>
                                          <p:attrName>style.visibility</p:attrName>
                                        </p:attrNameLst>
                                      </p:cBhvr>
                                      <p:to>
                                        <p:strVal val="visible"/>
                                      </p:to>
                                    </p:set>
                                    <p:animEffect transition="in" filter="fade">
                                      <p:cBhvr>
                                        <p:cTn id="49" dur="500"/>
                                        <p:tgtEl>
                                          <p:spTgt spid="4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54FFED87-53CF-3F7E-C520-4E1488269CD4}"/>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E36B118-FF61-E057-C717-54F08283E55C}"/>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69CCCE67-DE85-F83B-6B09-9B74686BBD3C}"/>
              </a:ext>
            </a:extLst>
          </p:cNvPr>
          <p:cNvSpPr>
            <a:spLocks noGrp="1"/>
          </p:cNvSpPr>
          <p:nvPr>
            <p:ph type="sldNum" sz="quarter" idx="12"/>
          </p:nvPr>
        </p:nvSpPr>
        <p:spPr/>
        <p:txBody>
          <a:bodyPr/>
          <a:lstStyle/>
          <a:p>
            <a:fld id="{D582C393-0FD6-4C39-9847-5C8FB6DCF7DE}" type="slidenum">
              <a:rPr lang="en-US" smtClean="0"/>
              <a:pPr/>
              <a:t>18</a:t>
            </a:fld>
            <a:endParaRPr lang="en-US" dirty="0"/>
          </a:p>
        </p:txBody>
      </p:sp>
      <p:sp>
        <p:nvSpPr>
          <p:cNvPr id="7" name="TextBox 6">
            <a:extLst>
              <a:ext uri="{FF2B5EF4-FFF2-40B4-BE49-F238E27FC236}">
                <a16:creationId xmlns:a16="http://schemas.microsoft.com/office/drawing/2014/main" id="{CE554AAD-BEC7-3CC0-0DDD-284AB4C7A7F1}"/>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4.2 </a:t>
            </a:r>
            <a:r>
              <a:rPr lang="en-US" sz="4800" b="1" dirty="0">
                <a:latin typeface="Times New Roman" panose="02020603050405020304" pitchFamily="18" charset="0"/>
                <a:cs typeface="Times New Roman" panose="02020603050405020304" pitchFamily="18" charset="0"/>
              </a:rPr>
              <a:t>Credit Appraisal</a:t>
            </a:r>
          </a:p>
        </p:txBody>
      </p:sp>
      <p:cxnSp>
        <p:nvCxnSpPr>
          <p:cNvPr id="8" name="Straight Connector 7">
            <a:extLst>
              <a:ext uri="{FF2B5EF4-FFF2-40B4-BE49-F238E27FC236}">
                <a16:creationId xmlns:a16="http://schemas.microsoft.com/office/drawing/2014/main" id="{C3EBF2CE-42CF-D895-53BE-2B5C2CB99B1B}"/>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0424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6CF7AFA-26B4-933D-75D1-A563B8ABA6D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53E80CC-B6A0-9455-EF7F-4BC8B7A49277}"/>
              </a:ext>
            </a:extLst>
          </p:cNvPr>
          <p:cNvSpPr txBox="1"/>
          <p:nvPr/>
        </p:nvSpPr>
        <p:spPr>
          <a:xfrm>
            <a:off x="243840" y="142240"/>
            <a:ext cx="11292840" cy="5247590"/>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(1/10)</a:t>
            </a: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Refer to the credit policy of the Bank and relevant circulars issued by the HO for Delegation of Power </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whether the branch has followed the procedure and disclosed all important points in Appraisal Note while conducting credit appraisal of the borrower.</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deviations, if any, are approved by the competent authority mentioned in the Credit policy/ circular for Delegation of powers.</a:t>
            </a:r>
          </a:p>
        </p:txBody>
      </p:sp>
      <p:sp>
        <p:nvSpPr>
          <p:cNvPr id="2" name="Footer Placeholder 1">
            <a:extLst>
              <a:ext uri="{FF2B5EF4-FFF2-40B4-BE49-F238E27FC236}">
                <a16:creationId xmlns:a16="http://schemas.microsoft.com/office/drawing/2014/main" id="{EC64025C-25A0-AB1D-0010-DAA749C83E49}"/>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790848F7-771E-FCD8-5855-1B1584928578}"/>
              </a:ext>
            </a:extLst>
          </p:cNvPr>
          <p:cNvSpPr>
            <a:spLocks noGrp="1"/>
          </p:cNvSpPr>
          <p:nvPr>
            <p:ph type="sldNum" sz="quarter" idx="12"/>
          </p:nvPr>
        </p:nvSpPr>
        <p:spPr/>
        <p:txBody>
          <a:bodyPr/>
          <a:lstStyle/>
          <a:p>
            <a:fld id="{D582C393-0FD6-4C39-9847-5C8FB6DCF7DE}" type="slidenum">
              <a:rPr lang="en-US" smtClean="0"/>
              <a:pPr/>
              <a:t>19</a:t>
            </a:fld>
            <a:endParaRPr lang="en-US" dirty="0"/>
          </a:p>
        </p:txBody>
      </p:sp>
      <p:sp>
        <p:nvSpPr>
          <p:cNvPr id="5" name="Rectangle 4">
            <a:extLst>
              <a:ext uri="{FF2B5EF4-FFF2-40B4-BE49-F238E27FC236}">
                <a16:creationId xmlns:a16="http://schemas.microsoft.com/office/drawing/2014/main" id="{FADA39C7-A44A-B9B2-12F8-405D2A01C602}"/>
              </a:ext>
            </a:extLst>
          </p:cNvPr>
          <p:cNvSpPr/>
          <p:nvPr/>
        </p:nvSpPr>
        <p:spPr>
          <a:xfrm>
            <a:off x="243840" y="3024873"/>
            <a:ext cx="11460480" cy="2619181"/>
          </a:xfrm>
          <a:prstGeom prst="rect">
            <a:avLst/>
          </a:prstGeom>
          <a:no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8805177-DD20-AA86-7420-EEDEF5304BD8}"/>
              </a:ext>
            </a:extLst>
          </p:cNvPr>
          <p:cNvSpPr/>
          <p:nvPr/>
        </p:nvSpPr>
        <p:spPr>
          <a:xfrm>
            <a:off x="259611" y="998482"/>
            <a:ext cx="11460480" cy="1776248"/>
          </a:xfrm>
          <a:prstGeom prst="rect">
            <a:avLst/>
          </a:prstGeom>
          <a:solidFill>
            <a:schemeClr val="accent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2438" indent="-452438" algn="just">
              <a:lnSpc>
                <a:spcPct val="150000"/>
              </a:lnSpc>
            </a:pPr>
            <a:r>
              <a:rPr lang="en-US" sz="2000" dirty="0">
                <a:solidFill>
                  <a:schemeClr val="tx1"/>
                </a:solidFill>
                <a:latin typeface="Times New Roman" panose="02020603050405020304" pitchFamily="18" charset="0"/>
                <a:cs typeface="Times New Roman" panose="02020603050405020304" pitchFamily="18" charset="0"/>
              </a:rPr>
              <a:t>(</a:t>
            </a:r>
            <a:r>
              <a:rPr lang="en-US" sz="2000" dirty="0" err="1">
                <a:solidFill>
                  <a:schemeClr val="tx1"/>
                </a:solidFill>
                <a:latin typeface="Times New Roman" panose="02020603050405020304" pitchFamily="18" charset="0"/>
                <a:cs typeface="Times New Roman" panose="02020603050405020304" pitchFamily="18" charset="0"/>
              </a:rPr>
              <a:t>i</a:t>
            </a:r>
            <a:r>
              <a:rPr lang="en-US" sz="2000" dirty="0">
                <a:solidFill>
                  <a:schemeClr val="tx1"/>
                </a:solidFill>
                <a:latin typeface="Times New Roman" panose="02020603050405020304" pitchFamily="18" charset="0"/>
                <a:cs typeface="Times New Roman" panose="02020603050405020304" pitchFamily="18" charset="0"/>
              </a:rPr>
              <a:t>) 	In your opinion, has the branch generally complied with the procedures / instructions of the controlling authorities of the bank regarding loan applications, preparation of proposals for grant/ renewal of advances, enhancement of limits, etc., including adequate appraisal documentation in respect thereof. What, in your opinion, are the major shortcomings in credit appraisal, etc.</a:t>
            </a:r>
            <a:endParaRPr lang="en-US" sz="2000" dirty="0">
              <a:solidFill>
                <a:schemeClr val="tx1"/>
              </a:solidFill>
            </a:endParaRPr>
          </a:p>
        </p:txBody>
      </p:sp>
    </p:spTree>
    <p:extLst>
      <p:ext uri="{BB962C8B-B14F-4D97-AF65-F5344CB8AC3E}">
        <p14:creationId xmlns:p14="http://schemas.microsoft.com/office/powerpoint/2010/main" val="162362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164B84F-FFB1-67D2-A262-58728D03AA6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F7CF47-2DCA-78E5-89C4-9A6F24B7358F}"/>
              </a:ext>
            </a:extLst>
          </p:cNvPr>
          <p:cNvSpPr txBox="1"/>
          <p:nvPr/>
        </p:nvSpPr>
        <p:spPr>
          <a:xfrm>
            <a:off x="365760" y="231914"/>
            <a:ext cx="7010400" cy="707886"/>
          </a:xfrm>
          <a:prstGeom prst="rect">
            <a:avLst/>
          </a:prstGeom>
          <a:noFill/>
        </p:spPr>
        <p:txBody>
          <a:bodyPr wrap="square" rtlCol="0">
            <a:spAutoFit/>
          </a:bodyPr>
          <a:lstStyle/>
          <a:p>
            <a:r>
              <a:rPr lang="en-IN" sz="4000" b="1" u="sng" dirty="0">
                <a:solidFill>
                  <a:srgbClr val="002060"/>
                </a:solidFill>
                <a:latin typeface="Times New Roman" panose="02020603050405020304" pitchFamily="18" charset="0"/>
                <a:cs typeface="Times New Roman" panose="02020603050405020304" pitchFamily="18" charset="0"/>
              </a:rPr>
              <a:t>Contents</a:t>
            </a:r>
            <a:endParaRPr lang="en-US" sz="4000" b="1" u="sng"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DC1B5C11-393D-A0B7-B104-42427D74D7A9}"/>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D0B439CD-4F92-FA5A-2540-5DC104A1515F}"/>
              </a:ext>
            </a:extLst>
          </p:cNvPr>
          <p:cNvSpPr>
            <a:spLocks noGrp="1"/>
          </p:cNvSpPr>
          <p:nvPr>
            <p:ph type="sldNum" sz="quarter" idx="12"/>
          </p:nvPr>
        </p:nvSpPr>
        <p:spPr/>
        <p:txBody>
          <a:bodyPr/>
          <a:lstStyle/>
          <a:p>
            <a:fld id="{D582C393-0FD6-4C39-9847-5C8FB6DCF7DE}" type="slidenum">
              <a:rPr lang="en-US" smtClean="0"/>
              <a:pPr/>
              <a:t>2</a:t>
            </a:fld>
            <a:endParaRPr lang="en-US" dirty="0"/>
          </a:p>
        </p:txBody>
      </p:sp>
      <p:sp>
        <p:nvSpPr>
          <p:cNvPr id="5" name="Rectangle 4"/>
          <p:cNvSpPr/>
          <p:nvPr/>
        </p:nvSpPr>
        <p:spPr>
          <a:xfrm>
            <a:off x="487679" y="1139295"/>
            <a:ext cx="10957561" cy="5078313"/>
          </a:xfrm>
          <a:prstGeom prst="rect">
            <a:avLst/>
          </a:prstGeom>
          <a:ln>
            <a:solidFill>
              <a:schemeClr val="bg2">
                <a:lumMod val="75000"/>
              </a:schemeClr>
            </a:solidFill>
          </a:ln>
        </p:spPr>
        <p:txBody>
          <a:bodyPr wrap="square">
            <a:spAutoFit/>
          </a:bodyPr>
          <a:lstStyle/>
          <a:p>
            <a:pPr marL="285750" lvl="0" indent="-285750" algn="just">
              <a:lnSpc>
                <a:spcPct val="150000"/>
              </a:lnSpc>
              <a:buFont typeface="Wingdings" panose="05000000000000000000" pitchFamily="2" charset="2"/>
              <a:buChar char="v"/>
              <a:defRPr/>
            </a:pPr>
            <a:r>
              <a:rPr lang="en-IN" sz="2400" b="1" dirty="0">
                <a:solidFill>
                  <a:srgbClr val="002060"/>
                </a:solidFill>
                <a:latin typeface="Times New Roman" panose="02020603050405020304" pitchFamily="18" charset="0"/>
                <a:cs typeface="Times New Roman" panose="02020603050405020304" pitchFamily="18" charset="0"/>
              </a:rPr>
              <a:t> Introduction</a:t>
            </a:r>
          </a:p>
          <a:p>
            <a:pPr marL="285750" indent="-285750" algn="just">
              <a:lnSpc>
                <a:spcPct val="150000"/>
              </a:lnSpc>
              <a:buFont typeface="Wingdings" panose="05000000000000000000" pitchFamily="2" charset="2"/>
              <a:buChar char="v"/>
              <a:defRPr/>
            </a:pPr>
            <a:r>
              <a:rPr lang="en-IN" sz="2400" b="1" dirty="0">
                <a:solidFill>
                  <a:srgbClr val="002060"/>
                </a:solidFill>
                <a:latin typeface="Times New Roman" panose="02020603050405020304" pitchFamily="18" charset="0"/>
                <a:cs typeface="Times New Roman" panose="02020603050405020304" pitchFamily="18" charset="0"/>
              </a:rPr>
              <a:t> Guiding Principles </a:t>
            </a:r>
          </a:p>
          <a:p>
            <a:pPr marL="285750" indent="-285750" algn="just">
              <a:lnSpc>
                <a:spcPct val="150000"/>
              </a:lnSpc>
              <a:buFont typeface="Wingdings" panose="05000000000000000000" pitchFamily="2" charset="2"/>
              <a:buChar char="v"/>
              <a:defRPr/>
            </a:pPr>
            <a:r>
              <a:rPr lang="en-IN" sz="2400" b="1" dirty="0">
                <a:solidFill>
                  <a:srgbClr val="002060"/>
                </a:solidFill>
                <a:latin typeface="Times New Roman" panose="02020603050405020304" pitchFamily="18" charset="0"/>
                <a:cs typeface="Times New Roman" panose="02020603050405020304" pitchFamily="18" charset="0"/>
              </a:rPr>
              <a:t>Structure of LFAR</a:t>
            </a:r>
            <a:endParaRPr lang="en-US" sz="2400" b="1" dirty="0">
              <a:solidFill>
                <a:srgbClr val="002060"/>
              </a:solidFill>
              <a:latin typeface="Times New Roman" panose="02020603050405020304" pitchFamily="18" charset="0"/>
              <a:cs typeface="Times New Roman" panose="02020603050405020304" pitchFamily="18" charset="0"/>
            </a:endParaRPr>
          </a:p>
          <a:p>
            <a:pPr marL="285750" indent="-285750" algn="just">
              <a:lnSpc>
                <a:spcPct val="150000"/>
              </a:lnSpc>
              <a:buFont typeface="Wingdings" panose="05000000000000000000" pitchFamily="2" charset="2"/>
              <a:buChar char="v"/>
              <a:defRPr/>
            </a:pPr>
            <a:r>
              <a:rPr lang="en-IN" sz="2400" b="1" dirty="0">
                <a:solidFill>
                  <a:srgbClr val="002060"/>
                </a:solidFill>
                <a:latin typeface="Times New Roman" panose="02020603050405020304" pitchFamily="18" charset="0"/>
                <a:cs typeface="Times New Roman" panose="02020603050405020304" pitchFamily="18" charset="0"/>
              </a:rPr>
              <a:t> Advances</a:t>
            </a:r>
          </a:p>
          <a:p>
            <a:pPr marL="742950" lvl="1" indent="-285750" algn="just">
              <a:lnSpc>
                <a:spcPct val="150000"/>
              </a:lnSpc>
              <a:buFont typeface="Wingdings" panose="05000000000000000000" pitchFamily="2" charset="2"/>
              <a:buChar char="Ø"/>
              <a:defRPr/>
            </a:pPr>
            <a:r>
              <a:rPr lang="en-IN" sz="2400" dirty="0">
                <a:solidFill>
                  <a:srgbClr val="002060"/>
                </a:solidFill>
                <a:latin typeface="Times New Roman" panose="02020603050405020304" pitchFamily="18" charset="0"/>
                <a:cs typeface="Times New Roman" panose="02020603050405020304" pitchFamily="18" charset="0"/>
              </a:rPr>
              <a:t> List of accounts examined for audit</a:t>
            </a:r>
          </a:p>
          <a:p>
            <a:pPr marL="742950" lvl="1" indent="-285750" algn="just">
              <a:lnSpc>
                <a:spcPct val="150000"/>
              </a:lnSpc>
              <a:buFont typeface="Wingdings" panose="05000000000000000000" pitchFamily="2" charset="2"/>
              <a:buChar char="Ø"/>
              <a:defRPr/>
            </a:pPr>
            <a:r>
              <a:rPr lang="en-IN" sz="2400" dirty="0">
                <a:solidFill>
                  <a:srgbClr val="002060"/>
                </a:solidFill>
                <a:latin typeface="Times New Roman" panose="02020603050405020304" pitchFamily="18" charset="0"/>
                <a:cs typeface="Times New Roman" panose="02020603050405020304" pitchFamily="18" charset="0"/>
              </a:rPr>
              <a:t> Credit Appraisal</a:t>
            </a:r>
          </a:p>
          <a:p>
            <a:pPr marL="742950" lvl="1" indent="-285750" algn="just">
              <a:lnSpc>
                <a:spcPct val="150000"/>
              </a:lnSpc>
              <a:buFont typeface="Wingdings" panose="05000000000000000000" pitchFamily="2" charset="2"/>
              <a:buChar char="Ø"/>
              <a:defRPr/>
            </a:pPr>
            <a:r>
              <a:rPr lang="en-IN" sz="2400" dirty="0">
                <a:solidFill>
                  <a:srgbClr val="002060"/>
                </a:solidFill>
                <a:latin typeface="Times New Roman" panose="02020603050405020304" pitchFamily="18" charset="0"/>
                <a:cs typeface="Times New Roman" panose="02020603050405020304" pitchFamily="18" charset="0"/>
              </a:rPr>
              <a:t> Sanctioning / Disbursement</a:t>
            </a:r>
          </a:p>
          <a:p>
            <a:pPr marL="742950" lvl="1" indent="-285750" algn="just">
              <a:lnSpc>
                <a:spcPct val="150000"/>
              </a:lnSpc>
              <a:buFont typeface="Wingdings" panose="05000000000000000000" pitchFamily="2" charset="2"/>
              <a:buChar char="Ø"/>
              <a:defRPr/>
            </a:pPr>
            <a:r>
              <a:rPr lang="en-IN" sz="2400" dirty="0">
                <a:solidFill>
                  <a:srgbClr val="002060"/>
                </a:solidFill>
                <a:latin typeface="Times New Roman" panose="02020603050405020304" pitchFamily="18" charset="0"/>
                <a:cs typeface="Times New Roman" panose="02020603050405020304" pitchFamily="18" charset="0"/>
              </a:rPr>
              <a:t> Documentation</a:t>
            </a:r>
          </a:p>
          <a:p>
            <a:pPr marL="742950" lvl="1" indent="-285750" algn="just">
              <a:lnSpc>
                <a:spcPct val="150000"/>
              </a:lnSpc>
              <a:buFont typeface="Wingdings" panose="05000000000000000000" pitchFamily="2" charset="2"/>
              <a:buChar char="Ø"/>
              <a:defRPr/>
            </a:pPr>
            <a:r>
              <a:rPr lang="en-IN" sz="2400" dirty="0">
                <a:solidFill>
                  <a:srgbClr val="002060"/>
                </a:solidFill>
                <a:latin typeface="Times New Roman" panose="02020603050405020304" pitchFamily="18" charset="0"/>
                <a:cs typeface="Times New Roman" panose="02020603050405020304" pitchFamily="18" charset="0"/>
              </a:rPr>
              <a:t> Review / Monitoring / Supervision</a:t>
            </a:r>
            <a:endParaRPr lang="en-US"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1143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E483C51-E4D3-C0AB-25F0-92D472B9121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985A84C-52B5-4675-2455-82583283F3CF}"/>
              </a:ext>
            </a:extLst>
          </p:cNvPr>
          <p:cNvSpPr txBox="1"/>
          <p:nvPr/>
        </p:nvSpPr>
        <p:spPr>
          <a:xfrm>
            <a:off x="243840" y="142240"/>
            <a:ext cx="11704320" cy="5940088"/>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(2/10)</a:t>
            </a: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Scenario:</a:t>
            </a:r>
            <a:r>
              <a:rPr lang="en-US" sz="2000" dirty="0">
                <a:solidFill>
                  <a:srgbClr val="002060"/>
                </a:solidFill>
                <a:latin typeface="Times New Roman" panose="02020603050405020304" pitchFamily="18" charset="0"/>
                <a:cs typeface="Times New Roman" panose="02020603050405020304" pitchFamily="18" charset="0"/>
              </a:rPr>
              <a:t> Sanction Beyond Delegated Powers</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Observation:</a:t>
            </a:r>
            <a:r>
              <a:rPr lang="en-US" sz="2000" dirty="0">
                <a:solidFill>
                  <a:srgbClr val="002060"/>
                </a:solidFill>
                <a:latin typeface="Times New Roman" panose="02020603050405020304" pitchFamily="18" charset="0"/>
                <a:cs typeface="Times New Roman" panose="02020603050405020304" pitchFamily="18" charset="0"/>
              </a:rPr>
              <a:t> </a:t>
            </a:r>
          </a:p>
          <a:p>
            <a:pPr marL="342900" indent="-342900" algn="just">
              <a:spcBef>
                <a:spcPts val="600"/>
              </a:spcBef>
              <a:spcAft>
                <a:spcPts val="600"/>
              </a:spcAf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Branch Manager sanctioned enhancement of CC limit.</a:t>
            </a:r>
          </a:p>
          <a:p>
            <a:pPr marL="342900" indent="-342900" algn="just">
              <a:spcBef>
                <a:spcPts val="600"/>
              </a:spcBef>
              <a:spcAft>
                <a:spcPts val="600"/>
              </a:spcAf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Amount exceeded the delegated sanctioning powers of the branch.</a:t>
            </a:r>
          </a:p>
          <a:p>
            <a:pPr marL="342900" indent="-342900" algn="just">
              <a:spcBef>
                <a:spcPts val="600"/>
              </a:spcBef>
              <a:spcAft>
                <a:spcPts val="600"/>
              </a:spcAf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No approval from competent authority on record.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Weak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One case of excess sanction was noticed.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Suggested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In one case of enhancement of CC limit (A/c No. XXXXX – limit ₹2.25 crore), sanction was beyond the delegated powers of the branch manager. Approval from the competent authority as per delegation of powers was not available on record.</a:t>
            </a:r>
          </a:p>
        </p:txBody>
      </p:sp>
      <p:sp>
        <p:nvSpPr>
          <p:cNvPr id="2" name="Footer Placeholder 1">
            <a:extLst>
              <a:ext uri="{FF2B5EF4-FFF2-40B4-BE49-F238E27FC236}">
                <a16:creationId xmlns:a16="http://schemas.microsoft.com/office/drawing/2014/main" id="{6D59F4E9-5A2F-B5B0-54EF-AB012D3982E7}"/>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8E307D95-84EA-B0F3-8B3D-321C1ECE5E24}"/>
              </a:ext>
            </a:extLst>
          </p:cNvPr>
          <p:cNvSpPr>
            <a:spLocks noGrp="1"/>
          </p:cNvSpPr>
          <p:nvPr>
            <p:ph type="sldNum" sz="quarter" idx="12"/>
          </p:nvPr>
        </p:nvSpPr>
        <p:spPr/>
        <p:txBody>
          <a:bodyPr/>
          <a:lstStyle/>
          <a:p>
            <a:fld id="{D582C393-0FD6-4C39-9847-5C8FB6DCF7DE}" type="slidenum">
              <a:rPr lang="en-US" smtClean="0"/>
              <a:pPr/>
              <a:t>20</a:t>
            </a:fld>
            <a:endParaRPr lang="en-US" dirty="0"/>
          </a:p>
        </p:txBody>
      </p:sp>
    </p:spTree>
    <p:extLst>
      <p:ext uri="{BB962C8B-B14F-4D97-AF65-F5344CB8AC3E}">
        <p14:creationId xmlns:p14="http://schemas.microsoft.com/office/powerpoint/2010/main" val="2322908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animEffect transition="in" filter="fade">
                                      <p:cBhvr>
                                        <p:cTn id="13" dur="500"/>
                                        <p:tgtEl>
                                          <p:spTgt spid="4">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0" end="10"/>
                                            </p:txEl>
                                          </p:spTgt>
                                        </p:tgtEl>
                                        <p:attrNameLst>
                                          <p:attrName>style.visibility</p:attrName>
                                        </p:attrNameLst>
                                      </p:cBhvr>
                                      <p:to>
                                        <p:strVal val="visible"/>
                                      </p:to>
                                    </p:set>
                                    <p:animEffect transition="in" filter="fade">
                                      <p:cBhvr>
                                        <p:cTn id="16"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032C88E-1965-C1CE-8595-C217A27B0A3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5AB5DE8-6D94-88D9-1EBA-0E420A10D9DE}"/>
              </a:ext>
            </a:extLst>
          </p:cNvPr>
          <p:cNvSpPr txBox="1"/>
          <p:nvPr/>
        </p:nvSpPr>
        <p:spPr>
          <a:xfrm>
            <a:off x="243840" y="142240"/>
            <a:ext cx="1170432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(3/10)</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All accounts becoming NPA within a period of 12 months from the date of sanction.</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In cases where repayment holiday is given either of interest or instalments, the period of 12 months shall be reckoned after the expiry of the repayment holiday.</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All accounts renewed with or without any enhancement shall be excluded for this purpose.</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the action taken by Bank for such accounts including staff accountability.</a:t>
            </a:r>
          </a:p>
        </p:txBody>
      </p:sp>
      <p:sp>
        <p:nvSpPr>
          <p:cNvPr id="2" name="Footer Placeholder 1">
            <a:extLst>
              <a:ext uri="{FF2B5EF4-FFF2-40B4-BE49-F238E27FC236}">
                <a16:creationId xmlns:a16="http://schemas.microsoft.com/office/drawing/2014/main" id="{8835CDB0-C414-674B-A2CA-144A4549592B}"/>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31CA33E0-631A-E305-6CB5-3CA74715CBBB}"/>
              </a:ext>
            </a:extLst>
          </p:cNvPr>
          <p:cNvSpPr>
            <a:spLocks noGrp="1"/>
          </p:cNvSpPr>
          <p:nvPr>
            <p:ph type="sldNum" sz="quarter" idx="12"/>
          </p:nvPr>
        </p:nvSpPr>
        <p:spPr/>
        <p:txBody>
          <a:bodyPr/>
          <a:lstStyle/>
          <a:p>
            <a:fld id="{D582C393-0FD6-4C39-9847-5C8FB6DCF7DE}" type="slidenum">
              <a:rPr lang="en-US" smtClean="0"/>
              <a:pPr/>
              <a:t>21</a:t>
            </a:fld>
            <a:endParaRPr lang="en-US" dirty="0"/>
          </a:p>
        </p:txBody>
      </p:sp>
      <p:sp>
        <p:nvSpPr>
          <p:cNvPr id="5" name="Rectangle 4">
            <a:extLst>
              <a:ext uri="{FF2B5EF4-FFF2-40B4-BE49-F238E27FC236}">
                <a16:creationId xmlns:a16="http://schemas.microsoft.com/office/drawing/2014/main" id="{63F5E1B1-8ECB-6749-6C13-0C7E2291F6C3}"/>
              </a:ext>
            </a:extLst>
          </p:cNvPr>
          <p:cNvSpPr/>
          <p:nvPr/>
        </p:nvSpPr>
        <p:spPr>
          <a:xfrm>
            <a:off x="213360" y="3503789"/>
            <a:ext cx="11734800" cy="2770887"/>
          </a:xfrm>
          <a:prstGeom prst="rect">
            <a:avLst/>
          </a:prstGeom>
          <a:no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77D9B29-563D-0F83-C240-F1293D72A464}"/>
              </a:ext>
            </a:extLst>
          </p:cNvPr>
          <p:cNvSpPr/>
          <p:nvPr/>
        </p:nvSpPr>
        <p:spPr>
          <a:xfrm>
            <a:off x="166068" y="965560"/>
            <a:ext cx="11734800" cy="2376729"/>
          </a:xfrm>
          <a:prstGeom prst="rect">
            <a:avLst/>
          </a:prstGeom>
          <a:solidFill>
            <a:schemeClr val="accent1"/>
          </a:solidFill>
          <a:ln>
            <a:solidFill>
              <a:schemeClr val="accent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2438" indent="-452438" algn="just">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(ii) 	Have you come across cases of quick mortality in accounts, where the facility became nonperforming within 	a period of 12 months from the date of first sanction? Details of such accounts may be provided in following 	manner:- </a:t>
            </a:r>
          </a:p>
          <a:p>
            <a:pPr marL="803275" indent="-342900" algn="just">
              <a:spcBef>
                <a:spcPts val="600"/>
              </a:spcBef>
              <a:spcAft>
                <a:spcPts val="600"/>
              </a:spcAf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Account No. : </a:t>
            </a:r>
          </a:p>
          <a:p>
            <a:pPr marL="803275" indent="-342900" algn="just">
              <a:spcBef>
                <a:spcPts val="600"/>
              </a:spcBef>
              <a:spcAft>
                <a:spcPts val="600"/>
              </a:spcAf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Account Name : </a:t>
            </a:r>
          </a:p>
          <a:p>
            <a:pPr marL="803275" indent="-342900" algn="just">
              <a:spcBef>
                <a:spcPts val="600"/>
              </a:spcBef>
              <a:spcAft>
                <a:spcPts val="600"/>
              </a:spcAft>
              <a:buFont typeface="Arial" panose="020B0604020202020204" pitchFamily="34" charset="0"/>
              <a:buChar char="•"/>
            </a:pPr>
            <a:r>
              <a:rPr lang="en-US" sz="2000" dirty="0">
                <a:solidFill>
                  <a:schemeClr val="tx1"/>
                </a:solidFill>
                <a:latin typeface="Times New Roman" panose="02020603050405020304" pitchFamily="18" charset="0"/>
                <a:cs typeface="Times New Roman" panose="02020603050405020304" pitchFamily="18" charset="0"/>
              </a:rPr>
              <a:t>Balance as at yearend :</a:t>
            </a:r>
          </a:p>
        </p:txBody>
      </p:sp>
    </p:spTree>
    <p:extLst>
      <p:ext uri="{BB962C8B-B14F-4D97-AF65-F5344CB8AC3E}">
        <p14:creationId xmlns:p14="http://schemas.microsoft.com/office/powerpoint/2010/main" val="314008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0" end="10"/>
                                            </p:txEl>
                                          </p:spTgt>
                                        </p:tgtEl>
                                        <p:attrNameLst>
                                          <p:attrName>style.visibility</p:attrName>
                                        </p:attrNameLst>
                                      </p:cBhvr>
                                      <p:to>
                                        <p:strVal val="visible"/>
                                      </p:to>
                                    </p:set>
                                    <p:animEffect transition="in" filter="fade">
                                      <p:cBhvr>
                                        <p:cTn id="7" dur="500"/>
                                        <p:tgtEl>
                                          <p:spTgt spid="4">
                                            <p:txEl>
                                              <p:pRg st="10" end="1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2" end="12"/>
                                            </p:txEl>
                                          </p:spTgt>
                                        </p:tgtEl>
                                        <p:attrNameLst>
                                          <p:attrName>style.visibility</p:attrName>
                                        </p:attrNameLst>
                                      </p:cBhvr>
                                      <p:to>
                                        <p:strVal val="visible"/>
                                      </p:to>
                                    </p:set>
                                    <p:animEffect transition="in" filter="fade">
                                      <p:cBhvr>
                                        <p:cTn id="10" dur="500"/>
                                        <p:tgtEl>
                                          <p:spTgt spid="4">
                                            <p:txEl>
                                              <p:pRg st="12" end="1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4" end="14"/>
                                            </p:txEl>
                                          </p:spTgt>
                                        </p:tgtEl>
                                        <p:attrNameLst>
                                          <p:attrName>style.visibility</p:attrName>
                                        </p:attrNameLst>
                                      </p:cBhvr>
                                      <p:to>
                                        <p:strVal val="visible"/>
                                      </p:to>
                                    </p:set>
                                    <p:animEffect transition="in" filter="fade">
                                      <p:cBhvr>
                                        <p:cTn id="13" dur="500"/>
                                        <p:tgtEl>
                                          <p:spTgt spid="4">
                                            <p:txEl>
                                              <p:pRg st="14" end="1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6" end="16"/>
                                            </p:txEl>
                                          </p:spTgt>
                                        </p:tgtEl>
                                        <p:attrNameLst>
                                          <p:attrName>style.visibility</p:attrName>
                                        </p:attrNameLst>
                                      </p:cBhvr>
                                      <p:to>
                                        <p:strVal val="visible"/>
                                      </p:to>
                                    </p:set>
                                    <p:animEffect transition="in" filter="fade">
                                      <p:cBhvr>
                                        <p:cTn id="16"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59DD020-19C5-B886-8539-7F7CC3E5EFE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F46CC06-5D31-A8C3-7E97-E1912A9AACA4}"/>
              </a:ext>
            </a:extLst>
          </p:cNvPr>
          <p:cNvSpPr txBox="1"/>
          <p:nvPr/>
        </p:nvSpPr>
        <p:spPr>
          <a:xfrm>
            <a:off x="243840" y="142240"/>
            <a:ext cx="11704320" cy="5709255"/>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(4/10)</a:t>
            </a: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Scenario:</a:t>
            </a:r>
            <a:r>
              <a:rPr lang="en-US" sz="2000" dirty="0">
                <a:solidFill>
                  <a:srgbClr val="002060"/>
                </a:solidFill>
                <a:latin typeface="Times New Roman" panose="02020603050405020304" pitchFamily="18" charset="0"/>
                <a:cs typeface="Times New Roman" panose="02020603050405020304" pitchFamily="18" charset="0"/>
              </a:rPr>
              <a:t> One account with Quick Mortality and staff accountability is not evident</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Observation:</a:t>
            </a:r>
            <a:r>
              <a:rPr lang="en-US" sz="2000"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Term Loan was sanctioned in June 2025 and classified as NPA in March 2026.</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No evidence that the controlling office examined the case.</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Weak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One account quickly became NPA</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Suggested Response:</a:t>
            </a:r>
          </a:p>
          <a:p>
            <a:pPr algn="just"/>
            <a:r>
              <a:rPr lang="en-US" sz="2000" dirty="0">
                <a:solidFill>
                  <a:srgbClr val="002060"/>
                </a:solidFill>
                <a:latin typeface="Times New Roman" panose="02020603050405020304" pitchFamily="18" charset="0"/>
                <a:cs typeface="Times New Roman" panose="02020603050405020304" pitchFamily="18" charset="0"/>
              </a:rPr>
              <a:t>The following account exhibited Quick Mortality:</a:t>
            </a:r>
          </a:p>
          <a:p>
            <a:pPr algn="just"/>
            <a:r>
              <a:rPr lang="en-US" sz="2000" dirty="0">
                <a:solidFill>
                  <a:srgbClr val="002060"/>
                </a:solidFill>
                <a:latin typeface="Times New Roman" panose="02020603050405020304" pitchFamily="18" charset="0"/>
                <a:cs typeface="Times New Roman" panose="02020603050405020304" pitchFamily="18" charset="0"/>
              </a:rPr>
              <a:t>		Account No. XXXXX</a:t>
            </a:r>
          </a:p>
          <a:p>
            <a:pPr algn="just"/>
            <a:r>
              <a:rPr lang="en-US" sz="2000" dirty="0">
                <a:solidFill>
                  <a:srgbClr val="002060"/>
                </a:solidFill>
                <a:latin typeface="Times New Roman" panose="02020603050405020304" pitchFamily="18" charset="0"/>
                <a:cs typeface="Times New Roman" panose="02020603050405020304" pitchFamily="18" charset="0"/>
              </a:rPr>
              <a:t>		Account Name: ABC </a:t>
            </a:r>
          </a:p>
          <a:p>
            <a:pPr algn="just"/>
            <a:r>
              <a:rPr lang="en-US" sz="2000" dirty="0">
                <a:solidFill>
                  <a:srgbClr val="002060"/>
                </a:solidFill>
                <a:latin typeface="Times New Roman" panose="02020603050405020304" pitchFamily="18" charset="0"/>
                <a:cs typeface="Times New Roman" panose="02020603050405020304" pitchFamily="18" charset="0"/>
              </a:rPr>
              <a:t>		Balance at year end: Rs. YY Crores</a:t>
            </a:r>
          </a:p>
          <a:p>
            <a:pPr algn="just"/>
            <a:r>
              <a:rPr lang="en-US" sz="2000" dirty="0">
                <a:solidFill>
                  <a:srgbClr val="002060"/>
                </a:solidFill>
                <a:latin typeface="Times New Roman" panose="02020603050405020304" pitchFamily="18" charset="0"/>
                <a:cs typeface="Times New Roman" panose="02020603050405020304" pitchFamily="18" charset="0"/>
              </a:rPr>
              <a:t>Evidence of examination of staff accountability by the controlling authority was not available on record.</a:t>
            </a:r>
          </a:p>
        </p:txBody>
      </p:sp>
      <p:sp>
        <p:nvSpPr>
          <p:cNvPr id="2" name="Footer Placeholder 1">
            <a:extLst>
              <a:ext uri="{FF2B5EF4-FFF2-40B4-BE49-F238E27FC236}">
                <a16:creationId xmlns:a16="http://schemas.microsoft.com/office/drawing/2014/main" id="{3047D739-8272-E951-1196-39DC7B5BE450}"/>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39F4C6F6-E7D9-4B4E-D7AD-14AB26E936CB}"/>
              </a:ext>
            </a:extLst>
          </p:cNvPr>
          <p:cNvSpPr>
            <a:spLocks noGrp="1"/>
          </p:cNvSpPr>
          <p:nvPr>
            <p:ph type="sldNum" sz="quarter" idx="12"/>
          </p:nvPr>
        </p:nvSpPr>
        <p:spPr/>
        <p:txBody>
          <a:bodyPr/>
          <a:lstStyle/>
          <a:p>
            <a:fld id="{D582C393-0FD6-4C39-9847-5C8FB6DCF7DE}" type="slidenum">
              <a:rPr lang="en-US" smtClean="0"/>
              <a:pPr/>
              <a:t>22</a:t>
            </a:fld>
            <a:endParaRPr lang="en-US" dirty="0"/>
          </a:p>
        </p:txBody>
      </p:sp>
    </p:spTree>
    <p:extLst>
      <p:ext uri="{BB962C8B-B14F-4D97-AF65-F5344CB8AC3E}">
        <p14:creationId xmlns:p14="http://schemas.microsoft.com/office/powerpoint/2010/main" val="1122964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animEffect transition="in" filter="fade">
                                      <p:cBhvr>
                                        <p:cTn id="13" dur="500"/>
                                        <p:tgtEl>
                                          <p:spTgt spid="4">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9" end="9"/>
                                            </p:txEl>
                                          </p:spTgt>
                                        </p:tgtEl>
                                        <p:attrNameLst>
                                          <p:attrName>style.visibility</p:attrName>
                                        </p:attrNameLst>
                                      </p:cBhvr>
                                      <p:to>
                                        <p:strVal val="visible"/>
                                      </p:to>
                                    </p:set>
                                    <p:animEffect transition="in" filter="fade">
                                      <p:cBhvr>
                                        <p:cTn id="16" dur="500"/>
                                        <p:tgtEl>
                                          <p:spTgt spid="4">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0" end="10"/>
                                            </p:txEl>
                                          </p:spTgt>
                                        </p:tgtEl>
                                        <p:attrNameLst>
                                          <p:attrName>style.visibility</p:attrName>
                                        </p:attrNameLst>
                                      </p:cBhvr>
                                      <p:to>
                                        <p:strVal val="visible"/>
                                      </p:to>
                                    </p:set>
                                    <p:animEffect transition="in" filter="fade">
                                      <p:cBhvr>
                                        <p:cTn id="19" dur="500"/>
                                        <p:tgtEl>
                                          <p:spTgt spid="4">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11" end="11"/>
                                            </p:txEl>
                                          </p:spTgt>
                                        </p:tgtEl>
                                        <p:attrNameLst>
                                          <p:attrName>style.visibility</p:attrName>
                                        </p:attrNameLst>
                                      </p:cBhvr>
                                      <p:to>
                                        <p:strVal val="visible"/>
                                      </p:to>
                                    </p:set>
                                    <p:animEffect transition="in" filter="fade">
                                      <p:cBhvr>
                                        <p:cTn id="22" dur="500"/>
                                        <p:tgtEl>
                                          <p:spTgt spid="4">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12" end="12"/>
                                            </p:txEl>
                                          </p:spTgt>
                                        </p:tgtEl>
                                        <p:attrNameLst>
                                          <p:attrName>style.visibility</p:attrName>
                                        </p:attrNameLst>
                                      </p:cBhvr>
                                      <p:to>
                                        <p:strVal val="visible"/>
                                      </p:to>
                                    </p:set>
                                    <p:animEffect transition="in" filter="fade">
                                      <p:cBhvr>
                                        <p:cTn id="25" dur="500"/>
                                        <p:tgtEl>
                                          <p:spTgt spid="4">
                                            <p:txEl>
                                              <p:pRg st="12" end="1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13" end="13"/>
                                            </p:txEl>
                                          </p:spTgt>
                                        </p:tgtEl>
                                        <p:attrNameLst>
                                          <p:attrName>style.visibility</p:attrName>
                                        </p:attrNameLst>
                                      </p:cBhvr>
                                      <p:to>
                                        <p:strVal val="visible"/>
                                      </p:to>
                                    </p:set>
                                    <p:animEffect transition="in" filter="fade">
                                      <p:cBhvr>
                                        <p:cTn id="28"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C6B258C-A255-08D1-8E0E-F7D2ACDD17E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F7E6B8E-5786-7DE3-8575-A246F7802F63}"/>
              </a:ext>
            </a:extLst>
          </p:cNvPr>
          <p:cNvSpPr txBox="1"/>
          <p:nvPr/>
        </p:nvSpPr>
        <p:spPr>
          <a:xfrm>
            <a:off x="243840" y="142240"/>
            <a:ext cx="11201400" cy="438434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(5/10)</a:t>
            </a:r>
          </a:p>
          <a:p>
            <a:endParaRPr lang="en-US" sz="2000" dirty="0">
              <a:solidFill>
                <a:srgbClr val="002060"/>
              </a:solidFill>
              <a:latin typeface="Times New Roman" panose="02020603050405020304" pitchFamily="18" charset="0"/>
              <a:cs typeface="Times New Roman" panose="02020603050405020304" pitchFamily="18" charset="0"/>
            </a:endParaRPr>
          </a:p>
          <a:p>
            <a:r>
              <a:rPr lang="en-US" sz="2000" dirty="0">
                <a:solidFill>
                  <a:srgbClr val="002060"/>
                </a:solidFill>
                <a:latin typeface="Times New Roman" panose="02020603050405020304" pitchFamily="18" charset="0"/>
                <a:cs typeface="Times New Roman" panose="02020603050405020304" pitchFamily="18" charset="0"/>
              </a:rPr>
              <a:t>(iii) 	Whether in </a:t>
            </a:r>
            <a:r>
              <a:rPr lang="en-US" sz="2000" dirty="0" err="1">
                <a:solidFill>
                  <a:srgbClr val="002060"/>
                </a:solidFill>
                <a:latin typeface="Times New Roman" panose="02020603050405020304" pitchFamily="18" charset="0"/>
                <a:cs typeface="Times New Roman" panose="02020603050405020304" pitchFamily="18" charset="0"/>
              </a:rPr>
              <a:t>borrowal</a:t>
            </a:r>
            <a:r>
              <a:rPr lang="en-US" sz="2000" dirty="0">
                <a:solidFill>
                  <a:srgbClr val="002060"/>
                </a:solidFill>
                <a:latin typeface="Times New Roman" panose="02020603050405020304" pitchFamily="18" charset="0"/>
                <a:cs typeface="Times New Roman" panose="02020603050405020304" pitchFamily="18" charset="0"/>
              </a:rPr>
              <a:t> accounts the applicable interest rate is correctly fed into the system?</a:t>
            </a: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Examine sanction letter and verify from the system that correct rate of interest has been entered and modified from time to time as per the terms of sanction.</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there is any concession in rate of interest then the same to be approved by competent authority who is </a:t>
            </a:r>
            <a:r>
              <a:rPr lang="en-US" sz="2000" dirty="0" err="1">
                <a:solidFill>
                  <a:srgbClr val="002060"/>
                </a:solidFill>
                <a:latin typeface="Times New Roman" panose="02020603050405020304" pitchFamily="18" charset="0"/>
                <a:cs typeface="Times New Roman" panose="02020603050405020304" pitchFamily="18" charset="0"/>
              </a:rPr>
              <a:t>authorised</a:t>
            </a:r>
            <a:r>
              <a:rPr lang="en-US" sz="2000" dirty="0">
                <a:solidFill>
                  <a:srgbClr val="002060"/>
                </a:solidFill>
                <a:latin typeface="Times New Roman" panose="02020603050405020304" pitchFamily="18" charset="0"/>
                <a:cs typeface="Times New Roman" panose="02020603050405020304" pitchFamily="18" charset="0"/>
              </a:rPr>
              <a:t> to approve such concession</a:t>
            </a:r>
          </a:p>
          <a:p>
            <a:pPr marL="342900" indent="-342900" algn="just">
              <a:lnSpc>
                <a:spcPct val="200000"/>
              </a:lnSpc>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interest circulars issued by the Bank from time to time for checking the correct rate of interest</a:t>
            </a:r>
          </a:p>
        </p:txBody>
      </p:sp>
      <p:sp>
        <p:nvSpPr>
          <p:cNvPr id="2" name="Footer Placeholder 1">
            <a:extLst>
              <a:ext uri="{FF2B5EF4-FFF2-40B4-BE49-F238E27FC236}">
                <a16:creationId xmlns:a16="http://schemas.microsoft.com/office/drawing/2014/main" id="{51455F37-E1E4-898F-00F8-593CC4CFFD4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DA7B08CE-3D58-3CB3-4091-ADFAA8B9F9DE}"/>
              </a:ext>
            </a:extLst>
          </p:cNvPr>
          <p:cNvSpPr>
            <a:spLocks noGrp="1"/>
          </p:cNvSpPr>
          <p:nvPr>
            <p:ph type="sldNum" sz="quarter" idx="12"/>
          </p:nvPr>
        </p:nvSpPr>
        <p:spPr/>
        <p:txBody>
          <a:bodyPr/>
          <a:lstStyle/>
          <a:p>
            <a:fld id="{D582C393-0FD6-4C39-9847-5C8FB6DCF7DE}" type="slidenum">
              <a:rPr lang="en-US" smtClean="0"/>
              <a:pPr/>
              <a:t>23</a:t>
            </a:fld>
            <a:endParaRPr lang="en-US" dirty="0"/>
          </a:p>
        </p:txBody>
      </p:sp>
      <p:sp>
        <p:nvSpPr>
          <p:cNvPr id="5" name="Rectangle 4">
            <a:extLst>
              <a:ext uri="{FF2B5EF4-FFF2-40B4-BE49-F238E27FC236}">
                <a16:creationId xmlns:a16="http://schemas.microsoft.com/office/drawing/2014/main" id="{F41B755E-6E29-F8F9-DF06-A76DF2AE22F3}"/>
              </a:ext>
            </a:extLst>
          </p:cNvPr>
          <p:cNvSpPr/>
          <p:nvPr/>
        </p:nvSpPr>
        <p:spPr>
          <a:xfrm>
            <a:off x="213360" y="1107440"/>
            <a:ext cx="11856720" cy="57912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latin typeface="Times New Roman" panose="02020603050405020304" pitchFamily="18" charset="0"/>
                <a:cs typeface="Times New Roman" panose="02020603050405020304" pitchFamily="18" charset="0"/>
              </a:rPr>
              <a:t>(iii) 	Whether in </a:t>
            </a:r>
            <a:r>
              <a:rPr lang="en-US" dirty="0" err="1">
                <a:solidFill>
                  <a:schemeClr val="tx1"/>
                </a:solidFill>
                <a:latin typeface="Times New Roman" panose="02020603050405020304" pitchFamily="18" charset="0"/>
                <a:cs typeface="Times New Roman" panose="02020603050405020304" pitchFamily="18" charset="0"/>
              </a:rPr>
              <a:t>borrowal</a:t>
            </a:r>
            <a:r>
              <a:rPr lang="en-US" dirty="0">
                <a:solidFill>
                  <a:schemeClr val="tx1"/>
                </a:solidFill>
                <a:latin typeface="Times New Roman" panose="02020603050405020304" pitchFamily="18" charset="0"/>
                <a:cs typeface="Times New Roman" panose="02020603050405020304" pitchFamily="18" charset="0"/>
              </a:rPr>
              <a:t> accounts the applicable interest rate is correctly fed into the system?</a:t>
            </a:r>
          </a:p>
        </p:txBody>
      </p:sp>
      <p:sp>
        <p:nvSpPr>
          <p:cNvPr id="6" name="Rectangle 5">
            <a:extLst>
              <a:ext uri="{FF2B5EF4-FFF2-40B4-BE49-F238E27FC236}">
                <a16:creationId xmlns:a16="http://schemas.microsoft.com/office/drawing/2014/main" id="{78EF1A06-F67B-B651-384B-62A38D531260}"/>
              </a:ext>
            </a:extLst>
          </p:cNvPr>
          <p:cNvSpPr/>
          <p:nvPr/>
        </p:nvSpPr>
        <p:spPr>
          <a:xfrm>
            <a:off x="208104" y="2058628"/>
            <a:ext cx="11856720" cy="273408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0819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animEffect transition="in" filter="fade">
                                      <p:cBhvr>
                                        <p:cTn id="13"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D5E9081-0943-5C1F-6F10-5B5C0D60D1B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CD63600-E87F-1467-59A1-49066DD3C973}"/>
              </a:ext>
            </a:extLst>
          </p:cNvPr>
          <p:cNvSpPr txBox="1"/>
          <p:nvPr/>
        </p:nvSpPr>
        <p:spPr>
          <a:xfrm>
            <a:off x="243840" y="142240"/>
            <a:ext cx="1129284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(6/10)</a:t>
            </a: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Scenario:</a:t>
            </a:r>
            <a:r>
              <a:rPr lang="en-US" sz="2000" dirty="0">
                <a:solidFill>
                  <a:srgbClr val="002060"/>
                </a:solidFill>
                <a:latin typeface="Times New Roman" panose="02020603050405020304" pitchFamily="18" charset="0"/>
                <a:cs typeface="Times New Roman" panose="02020603050405020304" pitchFamily="18" charset="0"/>
              </a:rPr>
              <a:t> Wrong Interest Rate Fed (MOC Passed)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Observation:</a:t>
            </a:r>
            <a:r>
              <a:rPr lang="en-US" sz="2000"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Sanction: MCLR + 2.00%</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CBS: MCLR + 1.00%</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Short recovery identified and MOC passed.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Weak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One account had an incorrect interest rate in the system.</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Suggested Response:</a:t>
            </a:r>
          </a:p>
          <a:p>
            <a:pPr algn="just"/>
            <a:r>
              <a:rPr lang="en-US" sz="2000" dirty="0">
                <a:solidFill>
                  <a:srgbClr val="002060"/>
                </a:solidFill>
                <a:latin typeface="Times New Roman" panose="02020603050405020304" pitchFamily="18" charset="0"/>
                <a:cs typeface="Times New Roman" panose="02020603050405020304" pitchFamily="18" charset="0"/>
              </a:rPr>
              <a:t>In one </a:t>
            </a:r>
            <a:r>
              <a:rPr lang="en-US" sz="2000" dirty="0" err="1">
                <a:solidFill>
                  <a:srgbClr val="002060"/>
                </a:solidFill>
                <a:latin typeface="Times New Roman" panose="02020603050405020304" pitchFamily="18" charset="0"/>
                <a:cs typeface="Times New Roman" panose="02020603050405020304" pitchFamily="18" charset="0"/>
              </a:rPr>
              <a:t>borrowal</a:t>
            </a:r>
            <a:r>
              <a:rPr lang="en-US" sz="2000" dirty="0">
                <a:solidFill>
                  <a:srgbClr val="002060"/>
                </a:solidFill>
                <a:latin typeface="Times New Roman" panose="02020603050405020304" pitchFamily="18" charset="0"/>
                <a:cs typeface="Times New Roman" panose="02020603050405020304" pitchFamily="18" charset="0"/>
              </a:rPr>
              <a:t> account (A/c No. XXXXX – XYZ), the interest rate fed in the system was MCLR + 1.00% as against the sanctioned rate of MCLR + 2.00%. The resulting short recovery of interest of ₹XX has been considered through MOC.</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r>
              <a:rPr lang="en-US" sz="2000" u="sng" dirty="0">
                <a:solidFill>
                  <a:srgbClr val="002060"/>
                </a:solidFill>
                <a:latin typeface="Times New Roman" panose="02020603050405020304" pitchFamily="18" charset="0"/>
                <a:cs typeface="Times New Roman" panose="02020603050405020304" pitchFamily="18" charset="0"/>
              </a:rPr>
              <a:t>(Remember: MOC corrects the numbers, LFAR reports the weakness)</a:t>
            </a:r>
          </a:p>
        </p:txBody>
      </p:sp>
      <p:sp>
        <p:nvSpPr>
          <p:cNvPr id="2" name="Footer Placeholder 1">
            <a:extLst>
              <a:ext uri="{FF2B5EF4-FFF2-40B4-BE49-F238E27FC236}">
                <a16:creationId xmlns:a16="http://schemas.microsoft.com/office/drawing/2014/main" id="{4CF9AD0F-E604-0AEF-4695-81D380C0159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13555E41-51ED-F592-A420-4C4912BA2C68}"/>
              </a:ext>
            </a:extLst>
          </p:cNvPr>
          <p:cNvSpPr>
            <a:spLocks noGrp="1"/>
          </p:cNvSpPr>
          <p:nvPr>
            <p:ph type="sldNum" sz="quarter" idx="12"/>
          </p:nvPr>
        </p:nvSpPr>
        <p:spPr/>
        <p:txBody>
          <a:bodyPr/>
          <a:lstStyle/>
          <a:p>
            <a:fld id="{D582C393-0FD6-4C39-9847-5C8FB6DCF7DE}" type="slidenum">
              <a:rPr lang="en-US" smtClean="0"/>
              <a:pPr/>
              <a:t>24</a:t>
            </a:fld>
            <a:endParaRPr lang="en-US" dirty="0"/>
          </a:p>
        </p:txBody>
      </p:sp>
    </p:spTree>
    <p:extLst>
      <p:ext uri="{BB962C8B-B14F-4D97-AF65-F5344CB8AC3E}">
        <p14:creationId xmlns:p14="http://schemas.microsoft.com/office/powerpoint/2010/main" val="21205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animEffect transition="in" filter="fade">
                                      <p:cBhvr>
                                        <p:cTn id="13" dur="500"/>
                                        <p:tgtEl>
                                          <p:spTgt spid="4">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0" end="10"/>
                                            </p:txEl>
                                          </p:spTgt>
                                        </p:tgtEl>
                                        <p:attrNameLst>
                                          <p:attrName>style.visibility</p:attrName>
                                        </p:attrNameLst>
                                      </p:cBhvr>
                                      <p:to>
                                        <p:strVal val="visible"/>
                                      </p:to>
                                    </p:set>
                                    <p:animEffect transition="in" filter="fade">
                                      <p:cBhvr>
                                        <p:cTn id="16" dur="500"/>
                                        <p:tgtEl>
                                          <p:spTgt spid="4">
                                            <p:txEl>
                                              <p:pRg st="10" end="1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xEl>
                                              <p:pRg st="12" end="12"/>
                                            </p:txEl>
                                          </p:spTgt>
                                        </p:tgtEl>
                                        <p:attrNameLst>
                                          <p:attrName>style.visibility</p:attrName>
                                        </p:attrNameLst>
                                      </p:cBhvr>
                                      <p:to>
                                        <p:strVal val="visible"/>
                                      </p:to>
                                    </p:set>
                                    <p:anim calcmode="lin" valueType="num">
                                      <p:cBhvr additive="base">
                                        <p:cTn id="21"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D1A2CEC-F6B2-6B3A-43AB-78D79EDC3CB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99F3408-92EB-67B0-A265-6A8635091C54}"/>
              </a:ext>
            </a:extLst>
          </p:cNvPr>
          <p:cNvSpPr txBox="1"/>
          <p:nvPr/>
        </p:nvSpPr>
        <p:spPr>
          <a:xfrm>
            <a:off x="243840" y="142240"/>
            <a:ext cx="11704320" cy="5447645"/>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(7/10)</a:t>
            </a:r>
          </a:p>
          <a:p>
            <a:pPr marL="514350" indent="-514350" algn="just">
              <a:lnSpc>
                <a:spcPct val="150000"/>
              </a:lnSpc>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the interest rate is reviewed periodically as per the guidelines applicable to floating rate loans linked to MCLR / EBLR (External Benchmark Lending Rate)</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Circulars related to Change in Rate of Interest issued by the Bank’s Concerned Department should be examined.</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Where there is change in Rate of Interest, verify on sample basis whether rate of interest in account master is correctly modified based on circular.</a:t>
            </a:r>
          </a:p>
        </p:txBody>
      </p:sp>
      <p:sp>
        <p:nvSpPr>
          <p:cNvPr id="2" name="Footer Placeholder 1">
            <a:extLst>
              <a:ext uri="{FF2B5EF4-FFF2-40B4-BE49-F238E27FC236}">
                <a16:creationId xmlns:a16="http://schemas.microsoft.com/office/drawing/2014/main" id="{67FACD31-3998-C7EE-2F8A-CF7AD554322B}"/>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31379E97-F5CD-B776-C77F-F0D3DFA77547}"/>
              </a:ext>
            </a:extLst>
          </p:cNvPr>
          <p:cNvSpPr>
            <a:spLocks noGrp="1"/>
          </p:cNvSpPr>
          <p:nvPr>
            <p:ph type="sldNum" sz="quarter" idx="12"/>
          </p:nvPr>
        </p:nvSpPr>
        <p:spPr/>
        <p:txBody>
          <a:bodyPr/>
          <a:lstStyle/>
          <a:p>
            <a:fld id="{D582C393-0FD6-4C39-9847-5C8FB6DCF7DE}" type="slidenum">
              <a:rPr lang="en-US" smtClean="0"/>
              <a:pPr/>
              <a:t>25</a:t>
            </a:fld>
            <a:endParaRPr lang="en-US" dirty="0"/>
          </a:p>
        </p:txBody>
      </p:sp>
      <p:sp>
        <p:nvSpPr>
          <p:cNvPr id="5" name="Rectangle 4">
            <a:extLst>
              <a:ext uri="{FF2B5EF4-FFF2-40B4-BE49-F238E27FC236}">
                <a16:creationId xmlns:a16="http://schemas.microsoft.com/office/drawing/2014/main" id="{63FA8EAB-A4E9-B828-A18C-7AA57D6B8263}"/>
              </a:ext>
            </a:extLst>
          </p:cNvPr>
          <p:cNvSpPr/>
          <p:nvPr/>
        </p:nvSpPr>
        <p:spPr>
          <a:xfrm>
            <a:off x="203551" y="1114809"/>
            <a:ext cx="11856720" cy="117856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36575" indent="-452438" algn="just">
              <a:lnSpc>
                <a:spcPct val="150000"/>
              </a:lnSpc>
            </a:pPr>
            <a:r>
              <a:rPr lang="en-US" sz="2000" dirty="0">
                <a:solidFill>
                  <a:schemeClr val="tx1"/>
                </a:solidFill>
                <a:latin typeface="Times New Roman" panose="02020603050405020304" pitchFamily="18" charset="0"/>
                <a:cs typeface="Times New Roman" panose="02020603050405020304" pitchFamily="18" charset="0"/>
              </a:rPr>
              <a:t>(iv) 	Whether the interest rate is reviewed periodically as per the guidelines applicable to floating rate loans   linked to MCLR / EBLR (External Benchmark Lending Rate)?</a:t>
            </a:r>
            <a:endParaRPr lang="en-US" sz="2000" dirty="0">
              <a:solidFill>
                <a:schemeClr val="tx1"/>
              </a:solidFill>
            </a:endParaRPr>
          </a:p>
        </p:txBody>
      </p:sp>
      <p:sp>
        <p:nvSpPr>
          <p:cNvPr id="6" name="Rectangle 5">
            <a:extLst>
              <a:ext uri="{FF2B5EF4-FFF2-40B4-BE49-F238E27FC236}">
                <a16:creationId xmlns:a16="http://schemas.microsoft.com/office/drawing/2014/main" id="{29E403A5-2B8D-F767-085F-98D93F2F3E58}"/>
              </a:ext>
            </a:extLst>
          </p:cNvPr>
          <p:cNvSpPr/>
          <p:nvPr/>
        </p:nvSpPr>
        <p:spPr>
          <a:xfrm>
            <a:off x="198295" y="2707114"/>
            <a:ext cx="11856720" cy="3262762"/>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722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500"/>
                                        <p:tgtEl>
                                          <p:spTgt spid="4">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9" end="9"/>
                                            </p:txEl>
                                          </p:spTgt>
                                        </p:tgtEl>
                                        <p:attrNameLst>
                                          <p:attrName>style.visibility</p:attrName>
                                        </p:attrNameLst>
                                      </p:cBhvr>
                                      <p:to>
                                        <p:strVal val="visible"/>
                                      </p:to>
                                    </p:set>
                                    <p:animEffect transition="in" filter="fade">
                                      <p:cBhvr>
                                        <p:cTn id="10" dur="500"/>
                                        <p:tgtEl>
                                          <p:spTgt spid="4">
                                            <p:txEl>
                                              <p:pRg st="9" end="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1" end="11"/>
                                            </p:txEl>
                                          </p:spTgt>
                                        </p:tgtEl>
                                        <p:attrNameLst>
                                          <p:attrName>style.visibility</p:attrName>
                                        </p:attrNameLst>
                                      </p:cBhvr>
                                      <p:to>
                                        <p:strVal val="visible"/>
                                      </p:to>
                                    </p:set>
                                    <p:animEffect transition="in" filter="fade">
                                      <p:cBhvr>
                                        <p:cTn id="13"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2BC6729-30E1-5DC3-92DE-4071153F564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925EE8C-87CA-5868-E5DA-B88B348F030B}"/>
              </a:ext>
            </a:extLst>
          </p:cNvPr>
          <p:cNvSpPr txBox="1"/>
          <p:nvPr/>
        </p:nvSpPr>
        <p:spPr>
          <a:xfrm>
            <a:off x="243840" y="142240"/>
            <a:ext cx="1170432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(8/10)</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In case of Working Capital Facilities, account has to be renewed every year from the date of sanction. As per IRAC Norms, if any account is not renewed within 6 Months of its renewal date, then the Account is to be classified as NPA [Refer Reserve Bank of India (Commercial Banks – Income Recognition, Asset Classification and Provisioning) Directions, 2025]</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Examine and report such cases where frequent renewal / rollover has been done without obtaining the requisite information and data.</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As per </a:t>
            </a:r>
            <a:r>
              <a:rPr lang="en-US" sz="2000">
                <a:solidFill>
                  <a:srgbClr val="002060"/>
                </a:solidFill>
                <a:latin typeface="Times New Roman" panose="02020603050405020304" pitchFamily="18" charset="0"/>
                <a:cs typeface="Times New Roman" panose="02020603050405020304" pitchFamily="18" charset="0"/>
              </a:rPr>
              <a:t>the above-mentioned Directions, </a:t>
            </a:r>
            <a:r>
              <a:rPr lang="en-US" sz="2000" dirty="0">
                <a:solidFill>
                  <a:srgbClr val="002060"/>
                </a:solidFill>
                <a:latin typeface="Times New Roman" panose="02020603050405020304" pitchFamily="18" charset="0"/>
                <a:cs typeface="Times New Roman" panose="02020603050405020304" pitchFamily="18" charset="0"/>
              </a:rPr>
              <a:t>Banks are required to put in place a board approved credit policy, which:</a:t>
            </a:r>
          </a:p>
          <a:p>
            <a:pPr marL="355600" algn="just"/>
            <a:r>
              <a:rPr lang="en-US" sz="2000" dirty="0">
                <a:solidFill>
                  <a:srgbClr val="002060"/>
                </a:solidFill>
                <a:latin typeface="Times New Roman" panose="02020603050405020304" pitchFamily="18" charset="0"/>
                <a:cs typeface="Times New Roman" panose="02020603050405020304" pitchFamily="18" charset="0"/>
              </a:rPr>
              <a:t>a) should prescribe the periodicity and methodology of review / renewal of credit facilities and, </a:t>
            </a:r>
          </a:p>
          <a:p>
            <a:pPr marL="355600" algn="just"/>
            <a:r>
              <a:rPr lang="en-US" sz="2000" dirty="0">
                <a:solidFill>
                  <a:srgbClr val="002060"/>
                </a:solidFill>
                <a:latin typeface="Times New Roman" panose="02020603050405020304" pitchFamily="18" charset="0"/>
                <a:cs typeface="Times New Roman" panose="02020603050405020304" pitchFamily="18" charset="0"/>
              </a:rPr>
              <a:t>b) should also prescribe differential time schedules for review/renewal of borrower limits so that lower rated borrowers whose financials show signs of problems are subjected to renewal control more frequently.</a:t>
            </a:r>
          </a:p>
        </p:txBody>
      </p:sp>
      <p:sp>
        <p:nvSpPr>
          <p:cNvPr id="2" name="Footer Placeholder 1">
            <a:extLst>
              <a:ext uri="{FF2B5EF4-FFF2-40B4-BE49-F238E27FC236}">
                <a16:creationId xmlns:a16="http://schemas.microsoft.com/office/drawing/2014/main" id="{8D133438-B512-9A2F-AE08-8956A47996A6}"/>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BC963C63-A460-C76D-102B-FE077173945C}"/>
              </a:ext>
            </a:extLst>
          </p:cNvPr>
          <p:cNvSpPr>
            <a:spLocks noGrp="1"/>
          </p:cNvSpPr>
          <p:nvPr>
            <p:ph type="sldNum" sz="quarter" idx="12"/>
          </p:nvPr>
        </p:nvSpPr>
        <p:spPr/>
        <p:txBody>
          <a:bodyPr/>
          <a:lstStyle/>
          <a:p>
            <a:fld id="{D582C393-0FD6-4C39-9847-5C8FB6DCF7DE}" type="slidenum">
              <a:rPr lang="en-US" smtClean="0"/>
              <a:pPr/>
              <a:t>26</a:t>
            </a:fld>
            <a:endParaRPr lang="en-US" dirty="0"/>
          </a:p>
        </p:txBody>
      </p:sp>
      <p:sp>
        <p:nvSpPr>
          <p:cNvPr id="5" name="Rectangle 4">
            <a:extLst>
              <a:ext uri="{FF2B5EF4-FFF2-40B4-BE49-F238E27FC236}">
                <a16:creationId xmlns:a16="http://schemas.microsoft.com/office/drawing/2014/main" id="{4B5CA0B2-397B-9322-5996-8B46BF3C4AFD}"/>
              </a:ext>
            </a:extLst>
          </p:cNvPr>
          <p:cNvSpPr/>
          <p:nvPr/>
        </p:nvSpPr>
        <p:spPr>
          <a:xfrm>
            <a:off x="198648" y="939281"/>
            <a:ext cx="11856720" cy="87376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2000" dirty="0">
                <a:solidFill>
                  <a:schemeClr val="tx1"/>
                </a:solidFill>
                <a:latin typeface="Times New Roman" panose="02020603050405020304" pitchFamily="18" charset="0"/>
                <a:cs typeface="Times New Roman" panose="02020603050405020304" pitchFamily="18" charset="0"/>
              </a:rPr>
              <a:t>(v) 	Have you come across cases of frequent renewal / rollover of short-term loans? If yes, give the details of 	such accounts.</a:t>
            </a:r>
          </a:p>
        </p:txBody>
      </p:sp>
      <p:sp>
        <p:nvSpPr>
          <p:cNvPr id="6" name="Rectangle 5">
            <a:extLst>
              <a:ext uri="{FF2B5EF4-FFF2-40B4-BE49-F238E27FC236}">
                <a16:creationId xmlns:a16="http://schemas.microsoft.com/office/drawing/2014/main" id="{CC51CC12-673A-68C2-2435-FF0C1FB3F2AE}"/>
              </a:ext>
            </a:extLst>
          </p:cNvPr>
          <p:cNvSpPr/>
          <p:nvPr/>
        </p:nvSpPr>
        <p:spPr>
          <a:xfrm>
            <a:off x="208105" y="1954925"/>
            <a:ext cx="11856720" cy="449842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9774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7" end="7"/>
                                            </p:txEl>
                                          </p:spTgt>
                                        </p:tgtEl>
                                        <p:attrNameLst>
                                          <p:attrName>style.visibility</p:attrName>
                                        </p:attrNameLst>
                                      </p:cBhvr>
                                      <p:to>
                                        <p:strVal val="visible"/>
                                      </p:to>
                                    </p:set>
                                    <p:animEffect transition="in" filter="fade">
                                      <p:cBhvr>
                                        <p:cTn id="10" dur="500"/>
                                        <p:tgtEl>
                                          <p:spTgt spid="4">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animEffect transition="in" filter="fade">
                                      <p:cBhvr>
                                        <p:cTn id="13" dur="500"/>
                                        <p:tgtEl>
                                          <p:spTgt spid="4">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0" end="10"/>
                                            </p:txEl>
                                          </p:spTgt>
                                        </p:tgtEl>
                                        <p:attrNameLst>
                                          <p:attrName>style.visibility</p:attrName>
                                        </p:attrNameLst>
                                      </p:cBhvr>
                                      <p:to>
                                        <p:strVal val="visible"/>
                                      </p:to>
                                    </p:set>
                                    <p:animEffect transition="in" filter="fade">
                                      <p:cBhvr>
                                        <p:cTn id="16" dur="500"/>
                                        <p:tgtEl>
                                          <p:spTgt spid="4">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1" end="11"/>
                                            </p:txEl>
                                          </p:spTgt>
                                        </p:tgtEl>
                                        <p:attrNameLst>
                                          <p:attrName>style.visibility</p:attrName>
                                        </p:attrNameLst>
                                      </p:cBhvr>
                                      <p:to>
                                        <p:strVal val="visible"/>
                                      </p:to>
                                    </p:set>
                                    <p:animEffect transition="in" filter="fade">
                                      <p:cBhvr>
                                        <p:cTn id="19"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83A4A66-3049-E459-1B47-BAAB2D6B814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41787B2-877B-401C-DAB6-E96C8FCA0E70}"/>
              </a:ext>
            </a:extLst>
          </p:cNvPr>
          <p:cNvSpPr txBox="1"/>
          <p:nvPr/>
        </p:nvSpPr>
        <p:spPr>
          <a:xfrm>
            <a:off x="243840" y="172720"/>
            <a:ext cx="11704320" cy="5555367"/>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(9/10)</a:t>
            </a:r>
          </a:p>
          <a:p>
            <a:pPr algn="just">
              <a:spcBef>
                <a:spcPts val="600"/>
              </a:spcBef>
              <a:spcAft>
                <a:spcPts val="600"/>
              </a:spcAft>
            </a:pPr>
            <a:endParaRPr lang="en-US" sz="1000" u="sng" dirty="0">
              <a:solidFill>
                <a:srgbClr val="002060"/>
              </a:solidFill>
              <a:latin typeface="Times New Roman" panose="02020603050405020304" pitchFamily="18" charset="0"/>
              <a:cs typeface="Times New Roman" panose="02020603050405020304" pitchFamily="18" charset="0"/>
            </a:endParaRP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Scenario:</a:t>
            </a:r>
            <a:r>
              <a:rPr lang="en-US" sz="2000" dirty="0">
                <a:solidFill>
                  <a:srgbClr val="002060"/>
                </a:solidFill>
                <a:latin typeface="Times New Roman" panose="02020603050405020304" pitchFamily="18" charset="0"/>
                <a:cs typeface="Times New Roman" panose="02020603050405020304" pitchFamily="18" charset="0"/>
              </a:rPr>
              <a:t> Repeated Ad-hoc Renewal Without Full Appraisal</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Observation:</a:t>
            </a:r>
            <a:r>
              <a:rPr lang="en-US" sz="2000"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CC limit renewed through multiple ad-hoc extensions.</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No updated financial statements / CMA data on record.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Weak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One account was renewed several times.</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Suggested Response:</a:t>
            </a:r>
          </a:p>
          <a:p>
            <a:pPr algn="just"/>
            <a:r>
              <a:rPr lang="en-US" sz="2000" dirty="0">
                <a:solidFill>
                  <a:srgbClr val="002060"/>
                </a:solidFill>
                <a:latin typeface="Times New Roman" panose="02020603050405020304" pitchFamily="18" charset="0"/>
                <a:cs typeface="Times New Roman" panose="02020603050405020304" pitchFamily="18" charset="0"/>
              </a:rPr>
              <a:t>In one account (A/c No. XXXXX – ABC Traders, outstanding ₹2.10 crore), working capital limits were extended through repeated ad-hoc renewals during the year without obtaining financial statements and updating appraisal documentation.</a:t>
            </a:r>
            <a:endParaRPr lang="en-US" sz="2000" u="sng"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EB950277-7937-8190-9453-E2DD1A7699FB}"/>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53770BC4-8952-0B22-4E40-65BBE06ACF83}"/>
              </a:ext>
            </a:extLst>
          </p:cNvPr>
          <p:cNvSpPr>
            <a:spLocks noGrp="1"/>
          </p:cNvSpPr>
          <p:nvPr>
            <p:ph type="sldNum" sz="quarter" idx="12"/>
          </p:nvPr>
        </p:nvSpPr>
        <p:spPr/>
        <p:txBody>
          <a:bodyPr/>
          <a:lstStyle/>
          <a:p>
            <a:fld id="{D582C393-0FD6-4C39-9847-5C8FB6DCF7DE}" type="slidenum">
              <a:rPr lang="en-US" smtClean="0"/>
              <a:pPr/>
              <a:t>27</a:t>
            </a:fld>
            <a:endParaRPr lang="en-US" dirty="0"/>
          </a:p>
        </p:txBody>
      </p:sp>
    </p:spTree>
    <p:extLst>
      <p:ext uri="{BB962C8B-B14F-4D97-AF65-F5344CB8AC3E}">
        <p14:creationId xmlns:p14="http://schemas.microsoft.com/office/powerpoint/2010/main" val="990899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9" end="9"/>
                                            </p:txEl>
                                          </p:spTgt>
                                        </p:tgtEl>
                                        <p:attrNameLst>
                                          <p:attrName>style.visibility</p:attrName>
                                        </p:attrNameLst>
                                      </p:cBhvr>
                                      <p:to>
                                        <p:strVal val="visible"/>
                                      </p:to>
                                    </p:set>
                                    <p:animEffect transition="in" filter="fade">
                                      <p:cBhvr>
                                        <p:cTn id="13" dur="500"/>
                                        <p:tgtEl>
                                          <p:spTgt spid="4">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0" end="10"/>
                                            </p:txEl>
                                          </p:spTgt>
                                        </p:tgtEl>
                                        <p:attrNameLst>
                                          <p:attrName>style.visibility</p:attrName>
                                        </p:attrNameLst>
                                      </p:cBhvr>
                                      <p:to>
                                        <p:strVal val="visible"/>
                                      </p:to>
                                    </p:set>
                                    <p:animEffect transition="in" filter="fade">
                                      <p:cBhvr>
                                        <p:cTn id="16"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49691299-6179-15F5-976B-D4B22170709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275056E-0447-CB34-F806-AEE4AF881141}"/>
              </a:ext>
            </a:extLst>
          </p:cNvPr>
          <p:cNvSpPr txBox="1"/>
          <p:nvPr/>
        </p:nvSpPr>
        <p:spPr>
          <a:xfrm>
            <a:off x="243840" y="142240"/>
            <a:ext cx="11704320" cy="5893921"/>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4.2 Credit Appraisal (10/10)</a:t>
            </a:r>
          </a:p>
          <a:p>
            <a:pPr marL="514350" indent="-514350" algn="just">
              <a:lnSpc>
                <a:spcPct val="150000"/>
              </a:lnSpc>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Credit ratings are relative ranking of borrowers based on the credit rating agency’s assessment of creditworthiness of the borrowers.</a:t>
            </a: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Credit ratings also indicate the credit risk associated with a specific credit facility or a specific security.</a:t>
            </a: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The credit ratings given by any rating agency is valid for one year and reviewed by Rating Agency every year.</a:t>
            </a: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External Credit Rating of eligible Borrowers is being obtained from RBI accredited credit rating agency and credit rating is correct and valid.</a:t>
            </a: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Auditor can independently check the credit ratings on websites of rating agency.</a:t>
            </a:r>
          </a:p>
        </p:txBody>
      </p:sp>
      <p:sp>
        <p:nvSpPr>
          <p:cNvPr id="2" name="Footer Placeholder 1">
            <a:extLst>
              <a:ext uri="{FF2B5EF4-FFF2-40B4-BE49-F238E27FC236}">
                <a16:creationId xmlns:a16="http://schemas.microsoft.com/office/drawing/2014/main" id="{EDC57543-FAE1-983D-DF7E-7EBF606FF16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4AF8430D-3C5E-3566-89CA-C11F325679EF}"/>
              </a:ext>
            </a:extLst>
          </p:cNvPr>
          <p:cNvSpPr>
            <a:spLocks noGrp="1"/>
          </p:cNvSpPr>
          <p:nvPr>
            <p:ph type="sldNum" sz="quarter" idx="12"/>
          </p:nvPr>
        </p:nvSpPr>
        <p:spPr/>
        <p:txBody>
          <a:bodyPr/>
          <a:lstStyle/>
          <a:p>
            <a:fld id="{D582C393-0FD6-4C39-9847-5C8FB6DCF7DE}" type="slidenum">
              <a:rPr lang="en-US" smtClean="0"/>
              <a:pPr/>
              <a:t>28</a:t>
            </a:fld>
            <a:endParaRPr lang="en-US" dirty="0"/>
          </a:p>
        </p:txBody>
      </p:sp>
      <p:sp>
        <p:nvSpPr>
          <p:cNvPr id="5" name="Rectangle 4">
            <a:extLst>
              <a:ext uri="{FF2B5EF4-FFF2-40B4-BE49-F238E27FC236}">
                <a16:creationId xmlns:a16="http://schemas.microsoft.com/office/drawing/2014/main" id="{C41D2C7C-42B9-DC4B-C088-779DF30E3F9A}"/>
              </a:ext>
            </a:extLst>
          </p:cNvPr>
          <p:cNvSpPr/>
          <p:nvPr/>
        </p:nvSpPr>
        <p:spPr>
          <a:xfrm>
            <a:off x="193040" y="1051730"/>
            <a:ext cx="11856720" cy="117856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36575" indent="-536575" algn="just">
              <a:lnSpc>
                <a:spcPct val="150000"/>
              </a:lnSpc>
            </a:pPr>
            <a:r>
              <a:rPr lang="en-US" sz="2000" dirty="0">
                <a:solidFill>
                  <a:schemeClr val="tx1"/>
                </a:solidFill>
                <a:latin typeface="Times New Roman" panose="02020603050405020304" pitchFamily="18" charset="0"/>
                <a:cs typeface="Times New Roman" panose="02020603050405020304" pitchFamily="18" charset="0"/>
              </a:rPr>
              <a:t>(vi)	Whether correct and valid credit rating, if available, of the credit facilities of bank's borrowers from RBI accredited Credit Rating Agencies has been fed into the system?</a:t>
            </a:r>
            <a:endParaRPr lang="en-US" sz="2000" dirty="0">
              <a:solidFill>
                <a:schemeClr val="tx1"/>
              </a:solidFill>
            </a:endParaRPr>
          </a:p>
        </p:txBody>
      </p:sp>
      <p:sp>
        <p:nvSpPr>
          <p:cNvPr id="6" name="Rectangle 5">
            <a:extLst>
              <a:ext uri="{FF2B5EF4-FFF2-40B4-BE49-F238E27FC236}">
                <a16:creationId xmlns:a16="http://schemas.microsoft.com/office/drawing/2014/main" id="{EAE04EF2-EFC2-39FE-CE57-CEC5A743E8DC}"/>
              </a:ext>
            </a:extLst>
          </p:cNvPr>
          <p:cNvSpPr/>
          <p:nvPr/>
        </p:nvSpPr>
        <p:spPr>
          <a:xfrm>
            <a:off x="187785" y="2612521"/>
            <a:ext cx="11856720" cy="363062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29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6" end="6"/>
                                            </p:txEl>
                                          </p:spTgt>
                                        </p:tgtEl>
                                        <p:attrNameLst>
                                          <p:attrName>style.visibility</p:attrName>
                                        </p:attrNameLst>
                                      </p:cBhvr>
                                      <p:to>
                                        <p:strVal val="visible"/>
                                      </p:to>
                                    </p:set>
                                    <p:animEffect transition="in" filter="fade">
                                      <p:cBhvr>
                                        <p:cTn id="10" dur="500"/>
                                        <p:tgtEl>
                                          <p:spTgt spid="4">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animEffect transition="in" filter="fade">
                                      <p:cBhvr>
                                        <p:cTn id="13" dur="500"/>
                                        <p:tgtEl>
                                          <p:spTgt spid="4">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8" end="8"/>
                                            </p:txEl>
                                          </p:spTgt>
                                        </p:tgtEl>
                                        <p:attrNameLst>
                                          <p:attrName>style.visibility</p:attrName>
                                        </p:attrNameLst>
                                      </p:cBhvr>
                                      <p:to>
                                        <p:strVal val="visible"/>
                                      </p:to>
                                    </p:set>
                                    <p:animEffect transition="in" filter="fade">
                                      <p:cBhvr>
                                        <p:cTn id="16" dur="500"/>
                                        <p:tgtEl>
                                          <p:spTgt spid="4">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9" end="9"/>
                                            </p:txEl>
                                          </p:spTgt>
                                        </p:tgtEl>
                                        <p:attrNameLst>
                                          <p:attrName>style.visibility</p:attrName>
                                        </p:attrNameLst>
                                      </p:cBhvr>
                                      <p:to>
                                        <p:strVal val="visible"/>
                                      </p:to>
                                    </p:set>
                                    <p:animEffect transition="in" filter="fade">
                                      <p:cBhvr>
                                        <p:cTn id="19"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38A82EDC-074B-1E37-221F-3D066F627A3B}"/>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CA9D5469-C49B-FEAB-76CE-58EAED3D8B83}"/>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2AB81E20-2F7F-A027-FCBC-71FB82513EA4}"/>
              </a:ext>
            </a:extLst>
          </p:cNvPr>
          <p:cNvSpPr>
            <a:spLocks noGrp="1"/>
          </p:cNvSpPr>
          <p:nvPr>
            <p:ph type="sldNum" sz="quarter" idx="12"/>
          </p:nvPr>
        </p:nvSpPr>
        <p:spPr/>
        <p:txBody>
          <a:bodyPr/>
          <a:lstStyle/>
          <a:p>
            <a:fld id="{D582C393-0FD6-4C39-9847-5C8FB6DCF7DE}" type="slidenum">
              <a:rPr lang="en-US" smtClean="0"/>
              <a:pPr/>
              <a:t>29</a:t>
            </a:fld>
            <a:endParaRPr lang="en-US" dirty="0"/>
          </a:p>
        </p:txBody>
      </p:sp>
      <p:sp>
        <p:nvSpPr>
          <p:cNvPr id="7" name="TextBox 6">
            <a:extLst>
              <a:ext uri="{FF2B5EF4-FFF2-40B4-BE49-F238E27FC236}">
                <a16:creationId xmlns:a16="http://schemas.microsoft.com/office/drawing/2014/main" id="{DD28BFE0-336A-AB28-D4C1-36523D14F83D}"/>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4.3 Sanctioning / Disbursement</a:t>
            </a:r>
            <a:endParaRPr lang="en-US" sz="4800" b="1"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B16A9F73-5B76-43D2-CE3E-77EF33CAA206}"/>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246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D893E5DD-66A7-AC11-85B7-C003F298F7E5}"/>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4C2B795B-C16F-2C33-C38C-5FB330B6A577}"/>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6DCF0CC5-E53B-0DEC-4D58-D9A8FCFB47AB}"/>
              </a:ext>
            </a:extLst>
          </p:cNvPr>
          <p:cNvSpPr>
            <a:spLocks noGrp="1"/>
          </p:cNvSpPr>
          <p:nvPr>
            <p:ph type="sldNum" sz="quarter" idx="12"/>
          </p:nvPr>
        </p:nvSpPr>
        <p:spPr/>
        <p:txBody>
          <a:bodyPr/>
          <a:lstStyle/>
          <a:p>
            <a:fld id="{D582C393-0FD6-4C39-9847-5C8FB6DCF7DE}" type="slidenum">
              <a:rPr lang="en-US" smtClean="0"/>
              <a:pPr/>
              <a:t>3</a:t>
            </a:fld>
            <a:endParaRPr lang="en-US" dirty="0"/>
          </a:p>
        </p:txBody>
      </p:sp>
      <p:sp>
        <p:nvSpPr>
          <p:cNvPr id="7" name="TextBox 6">
            <a:extLst>
              <a:ext uri="{FF2B5EF4-FFF2-40B4-BE49-F238E27FC236}">
                <a16:creationId xmlns:a16="http://schemas.microsoft.com/office/drawing/2014/main" id="{DF2B4CB8-A5C7-601A-DA38-55D13D0DE831}"/>
              </a:ext>
            </a:extLst>
          </p:cNvPr>
          <p:cNvSpPr txBox="1"/>
          <p:nvPr/>
        </p:nvSpPr>
        <p:spPr>
          <a:xfrm>
            <a:off x="711200" y="2695694"/>
            <a:ext cx="49784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1. Introduction</a:t>
            </a:r>
            <a:endParaRPr lang="en-US" sz="4800" b="1"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7684C0BB-29DF-B580-1D62-B1C2A398D9EF}"/>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558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AABFDFA0-3F04-519D-EE3F-5A2C7593C9C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79A4666-C4D9-92B5-FD8B-803BAA14413C}"/>
              </a:ext>
            </a:extLst>
          </p:cNvPr>
          <p:cNvSpPr txBox="1"/>
          <p:nvPr/>
        </p:nvSpPr>
        <p:spPr>
          <a:xfrm>
            <a:off x="243840" y="142240"/>
            <a:ext cx="11704320" cy="417037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4.3 Sanctioning / Disbursement (1/4)</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Obtain relevant circular / manuals for Delegation of Powers specifying competent authorities for sanctioning of advances and for approving deviations from sanction terms &amp; conditions, if any.</a:t>
            </a:r>
          </a:p>
          <a:p>
            <a:pPr algn="just"/>
            <a:endParaRPr lang="en-US"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56DEDCEC-A94F-8A8F-D416-5E232E7AFD3D}"/>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A059513A-2A2B-74F3-859A-81E73A182F76}"/>
              </a:ext>
            </a:extLst>
          </p:cNvPr>
          <p:cNvSpPr>
            <a:spLocks noGrp="1"/>
          </p:cNvSpPr>
          <p:nvPr>
            <p:ph type="sldNum" sz="quarter" idx="12"/>
          </p:nvPr>
        </p:nvSpPr>
        <p:spPr/>
        <p:txBody>
          <a:bodyPr/>
          <a:lstStyle/>
          <a:p>
            <a:fld id="{D582C393-0FD6-4C39-9847-5C8FB6DCF7DE}" type="slidenum">
              <a:rPr lang="en-US" smtClean="0"/>
              <a:pPr/>
              <a:t>30</a:t>
            </a:fld>
            <a:endParaRPr lang="en-US" dirty="0"/>
          </a:p>
        </p:txBody>
      </p:sp>
      <p:sp>
        <p:nvSpPr>
          <p:cNvPr id="5" name="Rectangle 4">
            <a:extLst>
              <a:ext uri="{FF2B5EF4-FFF2-40B4-BE49-F238E27FC236}">
                <a16:creationId xmlns:a16="http://schemas.microsoft.com/office/drawing/2014/main" id="{DE19C347-234F-C015-495F-A6378A7FC0DB}"/>
              </a:ext>
            </a:extLst>
          </p:cNvPr>
          <p:cNvSpPr/>
          <p:nvPr/>
        </p:nvSpPr>
        <p:spPr>
          <a:xfrm>
            <a:off x="192341" y="1065407"/>
            <a:ext cx="11856720" cy="1530648"/>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dirty="0">
                <a:solidFill>
                  <a:schemeClr val="tx1"/>
                </a:solidFill>
                <a:latin typeface="Times New Roman" panose="02020603050405020304" pitchFamily="18" charset="0"/>
                <a:cs typeface="Times New Roman" panose="02020603050405020304" pitchFamily="18" charset="0"/>
              </a:rPr>
              <a:t>(</a:t>
            </a:r>
            <a:r>
              <a:rPr lang="en-US" dirty="0" err="1">
                <a:solidFill>
                  <a:schemeClr val="tx1"/>
                </a:solidFill>
                <a:latin typeface="Times New Roman" panose="02020603050405020304" pitchFamily="18" charset="0"/>
                <a:cs typeface="Times New Roman" panose="02020603050405020304" pitchFamily="18" charset="0"/>
              </a:rPr>
              <a:t>i</a:t>
            </a:r>
            <a:r>
              <a:rPr lang="en-US" dirty="0">
                <a:solidFill>
                  <a:schemeClr val="tx1"/>
                </a:solidFill>
                <a:latin typeface="Times New Roman" panose="02020603050405020304" pitchFamily="18" charset="0"/>
                <a:cs typeface="Times New Roman" panose="02020603050405020304" pitchFamily="18" charset="0"/>
              </a:rPr>
              <a:t>) In the cases examined by you, have you come across instances of: </a:t>
            </a:r>
          </a:p>
          <a:p>
            <a:pPr marL="803275" indent="-457200">
              <a:lnSpc>
                <a:spcPct val="150000"/>
              </a:lnSpc>
              <a:buFont typeface="+mj-lt"/>
              <a:buAutoNum type="alphaLcParenR"/>
            </a:pPr>
            <a:r>
              <a:rPr lang="en-US" dirty="0">
                <a:solidFill>
                  <a:schemeClr val="tx1"/>
                </a:solidFill>
                <a:latin typeface="Times New Roman" panose="02020603050405020304" pitchFamily="18" charset="0"/>
                <a:cs typeface="Times New Roman" panose="02020603050405020304" pitchFamily="18" charset="0"/>
              </a:rPr>
              <a:t>credit facilities having been sanctioned beyond the delegated authority or limit fixed for the branch? </a:t>
            </a:r>
          </a:p>
          <a:p>
            <a:pPr marL="803275" indent="-457200">
              <a:lnSpc>
                <a:spcPct val="150000"/>
              </a:lnSpc>
              <a:buFont typeface="+mj-lt"/>
              <a:buAutoNum type="alphaLcParenR"/>
            </a:pPr>
            <a:r>
              <a:rPr lang="en-US" dirty="0">
                <a:solidFill>
                  <a:schemeClr val="tx1"/>
                </a:solidFill>
                <a:latin typeface="Times New Roman" panose="02020603050405020304" pitchFamily="18" charset="0"/>
                <a:cs typeface="Times New Roman" panose="02020603050405020304" pitchFamily="18" charset="0"/>
              </a:rPr>
              <a:t>Are such cases promptly reported to higher authorities?</a:t>
            </a:r>
          </a:p>
        </p:txBody>
      </p:sp>
      <p:sp>
        <p:nvSpPr>
          <p:cNvPr id="7" name="Rectangle 6">
            <a:extLst>
              <a:ext uri="{FF2B5EF4-FFF2-40B4-BE49-F238E27FC236}">
                <a16:creationId xmlns:a16="http://schemas.microsoft.com/office/drawing/2014/main" id="{9F8E4F42-F97E-F337-C993-A508C562ED69}"/>
              </a:ext>
            </a:extLst>
          </p:cNvPr>
          <p:cNvSpPr/>
          <p:nvPr/>
        </p:nvSpPr>
        <p:spPr>
          <a:xfrm>
            <a:off x="176572" y="3004565"/>
            <a:ext cx="11856720" cy="124161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526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9" end="9"/>
                                            </p:txEl>
                                          </p:spTgt>
                                        </p:tgtEl>
                                        <p:attrNameLst>
                                          <p:attrName>style.visibility</p:attrName>
                                        </p:attrNameLst>
                                      </p:cBhvr>
                                      <p:to>
                                        <p:strVal val="visible"/>
                                      </p:to>
                                    </p:set>
                                    <p:animEffect transition="in" filter="fade">
                                      <p:cBhvr>
                                        <p:cTn id="7"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3CC69-CD7A-D076-74BA-0EC1ABCB300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C9EDB06-3E0C-2879-699B-64AB81ADAC36}"/>
              </a:ext>
            </a:extLst>
          </p:cNvPr>
          <p:cNvSpPr txBox="1"/>
          <p:nvPr/>
        </p:nvSpPr>
        <p:spPr>
          <a:xfrm>
            <a:off x="243840" y="142240"/>
            <a:ext cx="11704320" cy="4785926"/>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4.3 Sanctioning / Disbursement (2/4)</a:t>
            </a: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all terms of sanction inter-alia execution of loan agreement, creation of mortgage, execution of hypothecation deed, pre-disbursement inspection mentioned in sanction letter are complied with before disbursement of advances.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Check whether processing charges, inspection charges, mortgage charges and documentation charges, as applicable, have been collected by the bank, as per SOPs of the bank.</a:t>
            </a:r>
          </a:p>
        </p:txBody>
      </p:sp>
      <p:sp>
        <p:nvSpPr>
          <p:cNvPr id="2" name="Footer Placeholder 1">
            <a:extLst>
              <a:ext uri="{FF2B5EF4-FFF2-40B4-BE49-F238E27FC236}">
                <a16:creationId xmlns:a16="http://schemas.microsoft.com/office/drawing/2014/main" id="{89250582-D66A-2D6F-2226-0396126DECF7}"/>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CA8A052B-21E9-CC02-FADA-2C88A02247F8}"/>
              </a:ext>
            </a:extLst>
          </p:cNvPr>
          <p:cNvSpPr>
            <a:spLocks noGrp="1"/>
          </p:cNvSpPr>
          <p:nvPr>
            <p:ph type="sldNum" sz="quarter" idx="12"/>
          </p:nvPr>
        </p:nvSpPr>
        <p:spPr/>
        <p:txBody>
          <a:bodyPr/>
          <a:lstStyle/>
          <a:p>
            <a:fld id="{D582C393-0FD6-4C39-9847-5C8FB6DCF7DE}" type="slidenum">
              <a:rPr lang="en-US" smtClean="0"/>
              <a:pPr/>
              <a:t>31</a:t>
            </a:fld>
            <a:endParaRPr lang="en-US" dirty="0"/>
          </a:p>
        </p:txBody>
      </p:sp>
      <p:sp>
        <p:nvSpPr>
          <p:cNvPr id="6" name="Rectangle 5">
            <a:extLst>
              <a:ext uri="{FF2B5EF4-FFF2-40B4-BE49-F238E27FC236}">
                <a16:creationId xmlns:a16="http://schemas.microsoft.com/office/drawing/2014/main" id="{4DBBE075-07AF-43D1-6A37-26588DA7F7BC}"/>
              </a:ext>
            </a:extLst>
          </p:cNvPr>
          <p:cNvSpPr/>
          <p:nvPr/>
        </p:nvSpPr>
        <p:spPr>
          <a:xfrm>
            <a:off x="204251" y="1026511"/>
            <a:ext cx="11856720" cy="111760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57188" indent="-357188" algn="just">
              <a:lnSpc>
                <a:spcPct val="150000"/>
              </a:lnSpc>
            </a:pPr>
            <a:r>
              <a:rPr lang="en-US" sz="2000" dirty="0">
                <a:solidFill>
                  <a:schemeClr val="tx1"/>
                </a:solidFill>
                <a:latin typeface="Times New Roman" panose="02020603050405020304" pitchFamily="18" charset="0"/>
                <a:cs typeface="Times New Roman" panose="02020603050405020304" pitchFamily="18" charset="0"/>
              </a:rPr>
              <a:t>(ii) Whether advances have been disbursed without complying with the terms and conditions of the sanction? If so, give details of such cases</a:t>
            </a:r>
          </a:p>
        </p:txBody>
      </p:sp>
      <p:sp>
        <p:nvSpPr>
          <p:cNvPr id="7" name="Rectangle 6">
            <a:extLst>
              <a:ext uri="{FF2B5EF4-FFF2-40B4-BE49-F238E27FC236}">
                <a16:creationId xmlns:a16="http://schemas.microsoft.com/office/drawing/2014/main" id="{0C418970-7728-014D-E860-0B0E7AE1B78B}"/>
              </a:ext>
            </a:extLst>
          </p:cNvPr>
          <p:cNvSpPr/>
          <p:nvPr/>
        </p:nvSpPr>
        <p:spPr>
          <a:xfrm>
            <a:off x="209507" y="2713420"/>
            <a:ext cx="11856720" cy="249971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839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0" end="10"/>
                                            </p:txEl>
                                          </p:spTgt>
                                        </p:tgtEl>
                                        <p:attrNameLst>
                                          <p:attrName>style.visibility</p:attrName>
                                        </p:attrNameLst>
                                      </p:cBhvr>
                                      <p:to>
                                        <p:strVal val="visible"/>
                                      </p:to>
                                    </p:set>
                                    <p:animEffect transition="in" filter="fade">
                                      <p:cBhvr>
                                        <p:cTn id="10"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164B84F-FFB1-67D2-A262-58728D03AA6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BF7CF47-2DCA-78E5-89C4-9A6F24B7358F}"/>
              </a:ext>
            </a:extLst>
          </p:cNvPr>
          <p:cNvSpPr txBox="1"/>
          <p:nvPr/>
        </p:nvSpPr>
        <p:spPr>
          <a:xfrm>
            <a:off x="116266" y="-71438"/>
            <a:ext cx="10553518" cy="1138773"/>
          </a:xfrm>
          <a:prstGeom prst="rect">
            <a:avLst/>
          </a:prstGeom>
          <a:noFill/>
        </p:spPr>
        <p:txBody>
          <a:bodyPr wrap="square" rtlCol="0">
            <a:spAutoFit/>
          </a:bodyPr>
          <a:lstStyle/>
          <a:p>
            <a:r>
              <a:rPr lang="en-IN" sz="4000" b="1" u="sng" dirty="0">
                <a:solidFill>
                  <a:srgbClr val="002060"/>
                </a:solidFill>
                <a:latin typeface="Times New Roman" panose="02020603050405020304" pitchFamily="18" charset="0"/>
                <a:cs typeface="Times New Roman" panose="02020603050405020304" pitchFamily="18" charset="0"/>
              </a:rPr>
              <a:t>4.3 Sanctioning / Disbursement (3/4)</a:t>
            </a:r>
          </a:p>
          <a:p>
            <a:endParaRPr lang="en-US" sz="800" b="1" u="sng" dirty="0">
              <a:solidFill>
                <a:srgbClr val="002060"/>
              </a:solidFill>
              <a:latin typeface="Times New Roman" panose="02020603050405020304" pitchFamily="18" charset="0"/>
              <a:cs typeface="Times New Roman" panose="02020603050405020304" pitchFamily="18" charset="0"/>
            </a:endParaRPr>
          </a:p>
          <a:p>
            <a:r>
              <a:rPr lang="en-US" sz="2000" b="1" u="sng" dirty="0">
                <a:solidFill>
                  <a:srgbClr val="002060"/>
                </a:solidFill>
                <a:latin typeface="Times New Roman" panose="02020603050405020304" pitchFamily="18" charset="0"/>
                <a:cs typeface="Times New Roman" panose="02020603050405020304" pitchFamily="18" charset="0"/>
              </a:rPr>
              <a:t>Illustrative scenarios and response thereon:</a:t>
            </a:r>
          </a:p>
        </p:txBody>
      </p:sp>
      <p:sp>
        <p:nvSpPr>
          <p:cNvPr id="2" name="Footer Placeholder 1">
            <a:extLst>
              <a:ext uri="{FF2B5EF4-FFF2-40B4-BE49-F238E27FC236}">
                <a16:creationId xmlns:a16="http://schemas.microsoft.com/office/drawing/2014/main" id="{DC1B5C11-393D-A0B7-B104-42427D74D7A9}"/>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D0B439CD-4F92-FA5A-2540-5DC104A1515F}"/>
              </a:ext>
            </a:extLst>
          </p:cNvPr>
          <p:cNvSpPr>
            <a:spLocks noGrp="1"/>
          </p:cNvSpPr>
          <p:nvPr>
            <p:ph type="sldNum" sz="quarter" idx="12"/>
          </p:nvPr>
        </p:nvSpPr>
        <p:spPr/>
        <p:txBody>
          <a:bodyPr/>
          <a:lstStyle/>
          <a:p>
            <a:fld id="{D582C393-0FD6-4C39-9847-5C8FB6DCF7DE}" type="slidenum">
              <a:rPr lang="en-US" smtClean="0"/>
              <a:pPr/>
              <a:t>32</a:t>
            </a:fld>
            <a:endParaRPr lang="en-US" dirty="0"/>
          </a:p>
        </p:txBody>
      </p:sp>
      <p:sp>
        <p:nvSpPr>
          <p:cNvPr id="6" name="标题 1"/>
          <p:cNvSpPr txBox="1"/>
          <p:nvPr/>
        </p:nvSpPr>
        <p:spPr>
          <a:xfrm>
            <a:off x="384958" y="1437277"/>
            <a:ext cx="2629701"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7" name="标题 1"/>
          <p:cNvSpPr txBox="1"/>
          <p:nvPr/>
        </p:nvSpPr>
        <p:spPr>
          <a:xfrm>
            <a:off x="450145" y="1931573"/>
            <a:ext cx="2469130" cy="874921"/>
          </a:xfrm>
          <a:prstGeom prst="rect">
            <a:avLst/>
          </a:prstGeom>
          <a:noFill/>
          <a:ln>
            <a:noFill/>
          </a:ln>
        </p:spPr>
        <p:txBody>
          <a:bodyPr vert="horz" wrap="square" lIns="0" tIns="0" rIns="0" bIns="0" rtlCol="0" anchor="t"/>
          <a:lstStyle/>
          <a:p>
            <a:pPr lvl="0" algn="ctr"/>
            <a:r>
              <a:rPr kumimoji="1" lang="en-US" sz="2000" b="1" dirty="0">
                <a:ln w="12700">
                  <a:noFill/>
                </a:ln>
                <a:solidFill>
                  <a:srgbClr val="FFC000"/>
                </a:solidFill>
                <a:latin typeface="Times New Roman" panose="02020603050405020304" pitchFamily="18" charset="0"/>
                <a:ea typeface="Poppins"/>
                <a:cs typeface="Times New Roman" panose="02020603050405020304" pitchFamily="18" charset="0"/>
              </a:rPr>
              <a:t>Loan Agreement </a:t>
            </a:r>
          </a:p>
          <a:p>
            <a:pPr lvl="0" algn="ctr"/>
            <a:r>
              <a:rPr kumimoji="1" lang="en-US" sz="2000" b="1" dirty="0">
                <a:ln w="12700">
                  <a:noFill/>
                </a:ln>
                <a:solidFill>
                  <a:srgbClr val="FFC000"/>
                </a:solidFill>
                <a:latin typeface="Times New Roman" panose="02020603050405020304" pitchFamily="18" charset="0"/>
                <a:ea typeface="Poppins"/>
                <a:cs typeface="Times New Roman" panose="02020603050405020304" pitchFamily="18" charset="0"/>
              </a:rPr>
              <a:t>Not Executed</a:t>
            </a:r>
          </a:p>
        </p:txBody>
      </p:sp>
      <p:sp>
        <p:nvSpPr>
          <p:cNvPr id="8" name="标题 1"/>
          <p:cNvSpPr txBox="1"/>
          <p:nvPr/>
        </p:nvSpPr>
        <p:spPr>
          <a:xfrm>
            <a:off x="499262" y="1056139"/>
            <a:ext cx="2335237" cy="387616"/>
          </a:xfrm>
          <a:prstGeom prst="rect">
            <a:avLst/>
          </a:prstGeom>
          <a:noFill/>
          <a:ln>
            <a:noFill/>
          </a:ln>
        </p:spPr>
        <p:txBody>
          <a:bodyPr vert="horz" wrap="square" lIns="0" tIns="0" rIns="0" bIns="0" rtlCol="0" anchor="ctr"/>
          <a:lstStyle/>
          <a:p>
            <a:pPr algn="ctr"/>
            <a:r>
              <a:rPr kumimoji="1" lang="en-US" altLang="zh-CN" sz="2000" b="1" u="sng" dirty="0">
                <a:ln w="12700">
                  <a:noFill/>
                </a:ln>
                <a:solidFill>
                  <a:schemeClr val="accent1"/>
                </a:solidFill>
                <a:latin typeface="Times New Roman" panose="02020603050405020304" pitchFamily="18" charset="0"/>
                <a:cs typeface="Times New Roman" panose="02020603050405020304" pitchFamily="18" charset="0"/>
              </a:rPr>
              <a:t>Scenario</a:t>
            </a:r>
            <a:endParaRPr kumimoji="1" lang="zh-CN" altLang="en-US" sz="2000" b="1" u="sng" dirty="0">
              <a:ln w="12700">
                <a:noFill/>
              </a:ln>
              <a:solidFill>
                <a:schemeClr val="accent1"/>
              </a:solidFill>
              <a:latin typeface="Times New Roman" panose="02020603050405020304" pitchFamily="18" charset="0"/>
              <a:cs typeface="Times New Roman" panose="02020603050405020304" pitchFamily="18" charset="0"/>
            </a:endParaRPr>
          </a:p>
        </p:txBody>
      </p:sp>
      <p:sp>
        <p:nvSpPr>
          <p:cNvPr id="9" name="标题 1"/>
          <p:cNvSpPr txBox="1"/>
          <p:nvPr/>
        </p:nvSpPr>
        <p:spPr>
          <a:xfrm>
            <a:off x="3346276" y="1056139"/>
            <a:ext cx="2948800" cy="387616"/>
          </a:xfrm>
          <a:prstGeom prst="rect">
            <a:avLst/>
          </a:prstGeom>
          <a:noFill/>
          <a:ln>
            <a:noFill/>
          </a:ln>
        </p:spPr>
        <p:txBody>
          <a:bodyPr vert="horz" wrap="square" lIns="0" tIns="0" rIns="0" bIns="0" rtlCol="0" anchor="ctr"/>
          <a:lstStyle/>
          <a:p>
            <a:pPr algn="ctr"/>
            <a:r>
              <a:rPr kumimoji="1" lang="en-US" altLang="zh-CN" sz="2000" b="1" u="sng" dirty="0">
                <a:ln w="12700">
                  <a:noFill/>
                </a:ln>
                <a:solidFill>
                  <a:schemeClr val="accent1"/>
                </a:solidFill>
                <a:latin typeface="Times New Roman" panose="02020603050405020304" pitchFamily="18" charset="0"/>
                <a:cs typeface="Times New Roman" panose="02020603050405020304" pitchFamily="18" charset="0"/>
              </a:rPr>
              <a:t>Weak Response (Avoid)</a:t>
            </a:r>
            <a:endParaRPr kumimoji="1" lang="zh-CN" altLang="en-US" sz="2000" b="1" u="sng" dirty="0">
              <a:ln w="12700">
                <a:noFill/>
              </a:ln>
              <a:solidFill>
                <a:schemeClr val="accent1"/>
              </a:solidFill>
              <a:latin typeface="Times New Roman" panose="02020603050405020304" pitchFamily="18" charset="0"/>
              <a:cs typeface="Times New Roman" panose="02020603050405020304" pitchFamily="18" charset="0"/>
            </a:endParaRPr>
          </a:p>
        </p:txBody>
      </p:sp>
      <p:sp>
        <p:nvSpPr>
          <p:cNvPr id="10" name="标题 1"/>
          <p:cNvSpPr txBox="1"/>
          <p:nvPr/>
        </p:nvSpPr>
        <p:spPr>
          <a:xfrm>
            <a:off x="7130294" y="869892"/>
            <a:ext cx="3539490" cy="760109"/>
          </a:xfrm>
          <a:prstGeom prst="rect">
            <a:avLst/>
          </a:prstGeom>
          <a:noFill/>
          <a:ln>
            <a:noFill/>
          </a:ln>
        </p:spPr>
        <p:txBody>
          <a:bodyPr vert="horz" wrap="square" lIns="0" tIns="0" rIns="0" bIns="0" rtlCol="0" anchor="ctr"/>
          <a:lstStyle/>
          <a:p>
            <a:pPr algn="ctr"/>
            <a:r>
              <a:rPr kumimoji="1" lang="en-US" altLang="zh-CN" sz="2000" b="1" u="sng" dirty="0">
                <a:ln w="12700">
                  <a:noFill/>
                </a:ln>
                <a:solidFill>
                  <a:schemeClr val="accent1"/>
                </a:solidFill>
                <a:latin typeface="Times New Roman" panose="02020603050405020304" pitchFamily="18" charset="0"/>
                <a:cs typeface="Times New Roman" panose="02020603050405020304" pitchFamily="18" charset="0"/>
              </a:rPr>
              <a:t>LFAR Response (Preferred)</a:t>
            </a:r>
            <a:endParaRPr kumimoji="1" lang="zh-CN" altLang="en-US" sz="2000" b="1" u="sng" dirty="0">
              <a:ln w="12700">
                <a:noFill/>
              </a:ln>
              <a:solidFill>
                <a:schemeClr val="accent1"/>
              </a:solidFill>
              <a:latin typeface="Times New Roman" panose="02020603050405020304" pitchFamily="18" charset="0"/>
              <a:cs typeface="Times New Roman" panose="02020603050405020304" pitchFamily="18" charset="0"/>
            </a:endParaRPr>
          </a:p>
        </p:txBody>
      </p:sp>
      <p:sp>
        <p:nvSpPr>
          <p:cNvPr id="11" name="标题 1"/>
          <p:cNvSpPr txBox="1"/>
          <p:nvPr/>
        </p:nvSpPr>
        <p:spPr>
          <a:xfrm>
            <a:off x="6206698" y="1437277"/>
            <a:ext cx="5523339" cy="1655165"/>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12" name="标题 1"/>
          <p:cNvSpPr txBox="1"/>
          <p:nvPr/>
        </p:nvSpPr>
        <p:spPr>
          <a:xfrm>
            <a:off x="6380917" y="1794536"/>
            <a:ext cx="5203862" cy="1320769"/>
          </a:xfrm>
          <a:prstGeom prst="rect">
            <a:avLst/>
          </a:prstGeom>
          <a:noFill/>
          <a:ln>
            <a:noFill/>
          </a:ln>
        </p:spPr>
        <p:txBody>
          <a:bodyPr vert="horz" wrap="square" lIns="0" tIns="0" rIns="0" bIns="0" rtlCol="0" anchor="t"/>
          <a:lstStyle/>
          <a:p>
            <a:pPr algn="just">
              <a:spcAft>
                <a:spcPts val="800"/>
              </a:spcAft>
              <a:tabLst>
                <a:tab pos="228600" algn="l"/>
              </a:tabLst>
            </a:pPr>
            <a:r>
              <a:rPr lang="en-US" sz="2000" kern="100" dirty="0">
                <a:latin typeface="Times New Roman" panose="02020603050405020304" pitchFamily="18" charset="0"/>
                <a:cs typeface="Times New Roman" panose="02020603050405020304" pitchFamily="18" charset="0"/>
              </a:rPr>
              <a:t>In A/c No. XXXXX – ABC Traders (limit       ₹1.50 Cr), loan was disbursed before execution of the loan agreement as required in the sanction letter.</a:t>
            </a:r>
            <a:endParaRPr lang="en-US" sz="2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3" name="标题 1"/>
          <p:cNvSpPr txBox="1"/>
          <p:nvPr/>
        </p:nvSpPr>
        <p:spPr>
          <a:xfrm>
            <a:off x="3216992" y="1437277"/>
            <a:ext cx="2788267"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14" name="标题 1"/>
          <p:cNvSpPr txBox="1"/>
          <p:nvPr/>
        </p:nvSpPr>
        <p:spPr>
          <a:xfrm>
            <a:off x="3334027" y="1930595"/>
            <a:ext cx="2554195" cy="1015535"/>
          </a:xfrm>
          <a:prstGeom prst="rect">
            <a:avLst/>
          </a:prstGeom>
          <a:noFill/>
          <a:ln>
            <a:noFill/>
          </a:ln>
        </p:spPr>
        <p:txBody>
          <a:bodyPr vert="horz" wrap="square" lIns="0" tIns="0" rIns="0" bIns="0" rtlCol="0" anchor="t"/>
          <a:lstStyle/>
          <a:p>
            <a:pPr lvl="0" algn="ctr"/>
            <a:r>
              <a:rPr kumimoji="1" lang="en-US" sz="2000" dirty="0">
                <a:ln w="12700">
                  <a:noFill/>
                </a:ln>
                <a:latin typeface="Times New Roman" panose="02020603050405020304" pitchFamily="18" charset="0"/>
                <a:ea typeface="Poppins"/>
                <a:cs typeface="Times New Roman" panose="02020603050405020304" pitchFamily="18" charset="0"/>
              </a:rPr>
              <a:t>Loan agreement </a:t>
            </a:r>
          </a:p>
          <a:p>
            <a:pPr lvl="0" algn="ctr"/>
            <a:r>
              <a:rPr kumimoji="1" lang="en-US" sz="2000" dirty="0">
                <a:ln w="12700">
                  <a:noFill/>
                </a:ln>
                <a:latin typeface="Times New Roman" panose="02020603050405020304" pitchFamily="18" charset="0"/>
                <a:ea typeface="Poppins"/>
                <a:cs typeface="Times New Roman" panose="02020603050405020304" pitchFamily="18" charset="0"/>
              </a:rPr>
              <a:t>was missing in one case</a:t>
            </a:r>
          </a:p>
        </p:txBody>
      </p:sp>
      <p:sp>
        <p:nvSpPr>
          <p:cNvPr id="15" name="标题 1"/>
          <p:cNvSpPr txBox="1"/>
          <p:nvPr/>
        </p:nvSpPr>
        <p:spPr>
          <a:xfrm>
            <a:off x="380190" y="3161318"/>
            <a:ext cx="2629701"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16" name="标题 1"/>
          <p:cNvSpPr txBox="1"/>
          <p:nvPr/>
        </p:nvSpPr>
        <p:spPr>
          <a:xfrm>
            <a:off x="640345" y="3426697"/>
            <a:ext cx="2278930" cy="874921"/>
          </a:xfrm>
          <a:prstGeom prst="rect">
            <a:avLst/>
          </a:prstGeom>
          <a:noFill/>
          <a:ln>
            <a:noFill/>
          </a:ln>
        </p:spPr>
        <p:txBody>
          <a:bodyPr vert="horz" wrap="square" lIns="0" tIns="0" rIns="0" bIns="0" rtlCol="0" anchor="t"/>
          <a:lstStyle/>
          <a:p>
            <a:pPr lvl="0" algn="ctr">
              <a:lnSpc>
                <a:spcPct val="115000"/>
              </a:lnSpc>
              <a:spcAft>
                <a:spcPts val="800"/>
              </a:spcAft>
              <a:tabLst>
                <a:tab pos="228600" algn="l"/>
              </a:tabLst>
            </a:pPr>
            <a:r>
              <a:rPr lang="en-US" sz="2000" b="1" kern="100" dirty="0">
                <a:solidFill>
                  <a:srgbClr val="FFC000"/>
                </a:solidFill>
                <a:latin typeface="Times New Roman" panose="02020603050405020304" pitchFamily="18" charset="0"/>
                <a:cs typeface="Times New Roman" panose="02020603050405020304" pitchFamily="18" charset="0"/>
              </a:rPr>
              <a:t>Mortgage / Hypothecation Deed Not Registered</a:t>
            </a:r>
            <a:endParaRPr lang="en-US" sz="2000" b="1" kern="100" dirty="0">
              <a:solidFill>
                <a:srgbClr val="FFC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17" name="标题 1"/>
          <p:cNvSpPr txBox="1"/>
          <p:nvPr/>
        </p:nvSpPr>
        <p:spPr>
          <a:xfrm>
            <a:off x="6230507" y="3161319"/>
            <a:ext cx="5499530"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18" name="标题 1"/>
          <p:cNvSpPr txBox="1"/>
          <p:nvPr/>
        </p:nvSpPr>
        <p:spPr>
          <a:xfrm>
            <a:off x="6392821" y="3306538"/>
            <a:ext cx="5180054" cy="1320769"/>
          </a:xfrm>
          <a:prstGeom prst="rect">
            <a:avLst/>
          </a:prstGeom>
          <a:noFill/>
          <a:ln>
            <a:noFill/>
          </a:ln>
        </p:spPr>
        <p:txBody>
          <a:bodyPr vert="horz" wrap="square" lIns="0" tIns="0" rIns="0" bIns="0" rtlCol="0" anchor="t"/>
          <a:lstStyle/>
          <a:p>
            <a:pPr algn="just">
              <a:lnSpc>
                <a:spcPct val="115000"/>
              </a:lnSpc>
              <a:spcAft>
                <a:spcPts val="800"/>
              </a:spcAft>
              <a:tabLst>
                <a:tab pos="228600" algn="l"/>
              </a:tabLst>
            </a:pPr>
            <a:r>
              <a:rPr lang="en-US" sz="2000" kern="100" dirty="0">
                <a:latin typeface="Times New Roman" panose="02020603050405020304" pitchFamily="18" charset="0"/>
                <a:cs typeface="Times New Roman" panose="02020603050405020304" pitchFamily="18" charset="0"/>
              </a:rPr>
              <a:t>In A/c No. XXXXX – PQR Industries (limit  ₹2.00 Cr), advances were disbursed without registration of mortgage deed as stipulated in the sanction terms.</a:t>
            </a:r>
            <a:endParaRPr lang="en-US" sz="2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9" name="标题 1"/>
          <p:cNvSpPr txBox="1"/>
          <p:nvPr/>
        </p:nvSpPr>
        <p:spPr>
          <a:xfrm>
            <a:off x="3226512" y="3161318"/>
            <a:ext cx="2788267"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dirty="0"/>
          </a:p>
        </p:txBody>
      </p:sp>
      <p:sp>
        <p:nvSpPr>
          <p:cNvPr id="20" name="标题 1"/>
          <p:cNvSpPr txBox="1"/>
          <p:nvPr/>
        </p:nvSpPr>
        <p:spPr>
          <a:xfrm>
            <a:off x="3532419" y="3651709"/>
            <a:ext cx="2214291" cy="1015535"/>
          </a:xfrm>
          <a:prstGeom prst="rect">
            <a:avLst/>
          </a:prstGeom>
          <a:noFill/>
          <a:ln>
            <a:noFill/>
          </a:ln>
        </p:spPr>
        <p:txBody>
          <a:bodyPr vert="horz" wrap="square" lIns="0" tIns="0" rIns="0" bIns="0" rtlCol="0" anchor="t"/>
          <a:lstStyle/>
          <a:p>
            <a:pPr algn="ctr">
              <a:lnSpc>
                <a:spcPct val="115000"/>
              </a:lnSpc>
              <a:spcAft>
                <a:spcPts val="800"/>
              </a:spcAft>
              <a:tabLst>
                <a:tab pos="228600" algn="l"/>
              </a:tabLst>
            </a:pPr>
            <a:r>
              <a:rPr lang="en-US" sz="2000" kern="100" dirty="0">
                <a:latin typeface="Times New Roman" panose="02020603050405020304" pitchFamily="18" charset="0"/>
                <a:cs typeface="Times New Roman" panose="02020603050405020304" pitchFamily="18" charset="0"/>
              </a:rPr>
              <a:t>Mortgage deed not available</a:t>
            </a:r>
            <a:endParaRPr lang="en-US" sz="2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标题 1"/>
          <p:cNvSpPr txBox="1"/>
          <p:nvPr/>
        </p:nvSpPr>
        <p:spPr>
          <a:xfrm>
            <a:off x="384822" y="4850176"/>
            <a:ext cx="2629701"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22" name="标题 1"/>
          <p:cNvSpPr txBox="1"/>
          <p:nvPr/>
        </p:nvSpPr>
        <p:spPr>
          <a:xfrm>
            <a:off x="540761" y="5276665"/>
            <a:ext cx="2293738" cy="874921"/>
          </a:xfrm>
          <a:prstGeom prst="rect">
            <a:avLst/>
          </a:prstGeom>
          <a:noFill/>
          <a:ln>
            <a:noFill/>
          </a:ln>
        </p:spPr>
        <p:txBody>
          <a:bodyPr vert="horz" wrap="square" lIns="0" tIns="0" rIns="0" bIns="0" rtlCol="0" anchor="t"/>
          <a:lstStyle/>
          <a:p>
            <a:pPr algn="ctr">
              <a:spcAft>
                <a:spcPts val="800"/>
              </a:spcAft>
              <a:tabLst>
                <a:tab pos="228600" algn="l"/>
              </a:tabLst>
            </a:pPr>
            <a:r>
              <a:rPr lang="en-US" sz="2000" b="1" kern="100" dirty="0">
                <a:solidFill>
                  <a:srgbClr val="FFC000"/>
                </a:solidFill>
                <a:latin typeface="Times New Roman" panose="02020603050405020304" pitchFamily="18" charset="0"/>
                <a:cs typeface="Times New Roman" panose="02020603050405020304" pitchFamily="18" charset="0"/>
              </a:rPr>
              <a:t>Charges</a:t>
            </a:r>
          </a:p>
          <a:p>
            <a:pPr algn="ctr">
              <a:spcAft>
                <a:spcPts val="800"/>
              </a:spcAft>
              <a:tabLst>
                <a:tab pos="228600" algn="l"/>
              </a:tabLst>
            </a:pPr>
            <a:r>
              <a:rPr lang="en-US" sz="2000" b="1" kern="100" dirty="0">
                <a:solidFill>
                  <a:srgbClr val="FFC000"/>
                </a:solidFill>
                <a:latin typeface="Times New Roman" panose="02020603050405020304" pitchFamily="18" charset="0"/>
                <a:cs typeface="Times New Roman" panose="02020603050405020304" pitchFamily="18" charset="0"/>
              </a:rPr>
              <a:t> Not Collected</a:t>
            </a:r>
          </a:p>
        </p:txBody>
      </p:sp>
      <p:sp>
        <p:nvSpPr>
          <p:cNvPr id="23" name="标题 1"/>
          <p:cNvSpPr txBox="1"/>
          <p:nvPr/>
        </p:nvSpPr>
        <p:spPr>
          <a:xfrm>
            <a:off x="6220851" y="4835888"/>
            <a:ext cx="5509186" cy="1655165"/>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24" name="标题 1"/>
          <p:cNvSpPr txBox="1"/>
          <p:nvPr/>
        </p:nvSpPr>
        <p:spPr>
          <a:xfrm>
            <a:off x="6426029" y="4981108"/>
            <a:ext cx="5146846" cy="1320769"/>
          </a:xfrm>
          <a:prstGeom prst="rect">
            <a:avLst/>
          </a:prstGeom>
          <a:noFill/>
          <a:ln>
            <a:noFill/>
          </a:ln>
        </p:spPr>
        <p:txBody>
          <a:bodyPr vert="horz" wrap="square" lIns="0" tIns="0" rIns="0" bIns="0" rtlCol="0" anchor="t"/>
          <a:lstStyle/>
          <a:p>
            <a:pPr algn="just">
              <a:lnSpc>
                <a:spcPct val="115000"/>
              </a:lnSpc>
              <a:spcAft>
                <a:spcPts val="800"/>
              </a:spcAft>
              <a:tabLst>
                <a:tab pos="228600" algn="l"/>
              </a:tabLst>
            </a:pPr>
            <a:r>
              <a:rPr lang="en-US" sz="2000" kern="100" dirty="0">
                <a:latin typeface="Times New Roman" panose="02020603050405020304" pitchFamily="18" charset="0"/>
                <a:cs typeface="Times New Roman" panose="02020603050405020304" pitchFamily="18" charset="0"/>
              </a:rPr>
              <a:t>In A/c No. XXXXX – XYZ Enterprises (limit ₹1.25 Cr), processing and documentation charges were not collected as per bank SOP before disbursement.</a:t>
            </a:r>
            <a:endParaRPr lang="en-US" sz="2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5" name="标题 1"/>
          <p:cNvSpPr txBox="1"/>
          <p:nvPr/>
        </p:nvSpPr>
        <p:spPr>
          <a:xfrm>
            <a:off x="3245432" y="4850176"/>
            <a:ext cx="2788267" cy="1626002"/>
          </a:xfrm>
          <a:prstGeom prst="rect">
            <a:avLst/>
          </a:prstGeom>
          <a:solidFill>
            <a:schemeClr val="accent1"/>
          </a:solidFill>
          <a:ln w="3175" cap="sq">
            <a:solidFill>
              <a:schemeClr val="accent1">
                <a:lumMod val="60000"/>
                <a:lumOff val="40000"/>
              </a:schemeClr>
            </a:solidFill>
          </a:ln>
          <a:effectLst>
            <a:outerShdw blurRad="190500" sx="102000" sy="102000" algn="ctr" rotWithShape="0">
              <a:schemeClr val="accent1">
                <a:alpha val="10000"/>
              </a:schemeClr>
            </a:outerShdw>
          </a:effectLst>
        </p:spPr>
        <p:txBody>
          <a:bodyPr vert="horz" wrap="square" lIns="91440" tIns="45720" rIns="91440" bIns="45720" rtlCol="0" anchor="t"/>
          <a:lstStyle/>
          <a:p>
            <a:pPr algn="l"/>
            <a:endParaRPr kumimoji="1" lang="zh-CN" altLang="en-US"/>
          </a:p>
        </p:txBody>
      </p:sp>
      <p:sp>
        <p:nvSpPr>
          <p:cNvPr id="26" name="标题 1"/>
          <p:cNvSpPr txBox="1"/>
          <p:nvPr/>
        </p:nvSpPr>
        <p:spPr>
          <a:xfrm>
            <a:off x="3451064" y="5277711"/>
            <a:ext cx="2554195" cy="1015535"/>
          </a:xfrm>
          <a:prstGeom prst="rect">
            <a:avLst/>
          </a:prstGeom>
          <a:noFill/>
          <a:ln>
            <a:noFill/>
          </a:ln>
        </p:spPr>
        <p:txBody>
          <a:bodyPr vert="horz" wrap="square" lIns="0" tIns="0" rIns="0" bIns="0" rtlCol="0" anchor="t"/>
          <a:lstStyle/>
          <a:p>
            <a:pPr algn="ctr">
              <a:lnSpc>
                <a:spcPct val="115000"/>
              </a:lnSpc>
              <a:spcAft>
                <a:spcPts val="800"/>
              </a:spcAft>
              <a:tabLst>
                <a:tab pos="228600" algn="l"/>
              </a:tabLst>
            </a:pPr>
            <a:r>
              <a:rPr lang="en-US" sz="2000" kern="100" dirty="0">
                <a:latin typeface="Times New Roman" panose="02020603050405020304" pitchFamily="18" charset="0"/>
                <a:cs typeface="Times New Roman" panose="02020603050405020304" pitchFamily="18" charset="0"/>
              </a:rPr>
              <a:t>Charges were not collected properly</a:t>
            </a:r>
            <a:endParaRPr lang="en-US" sz="20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3961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animEffect transition="in" filter="fade">
                                      <p:cBhvr>
                                        <p:cTn id="19" dur="500"/>
                                        <p:tgtEl>
                                          <p:spTgt spid="12">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0">
                                            <p:txEl>
                                              <p:pRg st="0" end="0"/>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xEl>
                                              <p:pRg st="0" end="0"/>
                                            </p:txEl>
                                          </p:spTgt>
                                        </p:tgtEl>
                                        <p:attrNameLst>
                                          <p:attrName>style.visibility</p:attrName>
                                        </p:attrNameLst>
                                      </p:cBhvr>
                                      <p:to>
                                        <p:strVal val="visible"/>
                                      </p:to>
                                    </p:set>
                                    <p:animEffect transition="in" filter="fade">
                                      <p:cBhvr>
                                        <p:cTn id="32" dur="500"/>
                                        <p:tgtEl>
                                          <p:spTgt spid="1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4">
                                            <p:txEl>
                                              <p:pRg st="0" end="0"/>
                                            </p:txEl>
                                          </p:spTgt>
                                        </p:tgtEl>
                                        <p:attrNameLst>
                                          <p:attrName>style.visibility</p:attrName>
                                        </p:attrNameLst>
                                      </p:cBhvr>
                                      <p:to>
                                        <p:strVal val="visible"/>
                                      </p:to>
                                    </p:set>
                                    <p:animEffect transition="in" filter="fade">
                                      <p:cBhvr>
                                        <p:cTn id="47"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2F87B8C-B4DB-1E29-AB58-F53A88E5C66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B8DCB1B-BB13-BDED-A707-FAC9C5A2A1AC}"/>
              </a:ext>
            </a:extLst>
          </p:cNvPr>
          <p:cNvSpPr txBox="1"/>
          <p:nvPr/>
        </p:nvSpPr>
        <p:spPr>
          <a:xfrm>
            <a:off x="243840" y="142240"/>
            <a:ext cx="11704320" cy="6309420"/>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4.3 Sanctioning / Disbursement (4/4) </a:t>
            </a:r>
          </a:p>
          <a:p>
            <a:pPr marL="514350" indent="-514350" algn="just">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marL="285750" indent="-285750" algn="just">
              <a:spcBef>
                <a:spcPts val="600"/>
              </a:spcBef>
              <a:spcAft>
                <a:spcPts val="600"/>
              </a:spcAft>
              <a:buAutoNum type="romanLcParenBoth" startAt="3"/>
            </a:pPr>
            <a:endParaRPr lang="en-US" sz="800" dirty="0">
              <a:solidFill>
                <a:srgbClr val="002060"/>
              </a:solidFill>
              <a:latin typeface="Times New Roman" panose="02020603050405020304" pitchFamily="18" charset="0"/>
              <a:cs typeface="Times New Roman" panose="02020603050405020304" pitchFamily="18" charset="0"/>
            </a:endParaRPr>
          </a:p>
          <a:p>
            <a:pPr marL="285750" indent="-285750" algn="just">
              <a:spcBef>
                <a:spcPts val="600"/>
              </a:spcBef>
              <a:spcAft>
                <a:spcPts val="600"/>
              </a:spcAft>
              <a:buAutoNum type="romanLcParenBoth" startAt="3"/>
            </a:pPr>
            <a:endParaRPr lang="en-US" sz="800" dirty="0">
              <a:solidFill>
                <a:srgbClr val="002060"/>
              </a:solidFill>
              <a:latin typeface="Times New Roman" panose="02020603050405020304" pitchFamily="18" charset="0"/>
              <a:cs typeface="Times New Roman" panose="02020603050405020304" pitchFamily="18" charset="0"/>
            </a:endParaRPr>
          </a:p>
          <a:p>
            <a:pPr marL="285750" indent="-285750" algn="just">
              <a:spcBef>
                <a:spcPts val="600"/>
              </a:spcBef>
              <a:spcAft>
                <a:spcPts val="600"/>
              </a:spcAft>
              <a:buAutoNum type="romanLcParenBoth" startAt="3"/>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RBI Master Circular on Loans and Advances –Statutory and Other Restrictions (Circular no. RBI/2015-16 /105 DBR.No.Dir.BC.10/ 13.03.00/2015-16 dated July 1, 2015) prohibits banks from providing loans to companies for buy-back of their own shares/securities.</a:t>
            </a:r>
          </a:p>
          <a:p>
            <a:pPr algn="just">
              <a:spcBef>
                <a:spcPts val="600"/>
              </a:spcBef>
              <a:spcAft>
                <a:spcPts val="600"/>
              </a:spcAft>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As per para 2.1.4. “In terms of provisions of the Companies Act, 2013, companies are permitted to purchase their own shares or other specified securities out of their: </a:t>
            </a:r>
          </a:p>
          <a:p>
            <a:pPr marL="720725"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free reserves, or </a:t>
            </a:r>
          </a:p>
          <a:p>
            <a:pPr marL="720725"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securities premium account, or </a:t>
            </a:r>
          </a:p>
          <a:p>
            <a:pPr marL="720725"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the proceeds of any shares or other specified securities, </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	subject to compliance of various conditions specified therein. Therefore, banks should not provide loans to 	companies for buyback of shares/securities.”</a:t>
            </a:r>
          </a:p>
          <a:p>
            <a:pPr marL="342900" indent="-342900" algn="just">
              <a:spcBef>
                <a:spcPts val="600"/>
              </a:spcBef>
              <a:spcAft>
                <a:spcPts val="600"/>
              </a:spcAft>
              <a:buFont typeface="Wingdings" panose="05000000000000000000" pitchFamily="2" charset="2"/>
              <a:buChar char="v"/>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any such case is observed, same should be reported.</a:t>
            </a:r>
          </a:p>
        </p:txBody>
      </p:sp>
      <p:sp>
        <p:nvSpPr>
          <p:cNvPr id="2" name="Footer Placeholder 1">
            <a:extLst>
              <a:ext uri="{FF2B5EF4-FFF2-40B4-BE49-F238E27FC236}">
                <a16:creationId xmlns:a16="http://schemas.microsoft.com/office/drawing/2014/main" id="{542A1196-5BA0-CBE1-1337-7C949FFFDD87}"/>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5D2DE069-2F2F-5675-6789-D995384E20DA}"/>
              </a:ext>
            </a:extLst>
          </p:cNvPr>
          <p:cNvSpPr>
            <a:spLocks noGrp="1"/>
          </p:cNvSpPr>
          <p:nvPr>
            <p:ph type="sldNum" sz="quarter" idx="12"/>
          </p:nvPr>
        </p:nvSpPr>
        <p:spPr/>
        <p:txBody>
          <a:bodyPr/>
          <a:lstStyle/>
          <a:p>
            <a:fld id="{D582C393-0FD6-4C39-9847-5C8FB6DCF7DE}" type="slidenum">
              <a:rPr lang="en-US" smtClean="0"/>
              <a:pPr/>
              <a:t>33</a:t>
            </a:fld>
            <a:endParaRPr lang="en-US" dirty="0"/>
          </a:p>
        </p:txBody>
      </p:sp>
      <p:sp>
        <p:nvSpPr>
          <p:cNvPr id="5" name="Rectangle 4">
            <a:extLst>
              <a:ext uri="{FF2B5EF4-FFF2-40B4-BE49-F238E27FC236}">
                <a16:creationId xmlns:a16="http://schemas.microsoft.com/office/drawing/2014/main" id="{B1DB80D5-6F87-E2E5-44F5-4E2F58FDED3F}"/>
              </a:ext>
            </a:extLst>
          </p:cNvPr>
          <p:cNvSpPr/>
          <p:nvPr/>
        </p:nvSpPr>
        <p:spPr>
          <a:xfrm>
            <a:off x="224570" y="1030716"/>
            <a:ext cx="11856720" cy="54864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14350" indent="-514350" algn="just">
              <a:spcBef>
                <a:spcPts val="600"/>
              </a:spcBef>
              <a:spcAft>
                <a:spcPts val="600"/>
              </a:spcAft>
              <a:buAutoNum type="romanLcParenBoth" startAt="3"/>
            </a:pPr>
            <a:r>
              <a:rPr lang="en-US" sz="2000" dirty="0">
                <a:solidFill>
                  <a:schemeClr val="tx1"/>
                </a:solidFill>
                <a:latin typeface="Times New Roman" panose="02020603050405020304" pitchFamily="18" charset="0"/>
                <a:cs typeface="Times New Roman" panose="02020603050405020304" pitchFamily="18" charset="0"/>
              </a:rPr>
              <a:t>Did the bank provide loans to companies for buy-back of shares/securities?</a:t>
            </a:r>
          </a:p>
        </p:txBody>
      </p:sp>
      <p:sp>
        <p:nvSpPr>
          <p:cNvPr id="6" name="Rectangle 5">
            <a:extLst>
              <a:ext uri="{FF2B5EF4-FFF2-40B4-BE49-F238E27FC236}">
                <a16:creationId xmlns:a16="http://schemas.microsoft.com/office/drawing/2014/main" id="{65AB46C8-1B8C-CD33-2554-DA92AD12739E}"/>
              </a:ext>
            </a:extLst>
          </p:cNvPr>
          <p:cNvSpPr/>
          <p:nvPr/>
        </p:nvSpPr>
        <p:spPr>
          <a:xfrm>
            <a:off x="229826" y="1918838"/>
            <a:ext cx="11856720" cy="447145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8492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7" end="7"/>
                                            </p:txEl>
                                          </p:spTgt>
                                        </p:tgtEl>
                                        <p:attrNameLst>
                                          <p:attrName>style.visibility</p:attrName>
                                        </p:attrNameLst>
                                      </p:cBhvr>
                                      <p:to>
                                        <p:strVal val="visible"/>
                                      </p:to>
                                    </p:set>
                                    <p:animEffect transition="in" filter="fade">
                                      <p:cBhvr>
                                        <p:cTn id="10" dur="500"/>
                                        <p:tgtEl>
                                          <p:spTgt spid="4">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animEffect transition="in" filter="fade">
                                      <p:cBhvr>
                                        <p:cTn id="13" dur="500"/>
                                        <p:tgtEl>
                                          <p:spTgt spid="4">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9" end="9"/>
                                            </p:txEl>
                                          </p:spTgt>
                                        </p:tgtEl>
                                        <p:attrNameLst>
                                          <p:attrName>style.visibility</p:attrName>
                                        </p:attrNameLst>
                                      </p:cBhvr>
                                      <p:to>
                                        <p:strVal val="visible"/>
                                      </p:to>
                                    </p:set>
                                    <p:animEffect transition="in" filter="fade">
                                      <p:cBhvr>
                                        <p:cTn id="16" dur="500"/>
                                        <p:tgtEl>
                                          <p:spTgt spid="4">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0" end="10"/>
                                            </p:txEl>
                                          </p:spTgt>
                                        </p:tgtEl>
                                        <p:attrNameLst>
                                          <p:attrName>style.visibility</p:attrName>
                                        </p:attrNameLst>
                                      </p:cBhvr>
                                      <p:to>
                                        <p:strVal val="visible"/>
                                      </p:to>
                                    </p:set>
                                    <p:animEffect transition="in" filter="fade">
                                      <p:cBhvr>
                                        <p:cTn id="19" dur="500"/>
                                        <p:tgtEl>
                                          <p:spTgt spid="4">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11" end="11"/>
                                            </p:txEl>
                                          </p:spTgt>
                                        </p:tgtEl>
                                        <p:attrNameLst>
                                          <p:attrName>style.visibility</p:attrName>
                                        </p:attrNameLst>
                                      </p:cBhvr>
                                      <p:to>
                                        <p:strVal val="visible"/>
                                      </p:to>
                                    </p:set>
                                    <p:animEffect transition="in" filter="fade">
                                      <p:cBhvr>
                                        <p:cTn id="22" dur="500"/>
                                        <p:tgtEl>
                                          <p:spTgt spid="4">
                                            <p:txEl>
                                              <p:pRg st="11" end="11"/>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13" end="13"/>
                                            </p:txEl>
                                          </p:spTgt>
                                        </p:tgtEl>
                                        <p:attrNameLst>
                                          <p:attrName>style.visibility</p:attrName>
                                        </p:attrNameLst>
                                      </p:cBhvr>
                                      <p:to>
                                        <p:strVal val="visible"/>
                                      </p:to>
                                    </p:set>
                                    <p:animEffect transition="in" filter="fade">
                                      <p:cBhvr>
                                        <p:cTn id="25"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5C710BA2-0A0B-0B0C-2134-BADC4C6D055C}"/>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8717D149-0471-B765-129C-0F8EBF158A27}"/>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AD353AED-90F7-A2B2-5527-E3AE42502A5A}"/>
              </a:ext>
            </a:extLst>
          </p:cNvPr>
          <p:cNvSpPr>
            <a:spLocks noGrp="1"/>
          </p:cNvSpPr>
          <p:nvPr>
            <p:ph type="sldNum" sz="quarter" idx="12"/>
          </p:nvPr>
        </p:nvSpPr>
        <p:spPr/>
        <p:txBody>
          <a:bodyPr/>
          <a:lstStyle/>
          <a:p>
            <a:fld id="{D582C393-0FD6-4C39-9847-5C8FB6DCF7DE}" type="slidenum">
              <a:rPr lang="en-US" smtClean="0"/>
              <a:pPr/>
              <a:t>34</a:t>
            </a:fld>
            <a:endParaRPr lang="en-US" dirty="0"/>
          </a:p>
        </p:txBody>
      </p:sp>
      <p:sp>
        <p:nvSpPr>
          <p:cNvPr id="7" name="TextBox 6">
            <a:extLst>
              <a:ext uri="{FF2B5EF4-FFF2-40B4-BE49-F238E27FC236}">
                <a16:creationId xmlns:a16="http://schemas.microsoft.com/office/drawing/2014/main" id="{808528AB-FF73-92B1-153C-2750893FA51A}"/>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4.4 Documentation</a:t>
            </a:r>
            <a:endParaRPr lang="en-US" sz="4800" b="1"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842FF5ED-CBF1-9FC9-755D-8610643F6505}"/>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835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1E5DBE2-8133-09F4-BBE2-A47325857EA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1B671DA-FC5C-4F1C-69E4-659528B2B64E}"/>
              </a:ext>
            </a:extLst>
          </p:cNvPr>
          <p:cNvSpPr txBox="1"/>
          <p:nvPr/>
        </p:nvSpPr>
        <p:spPr>
          <a:xfrm>
            <a:off x="243840" y="163260"/>
            <a:ext cx="11704320" cy="5247590"/>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4.4 Documentation (1/4)</a:t>
            </a:r>
          </a:p>
          <a:p>
            <a:pPr marL="514350" indent="-514350" algn="just">
              <a:lnSpc>
                <a:spcPct val="150000"/>
              </a:lnSpc>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the executed original documents and report the cases where credit facilities have been released by the branch without execution of all the documents mentioned in sanction letter, circulars / manuals of the Bank.</a:t>
            </a: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Custody of Documents – Whether document movement register tracking changes is maintained. Whether scanning of important documents is maintained.</a:t>
            </a:r>
          </a:p>
          <a:p>
            <a:pPr marL="342900" indent="-342900" algn="just">
              <a:spcBef>
                <a:spcPts val="600"/>
              </a:spcBef>
              <a:spcAft>
                <a:spcPts val="600"/>
              </a:spcAf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1935A84C-54A0-291E-5A16-414070DEA9E6}"/>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D184FBBD-3A33-6749-D380-27E1CA19D4D3}"/>
              </a:ext>
            </a:extLst>
          </p:cNvPr>
          <p:cNvSpPr>
            <a:spLocks noGrp="1"/>
          </p:cNvSpPr>
          <p:nvPr>
            <p:ph type="sldNum" sz="quarter" idx="12"/>
          </p:nvPr>
        </p:nvSpPr>
        <p:spPr/>
        <p:txBody>
          <a:bodyPr/>
          <a:lstStyle/>
          <a:p>
            <a:fld id="{D582C393-0FD6-4C39-9847-5C8FB6DCF7DE}" type="slidenum">
              <a:rPr lang="en-US" smtClean="0"/>
              <a:pPr/>
              <a:t>35</a:t>
            </a:fld>
            <a:endParaRPr lang="en-US" dirty="0"/>
          </a:p>
        </p:txBody>
      </p:sp>
      <p:sp>
        <p:nvSpPr>
          <p:cNvPr id="5" name="Rectangle 4">
            <a:extLst>
              <a:ext uri="{FF2B5EF4-FFF2-40B4-BE49-F238E27FC236}">
                <a16:creationId xmlns:a16="http://schemas.microsoft.com/office/drawing/2014/main" id="{4A240692-5105-05A6-B8C9-C58B0DDDB385}"/>
              </a:ext>
            </a:extLst>
          </p:cNvPr>
          <p:cNvSpPr/>
          <p:nvPr/>
        </p:nvSpPr>
        <p:spPr>
          <a:xfrm>
            <a:off x="214062" y="1072057"/>
            <a:ext cx="11856720" cy="1510337"/>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a:t>
            </a:r>
            <a:r>
              <a:rPr lang="en-US" sz="2000" dirty="0" err="1">
                <a:solidFill>
                  <a:schemeClr val="tx1"/>
                </a:solidFill>
                <a:latin typeface="Times New Roman" panose="02020603050405020304" pitchFamily="18" charset="0"/>
                <a:cs typeface="Times New Roman" panose="02020603050405020304" pitchFamily="18" charset="0"/>
              </a:rPr>
              <a:t>i</a:t>
            </a:r>
            <a:r>
              <a:rPr lang="en-US" sz="2000" dirty="0">
                <a:solidFill>
                  <a:schemeClr val="tx1"/>
                </a:solidFill>
                <a:latin typeface="Times New Roman" panose="02020603050405020304" pitchFamily="18" charset="0"/>
                <a:cs typeface="Times New Roman" panose="02020603050405020304" pitchFamily="18" charset="0"/>
              </a:rPr>
              <a:t>)	In the cases examined by you, have you come across instances of:</a:t>
            </a:r>
          </a:p>
          <a:p>
            <a:pPr marL="452438" indent="-452438" algn="just">
              <a:lnSpc>
                <a:spcPct val="15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	Credit facilities released by the branch without execution of all the necessary documents? If so, give details 	of such cases.</a:t>
            </a:r>
          </a:p>
        </p:txBody>
      </p:sp>
      <p:sp>
        <p:nvSpPr>
          <p:cNvPr id="6" name="Rectangle 5">
            <a:extLst>
              <a:ext uri="{FF2B5EF4-FFF2-40B4-BE49-F238E27FC236}">
                <a16:creationId xmlns:a16="http://schemas.microsoft.com/office/drawing/2014/main" id="{87B7430E-19A2-89FD-106B-47517E2A0ECB}"/>
              </a:ext>
            </a:extLst>
          </p:cNvPr>
          <p:cNvSpPr/>
          <p:nvPr/>
        </p:nvSpPr>
        <p:spPr>
          <a:xfrm>
            <a:off x="208805" y="2854259"/>
            <a:ext cx="11856720" cy="231683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0508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500"/>
                                        <p:tgtEl>
                                          <p:spTgt spid="4">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9" end="9"/>
                                            </p:txEl>
                                          </p:spTgt>
                                        </p:tgtEl>
                                        <p:attrNameLst>
                                          <p:attrName>style.visibility</p:attrName>
                                        </p:attrNameLst>
                                      </p:cBhvr>
                                      <p:to>
                                        <p:strVal val="visible"/>
                                      </p:to>
                                    </p:set>
                                    <p:animEffect transition="in" filter="fade">
                                      <p:cBhvr>
                                        <p:cTn id="10"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C43ACF6-4D1A-5E2F-8FEF-55B2C4AF849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5D77583-7514-359C-09C6-F9FAAD1CEE36}"/>
              </a:ext>
            </a:extLst>
          </p:cNvPr>
          <p:cNvSpPr txBox="1"/>
          <p:nvPr/>
        </p:nvSpPr>
        <p:spPr>
          <a:xfrm>
            <a:off x="243840" y="172720"/>
            <a:ext cx="1170432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4.4 Documentation (2/4)</a:t>
            </a: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Scenario:</a:t>
            </a:r>
            <a:r>
              <a:rPr lang="en-US" sz="2000" dirty="0">
                <a:solidFill>
                  <a:srgbClr val="002060"/>
                </a:solidFill>
                <a:latin typeface="Times New Roman" panose="02020603050405020304" pitchFamily="18" charset="0"/>
                <a:cs typeface="Times New Roman" panose="02020603050405020304" pitchFamily="18" charset="0"/>
              </a:rPr>
              <a:t> Loan Agreement Executed After Disbursement</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Observation:</a:t>
            </a:r>
            <a:r>
              <a:rPr lang="en-US" sz="2000"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Term Loan sanctioned to borrower with condition that loan agreement and hypothecation deed must be executed prior to disbursement.</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Loan amount ₹1.60 crore disbursed on 15.07.2025.</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Loan agreement executed later on 25.07.2025.</a:t>
            </a:r>
          </a:p>
          <a:p>
            <a:pPr marL="342900" indent="-342900" algn="just">
              <a:buFont typeface="Arial" panose="020B0604020202020204" pitchFamily="34" charset="0"/>
              <a:buChar char="•"/>
            </a:pPr>
            <a:r>
              <a:rPr lang="en-US" sz="2000" dirty="0">
                <a:solidFill>
                  <a:srgbClr val="002060"/>
                </a:solidFill>
                <a:latin typeface="Times New Roman" panose="02020603050405020304" pitchFamily="18" charset="0"/>
                <a:cs typeface="Times New Roman" panose="02020603050405020304" pitchFamily="18" charset="0"/>
              </a:rPr>
              <a:t>Hence, facility was released before completion of required documentation.</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Weak Response:</a:t>
            </a:r>
          </a:p>
          <a:p>
            <a:pPr algn="just">
              <a:spcBef>
                <a:spcPts val="600"/>
              </a:spcBef>
              <a:spcAft>
                <a:spcPts val="600"/>
              </a:spcAft>
            </a:pPr>
            <a:r>
              <a:rPr lang="en-US" sz="2000" dirty="0">
                <a:solidFill>
                  <a:srgbClr val="002060"/>
                </a:solidFill>
                <a:latin typeface="Times New Roman" panose="02020603050405020304" pitchFamily="18" charset="0"/>
                <a:cs typeface="Times New Roman" panose="02020603050405020304" pitchFamily="18" charset="0"/>
              </a:rPr>
              <a:t>Documentation was delayed</a:t>
            </a:r>
          </a:p>
          <a:p>
            <a:pPr algn="just">
              <a:spcBef>
                <a:spcPts val="600"/>
              </a:spcBef>
              <a:spcAft>
                <a:spcPts val="600"/>
              </a:spcAft>
            </a:pPr>
            <a:r>
              <a:rPr lang="en-US" sz="2000" b="1" dirty="0">
                <a:solidFill>
                  <a:srgbClr val="002060"/>
                </a:solidFill>
                <a:latin typeface="Times New Roman" panose="02020603050405020304" pitchFamily="18" charset="0"/>
                <a:cs typeface="Times New Roman" panose="02020603050405020304" pitchFamily="18" charset="0"/>
              </a:rPr>
              <a:t>Suggested Response:</a:t>
            </a:r>
          </a:p>
          <a:p>
            <a:pPr algn="just"/>
            <a:r>
              <a:rPr lang="en-US" sz="2000" dirty="0">
                <a:solidFill>
                  <a:srgbClr val="002060"/>
                </a:solidFill>
                <a:latin typeface="Times New Roman" panose="02020603050405020304" pitchFamily="18" charset="0"/>
                <a:cs typeface="Times New Roman" panose="02020603050405020304" pitchFamily="18" charset="0"/>
              </a:rPr>
              <a:t>In A/c No. XXXXX – XYZ Engineering Pvt. Ltd. (Term Loan ₹1.60 crore), the loan was disbursed on 15.07.2025 before execution of the loan agreement and hypothecation deed, which were executed subsequently on 25.07.2025.</a:t>
            </a:r>
            <a:endParaRPr lang="en-US" sz="2000" u="sng"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87AA9686-27D7-AF32-A267-79D129C647D6}"/>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C8A19C49-7742-50C3-A778-2C5F9766F21F}"/>
              </a:ext>
            </a:extLst>
          </p:cNvPr>
          <p:cNvSpPr>
            <a:spLocks noGrp="1"/>
          </p:cNvSpPr>
          <p:nvPr>
            <p:ph type="sldNum" sz="quarter" idx="12"/>
          </p:nvPr>
        </p:nvSpPr>
        <p:spPr/>
        <p:txBody>
          <a:bodyPr/>
          <a:lstStyle/>
          <a:p>
            <a:fld id="{D582C393-0FD6-4C39-9847-5C8FB6DCF7DE}" type="slidenum">
              <a:rPr lang="en-US" smtClean="0"/>
              <a:pPr/>
              <a:t>36</a:t>
            </a:fld>
            <a:endParaRPr lang="en-US" dirty="0"/>
          </a:p>
        </p:txBody>
      </p:sp>
    </p:spTree>
    <p:extLst>
      <p:ext uri="{BB962C8B-B14F-4D97-AF65-F5344CB8AC3E}">
        <p14:creationId xmlns:p14="http://schemas.microsoft.com/office/powerpoint/2010/main" val="1206111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1" end="11"/>
                                            </p:txEl>
                                          </p:spTgt>
                                        </p:tgtEl>
                                        <p:attrNameLst>
                                          <p:attrName>style.visibility</p:attrName>
                                        </p:attrNameLst>
                                      </p:cBhvr>
                                      <p:to>
                                        <p:strVal val="visible"/>
                                      </p:to>
                                    </p:set>
                                    <p:animEffect transition="in" filter="fade">
                                      <p:cBhvr>
                                        <p:cTn id="16"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6D390FA-FF6F-B86D-C0EE-1E2AD2B7F74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F377EB5-7CC9-83B6-3041-66E4F91B5DA7}"/>
              </a:ext>
            </a:extLst>
          </p:cNvPr>
          <p:cNvSpPr txBox="1"/>
          <p:nvPr/>
        </p:nvSpPr>
        <p:spPr>
          <a:xfrm>
            <a:off x="243840" y="142240"/>
            <a:ext cx="11704320" cy="4678204"/>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4.4 Documentation (3/4)</a:t>
            </a:r>
          </a:p>
          <a:p>
            <a:pPr marL="514350" indent="-514350" algn="just">
              <a:lnSpc>
                <a:spcPct val="150000"/>
              </a:lnSpc>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Report cases of deficiencies in documentation, nonregistration of charges, non-obtaining of guarantees, etc.</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the documents are adequately stamped and also that they are executed within six months of purchasing the stamp paper.</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Report time barred documents, as when the documents become time barred, no legal action can be initiated against the borrower</a:t>
            </a:r>
          </a:p>
        </p:txBody>
      </p:sp>
      <p:sp>
        <p:nvSpPr>
          <p:cNvPr id="2" name="Footer Placeholder 1">
            <a:extLst>
              <a:ext uri="{FF2B5EF4-FFF2-40B4-BE49-F238E27FC236}">
                <a16:creationId xmlns:a16="http://schemas.microsoft.com/office/drawing/2014/main" id="{836CCBB6-5DF6-2C34-3B6E-62397DC7211B}"/>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7ECF0F2C-3283-C819-CAE8-9A145B0A7A83}"/>
              </a:ext>
            </a:extLst>
          </p:cNvPr>
          <p:cNvSpPr>
            <a:spLocks noGrp="1"/>
          </p:cNvSpPr>
          <p:nvPr>
            <p:ph type="sldNum" sz="quarter" idx="12"/>
          </p:nvPr>
        </p:nvSpPr>
        <p:spPr/>
        <p:txBody>
          <a:bodyPr/>
          <a:lstStyle/>
          <a:p>
            <a:fld id="{D582C393-0FD6-4C39-9847-5C8FB6DCF7DE}" type="slidenum">
              <a:rPr lang="en-US" smtClean="0"/>
              <a:pPr/>
              <a:t>37</a:t>
            </a:fld>
            <a:endParaRPr lang="en-US" dirty="0"/>
          </a:p>
        </p:txBody>
      </p:sp>
      <p:sp>
        <p:nvSpPr>
          <p:cNvPr id="5" name="Rectangle 4">
            <a:extLst>
              <a:ext uri="{FF2B5EF4-FFF2-40B4-BE49-F238E27FC236}">
                <a16:creationId xmlns:a16="http://schemas.microsoft.com/office/drawing/2014/main" id="{1F9672C6-9678-E94F-C981-C25FD4A29A3E}"/>
              </a:ext>
            </a:extLst>
          </p:cNvPr>
          <p:cNvSpPr/>
          <p:nvPr/>
        </p:nvSpPr>
        <p:spPr>
          <a:xfrm>
            <a:off x="193040" y="1135823"/>
            <a:ext cx="11856720" cy="94488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(ii)	Deficiencies in documentation, including non-registration of charges, non-obtaining of guarantees, etc.? If 	so, give details of such cases.</a:t>
            </a:r>
          </a:p>
        </p:txBody>
      </p:sp>
      <p:sp>
        <p:nvSpPr>
          <p:cNvPr id="6" name="Rectangle 5">
            <a:extLst>
              <a:ext uri="{FF2B5EF4-FFF2-40B4-BE49-F238E27FC236}">
                <a16:creationId xmlns:a16="http://schemas.microsoft.com/office/drawing/2014/main" id="{68864D16-D043-C549-6D37-2A985F0F494D}"/>
              </a:ext>
            </a:extLst>
          </p:cNvPr>
          <p:cNvSpPr/>
          <p:nvPr/>
        </p:nvSpPr>
        <p:spPr>
          <a:xfrm>
            <a:off x="187785" y="2385849"/>
            <a:ext cx="11856720" cy="254350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264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CA3A1C8-DE14-3998-9CBE-A9BA2470D78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703EA0B-9572-8801-C2E8-9E25A82A1B40}"/>
              </a:ext>
            </a:extLst>
          </p:cNvPr>
          <p:cNvSpPr txBox="1"/>
          <p:nvPr/>
        </p:nvSpPr>
        <p:spPr>
          <a:xfrm>
            <a:off x="243840" y="163260"/>
            <a:ext cx="11704320" cy="5786199"/>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4.4 Documentation (4/4)</a:t>
            </a:r>
          </a:p>
          <a:p>
            <a:pPr marL="514350" indent="-514350" algn="just">
              <a:lnSpc>
                <a:spcPct val="150000"/>
              </a:lnSpc>
              <a:spcBef>
                <a:spcPts val="600"/>
              </a:spcBef>
              <a:spcAft>
                <a:spcPts val="600"/>
              </a:spcAft>
              <a:buAutoNum type="romanLcParenBoth" startAt="4"/>
            </a:pPr>
            <a:endParaRPr lang="en-US" sz="1000" dirty="0">
              <a:solidFill>
                <a:srgbClr val="002060"/>
              </a:solidFill>
              <a:latin typeface="Times New Roman" panose="02020603050405020304" pitchFamily="18" charset="0"/>
              <a:cs typeface="Times New Roman" panose="02020603050405020304" pitchFamily="18" charset="0"/>
            </a:endParaRPr>
          </a:p>
          <a:p>
            <a:pPr algn="just">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algn="just">
              <a:spcBef>
                <a:spcPts val="600"/>
              </a:spcBef>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Request the branch to generate a report of loan / overdraft against deposits with security details and verify that the fixed deposit numbers and amount are mentioned in the security details.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Request the branch to generate report, giving details of fixed deposits under lien and cross check both the reports.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these reports reveal any discrepancy, the auditor on sample basis should verify whether lien on fixed deposit is marked in the system, and on fixed deposit receipt.</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Report the cases, where the deposits / NSCs, paper securities etc., are matured, however not adjusted against the respective advances.</a:t>
            </a:r>
          </a:p>
        </p:txBody>
      </p:sp>
      <p:sp>
        <p:nvSpPr>
          <p:cNvPr id="2" name="Footer Placeholder 1">
            <a:extLst>
              <a:ext uri="{FF2B5EF4-FFF2-40B4-BE49-F238E27FC236}">
                <a16:creationId xmlns:a16="http://schemas.microsoft.com/office/drawing/2014/main" id="{47318B96-834C-0EC2-FED8-94B09CE1B53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A9423C21-FACB-16A8-6ED3-E3F597F2CCE1}"/>
              </a:ext>
            </a:extLst>
          </p:cNvPr>
          <p:cNvSpPr>
            <a:spLocks noGrp="1"/>
          </p:cNvSpPr>
          <p:nvPr>
            <p:ph type="sldNum" sz="quarter" idx="12"/>
          </p:nvPr>
        </p:nvSpPr>
        <p:spPr/>
        <p:txBody>
          <a:bodyPr/>
          <a:lstStyle/>
          <a:p>
            <a:fld id="{D582C393-0FD6-4C39-9847-5C8FB6DCF7DE}" type="slidenum">
              <a:rPr lang="en-US" smtClean="0"/>
              <a:pPr/>
              <a:t>38</a:t>
            </a:fld>
            <a:endParaRPr lang="en-US" dirty="0"/>
          </a:p>
        </p:txBody>
      </p:sp>
      <p:sp>
        <p:nvSpPr>
          <p:cNvPr id="5" name="Rectangle 4">
            <a:extLst>
              <a:ext uri="{FF2B5EF4-FFF2-40B4-BE49-F238E27FC236}">
                <a16:creationId xmlns:a16="http://schemas.microsoft.com/office/drawing/2014/main" id="{89DC7126-7E61-3B5B-35F0-0A1786238898}"/>
              </a:ext>
            </a:extLst>
          </p:cNvPr>
          <p:cNvSpPr/>
          <p:nvPr/>
        </p:nvSpPr>
        <p:spPr>
          <a:xfrm>
            <a:off x="245591" y="1072757"/>
            <a:ext cx="11856720" cy="88392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lnSpc>
                <a:spcPct val="150000"/>
              </a:lnSpc>
              <a:spcBef>
                <a:spcPts val="600"/>
              </a:spcBef>
              <a:spcAft>
                <a:spcPts val="600"/>
              </a:spcAft>
            </a:pPr>
            <a:r>
              <a:rPr lang="en-US" sz="2000" dirty="0">
                <a:solidFill>
                  <a:schemeClr val="tx1"/>
                </a:solidFill>
                <a:latin typeface="Times New Roman" panose="02020603050405020304" pitchFamily="18" charset="0"/>
                <a:cs typeface="Times New Roman" panose="02020603050405020304" pitchFamily="18" charset="0"/>
              </a:rPr>
              <a:t>(iii)	Advances against lien of deposits have been granted without marking a lien on the bank’s deposit receipts 	and the related accounts in accordance with the guidelines of the controlling authorities of the bank.</a:t>
            </a:r>
          </a:p>
        </p:txBody>
      </p:sp>
      <p:sp>
        <p:nvSpPr>
          <p:cNvPr id="6" name="Rectangle 5">
            <a:extLst>
              <a:ext uri="{FF2B5EF4-FFF2-40B4-BE49-F238E27FC236}">
                <a16:creationId xmlns:a16="http://schemas.microsoft.com/office/drawing/2014/main" id="{99B7AAC1-37D6-42C5-3C30-993870B52593}"/>
              </a:ext>
            </a:extLst>
          </p:cNvPr>
          <p:cNvSpPr/>
          <p:nvPr/>
        </p:nvSpPr>
        <p:spPr>
          <a:xfrm>
            <a:off x="229824" y="2333297"/>
            <a:ext cx="11856720" cy="378372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505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animEffect transition="in" filter="fade">
                                      <p:cBhvr>
                                        <p:cTn id="7" dur="500"/>
                                        <p:tgtEl>
                                          <p:spTgt spid="4">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9" end="9"/>
                                            </p:txEl>
                                          </p:spTgt>
                                        </p:tgtEl>
                                        <p:attrNameLst>
                                          <p:attrName>style.visibility</p:attrName>
                                        </p:attrNameLst>
                                      </p:cBhvr>
                                      <p:to>
                                        <p:strVal val="visible"/>
                                      </p:to>
                                    </p:set>
                                    <p:animEffect transition="in" filter="fade">
                                      <p:cBhvr>
                                        <p:cTn id="10" dur="500"/>
                                        <p:tgtEl>
                                          <p:spTgt spid="4">
                                            <p:txEl>
                                              <p:pRg st="9" end="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1" end="11"/>
                                            </p:txEl>
                                          </p:spTgt>
                                        </p:tgtEl>
                                        <p:attrNameLst>
                                          <p:attrName>style.visibility</p:attrName>
                                        </p:attrNameLst>
                                      </p:cBhvr>
                                      <p:to>
                                        <p:strVal val="visible"/>
                                      </p:to>
                                    </p:set>
                                    <p:animEffect transition="in" filter="fade">
                                      <p:cBhvr>
                                        <p:cTn id="13"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E36608B4-45DA-B0FE-0953-6F76C9BBBFB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65E468A0-E157-9874-FD33-D7DE6FFA7572}"/>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F0F81261-288F-3BF2-1506-847001194D59}"/>
              </a:ext>
            </a:extLst>
          </p:cNvPr>
          <p:cNvSpPr>
            <a:spLocks noGrp="1"/>
          </p:cNvSpPr>
          <p:nvPr>
            <p:ph type="sldNum" sz="quarter" idx="12"/>
          </p:nvPr>
        </p:nvSpPr>
        <p:spPr/>
        <p:txBody>
          <a:bodyPr/>
          <a:lstStyle/>
          <a:p>
            <a:fld id="{D582C393-0FD6-4C39-9847-5C8FB6DCF7DE}" type="slidenum">
              <a:rPr lang="en-US" smtClean="0"/>
              <a:pPr/>
              <a:t>39</a:t>
            </a:fld>
            <a:endParaRPr lang="en-US" dirty="0"/>
          </a:p>
        </p:txBody>
      </p:sp>
      <p:sp>
        <p:nvSpPr>
          <p:cNvPr id="7" name="TextBox 6">
            <a:extLst>
              <a:ext uri="{FF2B5EF4-FFF2-40B4-BE49-F238E27FC236}">
                <a16:creationId xmlns:a16="http://schemas.microsoft.com/office/drawing/2014/main" id="{1089CFB1-4C71-D656-3A87-6D8354CAE4A1}"/>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4.5 Review / Monitoring / Supervision</a:t>
            </a:r>
            <a:endParaRPr lang="en-US" sz="4800" b="1" dirty="0">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14F405DB-0603-EF07-10C4-03031C66849C}"/>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947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749D6214-A071-7895-0D47-842C1E844E9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AE6C668-771A-618D-ADCB-2679393EC380}"/>
              </a:ext>
            </a:extLst>
          </p:cNvPr>
          <p:cNvSpPr txBox="1"/>
          <p:nvPr/>
        </p:nvSpPr>
        <p:spPr>
          <a:xfrm>
            <a:off x="233330" y="1284016"/>
            <a:ext cx="11704320" cy="5139869"/>
          </a:xfrm>
          <a:prstGeom prst="rect">
            <a:avLst/>
          </a:prstGeom>
          <a:noFill/>
          <a:ln>
            <a:solidFill>
              <a:schemeClr val="bg2">
                <a:lumMod val="75000"/>
              </a:schemeClr>
            </a:solidFill>
          </a:ln>
        </p:spPr>
        <p:txBody>
          <a:bodyPr wrap="square" rtlCol="0">
            <a:spAutoFit/>
          </a:bodyPr>
          <a:lstStyle/>
          <a:p>
            <a:endParaRPr lang="en-IN" sz="2000" b="1" u="sng" dirty="0">
              <a:solidFill>
                <a:srgbClr val="00206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It is a report issued by the auditors of Bank and Bank Branches on certain matters prescribed by the Reserve Bank of India (‘RBI’)</a:t>
            </a:r>
            <a:r>
              <a:rPr lang="en-IN" sz="2200" dirty="0">
                <a:solidFill>
                  <a:srgbClr val="002060"/>
                </a:solidFill>
                <a:latin typeface="Times New Roman" panose="02020603050405020304" pitchFamily="18" charset="0"/>
                <a:cs typeface="Times New Roman" panose="02020603050405020304" pitchFamily="18" charset="0"/>
              </a:rPr>
              <a:t>,</a:t>
            </a:r>
          </a:p>
          <a:p>
            <a:pPr algn="just"/>
            <a:endParaRPr lang="en-IN" sz="2200" dirty="0">
              <a:solidFill>
                <a:srgbClr val="00206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The main audit report is to be submitted as per the requirements of the Banking Regulation        Act, 1949</a:t>
            </a:r>
            <a:r>
              <a:rPr lang="en-IN" sz="2200" dirty="0">
                <a:solidFill>
                  <a:srgbClr val="002060"/>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endParaRPr lang="en-IN" sz="22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LFAR is not an annexure to the auditor’s report but a separate and distinct reporting addressed to the Bank’s management in the format prescribed by the RBI</a:t>
            </a:r>
            <a:r>
              <a:rPr lang="en-IN" sz="2200" dirty="0">
                <a:solidFill>
                  <a:srgbClr val="002060"/>
                </a:solidFill>
                <a:latin typeface="Times New Roman" panose="02020603050405020304" pitchFamily="18" charset="0"/>
                <a:cs typeface="Times New Roman" panose="02020603050405020304" pitchFamily="18" charset="0"/>
              </a:rPr>
              <a:t>,</a:t>
            </a:r>
          </a:p>
          <a:p>
            <a:pPr algn="just"/>
            <a:endParaRPr lang="en-IN" sz="22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The Bank management in turn has to ensure compliance and place the same to its Board of Directors and submit it to RBI</a:t>
            </a:r>
            <a:r>
              <a:rPr lang="en-IN" sz="2200" dirty="0">
                <a:solidFill>
                  <a:srgbClr val="002060"/>
                </a:solidFill>
                <a:latin typeface="Times New Roman" panose="02020603050405020304" pitchFamily="18" charset="0"/>
                <a:cs typeface="Times New Roman" panose="02020603050405020304" pitchFamily="18" charset="0"/>
              </a:rPr>
              <a:t>,</a:t>
            </a:r>
          </a:p>
          <a:p>
            <a:pPr marL="342900" indent="-342900" algn="just">
              <a:buFont typeface="Wingdings" panose="05000000000000000000" pitchFamily="2" charset="2"/>
              <a:buChar char="v"/>
            </a:pPr>
            <a:endParaRPr lang="en-IN" sz="22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It was devised by RBI in 1985 and has been revised in 1992-93, 2003 and 2020.</a:t>
            </a:r>
          </a:p>
          <a:p>
            <a:pPr marL="342900" indent="-342900" algn="just">
              <a:buFont typeface="Wingdings" panose="05000000000000000000" pitchFamily="2" charset="2"/>
              <a:buChar char="v"/>
            </a:pPr>
            <a:endParaRPr lang="en-IN" sz="22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F19A0FC2-7421-C626-1220-0F3DEF658DC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E440F68C-D3B6-738D-8F8F-E5DA7696CB09}"/>
              </a:ext>
            </a:extLst>
          </p:cNvPr>
          <p:cNvSpPr>
            <a:spLocks noGrp="1"/>
          </p:cNvSpPr>
          <p:nvPr>
            <p:ph type="sldNum" sz="quarter" idx="12"/>
          </p:nvPr>
        </p:nvSpPr>
        <p:spPr/>
        <p:txBody>
          <a:bodyPr/>
          <a:lstStyle/>
          <a:p>
            <a:fld id="{D582C393-0FD6-4C39-9847-5C8FB6DCF7DE}" type="slidenum">
              <a:rPr lang="en-US" smtClean="0"/>
              <a:pPr/>
              <a:t>4</a:t>
            </a:fld>
            <a:endParaRPr lang="en-US" dirty="0"/>
          </a:p>
        </p:txBody>
      </p:sp>
      <p:sp>
        <p:nvSpPr>
          <p:cNvPr id="6" name="TextBox 5">
            <a:extLst>
              <a:ext uri="{FF2B5EF4-FFF2-40B4-BE49-F238E27FC236}">
                <a16:creationId xmlns:a16="http://schemas.microsoft.com/office/drawing/2014/main" id="{F8F39A30-075A-4918-7534-0410137F8BB2}"/>
              </a:ext>
            </a:extLst>
          </p:cNvPr>
          <p:cNvSpPr txBox="1"/>
          <p:nvPr/>
        </p:nvSpPr>
        <p:spPr>
          <a:xfrm>
            <a:off x="357352" y="230494"/>
            <a:ext cx="6096000" cy="707886"/>
          </a:xfrm>
          <a:prstGeom prst="rect">
            <a:avLst/>
          </a:prstGeom>
          <a:noFill/>
        </p:spPr>
        <p:txBody>
          <a:bodyPr wrap="square">
            <a:spAutoFit/>
          </a:bodyPr>
          <a:lstStyle/>
          <a:p>
            <a:r>
              <a:rPr lang="en-IN" sz="4000" b="1" u="sng" dirty="0">
                <a:solidFill>
                  <a:srgbClr val="002060"/>
                </a:solidFill>
                <a:latin typeface="Times New Roman" panose="02020603050405020304" pitchFamily="18" charset="0"/>
                <a:cs typeface="Times New Roman" panose="02020603050405020304" pitchFamily="18" charset="0"/>
              </a:rPr>
              <a:t>Introduction (1/2)</a:t>
            </a:r>
          </a:p>
        </p:txBody>
      </p:sp>
    </p:spTree>
    <p:extLst>
      <p:ext uri="{BB962C8B-B14F-4D97-AF65-F5344CB8AC3E}">
        <p14:creationId xmlns:p14="http://schemas.microsoft.com/office/powerpoint/2010/main" val="3485764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F389EB8-2544-7256-F6C3-ED19FB4C9A7A}"/>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B1AE3D6-5966-A795-E2A6-FAEA8F36F6B4}"/>
              </a:ext>
            </a:extLst>
          </p:cNvPr>
          <p:cNvSpPr txBox="1"/>
          <p:nvPr/>
        </p:nvSpPr>
        <p:spPr>
          <a:xfrm>
            <a:off x="243840" y="142240"/>
            <a:ext cx="11704320" cy="5709255"/>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(1/10)</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Refer the guidelines issued by the Head Office in this regard.</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date / month in which accounts were due for review and the date / month on which the review was done may be obtained.</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Date / Month of review can be verified from the sanction documents / terms.</a:t>
            </a:r>
          </a:p>
        </p:txBody>
      </p:sp>
      <p:sp>
        <p:nvSpPr>
          <p:cNvPr id="2" name="Footer Placeholder 1">
            <a:extLst>
              <a:ext uri="{FF2B5EF4-FFF2-40B4-BE49-F238E27FC236}">
                <a16:creationId xmlns:a16="http://schemas.microsoft.com/office/drawing/2014/main" id="{715C1B99-A474-0149-DB00-92C42C83B0E1}"/>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AFAAB851-0867-0EE2-79BB-D91F49FE7991}"/>
              </a:ext>
            </a:extLst>
          </p:cNvPr>
          <p:cNvSpPr>
            <a:spLocks noGrp="1"/>
          </p:cNvSpPr>
          <p:nvPr>
            <p:ph type="sldNum" sz="quarter" idx="12"/>
          </p:nvPr>
        </p:nvSpPr>
        <p:spPr/>
        <p:txBody>
          <a:bodyPr/>
          <a:lstStyle/>
          <a:p>
            <a:fld id="{D582C393-0FD6-4C39-9847-5C8FB6DCF7DE}" type="slidenum">
              <a:rPr lang="en-US" smtClean="0"/>
              <a:pPr/>
              <a:t>40</a:t>
            </a:fld>
            <a:endParaRPr lang="en-US" dirty="0"/>
          </a:p>
        </p:txBody>
      </p:sp>
      <p:sp>
        <p:nvSpPr>
          <p:cNvPr id="5" name="Rectangle 4">
            <a:extLst>
              <a:ext uri="{FF2B5EF4-FFF2-40B4-BE49-F238E27FC236}">
                <a16:creationId xmlns:a16="http://schemas.microsoft.com/office/drawing/2014/main" id="{E9EA9B4F-671D-837E-9FD5-E62E16E72F0D}"/>
              </a:ext>
            </a:extLst>
          </p:cNvPr>
          <p:cNvSpPr/>
          <p:nvPr/>
        </p:nvSpPr>
        <p:spPr>
          <a:xfrm>
            <a:off x="209156" y="985170"/>
            <a:ext cx="11856720" cy="255016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52438" indent="-452438" algn="just"/>
            <a:r>
              <a:rPr lang="en-US" sz="2000" dirty="0">
                <a:solidFill>
                  <a:schemeClr val="tx1"/>
                </a:solidFill>
                <a:latin typeface="Times New Roman" panose="02020603050405020304" pitchFamily="18" charset="0"/>
                <a:cs typeface="Times New Roman" panose="02020603050405020304" pitchFamily="18" charset="0"/>
              </a:rPr>
              <a:t>(</a:t>
            </a:r>
            <a:r>
              <a:rPr lang="en-US" sz="2000" dirty="0" err="1">
                <a:solidFill>
                  <a:schemeClr val="tx1"/>
                </a:solidFill>
                <a:latin typeface="Times New Roman" panose="02020603050405020304" pitchFamily="18" charset="0"/>
                <a:cs typeface="Times New Roman" panose="02020603050405020304" pitchFamily="18" charset="0"/>
              </a:rPr>
              <a:t>i</a:t>
            </a:r>
            <a:r>
              <a:rPr lang="en-US" sz="2000" dirty="0">
                <a:solidFill>
                  <a:schemeClr val="tx1"/>
                </a:solidFill>
                <a:latin typeface="Times New Roman" panose="02020603050405020304" pitchFamily="18" charset="0"/>
                <a:cs typeface="Times New Roman" panose="02020603050405020304" pitchFamily="18" charset="0"/>
              </a:rPr>
              <a:t>) 	Is the procedure laid down by the controlling authorities of the bank, for periodic review of advances, 	including periodic balance confirmation / acknowledgement of debts, followed by the branch? Provide 	analysis of the accounts overdue for review/renewal. </a:t>
            </a:r>
          </a:p>
          <a:p>
            <a:pPr algn="just"/>
            <a:r>
              <a:rPr lang="en-US" sz="2000" dirty="0">
                <a:solidFill>
                  <a:schemeClr val="tx1"/>
                </a:solidFill>
                <a:latin typeface="Times New Roman" panose="02020603050405020304" pitchFamily="18" charset="0"/>
                <a:cs typeface="Times New Roman" panose="02020603050405020304" pitchFamily="18" charset="0"/>
              </a:rPr>
              <a:t>	</a:t>
            </a:r>
          </a:p>
          <a:p>
            <a:pPr algn="just"/>
            <a:r>
              <a:rPr lang="en-US" sz="2000" dirty="0">
                <a:solidFill>
                  <a:schemeClr val="tx1"/>
                </a:solidFill>
                <a:latin typeface="Times New Roman" panose="02020603050405020304" pitchFamily="18" charset="0"/>
                <a:cs typeface="Times New Roman" panose="02020603050405020304" pitchFamily="18" charset="0"/>
              </a:rPr>
              <a:t>	What, in your opinion, are major shortcomings in monitoring, etc. </a:t>
            </a:r>
          </a:p>
          <a:p>
            <a:pPr algn="just"/>
            <a:r>
              <a:rPr lang="en-US" sz="2000" dirty="0">
                <a:solidFill>
                  <a:schemeClr val="tx1"/>
                </a:solidFill>
                <a:latin typeface="Times New Roman" panose="02020603050405020304" pitchFamily="18" charset="0"/>
                <a:cs typeface="Times New Roman" panose="02020603050405020304" pitchFamily="18" charset="0"/>
              </a:rPr>
              <a:t>	a) between 3 to 6 months, and </a:t>
            </a:r>
          </a:p>
          <a:p>
            <a:pPr algn="just"/>
            <a:r>
              <a:rPr lang="en-US" sz="2000" dirty="0">
                <a:solidFill>
                  <a:schemeClr val="tx1"/>
                </a:solidFill>
                <a:latin typeface="Times New Roman" panose="02020603050405020304" pitchFamily="18" charset="0"/>
                <a:cs typeface="Times New Roman" panose="02020603050405020304" pitchFamily="18" charset="0"/>
              </a:rPr>
              <a:t>	b) over 6 months</a:t>
            </a:r>
            <a:endParaRPr lang="en-US" sz="2000" dirty="0">
              <a:solidFill>
                <a:schemeClr val="tx1"/>
              </a:solidFill>
            </a:endParaRPr>
          </a:p>
        </p:txBody>
      </p:sp>
      <p:sp>
        <p:nvSpPr>
          <p:cNvPr id="6" name="Rectangle 5">
            <a:extLst>
              <a:ext uri="{FF2B5EF4-FFF2-40B4-BE49-F238E27FC236}">
                <a16:creationId xmlns:a16="http://schemas.microsoft.com/office/drawing/2014/main" id="{E3D90037-285F-0B80-1937-62B8F971A264}"/>
              </a:ext>
            </a:extLst>
          </p:cNvPr>
          <p:cNvSpPr/>
          <p:nvPr/>
        </p:nvSpPr>
        <p:spPr>
          <a:xfrm>
            <a:off x="208110" y="3762702"/>
            <a:ext cx="11856720" cy="225972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810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1" end="11"/>
                                            </p:txEl>
                                          </p:spTgt>
                                        </p:tgtEl>
                                        <p:attrNameLst>
                                          <p:attrName>style.visibility</p:attrName>
                                        </p:attrNameLst>
                                      </p:cBhvr>
                                      <p:to>
                                        <p:strVal val="visible"/>
                                      </p:to>
                                    </p:set>
                                    <p:animEffect transition="in" filter="fade">
                                      <p:cBhvr>
                                        <p:cTn id="7" dur="500"/>
                                        <p:tgtEl>
                                          <p:spTgt spid="4">
                                            <p:txEl>
                                              <p:pRg st="11" end="1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3" end="13"/>
                                            </p:txEl>
                                          </p:spTgt>
                                        </p:tgtEl>
                                        <p:attrNameLst>
                                          <p:attrName>style.visibility</p:attrName>
                                        </p:attrNameLst>
                                      </p:cBhvr>
                                      <p:to>
                                        <p:strVal val="visible"/>
                                      </p:to>
                                    </p:set>
                                    <p:animEffect transition="in" filter="fade">
                                      <p:cBhvr>
                                        <p:cTn id="10" dur="500"/>
                                        <p:tgtEl>
                                          <p:spTgt spid="4">
                                            <p:txEl>
                                              <p:pRg st="13" end="1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5" end="15"/>
                                            </p:txEl>
                                          </p:spTgt>
                                        </p:tgtEl>
                                        <p:attrNameLst>
                                          <p:attrName>style.visibility</p:attrName>
                                        </p:attrNameLst>
                                      </p:cBhvr>
                                      <p:to>
                                        <p:strVal val="visible"/>
                                      </p:to>
                                    </p:set>
                                    <p:animEffect transition="in" filter="fade">
                                      <p:cBhvr>
                                        <p:cTn id="13" dur="500"/>
                                        <p:tgtEl>
                                          <p:spTgt spid="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938B62A-1EA8-1FAF-6D0D-A392C622B8D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7109FBF-8C1E-780B-2A4B-B943E6FB377D}"/>
              </a:ext>
            </a:extLst>
          </p:cNvPr>
          <p:cNvSpPr txBox="1"/>
          <p:nvPr/>
        </p:nvSpPr>
        <p:spPr>
          <a:xfrm>
            <a:off x="243840" y="142240"/>
            <a:ext cx="11704320" cy="6324808"/>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(2/10)</a:t>
            </a:r>
          </a:p>
          <a:p>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marL="514350" indent="-514350" algn="just">
              <a:buAutoNum type="romanLcParenBoth" startAt="2"/>
            </a:pPr>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Borrower wise / month wise record showing receipt of security statements be confirmed.</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Confirm the working of drawing power based thereon.</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Confirm whether these statements are obtained on time.</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Compare movement shown in book debts &amp; creditors with debits/credits in the Bank.</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Confirm calculation of drawing power.</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Check whether latest audited financial statements are obtained for accounts reviewed / renewed during the year.</a:t>
            </a: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 stock and book debt statements are more than three months old, check whether that account is correctly classified.</a:t>
            </a:r>
          </a:p>
        </p:txBody>
      </p:sp>
      <p:sp>
        <p:nvSpPr>
          <p:cNvPr id="2" name="Footer Placeholder 1">
            <a:extLst>
              <a:ext uri="{FF2B5EF4-FFF2-40B4-BE49-F238E27FC236}">
                <a16:creationId xmlns:a16="http://schemas.microsoft.com/office/drawing/2014/main" id="{613D54A9-C7DD-9639-97E6-64E4BB3B483D}"/>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253B4108-EFC2-EC94-CCEE-5A9A71265A27}"/>
              </a:ext>
            </a:extLst>
          </p:cNvPr>
          <p:cNvSpPr>
            <a:spLocks noGrp="1"/>
          </p:cNvSpPr>
          <p:nvPr>
            <p:ph type="sldNum" sz="quarter" idx="12"/>
          </p:nvPr>
        </p:nvSpPr>
        <p:spPr/>
        <p:txBody>
          <a:bodyPr/>
          <a:lstStyle/>
          <a:p>
            <a:fld id="{D582C393-0FD6-4C39-9847-5C8FB6DCF7DE}" type="slidenum">
              <a:rPr lang="en-US" smtClean="0"/>
              <a:pPr/>
              <a:t>41</a:t>
            </a:fld>
            <a:endParaRPr lang="en-US" dirty="0"/>
          </a:p>
        </p:txBody>
      </p:sp>
      <p:sp>
        <p:nvSpPr>
          <p:cNvPr id="5" name="Rectangle 4">
            <a:extLst>
              <a:ext uri="{FF2B5EF4-FFF2-40B4-BE49-F238E27FC236}">
                <a16:creationId xmlns:a16="http://schemas.microsoft.com/office/drawing/2014/main" id="{BD83814D-6A56-6403-7ED7-363318F29412}"/>
              </a:ext>
            </a:extLst>
          </p:cNvPr>
          <p:cNvSpPr/>
          <p:nvPr/>
        </p:nvSpPr>
        <p:spPr>
          <a:xfrm>
            <a:off x="213361" y="943139"/>
            <a:ext cx="11856720" cy="216408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514350" indent="-514350" algn="just">
              <a:buAutoNum type="romanLcParenBoth" startAt="2"/>
            </a:pPr>
            <a:r>
              <a:rPr lang="en-US" sz="2000" dirty="0">
                <a:solidFill>
                  <a:schemeClr val="tx1"/>
                </a:solidFill>
                <a:latin typeface="Times New Roman" panose="02020603050405020304" pitchFamily="18" charset="0"/>
                <a:cs typeface="Times New Roman" panose="02020603050405020304" pitchFamily="18" charset="0"/>
              </a:rPr>
              <a:t>a) Are the stock / book debt statements and other periodic operational data and financial statements, etc., received regularly from the borrowers and duly scrutinized? Is suitable action taken on the basis of such scrutiny in appropriate cases?</a:t>
            </a:r>
          </a:p>
          <a:p>
            <a:pPr algn="just"/>
            <a:r>
              <a:rPr lang="en-US" sz="2000" dirty="0">
                <a:solidFill>
                  <a:schemeClr val="tx1"/>
                </a:solidFill>
                <a:latin typeface="Times New Roman" panose="02020603050405020304" pitchFamily="18" charset="0"/>
                <a:cs typeface="Times New Roman" panose="02020603050405020304" pitchFamily="18" charset="0"/>
              </a:rPr>
              <a:t>	b) Is the DP properly computed?</a:t>
            </a:r>
          </a:p>
          <a:p>
            <a:pPr algn="just"/>
            <a:r>
              <a:rPr lang="en-US" sz="2000" dirty="0">
                <a:solidFill>
                  <a:schemeClr val="tx1"/>
                </a:solidFill>
                <a:latin typeface="Times New Roman" panose="02020603050405020304" pitchFamily="18" charset="0"/>
                <a:cs typeface="Times New Roman" panose="02020603050405020304" pitchFamily="18" charset="0"/>
              </a:rPr>
              <a:t>	c) Whether the latest audited financial statements are obtained for accounts reviewed / renewed during the 		year?</a:t>
            </a:r>
            <a:endParaRPr lang="en-US" sz="2000" dirty="0">
              <a:solidFill>
                <a:schemeClr val="tx1"/>
              </a:solidFill>
            </a:endParaRPr>
          </a:p>
        </p:txBody>
      </p:sp>
      <p:sp>
        <p:nvSpPr>
          <p:cNvPr id="6" name="Rectangle 5">
            <a:extLst>
              <a:ext uri="{FF2B5EF4-FFF2-40B4-BE49-F238E27FC236}">
                <a16:creationId xmlns:a16="http://schemas.microsoft.com/office/drawing/2014/main" id="{9764BF09-C864-E4CC-4CF0-C4444534BFBA}"/>
              </a:ext>
            </a:extLst>
          </p:cNvPr>
          <p:cNvSpPr/>
          <p:nvPr/>
        </p:nvSpPr>
        <p:spPr>
          <a:xfrm>
            <a:off x="208106" y="3478923"/>
            <a:ext cx="11856720" cy="300595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5658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10" end="10"/>
                                            </p:txEl>
                                          </p:spTgt>
                                        </p:tgtEl>
                                        <p:attrNameLst>
                                          <p:attrName>style.visibility</p:attrName>
                                        </p:attrNameLst>
                                      </p:cBhvr>
                                      <p:to>
                                        <p:strVal val="visible"/>
                                      </p:to>
                                    </p:set>
                                    <p:animEffect transition="in" filter="fade">
                                      <p:cBhvr>
                                        <p:cTn id="7" dur="500"/>
                                        <p:tgtEl>
                                          <p:spTgt spid="4">
                                            <p:txEl>
                                              <p:pRg st="10" end="1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1" end="11"/>
                                            </p:txEl>
                                          </p:spTgt>
                                        </p:tgtEl>
                                        <p:attrNameLst>
                                          <p:attrName>style.visibility</p:attrName>
                                        </p:attrNameLst>
                                      </p:cBhvr>
                                      <p:to>
                                        <p:strVal val="visible"/>
                                      </p:to>
                                    </p:set>
                                    <p:animEffect transition="in" filter="fade">
                                      <p:cBhvr>
                                        <p:cTn id="10" dur="500"/>
                                        <p:tgtEl>
                                          <p:spTgt spid="4">
                                            <p:txEl>
                                              <p:pRg st="11" end="1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2" end="12"/>
                                            </p:txEl>
                                          </p:spTgt>
                                        </p:tgtEl>
                                        <p:attrNameLst>
                                          <p:attrName>style.visibility</p:attrName>
                                        </p:attrNameLst>
                                      </p:cBhvr>
                                      <p:to>
                                        <p:strVal val="visible"/>
                                      </p:to>
                                    </p:set>
                                    <p:animEffect transition="in" filter="fade">
                                      <p:cBhvr>
                                        <p:cTn id="13" dur="500"/>
                                        <p:tgtEl>
                                          <p:spTgt spid="4">
                                            <p:txEl>
                                              <p:pRg st="12" end="1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3" end="13"/>
                                            </p:txEl>
                                          </p:spTgt>
                                        </p:tgtEl>
                                        <p:attrNameLst>
                                          <p:attrName>style.visibility</p:attrName>
                                        </p:attrNameLst>
                                      </p:cBhvr>
                                      <p:to>
                                        <p:strVal val="visible"/>
                                      </p:to>
                                    </p:set>
                                    <p:animEffect transition="in" filter="fade">
                                      <p:cBhvr>
                                        <p:cTn id="16" dur="500"/>
                                        <p:tgtEl>
                                          <p:spTgt spid="4">
                                            <p:txEl>
                                              <p:pRg st="13" end="1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4" end="14"/>
                                            </p:txEl>
                                          </p:spTgt>
                                        </p:tgtEl>
                                        <p:attrNameLst>
                                          <p:attrName>style.visibility</p:attrName>
                                        </p:attrNameLst>
                                      </p:cBhvr>
                                      <p:to>
                                        <p:strVal val="visible"/>
                                      </p:to>
                                    </p:set>
                                    <p:animEffect transition="in" filter="fade">
                                      <p:cBhvr>
                                        <p:cTn id="19" dur="500"/>
                                        <p:tgtEl>
                                          <p:spTgt spid="4">
                                            <p:txEl>
                                              <p:pRg st="14" end="1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15" end="15"/>
                                            </p:txEl>
                                          </p:spTgt>
                                        </p:tgtEl>
                                        <p:attrNameLst>
                                          <p:attrName>style.visibility</p:attrName>
                                        </p:attrNameLst>
                                      </p:cBhvr>
                                      <p:to>
                                        <p:strVal val="visible"/>
                                      </p:to>
                                    </p:set>
                                    <p:animEffect transition="in" filter="fade">
                                      <p:cBhvr>
                                        <p:cTn id="22" dur="500"/>
                                        <p:tgtEl>
                                          <p:spTgt spid="4">
                                            <p:txEl>
                                              <p:pRg st="15" end="1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16" end="16"/>
                                            </p:txEl>
                                          </p:spTgt>
                                        </p:tgtEl>
                                        <p:attrNameLst>
                                          <p:attrName>style.visibility</p:attrName>
                                        </p:attrNameLst>
                                      </p:cBhvr>
                                      <p:to>
                                        <p:strVal val="visible"/>
                                      </p:to>
                                    </p:set>
                                    <p:animEffect transition="in" filter="fade">
                                      <p:cBhvr>
                                        <p:cTn id="25"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ED9B2FA-DC69-277C-DDDE-BD4E7EE7A83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98B6544-503B-9E3D-7F70-B0ACA1D5CF17}"/>
              </a:ext>
            </a:extLst>
          </p:cNvPr>
          <p:cNvSpPr txBox="1"/>
          <p:nvPr/>
        </p:nvSpPr>
        <p:spPr>
          <a:xfrm>
            <a:off x="172943" y="109639"/>
            <a:ext cx="11704320" cy="5955476"/>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(3/10)</a:t>
            </a:r>
          </a:p>
          <a:p>
            <a:pPr algn="just">
              <a:spcBef>
                <a:spcPts val="600"/>
              </a:spcBef>
              <a:spcAft>
                <a:spcPts val="600"/>
              </a:spcAft>
            </a:pPr>
            <a:r>
              <a:rPr lang="en-US" sz="2000"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sz="1900" b="1" dirty="0">
                <a:solidFill>
                  <a:srgbClr val="002060"/>
                </a:solidFill>
                <a:latin typeface="Times New Roman" panose="02020603050405020304" pitchFamily="18" charset="0"/>
                <a:cs typeface="Times New Roman" panose="02020603050405020304" pitchFamily="18" charset="0"/>
              </a:rPr>
              <a:t>Scenario:</a:t>
            </a:r>
            <a:r>
              <a:rPr lang="en-US" sz="1900" dirty="0">
                <a:solidFill>
                  <a:srgbClr val="002060"/>
                </a:solidFill>
                <a:latin typeface="Times New Roman" panose="02020603050405020304" pitchFamily="18" charset="0"/>
                <a:cs typeface="Times New Roman" panose="02020603050405020304" pitchFamily="18" charset="0"/>
              </a:rPr>
              <a:t> Delay in Receipt of Stock Statements</a:t>
            </a:r>
          </a:p>
          <a:p>
            <a:pPr algn="just">
              <a:spcBef>
                <a:spcPts val="600"/>
              </a:spcBef>
              <a:spcAft>
                <a:spcPts val="600"/>
              </a:spcAft>
            </a:pPr>
            <a:r>
              <a:rPr lang="en-US" sz="1900" b="1" dirty="0">
                <a:solidFill>
                  <a:srgbClr val="002060"/>
                </a:solidFill>
                <a:latin typeface="Times New Roman" panose="02020603050405020304" pitchFamily="18" charset="0"/>
                <a:cs typeface="Times New Roman" panose="02020603050405020304" pitchFamily="18" charset="0"/>
              </a:rPr>
              <a:t>Observations:</a:t>
            </a:r>
            <a:r>
              <a:rPr lang="en-US" sz="1900"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sz="1900" dirty="0">
                <a:solidFill>
                  <a:srgbClr val="002060"/>
                </a:solidFill>
                <a:latin typeface="Times New Roman" panose="02020603050405020304" pitchFamily="18" charset="0"/>
                <a:cs typeface="Times New Roman" panose="02020603050405020304" pitchFamily="18" charset="0"/>
              </a:rPr>
              <a:t>CC limit sanctioned: ₹2.20 crore to ABC Traders.</a:t>
            </a:r>
          </a:p>
          <a:p>
            <a:pPr marL="342900" indent="-342900" algn="just">
              <a:buFont typeface="Arial" panose="020B0604020202020204" pitchFamily="34" charset="0"/>
              <a:buChar char="•"/>
            </a:pPr>
            <a:r>
              <a:rPr lang="en-US" sz="1900" dirty="0">
                <a:solidFill>
                  <a:srgbClr val="002060"/>
                </a:solidFill>
                <a:latin typeface="Times New Roman" panose="02020603050405020304" pitchFamily="18" charset="0"/>
                <a:cs typeface="Times New Roman" panose="02020603050405020304" pitchFamily="18" charset="0"/>
              </a:rPr>
              <a:t>Sanction terms require monthly stock and book debt statements to be submitted by the 10th of the following month.</a:t>
            </a:r>
          </a:p>
          <a:p>
            <a:pPr marL="342900" indent="-342900" algn="just">
              <a:buFont typeface="Arial" panose="020B0604020202020204" pitchFamily="34" charset="0"/>
              <a:buChar char="•"/>
            </a:pPr>
            <a:r>
              <a:rPr lang="en-US" sz="1900" dirty="0">
                <a:solidFill>
                  <a:srgbClr val="002060"/>
                </a:solidFill>
                <a:latin typeface="Times New Roman" panose="02020603050405020304" pitchFamily="18" charset="0"/>
                <a:cs typeface="Times New Roman" panose="02020603050405020304" pitchFamily="18" charset="0"/>
              </a:rPr>
              <a:t>During verification of the borrower-wise stock statement register and loan file, it was observed that:</a:t>
            </a:r>
          </a:p>
          <a:p>
            <a:pPr marL="720725" indent="-342900" algn="just">
              <a:buFont typeface="Courier New" panose="02070309020205020404" pitchFamily="49" charset="0"/>
              <a:buChar char="o"/>
            </a:pPr>
            <a:r>
              <a:rPr lang="en-US" sz="1900" dirty="0">
                <a:solidFill>
                  <a:srgbClr val="002060"/>
                </a:solidFill>
                <a:latin typeface="Times New Roman" panose="02020603050405020304" pitchFamily="18" charset="0"/>
                <a:cs typeface="Times New Roman" panose="02020603050405020304" pitchFamily="18" charset="0"/>
              </a:rPr>
              <a:t>April statement received on 25 June</a:t>
            </a:r>
          </a:p>
          <a:p>
            <a:pPr marL="720725" indent="-342900" algn="just">
              <a:buFont typeface="Courier New" panose="02070309020205020404" pitchFamily="49" charset="0"/>
              <a:buChar char="o"/>
            </a:pPr>
            <a:r>
              <a:rPr lang="en-US" sz="1900" dirty="0">
                <a:solidFill>
                  <a:srgbClr val="002060"/>
                </a:solidFill>
                <a:latin typeface="Times New Roman" panose="02020603050405020304" pitchFamily="18" charset="0"/>
                <a:cs typeface="Times New Roman" panose="02020603050405020304" pitchFamily="18" charset="0"/>
              </a:rPr>
              <a:t>May statement received on 30 July</a:t>
            </a:r>
          </a:p>
          <a:p>
            <a:pPr marL="720725" indent="-342900" algn="just">
              <a:buFont typeface="Courier New" panose="02070309020205020404" pitchFamily="49" charset="0"/>
              <a:buChar char="o"/>
            </a:pPr>
            <a:r>
              <a:rPr lang="en-US" sz="1900" dirty="0">
                <a:solidFill>
                  <a:srgbClr val="002060"/>
                </a:solidFill>
                <a:latin typeface="Times New Roman" panose="02020603050405020304" pitchFamily="18" charset="0"/>
                <a:cs typeface="Times New Roman" panose="02020603050405020304" pitchFamily="18" charset="0"/>
              </a:rPr>
              <a:t>June statement received on 20 August</a:t>
            </a:r>
          </a:p>
          <a:p>
            <a:pPr marL="342900" indent="-342900" algn="just">
              <a:buFont typeface="Arial" panose="020B0604020202020204" pitchFamily="34" charset="0"/>
              <a:buChar char="•"/>
            </a:pPr>
            <a:r>
              <a:rPr lang="en-US" sz="1900" dirty="0">
                <a:solidFill>
                  <a:srgbClr val="002060"/>
                </a:solidFill>
                <a:latin typeface="Times New Roman" panose="02020603050405020304" pitchFamily="18" charset="0"/>
                <a:cs typeface="Times New Roman" panose="02020603050405020304" pitchFamily="18" charset="0"/>
              </a:rPr>
              <a:t>Thus, statements were received with delays of about 45–60 days.</a:t>
            </a:r>
          </a:p>
          <a:p>
            <a:pPr marL="342900" indent="-342900" algn="just">
              <a:buFont typeface="Arial" panose="020B0604020202020204" pitchFamily="34" charset="0"/>
              <a:buChar char="•"/>
            </a:pPr>
            <a:r>
              <a:rPr lang="en-US" sz="1900" dirty="0">
                <a:solidFill>
                  <a:srgbClr val="002060"/>
                </a:solidFill>
                <a:latin typeface="Times New Roman" panose="02020603050405020304" pitchFamily="18" charset="0"/>
                <a:cs typeface="Times New Roman" panose="02020603050405020304" pitchFamily="18" charset="0"/>
              </a:rPr>
              <a:t>No evidence of follow-up by the branch for timely submission.</a:t>
            </a:r>
          </a:p>
          <a:p>
            <a:pPr algn="just">
              <a:spcBef>
                <a:spcPts val="600"/>
              </a:spcBef>
              <a:spcAft>
                <a:spcPts val="600"/>
              </a:spcAft>
            </a:pPr>
            <a:r>
              <a:rPr lang="en-US" sz="1900" b="1" dirty="0">
                <a:solidFill>
                  <a:srgbClr val="002060"/>
                </a:solidFill>
                <a:latin typeface="Times New Roman" panose="02020603050405020304" pitchFamily="18" charset="0"/>
                <a:cs typeface="Times New Roman" panose="02020603050405020304" pitchFamily="18" charset="0"/>
              </a:rPr>
              <a:t>Weak Response: </a:t>
            </a:r>
            <a:r>
              <a:rPr lang="en-US" sz="1900" dirty="0">
                <a:solidFill>
                  <a:srgbClr val="002060"/>
                </a:solidFill>
                <a:latin typeface="Times New Roman" panose="02020603050405020304" pitchFamily="18" charset="0"/>
                <a:cs typeface="Times New Roman" panose="02020603050405020304" pitchFamily="18" charset="0"/>
              </a:rPr>
              <a:t>Stock statements were delayed in some cases.</a:t>
            </a:r>
          </a:p>
          <a:p>
            <a:pPr algn="just">
              <a:spcBef>
                <a:spcPts val="600"/>
              </a:spcBef>
              <a:spcAft>
                <a:spcPts val="600"/>
              </a:spcAft>
            </a:pPr>
            <a:r>
              <a:rPr lang="en-US" sz="1900" b="1" dirty="0">
                <a:solidFill>
                  <a:srgbClr val="002060"/>
                </a:solidFill>
                <a:latin typeface="Times New Roman" panose="02020603050405020304" pitchFamily="18" charset="0"/>
                <a:cs typeface="Times New Roman" panose="02020603050405020304" pitchFamily="18" charset="0"/>
              </a:rPr>
              <a:t>Suggested Response:</a:t>
            </a:r>
          </a:p>
          <a:p>
            <a:pPr algn="just"/>
            <a:r>
              <a:rPr lang="en-US" sz="1900" dirty="0">
                <a:solidFill>
                  <a:srgbClr val="002060"/>
                </a:solidFill>
                <a:latin typeface="Times New Roman" panose="02020603050405020304" pitchFamily="18" charset="0"/>
                <a:cs typeface="Times New Roman" panose="02020603050405020304" pitchFamily="18" charset="0"/>
              </a:rPr>
              <a:t>In A/c No. XXXXX – ABC Traders (CC limit ₹2.20 crore), monthly stock statements were received with delays ranging from 45 to 60 days during the year as against the periodicity stipulated in the sanction terms.</a:t>
            </a:r>
            <a:endParaRPr lang="en-US" sz="1900" u="sng"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DF64DF9A-C6BC-31D5-EA2D-0CB9F9AE0056}"/>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9800663C-F86E-768D-4082-A7F1084DF536}"/>
              </a:ext>
            </a:extLst>
          </p:cNvPr>
          <p:cNvSpPr>
            <a:spLocks noGrp="1"/>
          </p:cNvSpPr>
          <p:nvPr>
            <p:ph type="sldNum" sz="quarter" idx="12"/>
          </p:nvPr>
        </p:nvSpPr>
        <p:spPr/>
        <p:txBody>
          <a:bodyPr/>
          <a:lstStyle/>
          <a:p>
            <a:fld id="{D582C393-0FD6-4C39-9847-5C8FB6DCF7DE}" type="slidenum">
              <a:rPr lang="en-US" smtClean="0"/>
              <a:pPr/>
              <a:t>42</a:t>
            </a:fld>
            <a:endParaRPr lang="en-US" dirty="0"/>
          </a:p>
        </p:txBody>
      </p:sp>
    </p:spTree>
    <p:extLst>
      <p:ext uri="{BB962C8B-B14F-4D97-AF65-F5344CB8AC3E}">
        <p14:creationId xmlns:p14="http://schemas.microsoft.com/office/powerpoint/2010/main" val="785572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xEl>
                                              <p:pRg st="13" end="13"/>
                                            </p:txEl>
                                          </p:spTgt>
                                        </p:tgtEl>
                                        <p:attrNameLst>
                                          <p:attrName>style.visibility</p:attrName>
                                        </p:attrNameLst>
                                      </p:cBhvr>
                                      <p:to>
                                        <p:strVal val="visible"/>
                                      </p:to>
                                    </p:set>
                                    <p:animEffect transition="in" filter="fade">
                                      <p:cBhvr>
                                        <p:cTn id="11" dur="500"/>
                                        <p:tgtEl>
                                          <p:spTgt spid="4">
                                            <p:txEl>
                                              <p:pRg st="13" end="13"/>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4">
                                            <p:txEl>
                                              <p:pRg st="14" end="14"/>
                                            </p:txEl>
                                          </p:spTgt>
                                        </p:tgtEl>
                                        <p:attrNameLst>
                                          <p:attrName>style.visibility</p:attrName>
                                        </p:attrNameLst>
                                      </p:cBhvr>
                                      <p:to>
                                        <p:strVal val="visible"/>
                                      </p:to>
                                    </p:set>
                                    <p:animEffect transition="in" filter="fade">
                                      <p:cBhvr>
                                        <p:cTn id="14"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B6EA989-BD73-F5AA-D61B-34810A4A09C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3C22234-F6C6-520C-F9C7-01D1F7E239A7}"/>
              </a:ext>
            </a:extLst>
          </p:cNvPr>
          <p:cNvSpPr txBox="1"/>
          <p:nvPr/>
        </p:nvSpPr>
        <p:spPr>
          <a:xfrm>
            <a:off x="243840" y="142240"/>
            <a:ext cx="1170432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(4/10)</a:t>
            </a:r>
          </a:p>
          <a:p>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Refer the guidelines issued by the Head Office in this regard and confirm the compliance thereof.</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Examine the compliances obtained, action taken in cases wherein deficiencies are reported by the stock auditors.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Whether adverse issues in stock audit reports are duly factored in review / renewal notes.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 stock audit report contains material discrepancies, verify action taken by the branch to confirm replies given by the borrower. If the replies are not satisfactory, then the same should be mentioned in LFAR along with discrepancies observed in stock audit.</a:t>
            </a:r>
          </a:p>
        </p:txBody>
      </p:sp>
      <p:sp>
        <p:nvSpPr>
          <p:cNvPr id="2" name="Footer Placeholder 1">
            <a:extLst>
              <a:ext uri="{FF2B5EF4-FFF2-40B4-BE49-F238E27FC236}">
                <a16:creationId xmlns:a16="http://schemas.microsoft.com/office/drawing/2014/main" id="{52309941-6092-7861-9426-0A4F8C548A75}"/>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7AFA4FC1-A3E0-A177-7E16-7E25C1E32E1F}"/>
              </a:ext>
            </a:extLst>
          </p:cNvPr>
          <p:cNvSpPr>
            <a:spLocks noGrp="1"/>
          </p:cNvSpPr>
          <p:nvPr>
            <p:ph type="sldNum" sz="quarter" idx="12"/>
          </p:nvPr>
        </p:nvSpPr>
        <p:spPr/>
        <p:txBody>
          <a:bodyPr/>
          <a:lstStyle/>
          <a:p>
            <a:fld id="{D582C393-0FD6-4C39-9847-5C8FB6DCF7DE}" type="slidenum">
              <a:rPr lang="en-US" smtClean="0"/>
              <a:pPr/>
              <a:t>43</a:t>
            </a:fld>
            <a:endParaRPr lang="en-US" dirty="0"/>
          </a:p>
        </p:txBody>
      </p:sp>
      <p:sp>
        <p:nvSpPr>
          <p:cNvPr id="5" name="Rectangle 4">
            <a:extLst>
              <a:ext uri="{FF2B5EF4-FFF2-40B4-BE49-F238E27FC236}">
                <a16:creationId xmlns:a16="http://schemas.microsoft.com/office/drawing/2014/main" id="{A417EDA4-AC60-9632-F6CD-CFB0AD3B88E0}"/>
              </a:ext>
            </a:extLst>
          </p:cNvPr>
          <p:cNvSpPr/>
          <p:nvPr/>
        </p:nvSpPr>
        <p:spPr>
          <a:xfrm>
            <a:off x="213360" y="974652"/>
            <a:ext cx="11856720" cy="1837955"/>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latin typeface="Times New Roman" panose="02020603050405020304" pitchFamily="18" charset="0"/>
                <a:cs typeface="Times New Roman" panose="02020603050405020304" pitchFamily="18" charset="0"/>
              </a:rPr>
              <a:t>(iii) a) Whether there exists a system of obtaining reports on stock audits periodically?</a:t>
            </a:r>
          </a:p>
          <a:p>
            <a:pPr algn="just"/>
            <a:r>
              <a:rPr lang="en-US" sz="2000" dirty="0">
                <a:solidFill>
                  <a:schemeClr val="tx1"/>
                </a:solidFill>
                <a:latin typeface="Times New Roman" panose="02020603050405020304" pitchFamily="18" charset="0"/>
                <a:cs typeface="Times New Roman" panose="02020603050405020304" pitchFamily="18" charset="0"/>
              </a:rPr>
              <a:t>	b) If so, whether the branch has complied with such system?</a:t>
            </a:r>
          </a:p>
          <a:p>
            <a:pPr algn="just"/>
            <a:r>
              <a:rPr lang="en-US" sz="2000" dirty="0">
                <a:solidFill>
                  <a:schemeClr val="tx1"/>
                </a:solidFill>
                <a:latin typeface="Times New Roman" panose="02020603050405020304" pitchFamily="18" charset="0"/>
                <a:cs typeface="Times New Roman" panose="02020603050405020304" pitchFamily="18" charset="0"/>
              </a:rPr>
              <a:t>	c) Details of:</a:t>
            </a:r>
          </a:p>
          <a:p>
            <a:pPr marL="803275" indent="-342900"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cases where stock audit was required but was not conducted</a:t>
            </a:r>
          </a:p>
          <a:p>
            <a:pPr marL="803275" indent="-342900" algn="just">
              <a:buFont typeface="Wingdings" panose="05000000000000000000" pitchFamily="2" charset="2"/>
              <a:buChar char="Ø"/>
            </a:pPr>
            <a:r>
              <a:rPr lang="en-US" sz="2000" dirty="0">
                <a:solidFill>
                  <a:schemeClr val="tx1"/>
                </a:solidFill>
                <a:latin typeface="Times New Roman" panose="02020603050405020304" pitchFamily="18" charset="0"/>
                <a:cs typeface="Times New Roman" panose="02020603050405020304" pitchFamily="18" charset="0"/>
              </a:rPr>
              <a:t>where stock audit was conducted but no action was taken on adverse features</a:t>
            </a:r>
            <a:endParaRPr lang="en-US" sz="2000" dirty="0">
              <a:solidFill>
                <a:schemeClr val="tx1"/>
              </a:solidFill>
            </a:endParaRPr>
          </a:p>
        </p:txBody>
      </p:sp>
      <p:sp>
        <p:nvSpPr>
          <p:cNvPr id="6" name="Rectangle 5">
            <a:extLst>
              <a:ext uri="{FF2B5EF4-FFF2-40B4-BE49-F238E27FC236}">
                <a16:creationId xmlns:a16="http://schemas.microsoft.com/office/drawing/2014/main" id="{D5F2A661-8D61-D4C8-E137-8CB4E3304795}"/>
              </a:ext>
            </a:extLst>
          </p:cNvPr>
          <p:cNvSpPr/>
          <p:nvPr/>
        </p:nvSpPr>
        <p:spPr>
          <a:xfrm>
            <a:off x="208109" y="2955861"/>
            <a:ext cx="11856720" cy="325575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6234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8" end="8"/>
                                            </p:txEl>
                                          </p:spTgt>
                                        </p:tgtEl>
                                        <p:attrNameLst>
                                          <p:attrName>style.visibility</p:attrName>
                                        </p:attrNameLst>
                                      </p:cBhvr>
                                      <p:to>
                                        <p:strVal val="visible"/>
                                      </p:to>
                                    </p:set>
                                    <p:animEffect transition="in" filter="fade">
                                      <p:cBhvr>
                                        <p:cTn id="7" dur="500"/>
                                        <p:tgtEl>
                                          <p:spTgt spid="4">
                                            <p:txEl>
                                              <p:pRg st="8" end="8"/>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0" end="10"/>
                                            </p:txEl>
                                          </p:spTgt>
                                        </p:tgtEl>
                                        <p:attrNameLst>
                                          <p:attrName>style.visibility</p:attrName>
                                        </p:attrNameLst>
                                      </p:cBhvr>
                                      <p:to>
                                        <p:strVal val="visible"/>
                                      </p:to>
                                    </p:set>
                                    <p:animEffect transition="in" filter="fade">
                                      <p:cBhvr>
                                        <p:cTn id="10" dur="500"/>
                                        <p:tgtEl>
                                          <p:spTgt spid="4">
                                            <p:txEl>
                                              <p:pRg st="10" end="1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2" end="12"/>
                                            </p:txEl>
                                          </p:spTgt>
                                        </p:tgtEl>
                                        <p:attrNameLst>
                                          <p:attrName>style.visibility</p:attrName>
                                        </p:attrNameLst>
                                      </p:cBhvr>
                                      <p:to>
                                        <p:strVal val="visible"/>
                                      </p:to>
                                    </p:set>
                                    <p:animEffect transition="in" filter="fade">
                                      <p:cBhvr>
                                        <p:cTn id="13" dur="500"/>
                                        <p:tgtEl>
                                          <p:spTgt spid="4">
                                            <p:txEl>
                                              <p:pRg st="12" end="1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4" end="14"/>
                                            </p:txEl>
                                          </p:spTgt>
                                        </p:tgtEl>
                                        <p:attrNameLst>
                                          <p:attrName>style.visibility</p:attrName>
                                        </p:attrNameLst>
                                      </p:cBhvr>
                                      <p:to>
                                        <p:strVal val="visible"/>
                                      </p:to>
                                    </p:set>
                                    <p:animEffect transition="in" filter="fade">
                                      <p:cBhvr>
                                        <p:cTn id="16"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5D687F2-0D80-1BA1-5DF4-2ED3B8C52DB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43E4F6E-DBC0-6312-0898-F43AE121D97A}"/>
              </a:ext>
            </a:extLst>
          </p:cNvPr>
          <p:cNvSpPr txBox="1"/>
          <p:nvPr/>
        </p:nvSpPr>
        <p:spPr>
          <a:xfrm>
            <a:off x="243840" y="142240"/>
            <a:ext cx="11704320" cy="6324808"/>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(5/10)</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that the branch has obtained audited financial statements of non-corporate borrowers whose financial statements should be audited as per the Credit policy of the Bank.</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In order to strengthen the information sharing system among banks in respect of the borrowers enjoying credit facilities from multiple banks, the banks are required to obtain regular certification by a professional, preferably a Company Secretary, regarding compliance of various statutory prescriptions.</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whether diligence report has been obtained or not. If the same is not available, it should be reported.</a:t>
            </a:r>
          </a:p>
        </p:txBody>
      </p:sp>
      <p:sp>
        <p:nvSpPr>
          <p:cNvPr id="2" name="Footer Placeholder 1">
            <a:extLst>
              <a:ext uri="{FF2B5EF4-FFF2-40B4-BE49-F238E27FC236}">
                <a16:creationId xmlns:a16="http://schemas.microsoft.com/office/drawing/2014/main" id="{8B131D56-8CEE-35D7-D004-946A03658AAD}"/>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20828BAF-0944-BA06-54CE-39DF9E4B80F6}"/>
              </a:ext>
            </a:extLst>
          </p:cNvPr>
          <p:cNvSpPr>
            <a:spLocks noGrp="1"/>
          </p:cNvSpPr>
          <p:nvPr>
            <p:ph type="sldNum" sz="quarter" idx="12"/>
          </p:nvPr>
        </p:nvSpPr>
        <p:spPr/>
        <p:txBody>
          <a:bodyPr/>
          <a:lstStyle/>
          <a:p>
            <a:fld id="{D582C393-0FD6-4C39-9847-5C8FB6DCF7DE}" type="slidenum">
              <a:rPr lang="en-US" smtClean="0"/>
              <a:pPr/>
              <a:t>44</a:t>
            </a:fld>
            <a:endParaRPr lang="en-US" dirty="0"/>
          </a:p>
        </p:txBody>
      </p:sp>
      <p:sp>
        <p:nvSpPr>
          <p:cNvPr id="5" name="Rectangle 4">
            <a:extLst>
              <a:ext uri="{FF2B5EF4-FFF2-40B4-BE49-F238E27FC236}">
                <a16:creationId xmlns:a16="http://schemas.microsoft.com/office/drawing/2014/main" id="{1EBAA73B-F08D-F6D3-80B8-688BF4173081}"/>
              </a:ext>
            </a:extLst>
          </p:cNvPr>
          <p:cNvSpPr/>
          <p:nvPr/>
        </p:nvSpPr>
        <p:spPr>
          <a:xfrm>
            <a:off x="170856" y="1012847"/>
            <a:ext cx="11856720" cy="84194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nSpc>
                <a:spcPct val="150000"/>
              </a:lnSpc>
            </a:pPr>
            <a:r>
              <a:rPr lang="en-US" sz="2000" dirty="0">
                <a:solidFill>
                  <a:schemeClr val="tx1"/>
                </a:solidFill>
                <a:latin typeface="Times New Roman" panose="02020603050405020304" pitchFamily="18" charset="0"/>
                <a:cs typeface="Times New Roman" panose="02020603050405020304" pitchFamily="18" charset="0"/>
              </a:rPr>
              <a:t>(iv) Indicate the cases of advances to non-corporate entities with limits beyond that is set by the bank where the 	branch has not obtained the duly audited accounts of borrowers.</a:t>
            </a:r>
          </a:p>
        </p:txBody>
      </p:sp>
      <p:sp>
        <p:nvSpPr>
          <p:cNvPr id="6" name="Rectangle 5">
            <a:extLst>
              <a:ext uri="{FF2B5EF4-FFF2-40B4-BE49-F238E27FC236}">
                <a16:creationId xmlns:a16="http://schemas.microsoft.com/office/drawing/2014/main" id="{0AAC4DA2-73D7-0DCB-C897-2A4517A76935}"/>
              </a:ext>
            </a:extLst>
          </p:cNvPr>
          <p:cNvSpPr/>
          <p:nvPr/>
        </p:nvSpPr>
        <p:spPr>
          <a:xfrm>
            <a:off x="167116" y="3250817"/>
            <a:ext cx="11856720" cy="1363226"/>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latin typeface="Times New Roman" panose="02020603050405020304" pitchFamily="18" charset="0"/>
                <a:cs typeface="Times New Roman" panose="02020603050405020304" pitchFamily="18" charset="0"/>
              </a:rPr>
              <a:t>(v) Does the branch have on its record, a due diligence report in the form and manner required by the Reserve 	Bank of India in respect of advances under consortium and multiple banking arrangements. Give the list of 	accounts where such certificate/report is not obtained or not available on record. (In case, the branch is not 	the lead bank, copy of certificate/report should be obtained from lead bank for review and record)</a:t>
            </a:r>
          </a:p>
        </p:txBody>
      </p:sp>
    </p:spTree>
    <p:extLst>
      <p:ext uri="{BB962C8B-B14F-4D97-AF65-F5344CB8AC3E}">
        <p14:creationId xmlns:p14="http://schemas.microsoft.com/office/powerpoint/2010/main" val="418110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3" end="13"/>
                                            </p:txEl>
                                          </p:spTgt>
                                        </p:tgtEl>
                                        <p:attrNameLst>
                                          <p:attrName>style.visibility</p:attrName>
                                        </p:attrNameLst>
                                      </p:cBhvr>
                                      <p:to>
                                        <p:strVal val="visible"/>
                                      </p:to>
                                    </p:set>
                                    <p:animEffect transition="in" filter="fade">
                                      <p:cBhvr>
                                        <p:cTn id="12" dur="500"/>
                                        <p:tgtEl>
                                          <p:spTgt spid="4">
                                            <p:txEl>
                                              <p:pRg st="13" end="1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5" end="15"/>
                                            </p:txEl>
                                          </p:spTgt>
                                        </p:tgtEl>
                                        <p:attrNameLst>
                                          <p:attrName>style.visibility</p:attrName>
                                        </p:attrNameLst>
                                      </p:cBhvr>
                                      <p:to>
                                        <p:strVal val="visible"/>
                                      </p:to>
                                    </p:set>
                                    <p:animEffect transition="in" filter="fade">
                                      <p:cBhvr>
                                        <p:cTn id="15" dur="500"/>
                                        <p:tgtEl>
                                          <p:spTgt spid="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327B537A-93E5-1009-3444-E93AA4FDC0C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09908DA-B2B6-F78D-A911-5C06BFE04B96}"/>
              </a:ext>
            </a:extLst>
          </p:cNvPr>
          <p:cNvSpPr txBox="1"/>
          <p:nvPr/>
        </p:nvSpPr>
        <p:spPr>
          <a:xfrm>
            <a:off x="243840" y="142240"/>
            <a:ext cx="11704320" cy="5401479"/>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(6/10)</a:t>
            </a: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lnSpc>
                <a:spcPct val="150000"/>
              </a:lnSpc>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Refer the guidelines issued by the Head Office in this regard.</a:t>
            </a: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there is reduction in the value of security, then such deviation should be approved by the competent authority</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The auditor should verify that valuation is carried out at periodic intervals specified by the Head Office.</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Report deviations, if any, and reasons for the deviations.</a:t>
            </a:r>
          </a:p>
        </p:txBody>
      </p:sp>
      <p:sp>
        <p:nvSpPr>
          <p:cNvPr id="2" name="Footer Placeholder 1">
            <a:extLst>
              <a:ext uri="{FF2B5EF4-FFF2-40B4-BE49-F238E27FC236}">
                <a16:creationId xmlns:a16="http://schemas.microsoft.com/office/drawing/2014/main" id="{176052A3-076C-ADF3-0C4A-70BCE34A186D}"/>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BC3540D6-1B91-EE95-47F4-241EB8508148}"/>
              </a:ext>
            </a:extLst>
          </p:cNvPr>
          <p:cNvSpPr>
            <a:spLocks noGrp="1"/>
          </p:cNvSpPr>
          <p:nvPr>
            <p:ph type="sldNum" sz="quarter" idx="12"/>
          </p:nvPr>
        </p:nvSpPr>
        <p:spPr/>
        <p:txBody>
          <a:bodyPr/>
          <a:lstStyle/>
          <a:p>
            <a:fld id="{D582C393-0FD6-4C39-9847-5C8FB6DCF7DE}" type="slidenum">
              <a:rPr lang="en-US" smtClean="0"/>
              <a:pPr/>
              <a:t>45</a:t>
            </a:fld>
            <a:endParaRPr lang="en-US" dirty="0"/>
          </a:p>
        </p:txBody>
      </p:sp>
      <p:sp>
        <p:nvSpPr>
          <p:cNvPr id="5" name="Rectangle 4">
            <a:extLst>
              <a:ext uri="{FF2B5EF4-FFF2-40B4-BE49-F238E27FC236}">
                <a16:creationId xmlns:a16="http://schemas.microsoft.com/office/drawing/2014/main" id="{28B29487-9508-EF0F-A215-2D69DEBF7E13}"/>
              </a:ext>
            </a:extLst>
          </p:cNvPr>
          <p:cNvSpPr/>
          <p:nvPr/>
        </p:nvSpPr>
        <p:spPr>
          <a:xfrm>
            <a:off x="192339" y="995691"/>
            <a:ext cx="11856720" cy="162694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latin typeface="Times New Roman" panose="02020603050405020304" pitchFamily="18" charset="0"/>
                <a:cs typeface="Times New Roman" panose="02020603050405020304" pitchFamily="18" charset="0"/>
              </a:rPr>
              <a:t>(vi) Has the inspection or physical verification of securities charged to the bank been carried out by the branch as 	per the procedure laid down by the controlling authorities of the bank? Whether there is a substantial 	deterioration in value of security during financial year as per latest valuation report in comparison with 	earlier 	valuation report on record?</a:t>
            </a:r>
          </a:p>
        </p:txBody>
      </p:sp>
      <p:sp>
        <p:nvSpPr>
          <p:cNvPr id="6" name="Rectangle 5">
            <a:extLst>
              <a:ext uri="{FF2B5EF4-FFF2-40B4-BE49-F238E27FC236}">
                <a16:creationId xmlns:a16="http://schemas.microsoft.com/office/drawing/2014/main" id="{9F9DD80C-20EB-2972-3724-D7E23541B0E3}"/>
              </a:ext>
            </a:extLst>
          </p:cNvPr>
          <p:cNvSpPr/>
          <p:nvPr/>
        </p:nvSpPr>
        <p:spPr>
          <a:xfrm>
            <a:off x="208105" y="2966368"/>
            <a:ext cx="11856720" cy="258309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9428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2" end="12"/>
                                            </p:txEl>
                                          </p:spTgt>
                                        </p:tgtEl>
                                        <p:attrNameLst>
                                          <p:attrName>style.visibility</p:attrName>
                                        </p:attrNameLst>
                                      </p:cBhvr>
                                      <p:to>
                                        <p:strVal val="visible"/>
                                      </p:to>
                                    </p:set>
                                    <p:animEffect transition="in" filter="fade">
                                      <p:cBhvr>
                                        <p:cTn id="16"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7192786-4436-9CCA-D849-60640A2C1FD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764AB96-734C-253C-474E-1EF7E4B46BE8}"/>
              </a:ext>
            </a:extLst>
          </p:cNvPr>
          <p:cNvSpPr txBox="1"/>
          <p:nvPr/>
        </p:nvSpPr>
        <p:spPr>
          <a:xfrm>
            <a:off x="172943" y="109639"/>
            <a:ext cx="11704320" cy="654025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(7/10)</a:t>
            </a:r>
          </a:p>
          <a:p>
            <a:pPr algn="just">
              <a:spcBef>
                <a:spcPts val="600"/>
              </a:spcBef>
              <a:spcAft>
                <a:spcPts val="600"/>
              </a:spcAft>
            </a:pPr>
            <a:r>
              <a:rPr lang="en-US" u="sng" dirty="0">
                <a:solidFill>
                  <a:srgbClr val="002060"/>
                </a:solidFill>
                <a:latin typeface="Times New Roman" panose="02020603050405020304" pitchFamily="18" charset="0"/>
                <a:cs typeface="Times New Roman" panose="02020603050405020304" pitchFamily="18" charset="0"/>
              </a:rPr>
              <a:t>Illustrative scenario and response thereon:</a:t>
            </a:r>
          </a:p>
          <a:p>
            <a:pPr algn="just">
              <a:spcBef>
                <a:spcPts val="600"/>
              </a:spcBef>
              <a:spcAft>
                <a:spcPts val="600"/>
              </a:spcAft>
            </a:pPr>
            <a:r>
              <a:rPr lang="en-US" b="1" dirty="0">
                <a:solidFill>
                  <a:srgbClr val="002060"/>
                </a:solidFill>
                <a:latin typeface="Times New Roman" panose="02020603050405020304" pitchFamily="18" charset="0"/>
                <a:cs typeface="Times New Roman" panose="02020603050405020304" pitchFamily="18" charset="0"/>
              </a:rPr>
              <a:t>Scenario:</a:t>
            </a:r>
            <a:r>
              <a:rPr lang="en-US" dirty="0">
                <a:solidFill>
                  <a:srgbClr val="002060"/>
                </a:solidFill>
                <a:latin typeface="Times New Roman" panose="02020603050405020304" pitchFamily="18" charset="0"/>
                <a:cs typeface="Times New Roman" panose="02020603050405020304" pitchFamily="18" charset="0"/>
              </a:rPr>
              <a:t> Significant Decline in Value of Collateral Security</a:t>
            </a:r>
          </a:p>
          <a:p>
            <a:pPr algn="just">
              <a:spcBef>
                <a:spcPts val="600"/>
              </a:spcBef>
              <a:spcAft>
                <a:spcPts val="600"/>
              </a:spcAft>
            </a:pPr>
            <a:r>
              <a:rPr lang="en-US" b="1" dirty="0">
                <a:solidFill>
                  <a:srgbClr val="002060"/>
                </a:solidFill>
                <a:latin typeface="Times New Roman" panose="02020603050405020304" pitchFamily="18" charset="0"/>
                <a:cs typeface="Times New Roman" panose="02020603050405020304" pitchFamily="18" charset="0"/>
              </a:rPr>
              <a:t>Observations:</a:t>
            </a:r>
            <a:r>
              <a:rPr lang="en-US" dirty="0">
                <a:solidFill>
                  <a:srgbClr val="002060"/>
                </a:solidFill>
                <a:latin typeface="Times New Roman" panose="02020603050405020304" pitchFamily="18" charset="0"/>
                <a:cs typeface="Times New Roman" panose="02020603050405020304" pitchFamily="18" charset="0"/>
              </a:rPr>
              <a:t> </a:t>
            </a:r>
          </a:p>
          <a:p>
            <a:pPr marL="342900" indent="-342900" algn="just">
              <a:buFont typeface="Arial" panose="020B0604020202020204" pitchFamily="34" charset="0"/>
              <a:buChar char="•"/>
            </a:pPr>
            <a:r>
              <a:rPr lang="en-US" dirty="0">
                <a:solidFill>
                  <a:srgbClr val="002060"/>
                </a:solidFill>
                <a:latin typeface="Times New Roman" panose="02020603050405020304" pitchFamily="18" charset="0"/>
                <a:cs typeface="Times New Roman" panose="02020603050405020304" pitchFamily="18" charset="0"/>
              </a:rPr>
              <a:t>CC limit sanctioned: ₹2.80 crore to XYZ Enterprises; Collateral Security: Mortgage of commercial property</a:t>
            </a:r>
          </a:p>
          <a:p>
            <a:pPr marL="342900" indent="-342900" algn="just">
              <a:buFont typeface="Arial" panose="020B0604020202020204" pitchFamily="34" charset="0"/>
              <a:buChar char="•"/>
            </a:pPr>
            <a:r>
              <a:rPr lang="en-US" dirty="0">
                <a:solidFill>
                  <a:srgbClr val="002060"/>
                </a:solidFill>
                <a:latin typeface="Times New Roman" panose="02020603050405020304" pitchFamily="18" charset="0"/>
                <a:cs typeface="Times New Roman" panose="02020603050405020304" pitchFamily="18" charset="0"/>
              </a:rPr>
              <a:t>Valuation report of March 2022 and January 2026:</a:t>
            </a:r>
          </a:p>
          <a:p>
            <a:pPr marL="342900" indent="-342900" algn="just">
              <a:buFont typeface="Arial" panose="020B0604020202020204" pitchFamily="34" charset="0"/>
              <a:buChar char="•"/>
            </a:pPr>
            <a:endParaRPr lang="en-US"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en-US"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en-US"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en-US"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en-US" dirty="0">
                <a:solidFill>
                  <a:srgbClr val="002060"/>
                </a:solidFill>
                <a:latin typeface="Times New Roman" panose="02020603050405020304" pitchFamily="18" charset="0"/>
                <a:cs typeface="Times New Roman" panose="02020603050405020304" pitchFamily="18" charset="0"/>
              </a:rPr>
              <a:t>The realizable value declined by ₹1.20 crore (~33%) compared to earlier valuation report</a:t>
            </a:r>
          </a:p>
          <a:p>
            <a:pPr marL="342900" indent="-342900" algn="just">
              <a:buFont typeface="Arial" panose="020B0604020202020204" pitchFamily="34" charset="0"/>
              <a:buChar char="•"/>
            </a:pPr>
            <a:r>
              <a:rPr lang="en-US" dirty="0">
                <a:solidFill>
                  <a:srgbClr val="002060"/>
                </a:solidFill>
                <a:latin typeface="Times New Roman" panose="02020603050405020304" pitchFamily="18" charset="0"/>
                <a:cs typeface="Times New Roman" panose="02020603050405020304" pitchFamily="18" charset="0"/>
              </a:rPr>
              <a:t>The loan file did not contain evidence that the resulting shortfall in security coverage was examined or approved by the competent authority as per bank guidelines.</a:t>
            </a:r>
          </a:p>
          <a:p>
            <a:pPr algn="just">
              <a:spcBef>
                <a:spcPts val="600"/>
              </a:spcBef>
              <a:spcAft>
                <a:spcPts val="600"/>
              </a:spcAft>
            </a:pPr>
            <a:r>
              <a:rPr lang="en-US" b="1" dirty="0">
                <a:solidFill>
                  <a:srgbClr val="002060"/>
                </a:solidFill>
                <a:latin typeface="Times New Roman" panose="02020603050405020304" pitchFamily="18" charset="0"/>
                <a:cs typeface="Times New Roman" panose="02020603050405020304" pitchFamily="18" charset="0"/>
              </a:rPr>
              <a:t>Weak Response: </a:t>
            </a:r>
            <a:r>
              <a:rPr lang="en-US" dirty="0">
                <a:solidFill>
                  <a:srgbClr val="002060"/>
                </a:solidFill>
                <a:latin typeface="Times New Roman" panose="02020603050405020304" pitchFamily="18" charset="0"/>
                <a:cs typeface="Times New Roman" panose="02020603050405020304" pitchFamily="18" charset="0"/>
              </a:rPr>
              <a:t>Value of property reduced compared to previous valuation.</a:t>
            </a:r>
          </a:p>
          <a:p>
            <a:pPr algn="just">
              <a:spcBef>
                <a:spcPts val="600"/>
              </a:spcBef>
              <a:spcAft>
                <a:spcPts val="600"/>
              </a:spcAft>
            </a:pPr>
            <a:r>
              <a:rPr lang="en-US" b="1" dirty="0">
                <a:solidFill>
                  <a:srgbClr val="002060"/>
                </a:solidFill>
                <a:latin typeface="Times New Roman" panose="02020603050405020304" pitchFamily="18" charset="0"/>
                <a:cs typeface="Times New Roman" panose="02020603050405020304" pitchFamily="18" charset="0"/>
              </a:rPr>
              <a:t>Suggested Response:</a:t>
            </a:r>
          </a:p>
          <a:p>
            <a:pPr algn="just"/>
            <a:r>
              <a:rPr lang="en-US" dirty="0">
                <a:solidFill>
                  <a:srgbClr val="002060"/>
                </a:solidFill>
                <a:latin typeface="Times New Roman" panose="02020603050405020304" pitchFamily="18" charset="0"/>
                <a:cs typeface="Times New Roman" panose="02020603050405020304" pitchFamily="18" charset="0"/>
              </a:rPr>
              <a:t>In A/c No. XXXXX – XYZ Enterprises (CC limit ₹2.80 crore), the realizable value of collateral security as per the latest valuation report dated January 2026 (₹2.40 crore) has declined significantly compared to the previous valuation report dated March 2022 (₹3.60 crore). Evidence of review or approval by the competent authority for the resulting reduction in security coverage was not available on record.</a:t>
            </a:r>
            <a:endParaRPr lang="en-US" u="sng"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78D72E22-37FF-D67A-5FFF-7908D64D159D}"/>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640B45F3-1904-86D4-952C-865C54E0A070}"/>
              </a:ext>
            </a:extLst>
          </p:cNvPr>
          <p:cNvSpPr>
            <a:spLocks noGrp="1"/>
          </p:cNvSpPr>
          <p:nvPr>
            <p:ph type="sldNum" sz="quarter" idx="12"/>
          </p:nvPr>
        </p:nvSpPr>
        <p:spPr/>
        <p:txBody>
          <a:bodyPr/>
          <a:lstStyle/>
          <a:p>
            <a:fld id="{D582C393-0FD6-4C39-9847-5C8FB6DCF7DE}" type="slidenum">
              <a:rPr lang="en-US" smtClean="0"/>
              <a:pPr/>
              <a:t>46</a:t>
            </a:fld>
            <a:endParaRPr lang="en-US" dirty="0"/>
          </a:p>
        </p:txBody>
      </p:sp>
      <p:graphicFrame>
        <p:nvGraphicFramePr>
          <p:cNvPr id="6" name="Table 5">
            <a:extLst>
              <a:ext uri="{FF2B5EF4-FFF2-40B4-BE49-F238E27FC236}">
                <a16:creationId xmlns:a16="http://schemas.microsoft.com/office/drawing/2014/main" id="{D7A37B71-A763-D63F-E47E-2ED98D9863AA}"/>
              </a:ext>
            </a:extLst>
          </p:cNvPr>
          <p:cNvGraphicFramePr>
            <a:graphicFrameLocks noGrp="1"/>
          </p:cNvGraphicFramePr>
          <p:nvPr>
            <p:extLst>
              <p:ext uri="{D42A27DB-BD31-4B8C-83A1-F6EECF244321}">
                <p14:modId xmlns:p14="http://schemas.microsoft.com/office/powerpoint/2010/main" val="1966698538"/>
              </p:ext>
            </p:extLst>
          </p:nvPr>
        </p:nvGraphicFramePr>
        <p:xfrm>
          <a:off x="585038" y="2669045"/>
          <a:ext cx="5433926" cy="1051560"/>
        </p:xfrm>
        <a:graphic>
          <a:graphicData uri="http://schemas.openxmlformats.org/drawingml/2006/table">
            <a:tbl>
              <a:tblPr firstRow="1" bandRow="1">
                <a:tableStyleId>{5C22544A-7EE6-4342-B048-85BDC9FD1C3A}</a:tableStyleId>
              </a:tblPr>
              <a:tblGrid>
                <a:gridCol w="2014779">
                  <a:extLst>
                    <a:ext uri="{9D8B030D-6E8A-4147-A177-3AD203B41FA5}">
                      <a16:colId xmlns:a16="http://schemas.microsoft.com/office/drawing/2014/main" val="4176164600"/>
                    </a:ext>
                  </a:extLst>
                </a:gridCol>
                <a:gridCol w="1959286">
                  <a:extLst>
                    <a:ext uri="{9D8B030D-6E8A-4147-A177-3AD203B41FA5}">
                      <a16:colId xmlns:a16="http://schemas.microsoft.com/office/drawing/2014/main" val="3051378820"/>
                    </a:ext>
                  </a:extLst>
                </a:gridCol>
                <a:gridCol w="1459861">
                  <a:extLst>
                    <a:ext uri="{9D8B030D-6E8A-4147-A177-3AD203B41FA5}">
                      <a16:colId xmlns:a16="http://schemas.microsoft.com/office/drawing/2014/main" val="1143115101"/>
                    </a:ext>
                  </a:extLst>
                </a:gridCol>
              </a:tblGrid>
              <a:tr h="326169">
                <a:tc>
                  <a:txBody>
                    <a:bodyPr/>
                    <a:lstStyle/>
                    <a:p>
                      <a:r>
                        <a:rPr lang="en-IN" sz="1700" dirty="0">
                          <a:latin typeface="Times New Roman" panose="02020603050405020304" pitchFamily="18" charset="0"/>
                          <a:cs typeface="Times New Roman" panose="02020603050405020304" pitchFamily="18" charset="0"/>
                        </a:rPr>
                        <a:t>Particulars</a:t>
                      </a:r>
                      <a:endParaRPr lang="en-US" sz="1700" dirty="0">
                        <a:latin typeface="Times New Roman" panose="02020603050405020304" pitchFamily="18" charset="0"/>
                        <a:cs typeface="Times New Roman" panose="02020603050405020304" pitchFamily="18" charset="0"/>
                      </a:endParaRPr>
                    </a:p>
                  </a:txBody>
                  <a:tcPr/>
                </a:tc>
                <a:tc>
                  <a:txBody>
                    <a:bodyPr/>
                    <a:lstStyle/>
                    <a:p>
                      <a:r>
                        <a:rPr lang="en-IN" sz="1700" dirty="0">
                          <a:latin typeface="Times New Roman" panose="02020603050405020304" pitchFamily="18" charset="0"/>
                          <a:cs typeface="Times New Roman" panose="02020603050405020304" pitchFamily="18" charset="0"/>
                        </a:rPr>
                        <a:t>March 2022</a:t>
                      </a:r>
                      <a:endParaRPr lang="en-US" sz="1700" dirty="0">
                        <a:latin typeface="Times New Roman" panose="02020603050405020304" pitchFamily="18" charset="0"/>
                        <a:cs typeface="Times New Roman" panose="02020603050405020304" pitchFamily="18" charset="0"/>
                      </a:endParaRPr>
                    </a:p>
                  </a:txBody>
                  <a:tcPr/>
                </a:tc>
                <a:tc>
                  <a:txBody>
                    <a:bodyPr/>
                    <a:lstStyle/>
                    <a:p>
                      <a:r>
                        <a:rPr lang="en-IN" sz="1700" dirty="0">
                          <a:latin typeface="Times New Roman" panose="02020603050405020304" pitchFamily="18" charset="0"/>
                          <a:cs typeface="Times New Roman" panose="02020603050405020304" pitchFamily="18" charset="0"/>
                        </a:rPr>
                        <a:t>January 2026</a:t>
                      </a:r>
                      <a:endParaRPr lang="en-US" sz="17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91993047"/>
                  </a:ext>
                </a:extLst>
              </a:tr>
              <a:tr h="326169">
                <a:tc>
                  <a:txBody>
                    <a:bodyPr/>
                    <a:lstStyle/>
                    <a:p>
                      <a:r>
                        <a:rPr lang="en-IN" sz="1700" dirty="0">
                          <a:solidFill>
                            <a:schemeClr val="accent1"/>
                          </a:solidFill>
                          <a:latin typeface="Times New Roman" panose="02020603050405020304" pitchFamily="18" charset="0"/>
                          <a:cs typeface="Times New Roman" panose="02020603050405020304" pitchFamily="18" charset="0"/>
                        </a:rPr>
                        <a:t>Market Value</a:t>
                      </a:r>
                      <a:endParaRPr lang="en-US" sz="1700" dirty="0">
                        <a:solidFill>
                          <a:schemeClr val="accent1"/>
                        </a:solidFill>
                        <a:latin typeface="Times New Roman" panose="02020603050405020304" pitchFamily="18" charset="0"/>
                        <a:cs typeface="Times New Roman" panose="02020603050405020304" pitchFamily="18" charset="0"/>
                      </a:endParaRPr>
                    </a:p>
                  </a:txBody>
                  <a:tcPr>
                    <a:solidFill>
                      <a:schemeClr val="tx2">
                        <a:lumMod val="60000"/>
                        <a:lumOff val="40000"/>
                      </a:schemeClr>
                    </a:solidFill>
                  </a:tcPr>
                </a:tc>
                <a:tc>
                  <a:txBody>
                    <a:bodyPr/>
                    <a:lstStyle/>
                    <a:p>
                      <a:r>
                        <a:rPr lang="en-US" sz="1700" dirty="0">
                          <a:solidFill>
                            <a:schemeClr val="accent1"/>
                          </a:solidFill>
                          <a:latin typeface="Times New Roman" panose="02020603050405020304" pitchFamily="18" charset="0"/>
                          <a:cs typeface="Times New Roman" panose="02020603050405020304" pitchFamily="18" charset="0"/>
                        </a:rPr>
                        <a:t>₹4.50 crore</a:t>
                      </a:r>
                    </a:p>
                  </a:txBody>
                  <a:tcPr>
                    <a:solidFill>
                      <a:schemeClr val="tx2">
                        <a:lumMod val="60000"/>
                        <a:lumOff val="40000"/>
                      </a:schemeClr>
                    </a:solidFill>
                  </a:tcPr>
                </a:tc>
                <a:tc>
                  <a:txBody>
                    <a:bodyPr/>
                    <a:lstStyle/>
                    <a:p>
                      <a:r>
                        <a:rPr lang="en-US" sz="1700" dirty="0">
                          <a:solidFill>
                            <a:schemeClr val="accent1"/>
                          </a:solidFill>
                          <a:latin typeface="Times New Roman" panose="02020603050405020304" pitchFamily="18" charset="0"/>
                          <a:cs typeface="Times New Roman" panose="02020603050405020304" pitchFamily="18" charset="0"/>
                        </a:rPr>
                        <a:t>₹3.10 crore</a:t>
                      </a:r>
                    </a:p>
                  </a:txBody>
                  <a:tcPr>
                    <a:solidFill>
                      <a:schemeClr val="tx2">
                        <a:lumMod val="60000"/>
                        <a:lumOff val="40000"/>
                      </a:schemeClr>
                    </a:solidFill>
                  </a:tcPr>
                </a:tc>
                <a:extLst>
                  <a:ext uri="{0D108BD9-81ED-4DB2-BD59-A6C34878D82A}">
                    <a16:rowId xmlns:a16="http://schemas.microsoft.com/office/drawing/2014/main" val="173279810"/>
                  </a:ext>
                </a:extLst>
              </a:tr>
              <a:tr h="326169">
                <a:tc>
                  <a:txBody>
                    <a:bodyPr/>
                    <a:lstStyle/>
                    <a:p>
                      <a:r>
                        <a:rPr lang="en-IN" sz="1700" dirty="0">
                          <a:solidFill>
                            <a:schemeClr val="accent1"/>
                          </a:solidFill>
                          <a:latin typeface="Times New Roman" panose="02020603050405020304" pitchFamily="18" charset="0"/>
                          <a:cs typeface="Times New Roman" panose="02020603050405020304" pitchFamily="18" charset="0"/>
                        </a:rPr>
                        <a:t>Realisable Value</a:t>
                      </a:r>
                      <a:endParaRPr lang="en-US" sz="1700" dirty="0">
                        <a:solidFill>
                          <a:schemeClr val="accent1"/>
                        </a:solidFill>
                        <a:latin typeface="Times New Roman" panose="02020603050405020304" pitchFamily="18" charset="0"/>
                        <a:cs typeface="Times New Roman" panose="02020603050405020304" pitchFamily="18" charset="0"/>
                      </a:endParaRPr>
                    </a:p>
                  </a:txBody>
                  <a:tcPr>
                    <a:solidFill>
                      <a:schemeClr val="tx2">
                        <a:lumMod val="60000"/>
                        <a:lumOff val="40000"/>
                      </a:schemeClr>
                    </a:solidFill>
                  </a:tcPr>
                </a:tc>
                <a:tc>
                  <a:txBody>
                    <a:bodyPr/>
                    <a:lstStyle/>
                    <a:p>
                      <a:r>
                        <a:rPr lang="en-US" sz="1700" dirty="0">
                          <a:solidFill>
                            <a:schemeClr val="accent1"/>
                          </a:solidFill>
                          <a:latin typeface="Times New Roman" panose="02020603050405020304" pitchFamily="18" charset="0"/>
                          <a:cs typeface="Times New Roman" panose="02020603050405020304" pitchFamily="18" charset="0"/>
                        </a:rPr>
                        <a:t>₹3.60 crore</a:t>
                      </a:r>
                    </a:p>
                  </a:txBody>
                  <a:tcPr>
                    <a:solidFill>
                      <a:schemeClr val="tx2">
                        <a:lumMod val="60000"/>
                        <a:lumOff val="40000"/>
                      </a:schemeClr>
                    </a:solidFill>
                  </a:tcPr>
                </a:tc>
                <a:tc>
                  <a:txBody>
                    <a:bodyPr/>
                    <a:lstStyle/>
                    <a:p>
                      <a:r>
                        <a:rPr lang="en-US" sz="1700" dirty="0">
                          <a:solidFill>
                            <a:schemeClr val="accent1"/>
                          </a:solidFill>
                          <a:latin typeface="Times New Roman" panose="02020603050405020304" pitchFamily="18" charset="0"/>
                          <a:cs typeface="Times New Roman" panose="02020603050405020304" pitchFamily="18" charset="0"/>
                        </a:rPr>
                        <a:t>₹2.40 crore</a:t>
                      </a:r>
                    </a:p>
                  </a:txBody>
                  <a:tcPr>
                    <a:solidFill>
                      <a:schemeClr val="tx2">
                        <a:lumMod val="60000"/>
                        <a:lumOff val="40000"/>
                      </a:schemeClr>
                    </a:solidFill>
                  </a:tcPr>
                </a:tc>
                <a:extLst>
                  <a:ext uri="{0D108BD9-81ED-4DB2-BD59-A6C34878D82A}">
                    <a16:rowId xmlns:a16="http://schemas.microsoft.com/office/drawing/2014/main" val="2259941580"/>
                  </a:ext>
                </a:extLst>
              </a:tr>
            </a:tbl>
          </a:graphicData>
        </a:graphic>
      </p:graphicFrame>
    </p:spTree>
    <p:extLst>
      <p:ext uri="{BB962C8B-B14F-4D97-AF65-F5344CB8AC3E}">
        <p14:creationId xmlns:p14="http://schemas.microsoft.com/office/powerpoint/2010/main" val="232613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xEl>
                                              <p:pRg st="13" end="13"/>
                                            </p:txEl>
                                          </p:spTgt>
                                        </p:tgtEl>
                                        <p:attrNameLst>
                                          <p:attrName>style.visibility</p:attrName>
                                        </p:attrNameLst>
                                      </p:cBhvr>
                                      <p:to>
                                        <p:strVal val="visible"/>
                                      </p:to>
                                    </p:set>
                                    <p:animEffect transition="in" filter="fade">
                                      <p:cBhvr>
                                        <p:cTn id="11" dur="500"/>
                                        <p:tgtEl>
                                          <p:spTgt spid="4">
                                            <p:txEl>
                                              <p:pRg st="13" end="13"/>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4">
                                            <p:txEl>
                                              <p:pRg st="14" end="14"/>
                                            </p:txEl>
                                          </p:spTgt>
                                        </p:tgtEl>
                                        <p:attrNameLst>
                                          <p:attrName>style.visibility</p:attrName>
                                        </p:attrNameLst>
                                      </p:cBhvr>
                                      <p:to>
                                        <p:strVal val="visible"/>
                                      </p:to>
                                    </p:set>
                                    <p:animEffect transition="in" filter="fade">
                                      <p:cBhvr>
                                        <p:cTn id="14"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14CDFFC-656A-2FFD-6658-2707CC8D971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7C7F2B9-A887-A601-56EB-92DF28B15C2C}"/>
              </a:ext>
            </a:extLst>
          </p:cNvPr>
          <p:cNvSpPr txBox="1"/>
          <p:nvPr/>
        </p:nvSpPr>
        <p:spPr>
          <a:xfrm>
            <a:off x="243840" y="132192"/>
            <a:ext cx="11704320" cy="6017032"/>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(8/10)</a:t>
            </a:r>
          </a:p>
          <a:p>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Note down the remarks regarding deficiencies in value of securities and inspection report submitted by the concerned officer.</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Confirm whether Insurance is in favour of the Bank.</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Check Insurance covers which risks.</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Also, check adequacy of Insurance value for each location.</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The cases where frequent / unauthorized over drawings beyond limits are granted are to be reported.</a:t>
            </a:r>
          </a:p>
          <a:p>
            <a:pPr marL="342900" indent="-342900" algn="just">
              <a:buFont typeface="Wingdings" panose="05000000000000000000" pitchFamily="2" charset="2"/>
              <a:buChar char="v"/>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For cases where insurance details are not available or there is inadequate insurance, the same to be reported.</a:t>
            </a:r>
          </a:p>
        </p:txBody>
      </p:sp>
      <p:sp>
        <p:nvSpPr>
          <p:cNvPr id="2" name="Footer Placeholder 1">
            <a:extLst>
              <a:ext uri="{FF2B5EF4-FFF2-40B4-BE49-F238E27FC236}">
                <a16:creationId xmlns:a16="http://schemas.microsoft.com/office/drawing/2014/main" id="{46CCFFE3-CB22-3C95-4606-0B2959974AA3}"/>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97652FC4-8BD8-939B-F9A4-A298FE809B9D}"/>
              </a:ext>
            </a:extLst>
          </p:cNvPr>
          <p:cNvSpPr>
            <a:spLocks noGrp="1"/>
          </p:cNvSpPr>
          <p:nvPr>
            <p:ph type="sldNum" sz="quarter" idx="12"/>
          </p:nvPr>
        </p:nvSpPr>
        <p:spPr/>
        <p:txBody>
          <a:bodyPr/>
          <a:lstStyle/>
          <a:p>
            <a:fld id="{D582C393-0FD6-4C39-9847-5C8FB6DCF7DE}" type="slidenum">
              <a:rPr lang="en-US" smtClean="0"/>
              <a:pPr/>
              <a:t>47</a:t>
            </a:fld>
            <a:endParaRPr lang="en-US" dirty="0"/>
          </a:p>
        </p:txBody>
      </p:sp>
      <p:sp>
        <p:nvSpPr>
          <p:cNvPr id="5" name="Rectangle 4">
            <a:extLst>
              <a:ext uri="{FF2B5EF4-FFF2-40B4-BE49-F238E27FC236}">
                <a16:creationId xmlns:a16="http://schemas.microsoft.com/office/drawing/2014/main" id="{E4CF8C3F-7B8D-C01C-1141-B6C186FAF13B}"/>
              </a:ext>
            </a:extLst>
          </p:cNvPr>
          <p:cNvSpPr/>
          <p:nvPr/>
        </p:nvSpPr>
        <p:spPr>
          <a:xfrm>
            <a:off x="223870" y="964149"/>
            <a:ext cx="11856720" cy="1265199"/>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latin typeface="Times New Roman" panose="02020603050405020304" pitchFamily="18" charset="0"/>
                <a:cs typeface="Times New Roman" panose="02020603050405020304" pitchFamily="18" charset="0"/>
              </a:rPr>
              <a:t>(vii) In respect of advances examined by you, have you come across cases of deficiencies, including in value of 	securities and inspection thereof or any other adverse features such as frequent/ unauthorized overdrawing 	beyond limits, inadequate insurance coverage, etc.?</a:t>
            </a:r>
          </a:p>
        </p:txBody>
      </p:sp>
      <p:sp>
        <p:nvSpPr>
          <p:cNvPr id="6" name="Rectangle 5">
            <a:extLst>
              <a:ext uri="{FF2B5EF4-FFF2-40B4-BE49-F238E27FC236}">
                <a16:creationId xmlns:a16="http://schemas.microsoft.com/office/drawing/2014/main" id="{74D3ECC5-E799-0646-AD5C-1E0EF03BB316}"/>
              </a:ext>
            </a:extLst>
          </p:cNvPr>
          <p:cNvSpPr/>
          <p:nvPr/>
        </p:nvSpPr>
        <p:spPr>
          <a:xfrm>
            <a:off x="208105" y="2333297"/>
            <a:ext cx="11856720" cy="385729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77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2" end="12"/>
                                            </p:txEl>
                                          </p:spTgt>
                                        </p:tgtEl>
                                        <p:attrNameLst>
                                          <p:attrName>style.visibility</p:attrName>
                                        </p:attrNameLst>
                                      </p:cBhvr>
                                      <p:to>
                                        <p:strVal val="visible"/>
                                      </p:to>
                                    </p:set>
                                    <p:animEffect transition="in" filter="fade">
                                      <p:cBhvr>
                                        <p:cTn id="16" dur="500"/>
                                        <p:tgtEl>
                                          <p:spTgt spid="4">
                                            <p:txEl>
                                              <p:pRg st="12" end="1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4" end="14"/>
                                            </p:txEl>
                                          </p:spTgt>
                                        </p:tgtEl>
                                        <p:attrNameLst>
                                          <p:attrName>style.visibility</p:attrName>
                                        </p:attrNameLst>
                                      </p:cBhvr>
                                      <p:to>
                                        <p:strVal val="visible"/>
                                      </p:to>
                                    </p:set>
                                    <p:animEffect transition="in" filter="fade">
                                      <p:cBhvr>
                                        <p:cTn id="19" dur="500"/>
                                        <p:tgtEl>
                                          <p:spTgt spid="4">
                                            <p:txEl>
                                              <p:pRg st="14" end="1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16" end="16"/>
                                            </p:txEl>
                                          </p:spTgt>
                                        </p:tgtEl>
                                        <p:attrNameLst>
                                          <p:attrName>style.visibility</p:attrName>
                                        </p:attrNameLst>
                                      </p:cBhvr>
                                      <p:to>
                                        <p:strVal val="visible"/>
                                      </p:to>
                                    </p:set>
                                    <p:animEffect transition="in" filter="fade">
                                      <p:cBhvr>
                                        <p:cTn id="22" dur="500"/>
                                        <p:tgtEl>
                                          <p:spTgt spid="4">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C6138B1-8EE9-78D7-204E-181842FD659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D5F3D58-EE33-BF03-003C-A9EFE14EC8AA}"/>
              </a:ext>
            </a:extLst>
          </p:cNvPr>
          <p:cNvSpPr txBox="1"/>
          <p:nvPr/>
        </p:nvSpPr>
        <p:spPr>
          <a:xfrm>
            <a:off x="243840" y="132192"/>
            <a:ext cx="11704320" cy="5863144"/>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(9/10)</a:t>
            </a:r>
          </a:p>
          <a:p>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A Red Flagged Account (RFA) is one where a suspicion of fraudulent activity is thrown up by the presence of one or more Early Warning Signals (EWS). These signals in a loan account should immediately put the bank on alert regarding a weakness or wrong doing w</a:t>
            </a:r>
            <a:r>
              <a:rPr lang="en-US" sz="2000" dirty="0">
                <a:solidFill>
                  <a:schemeClr val="accent1"/>
                </a:solidFill>
                <a:latin typeface="Times New Roman" panose="02020603050405020304" pitchFamily="18" charset="0"/>
                <a:cs typeface="Times New Roman" panose="02020603050405020304" pitchFamily="18" charset="0"/>
              </a:rPr>
              <a:t>hich may ultimately turn out to be fraudulent. Refer Master Directions on Fraud Risk Management in Commercial Banks (including Regional Rural Banks) and All India Financial </a:t>
            </a:r>
            <a:r>
              <a:rPr lang="en-US" sz="2000">
                <a:solidFill>
                  <a:schemeClr val="accent1"/>
                </a:solidFill>
                <a:latin typeface="Times New Roman" panose="02020603050405020304" pitchFamily="18" charset="0"/>
                <a:cs typeface="Times New Roman" panose="02020603050405020304" pitchFamily="18" charset="0"/>
              </a:rPr>
              <a:t>Institutions</a:t>
            </a:r>
            <a:r>
              <a:rPr lang="en-US" sz="2000">
                <a:solidFill>
                  <a:srgbClr val="002060"/>
                </a:solidFill>
                <a:latin typeface="Times New Roman" panose="02020603050405020304" pitchFamily="18" charset="0"/>
                <a:cs typeface="Times New Roman" panose="02020603050405020304" pitchFamily="18" charset="0"/>
              </a:rPr>
              <a:t> dated July 15, 2024.</a:t>
            </a: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If the Branch has any RFA, then action taken by the Branch should be verified.</a:t>
            </a:r>
          </a:p>
          <a:p>
            <a:pPr algn="just"/>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In case, discrepancy(</a:t>
            </a:r>
            <a:r>
              <a:rPr lang="en-US" sz="2000" dirty="0" err="1">
                <a:solidFill>
                  <a:srgbClr val="002060"/>
                </a:solidFill>
                <a:latin typeface="Times New Roman" panose="02020603050405020304" pitchFamily="18" charset="0"/>
                <a:cs typeface="Times New Roman" panose="02020603050405020304" pitchFamily="18" charset="0"/>
              </a:rPr>
              <a:t>ies</a:t>
            </a:r>
            <a:r>
              <a:rPr lang="en-US" sz="2000" dirty="0">
                <a:solidFill>
                  <a:srgbClr val="002060"/>
                </a:solidFill>
                <a:latin typeface="Times New Roman" panose="02020603050405020304" pitchFamily="18" charset="0"/>
                <a:cs typeface="Times New Roman" panose="02020603050405020304" pitchFamily="18" charset="0"/>
              </a:rPr>
              <a:t>) in any account are falling under illustrative early warning signal(s) mentioned in the aforesaid Master Directions, then the same should be reported in LFAR.</a:t>
            </a:r>
          </a:p>
          <a:p>
            <a:pPr marL="342900" indent="-342900" algn="jus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Examine whether any Account has been red flagged and reported to the Controlling Office.</a:t>
            </a:r>
          </a:p>
          <a:p>
            <a:pPr marL="342900" indent="-342900" algn="just">
              <a:buFont typeface="Wingdings" panose="05000000000000000000" pitchFamily="2" charset="2"/>
              <a:buChar char="v"/>
            </a:pPr>
            <a:endParaRPr lang="en-US" sz="8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Verify whether there is any deviation from the bank’s policy in such accounts.</a:t>
            </a:r>
          </a:p>
        </p:txBody>
      </p:sp>
      <p:sp>
        <p:nvSpPr>
          <p:cNvPr id="2" name="Footer Placeholder 1">
            <a:extLst>
              <a:ext uri="{FF2B5EF4-FFF2-40B4-BE49-F238E27FC236}">
                <a16:creationId xmlns:a16="http://schemas.microsoft.com/office/drawing/2014/main" id="{F1809081-291A-F6E6-A37E-F9B720B48578}"/>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E67CBFDB-91D5-9366-1FBC-6A54EDD6F16A}"/>
              </a:ext>
            </a:extLst>
          </p:cNvPr>
          <p:cNvSpPr>
            <a:spLocks noGrp="1"/>
          </p:cNvSpPr>
          <p:nvPr>
            <p:ph type="sldNum" sz="quarter" idx="12"/>
          </p:nvPr>
        </p:nvSpPr>
        <p:spPr/>
        <p:txBody>
          <a:bodyPr/>
          <a:lstStyle/>
          <a:p>
            <a:fld id="{D582C393-0FD6-4C39-9847-5C8FB6DCF7DE}" type="slidenum">
              <a:rPr lang="en-US" smtClean="0"/>
              <a:pPr/>
              <a:t>48</a:t>
            </a:fld>
            <a:endParaRPr lang="en-US" dirty="0"/>
          </a:p>
        </p:txBody>
      </p:sp>
      <p:sp>
        <p:nvSpPr>
          <p:cNvPr id="5" name="Rectangle 4">
            <a:extLst>
              <a:ext uri="{FF2B5EF4-FFF2-40B4-BE49-F238E27FC236}">
                <a16:creationId xmlns:a16="http://schemas.microsoft.com/office/drawing/2014/main" id="{CD491A64-E1A2-F196-FCCF-CA28CAC67D49}"/>
              </a:ext>
            </a:extLst>
          </p:cNvPr>
          <p:cNvSpPr/>
          <p:nvPr/>
        </p:nvSpPr>
        <p:spPr>
          <a:xfrm>
            <a:off x="213360" y="922110"/>
            <a:ext cx="11856720" cy="1003942"/>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622300" indent="-622300" algn="just">
              <a:lnSpc>
                <a:spcPct val="150000"/>
              </a:lnSpc>
            </a:pPr>
            <a:r>
              <a:rPr lang="en-US" sz="2000" dirty="0">
                <a:solidFill>
                  <a:schemeClr val="tx1"/>
                </a:solidFill>
                <a:latin typeface="Times New Roman" panose="02020603050405020304" pitchFamily="18" charset="0"/>
                <a:cs typeface="Times New Roman" panose="02020603050405020304" pitchFamily="18" charset="0"/>
              </a:rPr>
              <a:t>(viii) Whether the branch has any red-flagged account? If yes, whether any deviations were observed related to compliance of bank's policy related with Red Flag Accounts?</a:t>
            </a:r>
          </a:p>
        </p:txBody>
      </p:sp>
      <p:sp>
        <p:nvSpPr>
          <p:cNvPr id="6" name="Rectangle 5">
            <a:extLst>
              <a:ext uri="{FF2B5EF4-FFF2-40B4-BE49-F238E27FC236}">
                <a16:creationId xmlns:a16="http://schemas.microsoft.com/office/drawing/2014/main" id="{6629A0C6-6596-CDDF-6D8E-3E2519DB1C0E}"/>
              </a:ext>
            </a:extLst>
          </p:cNvPr>
          <p:cNvSpPr/>
          <p:nvPr/>
        </p:nvSpPr>
        <p:spPr>
          <a:xfrm>
            <a:off x="208105" y="2293703"/>
            <a:ext cx="11856720" cy="406505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6335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fade">
                                      <p:cBhvr>
                                        <p:cTn id="7" dur="500"/>
                                        <p:tgtEl>
                                          <p:spTgt spid="4">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8" end="8"/>
                                            </p:txEl>
                                          </p:spTgt>
                                        </p:tgtEl>
                                        <p:attrNameLst>
                                          <p:attrName>style.visibility</p:attrName>
                                        </p:attrNameLst>
                                      </p:cBhvr>
                                      <p:to>
                                        <p:strVal val="visible"/>
                                      </p:to>
                                    </p:set>
                                    <p:animEffect transition="in" filter="fade">
                                      <p:cBhvr>
                                        <p:cTn id="10" dur="500"/>
                                        <p:tgtEl>
                                          <p:spTgt spid="4">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10" end="10"/>
                                            </p:txEl>
                                          </p:spTgt>
                                        </p:tgtEl>
                                        <p:attrNameLst>
                                          <p:attrName>style.visibility</p:attrName>
                                        </p:attrNameLst>
                                      </p:cBhvr>
                                      <p:to>
                                        <p:strVal val="visible"/>
                                      </p:to>
                                    </p:set>
                                    <p:animEffect transition="in" filter="fade">
                                      <p:cBhvr>
                                        <p:cTn id="13" dur="500"/>
                                        <p:tgtEl>
                                          <p:spTgt spid="4">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12" end="12"/>
                                            </p:txEl>
                                          </p:spTgt>
                                        </p:tgtEl>
                                        <p:attrNameLst>
                                          <p:attrName>style.visibility</p:attrName>
                                        </p:attrNameLst>
                                      </p:cBhvr>
                                      <p:to>
                                        <p:strVal val="visible"/>
                                      </p:to>
                                    </p:set>
                                    <p:animEffect transition="in" filter="fade">
                                      <p:cBhvr>
                                        <p:cTn id="16" dur="500"/>
                                        <p:tgtEl>
                                          <p:spTgt spid="4">
                                            <p:txEl>
                                              <p:pRg st="12" end="12"/>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14" end="14"/>
                                            </p:txEl>
                                          </p:spTgt>
                                        </p:tgtEl>
                                        <p:attrNameLst>
                                          <p:attrName>style.visibility</p:attrName>
                                        </p:attrNameLst>
                                      </p:cBhvr>
                                      <p:to>
                                        <p:strVal val="visible"/>
                                      </p:to>
                                    </p:set>
                                    <p:animEffect transition="in" filter="fade">
                                      <p:cBhvr>
                                        <p:cTn id="19"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C6801788-812F-4AE6-F293-0E1BE74354F3}"/>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2FDCB9A-D656-C12A-99C8-20B937E45EBD}"/>
              </a:ext>
            </a:extLst>
          </p:cNvPr>
          <p:cNvSpPr txBox="1"/>
          <p:nvPr/>
        </p:nvSpPr>
        <p:spPr>
          <a:xfrm>
            <a:off x="243840" y="142240"/>
            <a:ext cx="11704320" cy="6186309"/>
          </a:xfrm>
          <a:prstGeom prst="rect">
            <a:avLst/>
          </a:prstGeom>
          <a:noFill/>
        </p:spPr>
        <p:txBody>
          <a:bodyPr wrap="square" rtlCol="0">
            <a:spAutoFit/>
          </a:bodyPr>
          <a:lstStyle/>
          <a:p>
            <a:pPr>
              <a:spcBef>
                <a:spcPts val="600"/>
              </a:spcBef>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4.5 Review / Monitoring / Supervision (10/10)</a:t>
            </a: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1900" dirty="0">
                <a:solidFill>
                  <a:srgbClr val="002060"/>
                </a:solidFill>
                <a:latin typeface="Times New Roman" panose="02020603050405020304" pitchFamily="18" charset="0"/>
                <a:cs typeface="Times New Roman" panose="02020603050405020304" pitchFamily="18" charset="0"/>
              </a:rPr>
              <a:t>On the basis of Coverage of all the above sections, summarize all the adverse features considered significant in Top 5 Standard large advances (Fund Based + Non-Fund Based) requiring immediate management attention.</a:t>
            </a:r>
          </a:p>
          <a:p>
            <a:pPr algn="just"/>
            <a:endParaRPr lang="en-US" sz="19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algn="just"/>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v"/>
            </a:pPr>
            <a:r>
              <a:rPr lang="en-US" sz="1900" dirty="0">
                <a:solidFill>
                  <a:srgbClr val="002060"/>
                </a:solidFill>
                <a:latin typeface="Times New Roman" panose="02020603050405020304" pitchFamily="18" charset="0"/>
                <a:cs typeface="Times New Roman" panose="02020603050405020304" pitchFamily="18" charset="0"/>
              </a:rPr>
              <a:t>Refer the guidelines issued by the Head Office in this regard.</a:t>
            </a:r>
          </a:p>
          <a:p>
            <a:pPr marL="342900" indent="-342900" algn="just">
              <a:buFont typeface="Wingdings" panose="05000000000000000000" pitchFamily="2" charset="2"/>
              <a:buChar char="v"/>
            </a:pPr>
            <a:r>
              <a:rPr lang="en-US" sz="1900" dirty="0">
                <a:solidFill>
                  <a:srgbClr val="002060"/>
                </a:solidFill>
                <a:latin typeface="Times New Roman" panose="02020603050405020304" pitchFamily="18" charset="0"/>
                <a:cs typeface="Times New Roman" panose="02020603050405020304" pitchFamily="18" charset="0"/>
              </a:rPr>
              <a:t>Banks should not enter into lease agreements departmentally with equipment leasing companies as well as other Non-Banking Financial Companies engaged in equipment leasing.</a:t>
            </a:r>
          </a:p>
          <a:p>
            <a:pPr marL="342900" indent="-342900" algn="just">
              <a:buFont typeface="Wingdings" panose="05000000000000000000" pitchFamily="2" charset="2"/>
              <a:buChar char="v"/>
            </a:pPr>
            <a:r>
              <a:rPr lang="en-US" sz="1900" dirty="0">
                <a:solidFill>
                  <a:srgbClr val="002060"/>
                </a:solidFill>
                <a:latin typeface="Times New Roman" panose="02020603050405020304" pitchFamily="18" charset="0"/>
                <a:cs typeface="Times New Roman" panose="02020603050405020304" pitchFamily="18" charset="0"/>
              </a:rPr>
              <a:t>Paragraph 8 of RBI Master Circular no. RBI/2015-16/30 DBR.No.FSD.BC.19/24.01.001/2015-16 dated July 01, 2015 on “Para- banking activities” provides guidelines to banks on Equipment Leasing dealing with methodology, exposure, accounting and prudential norms to be followed by banks undertaking leasing activity.</a:t>
            </a:r>
          </a:p>
        </p:txBody>
      </p:sp>
      <p:sp>
        <p:nvSpPr>
          <p:cNvPr id="2" name="Footer Placeholder 1">
            <a:extLst>
              <a:ext uri="{FF2B5EF4-FFF2-40B4-BE49-F238E27FC236}">
                <a16:creationId xmlns:a16="http://schemas.microsoft.com/office/drawing/2014/main" id="{22B406F6-E510-0335-2080-679A01346BD4}"/>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DC55EE31-B7A0-5CF9-3949-9AF534664CCA}"/>
              </a:ext>
            </a:extLst>
          </p:cNvPr>
          <p:cNvSpPr>
            <a:spLocks noGrp="1"/>
          </p:cNvSpPr>
          <p:nvPr>
            <p:ph type="sldNum" sz="quarter" idx="12"/>
          </p:nvPr>
        </p:nvSpPr>
        <p:spPr/>
        <p:txBody>
          <a:bodyPr/>
          <a:lstStyle/>
          <a:p>
            <a:fld id="{D582C393-0FD6-4C39-9847-5C8FB6DCF7DE}" type="slidenum">
              <a:rPr lang="en-US" smtClean="0"/>
              <a:pPr/>
              <a:t>49</a:t>
            </a:fld>
            <a:endParaRPr lang="en-US" dirty="0"/>
          </a:p>
        </p:txBody>
      </p:sp>
      <p:sp>
        <p:nvSpPr>
          <p:cNvPr id="5" name="Rectangle 4">
            <a:extLst>
              <a:ext uri="{FF2B5EF4-FFF2-40B4-BE49-F238E27FC236}">
                <a16:creationId xmlns:a16="http://schemas.microsoft.com/office/drawing/2014/main" id="{C6FF53C4-FFDA-0118-9DBE-63736282FB96}"/>
              </a:ext>
            </a:extLst>
          </p:cNvPr>
          <p:cNvSpPr/>
          <p:nvPr/>
        </p:nvSpPr>
        <p:spPr>
          <a:xfrm>
            <a:off x="181367" y="1023359"/>
            <a:ext cx="11856720" cy="841940"/>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latin typeface="Times New Roman" panose="02020603050405020304" pitchFamily="18" charset="0"/>
                <a:cs typeface="Times New Roman" panose="02020603050405020304" pitchFamily="18" charset="0"/>
              </a:rPr>
              <a:t>(ix) Comment on adverse features considered significant in top 5 standard large advances and which need 	management's attention.</a:t>
            </a:r>
          </a:p>
        </p:txBody>
      </p:sp>
      <p:sp>
        <p:nvSpPr>
          <p:cNvPr id="6" name="Rectangle 5">
            <a:extLst>
              <a:ext uri="{FF2B5EF4-FFF2-40B4-BE49-F238E27FC236}">
                <a16:creationId xmlns:a16="http://schemas.microsoft.com/office/drawing/2014/main" id="{ECE03E69-D5F3-1C06-3364-645E33E55FB9}"/>
              </a:ext>
            </a:extLst>
          </p:cNvPr>
          <p:cNvSpPr/>
          <p:nvPr/>
        </p:nvSpPr>
        <p:spPr>
          <a:xfrm>
            <a:off x="181382" y="3279924"/>
            <a:ext cx="11856720" cy="1024931"/>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1900" dirty="0">
                <a:solidFill>
                  <a:schemeClr val="tx1"/>
                </a:solidFill>
                <a:latin typeface="Times New Roman" panose="02020603050405020304" pitchFamily="18" charset="0"/>
                <a:cs typeface="Times New Roman" panose="02020603050405020304" pitchFamily="18" charset="0"/>
              </a:rPr>
              <a:t>(x) In respect of leasing finance activities, has the branch complied with the guidelines issued by the controlling 	authorities of the bank relating to security creation, asset inspection, insurance, etc.? Has the branch complied 	with the accounting norms prescribed by the controlling authorities of the bank relating to such leasing activities?</a:t>
            </a:r>
          </a:p>
        </p:txBody>
      </p:sp>
    </p:spTree>
    <p:extLst>
      <p:ext uri="{BB962C8B-B14F-4D97-AF65-F5344CB8AC3E}">
        <p14:creationId xmlns:p14="http://schemas.microsoft.com/office/powerpoint/2010/main" val="216895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2" end="12"/>
                                            </p:txEl>
                                          </p:spTgt>
                                        </p:tgtEl>
                                        <p:attrNameLst>
                                          <p:attrName>style.visibility</p:attrName>
                                        </p:attrNameLst>
                                      </p:cBhvr>
                                      <p:to>
                                        <p:strVal val="visible"/>
                                      </p:to>
                                    </p:set>
                                    <p:animEffect transition="in" filter="fade">
                                      <p:cBhvr>
                                        <p:cTn id="12" dur="500"/>
                                        <p:tgtEl>
                                          <p:spTgt spid="4">
                                            <p:txEl>
                                              <p:pRg st="12" end="1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4">
                                            <p:txEl>
                                              <p:pRg st="13" end="13"/>
                                            </p:txEl>
                                          </p:spTgt>
                                        </p:tgtEl>
                                        <p:attrNameLst>
                                          <p:attrName>style.visibility</p:attrName>
                                        </p:attrNameLst>
                                      </p:cBhvr>
                                      <p:to>
                                        <p:strVal val="visible"/>
                                      </p:to>
                                    </p:set>
                                    <p:animEffect transition="in" filter="fade">
                                      <p:cBhvr>
                                        <p:cTn id="15" dur="500"/>
                                        <p:tgtEl>
                                          <p:spTgt spid="4">
                                            <p:txEl>
                                              <p:pRg st="13" end="13"/>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14" end="14"/>
                                            </p:txEl>
                                          </p:spTgt>
                                        </p:tgtEl>
                                        <p:attrNameLst>
                                          <p:attrName>style.visibility</p:attrName>
                                        </p:attrNameLst>
                                      </p:cBhvr>
                                      <p:to>
                                        <p:strVal val="visible"/>
                                      </p:to>
                                    </p:set>
                                    <p:animEffect transition="in" filter="fade">
                                      <p:cBhvr>
                                        <p:cTn id="18" dur="500"/>
                                        <p:tgtEl>
                                          <p:spTgt spid="4">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2B4BBFC-C491-F65B-EA49-B2E2CEA558C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4879844-B5D0-152F-3E38-78CB42983DA2}"/>
              </a:ext>
            </a:extLst>
          </p:cNvPr>
          <p:cNvSpPr txBox="1"/>
          <p:nvPr/>
        </p:nvSpPr>
        <p:spPr>
          <a:xfrm>
            <a:off x="254351" y="1126360"/>
            <a:ext cx="11704320" cy="5109091"/>
          </a:xfrm>
          <a:prstGeom prst="rect">
            <a:avLst/>
          </a:prstGeom>
          <a:noFill/>
          <a:ln>
            <a:solidFill>
              <a:schemeClr val="bg2">
                <a:lumMod val="75000"/>
              </a:schemeClr>
            </a:solidFill>
          </a:ln>
        </p:spPr>
        <p:txBody>
          <a:bodyPr wrap="square" rtlCol="0">
            <a:spAutoFit/>
          </a:bodyPr>
          <a:lstStyle/>
          <a:p>
            <a:endParaRPr lang="en-IN" sz="2000" dirty="0">
              <a:solidFill>
                <a:srgbClr val="00206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The RBI vide its circular No. RBI/2020-21/33/ Ref. No. DOS. CO.PPG./SEC.01/11.01.005/2020-21 dated 5</a:t>
            </a:r>
            <a:r>
              <a:rPr lang="en-US" sz="2200" baseline="30000" dirty="0">
                <a:solidFill>
                  <a:srgbClr val="002060"/>
                </a:solidFill>
                <a:latin typeface="Times New Roman" panose="02020603050405020304" pitchFamily="18" charset="0"/>
                <a:cs typeface="Times New Roman" panose="02020603050405020304" pitchFamily="18" charset="0"/>
              </a:rPr>
              <a:t>th</a:t>
            </a:r>
            <a:r>
              <a:rPr lang="en-US" sz="2200" dirty="0">
                <a:solidFill>
                  <a:srgbClr val="002060"/>
                </a:solidFill>
                <a:latin typeface="Times New Roman" panose="02020603050405020304" pitchFamily="18" charset="0"/>
                <a:cs typeface="Times New Roman" panose="02020603050405020304" pitchFamily="18" charset="0"/>
              </a:rPr>
              <a:t>  September, 2020 on Long Form Audit Report (LFAR) - Review revised the LFAR formats for banks and bank branches</a:t>
            </a:r>
            <a:r>
              <a:rPr lang="en-IN" sz="2200" dirty="0">
                <a:solidFill>
                  <a:srgbClr val="002060"/>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endParaRPr lang="en-US" sz="2200" dirty="0">
              <a:solidFill>
                <a:srgbClr val="00206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The matters to be reported by the SCAs and the SBAs in their LFAR are given in the said circular and the auditor is required to respond to the same</a:t>
            </a:r>
            <a:r>
              <a:rPr lang="en-IN" sz="2200" dirty="0">
                <a:solidFill>
                  <a:srgbClr val="002060"/>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endParaRPr lang="en-IN" sz="2200" dirty="0">
              <a:solidFill>
                <a:srgbClr val="002060"/>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The LFAR format mainly focuses on systemic issues in banks, tries to address and seek independent opinion of the Bank’s auditors</a:t>
            </a:r>
            <a:r>
              <a:rPr lang="en-IN" sz="2200" dirty="0">
                <a:solidFill>
                  <a:srgbClr val="002060"/>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v"/>
            </a:pPr>
            <a:endParaRPr lang="en-IN" sz="2200" dirty="0">
              <a:solidFill>
                <a:srgbClr val="002060"/>
              </a:solidFill>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dirty="0">
                <a:solidFill>
                  <a:srgbClr val="002060"/>
                </a:solidFill>
                <a:latin typeface="Times New Roman" panose="02020603050405020304" pitchFamily="18" charset="0"/>
                <a:cs typeface="Times New Roman" panose="02020603050405020304" pitchFamily="18" charset="0"/>
              </a:rPr>
              <a:t> The mandate and scope of the audit will be as per this format and if the SCAs feels the need of any material additions, etc., this may be done by giving specific justification by the SCAs and with the prior intimation of the bank’s Audit Committee of Board (ACB)</a:t>
            </a:r>
            <a:r>
              <a:rPr lang="en-IN" sz="2000" dirty="0">
                <a:solidFill>
                  <a:srgbClr val="002060"/>
                </a:solidFill>
                <a:latin typeface="Times New Roman" panose="02020603050405020304" pitchFamily="18" charset="0"/>
                <a:cs typeface="Times New Roman" panose="02020603050405020304" pitchFamily="18" charset="0"/>
              </a:rPr>
              <a:t>.</a:t>
            </a:r>
          </a:p>
          <a:p>
            <a:pPr marL="342900" indent="-342900">
              <a:buFont typeface="Wingdings" panose="05000000000000000000" pitchFamily="2" charset="2"/>
              <a:buChar char="v"/>
            </a:pPr>
            <a:endParaRPr lang="en-IN"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3337A713-ADE9-81E5-640A-3AA652E61E43}"/>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CA12351F-AFEA-E3E5-1C2A-87986F2ED083}"/>
              </a:ext>
            </a:extLst>
          </p:cNvPr>
          <p:cNvSpPr>
            <a:spLocks noGrp="1"/>
          </p:cNvSpPr>
          <p:nvPr>
            <p:ph type="sldNum" sz="quarter" idx="12"/>
          </p:nvPr>
        </p:nvSpPr>
        <p:spPr/>
        <p:txBody>
          <a:bodyPr/>
          <a:lstStyle/>
          <a:p>
            <a:fld id="{D582C393-0FD6-4C39-9847-5C8FB6DCF7DE}" type="slidenum">
              <a:rPr lang="en-US" smtClean="0"/>
              <a:pPr/>
              <a:t>5</a:t>
            </a:fld>
            <a:endParaRPr lang="en-US" dirty="0"/>
          </a:p>
        </p:txBody>
      </p:sp>
      <p:sp>
        <p:nvSpPr>
          <p:cNvPr id="6" name="TextBox 5">
            <a:extLst>
              <a:ext uri="{FF2B5EF4-FFF2-40B4-BE49-F238E27FC236}">
                <a16:creationId xmlns:a16="http://schemas.microsoft.com/office/drawing/2014/main" id="{48AEA221-E151-EE77-867A-20BB3D8DD040}"/>
              </a:ext>
            </a:extLst>
          </p:cNvPr>
          <p:cNvSpPr txBox="1"/>
          <p:nvPr/>
        </p:nvSpPr>
        <p:spPr>
          <a:xfrm>
            <a:off x="199697" y="198961"/>
            <a:ext cx="6096000" cy="707886"/>
          </a:xfrm>
          <a:prstGeom prst="rect">
            <a:avLst/>
          </a:prstGeom>
          <a:noFill/>
        </p:spPr>
        <p:txBody>
          <a:bodyPr wrap="square">
            <a:spAutoFit/>
          </a:bodyPr>
          <a:lstStyle/>
          <a:p>
            <a:r>
              <a:rPr lang="en-IN" sz="4000" b="1" u="sng" dirty="0">
                <a:solidFill>
                  <a:srgbClr val="002060"/>
                </a:solidFill>
                <a:latin typeface="Times New Roman" panose="02020603050405020304" pitchFamily="18" charset="0"/>
                <a:cs typeface="Times New Roman" panose="02020603050405020304" pitchFamily="18" charset="0"/>
              </a:rPr>
              <a:t>Introduction (2/2)</a:t>
            </a:r>
          </a:p>
        </p:txBody>
      </p:sp>
    </p:spTree>
    <p:extLst>
      <p:ext uri="{BB962C8B-B14F-4D97-AF65-F5344CB8AC3E}">
        <p14:creationId xmlns:p14="http://schemas.microsoft.com/office/powerpoint/2010/main" val="15197753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66E86-902B-3321-1087-EDDCF79C819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DD28862-F4D8-C94A-94D6-83EF9D65F2D3}"/>
              </a:ext>
            </a:extLst>
          </p:cNvPr>
          <p:cNvSpPr txBox="1"/>
          <p:nvPr/>
        </p:nvSpPr>
        <p:spPr>
          <a:xfrm>
            <a:off x="170268" y="84082"/>
            <a:ext cx="11704320" cy="707886"/>
          </a:xfrm>
          <a:prstGeom prst="rect">
            <a:avLst/>
          </a:prstGeom>
          <a:noFill/>
        </p:spPr>
        <p:txBody>
          <a:bodyPr wrap="square" rtlCol="0">
            <a:spAutoFit/>
          </a:bodyPr>
          <a:lstStyle/>
          <a:p>
            <a:pPr>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Regulatory References</a:t>
            </a:r>
          </a:p>
        </p:txBody>
      </p:sp>
      <p:sp>
        <p:nvSpPr>
          <p:cNvPr id="2" name="Footer Placeholder 1">
            <a:extLst>
              <a:ext uri="{FF2B5EF4-FFF2-40B4-BE49-F238E27FC236}">
                <a16:creationId xmlns:a16="http://schemas.microsoft.com/office/drawing/2014/main" id="{38A84D8A-2E55-F365-CD01-067BEA698333}"/>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C57C5A75-A6E1-7F8A-6ED5-9CA2F5A9FF56}"/>
              </a:ext>
            </a:extLst>
          </p:cNvPr>
          <p:cNvSpPr>
            <a:spLocks noGrp="1"/>
          </p:cNvSpPr>
          <p:nvPr>
            <p:ph type="sldNum" sz="quarter" idx="12"/>
          </p:nvPr>
        </p:nvSpPr>
        <p:spPr/>
        <p:txBody>
          <a:bodyPr/>
          <a:lstStyle/>
          <a:p>
            <a:fld id="{D582C393-0FD6-4C39-9847-5C8FB6DCF7DE}" type="slidenum">
              <a:rPr lang="en-US" smtClean="0"/>
              <a:pPr/>
              <a:t>50</a:t>
            </a:fld>
            <a:endParaRPr lang="en-US" dirty="0"/>
          </a:p>
        </p:txBody>
      </p:sp>
      <p:sp>
        <p:nvSpPr>
          <p:cNvPr id="5" name="Rectangle 4">
            <a:extLst>
              <a:ext uri="{FF2B5EF4-FFF2-40B4-BE49-F238E27FC236}">
                <a16:creationId xmlns:a16="http://schemas.microsoft.com/office/drawing/2014/main" id="{E223EFC7-96D7-52AA-01EF-09060C2B1F51}"/>
              </a:ext>
            </a:extLst>
          </p:cNvPr>
          <p:cNvSpPr/>
          <p:nvPr/>
        </p:nvSpPr>
        <p:spPr>
          <a:xfrm>
            <a:off x="199697" y="1008994"/>
            <a:ext cx="11613931" cy="486629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8F464313-8A17-825D-5133-A03AD7F0CA7A}"/>
              </a:ext>
            </a:extLst>
          </p:cNvPr>
          <p:cNvSpPr txBox="1"/>
          <p:nvPr/>
        </p:nvSpPr>
        <p:spPr>
          <a:xfrm>
            <a:off x="367862" y="915189"/>
            <a:ext cx="11267090" cy="4708981"/>
          </a:xfrm>
          <a:prstGeom prst="rect">
            <a:avLst/>
          </a:prstGeom>
          <a:noFill/>
        </p:spPr>
        <p:txBody>
          <a:bodyPr wrap="square">
            <a:spAutoFit/>
          </a:bodyPr>
          <a:lstStyle/>
          <a:p>
            <a:pPr algn="just"/>
            <a:endParaRPr lang="en-US" sz="2000" dirty="0">
              <a:solidFill>
                <a:schemeClr val="accent1"/>
              </a:solidFill>
              <a:latin typeface="Times New Roman" panose="02020603050405020304" pitchFamily="18" charset="0"/>
              <a:cs typeface="Times New Roman" panose="02020603050405020304" pitchFamily="18" charset="0"/>
            </a:endParaRPr>
          </a:p>
          <a:p>
            <a:pPr algn="just"/>
            <a:r>
              <a:rPr lang="en-US" sz="2000" dirty="0">
                <a:solidFill>
                  <a:schemeClr val="accent1"/>
                </a:solidFill>
                <a:latin typeface="Times New Roman" panose="02020603050405020304" pitchFamily="18" charset="0"/>
                <a:cs typeface="Times New Roman" panose="02020603050405020304" pitchFamily="18" charset="0"/>
              </a:rPr>
              <a:t>RBI has recently undertaken a fundamental re-organization of the regulatory instructions administered by its Department of Regulation by consolidation of more than 9000 existing circular/ guidelines into 238 function-wise Master Directions (MDs). Some important reference circulars which the auditors may refer are:</a:t>
            </a:r>
          </a:p>
          <a:p>
            <a:pPr algn="just"/>
            <a:endParaRPr lang="en-US" sz="2000" dirty="0">
              <a:solidFill>
                <a:schemeClr val="accent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v"/>
            </a:pPr>
            <a:r>
              <a:rPr lang="en-US" sz="2000" dirty="0">
                <a:solidFill>
                  <a:schemeClr val="accent1"/>
                </a:solidFill>
                <a:latin typeface="Times New Roman" panose="02020603050405020304" pitchFamily="18" charset="0"/>
                <a:cs typeface="Times New Roman" panose="02020603050405020304" pitchFamily="18" charset="0"/>
              </a:rPr>
              <a:t>Reserve Bank of India (Commercial Banks – Income Recognition, Asset Classification and Provisioning) Directions, 2025.</a:t>
            </a:r>
          </a:p>
          <a:p>
            <a:pPr marL="285750" indent="-285750" algn="just">
              <a:buFont typeface="Wingdings" panose="05000000000000000000" pitchFamily="2" charset="2"/>
              <a:buChar char="v"/>
            </a:pPr>
            <a:r>
              <a:rPr lang="en-US" sz="2000" dirty="0">
                <a:solidFill>
                  <a:schemeClr val="accent1"/>
                </a:solidFill>
                <a:latin typeface="Times New Roman" panose="02020603050405020304" pitchFamily="18" charset="0"/>
                <a:cs typeface="Times New Roman" panose="02020603050405020304" pitchFamily="18" charset="0"/>
              </a:rPr>
              <a:t>Reserve Bank of India (Commercial Banks – Credit Facilities) Directions, 2025</a:t>
            </a:r>
          </a:p>
          <a:p>
            <a:pPr marL="285750" indent="-285750" algn="just">
              <a:buFont typeface="Wingdings" panose="05000000000000000000" pitchFamily="2" charset="2"/>
              <a:buChar char="v"/>
            </a:pPr>
            <a:r>
              <a:rPr lang="en-US" sz="2000" dirty="0">
                <a:solidFill>
                  <a:schemeClr val="accent1"/>
                </a:solidFill>
                <a:latin typeface="Times New Roman" panose="02020603050405020304" pitchFamily="18" charset="0"/>
                <a:cs typeface="Times New Roman" panose="02020603050405020304" pitchFamily="18" charset="0"/>
              </a:rPr>
              <a:t>Reserve Bank of India (Commercial Banks – Interest Rates on Advances) Directions, 2025</a:t>
            </a:r>
          </a:p>
          <a:p>
            <a:pPr algn="just"/>
            <a:endParaRPr lang="en-US" sz="2000" dirty="0">
              <a:solidFill>
                <a:schemeClr val="accent1"/>
              </a:solidFill>
              <a:latin typeface="Times New Roman" panose="02020603050405020304" pitchFamily="18" charset="0"/>
              <a:cs typeface="Times New Roman" panose="02020603050405020304" pitchFamily="18" charset="0"/>
            </a:endParaRPr>
          </a:p>
          <a:p>
            <a:pPr algn="just"/>
            <a:endParaRPr lang="en-US" sz="2000" dirty="0">
              <a:solidFill>
                <a:schemeClr val="accent1"/>
              </a:solidFill>
              <a:latin typeface="Times New Roman" panose="02020603050405020304" pitchFamily="18" charset="0"/>
              <a:cs typeface="Times New Roman" panose="02020603050405020304" pitchFamily="18" charset="0"/>
            </a:endParaRPr>
          </a:p>
          <a:p>
            <a:pPr algn="just"/>
            <a:r>
              <a:rPr lang="en-US" sz="2000" dirty="0">
                <a:solidFill>
                  <a:schemeClr val="accent1"/>
                </a:solidFill>
                <a:latin typeface="Times New Roman" panose="02020603050405020304" pitchFamily="18" charset="0"/>
                <a:cs typeface="Times New Roman" panose="02020603050405020304" pitchFamily="18" charset="0"/>
              </a:rPr>
              <a:t>Auditors may also refer the following Guidance Notes issued by ICAI for conducting the audit effectively:</a:t>
            </a:r>
          </a:p>
          <a:p>
            <a:pPr marL="342900" indent="-342900" algn="just">
              <a:buFont typeface="Wingdings" panose="05000000000000000000" pitchFamily="2" charset="2"/>
              <a:buChar char="v"/>
            </a:pPr>
            <a:r>
              <a:rPr lang="en-US" sz="2000" dirty="0">
                <a:solidFill>
                  <a:schemeClr val="accent1"/>
                </a:solidFill>
                <a:latin typeface="Times New Roman" panose="02020603050405020304" pitchFamily="18" charset="0"/>
                <a:cs typeface="Times New Roman" panose="02020603050405020304" pitchFamily="18" charset="0"/>
              </a:rPr>
              <a:t>Technical Guide on Revised Formats of Long Form Audit Report</a:t>
            </a:r>
          </a:p>
          <a:p>
            <a:pPr marL="342900" indent="-342900" algn="just">
              <a:buFont typeface="Wingdings" panose="05000000000000000000" pitchFamily="2" charset="2"/>
              <a:buChar char="v"/>
            </a:pPr>
            <a:r>
              <a:rPr lang="en-US" sz="2000" dirty="0">
                <a:solidFill>
                  <a:schemeClr val="accent1"/>
                </a:solidFill>
                <a:latin typeface="Times New Roman" panose="02020603050405020304" pitchFamily="18" charset="0"/>
                <a:cs typeface="Times New Roman" panose="02020603050405020304" pitchFamily="18" charset="0"/>
              </a:rPr>
              <a:t>Guidance Note on Audit of Banks</a:t>
            </a:r>
          </a:p>
        </p:txBody>
      </p:sp>
    </p:spTree>
    <p:extLst>
      <p:ext uri="{BB962C8B-B14F-4D97-AF65-F5344CB8AC3E}">
        <p14:creationId xmlns:p14="http://schemas.microsoft.com/office/powerpoint/2010/main" val="41131481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DB83241-349A-84AC-74C3-57B437A5782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963E765-AACE-EAE6-BC45-2050DA87B2C6}"/>
              </a:ext>
            </a:extLst>
          </p:cNvPr>
          <p:cNvSpPr txBox="1"/>
          <p:nvPr/>
        </p:nvSpPr>
        <p:spPr>
          <a:xfrm>
            <a:off x="904240" y="1654314"/>
            <a:ext cx="10414000" cy="2246769"/>
          </a:xfrm>
          <a:prstGeom prst="rect">
            <a:avLst/>
          </a:prstGeom>
          <a:noFill/>
        </p:spPr>
        <p:txBody>
          <a:bodyPr wrap="square" rtlCol="0">
            <a:spAutoFit/>
          </a:bodyPr>
          <a:lstStyle/>
          <a:p>
            <a:pPr algn="ctr"/>
            <a:r>
              <a:rPr lang="en-IN" sz="4000" b="1" u="sng" dirty="0">
                <a:solidFill>
                  <a:srgbClr val="002060"/>
                </a:solidFill>
                <a:latin typeface="Times New Roman" panose="02020603050405020304" pitchFamily="18" charset="0"/>
                <a:cs typeface="Times New Roman" panose="02020603050405020304" pitchFamily="18" charset="0"/>
              </a:rPr>
              <a:t>Disclaimer</a:t>
            </a:r>
          </a:p>
          <a:p>
            <a:pPr algn="ctr"/>
            <a:endParaRPr lang="en-IN" sz="4000" b="1" u="sng" dirty="0">
              <a:solidFill>
                <a:srgbClr val="002060"/>
              </a:solidFill>
              <a:latin typeface="Times New Roman" panose="02020603050405020304" pitchFamily="18" charset="0"/>
              <a:cs typeface="Times New Roman" panose="02020603050405020304" pitchFamily="18" charset="0"/>
            </a:endParaRPr>
          </a:p>
          <a:p>
            <a:pPr algn="ctr"/>
            <a:r>
              <a:rPr lang="en-IN" sz="3000" dirty="0">
                <a:solidFill>
                  <a:srgbClr val="002060"/>
                </a:solidFill>
                <a:latin typeface="Times New Roman" panose="02020603050405020304" pitchFamily="18" charset="0"/>
                <a:cs typeface="Times New Roman" panose="02020603050405020304" pitchFamily="18" charset="0"/>
              </a:rPr>
              <a:t>“Views expressed herein are personal and may not necessarily reflect the views of the firm.”</a:t>
            </a:r>
            <a:endParaRPr lang="en-US" sz="3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058D7511-D72A-FC91-FF52-CB0DF77F3CB3}"/>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2E8FD294-0FC8-D9AD-5752-526BD2BC66B6}"/>
              </a:ext>
            </a:extLst>
          </p:cNvPr>
          <p:cNvSpPr>
            <a:spLocks noGrp="1"/>
          </p:cNvSpPr>
          <p:nvPr>
            <p:ph type="sldNum" sz="quarter" idx="12"/>
          </p:nvPr>
        </p:nvSpPr>
        <p:spPr/>
        <p:txBody>
          <a:bodyPr/>
          <a:lstStyle/>
          <a:p>
            <a:fld id="{D582C393-0FD6-4C39-9847-5C8FB6DCF7DE}" type="slidenum">
              <a:rPr lang="en-US" smtClean="0"/>
              <a:pPr/>
              <a:t>51</a:t>
            </a:fld>
            <a:endParaRPr lang="en-US" dirty="0"/>
          </a:p>
        </p:txBody>
      </p:sp>
    </p:spTree>
    <p:extLst>
      <p:ext uri="{BB962C8B-B14F-4D97-AF65-F5344CB8AC3E}">
        <p14:creationId xmlns:p14="http://schemas.microsoft.com/office/powerpoint/2010/main" val="222843878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4EF7785-4AF8-68BD-186A-99FA49A9B09B}"/>
            </a:ext>
          </a:extLst>
        </p:cNvPr>
        <p:cNvGrpSpPr/>
        <p:nvPr/>
      </p:nvGrpSpPr>
      <p:grpSpPr>
        <a:xfrm>
          <a:off x="0" y="0"/>
          <a:ext cx="0" cy="0"/>
          <a:chOff x="0" y="0"/>
          <a:chExt cx="0" cy="0"/>
        </a:xfrm>
      </p:grpSpPr>
      <p:pic>
        <p:nvPicPr>
          <p:cNvPr id="7" name="Picture 2" descr="Thank You | Free Vectors, Stock Photos &amp; PSD">
            <a:extLst>
              <a:ext uri="{FF2B5EF4-FFF2-40B4-BE49-F238E27FC236}">
                <a16:creationId xmlns:a16="http://schemas.microsoft.com/office/drawing/2014/main" id="{56E0C033-3649-AD3A-BF91-1354B2C4DB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1297" y="657059"/>
            <a:ext cx="5962650" cy="4219575"/>
          </a:xfrm>
          <a:prstGeom prst="rect">
            <a:avLst/>
          </a:prstGeom>
          <a:solidFill>
            <a:schemeClr val="accent1"/>
          </a:solidFill>
        </p:spPr>
      </p:pic>
      <p:sp>
        <p:nvSpPr>
          <p:cNvPr id="2" name="Footer Placeholder 1">
            <a:extLst>
              <a:ext uri="{FF2B5EF4-FFF2-40B4-BE49-F238E27FC236}">
                <a16:creationId xmlns:a16="http://schemas.microsoft.com/office/drawing/2014/main" id="{2CA8D780-F4DC-F7E7-CBF3-2EFDC6F0E696}"/>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F90AC904-8916-6676-7539-05A4D25B277C}"/>
              </a:ext>
            </a:extLst>
          </p:cNvPr>
          <p:cNvSpPr>
            <a:spLocks noGrp="1"/>
          </p:cNvSpPr>
          <p:nvPr>
            <p:ph type="sldNum" sz="quarter" idx="12"/>
          </p:nvPr>
        </p:nvSpPr>
        <p:spPr/>
        <p:txBody>
          <a:bodyPr/>
          <a:lstStyle/>
          <a:p>
            <a:fld id="{D582C393-0FD6-4C39-9847-5C8FB6DCF7DE}" type="slidenum">
              <a:rPr lang="en-US" smtClean="0"/>
              <a:pPr/>
              <a:t>52</a:t>
            </a:fld>
            <a:endParaRPr lang="en-US" dirty="0"/>
          </a:p>
        </p:txBody>
      </p:sp>
      <p:sp>
        <p:nvSpPr>
          <p:cNvPr id="5" name="TextBox 4">
            <a:extLst>
              <a:ext uri="{FF2B5EF4-FFF2-40B4-BE49-F238E27FC236}">
                <a16:creationId xmlns:a16="http://schemas.microsoft.com/office/drawing/2014/main" id="{21705D37-13DC-619D-BE71-81EA1E4CF236}"/>
              </a:ext>
            </a:extLst>
          </p:cNvPr>
          <p:cNvSpPr txBox="1"/>
          <p:nvPr/>
        </p:nvSpPr>
        <p:spPr>
          <a:xfrm>
            <a:off x="7998376" y="5570484"/>
            <a:ext cx="3258206" cy="400110"/>
          </a:xfrm>
          <a:prstGeom prst="rect">
            <a:avLst/>
          </a:prstGeom>
          <a:noFill/>
        </p:spPr>
        <p:txBody>
          <a:bodyPr wrap="square" rtlCol="0">
            <a:spAutoFit/>
          </a:bodyPr>
          <a:lstStyle/>
          <a:p>
            <a:r>
              <a:rPr lang="en-IN" sz="2000" dirty="0">
                <a:solidFill>
                  <a:schemeClr val="accent1"/>
                </a:solidFill>
                <a:latin typeface="Times New Roman" panose="02020603050405020304" pitchFamily="18" charset="0"/>
                <a:cs typeface="Times New Roman" panose="02020603050405020304" pitchFamily="18" charset="0"/>
              </a:rPr>
              <a:t>rishikesh.online@gmail.com</a:t>
            </a:r>
          </a:p>
        </p:txBody>
      </p:sp>
      <p:sp>
        <p:nvSpPr>
          <p:cNvPr id="6" name="Rectangle 1">
            <a:extLst>
              <a:ext uri="{FF2B5EF4-FFF2-40B4-BE49-F238E27FC236}">
                <a16:creationId xmlns:a16="http://schemas.microsoft.com/office/drawing/2014/main" id="{AE04F6A4-02F2-E444-E13F-DD2BE9A38CD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chemeClr val="tx1"/>
                </a:solidFill>
                <a:effectLst/>
                <a:latin typeface="Arial" panose="020B0604020202020204" pitchFamily="34" charset="0"/>
              </a:rPr>
              <a:t>www.linkedin.com/in/</a:t>
            </a:r>
            <a:r>
              <a:rPr kumimoji="0" lang="en-US" altLang="en-US" sz="1200" b="0" i="0" u="none" strike="noStrike" cap="none" normalizeH="0" baseline="0">
                <a:ln>
                  <a:noFill/>
                </a:ln>
                <a:solidFill>
                  <a:schemeClr val="tx1"/>
                </a:solidFill>
                <a:effectLst/>
                <a:latin typeface="Arial" panose="020B0604020202020204" pitchFamily="34" charset="0"/>
              </a:rPr>
              <a:t>Vanity URL name</a:t>
            </a: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1" name="Graphic 10" descr="Email with solid fill">
            <a:extLst>
              <a:ext uri="{FF2B5EF4-FFF2-40B4-BE49-F238E27FC236}">
                <a16:creationId xmlns:a16="http://schemas.microsoft.com/office/drawing/2014/main" id="{963D7299-AD79-9B90-655A-BAACE3E01F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09644" y="5528440"/>
            <a:ext cx="520262" cy="470337"/>
          </a:xfrm>
          <a:prstGeom prst="rect">
            <a:avLst/>
          </a:prstGeom>
        </p:spPr>
      </p:pic>
      <p:sp>
        <p:nvSpPr>
          <p:cNvPr id="12" name="TextBox 11">
            <a:extLst>
              <a:ext uri="{FF2B5EF4-FFF2-40B4-BE49-F238E27FC236}">
                <a16:creationId xmlns:a16="http://schemas.microsoft.com/office/drawing/2014/main" id="{49886094-E57C-C46C-07EE-064A37FCC3BD}"/>
              </a:ext>
            </a:extLst>
          </p:cNvPr>
          <p:cNvSpPr txBox="1"/>
          <p:nvPr/>
        </p:nvSpPr>
        <p:spPr>
          <a:xfrm>
            <a:off x="7688318" y="6017172"/>
            <a:ext cx="4177861" cy="400110"/>
          </a:xfrm>
          <a:prstGeom prst="rect">
            <a:avLst/>
          </a:prstGeom>
          <a:noFill/>
        </p:spPr>
        <p:txBody>
          <a:bodyPr wrap="square" rtlCol="0">
            <a:spAutoFit/>
          </a:bodyPr>
          <a:lstStyle/>
          <a:p>
            <a:r>
              <a:rPr lang="en-US" sz="2000" dirty="0">
                <a:solidFill>
                  <a:schemeClr val="accent1"/>
                </a:solidFill>
                <a:latin typeface="Times New Roman" panose="02020603050405020304" pitchFamily="18" charset="0"/>
                <a:cs typeface="Times New Roman" panose="02020603050405020304" pitchFamily="18" charset="0"/>
              </a:rPr>
              <a:t>www.linkedin.com/in/fcarishikeshjoshi</a:t>
            </a:r>
            <a:endParaRPr lang="en-IN" sz="2000" dirty="0">
              <a:solidFill>
                <a:schemeClr val="accent1"/>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id="{AD4BD6B6-494B-F3AC-C714-DBFB9241D9F8}"/>
              </a:ext>
            </a:extLst>
          </p:cNvPr>
          <p:cNvSpPr txBox="1"/>
          <p:nvPr/>
        </p:nvSpPr>
        <p:spPr>
          <a:xfrm>
            <a:off x="7851230" y="5033720"/>
            <a:ext cx="2879833" cy="461665"/>
          </a:xfrm>
          <a:prstGeom prst="rect">
            <a:avLst/>
          </a:prstGeom>
          <a:noFill/>
        </p:spPr>
        <p:txBody>
          <a:bodyPr wrap="square">
            <a:spAutoFit/>
          </a:bodyPr>
          <a:lstStyle/>
          <a:p>
            <a:r>
              <a:rPr lang="en-IN" sz="2400" b="1" dirty="0">
                <a:solidFill>
                  <a:schemeClr val="accent1"/>
                </a:solidFill>
                <a:latin typeface="Times New Roman" panose="02020603050405020304" pitchFamily="18" charset="0"/>
                <a:cs typeface="Times New Roman" panose="02020603050405020304" pitchFamily="18" charset="0"/>
              </a:rPr>
              <a:t>CA Rishikesh Joshi</a:t>
            </a:r>
          </a:p>
        </p:txBody>
      </p:sp>
      <p:pic>
        <p:nvPicPr>
          <p:cNvPr id="16" name="Picture 15">
            <a:extLst>
              <a:ext uri="{FF2B5EF4-FFF2-40B4-BE49-F238E27FC236}">
                <a16:creationId xmlns:a16="http://schemas.microsoft.com/office/drawing/2014/main" id="{E48531F7-4058-E1C7-2D34-E58890A7AA0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23058" y="6043448"/>
            <a:ext cx="633576" cy="444718"/>
          </a:xfrm>
          <a:prstGeom prst="rect">
            <a:avLst/>
          </a:prstGeom>
        </p:spPr>
      </p:pic>
    </p:spTree>
    <p:extLst>
      <p:ext uri="{BB962C8B-B14F-4D97-AF65-F5344CB8AC3E}">
        <p14:creationId xmlns:p14="http://schemas.microsoft.com/office/powerpoint/2010/main" val="1976694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F9816B6C-9842-45D8-DA5D-B8F875D8F19A}"/>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1C349D10-D4D2-B2D0-E240-94BB67FCC0DA}"/>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947C2493-9C45-7D82-BFE0-E03960F1DB63}"/>
              </a:ext>
            </a:extLst>
          </p:cNvPr>
          <p:cNvSpPr>
            <a:spLocks noGrp="1"/>
          </p:cNvSpPr>
          <p:nvPr>
            <p:ph type="sldNum" sz="quarter" idx="12"/>
          </p:nvPr>
        </p:nvSpPr>
        <p:spPr/>
        <p:txBody>
          <a:bodyPr/>
          <a:lstStyle/>
          <a:p>
            <a:fld id="{D582C393-0FD6-4C39-9847-5C8FB6DCF7DE}" type="slidenum">
              <a:rPr lang="en-US" smtClean="0"/>
              <a:pPr/>
              <a:t>6</a:t>
            </a:fld>
            <a:endParaRPr lang="en-US" dirty="0"/>
          </a:p>
        </p:txBody>
      </p:sp>
      <p:sp>
        <p:nvSpPr>
          <p:cNvPr id="7" name="TextBox 6">
            <a:extLst>
              <a:ext uri="{FF2B5EF4-FFF2-40B4-BE49-F238E27FC236}">
                <a16:creationId xmlns:a16="http://schemas.microsoft.com/office/drawing/2014/main" id="{2B411249-A7E9-D1DA-6960-4124FE39B9DD}"/>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2. </a:t>
            </a:r>
            <a:r>
              <a:rPr lang="en-US" sz="4800" b="1" dirty="0">
                <a:latin typeface="Times New Roman" panose="02020603050405020304" pitchFamily="18" charset="0"/>
                <a:cs typeface="Times New Roman" panose="02020603050405020304" pitchFamily="18" charset="0"/>
              </a:rPr>
              <a:t>Guiding Principles</a:t>
            </a:r>
          </a:p>
        </p:txBody>
      </p:sp>
      <p:cxnSp>
        <p:nvCxnSpPr>
          <p:cNvPr id="8" name="Straight Connector 7">
            <a:extLst>
              <a:ext uri="{FF2B5EF4-FFF2-40B4-BE49-F238E27FC236}">
                <a16:creationId xmlns:a16="http://schemas.microsoft.com/office/drawing/2014/main" id="{428F828A-E704-A070-EF52-3843F61B33C5}"/>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724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6F020F4-619D-0124-EAA9-B7BEDCCB52D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23F083D-4EF8-6D95-E7A9-C7F5DB41AFBC}"/>
              </a:ext>
            </a:extLst>
          </p:cNvPr>
          <p:cNvSpPr txBox="1"/>
          <p:nvPr/>
        </p:nvSpPr>
        <p:spPr>
          <a:xfrm>
            <a:off x="243840" y="264160"/>
            <a:ext cx="11704320" cy="6201698"/>
          </a:xfrm>
          <a:prstGeom prst="rect">
            <a:avLst/>
          </a:prstGeom>
          <a:noFill/>
        </p:spPr>
        <p:txBody>
          <a:bodyPr wrap="square" rtlCol="0">
            <a:spAutoFit/>
          </a:bodyPr>
          <a:lstStyle/>
          <a:p>
            <a:pPr>
              <a:spcAft>
                <a:spcPts val="600"/>
              </a:spcAft>
            </a:pPr>
            <a:r>
              <a:rPr lang="en-US" sz="4000" b="1" u="sng" dirty="0">
                <a:solidFill>
                  <a:srgbClr val="002060"/>
                </a:solidFill>
                <a:latin typeface="Times New Roman" panose="02020603050405020304" pitchFamily="18" charset="0"/>
                <a:cs typeface="Times New Roman" panose="02020603050405020304" pitchFamily="18" charset="0"/>
              </a:rPr>
              <a:t>Guiding Principles - Objective, Scope and Coverage of LFAR for branch auditors</a:t>
            </a:r>
          </a:p>
          <a:p>
            <a:pPr>
              <a:lnSpc>
                <a:spcPct val="150000"/>
              </a:lnSpc>
              <a:spcAft>
                <a:spcPts val="600"/>
              </a:spcAft>
            </a:pPr>
            <a:endParaRPr lang="en-IN" sz="800" dirty="0">
              <a:solidFill>
                <a:srgbClr val="002060"/>
              </a:solidFill>
              <a:latin typeface="Times New Roman" panose="02020603050405020304" pitchFamily="18" charset="0"/>
              <a:cs typeface="Times New Roman" panose="02020603050405020304" pitchFamily="18" charset="0"/>
            </a:endParaRPr>
          </a:p>
          <a:p>
            <a:pPr marL="342900" indent="-342900">
              <a:spcAft>
                <a:spcPts val="600"/>
              </a:spcAft>
              <a:buFont typeface="Wingdings" panose="05000000000000000000" pitchFamily="2" charset="2"/>
              <a:buChar char="v"/>
            </a:pPr>
            <a:endParaRPr lang="en-US" sz="1000" dirty="0">
              <a:solidFill>
                <a:srgbClr val="002060"/>
              </a:solidFill>
              <a:latin typeface="Times New Roman" panose="02020603050405020304" pitchFamily="18" charset="0"/>
              <a:cs typeface="Times New Roman" panose="02020603050405020304" pitchFamily="18" charset="0"/>
            </a:endParaRPr>
          </a:p>
          <a:p>
            <a:pPr marL="342900" indent="-342900">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To bring out the </a:t>
            </a:r>
            <a:r>
              <a:rPr lang="en-US" sz="2000" u="sng" dirty="0">
                <a:solidFill>
                  <a:srgbClr val="002060"/>
                </a:solidFill>
                <a:latin typeface="Times New Roman" panose="02020603050405020304" pitchFamily="18" charset="0"/>
                <a:cs typeface="Times New Roman" panose="02020603050405020304" pitchFamily="18" charset="0"/>
              </a:rPr>
              <a:t>transaction level</a:t>
            </a:r>
            <a:r>
              <a:rPr lang="en-US" sz="2000" dirty="0">
                <a:solidFill>
                  <a:srgbClr val="002060"/>
                </a:solidFill>
                <a:latin typeface="Times New Roman" panose="02020603050405020304" pitchFamily="18" charset="0"/>
                <a:cs typeface="Times New Roman" panose="02020603050405020304" pitchFamily="18" charset="0"/>
              </a:rPr>
              <a:t> issues and </a:t>
            </a:r>
            <a:r>
              <a:rPr lang="en-US" sz="2000" u="sng" dirty="0">
                <a:solidFill>
                  <a:srgbClr val="002060"/>
                </a:solidFill>
                <a:latin typeface="Times New Roman" panose="02020603050405020304" pitchFamily="18" charset="0"/>
                <a:cs typeface="Times New Roman" panose="02020603050405020304" pitchFamily="18" charset="0"/>
              </a:rPr>
              <a:t>adequacy of controls</a:t>
            </a:r>
            <a:r>
              <a:rPr lang="en-US" sz="2000" dirty="0">
                <a:solidFill>
                  <a:srgbClr val="002060"/>
                </a:solidFill>
                <a:latin typeface="Times New Roman" panose="02020603050405020304" pitchFamily="18" charset="0"/>
                <a:cs typeface="Times New Roman" panose="02020603050405020304" pitchFamily="18" charset="0"/>
              </a:rPr>
              <a:t> at </a:t>
            </a:r>
            <a:r>
              <a:rPr lang="en-US" sz="2000" b="1" dirty="0">
                <a:solidFill>
                  <a:srgbClr val="002060"/>
                </a:solidFill>
                <a:latin typeface="Times New Roman" panose="02020603050405020304" pitchFamily="18" charset="0"/>
                <a:cs typeface="Times New Roman" panose="02020603050405020304" pitchFamily="18" charset="0"/>
              </a:rPr>
              <a:t>branch</a:t>
            </a:r>
            <a:r>
              <a:rPr lang="en-US" sz="2000" dirty="0">
                <a:solidFill>
                  <a:srgbClr val="002060"/>
                </a:solidFill>
                <a:latin typeface="Times New Roman" panose="02020603050405020304" pitchFamily="18" charset="0"/>
                <a:cs typeface="Times New Roman" panose="02020603050405020304" pitchFamily="18" charset="0"/>
              </a:rPr>
              <a:t> level. This includes, providing inputs to Statutory Central Auditors on adequacy of implementation of regulatory requirements, efficacy of systems and assurance functions (Risk Management, Compliance and Internal Audit) at branch level.</a:t>
            </a:r>
          </a:p>
          <a:p>
            <a:pPr>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To give transaction level details about accounts </a:t>
            </a:r>
            <a:r>
              <a:rPr lang="en-US" sz="2000" u="sng" dirty="0">
                <a:solidFill>
                  <a:srgbClr val="002060"/>
                </a:solidFill>
                <a:latin typeface="Times New Roman" panose="02020603050405020304" pitchFamily="18" charset="0"/>
                <a:cs typeface="Times New Roman" panose="02020603050405020304" pitchFamily="18" charset="0"/>
              </a:rPr>
              <a:t>above</a:t>
            </a:r>
            <a:r>
              <a:rPr lang="en-US" sz="2000" dirty="0">
                <a:solidFill>
                  <a:srgbClr val="002060"/>
                </a:solidFill>
                <a:latin typeface="Times New Roman" panose="02020603050405020304" pitchFamily="18" charset="0"/>
                <a:cs typeface="Times New Roman" panose="02020603050405020304" pitchFamily="18" charset="0"/>
              </a:rPr>
              <a:t> threshold and review the systems and processes for accounts </a:t>
            </a:r>
            <a:r>
              <a:rPr lang="en-US" sz="2000" u="sng" dirty="0">
                <a:solidFill>
                  <a:srgbClr val="002060"/>
                </a:solidFill>
                <a:latin typeface="Times New Roman" panose="02020603050405020304" pitchFamily="18" charset="0"/>
                <a:cs typeface="Times New Roman" panose="02020603050405020304" pitchFamily="18" charset="0"/>
              </a:rPr>
              <a:t>below</a:t>
            </a:r>
            <a:r>
              <a:rPr lang="en-US" sz="2000" dirty="0">
                <a:solidFill>
                  <a:srgbClr val="002060"/>
                </a:solidFill>
                <a:latin typeface="Times New Roman" panose="02020603050405020304" pitchFamily="18" charset="0"/>
                <a:cs typeface="Times New Roman" panose="02020603050405020304" pitchFamily="18" charset="0"/>
              </a:rPr>
              <a:t> threshold.</a:t>
            </a:r>
          </a:p>
          <a:p>
            <a:pPr>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Verification of </a:t>
            </a:r>
            <a:r>
              <a:rPr lang="en-US" sz="2000" u="sng" dirty="0">
                <a:solidFill>
                  <a:srgbClr val="002060"/>
                </a:solidFill>
                <a:latin typeface="Times New Roman" panose="02020603050405020304" pitchFamily="18" charset="0"/>
                <a:cs typeface="Times New Roman" panose="02020603050405020304" pitchFamily="18" charset="0"/>
              </a:rPr>
              <a:t>data integrity</a:t>
            </a:r>
            <a:r>
              <a:rPr lang="en-US" sz="2000" dirty="0">
                <a:solidFill>
                  <a:srgbClr val="002060"/>
                </a:solidFill>
                <a:latin typeface="Times New Roman" panose="02020603050405020304" pitchFamily="18" charset="0"/>
                <a:cs typeface="Times New Roman" panose="02020603050405020304" pitchFamily="18" charset="0"/>
              </a:rPr>
              <a:t> and </a:t>
            </a:r>
            <a:r>
              <a:rPr lang="en-US" sz="2000" u="sng" dirty="0">
                <a:solidFill>
                  <a:srgbClr val="002060"/>
                </a:solidFill>
                <a:latin typeface="Times New Roman" panose="02020603050405020304" pitchFamily="18" charset="0"/>
                <a:cs typeface="Times New Roman" panose="02020603050405020304" pitchFamily="18" charset="0"/>
              </a:rPr>
              <a:t>data related control systems and processes</a:t>
            </a:r>
            <a:r>
              <a:rPr lang="en-US" sz="2000" dirty="0">
                <a:solidFill>
                  <a:srgbClr val="002060"/>
                </a:solidFill>
                <a:latin typeface="Times New Roman" panose="02020603050405020304" pitchFamily="18" charset="0"/>
                <a:cs typeface="Times New Roman" panose="02020603050405020304" pitchFamily="18" charset="0"/>
              </a:rPr>
              <a:t> at branch since the data is used by the Bank at central level for supervisory and reporting purposes.</a:t>
            </a:r>
          </a:p>
          <a:p>
            <a:pPr>
              <a:spcAft>
                <a:spcPts val="600"/>
              </a:spcAft>
            </a:pPr>
            <a:endParaRPr lang="en-US" sz="2000" dirty="0">
              <a:solidFill>
                <a:srgbClr val="002060"/>
              </a:solidFill>
              <a:latin typeface="Times New Roman" panose="02020603050405020304" pitchFamily="18" charset="0"/>
              <a:cs typeface="Times New Roman" panose="02020603050405020304" pitchFamily="18" charset="0"/>
            </a:endParaRPr>
          </a:p>
          <a:p>
            <a:pPr marL="342900" indent="-342900">
              <a:spcAft>
                <a:spcPts val="600"/>
              </a:spcAft>
              <a:buFont typeface="Wingdings" panose="05000000000000000000" pitchFamily="2" charset="2"/>
              <a:buChar char="v"/>
            </a:pPr>
            <a:r>
              <a:rPr lang="en-US" sz="2000" dirty="0">
                <a:solidFill>
                  <a:srgbClr val="002060"/>
                </a:solidFill>
                <a:latin typeface="Times New Roman" panose="02020603050405020304" pitchFamily="18" charset="0"/>
                <a:cs typeface="Times New Roman" panose="02020603050405020304" pitchFamily="18" charset="0"/>
              </a:rPr>
              <a:t>For any adverse comments made by the auditors, they should assess whether it warrants a qualification in main report or financial adjustment through MOC.</a:t>
            </a:r>
            <a:endParaRPr lang="en-IN" sz="2000" dirty="0">
              <a:solidFill>
                <a:srgbClr val="002060"/>
              </a:solidFill>
              <a:latin typeface="Times New Roman" panose="02020603050405020304" pitchFamily="18" charset="0"/>
              <a:cs typeface="Times New Roman" panose="02020603050405020304" pitchFamily="18" charset="0"/>
            </a:endParaRPr>
          </a:p>
        </p:txBody>
      </p:sp>
      <p:sp>
        <p:nvSpPr>
          <p:cNvPr id="2" name="Footer Placeholder 1">
            <a:extLst>
              <a:ext uri="{FF2B5EF4-FFF2-40B4-BE49-F238E27FC236}">
                <a16:creationId xmlns:a16="http://schemas.microsoft.com/office/drawing/2014/main" id="{82388120-FCDB-E933-5245-E340ABC5D3B1}"/>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EA159408-7FE6-C531-FF97-C54EAE84AE28}"/>
              </a:ext>
            </a:extLst>
          </p:cNvPr>
          <p:cNvSpPr>
            <a:spLocks noGrp="1"/>
          </p:cNvSpPr>
          <p:nvPr>
            <p:ph type="sldNum" sz="quarter" idx="12"/>
          </p:nvPr>
        </p:nvSpPr>
        <p:spPr/>
        <p:txBody>
          <a:bodyPr/>
          <a:lstStyle/>
          <a:p>
            <a:fld id="{D582C393-0FD6-4C39-9847-5C8FB6DCF7DE}" type="slidenum">
              <a:rPr lang="en-US" smtClean="0"/>
              <a:pPr/>
              <a:t>7</a:t>
            </a:fld>
            <a:endParaRPr lang="en-US" dirty="0"/>
          </a:p>
        </p:txBody>
      </p:sp>
      <p:sp>
        <p:nvSpPr>
          <p:cNvPr id="5" name="Rectangle 4">
            <a:extLst>
              <a:ext uri="{FF2B5EF4-FFF2-40B4-BE49-F238E27FC236}">
                <a16:creationId xmlns:a16="http://schemas.microsoft.com/office/drawing/2014/main" id="{4CC25BC6-F5D3-A15F-5245-34E98635375F}"/>
              </a:ext>
            </a:extLst>
          </p:cNvPr>
          <p:cNvSpPr/>
          <p:nvPr/>
        </p:nvSpPr>
        <p:spPr>
          <a:xfrm>
            <a:off x="178676" y="1849820"/>
            <a:ext cx="11782096" cy="457200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6824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a:extLst>
            <a:ext uri="{FF2B5EF4-FFF2-40B4-BE49-F238E27FC236}">
              <a16:creationId xmlns:a16="http://schemas.microsoft.com/office/drawing/2014/main" id="{7B6BE53F-E178-2226-35D1-974D780F17CD}"/>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A740B3F1-80D1-BEF2-2679-EA30993AEAAD}"/>
              </a:ext>
            </a:extLst>
          </p:cNvPr>
          <p:cNvSpPr>
            <a:spLocks noGrp="1"/>
          </p:cNvSpPr>
          <p:nvPr>
            <p:ph type="ftr" sz="quarter" idx="11"/>
          </p:nvPr>
        </p:nvSpPr>
        <p:spPr/>
        <p:txBody>
          <a:bodyPr/>
          <a:lstStyle/>
          <a:p>
            <a:r>
              <a:rPr lang="en-US" dirty="0">
                <a:solidFill>
                  <a:schemeClr val="tx1"/>
                </a:solidFill>
              </a:rPr>
              <a:t>LFAR (Credit Appraisal, Monitoring and Large Advances) | Ernakulam Branch of SIRC of ICAI | 18th March, 2026</a:t>
            </a:r>
          </a:p>
        </p:txBody>
      </p:sp>
      <p:sp>
        <p:nvSpPr>
          <p:cNvPr id="5" name="Slide Number Placeholder 4">
            <a:extLst>
              <a:ext uri="{FF2B5EF4-FFF2-40B4-BE49-F238E27FC236}">
                <a16:creationId xmlns:a16="http://schemas.microsoft.com/office/drawing/2014/main" id="{FFC17843-D992-C5D9-0B91-1FC2A04BC168}"/>
              </a:ext>
            </a:extLst>
          </p:cNvPr>
          <p:cNvSpPr>
            <a:spLocks noGrp="1"/>
          </p:cNvSpPr>
          <p:nvPr>
            <p:ph type="sldNum" sz="quarter" idx="12"/>
          </p:nvPr>
        </p:nvSpPr>
        <p:spPr/>
        <p:txBody>
          <a:bodyPr/>
          <a:lstStyle/>
          <a:p>
            <a:fld id="{D582C393-0FD6-4C39-9847-5C8FB6DCF7DE}" type="slidenum">
              <a:rPr lang="en-US" smtClean="0"/>
              <a:pPr/>
              <a:t>8</a:t>
            </a:fld>
            <a:endParaRPr lang="en-US" dirty="0"/>
          </a:p>
        </p:txBody>
      </p:sp>
      <p:sp>
        <p:nvSpPr>
          <p:cNvPr id="7" name="TextBox 6">
            <a:extLst>
              <a:ext uri="{FF2B5EF4-FFF2-40B4-BE49-F238E27FC236}">
                <a16:creationId xmlns:a16="http://schemas.microsoft.com/office/drawing/2014/main" id="{F0F522EF-64F1-302B-0D54-79193946D64E}"/>
              </a:ext>
            </a:extLst>
          </p:cNvPr>
          <p:cNvSpPr txBox="1"/>
          <p:nvPr/>
        </p:nvSpPr>
        <p:spPr>
          <a:xfrm>
            <a:off x="711200" y="2695694"/>
            <a:ext cx="10668000" cy="830997"/>
          </a:xfrm>
          <a:prstGeom prst="rect">
            <a:avLst/>
          </a:prstGeom>
          <a:noFill/>
        </p:spPr>
        <p:txBody>
          <a:bodyPr wrap="square">
            <a:spAutoFit/>
          </a:bodyPr>
          <a:lstStyle/>
          <a:p>
            <a:r>
              <a:rPr lang="en-IN" sz="4800" b="1" dirty="0">
                <a:latin typeface="Times New Roman" panose="02020603050405020304" pitchFamily="18" charset="0"/>
                <a:cs typeface="Times New Roman" panose="02020603050405020304" pitchFamily="18" charset="0"/>
              </a:rPr>
              <a:t>3. </a:t>
            </a:r>
            <a:r>
              <a:rPr lang="en-US" sz="4800" b="1" dirty="0">
                <a:latin typeface="Times New Roman" panose="02020603050405020304" pitchFamily="18" charset="0"/>
                <a:cs typeface="Times New Roman" panose="02020603050405020304" pitchFamily="18" charset="0"/>
              </a:rPr>
              <a:t>Structure of LFAR</a:t>
            </a:r>
          </a:p>
        </p:txBody>
      </p:sp>
      <p:cxnSp>
        <p:nvCxnSpPr>
          <p:cNvPr id="8" name="Straight Connector 7">
            <a:extLst>
              <a:ext uri="{FF2B5EF4-FFF2-40B4-BE49-F238E27FC236}">
                <a16:creationId xmlns:a16="http://schemas.microsoft.com/office/drawing/2014/main" id="{E57BC74C-A230-E41A-B0E1-69F7DFDCEE31}"/>
              </a:ext>
            </a:extLst>
          </p:cNvPr>
          <p:cNvCxnSpPr/>
          <p:nvPr/>
        </p:nvCxnSpPr>
        <p:spPr>
          <a:xfrm flipH="1">
            <a:off x="712985" y="3574953"/>
            <a:ext cx="10044662" cy="1"/>
          </a:xfrm>
          <a:prstGeom prst="line">
            <a:avLst/>
          </a:prstGeom>
          <a:ln w="44450">
            <a:solidFill>
              <a:srgbClr val="EF942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8915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07EDEDE2-BCB3-6B8E-D69D-EA9132D2A740}"/>
            </a:ext>
          </a:extLst>
        </p:cNvPr>
        <p:cNvGrpSpPr/>
        <p:nvPr/>
      </p:nvGrpSpPr>
      <p:grpSpPr>
        <a:xfrm>
          <a:off x="0" y="0"/>
          <a:ext cx="0" cy="0"/>
          <a:chOff x="0" y="0"/>
          <a:chExt cx="0" cy="0"/>
        </a:xfrm>
      </p:grpSpPr>
      <p:grpSp>
        <p:nvGrpSpPr>
          <p:cNvPr id="37" name="Group 36"/>
          <p:cNvGrpSpPr/>
          <p:nvPr/>
        </p:nvGrpSpPr>
        <p:grpSpPr>
          <a:xfrm>
            <a:off x="3302998" y="3703835"/>
            <a:ext cx="2419755" cy="1674663"/>
            <a:chOff x="2084119" y="4067327"/>
            <a:chExt cx="357878" cy="423813"/>
          </a:xfrm>
        </p:grpSpPr>
        <p:sp>
          <p:nvSpPr>
            <p:cNvPr id="38" name="Rounded Rectangle 31"/>
            <p:cNvSpPr/>
            <p:nvPr/>
          </p:nvSpPr>
          <p:spPr>
            <a:xfrm>
              <a:off x="2126222" y="4067327"/>
              <a:ext cx="315775" cy="402789"/>
            </a:xfrm>
            <a:custGeom>
              <a:avLst/>
              <a:gdLst/>
              <a:ahLst/>
              <a:cxnLst/>
              <a:rect l="0" t="0" r="0" b="0"/>
              <a:pathLst>
                <a:path w="315775" h="402789">
                  <a:moveTo>
                    <a:pt x="315775" y="0"/>
                  </a:moveTo>
                  <a:lnTo>
                    <a:pt x="231568" y="0"/>
                  </a:lnTo>
                  <a:cubicBezTo>
                    <a:pt x="185044" y="0"/>
                    <a:pt x="147361" y="37682"/>
                    <a:pt x="147361" y="84206"/>
                  </a:cubicBezTo>
                  <a:lnTo>
                    <a:pt x="147361" y="318582"/>
                  </a:lnTo>
                  <a:cubicBezTo>
                    <a:pt x="147361" y="365036"/>
                    <a:pt x="109679" y="402789"/>
                    <a:pt x="63155" y="402789"/>
                  </a:cubicBezTo>
                  <a:lnTo>
                    <a:pt x="0" y="402789"/>
                  </a:lnTo>
                </a:path>
              </a:pathLst>
            </a:custGeom>
            <a:no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39" name="Rounded Rectangle 32"/>
            <p:cNvSpPr/>
            <p:nvPr/>
          </p:nvSpPr>
          <p:spPr>
            <a:xfrm>
              <a:off x="2084119" y="4449037"/>
              <a:ext cx="42103" cy="42103"/>
            </a:xfrm>
            <a:custGeom>
              <a:avLst/>
              <a:gdLst/>
              <a:ahLst/>
              <a:cxnLst/>
              <a:rect l="0" t="0" r="0" b="0"/>
              <a:pathLst>
                <a:path w="42103" h="42103">
                  <a:moveTo>
                    <a:pt x="0" y="21051"/>
                  </a:moveTo>
                  <a:cubicBezTo>
                    <a:pt x="0" y="32678"/>
                    <a:pt x="9425" y="42103"/>
                    <a:pt x="21051" y="42103"/>
                  </a:cubicBezTo>
                  <a:cubicBezTo>
                    <a:pt x="32678" y="42103"/>
                    <a:pt x="42103" y="32678"/>
                    <a:pt x="42103" y="21051"/>
                  </a:cubicBezTo>
                  <a:cubicBezTo>
                    <a:pt x="42103" y="9425"/>
                    <a:pt x="32678" y="0"/>
                    <a:pt x="21051" y="0"/>
                  </a:cubicBezTo>
                  <a:cubicBezTo>
                    <a:pt x="9425" y="0"/>
                    <a:pt x="0" y="9425"/>
                    <a:pt x="0" y="21051"/>
                  </a:cubicBezTo>
                  <a:close/>
                </a:path>
              </a:pathLst>
            </a:custGeom>
            <a:solidFill>
              <a:srgbClr val="FFFFFF"/>
            </a:solid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grpSp>
      <p:sp>
        <p:nvSpPr>
          <p:cNvPr id="2" name="Footer Placeholder 1">
            <a:extLst>
              <a:ext uri="{FF2B5EF4-FFF2-40B4-BE49-F238E27FC236}">
                <a16:creationId xmlns:a16="http://schemas.microsoft.com/office/drawing/2014/main" id="{FCC94205-1B62-B928-A9CF-E381DB9D24AC}"/>
              </a:ext>
            </a:extLst>
          </p:cNvPr>
          <p:cNvSpPr>
            <a:spLocks noGrp="1"/>
          </p:cNvSpPr>
          <p:nvPr>
            <p:ph type="ftr" sz="quarter" idx="11"/>
          </p:nvPr>
        </p:nvSpPr>
        <p:spPr/>
        <p:txBody>
          <a:bodyPr/>
          <a:lstStyle/>
          <a:p>
            <a:r>
              <a:rPr lang="en-US" dirty="0"/>
              <a:t>LFAR (Credit Appraisal, Monitoring and Large Advances) | Ernakulam Branch of SIRC of ICAI | 18th March, 2026</a:t>
            </a:r>
          </a:p>
        </p:txBody>
      </p:sp>
      <p:sp>
        <p:nvSpPr>
          <p:cNvPr id="3" name="Slide Number Placeholder 2">
            <a:extLst>
              <a:ext uri="{FF2B5EF4-FFF2-40B4-BE49-F238E27FC236}">
                <a16:creationId xmlns:a16="http://schemas.microsoft.com/office/drawing/2014/main" id="{EEC56D2A-3BFE-165E-8D65-E4338A52E8F1}"/>
              </a:ext>
            </a:extLst>
          </p:cNvPr>
          <p:cNvSpPr>
            <a:spLocks noGrp="1"/>
          </p:cNvSpPr>
          <p:nvPr>
            <p:ph type="sldNum" sz="quarter" idx="12"/>
          </p:nvPr>
        </p:nvSpPr>
        <p:spPr/>
        <p:txBody>
          <a:bodyPr/>
          <a:lstStyle/>
          <a:p>
            <a:fld id="{D582C393-0FD6-4C39-9847-5C8FB6DCF7DE}" type="slidenum">
              <a:rPr lang="en-US" smtClean="0"/>
              <a:pPr/>
              <a:t>9</a:t>
            </a:fld>
            <a:endParaRPr lang="en-US" dirty="0"/>
          </a:p>
        </p:txBody>
      </p:sp>
      <p:sp>
        <p:nvSpPr>
          <p:cNvPr id="12" name="Rounded Rectangle 6"/>
          <p:cNvSpPr/>
          <p:nvPr/>
        </p:nvSpPr>
        <p:spPr>
          <a:xfrm>
            <a:off x="5008882" y="2822574"/>
            <a:ext cx="1599930" cy="1052585"/>
          </a:xfrm>
          <a:custGeom>
            <a:avLst/>
            <a:gdLst/>
            <a:ahLst/>
            <a:cxnLst/>
            <a:rect l="0" t="0" r="0" b="0"/>
            <a:pathLst>
              <a:path w="1599930" h="1052585">
                <a:moveTo>
                  <a:pt x="1599930" y="1010482"/>
                </a:moveTo>
                <a:cubicBezTo>
                  <a:pt x="1599930" y="1033737"/>
                  <a:pt x="1581081" y="1052585"/>
                  <a:pt x="1557826" y="1052585"/>
                </a:cubicBezTo>
                <a:lnTo>
                  <a:pt x="42103" y="1052585"/>
                </a:lnTo>
                <a:cubicBezTo>
                  <a:pt x="18848" y="1052585"/>
                  <a:pt x="0" y="1033737"/>
                  <a:pt x="0" y="1010482"/>
                </a:cubicBezTo>
                <a:lnTo>
                  <a:pt x="0" y="42103"/>
                </a:lnTo>
                <a:cubicBezTo>
                  <a:pt x="0" y="18848"/>
                  <a:pt x="18848" y="0"/>
                  <a:pt x="42103" y="0"/>
                </a:cubicBezTo>
                <a:lnTo>
                  <a:pt x="1557826" y="0"/>
                </a:lnTo>
                <a:cubicBezTo>
                  <a:pt x="1581081" y="0"/>
                  <a:pt x="1599930" y="18848"/>
                  <a:pt x="1599930" y="42103"/>
                </a:cubicBezTo>
                <a:lnTo>
                  <a:pt x="1599930" y="1010482"/>
                </a:lnTo>
              </a:path>
            </a:pathLst>
          </a:custGeom>
          <a:solidFill>
            <a:schemeClr val="accent1"/>
          </a:solidFill>
          <a:ln>
            <a:solidFill>
              <a:schemeClr val="tx1">
                <a:lumMod val="95000"/>
              </a:schemeClr>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14" name="Rounded Rectangle 8"/>
          <p:cNvSpPr/>
          <p:nvPr/>
        </p:nvSpPr>
        <p:spPr>
          <a:xfrm>
            <a:off x="2492120" y="4778321"/>
            <a:ext cx="2280062" cy="1012015"/>
          </a:xfrm>
          <a:custGeom>
            <a:avLst/>
            <a:gdLst/>
            <a:ahLst/>
            <a:cxnLst/>
            <a:rect l="0" t="0" r="0" b="0"/>
            <a:pathLst>
              <a:path w="1403145" h="505269">
                <a:moveTo>
                  <a:pt x="1403145" y="463165"/>
                </a:moveTo>
                <a:cubicBezTo>
                  <a:pt x="1403145" y="486420"/>
                  <a:pt x="1384297" y="505269"/>
                  <a:pt x="1361042" y="505269"/>
                </a:cubicBezTo>
                <a:lnTo>
                  <a:pt x="42103" y="505269"/>
                </a:lnTo>
                <a:cubicBezTo>
                  <a:pt x="18848" y="505269"/>
                  <a:pt x="0" y="486420"/>
                  <a:pt x="0" y="463165"/>
                </a:cubicBezTo>
                <a:lnTo>
                  <a:pt x="0" y="42103"/>
                </a:lnTo>
                <a:cubicBezTo>
                  <a:pt x="0" y="18848"/>
                  <a:pt x="18848" y="0"/>
                  <a:pt x="42103" y="0"/>
                </a:cubicBezTo>
                <a:lnTo>
                  <a:pt x="1361042" y="0"/>
                </a:lnTo>
                <a:cubicBezTo>
                  <a:pt x="1384297" y="0"/>
                  <a:pt x="1403145" y="18848"/>
                  <a:pt x="1403145" y="42103"/>
                </a:cubicBezTo>
                <a:lnTo>
                  <a:pt x="1403145" y="463165"/>
                </a:lnTo>
              </a:path>
            </a:pathLst>
          </a:custGeom>
          <a:solidFill>
            <a:schemeClr val="accent1"/>
          </a:solidFill>
          <a:ln>
            <a:solidFill>
              <a:schemeClr val="tx1">
                <a:lumMod val="95000"/>
              </a:schemeClr>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grpSp>
        <p:nvGrpSpPr>
          <p:cNvPr id="18" name="Group 17"/>
          <p:cNvGrpSpPr/>
          <p:nvPr/>
        </p:nvGrpSpPr>
        <p:grpSpPr>
          <a:xfrm>
            <a:off x="6608812" y="1145712"/>
            <a:ext cx="1455208" cy="2124224"/>
            <a:chOff x="4041928" y="1642088"/>
            <a:chExt cx="357879" cy="2290496"/>
          </a:xfrm>
        </p:grpSpPr>
        <p:sp>
          <p:nvSpPr>
            <p:cNvPr id="19" name="Rounded Rectangle 12"/>
            <p:cNvSpPr/>
            <p:nvPr/>
          </p:nvSpPr>
          <p:spPr>
            <a:xfrm>
              <a:off x="4041928" y="1663140"/>
              <a:ext cx="315775" cy="2269444"/>
            </a:xfrm>
            <a:custGeom>
              <a:avLst/>
              <a:gdLst/>
              <a:ahLst/>
              <a:cxnLst/>
              <a:rect l="0" t="0" r="0" b="0"/>
              <a:pathLst>
                <a:path w="315775" h="2269444">
                  <a:moveTo>
                    <a:pt x="0" y="2269444"/>
                  </a:moveTo>
                  <a:lnTo>
                    <a:pt x="84206" y="2269444"/>
                  </a:lnTo>
                  <a:cubicBezTo>
                    <a:pt x="130731" y="2269444"/>
                    <a:pt x="168413" y="2231762"/>
                    <a:pt x="168413" y="2185237"/>
                  </a:cubicBezTo>
                  <a:lnTo>
                    <a:pt x="168413" y="84206"/>
                  </a:lnTo>
                  <a:cubicBezTo>
                    <a:pt x="168413" y="37682"/>
                    <a:pt x="206096" y="0"/>
                    <a:pt x="252620" y="0"/>
                  </a:cubicBezTo>
                  <a:lnTo>
                    <a:pt x="315775" y="0"/>
                  </a:lnTo>
                </a:path>
              </a:pathLst>
            </a:custGeom>
            <a:no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20" name="Rounded Rectangle 13"/>
            <p:cNvSpPr/>
            <p:nvPr/>
          </p:nvSpPr>
          <p:spPr>
            <a:xfrm>
              <a:off x="4357704" y="1642088"/>
              <a:ext cx="42103" cy="42103"/>
            </a:xfrm>
            <a:custGeom>
              <a:avLst/>
              <a:gdLst/>
              <a:ahLst/>
              <a:cxnLst/>
              <a:rect l="0" t="0" r="0" b="0"/>
              <a:pathLst>
                <a:path w="42103" h="42103">
                  <a:moveTo>
                    <a:pt x="0" y="21051"/>
                  </a:moveTo>
                  <a:cubicBezTo>
                    <a:pt x="0" y="32678"/>
                    <a:pt x="9425" y="42103"/>
                    <a:pt x="21051" y="42103"/>
                  </a:cubicBezTo>
                  <a:cubicBezTo>
                    <a:pt x="32678" y="42103"/>
                    <a:pt x="42103" y="32678"/>
                    <a:pt x="42103" y="21051"/>
                  </a:cubicBezTo>
                  <a:cubicBezTo>
                    <a:pt x="42103" y="9425"/>
                    <a:pt x="32678" y="0"/>
                    <a:pt x="21051" y="0"/>
                  </a:cubicBezTo>
                  <a:cubicBezTo>
                    <a:pt x="9425" y="0"/>
                    <a:pt x="0" y="9425"/>
                    <a:pt x="0" y="21051"/>
                  </a:cubicBezTo>
                  <a:close/>
                </a:path>
              </a:pathLst>
            </a:custGeom>
            <a:solidFill>
              <a:srgbClr val="FFFFFF"/>
            </a:solid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grpSp>
      <p:grpSp>
        <p:nvGrpSpPr>
          <p:cNvPr id="29" name="Group 28"/>
          <p:cNvGrpSpPr/>
          <p:nvPr/>
        </p:nvGrpSpPr>
        <p:grpSpPr>
          <a:xfrm>
            <a:off x="6629863" y="3703835"/>
            <a:ext cx="1684831" cy="1273462"/>
            <a:chOff x="4041928" y="4067327"/>
            <a:chExt cx="357879" cy="269462"/>
          </a:xfrm>
        </p:grpSpPr>
        <p:sp>
          <p:nvSpPr>
            <p:cNvPr id="30" name="Rounded Rectangle 23"/>
            <p:cNvSpPr/>
            <p:nvPr/>
          </p:nvSpPr>
          <p:spPr>
            <a:xfrm>
              <a:off x="4041928" y="4067327"/>
              <a:ext cx="315775" cy="248410"/>
            </a:xfrm>
            <a:custGeom>
              <a:avLst/>
              <a:gdLst/>
              <a:ahLst/>
              <a:cxnLst/>
              <a:rect l="0" t="0" r="0" b="0"/>
              <a:pathLst>
                <a:path w="315775" h="248410">
                  <a:moveTo>
                    <a:pt x="0" y="0"/>
                  </a:moveTo>
                  <a:lnTo>
                    <a:pt x="84206" y="0"/>
                  </a:lnTo>
                  <a:cubicBezTo>
                    <a:pt x="130731" y="0"/>
                    <a:pt x="168413" y="37682"/>
                    <a:pt x="168413" y="84206"/>
                  </a:cubicBezTo>
                  <a:lnTo>
                    <a:pt x="168413" y="164203"/>
                  </a:lnTo>
                  <a:cubicBezTo>
                    <a:pt x="168413" y="210727"/>
                    <a:pt x="206096" y="248410"/>
                    <a:pt x="252620" y="248410"/>
                  </a:cubicBezTo>
                  <a:lnTo>
                    <a:pt x="315775" y="248410"/>
                  </a:lnTo>
                </a:path>
              </a:pathLst>
            </a:custGeom>
            <a:no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31" name="Rounded Rectangle 24"/>
            <p:cNvSpPr/>
            <p:nvPr/>
          </p:nvSpPr>
          <p:spPr>
            <a:xfrm>
              <a:off x="4357704" y="4294686"/>
              <a:ext cx="42103" cy="42103"/>
            </a:xfrm>
            <a:custGeom>
              <a:avLst/>
              <a:gdLst/>
              <a:ahLst/>
              <a:cxnLst/>
              <a:rect l="0" t="0" r="0" b="0"/>
              <a:pathLst>
                <a:path w="42103" h="42103">
                  <a:moveTo>
                    <a:pt x="0" y="21051"/>
                  </a:moveTo>
                  <a:cubicBezTo>
                    <a:pt x="0" y="32678"/>
                    <a:pt x="9425" y="42103"/>
                    <a:pt x="21051" y="42103"/>
                  </a:cubicBezTo>
                  <a:cubicBezTo>
                    <a:pt x="32678" y="42103"/>
                    <a:pt x="42103" y="32678"/>
                    <a:pt x="42103" y="21051"/>
                  </a:cubicBezTo>
                  <a:cubicBezTo>
                    <a:pt x="42103" y="9425"/>
                    <a:pt x="32678" y="0"/>
                    <a:pt x="21051" y="0"/>
                  </a:cubicBezTo>
                  <a:cubicBezTo>
                    <a:pt x="9425" y="0"/>
                    <a:pt x="0" y="9425"/>
                    <a:pt x="0" y="21051"/>
                  </a:cubicBezTo>
                  <a:close/>
                </a:path>
              </a:pathLst>
            </a:custGeom>
            <a:solidFill>
              <a:srgbClr val="FFFFFF"/>
            </a:solid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grpSp>
      <p:grpSp>
        <p:nvGrpSpPr>
          <p:cNvPr id="40" name="Group 39"/>
          <p:cNvGrpSpPr/>
          <p:nvPr/>
        </p:nvGrpSpPr>
        <p:grpSpPr>
          <a:xfrm>
            <a:off x="3066806" y="1411191"/>
            <a:ext cx="2043623" cy="1858746"/>
            <a:chOff x="2084119" y="1052585"/>
            <a:chExt cx="357878" cy="2880014"/>
          </a:xfrm>
        </p:grpSpPr>
        <p:sp>
          <p:nvSpPr>
            <p:cNvPr id="41" name="Rounded Rectangle 34"/>
            <p:cNvSpPr/>
            <p:nvPr/>
          </p:nvSpPr>
          <p:spPr>
            <a:xfrm>
              <a:off x="2126222" y="1073637"/>
              <a:ext cx="315775" cy="2858962"/>
            </a:xfrm>
            <a:custGeom>
              <a:avLst/>
              <a:gdLst/>
              <a:ahLst/>
              <a:cxnLst/>
              <a:rect l="0" t="0" r="0" b="0"/>
              <a:pathLst>
                <a:path w="315775" h="2858962">
                  <a:moveTo>
                    <a:pt x="315775" y="2858962"/>
                  </a:moveTo>
                  <a:lnTo>
                    <a:pt x="231568" y="2858962"/>
                  </a:lnTo>
                  <a:cubicBezTo>
                    <a:pt x="185044" y="2858962"/>
                    <a:pt x="147361" y="2821280"/>
                    <a:pt x="147361" y="2774755"/>
                  </a:cubicBezTo>
                  <a:lnTo>
                    <a:pt x="147361" y="84206"/>
                  </a:lnTo>
                  <a:cubicBezTo>
                    <a:pt x="147361" y="37682"/>
                    <a:pt x="109679" y="0"/>
                    <a:pt x="63155" y="0"/>
                  </a:cubicBezTo>
                  <a:lnTo>
                    <a:pt x="0" y="0"/>
                  </a:lnTo>
                </a:path>
              </a:pathLst>
            </a:custGeom>
            <a:no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42" name="Rounded Rectangle 35"/>
            <p:cNvSpPr/>
            <p:nvPr/>
          </p:nvSpPr>
          <p:spPr>
            <a:xfrm>
              <a:off x="2084119" y="1052585"/>
              <a:ext cx="42103" cy="42103"/>
            </a:xfrm>
            <a:custGeom>
              <a:avLst/>
              <a:gdLst/>
              <a:ahLst/>
              <a:cxnLst/>
              <a:rect l="0" t="0" r="0" b="0"/>
              <a:pathLst>
                <a:path w="42103" h="42103">
                  <a:moveTo>
                    <a:pt x="0" y="21051"/>
                  </a:moveTo>
                  <a:cubicBezTo>
                    <a:pt x="0" y="32678"/>
                    <a:pt x="9425" y="42103"/>
                    <a:pt x="21051" y="42103"/>
                  </a:cubicBezTo>
                  <a:cubicBezTo>
                    <a:pt x="32678" y="42103"/>
                    <a:pt x="42103" y="32678"/>
                    <a:pt x="42103" y="21051"/>
                  </a:cubicBezTo>
                  <a:cubicBezTo>
                    <a:pt x="42103" y="9425"/>
                    <a:pt x="32678" y="0"/>
                    <a:pt x="21051" y="0"/>
                  </a:cubicBezTo>
                  <a:cubicBezTo>
                    <a:pt x="9425" y="0"/>
                    <a:pt x="0" y="9425"/>
                    <a:pt x="0" y="21051"/>
                  </a:cubicBezTo>
                  <a:close/>
                </a:path>
              </a:pathLst>
            </a:custGeom>
            <a:solidFill>
              <a:srgbClr val="FFFFFF"/>
            </a:solidFill>
            <a:ln w="10525">
              <a:solidFill>
                <a:srgbClr val="484848"/>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grpSp>
      <p:sp>
        <p:nvSpPr>
          <p:cNvPr id="66" name="TextBox 65"/>
          <p:cNvSpPr txBox="1"/>
          <p:nvPr/>
        </p:nvSpPr>
        <p:spPr>
          <a:xfrm>
            <a:off x="5406978" y="3122084"/>
            <a:ext cx="951159" cy="430887"/>
          </a:xfrm>
          <a:prstGeom prst="rect">
            <a:avLst/>
          </a:prstGeom>
          <a:noFill/>
          <a:ln>
            <a:noFill/>
          </a:ln>
        </p:spPr>
        <p:txBody>
          <a:bodyPr wrap="none" lIns="0" tIns="0" rIns="0" bIns="0" anchor="t">
            <a:spAutoFit/>
          </a:bodyPr>
          <a:lstStyle/>
          <a:p>
            <a:pPr algn="ctr"/>
            <a:r>
              <a:rPr sz="2800" b="1" dirty="0">
                <a:solidFill>
                  <a:srgbClr val="FFFFFF"/>
                </a:solidFill>
                <a:latin typeface="Times New Roman" panose="02020603050405020304" pitchFamily="18" charset="0"/>
                <a:cs typeface="Times New Roman" panose="02020603050405020304" pitchFamily="18" charset="0"/>
              </a:rPr>
              <a:t>LFAR</a:t>
            </a:r>
          </a:p>
        </p:txBody>
      </p:sp>
      <p:sp>
        <p:nvSpPr>
          <p:cNvPr id="74" name="TextBox 73"/>
          <p:cNvSpPr txBox="1"/>
          <p:nvPr/>
        </p:nvSpPr>
        <p:spPr>
          <a:xfrm>
            <a:off x="2740099" y="4977297"/>
            <a:ext cx="1772152" cy="738664"/>
          </a:xfrm>
          <a:prstGeom prst="rect">
            <a:avLst/>
          </a:prstGeom>
          <a:noFill/>
          <a:ln>
            <a:noFill/>
          </a:ln>
        </p:spPr>
        <p:txBody>
          <a:bodyPr wrap="none" lIns="0" tIns="0" rIns="0" bIns="0" anchor="t">
            <a:spAutoFit/>
          </a:bodyPr>
          <a:lstStyle/>
          <a:p>
            <a:pPr algn="ctr"/>
            <a:r>
              <a:rPr sz="2400" b="1" dirty="0">
                <a:solidFill>
                  <a:srgbClr val="FFFFFF"/>
                </a:solidFill>
                <a:latin typeface="Times New Roman" panose="02020603050405020304" pitchFamily="18" charset="0"/>
                <a:cs typeface="Times New Roman" panose="02020603050405020304" pitchFamily="18" charset="0"/>
              </a:rPr>
              <a:t>Profit </a:t>
            </a:r>
            <a:r>
              <a:rPr lang="en-US" sz="2400" b="1" dirty="0">
                <a:solidFill>
                  <a:srgbClr val="FFFFFF"/>
                </a:solidFill>
                <a:latin typeface="Times New Roman" panose="02020603050405020304" pitchFamily="18" charset="0"/>
                <a:cs typeface="Times New Roman" panose="02020603050405020304" pitchFamily="18" charset="0"/>
              </a:rPr>
              <a:t>&amp;</a:t>
            </a:r>
            <a:r>
              <a:rPr sz="2400" b="1" dirty="0">
                <a:solidFill>
                  <a:srgbClr val="FFFFFF"/>
                </a:solidFill>
                <a:latin typeface="Times New Roman" panose="02020603050405020304" pitchFamily="18" charset="0"/>
                <a:cs typeface="Times New Roman" panose="02020603050405020304" pitchFamily="18" charset="0"/>
              </a:rPr>
              <a:t> Loss
Account</a:t>
            </a:r>
          </a:p>
        </p:txBody>
      </p:sp>
      <p:sp>
        <p:nvSpPr>
          <p:cNvPr id="80" name="Rounded Rectangle 8"/>
          <p:cNvSpPr/>
          <p:nvPr/>
        </p:nvSpPr>
        <p:spPr>
          <a:xfrm>
            <a:off x="1187862" y="960325"/>
            <a:ext cx="2280062" cy="1012015"/>
          </a:xfrm>
          <a:custGeom>
            <a:avLst/>
            <a:gdLst/>
            <a:ahLst/>
            <a:cxnLst/>
            <a:rect l="0" t="0" r="0" b="0"/>
            <a:pathLst>
              <a:path w="1403145" h="505269">
                <a:moveTo>
                  <a:pt x="1403145" y="463165"/>
                </a:moveTo>
                <a:cubicBezTo>
                  <a:pt x="1403145" y="486420"/>
                  <a:pt x="1384297" y="505269"/>
                  <a:pt x="1361042" y="505269"/>
                </a:cubicBezTo>
                <a:lnTo>
                  <a:pt x="42103" y="505269"/>
                </a:lnTo>
                <a:cubicBezTo>
                  <a:pt x="18848" y="505269"/>
                  <a:pt x="0" y="486420"/>
                  <a:pt x="0" y="463165"/>
                </a:cubicBezTo>
                <a:lnTo>
                  <a:pt x="0" y="42103"/>
                </a:lnTo>
                <a:cubicBezTo>
                  <a:pt x="0" y="18848"/>
                  <a:pt x="18848" y="0"/>
                  <a:pt x="42103" y="0"/>
                </a:cubicBezTo>
                <a:lnTo>
                  <a:pt x="1361042" y="0"/>
                </a:lnTo>
                <a:cubicBezTo>
                  <a:pt x="1384297" y="0"/>
                  <a:pt x="1403145" y="18848"/>
                  <a:pt x="1403145" y="42103"/>
                </a:cubicBezTo>
                <a:lnTo>
                  <a:pt x="1403145" y="463165"/>
                </a:lnTo>
              </a:path>
            </a:pathLst>
          </a:custGeom>
          <a:solidFill>
            <a:schemeClr val="accent1"/>
          </a:solidFill>
          <a:ln>
            <a:solidFill>
              <a:schemeClr val="tx1">
                <a:lumMod val="95000"/>
              </a:schemeClr>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81" name="TextBox 80"/>
          <p:cNvSpPr txBox="1"/>
          <p:nvPr/>
        </p:nvSpPr>
        <p:spPr>
          <a:xfrm>
            <a:off x="1697963" y="1278025"/>
            <a:ext cx="1057982" cy="369332"/>
          </a:xfrm>
          <a:prstGeom prst="rect">
            <a:avLst/>
          </a:prstGeom>
          <a:noFill/>
          <a:ln>
            <a:noFill/>
          </a:ln>
        </p:spPr>
        <p:txBody>
          <a:bodyPr wrap="none" lIns="0" tIns="0" rIns="0" bIns="0" anchor="t">
            <a:spAutoFit/>
          </a:bodyPr>
          <a:lstStyle/>
          <a:p>
            <a:pPr algn="ctr"/>
            <a:r>
              <a:rPr lang="en-US" sz="2400" b="1" dirty="0">
                <a:solidFill>
                  <a:srgbClr val="FFFFFF"/>
                </a:solidFill>
                <a:latin typeface="Times New Roman" panose="02020603050405020304" pitchFamily="18" charset="0"/>
                <a:cs typeface="Times New Roman" panose="02020603050405020304" pitchFamily="18" charset="0"/>
              </a:rPr>
              <a:t>General</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83" name="Rounded Rectangle 8"/>
          <p:cNvSpPr/>
          <p:nvPr/>
        </p:nvSpPr>
        <p:spPr>
          <a:xfrm>
            <a:off x="7601309" y="4376320"/>
            <a:ext cx="2280062" cy="1012015"/>
          </a:xfrm>
          <a:custGeom>
            <a:avLst/>
            <a:gdLst/>
            <a:ahLst/>
            <a:cxnLst/>
            <a:rect l="0" t="0" r="0" b="0"/>
            <a:pathLst>
              <a:path w="1403145" h="505269">
                <a:moveTo>
                  <a:pt x="1403145" y="463165"/>
                </a:moveTo>
                <a:cubicBezTo>
                  <a:pt x="1403145" y="486420"/>
                  <a:pt x="1384297" y="505269"/>
                  <a:pt x="1361042" y="505269"/>
                </a:cubicBezTo>
                <a:lnTo>
                  <a:pt x="42103" y="505269"/>
                </a:lnTo>
                <a:cubicBezTo>
                  <a:pt x="18848" y="505269"/>
                  <a:pt x="0" y="486420"/>
                  <a:pt x="0" y="463165"/>
                </a:cubicBezTo>
                <a:lnTo>
                  <a:pt x="0" y="42103"/>
                </a:lnTo>
                <a:cubicBezTo>
                  <a:pt x="0" y="18848"/>
                  <a:pt x="18848" y="0"/>
                  <a:pt x="42103" y="0"/>
                </a:cubicBezTo>
                <a:lnTo>
                  <a:pt x="1361042" y="0"/>
                </a:lnTo>
                <a:cubicBezTo>
                  <a:pt x="1384297" y="0"/>
                  <a:pt x="1403145" y="18848"/>
                  <a:pt x="1403145" y="42103"/>
                </a:cubicBezTo>
                <a:lnTo>
                  <a:pt x="1403145" y="463165"/>
                </a:lnTo>
              </a:path>
            </a:pathLst>
          </a:custGeom>
          <a:solidFill>
            <a:schemeClr val="accent1"/>
          </a:solidFill>
          <a:ln>
            <a:solidFill>
              <a:schemeClr val="tx1">
                <a:lumMod val="95000"/>
              </a:schemeClr>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84" name="TextBox 83"/>
          <p:cNvSpPr txBox="1"/>
          <p:nvPr/>
        </p:nvSpPr>
        <p:spPr>
          <a:xfrm>
            <a:off x="8067534" y="4694274"/>
            <a:ext cx="1314462" cy="369332"/>
          </a:xfrm>
          <a:prstGeom prst="rect">
            <a:avLst/>
          </a:prstGeom>
          <a:noFill/>
          <a:ln>
            <a:noFill/>
          </a:ln>
        </p:spPr>
        <p:txBody>
          <a:bodyPr wrap="none" lIns="0" tIns="0" rIns="0" bIns="0" anchor="t">
            <a:spAutoFit/>
          </a:bodyPr>
          <a:lstStyle/>
          <a:p>
            <a:pPr algn="ctr"/>
            <a:r>
              <a:rPr lang="en-US" sz="2400" b="1" dirty="0">
                <a:solidFill>
                  <a:srgbClr val="FFFFFF"/>
                </a:solidFill>
                <a:latin typeface="Times New Roman" panose="02020603050405020304" pitchFamily="18" charset="0"/>
                <a:cs typeface="Times New Roman" panose="02020603050405020304" pitchFamily="18" charset="0"/>
              </a:rPr>
              <a:t>Liabilities</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85" name="Rounded Rectangle 8"/>
          <p:cNvSpPr/>
          <p:nvPr/>
        </p:nvSpPr>
        <p:spPr>
          <a:xfrm>
            <a:off x="7664897" y="877345"/>
            <a:ext cx="2280062" cy="1012015"/>
          </a:xfrm>
          <a:custGeom>
            <a:avLst/>
            <a:gdLst/>
            <a:ahLst/>
            <a:cxnLst/>
            <a:rect l="0" t="0" r="0" b="0"/>
            <a:pathLst>
              <a:path w="1403145" h="505269">
                <a:moveTo>
                  <a:pt x="1403145" y="463165"/>
                </a:moveTo>
                <a:cubicBezTo>
                  <a:pt x="1403145" y="486420"/>
                  <a:pt x="1384297" y="505269"/>
                  <a:pt x="1361042" y="505269"/>
                </a:cubicBezTo>
                <a:lnTo>
                  <a:pt x="42103" y="505269"/>
                </a:lnTo>
                <a:cubicBezTo>
                  <a:pt x="18848" y="505269"/>
                  <a:pt x="0" y="486420"/>
                  <a:pt x="0" y="463165"/>
                </a:cubicBezTo>
                <a:lnTo>
                  <a:pt x="0" y="42103"/>
                </a:lnTo>
                <a:cubicBezTo>
                  <a:pt x="0" y="18848"/>
                  <a:pt x="18848" y="0"/>
                  <a:pt x="42103" y="0"/>
                </a:cubicBezTo>
                <a:lnTo>
                  <a:pt x="1361042" y="0"/>
                </a:lnTo>
                <a:cubicBezTo>
                  <a:pt x="1384297" y="0"/>
                  <a:pt x="1403145" y="18848"/>
                  <a:pt x="1403145" y="42103"/>
                </a:cubicBezTo>
                <a:lnTo>
                  <a:pt x="1403145" y="463165"/>
                </a:lnTo>
              </a:path>
            </a:pathLst>
          </a:custGeom>
          <a:solidFill>
            <a:schemeClr val="accent1"/>
          </a:solidFill>
          <a:ln>
            <a:solidFill>
              <a:schemeClr val="tx1">
                <a:lumMod val="95000"/>
              </a:schemeClr>
            </a:solidFill>
          </a:ln>
        </p:spPr>
        <p:txBody>
          <a:bodyPr rtlCol="0" anchor="ctr"/>
          <a:lstStyle/>
          <a:p>
            <a:pPr algn="ctr"/>
            <a:endParaRPr sz="4000">
              <a:latin typeface="Times New Roman" panose="02020603050405020304" pitchFamily="18" charset="0"/>
              <a:cs typeface="Times New Roman" panose="02020603050405020304" pitchFamily="18" charset="0"/>
            </a:endParaRPr>
          </a:p>
        </p:txBody>
      </p:sp>
      <p:sp>
        <p:nvSpPr>
          <p:cNvPr id="86" name="TextBox 85"/>
          <p:cNvSpPr txBox="1"/>
          <p:nvPr/>
        </p:nvSpPr>
        <p:spPr>
          <a:xfrm>
            <a:off x="8393757" y="1159644"/>
            <a:ext cx="822341" cy="369332"/>
          </a:xfrm>
          <a:prstGeom prst="rect">
            <a:avLst/>
          </a:prstGeom>
          <a:noFill/>
          <a:ln>
            <a:noFill/>
          </a:ln>
        </p:spPr>
        <p:txBody>
          <a:bodyPr wrap="none" lIns="0" tIns="0" rIns="0" bIns="0" anchor="t">
            <a:spAutoFit/>
          </a:bodyPr>
          <a:lstStyle/>
          <a:p>
            <a:pPr algn="ctr"/>
            <a:r>
              <a:rPr lang="en-US" sz="2400" b="1" dirty="0">
                <a:solidFill>
                  <a:srgbClr val="FFFFFF"/>
                </a:solidFill>
                <a:latin typeface="Times New Roman" panose="02020603050405020304" pitchFamily="18" charset="0"/>
                <a:cs typeface="Times New Roman" panose="02020603050405020304" pitchFamily="18" charset="0"/>
              </a:rPr>
              <a:t>Assets</a:t>
            </a:r>
            <a:endParaRPr sz="2400" b="1" dirty="0">
              <a:solidFill>
                <a:srgbClr val="FFFFFF"/>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8318487" y="5491499"/>
            <a:ext cx="3873513" cy="1015663"/>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Deposits</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Other Liabilities</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Contingent Liabilities</a:t>
            </a:r>
            <a:endParaRPr lang="en-IN" sz="2000" dirty="0">
              <a:solidFill>
                <a:schemeClr val="accent1"/>
              </a:solidFill>
            </a:endParaRPr>
          </a:p>
        </p:txBody>
      </p:sp>
      <p:sp>
        <p:nvSpPr>
          <p:cNvPr id="87" name="TextBox 86"/>
          <p:cNvSpPr txBox="1"/>
          <p:nvPr/>
        </p:nvSpPr>
        <p:spPr>
          <a:xfrm>
            <a:off x="8203678" y="1970574"/>
            <a:ext cx="3618225" cy="2246769"/>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Cash</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Balance with RBI,SBI </a:t>
            </a:r>
          </a:p>
          <a:p>
            <a:r>
              <a:rPr lang="en-US" sz="2000" dirty="0">
                <a:solidFill>
                  <a:schemeClr val="accent1"/>
                </a:solidFill>
                <a:latin typeface="Times New Roman" panose="02020603050405020304" pitchFamily="18" charset="0"/>
                <a:cs typeface="Times New Roman" panose="02020603050405020304" pitchFamily="18" charset="0"/>
              </a:rPr>
              <a:t>    &amp; other Banks</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Money at call and short notice</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Investments</a:t>
            </a:r>
          </a:p>
          <a:p>
            <a:pPr marL="285750" indent="-285750">
              <a:buFont typeface="Wingdings" panose="05000000000000000000" pitchFamily="2" charset="2"/>
              <a:buChar char="Ø"/>
            </a:pPr>
            <a:r>
              <a:rPr lang="en-US" sz="2000" b="1" dirty="0">
                <a:solidFill>
                  <a:schemeClr val="accent1"/>
                </a:solidFill>
                <a:latin typeface="Times New Roman" panose="02020603050405020304" pitchFamily="18" charset="0"/>
                <a:cs typeface="Times New Roman" panose="02020603050405020304" pitchFamily="18" charset="0"/>
              </a:rPr>
              <a:t>Advances</a:t>
            </a:r>
            <a:endParaRPr lang="en-IN" sz="2000" b="1" dirty="0">
              <a:solidFill>
                <a:schemeClr val="accent1"/>
              </a:solidFill>
            </a:endParaRP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Other assets</a:t>
            </a:r>
          </a:p>
        </p:txBody>
      </p:sp>
      <p:sp>
        <p:nvSpPr>
          <p:cNvPr id="88" name="TextBox 87"/>
          <p:cNvSpPr txBox="1"/>
          <p:nvPr/>
        </p:nvSpPr>
        <p:spPr>
          <a:xfrm>
            <a:off x="1428676" y="2044051"/>
            <a:ext cx="3661378" cy="2554545"/>
          </a:xfrm>
          <a:prstGeom prst="rect">
            <a:avLst/>
          </a:prstGeom>
          <a:noFill/>
        </p:spPr>
        <p:txBody>
          <a:bodyPr wrap="square" rtlCol="0">
            <a:spAutoFit/>
          </a:bodyPr>
          <a:lstStyle/>
          <a:p>
            <a:pPr marL="285750" lvl="0" indent="-285750">
              <a:buFont typeface="Wingdings" panose="05000000000000000000" pitchFamily="2" charset="2"/>
              <a:buChar char="Ø"/>
            </a:pPr>
            <a:r>
              <a:rPr lang="en-IN" sz="2000" dirty="0">
                <a:solidFill>
                  <a:schemeClr val="accent1"/>
                </a:solidFill>
                <a:latin typeface="Times New Roman" panose="02020603050405020304" pitchFamily="18" charset="0"/>
                <a:cs typeface="Times New Roman" panose="02020603050405020304" pitchFamily="18" charset="0"/>
              </a:rPr>
              <a:t>Gold, Bullion, </a:t>
            </a:r>
          </a:p>
          <a:p>
            <a:pPr lvl="0"/>
            <a:r>
              <a:rPr lang="en-IN" sz="2000" dirty="0">
                <a:solidFill>
                  <a:schemeClr val="accent1"/>
                </a:solidFill>
                <a:latin typeface="Times New Roman" panose="02020603050405020304" pitchFamily="18" charset="0"/>
                <a:cs typeface="Times New Roman" panose="02020603050405020304" pitchFamily="18" charset="0"/>
              </a:rPr>
              <a:t>    Security items</a:t>
            </a:r>
            <a:endParaRPr lang="en-US" sz="2000" dirty="0">
              <a:solidFill>
                <a:schemeClr val="accent1"/>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Ø"/>
            </a:pPr>
            <a:r>
              <a:rPr lang="en-IN" sz="2000" dirty="0">
                <a:solidFill>
                  <a:schemeClr val="accent1"/>
                </a:solidFill>
                <a:latin typeface="Times New Roman" panose="02020603050405020304" pitchFamily="18" charset="0"/>
                <a:cs typeface="Times New Roman" panose="02020603050405020304" pitchFamily="18" charset="0"/>
              </a:rPr>
              <a:t>Books &amp; records</a:t>
            </a:r>
            <a:endParaRPr lang="en-US" sz="2000" dirty="0">
              <a:solidFill>
                <a:schemeClr val="accent1"/>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Ø"/>
            </a:pPr>
            <a:r>
              <a:rPr lang="en-IN" sz="2000" dirty="0">
                <a:solidFill>
                  <a:schemeClr val="accent1"/>
                </a:solidFill>
                <a:latin typeface="Times New Roman" panose="02020603050405020304" pitchFamily="18" charset="0"/>
                <a:cs typeface="Times New Roman" panose="02020603050405020304" pitchFamily="18" charset="0"/>
              </a:rPr>
              <a:t>Inter Branch</a:t>
            </a:r>
            <a:endParaRPr lang="en-US" sz="2000" dirty="0">
              <a:solidFill>
                <a:schemeClr val="accent1"/>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Ø"/>
            </a:pPr>
            <a:r>
              <a:rPr lang="en-IN" sz="2000" dirty="0">
                <a:solidFill>
                  <a:schemeClr val="accent1"/>
                </a:solidFill>
                <a:latin typeface="Times New Roman" panose="02020603050405020304" pitchFamily="18" charset="0"/>
                <a:cs typeface="Times New Roman" panose="02020603050405020304" pitchFamily="18" charset="0"/>
              </a:rPr>
              <a:t>Frauds</a:t>
            </a:r>
            <a:endParaRPr lang="en-US" sz="2000" dirty="0">
              <a:solidFill>
                <a:schemeClr val="accent1"/>
              </a:solidFill>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Ø"/>
            </a:pPr>
            <a:r>
              <a:rPr lang="en-IN" sz="2000" dirty="0">
                <a:solidFill>
                  <a:schemeClr val="accent1"/>
                </a:solidFill>
                <a:latin typeface="Times New Roman" panose="02020603050405020304" pitchFamily="18" charset="0"/>
                <a:cs typeface="Times New Roman" panose="02020603050405020304" pitchFamily="18" charset="0"/>
              </a:rPr>
              <a:t>KYC / AML</a:t>
            </a:r>
          </a:p>
          <a:p>
            <a:pPr marL="285750" lvl="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MIS</a:t>
            </a:r>
          </a:p>
          <a:p>
            <a:pPr marL="285750" indent="-285750">
              <a:buFont typeface="Wingdings" panose="05000000000000000000" pitchFamily="2" charset="2"/>
              <a:buChar char="Ø"/>
            </a:pPr>
            <a:r>
              <a:rPr lang="en-US" sz="2000" dirty="0">
                <a:solidFill>
                  <a:schemeClr val="accent1"/>
                </a:solidFill>
                <a:latin typeface="Times New Roman" panose="02020603050405020304" pitchFamily="18" charset="0"/>
                <a:cs typeface="Times New Roman" panose="02020603050405020304" pitchFamily="18" charset="0"/>
              </a:rPr>
              <a:t>Miscellaneous</a:t>
            </a:r>
          </a:p>
        </p:txBody>
      </p:sp>
      <p:sp>
        <p:nvSpPr>
          <p:cNvPr id="89" name="TextBox 88">
            <a:extLst>
              <a:ext uri="{FF2B5EF4-FFF2-40B4-BE49-F238E27FC236}">
                <a16:creationId xmlns:a16="http://schemas.microsoft.com/office/drawing/2014/main" id="{2BDC3FB6-4573-72A2-4CF9-E14C8AACE258}"/>
              </a:ext>
            </a:extLst>
          </p:cNvPr>
          <p:cNvSpPr txBox="1"/>
          <p:nvPr/>
        </p:nvSpPr>
        <p:spPr>
          <a:xfrm>
            <a:off x="203200" y="10160"/>
            <a:ext cx="11196320" cy="707886"/>
          </a:xfrm>
          <a:prstGeom prst="rect">
            <a:avLst/>
          </a:prstGeom>
          <a:noFill/>
        </p:spPr>
        <p:txBody>
          <a:bodyPr wrap="square" rtlCol="0">
            <a:spAutoFit/>
          </a:bodyPr>
          <a:lstStyle/>
          <a:p>
            <a:pPr algn="ctr"/>
            <a:r>
              <a:rPr lang="en-IN" sz="4000" b="1" u="sng" dirty="0">
                <a:solidFill>
                  <a:schemeClr val="accent1"/>
                </a:solidFill>
                <a:latin typeface="Times New Roman" panose="02020603050405020304" pitchFamily="18" charset="0"/>
                <a:cs typeface="Times New Roman" panose="02020603050405020304" pitchFamily="18" charset="0"/>
              </a:rPr>
              <a:t>Structure of LFAR</a:t>
            </a:r>
            <a:endParaRPr lang="en-US" sz="4000" b="1" u="sng"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630933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5239</TotalTime>
  <Words>6861</Words>
  <Application>Microsoft Office PowerPoint</Application>
  <PresentationFormat>Widescreen</PresentationFormat>
  <Paragraphs>717</Paragraphs>
  <Slides>52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52</vt:i4>
      </vt:variant>
    </vt:vector>
  </HeadingPairs>
  <TitlesOfParts>
    <vt:vector size="60" baseType="lpstr">
      <vt:lpstr>Arial</vt:lpstr>
      <vt:lpstr>Calibri</vt:lpstr>
      <vt:lpstr>Century Gothic</vt:lpstr>
      <vt:lpstr>Courier New</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Rishikesh Joshi</dc:creator>
  <cp:lastModifiedBy>Rishikesh Joshi</cp:lastModifiedBy>
  <cp:revision>181</cp:revision>
  <cp:lastPrinted>2025-02-15T05:48:15Z</cp:lastPrinted>
  <dcterms:created xsi:type="dcterms:W3CDTF">2025-02-02T09:27:47Z</dcterms:created>
  <dcterms:modified xsi:type="dcterms:W3CDTF">2026-03-15T02:10:05Z</dcterms:modified>
</cp:coreProperties>
</file>