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257" r:id="rId3"/>
    <p:sldId id="258" r:id="rId4"/>
    <p:sldId id="259" r:id="rId5"/>
    <p:sldId id="285" r:id="rId6"/>
    <p:sldId id="260" r:id="rId7"/>
    <p:sldId id="287" r:id="rId8"/>
    <p:sldId id="261" r:id="rId9"/>
    <p:sldId id="296" r:id="rId10"/>
    <p:sldId id="262" r:id="rId11"/>
    <p:sldId id="266" r:id="rId12"/>
    <p:sldId id="265" r:id="rId13"/>
    <p:sldId id="267" r:id="rId14"/>
    <p:sldId id="286" r:id="rId15"/>
    <p:sldId id="268" r:id="rId16"/>
    <p:sldId id="269" r:id="rId17"/>
    <p:sldId id="290" r:id="rId18"/>
    <p:sldId id="270" r:id="rId19"/>
    <p:sldId id="271" r:id="rId20"/>
    <p:sldId id="281" r:id="rId21"/>
    <p:sldId id="272" r:id="rId22"/>
    <p:sldId id="275" r:id="rId23"/>
    <p:sldId id="278" r:id="rId24"/>
    <p:sldId id="291" r:id="rId25"/>
    <p:sldId id="279" r:id="rId26"/>
    <p:sldId id="283" r:id="rId27"/>
    <p:sldId id="288" r:id="rId28"/>
    <p:sldId id="297" r:id="rId29"/>
    <p:sldId id="300" r:id="rId30"/>
    <p:sldId id="298" r:id="rId31"/>
    <p:sldId id="301" r:id="rId32"/>
    <p:sldId id="305" r:id="rId33"/>
    <p:sldId id="306" r:id="rId34"/>
    <p:sldId id="307" r:id="rId35"/>
    <p:sldId id="308" r:id="rId36"/>
    <p:sldId id="309" r:id="rId37"/>
    <p:sldId id="310" r:id="rId38"/>
    <p:sldId id="289" r:id="rId39"/>
    <p:sldId id="293"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17"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DCEC2D-0F78-4136-A1F4-DC3D8D93B663}" type="datetimeFigureOut">
              <a:rPr lang="en-US" smtClean="0"/>
              <a:pPr/>
              <a:t>08-Oct-25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DF35E3-C4AD-4535-B2B0-222DC346395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DF35E3-C4AD-4535-B2B0-222DC346395A}" type="slidenum">
              <a:rPr lang="en-US" smtClean="0"/>
              <a:pPr/>
              <a:t>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2DF35E3-C4AD-4535-B2B0-222DC346395A}" type="slidenum">
              <a:rPr lang="en-US" smtClean="0"/>
              <a:pPr/>
              <a:t>13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32ED31C0-A7FA-4391-A858-9F2F3936DDB2}" type="datetimeFigureOut">
              <a:rPr lang="en-US" smtClean="0"/>
              <a:pPr/>
              <a:t>08-Oct-25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FB67823-E1D2-4CEC-AC85-180F3F16B41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ED31C0-A7FA-4391-A858-9F2F3936DDB2}" type="datetimeFigureOut">
              <a:rPr lang="en-US" smtClean="0"/>
              <a:pPr/>
              <a:t>08-Oct-25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ED31C0-A7FA-4391-A858-9F2F3936DDB2}" type="datetimeFigureOut">
              <a:rPr lang="en-US" smtClean="0"/>
              <a:pPr/>
              <a:t>08-Oct-25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ED31C0-A7FA-4391-A858-9F2F3936DDB2}" type="datetimeFigureOut">
              <a:rPr lang="en-US" smtClean="0"/>
              <a:pPr/>
              <a:t>08-Oct-25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2ED31C0-A7FA-4391-A858-9F2F3936DDB2}" type="datetimeFigureOut">
              <a:rPr lang="en-US" smtClean="0"/>
              <a:pPr/>
              <a:t>08-Oct-25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B67823-E1D2-4CEC-AC85-180F3F16B418}"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2ED31C0-A7FA-4391-A858-9F2F3936DDB2}" type="datetimeFigureOut">
              <a:rPr lang="en-US" smtClean="0"/>
              <a:pPr/>
              <a:t>08-Oct-25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2ED31C0-A7FA-4391-A858-9F2F3936DDB2}" type="datetimeFigureOut">
              <a:rPr lang="en-US" smtClean="0"/>
              <a:pPr/>
              <a:t>08-Oct-25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32ED31C0-A7FA-4391-A858-9F2F3936DDB2}" type="datetimeFigureOut">
              <a:rPr lang="en-US" smtClean="0"/>
              <a:pPr/>
              <a:t>08-Oct-25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ED31C0-A7FA-4391-A858-9F2F3936DDB2}" type="datetimeFigureOut">
              <a:rPr lang="en-US" smtClean="0"/>
              <a:pPr/>
              <a:t>08-Oct-25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2ED31C0-A7FA-4391-A858-9F2F3936DDB2}" type="datetimeFigureOut">
              <a:rPr lang="en-US" smtClean="0"/>
              <a:pPr/>
              <a:t>08-Oct-25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B67823-E1D2-4CEC-AC85-180F3F16B41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2ED31C0-A7FA-4391-A858-9F2F3936DDB2}" type="datetimeFigureOut">
              <a:rPr lang="en-US" smtClean="0"/>
              <a:pPr/>
              <a:t>08-Oct-25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FB67823-E1D2-4CEC-AC85-180F3F16B418}"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2ED31C0-A7FA-4391-A858-9F2F3936DDB2}" type="datetimeFigureOut">
              <a:rPr lang="en-US" smtClean="0"/>
              <a:pPr/>
              <a:t>08-Oct-25</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FB67823-E1D2-4CEC-AC85-180F3F16B418}"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6700" y="1143000"/>
            <a:ext cx="8610600" cy="4876800"/>
          </a:xfrm>
        </p:spPr>
        <p:txBody>
          <a:bodyPr>
            <a:normAutofit fontScale="90000"/>
          </a:bodyPr>
          <a:lstStyle/>
          <a:p>
            <a:pPr algn="ct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sz="6700" b="1" dirty="0">
                <a:latin typeface="Cambria" panose="02040503050406030204" pitchFamily="18" charset="0"/>
                <a:ea typeface="Cambria" panose="02040503050406030204" pitchFamily="18" charset="0"/>
              </a:rPr>
              <a:t>CLAUSE 13 &amp; 14 OF 3CD- KEY CONSIDERATIONS</a:t>
            </a: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b="1" dirty="0">
                <a:latin typeface="Cambria" panose="02040503050406030204" pitchFamily="18" charset="0"/>
                <a:ea typeface="Cambria" panose="02040503050406030204" pitchFamily="18" charset="0"/>
              </a:rPr>
              <a:t/>
            </a:r>
            <a:br>
              <a:rPr lang="en-US" b="1" dirty="0">
                <a:latin typeface="Cambria" panose="02040503050406030204" pitchFamily="18" charset="0"/>
                <a:ea typeface="Cambria" panose="02040503050406030204" pitchFamily="18" charset="0"/>
              </a:rPr>
            </a:br>
            <a:r>
              <a:rPr lang="en-US" sz="3600" b="1" dirty="0">
                <a:latin typeface="Cambria" panose="02040503050406030204" pitchFamily="18" charset="0"/>
                <a:ea typeface="Cambria" panose="02040503050406030204" pitchFamily="18" charset="0"/>
              </a:rPr>
              <a:t>CA. Lukose Joseph</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1560342"/>
            <a:ext cx="8534400" cy="5293757"/>
          </a:xfrm>
          <a:prstGeom prst="rect">
            <a:avLst/>
          </a:prstGeom>
        </p:spPr>
        <p:txBody>
          <a:bodyPr wrap="square">
            <a:spAutoFit/>
          </a:bodyPr>
          <a:lstStyle/>
          <a:p>
            <a:pPr algn="just"/>
            <a:r>
              <a:rPr lang="en-US" sz="2600" dirty="0">
                <a:latin typeface="Cambria" panose="02040503050406030204" pitchFamily="18" charset="0"/>
                <a:ea typeface="Cambria" panose="02040503050406030204" pitchFamily="18" charset="0"/>
              </a:rPr>
              <a:t>The </a:t>
            </a:r>
            <a:r>
              <a:rPr lang="en-US" sz="2600" dirty="0" err="1">
                <a:latin typeface="Cambria" panose="02040503050406030204" pitchFamily="18" charset="0"/>
                <a:ea typeface="Cambria" panose="02040503050406030204" pitchFamily="18" charset="0"/>
              </a:rPr>
              <a:t>assessee</a:t>
            </a:r>
            <a:r>
              <a:rPr lang="en-US" sz="2600" dirty="0">
                <a:latin typeface="Cambria" panose="02040503050406030204" pitchFamily="18" charset="0"/>
                <a:ea typeface="Cambria" panose="02040503050406030204" pitchFamily="18" charset="0"/>
              </a:rPr>
              <a:t> has provided depreciation on fixed assets as per the rates prescribed under the Income-tax Act, 1961, instead of following the method prescribed under Accounting Standard (AS) 10 – Property, Plant &amp; Equipment, as issued by the Institute of Chartered Accountants of India.</a:t>
            </a:r>
          </a:p>
          <a:p>
            <a:pPr algn="just"/>
            <a:r>
              <a:rPr lang="en-US" sz="2600" dirty="0">
                <a:latin typeface="Cambria" panose="02040503050406030204" pitchFamily="18" charset="0"/>
                <a:ea typeface="Cambria" panose="02040503050406030204" pitchFamily="18" charset="0"/>
              </a:rPr>
              <a:t>Had the depreciation been computed in accordance with AS 10, the profit for the year would have been (higher/lower) by ₹_____</a:t>
            </a:r>
          </a:p>
          <a:p>
            <a:pPr algn="just"/>
            <a:r>
              <a:rPr lang="en-US" sz="2600" dirty="0">
                <a:latin typeface="Cambria" panose="02040503050406030204" pitchFamily="18" charset="0"/>
                <a:ea typeface="Cambria" panose="02040503050406030204" pitchFamily="18" charset="0"/>
              </a:rPr>
              <a:t>Subject to this, the financial statements give a true and fair view of the state of affairs and profit/loss.</a:t>
            </a:r>
          </a:p>
          <a:p>
            <a:pPr algn="just"/>
            <a:r>
              <a:rPr lang="en-US" sz="2600" dirty="0">
                <a:latin typeface="Cambria" panose="02040503050406030204" pitchFamily="18" charset="0"/>
                <a:ea typeface="Cambria" panose="02040503050406030204" pitchFamily="18" charset="0"/>
              </a:rPr>
              <a:t>Note 1:In Form 3CD, Clause 18 (depreciation) can be reported correctly as per Income-tax computation.</a:t>
            </a:r>
          </a:p>
        </p:txBody>
      </p:sp>
      <p:sp>
        <p:nvSpPr>
          <p:cNvPr id="6" name="Title 1">
            <a:extLst>
              <a:ext uri="{FF2B5EF4-FFF2-40B4-BE49-F238E27FC236}">
                <a16:creationId xmlns:a16="http://schemas.microsoft.com/office/drawing/2014/main" xmlns="" id="{6F645448-0146-A05F-F3BF-25876A232809}"/>
              </a:ext>
            </a:extLst>
          </p:cNvPr>
          <p:cNvSpPr>
            <a:spLocks noGrp="1"/>
          </p:cNvSpPr>
          <p:nvPr>
            <p:ph type="title"/>
          </p:nvPr>
        </p:nvSpPr>
        <p:spPr>
          <a:xfrm>
            <a:off x="419100" y="381000"/>
            <a:ext cx="8305800" cy="1143000"/>
          </a:xfrm>
        </p:spPr>
        <p:txBody>
          <a:bodyPr>
            <a:noAutofit/>
          </a:bodyPr>
          <a:lstStyle/>
          <a:p>
            <a:pPr algn="ctr"/>
            <a:r>
              <a:rPr lang="en-US" sz="4000" dirty="0">
                <a:latin typeface="Cambria" panose="02040503050406030204" pitchFamily="18" charset="0"/>
                <a:ea typeface="Cambria" panose="02040503050406030204" pitchFamily="18" charset="0"/>
              </a:rPr>
              <a:t/>
            </a:r>
            <a:br>
              <a:rPr lang="en-US" sz="4000" dirty="0">
                <a:latin typeface="Cambria" panose="02040503050406030204" pitchFamily="18" charset="0"/>
                <a:ea typeface="Cambria" panose="02040503050406030204" pitchFamily="18" charset="0"/>
              </a:rPr>
            </a:br>
            <a:r>
              <a:rPr lang="en-US" sz="4000" dirty="0">
                <a:latin typeface="Cambria" panose="02040503050406030204" pitchFamily="18" charset="0"/>
                <a:ea typeface="Cambria" panose="02040503050406030204" pitchFamily="18" charset="0"/>
              </a:rPr>
              <a:t/>
            </a:r>
            <a:br>
              <a:rPr lang="en-US" sz="4000" dirty="0">
                <a:latin typeface="Cambria" panose="02040503050406030204" pitchFamily="18" charset="0"/>
                <a:ea typeface="Cambria" panose="02040503050406030204" pitchFamily="18" charset="0"/>
              </a:rPr>
            </a:br>
            <a:r>
              <a:rPr lang="en-US" sz="4000" dirty="0">
                <a:latin typeface="Cambria" panose="02040503050406030204" pitchFamily="18" charset="0"/>
                <a:ea typeface="Cambria" panose="02040503050406030204" pitchFamily="18" charset="0"/>
              </a:rPr>
              <a:t/>
            </a:r>
            <a:br>
              <a:rPr lang="en-US" sz="4000" dirty="0">
                <a:latin typeface="Cambria" panose="02040503050406030204" pitchFamily="18" charset="0"/>
                <a:ea typeface="Cambria" panose="02040503050406030204" pitchFamily="18" charset="0"/>
              </a:rPr>
            </a:br>
            <a:r>
              <a:rPr lang="en-US" sz="4000" b="1" dirty="0">
                <a:latin typeface="Cambria" panose="02040503050406030204" pitchFamily="18" charset="0"/>
                <a:ea typeface="Cambria" panose="02040503050406030204" pitchFamily="18" charset="0"/>
              </a:rPr>
              <a:t>Suggested Language for Qualification in Form 3CB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05800" cy="762000"/>
          </a:xfrm>
        </p:spPr>
        <p:txBody>
          <a:bodyPr>
            <a:noAutofit/>
          </a:bodyPr>
          <a:lstStyle/>
          <a:p>
            <a:pPr lvl="0" algn="ct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b="1" dirty="0">
                <a:latin typeface="Cambria" panose="02040503050406030204" pitchFamily="18" charset="0"/>
                <a:ea typeface="Cambria" panose="02040503050406030204" pitchFamily="18" charset="0"/>
              </a:rPr>
              <a:t>ICDS I: Accounting Policies</a:t>
            </a:r>
          </a:p>
        </p:txBody>
      </p:sp>
      <p:sp>
        <p:nvSpPr>
          <p:cNvPr id="4" name="Rectangle 3"/>
          <p:cNvSpPr/>
          <p:nvPr/>
        </p:nvSpPr>
        <p:spPr>
          <a:xfrm>
            <a:off x="533400" y="2133600"/>
            <a:ext cx="8153400" cy="4708981"/>
          </a:xfrm>
          <a:prstGeom prst="rect">
            <a:avLst/>
          </a:prstGeom>
        </p:spPr>
        <p:txBody>
          <a:bodyPr wrap="square">
            <a:spAutoFit/>
          </a:bodyPr>
          <a:lstStyle/>
          <a:p>
            <a:pPr algn="just"/>
            <a:r>
              <a:rPr lang="en-US" sz="3000" dirty="0">
                <a:latin typeface="Cambria" panose="02040503050406030204" pitchFamily="18" charset="0"/>
                <a:ea typeface="Cambria" panose="02040503050406030204" pitchFamily="18" charset="0"/>
              </a:rPr>
              <a:t>The assessee should comply with the provisions of the Income Computation and Disclosure Standards (ICDS) notified under section 145(2) of the Income-tax Act, 1961. Wherever the treatment of income or expense under the Accounting Standards differs from the ICDS, necessary adjustments to be made in the computation of taxable income. Specific deviations, if any to be disclosed under the respective ICDS remarks.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18844"/>
            <a:ext cx="8305800" cy="819912"/>
          </a:xfr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p>
            <a:pPr algn="ct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dirty="0">
                <a:solidFill>
                  <a:schemeClr val="tx1"/>
                </a:solidFill>
                <a:latin typeface="Cambria" panose="02040503050406030204" pitchFamily="18" charset="0"/>
                <a:ea typeface="Cambria" panose="02040503050406030204" pitchFamily="18" charset="0"/>
                <a:cs typeface="Arial" pitchFamily="34" charset="0"/>
              </a:rPr>
              <a:t/>
            </a:r>
            <a:br>
              <a:rPr lang="en-US" sz="4500" dirty="0">
                <a:solidFill>
                  <a:schemeClr val="tx1"/>
                </a:solidFill>
                <a:latin typeface="Cambria" panose="02040503050406030204" pitchFamily="18" charset="0"/>
                <a:ea typeface="Cambria" panose="02040503050406030204" pitchFamily="18" charset="0"/>
                <a:cs typeface="Arial" pitchFamily="34" charset="0"/>
              </a:rPr>
            </a:br>
            <a:r>
              <a:rPr lang="en-US" sz="4500" b="1" dirty="0">
                <a:latin typeface="Cambria" panose="02040503050406030204" pitchFamily="18" charset="0"/>
                <a:ea typeface="Cambria" panose="02040503050406030204" pitchFamily="18" charset="0"/>
              </a:rPr>
              <a:t>Auditor’s Responsibility Note (for working papers)</a:t>
            </a:r>
          </a:p>
        </p:txBody>
      </p:sp>
      <p:sp>
        <p:nvSpPr>
          <p:cNvPr id="4" name="Rectangle 3"/>
          <p:cNvSpPr/>
          <p:nvPr/>
        </p:nvSpPr>
        <p:spPr>
          <a:xfrm>
            <a:off x="342900" y="2418642"/>
            <a:ext cx="8458200" cy="4832092"/>
          </a:xfrm>
          <a:prstGeom prst="rect">
            <a:avLst/>
          </a:prstGeom>
        </p:spPr>
        <p:txBody>
          <a:bodyPr wrap="square">
            <a:spAutoFit/>
          </a:bodyPr>
          <a:lstStyle/>
          <a:p>
            <a:pPr marL="457200" indent="-457200" algn="just" fontAlgn="base">
              <a:spcBef>
                <a:spcPct val="0"/>
              </a:spcBef>
              <a:spcAft>
                <a:spcPct val="0"/>
              </a:spcAft>
              <a:buFont typeface="Arial" panose="020B0604020202020204" pitchFamily="34" charset="0"/>
              <a:buChar char="•"/>
              <a:tabLst>
                <a:tab pos="914400" algn="l"/>
              </a:tabLst>
            </a:pPr>
            <a:r>
              <a:rPr lang="en-US" sz="2800" dirty="0">
                <a:latin typeface="Cambria" panose="02040503050406030204" pitchFamily="18" charset="0"/>
                <a:ea typeface="Cambria" panose="02040503050406030204" pitchFamily="18" charset="0"/>
              </a:rPr>
              <a:t>Ensure the management confirms ICDS compliance.</a:t>
            </a:r>
          </a:p>
          <a:p>
            <a:pPr marL="457200" indent="-457200" algn="just" fontAlgn="base">
              <a:spcBef>
                <a:spcPct val="0"/>
              </a:spcBef>
              <a:spcAft>
                <a:spcPct val="0"/>
              </a:spcAft>
              <a:buFont typeface="Arial" panose="020B0604020202020204" pitchFamily="34" charset="0"/>
              <a:buChar char="•"/>
              <a:tabLst>
                <a:tab pos="914400" algn="l"/>
              </a:tabLst>
            </a:pPr>
            <a:r>
              <a:rPr lang="en-US" sz="2800" dirty="0">
                <a:latin typeface="Cambria" panose="02040503050406030204" pitchFamily="18" charset="0"/>
                <a:ea typeface="Cambria" panose="02040503050406030204" pitchFamily="18" charset="0"/>
              </a:rPr>
              <a:t>Reconcile book profit (AS) vs tax profit (ICDS-adjusted).</a:t>
            </a:r>
          </a:p>
          <a:p>
            <a:pPr marL="457200" indent="-457200" algn="just" fontAlgn="base">
              <a:spcBef>
                <a:spcPct val="0"/>
              </a:spcBef>
              <a:spcAft>
                <a:spcPct val="0"/>
              </a:spcAft>
              <a:buFont typeface="Arial" panose="020B0604020202020204" pitchFamily="34" charset="0"/>
              <a:buChar char="•"/>
              <a:tabLst>
                <a:tab pos="914400" algn="l"/>
              </a:tabLst>
            </a:pPr>
            <a:r>
              <a:rPr lang="en-US" sz="2800" dirty="0">
                <a:latin typeface="Cambria" panose="02040503050406030204" pitchFamily="18" charset="0"/>
                <a:ea typeface="Cambria" panose="02040503050406030204" pitchFamily="18" charset="0"/>
              </a:rPr>
              <a:t>Document each ICDS item-wise difference under Clause 13(d).</a:t>
            </a:r>
          </a:p>
          <a:p>
            <a:pPr marL="457200" indent="-457200" algn="just" fontAlgn="base">
              <a:spcBef>
                <a:spcPct val="0"/>
              </a:spcBef>
              <a:spcAft>
                <a:spcPct val="0"/>
              </a:spcAft>
              <a:buFont typeface="Arial" panose="020B0604020202020204" pitchFamily="34" charset="0"/>
              <a:buChar char="•"/>
              <a:tabLst>
                <a:tab pos="914400" algn="l"/>
              </a:tabLst>
            </a:pPr>
            <a:r>
              <a:rPr lang="en-US" sz="2800" dirty="0">
                <a:latin typeface="Cambria" panose="02040503050406030204" pitchFamily="18" charset="0"/>
                <a:ea typeface="Cambria" panose="02040503050406030204" pitchFamily="18" charset="0"/>
              </a:rPr>
              <a:t>If any ICDS is not applicable, state “Not applicable to the nature of </a:t>
            </a:r>
            <a:r>
              <a:rPr lang="en-US" sz="2800" dirty="0" err="1">
                <a:latin typeface="Cambria" panose="02040503050406030204" pitchFamily="18" charset="0"/>
                <a:ea typeface="Cambria" panose="02040503050406030204" pitchFamily="18" charset="0"/>
              </a:rPr>
              <a:t>assessee’s</a:t>
            </a:r>
            <a:r>
              <a:rPr lang="en-US" sz="2800" dirty="0">
                <a:latin typeface="Cambria" panose="02040503050406030204" pitchFamily="18" charset="0"/>
                <a:ea typeface="Cambria" panose="02040503050406030204" pitchFamily="18" charset="0"/>
              </a:rPr>
              <a:t> business.</a:t>
            </a:r>
          </a:p>
          <a:p>
            <a:pPr marL="457200" indent="-457200" algn="just" fontAlgn="base">
              <a:spcBef>
                <a:spcPct val="0"/>
              </a:spcBef>
              <a:spcAft>
                <a:spcPct val="0"/>
              </a:spcAft>
              <a:buFont typeface="Arial" panose="020B0604020202020204" pitchFamily="34" charset="0"/>
              <a:buChar char="•"/>
              <a:tabLst>
                <a:tab pos="914400" algn="l"/>
              </a:tabLst>
            </a:pPr>
            <a:r>
              <a:rPr lang="en-US" sz="2800" dirty="0">
                <a:latin typeface="Cambria" panose="02040503050406030204" pitchFamily="18" charset="0"/>
                <a:ea typeface="Cambria" panose="02040503050406030204" pitchFamily="18" charset="0"/>
              </a:rPr>
              <a:t>Only quantified, material deviations need disclosure; minor timing differences may be grouped.</a:t>
            </a:r>
          </a:p>
          <a:p>
            <a:pPr algn="just" fontAlgn="base">
              <a:spcBef>
                <a:spcPct val="0"/>
              </a:spcBef>
              <a:spcAft>
                <a:spcPct val="0"/>
              </a:spcAft>
              <a:tabLst>
                <a:tab pos="914400" algn="l"/>
              </a:tabLst>
            </a:pPr>
            <a:endParaRPr lang="en-US" sz="2800" dirty="0">
              <a:latin typeface="Cambria" panose="02040503050406030204" pitchFamily="18" charset="0"/>
              <a:ea typeface="Cambria" panose="02040503050406030204"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1143000"/>
            <a:ext cx="8305800" cy="762000"/>
          </a:xfrm>
        </p:spPr>
        <p:txBody>
          <a:bodyPr>
            <a:normAutofit fontScale="90000"/>
          </a:bodyPr>
          <a:lstStyle/>
          <a:p>
            <a:pPr lvl="0" algn="ctr"/>
            <a:r>
              <a:rPr lang="en-US" b="1" dirty="0">
                <a:latin typeface="Cambria" panose="02040503050406030204" pitchFamily="18" charset="0"/>
                <a:ea typeface="Cambria" panose="02040503050406030204" pitchFamily="18" charset="0"/>
              </a:rPr>
              <a:t>ICDS II – Valuation of Inventories </a:t>
            </a:r>
          </a:p>
        </p:txBody>
      </p:sp>
      <p:sp>
        <p:nvSpPr>
          <p:cNvPr id="24577" name="Rectangle 1"/>
          <p:cNvSpPr>
            <a:spLocks noChangeArrowheads="1"/>
          </p:cNvSpPr>
          <p:nvPr/>
        </p:nvSpPr>
        <p:spPr bwMode="auto">
          <a:xfrm>
            <a:off x="381000" y="2335886"/>
            <a:ext cx="84582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lang="en-US" sz="2800" dirty="0">
                <a:latin typeface="Cambria" panose="02040503050406030204" pitchFamily="18" charset="0"/>
                <a:ea typeface="Cambria" panose="02040503050406030204" pitchFamily="18" charset="0"/>
              </a:rPr>
              <a:t>The </a:t>
            </a:r>
            <a:r>
              <a:rPr lang="en-US" sz="2800" dirty="0" err="1">
                <a:latin typeface="Cambria" panose="02040503050406030204" pitchFamily="18" charset="0"/>
                <a:ea typeface="Cambria" panose="02040503050406030204" pitchFamily="18" charset="0"/>
              </a:rPr>
              <a:t>assessee</a:t>
            </a:r>
            <a:r>
              <a:rPr lang="en-US" sz="2800" dirty="0">
                <a:latin typeface="Cambria" panose="02040503050406030204" pitchFamily="18" charset="0"/>
                <a:ea typeface="Cambria" panose="02040503050406030204" pitchFamily="18" charset="0"/>
              </a:rPr>
              <a:t> has valued inventories at the lower of cost and net realizable value (NRV) in accordance with Accounting Standard (AS) 2, recognizing an expected reduction in value of ₹ 2,00,000 due to anticipated decline in market prices.</a:t>
            </a:r>
          </a:p>
          <a:p>
            <a:pPr lvl="0" algn="just" fontAlgn="base">
              <a:spcBef>
                <a:spcPct val="0"/>
              </a:spcBef>
              <a:spcAft>
                <a:spcPct val="0"/>
              </a:spcAft>
            </a:pPr>
            <a:r>
              <a:rPr lang="en-US" sz="2800" dirty="0">
                <a:latin typeface="Cambria" panose="02040503050406030204" pitchFamily="18" charset="0"/>
                <a:ea typeface="Cambria" panose="02040503050406030204" pitchFamily="18" charset="0"/>
              </a:rPr>
              <a:t>As per ICDS II  anticipated losses or expected decline in value of inventory are not permitted to be recognized unless the decline is on account of actual conditions.</a:t>
            </a:r>
          </a:p>
          <a:p>
            <a:pPr marL="0" marR="0" lvl="0" indent="0" algn="r" defTabSz="914400" rtl="0" eaLnBrk="0" fontAlgn="base" latinLnBrk="0" hangingPunct="0">
              <a:lnSpc>
                <a:spcPct val="100000"/>
              </a:lnSpc>
              <a:spcBef>
                <a:spcPct val="0"/>
              </a:spcBef>
              <a:spcAft>
                <a:spcPct val="0"/>
              </a:spcAft>
              <a:buClrTx/>
              <a:buSzTx/>
              <a:tabLst/>
            </a:pPr>
            <a:r>
              <a:rPr lang="en-US" sz="2800" i="1" dirty="0" err="1">
                <a:latin typeface="Cambria" panose="02040503050406030204" pitchFamily="18" charset="0"/>
                <a:ea typeface="Cambria" panose="02040503050406030204" pitchFamily="18" charset="0"/>
                <a:cs typeface="Times New Roman" pitchFamily="18" charset="0"/>
              </a:rPr>
              <a:t>cont</a:t>
            </a:r>
            <a:r>
              <a:rPr lang="en-US" sz="2800" i="1" dirty="0">
                <a:latin typeface="Cambria" panose="02040503050406030204" pitchFamily="18" charset="0"/>
                <a:ea typeface="Cambria" panose="02040503050406030204" pitchFamily="18" charset="0"/>
                <a:cs typeface="Times New Roman" pitchFamily="18" charset="0"/>
              </a:rPr>
              <a:t>…</a:t>
            </a:r>
            <a:endParaRPr kumimoji="0" lang="en-US" sz="2800" i="1"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Times New Roman"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57200" y="2133600"/>
            <a:ext cx="82296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pPr>
            <a:r>
              <a:rPr kumimoji="0" lang="en-US" sz="3000" b="0" i="0" u="none" strike="noStrike" cap="none" normalizeH="0" baseline="0" dirty="0">
                <a:ln>
                  <a:noFill/>
                </a:ln>
                <a:solidFill>
                  <a:schemeClr val="tx1"/>
                </a:solidFill>
                <a:effectLst/>
                <a:latin typeface="Cambria" pitchFamily="18" charset="0"/>
                <a:ea typeface="Times New Roman" pitchFamily="18" charset="0"/>
                <a:cs typeface="Times New Roman" pitchFamily="18" charset="0"/>
              </a:rPr>
              <a:t>Accordingly, the inventories for computation of income have been valued at cost (₹ 10,00,000). This results in an increase in taxable income by ₹ 2,00,000, which </a:t>
            </a:r>
            <a:r>
              <a:rPr lang="en-US" sz="3000" dirty="0">
                <a:latin typeface="Cambria" pitchFamily="18" charset="0"/>
                <a:ea typeface="Times New Roman" pitchFamily="18" charset="0"/>
                <a:cs typeface="Times New Roman" pitchFamily="18" charset="0"/>
              </a:rPr>
              <a:t>should be</a:t>
            </a:r>
            <a:r>
              <a:rPr kumimoji="0" lang="en-US" sz="3000" b="0" i="0" u="none" strike="noStrike" cap="none" normalizeH="0" baseline="0" dirty="0">
                <a:ln>
                  <a:noFill/>
                </a:ln>
                <a:solidFill>
                  <a:schemeClr val="tx1"/>
                </a:solidFill>
                <a:effectLst/>
                <a:latin typeface="Cambria" pitchFamily="18" charset="0"/>
                <a:ea typeface="Times New Roman" pitchFamily="18" charset="0"/>
                <a:cs typeface="Times New Roman" pitchFamily="18" charset="0"/>
              </a:rPr>
              <a:t> adjusted in the computation of total income.</a:t>
            </a:r>
          </a:p>
          <a:p>
            <a:pPr marL="0" marR="0" lvl="0" indent="0" algn="just" defTabSz="914400" rtl="0" eaLnBrk="0" fontAlgn="base" latinLnBrk="0" hangingPunct="0">
              <a:lnSpc>
                <a:spcPct val="100000"/>
              </a:lnSpc>
              <a:spcBef>
                <a:spcPct val="0"/>
              </a:spcBef>
              <a:spcAft>
                <a:spcPct val="0"/>
              </a:spcAft>
              <a:buClrTx/>
              <a:buSzTx/>
              <a:tabLst/>
            </a:pPr>
            <a:endParaRPr kumimoji="0" lang="en-US" sz="3000" b="0" i="0" u="none" strike="noStrike" cap="none" normalizeH="0" baseline="0" dirty="0">
              <a:ln>
                <a:noFill/>
              </a:ln>
              <a:solidFill>
                <a:schemeClr val="tx1"/>
              </a:solidFill>
              <a:effectLst/>
              <a:latin typeface="Cambria" pitchFamily="18"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pPr>
            <a:r>
              <a:rPr kumimoji="0" lang="en-US" sz="3000" b="0" i="0" u="none" strike="noStrike" cap="none" normalizeH="0" baseline="0" dirty="0">
                <a:ln>
                  <a:noFill/>
                </a:ln>
                <a:solidFill>
                  <a:schemeClr val="tx1"/>
                </a:solidFill>
                <a:effectLst/>
                <a:latin typeface="Cambria" pitchFamily="18" charset="0"/>
                <a:ea typeface="Times New Roman" pitchFamily="18" charset="0"/>
                <a:cs typeface="Times New Roman" pitchFamily="18" charset="0"/>
              </a:rPr>
              <a:t>The financial statements remain compliant with AS 2; the deviation pertains only to ICDS II for income-tax computation purposes.</a:t>
            </a:r>
          </a:p>
          <a:p>
            <a:pPr marL="0" marR="0" lvl="0" indent="0" algn="r" defTabSz="914400" rtl="0" eaLnBrk="0" fontAlgn="base" latinLnBrk="0" hangingPunct="0">
              <a:lnSpc>
                <a:spcPct val="100000"/>
              </a:lnSpc>
              <a:spcBef>
                <a:spcPct val="0"/>
              </a:spcBef>
              <a:spcAft>
                <a:spcPct val="0"/>
              </a:spcAft>
              <a:buClrTx/>
              <a:buSzTx/>
              <a:tabLst/>
            </a:pPr>
            <a:r>
              <a:rPr lang="en-US" sz="2600" dirty="0" err="1">
                <a:latin typeface="Cambria" pitchFamily="18" charset="0"/>
                <a:ea typeface="Times New Roman" pitchFamily="18" charset="0"/>
                <a:cs typeface="Times New Roman" pitchFamily="18" charset="0"/>
              </a:rPr>
              <a:t>Cont</a:t>
            </a:r>
            <a:r>
              <a:rPr lang="en-US" sz="2600" dirty="0">
                <a:latin typeface="Cambria" pitchFamily="18" charset="0"/>
                <a:ea typeface="Times New Roman" pitchFamily="18" charset="0"/>
                <a:cs typeface="Times New Roman" pitchFamily="18" charset="0"/>
              </a:rPr>
              <a:t>……</a:t>
            </a:r>
            <a:endParaRPr kumimoji="0" lang="en-US" sz="2600" b="0" i="0" u="none" strike="noStrike" cap="none" normalizeH="0" baseline="0" dirty="0">
              <a:ln>
                <a:noFill/>
              </a:ln>
              <a:solidFill>
                <a:schemeClr val="tx1"/>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3000" b="0" i="0" u="none" strike="noStrike" cap="none" normalizeH="0" baseline="0" dirty="0">
              <a:ln>
                <a:noFill/>
              </a:ln>
              <a:solidFill>
                <a:schemeClr val="tx1"/>
              </a:solidFill>
              <a:effectLst/>
              <a:latin typeface="Cambria" pitchFamily="18" charset="0"/>
              <a:cs typeface="Arial" pitchFamily="34" charset="0"/>
            </a:endParaRPr>
          </a:p>
        </p:txBody>
      </p:sp>
      <p:sp>
        <p:nvSpPr>
          <p:cNvPr id="4" name="Title 1"/>
          <p:cNvSpPr>
            <a:spLocks noGrp="1"/>
          </p:cNvSpPr>
          <p:nvPr>
            <p:ph type="title"/>
          </p:nvPr>
        </p:nvSpPr>
        <p:spPr>
          <a:xfrm>
            <a:off x="419100" y="609600"/>
            <a:ext cx="8305800" cy="1143000"/>
          </a:xfrm>
        </p:spPr>
        <p:txBody>
          <a:bodyPr>
            <a:normAutofit fontScale="90000"/>
          </a:bodyPr>
          <a:lstStyle/>
          <a:p>
            <a:pPr lvl="0" algn="ctr"/>
            <a:r>
              <a:rPr lang="en-US" sz="5400" b="1" dirty="0">
                <a:solidFill>
                  <a:schemeClr val="tx1"/>
                </a:solidFill>
                <a:latin typeface="Cambria" panose="02040503050406030204" pitchFamily="18" charset="0"/>
                <a:ea typeface="Cambria" panose="02040503050406030204" pitchFamily="18" charset="0"/>
                <a:cs typeface="Times New Roman" pitchFamily="18" charset="0"/>
              </a:rPr>
              <a:t/>
            </a:r>
            <a:br>
              <a:rPr lang="en-US" sz="5400" b="1" dirty="0">
                <a:solidFill>
                  <a:schemeClr val="tx1"/>
                </a:solidFill>
                <a:latin typeface="Cambria" panose="02040503050406030204" pitchFamily="18" charset="0"/>
                <a:ea typeface="Cambria" panose="02040503050406030204" pitchFamily="18" charset="0"/>
                <a:cs typeface="Times New Roman" pitchFamily="18" charset="0"/>
              </a:rPr>
            </a:br>
            <a:r>
              <a:rPr lang="en-US" sz="5400" b="1" dirty="0">
                <a:solidFill>
                  <a:schemeClr val="tx1"/>
                </a:solidFill>
                <a:latin typeface="Cambria" panose="02040503050406030204" pitchFamily="18" charset="0"/>
                <a:ea typeface="Cambria" panose="02040503050406030204" pitchFamily="18" charset="0"/>
                <a:cs typeface="Times New Roman" pitchFamily="18" charset="0"/>
              </a:rPr>
              <a:t>  </a:t>
            </a:r>
            <a:r>
              <a:rPr lang="en-US" b="1" dirty="0">
                <a:latin typeface="Cambria" panose="02040503050406030204" pitchFamily="18" charset="0"/>
                <a:ea typeface="Cambria" panose="02040503050406030204" pitchFamily="18" charset="0"/>
              </a:rPr>
              <a:t>ICDS II – Valuation of Inventories </a:t>
            </a:r>
          </a:p>
        </p:txBody>
      </p:sp>
      <p:sp>
        <p:nvSpPr>
          <p:cNvPr id="2" name="TextBox 1">
            <a:extLst>
              <a:ext uri="{FF2B5EF4-FFF2-40B4-BE49-F238E27FC236}">
                <a16:creationId xmlns:a16="http://schemas.microsoft.com/office/drawing/2014/main" xmlns="" id="{6709A635-4797-2EFE-4FF3-3FD909805904}"/>
              </a:ext>
            </a:extLst>
          </p:cNvPr>
          <p:cNvSpPr txBox="1"/>
          <p:nvPr/>
        </p:nvSpPr>
        <p:spPr>
          <a:xfrm>
            <a:off x="457200" y="90997"/>
            <a:ext cx="113146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800100" y="2133600"/>
            <a:ext cx="7543800" cy="4308872"/>
          </a:xfrm>
          <a:prstGeom prst="rect">
            <a:avLst/>
          </a:prstGeom>
          <a:noFill/>
          <a:ln w="9525">
            <a:noFill/>
            <a:miter lim="800000"/>
            <a:headEnd/>
            <a:tailEnd/>
          </a:ln>
          <a:effectLst/>
        </p:spPr>
        <p:txBody>
          <a:bodyPr vert="horz" wrap="square" lIns="0" tIns="0" rIns="0" bIns="0" numCol="1" anchor="ctr" anchorCtr="0" compatLnSpc="1">
            <a:prstTxWarp prst="textNoShape">
              <a:avLst/>
            </a:prstTxWarp>
            <a:spAutoFit/>
          </a:bodyPr>
          <a:lstStyle/>
          <a:p>
            <a:pPr marR="0" lvl="0" indent="0" algn="just" fontAlgn="base">
              <a:lnSpc>
                <a:spcPct val="100000"/>
              </a:lnSpc>
              <a:spcBef>
                <a:spcPct val="0"/>
              </a:spcBef>
              <a:spcAft>
                <a:spcPct val="0"/>
              </a:spcAft>
              <a:buClrTx/>
              <a:buSzTx/>
              <a:tabLst>
                <a:tab pos="457200" algn="l"/>
              </a:tabLst>
            </a:pPr>
            <a:r>
              <a:rPr lang="en-US" sz="2800" dirty="0">
                <a:latin typeface="Cambria" panose="02040503050406030204" pitchFamily="18" charset="0"/>
                <a:ea typeface="Cambria" panose="02040503050406030204" pitchFamily="18" charset="0"/>
              </a:rPr>
              <a:t>When AS 2 applies prudence and </a:t>
            </a:r>
            <a:r>
              <a:rPr lang="en-US" sz="2800" dirty="0" err="1">
                <a:latin typeface="Cambria" panose="02040503050406030204" pitchFamily="18" charset="0"/>
                <a:ea typeface="Cambria" panose="02040503050406030204" pitchFamily="18" charset="0"/>
              </a:rPr>
              <a:t>recognises</a:t>
            </a:r>
            <a:r>
              <a:rPr lang="en-US" sz="2800" dirty="0">
                <a:latin typeface="Cambria" panose="02040503050406030204" pitchFamily="18" charset="0"/>
                <a:ea typeface="Cambria" panose="02040503050406030204" pitchFamily="18" charset="0"/>
              </a:rPr>
              <a:t> an anticipated loss on inventory, but ICDS II disallows it, the difference in profit must be added back for tax computation.</a:t>
            </a:r>
          </a:p>
          <a:p>
            <a:pPr marR="0" lvl="0" indent="0" algn="just" fontAlgn="base">
              <a:lnSpc>
                <a:spcPct val="100000"/>
              </a:lnSpc>
              <a:spcBef>
                <a:spcPct val="0"/>
              </a:spcBef>
              <a:spcAft>
                <a:spcPct val="0"/>
              </a:spcAft>
              <a:buClrTx/>
              <a:buSzTx/>
              <a:tabLst>
                <a:tab pos="457200" algn="l"/>
              </a:tabLst>
            </a:pPr>
            <a:endParaRPr lang="en-US" sz="2800" dirty="0">
              <a:latin typeface="Cambria" panose="02040503050406030204" pitchFamily="18" charset="0"/>
              <a:ea typeface="Cambria" panose="02040503050406030204" pitchFamily="18" charset="0"/>
            </a:endParaRPr>
          </a:p>
          <a:p>
            <a:pPr marR="0" lvl="0" indent="0" algn="just" fontAlgn="base">
              <a:lnSpc>
                <a:spcPct val="100000"/>
              </a:lnSpc>
              <a:spcBef>
                <a:spcPct val="0"/>
              </a:spcBef>
              <a:spcAft>
                <a:spcPct val="0"/>
              </a:spcAft>
              <a:buClrTx/>
              <a:buSzTx/>
              <a:tabLst>
                <a:tab pos="457200" algn="l"/>
              </a:tabLst>
            </a:pPr>
            <a:r>
              <a:rPr lang="en-US" sz="2800" dirty="0">
                <a:latin typeface="Cambria" panose="02040503050406030204" pitchFamily="18" charset="0"/>
                <a:ea typeface="Cambria" panose="02040503050406030204" pitchFamily="18" charset="0"/>
              </a:rPr>
              <a:t>AS 2 → True and fair view maintained (no qualification)</a:t>
            </a:r>
          </a:p>
          <a:p>
            <a:pPr marR="0" lvl="0" indent="0" algn="just" fontAlgn="base">
              <a:lnSpc>
                <a:spcPct val="100000"/>
              </a:lnSpc>
              <a:spcBef>
                <a:spcPct val="0"/>
              </a:spcBef>
              <a:spcAft>
                <a:spcPct val="0"/>
              </a:spcAft>
              <a:buClrTx/>
              <a:buSzTx/>
              <a:tabLst>
                <a:tab pos="457200" algn="l"/>
              </a:tabLst>
            </a:pPr>
            <a:endParaRPr lang="en-US" sz="2800" dirty="0">
              <a:latin typeface="Cambria" panose="02040503050406030204" pitchFamily="18" charset="0"/>
              <a:ea typeface="Cambria" panose="02040503050406030204" pitchFamily="18" charset="0"/>
            </a:endParaRPr>
          </a:p>
          <a:p>
            <a:pPr marR="0" lvl="0" indent="0" algn="just" fontAlgn="base">
              <a:lnSpc>
                <a:spcPct val="100000"/>
              </a:lnSpc>
              <a:spcBef>
                <a:spcPct val="0"/>
              </a:spcBef>
              <a:spcAft>
                <a:spcPct val="0"/>
              </a:spcAft>
              <a:buClrTx/>
              <a:buSzTx/>
              <a:tabLst>
                <a:tab pos="457200" algn="l"/>
              </a:tabLst>
            </a:pPr>
            <a:r>
              <a:rPr lang="en-US" sz="2800" dirty="0">
                <a:latin typeface="Cambria" panose="02040503050406030204" pitchFamily="18" charset="0"/>
                <a:ea typeface="Cambria" panose="02040503050406030204" pitchFamily="18" charset="0"/>
              </a:rPr>
              <a:t>ICDS II → Deviation disclosed in Clause 13(d)</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p:txBody>
      </p:sp>
      <p:sp>
        <p:nvSpPr>
          <p:cNvPr id="4" name="Title 1">
            <a:extLst>
              <a:ext uri="{FF2B5EF4-FFF2-40B4-BE49-F238E27FC236}">
                <a16:creationId xmlns:a16="http://schemas.microsoft.com/office/drawing/2014/main" xmlns="" id="{044F8FBF-99E0-E4A1-C2CA-7894FA1AD2E3}"/>
              </a:ext>
            </a:extLst>
          </p:cNvPr>
          <p:cNvSpPr>
            <a:spLocks noGrp="1"/>
          </p:cNvSpPr>
          <p:nvPr>
            <p:ph type="title"/>
          </p:nvPr>
        </p:nvSpPr>
        <p:spPr>
          <a:xfrm>
            <a:off x="419100" y="614217"/>
            <a:ext cx="8305800" cy="1143000"/>
          </a:xfrm>
        </p:spPr>
        <p:txBody>
          <a:bodyPr>
            <a:normAutofit fontScale="90000"/>
          </a:bodyPr>
          <a:lstStyle/>
          <a:p>
            <a:pPr lvl="0" algn="ctr"/>
            <a:r>
              <a:rPr lang="en-US" sz="5400" b="1" dirty="0">
                <a:solidFill>
                  <a:schemeClr val="tx1"/>
                </a:solidFill>
                <a:latin typeface="Cambria" panose="02040503050406030204" pitchFamily="18" charset="0"/>
                <a:ea typeface="Cambria" panose="02040503050406030204" pitchFamily="18" charset="0"/>
                <a:cs typeface="Times New Roman" pitchFamily="18" charset="0"/>
              </a:rPr>
              <a:t/>
            </a:r>
            <a:br>
              <a:rPr lang="en-US" sz="5400" b="1" dirty="0">
                <a:solidFill>
                  <a:schemeClr val="tx1"/>
                </a:solidFill>
                <a:latin typeface="Cambria" panose="02040503050406030204" pitchFamily="18" charset="0"/>
                <a:ea typeface="Cambria" panose="02040503050406030204" pitchFamily="18" charset="0"/>
                <a:cs typeface="Times New Roman" pitchFamily="18" charset="0"/>
              </a:rPr>
            </a:br>
            <a:r>
              <a:rPr lang="en-US" sz="5400" b="1" dirty="0">
                <a:solidFill>
                  <a:schemeClr val="tx1"/>
                </a:solidFill>
                <a:latin typeface="Cambria" panose="02040503050406030204" pitchFamily="18" charset="0"/>
                <a:ea typeface="Cambria" panose="02040503050406030204" pitchFamily="18" charset="0"/>
                <a:cs typeface="Times New Roman" pitchFamily="18" charset="0"/>
              </a:rPr>
              <a:t>  </a:t>
            </a:r>
            <a:r>
              <a:rPr lang="en-US" b="1" dirty="0">
                <a:latin typeface="Cambria" panose="02040503050406030204" pitchFamily="18" charset="0"/>
                <a:ea typeface="Cambria" panose="02040503050406030204" pitchFamily="18" charset="0"/>
              </a:rPr>
              <a:t>ICDS II – Valuation of Inventories </a:t>
            </a:r>
          </a:p>
        </p:txBody>
      </p:sp>
      <p:sp>
        <p:nvSpPr>
          <p:cNvPr id="6" name="TextBox 5">
            <a:extLst>
              <a:ext uri="{FF2B5EF4-FFF2-40B4-BE49-F238E27FC236}">
                <a16:creationId xmlns:a16="http://schemas.microsoft.com/office/drawing/2014/main" xmlns="" id="{988EC8EB-C25D-1D97-19B2-8397FFBF9640}"/>
              </a:ext>
            </a:extLst>
          </p:cNvPr>
          <p:cNvSpPr txBox="1"/>
          <p:nvPr/>
        </p:nvSpPr>
        <p:spPr>
          <a:xfrm>
            <a:off x="457200" y="90997"/>
            <a:ext cx="113146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609600"/>
            <a:ext cx="8305800" cy="1371600"/>
          </a:xfrm>
        </p:spPr>
        <p:txBody>
          <a:bodyPr>
            <a:noAutofit/>
          </a:bodyPr>
          <a:lstStyle/>
          <a:p>
            <a:pPr lvl="0" algn="ctr" fontAlgn="base">
              <a:spcAft>
                <a:spcPct val="0"/>
              </a:spcAft>
              <a:tabLst>
                <a:tab pos="457200" algn="l"/>
              </a:tabLst>
            </a:pPr>
            <a:r>
              <a:rPr lang="en-US" sz="4500" b="1" dirty="0">
                <a:latin typeface="Cambria" panose="02040503050406030204" pitchFamily="18" charset="0"/>
                <a:ea typeface="Cambria" panose="02040503050406030204" pitchFamily="18" charset="0"/>
              </a:rPr>
              <a:t>ICDS III – Construction Contracts </a:t>
            </a:r>
          </a:p>
        </p:txBody>
      </p:sp>
      <p:sp>
        <p:nvSpPr>
          <p:cNvPr id="25601" name="Rectangle 1"/>
          <p:cNvSpPr>
            <a:spLocks noChangeArrowheads="1"/>
          </p:cNvSpPr>
          <p:nvPr/>
        </p:nvSpPr>
        <p:spPr bwMode="auto">
          <a:xfrm>
            <a:off x="800100" y="1981200"/>
            <a:ext cx="7543800" cy="4867959"/>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AS 7 (Para 35) explicitly applies prudence: all expected losses are recognized immediately.</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ICDS III omits any such provision — losses are deductible only when incurred.</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Therefore, where the assessee recognizes an expected contract loss in books (AS complied), but not for tax  computation(ICDS non-compliance),</a:t>
            </a:r>
          </a:p>
          <a:p>
            <a:pPr marL="457200" marR="0" lvl="0" indent="-4572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tab pos="457200" algn="l"/>
              </a:tabLst>
            </a:pPr>
            <a:r>
              <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Auditor must disclose deviation under Clause 13(d) with quantified impact on income.</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990600"/>
            <a:ext cx="8305800" cy="685800"/>
          </a:xfrm>
        </p:spPr>
        <p:txBody>
          <a:bodyPr>
            <a:noAutofit/>
          </a:bodyPr>
          <a:lstStyle/>
          <a:p>
            <a:pPr lvl="0" algn="ctr" fontAlgn="base">
              <a:spcAft>
                <a:spcPct val="0"/>
              </a:spcAft>
              <a:tabLst>
                <a:tab pos="457200" algn="l"/>
              </a:tabLst>
            </a:pPr>
            <a:r>
              <a:rPr lang="en-US" sz="4500" b="1" dirty="0">
                <a:latin typeface="Cambria" panose="02040503050406030204" pitchFamily="18" charset="0"/>
                <a:ea typeface="Cambria" panose="02040503050406030204" pitchFamily="18" charset="0"/>
              </a:rPr>
              <a:t>ICDS IV: REVENUE RECOGNITION</a:t>
            </a:r>
          </a:p>
        </p:txBody>
      </p:sp>
      <p:sp>
        <p:nvSpPr>
          <p:cNvPr id="4" name="Rectangle 1"/>
          <p:cNvSpPr>
            <a:spLocks noChangeArrowheads="1"/>
          </p:cNvSpPr>
          <p:nvPr/>
        </p:nvSpPr>
        <p:spPr bwMode="auto">
          <a:xfrm>
            <a:off x="571500" y="2062724"/>
            <a:ext cx="8001000" cy="4867959"/>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Under AS 9 both the Percentage-of-Completion Method and the Completed-Contract Method are permissible.</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ICDS IV, contains no provision permitting recognition on completion. Hence, Completed Contract Method is not recognized under ICDS IV, and any difference in timing of income recognition arising from this must be reported under Clause 13(d) of Form 3CD with quantified impact.</a:t>
            </a: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endParaRPr kumimoji="0" lang="en-US" sz="28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838200"/>
            <a:ext cx="8305800" cy="896112"/>
          </a:xfrm>
        </p:spPr>
        <p:txBody>
          <a:bodyPr>
            <a:normAutofit/>
          </a:bodyPr>
          <a:lstStyle/>
          <a:p>
            <a:pPr algn="ctr" fontAlgn="base">
              <a:spcAft>
                <a:spcPct val="0"/>
              </a:spcAft>
              <a:tabLst>
                <a:tab pos="457200" algn="l"/>
              </a:tabLst>
            </a:pPr>
            <a:r>
              <a:rPr lang="en-US" sz="4500" b="1" dirty="0">
                <a:latin typeface="Cambria" panose="02040503050406030204" pitchFamily="18" charset="0"/>
                <a:ea typeface="Cambria" panose="02040503050406030204" pitchFamily="18" charset="0"/>
              </a:rPr>
              <a:t>ICDS V: Tangible Fixed Assets</a:t>
            </a:r>
          </a:p>
        </p:txBody>
      </p:sp>
      <p:sp>
        <p:nvSpPr>
          <p:cNvPr id="26625" name="Rectangle 1"/>
          <p:cNvSpPr>
            <a:spLocks noChangeArrowheads="1"/>
          </p:cNvSpPr>
          <p:nvPr/>
        </p:nvSpPr>
        <p:spPr bwMode="auto">
          <a:xfrm>
            <a:off x="1104900" y="2590800"/>
            <a:ext cx="6934200" cy="2436524"/>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300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ICDS V does not prescribe treatment for revaluation, Hence, revaluation accounting under AS 10 is not recognized under ICDS V, and this difference must be reported under Clause 13(d).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8923" y="1219200"/>
            <a:ext cx="8305800" cy="1066800"/>
          </a:xfrm>
        </p:spPr>
        <p:txBody>
          <a:bodyPr>
            <a:noAutofit/>
          </a:bodyPr>
          <a:lstStyle/>
          <a:p>
            <a:pPr lvl="0" algn="ctr" fontAlgn="base">
              <a:spcAft>
                <a:spcPct val="0"/>
              </a:spcAft>
              <a:tabLst>
                <a:tab pos="457200" algn="l"/>
              </a:tabLst>
            </a:pPr>
            <a:r>
              <a:rPr lang="en-US" sz="4500" b="1" dirty="0">
                <a:latin typeface="Cambria" panose="02040503050406030204" pitchFamily="18" charset="0"/>
                <a:ea typeface="Cambria" panose="02040503050406030204" pitchFamily="18" charset="0"/>
              </a:rPr>
              <a:t>ICDS VI: Changes in Foreign Exchange Rates</a:t>
            </a:r>
          </a:p>
        </p:txBody>
      </p:sp>
      <p:sp>
        <p:nvSpPr>
          <p:cNvPr id="28673" name="Rectangle 1"/>
          <p:cNvSpPr>
            <a:spLocks noChangeArrowheads="1"/>
          </p:cNvSpPr>
          <p:nvPr/>
        </p:nvSpPr>
        <p:spPr bwMode="auto">
          <a:xfrm>
            <a:off x="1116623" y="3124200"/>
            <a:ext cx="7010400" cy="1974859"/>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30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Recognize all exchange differences in P&amp;L unless Section 43A mandates capitalization, and disclose any deviation from AS 11 in Clause 13(d) of Form 3CD</a:t>
            </a:r>
            <a:endParaRPr kumimoji="0" lang="en-US" sz="3000" b="0" i="1"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305800" cy="838200"/>
          </a:xfrm>
        </p:spPr>
        <p:txBody>
          <a:bodyPr>
            <a:normAutofit/>
          </a:bodyPr>
          <a:lstStyle/>
          <a:p>
            <a:pPr algn="ctr"/>
            <a:r>
              <a:rPr lang="en-US" sz="4500" b="1" dirty="0">
                <a:latin typeface="Cambria" panose="02040503050406030204" pitchFamily="18" charset="0"/>
                <a:ea typeface="Cambria" panose="02040503050406030204" pitchFamily="18" charset="0"/>
              </a:rPr>
              <a:t>Introduction</a:t>
            </a:r>
            <a:endParaRPr lang="en-US" sz="4500" dirty="0">
              <a:latin typeface="Cambria" panose="02040503050406030204" pitchFamily="18" charset="0"/>
              <a:ea typeface="Cambria" panose="02040503050406030204" pitchFamily="18" charset="0"/>
            </a:endParaRPr>
          </a:p>
        </p:txBody>
      </p:sp>
      <p:sp>
        <p:nvSpPr>
          <p:cNvPr id="3" name="Rectangle 2"/>
          <p:cNvSpPr/>
          <p:nvPr/>
        </p:nvSpPr>
        <p:spPr>
          <a:xfrm>
            <a:off x="723900" y="1981200"/>
            <a:ext cx="7772400" cy="4431983"/>
          </a:xfrm>
          <a:prstGeom prst="rect">
            <a:avLst/>
          </a:prstGeom>
        </p:spPr>
        <p:txBody>
          <a:bodyPr wrap="square">
            <a:spAutoFit/>
          </a:bodyPr>
          <a:lstStyle/>
          <a:p>
            <a:pPr algn="just"/>
            <a:r>
              <a:rPr lang="en-US" sz="2800" dirty="0">
                <a:latin typeface="Cambria" panose="02040503050406030204" pitchFamily="18" charset="0"/>
                <a:ea typeface="Cambria" panose="02040503050406030204" pitchFamily="18" charset="0"/>
              </a:rPr>
              <a:t>Objective: Overview of reporting requirements under Clause 13 and 14 of Form 3CD.</a:t>
            </a:r>
          </a:p>
          <a:p>
            <a:pPr algn="just"/>
            <a:r>
              <a:rPr lang="en-US" sz="2800" dirty="0">
                <a:latin typeface="Cambria" panose="02040503050406030204" pitchFamily="18" charset="0"/>
                <a:ea typeface="Cambria" panose="02040503050406030204" pitchFamily="18" charset="0"/>
              </a:rPr>
              <a:t> </a:t>
            </a:r>
          </a:p>
          <a:p>
            <a:pPr algn="just"/>
            <a:r>
              <a:rPr lang="en-US" sz="2800" dirty="0">
                <a:latin typeface="Cambria" panose="02040503050406030204" pitchFamily="18" charset="0"/>
                <a:ea typeface="Cambria" panose="02040503050406030204" pitchFamily="18" charset="0"/>
              </a:rPr>
              <a:t>Clause 13: Method of Accounting</a:t>
            </a:r>
          </a:p>
          <a:p>
            <a:pPr algn="just"/>
            <a:r>
              <a:rPr lang="en-US" sz="2800" dirty="0">
                <a:latin typeface="Cambria" panose="02040503050406030204" pitchFamily="18" charset="0"/>
                <a:ea typeface="Cambria" panose="02040503050406030204" pitchFamily="18" charset="0"/>
              </a:rPr>
              <a:t>Clause 14: Valuation of Closing Stock</a:t>
            </a:r>
          </a:p>
          <a:p>
            <a:pPr algn="just"/>
            <a:endParaRPr lang="en-US" sz="2800" dirty="0">
              <a:latin typeface="Cambria" panose="02040503050406030204" pitchFamily="18" charset="0"/>
              <a:ea typeface="Cambria" panose="02040503050406030204" pitchFamily="18" charset="0"/>
            </a:endParaRPr>
          </a:p>
          <a:p>
            <a:pPr algn="just"/>
            <a:r>
              <a:rPr lang="en-US" sz="2800" dirty="0">
                <a:latin typeface="Cambria" panose="02040503050406030204" pitchFamily="18" charset="0"/>
                <a:ea typeface="Cambria" panose="02040503050406030204" pitchFamily="18" charset="0"/>
              </a:rPr>
              <a:t>Critical for ensuring accuracy in reporting, true and fair view in audit report (Form 3CB), and tax compliance.</a:t>
            </a:r>
          </a:p>
          <a:p>
            <a:pPr algn="just"/>
            <a:endParaRPr lang="en-US" sz="3000" dirty="0">
              <a:latin typeface="Cambria" panose="02040503050406030204" pitchFamily="18" charset="0"/>
              <a:ea typeface="Cambria" panose="02040503050406030204"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590550" y="1905000"/>
            <a:ext cx="7962900" cy="4437072"/>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sz="2800" i="0" u="none" strike="noStrike" cap="none" normalizeH="0" baseline="0" dirty="0">
                <a:ln>
                  <a:noFill/>
                </a:ln>
                <a:solidFill>
                  <a:srgbClr val="000000"/>
                </a:solidFill>
                <a:effectLst/>
                <a:latin typeface="Cambria" panose="02040503050406030204" pitchFamily="18" charset="0"/>
                <a:ea typeface="Cambria" panose="02040503050406030204" pitchFamily="18" charset="0"/>
                <a:cs typeface="Times New Roman" pitchFamily="18" charset="0"/>
              </a:rPr>
              <a:t>Under AS 12 Para 11(b), an enterprise may either defer recognition of asset-related government grants as income over the useful life of the asset, or deduct such grants from the cost of the asset.</a:t>
            </a:r>
          </a:p>
          <a:p>
            <a:pPr marL="0" marR="0" lvl="0" indent="0" algn="just" defTabSz="914400" rtl="0" eaLnBrk="0" fontAlgn="base" latinLnBrk="0" hangingPunct="0">
              <a:lnSpc>
                <a:spcPct val="100000"/>
              </a:lnSpc>
              <a:spcBef>
                <a:spcPct val="0"/>
              </a:spcBef>
              <a:spcAft>
                <a:spcPct val="0"/>
              </a:spcAft>
              <a:buClrTx/>
              <a:buSzTx/>
              <a:tabLst>
                <a:tab pos="457200" algn="l"/>
              </a:tabLst>
            </a:pPr>
            <a:endParaRPr lang="en-US" sz="2800" dirty="0">
              <a:solidFill>
                <a:srgbClr val="000000"/>
              </a:solidFill>
              <a:latin typeface="Cambria" panose="02040503050406030204" pitchFamily="18" charset="0"/>
              <a:ea typeface="Cambria" panose="02040503050406030204"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tabLst>
                <a:tab pos="457200" algn="l"/>
              </a:tabLst>
            </a:pPr>
            <a:r>
              <a:rPr kumimoji="0" lang="en-US" sz="2800" i="0" u="none" strike="noStrike" cap="none" normalizeH="0" baseline="0" dirty="0">
                <a:ln>
                  <a:noFill/>
                </a:ln>
                <a:solidFill>
                  <a:srgbClr val="000000"/>
                </a:solidFill>
                <a:effectLst/>
                <a:latin typeface="Cambria" panose="02040503050406030204" pitchFamily="18" charset="0"/>
                <a:ea typeface="Cambria" panose="02040503050406030204" pitchFamily="18" charset="0"/>
                <a:cs typeface="Times New Roman" pitchFamily="18" charset="0"/>
              </a:rPr>
              <a:t>Under ICDS VII , however, grants related to depreciable fixed assets must be deducted from the actual cost or written-down value of the asset, and the deferred-income approach is not permitted.</a:t>
            </a:r>
          </a:p>
          <a:p>
            <a:pPr lvl="0" algn="r" eaLnBrk="0" fontAlgn="base" hangingPunct="0">
              <a:spcBef>
                <a:spcPct val="0"/>
              </a:spcBef>
              <a:spcAft>
                <a:spcPct val="0"/>
              </a:spcAft>
              <a:tabLst>
                <a:tab pos="457200" algn="l"/>
              </a:tabLst>
            </a:pPr>
            <a:r>
              <a:rPr lang="en-US" sz="2800" dirty="0">
                <a:solidFill>
                  <a:srgbClr val="000000"/>
                </a:solidFill>
                <a:latin typeface="Cambria" panose="02040503050406030204" pitchFamily="18" charset="0"/>
                <a:ea typeface="Cambria" panose="02040503050406030204" pitchFamily="18" charset="0"/>
                <a:cs typeface="Times New Roman" pitchFamily="18" charset="0"/>
              </a:rPr>
              <a:t> </a:t>
            </a:r>
            <a:r>
              <a:rPr lang="en-US" sz="2800" i="1" dirty="0" err="1">
                <a:latin typeface="Cambria" panose="02040503050406030204" pitchFamily="18" charset="0"/>
                <a:ea typeface="Cambria" panose="02040503050406030204" pitchFamily="18" charset="0"/>
                <a:cs typeface="Times New Roman" pitchFamily="18" charset="0"/>
              </a:rPr>
              <a:t>cont</a:t>
            </a:r>
            <a:r>
              <a:rPr lang="en-US" sz="2800" b="1" i="1" dirty="0">
                <a:latin typeface="Cambria" panose="02040503050406030204" pitchFamily="18" charset="0"/>
                <a:ea typeface="Cambria" panose="02040503050406030204" pitchFamily="18" charset="0"/>
                <a:cs typeface="Times New Roman" pitchFamily="18" charset="0"/>
              </a:rPr>
              <a:t>…</a:t>
            </a:r>
            <a:endParaRPr kumimoji="0" lang="en-US" sz="2800" i="0" u="none" strike="noStrike" cap="none" normalizeH="0" baseline="0" dirty="0">
              <a:ln>
                <a:noFill/>
              </a:ln>
              <a:solidFill>
                <a:srgbClr val="000000"/>
              </a:solidFill>
              <a:effectLst/>
              <a:latin typeface="Cambria" panose="02040503050406030204" pitchFamily="18" charset="0"/>
              <a:ea typeface="Cambria" panose="02040503050406030204" pitchFamily="18" charset="0"/>
              <a:cs typeface="Times New Roman" pitchFamily="18" charset="0"/>
            </a:endParaRPr>
          </a:p>
        </p:txBody>
      </p:sp>
      <p:sp>
        <p:nvSpPr>
          <p:cNvPr id="4" name="Title 1"/>
          <p:cNvSpPr>
            <a:spLocks noGrp="1"/>
          </p:cNvSpPr>
          <p:nvPr>
            <p:ph type="title"/>
          </p:nvPr>
        </p:nvSpPr>
        <p:spPr>
          <a:xfrm>
            <a:off x="419100" y="1066800"/>
            <a:ext cx="8305800" cy="685800"/>
          </a:xfrm>
        </p:spPr>
        <p:txBody>
          <a:bodyPr>
            <a:noAutofit/>
          </a:bodyPr>
          <a:lstStyle/>
          <a:p>
            <a:pPr lvl="0" algn="ctr" fontAlgn="base">
              <a:spcAft>
                <a:spcPct val="0"/>
              </a:spcAft>
              <a:tabLst>
                <a:tab pos="457200" algn="l"/>
              </a:tabLst>
            </a:pPr>
            <a:r>
              <a:rPr lang="en-US" sz="4500" b="1" dirty="0">
                <a:latin typeface="Cambria" panose="02040503050406030204" pitchFamily="18" charset="0"/>
                <a:ea typeface="Cambria" panose="02040503050406030204" pitchFamily="18" charset="0"/>
              </a:rPr>
              <a:t>ICDS VII : Government Grants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305800" cy="1143000"/>
          </a:xfrm>
        </p:spPr>
        <p:txBody>
          <a:bodyPr>
            <a:normAutofit fontScale="90000"/>
          </a:bodyPr>
          <a:lstStyle/>
          <a:p>
            <a:r>
              <a:rPr lang="en-US" sz="2900" i="1" dirty="0" err="1">
                <a:solidFill>
                  <a:schemeClr val="tx1"/>
                </a:solidFill>
                <a:latin typeface="Cambria" panose="02040503050406030204" pitchFamily="18" charset="0"/>
                <a:ea typeface="Cambria" panose="02040503050406030204" pitchFamily="18" charset="0"/>
                <a:cs typeface="Times New Roman" pitchFamily="18" charset="0"/>
              </a:rPr>
              <a:t>cont</a:t>
            </a:r>
            <a:r>
              <a:rPr lang="en-US" sz="2900" b="1" i="1" dirty="0">
                <a:solidFill>
                  <a:schemeClr val="tx1"/>
                </a:solidFill>
                <a:latin typeface="Cambria" panose="02040503050406030204" pitchFamily="18" charset="0"/>
                <a:ea typeface="Cambria" panose="02040503050406030204" pitchFamily="18" charset="0"/>
                <a:cs typeface="Times New Roman" pitchFamily="18" charset="0"/>
              </a:rPr>
              <a:t>…</a:t>
            </a: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b="1" dirty="0">
                <a:latin typeface="Cambria" panose="02040503050406030204" pitchFamily="18" charset="0"/>
                <a:ea typeface="Cambria" panose="02040503050406030204" pitchFamily="18" charset="0"/>
              </a:rPr>
              <a:t>ICDS VII : Government Grants</a:t>
            </a:r>
          </a:p>
        </p:txBody>
      </p:sp>
      <p:sp>
        <p:nvSpPr>
          <p:cNvPr id="4" name="Rectangle 1"/>
          <p:cNvSpPr>
            <a:spLocks noChangeArrowheads="1"/>
          </p:cNvSpPr>
          <p:nvPr/>
        </p:nvSpPr>
        <p:spPr bwMode="auto">
          <a:xfrm>
            <a:off x="1009650" y="2344579"/>
            <a:ext cx="7124700" cy="3852296"/>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30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Accordingly, where the books of account follow the deferred-income method under AS 12, but income computation follows ICDS VII, the resulting difference in depreciation or income recognition should be quantified and disclosed under Clause 13(d) of Form 3CD</a:t>
            </a:r>
          </a:p>
          <a:p>
            <a:pPr lvl="0" algn="r" eaLnBrk="0" fontAlgn="base" hangingPunct="0">
              <a:spcBef>
                <a:spcPct val="0"/>
              </a:spcBef>
              <a:spcAft>
                <a:spcPct val="0"/>
              </a:spcAft>
              <a:tabLst>
                <a:tab pos="457200" algn="l"/>
              </a:tabLst>
            </a:pPr>
            <a:r>
              <a:rPr lang="en-US" sz="3200" i="1" dirty="0" err="1">
                <a:latin typeface="Cambria" panose="02040503050406030204" pitchFamily="18" charset="0"/>
                <a:ea typeface="Cambria" panose="02040503050406030204" pitchFamily="18" charset="0"/>
                <a:cs typeface="Times New Roman" pitchFamily="18" charset="0"/>
              </a:rPr>
              <a:t>cont</a:t>
            </a:r>
            <a:r>
              <a:rPr lang="en-US" sz="3200" b="1" i="1" dirty="0">
                <a:latin typeface="Cambria" panose="02040503050406030204" pitchFamily="18" charset="0"/>
                <a:ea typeface="Cambria" panose="02040503050406030204" pitchFamily="18" charset="0"/>
                <a:cs typeface="Times New Roman" pitchFamily="18" charset="0"/>
              </a:rPr>
              <a:t>…</a:t>
            </a:r>
            <a:endParaRPr lang="en-US" sz="3000" dirty="0">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0" y="1321881"/>
            <a:ext cx="8686800" cy="5575845"/>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457200" marR="0" lvl="1" indent="0" algn="just" defTabSz="914400" rtl="0" eaLnBrk="0" fontAlgn="base" latinLnBrk="0" hangingPunct="0">
              <a:lnSpc>
                <a:spcPct val="100000"/>
              </a:lnSpc>
              <a:spcBef>
                <a:spcPct val="0"/>
              </a:spcBef>
              <a:spcAft>
                <a:spcPct val="0"/>
              </a:spcAft>
              <a:buClrTx/>
              <a:buSzTx/>
              <a:tabLst/>
            </a:pPr>
            <a:r>
              <a:rPr kumimoji="0" lang="en-US" sz="2900" b="1" i="0" u="none" strike="noStrike" cap="none" normalizeH="0" baseline="0" dirty="0">
                <a:ln>
                  <a:noFill/>
                </a:ln>
                <a:effectLst/>
                <a:latin typeface="Cambria" panose="02040503050406030204" pitchFamily="18" charset="0"/>
                <a:ea typeface="Cambria" panose="02040503050406030204" pitchFamily="18" charset="0"/>
                <a:cs typeface="Times New Roman" pitchFamily="18" charset="0"/>
              </a:rPr>
              <a:t>Revenue Grant</a:t>
            </a:r>
          </a:p>
          <a:p>
            <a:pPr marL="457200" marR="0" lvl="1" indent="0" algn="just" defTabSz="914400" rtl="0" eaLnBrk="0" fontAlgn="base" latinLnBrk="0" hangingPunct="0">
              <a:lnSpc>
                <a:spcPct val="100000"/>
              </a:lnSpc>
              <a:spcBef>
                <a:spcPct val="0"/>
              </a:spcBef>
              <a:spcAft>
                <a:spcPct val="0"/>
              </a:spcAft>
              <a:buClrTx/>
              <a:buSzTx/>
              <a:tabLst/>
            </a:pPr>
            <a:endParaRPr lang="en-US" sz="2800" b="1" dirty="0">
              <a:latin typeface="Cambria" panose="02040503050406030204" pitchFamily="18" charset="0"/>
              <a:ea typeface="Cambria" panose="02040503050406030204" pitchFamily="18" charset="0"/>
              <a:cs typeface="Times New Roman" pitchFamily="18"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en-US" sz="2700" i="0" u="none" strike="noStrike" cap="none" normalizeH="0" baseline="0" dirty="0">
                <a:ln>
                  <a:noFill/>
                </a:ln>
                <a:effectLst/>
                <a:latin typeface="Cambria" panose="02040503050406030204" pitchFamily="18" charset="0"/>
                <a:ea typeface="Cambria" panose="02040503050406030204" pitchFamily="18" charset="0"/>
                <a:cs typeface="Times New Roman" pitchFamily="18" charset="0"/>
              </a:rPr>
              <a:t>Under AS 12 , government grants related to revenue are recognized in the Profit and Loss Account on a systematic and rational basis over the periods in which the related costs are incurred, to match the grant income with the associated expenditure.</a:t>
            </a:r>
          </a:p>
          <a:p>
            <a:pPr lvl="1" algn="just" eaLnBrk="0" fontAlgn="base" hangingPunct="0">
              <a:spcBef>
                <a:spcPct val="0"/>
              </a:spcBef>
              <a:spcAft>
                <a:spcPct val="0"/>
              </a:spcAft>
            </a:pPr>
            <a:r>
              <a:rPr kumimoji="0" lang="en-US" sz="2700" i="0" u="none" strike="noStrike" cap="none" normalizeH="0" baseline="0" dirty="0">
                <a:ln>
                  <a:noFill/>
                </a:ln>
                <a:effectLst/>
                <a:latin typeface="Cambria" panose="02040503050406030204" pitchFamily="18" charset="0"/>
                <a:ea typeface="Cambria" panose="02040503050406030204" pitchFamily="18" charset="0"/>
                <a:cs typeface="Times New Roman" pitchFamily="18" charset="0"/>
              </a:rPr>
              <a:t>In contrast, under ICDS VII ,such grants shall be recognized as income in the period in which they are received or receivable, provided there is reasonable assurance that the conditions attached to the grant have been or will be complied with.                                                                     </a:t>
            </a:r>
          </a:p>
          <a:p>
            <a:pPr lvl="1" algn="r" eaLnBrk="0" fontAlgn="base" hangingPunct="0">
              <a:spcBef>
                <a:spcPct val="0"/>
              </a:spcBef>
              <a:spcAft>
                <a:spcPct val="0"/>
              </a:spcAft>
            </a:pPr>
            <a:r>
              <a:rPr lang="en-US" sz="2400" i="1" dirty="0" err="1">
                <a:latin typeface="Cambria" panose="02040503050406030204" pitchFamily="18" charset="0"/>
                <a:ea typeface="Cambria" panose="02040503050406030204" pitchFamily="18" charset="0"/>
                <a:cs typeface="Times New Roman" pitchFamily="18" charset="0"/>
              </a:rPr>
              <a:t>cont</a:t>
            </a:r>
            <a:r>
              <a:rPr lang="en-US" sz="2400" b="1" i="1" dirty="0">
                <a:latin typeface="Cambria" panose="02040503050406030204" pitchFamily="18" charset="0"/>
                <a:ea typeface="Cambria" panose="02040503050406030204" pitchFamily="18" charset="0"/>
                <a:cs typeface="Times New Roman" pitchFamily="18" charset="0"/>
              </a:rPr>
              <a:t>…</a:t>
            </a:r>
            <a:r>
              <a:rPr kumimoji="0" lang="en-US" sz="2700" i="0" u="none" strike="noStrike" cap="none" normalizeH="0" baseline="0" dirty="0">
                <a:ln>
                  <a:noFill/>
                </a:ln>
                <a:effectLst/>
                <a:latin typeface="Cambria" panose="02040503050406030204" pitchFamily="18" charset="0"/>
                <a:ea typeface="Cambria" panose="02040503050406030204" pitchFamily="18" charset="0"/>
                <a:cs typeface="Times New Roman" pitchFamily="18" charset="0"/>
              </a:rPr>
              <a:t>                   </a:t>
            </a:r>
          </a:p>
        </p:txBody>
      </p:sp>
      <p:sp>
        <p:nvSpPr>
          <p:cNvPr id="7" name="Title 1">
            <a:extLst>
              <a:ext uri="{FF2B5EF4-FFF2-40B4-BE49-F238E27FC236}">
                <a16:creationId xmlns:a16="http://schemas.microsoft.com/office/drawing/2014/main" xmlns="" id="{89B8A466-5712-0DB7-0A46-E1FB63DFEEF9}"/>
              </a:ext>
            </a:extLst>
          </p:cNvPr>
          <p:cNvSpPr>
            <a:spLocks noGrp="1"/>
          </p:cNvSpPr>
          <p:nvPr>
            <p:ph type="title"/>
          </p:nvPr>
        </p:nvSpPr>
        <p:spPr>
          <a:xfrm>
            <a:off x="457200" y="304800"/>
            <a:ext cx="8305800" cy="1143000"/>
          </a:xfrm>
        </p:spPr>
        <p:txBody>
          <a:bodyPr>
            <a:normAutofit fontScale="90000"/>
          </a:bodyPr>
          <a:lstStyle/>
          <a:p>
            <a:r>
              <a:rPr lang="en-US" sz="2900" i="1" dirty="0" err="1">
                <a:solidFill>
                  <a:schemeClr val="tx1"/>
                </a:solidFill>
                <a:latin typeface="Calibri" pitchFamily="34" charset="0"/>
                <a:ea typeface="Times New Roman" pitchFamily="18" charset="0"/>
                <a:cs typeface="Times New Roman" pitchFamily="18" charset="0"/>
              </a:rPr>
              <a:t>cont</a:t>
            </a:r>
            <a:r>
              <a:rPr lang="en-US" sz="2900" b="1" i="1" dirty="0">
                <a:solidFill>
                  <a:schemeClr val="tx1"/>
                </a:solidFill>
                <a:latin typeface="Calibri" pitchFamily="34" charset="0"/>
                <a:ea typeface="Times New Roman" pitchFamily="18" charset="0"/>
                <a:cs typeface="Times New Roman" pitchFamily="18" charset="0"/>
              </a:rPr>
              <a:t>…</a:t>
            </a:r>
            <a:r>
              <a:rPr lang="en-US" sz="4800" b="1" i="1" dirty="0">
                <a:solidFill>
                  <a:schemeClr val="tx1"/>
                </a:solidFill>
                <a:latin typeface="Calibri" pitchFamily="34" charset="0"/>
                <a:ea typeface="Times New Roman" pitchFamily="18" charset="0"/>
                <a:cs typeface="Times New Roman" pitchFamily="18" charset="0"/>
              </a:rPr>
              <a:t> </a:t>
            </a:r>
            <a:br>
              <a:rPr lang="en-US" sz="4800" b="1" i="1" dirty="0">
                <a:solidFill>
                  <a:schemeClr val="tx1"/>
                </a:solidFill>
                <a:latin typeface="Calibri" pitchFamily="34" charset="0"/>
                <a:ea typeface="Times New Roman" pitchFamily="18" charset="0"/>
                <a:cs typeface="Times New Roman" pitchFamily="18" charset="0"/>
              </a:rPr>
            </a:br>
            <a:r>
              <a:rPr lang="en-US" sz="4800" b="1" i="1" dirty="0">
                <a:solidFill>
                  <a:schemeClr val="tx1"/>
                </a:solidFill>
                <a:latin typeface="Calibri" pitchFamily="34" charset="0"/>
                <a:ea typeface="Times New Roman" pitchFamily="18" charset="0"/>
                <a:cs typeface="Times New Roman" pitchFamily="18" charset="0"/>
              </a:rPr>
              <a:t>     </a:t>
            </a:r>
            <a:r>
              <a:rPr lang="en-US" b="1" dirty="0"/>
              <a:t>ICDS VII : Government Grants</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723900" y="2133600"/>
            <a:ext cx="76962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3000" dirty="0">
                <a:latin typeface="Cambria" panose="02040503050406030204" pitchFamily="18" charset="0"/>
                <a:ea typeface="Cambria" panose="02040503050406030204" pitchFamily="18" charset="0"/>
              </a:rPr>
              <a:t>Accordingly, while AS 12 follows the matching principle, ICDS VII prescribes recognition on receipt or accrual basis, which may result in earlier recognition of income for tax purposes.</a:t>
            </a:r>
          </a:p>
          <a:p>
            <a:pPr algn="just"/>
            <a:r>
              <a:rPr lang="en-US" sz="3000" dirty="0">
                <a:latin typeface="Cambria" panose="02040503050406030204" pitchFamily="18" charset="0"/>
                <a:ea typeface="Cambria" panose="02040503050406030204" pitchFamily="18" charset="0"/>
              </a:rPr>
              <a:t> </a:t>
            </a:r>
          </a:p>
          <a:p>
            <a:pPr algn="just"/>
            <a:r>
              <a:rPr lang="en-US" sz="3000" dirty="0">
                <a:latin typeface="Cambria" panose="02040503050406030204" pitchFamily="18" charset="0"/>
                <a:ea typeface="Cambria" panose="02040503050406030204" pitchFamily="18" charset="0"/>
              </a:rPr>
              <a:t>Therefore, any deviation between the timing of income recognition under AS 12 and ICDS VII should be quantified and disclosed under Clause 13(d) of Form 3CD.</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300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rPr>
              <a:t>								</a:t>
            </a:r>
          </a:p>
        </p:txBody>
      </p:sp>
      <p:sp>
        <p:nvSpPr>
          <p:cNvPr id="6" name="Title 1">
            <a:extLst>
              <a:ext uri="{FF2B5EF4-FFF2-40B4-BE49-F238E27FC236}">
                <a16:creationId xmlns:a16="http://schemas.microsoft.com/office/drawing/2014/main" xmlns="" id="{560F62CD-6740-031E-E89E-994B9E96D228}"/>
              </a:ext>
            </a:extLst>
          </p:cNvPr>
          <p:cNvSpPr>
            <a:spLocks noGrp="1"/>
          </p:cNvSpPr>
          <p:nvPr>
            <p:ph type="title"/>
          </p:nvPr>
        </p:nvSpPr>
        <p:spPr>
          <a:xfrm>
            <a:off x="114300" y="457200"/>
            <a:ext cx="8305800" cy="1143000"/>
          </a:xfrm>
        </p:spPr>
        <p:txBody>
          <a:bodyPr>
            <a:normAutofit fontScale="90000"/>
          </a:bodyPr>
          <a:lstStyle/>
          <a:p>
            <a:r>
              <a:rPr lang="en-US" sz="2900" i="1" dirty="0" err="1">
                <a:solidFill>
                  <a:schemeClr val="tx1"/>
                </a:solidFill>
                <a:latin typeface="Cambria" panose="02040503050406030204" pitchFamily="18" charset="0"/>
                <a:ea typeface="Cambria" panose="02040503050406030204" pitchFamily="18" charset="0"/>
                <a:cs typeface="Times New Roman" pitchFamily="18" charset="0"/>
              </a:rPr>
              <a:t>cont</a:t>
            </a:r>
            <a:r>
              <a:rPr lang="en-US" sz="2900" b="1" i="1" dirty="0">
                <a:solidFill>
                  <a:schemeClr val="tx1"/>
                </a:solidFill>
                <a:latin typeface="Cambria" panose="02040503050406030204" pitchFamily="18" charset="0"/>
                <a:ea typeface="Cambria" panose="02040503050406030204" pitchFamily="18" charset="0"/>
                <a:cs typeface="Times New Roman" pitchFamily="18" charset="0"/>
              </a:rPr>
              <a:t>…</a:t>
            </a: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b="1" dirty="0">
                <a:latin typeface="Cambria" panose="02040503050406030204" pitchFamily="18" charset="0"/>
                <a:ea typeface="Cambria" panose="02040503050406030204" pitchFamily="18" charset="0"/>
              </a:rPr>
              <a:t>ICDS VII : Government Grants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457200" y="1828800"/>
            <a:ext cx="82296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lgn="just">
              <a:buFont typeface="Arial" panose="020B0604020202020204" pitchFamily="34" charset="0"/>
              <a:buChar char="•"/>
            </a:pPr>
            <a:r>
              <a:rPr lang="en-US" sz="2800" dirty="0">
                <a:latin typeface="Cambria" panose="02040503050406030204" pitchFamily="18" charset="0"/>
                <a:ea typeface="Cambria" panose="02040503050406030204" pitchFamily="18" charset="0"/>
              </a:rPr>
              <a:t>AS 13 requires valuation of current investments individually (scrip-wise) at the lower of cost and fair value, whereas ICDS VIII  prescribes valuation category-wise at the lower of cost or net realizable value.</a:t>
            </a:r>
          </a:p>
          <a:p>
            <a:pPr marL="457200" indent="-457200" algn="just">
              <a:buFont typeface="Arial" panose="020B0604020202020204" pitchFamily="34" charset="0"/>
              <a:buChar char="•"/>
            </a:pPr>
            <a:r>
              <a:rPr lang="en-US" sz="2800" dirty="0">
                <a:latin typeface="Cambria" panose="02040503050406030204" pitchFamily="18" charset="0"/>
                <a:ea typeface="Cambria" panose="02040503050406030204" pitchFamily="18" charset="0"/>
              </a:rPr>
              <a:t>Consequently, ICDS VIII may lead to a higher closing value of securities and earlier recognition of income for tax computation.</a:t>
            </a:r>
          </a:p>
          <a:p>
            <a:pPr marL="457200" indent="-457200" algn="just">
              <a:buFont typeface="Arial" panose="020B0604020202020204" pitchFamily="34" charset="0"/>
              <a:buChar char="•"/>
            </a:pPr>
            <a:r>
              <a:rPr lang="en-US" sz="2800" dirty="0">
                <a:latin typeface="Cambria" panose="02040503050406030204" pitchFamily="18" charset="0"/>
                <a:ea typeface="Cambria" panose="02040503050406030204" pitchFamily="18" charset="0"/>
              </a:rPr>
              <a:t>Any difference arising due to this variation in valuation basis must be quantified and disclosed under Clause 13(d) of Form 3CD </a:t>
            </a:r>
          </a:p>
        </p:txBody>
      </p:sp>
      <p:sp>
        <p:nvSpPr>
          <p:cNvPr id="4" name="Title 1"/>
          <p:cNvSpPr>
            <a:spLocks noGrp="1"/>
          </p:cNvSpPr>
          <p:nvPr>
            <p:ph type="title"/>
          </p:nvPr>
        </p:nvSpPr>
        <p:spPr>
          <a:xfrm>
            <a:off x="609600" y="838200"/>
            <a:ext cx="7924800" cy="762000"/>
          </a:xfrm>
        </p:spPr>
        <p:txBody>
          <a:bodyPr>
            <a:noAutofit/>
          </a:bodyPr>
          <a:lstStyle/>
          <a:p>
            <a:pPr algn="ctr"/>
            <a:r>
              <a:rPr lang="en-US" sz="4500" b="1" dirty="0">
                <a:latin typeface="Cambria" panose="02040503050406030204" pitchFamily="18" charset="0"/>
                <a:ea typeface="Cambria" panose="02040503050406030204" pitchFamily="18" charset="0"/>
              </a:rPr>
              <a:t>ICDS VIII: Securities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429651" y="1676400"/>
            <a:ext cx="8305800" cy="48320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eaLnBrk="0" fontAlgn="base" hangingPunct="0">
              <a:spcBef>
                <a:spcPct val="0"/>
              </a:spcBef>
              <a:spcAft>
                <a:spcPct val="0"/>
              </a:spcAft>
            </a:pPr>
            <a:r>
              <a:rPr lang="en-US" sz="2800" dirty="0">
                <a:latin typeface="Cambria" panose="02040503050406030204" pitchFamily="18" charset="0"/>
                <a:ea typeface="Cambria" panose="02040503050406030204" pitchFamily="18" charset="0"/>
              </a:rPr>
              <a:t>AS 16  requires deduction of temporary investment income from borrowing costs capitalized.</a:t>
            </a:r>
          </a:p>
          <a:p>
            <a:pPr lvl="0" algn="just" eaLnBrk="0" fontAlgn="base" hangingPunct="0">
              <a:spcBef>
                <a:spcPct val="0"/>
              </a:spcBef>
              <a:spcAft>
                <a:spcPct val="0"/>
              </a:spcAft>
            </a:pPr>
            <a:endParaRPr lang="en-US" sz="2800" dirty="0">
              <a:latin typeface="Cambria" panose="02040503050406030204" pitchFamily="18" charset="0"/>
              <a:ea typeface="Cambria" panose="02040503050406030204" pitchFamily="18" charset="0"/>
            </a:endParaRPr>
          </a:p>
          <a:p>
            <a:pPr lvl="0" algn="just" eaLnBrk="0" fontAlgn="base" hangingPunct="0">
              <a:spcBef>
                <a:spcPct val="0"/>
              </a:spcBef>
              <a:spcAft>
                <a:spcPct val="0"/>
              </a:spcAft>
            </a:pPr>
            <a:r>
              <a:rPr lang="en-US" sz="2800" dirty="0">
                <a:latin typeface="Cambria" panose="02040503050406030204" pitchFamily="18" charset="0"/>
                <a:ea typeface="Cambria" panose="02040503050406030204" pitchFamily="18" charset="0"/>
              </a:rPr>
              <a:t>ICDS IX does not provide for such deduction- instead, the full borrowing cost is capitalized, and the investment income is recognized as taxable income separately.</a:t>
            </a:r>
          </a:p>
          <a:p>
            <a:pPr lvl="0" algn="just" eaLnBrk="0" fontAlgn="base" hangingPunct="0">
              <a:spcBef>
                <a:spcPct val="0"/>
              </a:spcBef>
              <a:spcAft>
                <a:spcPct val="0"/>
              </a:spcAft>
            </a:pPr>
            <a:endParaRPr lang="en-US" sz="2800" dirty="0">
              <a:latin typeface="Cambria" panose="02040503050406030204" pitchFamily="18" charset="0"/>
              <a:ea typeface="Cambria" panose="02040503050406030204" pitchFamily="18" charset="0"/>
            </a:endParaRPr>
          </a:p>
          <a:p>
            <a:pPr lvl="0" algn="just" eaLnBrk="0" fontAlgn="base" hangingPunct="0">
              <a:spcBef>
                <a:spcPct val="0"/>
              </a:spcBef>
              <a:spcAft>
                <a:spcPct val="0"/>
              </a:spcAft>
            </a:pPr>
            <a:r>
              <a:rPr lang="en-US" sz="2800" dirty="0">
                <a:latin typeface="Cambria" panose="02040503050406030204" pitchFamily="18" charset="0"/>
                <a:ea typeface="Cambria" panose="02040503050406030204" pitchFamily="18" charset="0"/>
              </a:rPr>
              <a:t>The resulting difference in capitalized cost and income recognition should be disclosed under Clause 13(d) of Form 3CD.</a:t>
            </a:r>
          </a:p>
        </p:txBody>
      </p:sp>
      <p:sp>
        <p:nvSpPr>
          <p:cNvPr id="7" name="Title 1"/>
          <p:cNvSpPr>
            <a:spLocks noGrp="1"/>
          </p:cNvSpPr>
          <p:nvPr>
            <p:ph type="title"/>
          </p:nvPr>
        </p:nvSpPr>
        <p:spPr>
          <a:xfrm>
            <a:off x="419100" y="838200"/>
            <a:ext cx="8305800" cy="609600"/>
          </a:xfrm>
        </p:spPr>
        <p:txBody>
          <a:bodyPr>
            <a:noAutofit/>
          </a:bodyPr>
          <a:lstStyle/>
          <a:p>
            <a:pPr algn="ctr"/>
            <a:r>
              <a:rPr lang="en-US" sz="4400" b="1" dirty="0">
                <a:latin typeface="Cambria" panose="02040503050406030204" pitchFamily="18" charset="0"/>
                <a:ea typeface="Cambria" panose="02040503050406030204" pitchFamily="18" charset="0"/>
              </a:rPr>
              <a:t>ICDS IX: Borrowing Cost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099" y="914400"/>
            <a:ext cx="8305800" cy="1219200"/>
          </a:xfrm>
        </p:spPr>
        <p:txBody>
          <a:bodyPr>
            <a:noAutofit/>
          </a:bodyPr>
          <a:lstStyle/>
          <a:p>
            <a:pPr algn="ctr"/>
            <a:r>
              <a:rPr lang="fr-FR" sz="4500" b="1" dirty="0">
                <a:latin typeface="Cambria" panose="02040503050406030204" pitchFamily="18" charset="0"/>
                <a:ea typeface="Cambria" panose="02040503050406030204" pitchFamily="18" charset="0"/>
              </a:rPr>
              <a:t>ICDS X: Provisions, Contingent </a:t>
            </a:r>
            <a:r>
              <a:rPr lang="fr-FR" sz="4500" b="1" dirty="0" err="1">
                <a:latin typeface="Cambria" panose="02040503050406030204" pitchFamily="18" charset="0"/>
                <a:ea typeface="Cambria" panose="02040503050406030204" pitchFamily="18" charset="0"/>
              </a:rPr>
              <a:t>Liabilities</a:t>
            </a:r>
            <a:r>
              <a:rPr lang="fr-FR" sz="4500" b="1" dirty="0">
                <a:latin typeface="Cambria" panose="02040503050406030204" pitchFamily="18" charset="0"/>
                <a:ea typeface="Cambria" panose="02040503050406030204" pitchFamily="18" charset="0"/>
              </a:rPr>
              <a:t>, Contingent Assets</a:t>
            </a:r>
            <a:endParaRPr lang="en-US" sz="4500" b="1" dirty="0">
              <a:latin typeface="Cambria" panose="02040503050406030204" pitchFamily="18" charset="0"/>
              <a:ea typeface="Cambria" panose="02040503050406030204" pitchFamily="18" charset="0"/>
            </a:endParaRPr>
          </a:p>
        </p:txBody>
      </p:sp>
      <p:sp>
        <p:nvSpPr>
          <p:cNvPr id="4" name="Rectangle 1"/>
          <p:cNvSpPr>
            <a:spLocks noChangeArrowheads="1"/>
          </p:cNvSpPr>
          <p:nvPr/>
        </p:nvSpPr>
        <p:spPr bwMode="auto">
          <a:xfrm>
            <a:off x="577360" y="2207568"/>
            <a:ext cx="7989277" cy="4744848"/>
          </a:xfrm>
          <a:prstGeom prst="rect">
            <a:avLst/>
          </a:prstGeom>
          <a:noFill/>
          <a:ln w="9525">
            <a:noFill/>
            <a:miter lim="800000"/>
            <a:headEnd/>
            <a:tailEnd/>
          </a:ln>
          <a:effectLst/>
        </p:spPr>
        <p:txBody>
          <a:bodyPr vert="horz" wrap="square" lIns="0" tIns="126960" rIns="0" bIns="0" numCol="1" anchor="ctr" anchorCtr="0" compatLnSpc="1">
            <a:prstTxWarp prst="textNoShape">
              <a:avLst/>
            </a:prstTxWarp>
            <a:spAutoFit/>
          </a:bodyPr>
          <a:lstStyle/>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AS 29  recognizes provisions when a loss is probable and emphasizes prudence.</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ICDS X  requires the loss to be reasonably certain and prohibits discounting.</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Thus, ICDS X results in later recognition of expenses and earlier </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Taxation of income, with any timing differences to be reported under Clause 13(d) of Form 3CD.</a:t>
            </a:r>
          </a:p>
          <a:p>
            <a:pPr algn="just"/>
            <a:r>
              <a:rPr lang="en-US" sz="3000" dirty="0">
                <a:latin typeface="Cambria" panose="02040503050406030204" pitchFamily="18" charset="0"/>
                <a:ea typeface="Cambria" panose="02040503050406030204" pitchFamily="18" charset="0"/>
              </a:rPr>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1292043"/>
            <a:ext cx="8572500" cy="762000"/>
          </a:xfrm>
        </p:spPr>
        <p:txBody>
          <a:bodyPr>
            <a:noAutofit/>
          </a:bodyPr>
          <a:lstStyle/>
          <a:p>
            <a:pPr algn="ctr"/>
            <a:r>
              <a:rPr lang="en-US" sz="4500" b="1" dirty="0">
                <a:latin typeface="Cambria" panose="02040503050406030204" pitchFamily="18" charset="0"/>
                <a:ea typeface="Cambria" panose="02040503050406030204" pitchFamily="18" charset="0"/>
              </a:rPr>
              <a:t>Clause 13(f)- Disclosure as per ICDS</a:t>
            </a:r>
          </a:p>
        </p:txBody>
      </p:sp>
      <p:sp>
        <p:nvSpPr>
          <p:cNvPr id="3" name="Rectangle 2"/>
          <p:cNvSpPr/>
          <p:nvPr/>
        </p:nvSpPr>
        <p:spPr>
          <a:xfrm>
            <a:off x="819150" y="2054043"/>
            <a:ext cx="7505700" cy="4832092"/>
          </a:xfrm>
          <a:prstGeom prst="rect">
            <a:avLst/>
          </a:prstGeom>
        </p:spPr>
        <p:txBody>
          <a:bodyPr wrap="square">
            <a:spAutoFit/>
          </a:bodyPr>
          <a:lstStyle/>
          <a:p>
            <a:pPr algn="just"/>
            <a:r>
              <a:rPr lang="en-US" sz="2800" b="1" dirty="0">
                <a:latin typeface="Cambria" panose="02040503050406030204" pitchFamily="18" charset="0"/>
                <a:ea typeface="Cambria" panose="02040503050406030204" pitchFamily="18" charset="0"/>
              </a:rPr>
              <a:t>1. ICDS I – Accounting Policies</a:t>
            </a:r>
          </a:p>
          <a:p>
            <a:pPr algn="just"/>
            <a:r>
              <a:rPr lang="en-US" sz="2800" dirty="0">
                <a:latin typeface="Cambria" panose="02040503050406030204" pitchFamily="18" charset="0"/>
                <a:ea typeface="Cambria" panose="02040503050406030204" pitchFamily="18" charset="0"/>
              </a:rPr>
              <a:t>Disclosure of significant accounting policies adopted, such as basis of accounting, revenue recognition policies, and treatment of prior period items and extraordinary items.</a:t>
            </a:r>
          </a:p>
          <a:p>
            <a:pPr algn="just"/>
            <a:r>
              <a:rPr lang="en-US" sz="2800" b="1" dirty="0">
                <a:latin typeface="Cambria" panose="02040503050406030204" pitchFamily="18" charset="0"/>
                <a:ea typeface="Cambria" panose="02040503050406030204" pitchFamily="18" charset="0"/>
              </a:rPr>
              <a:t>2. ICDS II – Valuation of Inventories</a:t>
            </a:r>
          </a:p>
          <a:p>
            <a:pPr algn="just"/>
            <a:r>
              <a:rPr lang="en-US" sz="2800" dirty="0">
                <a:latin typeface="Cambria" panose="02040503050406030204" pitchFamily="18" charset="0"/>
                <a:ea typeface="Cambria" panose="02040503050406030204" pitchFamily="18" charset="0"/>
              </a:rPr>
              <a:t>Disclosure of the method of valuation of inventory (e.g., cost or net realizable value, whichever is lower) and the cost formula used (FIFO, weighted average, etc.).		                                                                     </a:t>
            </a:r>
          </a:p>
          <a:p>
            <a:pPr algn="r"/>
            <a:r>
              <a:rPr lang="en-US" sz="2800" i="1" dirty="0" err="1">
                <a:latin typeface="Cambria" panose="02040503050406030204" pitchFamily="18" charset="0"/>
                <a:ea typeface="Cambria" panose="02040503050406030204" pitchFamily="18" charset="0"/>
              </a:rPr>
              <a:t>cont</a:t>
            </a:r>
            <a:r>
              <a:rPr lang="en-US" sz="2800" i="1" dirty="0">
                <a:latin typeface="Cambria" panose="02040503050406030204" pitchFamily="18" charset="0"/>
                <a:ea typeface="Cambria" panose="02040503050406030204" pitchFamily="18" charset="0"/>
              </a:rPr>
              <a:t>……</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1EAC0A3-9E87-9113-EFDC-FE463A1CC3B3}"/>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053F8B6D-4C4B-8DF6-DF6B-496D0D4BA670}"/>
              </a:ext>
            </a:extLst>
          </p:cNvPr>
          <p:cNvSpPr/>
          <p:nvPr/>
        </p:nvSpPr>
        <p:spPr>
          <a:xfrm>
            <a:off x="819150" y="2362200"/>
            <a:ext cx="7505700" cy="4093428"/>
          </a:xfrm>
          <a:prstGeom prst="rect">
            <a:avLst/>
          </a:prstGeom>
        </p:spPr>
        <p:txBody>
          <a:bodyPr wrap="square">
            <a:spAutoFit/>
          </a:bodyPr>
          <a:lstStyle/>
          <a:p>
            <a:pPr algn="just"/>
            <a:r>
              <a:rPr lang="en-US" sz="2600" b="1" dirty="0">
                <a:latin typeface="Cambria" panose="02040503050406030204" pitchFamily="18" charset="0"/>
                <a:ea typeface="Cambria" panose="02040503050406030204" pitchFamily="18" charset="0"/>
              </a:rPr>
              <a:t>3. ICDS III – Construction Contracts</a:t>
            </a:r>
          </a:p>
          <a:p>
            <a:pPr algn="just"/>
            <a:r>
              <a:rPr lang="en-US" sz="2600" dirty="0">
                <a:latin typeface="Cambria" panose="02040503050406030204" pitchFamily="18" charset="0"/>
                <a:ea typeface="Cambria" panose="02040503050406030204" pitchFamily="18" charset="0"/>
              </a:rPr>
              <a:t>Disclosure of the method used for determining stage of completion, amount of contract revenue recognized, and costs incurred up to the reporting date.</a:t>
            </a:r>
          </a:p>
          <a:p>
            <a:pPr algn="just"/>
            <a:r>
              <a:rPr lang="en-US" sz="2600" b="1" dirty="0">
                <a:latin typeface="Cambria" panose="02040503050406030204" pitchFamily="18" charset="0"/>
                <a:ea typeface="Cambria" panose="02040503050406030204" pitchFamily="18" charset="0"/>
              </a:rPr>
              <a:t>4. ICDS IV – Revenue Recognition</a:t>
            </a:r>
          </a:p>
          <a:p>
            <a:pPr algn="just"/>
            <a:r>
              <a:rPr lang="en-US" sz="2600" dirty="0">
                <a:latin typeface="Cambria" panose="02040503050406030204" pitchFamily="18" charset="0"/>
                <a:ea typeface="Cambria" panose="02040503050406030204" pitchFamily="18" charset="0"/>
              </a:rPr>
              <a:t>Disclosure of the basis for recognition of revenue in respect of sale of goods, services, and use of resources (interest, royalties, etc.).</a:t>
            </a:r>
            <a:r>
              <a:rPr lang="en-US" sz="2600" i="1" dirty="0">
                <a:latin typeface="Cambria" panose="02040503050406030204" pitchFamily="18" charset="0"/>
                <a:ea typeface="Cambria" panose="02040503050406030204" pitchFamily="18" charset="0"/>
              </a:rPr>
              <a:t>   </a:t>
            </a:r>
          </a:p>
          <a:p>
            <a:pPr algn="r"/>
            <a:r>
              <a:rPr lang="en-US" sz="2400" i="1" dirty="0" err="1">
                <a:latin typeface="Cambria" panose="02040503050406030204" pitchFamily="18" charset="0"/>
                <a:ea typeface="Cambria" panose="02040503050406030204" pitchFamily="18" charset="0"/>
              </a:rPr>
              <a:t>cont</a:t>
            </a:r>
            <a:r>
              <a:rPr lang="en-US" sz="2400" i="1" dirty="0">
                <a:latin typeface="Cambria" panose="02040503050406030204" pitchFamily="18" charset="0"/>
                <a:ea typeface="Cambria" panose="02040503050406030204" pitchFamily="18" charset="0"/>
              </a:rPr>
              <a:t>……</a:t>
            </a:r>
            <a:r>
              <a:rPr lang="en-US" sz="2600" i="1" dirty="0">
                <a:latin typeface="Cambria" panose="02040503050406030204" pitchFamily="18" charset="0"/>
                <a:ea typeface="Cambria" panose="02040503050406030204" pitchFamily="18" charset="0"/>
              </a:rPr>
              <a:t>                                </a:t>
            </a:r>
          </a:p>
        </p:txBody>
      </p:sp>
      <p:sp>
        <p:nvSpPr>
          <p:cNvPr id="8" name="Title 1">
            <a:extLst>
              <a:ext uri="{FF2B5EF4-FFF2-40B4-BE49-F238E27FC236}">
                <a16:creationId xmlns:a16="http://schemas.microsoft.com/office/drawing/2014/main" xmlns="" id="{C4AF4C25-D0CD-4996-3FCA-D83EC02BC39E}"/>
              </a:ext>
            </a:extLst>
          </p:cNvPr>
          <p:cNvSpPr>
            <a:spLocks noGrp="1"/>
          </p:cNvSpPr>
          <p:nvPr>
            <p:ph type="title"/>
          </p:nvPr>
        </p:nvSpPr>
        <p:spPr>
          <a:xfrm>
            <a:off x="285750" y="1292043"/>
            <a:ext cx="8572500" cy="762000"/>
          </a:xfrm>
        </p:spPr>
        <p:txBody>
          <a:bodyPr>
            <a:noAutofit/>
          </a:bodyPr>
          <a:lstStyle/>
          <a:p>
            <a:pPr algn="ctr"/>
            <a:r>
              <a:rPr lang="en-US" sz="4500" b="1" dirty="0">
                <a:latin typeface="Cambria" panose="02040503050406030204" pitchFamily="18" charset="0"/>
                <a:ea typeface="Cambria" panose="02040503050406030204" pitchFamily="18" charset="0"/>
              </a:rPr>
              <a:t>Clause 13(f)- Disclosure as per ICDS</a:t>
            </a:r>
          </a:p>
        </p:txBody>
      </p:sp>
      <p:sp>
        <p:nvSpPr>
          <p:cNvPr id="9" name="TextBox 8">
            <a:extLst>
              <a:ext uri="{FF2B5EF4-FFF2-40B4-BE49-F238E27FC236}">
                <a16:creationId xmlns:a16="http://schemas.microsoft.com/office/drawing/2014/main" xmlns="" id="{8CA7B76E-D0DD-AFCD-665F-340EA790E3CA}"/>
              </a:ext>
            </a:extLst>
          </p:cNvPr>
          <p:cNvSpPr txBox="1"/>
          <p:nvPr/>
        </p:nvSpPr>
        <p:spPr>
          <a:xfrm>
            <a:off x="208534" y="227377"/>
            <a:ext cx="1221232" cy="523220"/>
          </a:xfrm>
          <a:prstGeom prst="rect">
            <a:avLst/>
          </a:prstGeom>
          <a:noFill/>
        </p:spPr>
        <p:txBody>
          <a:bodyPr wrap="none" rtlCol="0">
            <a:spAutoFit/>
          </a:bodyPr>
          <a:lstStyle/>
          <a:p>
            <a:r>
              <a:rPr lang="en-IN" sz="2800" dirty="0" err="1"/>
              <a:t>cont</a:t>
            </a:r>
            <a:r>
              <a:rPr lang="en-IN" sz="2800" dirty="0"/>
              <a:t>… </a:t>
            </a:r>
          </a:p>
        </p:txBody>
      </p:sp>
    </p:spTree>
    <p:extLst>
      <p:ext uri="{BB962C8B-B14F-4D97-AF65-F5344CB8AC3E}">
        <p14:creationId xmlns:p14="http://schemas.microsoft.com/office/powerpoint/2010/main" xmlns="" val="10739629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E4F3BCDE-3462-8948-21AA-B00809D4C687}"/>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3F6855BA-1FE1-CDC3-215B-EC85345291F7}"/>
              </a:ext>
            </a:extLst>
          </p:cNvPr>
          <p:cNvSpPr/>
          <p:nvPr/>
        </p:nvSpPr>
        <p:spPr>
          <a:xfrm>
            <a:off x="819150" y="2438400"/>
            <a:ext cx="7505700" cy="4062651"/>
          </a:xfrm>
          <a:prstGeom prst="rect">
            <a:avLst/>
          </a:prstGeom>
        </p:spPr>
        <p:txBody>
          <a:bodyPr wrap="square">
            <a:spAutoFit/>
          </a:bodyPr>
          <a:lstStyle/>
          <a:p>
            <a:pPr algn="just"/>
            <a:r>
              <a:rPr lang="en-US" sz="2600" b="1" dirty="0">
                <a:latin typeface="Cambria" panose="02040503050406030204" pitchFamily="18" charset="0"/>
                <a:ea typeface="Cambria" panose="02040503050406030204" pitchFamily="18" charset="0"/>
              </a:rPr>
              <a:t>5. ICDS V – Tangible Fixed Assets</a:t>
            </a:r>
          </a:p>
          <a:p>
            <a:pPr algn="just"/>
            <a:r>
              <a:rPr lang="en-US" sz="2600" dirty="0">
                <a:latin typeface="Cambria" panose="02040503050406030204" pitchFamily="18" charset="0"/>
                <a:ea typeface="Cambria" panose="02040503050406030204" pitchFamily="18" charset="0"/>
              </a:rPr>
              <a:t>Disclosure of the method of depreciation, treatment of subsequent expenditure, and revaluation policies if any.</a:t>
            </a:r>
          </a:p>
          <a:p>
            <a:pPr algn="just"/>
            <a:r>
              <a:rPr lang="en-US" sz="2600" b="1" dirty="0">
                <a:latin typeface="Cambria" panose="02040503050406030204" pitchFamily="18" charset="0"/>
                <a:ea typeface="Cambria" panose="02040503050406030204" pitchFamily="18" charset="0"/>
              </a:rPr>
              <a:t>6. ICDS VII – Government Grants</a:t>
            </a:r>
          </a:p>
          <a:p>
            <a:pPr algn="just"/>
            <a:r>
              <a:rPr lang="en-US" sz="2600" dirty="0">
                <a:latin typeface="Cambria" panose="02040503050406030204" pitchFamily="18" charset="0"/>
                <a:ea typeface="Cambria" panose="02040503050406030204" pitchFamily="18" charset="0"/>
              </a:rPr>
              <a:t>Disclosure of the nature and extent of government grants recognized, and accounting treatment adopted (e.g., whether reduced from the asset or treated as income).	</a:t>
            </a:r>
          </a:p>
          <a:p>
            <a:pPr algn="r"/>
            <a:r>
              <a:rPr lang="en-US" sz="2400" i="1" dirty="0" err="1">
                <a:latin typeface="Cambria" panose="02040503050406030204" pitchFamily="18" charset="0"/>
                <a:ea typeface="Cambria" panose="02040503050406030204" pitchFamily="18" charset="0"/>
              </a:rPr>
              <a:t>cont</a:t>
            </a:r>
            <a:r>
              <a:rPr lang="en-US" sz="2400" i="1" dirty="0">
                <a:latin typeface="Cambria" panose="02040503050406030204" pitchFamily="18" charset="0"/>
                <a:ea typeface="Cambria" panose="02040503050406030204" pitchFamily="18" charset="0"/>
              </a:rPr>
              <a:t>……</a:t>
            </a:r>
          </a:p>
        </p:txBody>
      </p:sp>
      <p:sp>
        <p:nvSpPr>
          <p:cNvPr id="5" name="Title 1">
            <a:extLst>
              <a:ext uri="{FF2B5EF4-FFF2-40B4-BE49-F238E27FC236}">
                <a16:creationId xmlns:a16="http://schemas.microsoft.com/office/drawing/2014/main" xmlns="" id="{15AA6389-90F9-F6C1-A076-B87E698008E7}"/>
              </a:ext>
            </a:extLst>
          </p:cNvPr>
          <p:cNvSpPr>
            <a:spLocks noGrp="1"/>
          </p:cNvSpPr>
          <p:nvPr>
            <p:ph type="title"/>
          </p:nvPr>
        </p:nvSpPr>
        <p:spPr>
          <a:xfrm>
            <a:off x="285750" y="1292043"/>
            <a:ext cx="8572500" cy="762000"/>
          </a:xfrm>
        </p:spPr>
        <p:txBody>
          <a:bodyPr>
            <a:noAutofit/>
          </a:bodyPr>
          <a:lstStyle/>
          <a:p>
            <a:pPr algn="ctr"/>
            <a:r>
              <a:rPr lang="en-US" sz="4500" b="1" dirty="0">
                <a:latin typeface="Cambria" panose="02040503050406030204" pitchFamily="18" charset="0"/>
                <a:ea typeface="Cambria" panose="02040503050406030204" pitchFamily="18" charset="0"/>
              </a:rPr>
              <a:t>Clause 13(f)- Disclosure as per ICDS</a:t>
            </a:r>
          </a:p>
        </p:txBody>
      </p:sp>
      <p:sp>
        <p:nvSpPr>
          <p:cNvPr id="6" name="TextBox 5">
            <a:extLst>
              <a:ext uri="{FF2B5EF4-FFF2-40B4-BE49-F238E27FC236}">
                <a16:creationId xmlns:a16="http://schemas.microsoft.com/office/drawing/2014/main" xmlns="" id="{B33B4413-0BEC-A450-98B5-64EAD0C9054E}"/>
              </a:ext>
            </a:extLst>
          </p:cNvPr>
          <p:cNvSpPr txBox="1"/>
          <p:nvPr/>
        </p:nvSpPr>
        <p:spPr>
          <a:xfrm>
            <a:off x="208534" y="227377"/>
            <a:ext cx="1221232" cy="523220"/>
          </a:xfrm>
          <a:prstGeom prst="rect">
            <a:avLst/>
          </a:prstGeom>
          <a:noFill/>
        </p:spPr>
        <p:txBody>
          <a:bodyPr wrap="none" rtlCol="0">
            <a:spAutoFit/>
          </a:bodyPr>
          <a:lstStyle/>
          <a:p>
            <a:r>
              <a:rPr lang="en-IN" sz="2800" dirty="0" err="1"/>
              <a:t>cont</a:t>
            </a:r>
            <a:r>
              <a:rPr lang="en-IN" sz="2800" dirty="0"/>
              <a:t>… </a:t>
            </a:r>
          </a:p>
        </p:txBody>
      </p:sp>
    </p:spTree>
    <p:extLst>
      <p:ext uri="{BB962C8B-B14F-4D97-AF65-F5344CB8AC3E}">
        <p14:creationId xmlns:p14="http://schemas.microsoft.com/office/powerpoint/2010/main" xmlns="" val="14813094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7432" y="677882"/>
            <a:ext cx="8115300" cy="972312"/>
          </a:xfrm>
        </p:spPr>
        <p:txBody>
          <a:bodyPr>
            <a:normAutofit fontScale="90000"/>
          </a:bodyPr>
          <a:lstStyle/>
          <a:p>
            <a:r>
              <a:rPr lang="en-US" sz="4500" b="1" dirty="0">
                <a:latin typeface="Cambria" panose="02040503050406030204" pitchFamily="18" charset="0"/>
                <a:ea typeface="Cambria" panose="02040503050406030204" pitchFamily="18" charset="0"/>
              </a:rPr>
              <a:t>Clause 13 - Method of Accounting</a:t>
            </a:r>
          </a:p>
        </p:txBody>
      </p:sp>
      <p:sp>
        <p:nvSpPr>
          <p:cNvPr id="3" name="Rectangle 2"/>
          <p:cNvSpPr/>
          <p:nvPr/>
        </p:nvSpPr>
        <p:spPr>
          <a:xfrm>
            <a:off x="366932" y="1981200"/>
            <a:ext cx="8305800" cy="4493538"/>
          </a:xfrm>
          <a:prstGeom prst="rect">
            <a:avLst/>
          </a:prstGeom>
        </p:spPr>
        <p:txBody>
          <a:bodyPr wrap="square">
            <a:spAutoFit/>
          </a:bodyPr>
          <a:lstStyle/>
          <a:p>
            <a:pPr marL="457200" indent="-457200" algn="just">
              <a:buFont typeface="Arial" panose="020B0604020202020204" pitchFamily="34" charset="0"/>
              <a:buChar char="•"/>
            </a:pPr>
            <a:r>
              <a:rPr lang="en-US" sz="2600" dirty="0">
                <a:latin typeface="Cambria" panose="02040503050406030204" pitchFamily="18" charset="0"/>
                <a:ea typeface="Cambria" panose="02040503050406030204" pitchFamily="18" charset="0"/>
              </a:rPr>
              <a:t>Disclose the method of accounting employed (cash or mercantile basis) as per Section 145 of the Income-tax Act.</a:t>
            </a:r>
          </a:p>
          <a:p>
            <a:pPr marL="457200" indent="-457200" algn="just">
              <a:buFont typeface="Arial" panose="020B0604020202020204" pitchFamily="34" charset="0"/>
              <a:buChar char="•"/>
            </a:pPr>
            <a:r>
              <a:rPr lang="en-US" sz="2600" dirty="0">
                <a:latin typeface="Cambria" panose="02040503050406030204" pitchFamily="18" charset="0"/>
                <a:ea typeface="Cambria" panose="02040503050406030204" pitchFamily="18" charset="0"/>
              </a:rPr>
              <a:t>Consistency of accounting method.</a:t>
            </a:r>
          </a:p>
          <a:p>
            <a:pPr marL="457200" indent="-457200" algn="just">
              <a:buFont typeface="Arial" panose="020B0604020202020204" pitchFamily="34" charset="0"/>
              <a:buChar char="•"/>
            </a:pPr>
            <a:r>
              <a:rPr lang="en-US" sz="2600" dirty="0">
                <a:latin typeface="Cambria" panose="02040503050406030204" pitchFamily="18" charset="0"/>
                <a:ea typeface="Cambria" panose="02040503050406030204" pitchFamily="18" charset="0"/>
              </a:rPr>
              <a:t>Disclosure of deviations, if any, from prescribed standards.</a:t>
            </a:r>
          </a:p>
          <a:p>
            <a:pPr marL="457200" indent="-457200" algn="just">
              <a:buFont typeface="Arial" panose="020B0604020202020204" pitchFamily="34" charset="0"/>
              <a:buChar char="•"/>
            </a:pPr>
            <a:r>
              <a:rPr lang="en-US" sz="2600" dirty="0">
                <a:latin typeface="Cambria" panose="02040503050406030204" pitchFamily="18" charset="0"/>
                <a:ea typeface="Cambria" panose="02040503050406030204" pitchFamily="18" charset="0"/>
              </a:rPr>
              <a:t>Accounting Standards (AS) compliance ensures the financial statements present a  true and fair view.</a:t>
            </a:r>
          </a:p>
          <a:p>
            <a:pPr marL="457200" indent="-457200" algn="just">
              <a:buFont typeface="Arial" panose="020B0604020202020204" pitchFamily="34" charset="0"/>
              <a:buChar char="•"/>
            </a:pPr>
            <a:r>
              <a:rPr lang="en-US" sz="2600" dirty="0">
                <a:latin typeface="Cambria" panose="02040503050406030204" pitchFamily="18" charset="0"/>
                <a:ea typeface="Cambria" panose="02040503050406030204" pitchFamily="18" charset="0"/>
              </a:rPr>
              <a:t>ICDS : Income Computation and Disclosure Standards (ICDS) apply for computation of taxable income, not for book preparation.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98F7998E-90E7-5B10-59C3-BCE210D2FBD8}"/>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042F17FA-4601-D8ED-9384-D8FD3EC68B23}"/>
              </a:ext>
            </a:extLst>
          </p:cNvPr>
          <p:cNvSpPr/>
          <p:nvPr/>
        </p:nvSpPr>
        <p:spPr>
          <a:xfrm>
            <a:off x="819150" y="2590800"/>
            <a:ext cx="7505700" cy="3970318"/>
          </a:xfrm>
          <a:prstGeom prst="rect">
            <a:avLst/>
          </a:prstGeom>
        </p:spPr>
        <p:txBody>
          <a:bodyPr wrap="square">
            <a:spAutoFit/>
          </a:bodyPr>
          <a:lstStyle/>
          <a:p>
            <a:pPr algn="just"/>
            <a:r>
              <a:rPr lang="en-US" sz="2800" b="1" dirty="0">
                <a:latin typeface="Cambria" panose="02040503050406030204" pitchFamily="18" charset="0"/>
                <a:ea typeface="Cambria" panose="02040503050406030204" pitchFamily="18" charset="0"/>
              </a:rPr>
              <a:t>7. ICDS IX – Borrowing Costs</a:t>
            </a:r>
          </a:p>
          <a:p>
            <a:pPr algn="just"/>
            <a:r>
              <a:rPr lang="en-US" sz="2800" dirty="0">
                <a:latin typeface="Cambria" panose="02040503050406030204" pitchFamily="18" charset="0"/>
                <a:ea typeface="Cambria" panose="02040503050406030204" pitchFamily="18" charset="0"/>
              </a:rPr>
              <a:t>Disclosure of the accounting policy adopted for capitalization of borrowing costs and the amount capitalized during the year.</a:t>
            </a:r>
          </a:p>
          <a:p>
            <a:pPr algn="just"/>
            <a:r>
              <a:rPr lang="en-US" sz="2800" b="1" dirty="0">
                <a:latin typeface="Cambria" panose="02040503050406030204" pitchFamily="18" charset="0"/>
                <a:ea typeface="Cambria" panose="02040503050406030204" pitchFamily="18" charset="0"/>
              </a:rPr>
              <a:t>8. ICDS X – Provisions, Contingent Liabilities and Contingent Assets**</a:t>
            </a:r>
          </a:p>
          <a:p>
            <a:pPr algn="just"/>
            <a:r>
              <a:rPr lang="en-US" sz="2800" dirty="0">
                <a:latin typeface="Cambria" panose="02040503050406030204" pitchFamily="18" charset="0"/>
                <a:ea typeface="Cambria" panose="02040503050406030204" pitchFamily="18" charset="0"/>
              </a:rPr>
              <a:t>Disclosure of the nature of provisions recognized, expected timing of outflows, and contingent liabilities not recognized.	</a:t>
            </a:r>
            <a:endParaRPr lang="en-US" sz="2800" i="1" dirty="0">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xmlns="" id="{CF2B2E3C-D36B-3398-CE53-9B7F0A1EBD72}"/>
              </a:ext>
            </a:extLst>
          </p:cNvPr>
          <p:cNvSpPr txBox="1"/>
          <p:nvPr/>
        </p:nvSpPr>
        <p:spPr>
          <a:xfrm>
            <a:off x="208534" y="227377"/>
            <a:ext cx="1221232" cy="523220"/>
          </a:xfrm>
          <a:prstGeom prst="rect">
            <a:avLst/>
          </a:prstGeom>
          <a:noFill/>
        </p:spPr>
        <p:txBody>
          <a:bodyPr wrap="none" rtlCol="0">
            <a:spAutoFit/>
          </a:bodyPr>
          <a:lstStyle/>
          <a:p>
            <a:r>
              <a:rPr lang="en-IN" sz="2800" dirty="0" err="1"/>
              <a:t>cont</a:t>
            </a:r>
            <a:r>
              <a:rPr lang="en-IN" sz="2800" dirty="0"/>
              <a:t>… </a:t>
            </a:r>
          </a:p>
        </p:txBody>
      </p:sp>
      <p:sp>
        <p:nvSpPr>
          <p:cNvPr id="4" name="Title 1">
            <a:extLst>
              <a:ext uri="{FF2B5EF4-FFF2-40B4-BE49-F238E27FC236}">
                <a16:creationId xmlns:a16="http://schemas.microsoft.com/office/drawing/2014/main" xmlns="" id="{3D78FEB7-C0CD-806E-175A-C0EFD59C2421}"/>
              </a:ext>
            </a:extLst>
          </p:cNvPr>
          <p:cNvSpPr>
            <a:spLocks noGrp="1"/>
          </p:cNvSpPr>
          <p:nvPr>
            <p:ph type="title"/>
          </p:nvPr>
        </p:nvSpPr>
        <p:spPr>
          <a:xfrm>
            <a:off x="285750" y="1292043"/>
            <a:ext cx="8572500" cy="762000"/>
          </a:xfrm>
        </p:spPr>
        <p:txBody>
          <a:bodyPr>
            <a:noAutofit/>
          </a:bodyPr>
          <a:lstStyle/>
          <a:p>
            <a:pPr algn="ctr"/>
            <a:r>
              <a:rPr lang="en-US" sz="4500" b="1" dirty="0">
                <a:latin typeface="Cambria" panose="02040503050406030204" pitchFamily="18" charset="0"/>
                <a:ea typeface="Cambria" panose="02040503050406030204" pitchFamily="18" charset="0"/>
              </a:rPr>
              <a:t>Clause 13(f)- Disclosure as per ICDS</a:t>
            </a:r>
          </a:p>
        </p:txBody>
      </p:sp>
    </p:spTree>
    <p:extLst>
      <p:ext uri="{BB962C8B-B14F-4D97-AF65-F5344CB8AC3E}">
        <p14:creationId xmlns:p14="http://schemas.microsoft.com/office/powerpoint/2010/main" xmlns="" val="32412746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5DD5B2EE-FCF1-E4DD-45A8-5175FE32D0D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7CBBEAAC-6143-E589-DD7B-6F2C7A0E4931}"/>
              </a:ext>
            </a:extLst>
          </p:cNvPr>
          <p:cNvSpPr/>
          <p:nvPr/>
        </p:nvSpPr>
        <p:spPr>
          <a:xfrm>
            <a:off x="1023937" y="2819400"/>
            <a:ext cx="7096125" cy="3724096"/>
          </a:xfrm>
          <a:prstGeom prst="rect">
            <a:avLst/>
          </a:prstGeom>
        </p:spPr>
        <p:txBody>
          <a:bodyPr wrap="square">
            <a:spAutoFit/>
          </a:bodyPr>
          <a:lstStyle/>
          <a:p>
            <a:pPr algn="just"/>
            <a:r>
              <a:rPr lang="en-US" sz="3000" dirty="0">
                <a:latin typeface="Cambria" panose="02040503050406030204" pitchFamily="18" charset="0"/>
                <a:ea typeface="Cambria" panose="02040503050406030204" pitchFamily="18" charset="0"/>
              </a:rPr>
              <a:t>What the clause asks:</a:t>
            </a:r>
          </a:p>
          <a:p>
            <a:pPr algn="just"/>
            <a:endParaRPr lang="en-US" sz="3000" dirty="0">
              <a:latin typeface="Cambria" panose="02040503050406030204" pitchFamily="18" charset="0"/>
              <a:ea typeface="Cambria" panose="02040503050406030204" pitchFamily="18" charset="0"/>
            </a:endParaRPr>
          </a:p>
          <a:p>
            <a:pPr algn="just"/>
            <a:r>
              <a:rPr lang="en-US" sz="3000" dirty="0">
                <a:latin typeface="Cambria" panose="02040503050406030204" pitchFamily="18" charset="0"/>
                <a:ea typeface="Cambria" panose="02040503050406030204" pitchFamily="18" charset="0"/>
              </a:rPr>
              <a:t>Method of valuation of closing stock employed in the previous year and whether the same is in accordance with the method prescribed under section 145A.</a:t>
            </a:r>
          </a:p>
          <a:p>
            <a:pPr algn="r"/>
            <a:r>
              <a:rPr lang="en-US" sz="2600" dirty="0" err="1">
                <a:latin typeface="Cambria" panose="02040503050406030204" pitchFamily="18" charset="0"/>
                <a:ea typeface="Cambria" panose="02040503050406030204" pitchFamily="18" charset="0"/>
              </a:rPr>
              <a:t>Cont</a:t>
            </a:r>
            <a:r>
              <a:rPr lang="en-US" sz="2600" dirty="0">
                <a:latin typeface="Cambria" panose="02040503050406030204" pitchFamily="18" charset="0"/>
                <a:ea typeface="Cambria" panose="02040503050406030204" pitchFamily="18" charset="0"/>
              </a:rPr>
              <a:t>…..</a:t>
            </a:r>
          </a:p>
        </p:txBody>
      </p:sp>
      <p:sp>
        <p:nvSpPr>
          <p:cNvPr id="6" name="Title 1">
            <a:extLst>
              <a:ext uri="{FF2B5EF4-FFF2-40B4-BE49-F238E27FC236}">
                <a16:creationId xmlns:a16="http://schemas.microsoft.com/office/drawing/2014/main" xmlns="" id="{D5F2A48E-4B7E-66F6-F96E-D1589034F7F7}"/>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Tree>
    <p:extLst>
      <p:ext uri="{BB962C8B-B14F-4D97-AF65-F5344CB8AC3E}">
        <p14:creationId xmlns:p14="http://schemas.microsoft.com/office/powerpoint/2010/main" xmlns="" val="3298100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28C3C351-F6AE-62ED-29E3-A433F5F345A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7345D252-27C9-390C-2A34-1F879709ECDE}"/>
              </a:ext>
            </a:extLst>
          </p:cNvPr>
          <p:cNvSpPr/>
          <p:nvPr/>
        </p:nvSpPr>
        <p:spPr>
          <a:xfrm>
            <a:off x="285750" y="2059662"/>
            <a:ext cx="8572500" cy="4893647"/>
          </a:xfrm>
          <a:prstGeom prst="rect">
            <a:avLst/>
          </a:prstGeom>
        </p:spPr>
        <p:txBody>
          <a:bodyPr wrap="square">
            <a:spAutoFit/>
          </a:bodyPr>
          <a:lstStyle/>
          <a:p>
            <a:pPr algn="just"/>
            <a:r>
              <a:rPr lang="en-US" sz="2600" b="1" dirty="0">
                <a:latin typeface="+mj-lt"/>
              </a:rPr>
              <a:t>Scenario 1: Input Tax Credit (ITC) Availed – GST Excluded from Cost</a:t>
            </a:r>
          </a:p>
          <a:p>
            <a:pPr algn="just"/>
            <a:r>
              <a:rPr lang="en-US" sz="2600" dirty="0">
                <a:latin typeface="+mj-lt"/>
              </a:rPr>
              <a:t>The </a:t>
            </a:r>
            <a:r>
              <a:rPr lang="en-US" sz="2600" dirty="0" err="1">
                <a:latin typeface="+mj-lt"/>
              </a:rPr>
              <a:t>assessee</a:t>
            </a:r>
            <a:r>
              <a:rPr lang="en-US" sz="2600" dirty="0">
                <a:latin typeface="+mj-lt"/>
              </a:rPr>
              <a:t> has valued the closing stock at cost or net realizable value, whichever is lower. The cost of inventory excludes Goods and Services Tax (GST) and other levies on which input tax credit has been availed under the GST law. The valuation is in accordance with the method regularly employed and is consistent with section 145A of the Income-tax Act, 1961 read with ICDS II – Valuation of Inventories. No deviation from the prescribed method of valuation has been noticed.                                                                                   </a:t>
            </a:r>
          </a:p>
          <a:p>
            <a:pPr algn="r"/>
            <a:r>
              <a:rPr lang="en-US" sz="2600" dirty="0" err="1">
                <a:latin typeface="+mj-lt"/>
              </a:rPr>
              <a:t>Cont</a:t>
            </a:r>
            <a:r>
              <a:rPr lang="en-US" sz="2600" dirty="0">
                <a:latin typeface="+mj-lt"/>
              </a:rPr>
              <a:t>…..</a:t>
            </a:r>
          </a:p>
        </p:txBody>
      </p:sp>
      <p:sp>
        <p:nvSpPr>
          <p:cNvPr id="6" name="Title 1">
            <a:extLst>
              <a:ext uri="{FF2B5EF4-FFF2-40B4-BE49-F238E27FC236}">
                <a16:creationId xmlns:a16="http://schemas.microsoft.com/office/drawing/2014/main" xmlns="" id="{E7CD31E0-D062-0E3B-D18C-9615143FFD26}"/>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
        <p:nvSpPr>
          <p:cNvPr id="7" name="TextBox 6">
            <a:extLst>
              <a:ext uri="{FF2B5EF4-FFF2-40B4-BE49-F238E27FC236}">
                <a16:creationId xmlns:a16="http://schemas.microsoft.com/office/drawing/2014/main" xmlns="" id="{99E7EE95-A274-7A30-2A03-130AF05EF441}"/>
              </a:ext>
            </a:extLst>
          </p:cNvPr>
          <p:cNvSpPr txBox="1"/>
          <p:nvPr/>
        </p:nvSpPr>
        <p:spPr>
          <a:xfrm>
            <a:off x="285750" y="228600"/>
            <a:ext cx="120943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xmlns="" val="559331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BC5A242C-BD2B-4797-3CC9-10799044AEBD}"/>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BDCAC416-F201-24A1-913E-5651261E9A37}"/>
              </a:ext>
            </a:extLst>
          </p:cNvPr>
          <p:cNvSpPr/>
          <p:nvPr/>
        </p:nvSpPr>
        <p:spPr>
          <a:xfrm>
            <a:off x="752475" y="3064640"/>
            <a:ext cx="7639050" cy="3323987"/>
          </a:xfrm>
          <a:prstGeom prst="rect">
            <a:avLst/>
          </a:prstGeom>
        </p:spPr>
        <p:txBody>
          <a:bodyPr wrap="square">
            <a:spAutoFit/>
          </a:bodyPr>
          <a:lstStyle/>
          <a:p>
            <a:pPr algn="just"/>
            <a:r>
              <a:rPr lang="en-US" sz="3000" b="1" dirty="0">
                <a:latin typeface="Cambria" panose="02040503050406030204" pitchFamily="18" charset="0"/>
                <a:ea typeface="Cambria" panose="02040503050406030204" pitchFamily="18" charset="0"/>
              </a:rPr>
              <a:t>Alternative short format:</a:t>
            </a:r>
          </a:p>
          <a:p>
            <a:pPr algn="just"/>
            <a:endParaRPr lang="en-US" sz="3000" b="1" dirty="0">
              <a:latin typeface="Cambria" panose="02040503050406030204" pitchFamily="18" charset="0"/>
              <a:ea typeface="Cambria" panose="02040503050406030204" pitchFamily="18" charset="0"/>
            </a:endParaRPr>
          </a:p>
          <a:p>
            <a:pPr algn="just"/>
            <a:r>
              <a:rPr lang="en-US" sz="3000" dirty="0">
                <a:latin typeface="Cambria" panose="02040503050406030204" pitchFamily="18" charset="0"/>
                <a:ea typeface="Cambria" panose="02040503050406030204" pitchFamily="18" charset="0"/>
              </a:rPr>
              <a:t>Closing stock valued at cost or NRV whichever is lower, excluding GST input credit availed. Method consistent with section 145A and ICDS II.</a:t>
            </a:r>
          </a:p>
          <a:p>
            <a:pPr algn="r"/>
            <a:r>
              <a:rPr lang="en-US" sz="2600" dirty="0" err="1">
                <a:latin typeface="Cambria" panose="02040503050406030204" pitchFamily="18" charset="0"/>
                <a:ea typeface="Cambria" panose="02040503050406030204" pitchFamily="18" charset="0"/>
              </a:rPr>
              <a:t>Cont</a:t>
            </a:r>
            <a:r>
              <a:rPr lang="en-US" sz="2600" dirty="0">
                <a:latin typeface="Cambria" panose="02040503050406030204" pitchFamily="18" charset="0"/>
                <a:ea typeface="Cambria" panose="02040503050406030204" pitchFamily="18" charset="0"/>
              </a:rPr>
              <a:t>….</a:t>
            </a:r>
          </a:p>
        </p:txBody>
      </p:sp>
      <p:sp>
        <p:nvSpPr>
          <p:cNvPr id="5" name="Title 1">
            <a:extLst>
              <a:ext uri="{FF2B5EF4-FFF2-40B4-BE49-F238E27FC236}">
                <a16:creationId xmlns:a16="http://schemas.microsoft.com/office/drawing/2014/main" xmlns="" id="{6E4B3673-A677-EF46-01AA-81DED94AC2CC}"/>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
        <p:nvSpPr>
          <p:cNvPr id="7" name="TextBox 6">
            <a:extLst>
              <a:ext uri="{FF2B5EF4-FFF2-40B4-BE49-F238E27FC236}">
                <a16:creationId xmlns:a16="http://schemas.microsoft.com/office/drawing/2014/main" xmlns="" id="{B897BFE1-52F0-210D-03A8-F734A8E1CB23}"/>
              </a:ext>
            </a:extLst>
          </p:cNvPr>
          <p:cNvSpPr txBox="1"/>
          <p:nvPr/>
        </p:nvSpPr>
        <p:spPr>
          <a:xfrm>
            <a:off x="285750" y="228600"/>
            <a:ext cx="120943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xmlns="" val="8490944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8309EFA0-7430-327D-1BEA-152AA5A91694}"/>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4B451534-010B-40FC-CC2C-58EA1FE80EDD}"/>
              </a:ext>
            </a:extLst>
          </p:cNvPr>
          <p:cNvSpPr/>
          <p:nvPr/>
        </p:nvSpPr>
        <p:spPr>
          <a:xfrm>
            <a:off x="285750" y="2364462"/>
            <a:ext cx="8572500" cy="4493538"/>
          </a:xfrm>
          <a:prstGeom prst="rect">
            <a:avLst/>
          </a:prstGeom>
        </p:spPr>
        <p:txBody>
          <a:bodyPr wrap="square">
            <a:spAutoFit/>
          </a:bodyPr>
          <a:lstStyle/>
          <a:p>
            <a:pPr algn="just"/>
            <a:r>
              <a:rPr lang="en-US" sz="2600" b="1" dirty="0">
                <a:latin typeface="Cambria" panose="02040503050406030204" pitchFamily="18" charset="0"/>
                <a:ea typeface="Cambria" panose="02040503050406030204" pitchFamily="18" charset="0"/>
              </a:rPr>
              <a:t>Scenario 2: Input Tax Credit (ITC) Not Availed (Partially or Fully)</a:t>
            </a:r>
          </a:p>
          <a:p>
            <a:pPr algn="just"/>
            <a:r>
              <a:rPr lang="en-US" sz="2600" dirty="0">
                <a:latin typeface="Cambria" panose="02040503050406030204" pitchFamily="18" charset="0"/>
                <a:ea typeface="Cambria" panose="02040503050406030204" pitchFamily="18" charset="0"/>
              </a:rPr>
              <a:t>The </a:t>
            </a:r>
            <a:r>
              <a:rPr lang="en-US" sz="2600" dirty="0" err="1">
                <a:latin typeface="Cambria" panose="02040503050406030204" pitchFamily="18" charset="0"/>
                <a:ea typeface="Cambria" panose="02040503050406030204" pitchFamily="18" charset="0"/>
              </a:rPr>
              <a:t>assessee</a:t>
            </a:r>
            <a:r>
              <a:rPr lang="en-US" sz="2600" dirty="0">
                <a:latin typeface="Cambria" panose="02040503050406030204" pitchFamily="18" charset="0"/>
                <a:ea typeface="Cambria" panose="02040503050406030204" pitchFamily="18" charset="0"/>
              </a:rPr>
              <a:t> has valued the closing stock at cost or net realizable value, whichever is lower. The cost of inventory includes GST and other taxes incurred on purchases in respect of which input tax credit has not been availed or is not admissible under the GST law. The method of valuation is in accordance with section 145A of the Income-tax Act, 1961 and ICDS </a:t>
            </a:r>
            <a:r>
              <a:rPr lang="en-US" sz="2600" dirty="0" err="1">
                <a:latin typeface="Cambria" panose="02040503050406030204" pitchFamily="18" charset="0"/>
                <a:ea typeface="Cambria" panose="02040503050406030204" pitchFamily="18" charset="0"/>
              </a:rPr>
              <a:t>II,the</a:t>
            </a:r>
            <a:r>
              <a:rPr lang="en-US" sz="2600" dirty="0">
                <a:latin typeface="Cambria" panose="02040503050406030204" pitchFamily="18" charset="0"/>
                <a:ea typeface="Cambria" panose="02040503050406030204" pitchFamily="18" charset="0"/>
              </a:rPr>
              <a:t> same method has been consistently followed as in the preceding previous year.</a:t>
            </a:r>
          </a:p>
          <a:p>
            <a:pPr algn="r"/>
            <a:r>
              <a:rPr lang="en-US" sz="2600" dirty="0" err="1">
                <a:latin typeface="Cambria" panose="02040503050406030204" pitchFamily="18" charset="0"/>
                <a:ea typeface="Cambria" panose="02040503050406030204" pitchFamily="18" charset="0"/>
              </a:rPr>
              <a:t>Cont</a:t>
            </a:r>
            <a:r>
              <a:rPr lang="en-US" sz="2600" dirty="0">
                <a:latin typeface="Cambria" panose="02040503050406030204" pitchFamily="18" charset="0"/>
                <a:ea typeface="Cambria" panose="02040503050406030204" pitchFamily="18" charset="0"/>
              </a:rPr>
              <a:t>……</a:t>
            </a:r>
          </a:p>
        </p:txBody>
      </p:sp>
      <p:sp>
        <p:nvSpPr>
          <p:cNvPr id="6" name="Title 1">
            <a:extLst>
              <a:ext uri="{FF2B5EF4-FFF2-40B4-BE49-F238E27FC236}">
                <a16:creationId xmlns:a16="http://schemas.microsoft.com/office/drawing/2014/main" xmlns="" id="{BE0B5AE0-2F85-8091-C1F5-8558ACDD3E9A}"/>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
        <p:nvSpPr>
          <p:cNvPr id="2" name="TextBox 1">
            <a:extLst>
              <a:ext uri="{FF2B5EF4-FFF2-40B4-BE49-F238E27FC236}">
                <a16:creationId xmlns:a16="http://schemas.microsoft.com/office/drawing/2014/main" xmlns="" id="{BF4F2370-36CF-1633-F3AB-46713F8F1F88}"/>
              </a:ext>
            </a:extLst>
          </p:cNvPr>
          <p:cNvSpPr txBox="1"/>
          <p:nvPr/>
        </p:nvSpPr>
        <p:spPr>
          <a:xfrm>
            <a:off x="285750" y="228600"/>
            <a:ext cx="120943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xmlns="" val="20185167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C5421022-0AE2-63F6-AD12-2ACD328CB8DE}"/>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F4AA7FF7-9557-724F-CED6-6A607D16DDE8}"/>
              </a:ext>
            </a:extLst>
          </p:cNvPr>
          <p:cNvSpPr/>
          <p:nvPr/>
        </p:nvSpPr>
        <p:spPr>
          <a:xfrm>
            <a:off x="752475" y="2971800"/>
            <a:ext cx="7639050" cy="3262432"/>
          </a:xfrm>
          <a:prstGeom prst="rect">
            <a:avLst/>
          </a:prstGeom>
        </p:spPr>
        <p:txBody>
          <a:bodyPr wrap="square">
            <a:spAutoFit/>
          </a:bodyPr>
          <a:lstStyle/>
          <a:p>
            <a:pPr algn="just"/>
            <a:r>
              <a:rPr lang="en-US" sz="3000" b="1" dirty="0">
                <a:latin typeface="Cambria" panose="02040503050406030204" pitchFamily="18" charset="0"/>
                <a:ea typeface="Cambria" panose="02040503050406030204" pitchFamily="18" charset="0"/>
              </a:rPr>
              <a:t>Alternative short format:</a:t>
            </a:r>
          </a:p>
          <a:p>
            <a:pPr algn="just"/>
            <a:endParaRPr lang="en-US" sz="3000" b="1" dirty="0">
              <a:latin typeface="Cambria" panose="02040503050406030204" pitchFamily="18" charset="0"/>
              <a:ea typeface="Cambria" panose="02040503050406030204" pitchFamily="18" charset="0"/>
            </a:endParaRPr>
          </a:p>
          <a:p>
            <a:pPr algn="just"/>
            <a:r>
              <a:rPr lang="en-US" sz="3000" dirty="0">
                <a:latin typeface="Cambria" panose="02040503050406030204" pitchFamily="18" charset="0"/>
                <a:ea typeface="Cambria" panose="02040503050406030204" pitchFamily="18" charset="0"/>
              </a:rPr>
              <a:t>Closing stock valued at cost or NRV whichever is lower, including </a:t>
            </a:r>
            <a:r>
              <a:rPr lang="en-US" sz="3000" dirty="0" err="1">
                <a:latin typeface="Cambria" panose="02040503050406030204" pitchFamily="18" charset="0"/>
                <a:ea typeface="Cambria" panose="02040503050406030204" pitchFamily="18" charset="0"/>
              </a:rPr>
              <a:t>unavailed</a:t>
            </a:r>
            <a:r>
              <a:rPr lang="en-US" sz="3000" dirty="0">
                <a:latin typeface="Cambria" panose="02040503050406030204" pitchFamily="18" charset="0"/>
                <a:ea typeface="Cambria" panose="02040503050406030204" pitchFamily="18" charset="0"/>
              </a:rPr>
              <a:t> GST in cost. Valuation consistent with section 145A and ICDS II.</a:t>
            </a:r>
          </a:p>
          <a:p>
            <a:pPr algn="r"/>
            <a:r>
              <a:rPr lang="en-US" sz="2600" dirty="0" err="1">
                <a:latin typeface="Cambria" panose="02040503050406030204" pitchFamily="18" charset="0"/>
                <a:ea typeface="Cambria" panose="02040503050406030204" pitchFamily="18" charset="0"/>
              </a:rPr>
              <a:t>Cont</a:t>
            </a:r>
            <a:r>
              <a:rPr lang="en-US" sz="2600" dirty="0">
                <a:latin typeface="Cambria" panose="02040503050406030204" pitchFamily="18" charset="0"/>
                <a:ea typeface="Cambria" panose="02040503050406030204" pitchFamily="18" charset="0"/>
              </a:rPr>
              <a:t>…..</a:t>
            </a:r>
          </a:p>
        </p:txBody>
      </p:sp>
      <p:sp>
        <p:nvSpPr>
          <p:cNvPr id="2" name="Title 1">
            <a:extLst>
              <a:ext uri="{FF2B5EF4-FFF2-40B4-BE49-F238E27FC236}">
                <a16:creationId xmlns:a16="http://schemas.microsoft.com/office/drawing/2014/main" xmlns="" id="{65E88623-6E84-49FA-8009-1E642E855011}"/>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
        <p:nvSpPr>
          <p:cNvPr id="4" name="TextBox 3">
            <a:extLst>
              <a:ext uri="{FF2B5EF4-FFF2-40B4-BE49-F238E27FC236}">
                <a16:creationId xmlns:a16="http://schemas.microsoft.com/office/drawing/2014/main" xmlns="" id="{34F40289-44ED-0194-158B-E1921D0ED22D}"/>
              </a:ext>
            </a:extLst>
          </p:cNvPr>
          <p:cNvSpPr txBox="1"/>
          <p:nvPr/>
        </p:nvSpPr>
        <p:spPr>
          <a:xfrm>
            <a:off x="285750" y="228600"/>
            <a:ext cx="120943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xmlns="" val="161298949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A0A8F472-CEF0-4057-A028-5D8BC1B5C05F}"/>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9FE27AD3-02D0-E246-E6B9-4237F81D7ACC}"/>
              </a:ext>
            </a:extLst>
          </p:cNvPr>
          <p:cNvSpPr/>
          <p:nvPr/>
        </p:nvSpPr>
        <p:spPr>
          <a:xfrm>
            <a:off x="419100" y="2667000"/>
            <a:ext cx="8305800" cy="4247317"/>
          </a:xfrm>
          <a:prstGeom prst="rect">
            <a:avLst/>
          </a:prstGeom>
        </p:spPr>
        <p:txBody>
          <a:bodyPr wrap="square">
            <a:spAutoFit/>
          </a:bodyPr>
          <a:lstStyle/>
          <a:p>
            <a:pPr algn="just"/>
            <a:r>
              <a:rPr lang="en-US" sz="3000" b="1" dirty="0">
                <a:latin typeface="Cambria" panose="02040503050406030204" pitchFamily="18" charset="0"/>
                <a:ea typeface="Cambria" panose="02040503050406030204" pitchFamily="18" charset="0"/>
              </a:rPr>
              <a:t>Scenario 3: Change in Method or Deviation from Section 145A:</a:t>
            </a:r>
          </a:p>
          <a:p>
            <a:pPr algn="just"/>
            <a:r>
              <a:rPr lang="en-US" sz="3000" dirty="0">
                <a:latin typeface="Cambria" panose="02040503050406030204" pitchFamily="18" charset="0"/>
                <a:ea typeface="Cambria" panose="02040503050406030204" pitchFamily="18" charset="0"/>
              </a:rPr>
              <a:t>The </a:t>
            </a:r>
            <a:r>
              <a:rPr lang="en-US" sz="3000" dirty="0" err="1">
                <a:latin typeface="Cambria" panose="02040503050406030204" pitchFamily="18" charset="0"/>
                <a:ea typeface="Cambria" panose="02040503050406030204" pitchFamily="18" charset="0"/>
              </a:rPr>
              <a:t>assessee</a:t>
            </a:r>
            <a:r>
              <a:rPr lang="en-US" sz="3000" dirty="0">
                <a:latin typeface="Cambria" panose="02040503050406030204" pitchFamily="18" charset="0"/>
                <a:ea typeface="Cambria" panose="02040503050406030204" pitchFamily="18" charset="0"/>
              </a:rPr>
              <a:t> has valued the closing stock at cost or NRV whichever is lower. However, GST on purchases has been excluded from the valuation of inventory despite non-availability of input tax credit in respect of certain items. Consequently, the profit of the year is understated by ₹____.</a:t>
            </a:r>
          </a:p>
          <a:p>
            <a:pPr algn="r"/>
            <a:r>
              <a:rPr lang="en-US" sz="2600" dirty="0" err="1">
                <a:latin typeface="Cambria" panose="02040503050406030204" pitchFamily="18" charset="0"/>
                <a:ea typeface="Cambria" panose="02040503050406030204" pitchFamily="18" charset="0"/>
              </a:rPr>
              <a:t>Cont</a:t>
            </a:r>
            <a:r>
              <a:rPr lang="en-US" sz="2600" dirty="0">
                <a:latin typeface="Cambria" panose="02040503050406030204" pitchFamily="18" charset="0"/>
                <a:ea typeface="Cambria" panose="02040503050406030204" pitchFamily="18" charset="0"/>
              </a:rPr>
              <a:t>……</a:t>
            </a:r>
          </a:p>
        </p:txBody>
      </p:sp>
      <p:sp>
        <p:nvSpPr>
          <p:cNvPr id="2" name="Title 1">
            <a:extLst>
              <a:ext uri="{FF2B5EF4-FFF2-40B4-BE49-F238E27FC236}">
                <a16:creationId xmlns:a16="http://schemas.microsoft.com/office/drawing/2014/main" xmlns="" id="{3637F9DE-C241-A7EE-2563-FE0260AEEB8F}"/>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
        <p:nvSpPr>
          <p:cNvPr id="4" name="TextBox 3">
            <a:extLst>
              <a:ext uri="{FF2B5EF4-FFF2-40B4-BE49-F238E27FC236}">
                <a16:creationId xmlns:a16="http://schemas.microsoft.com/office/drawing/2014/main" xmlns="" id="{1343A842-2B89-FD80-BD13-D126D8B50E0C}"/>
              </a:ext>
            </a:extLst>
          </p:cNvPr>
          <p:cNvSpPr txBox="1"/>
          <p:nvPr/>
        </p:nvSpPr>
        <p:spPr>
          <a:xfrm>
            <a:off x="285750" y="228600"/>
            <a:ext cx="120943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xmlns="" val="5629409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xmlns="" id="{F8374868-0779-DDAE-0702-712E0F46D9DB}"/>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xmlns="" id="{D21C8625-9352-6856-F76C-6B45CD8CE793}"/>
              </a:ext>
            </a:extLst>
          </p:cNvPr>
          <p:cNvSpPr/>
          <p:nvPr/>
        </p:nvSpPr>
        <p:spPr>
          <a:xfrm>
            <a:off x="371475" y="2514600"/>
            <a:ext cx="8401050" cy="3970318"/>
          </a:xfrm>
          <a:prstGeom prst="rect">
            <a:avLst/>
          </a:prstGeom>
        </p:spPr>
        <p:txBody>
          <a:bodyPr wrap="square">
            <a:spAutoFit/>
          </a:bodyPr>
          <a:lstStyle/>
          <a:p>
            <a:pPr algn="just"/>
            <a:r>
              <a:rPr lang="en-US" sz="2800" b="1" dirty="0">
                <a:latin typeface="Cambria" panose="02040503050406030204" pitchFamily="18" charset="0"/>
                <a:ea typeface="Cambria" panose="02040503050406030204" pitchFamily="18" charset="0"/>
              </a:rPr>
              <a:t>Scenario 4: Composition Dealer / Exempt Supply Entity</a:t>
            </a:r>
          </a:p>
          <a:p>
            <a:pPr algn="just"/>
            <a:r>
              <a:rPr lang="en-US" sz="2800" dirty="0">
                <a:latin typeface="Cambria" panose="02040503050406030204" pitchFamily="18" charset="0"/>
                <a:ea typeface="Cambria" panose="02040503050406030204" pitchFamily="18" charset="0"/>
              </a:rPr>
              <a:t>The </a:t>
            </a:r>
            <a:r>
              <a:rPr lang="en-US" sz="2800" dirty="0" err="1">
                <a:latin typeface="Cambria" panose="02040503050406030204" pitchFamily="18" charset="0"/>
                <a:ea typeface="Cambria" panose="02040503050406030204" pitchFamily="18" charset="0"/>
              </a:rPr>
              <a:t>assessee</a:t>
            </a:r>
            <a:r>
              <a:rPr lang="en-US" sz="2800" dirty="0">
                <a:latin typeface="Cambria" panose="02040503050406030204" pitchFamily="18" charset="0"/>
                <a:ea typeface="Cambria" panose="02040503050406030204" pitchFamily="18" charset="0"/>
              </a:rPr>
              <a:t> is registered under the composition scheme / engaged in exempt supplies, and hence not entitled to claim input tax credit. Accordingly, GST paid on inputs has been included in the cost of inventory for the purpose of valuation. The method of valuation is at cost or NRV, whichever is lower, and is in accordance with section 145A of the Act.</a:t>
            </a:r>
          </a:p>
        </p:txBody>
      </p:sp>
      <p:sp>
        <p:nvSpPr>
          <p:cNvPr id="2" name="Title 1">
            <a:extLst>
              <a:ext uri="{FF2B5EF4-FFF2-40B4-BE49-F238E27FC236}">
                <a16:creationId xmlns:a16="http://schemas.microsoft.com/office/drawing/2014/main" xmlns="" id="{4BB4DF56-1537-93DD-8A06-43E209A8F103}"/>
              </a:ext>
            </a:extLst>
          </p:cNvPr>
          <p:cNvSpPr txBox="1">
            <a:spLocks/>
          </p:cNvSpPr>
          <p:nvPr/>
        </p:nvSpPr>
        <p:spPr>
          <a:xfrm>
            <a:off x="285750" y="1382151"/>
            <a:ext cx="8572500" cy="762000"/>
          </a:xfrm>
          <a:prstGeom prst="rect">
            <a:avLst/>
          </a:prstGeom>
        </p:spPr>
        <p:txBody>
          <a:bodyPr vert="horz" lIns="0" tIns="45720" rIns="0" bIns="0" anchor="b">
            <a:noAutofit/>
            <a:scene3d>
              <a:camera prst="orthographicFront"/>
              <a:lightRig rig="freezing" dir="t">
                <a:rot lat="0" lon="0" rev="5640000"/>
              </a:lightRig>
            </a:scene3d>
            <a:sp3d prstMaterial="flat">
              <a:contourClr>
                <a:schemeClr val="tx2"/>
              </a:contourClr>
            </a:sp3d>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r>
            <a:br>
              <a:rPr lang="en-US" sz="4800" b="1" i="1" dirty="0">
                <a:solidFill>
                  <a:schemeClr val="tx1"/>
                </a:solidFill>
                <a:latin typeface="Cambria" panose="02040503050406030204" pitchFamily="18" charset="0"/>
                <a:ea typeface="Cambria" panose="02040503050406030204" pitchFamily="18" charset="0"/>
                <a:cs typeface="Times New Roman" pitchFamily="18" charset="0"/>
              </a:rPr>
            </a:br>
            <a:r>
              <a:rPr lang="en-US" sz="4800" b="1" i="1" dirty="0">
                <a:solidFill>
                  <a:schemeClr val="tx1"/>
                </a:solidFill>
                <a:latin typeface="Cambria" panose="02040503050406030204" pitchFamily="18" charset="0"/>
                <a:ea typeface="Cambria" panose="02040503050406030204" pitchFamily="18" charset="0"/>
                <a:cs typeface="Times New Roman" pitchFamily="18" charset="0"/>
              </a:rPr>
              <a:t> </a:t>
            </a:r>
            <a:r>
              <a:rPr lang="en-US" sz="4500" b="1" dirty="0">
                <a:latin typeface="Cambria" panose="02040503050406030204" pitchFamily="18" charset="0"/>
                <a:ea typeface="Cambria" panose="02040503050406030204" pitchFamily="18" charset="0"/>
              </a:rPr>
              <a:t>Clause 14 – Method of Valuation of Closing Stock</a:t>
            </a:r>
          </a:p>
        </p:txBody>
      </p:sp>
      <p:sp>
        <p:nvSpPr>
          <p:cNvPr id="4" name="TextBox 3">
            <a:extLst>
              <a:ext uri="{FF2B5EF4-FFF2-40B4-BE49-F238E27FC236}">
                <a16:creationId xmlns:a16="http://schemas.microsoft.com/office/drawing/2014/main" xmlns="" id="{D42E3FD9-B82E-9CE1-2924-CEF67591521D}"/>
              </a:ext>
            </a:extLst>
          </p:cNvPr>
          <p:cNvSpPr txBox="1"/>
          <p:nvPr/>
        </p:nvSpPr>
        <p:spPr>
          <a:xfrm>
            <a:off x="285750" y="228600"/>
            <a:ext cx="1209434" cy="523220"/>
          </a:xfrm>
          <a:prstGeom prst="rect">
            <a:avLst/>
          </a:prstGeom>
          <a:noFill/>
        </p:spPr>
        <p:txBody>
          <a:bodyPr wrap="none" rtlCol="0">
            <a:spAutoFit/>
          </a:bodyPr>
          <a:lstStyle/>
          <a:p>
            <a:r>
              <a:rPr lang="en-IN" sz="2800" dirty="0" err="1">
                <a:latin typeface="Cambria" panose="02040503050406030204" pitchFamily="18" charset="0"/>
                <a:ea typeface="Cambria" panose="02040503050406030204" pitchFamily="18" charset="0"/>
              </a:rPr>
              <a:t>cont</a:t>
            </a:r>
            <a:r>
              <a:rPr lang="en-IN" sz="2800" dirty="0">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xmlns="" val="32658059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30237"/>
            <a:ext cx="8305800" cy="838200"/>
          </a:xfrm>
        </p:spPr>
        <p:txBody>
          <a:bodyPr>
            <a:normAutofit fontScale="90000"/>
          </a:bodyPr>
          <a:lstStyle/>
          <a:p>
            <a:pPr algn="ctr"/>
            <a:r>
              <a:rPr lang="en-US" sz="5400" b="1" dirty="0">
                <a:latin typeface="Cambria" panose="02040503050406030204" pitchFamily="18" charset="0"/>
                <a:ea typeface="Cambria" panose="02040503050406030204" pitchFamily="18" charset="0"/>
              </a:rPr>
              <a:t>Conclusion</a:t>
            </a:r>
            <a:endParaRPr lang="en-US" b="1" dirty="0">
              <a:latin typeface="Cambria" panose="02040503050406030204" pitchFamily="18" charset="0"/>
              <a:ea typeface="Cambria" panose="02040503050406030204" pitchFamily="18" charset="0"/>
            </a:endParaRPr>
          </a:p>
        </p:txBody>
      </p:sp>
      <p:sp>
        <p:nvSpPr>
          <p:cNvPr id="4" name="TextBox 3"/>
          <p:cNvSpPr txBox="1"/>
          <p:nvPr/>
        </p:nvSpPr>
        <p:spPr>
          <a:xfrm>
            <a:off x="457200" y="2895600"/>
            <a:ext cx="8229600" cy="369332"/>
          </a:xfrm>
          <a:prstGeom prst="rect">
            <a:avLst/>
          </a:prstGeom>
          <a:noFill/>
        </p:spPr>
        <p:txBody>
          <a:bodyPr wrap="square" rtlCol="0">
            <a:spAutoFit/>
          </a:bodyPr>
          <a:lstStyle/>
          <a:p>
            <a:endParaRPr lang="en-US" dirty="0"/>
          </a:p>
        </p:txBody>
      </p:sp>
      <p:sp>
        <p:nvSpPr>
          <p:cNvPr id="2050" name="Rectangle 2"/>
          <p:cNvSpPr>
            <a:spLocks noChangeArrowheads="1"/>
          </p:cNvSpPr>
          <p:nvPr/>
        </p:nvSpPr>
        <p:spPr bwMode="auto">
          <a:xfrm>
            <a:off x="304800" y="1295400"/>
            <a:ext cx="8534400" cy="529375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6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Times New Roman" pitchFamily="18" charset="0"/>
              </a:rPr>
              <a:t>In summary, Clauses 13 and 14 of Form 3CD are critical control points ensuring that income is computed on a true and fair basis. Non-compliance by the assessee disrupts accurate income determination, while non-reporting or negligence by the auditor compromises professional ethics and public trust.</a:t>
            </a:r>
            <a:endParaRPr kumimoji="0" lang="en-US" sz="26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Times New Roman" pitchFamily="18" charset="0"/>
              </a:rPr>
              <a:t>Such omissions not only diminish the credibility of the Chartered Accountant but also undermine the profession’s claim of value addition in tax compliance and nation-building.</a:t>
            </a:r>
            <a:endParaRPr kumimoji="0" lang="en-US" sz="26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6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Times New Roman" pitchFamily="18" charset="0"/>
              </a:rPr>
              <a:t>Hence, stringent adherence and conscientious reporting under Clauses 13 and 14 are both a statutory duty and a moral responsibility of every member of the ICAI.</a:t>
            </a:r>
            <a:endParaRPr kumimoji="0" lang="en-US" sz="2600" b="0" i="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19400"/>
            <a:ext cx="8229600" cy="1219200"/>
          </a:xfrm>
        </p:spPr>
        <p:txBody>
          <a:bodyPr>
            <a:normAutofit/>
          </a:bodyPr>
          <a:lstStyle/>
          <a:p>
            <a:pPr algn="ctr">
              <a:buNone/>
            </a:pPr>
            <a:r>
              <a:rPr lang="en-US" sz="6000" b="1" dirty="0">
                <a:latin typeface="Cambria" panose="02040503050406030204" pitchFamily="18" charset="0"/>
                <a:ea typeface="Cambria" panose="02040503050406030204" pitchFamily="18" charset="0"/>
              </a:rPr>
              <a:t>THANK YOU</a:t>
            </a:r>
            <a:endParaRPr lang="en-US" sz="4000" dirty="0">
              <a:latin typeface="Cambria" panose="02040503050406030204" pitchFamily="18" charset="0"/>
              <a:ea typeface="Cambria" panose="02040503050406030204" pitchFamily="18" charset="0"/>
            </a:endParaRPr>
          </a:p>
        </p:txBody>
      </p:sp>
      <p:sp>
        <p:nvSpPr>
          <p:cNvPr id="2" name="TextBox 1">
            <a:extLst>
              <a:ext uri="{FF2B5EF4-FFF2-40B4-BE49-F238E27FC236}">
                <a16:creationId xmlns:a16="http://schemas.microsoft.com/office/drawing/2014/main" xmlns="" id="{683F014F-588A-499B-BEC7-02FA17C35B66}"/>
              </a:ext>
            </a:extLst>
          </p:cNvPr>
          <p:cNvSpPr txBox="1"/>
          <p:nvPr/>
        </p:nvSpPr>
        <p:spPr>
          <a:xfrm>
            <a:off x="5257800" y="5410200"/>
            <a:ext cx="3274679" cy="584775"/>
          </a:xfrm>
          <a:prstGeom prst="rect">
            <a:avLst/>
          </a:prstGeom>
          <a:noFill/>
        </p:spPr>
        <p:txBody>
          <a:bodyPr wrap="none" rtlCol="0">
            <a:spAutoFit/>
          </a:bodyPr>
          <a:lstStyle/>
          <a:p>
            <a:r>
              <a:rPr lang="en-IN" sz="3200" dirty="0">
                <a:latin typeface="Cambria" panose="02040503050406030204" pitchFamily="18" charset="0"/>
                <a:ea typeface="Cambria" panose="02040503050406030204" pitchFamily="18" charset="0"/>
              </a:rPr>
              <a:t>CA Lukose Joseph</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533400"/>
            <a:ext cx="8305800" cy="972312"/>
          </a:xfrm>
        </p:spPr>
        <p:txBody>
          <a:bodyPr>
            <a:normAutofit/>
          </a:bodyPr>
          <a:lstStyle/>
          <a:p>
            <a:pPr algn="ctr"/>
            <a:r>
              <a:rPr lang="en-US" sz="4500" b="1" dirty="0">
                <a:latin typeface="Cambria" panose="02040503050406030204" pitchFamily="18" charset="0"/>
                <a:ea typeface="Cambria" panose="02040503050406030204" pitchFamily="18" charset="0"/>
              </a:rPr>
              <a:t>ICDS vs AS - Key Differences</a:t>
            </a:r>
          </a:p>
        </p:txBody>
      </p:sp>
      <p:graphicFrame>
        <p:nvGraphicFramePr>
          <p:cNvPr id="13" name="Table 12">
            <a:extLst>
              <a:ext uri="{FF2B5EF4-FFF2-40B4-BE49-F238E27FC236}">
                <a16:creationId xmlns:a16="http://schemas.microsoft.com/office/drawing/2014/main" xmlns="" id="{ED5417BF-C1CC-6EC7-FFDD-05F1A3FA17D7}"/>
              </a:ext>
            </a:extLst>
          </p:cNvPr>
          <p:cNvGraphicFramePr>
            <a:graphicFrameLocks noGrp="1"/>
          </p:cNvGraphicFramePr>
          <p:nvPr>
            <p:extLst>
              <p:ext uri="{D42A27DB-BD31-4B8C-83A1-F6EECF244321}">
                <p14:modId xmlns:p14="http://schemas.microsoft.com/office/powerpoint/2010/main" xmlns="" val="3453595817"/>
              </p:ext>
            </p:extLst>
          </p:nvPr>
        </p:nvGraphicFramePr>
        <p:xfrm>
          <a:off x="228600" y="1905000"/>
          <a:ext cx="8763000" cy="4231640"/>
        </p:xfrm>
        <a:graphic>
          <a:graphicData uri="http://schemas.openxmlformats.org/drawingml/2006/table">
            <a:tbl>
              <a:tblPr firstRow="1" bandRow="1">
                <a:tableStyleId>{5940675A-B579-460E-94D1-54222C63F5DA}</a:tableStyleId>
              </a:tblPr>
              <a:tblGrid>
                <a:gridCol w="2362200">
                  <a:extLst>
                    <a:ext uri="{9D8B030D-6E8A-4147-A177-3AD203B41FA5}">
                      <a16:colId xmlns:a16="http://schemas.microsoft.com/office/drawing/2014/main" xmlns="" val="2242844173"/>
                    </a:ext>
                  </a:extLst>
                </a:gridCol>
                <a:gridCol w="2895600">
                  <a:extLst>
                    <a:ext uri="{9D8B030D-6E8A-4147-A177-3AD203B41FA5}">
                      <a16:colId xmlns:a16="http://schemas.microsoft.com/office/drawing/2014/main" xmlns="" val="2885351019"/>
                    </a:ext>
                  </a:extLst>
                </a:gridCol>
                <a:gridCol w="3505200">
                  <a:extLst>
                    <a:ext uri="{9D8B030D-6E8A-4147-A177-3AD203B41FA5}">
                      <a16:colId xmlns:a16="http://schemas.microsoft.com/office/drawing/2014/main" xmlns="" val="2755130505"/>
                    </a:ext>
                  </a:extLst>
                </a:gridCol>
              </a:tblGrid>
              <a:tr h="469900">
                <a:tc>
                  <a:txBody>
                    <a:bodyPr/>
                    <a:lstStyle/>
                    <a:p>
                      <a:pPr algn="ctr"/>
                      <a:r>
                        <a:rPr lang="en-IN" sz="2400" b="1" dirty="0">
                          <a:latin typeface="Cambria" panose="02040503050406030204" pitchFamily="18" charset="0"/>
                          <a:ea typeface="Cambria" panose="02040503050406030204" pitchFamily="18" charset="0"/>
                        </a:rPr>
                        <a:t>Particulars</a:t>
                      </a:r>
                    </a:p>
                  </a:txBody>
                  <a:tcPr/>
                </a:tc>
                <a:tc>
                  <a:txBody>
                    <a:bodyPr/>
                    <a:lstStyle/>
                    <a:p>
                      <a:pPr algn="ctr"/>
                      <a:r>
                        <a:rPr lang="en-IN" sz="2400" b="1" dirty="0">
                          <a:latin typeface="Cambria" panose="02040503050406030204" pitchFamily="18" charset="0"/>
                          <a:ea typeface="Cambria" panose="02040503050406030204" pitchFamily="18" charset="0"/>
                        </a:rPr>
                        <a:t>AS</a:t>
                      </a:r>
                    </a:p>
                  </a:txBody>
                  <a:tcPr/>
                </a:tc>
                <a:tc>
                  <a:txBody>
                    <a:bodyPr/>
                    <a:lstStyle/>
                    <a:p>
                      <a:pPr algn="ctr"/>
                      <a:r>
                        <a:rPr lang="en-IN" sz="2400" b="1" dirty="0">
                          <a:latin typeface="Cambria" panose="02040503050406030204" pitchFamily="18" charset="0"/>
                          <a:ea typeface="Cambria" panose="02040503050406030204" pitchFamily="18" charset="0"/>
                        </a:rPr>
                        <a:t>ICDS</a:t>
                      </a:r>
                    </a:p>
                  </a:txBody>
                  <a:tcPr/>
                </a:tc>
                <a:extLst>
                  <a:ext uri="{0D108BD9-81ED-4DB2-BD59-A6C34878D82A}">
                    <a16:rowId xmlns:a16="http://schemas.microsoft.com/office/drawing/2014/main" xmlns="" val="2712676119"/>
                  </a:ext>
                </a:extLst>
              </a:tr>
              <a:tr h="469900">
                <a:tc>
                  <a:txBody>
                    <a:bodyPr/>
                    <a:lstStyle/>
                    <a:p>
                      <a:pPr algn="ctr"/>
                      <a:r>
                        <a:rPr lang="en-IN" sz="2400" dirty="0">
                          <a:latin typeface="Cambria" panose="02040503050406030204" pitchFamily="18" charset="0"/>
                          <a:ea typeface="Cambria" panose="02040503050406030204" pitchFamily="18" charset="0"/>
                        </a:rPr>
                        <a:t>Purpose</a:t>
                      </a:r>
                    </a:p>
                  </a:txBody>
                  <a:tcPr/>
                </a:tc>
                <a:tc>
                  <a:txBody>
                    <a:bodyPr/>
                    <a:lstStyle/>
                    <a:p>
                      <a:pPr algn="ctr"/>
                      <a:r>
                        <a:rPr lang="en-IN" sz="2400" dirty="0">
                          <a:latin typeface="Cambria" panose="02040503050406030204" pitchFamily="18" charset="0"/>
                          <a:ea typeface="Cambria" panose="02040503050406030204" pitchFamily="18" charset="0"/>
                        </a:rPr>
                        <a:t>Presentation of financial statements</a:t>
                      </a:r>
                    </a:p>
                  </a:txBody>
                  <a:tcPr/>
                </a:tc>
                <a:tc>
                  <a:txBody>
                    <a:bodyPr/>
                    <a:lstStyle/>
                    <a:p>
                      <a:pPr algn="ctr"/>
                      <a:r>
                        <a:rPr lang="en-US" sz="2400" dirty="0">
                          <a:latin typeface="Cambria" panose="02040503050406030204" pitchFamily="18" charset="0"/>
                          <a:ea typeface="Cambria" panose="02040503050406030204" pitchFamily="18" charset="0"/>
                        </a:rPr>
                        <a:t>Computation of taxable income (u/s 145)</a:t>
                      </a:r>
                      <a:endParaRPr lang="en-IN" sz="24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3576306596"/>
                  </a:ext>
                </a:extLst>
              </a:tr>
              <a:tr h="469900">
                <a:tc>
                  <a:txBody>
                    <a:bodyPr/>
                    <a:lstStyle/>
                    <a:p>
                      <a:pPr algn="ctr"/>
                      <a:r>
                        <a:rPr lang="en-IN" sz="2400" dirty="0">
                          <a:latin typeface="Cambria" panose="02040503050406030204" pitchFamily="18" charset="0"/>
                          <a:ea typeface="Cambria" panose="02040503050406030204" pitchFamily="18" charset="0"/>
                        </a:rPr>
                        <a:t>Authority </a:t>
                      </a:r>
                    </a:p>
                  </a:txBody>
                  <a:tcPr/>
                </a:tc>
                <a:tc>
                  <a:txBody>
                    <a:bodyPr/>
                    <a:lstStyle/>
                    <a:p>
                      <a:pPr algn="ctr"/>
                      <a:r>
                        <a:rPr lang="en-IN" sz="2400" dirty="0">
                          <a:latin typeface="Cambria" panose="02040503050406030204" pitchFamily="18" charset="0"/>
                          <a:ea typeface="Cambria" panose="02040503050406030204" pitchFamily="18" charset="0"/>
                        </a:rPr>
                        <a:t>ICAI / MCA </a:t>
                      </a:r>
                    </a:p>
                  </a:txBody>
                  <a:tcPr/>
                </a:tc>
                <a:tc>
                  <a:txBody>
                    <a:bodyPr/>
                    <a:lstStyle/>
                    <a:p>
                      <a:pPr algn="ctr"/>
                      <a:r>
                        <a:rPr lang="en-IN" sz="2400" dirty="0">
                          <a:latin typeface="Cambria" panose="02040503050406030204" pitchFamily="18" charset="0"/>
                          <a:ea typeface="Cambria" panose="02040503050406030204" pitchFamily="18" charset="0"/>
                        </a:rPr>
                        <a:t>CBDT</a:t>
                      </a:r>
                    </a:p>
                  </a:txBody>
                  <a:tcPr/>
                </a:tc>
                <a:extLst>
                  <a:ext uri="{0D108BD9-81ED-4DB2-BD59-A6C34878D82A}">
                    <a16:rowId xmlns:a16="http://schemas.microsoft.com/office/drawing/2014/main" xmlns="" val="1618401381"/>
                  </a:ext>
                </a:extLst>
              </a:tr>
              <a:tr h="469900">
                <a:tc>
                  <a:txBody>
                    <a:bodyPr/>
                    <a:lstStyle/>
                    <a:p>
                      <a:pPr algn="ctr"/>
                      <a:r>
                        <a:rPr lang="en-IN" sz="2400" dirty="0">
                          <a:latin typeface="Cambria" panose="02040503050406030204" pitchFamily="18" charset="0"/>
                          <a:ea typeface="Cambria" panose="02040503050406030204" pitchFamily="18" charset="0"/>
                        </a:rPr>
                        <a:t>Applicability </a:t>
                      </a:r>
                    </a:p>
                  </a:txBody>
                  <a:tcPr/>
                </a:tc>
                <a:tc>
                  <a:txBody>
                    <a:bodyPr/>
                    <a:lstStyle/>
                    <a:p>
                      <a:pPr algn="ctr"/>
                      <a:r>
                        <a:rPr lang="en-IN" sz="2400" dirty="0">
                          <a:latin typeface="Cambria" panose="02040503050406030204" pitchFamily="18" charset="0"/>
                          <a:ea typeface="Cambria" panose="02040503050406030204" pitchFamily="18" charset="0"/>
                        </a:rPr>
                        <a:t>For accounting and audit </a:t>
                      </a:r>
                    </a:p>
                  </a:txBody>
                  <a:tcPr/>
                </a:tc>
                <a:tc>
                  <a:txBody>
                    <a:bodyPr/>
                    <a:lstStyle/>
                    <a:p>
                      <a:pPr algn="ctr"/>
                      <a:r>
                        <a:rPr lang="en-US" sz="2400" dirty="0">
                          <a:latin typeface="Cambria" panose="02040503050406030204" pitchFamily="18" charset="0"/>
                          <a:ea typeface="Cambria" panose="02040503050406030204" pitchFamily="18" charset="0"/>
                        </a:rPr>
                        <a:t>For income computation under IT Act </a:t>
                      </a:r>
                      <a:endParaRPr lang="en-IN" sz="24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4202392901"/>
                  </a:ext>
                </a:extLst>
              </a:tr>
              <a:tr h="469900">
                <a:tc>
                  <a:txBody>
                    <a:bodyPr/>
                    <a:lstStyle/>
                    <a:p>
                      <a:pPr algn="ctr"/>
                      <a:r>
                        <a:rPr lang="en-IN" sz="2400" dirty="0">
                          <a:latin typeface="Cambria" panose="02040503050406030204" pitchFamily="18" charset="0"/>
                          <a:ea typeface="Cambria" panose="02040503050406030204" pitchFamily="18" charset="0"/>
                        </a:rPr>
                        <a:t>Disclosure Requirements </a:t>
                      </a:r>
                    </a:p>
                  </a:txBody>
                  <a:tcPr/>
                </a:tc>
                <a:tc>
                  <a:txBody>
                    <a:bodyPr/>
                    <a:lstStyle/>
                    <a:p>
                      <a:pPr algn="ctr"/>
                      <a:r>
                        <a:rPr lang="en-IN" sz="2400" dirty="0">
                          <a:latin typeface="Cambria" panose="02040503050406030204" pitchFamily="18" charset="0"/>
                          <a:ea typeface="Cambria" panose="02040503050406030204" pitchFamily="18" charset="0"/>
                        </a:rPr>
                        <a:t>Notes to Accounts </a:t>
                      </a:r>
                    </a:p>
                  </a:txBody>
                  <a:tcPr/>
                </a:tc>
                <a:tc>
                  <a:txBody>
                    <a:bodyPr/>
                    <a:lstStyle/>
                    <a:p>
                      <a:pPr algn="ctr"/>
                      <a:r>
                        <a:rPr lang="en-US" sz="2400" dirty="0">
                          <a:latin typeface="Cambria" panose="02040503050406030204" pitchFamily="18" charset="0"/>
                          <a:ea typeface="Cambria" panose="02040503050406030204" pitchFamily="18" charset="0"/>
                        </a:rPr>
                        <a:t>Tax Audit Report (Form 3CD) </a:t>
                      </a:r>
                      <a:endParaRPr lang="en-IN" sz="2400" dirty="0">
                        <a:latin typeface="Cambria" panose="02040503050406030204" pitchFamily="18" charset="0"/>
                        <a:ea typeface="Cambria" panose="02040503050406030204" pitchFamily="18" charset="0"/>
                      </a:endParaRPr>
                    </a:p>
                  </a:txBody>
                  <a:tcPr/>
                </a:tc>
                <a:extLst>
                  <a:ext uri="{0D108BD9-81ED-4DB2-BD59-A6C34878D82A}">
                    <a16:rowId xmlns:a16="http://schemas.microsoft.com/office/drawing/2014/main" xmlns="" val="3181373721"/>
                  </a:ext>
                </a:extLst>
              </a:tr>
              <a:tr h="469900">
                <a:tc>
                  <a:txBody>
                    <a:bodyPr/>
                    <a:lstStyle/>
                    <a:p>
                      <a:pPr algn="ctr"/>
                      <a:r>
                        <a:rPr lang="en-IN" sz="2400" dirty="0">
                          <a:latin typeface="Cambria" panose="02040503050406030204" pitchFamily="18" charset="0"/>
                          <a:ea typeface="Cambria" panose="02040503050406030204" pitchFamily="18" charset="0"/>
                        </a:rPr>
                        <a:t>Conceptual Basis </a:t>
                      </a:r>
                    </a:p>
                  </a:txBody>
                  <a:tcPr/>
                </a:tc>
                <a:tc>
                  <a:txBody>
                    <a:bodyPr/>
                    <a:lstStyle/>
                    <a:p>
                      <a:pPr algn="ctr"/>
                      <a:r>
                        <a:rPr lang="en-IN" sz="2400" dirty="0">
                          <a:latin typeface="Cambria" panose="02040503050406030204" pitchFamily="18" charset="0"/>
                          <a:ea typeface="Cambria" panose="02040503050406030204" pitchFamily="18" charset="0"/>
                        </a:rPr>
                        <a:t>True and Fair View </a:t>
                      </a:r>
                    </a:p>
                  </a:txBody>
                  <a:tcPr/>
                </a:tc>
                <a:tc>
                  <a:txBody>
                    <a:bodyPr/>
                    <a:lstStyle/>
                    <a:p>
                      <a:pPr algn="ctr"/>
                      <a:r>
                        <a:rPr lang="en-IN" sz="2400" dirty="0">
                          <a:latin typeface="Cambria" panose="02040503050406030204" pitchFamily="18" charset="0"/>
                          <a:ea typeface="Cambria" panose="02040503050406030204" pitchFamily="18" charset="0"/>
                        </a:rPr>
                        <a:t>Uniform computation </a:t>
                      </a:r>
                    </a:p>
                  </a:txBody>
                  <a:tcPr/>
                </a:tc>
                <a:extLst>
                  <a:ext uri="{0D108BD9-81ED-4DB2-BD59-A6C34878D82A}">
                    <a16:rowId xmlns:a16="http://schemas.microsoft.com/office/drawing/2014/main" xmlns="" val="430705651"/>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 y="1219200"/>
            <a:ext cx="8763000" cy="914400"/>
          </a:xfrm>
        </p:spPr>
        <p:txBody>
          <a:bodyPr>
            <a:noAutofit/>
          </a:bodyPr>
          <a:lstStyle/>
          <a:p>
            <a:pPr algn="ctr"/>
            <a:r>
              <a:rPr lang="en-US" sz="4500" b="1" i="1" dirty="0">
                <a:latin typeface="Cambria" panose="02040503050406030204" pitchFamily="18" charset="0"/>
                <a:ea typeface="Cambria" panose="02040503050406030204" pitchFamily="18" charset="0"/>
              </a:rPr>
              <a:t> </a:t>
            </a:r>
            <a:r>
              <a:rPr lang="en-US" sz="4500" b="1" dirty="0">
                <a:latin typeface="Cambria" panose="02040503050406030204" pitchFamily="18" charset="0"/>
                <a:ea typeface="Cambria" panose="02040503050406030204" pitchFamily="18" charset="0"/>
              </a:rPr>
              <a:t/>
            </a:r>
            <a:br>
              <a:rPr lang="en-US" sz="4500" b="1" dirty="0">
                <a:latin typeface="Cambria" panose="02040503050406030204" pitchFamily="18" charset="0"/>
                <a:ea typeface="Cambria" panose="02040503050406030204" pitchFamily="18" charset="0"/>
              </a:rPr>
            </a:br>
            <a:r>
              <a:rPr lang="en-US" sz="4500" b="1" dirty="0">
                <a:latin typeface="Cambria" panose="02040503050406030204" pitchFamily="18" charset="0"/>
                <a:ea typeface="Cambria" panose="02040503050406030204" pitchFamily="18" charset="0"/>
              </a:rPr>
              <a:t>Clause 14-Valuation of Closing Stock</a:t>
            </a:r>
          </a:p>
        </p:txBody>
      </p:sp>
      <p:sp>
        <p:nvSpPr>
          <p:cNvPr id="3" name="Rectangle 2"/>
          <p:cNvSpPr/>
          <p:nvPr/>
        </p:nvSpPr>
        <p:spPr>
          <a:xfrm>
            <a:off x="571500" y="2619613"/>
            <a:ext cx="8382000" cy="3323987"/>
          </a:xfrm>
          <a:prstGeom prst="rect">
            <a:avLst/>
          </a:prstGeom>
        </p:spPr>
        <p:txBody>
          <a:bodyPr wrap="square">
            <a:spAutoFit/>
          </a:bodyPr>
          <a:lstStyle/>
          <a:p>
            <a:r>
              <a:rPr lang="en-US" sz="3000" i="1" dirty="0">
                <a:latin typeface="Cambria" panose="02040503050406030204" pitchFamily="18" charset="0"/>
                <a:ea typeface="Cambria" panose="02040503050406030204" pitchFamily="18" charset="0"/>
              </a:rPr>
              <a:t>Objective: To ensure correctness of profits reported.</a:t>
            </a:r>
          </a:p>
          <a:p>
            <a:endParaRPr lang="en-US" sz="3000" dirty="0">
              <a:latin typeface="Cambria" panose="02040503050406030204" pitchFamily="18" charset="0"/>
              <a:ea typeface="Cambria" panose="02040503050406030204" pitchFamily="18" charset="0"/>
            </a:endParaRPr>
          </a:p>
          <a:p>
            <a:r>
              <a:rPr lang="en-US" sz="3000" dirty="0">
                <a:latin typeface="Cambria" panose="02040503050406030204" pitchFamily="18" charset="0"/>
                <a:ea typeface="Cambria" panose="02040503050406030204" pitchFamily="18" charset="0"/>
              </a:rPr>
              <a:t>Requirements:</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Method of valuation employed.</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Whether it is consistent with previous year.</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Any deviation and its effect on profit.</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Follow AS 2 and ICDS II for valuation.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305800" cy="1447800"/>
          </a:xfrm>
        </p:spPr>
        <p:txBody>
          <a:bodyPr>
            <a:noAutofit/>
          </a:bodyPr>
          <a:lstStyle/>
          <a:p>
            <a:pPr algn="ctr"/>
            <a:r>
              <a:rPr lang="en-US" sz="4500" b="1" dirty="0">
                <a:latin typeface="Cambria" panose="02040503050406030204" pitchFamily="18" charset="0"/>
                <a:ea typeface="Cambria" panose="02040503050406030204" pitchFamily="18" charset="0"/>
              </a:rPr>
              <a:t/>
            </a:r>
            <a:br>
              <a:rPr lang="en-US" sz="4500" b="1" dirty="0">
                <a:latin typeface="Cambria" panose="02040503050406030204" pitchFamily="18" charset="0"/>
                <a:ea typeface="Cambria" panose="02040503050406030204" pitchFamily="18" charset="0"/>
              </a:rPr>
            </a:br>
            <a:r>
              <a:rPr lang="en-US" sz="4500" b="1" dirty="0">
                <a:latin typeface="Cambria" panose="02040503050406030204" pitchFamily="18" charset="0"/>
                <a:ea typeface="Cambria" panose="02040503050406030204" pitchFamily="18" charset="0"/>
              </a:rPr>
              <a:t/>
            </a:r>
            <a:br>
              <a:rPr lang="en-US" sz="4500" b="1" dirty="0">
                <a:latin typeface="Cambria" panose="02040503050406030204" pitchFamily="18" charset="0"/>
                <a:ea typeface="Cambria" panose="02040503050406030204" pitchFamily="18" charset="0"/>
              </a:rPr>
            </a:br>
            <a:r>
              <a:rPr lang="en-US" sz="4500" b="1" dirty="0">
                <a:latin typeface="Cambria" panose="02040503050406030204" pitchFamily="18" charset="0"/>
                <a:ea typeface="Cambria" panose="02040503050406030204" pitchFamily="18" charset="0"/>
              </a:rPr>
              <a:t/>
            </a:r>
            <a:br>
              <a:rPr lang="en-US" sz="4500" b="1" dirty="0">
                <a:latin typeface="Cambria" panose="02040503050406030204" pitchFamily="18" charset="0"/>
                <a:ea typeface="Cambria" panose="02040503050406030204" pitchFamily="18" charset="0"/>
              </a:rPr>
            </a:br>
            <a:r>
              <a:rPr lang="en-US" sz="4500" b="1" dirty="0">
                <a:latin typeface="Cambria" panose="02040503050406030204" pitchFamily="18" charset="0"/>
                <a:ea typeface="Cambria" panose="02040503050406030204" pitchFamily="18" charset="0"/>
              </a:rPr>
              <a:t/>
            </a:r>
            <a:br>
              <a:rPr lang="en-US" sz="4500" b="1" dirty="0">
                <a:latin typeface="Cambria" panose="02040503050406030204" pitchFamily="18" charset="0"/>
                <a:ea typeface="Cambria" panose="02040503050406030204" pitchFamily="18" charset="0"/>
              </a:rPr>
            </a:br>
            <a:r>
              <a:rPr lang="en-US" sz="4500" b="1" dirty="0">
                <a:latin typeface="Cambria" panose="02040503050406030204" pitchFamily="18" charset="0"/>
                <a:ea typeface="Cambria" panose="02040503050406030204" pitchFamily="18" charset="0"/>
              </a:rPr>
              <a:t> True and Fair View &amp; Reporting in Form 3CB</a:t>
            </a:r>
          </a:p>
        </p:txBody>
      </p:sp>
      <p:sp>
        <p:nvSpPr>
          <p:cNvPr id="3075" name="Rectangle 3"/>
          <p:cNvSpPr>
            <a:spLocks noChangeArrowheads="1"/>
          </p:cNvSpPr>
          <p:nvPr/>
        </p:nvSpPr>
        <p:spPr bwMode="auto">
          <a:xfrm>
            <a:off x="457200" y="2602975"/>
            <a:ext cx="83058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Form 3CB: Auditor certifies that the financial statements give a true and fair view</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AS compliance ensures presentation of true and fair view.</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ICDS compliance ensures accurate computation of income.</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Verify compliance with both AS and ICDS.</a:t>
            </a:r>
          </a:p>
          <a:p>
            <a:pPr marL="457200" indent="-457200" algn="just">
              <a:buFont typeface="Arial" panose="020B0604020202020204" pitchFamily="34" charset="0"/>
              <a:buChar char="•"/>
            </a:pPr>
            <a:r>
              <a:rPr lang="en-US" sz="3000" dirty="0">
                <a:latin typeface="Cambria" panose="02040503050406030204" pitchFamily="18" charset="0"/>
                <a:ea typeface="Cambria" panose="02040503050406030204" pitchFamily="18" charset="0"/>
              </a:rPr>
              <a:t>Quantify impact of deviations in audit report.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305800" cy="1295400"/>
          </a:xfrm>
        </p:spPr>
        <p:txBody>
          <a:bodyPr>
            <a:normAutofit/>
          </a:bodyPr>
          <a:lstStyle/>
          <a:p>
            <a:pPr algn="ctr"/>
            <a:r>
              <a:rPr lang="en-US" sz="4500" b="1" dirty="0">
                <a:latin typeface="Cambria" panose="02040503050406030204" pitchFamily="18" charset="0"/>
                <a:ea typeface="Cambria" panose="02040503050406030204" pitchFamily="18" charset="0"/>
              </a:rPr>
              <a:t>Importance of Compliance</a:t>
            </a:r>
            <a:endParaRPr lang="en-US" sz="4500" dirty="0">
              <a:latin typeface="Cambria" panose="02040503050406030204" pitchFamily="18" charset="0"/>
              <a:ea typeface="Cambria" panose="02040503050406030204" pitchFamily="18" charset="0"/>
            </a:endParaRPr>
          </a:p>
        </p:txBody>
      </p:sp>
      <p:sp>
        <p:nvSpPr>
          <p:cNvPr id="4" name="Rectangle 3"/>
          <p:cNvSpPr>
            <a:spLocks noChangeArrowheads="1"/>
          </p:cNvSpPr>
          <p:nvPr/>
        </p:nvSpPr>
        <p:spPr bwMode="auto">
          <a:xfrm>
            <a:off x="819150" y="1902768"/>
            <a:ext cx="75057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3000" b="1" dirty="0">
                <a:latin typeface="Cambria" panose="02040503050406030204" pitchFamily="18" charset="0"/>
                <a:ea typeface="Cambria" panose="02040503050406030204" pitchFamily="18" charset="0"/>
              </a:rPr>
              <a:t>Accounting Standards</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Mandated for fair presentation.</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Non-compliance may lead to qualification in Form 3CB.</a:t>
            </a:r>
          </a:p>
          <a:p>
            <a:r>
              <a:rPr lang="en-US" sz="3000" b="1" dirty="0">
                <a:latin typeface="Cambria" panose="02040503050406030204" pitchFamily="18" charset="0"/>
                <a:ea typeface="Cambria" panose="02040503050406030204" pitchFamily="18" charset="0"/>
              </a:rPr>
              <a:t>ICDS</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Ensures uniformity in income computation.</a:t>
            </a:r>
          </a:p>
          <a:p>
            <a:pPr marL="457200" indent="-457200">
              <a:buFont typeface="Arial" panose="020B0604020202020204" pitchFamily="34" charset="0"/>
              <a:buChar char="•"/>
            </a:pPr>
            <a:r>
              <a:rPr lang="en-US" sz="3000" dirty="0">
                <a:latin typeface="Cambria" panose="02040503050406030204" pitchFamily="18" charset="0"/>
                <a:ea typeface="Cambria" panose="02040503050406030204" pitchFamily="18" charset="0"/>
              </a:rPr>
              <a:t>Non-compliance may lead to adjustments by AO.</a:t>
            </a:r>
          </a:p>
          <a:p>
            <a:pPr marL="0" marR="0" lvl="0" indent="0" algn="just" defTabSz="914400" rtl="0" eaLnBrk="0" fontAlgn="base" latinLnBrk="0" hangingPunct="0">
              <a:lnSpc>
                <a:spcPct val="100000"/>
              </a:lnSpc>
              <a:spcBef>
                <a:spcPct val="0"/>
              </a:spcBef>
              <a:spcAft>
                <a:spcPct val="0"/>
              </a:spcAft>
              <a:buClrTx/>
              <a:buSzTx/>
              <a:buFontTx/>
              <a:buChar char="•"/>
              <a:tabLst/>
            </a:pPr>
            <a:endParaRPr kumimoji="0" lang="en-US" sz="3000" i="0" u="none" strike="noStrike" cap="none" normalizeH="0" baseline="0" dirty="0">
              <a:ln>
                <a:noFill/>
              </a:ln>
              <a:effectLst/>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685800"/>
            <a:ext cx="8305800" cy="914400"/>
          </a:xfrm>
        </p:spPr>
        <p:txBody>
          <a:bodyPr>
            <a:normAutofit/>
          </a:bodyPr>
          <a:lstStyle/>
          <a:p>
            <a:pPr algn="ctr"/>
            <a:r>
              <a:rPr lang="en-US" sz="4500" b="1" dirty="0">
                <a:latin typeface="Cambria" panose="02040503050406030204" pitchFamily="18" charset="0"/>
                <a:ea typeface="Cambria" panose="02040503050406030204" pitchFamily="18" charset="0"/>
              </a:rPr>
              <a:t>Tax Audit Objective</a:t>
            </a:r>
          </a:p>
        </p:txBody>
      </p:sp>
      <p:sp>
        <p:nvSpPr>
          <p:cNvPr id="2049" name="Rectangle 1"/>
          <p:cNvSpPr>
            <a:spLocks noChangeArrowheads="1"/>
          </p:cNvSpPr>
          <p:nvPr/>
        </p:nvSpPr>
        <p:spPr bwMode="auto">
          <a:xfrm>
            <a:off x="742950" y="1841957"/>
            <a:ext cx="77343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r>
              <a:rPr lang="en-US" sz="2800" dirty="0">
                <a:latin typeface="Cambria" panose="02040503050406030204" pitchFamily="18" charset="0"/>
                <a:ea typeface="Cambria" panose="02040503050406030204" pitchFamily="18" charset="0"/>
              </a:rPr>
              <a:t>To ensure correct reporting and avoid understatement of income.</a:t>
            </a:r>
          </a:p>
          <a:p>
            <a:pPr algn="just"/>
            <a:endParaRPr lang="en-US" sz="2800" dirty="0">
              <a:latin typeface="Cambria" panose="02040503050406030204" pitchFamily="18" charset="0"/>
              <a:ea typeface="Cambria" panose="02040503050406030204" pitchFamily="18" charset="0"/>
            </a:endParaRPr>
          </a:p>
          <a:p>
            <a:pPr algn="just"/>
            <a:r>
              <a:rPr lang="en-US" sz="2800" dirty="0">
                <a:latin typeface="Cambria" panose="02040503050406030204" pitchFamily="18" charset="0"/>
                <a:ea typeface="Cambria" panose="02040503050406030204" pitchFamily="18" charset="0"/>
              </a:rPr>
              <a:t>Form 3CB is issued where the assessee is not required by or under any other law to get accounts audited. Generally depreciation in the financial statements (where ever 3CB applicable) is computed as per the Income-tax Act instead of Accounting Standard (AS 10 – Property, Plant &amp; Equipment)</a:t>
            </a:r>
          </a:p>
          <a:p>
            <a:pPr algn="r"/>
            <a:r>
              <a:rPr lang="en-US" sz="2800" dirty="0" err="1">
                <a:latin typeface="Cambria" panose="02040503050406030204" pitchFamily="18" charset="0"/>
                <a:ea typeface="Cambria" panose="02040503050406030204" pitchFamily="18" charset="0"/>
              </a:rPr>
              <a:t>cont</a:t>
            </a:r>
            <a:r>
              <a:rPr lang="en-US" sz="2800" dirty="0">
                <a:latin typeface="Cambria" panose="02040503050406030204" pitchFamily="18" charset="0"/>
                <a:ea typeface="Cambria" panose="02040503050406030204" pitchFamily="18" charset="0"/>
              </a:rPr>
              <a: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800" b="0" u="none" strike="noStrike" cap="none" normalizeH="0" baseline="0" dirty="0">
              <a:ln>
                <a:noFill/>
              </a:ln>
              <a:solidFill>
                <a:schemeClr val="tx1"/>
              </a:solidFill>
              <a:effectLst/>
              <a:latin typeface="Cambria" panose="02040503050406030204" pitchFamily="18" charset="0"/>
              <a:ea typeface="Cambria" panose="02040503050406030204" pitchFamily="18"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571500"/>
            <a:ext cx="8305800" cy="1143000"/>
          </a:xfrm>
        </p:spPr>
        <p:txBody>
          <a:bodyPr>
            <a:normAutofit fontScale="90000"/>
          </a:bodyPr>
          <a:lstStyle/>
          <a:p>
            <a:r>
              <a:rPr lang="en-US" sz="5400" dirty="0">
                <a:latin typeface="Cambria" panose="02040503050406030204" pitchFamily="18" charset="0"/>
                <a:ea typeface="Cambria" panose="02040503050406030204" pitchFamily="18" charset="0"/>
              </a:rPr>
              <a:t/>
            </a:r>
            <a:br>
              <a:rPr lang="en-US" sz="5400" dirty="0">
                <a:latin typeface="Cambria" panose="02040503050406030204" pitchFamily="18" charset="0"/>
                <a:ea typeface="Cambria" panose="02040503050406030204" pitchFamily="18" charset="0"/>
              </a:rPr>
            </a:br>
            <a:r>
              <a:rPr lang="en-US" sz="5400" dirty="0">
                <a:latin typeface="Cambria" panose="02040503050406030204" pitchFamily="18" charset="0"/>
                <a:ea typeface="Cambria" panose="02040503050406030204" pitchFamily="18" charset="0"/>
              </a:rPr>
              <a:t/>
            </a:r>
            <a:br>
              <a:rPr lang="en-US" sz="5400" dirty="0">
                <a:latin typeface="Cambria" panose="02040503050406030204" pitchFamily="18" charset="0"/>
                <a:ea typeface="Cambria" panose="02040503050406030204" pitchFamily="18" charset="0"/>
              </a:rPr>
            </a:br>
            <a:r>
              <a:rPr lang="en-US" sz="5400" dirty="0">
                <a:latin typeface="Cambria" panose="02040503050406030204" pitchFamily="18" charset="0"/>
                <a:ea typeface="Cambria" panose="02040503050406030204" pitchFamily="18" charset="0"/>
              </a:rPr>
              <a:t/>
            </a:r>
            <a:br>
              <a:rPr lang="en-US" sz="5400" dirty="0">
                <a:latin typeface="Cambria" panose="02040503050406030204" pitchFamily="18" charset="0"/>
                <a:ea typeface="Cambria" panose="02040503050406030204" pitchFamily="18" charset="0"/>
              </a:rPr>
            </a:br>
            <a:r>
              <a:rPr lang="en-US" sz="5400" dirty="0">
                <a:latin typeface="Cambria" panose="02040503050406030204" pitchFamily="18" charset="0"/>
                <a:ea typeface="Cambria" panose="02040503050406030204" pitchFamily="18" charset="0"/>
              </a:rPr>
              <a:t/>
            </a:r>
            <a:br>
              <a:rPr lang="en-US" sz="5400" dirty="0">
                <a:latin typeface="Cambria" panose="02040503050406030204" pitchFamily="18" charset="0"/>
                <a:ea typeface="Cambria" panose="02040503050406030204" pitchFamily="18" charset="0"/>
              </a:rPr>
            </a:br>
            <a:r>
              <a:rPr lang="en-US" sz="5400" dirty="0">
                <a:latin typeface="Cambria" panose="02040503050406030204" pitchFamily="18" charset="0"/>
                <a:ea typeface="Cambria" panose="02040503050406030204" pitchFamily="18" charset="0"/>
              </a:rPr>
              <a:t/>
            </a:r>
            <a:br>
              <a:rPr lang="en-US" sz="5400" dirty="0">
                <a:latin typeface="Cambria" panose="02040503050406030204" pitchFamily="18" charset="0"/>
                <a:ea typeface="Cambria" panose="02040503050406030204" pitchFamily="18" charset="0"/>
              </a:rPr>
            </a:br>
            <a:r>
              <a:rPr lang="en-US" sz="3600" i="1" dirty="0">
                <a:latin typeface="Cambria" panose="02040503050406030204" pitchFamily="18" charset="0"/>
                <a:ea typeface="Cambria" panose="02040503050406030204" pitchFamily="18" charset="0"/>
              </a:rPr>
              <a:t>cont.…</a:t>
            </a:r>
            <a:r>
              <a:rPr lang="en-US" sz="5400" dirty="0">
                <a:latin typeface="Cambria" panose="02040503050406030204" pitchFamily="18" charset="0"/>
                <a:ea typeface="Cambria" panose="02040503050406030204" pitchFamily="18" charset="0"/>
              </a:rPr>
              <a:t/>
            </a:r>
            <a:br>
              <a:rPr lang="en-US" sz="5400" dirty="0">
                <a:latin typeface="Cambria" panose="02040503050406030204" pitchFamily="18" charset="0"/>
                <a:ea typeface="Cambria" panose="02040503050406030204" pitchFamily="18" charset="0"/>
              </a:rPr>
            </a:br>
            <a:r>
              <a:rPr lang="en-US" dirty="0">
                <a:latin typeface="Cambria" panose="02040503050406030204" pitchFamily="18" charset="0"/>
                <a:ea typeface="Cambria" panose="02040503050406030204" pitchFamily="18" charset="0"/>
              </a:rPr>
              <a:t>              </a:t>
            </a:r>
            <a:r>
              <a:rPr lang="en-US" b="1" dirty="0">
                <a:latin typeface="Cambria" panose="02040503050406030204" pitchFamily="18" charset="0"/>
                <a:ea typeface="Cambria" panose="02040503050406030204" pitchFamily="18" charset="0"/>
              </a:rPr>
              <a:t>Tax Audit Objective</a:t>
            </a:r>
          </a:p>
        </p:txBody>
      </p:sp>
      <p:sp>
        <p:nvSpPr>
          <p:cNvPr id="3" name="Rectangle 2"/>
          <p:cNvSpPr/>
          <p:nvPr/>
        </p:nvSpPr>
        <p:spPr>
          <a:xfrm>
            <a:off x="647700" y="2438400"/>
            <a:ext cx="7848600" cy="3323987"/>
          </a:xfrm>
          <a:prstGeom prst="rect">
            <a:avLst/>
          </a:prstGeom>
        </p:spPr>
        <p:txBody>
          <a:bodyPr wrap="square">
            <a:spAutoFit/>
          </a:bodyPr>
          <a:lstStyle/>
          <a:p>
            <a:pPr algn="just"/>
            <a:r>
              <a:rPr lang="en-US" sz="3000" dirty="0">
                <a:latin typeface="Cambria" panose="02040503050406030204" pitchFamily="18" charset="0"/>
                <a:ea typeface="Cambria" panose="02040503050406030204" pitchFamily="18" charset="0"/>
              </a:rPr>
              <a:t>Compliance with Accounting Standards issued by the Institute is mandatory for preparation of financial statements. If the </a:t>
            </a:r>
            <a:r>
              <a:rPr lang="en-US" sz="3000" dirty="0" err="1">
                <a:latin typeface="Cambria" panose="02040503050406030204" pitchFamily="18" charset="0"/>
                <a:ea typeface="Cambria" panose="02040503050406030204" pitchFamily="18" charset="0"/>
              </a:rPr>
              <a:t>assessee</a:t>
            </a:r>
            <a:r>
              <a:rPr lang="en-US" sz="3000" dirty="0">
                <a:latin typeface="Cambria" panose="02040503050406030204" pitchFamily="18" charset="0"/>
                <a:ea typeface="Cambria" panose="02040503050406030204" pitchFamily="18" charset="0"/>
              </a:rPr>
              <a:t> has not complied with any of the prescribed Accounting Standards, the auditor should quantify the deviation and qualify his opinion in Form 3CB.(Guidance Note 44AB Para 11.3)</a:t>
            </a:r>
          </a:p>
        </p:txBody>
      </p:sp>
      <p:sp>
        <p:nvSpPr>
          <p:cNvPr id="5" name="Right Brace 4"/>
          <p:cNvSpPr/>
          <p:nvPr/>
        </p:nvSpPr>
        <p:spPr>
          <a:xfrm>
            <a:off x="-2514600" y="0"/>
            <a:ext cx="155448" cy="9144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2588</TotalTime>
  <Words>2468</Words>
  <Application>Microsoft Office PowerPoint</Application>
  <PresentationFormat>On-screen Show (4:3)</PresentationFormat>
  <Paragraphs>209</Paragraphs>
  <Slides>39</Slides>
  <Notes>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Flow</vt:lpstr>
      <vt:lpstr>                                                                                           CLAUSE 13 &amp; 14 OF 3CD- KEY CONSIDERATIONS   CA. Lukose Joseph</vt:lpstr>
      <vt:lpstr>Introduction</vt:lpstr>
      <vt:lpstr>Clause 13 - Method of Accounting</vt:lpstr>
      <vt:lpstr>ICDS vs AS - Key Differences</vt:lpstr>
      <vt:lpstr>  Clause 14-Valuation of Closing Stock</vt:lpstr>
      <vt:lpstr>     True and Fair View &amp; Reporting in Form 3CB</vt:lpstr>
      <vt:lpstr>Importance of Compliance</vt:lpstr>
      <vt:lpstr>Tax Audit Objective</vt:lpstr>
      <vt:lpstr>     cont.…               Tax Audit Objective</vt:lpstr>
      <vt:lpstr>   Suggested Language for Qualification in Form 3CB</vt:lpstr>
      <vt:lpstr>   ICDS I: Accounting Policies</vt:lpstr>
      <vt:lpstr>       Auditor’s Responsibility Note (for working papers)</vt:lpstr>
      <vt:lpstr>ICDS II – Valuation of Inventories </vt:lpstr>
      <vt:lpstr>   ICDS II – Valuation of Inventories </vt:lpstr>
      <vt:lpstr>   ICDS II – Valuation of Inventories </vt:lpstr>
      <vt:lpstr>ICDS III – Construction Contracts </vt:lpstr>
      <vt:lpstr>ICDS IV: REVENUE RECOGNITION</vt:lpstr>
      <vt:lpstr>ICDS V: Tangible Fixed Assets</vt:lpstr>
      <vt:lpstr>ICDS VI: Changes in Foreign Exchange Rates</vt:lpstr>
      <vt:lpstr>ICDS VII : Government Grants</vt:lpstr>
      <vt:lpstr>cont…       ICDS VII : Government Grants</vt:lpstr>
      <vt:lpstr>cont…       ICDS VII : Government Grants</vt:lpstr>
      <vt:lpstr>cont…       ICDS VII : Government Grants</vt:lpstr>
      <vt:lpstr>ICDS VIII: Securities</vt:lpstr>
      <vt:lpstr>ICDS IX: Borrowing Cost</vt:lpstr>
      <vt:lpstr>ICDS X: Provisions, Contingent Liabilities, Contingent Assets</vt:lpstr>
      <vt:lpstr>Clause 13(f)- Disclosure as per ICDS</vt:lpstr>
      <vt:lpstr>Clause 13(f)- Disclosure as per ICDS</vt:lpstr>
      <vt:lpstr>Clause 13(f)- Disclosure as per ICDS</vt:lpstr>
      <vt:lpstr>Clause 13(f)- Disclosure as per ICDS</vt:lpstr>
      <vt:lpstr>Slide 31</vt:lpstr>
      <vt:lpstr>Slide 32</vt:lpstr>
      <vt:lpstr>Slide 33</vt:lpstr>
      <vt:lpstr>Slide 34</vt:lpstr>
      <vt:lpstr>Slide 35</vt:lpstr>
      <vt:lpstr>Slide 36</vt:lpstr>
      <vt:lpstr>Slide 37</vt:lpstr>
      <vt:lpstr>Conclusion</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GST on Charitable Institutions: An Overview</dc:title>
  <dc:creator>user</dc:creator>
  <cp:lastModifiedBy>user</cp:lastModifiedBy>
  <cp:revision>87</cp:revision>
  <dcterms:created xsi:type="dcterms:W3CDTF">2025-05-31T06:21:17Z</dcterms:created>
  <dcterms:modified xsi:type="dcterms:W3CDTF">2025-10-08T03:37:45Z</dcterms:modified>
</cp:coreProperties>
</file>