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5"/>
  </p:notesMasterIdLst>
  <p:sldIdLst>
    <p:sldId id="300" r:id="rId2"/>
    <p:sldId id="518" r:id="rId3"/>
    <p:sldId id="1142" r:id="rId4"/>
    <p:sldId id="1176" r:id="rId5"/>
    <p:sldId id="723" r:id="rId6"/>
    <p:sldId id="1109" r:id="rId7"/>
    <p:sldId id="1204" r:id="rId8"/>
    <p:sldId id="1172" r:id="rId9"/>
    <p:sldId id="1184" r:id="rId10"/>
    <p:sldId id="1177" r:id="rId11"/>
    <p:sldId id="1178" r:id="rId12"/>
    <p:sldId id="1179" r:id="rId13"/>
    <p:sldId id="1205" r:id="rId14"/>
    <p:sldId id="1180" r:id="rId15"/>
    <p:sldId id="1181" r:id="rId16"/>
    <p:sldId id="1182" r:id="rId17"/>
    <p:sldId id="1183" r:id="rId18"/>
    <p:sldId id="1206" r:id="rId19"/>
    <p:sldId id="1187" r:id="rId20"/>
    <p:sldId id="1188" r:id="rId21"/>
    <p:sldId id="463" r:id="rId22"/>
    <p:sldId id="464" r:id="rId23"/>
    <p:sldId id="465" r:id="rId24"/>
    <p:sldId id="497" r:id="rId25"/>
    <p:sldId id="318" r:id="rId26"/>
    <p:sldId id="319" r:id="rId27"/>
    <p:sldId id="322" r:id="rId28"/>
    <p:sldId id="330" r:id="rId29"/>
    <p:sldId id="331" r:id="rId30"/>
    <p:sldId id="341" r:id="rId31"/>
    <p:sldId id="332" r:id="rId32"/>
    <p:sldId id="1223" r:id="rId33"/>
    <p:sldId id="1224" r:id="rId34"/>
    <p:sldId id="1225" r:id="rId35"/>
    <p:sldId id="339" r:id="rId36"/>
    <p:sldId id="304" r:id="rId37"/>
    <p:sldId id="1226" r:id="rId38"/>
    <p:sldId id="1227" r:id="rId39"/>
    <p:sldId id="306" r:id="rId40"/>
    <p:sldId id="307" r:id="rId41"/>
    <p:sldId id="1199" r:id="rId42"/>
    <p:sldId id="413" r:id="rId43"/>
    <p:sldId id="503" r:id="rId44"/>
    <p:sldId id="1189" r:id="rId45"/>
    <p:sldId id="1200" r:id="rId46"/>
    <p:sldId id="1190" r:id="rId47"/>
    <p:sldId id="1201" r:id="rId48"/>
    <p:sldId id="1202" r:id="rId49"/>
    <p:sldId id="1222" r:id="rId50"/>
    <p:sldId id="1194" r:id="rId51"/>
    <p:sldId id="1193" r:id="rId52"/>
    <p:sldId id="1195" r:id="rId53"/>
    <p:sldId id="1215" r:id="rId54"/>
    <p:sldId id="1216" r:id="rId55"/>
    <p:sldId id="353" r:id="rId56"/>
    <p:sldId id="1219" r:id="rId57"/>
    <p:sldId id="354" r:id="rId58"/>
    <p:sldId id="348" r:id="rId59"/>
    <p:sldId id="1174" r:id="rId60"/>
    <p:sldId id="1220" r:id="rId61"/>
    <p:sldId id="1175" r:id="rId62"/>
    <p:sldId id="1221" r:id="rId63"/>
    <p:sldId id="1196" r:id="rId64"/>
    <p:sldId id="1197" r:id="rId65"/>
    <p:sldId id="1198" r:id="rId66"/>
    <p:sldId id="389" r:id="rId67"/>
    <p:sldId id="1214" r:id="rId68"/>
    <p:sldId id="412" r:id="rId69"/>
    <p:sldId id="1217" r:id="rId70"/>
    <p:sldId id="414" r:id="rId71"/>
    <p:sldId id="1218" r:id="rId72"/>
    <p:sldId id="423" r:id="rId73"/>
    <p:sldId id="274" r:id="rId7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F27BD3-21E1-4BD8-B186-D98FEB438B5E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2E76C45-A865-4650-A6A1-E1AD3CC197C9}">
      <dgm:prSet/>
      <dgm:spPr/>
      <dgm:t>
        <a:bodyPr/>
        <a:lstStyle/>
        <a:p>
          <a:r>
            <a:rPr lang="en-US"/>
            <a:t>No single test conclusive</a:t>
          </a:r>
        </a:p>
      </dgm:t>
    </dgm:pt>
    <dgm:pt modelId="{73FAE9C7-A718-4CBF-87E3-60B34988688F}" type="parTrans" cxnId="{1CFD3CDF-07C2-432F-BEE3-79312566B1C8}">
      <dgm:prSet/>
      <dgm:spPr/>
      <dgm:t>
        <a:bodyPr/>
        <a:lstStyle/>
        <a:p>
          <a:endParaRPr lang="en-US"/>
        </a:p>
      </dgm:t>
    </dgm:pt>
    <dgm:pt modelId="{6F3AA5E5-E0FE-4094-AAC2-B381AAEA0C69}" type="sibTrans" cxnId="{1CFD3CDF-07C2-432F-BEE3-79312566B1C8}">
      <dgm:prSet/>
      <dgm:spPr/>
      <dgm:t>
        <a:bodyPr/>
        <a:lstStyle/>
        <a:p>
          <a:endParaRPr lang="en-US"/>
        </a:p>
      </dgm:t>
    </dgm:pt>
    <dgm:pt modelId="{E4B77CAA-CC7F-4A57-A4E1-E64720BE27FF}">
      <dgm:prSet/>
      <dgm:spPr/>
      <dgm:t>
        <a:bodyPr/>
        <a:lstStyle/>
        <a:p>
          <a:r>
            <a:rPr lang="en-US"/>
            <a:t>Rule of consistency</a:t>
          </a:r>
        </a:p>
      </dgm:t>
    </dgm:pt>
    <dgm:pt modelId="{7ABE39F6-86E8-44A9-BEE8-54CF581652A4}" type="parTrans" cxnId="{182B0B84-D4DD-4C98-900A-FA629E1594DF}">
      <dgm:prSet/>
      <dgm:spPr/>
      <dgm:t>
        <a:bodyPr/>
        <a:lstStyle/>
        <a:p>
          <a:endParaRPr lang="en-US"/>
        </a:p>
      </dgm:t>
    </dgm:pt>
    <dgm:pt modelId="{CC7B41A9-7672-4562-8F8D-F7FA28A53500}" type="sibTrans" cxnId="{182B0B84-D4DD-4C98-900A-FA629E1594DF}">
      <dgm:prSet/>
      <dgm:spPr/>
      <dgm:t>
        <a:bodyPr/>
        <a:lstStyle/>
        <a:p>
          <a:endParaRPr lang="en-US"/>
        </a:p>
      </dgm:t>
    </dgm:pt>
    <dgm:pt modelId="{FF5B8311-455B-4B2E-ADFF-9F9398233389}">
      <dgm:prSet/>
      <dgm:spPr/>
      <dgm:t>
        <a:bodyPr/>
        <a:lstStyle/>
        <a:p>
          <a:r>
            <a:rPr lang="en-US"/>
            <a:t>Gopal Purohit, 334 ITR 28 (SC)(st.)</a:t>
          </a:r>
        </a:p>
      </dgm:t>
    </dgm:pt>
    <dgm:pt modelId="{FAB4A2E7-C79B-4FB4-B6E6-BCF3921BC296}" type="parTrans" cxnId="{2AEDCEE8-4A7F-475F-9089-23DD25FE9C99}">
      <dgm:prSet/>
      <dgm:spPr/>
      <dgm:t>
        <a:bodyPr/>
        <a:lstStyle/>
        <a:p>
          <a:endParaRPr lang="en-US"/>
        </a:p>
      </dgm:t>
    </dgm:pt>
    <dgm:pt modelId="{0177B71C-DBE4-4A07-8A7F-CD5EFA3F8E87}" type="sibTrans" cxnId="{2AEDCEE8-4A7F-475F-9089-23DD25FE9C99}">
      <dgm:prSet/>
      <dgm:spPr/>
      <dgm:t>
        <a:bodyPr/>
        <a:lstStyle/>
        <a:p>
          <a:endParaRPr lang="en-US"/>
        </a:p>
      </dgm:t>
    </dgm:pt>
    <dgm:pt modelId="{5414EB22-D4E7-4C63-A188-C942471AA34E}">
      <dgm:prSet/>
      <dgm:spPr/>
      <dgm:t>
        <a:bodyPr/>
        <a:lstStyle/>
        <a:p>
          <a:r>
            <a:rPr lang="en-US"/>
            <a:t>Importance of circular</a:t>
          </a:r>
        </a:p>
      </dgm:t>
    </dgm:pt>
    <dgm:pt modelId="{0BFF8E45-7291-46E0-BDE1-FDE6AC06D8D1}" type="parTrans" cxnId="{47EDC0E5-35E9-47EE-BED0-78063065219E}">
      <dgm:prSet/>
      <dgm:spPr/>
      <dgm:t>
        <a:bodyPr/>
        <a:lstStyle/>
        <a:p>
          <a:endParaRPr lang="en-US"/>
        </a:p>
      </dgm:t>
    </dgm:pt>
    <dgm:pt modelId="{57945B0F-8F05-45D3-9CF1-B01A5A919B50}" type="sibTrans" cxnId="{47EDC0E5-35E9-47EE-BED0-78063065219E}">
      <dgm:prSet/>
      <dgm:spPr/>
      <dgm:t>
        <a:bodyPr/>
        <a:lstStyle/>
        <a:p>
          <a:endParaRPr lang="en-US"/>
        </a:p>
      </dgm:t>
    </dgm:pt>
    <dgm:pt modelId="{61644950-CFCD-4710-9BBA-9C8237A33A7B}">
      <dgm:prSet/>
      <dgm:spPr/>
      <dgm:t>
        <a:bodyPr/>
        <a:lstStyle/>
        <a:p>
          <a:r>
            <a:rPr lang="en-US"/>
            <a:t>Period of holding</a:t>
          </a:r>
        </a:p>
      </dgm:t>
    </dgm:pt>
    <dgm:pt modelId="{52896571-7523-4EDB-9EE9-604F15A09E0A}" type="parTrans" cxnId="{D837FDB2-4C98-431C-A50F-ED551CD1C6AF}">
      <dgm:prSet/>
      <dgm:spPr/>
      <dgm:t>
        <a:bodyPr/>
        <a:lstStyle/>
        <a:p>
          <a:endParaRPr lang="en-US"/>
        </a:p>
      </dgm:t>
    </dgm:pt>
    <dgm:pt modelId="{1E8DCCC5-F858-40A0-8B45-C49C03369657}" type="sibTrans" cxnId="{D837FDB2-4C98-431C-A50F-ED551CD1C6AF}">
      <dgm:prSet/>
      <dgm:spPr/>
      <dgm:t>
        <a:bodyPr/>
        <a:lstStyle/>
        <a:p>
          <a:endParaRPr lang="en-US"/>
        </a:p>
      </dgm:t>
    </dgm:pt>
    <dgm:pt modelId="{67C54AEC-4BBB-4D88-8535-5FBEBC7DFBF7}">
      <dgm:prSet/>
      <dgm:spPr/>
      <dgm:t>
        <a:bodyPr/>
        <a:lstStyle/>
        <a:p>
          <a:r>
            <a:rPr lang="en-US"/>
            <a:t>Treatment in books</a:t>
          </a:r>
        </a:p>
      </dgm:t>
    </dgm:pt>
    <dgm:pt modelId="{96EA0BF0-1F10-4CFE-B4AB-6345D545A8F9}" type="parTrans" cxnId="{815FA8D6-918E-4DFA-9DF2-2E1DD308A208}">
      <dgm:prSet/>
      <dgm:spPr/>
      <dgm:t>
        <a:bodyPr/>
        <a:lstStyle/>
        <a:p>
          <a:endParaRPr lang="en-US"/>
        </a:p>
      </dgm:t>
    </dgm:pt>
    <dgm:pt modelId="{2BEAC1D8-E42F-4667-9F06-36EAF2A20D98}" type="sibTrans" cxnId="{815FA8D6-918E-4DFA-9DF2-2E1DD308A208}">
      <dgm:prSet/>
      <dgm:spPr/>
      <dgm:t>
        <a:bodyPr/>
        <a:lstStyle/>
        <a:p>
          <a:endParaRPr lang="en-US"/>
        </a:p>
      </dgm:t>
    </dgm:pt>
    <dgm:pt modelId="{676A578C-DA91-4316-B1C5-5D5C5313D489}">
      <dgm:prSet/>
      <dgm:spPr/>
      <dgm:t>
        <a:bodyPr/>
        <a:lstStyle/>
        <a:p>
          <a:r>
            <a:rPr lang="en-US"/>
            <a:t>Use of own funds</a:t>
          </a:r>
        </a:p>
      </dgm:t>
    </dgm:pt>
    <dgm:pt modelId="{A19349A6-D50F-425A-8B40-8F18A6C84F07}" type="parTrans" cxnId="{96DA4E97-2F83-41D4-9966-74F45DFAB81B}">
      <dgm:prSet/>
      <dgm:spPr/>
      <dgm:t>
        <a:bodyPr/>
        <a:lstStyle/>
        <a:p>
          <a:endParaRPr lang="en-US"/>
        </a:p>
      </dgm:t>
    </dgm:pt>
    <dgm:pt modelId="{C8CEBF6F-07CE-4410-AA7E-BD78EF628616}" type="sibTrans" cxnId="{96DA4E97-2F83-41D4-9966-74F45DFAB81B}">
      <dgm:prSet/>
      <dgm:spPr/>
      <dgm:t>
        <a:bodyPr/>
        <a:lstStyle/>
        <a:p>
          <a:endParaRPr lang="en-US"/>
        </a:p>
      </dgm:t>
    </dgm:pt>
    <dgm:pt modelId="{EBC1EE7F-B4B0-4B87-82BF-B81CE5DED602}">
      <dgm:prSet/>
      <dgm:spPr/>
      <dgm:t>
        <a:bodyPr/>
        <a:lstStyle/>
        <a:p>
          <a:r>
            <a:rPr lang="en-US"/>
            <a:t>Alternative occupation</a:t>
          </a:r>
        </a:p>
      </dgm:t>
    </dgm:pt>
    <dgm:pt modelId="{83277923-8415-4973-8FB9-99A40DC2BB43}" type="parTrans" cxnId="{87A2F74C-5EB4-4CB5-931D-88ED8862B2B8}">
      <dgm:prSet/>
      <dgm:spPr/>
      <dgm:t>
        <a:bodyPr/>
        <a:lstStyle/>
        <a:p>
          <a:endParaRPr lang="en-US"/>
        </a:p>
      </dgm:t>
    </dgm:pt>
    <dgm:pt modelId="{DE4C2BF6-251D-4516-B971-1FBD5F51DD37}" type="sibTrans" cxnId="{87A2F74C-5EB4-4CB5-931D-88ED8862B2B8}">
      <dgm:prSet/>
      <dgm:spPr/>
      <dgm:t>
        <a:bodyPr/>
        <a:lstStyle/>
        <a:p>
          <a:endParaRPr lang="en-US"/>
        </a:p>
      </dgm:t>
    </dgm:pt>
    <dgm:pt modelId="{AFBC21D3-F5F3-42F5-8C73-66E7F775DAE2}" type="pres">
      <dgm:prSet presAssocID="{67F27BD3-21E1-4BD8-B186-D98FEB438B5E}" presName="diagram" presStyleCnt="0">
        <dgm:presLayoutVars>
          <dgm:dir/>
          <dgm:resizeHandles val="exact"/>
        </dgm:presLayoutVars>
      </dgm:prSet>
      <dgm:spPr/>
    </dgm:pt>
    <dgm:pt modelId="{5C0F73C8-45E7-4A9B-93AE-F2EFD53431D1}" type="pres">
      <dgm:prSet presAssocID="{52E76C45-A865-4650-A6A1-E1AD3CC197C9}" presName="node" presStyleLbl="node1" presStyleIdx="0" presStyleCnt="7">
        <dgm:presLayoutVars>
          <dgm:bulletEnabled val="1"/>
        </dgm:presLayoutVars>
      </dgm:prSet>
      <dgm:spPr/>
    </dgm:pt>
    <dgm:pt modelId="{8CB30104-EFAF-4FE5-AFBE-9C9FC48B22F5}" type="pres">
      <dgm:prSet presAssocID="{6F3AA5E5-E0FE-4094-AAC2-B381AAEA0C69}" presName="sibTrans" presStyleCnt="0"/>
      <dgm:spPr/>
    </dgm:pt>
    <dgm:pt modelId="{50EBB774-547C-4A77-8FD2-D6DEAA9F6D38}" type="pres">
      <dgm:prSet presAssocID="{E4B77CAA-CC7F-4A57-A4E1-E64720BE27FF}" presName="node" presStyleLbl="node1" presStyleIdx="1" presStyleCnt="7">
        <dgm:presLayoutVars>
          <dgm:bulletEnabled val="1"/>
        </dgm:presLayoutVars>
      </dgm:prSet>
      <dgm:spPr/>
    </dgm:pt>
    <dgm:pt modelId="{96981A23-69D3-4094-B8A0-EB66DABEA653}" type="pres">
      <dgm:prSet presAssocID="{CC7B41A9-7672-4562-8F8D-F7FA28A53500}" presName="sibTrans" presStyleCnt="0"/>
      <dgm:spPr/>
    </dgm:pt>
    <dgm:pt modelId="{A28B278B-C21F-491B-92F7-98C9961F0330}" type="pres">
      <dgm:prSet presAssocID="{5414EB22-D4E7-4C63-A188-C942471AA34E}" presName="node" presStyleLbl="node1" presStyleIdx="2" presStyleCnt="7">
        <dgm:presLayoutVars>
          <dgm:bulletEnabled val="1"/>
        </dgm:presLayoutVars>
      </dgm:prSet>
      <dgm:spPr/>
    </dgm:pt>
    <dgm:pt modelId="{9F0F07FC-6919-4489-A34D-9BF0DAD513AF}" type="pres">
      <dgm:prSet presAssocID="{57945B0F-8F05-45D3-9CF1-B01A5A919B50}" presName="sibTrans" presStyleCnt="0"/>
      <dgm:spPr/>
    </dgm:pt>
    <dgm:pt modelId="{5302521C-7C24-4B0E-AB44-F57E4173D6EA}" type="pres">
      <dgm:prSet presAssocID="{61644950-CFCD-4710-9BBA-9C8237A33A7B}" presName="node" presStyleLbl="node1" presStyleIdx="3" presStyleCnt="7">
        <dgm:presLayoutVars>
          <dgm:bulletEnabled val="1"/>
        </dgm:presLayoutVars>
      </dgm:prSet>
      <dgm:spPr/>
    </dgm:pt>
    <dgm:pt modelId="{89243FE7-5533-44CB-BDE7-40A202D7BB77}" type="pres">
      <dgm:prSet presAssocID="{1E8DCCC5-F858-40A0-8B45-C49C03369657}" presName="sibTrans" presStyleCnt="0"/>
      <dgm:spPr/>
    </dgm:pt>
    <dgm:pt modelId="{3886B87C-C06B-4FE6-B825-DCB6F4434051}" type="pres">
      <dgm:prSet presAssocID="{67C54AEC-4BBB-4D88-8535-5FBEBC7DFBF7}" presName="node" presStyleLbl="node1" presStyleIdx="4" presStyleCnt="7">
        <dgm:presLayoutVars>
          <dgm:bulletEnabled val="1"/>
        </dgm:presLayoutVars>
      </dgm:prSet>
      <dgm:spPr/>
    </dgm:pt>
    <dgm:pt modelId="{C968334D-5E21-4842-A4D0-7A452AE16CF2}" type="pres">
      <dgm:prSet presAssocID="{2BEAC1D8-E42F-4667-9F06-36EAF2A20D98}" presName="sibTrans" presStyleCnt="0"/>
      <dgm:spPr/>
    </dgm:pt>
    <dgm:pt modelId="{F630B13B-4875-4480-95D2-4DD899049FFC}" type="pres">
      <dgm:prSet presAssocID="{676A578C-DA91-4316-B1C5-5D5C5313D489}" presName="node" presStyleLbl="node1" presStyleIdx="5" presStyleCnt="7">
        <dgm:presLayoutVars>
          <dgm:bulletEnabled val="1"/>
        </dgm:presLayoutVars>
      </dgm:prSet>
      <dgm:spPr/>
    </dgm:pt>
    <dgm:pt modelId="{4B54C69B-9D53-4889-8AFD-B9A454950BC6}" type="pres">
      <dgm:prSet presAssocID="{C8CEBF6F-07CE-4410-AA7E-BD78EF628616}" presName="sibTrans" presStyleCnt="0"/>
      <dgm:spPr/>
    </dgm:pt>
    <dgm:pt modelId="{7585BA92-CCDE-4BDE-AF0F-0C5164C9BE56}" type="pres">
      <dgm:prSet presAssocID="{EBC1EE7F-B4B0-4B87-82BF-B81CE5DED602}" presName="node" presStyleLbl="node1" presStyleIdx="6" presStyleCnt="7">
        <dgm:presLayoutVars>
          <dgm:bulletEnabled val="1"/>
        </dgm:presLayoutVars>
      </dgm:prSet>
      <dgm:spPr/>
    </dgm:pt>
  </dgm:ptLst>
  <dgm:cxnLst>
    <dgm:cxn modelId="{31F87004-33BA-4508-B5BD-C61AF501EEFB}" type="presOf" srcId="{52E76C45-A865-4650-A6A1-E1AD3CC197C9}" destId="{5C0F73C8-45E7-4A9B-93AE-F2EFD53431D1}" srcOrd="0" destOrd="0" presId="urn:microsoft.com/office/officeart/2005/8/layout/default"/>
    <dgm:cxn modelId="{B805B70A-9F64-4ED3-BB8E-0D12EF37D9C6}" type="presOf" srcId="{67C54AEC-4BBB-4D88-8535-5FBEBC7DFBF7}" destId="{3886B87C-C06B-4FE6-B825-DCB6F4434051}" srcOrd="0" destOrd="0" presId="urn:microsoft.com/office/officeart/2005/8/layout/default"/>
    <dgm:cxn modelId="{89216624-C7CB-4676-A0C1-EA143654D828}" type="presOf" srcId="{67F27BD3-21E1-4BD8-B186-D98FEB438B5E}" destId="{AFBC21D3-F5F3-42F5-8C73-66E7F775DAE2}" srcOrd="0" destOrd="0" presId="urn:microsoft.com/office/officeart/2005/8/layout/default"/>
    <dgm:cxn modelId="{B8DE4E2E-E491-4C22-A48C-F9C061F28B4B}" type="presOf" srcId="{E4B77CAA-CC7F-4A57-A4E1-E64720BE27FF}" destId="{50EBB774-547C-4A77-8FD2-D6DEAA9F6D38}" srcOrd="0" destOrd="0" presId="urn:microsoft.com/office/officeart/2005/8/layout/default"/>
    <dgm:cxn modelId="{7F7BA760-2831-4803-A40A-DC5FA8519ED5}" type="presOf" srcId="{61644950-CFCD-4710-9BBA-9C8237A33A7B}" destId="{5302521C-7C24-4B0E-AB44-F57E4173D6EA}" srcOrd="0" destOrd="0" presId="urn:microsoft.com/office/officeart/2005/8/layout/default"/>
    <dgm:cxn modelId="{12F04946-9440-4C59-A421-E522D938C9EF}" type="presOf" srcId="{5414EB22-D4E7-4C63-A188-C942471AA34E}" destId="{A28B278B-C21F-491B-92F7-98C9961F0330}" srcOrd="0" destOrd="0" presId="urn:microsoft.com/office/officeart/2005/8/layout/default"/>
    <dgm:cxn modelId="{87A2F74C-5EB4-4CB5-931D-88ED8862B2B8}" srcId="{67F27BD3-21E1-4BD8-B186-D98FEB438B5E}" destId="{EBC1EE7F-B4B0-4B87-82BF-B81CE5DED602}" srcOrd="6" destOrd="0" parTransId="{83277923-8415-4973-8FB9-99A40DC2BB43}" sibTransId="{DE4C2BF6-251D-4516-B971-1FBD5F51DD37}"/>
    <dgm:cxn modelId="{182B0B84-D4DD-4C98-900A-FA629E1594DF}" srcId="{67F27BD3-21E1-4BD8-B186-D98FEB438B5E}" destId="{E4B77CAA-CC7F-4A57-A4E1-E64720BE27FF}" srcOrd="1" destOrd="0" parTransId="{7ABE39F6-86E8-44A9-BEE8-54CF581652A4}" sibTransId="{CC7B41A9-7672-4562-8F8D-F7FA28A53500}"/>
    <dgm:cxn modelId="{96DA4E97-2F83-41D4-9966-74F45DFAB81B}" srcId="{67F27BD3-21E1-4BD8-B186-D98FEB438B5E}" destId="{676A578C-DA91-4316-B1C5-5D5C5313D489}" srcOrd="5" destOrd="0" parTransId="{A19349A6-D50F-425A-8B40-8F18A6C84F07}" sibTransId="{C8CEBF6F-07CE-4410-AA7E-BD78EF628616}"/>
    <dgm:cxn modelId="{D837FDB2-4C98-431C-A50F-ED551CD1C6AF}" srcId="{67F27BD3-21E1-4BD8-B186-D98FEB438B5E}" destId="{61644950-CFCD-4710-9BBA-9C8237A33A7B}" srcOrd="3" destOrd="0" parTransId="{52896571-7523-4EDB-9EE9-604F15A09E0A}" sibTransId="{1E8DCCC5-F858-40A0-8B45-C49C03369657}"/>
    <dgm:cxn modelId="{FFA4DDC5-0DB2-42CD-A816-EF3EECA89E2C}" type="presOf" srcId="{EBC1EE7F-B4B0-4B87-82BF-B81CE5DED602}" destId="{7585BA92-CCDE-4BDE-AF0F-0C5164C9BE56}" srcOrd="0" destOrd="0" presId="urn:microsoft.com/office/officeart/2005/8/layout/default"/>
    <dgm:cxn modelId="{815FA8D6-918E-4DFA-9DF2-2E1DD308A208}" srcId="{67F27BD3-21E1-4BD8-B186-D98FEB438B5E}" destId="{67C54AEC-4BBB-4D88-8535-5FBEBC7DFBF7}" srcOrd="4" destOrd="0" parTransId="{96EA0BF0-1F10-4CFE-B4AB-6345D545A8F9}" sibTransId="{2BEAC1D8-E42F-4667-9F06-36EAF2A20D98}"/>
    <dgm:cxn modelId="{1CFD3CDF-07C2-432F-BEE3-79312566B1C8}" srcId="{67F27BD3-21E1-4BD8-B186-D98FEB438B5E}" destId="{52E76C45-A865-4650-A6A1-E1AD3CC197C9}" srcOrd="0" destOrd="0" parTransId="{73FAE9C7-A718-4CBF-87E3-60B34988688F}" sibTransId="{6F3AA5E5-E0FE-4094-AAC2-B381AAEA0C69}"/>
    <dgm:cxn modelId="{47EDC0E5-35E9-47EE-BED0-78063065219E}" srcId="{67F27BD3-21E1-4BD8-B186-D98FEB438B5E}" destId="{5414EB22-D4E7-4C63-A188-C942471AA34E}" srcOrd="2" destOrd="0" parTransId="{0BFF8E45-7291-46E0-BDE1-FDE6AC06D8D1}" sibTransId="{57945B0F-8F05-45D3-9CF1-B01A5A919B50}"/>
    <dgm:cxn modelId="{2AEDCEE8-4A7F-475F-9089-23DD25FE9C99}" srcId="{E4B77CAA-CC7F-4A57-A4E1-E64720BE27FF}" destId="{FF5B8311-455B-4B2E-ADFF-9F9398233389}" srcOrd="0" destOrd="0" parTransId="{FAB4A2E7-C79B-4FB4-B6E6-BCF3921BC296}" sibTransId="{0177B71C-DBE4-4A07-8A7F-CD5EFA3F8E87}"/>
    <dgm:cxn modelId="{A8B42BEA-9F91-46A8-9F74-1B7358055F9E}" type="presOf" srcId="{676A578C-DA91-4316-B1C5-5D5C5313D489}" destId="{F630B13B-4875-4480-95D2-4DD899049FFC}" srcOrd="0" destOrd="0" presId="urn:microsoft.com/office/officeart/2005/8/layout/default"/>
    <dgm:cxn modelId="{DFE294F9-1210-4134-B847-0385833686B4}" type="presOf" srcId="{FF5B8311-455B-4B2E-ADFF-9F9398233389}" destId="{50EBB774-547C-4A77-8FD2-D6DEAA9F6D38}" srcOrd="0" destOrd="1" presId="urn:microsoft.com/office/officeart/2005/8/layout/default"/>
    <dgm:cxn modelId="{1B2BD333-810F-4850-847F-76FE0721E576}" type="presParOf" srcId="{AFBC21D3-F5F3-42F5-8C73-66E7F775DAE2}" destId="{5C0F73C8-45E7-4A9B-93AE-F2EFD53431D1}" srcOrd="0" destOrd="0" presId="urn:microsoft.com/office/officeart/2005/8/layout/default"/>
    <dgm:cxn modelId="{88E6E068-1B91-4B8F-9AB3-2CC202A2BD19}" type="presParOf" srcId="{AFBC21D3-F5F3-42F5-8C73-66E7F775DAE2}" destId="{8CB30104-EFAF-4FE5-AFBE-9C9FC48B22F5}" srcOrd="1" destOrd="0" presId="urn:microsoft.com/office/officeart/2005/8/layout/default"/>
    <dgm:cxn modelId="{D4834F77-6513-4109-8A9E-07754F6B9BCB}" type="presParOf" srcId="{AFBC21D3-F5F3-42F5-8C73-66E7F775DAE2}" destId="{50EBB774-547C-4A77-8FD2-D6DEAA9F6D38}" srcOrd="2" destOrd="0" presId="urn:microsoft.com/office/officeart/2005/8/layout/default"/>
    <dgm:cxn modelId="{C5827D62-A985-4B2D-A4FE-CBE92698A062}" type="presParOf" srcId="{AFBC21D3-F5F3-42F5-8C73-66E7F775DAE2}" destId="{96981A23-69D3-4094-B8A0-EB66DABEA653}" srcOrd="3" destOrd="0" presId="urn:microsoft.com/office/officeart/2005/8/layout/default"/>
    <dgm:cxn modelId="{79E7C52A-0255-4F97-B343-5AAC5CD5BDA7}" type="presParOf" srcId="{AFBC21D3-F5F3-42F5-8C73-66E7F775DAE2}" destId="{A28B278B-C21F-491B-92F7-98C9961F0330}" srcOrd="4" destOrd="0" presId="urn:microsoft.com/office/officeart/2005/8/layout/default"/>
    <dgm:cxn modelId="{31E06A33-4C60-416E-B11C-0FC7518E2C67}" type="presParOf" srcId="{AFBC21D3-F5F3-42F5-8C73-66E7F775DAE2}" destId="{9F0F07FC-6919-4489-A34D-9BF0DAD513AF}" srcOrd="5" destOrd="0" presId="urn:microsoft.com/office/officeart/2005/8/layout/default"/>
    <dgm:cxn modelId="{046E0496-4A64-4D7B-B603-605758979366}" type="presParOf" srcId="{AFBC21D3-F5F3-42F5-8C73-66E7F775DAE2}" destId="{5302521C-7C24-4B0E-AB44-F57E4173D6EA}" srcOrd="6" destOrd="0" presId="urn:microsoft.com/office/officeart/2005/8/layout/default"/>
    <dgm:cxn modelId="{7824EA86-F696-417F-B07E-78D1914B5B9A}" type="presParOf" srcId="{AFBC21D3-F5F3-42F5-8C73-66E7F775DAE2}" destId="{89243FE7-5533-44CB-BDE7-40A202D7BB77}" srcOrd="7" destOrd="0" presId="urn:microsoft.com/office/officeart/2005/8/layout/default"/>
    <dgm:cxn modelId="{6A2939AF-815E-4DCA-87C9-E4C9372BD41C}" type="presParOf" srcId="{AFBC21D3-F5F3-42F5-8C73-66E7F775DAE2}" destId="{3886B87C-C06B-4FE6-B825-DCB6F4434051}" srcOrd="8" destOrd="0" presId="urn:microsoft.com/office/officeart/2005/8/layout/default"/>
    <dgm:cxn modelId="{C55824B8-1963-4762-B37F-5BA330E3A292}" type="presParOf" srcId="{AFBC21D3-F5F3-42F5-8C73-66E7F775DAE2}" destId="{C968334D-5E21-4842-A4D0-7A452AE16CF2}" srcOrd="9" destOrd="0" presId="urn:microsoft.com/office/officeart/2005/8/layout/default"/>
    <dgm:cxn modelId="{D7E35C65-5BF8-41E5-9676-D4FDE7D94E93}" type="presParOf" srcId="{AFBC21D3-F5F3-42F5-8C73-66E7F775DAE2}" destId="{F630B13B-4875-4480-95D2-4DD899049FFC}" srcOrd="10" destOrd="0" presId="urn:microsoft.com/office/officeart/2005/8/layout/default"/>
    <dgm:cxn modelId="{619EAF65-CFC9-44B5-80C3-ED88A4074C1B}" type="presParOf" srcId="{AFBC21D3-F5F3-42F5-8C73-66E7F775DAE2}" destId="{4B54C69B-9D53-4889-8AFD-B9A454950BC6}" srcOrd="11" destOrd="0" presId="urn:microsoft.com/office/officeart/2005/8/layout/default"/>
    <dgm:cxn modelId="{D51BFEC3-1C66-4F6B-8830-F83F602E150A}" type="presParOf" srcId="{AFBC21D3-F5F3-42F5-8C73-66E7F775DAE2}" destId="{7585BA92-CCDE-4BDE-AF0F-0C5164C9BE5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12D6EC-6930-4859-B907-4161C08838EE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E0BC96-A897-4924-87A5-25193F6D2BC2}">
      <dgm:prSet/>
      <dgm:spPr/>
      <dgm:t>
        <a:bodyPr/>
        <a:lstStyle/>
        <a:p>
          <a:r>
            <a:rPr lang="en-US"/>
            <a:t>Arrangements </a:t>
          </a:r>
        </a:p>
      </dgm:t>
    </dgm:pt>
    <dgm:pt modelId="{55189C8D-0B9F-4E3E-92EB-7EA5BF6E5DDC}" type="parTrans" cxnId="{7AD1985F-AD1B-4598-A55B-F90D09115340}">
      <dgm:prSet/>
      <dgm:spPr/>
      <dgm:t>
        <a:bodyPr/>
        <a:lstStyle/>
        <a:p>
          <a:endParaRPr lang="en-US"/>
        </a:p>
      </dgm:t>
    </dgm:pt>
    <dgm:pt modelId="{6AFAD6EB-C4E3-49E5-B3B4-62D2ED688E61}" type="sibTrans" cxnId="{7AD1985F-AD1B-4598-A55B-F90D09115340}">
      <dgm:prSet/>
      <dgm:spPr/>
      <dgm:t>
        <a:bodyPr/>
        <a:lstStyle/>
        <a:p>
          <a:endParaRPr lang="en-US"/>
        </a:p>
      </dgm:t>
    </dgm:pt>
    <dgm:pt modelId="{3E9FAA69-1126-49AD-B429-718177F7B031}">
      <dgm:prSet/>
      <dgm:spPr/>
      <dgm:t>
        <a:bodyPr/>
        <a:lstStyle/>
        <a:p>
          <a:r>
            <a:rPr lang="en-US"/>
            <a:t>Participating  &amp;  Non participating</a:t>
          </a:r>
        </a:p>
      </dgm:t>
    </dgm:pt>
    <dgm:pt modelId="{53B8C2D3-0BD7-4110-9764-4B14F4064267}" type="parTrans" cxnId="{6E535407-4BC0-4503-ABDE-58FA12D66E86}">
      <dgm:prSet/>
      <dgm:spPr/>
      <dgm:t>
        <a:bodyPr/>
        <a:lstStyle/>
        <a:p>
          <a:endParaRPr lang="en-US"/>
        </a:p>
      </dgm:t>
    </dgm:pt>
    <dgm:pt modelId="{6959A1FD-0985-4F03-992A-B65B550A1591}" type="sibTrans" cxnId="{6E535407-4BC0-4503-ABDE-58FA12D66E86}">
      <dgm:prSet/>
      <dgm:spPr/>
      <dgm:t>
        <a:bodyPr/>
        <a:lstStyle/>
        <a:p>
          <a:endParaRPr lang="en-US"/>
        </a:p>
      </dgm:t>
    </dgm:pt>
    <dgm:pt modelId="{1ED7AE47-1A44-4266-8E1E-66853CC79D52}">
      <dgm:prSet/>
      <dgm:spPr/>
      <dgm:t>
        <a:bodyPr/>
        <a:lstStyle/>
        <a:p>
          <a:r>
            <a:rPr lang="en-US"/>
            <a:t>Sharing  &amp; Non sharing </a:t>
          </a:r>
        </a:p>
      </dgm:t>
    </dgm:pt>
    <dgm:pt modelId="{7BFA77EA-9DD9-4D49-A735-0D5C14F84380}" type="parTrans" cxnId="{B7334596-210F-40A2-B3D9-76CCC82BBB8B}">
      <dgm:prSet/>
      <dgm:spPr/>
      <dgm:t>
        <a:bodyPr/>
        <a:lstStyle/>
        <a:p>
          <a:endParaRPr lang="en-US"/>
        </a:p>
      </dgm:t>
    </dgm:pt>
    <dgm:pt modelId="{9651A3D1-1B9E-4A6F-B523-949241AB0158}" type="sibTrans" cxnId="{B7334596-210F-40A2-B3D9-76CCC82BBB8B}">
      <dgm:prSet/>
      <dgm:spPr/>
      <dgm:t>
        <a:bodyPr/>
        <a:lstStyle/>
        <a:p>
          <a:endParaRPr lang="en-US"/>
        </a:p>
      </dgm:t>
    </dgm:pt>
    <dgm:pt modelId="{5C925F11-2475-415F-A5F0-B1DECB3220D7}">
      <dgm:prSet/>
      <dgm:spPr/>
      <dgm:t>
        <a:bodyPr/>
        <a:lstStyle/>
        <a:p>
          <a:r>
            <a:rPr lang="en-US"/>
            <a:t>Nature of fees </a:t>
          </a:r>
        </a:p>
      </dgm:t>
    </dgm:pt>
    <dgm:pt modelId="{2413F9ED-B699-42C9-844F-1A0602EBBBCB}" type="parTrans" cxnId="{BFB4FF7B-DD06-492F-86C6-A77FA6004AEC}">
      <dgm:prSet/>
      <dgm:spPr/>
      <dgm:t>
        <a:bodyPr/>
        <a:lstStyle/>
        <a:p>
          <a:endParaRPr lang="en-US"/>
        </a:p>
      </dgm:t>
    </dgm:pt>
    <dgm:pt modelId="{809D6596-BA16-4C4E-8F38-08D390E01AA3}" type="sibTrans" cxnId="{BFB4FF7B-DD06-492F-86C6-A77FA6004AEC}">
      <dgm:prSet/>
      <dgm:spPr/>
      <dgm:t>
        <a:bodyPr/>
        <a:lstStyle/>
        <a:p>
          <a:endParaRPr lang="en-US"/>
        </a:p>
      </dgm:t>
    </dgm:pt>
    <dgm:pt modelId="{F8A86518-3DCA-420D-BB44-3970BE940517}">
      <dgm:prSet/>
      <dgm:spPr/>
      <dgm:t>
        <a:bodyPr/>
        <a:lstStyle/>
        <a:p>
          <a:r>
            <a:rPr lang="en-US"/>
            <a:t>Advisory &amp; Management </a:t>
          </a:r>
        </a:p>
      </dgm:t>
    </dgm:pt>
    <dgm:pt modelId="{F6F1A943-21B6-49D8-A496-2CFBDD08264B}" type="parTrans" cxnId="{1BFF9159-9A4A-435F-919A-1BA8A9B049A3}">
      <dgm:prSet/>
      <dgm:spPr/>
      <dgm:t>
        <a:bodyPr/>
        <a:lstStyle/>
        <a:p>
          <a:endParaRPr lang="en-US"/>
        </a:p>
      </dgm:t>
    </dgm:pt>
    <dgm:pt modelId="{1BDE9121-07A4-4940-BE6B-22E9E8130724}" type="sibTrans" cxnId="{1BFF9159-9A4A-435F-919A-1BA8A9B049A3}">
      <dgm:prSet/>
      <dgm:spPr/>
      <dgm:t>
        <a:bodyPr/>
        <a:lstStyle/>
        <a:p>
          <a:endParaRPr lang="en-US"/>
        </a:p>
      </dgm:t>
    </dgm:pt>
    <dgm:pt modelId="{61FCB2B7-3C0D-4F3D-A05E-491DA88B98A9}">
      <dgm:prSet/>
      <dgm:spPr/>
      <dgm:t>
        <a:bodyPr/>
        <a:lstStyle/>
        <a:p>
          <a:r>
            <a:rPr lang="en-US"/>
            <a:t>Brokerage</a:t>
          </a:r>
        </a:p>
      </dgm:t>
    </dgm:pt>
    <dgm:pt modelId="{DC8BA749-3D95-4D94-BFDE-C449F61D902D}" type="parTrans" cxnId="{4CB03282-E354-4D4F-B6D0-79D87016A36F}">
      <dgm:prSet/>
      <dgm:spPr/>
      <dgm:t>
        <a:bodyPr/>
        <a:lstStyle/>
        <a:p>
          <a:endParaRPr lang="en-US"/>
        </a:p>
      </dgm:t>
    </dgm:pt>
    <dgm:pt modelId="{0A7C7F6C-F365-4E87-AC5B-D2041F10B332}" type="sibTrans" cxnId="{4CB03282-E354-4D4F-B6D0-79D87016A36F}">
      <dgm:prSet/>
      <dgm:spPr/>
      <dgm:t>
        <a:bodyPr/>
        <a:lstStyle/>
        <a:p>
          <a:endParaRPr lang="en-US"/>
        </a:p>
      </dgm:t>
    </dgm:pt>
    <dgm:pt modelId="{82AF88B2-C6D3-44A3-BCA1-8ADAB9893D1D}">
      <dgm:prSet/>
      <dgm:spPr/>
      <dgm:t>
        <a:bodyPr/>
        <a:lstStyle/>
        <a:p>
          <a:r>
            <a:rPr lang="en-US"/>
            <a:t>Termination</a:t>
          </a:r>
        </a:p>
      </dgm:t>
    </dgm:pt>
    <dgm:pt modelId="{ECFFA61B-5C15-43BF-A4C9-20ACE69B4389}" type="parTrans" cxnId="{47713733-A7DD-4224-95A3-F3895D430E3A}">
      <dgm:prSet/>
      <dgm:spPr/>
      <dgm:t>
        <a:bodyPr/>
        <a:lstStyle/>
        <a:p>
          <a:endParaRPr lang="en-US"/>
        </a:p>
      </dgm:t>
    </dgm:pt>
    <dgm:pt modelId="{815AAC4E-1A4C-45D8-BB8C-F2C76963A328}" type="sibTrans" cxnId="{47713733-A7DD-4224-95A3-F3895D430E3A}">
      <dgm:prSet/>
      <dgm:spPr/>
      <dgm:t>
        <a:bodyPr/>
        <a:lstStyle/>
        <a:p>
          <a:endParaRPr lang="en-US"/>
        </a:p>
      </dgm:t>
    </dgm:pt>
    <dgm:pt modelId="{3FC55B73-8565-4F2C-9E5F-C2FDF6FADF21}">
      <dgm:prSet/>
      <dgm:spPr/>
      <dgm:t>
        <a:bodyPr/>
        <a:lstStyle/>
        <a:p>
          <a:r>
            <a:rPr lang="en-US"/>
            <a:t>Relationship &amp; Treatment</a:t>
          </a:r>
        </a:p>
      </dgm:t>
    </dgm:pt>
    <dgm:pt modelId="{DE623035-5A96-45B6-A3BD-AC2283AF940A}" type="parTrans" cxnId="{FB80C287-54C1-4132-8691-3B5526C635B0}">
      <dgm:prSet/>
      <dgm:spPr/>
      <dgm:t>
        <a:bodyPr/>
        <a:lstStyle/>
        <a:p>
          <a:endParaRPr lang="en-US"/>
        </a:p>
      </dgm:t>
    </dgm:pt>
    <dgm:pt modelId="{E3572E43-A6A5-43A8-992E-D22A97F4A2A9}" type="sibTrans" cxnId="{FB80C287-54C1-4132-8691-3B5526C635B0}">
      <dgm:prSet/>
      <dgm:spPr/>
      <dgm:t>
        <a:bodyPr/>
        <a:lstStyle/>
        <a:p>
          <a:endParaRPr lang="en-US"/>
        </a:p>
      </dgm:t>
    </dgm:pt>
    <dgm:pt modelId="{DD96C3B0-DEE7-4AAB-A0BE-FCD35EDFEA2A}">
      <dgm:prSet/>
      <dgm:spPr/>
      <dgm:t>
        <a:bodyPr/>
        <a:lstStyle/>
        <a:p>
          <a:r>
            <a:rPr lang="en-US"/>
            <a:t>Investment or Business </a:t>
          </a:r>
        </a:p>
      </dgm:t>
    </dgm:pt>
    <dgm:pt modelId="{C03EF9AA-1F16-4E5F-BCE2-9AEBA0D17C3E}" type="parTrans" cxnId="{A0B8A29F-DCC8-44FA-8800-B6E08A3AF78B}">
      <dgm:prSet/>
      <dgm:spPr/>
      <dgm:t>
        <a:bodyPr/>
        <a:lstStyle/>
        <a:p>
          <a:endParaRPr lang="en-US"/>
        </a:p>
      </dgm:t>
    </dgm:pt>
    <dgm:pt modelId="{C3C4FF54-6236-443D-BE7F-10479F99315A}" type="sibTrans" cxnId="{A0B8A29F-DCC8-44FA-8800-B6E08A3AF78B}">
      <dgm:prSet/>
      <dgm:spPr/>
      <dgm:t>
        <a:bodyPr/>
        <a:lstStyle/>
        <a:p>
          <a:endParaRPr lang="en-US"/>
        </a:p>
      </dgm:t>
    </dgm:pt>
    <dgm:pt modelId="{F6E677FF-0BF6-4326-934C-C1B454B2D83E}">
      <dgm:prSet/>
      <dgm:spPr/>
      <dgm:t>
        <a:bodyPr/>
        <a:lstStyle/>
        <a:p>
          <a:r>
            <a:rPr lang="en-US"/>
            <a:t>Deductibility of expenses</a:t>
          </a:r>
        </a:p>
      </dgm:t>
    </dgm:pt>
    <dgm:pt modelId="{57642720-42E0-4519-991E-AC4DB81580DB}" type="parTrans" cxnId="{35B25CF4-5356-4BE9-8189-6EC5CE0189D0}">
      <dgm:prSet/>
      <dgm:spPr/>
      <dgm:t>
        <a:bodyPr/>
        <a:lstStyle/>
        <a:p>
          <a:endParaRPr lang="en-US"/>
        </a:p>
      </dgm:t>
    </dgm:pt>
    <dgm:pt modelId="{AB93146D-2103-4885-A8DF-BC1856C75524}" type="sibTrans" cxnId="{35B25CF4-5356-4BE9-8189-6EC5CE0189D0}">
      <dgm:prSet/>
      <dgm:spPr/>
      <dgm:t>
        <a:bodyPr/>
        <a:lstStyle/>
        <a:p>
          <a:endParaRPr lang="en-US"/>
        </a:p>
      </dgm:t>
    </dgm:pt>
    <dgm:pt modelId="{07B8C0C5-C1C6-4F38-B391-AD6B0DB377B3}" type="pres">
      <dgm:prSet presAssocID="{2312D6EC-6930-4859-B907-4161C08838EE}" presName="Name0" presStyleCnt="0">
        <dgm:presLayoutVars>
          <dgm:dir/>
          <dgm:animLvl val="lvl"/>
          <dgm:resizeHandles val="exact"/>
        </dgm:presLayoutVars>
      </dgm:prSet>
      <dgm:spPr/>
    </dgm:pt>
    <dgm:pt modelId="{D7384827-886B-4AB2-80B6-562CE095D22B}" type="pres">
      <dgm:prSet presAssocID="{62E0BC96-A897-4924-87A5-25193F6D2BC2}" presName="composite" presStyleCnt="0"/>
      <dgm:spPr/>
    </dgm:pt>
    <dgm:pt modelId="{D60132EB-007E-4A21-A583-FFA373AF5EA6}" type="pres">
      <dgm:prSet presAssocID="{62E0BC96-A897-4924-87A5-25193F6D2BC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1804FC2-C817-4597-AE8F-DB77BC73C1F6}" type="pres">
      <dgm:prSet presAssocID="{62E0BC96-A897-4924-87A5-25193F6D2BC2}" presName="desTx" presStyleLbl="alignAccFollowNode1" presStyleIdx="0" presStyleCnt="3">
        <dgm:presLayoutVars>
          <dgm:bulletEnabled val="1"/>
        </dgm:presLayoutVars>
      </dgm:prSet>
      <dgm:spPr/>
    </dgm:pt>
    <dgm:pt modelId="{BB00E50C-6A99-4B43-A6A7-9EF317AB9BAC}" type="pres">
      <dgm:prSet presAssocID="{6AFAD6EB-C4E3-49E5-B3B4-62D2ED688E61}" presName="space" presStyleCnt="0"/>
      <dgm:spPr/>
    </dgm:pt>
    <dgm:pt modelId="{3183F049-6027-4592-B345-202B54F8F857}" type="pres">
      <dgm:prSet presAssocID="{5C925F11-2475-415F-A5F0-B1DECB3220D7}" presName="composite" presStyleCnt="0"/>
      <dgm:spPr/>
    </dgm:pt>
    <dgm:pt modelId="{6D9E727B-60D7-4354-BD86-99172F52FBA1}" type="pres">
      <dgm:prSet presAssocID="{5C925F11-2475-415F-A5F0-B1DECB3220D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BB10DC4-1CB4-442B-821A-CD137A74E727}" type="pres">
      <dgm:prSet presAssocID="{5C925F11-2475-415F-A5F0-B1DECB3220D7}" presName="desTx" presStyleLbl="alignAccFollowNode1" presStyleIdx="1" presStyleCnt="3">
        <dgm:presLayoutVars>
          <dgm:bulletEnabled val="1"/>
        </dgm:presLayoutVars>
      </dgm:prSet>
      <dgm:spPr/>
    </dgm:pt>
    <dgm:pt modelId="{B70D143A-C996-4362-864D-491EFB894BAA}" type="pres">
      <dgm:prSet presAssocID="{809D6596-BA16-4C4E-8F38-08D390E01AA3}" presName="space" presStyleCnt="0"/>
      <dgm:spPr/>
    </dgm:pt>
    <dgm:pt modelId="{932480B3-6E78-4D47-8430-C53CCCD79ED1}" type="pres">
      <dgm:prSet presAssocID="{3FC55B73-8565-4F2C-9E5F-C2FDF6FADF21}" presName="composite" presStyleCnt="0"/>
      <dgm:spPr/>
    </dgm:pt>
    <dgm:pt modelId="{499FB6CB-752C-4FF4-A634-DA19F9B150F8}" type="pres">
      <dgm:prSet presAssocID="{3FC55B73-8565-4F2C-9E5F-C2FDF6FADF2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A068BFCF-825E-4CFD-87C9-6823F3AE50CA}" type="pres">
      <dgm:prSet presAssocID="{3FC55B73-8565-4F2C-9E5F-C2FDF6FADF2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E535407-4BC0-4503-ABDE-58FA12D66E86}" srcId="{62E0BC96-A897-4924-87A5-25193F6D2BC2}" destId="{3E9FAA69-1126-49AD-B429-718177F7B031}" srcOrd="0" destOrd="0" parTransId="{53B8C2D3-0BD7-4110-9764-4B14F4064267}" sibTransId="{6959A1FD-0985-4F03-992A-B65B550A1591}"/>
    <dgm:cxn modelId="{70DC0C1F-DDB3-4571-A70D-832C8EBBBA8E}" type="presOf" srcId="{1ED7AE47-1A44-4266-8E1E-66853CC79D52}" destId="{11804FC2-C817-4597-AE8F-DB77BC73C1F6}" srcOrd="0" destOrd="1" presId="urn:microsoft.com/office/officeart/2005/8/layout/hList1"/>
    <dgm:cxn modelId="{47713733-A7DD-4224-95A3-F3895D430E3A}" srcId="{5C925F11-2475-415F-A5F0-B1DECB3220D7}" destId="{82AF88B2-C6D3-44A3-BCA1-8ADAB9893D1D}" srcOrd="2" destOrd="0" parTransId="{ECFFA61B-5C15-43BF-A4C9-20ACE69B4389}" sibTransId="{815AAC4E-1A4C-45D8-BB8C-F2C76963A328}"/>
    <dgm:cxn modelId="{7679B835-A41C-435D-B522-B15271606855}" type="presOf" srcId="{5C925F11-2475-415F-A5F0-B1DECB3220D7}" destId="{6D9E727B-60D7-4354-BD86-99172F52FBA1}" srcOrd="0" destOrd="0" presId="urn:microsoft.com/office/officeart/2005/8/layout/hList1"/>
    <dgm:cxn modelId="{7AD1985F-AD1B-4598-A55B-F90D09115340}" srcId="{2312D6EC-6930-4859-B907-4161C08838EE}" destId="{62E0BC96-A897-4924-87A5-25193F6D2BC2}" srcOrd="0" destOrd="0" parTransId="{55189C8D-0B9F-4E3E-92EB-7EA5BF6E5DDC}" sibTransId="{6AFAD6EB-C4E3-49E5-B3B4-62D2ED688E61}"/>
    <dgm:cxn modelId="{782A5865-FB43-4AB2-A094-822414A1D385}" type="presOf" srcId="{F6E677FF-0BF6-4326-934C-C1B454B2D83E}" destId="{A068BFCF-825E-4CFD-87C9-6823F3AE50CA}" srcOrd="0" destOrd="1" presId="urn:microsoft.com/office/officeart/2005/8/layout/hList1"/>
    <dgm:cxn modelId="{C7F2DB67-FEC8-47D7-B74D-6D8E38DA8043}" type="presOf" srcId="{3E9FAA69-1126-49AD-B429-718177F7B031}" destId="{11804FC2-C817-4597-AE8F-DB77BC73C1F6}" srcOrd="0" destOrd="0" presId="urn:microsoft.com/office/officeart/2005/8/layout/hList1"/>
    <dgm:cxn modelId="{0DAF3B4C-1093-491D-BEF5-42AD47ED8C8C}" type="presOf" srcId="{62E0BC96-A897-4924-87A5-25193F6D2BC2}" destId="{D60132EB-007E-4A21-A583-FFA373AF5EA6}" srcOrd="0" destOrd="0" presId="urn:microsoft.com/office/officeart/2005/8/layout/hList1"/>
    <dgm:cxn modelId="{70BAC756-9542-4346-86EA-B11822A33D39}" type="presOf" srcId="{F8A86518-3DCA-420D-BB44-3970BE940517}" destId="{4BB10DC4-1CB4-442B-821A-CD137A74E727}" srcOrd="0" destOrd="0" presId="urn:microsoft.com/office/officeart/2005/8/layout/hList1"/>
    <dgm:cxn modelId="{1BFF9159-9A4A-435F-919A-1BA8A9B049A3}" srcId="{5C925F11-2475-415F-A5F0-B1DECB3220D7}" destId="{F8A86518-3DCA-420D-BB44-3970BE940517}" srcOrd="0" destOrd="0" parTransId="{F6F1A943-21B6-49D8-A496-2CFBDD08264B}" sibTransId="{1BDE9121-07A4-4940-BE6B-22E9E8130724}"/>
    <dgm:cxn modelId="{BFB4FF7B-DD06-492F-86C6-A77FA6004AEC}" srcId="{2312D6EC-6930-4859-B907-4161C08838EE}" destId="{5C925F11-2475-415F-A5F0-B1DECB3220D7}" srcOrd="1" destOrd="0" parTransId="{2413F9ED-B699-42C9-844F-1A0602EBBBCB}" sibTransId="{809D6596-BA16-4C4E-8F38-08D390E01AA3}"/>
    <dgm:cxn modelId="{2985527C-B681-4A92-B558-76D8439ABE92}" type="presOf" srcId="{2312D6EC-6930-4859-B907-4161C08838EE}" destId="{07B8C0C5-C1C6-4F38-B391-AD6B0DB377B3}" srcOrd="0" destOrd="0" presId="urn:microsoft.com/office/officeart/2005/8/layout/hList1"/>
    <dgm:cxn modelId="{D63F947D-9787-4933-A574-0D4FA3464304}" type="presOf" srcId="{DD96C3B0-DEE7-4AAB-A0BE-FCD35EDFEA2A}" destId="{A068BFCF-825E-4CFD-87C9-6823F3AE50CA}" srcOrd="0" destOrd="0" presId="urn:microsoft.com/office/officeart/2005/8/layout/hList1"/>
    <dgm:cxn modelId="{A0FD347F-8A54-4B31-AA1D-68710A85D014}" type="presOf" srcId="{61FCB2B7-3C0D-4F3D-A05E-491DA88B98A9}" destId="{4BB10DC4-1CB4-442B-821A-CD137A74E727}" srcOrd="0" destOrd="1" presId="urn:microsoft.com/office/officeart/2005/8/layout/hList1"/>
    <dgm:cxn modelId="{4CB03282-E354-4D4F-B6D0-79D87016A36F}" srcId="{5C925F11-2475-415F-A5F0-B1DECB3220D7}" destId="{61FCB2B7-3C0D-4F3D-A05E-491DA88B98A9}" srcOrd="1" destOrd="0" parTransId="{DC8BA749-3D95-4D94-BFDE-C449F61D902D}" sibTransId="{0A7C7F6C-F365-4E87-AC5B-D2041F10B332}"/>
    <dgm:cxn modelId="{FB80C287-54C1-4132-8691-3B5526C635B0}" srcId="{2312D6EC-6930-4859-B907-4161C08838EE}" destId="{3FC55B73-8565-4F2C-9E5F-C2FDF6FADF21}" srcOrd="2" destOrd="0" parTransId="{DE623035-5A96-45B6-A3BD-AC2283AF940A}" sibTransId="{E3572E43-A6A5-43A8-992E-D22A97F4A2A9}"/>
    <dgm:cxn modelId="{B7334596-210F-40A2-B3D9-76CCC82BBB8B}" srcId="{62E0BC96-A897-4924-87A5-25193F6D2BC2}" destId="{1ED7AE47-1A44-4266-8E1E-66853CC79D52}" srcOrd="1" destOrd="0" parTransId="{7BFA77EA-9DD9-4D49-A735-0D5C14F84380}" sibTransId="{9651A3D1-1B9E-4A6F-B523-949241AB0158}"/>
    <dgm:cxn modelId="{A0B8A29F-DCC8-44FA-8800-B6E08A3AF78B}" srcId="{3FC55B73-8565-4F2C-9E5F-C2FDF6FADF21}" destId="{DD96C3B0-DEE7-4AAB-A0BE-FCD35EDFEA2A}" srcOrd="0" destOrd="0" parTransId="{C03EF9AA-1F16-4E5F-BCE2-9AEBA0D17C3E}" sibTransId="{C3C4FF54-6236-443D-BE7F-10479F99315A}"/>
    <dgm:cxn modelId="{734ADCD6-073A-4FDD-A613-4E7C5435F086}" type="presOf" srcId="{82AF88B2-C6D3-44A3-BCA1-8ADAB9893D1D}" destId="{4BB10DC4-1CB4-442B-821A-CD137A74E727}" srcOrd="0" destOrd="2" presId="urn:microsoft.com/office/officeart/2005/8/layout/hList1"/>
    <dgm:cxn modelId="{35B25CF4-5356-4BE9-8189-6EC5CE0189D0}" srcId="{3FC55B73-8565-4F2C-9E5F-C2FDF6FADF21}" destId="{F6E677FF-0BF6-4326-934C-C1B454B2D83E}" srcOrd="1" destOrd="0" parTransId="{57642720-42E0-4519-991E-AC4DB81580DB}" sibTransId="{AB93146D-2103-4885-A8DF-BC1856C75524}"/>
    <dgm:cxn modelId="{157493F9-0A17-405F-9AD3-9557F5CF2AC1}" type="presOf" srcId="{3FC55B73-8565-4F2C-9E5F-C2FDF6FADF21}" destId="{499FB6CB-752C-4FF4-A634-DA19F9B150F8}" srcOrd="0" destOrd="0" presId="urn:microsoft.com/office/officeart/2005/8/layout/hList1"/>
    <dgm:cxn modelId="{B888A92B-4C12-459C-8305-8D1DA9574B13}" type="presParOf" srcId="{07B8C0C5-C1C6-4F38-B391-AD6B0DB377B3}" destId="{D7384827-886B-4AB2-80B6-562CE095D22B}" srcOrd="0" destOrd="0" presId="urn:microsoft.com/office/officeart/2005/8/layout/hList1"/>
    <dgm:cxn modelId="{11BB4A91-CC49-4953-AA9F-A5CDB6B3B138}" type="presParOf" srcId="{D7384827-886B-4AB2-80B6-562CE095D22B}" destId="{D60132EB-007E-4A21-A583-FFA373AF5EA6}" srcOrd="0" destOrd="0" presId="urn:microsoft.com/office/officeart/2005/8/layout/hList1"/>
    <dgm:cxn modelId="{DBE3122C-B6AC-4EDD-88B3-1A8AD5BE8A37}" type="presParOf" srcId="{D7384827-886B-4AB2-80B6-562CE095D22B}" destId="{11804FC2-C817-4597-AE8F-DB77BC73C1F6}" srcOrd="1" destOrd="0" presId="urn:microsoft.com/office/officeart/2005/8/layout/hList1"/>
    <dgm:cxn modelId="{DA5B01BB-B5E5-4C79-BFDB-99B3E81E70E2}" type="presParOf" srcId="{07B8C0C5-C1C6-4F38-B391-AD6B0DB377B3}" destId="{BB00E50C-6A99-4B43-A6A7-9EF317AB9BAC}" srcOrd="1" destOrd="0" presId="urn:microsoft.com/office/officeart/2005/8/layout/hList1"/>
    <dgm:cxn modelId="{971827F9-7D49-4227-A4CC-B89F0DE1BFD5}" type="presParOf" srcId="{07B8C0C5-C1C6-4F38-B391-AD6B0DB377B3}" destId="{3183F049-6027-4592-B345-202B54F8F857}" srcOrd="2" destOrd="0" presId="urn:microsoft.com/office/officeart/2005/8/layout/hList1"/>
    <dgm:cxn modelId="{D6BB1C64-A918-4D4A-A2A9-55194254EC01}" type="presParOf" srcId="{3183F049-6027-4592-B345-202B54F8F857}" destId="{6D9E727B-60D7-4354-BD86-99172F52FBA1}" srcOrd="0" destOrd="0" presId="urn:microsoft.com/office/officeart/2005/8/layout/hList1"/>
    <dgm:cxn modelId="{B0734133-F8E2-4465-B8AE-6BBA48771033}" type="presParOf" srcId="{3183F049-6027-4592-B345-202B54F8F857}" destId="{4BB10DC4-1CB4-442B-821A-CD137A74E727}" srcOrd="1" destOrd="0" presId="urn:microsoft.com/office/officeart/2005/8/layout/hList1"/>
    <dgm:cxn modelId="{E16AA3AB-7B08-42B7-83E8-A1CAD9D854B5}" type="presParOf" srcId="{07B8C0C5-C1C6-4F38-B391-AD6B0DB377B3}" destId="{B70D143A-C996-4362-864D-491EFB894BAA}" srcOrd="3" destOrd="0" presId="urn:microsoft.com/office/officeart/2005/8/layout/hList1"/>
    <dgm:cxn modelId="{EAEAB9B8-6928-4D6B-B8FC-A1C5CDEBDFA1}" type="presParOf" srcId="{07B8C0C5-C1C6-4F38-B391-AD6B0DB377B3}" destId="{932480B3-6E78-4D47-8430-C53CCCD79ED1}" srcOrd="4" destOrd="0" presId="urn:microsoft.com/office/officeart/2005/8/layout/hList1"/>
    <dgm:cxn modelId="{338DF9E6-8F92-4A0E-9396-D86CA095BB06}" type="presParOf" srcId="{932480B3-6E78-4D47-8430-C53CCCD79ED1}" destId="{499FB6CB-752C-4FF4-A634-DA19F9B150F8}" srcOrd="0" destOrd="0" presId="urn:microsoft.com/office/officeart/2005/8/layout/hList1"/>
    <dgm:cxn modelId="{BD1900CB-FC3E-4421-AF43-AEAC557BC539}" type="presParOf" srcId="{932480B3-6E78-4D47-8430-C53CCCD79ED1}" destId="{A068BFCF-825E-4CFD-87C9-6823F3AE50C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EDE330-150D-41E2-A827-46632538805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1847DC1-3F88-4759-AB64-B7E7498AB6AE}">
      <dgm:prSet/>
      <dgm:spPr/>
      <dgm:t>
        <a:bodyPr/>
        <a:lstStyle/>
        <a:p>
          <a:r>
            <a:rPr lang="en-US"/>
            <a:t>Connotation Of Investment </a:t>
          </a:r>
        </a:p>
      </dgm:t>
    </dgm:pt>
    <dgm:pt modelId="{EC48A56B-55DE-4F95-A039-968E83149497}" type="parTrans" cxnId="{9EACF953-445F-4180-98E5-149C08C6A66E}">
      <dgm:prSet/>
      <dgm:spPr/>
      <dgm:t>
        <a:bodyPr/>
        <a:lstStyle/>
        <a:p>
          <a:endParaRPr lang="en-US"/>
        </a:p>
      </dgm:t>
    </dgm:pt>
    <dgm:pt modelId="{483EFE34-63DD-4B08-AB2E-D6C95AEA18B9}" type="sibTrans" cxnId="{9EACF953-445F-4180-98E5-149C08C6A66E}">
      <dgm:prSet/>
      <dgm:spPr/>
      <dgm:t>
        <a:bodyPr/>
        <a:lstStyle/>
        <a:p>
          <a:endParaRPr lang="en-US"/>
        </a:p>
      </dgm:t>
    </dgm:pt>
    <dgm:pt modelId="{68B49EDA-C18C-4336-8FA3-43BAB55FB788}">
      <dgm:prSet custT="1"/>
      <dgm:spPr/>
      <dgm:t>
        <a:bodyPr/>
        <a:lstStyle/>
        <a:p>
          <a:r>
            <a:rPr lang="en-US" sz="2000" dirty="0"/>
            <a:t>No presumption of business</a:t>
          </a:r>
        </a:p>
      </dgm:t>
    </dgm:pt>
    <dgm:pt modelId="{4C62BBB8-A5F4-4EFE-9986-A18DEC59C1C8}" type="parTrans" cxnId="{E81B4055-9DD9-4396-AB1C-69972FD723E4}">
      <dgm:prSet/>
      <dgm:spPr/>
      <dgm:t>
        <a:bodyPr/>
        <a:lstStyle/>
        <a:p>
          <a:endParaRPr lang="en-US"/>
        </a:p>
      </dgm:t>
    </dgm:pt>
    <dgm:pt modelId="{A84959F3-63BE-49F9-9DB1-1F86A33A8AFE}" type="sibTrans" cxnId="{E81B4055-9DD9-4396-AB1C-69972FD723E4}">
      <dgm:prSet/>
      <dgm:spPr/>
      <dgm:t>
        <a:bodyPr/>
        <a:lstStyle/>
        <a:p>
          <a:endParaRPr lang="en-US"/>
        </a:p>
      </dgm:t>
    </dgm:pt>
    <dgm:pt modelId="{DDFC9AE8-3EB2-4943-8AD6-22938347324B}">
      <dgm:prSet custT="1"/>
      <dgm:spPr/>
      <dgm:t>
        <a:bodyPr/>
        <a:lstStyle/>
        <a:p>
          <a:r>
            <a:rPr lang="en-US" sz="2000" dirty="0"/>
            <a:t>Smt. Radha Birju Patel, 46 SOT 23 (Mum)(URO)</a:t>
          </a:r>
        </a:p>
      </dgm:t>
    </dgm:pt>
    <dgm:pt modelId="{A372E090-C3D3-4382-8061-2BA87EC3947A}" type="parTrans" cxnId="{A8FB596E-CCDE-4120-BC5A-B897E8785982}">
      <dgm:prSet/>
      <dgm:spPr/>
      <dgm:t>
        <a:bodyPr/>
        <a:lstStyle/>
        <a:p>
          <a:endParaRPr lang="en-US"/>
        </a:p>
      </dgm:t>
    </dgm:pt>
    <dgm:pt modelId="{D5C15F32-B4A3-4F83-8A54-4F64C275674F}" type="sibTrans" cxnId="{A8FB596E-CCDE-4120-BC5A-B897E8785982}">
      <dgm:prSet/>
      <dgm:spPr/>
      <dgm:t>
        <a:bodyPr/>
        <a:lstStyle/>
        <a:p>
          <a:endParaRPr lang="en-US"/>
        </a:p>
      </dgm:t>
    </dgm:pt>
    <dgm:pt modelId="{6647B235-3F83-4726-89FE-B9F99FEE1550}">
      <dgm:prSet custT="1"/>
      <dgm:spPr/>
      <dgm:t>
        <a:bodyPr/>
        <a:lstStyle/>
        <a:p>
          <a:r>
            <a:rPr lang="en-US" sz="2000" dirty="0"/>
            <a:t>ARA Trading &amp; Investment </a:t>
          </a:r>
          <a:r>
            <a:rPr lang="en-US" sz="2000" dirty="0" err="1"/>
            <a:t>P.Ltd</a:t>
          </a:r>
          <a:r>
            <a:rPr lang="en-US" sz="2000" dirty="0"/>
            <a:t> 499/PN/08 dt 31.03.09</a:t>
          </a:r>
        </a:p>
      </dgm:t>
    </dgm:pt>
    <dgm:pt modelId="{36F6B949-AE28-4496-95B9-815604A22CDC}" type="parTrans" cxnId="{D14E51C1-A04C-46F7-99B2-7CF55338670C}">
      <dgm:prSet/>
      <dgm:spPr/>
      <dgm:t>
        <a:bodyPr/>
        <a:lstStyle/>
        <a:p>
          <a:endParaRPr lang="en-US"/>
        </a:p>
      </dgm:t>
    </dgm:pt>
    <dgm:pt modelId="{0D864EB3-01BB-4E97-BAC7-7AA0563919C4}" type="sibTrans" cxnId="{D14E51C1-A04C-46F7-99B2-7CF55338670C}">
      <dgm:prSet/>
      <dgm:spPr/>
      <dgm:t>
        <a:bodyPr/>
        <a:lstStyle/>
        <a:p>
          <a:endParaRPr lang="en-US"/>
        </a:p>
      </dgm:t>
    </dgm:pt>
    <dgm:pt modelId="{582DEC06-E25E-4D37-92E9-EE3D551D3965}">
      <dgm:prSet custT="1"/>
      <dgm:spPr/>
      <dgm:t>
        <a:bodyPr/>
        <a:lstStyle/>
        <a:p>
          <a:r>
            <a:rPr lang="en-US" sz="2000" dirty="0"/>
            <a:t>Radials International, 49 SOT 567(Del.)</a:t>
          </a:r>
        </a:p>
      </dgm:t>
    </dgm:pt>
    <dgm:pt modelId="{7AE5E2E0-B187-461C-8272-FDAB246BF3A7}" type="parTrans" cxnId="{826FC856-1D9E-44C6-9E40-5D328F2221FA}">
      <dgm:prSet/>
      <dgm:spPr/>
      <dgm:t>
        <a:bodyPr/>
        <a:lstStyle/>
        <a:p>
          <a:endParaRPr lang="en-US"/>
        </a:p>
      </dgm:t>
    </dgm:pt>
    <dgm:pt modelId="{8D04802D-F635-4686-B98B-C634EFC68A79}" type="sibTrans" cxnId="{826FC856-1D9E-44C6-9E40-5D328F2221FA}">
      <dgm:prSet/>
      <dgm:spPr/>
      <dgm:t>
        <a:bodyPr/>
        <a:lstStyle/>
        <a:p>
          <a:endParaRPr lang="en-US"/>
        </a:p>
      </dgm:t>
    </dgm:pt>
    <dgm:pt modelId="{067C15BF-8870-4209-924F-C47353482852}">
      <dgm:prSet/>
      <dgm:spPr/>
      <dgm:t>
        <a:bodyPr/>
        <a:lstStyle/>
        <a:p>
          <a:r>
            <a:rPr lang="en-US"/>
            <a:t>Expenses deductibility</a:t>
          </a:r>
        </a:p>
      </dgm:t>
    </dgm:pt>
    <dgm:pt modelId="{3AEAF52C-9741-43A3-A80D-3758521BF4B0}" type="parTrans" cxnId="{676D34FB-28AF-4C36-9D4C-C41E8B50F52E}">
      <dgm:prSet/>
      <dgm:spPr/>
      <dgm:t>
        <a:bodyPr/>
        <a:lstStyle/>
        <a:p>
          <a:endParaRPr lang="en-US"/>
        </a:p>
      </dgm:t>
    </dgm:pt>
    <dgm:pt modelId="{72BE6A01-652B-457D-8DF7-B6045455F068}" type="sibTrans" cxnId="{676D34FB-28AF-4C36-9D4C-C41E8B50F52E}">
      <dgm:prSet/>
      <dgm:spPr/>
      <dgm:t>
        <a:bodyPr/>
        <a:lstStyle/>
        <a:p>
          <a:endParaRPr lang="en-US"/>
        </a:p>
      </dgm:t>
    </dgm:pt>
    <dgm:pt modelId="{689A249A-39C6-4CE0-80B9-FCA021458D04}">
      <dgm:prSet/>
      <dgm:spPr/>
      <dgm:t>
        <a:bodyPr/>
        <a:lstStyle/>
        <a:p>
          <a:r>
            <a:rPr lang="en-US" dirty="0"/>
            <a:t>Fees for unsold shares </a:t>
          </a:r>
        </a:p>
      </dgm:t>
    </dgm:pt>
    <dgm:pt modelId="{110F90FE-17B1-4371-B664-3B0E7ECB8B9A}" type="parTrans" cxnId="{D0FB5886-4114-49C8-A0EC-9AB2EA51EC0C}">
      <dgm:prSet/>
      <dgm:spPr/>
      <dgm:t>
        <a:bodyPr/>
        <a:lstStyle/>
        <a:p>
          <a:endParaRPr lang="en-US"/>
        </a:p>
      </dgm:t>
    </dgm:pt>
    <dgm:pt modelId="{1F36E545-BAC5-4587-8C34-6FA5E80DEF97}" type="sibTrans" cxnId="{D0FB5886-4114-49C8-A0EC-9AB2EA51EC0C}">
      <dgm:prSet/>
      <dgm:spPr/>
      <dgm:t>
        <a:bodyPr/>
        <a:lstStyle/>
        <a:p>
          <a:endParaRPr lang="en-US"/>
        </a:p>
      </dgm:t>
    </dgm:pt>
    <dgm:pt modelId="{598E7F02-369C-45A1-A844-7370C37EDA4E}">
      <dgm:prSet/>
      <dgm:spPr/>
      <dgm:t>
        <a:bodyPr/>
        <a:lstStyle/>
        <a:p>
          <a:r>
            <a:rPr lang="en-US" dirty="0"/>
            <a:t>Return based fees</a:t>
          </a:r>
        </a:p>
      </dgm:t>
    </dgm:pt>
    <dgm:pt modelId="{36DEE9E2-C020-47F6-A6FC-35B6033FB8BA}" type="parTrans" cxnId="{61CA1A09-4F1A-4DA1-9E8D-5D6286DE56C9}">
      <dgm:prSet/>
      <dgm:spPr/>
      <dgm:t>
        <a:bodyPr/>
        <a:lstStyle/>
        <a:p>
          <a:endParaRPr lang="en-US"/>
        </a:p>
      </dgm:t>
    </dgm:pt>
    <dgm:pt modelId="{E51FA188-A1F6-4952-84DF-A444D8B16B35}" type="sibTrans" cxnId="{61CA1A09-4F1A-4DA1-9E8D-5D6286DE56C9}">
      <dgm:prSet/>
      <dgm:spPr/>
      <dgm:t>
        <a:bodyPr/>
        <a:lstStyle/>
        <a:p>
          <a:endParaRPr lang="en-US"/>
        </a:p>
      </dgm:t>
    </dgm:pt>
    <dgm:pt modelId="{C6742364-4029-4365-89B8-62177F78DE36}">
      <dgm:prSet/>
      <dgm:spPr/>
      <dgm:t>
        <a:bodyPr/>
        <a:lstStyle/>
        <a:p>
          <a:r>
            <a:rPr lang="en-US" dirty="0"/>
            <a:t>Termination fees </a:t>
          </a:r>
        </a:p>
      </dgm:t>
    </dgm:pt>
    <dgm:pt modelId="{68C386F9-C5A8-4FB0-B554-D4B43EC155C2}" type="parTrans" cxnId="{F4749460-8363-478D-B0F6-058AC27551BA}">
      <dgm:prSet/>
      <dgm:spPr/>
      <dgm:t>
        <a:bodyPr/>
        <a:lstStyle/>
        <a:p>
          <a:endParaRPr lang="en-US"/>
        </a:p>
      </dgm:t>
    </dgm:pt>
    <dgm:pt modelId="{BD397B63-98A1-411E-B855-BA02A57F264A}" type="sibTrans" cxnId="{F4749460-8363-478D-B0F6-058AC27551BA}">
      <dgm:prSet/>
      <dgm:spPr/>
      <dgm:t>
        <a:bodyPr/>
        <a:lstStyle/>
        <a:p>
          <a:endParaRPr lang="en-US"/>
        </a:p>
      </dgm:t>
    </dgm:pt>
    <dgm:pt modelId="{EF2E688F-E26E-40D3-AE27-0EEAD6A51418}">
      <dgm:prSet/>
      <dgm:spPr/>
      <dgm:t>
        <a:bodyPr/>
        <a:lstStyle/>
        <a:p>
          <a:r>
            <a:rPr lang="en-US" dirty="0"/>
            <a:t>Maintenance fees</a:t>
          </a:r>
        </a:p>
      </dgm:t>
    </dgm:pt>
    <dgm:pt modelId="{86BC59AB-0866-4BC5-B484-B4FB687A8F0D}" type="parTrans" cxnId="{0998143E-51E9-49BB-B6A5-ED94329040F6}">
      <dgm:prSet/>
      <dgm:spPr/>
      <dgm:t>
        <a:bodyPr/>
        <a:lstStyle/>
        <a:p>
          <a:endParaRPr lang="en-US"/>
        </a:p>
      </dgm:t>
    </dgm:pt>
    <dgm:pt modelId="{E59FF507-A7C5-44C5-83E3-19FA37CCA91D}" type="sibTrans" cxnId="{0998143E-51E9-49BB-B6A5-ED94329040F6}">
      <dgm:prSet/>
      <dgm:spPr/>
      <dgm:t>
        <a:bodyPr/>
        <a:lstStyle/>
        <a:p>
          <a:endParaRPr lang="en-US"/>
        </a:p>
      </dgm:t>
    </dgm:pt>
    <dgm:pt modelId="{B3F5DE5D-BE47-4E4B-B2AA-CED86CE9F830}">
      <dgm:prSet/>
      <dgm:spPr/>
      <dgm:t>
        <a:bodyPr/>
        <a:lstStyle/>
        <a:p>
          <a:r>
            <a:rPr lang="en-US" dirty="0"/>
            <a:t>Year of deduction</a:t>
          </a:r>
        </a:p>
      </dgm:t>
    </dgm:pt>
    <dgm:pt modelId="{F7946011-BBFE-4462-89A7-31784C02B611}" type="parTrans" cxnId="{2F78F960-B562-4ECA-AB30-F1B4EB1D1AA6}">
      <dgm:prSet/>
      <dgm:spPr/>
      <dgm:t>
        <a:bodyPr/>
        <a:lstStyle/>
        <a:p>
          <a:endParaRPr lang="en-US"/>
        </a:p>
      </dgm:t>
    </dgm:pt>
    <dgm:pt modelId="{913E70F1-F55C-4D00-A193-6D71A99750CD}" type="sibTrans" cxnId="{2F78F960-B562-4ECA-AB30-F1B4EB1D1AA6}">
      <dgm:prSet/>
      <dgm:spPr/>
      <dgm:t>
        <a:bodyPr/>
        <a:lstStyle/>
        <a:p>
          <a:endParaRPr lang="en-US"/>
        </a:p>
      </dgm:t>
    </dgm:pt>
    <dgm:pt modelId="{CBFD7DA8-DB11-4817-9D81-3648337BE62D}">
      <dgm:prSet/>
      <dgm:spPr/>
      <dgm:t>
        <a:bodyPr/>
        <a:lstStyle/>
        <a:p>
          <a:r>
            <a:rPr lang="en-US" dirty="0"/>
            <a:t>KRA Holding &amp; Trading (P)Ltd., 46 SOT 19(Pune)</a:t>
          </a:r>
        </a:p>
      </dgm:t>
    </dgm:pt>
    <dgm:pt modelId="{D90F38C9-1F41-4D43-9305-D22320BBC0B1}" type="parTrans" cxnId="{D3FD1A29-8223-4AD1-ACF0-D06D7A525805}">
      <dgm:prSet/>
      <dgm:spPr/>
      <dgm:t>
        <a:bodyPr/>
        <a:lstStyle/>
        <a:p>
          <a:endParaRPr lang="en-US"/>
        </a:p>
      </dgm:t>
    </dgm:pt>
    <dgm:pt modelId="{4A4EE454-947F-44B3-8708-2F46B45F4F4F}" type="sibTrans" cxnId="{D3FD1A29-8223-4AD1-ACF0-D06D7A525805}">
      <dgm:prSet/>
      <dgm:spPr/>
      <dgm:t>
        <a:bodyPr/>
        <a:lstStyle/>
        <a:p>
          <a:endParaRPr lang="en-US"/>
        </a:p>
      </dgm:t>
    </dgm:pt>
    <dgm:pt modelId="{6197D520-DF1C-44A9-BA94-8D227E851C01}">
      <dgm:prSet/>
      <dgm:spPr/>
      <dgm:t>
        <a:bodyPr/>
        <a:lstStyle/>
        <a:p>
          <a:r>
            <a:rPr lang="en-US" dirty="0"/>
            <a:t>Devendra Motilal Kothari, 136 TTJ 188(Mum)</a:t>
          </a:r>
        </a:p>
      </dgm:t>
    </dgm:pt>
    <dgm:pt modelId="{1EAB4677-15C4-4E3B-A7A3-E51962846607}" type="parTrans" cxnId="{4EEA95C9-1119-41F0-AC5D-EBDA303C20A6}">
      <dgm:prSet/>
      <dgm:spPr/>
      <dgm:t>
        <a:bodyPr/>
        <a:lstStyle/>
        <a:p>
          <a:endParaRPr lang="en-US"/>
        </a:p>
      </dgm:t>
    </dgm:pt>
    <dgm:pt modelId="{F53013C6-7F28-48BD-92E3-8B9603EE6DDA}" type="sibTrans" cxnId="{4EEA95C9-1119-41F0-AC5D-EBDA303C20A6}">
      <dgm:prSet/>
      <dgm:spPr/>
      <dgm:t>
        <a:bodyPr/>
        <a:lstStyle/>
        <a:p>
          <a:endParaRPr lang="en-US"/>
        </a:p>
      </dgm:t>
    </dgm:pt>
    <dgm:pt modelId="{D3C88135-CD9E-4FB2-812D-A4F90057C710}">
      <dgm:prSet/>
      <dgm:spPr/>
      <dgm:t>
        <a:bodyPr/>
        <a:lstStyle/>
        <a:p>
          <a:r>
            <a:rPr lang="en-US" dirty="0"/>
            <a:t>Homi K. Bhabha, 48 SOT 102(Mum.)</a:t>
          </a:r>
        </a:p>
      </dgm:t>
    </dgm:pt>
    <dgm:pt modelId="{AB4EE6A3-4294-463F-AFB6-11CCF544D102}" type="parTrans" cxnId="{E8479903-3496-4927-84FB-FC7FDC5F6DC3}">
      <dgm:prSet/>
      <dgm:spPr/>
      <dgm:t>
        <a:bodyPr/>
        <a:lstStyle/>
        <a:p>
          <a:endParaRPr lang="en-US"/>
        </a:p>
      </dgm:t>
    </dgm:pt>
    <dgm:pt modelId="{64550D4D-B61C-4479-812D-AE58508768B4}" type="sibTrans" cxnId="{E8479903-3496-4927-84FB-FC7FDC5F6DC3}">
      <dgm:prSet/>
      <dgm:spPr/>
      <dgm:t>
        <a:bodyPr/>
        <a:lstStyle/>
        <a:p>
          <a:endParaRPr lang="en-US"/>
        </a:p>
      </dgm:t>
    </dgm:pt>
    <dgm:pt modelId="{BBE8D7F5-4191-461F-939F-87CAEAACADA6}">
      <dgm:prSet/>
      <dgm:spPr/>
      <dgm:t>
        <a:bodyPr/>
        <a:lstStyle/>
        <a:p>
          <a:r>
            <a:rPr lang="en-US" dirty="0"/>
            <a:t>Alternatively, COA </a:t>
          </a:r>
        </a:p>
      </dgm:t>
    </dgm:pt>
    <dgm:pt modelId="{F541E5EC-9ABD-4C92-A702-F70CA855FB19}" type="parTrans" cxnId="{07D70733-DED4-4815-A768-1D758CB064CA}">
      <dgm:prSet/>
      <dgm:spPr/>
      <dgm:t>
        <a:bodyPr/>
        <a:lstStyle/>
        <a:p>
          <a:endParaRPr lang="en-US"/>
        </a:p>
      </dgm:t>
    </dgm:pt>
    <dgm:pt modelId="{492ACB0C-2271-426B-80A5-AE5B9D19C954}" type="sibTrans" cxnId="{07D70733-DED4-4815-A768-1D758CB064CA}">
      <dgm:prSet/>
      <dgm:spPr/>
      <dgm:t>
        <a:bodyPr/>
        <a:lstStyle/>
        <a:p>
          <a:endParaRPr lang="en-US"/>
        </a:p>
      </dgm:t>
    </dgm:pt>
    <dgm:pt modelId="{BF2D9ACE-9E26-4EFD-BF0F-6CB9A273855A}" type="pres">
      <dgm:prSet presAssocID="{7CEDE330-150D-41E2-A827-466325388052}" presName="Name0" presStyleCnt="0">
        <dgm:presLayoutVars>
          <dgm:dir/>
          <dgm:animLvl val="lvl"/>
          <dgm:resizeHandles val="exact"/>
        </dgm:presLayoutVars>
      </dgm:prSet>
      <dgm:spPr/>
    </dgm:pt>
    <dgm:pt modelId="{D23DA0F6-2C06-4F2A-9780-3D247A7585FA}" type="pres">
      <dgm:prSet presAssocID="{21847DC1-3F88-4759-AB64-B7E7498AB6AE}" presName="composite" presStyleCnt="0"/>
      <dgm:spPr/>
    </dgm:pt>
    <dgm:pt modelId="{E325E018-8C9D-4514-8C88-B954A3B93EFE}" type="pres">
      <dgm:prSet presAssocID="{21847DC1-3F88-4759-AB64-B7E7498AB6A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64B4953-9302-46D8-8FA8-7A94B4E59B50}" type="pres">
      <dgm:prSet presAssocID="{21847DC1-3F88-4759-AB64-B7E7498AB6AE}" presName="desTx" presStyleLbl="alignAccFollowNode1" presStyleIdx="0" presStyleCnt="2">
        <dgm:presLayoutVars>
          <dgm:bulletEnabled val="1"/>
        </dgm:presLayoutVars>
      </dgm:prSet>
      <dgm:spPr/>
    </dgm:pt>
    <dgm:pt modelId="{E0A562D9-829F-4A23-97D1-AADDB777D1C7}" type="pres">
      <dgm:prSet presAssocID="{483EFE34-63DD-4B08-AB2E-D6C95AEA18B9}" presName="space" presStyleCnt="0"/>
      <dgm:spPr/>
    </dgm:pt>
    <dgm:pt modelId="{45C06658-AA11-4EE1-859F-DF0D15FB4D83}" type="pres">
      <dgm:prSet presAssocID="{067C15BF-8870-4209-924F-C47353482852}" presName="composite" presStyleCnt="0"/>
      <dgm:spPr/>
    </dgm:pt>
    <dgm:pt modelId="{3EEA6A13-C7F6-4A10-8D1F-356CC50A3EDA}" type="pres">
      <dgm:prSet presAssocID="{067C15BF-8870-4209-924F-C4735348285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00B6465-EE90-4AD1-86B7-23E6BE82BC59}" type="pres">
      <dgm:prSet presAssocID="{067C15BF-8870-4209-924F-C47353482852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E8479903-3496-4927-84FB-FC7FDC5F6DC3}" srcId="{067C15BF-8870-4209-924F-C47353482852}" destId="{D3C88135-CD9E-4FB2-812D-A4F90057C710}" srcOrd="7" destOrd="0" parTransId="{AB4EE6A3-4294-463F-AFB6-11CCF544D102}" sibTransId="{64550D4D-B61C-4479-812D-AE58508768B4}"/>
    <dgm:cxn modelId="{61CA1A09-4F1A-4DA1-9E8D-5D6286DE56C9}" srcId="{067C15BF-8870-4209-924F-C47353482852}" destId="{598E7F02-369C-45A1-A844-7370C37EDA4E}" srcOrd="1" destOrd="0" parTransId="{36DEE9E2-C020-47F6-A6FC-35B6033FB8BA}" sibTransId="{E51FA188-A1F6-4952-84DF-A444D8B16B35}"/>
    <dgm:cxn modelId="{AF722019-098F-4C44-B574-7D57731BC997}" type="presOf" srcId="{067C15BF-8870-4209-924F-C47353482852}" destId="{3EEA6A13-C7F6-4A10-8D1F-356CC50A3EDA}" srcOrd="0" destOrd="0" presId="urn:microsoft.com/office/officeart/2005/8/layout/hList1"/>
    <dgm:cxn modelId="{69617C27-F117-4306-A15B-6469351DB13A}" type="presOf" srcId="{582DEC06-E25E-4D37-92E9-EE3D551D3965}" destId="{E64B4953-9302-46D8-8FA8-7A94B4E59B50}" srcOrd="0" destOrd="3" presId="urn:microsoft.com/office/officeart/2005/8/layout/hList1"/>
    <dgm:cxn modelId="{D3FD1A29-8223-4AD1-ACF0-D06D7A525805}" srcId="{067C15BF-8870-4209-924F-C47353482852}" destId="{CBFD7DA8-DB11-4817-9D81-3648337BE62D}" srcOrd="5" destOrd="0" parTransId="{D90F38C9-1F41-4D43-9305-D22320BBC0B1}" sibTransId="{4A4EE454-947F-44B3-8708-2F46B45F4F4F}"/>
    <dgm:cxn modelId="{07D70733-DED4-4815-A768-1D758CB064CA}" srcId="{067C15BF-8870-4209-924F-C47353482852}" destId="{BBE8D7F5-4191-461F-939F-87CAEAACADA6}" srcOrd="8" destOrd="0" parTransId="{F541E5EC-9ABD-4C92-A702-F70CA855FB19}" sibTransId="{492ACB0C-2271-426B-80A5-AE5B9D19C954}"/>
    <dgm:cxn modelId="{B1D8EB34-35A6-4ADC-AC5D-49151314FA7C}" type="presOf" srcId="{6647B235-3F83-4726-89FE-B9F99FEE1550}" destId="{E64B4953-9302-46D8-8FA8-7A94B4E59B50}" srcOrd="0" destOrd="2" presId="urn:microsoft.com/office/officeart/2005/8/layout/hList1"/>
    <dgm:cxn modelId="{00A17C3C-A53D-4FF4-8B90-D8BD34249669}" type="presOf" srcId="{CBFD7DA8-DB11-4817-9D81-3648337BE62D}" destId="{B00B6465-EE90-4AD1-86B7-23E6BE82BC59}" srcOrd="0" destOrd="5" presId="urn:microsoft.com/office/officeart/2005/8/layout/hList1"/>
    <dgm:cxn modelId="{0998143E-51E9-49BB-B6A5-ED94329040F6}" srcId="{067C15BF-8870-4209-924F-C47353482852}" destId="{EF2E688F-E26E-40D3-AE27-0EEAD6A51418}" srcOrd="3" destOrd="0" parTransId="{86BC59AB-0866-4BC5-B484-B4FB687A8F0D}" sibTransId="{E59FF507-A7C5-44C5-83E3-19FA37CCA91D}"/>
    <dgm:cxn modelId="{33CA875B-1246-4BA3-AE75-620202AF8E2D}" type="presOf" srcId="{689A249A-39C6-4CE0-80B9-FCA021458D04}" destId="{B00B6465-EE90-4AD1-86B7-23E6BE82BC59}" srcOrd="0" destOrd="0" presId="urn:microsoft.com/office/officeart/2005/8/layout/hList1"/>
    <dgm:cxn modelId="{F4749460-8363-478D-B0F6-058AC27551BA}" srcId="{067C15BF-8870-4209-924F-C47353482852}" destId="{C6742364-4029-4365-89B8-62177F78DE36}" srcOrd="2" destOrd="0" parTransId="{68C386F9-C5A8-4FB0-B554-D4B43EC155C2}" sibTransId="{BD397B63-98A1-411E-B855-BA02A57F264A}"/>
    <dgm:cxn modelId="{2F78F960-B562-4ECA-AB30-F1B4EB1D1AA6}" srcId="{067C15BF-8870-4209-924F-C47353482852}" destId="{B3F5DE5D-BE47-4E4B-B2AA-CED86CE9F830}" srcOrd="4" destOrd="0" parTransId="{F7946011-BBFE-4462-89A7-31784C02B611}" sibTransId="{913E70F1-F55C-4D00-A193-6D71A99750CD}"/>
    <dgm:cxn modelId="{4947E262-78E2-40DD-AA4B-9AB34EEDE3CD}" type="presOf" srcId="{D3C88135-CD9E-4FB2-812D-A4F90057C710}" destId="{B00B6465-EE90-4AD1-86B7-23E6BE82BC59}" srcOrd="0" destOrd="7" presId="urn:microsoft.com/office/officeart/2005/8/layout/hList1"/>
    <dgm:cxn modelId="{F0AE3945-8BB6-45E9-B401-F1A4D9380546}" type="presOf" srcId="{EF2E688F-E26E-40D3-AE27-0EEAD6A51418}" destId="{B00B6465-EE90-4AD1-86B7-23E6BE82BC59}" srcOrd="0" destOrd="3" presId="urn:microsoft.com/office/officeart/2005/8/layout/hList1"/>
    <dgm:cxn modelId="{A8FB596E-CCDE-4120-BC5A-B897E8785982}" srcId="{21847DC1-3F88-4759-AB64-B7E7498AB6AE}" destId="{DDFC9AE8-3EB2-4943-8AD6-22938347324B}" srcOrd="1" destOrd="0" parTransId="{A372E090-C3D3-4382-8061-2BA87EC3947A}" sibTransId="{D5C15F32-B4A3-4F83-8A54-4F64C275674F}"/>
    <dgm:cxn modelId="{C3555771-29D6-4AA3-8F6D-7C6985968176}" type="presOf" srcId="{21847DC1-3F88-4759-AB64-B7E7498AB6AE}" destId="{E325E018-8C9D-4514-8C88-B954A3B93EFE}" srcOrd="0" destOrd="0" presId="urn:microsoft.com/office/officeart/2005/8/layout/hList1"/>
    <dgm:cxn modelId="{FFE98D53-A137-42AD-BD60-117E8F476411}" type="presOf" srcId="{B3F5DE5D-BE47-4E4B-B2AA-CED86CE9F830}" destId="{B00B6465-EE90-4AD1-86B7-23E6BE82BC59}" srcOrd="0" destOrd="4" presId="urn:microsoft.com/office/officeart/2005/8/layout/hList1"/>
    <dgm:cxn modelId="{9EACF953-445F-4180-98E5-149C08C6A66E}" srcId="{7CEDE330-150D-41E2-A827-466325388052}" destId="{21847DC1-3F88-4759-AB64-B7E7498AB6AE}" srcOrd="0" destOrd="0" parTransId="{EC48A56B-55DE-4F95-A039-968E83149497}" sibTransId="{483EFE34-63DD-4B08-AB2E-D6C95AEA18B9}"/>
    <dgm:cxn modelId="{E81B4055-9DD9-4396-AB1C-69972FD723E4}" srcId="{21847DC1-3F88-4759-AB64-B7E7498AB6AE}" destId="{68B49EDA-C18C-4336-8FA3-43BAB55FB788}" srcOrd="0" destOrd="0" parTransId="{4C62BBB8-A5F4-4EFE-9986-A18DEC59C1C8}" sibTransId="{A84959F3-63BE-49F9-9DB1-1F86A33A8AFE}"/>
    <dgm:cxn modelId="{826FC856-1D9E-44C6-9E40-5D328F2221FA}" srcId="{21847DC1-3F88-4759-AB64-B7E7498AB6AE}" destId="{582DEC06-E25E-4D37-92E9-EE3D551D3965}" srcOrd="3" destOrd="0" parTransId="{7AE5E2E0-B187-461C-8272-FDAB246BF3A7}" sibTransId="{8D04802D-F635-4686-B98B-C634EFC68A79}"/>
    <dgm:cxn modelId="{7A303B81-CD45-4754-B216-6CB664C88854}" type="presOf" srcId="{DDFC9AE8-3EB2-4943-8AD6-22938347324B}" destId="{E64B4953-9302-46D8-8FA8-7A94B4E59B50}" srcOrd="0" destOrd="1" presId="urn:microsoft.com/office/officeart/2005/8/layout/hList1"/>
    <dgm:cxn modelId="{D0FB5886-4114-49C8-A0EC-9AB2EA51EC0C}" srcId="{067C15BF-8870-4209-924F-C47353482852}" destId="{689A249A-39C6-4CE0-80B9-FCA021458D04}" srcOrd="0" destOrd="0" parTransId="{110F90FE-17B1-4371-B664-3B0E7ECB8B9A}" sibTransId="{1F36E545-BAC5-4587-8C34-6FA5E80DEF97}"/>
    <dgm:cxn modelId="{F71AD8A3-C867-46D8-B143-0682A88F2995}" type="presOf" srcId="{C6742364-4029-4365-89B8-62177F78DE36}" destId="{B00B6465-EE90-4AD1-86B7-23E6BE82BC59}" srcOrd="0" destOrd="2" presId="urn:microsoft.com/office/officeart/2005/8/layout/hList1"/>
    <dgm:cxn modelId="{AEB71FB4-2A74-476F-AA52-0AADAD188C14}" type="presOf" srcId="{6197D520-DF1C-44A9-BA94-8D227E851C01}" destId="{B00B6465-EE90-4AD1-86B7-23E6BE82BC59}" srcOrd="0" destOrd="6" presId="urn:microsoft.com/office/officeart/2005/8/layout/hList1"/>
    <dgm:cxn modelId="{85FCE6B5-B2C2-4C77-BF9E-2B3402FFE069}" type="presOf" srcId="{68B49EDA-C18C-4336-8FA3-43BAB55FB788}" destId="{E64B4953-9302-46D8-8FA8-7A94B4E59B50}" srcOrd="0" destOrd="0" presId="urn:microsoft.com/office/officeart/2005/8/layout/hList1"/>
    <dgm:cxn modelId="{36E11ABE-1539-4FDA-A9C6-C07471DB389C}" type="presOf" srcId="{BBE8D7F5-4191-461F-939F-87CAEAACADA6}" destId="{B00B6465-EE90-4AD1-86B7-23E6BE82BC59}" srcOrd="0" destOrd="8" presId="urn:microsoft.com/office/officeart/2005/8/layout/hList1"/>
    <dgm:cxn modelId="{D14E51C1-A04C-46F7-99B2-7CF55338670C}" srcId="{21847DC1-3F88-4759-AB64-B7E7498AB6AE}" destId="{6647B235-3F83-4726-89FE-B9F99FEE1550}" srcOrd="2" destOrd="0" parTransId="{36F6B949-AE28-4496-95B9-815604A22CDC}" sibTransId="{0D864EB3-01BB-4E97-BAC7-7AA0563919C4}"/>
    <dgm:cxn modelId="{B38915C2-F0ED-4A77-91D7-3D1315A6A95C}" type="presOf" srcId="{7CEDE330-150D-41E2-A827-466325388052}" destId="{BF2D9ACE-9E26-4EFD-BF0F-6CB9A273855A}" srcOrd="0" destOrd="0" presId="urn:microsoft.com/office/officeart/2005/8/layout/hList1"/>
    <dgm:cxn modelId="{4EEA95C9-1119-41F0-AC5D-EBDA303C20A6}" srcId="{067C15BF-8870-4209-924F-C47353482852}" destId="{6197D520-DF1C-44A9-BA94-8D227E851C01}" srcOrd="6" destOrd="0" parTransId="{1EAB4677-15C4-4E3B-A7A3-E51962846607}" sibTransId="{F53013C6-7F28-48BD-92E3-8B9603EE6DDA}"/>
    <dgm:cxn modelId="{DF8699D5-259A-4E25-9BAB-A3E61ABF6E8C}" type="presOf" srcId="{598E7F02-369C-45A1-A844-7370C37EDA4E}" destId="{B00B6465-EE90-4AD1-86B7-23E6BE82BC59}" srcOrd="0" destOrd="1" presId="urn:microsoft.com/office/officeart/2005/8/layout/hList1"/>
    <dgm:cxn modelId="{676D34FB-28AF-4C36-9D4C-C41E8B50F52E}" srcId="{7CEDE330-150D-41E2-A827-466325388052}" destId="{067C15BF-8870-4209-924F-C47353482852}" srcOrd="1" destOrd="0" parTransId="{3AEAF52C-9741-43A3-A80D-3758521BF4B0}" sibTransId="{72BE6A01-652B-457D-8DF7-B6045455F068}"/>
    <dgm:cxn modelId="{A3F1B27D-13BC-4669-A977-ED811AD9B9D9}" type="presParOf" srcId="{BF2D9ACE-9E26-4EFD-BF0F-6CB9A273855A}" destId="{D23DA0F6-2C06-4F2A-9780-3D247A7585FA}" srcOrd="0" destOrd="0" presId="urn:microsoft.com/office/officeart/2005/8/layout/hList1"/>
    <dgm:cxn modelId="{0052A246-84DC-44D7-8113-58B5EEABA2CC}" type="presParOf" srcId="{D23DA0F6-2C06-4F2A-9780-3D247A7585FA}" destId="{E325E018-8C9D-4514-8C88-B954A3B93EFE}" srcOrd="0" destOrd="0" presId="urn:microsoft.com/office/officeart/2005/8/layout/hList1"/>
    <dgm:cxn modelId="{C7E1D149-7EE2-4827-95E7-5B48B50ABFA1}" type="presParOf" srcId="{D23DA0F6-2C06-4F2A-9780-3D247A7585FA}" destId="{E64B4953-9302-46D8-8FA8-7A94B4E59B50}" srcOrd="1" destOrd="0" presId="urn:microsoft.com/office/officeart/2005/8/layout/hList1"/>
    <dgm:cxn modelId="{21FC281C-E5B2-4E24-862D-EF79C2024712}" type="presParOf" srcId="{BF2D9ACE-9E26-4EFD-BF0F-6CB9A273855A}" destId="{E0A562D9-829F-4A23-97D1-AADDB777D1C7}" srcOrd="1" destOrd="0" presId="urn:microsoft.com/office/officeart/2005/8/layout/hList1"/>
    <dgm:cxn modelId="{1994A4AE-D4B5-4380-A56A-4EF6BE799451}" type="presParOf" srcId="{BF2D9ACE-9E26-4EFD-BF0F-6CB9A273855A}" destId="{45C06658-AA11-4EE1-859F-DF0D15FB4D83}" srcOrd="2" destOrd="0" presId="urn:microsoft.com/office/officeart/2005/8/layout/hList1"/>
    <dgm:cxn modelId="{5A8C1948-83E0-4968-8048-6B7AEB66F610}" type="presParOf" srcId="{45C06658-AA11-4EE1-859F-DF0D15FB4D83}" destId="{3EEA6A13-C7F6-4A10-8D1F-356CC50A3EDA}" srcOrd="0" destOrd="0" presId="urn:microsoft.com/office/officeart/2005/8/layout/hList1"/>
    <dgm:cxn modelId="{9314E7BD-6F0C-4755-8323-A362155C7AD7}" type="presParOf" srcId="{45C06658-AA11-4EE1-859F-DF0D15FB4D83}" destId="{B00B6465-EE90-4AD1-86B7-23E6BE82BC5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23E099-C92D-4524-A868-16068B94EC7C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4F9CF5A-6E48-4693-BBD6-675949DDA042}">
      <dgm:prSet/>
      <dgm:spPr/>
      <dgm:t>
        <a:bodyPr/>
        <a:lstStyle/>
        <a:p>
          <a:r>
            <a:rPr lang="en-US"/>
            <a:t>Arbitrage</a:t>
          </a:r>
        </a:p>
      </dgm:t>
    </dgm:pt>
    <dgm:pt modelId="{23E7CEB1-8B25-4B46-8D50-E503F2F52EE6}" type="parTrans" cxnId="{C4EC0C11-3266-4FFD-8099-929281FFC17B}">
      <dgm:prSet/>
      <dgm:spPr/>
      <dgm:t>
        <a:bodyPr/>
        <a:lstStyle/>
        <a:p>
          <a:endParaRPr lang="en-US"/>
        </a:p>
      </dgm:t>
    </dgm:pt>
    <dgm:pt modelId="{87E1231C-BB35-417D-B53A-35937CBF42A7}" type="sibTrans" cxnId="{C4EC0C11-3266-4FFD-8099-929281FFC17B}">
      <dgm:prSet/>
      <dgm:spPr/>
      <dgm:t>
        <a:bodyPr/>
        <a:lstStyle/>
        <a:p>
          <a:endParaRPr lang="en-US"/>
        </a:p>
      </dgm:t>
    </dgm:pt>
    <dgm:pt modelId="{E7670B31-7617-4B2B-8489-0622B1973ADE}">
      <dgm:prSet/>
      <dgm:spPr/>
      <dgm:t>
        <a:bodyPr/>
        <a:lstStyle/>
        <a:p>
          <a:r>
            <a:rPr lang="en-US"/>
            <a:t>Nature of activity  - Objectives</a:t>
          </a:r>
        </a:p>
      </dgm:t>
    </dgm:pt>
    <dgm:pt modelId="{C88AABB2-2713-4D5E-8D55-9535A72C289E}" type="parTrans" cxnId="{FC695680-0841-4D62-8DBB-5530AF016846}">
      <dgm:prSet/>
      <dgm:spPr/>
      <dgm:t>
        <a:bodyPr/>
        <a:lstStyle/>
        <a:p>
          <a:endParaRPr lang="en-US"/>
        </a:p>
      </dgm:t>
    </dgm:pt>
    <dgm:pt modelId="{D0AC9C49-BACC-4A74-ABF0-189D28607BBF}" type="sibTrans" cxnId="{FC695680-0841-4D62-8DBB-5530AF016846}">
      <dgm:prSet/>
      <dgm:spPr/>
      <dgm:t>
        <a:bodyPr/>
        <a:lstStyle/>
        <a:p>
          <a:endParaRPr lang="en-US"/>
        </a:p>
      </dgm:t>
    </dgm:pt>
    <dgm:pt modelId="{BC6538D4-A771-478E-82E5-403A6E2092A6}">
      <dgm:prSet/>
      <dgm:spPr/>
      <dgm:t>
        <a:bodyPr/>
        <a:lstStyle/>
        <a:p>
          <a:r>
            <a:rPr lang="en-US" dirty="0"/>
            <a:t>Character of Income, </a:t>
          </a:r>
        </a:p>
      </dgm:t>
    </dgm:pt>
    <dgm:pt modelId="{F1ED43D9-9C71-4A0E-B256-48E6A827DCE7}" type="parTrans" cxnId="{F4A86649-F073-4770-B0EB-D95275D9C832}">
      <dgm:prSet/>
      <dgm:spPr/>
      <dgm:t>
        <a:bodyPr/>
        <a:lstStyle/>
        <a:p>
          <a:endParaRPr lang="en-US"/>
        </a:p>
      </dgm:t>
    </dgm:pt>
    <dgm:pt modelId="{CC2C63C6-6DBD-42CB-854F-64ADD7EE8156}" type="sibTrans" cxnId="{F4A86649-F073-4770-B0EB-D95275D9C832}">
      <dgm:prSet/>
      <dgm:spPr/>
      <dgm:t>
        <a:bodyPr/>
        <a:lstStyle/>
        <a:p>
          <a:endParaRPr lang="en-US"/>
        </a:p>
      </dgm:t>
    </dgm:pt>
    <dgm:pt modelId="{ED6E4612-7D8E-4A15-83BA-940C00234AA1}">
      <dgm:prSet/>
      <dgm:spPr/>
      <dgm:t>
        <a:bodyPr/>
        <a:lstStyle/>
        <a:p>
          <a:r>
            <a:rPr lang="en-US" dirty="0"/>
            <a:t>Speculative transactions  -  Delivery    -  Hedging</a:t>
          </a:r>
        </a:p>
      </dgm:t>
    </dgm:pt>
    <dgm:pt modelId="{E06A0136-CCCB-4E82-9968-5638CF0FF27B}" type="parTrans" cxnId="{FC51DD43-6E34-431A-89A9-908322604C20}">
      <dgm:prSet/>
      <dgm:spPr/>
      <dgm:t>
        <a:bodyPr/>
        <a:lstStyle/>
        <a:p>
          <a:endParaRPr lang="en-US"/>
        </a:p>
      </dgm:t>
    </dgm:pt>
    <dgm:pt modelId="{8FD59B4B-A096-4139-9BCA-C0AE5DDC9C12}" type="sibTrans" cxnId="{FC51DD43-6E34-431A-89A9-908322604C20}">
      <dgm:prSet/>
      <dgm:spPr/>
      <dgm:t>
        <a:bodyPr/>
        <a:lstStyle/>
        <a:p>
          <a:endParaRPr lang="en-US"/>
        </a:p>
      </dgm:t>
    </dgm:pt>
    <dgm:pt modelId="{FAF439BB-7AFD-45A2-B24A-BD5275D310A5}">
      <dgm:prSet/>
      <dgm:spPr/>
      <dgm:t>
        <a:bodyPr/>
        <a:lstStyle/>
        <a:p>
          <a:r>
            <a:rPr lang="en-US" dirty="0"/>
            <a:t>Losses  - S. 43(5)</a:t>
          </a:r>
        </a:p>
      </dgm:t>
    </dgm:pt>
    <dgm:pt modelId="{AD87065F-F39E-48AA-8556-B45309C455CF}" type="parTrans" cxnId="{2395A402-D88B-4762-89F7-14AC4B47CF14}">
      <dgm:prSet/>
      <dgm:spPr/>
      <dgm:t>
        <a:bodyPr/>
        <a:lstStyle/>
        <a:p>
          <a:endParaRPr lang="en-US"/>
        </a:p>
      </dgm:t>
    </dgm:pt>
    <dgm:pt modelId="{F84950BC-8B25-4165-A877-DC2026E864EC}" type="sibTrans" cxnId="{2395A402-D88B-4762-89F7-14AC4B47CF14}">
      <dgm:prSet/>
      <dgm:spPr/>
      <dgm:t>
        <a:bodyPr/>
        <a:lstStyle/>
        <a:p>
          <a:endParaRPr lang="en-US"/>
        </a:p>
      </dgm:t>
    </dgm:pt>
    <dgm:pt modelId="{A84AEF78-3D6E-4AD8-8815-2AF585CB378A}">
      <dgm:prSet/>
      <dgm:spPr/>
      <dgm:t>
        <a:bodyPr/>
        <a:lstStyle/>
        <a:p>
          <a:r>
            <a:rPr lang="en-US" dirty="0"/>
            <a:t>Expenses  - Credit for STT</a:t>
          </a:r>
        </a:p>
      </dgm:t>
    </dgm:pt>
    <dgm:pt modelId="{A8A37809-2277-4BD7-BD9A-9ED6CA4059D1}" type="parTrans" cxnId="{86643FCF-4E90-4B0F-9551-F1A2DD093597}">
      <dgm:prSet/>
      <dgm:spPr/>
      <dgm:t>
        <a:bodyPr/>
        <a:lstStyle/>
        <a:p>
          <a:endParaRPr lang="en-US"/>
        </a:p>
      </dgm:t>
    </dgm:pt>
    <dgm:pt modelId="{CC3D10CA-9AB8-40D9-88F7-505B8C7151CE}" type="sibTrans" cxnId="{86643FCF-4E90-4B0F-9551-F1A2DD093597}">
      <dgm:prSet/>
      <dgm:spPr/>
      <dgm:t>
        <a:bodyPr/>
        <a:lstStyle/>
        <a:p>
          <a:endParaRPr lang="en-US"/>
        </a:p>
      </dgm:t>
    </dgm:pt>
    <dgm:pt modelId="{3E81D1DB-28D5-4EF7-A0D4-2A8CF952F8DD}">
      <dgm:prSet/>
      <dgm:spPr/>
      <dgm:t>
        <a:bodyPr/>
        <a:lstStyle/>
        <a:p>
          <a:r>
            <a:rPr lang="en-US" dirty="0"/>
            <a:t>Sharing  -  TDS Deductibility </a:t>
          </a:r>
        </a:p>
      </dgm:t>
    </dgm:pt>
    <dgm:pt modelId="{BDC2A7D9-4C1D-48CF-8EDF-419FE2376C02}" type="parTrans" cxnId="{F73C0466-435C-4F94-A00A-B87D4964A7ED}">
      <dgm:prSet/>
      <dgm:spPr/>
      <dgm:t>
        <a:bodyPr/>
        <a:lstStyle/>
        <a:p>
          <a:endParaRPr lang="en-US"/>
        </a:p>
      </dgm:t>
    </dgm:pt>
    <dgm:pt modelId="{BE69C56E-9373-4A05-9E9E-4F4541B06E3F}" type="sibTrans" cxnId="{F73C0466-435C-4F94-A00A-B87D4964A7ED}">
      <dgm:prSet/>
      <dgm:spPr/>
      <dgm:t>
        <a:bodyPr/>
        <a:lstStyle/>
        <a:p>
          <a:endParaRPr lang="en-US"/>
        </a:p>
      </dgm:t>
    </dgm:pt>
    <dgm:pt modelId="{972CF181-0E2B-4CBB-B8A4-AD20293F19D9}">
      <dgm:prSet/>
      <dgm:spPr/>
      <dgm:t>
        <a:bodyPr/>
        <a:lstStyle/>
        <a:p>
          <a:r>
            <a:rPr lang="en-US"/>
            <a:t>Day trading</a:t>
          </a:r>
        </a:p>
      </dgm:t>
    </dgm:pt>
    <dgm:pt modelId="{430351F6-A7F2-4DD8-9C07-CB5367155EB2}" type="parTrans" cxnId="{EDA3D3BD-481F-4EA5-80A8-7BB7E7393529}">
      <dgm:prSet/>
      <dgm:spPr/>
      <dgm:t>
        <a:bodyPr/>
        <a:lstStyle/>
        <a:p>
          <a:endParaRPr lang="en-US"/>
        </a:p>
      </dgm:t>
    </dgm:pt>
    <dgm:pt modelId="{14BC98EE-07A5-4697-A870-67B8BDCC3C8B}" type="sibTrans" cxnId="{EDA3D3BD-481F-4EA5-80A8-7BB7E7393529}">
      <dgm:prSet/>
      <dgm:spPr/>
      <dgm:t>
        <a:bodyPr/>
        <a:lstStyle/>
        <a:p>
          <a:endParaRPr lang="en-US"/>
        </a:p>
      </dgm:t>
    </dgm:pt>
    <dgm:pt modelId="{96B39B45-3ED8-4EEF-B8D5-0BB0D892A9A8}">
      <dgm:prSet/>
      <dgm:spPr/>
      <dgm:t>
        <a:bodyPr/>
        <a:lstStyle/>
        <a:p>
          <a:r>
            <a:rPr lang="en-US" dirty="0"/>
            <a:t>Nature of operations- Business  -- Expl.2 to s.28</a:t>
          </a:r>
        </a:p>
      </dgm:t>
    </dgm:pt>
    <dgm:pt modelId="{B00E77B3-00D9-43C8-B04A-9169E816A52E}" type="parTrans" cxnId="{24870413-958F-4FF4-98AB-3ADF65197E16}">
      <dgm:prSet/>
      <dgm:spPr/>
      <dgm:t>
        <a:bodyPr/>
        <a:lstStyle/>
        <a:p>
          <a:endParaRPr lang="en-US"/>
        </a:p>
      </dgm:t>
    </dgm:pt>
    <dgm:pt modelId="{3C161980-6AD3-4356-9B03-A32F0F54A7A3}" type="sibTrans" cxnId="{24870413-958F-4FF4-98AB-3ADF65197E16}">
      <dgm:prSet/>
      <dgm:spPr/>
      <dgm:t>
        <a:bodyPr/>
        <a:lstStyle/>
        <a:p>
          <a:endParaRPr lang="en-US"/>
        </a:p>
      </dgm:t>
    </dgm:pt>
    <dgm:pt modelId="{3CDA9170-6825-44B3-9250-3D5EC1F4A412}">
      <dgm:prSet/>
      <dgm:spPr/>
      <dgm:t>
        <a:bodyPr/>
        <a:lstStyle/>
        <a:p>
          <a:r>
            <a:rPr lang="en-US"/>
            <a:t>Volume , Frequency</a:t>
          </a:r>
        </a:p>
      </dgm:t>
    </dgm:pt>
    <dgm:pt modelId="{B2D0F65A-9C64-4DDE-9469-1F6F95249868}" type="parTrans" cxnId="{FA75116B-B451-4A5F-A215-DD5B50B43CFD}">
      <dgm:prSet/>
      <dgm:spPr/>
      <dgm:t>
        <a:bodyPr/>
        <a:lstStyle/>
        <a:p>
          <a:endParaRPr lang="en-US"/>
        </a:p>
      </dgm:t>
    </dgm:pt>
    <dgm:pt modelId="{327BABB4-5BB2-4677-8D50-2D59CF680FDE}" type="sibTrans" cxnId="{FA75116B-B451-4A5F-A215-DD5B50B43CFD}">
      <dgm:prSet/>
      <dgm:spPr/>
      <dgm:t>
        <a:bodyPr/>
        <a:lstStyle/>
        <a:p>
          <a:endParaRPr lang="en-US"/>
        </a:p>
      </dgm:t>
    </dgm:pt>
    <dgm:pt modelId="{2D81B0E0-3FF1-427C-B42A-A8C0960B850F}">
      <dgm:prSet/>
      <dgm:spPr/>
      <dgm:t>
        <a:bodyPr/>
        <a:lstStyle/>
        <a:p>
          <a:r>
            <a:rPr lang="en-US" dirty="0"/>
            <a:t>Delivery</a:t>
          </a:r>
        </a:p>
      </dgm:t>
    </dgm:pt>
    <dgm:pt modelId="{76D8FC4C-A422-45A6-B3AA-074532062C10}" type="parTrans" cxnId="{9D582ED1-FD28-46C3-8CAF-14D1A1E0BA42}">
      <dgm:prSet/>
      <dgm:spPr/>
      <dgm:t>
        <a:bodyPr/>
        <a:lstStyle/>
        <a:p>
          <a:endParaRPr lang="en-US"/>
        </a:p>
      </dgm:t>
    </dgm:pt>
    <dgm:pt modelId="{2880959D-4088-44C6-A0CE-69FECA6DABE3}" type="sibTrans" cxnId="{9D582ED1-FD28-46C3-8CAF-14D1A1E0BA42}">
      <dgm:prSet/>
      <dgm:spPr/>
      <dgm:t>
        <a:bodyPr/>
        <a:lstStyle/>
        <a:p>
          <a:endParaRPr lang="en-US"/>
        </a:p>
      </dgm:t>
    </dgm:pt>
    <dgm:pt modelId="{5C0480CF-87B4-4F0A-BBF7-AD25DB71520C}">
      <dgm:prSet/>
      <dgm:spPr/>
      <dgm:t>
        <a:bodyPr/>
        <a:lstStyle/>
        <a:p>
          <a:r>
            <a:rPr lang="en-US" dirty="0"/>
            <a:t>STT</a:t>
          </a:r>
        </a:p>
      </dgm:t>
    </dgm:pt>
    <dgm:pt modelId="{03352CA3-AF2C-455F-A13B-983FD6091194}" type="parTrans" cxnId="{B1D67F00-31E8-4966-A8F9-BD406933C3CF}">
      <dgm:prSet/>
      <dgm:spPr/>
      <dgm:t>
        <a:bodyPr/>
        <a:lstStyle/>
        <a:p>
          <a:endParaRPr lang="en-IN"/>
        </a:p>
      </dgm:t>
    </dgm:pt>
    <dgm:pt modelId="{09A840D5-9378-41DF-B6EB-F16BCDB9EAC3}" type="sibTrans" cxnId="{B1D67F00-31E8-4966-A8F9-BD406933C3CF}">
      <dgm:prSet/>
      <dgm:spPr/>
      <dgm:t>
        <a:bodyPr/>
        <a:lstStyle/>
        <a:p>
          <a:endParaRPr lang="en-IN"/>
        </a:p>
      </dgm:t>
    </dgm:pt>
    <dgm:pt modelId="{46A11740-2D64-4740-97F1-D6268A679A3E}">
      <dgm:prSet/>
      <dgm:spPr/>
      <dgm:t>
        <a:bodyPr/>
        <a:lstStyle/>
        <a:p>
          <a:r>
            <a:rPr lang="en-US" dirty="0"/>
            <a:t> Audit</a:t>
          </a:r>
        </a:p>
      </dgm:t>
    </dgm:pt>
    <dgm:pt modelId="{CBB764CE-23E4-46CB-A25E-27A8EF2238F7}" type="parTrans" cxnId="{51EDDCEE-5997-44F7-9198-0F56D3171F58}">
      <dgm:prSet/>
      <dgm:spPr/>
      <dgm:t>
        <a:bodyPr/>
        <a:lstStyle/>
        <a:p>
          <a:endParaRPr lang="en-IN"/>
        </a:p>
      </dgm:t>
    </dgm:pt>
    <dgm:pt modelId="{A0F84028-51BB-4B1D-9D03-30B3A292273C}" type="sibTrans" cxnId="{51EDDCEE-5997-44F7-9198-0F56D3171F58}">
      <dgm:prSet/>
      <dgm:spPr/>
      <dgm:t>
        <a:bodyPr/>
        <a:lstStyle/>
        <a:p>
          <a:endParaRPr lang="en-IN"/>
        </a:p>
      </dgm:t>
    </dgm:pt>
    <dgm:pt modelId="{8656CAF9-C040-49B9-B9D2-0066C817EAA1}">
      <dgm:prSet/>
      <dgm:spPr/>
      <dgm:t>
        <a:bodyPr/>
        <a:lstStyle/>
        <a:p>
          <a:r>
            <a:rPr lang="en-US" dirty="0"/>
            <a:t>-Omega Sec. 39-B, BCAJ 538</a:t>
          </a:r>
        </a:p>
      </dgm:t>
    </dgm:pt>
    <dgm:pt modelId="{9C6B091F-8442-4E21-829E-ED77FEAC0049}" type="parTrans" cxnId="{B598B36C-B87C-491B-BCB5-042236174409}">
      <dgm:prSet/>
      <dgm:spPr/>
      <dgm:t>
        <a:bodyPr/>
        <a:lstStyle/>
        <a:p>
          <a:endParaRPr lang="en-IN"/>
        </a:p>
      </dgm:t>
    </dgm:pt>
    <dgm:pt modelId="{7EB7A8B0-D43E-4C4F-9EBD-DD85657454E6}" type="sibTrans" cxnId="{B598B36C-B87C-491B-BCB5-042236174409}">
      <dgm:prSet/>
      <dgm:spPr/>
      <dgm:t>
        <a:bodyPr/>
        <a:lstStyle/>
        <a:p>
          <a:endParaRPr lang="en-IN"/>
        </a:p>
      </dgm:t>
    </dgm:pt>
    <dgm:pt modelId="{94F34ACB-B60A-46C1-8604-F241B5D0EF19}">
      <dgm:prSet/>
      <dgm:spPr/>
      <dgm:t>
        <a:bodyPr/>
        <a:lstStyle/>
        <a:p>
          <a:r>
            <a:rPr lang="en-US" dirty="0"/>
            <a:t> - Tax Audit</a:t>
          </a:r>
        </a:p>
      </dgm:t>
    </dgm:pt>
    <dgm:pt modelId="{D613B318-C019-47F3-8946-01F27DF17533}" type="parTrans" cxnId="{DD25053C-DCAB-4078-9F3F-43FD035E63CB}">
      <dgm:prSet/>
      <dgm:spPr/>
      <dgm:t>
        <a:bodyPr/>
        <a:lstStyle/>
        <a:p>
          <a:endParaRPr lang="en-IN"/>
        </a:p>
      </dgm:t>
    </dgm:pt>
    <dgm:pt modelId="{29886ACE-1F4D-4ADD-B540-19D2367B2404}" type="sibTrans" cxnId="{DD25053C-DCAB-4078-9F3F-43FD035E63CB}">
      <dgm:prSet/>
      <dgm:spPr/>
      <dgm:t>
        <a:bodyPr/>
        <a:lstStyle/>
        <a:p>
          <a:endParaRPr lang="en-IN"/>
        </a:p>
      </dgm:t>
    </dgm:pt>
    <dgm:pt modelId="{1817DC31-D5C6-4E14-80EE-DA80B602B882}">
      <dgm:prSet/>
      <dgm:spPr/>
      <dgm:t>
        <a:bodyPr/>
        <a:lstStyle/>
        <a:p>
          <a:r>
            <a:rPr lang="en-US" dirty="0"/>
            <a:t>-   Explanation to s. 73</a:t>
          </a:r>
        </a:p>
      </dgm:t>
    </dgm:pt>
    <dgm:pt modelId="{AFEBBC1D-D6EE-4861-B73E-807D2580E8C8}" type="parTrans" cxnId="{EF2F08B3-9E3F-43C0-BF82-6E5BCE44AA17}">
      <dgm:prSet/>
      <dgm:spPr/>
      <dgm:t>
        <a:bodyPr/>
        <a:lstStyle/>
        <a:p>
          <a:endParaRPr lang="en-IN"/>
        </a:p>
      </dgm:t>
    </dgm:pt>
    <dgm:pt modelId="{16271D86-2563-4AC4-8E08-B7B22156DE66}" type="sibTrans" cxnId="{EF2F08B3-9E3F-43C0-BF82-6E5BCE44AA17}">
      <dgm:prSet/>
      <dgm:spPr/>
      <dgm:t>
        <a:bodyPr/>
        <a:lstStyle/>
        <a:p>
          <a:endParaRPr lang="en-IN"/>
        </a:p>
      </dgm:t>
    </dgm:pt>
    <dgm:pt modelId="{4FA1A1BB-1701-447D-A551-3B645061B2FE}" type="pres">
      <dgm:prSet presAssocID="{2323E099-C92D-4524-A868-16068B94EC7C}" presName="Name0" presStyleCnt="0">
        <dgm:presLayoutVars>
          <dgm:dir/>
          <dgm:animLvl val="lvl"/>
          <dgm:resizeHandles val="exact"/>
        </dgm:presLayoutVars>
      </dgm:prSet>
      <dgm:spPr/>
    </dgm:pt>
    <dgm:pt modelId="{30CEA23E-C2FF-45B2-BE61-24BD0A73214C}" type="pres">
      <dgm:prSet presAssocID="{24F9CF5A-6E48-4693-BBD6-675949DDA042}" presName="composite" presStyleCnt="0"/>
      <dgm:spPr/>
    </dgm:pt>
    <dgm:pt modelId="{D7B1B11A-BCDA-4C7D-A9E1-DD01050DB2FA}" type="pres">
      <dgm:prSet presAssocID="{24F9CF5A-6E48-4693-BBD6-675949DDA04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580A03B-0E79-4DE2-920D-1DE4E7B86CDC}" type="pres">
      <dgm:prSet presAssocID="{24F9CF5A-6E48-4693-BBD6-675949DDA042}" presName="desTx" presStyleLbl="alignAccFollowNode1" presStyleIdx="0" presStyleCnt="2">
        <dgm:presLayoutVars>
          <dgm:bulletEnabled val="1"/>
        </dgm:presLayoutVars>
      </dgm:prSet>
      <dgm:spPr/>
    </dgm:pt>
    <dgm:pt modelId="{7B1A29B3-156A-487F-AC6A-D4D24DB4E640}" type="pres">
      <dgm:prSet presAssocID="{87E1231C-BB35-417D-B53A-35937CBF42A7}" presName="space" presStyleCnt="0"/>
      <dgm:spPr/>
    </dgm:pt>
    <dgm:pt modelId="{A925AEC2-BB9C-48CE-A2AD-43F666229BDA}" type="pres">
      <dgm:prSet presAssocID="{972CF181-0E2B-4CBB-B8A4-AD20293F19D9}" presName="composite" presStyleCnt="0"/>
      <dgm:spPr/>
    </dgm:pt>
    <dgm:pt modelId="{D54E370F-3302-4802-9A1D-E3364B056E1F}" type="pres">
      <dgm:prSet presAssocID="{972CF181-0E2B-4CBB-B8A4-AD20293F19D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A880FCFF-7294-4419-9F07-2E55F1D07CB7}" type="pres">
      <dgm:prSet presAssocID="{972CF181-0E2B-4CBB-B8A4-AD20293F19D9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1D67F00-31E8-4966-A8F9-BD406933C3CF}" srcId="{972CF181-0E2B-4CBB-B8A4-AD20293F19D9}" destId="{5C0480CF-87B4-4F0A-BBF7-AD25DB71520C}" srcOrd="3" destOrd="0" parTransId="{03352CA3-AF2C-455F-A13B-983FD6091194}" sibTransId="{09A840D5-9378-41DF-B6EB-F16BCDB9EAC3}"/>
    <dgm:cxn modelId="{2395A402-D88B-4762-89F7-14AC4B47CF14}" srcId="{24F9CF5A-6E48-4693-BBD6-675949DDA042}" destId="{FAF439BB-7AFD-45A2-B24A-BD5275D310A5}" srcOrd="4" destOrd="0" parTransId="{AD87065F-F39E-48AA-8556-B45309C455CF}" sibTransId="{F84950BC-8B25-4165-A877-DC2026E864EC}"/>
    <dgm:cxn modelId="{D7868507-70EA-46E5-B572-E64D904115CB}" type="presOf" srcId="{A84AEF78-3D6E-4AD8-8815-2AF585CB378A}" destId="{2580A03B-0E79-4DE2-920D-1DE4E7B86CDC}" srcOrd="0" destOrd="6" presId="urn:microsoft.com/office/officeart/2005/8/layout/hList1"/>
    <dgm:cxn modelId="{8626020B-1C1E-468A-87AE-DB2F7C332AAA}" type="presOf" srcId="{E7670B31-7617-4B2B-8489-0622B1973ADE}" destId="{2580A03B-0E79-4DE2-920D-1DE4E7B86CDC}" srcOrd="0" destOrd="0" presId="urn:microsoft.com/office/officeart/2005/8/layout/hList1"/>
    <dgm:cxn modelId="{F8E45110-A634-4BE5-BFCB-61C9A745D1A8}" type="presOf" srcId="{1817DC31-D5C6-4E14-80EE-DA80B602B882}" destId="{2580A03B-0E79-4DE2-920D-1DE4E7B86CDC}" srcOrd="0" destOrd="5" presId="urn:microsoft.com/office/officeart/2005/8/layout/hList1"/>
    <dgm:cxn modelId="{C4EC0C11-3266-4FFD-8099-929281FFC17B}" srcId="{2323E099-C92D-4524-A868-16068B94EC7C}" destId="{24F9CF5A-6E48-4693-BBD6-675949DDA042}" srcOrd="0" destOrd="0" parTransId="{23E7CEB1-8B25-4B46-8D50-E503F2F52EE6}" sibTransId="{87E1231C-BB35-417D-B53A-35937CBF42A7}"/>
    <dgm:cxn modelId="{24870413-958F-4FF4-98AB-3ADF65197E16}" srcId="{972CF181-0E2B-4CBB-B8A4-AD20293F19D9}" destId="{96B39B45-3ED8-4EEF-B8D5-0BB0D892A9A8}" srcOrd="0" destOrd="0" parTransId="{B00E77B3-00D9-43C8-B04A-9169E816A52E}" sibTransId="{3C161980-6AD3-4356-9B03-A32F0F54A7A3}"/>
    <dgm:cxn modelId="{9B4CBC33-E4BA-4383-9940-3BD850AE31D7}" type="presOf" srcId="{94F34ACB-B60A-46C1-8604-F241B5D0EF19}" destId="{2580A03B-0E79-4DE2-920D-1DE4E7B86CDC}" srcOrd="0" destOrd="7" presId="urn:microsoft.com/office/officeart/2005/8/layout/hList1"/>
    <dgm:cxn modelId="{DD25053C-DCAB-4078-9F3F-43FD035E63CB}" srcId="{24F9CF5A-6E48-4693-BBD6-675949DDA042}" destId="{94F34ACB-B60A-46C1-8604-F241B5D0EF19}" srcOrd="7" destOrd="0" parTransId="{D613B318-C019-47F3-8946-01F27DF17533}" sibTransId="{29886ACE-1F4D-4ADD-B540-19D2367B2404}"/>
    <dgm:cxn modelId="{FC51DD43-6E34-431A-89A9-908322604C20}" srcId="{24F9CF5A-6E48-4693-BBD6-675949DDA042}" destId="{ED6E4612-7D8E-4A15-83BA-940C00234AA1}" srcOrd="3" destOrd="0" parTransId="{E06A0136-CCCB-4E82-9968-5638CF0FF27B}" sibTransId="{8FD59B4B-A096-4139-9BCA-C0AE5DDC9C12}"/>
    <dgm:cxn modelId="{F73C0466-435C-4F94-A00A-B87D4964A7ED}" srcId="{24F9CF5A-6E48-4693-BBD6-675949DDA042}" destId="{3E81D1DB-28D5-4EF7-A0D4-2A8CF952F8DD}" srcOrd="8" destOrd="0" parTransId="{BDC2A7D9-4C1D-48CF-8EDF-419FE2376C02}" sibTransId="{BE69C56E-9373-4A05-9E9E-4F4541B06E3F}"/>
    <dgm:cxn modelId="{56F1A966-6F42-40E7-86B8-BA74E60300D5}" type="presOf" srcId="{3CDA9170-6825-44B3-9250-3D5EC1F4A412}" destId="{A880FCFF-7294-4419-9F07-2E55F1D07CB7}" srcOrd="0" destOrd="1" presId="urn:microsoft.com/office/officeart/2005/8/layout/hList1"/>
    <dgm:cxn modelId="{F4A86649-F073-4770-B0EB-D95275D9C832}" srcId="{24F9CF5A-6E48-4693-BBD6-675949DDA042}" destId="{BC6538D4-A771-478E-82E5-403A6E2092A6}" srcOrd="1" destOrd="0" parTransId="{F1ED43D9-9C71-4A0E-B256-48E6A827DCE7}" sibTransId="{CC2C63C6-6DBD-42CB-854F-64ADD7EE8156}"/>
    <dgm:cxn modelId="{4A3ACA6A-F01B-4CFB-A19B-464E91A32997}" type="presOf" srcId="{BC6538D4-A771-478E-82E5-403A6E2092A6}" destId="{2580A03B-0E79-4DE2-920D-1DE4E7B86CDC}" srcOrd="0" destOrd="1" presId="urn:microsoft.com/office/officeart/2005/8/layout/hList1"/>
    <dgm:cxn modelId="{FA75116B-B451-4A5F-A215-DD5B50B43CFD}" srcId="{972CF181-0E2B-4CBB-B8A4-AD20293F19D9}" destId="{3CDA9170-6825-44B3-9250-3D5EC1F4A412}" srcOrd="1" destOrd="0" parTransId="{B2D0F65A-9C64-4DDE-9469-1F6F95249868}" sibTransId="{327BABB4-5BB2-4677-8D50-2D59CF680FDE}"/>
    <dgm:cxn modelId="{B598B36C-B87C-491B-BCB5-042236174409}" srcId="{24F9CF5A-6E48-4693-BBD6-675949DDA042}" destId="{8656CAF9-C040-49B9-B9D2-0066C817EAA1}" srcOrd="2" destOrd="0" parTransId="{9C6B091F-8442-4E21-829E-ED77FEAC0049}" sibTransId="{7EB7A8B0-D43E-4C4F-9EBD-DD85657454E6}"/>
    <dgm:cxn modelId="{9EAC2054-AA4E-4F9D-A632-ABC7F156B9A1}" type="presOf" srcId="{ED6E4612-7D8E-4A15-83BA-940C00234AA1}" destId="{2580A03B-0E79-4DE2-920D-1DE4E7B86CDC}" srcOrd="0" destOrd="3" presId="urn:microsoft.com/office/officeart/2005/8/layout/hList1"/>
    <dgm:cxn modelId="{B145CD79-61A4-452B-93F2-47CF1C2C2E2E}" type="presOf" srcId="{2D81B0E0-3FF1-427C-B42A-A8C0960B850F}" destId="{A880FCFF-7294-4419-9F07-2E55F1D07CB7}" srcOrd="0" destOrd="2" presId="urn:microsoft.com/office/officeart/2005/8/layout/hList1"/>
    <dgm:cxn modelId="{FC695680-0841-4D62-8DBB-5530AF016846}" srcId="{24F9CF5A-6E48-4693-BBD6-675949DDA042}" destId="{E7670B31-7617-4B2B-8489-0622B1973ADE}" srcOrd="0" destOrd="0" parTransId="{C88AABB2-2713-4D5E-8D55-9535A72C289E}" sibTransId="{D0AC9C49-BACC-4A74-ABF0-189D28607BBF}"/>
    <dgm:cxn modelId="{D9C6E395-C3AB-43FF-BF7C-A68DBCA2EA69}" type="presOf" srcId="{46A11740-2D64-4740-97F1-D6268A679A3E}" destId="{A880FCFF-7294-4419-9F07-2E55F1D07CB7}" srcOrd="0" destOrd="4" presId="urn:microsoft.com/office/officeart/2005/8/layout/hList1"/>
    <dgm:cxn modelId="{FFB2E598-706F-4CFF-8396-50267CD0BE05}" type="presOf" srcId="{96B39B45-3ED8-4EEF-B8D5-0BB0D892A9A8}" destId="{A880FCFF-7294-4419-9F07-2E55F1D07CB7}" srcOrd="0" destOrd="0" presId="urn:microsoft.com/office/officeart/2005/8/layout/hList1"/>
    <dgm:cxn modelId="{903E0AAF-B618-48D7-931D-097E094CEDAD}" type="presOf" srcId="{3E81D1DB-28D5-4EF7-A0D4-2A8CF952F8DD}" destId="{2580A03B-0E79-4DE2-920D-1DE4E7B86CDC}" srcOrd="0" destOrd="8" presId="urn:microsoft.com/office/officeart/2005/8/layout/hList1"/>
    <dgm:cxn modelId="{EF2F08B3-9E3F-43C0-BF82-6E5BCE44AA17}" srcId="{24F9CF5A-6E48-4693-BBD6-675949DDA042}" destId="{1817DC31-D5C6-4E14-80EE-DA80B602B882}" srcOrd="5" destOrd="0" parTransId="{AFEBBC1D-D6EE-4861-B73E-807D2580E8C8}" sibTransId="{16271D86-2563-4AC4-8E08-B7B22156DE66}"/>
    <dgm:cxn modelId="{F1E6C8B4-CF42-4818-87C4-36F72EA12EB6}" type="presOf" srcId="{8656CAF9-C040-49B9-B9D2-0066C817EAA1}" destId="{2580A03B-0E79-4DE2-920D-1DE4E7B86CDC}" srcOrd="0" destOrd="2" presId="urn:microsoft.com/office/officeart/2005/8/layout/hList1"/>
    <dgm:cxn modelId="{043D6BB5-09CB-4B5E-AAC4-9823EB410D0C}" type="presOf" srcId="{24F9CF5A-6E48-4693-BBD6-675949DDA042}" destId="{D7B1B11A-BCDA-4C7D-A9E1-DD01050DB2FA}" srcOrd="0" destOrd="0" presId="urn:microsoft.com/office/officeart/2005/8/layout/hList1"/>
    <dgm:cxn modelId="{17269CBC-2DF6-4738-A069-BEC32DEC4575}" type="presOf" srcId="{5C0480CF-87B4-4F0A-BBF7-AD25DB71520C}" destId="{A880FCFF-7294-4419-9F07-2E55F1D07CB7}" srcOrd="0" destOrd="3" presId="urn:microsoft.com/office/officeart/2005/8/layout/hList1"/>
    <dgm:cxn modelId="{EDA3D3BD-481F-4EA5-80A8-7BB7E7393529}" srcId="{2323E099-C92D-4524-A868-16068B94EC7C}" destId="{972CF181-0E2B-4CBB-B8A4-AD20293F19D9}" srcOrd="1" destOrd="0" parTransId="{430351F6-A7F2-4DD8-9C07-CB5367155EB2}" sibTransId="{14BC98EE-07A5-4697-A870-67B8BDCC3C8B}"/>
    <dgm:cxn modelId="{66AA21C2-5205-466E-8795-D0C7AAF30D5E}" type="presOf" srcId="{FAF439BB-7AFD-45A2-B24A-BD5275D310A5}" destId="{2580A03B-0E79-4DE2-920D-1DE4E7B86CDC}" srcOrd="0" destOrd="4" presId="urn:microsoft.com/office/officeart/2005/8/layout/hList1"/>
    <dgm:cxn modelId="{86643FCF-4E90-4B0F-9551-F1A2DD093597}" srcId="{24F9CF5A-6E48-4693-BBD6-675949DDA042}" destId="{A84AEF78-3D6E-4AD8-8815-2AF585CB378A}" srcOrd="6" destOrd="0" parTransId="{A8A37809-2277-4BD7-BD9A-9ED6CA4059D1}" sibTransId="{CC3D10CA-9AB8-40D9-88F7-505B8C7151CE}"/>
    <dgm:cxn modelId="{9D582ED1-FD28-46C3-8CAF-14D1A1E0BA42}" srcId="{972CF181-0E2B-4CBB-B8A4-AD20293F19D9}" destId="{2D81B0E0-3FF1-427C-B42A-A8C0960B850F}" srcOrd="2" destOrd="0" parTransId="{76D8FC4C-A422-45A6-B3AA-074532062C10}" sibTransId="{2880959D-4088-44C6-A0CE-69FECA6DABE3}"/>
    <dgm:cxn modelId="{7D70C6D9-68C9-4771-98F1-9661F7DB24ED}" type="presOf" srcId="{972CF181-0E2B-4CBB-B8A4-AD20293F19D9}" destId="{D54E370F-3302-4802-9A1D-E3364B056E1F}" srcOrd="0" destOrd="0" presId="urn:microsoft.com/office/officeart/2005/8/layout/hList1"/>
    <dgm:cxn modelId="{23A303E6-CD72-4C9B-8D33-8799514B36FC}" type="presOf" srcId="{2323E099-C92D-4524-A868-16068B94EC7C}" destId="{4FA1A1BB-1701-447D-A551-3B645061B2FE}" srcOrd="0" destOrd="0" presId="urn:microsoft.com/office/officeart/2005/8/layout/hList1"/>
    <dgm:cxn modelId="{51EDDCEE-5997-44F7-9198-0F56D3171F58}" srcId="{972CF181-0E2B-4CBB-B8A4-AD20293F19D9}" destId="{46A11740-2D64-4740-97F1-D6268A679A3E}" srcOrd="4" destOrd="0" parTransId="{CBB764CE-23E4-46CB-A25E-27A8EF2238F7}" sibTransId="{A0F84028-51BB-4B1D-9D03-30B3A292273C}"/>
    <dgm:cxn modelId="{4568FCED-68F7-4B88-999D-8D2F9A1CB16D}" type="presParOf" srcId="{4FA1A1BB-1701-447D-A551-3B645061B2FE}" destId="{30CEA23E-C2FF-45B2-BE61-24BD0A73214C}" srcOrd="0" destOrd="0" presId="urn:microsoft.com/office/officeart/2005/8/layout/hList1"/>
    <dgm:cxn modelId="{1DB8AF5A-49E5-4AFA-87E3-8BCF15901E67}" type="presParOf" srcId="{30CEA23E-C2FF-45B2-BE61-24BD0A73214C}" destId="{D7B1B11A-BCDA-4C7D-A9E1-DD01050DB2FA}" srcOrd="0" destOrd="0" presId="urn:microsoft.com/office/officeart/2005/8/layout/hList1"/>
    <dgm:cxn modelId="{4608D8E0-E592-4B44-BBEA-5A2DE8230F75}" type="presParOf" srcId="{30CEA23E-C2FF-45B2-BE61-24BD0A73214C}" destId="{2580A03B-0E79-4DE2-920D-1DE4E7B86CDC}" srcOrd="1" destOrd="0" presId="urn:microsoft.com/office/officeart/2005/8/layout/hList1"/>
    <dgm:cxn modelId="{540C2C5D-2B5E-4132-998D-2B439ECBDD29}" type="presParOf" srcId="{4FA1A1BB-1701-447D-A551-3B645061B2FE}" destId="{7B1A29B3-156A-487F-AC6A-D4D24DB4E640}" srcOrd="1" destOrd="0" presId="urn:microsoft.com/office/officeart/2005/8/layout/hList1"/>
    <dgm:cxn modelId="{50861820-DC5E-4886-A62B-BBFAA7CFB053}" type="presParOf" srcId="{4FA1A1BB-1701-447D-A551-3B645061B2FE}" destId="{A925AEC2-BB9C-48CE-A2AD-43F666229BDA}" srcOrd="2" destOrd="0" presId="urn:microsoft.com/office/officeart/2005/8/layout/hList1"/>
    <dgm:cxn modelId="{539A264C-9F39-4772-ADEC-D24ED564AA5B}" type="presParOf" srcId="{A925AEC2-BB9C-48CE-A2AD-43F666229BDA}" destId="{D54E370F-3302-4802-9A1D-E3364B056E1F}" srcOrd="0" destOrd="0" presId="urn:microsoft.com/office/officeart/2005/8/layout/hList1"/>
    <dgm:cxn modelId="{89B05ED6-5C07-499E-94FC-FE7756C1CBF3}" type="presParOf" srcId="{A925AEC2-BB9C-48CE-A2AD-43F666229BDA}" destId="{A880FCFF-7294-4419-9F07-2E55F1D07CB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A6E302-0CE5-43E4-A929-763A7611BDF6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51C877E-A555-41C9-8B81-39BB4FD74C20}">
      <dgm:prSet/>
      <dgm:spPr/>
      <dgm:t>
        <a:bodyPr/>
        <a:lstStyle/>
        <a:p>
          <a:r>
            <a:rPr lang="en-US"/>
            <a:t>DERIVATIVES </a:t>
          </a:r>
        </a:p>
      </dgm:t>
    </dgm:pt>
    <dgm:pt modelId="{3E1FE2CD-DAED-4852-A69F-DEC2B6C8A93A}" type="parTrans" cxnId="{80EB7094-4314-4FAC-A82B-FD180EDBA225}">
      <dgm:prSet/>
      <dgm:spPr/>
      <dgm:t>
        <a:bodyPr/>
        <a:lstStyle/>
        <a:p>
          <a:endParaRPr lang="en-US"/>
        </a:p>
      </dgm:t>
    </dgm:pt>
    <dgm:pt modelId="{46AAA13D-590A-4EBD-BFBC-DADAB151A5CA}" type="sibTrans" cxnId="{80EB7094-4314-4FAC-A82B-FD180EDBA225}">
      <dgm:prSet/>
      <dgm:spPr/>
      <dgm:t>
        <a:bodyPr/>
        <a:lstStyle/>
        <a:p>
          <a:endParaRPr lang="en-US"/>
        </a:p>
      </dgm:t>
    </dgm:pt>
    <dgm:pt modelId="{46350D15-59D8-48A9-8A11-53105375CFB5}">
      <dgm:prSet/>
      <dgm:spPr/>
      <dgm:t>
        <a:bodyPr/>
        <a:lstStyle/>
        <a:p>
          <a:r>
            <a:rPr lang="en-US"/>
            <a:t>Security</a:t>
          </a:r>
        </a:p>
      </dgm:t>
    </dgm:pt>
    <dgm:pt modelId="{74511499-4BAF-4FD3-A33D-CAC45EB76008}" type="parTrans" cxnId="{E6C52662-7459-426C-BD68-6286155BE4C8}">
      <dgm:prSet/>
      <dgm:spPr/>
      <dgm:t>
        <a:bodyPr/>
        <a:lstStyle/>
        <a:p>
          <a:endParaRPr lang="en-US"/>
        </a:p>
      </dgm:t>
    </dgm:pt>
    <dgm:pt modelId="{6B2A66FF-0FA5-411A-8576-921F16B4AE4F}" type="sibTrans" cxnId="{E6C52662-7459-426C-BD68-6286155BE4C8}">
      <dgm:prSet/>
      <dgm:spPr/>
      <dgm:t>
        <a:bodyPr/>
        <a:lstStyle/>
        <a:p>
          <a:endParaRPr lang="en-US"/>
        </a:p>
      </dgm:t>
    </dgm:pt>
    <dgm:pt modelId="{57BD18CE-C59A-4287-89F5-56192C39ADFE}">
      <dgm:prSet/>
      <dgm:spPr/>
      <dgm:t>
        <a:bodyPr/>
        <a:lstStyle/>
        <a:p>
          <a:r>
            <a:rPr lang="en-US"/>
            <a:t>Commodity</a:t>
          </a:r>
        </a:p>
      </dgm:t>
    </dgm:pt>
    <dgm:pt modelId="{0334BF74-4AB1-420F-A9E4-3E2E094CCFC4}" type="parTrans" cxnId="{C3B7709F-EB98-45F9-A8AE-6FD1DA6DDF44}">
      <dgm:prSet/>
      <dgm:spPr/>
      <dgm:t>
        <a:bodyPr/>
        <a:lstStyle/>
        <a:p>
          <a:endParaRPr lang="en-US"/>
        </a:p>
      </dgm:t>
    </dgm:pt>
    <dgm:pt modelId="{BFEE2523-8D79-42BB-A938-F8D5502BDD47}" type="sibTrans" cxnId="{C3B7709F-EB98-45F9-A8AE-6FD1DA6DDF44}">
      <dgm:prSet/>
      <dgm:spPr/>
      <dgm:t>
        <a:bodyPr/>
        <a:lstStyle/>
        <a:p>
          <a:endParaRPr lang="en-US"/>
        </a:p>
      </dgm:t>
    </dgm:pt>
    <dgm:pt modelId="{781AE431-3CE3-494C-8CBC-0242BBC8C10B}">
      <dgm:prSet/>
      <dgm:spPr/>
      <dgm:t>
        <a:bodyPr/>
        <a:lstStyle/>
        <a:p>
          <a:r>
            <a:rPr lang="en-US" dirty="0"/>
            <a:t>Currency </a:t>
          </a:r>
        </a:p>
      </dgm:t>
    </dgm:pt>
    <dgm:pt modelId="{227CE0F0-FCEC-4EC5-8F5B-CE2011555953}" type="parTrans" cxnId="{AB83CFE2-6233-4B50-BA1E-E4F89E6DF7A0}">
      <dgm:prSet/>
      <dgm:spPr/>
      <dgm:t>
        <a:bodyPr/>
        <a:lstStyle/>
        <a:p>
          <a:endParaRPr lang="en-US"/>
        </a:p>
      </dgm:t>
    </dgm:pt>
    <dgm:pt modelId="{E763732A-AF27-488B-B9BF-3D15CF2C6029}" type="sibTrans" cxnId="{AB83CFE2-6233-4B50-BA1E-E4F89E6DF7A0}">
      <dgm:prSet/>
      <dgm:spPr/>
      <dgm:t>
        <a:bodyPr/>
        <a:lstStyle/>
        <a:p>
          <a:endParaRPr lang="en-US"/>
        </a:p>
      </dgm:t>
    </dgm:pt>
    <dgm:pt modelId="{56DE9A7A-5336-4DE3-9BD3-37848A074287}" type="pres">
      <dgm:prSet presAssocID="{48A6E302-0CE5-43E4-A929-763A7611BD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5F0FA04-AF20-4C0F-9CC1-2F1FFB02CC89}" type="pres">
      <dgm:prSet presAssocID="{951C877E-A555-41C9-8B81-39BB4FD74C20}" presName="hierRoot1" presStyleCnt="0">
        <dgm:presLayoutVars>
          <dgm:hierBranch val="init"/>
        </dgm:presLayoutVars>
      </dgm:prSet>
      <dgm:spPr/>
    </dgm:pt>
    <dgm:pt modelId="{12971039-2FC1-4663-AC89-45EBF49F5399}" type="pres">
      <dgm:prSet presAssocID="{951C877E-A555-41C9-8B81-39BB4FD74C20}" presName="rootComposite1" presStyleCnt="0"/>
      <dgm:spPr/>
    </dgm:pt>
    <dgm:pt modelId="{02C0EA13-8456-497D-88A7-4B12EC728E52}" type="pres">
      <dgm:prSet presAssocID="{951C877E-A555-41C9-8B81-39BB4FD74C20}" presName="rootText1" presStyleLbl="node0" presStyleIdx="0" presStyleCnt="4">
        <dgm:presLayoutVars>
          <dgm:chPref val="3"/>
        </dgm:presLayoutVars>
      </dgm:prSet>
      <dgm:spPr/>
    </dgm:pt>
    <dgm:pt modelId="{6418660F-3D1D-413F-A2EE-164E04585511}" type="pres">
      <dgm:prSet presAssocID="{951C877E-A555-41C9-8B81-39BB4FD74C20}" presName="rootConnector1" presStyleLbl="node1" presStyleIdx="0" presStyleCnt="0"/>
      <dgm:spPr/>
    </dgm:pt>
    <dgm:pt modelId="{C22595D4-9C8F-4403-98B1-37F699D20881}" type="pres">
      <dgm:prSet presAssocID="{951C877E-A555-41C9-8B81-39BB4FD74C20}" presName="hierChild2" presStyleCnt="0"/>
      <dgm:spPr/>
    </dgm:pt>
    <dgm:pt modelId="{C84B0281-C710-42DC-AB21-59362AEAE7CE}" type="pres">
      <dgm:prSet presAssocID="{951C877E-A555-41C9-8B81-39BB4FD74C20}" presName="hierChild3" presStyleCnt="0"/>
      <dgm:spPr/>
    </dgm:pt>
    <dgm:pt modelId="{3BB453D2-F066-4F5D-BF14-54EFB89A196C}" type="pres">
      <dgm:prSet presAssocID="{46350D15-59D8-48A9-8A11-53105375CFB5}" presName="hierRoot1" presStyleCnt="0">
        <dgm:presLayoutVars>
          <dgm:hierBranch val="init"/>
        </dgm:presLayoutVars>
      </dgm:prSet>
      <dgm:spPr/>
    </dgm:pt>
    <dgm:pt modelId="{D48E7281-75B3-4BE3-9AC9-D9D5D7108207}" type="pres">
      <dgm:prSet presAssocID="{46350D15-59D8-48A9-8A11-53105375CFB5}" presName="rootComposite1" presStyleCnt="0"/>
      <dgm:spPr/>
    </dgm:pt>
    <dgm:pt modelId="{8E31E4D5-54A9-49C8-BE3B-726FD1491A28}" type="pres">
      <dgm:prSet presAssocID="{46350D15-59D8-48A9-8A11-53105375CFB5}" presName="rootText1" presStyleLbl="node0" presStyleIdx="1" presStyleCnt="4">
        <dgm:presLayoutVars>
          <dgm:chPref val="3"/>
        </dgm:presLayoutVars>
      </dgm:prSet>
      <dgm:spPr/>
    </dgm:pt>
    <dgm:pt modelId="{AD5B7745-3C81-4E53-9997-FA5E9EA39CBC}" type="pres">
      <dgm:prSet presAssocID="{46350D15-59D8-48A9-8A11-53105375CFB5}" presName="rootConnector1" presStyleLbl="node1" presStyleIdx="0" presStyleCnt="0"/>
      <dgm:spPr/>
    </dgm:pt>
    <dgm:pt modelId="{2426A1E0-A812-4291-AD04-DBEB4FABC730}" type="pres">
      <dgm:prSet presAssocID="{46350D15-59D8-48A9-8A11-53105375CFB5}" presName="hierChild2" presStyleCnt="0"/>
      <dgm:spPr/>
    </dgm:pt>
    <dgm:pt modelId="{5FFDACD0-D2E2-42BF-9CEB-0EAFEC78F9AC}" type="pres">
      <dgm:prSet presAssocID="{46350D15-59D8-48A9-8A11-53105375CFB5}" presName="hierChild3" presStyleCnt="0"/>
      <dgm:spPr/>
    </dgm:pt>
    <dgm:pt modelId="{85586B30-BEFB-4C66-A806-B74E4FDB0EBF}" type="pres">
      <dgm:prSet presAssocID="{57BD18CE-C59A-4287-89F5-56192C39ADFE}" presName="hierRoot1" presStyleCnt="0">
        <dgm:presLayoutVars>
          <dgm:hierBranch val="init"/>
        </dgm:presLayoutVars>
      </dgm:prSet>
      <dgm:spPr/>
    </dgm:pt>
    <dgm:pt modelId="{A1261971-D791-4C3E-8BD1-986CC0341E29}" type="pres">
      <dgm:prSet presAssocID="{57BD18CE-C59A-4287-89F5-56192C39ADFE}" presName="rootComposite1" presStyleCnt="0"/>
      <dgm:spPr/>
    </dgm:pt>
    <dgm:pt modelId="{40BE438B-C994-4B9F-A0A1-2B6BA3924142}" type="pres">
      <dgm:prSet presAssocID="{57BD18CE-C59A-4287-89F5-56192C39ADFE}" presName="rootText1" presStyleLbl="node0" presStyleIdx="2" presStyleCnt="4">
        <dgm:presLayoutVars>
          <dgm:chPref val="3"/>
        </dgm:presLayoutVars>
      </dgm:prSet>
      <dgm:spPr/>
    </dgm:pt>
    <dgm:pt modelId="{93E59D76-3DA7-4C00-B1F6-564A5CBFBE09}" type="pres">
      <dgm:prSet presAssocID="{57BD18CE-C59A-4287-89F5-56192C39ADFE}" presName="rootConnector1" presStyleLbl="node1" presStyleIdx="0" presStyleCnt="0"/>
      <dgm:spPr/>
    </dgm:pt>
    <dgm:pt modelId="{EAC529D0-1929-4CF1-834F-50A907E71590}" type="pres">
      <dgm:prSet presAssocID="{57BD18CE-C59A-4287-89F5-56192C39ADFE}" presName="hierChild2" presStyleCnt="0"/>
      <dgm:spPr/>
    </dgm:pt>
    <dgm:pt modelId="{94655AE6-3611-426A-A247-83F6685C004F}" type="pres">
      <dgm:prSet presAssocID="{57BD18CE-C59A-4287-89F5-56192C39ADFE}" presName="hierChild3" presStyleCnt="0"/>
      <dgm:spPr/>
    </dgm:pt>
    <dgm:pt modelId="{0360A6E2-9751-43F1-951A-299F15849994}" type="pres">
      <dgm:prSet presAssocID="{781AE431-3CE3-494C-8CBC-0242BBC8C10B}" presName="hierRoot1" presStyleCnt="0">
        <dgm:presLayoutVars>
          <dgm:hierBranch val="init"/>
        </dgm:presLayoutVars>
      </dgm:prSet>
      <dgm:spPr/>
    </dgm:pt>
    <dgm:pt modelId="{3E7BD425-514C-4708-9C51-00F94FD9E025}" type="pres">
      <dgm:prSet presAssocID="{781AE431-3CE3-494C-8CBC-0242BBC8C10B}" presName="rootComposite1" presStyleCnt="0"/>
      <dgm:spPr/>
    </dgm:pt>
    <dgm:pt modelId="{26B8F9D9-E6C8-43F2-B7F5-7D3108D187DA}" type="pres">
      <dgm:prSet presAssocID="{781AE431-3CE3-494C-8CBC-0242BBC8C10B}" presName="rootText1" presStyleLbl="node0" presStyleIdx="3" presStyleCnt="4">
        <dgm:presLayoutVars>
          <dgm:chPref val="3"/>
        </dgm:presLayoutVars>
      </dgm:prSet>
      <dgm:spPr/>
    </dgm:pt>
    <dgm:pt modelId="{F2E45CE6-7758-47F6-BF31-EDECA9687899}" type="pres">
      <dgm:prSet presAssocID="{781AE431-3CE3-494C-8CBC-0242BBC8C10B}" presName="rootConnector1" presStyleLbl="node1" presStyleIdx="0" presStyleCnt="0"/>
      <dgm:spPr/>
    </dgm:pt>
    <dgm:pt modelId="{32D82C09-64D2-4B93-9B14-B40C62676AFC}" type="pres">
      <dgm:prSet presAssocID="{781AE431-3CE3-494C-8CBC-0242BBC8C10B}" presName="hierChild2" presStyleCnt="0"/>
      <dgm:spPr/>
    </dgm:pt>
    <dgm:pt modelId="{DD3C89B4-904A-4F4A-AA8A-E353B6FE72DC}" type="pres">
      <dgm:prSet presAssocID="{781AE431-3CE3-494C-8CBC-0242BBC8C10B}" presName="hierChild3" presStyleCnt="0"/>
      <dgm:spPr/>
    </dgm:pt>
  </dgm:ptLst>
  <dgm:cxnLst>
    <dgm:cxn modelId="{4302A30D-5707-457F-A7D7-16ED11029B5D}" type="presOf" srcId="{951C877E-A555-41C9-8B81-39BB4FD74C20}" destId="{02C0EA13-8456-497D-88A7-4B12EC728E52}" srcOrd="0" destOrd="0" presId="urn:microsoft.com/office/officeart/2009/3/layout/HorizontalOrganizationChart"/>
    <dgm:cxn modelId="{32F75623-11F7-429A-8392-3D40512B9F83}" type="presOf" srcId="{951C877E-A555-41C9-8B81-39BB4FD74C20}" destId="{6418660F-3D1D-413F-A2EE-164E04585511}" srcOrd="1" destOrd="0" presId="urn:microsoft.com/office/officeart/2009/3/layout/HorizontalOrganizationChart"/>
    <dgm:cxn modelId="{6DBBA72C-CDDE-4F56-A01A-9A5A0564BAF2}" type="presOf" srcId="{48A6E302-0CE5-43E4-A929-763A7611BDF6}" destId="{56DE9A7A-5336-4DE3-9BD3-37848A074287}" srcOrd="0" destOrd="0" presId="urn:microsoft.com/office/officeart/2009/3/layout/HorizontalOrganizationChart"/>
    <dgm:cxn modelId="{74C7E939-2AA8-45DC-BC2E-79353370F77D}" type="presOf" srcId="{46350D15-59D8-48A9-8A11-53105375CFB5}" destId="{8E31E4D5-54A9-49C8-BE3B-726FD1491A28}" srcOrd="0" destOrd="0" presId="urn:microsoft.com/office/officeart/2009/3/layout/HorizontalOrganizationChart"/>
    <dgm:cxn modelId="{E6C52662-7459-426C-BD68-6286155BE4C8}" srcId="{48A6E302-0CE5-43E4-A929-763A7611BDF6}" destId="{46350D15-59D8-48A9-8A11-53105375CFB5}" srcOrd="1" destOrd="0" parTransId="{74511499-4BAF-4FD3-A33D-CAC45EB76008}" sibTransId="{6B2A66FF-0FA5-411A-8576-921F16B4AE4F}"/>
    <dgm:cxn modelId="{F7059550-AC66-4612-9B7F-D0610021F869}" type="presOf" srcId="{781AE431-3CE3-494C-8CBC-0242BBC8C10B}" destId="{F2E45CE6-7758-47F6-BF31-EDECA9687899}" srcOrd="1" destOrd="0" presId="urn:microsoft.com/office/officeart/2009/3/layout/HorizontalOrganizationChart"/>
    <dgm:cxn modelId="{80EB7094-4314-4FAC-A82B-FD180EDBA225}" srcId="{48A6E302-0CE5-43E4-A929-763A7611BDF6}" destId="{951C877E-A555-41C9-8B81-39BB4FD74C20}" srcOrd="0" destOrd="0" parTransId="{3E1FE2CD-DAED-4852-A69F-DEC2B6C8A93A}" sibTransId="{46AAA13D-590A-4EBD-BFBC-DADAB151A5CA}"/>
    <dgm:cxn modelId="{143A659E-CE29-44CE-88BF-7CB4EC307698}" type="presOf" srcId="{781AE431-3CE3-494C-8CBC-0242BBC8C10B}" destId="{26B8F9D9-E6C8-43F2-B7F5-7D3108D187DA}" srcOrd="0" destOrd="0" presId="urn:microsoft.com/office/officeart/2009/3/layout/HorizontalOrganizationChart"/>
    <dgm:cxn modelId="{C3B7709F-EB98-45F9-A8AE-6FD1DA6DDF44}" srcId="{48A6E302-0CE5-43E4-A929-763A7611BDF6}" destId="{57BD18CE-C59A-4287-89F5-56192C39ADFE}" srcOrd="2" destOrd="0" parTransId="{0334BF74-4AB1-420F-A9E4-3E2E094CCFC4}" sibTransId="{BFEE2523-8D79-42BB-A938-F8D5502BDD47}"/>
    <dgm:cxn modelId="{EBA4EFBA-84A7-423F-B857-FEBA6C4652A7}" type="presOf" srcId="{46350D15-59D8-48A9-8A11-53105375CFB5}" destId="{AD5B7745-3C81-4E53-9997-FA5E9EA39CBC}" srcOrd="1" destOrd="0" presId="urn:microsoft.com/office/officeart/2009/3/layout/HorizontalOrganizationChart"/>
    <dgm:cxn modelId="{3BA531CF-7F07-4447-BEAC-59911C574BA0}" type="presOf" srcId="{57BD18CE-C59A-4287-89F5-56192C39ADFE}" destId="{40BE438B-C994-4B9F-A0A1-2B6BA3924142}" srcOrd="0" destOrd="0" presId="urn:microsoft.com/office/officeart/2009/3/layout/HorizontalOrganizationChart"/>
    <dgm:cxn modelId="{AB83CFE2-6233-4B50-BA1E-E4F89E6DF7A0}" srcId="{48A6E302-0CE5-43E4-A929-763A7611BDF6}" destId="{781AE431-3CE3-494C-8CBC-0242BBC8C10B}" srcOrd="3" destOrd="0" parTransId="{227CE0F0-FCEC-4EC5-8F5B-CE2011555953}" sibTransId="{E763732A-AF27-488B-B9BF-3D15CF2C6029}"/>
    <dgm:cxn modelId="{59F01AF2-D27C-4F1D-95A5-5963CCB503D7}" type="presOf" srcId="{57BD18CE-C59A-4287-89F5-56192C39ADFE}" destId="{93E59D76-3DA7-4C00-B1F6-564A5CBFBE09}" srcOrd="1" destOrd="0" presId="urn:microsoft.com/office/officeart/2009/3/layout/HorizontalOrganizationChart"/>
    <dgm:cxn modelId="{68A726DA-0830-4C6A-99D8-105869D317C7}" type="presParOf" srcId="{56DE9A7A-5336-4DE3-9BD3-37848A074287}" destId="{F5F0FA04-AF20-4C0F-9CC1-2F1FFB02CC89}" srcOrd="0" destOrd="0" presId="urn:microsoft.com/office/officeart/2009/3/layout/HorizontalOrganizationChart"/>
    <dgm:cxn modelId="{67632A82-D798-48F6-9F3E-987ED0AAB534}" type="presParOf" srcId="{F5F0FA04-AF20-4C0F-9CC1-2F1FFB02CC89}" destId="{12971039-2FC1-4663-AC89-45EBF49F5399}" srcOrd="0" destOrd="0" presId="urn:microsoft.com/office/officeart/2009/3/layout/HorizontalOrganizationChart"/>
    <dgm:cxn modelId="{C5D49AED-C2F4-4D19-985F-21D05808F43F}" type="presParOf" srcId="{12971039-2FC1-4663-AC89-45EBF49F5399}" destId="{02C0EA13-8456-497D-88A7-4B12EC728E52}" srcOrd="0" destOrd="0" presId="urn:microsoft.com/office/officeart/2009/3/layout/HorizontalOrganizationChart"/>
    <dgm:cxn modelId="{FB53DDF7-3576-464B-AFA5-F84CFD554BEF}" type="presParOf" srcId="{12971039-2FC1-4663-AC89-45EBF49F5399}" destId="{6418660F-3D1D-413F-A2EE-164E04585511}" srcOrd="1" destOrd="0" presId="urn:microsoft.com/office/officeart/2009/3/layout/HorizontalOrganizationChart"/>
    <dgm:cxn modelId="{E93F4D82-916E-4909-B03B-8118A0BFA1DF}" type="presParOf" srcId="{F5F0FA04-AF20-4C0F-9CC1-2F1FFB02CC89}" destId="{C22595D4-9C8F-4403-98B1-37F699D20881}" srcOrd="1" destOrd="0" presId="urn:microsoft.com/office/officeart/2009/3/layout/HorizontalOrganizationChart"/>
    <dgm:cxn modelId="{C4663F3A-3655-4F6E-8BA7-04CA60385A59}" type="presParOf" srcId="{F5F0FA04-AF20-4C0F-9CC1-2F1FFB02CC89}" destId="{C84B0281-C710-42DC-AB21-59362AEAE7CE}" srcOrd="2" destOrd="0" presId="urn:microsoft.com/office/officeart/2009/3/layout/HorizontalOrganizationChart"/>
    <dgm:cxn modelId="{A9ED095C-00A6-46B9-A35D-A6F919FC5837}" type="presParOf" srcId="{56DE9A7A-5336-4DE3-9BD3-37848A074287}" destId="{3BB453D2-F066-4F5D-BF14-54EFB89A196C}" srcOrd="1" destOrd="0" presId="urn:microsoft.com/office/officeart/2009/3/layout/HorizontalOrganizationChart"/>
    <dgm:cxn modelId="{FA04224F-4CBE-4BF0-977E-D98ADD22092F}" type="presParOf" srcId="{3BB453D2-F066-4F5D-BF14-54EFB89A196C}" destId="{D48E7281-75B3-4BE3-9AC9-D9D5D7108207}" srcOrd="0" destOrd="0" presId="urn:microsoft.com/office/officeart/2009/3/layout/HorizontalOrganizationChart"/>
    <dgm:cxn modelId="{6E7291CB-5590-48F4-83AE-2BE9B1CADA14}" type="presParOf" srcId="{D48E7281-75B3-4BE3-9AC9-D9D5D7108207}" destId="{8E31E4D5-54A9-49C8-BE3B-726FD1491A28}" srcOrd="0" destOrd="0" presId="urn:microsoft.com/office/officeart/2009/3/layout/HorizontalOrganizationChart"/>
    <dgm:cxn modelId="{21F5E7C0-B667-4293-A6CD-A87FD7061DD7}" type="presParOf" srcId="{D48E7281-75B3-4BE3-9AC9-D9D5D7108207}" destId="{AD5B7745-3C81-4E53-9997-FA5E9EA39CBC}" srcOrd="1" destOrd="0" presId="urn:microsoft.com/office/officeart/2009/3/layout/HorizontalOrganizationChart"/>
    <dgm:cxn modelId="{752AD885-B132-4BF8-8881-927339795CDD}" type="presParOf" srcId="{3BB453D2-F066-4F5D-BF14-54EFB89A196C}" destId="{2426A1E0-A812-4291-AD04-DBEB4FABC730}" srcOrd="1" destOrd="0" presId="urn:microsoft.com/office/officeart/2009/3/layout/HorizontalOrganizationChart"/>
    <dgm:cxn modelId="{4B9ACC4C-C205-4A95-974C-72ABFD61B8FC}" type="presParOf" srcId="{3BB453D2-F066-4F5D-BF14-54EFB89A196C}" destId="{5FFDACD0-D2E2-42BF-9CEB-0EAFEC78F9AC}" srcOrd="2" destOrd="0" presId="urn:microsoft.com/office/officeart/2009/3/layout/HorizontalOrganizationChart"/>
    <dgm:cxn modelId="{757F5BA7-14B6-4E83-AA5A-4816DA033F0E}" type="presParOf" srcId="{56DE9A7A-5336-4DE3-9BD3-37848A074287}" destId="{85586B30-BEFB-4C66-A806-B74E4FDB0EBF}" srcOrd="2" destOrd="0" presId="urn:microsoft.com/office/officeart/2009/3/layout/HorizontalOrganizationChart"/>
    <dgm:cxn modelId="{BFD55855-E3FB-4474-AD5B-66FEBFC569EA}" type="presParOf" srcId="{85586B30-BEFB-4C66-A806-B74E4FDB0EBF}" destId="{A1261971-D791-4C3E-8BD1-986CC0341E29}" srcOrd="0" destOrd="0" presId="urn:microsoft.com/office/officeart/2009/3/layout/HorizontalOrganizationChart"/>
    <dgm:cxn modelId="{59C952A6-F8D3-4ED7-BA1A-594CE8D5DAB2}" type="presParOf" srcId="{A1261971-D791-4C3E-8BD1-986CC0341E29}" destId="{40BE438B-C994-4B9F-A0A1-2B6BA3924142}" srcOrd="0" destOrd="0" presId="urn:microsoft.com/office/officeart/2009/3/layout/HorizontalOrganizationChart"/>
    <dgm:cxn modelId="{B9AFB64E-6C92-4F4A-A2E9-A3676F005137}" type="presParOf" srcId="{A1261971-D791-4C3E-8BD1-986CC0341E29}" destId="{93E59D76-3DA7-4C00-B1F6-564A5CBFBE09}" srcOrd="1" destOrd="0" presId="urn:microsoft.com/office/officeart/2009/3/layout/HorizontalOrganizationChart"/>
    <dgm:cxn modelId="{28E89E42-2954-4BE2-B412-6F54E1BF49A4}" type="presParOf" srcId="{85586B30-BEFB-4C66-A806-B74E4FDB0EBF}" destId="{EAC529D0-1929-4CF1-834F-50A907E71590}" srcOrd="1" destOrd="0" presId="urn:microsoft.com/office/officeart/2009/3/layout/HorizontalOrganizationChart"/>
    <dgm:cxn modelId="{E34BEFE9-0DD1-4DA6-A912-C08566B23866}" type="presParOf" srcId="{85586B30-BEFB-4C66-A806-B74E4FDB0EBF}" destId="{94655AE6-3611-426A-A247-83F6685C004F}" srcOrd="2" destOrd="0" presId="urn:microsoft.com/office/officeart/2009/3/layout/HorizontalOrganizationChart"/>
    <dgm:cxn modelId="{1D056D86-A2AE-46FA-8BC7-6672069408AE}" type="presParOf" srcId="{56DE9A7A-5336-4DE3-9BD3-37848A074287}" destId="{0360A6E2-9751-43F1-951A-299F15849994}" srcOrd="3" destOrd="0" presId="urn:microsoft.com/office/officeart/2009/3/layout/HorizontalOrganizationChart"/>
    <dgm:cxn modelId="{57006EE9-79DD-466E-8853-B18213A4E021}" type="presParOf" srcId="{0360A6E2-9751-43F1-951A-299F15849994}" destId="{3E7BD425-514C-4708-9C51-00F94FD9E025}" srcOrd="0" destOrd="0" presId="urn:microsoft.com/office/officeart/2009/3/layout/HorizontalOrganizationChart"/>
    <dgm:cxn modelId="{88B1E99A-1F2B-4DFD-BF6A-4C5BE3F5DBEC}" type="presParOf" srcId="{3E7BD425-514C-4708-9C51-00F94FD9E025}" destId="{26B8F9D9-E6C8-43F2-B7F5-7D3108D187DA}" srcOrd="0" destOrd="0" presId="urn:microsoft.com/office/officeart/2009/3/layout/HorizontalOrganizationChart"/>
    <dgm:cxn modelId="{AD098D01-4472-43BE-A1CA-22C018289C0D}" type="presParOf" srcId="{3E7BD425-514C-4708-9C51-00F94FD9E025}" destId="{F2E45CE6-7758-47F6-BF31-EDECA9687899}" srcOrd="1" destOrd="0" presId="urn:microsoft.com/office/officeart/2009/3/layout/HorizontalOrganizationChart"/>
    <dgm:cxn modelId="{D64637CC-6084-4387-9828-AEB614A255D6}" type="presParOf" srcId="{0360A6E2-9751-43F1-951A-299F15849994}" destId="{32D82C09-64D2-4B93-9B14-B40C62676AFC}" srcOrd="1" destOrd="0" presId="urn:microsoft.com/office/officeart/2009/3/layout/HorizontalOrganizationChart"/>
    <dgm:cxn modelId="{6A273706-719E-42CB-B3BF-95131CDADD61}" type="presParOf" srcId="{0360A6E2-9751-43F1-951A-299F15849994}" destId="{DD3C89B4-904A-4F4A-AA8A-E353B6FE72D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4AE119-EA23-4B80-8066-3E60E14E1209}" type="doc">
      <dgm:prSet loTypeId="urn:microsoft.com/office/officeart/2016/7/layout/ChevronBlock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A7616C1-07EE-42D7-9695-F1A7AEFAF716}">
      <dgm:prSet/>
      <dgm:spPr/>
      <dgm:t>
        <a:bodyPr/>
        <a:lstStyle/>
        <a:p>
          <a:r>
            <a:rPr lang="en-US"/>
            <a:t>S.45(2) inapplicable</a:t>
          </a:r>
        </a:p>
      </dgm:t>
    </dgm:pt>
    <dgm:pt modelId="{99E91FC3-7997-4F25-A68D-2D3040798A9B}" type="parTrans" cxnId="{136128A1-D39A-40F8-961D-D13C255AC2B3}">
      <dgm:prSet/>
      <dgm:spPr/>
      <dgm:t>
        <a:bodyPr/>
        <a:lstStyle/>
        <a:p>
          <a:endParaRPr lang="en-US"/>
        </a:p>
      </dgm:t>
    </dgm:pt>
    <dgm:pt modelId="{F3B394AB-6842-4068-81F1-76A212055571}" type="sibTrans" cxnId="{136128A1-D39A-40F8-961D-D13C255AC2B3}">
      <dgm:prSet/>
      <dgm:spPr/>
      <dgm:t>
        <a:bodyPr/>
        <a:lstStyle/>
        <a:p>
          <a:endParaRPr lang="en-US"/>
        </a:p>
      </dgm:t>
    </dgm:pt>
    <dgm:pt modelId="{161A76E5-9DD6-41A2-9475-12599B9A30B2}">
      <dgm:prSet/>
      <dgm:spPr/>
      <dgm:t>
        <a:bodyPr/>
        <a:lstStyle/>
        <a:p>
          <a:r>
            <a:rPr lang="en-US"/>
            <a:t>Whether transfer </a:t>
          </a:r>
        </a:p>
      </dgm:t>
    </dgm:pt>
    <dgm:pt modelId="{09236E81-3B11-4689-A09D-D9C512448E4E}" type="parTrans" cxnId="{3E755E54-B263-4631-8387-BCA63B08F43A}">
      <dgm:prSet/>
      <dgm:spPr/>
      <dgm:t>
        <a:bodyPr/>
        <a:lstStyle/>
        <a:p>
          <a:endParaRPr lang="en-US"/>
        </a:p>
      </dgm:t>
    </dgm:pt>
    <dgm:pt modelId="{FCD45730-EF3C-4362-BDCD-B16B54412EF7}" type="sibTrans" cxnId="{3E755E54-B263-4631-8387-BCA63B08F43A}">
      <dgm:prSet/>
      <dgm:spPr/>
      <dgm:t>
        <a:bodyPr/>
        <a:lstStyle/>
        <a:p>
          <a:endParaRPr lang="en-US"/>
        </a:p>
      </dgm:t>
    </dgm:pt>
    <dgm:pt modelId="{EC3CD87F-272D-41DD-9530-7C23BB1DC286}">
      <dgm:prSet/>
      <dgm:spPr/>
      <dgm:t>
        <a:bodyPr/>
        <a:lstStyle/>
        <a:p>
          <a:r>
            <a:rPr lang="en-US"/>
            <a:t>Kikabhai Premchand, 24 ITR 506(SC)</a:t>
          </a:r>
        </a:p>
      </dgm:t>
    </dgm:pt>
    <dgm:pt modelId="{6427E1A7-A681-4388-AC06-089C0A5420B4}" type="parTrans" cxnId="{12473F97-2134-4099-BC68-F7BE73A6D180}">
      <dgm:prSet/>
      <dgm:spPr/>
      <dgm:t>
        <a:bodyPr/>
        <a:lstStyle/>
        <a:p>
          <a:endParaRPr lang="en-US"/>
        </a:p>
      </dgm:t>
    </dgm:pt>
    <dgm:pt modelId="{2897C17A-3191-41B7-8F6A-64C4FE6068C5}" type="sibTrans" cxnId="{12473F97-2134-4099-BC68-F7BE73A6D180}">
      <dgm:prSet/>
      <dgm:spPr/>
      <dgm:t>
        <a:bodyPr/>
        <a:lstStyle/>
        <a:p>
          <a:endParaRPr lang="en-US"/>
        </a:p>
      </dgm:t>
    </dgm:pt>
    <dgm:pt modelId="{4D436768-3E06-4A35-B3AE-B1CD8799E7C7}">
      <dgm:prSet/>
      <dgm:spPr/>
      <dgm:t>
        <a:bodyPr/>
        <a:lstStyle/>
        <a:p>
          <a:r>
            <a:rPr lang="en-US"/>
            <a:t>Sharkey vs.Wernher, 29 ITR 962 (HL)</a:t>
          </a:r>
        </a:p>
      </dgm:t>
    </dgm:pt>
    <dgm:pt modelId="{E9F25287-3BB1-45E2-B1EA-6FD2217550EA}" type="parTrans" cxnId="{841D4912-08AD-4CEB-9BE9-3209D0E57581}">
      <dgm:prSet/>
      <dgm:spPr/>
      <dgm:t>
        <a:bodyPr/>
        <a:lstStyle/>
        <a:p>
          <a:endParaRPr lang="en-US"/>
        </a:p>
      </dgm:t>
    </dgm:pt>
    <dgm:pt modelId="{6829F116-89C4-46E5-ACC9-CB84C13FE26F}" type="sibTrans" cxnId="{841D4912-08AD-4CEB-9BE9-3209D0E57581}">
      <dgm:prSet/>
      <dgm:spPr/>
      <dgm:t>
        <a:bodyPr/>
        <a:lstStyle/>
        <a:p>
          <a:endParaRPr lang="en-US"/>
        </a:p>
      </dgm:t>
    </dgm:pt>
    <dgm:pt modelId="{0E03E4EF-5E57-42FF-A12E-98AF67225225}">
      <dgm:prSet/>
      <dgm:spPr/>
      <dgm:t>
        <a:bodyPr/>
        <a:lstStyle/>
        <a:p>
          <a:r>
            <a:rPr lang="en-US"/>
            <a:t>Shirinbai Kooka,46 ITR 86(SC)</a:t>
          </a:r>
        </a:p>
      </dgm:t>
    </dgm:pt>
    <dgm:pt modelId="{94515E94-9CEB-41B1-9395-F18EE5119DBF}" type="parTrans" cxnId="{66B48D56-2394-400B-A3F5-FD30DF79E50C}">
      <dgm:prSet/>
      <dgm:spPr/>
      <dgm:t>
        <a:bodyPr/>
        <a:lstStyle/>
        <a:p>
          <a:endParaRPr lang="en-US"/>
        </a:p>
      </dgm:t>
    </dgm:pt>
    <dgm:pt modelId="{937941F1-79D6-4629-946E-9F7030304238}" type="sibTrans" cxnId="{66B48D56-2394-400B-A3F5-FD30DF79E50C}">
      <dgm:prSet/>
      <dgm:spPr/>
      <dgm:t>
        <a:bodyPr/>
        <a:lstStyle/>
        <a:p>
          <a:endParaRPr lang="en-US"/>
        </a:p>
      </dgm:t>
    </dgm:pt>
    <dgm:pt modelId="{A7B281D0-FAC4-409A-91ED-ECE1A70D2F92}">
      <dgm:prSet/>
      <dgm:spPr/>
      <dgm:t>
        <a:bodyPr/>
        <a:lstStyle/>
        <a:p>
          <a:r>
            <a:rPr lang="en-US"/>
            <a:t>Dhanuka &amp; Sons, 124 ITR 24 (Cal)</a:t>
          </a:r>
        </a:p>
      </dgm:t>
    </dgm:pt>
    <dgm:pt modelId="{A92FF176-0C92-4A65-9C85-3E99BE853F86}" type="parTrans" cxnId="{51774664-60AA-476A-85AE-33AF70734FAB}">
      <dgm:prSet/>
      <dgm:spPr/>
      <dgm:t>
        <a:bodyPr/>
        <a:lstStyle/>
        <a:p>
          <a:endParaRPr lang="en-US"/>
        </a:p>
      </dgm:t>
    </dgm:pt>
    <dgm:pt modelId="{8A1D665A-04E2-4988-84F0-8BF996E8F44A}" type="sibTrans" cxnId="{51774664-60AA-476A-85AE-33AF70734FAB}">
      <dgm:prSet/>
      <dgm:spPr/>
      <dgm:t>
        <a:bodyPr/>
        <a:lstStyle/>
        <a:p>
          <a:endParaRPr lang="en-US"/>
        </a:p>
      </dgm:t>
    </dgm:pt>
    <dgm:pt modelId="{A75DEA73-CE2A-417E-947D-7E16C8BCC59D}">
      <dgm:prSet/>
      <dgm:spPr/>
      <dgm:t>
        <a:bodyPr/>
        <a:lstStyle/>
        <a:p>
          <a:r>
            <a:rPr lang="en-US"/>
            <a:t>COA, POH and Indexation for capital asset </a:t>
          </a:r>
        </a:p>
      </dgm:t>
    </dgm:pt>
    <dgm:pt modelId="{4FF16AFC-02D5-4966-AE6F-C7A9D63C161A}" type="parTrans" cxnId="{D2C62065-EB41-4B4E-B135-31FE05DFE73B}">
      <dgm:prSet/>
      <dgm:spPr/>
      <dgm:t>
        <a:bodyPr/>
        <a:lstStyle/>
        <a:p>
          <a:endParaRPr lang="en-US"/>
        </a:p>
      </dgm:t>
    </dgm:pt>
    <dgm:pt modelId="{CFCB00EB-D8F3-44BE-9997-5F05EDC2DB9A}" type="sibTrans" cxnId="{D2C62065-EB41-4B4E-B135-31FE05DFE73B}">
      <dgm:prSet/>
      <dgm:spPr/>
      <dgm:t>
        <a:bodyPr/>
        <a:lstStyle/>
        <a:p>
          <a:endParaRPr lang="en-US"/>
        </a:p>
      </dgm:t>
    </dgm:pt>
    <dgm:pt modelId="{4C08F651-91A1-4BE9-9C79-12055040EE8F}">
      <dgm:prSet/>
      <dgm:spPr/>
      <dgm:t>
        <a:bodyPr/>
        <a:lstStyle/>
        <a:p>
          <a:r>
            <a:rPr lang="en-US"/>
            <a:t>B.K.A.V. Birla, 36 ITD 136 (Cal)</a:t>
          </a:r>
        </a:p>
      </dgm:t>
    </dgm:pt>
    <dgm:pt modelId="{E0147B3C-7ADA-4315-9DC0-C86D3CEB9D4F}" type="parTrans" cxnId="{60F3C7A5-450B-4F4A-B785-28BBCE1F7678}">
      <dgm:prSet/>
      <dgm:spPr/>
      <dgm:t>
        <a:bodyPr/>
        <a:lstStyle/>
        <a:p>
          <a:endParaRPr lang="en-US"/>
        </a:p>
      </dgm:t>
    </dgm:pt>
    <dgm:pt modelId="{D7C46A95-1D3E-49BD-8620-380D934FD345}" type="sibTrans" cxnId="{60F3C7A5-450B-4F4A-B785-28BBCE1F7678}">
      <dgm:prSet/>
      <dgm:spPr/>
      <dgm:t>
        <a:bodyPr/>
        <a:lstStyle/>
        <a:p>
          <a:endParaRPr lang="en-US"/>
        </a:p>
      </dgm:t>
    </dgm:pt>
    <dgm:pt modelId="{1975F487-93D8-4BB9-A6F6-618D99C1EAAF}">
      <dgm:prSet/>
      <dgm:spPr/>
      <dgm:t>
        <a:bodyPr/>
        <a:lstStyle/>
        <a:p>
          <a:r>
            <a:rPr lang="en-US" dirty="0"/>
            <a:t>Kalyani Exports, 78 ITD 95 (Pune)</a:t>
          </a:r>
        </a:p>
      </dgm:t>
    </dgm:pt>
    <dgm:pt modelId="{5D78FC36-A2F1-407A-A844-DF0E741CDEA8}" type="parTrans" cxnId="{EA393F1E-8A58-4746-81FE-67AFA9632242}">
      <dgm:prSet/>
      <dgm:spPr/>
      <dgm:t>
        <a:bodyPr/>
        <a:lstStyle/>
        <a:p>
          <a:endParaRPr lang="en-US"/>
        </a:p>
      </dgm:t>
    </dgm:pt>
    <dgm:pt modelId="{DC495818-D9E7-4AA3-A8FC-9339E935DA33}" type="sibTrans" cxnId="{EA393F1E-8A58-4746-81FE-67AFA9632242}">
      <dgm:prSet/>
      <dgm:spPr/>
      <dgm:t>
        <a:bodyPr/>
        <a:lstStyle/>
        <a:p>
          <a:endParaRPr lang="en-US"/>
        </a:p>
      </dgm:t>
    </dgm:pt>
    <dgm:pt modelId="{8681C9EF-CE75-427C-83FA-98608C386BD1}">
      <dgm:prSet/>
      <dgm:spPr/>
      <dgm:t>
        <a:bodyPr/>
        <a:lstStyle/>
        <a:p>
          <a:r>
            <a:rPr lang="en-US" dirty="0"/>
            <a:t>Jhanvi </a:t>
          </a:r>
          <a:r>
            <a:rPr lang="en-US" dirty="0" err="1"/>
            <a:t>Invst</a:t>
          </a:r>
          <a:r>
            <a:rPr lang="en-US" dirty="0"/>
            <a:t>. Ltd., 215 CTR 72 (Bom)</a:t>
          </a:r>
        </a:p>
      </dgm:t>
    </dgm:pt>
    <dgm:pt modelId="{2DC35500-7C22-43DC-875D-E4042000570B}" type="parTrans" cxnId="{380F7C3F-A248-4C93-B3EC-B058340B7F81}">
      <dgm:prSet/>
      <dgm:spPr/>
      <dgm:t>
        <a:bodyPr/>
        <a:lstStyle/>
        <a:p>
          <a:endParaRPr lang="en-US"/>
        </a:p>
      </dgm:t>
    </dgm:pt>
    <dgm:pt modelId="{6A34351C-17C0-4B0C-AD5D-EF25753686C3}" type="sibTrans" cxnId="{380F7C3F-A248-4C93-B3EC-B058340B7F81}">
      <dgm:prSet/>
      <dgm:spPr/>
      <dgm:t>
        <a:bodyPr/>
        <a:lstStyle/>
        <a:p>
          <a:endParaRPr lang="en-US"/>
        </a:p>
      </dgm:t>
    </dgm:pt>
    <dgm:pt modelId="{19CE1AAD-89D1-4475-B9BD-F8E476B3C3D1}">
      <dgm:prSet/>
      <dgm:spPr/>
      <dgm:t>
        <a:bodyPr/>
        <a:lstStyle/>
        <a:p>
          <a:r>
            <a:rPr lang="en-US" dirty="0"/>
            <a:t>Brightstar, 120 TTJ 498 (Mum)DTR 246(Chennai)</a:t>
          </a:r>
        </a:p>
      </dgm:t>
    </dgm:pt>
    <dgm:pt modelId="{89B9DA6A-DA13-46B3-BB86-16F09EF0C1F4}" type="parTrans" cxnId="{0D74B3B8-8E5D-4003-AFEE-DE6CDB66D4C4}">
      <dgm:prSet/>
      <dgm:spPr/>
      <dgm:t>
        <a:bodyPr/>
        <a:lstStyle/>
        <a:p>
          <a:endParaRPr lang="en-US"/>
        </a:p>
      </dgm:t>
    </dgm:pt>
    <dgm:pt modelId="{D3C032D5-427B-44FD-9C27-6D6D53E6A519}" type="sibTrans" cxnId="{0D74B3B8-8E5D-4003-AFEE-DE6CDB66D4C4}">
      <dgm:prSet/>
      <dgm:spPr/>
      <dgm:t>
        <a:bodyPr/>
        <a:lstStyle/>
        <a:p>
          <a:endParaRPr lang="en-US"/>
        </a:p>
      </dgm:t>
    </dgm:pt>
    <dgm:pt modelId="{38A3592B-F77D-4B92-B6DB-0F3CAB98ACF4}">
      <dgm:prSet/>
      <dgm:spPr/>
      <dgm:t>
        <a:bodyPr/>
        <a:lstStyle/>
        <a:p>
          <a:r>
            <a:rPr lang="en-US"/>
            <a:t>Lohia Metals (P)Ltd., 131 TTJ 472 (Chennai) </a:t>
          </a:r>
        </a:p>
      </dgm:t>
    </dgm:pt>
    <dgm:pt modelId="{D58213BB-C5EE-453A-8A19-0A03319CCB30}" type="parTrans" cxnId="{2D3256D1-11B2-4826-8175-21157BBB5904}">
      <dgm:prSet/>
      <dgm:spPr/>
      <dgm:t>
        <a:bodyPr/>
        <a:lstStyle/>
        <a:p>
          <a:endParaRPr lang="en-US"/>
        </a:p>
      </dgm:t>
    </dgm:pt>
    <dgm:pt modelId="{0CCA3C3B-E703-472D-8675-8B1225D0CE28}" type="sibTrans" cxnId="{2D3256D1-11B2-4826-8175-21157BBB5904}">
      <dgm:prSet/>
      <dgm:spPr/>
      <dgm:t>
        <a:bodyPr/>
        <a:lstStyle/>
        <a:p>
          <a:endParaRPr lang="en-US"/>
        </a:p>
      </dgm:t>
    </dgm:pt>
    <dgm:pt modelId="{01A65F79-753E-4859-951C-86B5BAC34BBE}">
      <dgm:prSet/>
      <dgm:spPr/>
      <dgm:t>
        <a:bodyPr/>
        <a:lstStyle/>
        <a:p>
          <a:r>
            <a:rPr lang="en-US"/>
            <a:t>Splendid Construction, 122 TTJ 534 (Delhi)</a:t>
          </a:r>
        </a:p>
      </dgm:t>
    </dgm:pt>
    <dgm:pt modelId="{E994960D-E2AF-428D-8852-9CCD4B9DB91D}" type="parTrans" cxnId="{4B763DC8-CF84-41DE-9251-152F570E702D}">
      <dgm:prSet/>
      <dgm:spPr/>
      <dgm:t>
        <a:bodyPr/>
        <a:lstStyle/>
        <a:p>
          <a:endParaRPr lang="en-US"/>
        </a:p>
      </dgm:t>
    </dgm:pt>
    <dgm:pt modelId="{180920A6-A2FF-4CEE-844B-697463685832}" type="sibTrans" cxnId="{4B763DC8-CF84-41DE-9251-152F570E702D}">
      <dgm:prSet/>
      <dgm:spPr/>
      <dgm:t>
        <a:bodyPr/>
        <a:lstStyle/>
        <a:p>
          <a:endParaRPr lang="en-US"/>
        </a:p>
      </dgm:t>
    </dgm:pt>
    <dgm:pt modelId="{9CBAE301-5B09-4591-AB2E-E86AB8E4591C}">
      <dgm:prSet/>
      <dgm:spPr/>
      <dgm:t>
        <a:bodyPr/>
        <a:lstStyle/>
        <a:p>
          <a:r>
            <a:rPr lang="en-US"/>
            <a:t>S. 28(via) introduced w.e.f A.Y. 2019-20 </a:t>
          </a:r>
          <a:endParaRPr lang="en-IN"/>
        </a:p>
      </dgm:t>
    </dgm:pt>
    <dgm:pt modelId="{7A866863-6CE6-4BA9-8AE4-A388466C6FB7}" type="parTrans" cxnId="{43BDC533-AEE0-410A-9A95-675E84FC561E}">
      <dgm:prSet/>
      <dgm:spPr/>
      <dgm:t>
        <a:bodyPr/>
        <a:lstStyle/>
        <a:p>
          <a:endParaRPr lang="en-IN"/>
        </a:p>
      </dgm:t>
    </dgm:pt>
    <dgm:pt modelId="{BBC1B0D6-350F-4BC1-B59A-83F899E0EB84}" type="sibTrans" cxnId="{43BDC533-AEE0-410A-9A95-675E84FC561E}">
      <dgm:prSet/>
      <dgm:spPr/>
      <dgm:t>
        <a:bodyPr/>
        <a:lstStyle/>
        <a:p>
          <a:endParaRPr lang="en-IN"/>
        </a:p>
      </dgm:t>
    </dgm:pt>
    <dgm:pt modelId="{4EE5B88A-79F4-4D6B-B73F-3AB2EA98EADE}">
      <dgm:prSet/>
      <dgm:spPr/>
      <dgm:t>
        <a:bodyPr/>
        <a:lstStyle/>
        <a:p>
          <a:r>
            <a:rPr lang="en-US"/>
            <a:t>FMV of inventory</a:t>
          </a:r>
          <a:endParaRPr lang="en-IN"/>
        </a:p>
      </dgm:t>
    </dgm:pt>
    <dgm:pt modelId="{C3ED9A66-567C-4E52-BF17-C6C022383B06}" type="parTrans" cxnId="{ADC16F5C-854C-4B3C-836C-19F70760DD3C}">
      <dgm:prSet/>
      <dgm:spPr/>
      <dgm:t>
        <a:bodyPr/>
        <a:lstStyle/>
        <a:p>
          <a:endParaRPr lang="en-IN"/>
        </a:p>
      </dgm:t>
    </dgm:pt>
    <dgm:pt modelId="{385A7EFF-62A1-4E51-B41E-7DF43E5C1DCE}" type="sibTrans" cxnId="{ADC16F5C-854C-4B3C-836C-19F70760DD3C}">
      <dgm:prSet/>
      <dgm:spPr/>
      <dgm:t>
        <a:bodyPr/>
        <a:lstStyle/>
        <a:p>
          <a:endParaRPr lang="en-IN"/>
        </a:p>
      </dgm:t>
    </dgm:pt>
    <dgm:pt modelId="{BF3CF7A2-8F53-4F82-B5B0-47A619A46D84}">
      <dgm:prSet/>
      <dgm:spPr/>
      <dgm:t>
        <a:bodyPr/>
        <a:lstStyle/>
        <a:p>
          <a:r>
            <a:rPr lang="en-US"/>
            <a:t>Rule11 UAB </a:t>
          </a:r>
          <a:endParaRPr lang="en-IN"/>
        </a:p>
      </dgm:t>
    </dgm:pt>
    <dgm:pt modelId="{05E7A046-C8CE-4750-A9BC-D2D473621D28}" type="parTrans" cxnId="{4BDCF0EA-334E-4D21-9927-AB02A41DE798}">
      <dgm:prSet/>
      <dgm:spPr/>
      <dgm:t>
        <a:bodyPr/>
        <a:lstStyle/>
        <a:p>
          <a:endParaRPr lang="en-IN"/>
        </a:p>
      </dgm:t>
    </dgm:pt>
    <dgm:pt modelId="{2CDB80C9-9A43-4F15-A38E-2330EBCD4600}" type="sibTrans" cxnId="{4BDCF0EA-334E-4D21-9927-AB02A41DE798}">
      <dgm:prSet/>
      <dgm:spPr/>
      <dgm:t>
        <a:bodyPr/>
        <a:lstStyle/>
        <a:p>
          <a:endParaRPr lang="en-IN"/>
        </a:p>
      </dgm:t>
    </dgm:pt>
    <dgm:pt modelId="{AF4474EC-6229-47B0-98E7-6AEDEF0CA1BF}">
      <dgm:prSet/>
      <dgm:spPr/>
      <dgm:t>
        <a:bodyPr/>
        <a:lstStyle/>
        <a:p>
          <a:r>
            <a:rPr lang="en-US"/>
            <a:t>s. 49 (9) – FMV  be COA</a:t>
          </a:r>
          <a:endParaRPr lang="en-IN"/>
        </a:p>
      </dgm:t>
    </dgm:pt>
    <dgm:pt modelId="{A0C86157-6317-4E80-9AB1-A3136E4931B4}" type="parTrans" cxnId="{836051E5-41F5-4A23-82A3-386172D53217}">
      <dgm:prSet/>
      <dgm:spPr/>
      <dgm:t>
        <a:bodyPr/>
        <a:lstStyle/>
        <a:p>
          <a:endParaRPr lang="en-IN"/>
        </a:p>
      </dgm:t>
    </dgm:pt>
    <dgm:pt modelId="{11D5427B-5507-49A2-83D4-BF0EDE1C8D2F}" type="sibTrans" cxnId="{836051E5-41F5-4A23-82A3-386172D53217}">
      <dgm:prSet/>
      <dgm:spPr/>
      <dgm:t>
        <a:bodyPr/>
        <a:lstStyle/>
        <a:p>
          <a:endParaRPr lang="en-IN"/>
        </a:p>
      </dgm:t>
    </dgm:pt>
    <dgm:pt modelId="{BA2D0339-919B-4EFA-8050-286275F35C4B}" type="pres">
      <dgm:prSet presAssocID="{A14AE119-EA23-4B80-8066-3E60E14E1209}" presName="Name0" presStyleCnt="0">
        <dgm:presLayoutVars>
          <dgm:dir/>
          <dgm:animLvl val="lvl"/>
          <dgm:resizeHandles val="exact"/>
        </dgm:presLayoutVars>
      </dgm:prSet>
      <dgm:spPr/>
    </dgm:pt>
    <dgm:pt modelId="{FC0B6A33-CCF1-4B10-94A5-E86A6702ED60}" type="pres">
      <dgm:prSet presAssocID="{4A7616C1-07EE-42D7-9695-F1A7AEFAF716}" presName="composite" presStyleCnt="0"/>
      <dgm:spPr/>
    </dgm:pt>
    <dgm:pt modelId="{D55CEAB4-1EE7-47F3-B805-F24BA2544E7B}" type="pres">
      <dgm:prSet presAssocID="{4A7616C1-07EE-42D7-9695-F1A7AEFAF716}" presName="parTx" presStyleLbl="alignNode1" presStyleIdx="0" presStyleCnt="3">
        <dgm:presLayoutVars>
          <dgm:chMax val="0"/>
          <dgm:chPref val="0"/>
        </dgm:presLayoutVars>
      </dgm:prSet>
      <dgm:spPr/>
    </dgm:pt>
    <dgm:pt modelId="{EAFF4830-6FBD-4713-AD6B-948C064B777A}" type="pres">
      <dgm:prSet presAssocID="{4A7616C1-07EE-42D7-9695-F1A7AEFAF716}" presName="desTx" presStyleLbl="alignAccFollowNode1" presStyleIdx="0" presStyleCnt="3">
        <dgm:presLayoutVars/>
      </dgm:prSet>
      <dgm:spPr/>
    </dgm:pt>
    <dgm:pt modelId="{9E9CEBE3-CAEC-4EFE-BECE-B1F69DB9DD48}" type="pres">
      <dgm:prSet presAssocID="{F3B394AB-6842-4068-81F1-76A212055571}" presName="space" presStyleCnt="0"/>
      <dgm:spPr/>
    </dgm:pt>
    <dgm:pt modelId="{E3F9EB81-CA63-414F-BD80-BED27AC286FB}" type="pres">
      <dgm:prSet presAssocID="{161A76E5-9DD6-41A2-9475-12599B9A30B2}" presName="composite" presStyleCnt="0"/>
      <dgm:spPr/>
    </dgm:pt>
    <dgm:pt modelId="{7E4EBE56-CB1D-461F-9834-E131B154A819}" type="pres">
      <dgm:prSet presAssocID="{161A76E5-9DD6-41A2-9475-12599B9A30B2}" presName="parTx" presStyleLbl="alignNode1" presStyleIdx="1" presStyleCnt="3">
        <dgm:presLayoutVars>
          <dgm:chMax val="0"/>
          <dgm:chPref val="0"/>
        </dgm:presLayoutVars>
      </dgm:prSet>
      <dgm:spPr/>
    </dgm:pt>
    <dgm:pt modelId="{07B27558-6A4F-4B7A-B8DC-700FB5A1D778}" type="pres">
      <dgm:prSet presAssocID="{161A76E5-9DD6-41A2-9475-12599B9A30B2}" presName="desTx" presStyleLbl="alignAccFollowNode1" presStyleIdx="1" presStyleCnt="3">
        <dgm:presLayoutVars/>
      </dgm:prSet>
      <dgm:spPr/>
    </dgm:pt>
    <dgm:pt modelId="{BA9862C8-697E-48EC-93B7-2274F4A8B3CB}" type="pres">
      <dgm:prSet presAssocID="{FCD45730-EF3C-4362-BDCD-B16B54412EF7}" presName="space" presStyleCnt="0"/>
      <dgm:spPr/>
    </dgm:pt>
    <dgm:pt modelId="{98ADD0D9-C6A7-423A-9F3E-277EA6CAB514}" type="pres">
      <dgm:prSet presAssocID="{A75DEA73-CE2A-417E-947D-7E16C8BCC59D}" presName="composite" presStyleCnt="0"/>
      <dgm:spPr/>
    </dgm:pt>
    <dgm:pt modelId="{30A795E1-6455-4533-A518-F1E0102BABF4}" type="pres">
      <dgm:prSet presAssocID="{A75DEA73-CE2A-417E-947D-7E16C8BCC59D}" presName="parTx" presStyleLbl="alignNode1" presStyleIdx="2" presStyleCnt="3">
        <dgm:presLayoutVars>
          <dgm:chMax val="0"/>
          <dgm:chPref val="0"/>
        </dgm:presLayoutVars>
      </dgm:prSet>
      <dgm:spPr/>
    </dgm:pt>
    <dgm:pt modelId="{C234C601-F9E7-4BD8-A286-B9C174415F63}" type="pres">
      <dgm:prSet presAssocID="{A75DEA73-CE2A-417E-947D-7E16C8BCC59D}" presName="desTx" presStyleLbl="alignAccFollowNode1" presStyleIdx="2" presStyleCnt="3">
        <dgm:presLayoutVars/>
      </dgm:prSet>
      <dgm:spPr/>
    </dgm:pt>
  </dgm:ptLst>
  <dgm:cxnLst>
    <dgm:cxn modelId="{37648E00-3743-4D32-A322-36DD469F05A0}" type="presOf" srcId="{161A76E5-9DD6-41A2-9475-12599B9A30B2}" destId="{7E4EBE56-CB1D-461F-9834-E131B154A819}" srcOrd="0" destOrd="0" presId="urn:microsoft.com/office/officeart/2016/7/layout/ChevronBlockProcess"/>
    <dgm:cxn modelId="{44CBB704-0B22-4B46-B194-847FDA136B73}" type="presOf" srcId="{01A65F79-753E-4859-951C-86B5BAC34BBE}" destId="{C234C601-F9E7-4BD8-A286-B9C174415F63}" srcOrd="0" destOrd="5" presId="urn:microsoft.com/office/officeart/2016/7/layout/ChevronBlockProcess"/>
    <dgm:cxn modelId="{841D4912-08AD-4CEB-9BE9-3209D0E57581}" srcId="{161A76E5-9DD6-41A2-9475-12599B9A30B2}" destId="{4D436768-3E06-4A35-B3AE-B1CD8799E7C7}" srcOrd="1" destOrd="0" parTransId="{E9F25287-3BB1-45E2-B1EA-6FD2217550EA}" sibTransId="{6829F116-89C4-46E5-ACC9-CB84C13FE26F}"/>
    <dgm:cxn modelId="{5BDF311D-3AD8-459F-96C1-60E556BE1790}" type="presOf" srcId="{4A7616C1-07EE-42D7-9695-F1A7AEFAF716}" destId="{D55CEAB4-1EE7-47F3-B805-F24BA2544E7B}" srcOrd="0" destOrd="0" presId="urn:microsoft.com/office/officeart/2016/7/layout/ChevronBlockProcess"/>
    <dgm:cxn modelId="{EA393F1E-8A58-4746-81FE-67AFA9632242}" srcId="{A75DEA73-CE2A-417E-947D-7E16C8BCC59D}" destId="{1975F487-93D8-4BB9-A6F6-618D99C1EAAF}" srcOrd="1" destOrd="0" parTransId="{5D78FC36-A2F1-407A-A844-DF0E741CDEA8}" sibTransId="{DC495818-D9E7-4AA3-A8FC-9339E935DA33}"/>
    <dgm:cxn modelId="{D9F96521-7CB3-40D9-B045-521906023132}" type="presOf" srcId="{38A3592B-F77D-4B92-B6DB-0F3CAB98ACF4}" destId="{C234C601-F9E7-4BD8-A286-B9C174415F63}" srcOrd="0" destOrd="4" presId="urn:microsoft.com/office/officeart/2016/7/layout/ChevronBlockProcess"/>
    <dgm:cxn modelId="{43BDC533-AEE0-410A-9A95-675E84FC561E}" srcId="{4A7616C1-07EE-42D7-9695-F1A7AEFAF716}" destId="{9CBAE301-5B09-4591-AB2E-E86AB8E4591C}" srcOrd="0" destOrd="0" parTransId="{7A866863-6CE6-4BA9-8AE4-A388466C6FB7}" sibTransId="{BBC1B0D6-350F-4BC1-B59A-83F899E0EB84}"/>
    <dgm:cxn modelId="{CEE0AE35-833E-43C5-B76B-582B29EB34DC}" type="presOf" srcId="{4D436768-3E06-4A35-B3AE-B1CD8799E7C7}" destId="{07B27558-6A4F-4B7A-B8DC-700FB5A1D778}" srcOrd="0" destOrd="1" presId="urn:microsoft.com/office/officeart/2016/7/layout/ChevronBlockProcess"/>
    <dgm:cxn modelId="{22F46F37-F182-4484-A748-995295E58FCF}" type="presOf" srcId="{A7B281D0-FAC4-409A-91ED-ECE1A70D2F92}" destId="{07B27558-6A4F-4B7A-B8DC-700FB5A1D778}" srcOrd="0" destOrd="3" presId="urn:microsoft.com/office/officeart/2016/7/layout/ChevronBlockProcess"/>
    <dgm:cxn modelId="{3144863D-2ABC-45AA-9868-5D39DE9738BD}" type="presOf" srcId="{BF3CF7A2-8F53-4F82-B5B0-47A619A46D84}" destId="{EAFF4830-6FBD-4713-AD6B-948C064B777A}" srcOrd="0" destOrd="2" presId="urn:microsoft.com/office/officeart/2016/7/layout/ChevronBlockProcess"/>
    <dgm:cxn modelId="{380F7C3F-A248-4C93-B3EC-B058340B7F81}" srcId="{A75DEA73-CE2A-417E-947D-7E16C8BCC59D}" destId="{8681C9EF-CE75-427C-83FA-98608C386BD1}" srcOrd="2" destOrd="0" parTransId="{2DC35500-7C22-43DC-875D-E4042000570B}" sibTransId="{6A34351C-17C0-4B0C-AD5D-EF25753686C3}"/>
    <dgm:cxn modelId="{ADC16F5C-854C-4B3C-836C-19F70760DD3C}" srcId="{4A7616C1-07EE-42D7-9695-F1A7AEFAF716}" destId="{4EE5B88A-79F4-4D6B-B73F-3AB2EA98EADE}" srcOrd="1" destOrd="0" parTransId="{C3ED9A66-567C-4E52-BF17-C6C022383B06}" sibTransId="{385A7EFF-62A1-4E51-B41E-7DF43E5C1DCE}"/>
    <dgm:cxn modelId="{EB9B7163-9D55-42D6-87E5-01BF0E7D9097}" type="presOf" srcId="{9CBAE301-5B09-4591-AB2E-E86AB8E4591C}" destId="{EAFF4830-6FBD-4713-AD6B-948C064B777A}" srcOrd="0" destOrd="0" presId="urn:microsoft.com/office/officeart/2016/7/layout/ChevronBlockProcess"/>
    <dgm:cxn modelId="{51774664-60AA-476A-85AE-33AF70734FAB}" srcId="{161A76E5-9DD6-41A2-9475-12599B9A30B2}" destId="{A7B281D0-FAC4-409A-91ED-ECE1A70D2F92}" srcOrd="3" destOrd="0" parTransId="{A92FF176-0C92-4A65-9C85-3E99BE853F86}" sibTransId="{8A1D665A-04E2-4988-84F0-8BF996E8F44A}"/>
    <dgm:cxn modelId="{D2C62065-EB41-4B4E-B135-31FE05DFE73B}" srcId="{A14AE119-EA23-4B80-8066-3E60E14E1209}" destId="{A75DEA73-CE2A-417E-947D-7E16C8BCC59D}" srcOrd="2" destOrd="0" parTransId="{4FF16AFC-02D5-4966-AE6F-C7A9D63C161A}" sibTransId="{CFCB00EB-D8F3-44BE-9997-5F05EDC2DB9A}"/>
    <dgm:cxn modelId="{921C4F4E-04F2-4C0A-B168-CA8388A0F23D}" type="presOf" srcId="{A75DEA73-CE2A-417E-947D-7E16C8BCC59D}" destId="{30A795E1-6455-4533-A518-F1E0102BABF4}" srcOrd="0" destOrd="0" presId="urn:microsoft.com/office/officeart/2016/7/layout/ChevronBlockProcess"/>
    <dgm:cxn modelId="{A288F771-1ED7-450B-88D0-D83038AD8F0A}" type="presOf" srcId="{0E03E4EF-5E57-42FF-A12E-98AF67225225}" destId="{07B27558-6A4F-4B7A-B8DC-700FB5A1D778}" srcOrd="0" destOrd="2" presId="urn:microsoft.com/office/officeart/2016/7/layout/ChevronBlockProcess"/>
    <dgm:cxn modelId="{3E755E54-B263-4631-8387-BCA63B08F43A}" srcId="{A14AE119-EA23-4B80-8066-3E60E14E1209}" destId="{161A76E5-9DD6-41A2-9475-12599B9A30B2}" srcOrd="1" destOrd="0" parTransId="{09236E81-3B11-4689-A09D-D9C512448E4E}" sibTransId="{FCD45730-EF3C-4362-BDCD-B16B54412EF7}"/>
    <dgm:cxn modelId="{66B48D56-2394-400B-A3F5-FD30DF79E50C}" srcId="{161A76E5-9DD6-41A2-9475-12599B9A30B2}" destId="{0E03E4EF-5E57-42FF-A12E-98AF67225225}" srcOrd="2" destOrd="0" parTransId="{94515E94-9CEB-41B1-9395-F18EE5119DBF}" sibTransId="{937941F1-79D6-4629-946E-9F7030304238}"/>
    <dgm:cxn modelId="{4EACD159-596A-4E45-9F88-D503A694B818}" type="presOf" srcId="{4EE5B88A-79F4-4D6B-B73F-3AB2EA98EADE}" destId="{EAFF4830-6FBD-4713-AD6B-948C064B777A}" srcOrd="0" destOrd="1" presId="urn:microsoft.com/office/officeart/2016/7/layout/ChevronBlockProcess"/>
    <dgm:cxn modelId="{C1362282-5DF1-40CC-95D4-C3CA23514FF6}" type="presOf" srcId="{19CE1AAD-89D1-4475-B9BD-F8E476B3C3D1}" destId="{C234C601-F9E7-4BD8-A286-B9C174415F63}" srcOrd="0" destOrd="3" presId="urn:microsoft.com/office/officeart/2016/7/layout/ChevronBlockProcess"/>
    <dgm:cxn modelId="{A9CB5886-3B90-41B4-B778-85A0B39E3B1C}" type="presOf" srcId="{8681C9EF-CE75-427C-83FA-98608C386BD1}" destId="{C234C601-F9E7-4BD8-A286-B9C174415F63}" srcOrd="0" destOrd="2" presId="urn:microsoft.com/office/officeart/2016/7/layout/ChevronBlockProcess"/>
    <dgm:cxn modelId="{2F33EF8B-B272-4092-B05D-B6A6C6270636}" type="presOf" srcId="{A14AE119-EA23-4B80-8066-3E60E14E1209}" destId="{BA2D0339-919B-4EFA-8050-286275F35C4B}" srcOrd="0" destOrd="0" presId="urn:microsoft.com/office/officeart/2016/7/layout/ChevronBlockProcess"/>
    <dgm:cxn modelId="{12473F97-2134-4099-BC68-F7BE73A6D180}" srcId="{161A76E5-9DD6-41A2-9475-12599B9A30B2}" destId="{EC3CD87F-272D-41DD-9530-7C23BB1DC286}" srcOrd="0" destOrd="0" parTransId="{6427E1A7-A681-4388-AC06-089C0A5420B4}" sibTransId="{2897C17A-3191-41B7-8F6A-64C4FE6068C5}"/>
    <dgm:cxn modelId="{CBD9C698-DA4F-49BF-A54E-797CEF8935A3}" type="presOf" srcId="{AF4474EC-6229-47B0-98E7-6AEDEF0CA1BF}" destId="{EAFF4830-6FBD-4713-AD6B-948C064B777A}" srcOrd="0" destOrd="3" presId="urn:microsoft.com/office/officeart/2016/7/layout/ChevronBlockProcess"/>
    <dgm:cxn modelId="{136128A1-D39A-40F8-961D-D13C255AC2B3}" srcId="{A14AE119-EA23-4B80-8066-3E60E14E1209}" destId="{4A7616C1-07EE-42D7-9695-F1A7AEFAF716}" srcOrd="0" destOrd="0" parTransId="{99E91FC3-7997-4F25-A68D-2D3040798A9B}" sibTransId="{F3B394AB-6842-4068-81F1-76A212055571}"/>
    <dgm:cxn modelId="{60F3C7A5-450B-4F4A-B785-28BBCE1F7678}" srcId="{A75DEA73-CE2A-417E-947D-7E16C8BCC59D}" destId="{4C08F651-91A1-4BE9-9C79-12055040EE8F}" srcOrd="0" destOrd="0" parTransId="{E0147B3C-7ADA-4315-9DC0-C86D3CEB9D4F}" sibTransId="{D7C46A95-1D3E-49BD-8620-380D934FD345}"/>
    <dgm:cxn modelId="{ABBFD5AA-3CBC-4EB5-A1F8-93ED49541402}" type="presOf" srcId="{4C08F651-91A1-4BE9-9C79-12055040EE8F}" destId="{C234C601-F9E7-4BD8-A286-B9C174415F63}" srcOrd="0" destOrd="0" presId="urn:microsoft.com/office/officeart/2016/7/layout/ChevronBlockProcess"/>
    <dgm:cxn modelId="{0D74B3B8-8E5D-4003-AFEE-DE6CDB66D4C4}" srcId="{A75DEA73-CE2A-417E-947D-7E16C8BCC59D}" destId="{19CE1AAD-89D1-4475-B9BD-F8E476B3C3D1}" srcOrd="3" destOrd="0" parTransId="{89B9DA6A-DA13-46B3-BB86-16F09EF0C1F4}" sibTransId="{D3C032D5-427B-44FD-9C27-6D6D53E6A519}"/>
    <dgm:cxn modelId="{4B763DC8-CF84-41DE-9251-152F570E702D}" srcId="{A75DEA73-CE2A-417E-947D-7E16C8BCC59D}" destId="{01A65F79-753E-4859-951C-86B5BAC34BBE}" srcOrd="5" destOrd="0" parTransId="{E994960D-E2AF-428D-8852-9CCD4B9DB91D}" sibTransId="{180920A6-A2FF-4CEE-844B-697463685832}"/>
    <dgm:cxn modelId="{2D3256D1-11B2-4826-8175-21157BBB5904}" srcId="{A75DEA73-CE2A-417E-947D-7E16C8BCC59D}" destId="{38A3592B-F77D-4B92-B6DB-0F3CAB98ACF4}" srcOrd="4" destOrd="0" parTransId="{D58213BB-C5EE-453A-8A19-0A03319CCB30}" sibTransId="{0CCA3C3B-E703-472D-8675-8B1225D0CE28}"/>
    <dgm:cxn modelId="{B411ADDE-A3F8-4D0A-9FF5-DCF90FB33AF9}" type="presOf" srcId="{1975F487-93D8-4BB9-A6F6-618D99C1EAAF}" destId="{C234C601-F9E7-4BD8-A286-B9C174415F63}" srcOrd="0" destOrd="1" presId="urn:microsoft.com/office/officeart/2016/7/layout/ChevronBlockProcess"/>
    <dgm:cxn modelId="{E7BAC3DE-750C-45ED-8EA3-134EEE28AF64}" type="presOf" srcId="{EC3CD87F-272D-41DD-9530-7C23BB1DC286}" destId="{07B27558-6A4F-4B7A-B8DC-700FB5A1D778}" srcOrd="0" destOrd="0" presId="urn:microsoft.com/office/officeart/2016/7/layout/ChevronBlockProcess"/>
    <dgm:cxn modelId="{836051E5-41F5-4A23-82A3-386172D53217}" srcId="{4A7616C1-07EE-42D7-9695-F1A7AEFAF716}" destId="{AF4474EC-6229-47B0-98E7-6AEDEF0CA1BF}" srcOrd="3" destOrd="0" parTransId="{A0C86157-6317-4E80-9AB1-A3136E4931B4}" sibTransId="{11D5427B-5507-49A2-83D4-BF0EDE1C8D2F}"/>
    <dgm:cxn modelId="{4BDCF0EA-334E-4D21-9927-AB02A41DE798}" srcId="{4A7616C1-07EE-42D7-9695-F1A7AEFAF716}" destId="{BF3CF7A2-8F53-4F82-B5B0-47A619A46D84}" srcOrd="2" destOrd="0" parTransId="{05E7A046-C8CE-4750-A9BC-D2D473621D28}" sibTransId="{2CDB80C9-9A43-4F15-A38E-2330EBCD4600}"/>
    <dgm:cxn modelId="{EBF09D83-8151-43AA-B29F-FB44C2F64761}" type="presParOf" srcId="{BA2D0339-919B-4EFA-8050-286275F35C4B}" destId="{FC0B6A33-CCF1-4B10-94A5-E86A6702ED60}" srcOrd="0" destOrd="0" presId="urn:microsoft.com/office/officeart/2016/7/layout/ChevronBlockProcess"/>
    <dgm:cxn modelId="{B0E88E11-4BB1-4AC9-A408-D59B86D78039}" type="presParOf" srcId="{FC0B6A33-CCF1-4B10-94A5-E86A6702ED60}" destId="{D55CEAB4-1EE7-47F3-B805-F24BA2544E7B}" srcOrd="0" destOrd="0" presId="urn:microsoft.com/office/officeart/2016/7/layout/ChevronBlockProcess"/>
    <dgm:cxn modelId="{B2B4D82B-5D08-46D0-A5F4-FD0DCD6AAE43}" type="presParOf" srcId="{FC0B6A33-CCF1-4B10-94A5-E86A6702ED60}" destId="{EAFF4830-6FBD-4713-AD6B-948C064B777A}" srcOrd="1" destOrd="0" presId="urn:microsoft.com/office/officeart/2016/7/layout/ChevronBlockProcess"/>
    <dgm:cxn modelId="{2589346A-8ECC-4BDD-83A7-87FDC4750C20}" type="presParOf" srcId="{BA2D0339-919B-4EFA-8050-286275F35C4B}" destId="{9E9CEBE3-CAEC-4EFE-BECE-B1F69DB9DD48}" srcOrd="1" destOrd="0" presId="urn:microsoft.com/office/officeart/2016/7/layout/ChevronBlockProcess"/>
    <dgm:cxn modelId="{6985547B-DEF3-46A3-950C-EF187793707B}" type="presParOf" srcId="{BA2D0339-919B-4EFA-8050-286275F35C4B}" destId="{E3F9EB81-CA63-414F-BD80-BED27AC286FB}" srcOrd="2" destOrd="0" presId="urn:microsoft.com/office/officeart/2016/7/layout/ChevronBlockProcess"/>
    <dgm:cxn modelId="{B4921220-C4C0-47EB-8AA3-BA5E6BA9068F}" type="presParOf" srcId="{E3F9EB81-CA63-414F-BD80-BED27AC286FB}" destId="{7E4EBE56-CB1D-461F-9834-E131B154A819}" srcOrd="0" destOrd="0" presId="urn:microsoft.com/office/officeart/2016/7/layout/ChevronBlockProcess"/>
    <dgm:cxn modelId="{983453B0-D2C8-4C42-8101-B070780D95E3}" type="presParOf" srcId="{E3F9EB81-CA63-414F-BD80-BED27AC286FB}" destId="{07B27558-6A4F-4B7A-B8DC-700FB5A1D778}" srcOrd="1" destOrd="0" presId="urn:microsoft.com/office/officeart/2016/7/layout/ChevronBlockProcess"/>
    <dgm:cxn modelId="{948707A3-157F-48F8-A825-3AAB7F2373E7}" type="presParOf" srcId="{BA2D0339-919B-4EFA-8050-286275F35C4B}" destId="{BA9862C8-697E-48EC-93B7-2274F4A8B3CB}" srcOrd="3" destOrd="0" presId="urn:microsoft.com/office/officeart/2016/7/layout/ChevronBlockProcess"/>
    <dgm:cxn modelId="{5B44942A-5F1A-4896-946E-C0C60DB51871}" type="presParOf" srcId="{BA2D0339-919B-4EFA-8050-286275F35C4B}" destId="{98ADD0D9-C6A7-423A-9F3E-277EA6CAB514}" srcOrd="4" destOrd="0" presId="urn:microsoft.com/office/officeart/2016/7/layout/ChevronBlockProcess"/>
    <dgm:cxn modelId="{9220A8DC-785E-4E3A-A995-5D533AD98C13}" type="presParOf" srcId="{98ADD0D9-C6A7-423A-9F3E-277EA6CAB514}" destId="{30A795E1-6455-4533-A518-F1E0102BABF4}" srcOrd="0" destOrd="0" presId="urn:microsoft.com/office/officeart/2016/7/layout/ChevronBlockProcess"/>
    <dgm:cxn modelId="{1542A617-05B2-4C7C-92BC-0CC3A6E04EB5}" type="presParOf" srcId="{98ADD0D9-C6A7-423A-9F3E-277EA6CAB514}" destId="{C234C601-F9E7-4BD8-A286-B9C174415F63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0F73C8-45E7-4A9B-93AE-F2EFD53431D1}">
      <dsp:nvSpPr>
        <dsp:cNvPr id="0" name=""/>
        <dsp:cNvSpPr/>
      </dsp:nvSpPr>
      <dsp:spPr>
        <a:xfrm>
          <a:off x="788670" y="2762"/>
          <a:ext cx="1971674" cy="11830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No single test conclusive</a:t>
          </a:r>
        </a:p>
      </dsp:txBody>
      <dsp:txXfrm>
        <a:off x="788670" y="2762"/>
        <a:ext cx="1971674" cy="1183005"/>
      </dsp:txXfrm>
    </dsp:sp>
    <dsp:sp modelId="{50EBB774-547C-4A77-8FD2-D6DEAA9F6D38}">
      <dsp:nvSpPr>
        <dsp:cNvPr id="0" name=""/>
        <dsp:cNvSpPr/>
      </dsp:nvSpPr>
      <dsp:spPr>
        <a:xfrm>
          <a:off x="2957512" y="2762"/>
          <a:ext cx="1971674" cy="1183005"/>
        </a:xfrm>
        <a:prstGeom prst="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Rule of consistency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Gopal Purohit, 334 ITR 28 (SC)(st.)</a:t>
          </a:r>
        </a:p>
      </dsp:txBody>
      <dsp:txXfrm>
        <a:off x="2957512" y="2762"/>
        <a:ext cx="1971674" cy="1183005"/>
      </dsp:txXfrm>
    </dsp:sp>
    <dsp:sp modelId="{A28B278B-C21F-491B-92F7-98C9961F0330}">
      <dsp:nvSpPr>
        <dsp:cNvPr id="0" name=""/>
        <dsp:cNvSpPr/>
      </dsp:nvSpPr>
      <dsp:spPr>
        <a:xfrm>
          <a:off x="5126355" y="2762"/>
          <a:ext cx="1971674" cy="1183005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Importance of circular</a:t>
          </a:r>
        </a:p>
      </dsp:txBody>
      <dsp:txXfrm>
        <a:off x="5126355" y="2762"/>
        <a:ext cx="1971674" cy="1183005"/>
      </dsp:txXfrm>
    </dsp:sp>
    <dsp:sp modelId="{5302521C-7C24-4B0E-AB44-F57E4173D6EA}">
      <dsp:nvSpPr>
        <dsp:cNvPr id="0" name=""/>
        <dsp:cNvSpPr/>
      </dsp:nvSpPr>
      <dsp:spPr>
        <a:xfrm>
          <a:off x="788670" y="1382935"/>
          <a:ext cx="1971674" cy="1183005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Period of holding</a:t>
          </a:r>
        </a:p>
      </dsp:txBody>
      <dsp:txXfrm>
        <a:off x="788670" y="1382935"/>
        <a:ext cx="1971674" cy="1183005"/>
      </dsp:txXfrm>
    </dsp:sp>
    <dsp:sp modelId="{3886B87C-C06B-4FE6-B825-DCB6F4434051}">
      <dsp:nvSpPr>
        <dsp:cNvPr id="0" name=""/>
        <dsp:cNvSpPr/>
      </dsp:nvSpPr>
      <dsp:spPr>
        <a:xfrm>
          <a:off x="2957512" y="1382935"/>
          <a:ext cx="1971674" cy="1183005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Treatment in books</a:t>
          </a:r>
        </a:p>
      </dsp:txBody>
      <dsp:txXfrm>
        <a:off x="2957512" y="1382935"/>
        <a:ext cx="1971674" cy="1183005"/>
      </dsp:txXfrm>
    </dsp:sp>
    <dsp:sp modelId="{F630B13B-4875-4480-95D2-4DD899049FFC}">
      <dsp:nvSpPr>
        <dsp:cNvPr id="0" name=""/>
        <dsp:cNvSpPr/>
      </dsp:nvSpPr>
      <dsp:spPr>
        <a:xfrm>
          <a:off x="5126355" y="1382935"/>
          <a:ext cx="1971674" cy="1183005"/>
        </a:xfrm>
        <a:prstGeom prst="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Use of own funds</a:t>
          </a:r>
        </a:p>
      </dsp:txBody>
      <dsp:txXfrm>
        <a:off x="5126355" y="1382935"/>
        <a:ext cx="1971674" cy="1183005"/>
      </dsp:txXfrm>
    </dsp:sp>
    <dsp:sp modelId="{7585BA92-CCDE-4BDE-AF0F-0C5164C9BE56}">
      <dsp:nvSpPr>
        <dsp:cNvPr id="0" name=""/>
        <dsp:cNvSpPr/>
      </dsp:nvSpPr>
      <dsp:spPr>
        <a:xfrm>
          <a:off x="2957512" y="2763108"/>
          <a:ext cx="1971674" cy="1183005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Alternative occupation</a:t>
          </a:r>
        </a:p>
      </dsp:txBody>
      <dsp:txXfrm>
        <a:off x="2957512" y="2763108"/>
        <a:ext cx="1971674" cy="11830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132EB-007E-4A21-A583-FFA373AF5EA6}">
      <dsp:nvSpPr>
        <dsp:cNvPr id="0" name=""/>
        <dsp:cNvSpPr/>
      </dsp:nvSpPr>
      <dsp:spPr>
        <a:xfrm>
          <a:off x="2464" y="379720"/>
          <a:ext cx="2402978" cy="9412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Arrangements </a:t>
          </a:r>
        </a:p>
      </dsp:txBody>
      <dsp:txXfrm>
        <a:off x="2464" y="379720"/>
        <a:ext cx="2402978" cy="941279"/>
      </dsp:txXfrm>
    </dsp:sp>
    <dsp:sp modelId="{11804FC2-C817-4597-AE8F-DB77BC73C1F6}">
      <dsp:nvSpPr>
        <dsp:cNvPr id="0" name=""/>
        <dsp:cNvSpPr/>
      </dsp:nvSpPr>
      <dsp:spPr>
        <a:xfrm>
          <a:off x="2464" y="1321000"/>
          <a:ext cx="2402978" cy="224815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Participating  &amp;  Non participating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Sharing  &amp; Non sharing </a:t>
          </a:r>
        </a:p>
      </dsp:txBody>
      <dsp:txXfrm>
        <a:off x="2464" y="1321000"/>
        <a:ext cx="2402978" cy="2248155"/>
      </dsp:txXfrm>
    </dsp:sp>
    <dsp:sp modelId="{6D9E727B-60D7-4354-BD86-99172F52FBA1}">
      <dsp:nvSpPr>
        <dsp:cNvPr id="0" name=""/>
        <dsp:cNvSpPr/>
      </dsp:nvSpPr>
      <dsp:spPr>
        <a:xfrm>
          <a:off x="2741860" y="379720"/>
          <a:ext cx="2402978" cy="941279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Nature of fees </a:t>
          </a:r>
        </a:p>
      </dsp:txBody>
      <dsp:txXfrm>
        <a:off x="2741860" y="379720"/>
        <a:ext cx="2402978" cy="941279"/>
      </dsp:txXfrm>
    </dsp:sp>
    <dsp:sp modelId="{4BB10DC4-1CB4-442B-821A-CD137A74E727}">
      <dsp:nvSpPr>
        <dsp:cNvPr id="0" name=""/>
        <dsp:cNvSpPr/>
      </dsp:nvSpPr>
      <dsp:spPr>
        <a:xfrm>
          <a:off x="2741860" y="1321000"/>
          <a:ext cx="2402978" cy="2248155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Advisory &amp; Management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Brokerage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Termination</a:t>
          </a:r>
        </a:p>
      </dsp:txBody>
      <dsp:txXfrm>
        <a:off x="2741860" y="1321000"/>
        <a:ext cx="2402978" cy="2248155"/>
      </dsp:txXfrm>
    </dsp:sp>
    <dsp:sp modelId="{499FB6CB-752C-4FF4-A634-DA19F9B150F8}">
      <dsp:nvSpPr>
        <dsp:cNvPr id="0" name=""/>
        <dsp:cNvSpPr/>
      </dsp:nvSpPr>
      <dsp:spPr>
        <a:xfrm>
          <a:off x="5481256" y="379720"/>
          <a:ext cx="2402978" cy="941279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Relationship &amp; Treatment</a:t>
          </a:r>
        </a:p>
      </dsp:txBody>
      <dsp:txXfrm>
        <a:off x="5481256" y="379720"/>
        <a:ext cx="2402978" cy="941279"/>
      </dsp:txXfrm>
    </dsp:sp>
    <dsp:sp modelId="{A068BFCF-825E-4CFD-87C9-6823F3AE50CA}">
      <dsp:nvSpPr>
        <dsp:cNvPr id="0" name=""/>
        <dsp:cNvSpPr/>
      </dsp:nvSpPr>
      <dsp:spPr>
        <a:xfrm>
          <a:off x="5481256" y="1321000"/>
          <a:ext cx="2402978" cy="2248155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Investment or Business 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Deductibility of expenses</a:t>
          </a:r>
        </a:p>
      </dsp:txBody>
      <dsp:txXfrm>
        <a:off x="5481256" y="1321000"/>
        <a:ext cx="2402978" cy="22481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5E018-8C9D-4514-8C88-B954A3B93EFE}">
      <dsp:nvSpPr>
        <dsp:cNvPr id="0" name=""/>
        <dsp:cNvSpPr/>
      </dsp:nvSpPr>
      <dsp:spPr>
        <a:xfrm>
          <a:off x="38" y="130632"/>
          <a:ext cx="3685337" cy="4896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Connotation Of Investment </a:t>
          </a:r>
        </a:p>
      </dsp:txBody>
      <dsp:txXfrm>
        <a:off x="38" y="130632"/>
        <a:ext cx="3685337" cy="489600"/>
      </dsp:txXfrm>
    </dsp:sp>
    <dsp:sp modelId="{E64B4953-9302-46D8-8FA8-7A94B4E59B50}">
      <dsp:nvSpPr>
        <dsp:cNvPr id="0" name=""/>
        <dsp:cNvSpPr/>
      </dsp:nvSpPr>
      <dsp:spPr>
        <a:xfrm>
          <a:off x="38" y="620232"/>
          <a:ext cx="3685337" cy="319801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No presumption of business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Smt. Radha Birju Patel, 46 SOT 23 (Mum)(URO)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ARA Trading &amp; Investment </a:t>
          </a:r>
          <a:r>
            <a:rPr lang="en-US" sz="2000" kern="1200" dirty="0" err="1"/>
            <a:t>P.Ltd</a:t>
          </a:r>
          <a:r>
            <a:rPr lang="en-US" sz="2000" kern="1200" dirty="0"/>
            <a:t> 499/PN/08 dt 31.03.09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Radials International, 49 SOT 567(Del.)</a:t>
          </a:r>
        </a:p>
      </dsp:txBody>
      <dsp:txXfrm>
        <a:off x="38" y="620232"/>
        <a:ext cx="3685337" cy="3198010"/>
      </dsp:txXfrm>
    </dsp:sp>
    <dsp:sp modelId="{3EEA6A13-C7F6-4A10-8D1F-356CC50A3EDA}">
      <dsp:nvSpPr>
        <dsp:cNvPr id="0" name=""/>
        <dsp:cNvSpPr/>
      </dsp:nvSpPr>
      <dsp:spPr>
        <a:xfrm>
          <a:off x="4201323" y="130632"/>
          <a:ext cx="3685337" cy="48960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Expenses deductibility</a:t>
          </a:r>
        </a:p>
      </dsp:txBody>
      <dsp:txXfrm>
        <a:off x="4201323" y="130632"/>
        <a:ext cx="3685337" cy="489600"/>
      </dsp:txXfrm>
    </dsp:sp>
    <dsp:sp modelId="{B00B6465-EE90-4AD1-86B7-23E6BE82BC59}">
      <dsp:nvSpPr>
        <dsp:cNvPr id="0" name=""/>
        <dsp:cNvSpPr/>
      </dsp:nvSpPr>
      <dsp:spPr>
        <a:xfrm>
          <a:off x="4201323" y="620232"/>
          <a:ext cx="3685337" cy="3198010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Fees for unsold shares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Return based fees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Termination fees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Maintenance fees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Year of deduction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KRA Holding &amp; Trading (P)Ltd., 46 SOT 19(Pune)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Devendra Motilal Kothari, 136 TTJ 188(Mum)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Homi K. Bhabha, 48 SOT 102(Mum.)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Alternatively, COA </a:t>
          </a:r>
        </a:p>
      </dsp:txBody>
      <dsp:txXfrm>
        <a:off x="4201323" y="620232"/>
        <a:ext cx="3685337" cy="31980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B1B11A-BCDA-4C7D-A9E1-DD01050DB2FA}">
      <dsp:nvSpPr>
        <dsp:cNvPr id="0" name=""/>
        <dsp:cNvSpPr/>
      </dsp:nvSpPr>
      <dsp:spPr>
        <a:xfrm>
          <a:off x="38" y="57955"/>
          <a:ext cx="3685337" cy="5472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Arbitrage</a:t>
          </a:r>
        </a:p>
      </dsp:txBody>
      <dsp:txXfrm>
        <a:off x="38" y="57955"/>
        <a:ext cx="3685337" cy="547200"/>
      </dsp:txXfrm>
    </dsp:sp>
    <dsp:sp modelId="{2580A03B-0E79-4DE2-920D-1DE4E7B86CDC}">
      <dsp:nvSpPr>
        <dsp:cNvPr id="0" name=""/>
        <dsp:cNvSpPr/>
      </dsp:nvSpPr>
      <dsp:spPr>
        <a:xfrm>
          <a:off x="38" y="605155"/>
          <a:ext cx="3685337" cy="328576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Nature of activity  - Objectives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Character of Income,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-Omega Sec. 39-B, BCAJ 538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Speculative transactions  -  Delivery    -  Hedging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Losses  - S. 43(5)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-   Explanation to s. 73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Expenses  - Credit for STT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 - Tax Audit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Sharing  -  TDS Deductibility </a:t>
          </a:r>
        </a:p>
      </dsp:txBody>
      <dsp:txXfrm>
        <a:off x="38" y="605155"/>
        <a:ext cx="3685337" cy="3285765"/>
      </dsp:txXfrm>
    </dsp:sp>
    <dsp:sp modelId="{D54E370F-3302-4802-9A1D-E3364B056E1F}">
      <dsp:nvSpPr>
        <dsp:cNvPr id="0" name=""/>
        <dsp:cNvSpPr/>
      </dsp:nvSpPr>
      <dsp:spPr>
        <a:xfrm>
          <a:off x="4201323" y="57955"/>
          <a:ext cx="3685337" cy="54720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Day trading</a:t>
          </a:r>
        </a:p>
      </dsp:txBody>
      <dsp:txXfrm>
        <a:off x="4201323" y="57955"/>
        <a:ext cx="3685337" cy="547200"/>
      </dsp:txXfrm>
    </dsp:sp>
    <dsp:sp modelId="{A880FCFF-7294-4419-9F07-2E55F1D07CB7}">
      <dsp:nvSpPr>
        <dsp:cNvPr id="0" name=""/>
        <dsp:cNvSpPr/>
      </dsp:nvSpPr>
      <dsp:spPr>
        <a:xfrm>
          <a:off x="4201323" y="605155"/>
          <a:ext cx="3685337" cy="3285765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Nature of operations- Business  -- Expl.2 to s.28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Volume , Frequency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Delivery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STT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 Audit</a:t>
          </a:r>
        </a:p>
      </dsp:txBody>
      <dsp:txXfrm>
        <a:off x="4201323" y="605155"/>
        <a:ext cx="3685337" cy="32857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0EA13-8456-497D-88A7-4B12EC728E52}">
      <dsp:nvSpPr>
        <dsp:cNvPr id="0" name=""/>
        <dsp:cNvSpPr/>
      </dsp:nvSpPr>
      <dsp:spPr>
        <a:xfrm>
          <a:off x="853508" y="2048"/>
          <a:ext cx="3468366" cy="10578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DERIVATIVES </a:t>
          </a:r>
        </a:p>
      </dsp:txBody>
      <dsp:txXfrm>
        <a:off x="853508" y="2048"/>
        <a:ext cx="3468366" cy="1057851"/>
      </dsp:txXfrm>
    </dsp:sp>
    <dsp:sp modelId="{8E31E4D5-54A9-49C8-BE3B-726FD1491A28}">
      <dsp:nvSpPr>
        <dsp:cNvPr id="0" name=""/>
        <dsp:cNvSpPr/>
      </dsp:nvSpPr>
      <dsp:spPr>
        <a:xfrm>
          <a:off x="853508" y="1493445"/>
          <a:ext cx="3468366" cy="10578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Security</a:t>
          </a:r>
        </a:p>
      </dsp:txBody>
      <dsp:txXfrm>
        <a:off x="853508" y="1493445"/>
        <a:ext cx="3468366" cy="1057851"/>
      </dsp:txXfrm>
    </dsp:sp>
    <dsp:sp modelId="{40BE438B-C994-4B9F-A0A1-2B6BA3924142}">
      <dsp:nvSpPr>
        <dsp:cNvPr id="0" name=""/>
        <dsp:cNvSpPr/>
      </dsp:nvSpPr>
      <dsp:spPr>
        <a:xfrm>
          <a:off x="853508" y="2984843"/>
          <a:ext cx="3468366" cy="10578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/>
            <a:t>Commodity</a:t>
          </a:r>
        </a:p>
      </dsp:txBody>
      <dsp:txXfrm>
        <a:off x="853508" y="2984843"/>
        <a:ext cx="3468366" cy="1057851"/>
      </dsp:txXfrm>
    </dsp:sp>
    <dsp:sp modelId="{26B8F9D9-E6C8-43F2-B7F5-7D3108D187DA}">
      <dsp:nvSpPr>
        <dsp:cNvPr id="0" name=""/>
        <dsp:cNvSpPr/>
      </dsp:nvSpPr>
      <dsp:spPr>
        <a:xfrm>
          <a:off x="853508" y="4476240"/>
          <a:ext cx="3468366" cy="10578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 dirty="0"/>
            <a:t>Currency </a:t>
          </a:r>
        </a:p>
      </dsp:txBody>
      <dsp:txXfrm>
        <a:off x="853508" y="4476240"/>
        <a:ext cx="3468366" cy="10578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CEAB4-1EE7-47F3-B805-F24BA2544E7B}">
      <dsp:nvSpPr>
        <dsp:cNvPr id="0" name=""/>
        <dsp:cNvSpPr/>
      </dsp:nvSpPr>
      <dsp:spPr>
        <a:xfrm>
          <a:off x="6697" y="439721"/>
          <a:ext cx="2650698" cy="795209"/>
        </a:xfrm>
        <a:prstGeom prst="chevron">
          <a:avLst>
            <a:gd name="adj" fmla="val 3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186" tIns="98186" rIns="98186" bIns="9818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S.45(2) inapplicable</a:t>
          </a:r>
        </a:p>
      </dsp:txBody>
      <dsp:txXfrm>
        <a:off x="245260" y="439721"/>
        <a:ext cx="2173572" cy="795209"/>
      </dsp:txXfrm>
    </dsp:sp>
    <dsp:sp modelId="{EAFF4830-6FBD-4713-AD6B-948C064B777A}">
      <dsp:nvSpPr>
        <dsp:cNvPr id="0" name=""/>
        <dsp:cNvSpPr/>
      </dsp:nvSpPr>
      <dsp:spPr>
        <a:xfrm>
          <a:off x="6697" y="1234931"/>
          <a:ext cx="2412135" cy="227422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612" tIns="190612" rIns="190612" bIns="38122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S. 28(via) introduced w.e.f A.Y. 2019-20 </a:t>
          </a:r>
          <a:endParaRPr lang="en-IN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FMV of inventory</a:t>
          </a:r>
          <a:endParaRPr lang="en-IN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Rule11 UAB </a:t>
          </a:r>
          <a:endParaRPr lang="en-IN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s. 49 (9) – FMV  be COA</a:t>
          </a:r>
          <a:endParaRPr lang="en-IN" sz="1100" kern="1200"/>
        </a:p>
      </dsp:txBody>
      <dsp:txXfrm>
        <a:off x="6697" y="1234931"/>
        <a:ext cx="2412135" cy="2274222"/>
      </dsp:txXfrm>
    </dsp:sp>
    <dsp:sp modelId="{7E4EBE56-CB1D-461F-9834-E131B154A819}">
      <dsp:nvSpPr>
        <dsp:cNvPr id="0" name=""/>
        <dsp:cNvSpPr/>
      </dsp:nvSpPr>
      <dsp:spPr>
        <a:xfrm>
          <a:off x="2618000" y="439721"/>
          <a:ext cx="2650698" cy="795209"/>
        </a:xfrm>
        <a:prstGeom prst="chevron">
          <a:avLst>
            <a:gd name="adj" fmla="val 3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186" tIns="98186" rIns="98186" bIns="9818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Whether transfer </a:t>
          </a:r>
        </a:p>
      </dsp:txBody>
      <dsp:txXfrm>
        <a:off x="2856563" y="439721"/>
        <a:ext cx="2173572" cy="795209"/>
      </dsp:txXfrm>
    </dsp:sp>
    <dsp:sp modelId="{07B27558-6A4F-4B7A-B8DC-700FB5A1D778}">
      <dsp:nvSpPr>
        <dsp:cNvPr id="0" name=""/>
        <dsp:cNvSpPr/>
      </dsp:nvSpPr>
      <dsp:spPr>
        <a:xfrm>
          <a:off x="2618000" y="1234931"/>
          <a:ext cx="2412135" cy="2274222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612" tIns="190612" rIns="190612" bIns="38122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Kikabhai Premchand, 24 ITR 506(SC)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Sharkey vs.Wernher, 29 ITR 962 (HL)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Shirinbai Kooka,46 ITR 86(SC)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Dhanuka &amp; Sons, 124 ITR 24 (Cal)</a:t>
          </a:r>
        </a:p>
      </dsp:txBody>
      <dsp:txXfrm>
        <a:off x="2618000" y="1234931"/>
        <a:ext cx="2412135" cy="2274222"/>
      </dsp:txXfrm>
    </dsp:sp>
    <dsp:sp modelId="{30A795E1-6455-4533-A518-F1E0102BABF4}">
      <dsp:nvSpPr>
        <dsp:cNvPr id="0" name=""/>
        <dsp:cNvSpPr/>
      </dsp:nvSpPr>
      <dsp:spPr>
        <a:xfrm>
          <a:off x="5229304" y="439721"/>
          <a:ext cx="2650698" cy="795209"/>
        </a:xfrm>
        <a:prstGeom prst="chevron">
          <a:avLst>
            <a:gd name="adj" fmla="val 3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186" tIns="98186" rIns="98186" bIns="98186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COA, POH and Indexation for capital asset </a:t>
          </a:r>
        </a:p>
      </dsp:txBody>
      <dsp:txXfrm>
        <a:off x="5467867" y="439721"/>
        <a:ext cx="2173572" cy="795209"/>
      </dsp:txXfrm>
    </dsp:sp>
    <dsp:sp modelId="{C234C601-F9E7-4BD8-A286-B9C174415F63}">
      <dsp:nvSpPr>
        <dsp:cNvPr id="0" name=""/>
        <dsp:cNvSpPr/>
      </dsp:nvSpPr>
      <dsp:spPr>
        <a:xfrm>
          <a:off x="5229304" y="1234931"/>
          <a:ext cx="2412135" cy="2274222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612" tIns="190612" rIns="190612" bIns="38122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B.K.A.V. Birla, 36 ITD 136 (Cal)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Kalyani Exports, 78 ITD 95 (Pune)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Jhanvi </a:t>
          </a:r>
          <a:r>
            <a:rPr lang="en-US" sz="1100" kern="1200" dirty="0" err="1"/>
            <a:t>Invst</a:t>
          </a:r>
          <a:r>
            <a:rPr lang="en-US" sz="1100" kern="1200" dirty="0"/>
            <a:t>. Ltd., 215 CTR 72 (Bom)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Brightstar, 120 TTJ 498 (Mum)DTR 246(Chennai)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Lohia Metals (P)Ltd., 131 TTJ 472 (Chennai)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Splendid Construction, 122 TTJ 534 (Delhi)</a:t>
          </a:r>
        </a:p>
      </dsp:txBody>
      <dsp:txXfrm>
        <a:off x="5229304" y="1234931"/>
        <a:ext cx="2412135" cy="2274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B8188-DC43-4707-A5D9-EE4DF7FB6FA3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0F59A-0058-468A-9044-FD7ADEF2D5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08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F1E52-E982-4611-80A6-63CD08D3DAE2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05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7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8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9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7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9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2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5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3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8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9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40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 Financial Instruments  ESOPs </a:t>
            </a:r>
            <a:br>
              <a:rPr lang="en-US" sz="40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practical issues </a:t>
            </a:r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1929384"/>
            <a:ext cx="78867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Friday 29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August, 2025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Ernakulam Branch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SIRC of ICAI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C8017B-F7EB-F57A-40B7-76CAC9802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Buy-Back of Shares -I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2(22)(f), 10(34A), 46A, 57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5BA05-5D07-9338-03C0-C9CD58EA5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865375"/>
            <a:ext cx="8464296" cy="4856099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1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October, 2024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Dividend to include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payment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a company (to a shareholder)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purchase of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own shares (any type)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 shareholder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per S. 68 of Companies Act, 2013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Clause (iv) omitted from excluding buy-back of shares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Computation of Capital Gains as per S.46A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 Back to be transfer of shares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FVC deemed to be nil</a:t>
            </a:r>
          </a:p>
          <a:p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480" lvl="1" indent="0">
              <a:buNone/>
            </a:pPr>
            <a:endParaRPr lang="en-US" sz="1900" dirty="0"/>
          </a:p>
          <a:p>
            <a:pPr marL="109728" indent="0">
              <a:buNone/>
            </a:pPr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A0234-611B-0480-302D-819DA7A89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CCFCB-6CF8-0B7C-F438-305AAAF1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68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4C0EF9-E022-22E0-394C-F42CA671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Buy-Back of Shares -II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1C058-3B98-1076-9759-256D7C6A8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deduction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amount taxed u/s 2(22)(f)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even 1/5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expenses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BBT u/s 115QA for buy back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or after 1.04.2024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TDS u/s 194 @ 10%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01.10.2024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exemption u/s 10(34A) for income on buy back </a:t>
            </a:r>
          </a:p>
          <a:p>
            <a:pPr lvl="1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E373-4526-7747-F646-C0FB8A0D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F75B6-F111-D148-87C7-2AE6D9DD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88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BC7AF-53F9-DAAF-303E-41CAB4F1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Buy-Back of Shares -III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6EB38-1C1E-80DD-16F8-5B26C02D6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23289"/>
            <a:ext cx="8686800" cy="4934711"/>
          </a:xfrm>
        </p:spPr>
        <p:txBody>
          <a:bodyPr>
            <a:normAutofit fontScale="85000" lnSpcReduction="10000"/>
          </a:bodyPr>
          <a:lstStyle/>
          <a:p>
            <a:r>
              <a:rPr lang="en-US" sz="3500" dirty="0"/>
              <a:t>To Note 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set-off and carry forward of loss – anomalous examples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 of receipt and payment –inconsistent  3 provisions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entire receipt is dividend 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applicability only to buy back of shares</a:t>
            </a:r>
          </a:p>
          <a:p>
            <a:pPr lvl="2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securities not covered </a:t>
            </a:r>
          </a:p>
          <a:p>
            <a:pPr lvl="2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cases of non-s.68 payments</a:t>
            </a:r>
          </a:p>
          <a:p>
            <a:pPr lvl="3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Anarkali Sarabhai, 224 ITR 422(SC)</a:t>
            </a:r>
          </a:p>
          <a:p>
            <a:pPr lvl="1"/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relevance of Rule 40BB</a:t>
            </a:r>
          </a:p>
          <a:p>
            <a:pPr lvl="1"/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rate of tax for non-companies</a:t>
            </a:r>
          </a:p>
          <a:p>
            <a:pPr lvl="1"/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 of s. 80M for companies </a:t>
            </a:r>
          </a:p>
          <a:p>
            <a:pPr lvl="1"/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accumulated profits &amp; Explanations</a:t>
            </a:r>
          </a:p>
          <a:p>
            <a:pPr lvl="1"/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dividend and DTAA  </a:t>
            </a:r>
          </a:p>
          <a:p>
            <a:pPr marL="109728" indent="0">
              <a:buNone/>
            </a:pPr>
            <a:endParaRPr lang="en-US" sz="3000" dirty="0"/>
          </a:p>
          <a:p>
            <a:endParaRPr lang="en-US" sz="1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C4E2E-5315-6F1E-9A60-3E06A142D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24D266-28B4-1EA8-98A0-C27CCF051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99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272D78-AB0B-D354-CD69-DE7A63E91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046A5C-55F6-8749-B21E-0664ED44E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Buy-Back of Shares -IV</a:t>
            </a:r>
            <a:br>
              <a:rPr lang="en-US" sz="43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4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5A1BE-56C2-1B6A-AEF7-77B376B70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Note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Cognisant Technologies, 416 ITR 462(Mad.)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opting - out ; effect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type of shares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buy back price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option for legislature – G. Narsimhan(SC)</a:t>
            </a:r>
          </a:p>
          <a:p>
            <a:pPr marL="109728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4D875-0AEE-7961-8BCD-EA63B301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9CCA3-C165-4CB2-1932-C49CE00AC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83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E68F2-48CE-BF0D-E90D-36404CD2C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of Holding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2(42A )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D19EF-9111-F63A-69CD-BE5EDD46C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77" y="1865375"/>
            <a:ext cx="8013573" cy="4856099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23.07.2024 – date of transfer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Holding period for LTCA u/s 2(29A)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months for all listed securities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units of Business Trusts 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(REIT,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Invits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ZCBs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50AA securities not covered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months for other assets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Unlisted Shares/ Securities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Bonds, debentures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Rights in land and building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 for units of Business Trusts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benefit of longer holding period of SMFs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Anomaly for POH of Undertaking for s. 50B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refreshing the POH for s.54, 54F &amp;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22AD0-74B4-A2AA-9D62-3285408CD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A76F7-C980-A027-5D68-A68121D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48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7754B-82E9-12B3-CD53-AAAC02163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of Tax for STCG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s.111A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BC6D-8689-7D58-B6CC-B3B1E81BA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3"/>
            <a:ext cx="7886700" cy="479209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23.07.2024 – date of transfer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STCG @20% (15%) on transfer of –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Equity shares subjected to STT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Units of EOF &amp; Business Trust (REITs,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InInvTs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Continued relaxation for Individual and HUFs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rate of tax for other STCG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Parity for R &amp; NR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Consequential amendments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196B &amp; C –TDS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FAQ of CBDT</a:t>
            </a:r>
          </a:p>
          <a:p>
            <a:endParaRPr lang="en-US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206D4-2604-7D5B-DCF0-56C3AB81D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5ECEC-3D6F-DBEF-E8C2-F3517577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48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CCA2AF-1CF4-61CD-7761-9647F343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Rates of Tax for LTCG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S.112, S.112A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CD0C2-8720-5995-1320-267B3F3A0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3"/>
            <a:ext cx="7886700" cy="4792091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23.07.2024 – date of transfer 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Threshold exemption limit ; Rs.1.25L (Rs.1.0 L)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LTCG @12.5%  for all asset classes (10 &amp; 20%)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par for Resident &amp; Non-Resident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</a:t>
            </a:r>
          </a:p>
          <a:p>
            <a:pPr lvl="1"/>
            <a:r>
              <a:rPr lang="en-US" sz="2200" dirty="0"/>
              <a:t>10% rate of tax on STT paid (equity shares, units of EOF&amp; Business Trust) increased to 12.5%</a:t>
            </a:r>
          </a:p>
          <a:p>
            <a:pPr lvl="1"/>
            <a:r>
              <a:rPr lang="en-US" sz="2200" dirty="0"/>
              <a:t>20% rate of  tax on all other assets reduced to </a:t>
            </a:r>
            <a:r>
              <a:rPr lang="en-US" sz="2200" dirty="0" err="1"/>
              <a:t>to</a:t>
            </a:r>
            <a:r>
              <a:rPr lang="en-US" sz="2200" dirty="0"/>
              <a:t> 12.5%</a:t>
            </a:r>
          </a:p>
          <a:p>
            <a:pPr lvl="2"/>
            <a:r>
              <a:rPr lang="en-US" sz="2200" dirty="0"/>
              <a:t>Listed bonds, debentures , unlisted shares and so on </a:t>
            </a:r>
          </a:p>
          <a:p>
            <a:pPr lvl="1"/>
            <a:r>
              <a:rPr lang="en-US" sz="2200" dirty="0"/>
              <a:t>Unlisted debentures, bonds, MLDs, SMFs @ regular rates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Consequential amendment in S. 196B&amp;C –TDS 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FAQ  of CBDT</a:t>
            </a:r>
          </a:p>
          <a:p>
            <a:pPr lvl="1"/>
            <a:endParaRPr lang="en-US" sz="1900" dirty="0"/>
          </a:p>
          <a:p>
            <a:pPr marL="411480" lvl="1" indent="0">
              <a:buNone/>
            </a:pPr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53619-BF5E-A93B-B53E-631ACB64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6858E7-71F4-9EF8-FEA9-F45601B2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647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12CAFF-7FF9-E66C-7DC7-4B2891150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Indexation –I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S.48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B1C64-DE0F-28E0-2DC1-460A9B957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929384"/>
            <a:ext cx="8464296" cy="492861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23.07.2024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Step-up of COA; 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types for long-term capital gains 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s.48 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s.55(FMV on 01.04.2001) 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s.55( FMV on 31.01.2018)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Withdrawal of s. 48 indexation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transfer w.e.f. 23.07.2024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Grandfathering continues under s. 55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Withdrawal evens out reduction LTCG tax</a:t>
            </a:r>
          </a:p>
          <a:p>
            <a:endParaRPr lang="en-US" sz="1300" dirty="0"/>
          </a:p>
          <a:p>
            <a:pPr marL="109728" indent="0">
              <a:buNone/>
            </a:pPr>
            <a:endParaRPr lang="en-IN" sz="13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58FE-A559-A603-07DF-5BFC4EF9F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9DDE3-7204-4F4B-3B9D-ADBFAB8AE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319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0E55A1-86DE-5B29-126C-FF56A1F28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3878C5-2D2E-8B2C-7DDB-609852205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Indexation –II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S.48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BE595-DE9E-3D61-5810-D84BEAF10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Reinvestment amount higher for S. 54/54EC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Economics of reinvestment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Revenue Secretary’s statement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FAQ by CBDT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losses, gains and neutral cases </a:t>
            </a:r>
          </a:p>
          <a:p>
            <a:endParaRPr lang="en-US" sz="1900" dirty="0"/>
          </a:p>
          <a:p>
            <a:pPr marL="109728" indent="0">
              <a:buNone/>
            </a:pPr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418F9-447B-A5A1-7F44-A241B1D73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FFD74E-1FE6-1509-88BC-303931787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96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D17802-20D9-065A-55BB-E149FA8B4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of Acquisition for S. 112A - I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(S. 55(2)(ac))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F89DD-6556-E76C-8599-C4D8F5C3D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29384"/>
            <a:ext cx="8610600" cy="4928616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01.04.2018 A.Y. 2018-19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 in cases of acquisition of equity shares </a:t>
            </a:r>
          </a:p>
          <a:p>
            <a:pPr lvl="1"/>
            <a:r>
              <a:rPr lang="en-US" sz="2200" dirty="0"/>
              <a:t>Where no STT was paid/ payable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Notification No. SO. 5054(E) dt. 01.10.2018 </a:t>
            </a:r>
          </a:p>
          <a:p>
            <a:pPr lvl="1"/>
            <a:r>
              <a:rPr lang="en-US" sz="2200" dirty="0"/>
              <a:t>for listing eligible modes of acquisition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of transfer of equity shares under OFS </a:t>
            </a:r>
          </a:p>
          <a:p>
            <a:pPr lvl="1"/>
            <a:r>
              <a:rPr lang="en-US" sz="2000" dirty="0"/>
              <a:t>As a part of IPO </a:t>
            </a:r>
          </a:p>
          <a:p>
            <a:pPr lvl="1"/>
            <a:r>
              <a:rPr lang="en-US" sz="2000" dirty="0"/>
              <a:t>STT payment on transfer </a:t>
            </a:r>
          </a:p>
          <a:p>
            <a:pPr lvl="1"/>
            <a:r>
              <a:rPr lang="en-US" sz="2000" dirty="0"/>
              <a:t>No STT was paid on acquisition </a:t>
            </a:r>
          </a:p>
          <a:p>
            <a:pPr lvl="1"/>
            <a:r>
              <a:rPr lang="en-US" sz="2000" dirty="0"/>
              <a:t>Not listed on date of transfer under OFS</a:t>
            </a:r>
          </a:p>
          <a:p>
            <a:pPr lvl="1"/>
            <a:r>
              <a:rPr lang="en-US" sz="2000" dirty="0" err="1"/>
              <a:t>Assessee’s</a:t>
            </a:r>
            <a:r>
              <a:rPr lang="en-US" sz="2000" dirty="0"/>
              <a:t>  claim for benefit of S.112A</a:t>
            </a:r>
          </a:p>
          <a:p>
            <a:pPr lvl="2"/>
            <a:r>
              <a:rPr lang="en-US" dirty="0"/>
              <a:t>FVC to be COA as no FMV possible</a:t>
            </a:r>
          </a:p>
          <a:p>
            <a:pPr lvl="1"/>
            <a:r>
              <a:rPr lang="en-US" sz="2000" dirty="0"/>
              <a:t>Claim not acceptable to revenue </a:t>
            </a:r>
          </a:p>
          <a:p>
            <a:pPr lvl="1"/>
            <a:r>
              <a:rPr lang="en-US" sz="2000" dirty="0"/>
              <a:t>Perceived lacuna </a:t>
            </a:r>
          </a:p>
          <a:p>
            <a:pPr lvl="2"/>
            <a:r>
              <a:rPr lang="en-US" dirty="0"/>
              <a:t>Indeterminable FMV – lower of </a:t>
            </a:r>
          </a:p>
          <a:p>
            <a:pPr lvl="2"/>
            <a:endParaRPr lang="en-IN" sz="13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044CC-DB58-CA75-DF7B-8DE2E98C8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7B0F4-26A6-3A8A-14FC-C416B5870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9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000D09-4A50-911D-5869-48CD4F095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 Gold Receipt -I 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100" dirty="0"/>
              <a:t>s.2(42A), 47,49</a:t>
            </a:r>
            <a:endParaRPr lang="en-IN" sz="3100" dirty="0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588F6-EA9F-BE83-19CC-71782BE68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52601"/>
            <a:ext cx="7886700" cy="4968874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A.Y. 2024-25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Deposit of gold in Vault  for EGR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Receipt of gold against EGR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of gold into EGR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Reconversion of EGR to gold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&amp; reconversion to be Tax Neutral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transfer under s.47 – G –EGR – G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of Acquisition as per s. 49- historical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of Holding - date of acquisition of gold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tax on capital gains    -     No set off for losses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FC4A2-B24B-6825-BB11-559D01447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Pradip N. Kapasi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AD0BF-1E8B-81B8-ECFF-A466AE403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4094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DB3B2B-E461-2340-DF0E-23B4DCB0F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of Acquisition for S. 112A - II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00BA1-D872-DB61-4E98-484AF76D5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901952"/>
            <a:ext cx="8464296" cy="4279392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Substitution of  FMV  as on 31.01.2018 for COA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amount which bears the COA same proportion as CII for F.Y. 2017-18 bears  to the CII for the first year of holding asset on 1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 of April, 2001 whichever is later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Indexation formulae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Reopening for A.Y. 2018-19 to A.Y. 2023-24</a:t>
            </a:r>
          </a:p>
          <a:p>
            <a:pPr lvl="1"/>
            <a:endParaRPr lang="en-US" sz="1900" dirty="0"/>
          </a:p>
          <a:p>
            <a:pPr marL="457200" lvl="1" indent="0">
              <a:buNone/>
            </a:pPr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16CE3-5A2C-68E5-67C3-0B9BC50A4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349B17-E2D6-FCD1-AEB8-C160B846A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64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904" y="365125"/>
            <a:ext cx="8464296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FVC  on transfer of shares - s.50 CA  -I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904" y="1929383"/>
            <a:ext cx="8140446" cy="4792091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W .e. f. 06.04.2018 – AY 2018-19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Deeming fiction for FVC on transfer of shares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Substitution of  Deemed FMV for Actual consideration  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Consideration Received or Accruing </a:t>
            </a:r>
          </a:p>
          <a:p>
            <a:pPr lvl="1"/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On  transfer of specified shares held as a capital asset</a:t>
            </a:r>
          </a:p>
          <a:p>
            <a:pPr lvl="2">
              <a:buClr>
                <a:srgbClr val="FF0000"/>
              </a:buClr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Inapplicable  to ‘no consideration cases’ </a:t>
            </a:r>
          </a:p>
          <a:p>
            <a:pPr lvl="2">
              <a:buClr>
                <a:srgbClr val="FF0000"/>
              </a:buClr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Where a consideration possible </a:t>
            </a:r>
          </a:p>
          <a:p>
            <a:pPr lvl="2">
              <a:buClr>
                <a:srgbClr val="FF0000"/>
              </a:buClr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S. 2(14) Capital assets cases </a:t>
            </a:r>
          </a:p>
          <a:p>
            <a:pPr marL="1645920" lvl="3" indent="-457200">
              <a:buClr>
                <a:schemeClr val="accent3">
                  <a:lumMod val="75000"/>
                </a:schemeClr>
              </a:buClr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Stock -in-Trade Cases </a:t>
            </a:r>
          </a:p>
          <a:p>
            <a:pPr lvl="2">
              <a:buClr>
                <a:srgbClr val="FF0000"/>
              </a:buClr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S,2(47) cases</a:t>
            </a:r>
          </a:p>
          <a:p>
            <a:pPr lvl="2">
              <a:buClr>
                <a:srgbClr val="FF0000"/>
              </a:buClr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S.47 – No transfer cases</a:t>
            </a:r>
          </a:p>
          <a:p>
            <a:pPr marL="1371600" lvl="2" indent="-457200"/>
            <a:endParaRPr lang="en-US" sz="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1300" dirty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err="1"/>
              <a:t>Pradip</a:t>
            </a:r>
            <a:r>
              <a:rPr lang="en-US" sz="700"/>
              <a:t> N. </a:t>
            </a:r>
            <a:r>
              <a:rPr lang="en-US" sz="700" err="1"/>
              <a:t>Kapasi</a:t>
            </a:r>
            <a:r>
              <a:rPr lang="en-US" sz="700"/>
              <a:t>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3B1422B-2521-4C71-956C-81FC3424331E}" type="slidenum">
              <a:rPr lang="en-US" smtClean="0"/>
              <a:pPr>
                <a:spcAft>
                  <a:spcPts val="600"/>
                </a:spcAft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26354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FVC  on transfer of shares -- II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47088"/>
            <a:ext cx="8610600" cy="5010912"/>
          </a:xfrm>
        </p:spPr>
        <p:txBody>
          <a:bodyPr>
            <a:normAutofit/>
          </a:bodyPr>
          <a:lstStyle/>
          <a:p>
            <a:pPr marL="400050" indent="-342900"/>
            <a:r>
              <a:rPr lang="en-US" dirty="0">
                <a:latin typeface="Times New Roman" pitchFamily="18" charset="0"/>
                <a:cs typeface="Times New Roman" pitchFamily="18" charset="0"/>
              </a:rPr>
              <a:t>‘Share’ of a Company </a:t>
            </a:r>
          </a:p>
          <a:p>
            <a:pPr marL="914400" lvl="1" indent="-457200">
              <a:buClr>
                <a:srgbClr val="FF0000"/>
              </a:buClr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S.2(84)  of  Companies Act,2013</a:t>
            </a:r>
          </a:p>
          <a:p>
            <a:pPr marL="914400" lvl="1" indent="-457200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Equity &amp; Preference shares </a:t>
            </a:r>
          </a:p>
          <a:p>
            <a:pPr marL="914400" lvl="1" indent="-457200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Debt &amp; other Financial Instruments </a:t>
            </a:r>
          </a:p>
          <a:p>
            <a:pPr marL="914400" lvl="1" indent="-457200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Right entitlements ( Allotment  )</a:t>
            </a:r>
          </a:p>
          <a:p>
            <a:pPr marL="914400" lvl="1" indent="-457200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Other than  quoted shares  -  on RSE with regularity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By an Assessee </a:t>
            </a:r>
          </a:p>
          <a:p>
            <a:pPr marL="914400" lvl="1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Any person with any residential Status </a:t>
            </a:r>
          </a:p>
          <a:p>
            <a:pPr marL="457200" indent="-457200"/>
            <a:r>
              <a:rPr lang="en-US" dirty="0">
                <a:latin typeface="Times New Roman" pitchFamily="18" charset="0"/>
                <a:cs typeface="Times New Roman" pitchFamily="18" charset="0"/>
              </a:rPr>
              <a:t>For the purpose of S.48</a:t>
            </a:r>
          </a:p>
          <a:p>
            <a:pPr marL="914400" lvl="1" indent="-457200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Computation of capital gains </a:t>
            </a:r>
          </a:p>
          <a:p>
            <a:pPr marL="914400" lvl="1" indent="-457200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Overriding effect of S.54F &amp; others  </a:t>
            </a:r>
          </a:p>
          <a:p>
            <a:pPr lvl="1">
              <a:buClr>
                <a:srgbClr val="FF0000"/>
              </a:buClr>
            </a:pPr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pPr marL="514350" indent="-457200">
              <a:buClr>
                <a:srgbClr val="FF0000"/>
              </a:buClr>
            </a:pPr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endParaRPr lang="en-US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err="1"/>
              <a:t>Pradip</a:t>
            </a:r>
            <a:r>
              <a:rPr lang="en-US" sz="700"/>
              <a:t> N. </a:t>
            </a:r>
            <a:r>
              <a:rPr lang="en-US" sz="700" err="1"/>
              <a:t>Kapasi</a:t>
            </a:r>
            <a:r>
              <a:rPr lang="en-US" sz="700"/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3B1422B-2521-4C71-956C-81FC3424331E}" type="slidenum">
              <a:rPr lang="en-US" smtClean="0"/>
              <a:pPr>
                <a:spcAft>
                  <a:spcPts val="600"/>
                </a:spcAft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48581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FVC on transfer of shares -III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904" y="1828799"/>
            <a:ext cx="8140446" cy="489267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Substitute FMV where Actual consideration &lt; FMV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Determine in prescribed manner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Rule 11 U AA – Break-up or DCF methods – optional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No provision for tolerance band 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Cases of restructuring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Amalgamation , demerger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Conversion into LLP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Reduction &amp; Buy Backs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Liquidation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Slump  sale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Public offer for sale </a:t>
            </a:r>
          </a:p>
          <a:p>
            <a:pPr marL="457200" lvl="1" indent="0">
              <a:buNone/>
            </a:pPr>
            <a:endParaRPr lang="en-US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err="1"/>
              <a:t>Pradip</a:t>
            </a:r>
            <a:r>
              <a:rPr lang="en-US" sz="700"/>
              <a:t> N. </a:t>
            </a:r>
            <a:r>
              <a:rPr lang="en-US" sz="700" err="1"/>
              <a:t>Kapasi</a:t>
            </a:r>
            <a:r>
              <a:rPr lang="en-US" sz="700"/>
              <a:t>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3B1422B-2521-4C71-956C-81FC3424331E}" type="slidenum">
              <a:rPr lang="en-US" smtClean="0"/>
              <a:pPr>
                <a:spcAft>
                  <a:spcPts val="600"/>
                </a:spcAft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13846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FMV and Valuation - IV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929384"/>
            <a:ext cx="8140445" cy="42519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Relevant case law </a:t>
            </a:r>
          </a:p>
          <a:p>
            <a:pPr lvl="1"/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Medplus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Health Services P. Ltd. ,48 ITR (T) 396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Hyd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00100" lvl="2" indent="-34290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Minda S.M.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Technocast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P. Ltd., 92 taxmann.com 29( Del)</a:t>
            </a:r>
          </a:p>
          <a:p>
            <a:pPr marL="800100" lvl="2" indent="-3429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OzoneLand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Agro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32-NYTTJ- 580(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800100" lvl="2" indent="-3429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Agro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Products(P) Ltd. , 171 ITD 74(Delhi) – Evidence</a:t>
            </a:r>
          </a:p>
          <a:p>
            <a:pPr marL="800100" lvl="2" indent="-3429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Finproject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India P. Ltd. 171 ITD 82(Mum.) – Issue to NR</a:t>
            </a:r>
          </a:p>
          <a:p>
            <a:pPr marL="800100" lvl="2" indent="-34290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ASG Leather (P) Ltd., 171 ITD 476(Kol.) – Opportunity </a:t>
            </a:r>
          </a:p>
          <a:p>
            <a:pPr marL="800100" lvl="2" indent="-34290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TS-129-ITAT-2016-HYD. – Rule value only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err="1"/>
              <a:t>Pradip</a:t>
            </a:r>
            <a:r>
              <a:rPr lang="en-US" sz="700"/>
              <a:t> N. </a:t>
            </a:r>
            <a:r>
              <a:rPr lang="en-US" sz="700" err="1"/>
              <a:t>Kapasi</a:t>
            </a:r>
            <a:r>
              <a:rPr lang="en-US" sz="700"/>
              <a:t>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3B1422B-2521-4C71-956C-81FC3424331E}" type="slidenum">
              <a:rPr lang="en-US" smtClean="0"/>
              <a:pPr>
                <a:spcAft>
                  <a:spcPts val="600"/>
                </a:spcAft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82890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0251" name="Rectangle 18025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Business or Capital Gains -I</a:t>
            </a:r>
          </a:p>
        </p:txBody>
      </p:sp>
      <p:sp>
        <p:nvSpPr>
          <p:cNvPr id="18025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229" name="Rectangle 5"/>
          <p:cNvSpPr>
            <a:spLocks noGrp="1" noChangeArrowheads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latin typeface="Times New Roman" pitchFamily="18" charset="0"/>
              </a:rPr>
              <a:t>A billion $ question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Guidelines </a:t>
            </a:r>
          </a:p>
          <a:p>
            <a:pPr lvl="1" eaLnBrk="1" hangingPunct="1"/>
            <a:r>
              <a:rPr lang="en-US" sz="2800" dirty="0">
                <a:latin typeface="Times New Roman" pitchFamily="18" charset="0"/>
              </a:rPr>
              <a:t> Instruction 1827 dt. 31.08.1989</a:t>
            </a:r>
          </a:p>
          <a:p>
            <a:pPr lvl="1" eaLnBrk="1" hangingPunct="1"/>
            <a:r>
              <a:rPr lang="en-US" sz="2800" dirty="0">
                <a:latin typeface="Times New Roman" pitchFamily="18" charset="0"/>
              </a:rPr>
              <a:t> Cir. No. 4/2007 dt.15.06.2007</a:t>
            </a:r>
          </a:p>
          <a:p>
            <a:pPr lvl="1" eaLnBrk="1" hangingPunct="1"/>
            <a:r>
              <a:rPr lang="en-US" sz="2800" dirty="0">
                <a:latin typeface="Times New Roman" pitchFamily="18" charset="0"/>
              </a:rPr>
              <a:t>Cir. No.6 of 2016 dt. 29.02.2016  </a:t>
            </a:r>
          </a:p>
        </p:txBody>
      </p:sp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25</a:t>
            </a:fld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9097" name="Rectangle 259096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Business or Capital Gains –II</a:t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47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Desired Parameters</a:t>
            </a:r>
          </a:p>
        </p:txBody>
      </p:sp>
      <p:sp>
        <p:nvSpPr>
          <p:cNvPr id="259099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929383"/>
            <a:ext cx="7886700" cy="4792091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400" dirty="0">
                <a:latin typeface="Times New Roman" pitchFamily="18" charset="0"/>
              </a:rPr>
              <a:t>Intention         	        •     Period of holding	</a:t>
            </a:r>
          </a:p>
          <a:p>
            <a:r>
              <a:rPr lang="en-US" sz="2400" dirty="0">
                <a:latin typeface="Times New Roman" pitchFamily="18" charset="0"/>
              </a:rPr>
              <a:t>Frequency 	                     •     Fund </a:t>
            </a:r>
            <a:r>
              <a:rPr lang="en-US" sz="2400" dirty="0" err="1">
                <a:latin typeface="Times New Roman" pitchFamily="18" charset="0"/>
              </a:rPr>
              <a:t>utilised</a:t>
            </a:r>
            <a:r>
              <a:rPr lang="en-US" sz="2400" dirty="0">
                <a:latin typeface="Times New Roman" pitchFamily="18" charset="0"/>
              </a:rPr>
              <a:t>	 </a:t>
            </a:r>
          </a:p>
          <a:p>
            <a:r>
              <a:rPr lang="en-US" sz="2400" dirty="0">
                <a:latin typeface="Times New Roman" pitchFamily="18" charset="0"/>
              </a:rPr>
              <a:t>Time devoted	                     •     Set-up</a:t>
            </a:r>
          </a:p>
          <a:p>
            <a:r>
              <a:rPr lang="en-US" sz="2400" dirty="0">
                <a:latin typeface="Times New Roman" pitchFamily="18" charset="0"/>
              </a:rPr>
              <a:t>Listing 		        •     PMS	</a:t>
            </a:r>
          </a:p>
          <a:p>
            <a:r>
              <a:rPr lang="en-US" sz="2400" dirty="0">
                <a:latin typeface="Times New Roman" pitchFamily="18" charset="0"/>
              </a:rPr>
              <a:t>Volume           	        •     Scale </a:t>
            </a:r>
          </a:p>
          <a:p>
            <a:r>
              <a:rPr lang="en-US" sz="2400" dirty="0">
                <a:latin typeface="Times New Roman" pitchFamily="18" charset="0"/>
              </a:rPr>
              <a:t>Alt. occupation                  •       Bank account</a:t>
            </a:r>
          </a:p>
          <a:p>
            <a:r>
              <a:rPr lang="en-US" sz="2400" dirty="0">
                <a:latin typeface="Times New Roman" pitchFamily="18" charset="0"/>
              </a:rPr>
              <a:t>Sales/ Purchase	       •     Post </a:t>
            </a:r>
            <a:r>
              <a:rPr lang="en-US" sz="2400" dirty="0" err="1">
                <a:latin typeface="Times New Roman" pitchFamily="18" charset="0"/>
              </a:rPr>
              <a:t>Utilisation</a:t>
            </a:r>
            <a:endParaRPr lang="en-US" sz="2400" dirty="0">
              <a:latin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</a:rPr>
              <a:t>Treatment in books            •     Statutory requirements</a:t>
            </a:r>
          </a:p>
          <a:p>
            <a:r>
              <a:rPr lang="en-US" sz="2400" dirty="0">
                <a:latin typeface="Times New Roman" pitchFamily="18" charset="0"/>
              </a:rPr>
              <a:t>MOA/AOA   	                    •    Avg. holding period</a:t>
            </a:r>
          </a:p>
          <a:p>
            <a:r>
              <a:rPr lang="en-US" sz="2400" dirty="0">
                <a:latin typeface="Times New Roman" pitchFamily="18" charset="0"/>
              </a:rPr>
              <a:t>Group companies               •      Promoters</a:t>
            </a:r>
          </a:p>
          <a:p>
            <a:r>
              <a:rPr lang="en-US" sz="2400" dirty="0">
                <a:latin typeface="Times New Roman" pitchFamily="18" charset="0"/>
              </a:rPr>
              <a:t>No. of script                       •      Genuineness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</a:rPr>
              <a:t> 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600" dirty="0">
              <a:latin typeface="Times New Roman" pitchFamily="18" charset="0"/>
            </a:endParaRPr>
          </a:p>
          <a:p>
            <a:pPr lvl="1" eaLnBrk="1" hangingPunct="1"/>
            <a:endParaRPr lang="en-US" sz="1600" dirty="0"/>
          </a:p>
          <a:p>
            <a:pPr lvl="2" eaLnBrk="1" hangingPunct="1"/>
            <a:endParaRPr lang="en-US" sz="1600" dirty="0"/>
          </a:p>
        </p:txBody>
      </p:sp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26</a:t>
            </a:fld>
            <a:endParaRPr 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65" name="Rectangle 9264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Business or Capital Gains –III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Emerging Principles</a:t>
            </a:r>
          </a:p>
        </p:txBody>
      </p:sp>
      <p:sp>
        <p:nvSpPr>
          <p:cNvPr id="9267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27</a:t>
            </a:fld>
            <a:endParaRPr lang="en-US"/>
          </a:p>
        </p:txBody>
      </p:sp>
      <p:graphicFrame>
        <p:nvGraphicFramePr>
          <p:cNvPr id="9239" name="Content Placeholder 2">
            <a:extLst>
              <a:ext uri="{FF2B5EF4-FFF2-40B4-BE49-F238E27FC236}">
                <a16:creationId xmlns:a16="http://schemas.microsoft.com/office/drawing/2014/main" id="{DCA6FF4F-97E2-4A05-FB4E-2E02654DD1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117654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40" name="Rectangle 1743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PMS - I</a:t>
            </a:r>
          </a:p>
        </p:txBody>
      </p:sp>
      <p:sp>
        <p:nvSpPr>
          <p:cNvPr id="1744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28</a:t>
            </a:fld>
            <a:endParaRPr lang="en-US"/>
          </a:p>
        </p:txBody>
      </p:sp>
      <p:graphicFrame>
        <p:nvGraphicFramePr>
          <p:cNvPr id="17414" name="Content Placeholder 2">
            <a:extLst>
              <a:ext uri="{FF2B5EF4-FFF2-40B4-BE49-F238E27FC236}">
                <a16:creationId xmlns:a16="http://schemas.microsoft.com/office/drawing/2014/main" id="{385F08A9-5AA2-7631-78CE-C75D67BB7D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7937346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464" name="Rectangle 18463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PMS - II</a:t>
            </a:r>
          </a:p>
        </p:txBody>
      </p:sp>
      <p:sp>
        <p:nvSpPr>
          <p:cNvPr id="18466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29</a:t>
            </a:fld>
            <a:endParaRPr lang="en-US"/>
          </a:p>
        </p:txBody>
      </p:sp>
      <p:graphicFrame>
        <p:nvGraphicFramePr>
          <p:cNvPr id="18438" name="Content Placeholder 2">
            <a:extLst>
              <a:ext uri="{FF2B5EF4-FFF2-40B4-BE49-F238E27FC236}">
                <a16:creationId xmlns:a16="http://schemas.microsoft.com/office/drawing/2014/main" id="{B3E1ADAC-B014-4BE2-8C61-BF069F556C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760413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3B9651-D909-AF1A-A2DE-C0CD2C25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EGR   - II 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91476-9731-F9F9-8271-C382DC9C9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77" y="1828799"/>
            <a:ext cx="8413623" cy="4892675"/>
          </a:xfrm>
        </p:spPr>
        <p:txBody>
          <a:bodyPr>
            <a:normAutofit fontScale="4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Dematerialization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 on stock exchange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Exemption u/s. 47(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viid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for all taxpayers </a:t>
            </a: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Exemption for conversion / reconversion</a:t>
            </a:r>
          </a:p>
          <a:p>
            <a:pPr lvl="1">
              <a:buFont typeface="Times New Roman" panose="02020603050405020304" pitchFamily="18" charset="0"/>
              <a:buChar char="‒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gold to EGR to gold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in SIT and / or capital asset</a:t>
            </a:r>
          </a:p>
          <a:p>
            <a:pPr lvl="1">
              <a:buFont typeface="Times New Roman" panose="02020603050405020304" pitchFamily="18" charset="0"/>
              <a:buChar char="‒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S.45(2) and S.28(via) of 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Sales of EGR/gold taxable </a:t>
            </a:r>
          </a:p>
          <a:p>
            <a:pPr lvl="1">
              <a:buFont typeface="Times New Roman" panose="02020603050405020304" pitchFamily="18" charset="0"/>
              <a:buChar char="‒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 of POH &amp; COA </a:t>
            </a:r>
          </a:p>
          <a:p>
            <a:pPr lvl="2">
              <a:buFont typeface="Times New Roman" panose="02020603050405020304" pitchFamily="18" charset="0"/>
              <a:buChar char="‒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gold &amp; for EGR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POH for Gold 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EGR sale &gt; 12 months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Golden rule- not  to sale gold unless LTCA</a:t>
            </a: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Application of FIFO u/s. 45(2A) for EGR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held in Demat Form</a:t>
            </a: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 in EGR</a:t>
            </a:r>
          </a:p>
          <a:p>
            <a:endParaRPr lang="en-IN" sz="13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95981-0057-3500-5342-14DAB6975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27A5AD-D125-6850-1061-FE8DF194A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617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417" name="Rectangle 16416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Arbitrage &amp; Day Trading  </a:t>
            </a:r>
          </a:p>
        </p:txBody>
      </p:sp>
      <p:sp>
        <p:nvSpPr>
          <p:cNvPr id="16419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30</a:t>
            </a:fld>
            <a:endParaRPr lang="en-US"/>
          </a:p>
        </p:txBody>
      </p:sp>
      <p:graphicFrame>
        <p:nvGraphicFramePr>
          <p:cNvPr id="16391" name="Rectangle 3">
            <a:extLst>
              <a:ext uri="{FF2B5EF4-FFF2-40B4-BE49-F238E27FC236}">
                <a16:creationId xmlns:a16="http://schemas.microsoft.com/office/drawing/2014/main" id="{2FFCA9D9-2C20-987E-BB00-303CD5E6AB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868785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06" name="Rectangle 2050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 eaLnBrk="1" hangingPunct="1"/>
            <a:br>
              <a:rPr lang="en-US" sz="4700"/>
            </a:br>
            <a:endParaRPr lang="en-US" sz="4700"/>
          </a:p>
        </p:txBody>
      </p:sp>
      <p:sp>
        <p:nvSpPr>
          <p:cNvPr id="20508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31</a:t>
            </a:fld>
            <a:endParaRPr lang="en-US"/>
          </a:p>
        </p:txBody>
      </p:sp>
      <p:graphicFrame>
        <p:nvGraphicFramePr>
          <p:cNvPr id="20487" name="Rectangle 3">
            <a:extLst>
              <a:ext uri="{FF2B5EF4-FFF2-40B4-BE49-F238E27FC236}">
                <a16:creationId xmlns:a16="http://schemas.microsoft.com/office/drawing/2014/main" id="{390C9F86-3B7D-0725-8882-E1FAA1F349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51284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13A116-D930-9231-761D-FF285AADB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74" name="Rectangle 27673">
            <a:extLst>
              <a:ext uri="{FF2B5EF4-FFF2-40B4-BE49-F238E27FC236}">
                <a16:creationId xmlns:a16="http://schemas.microsoft.com/office/drawing/2014/main" id="{DE4ECC64-3B90-E675-3C34-E60D844EC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id="{508F3106-B91D-C8EE-62A4-1EA4D25EF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Derivatives - I</a:t>
            </a:r>
          </a:p>
        </p:txBody>
      </p:sp>
      <p:sp>
        <p:nvSpPr>
          <p:cNvPr id="27676" name="sketch line">
            <a:extLst>
              <a:ext uri="{FF2B5EF4-FFF2-40B4-BE49-F238E27FC236}">
                <a16:creationId xmlns:a16="http://schemas.microsoft.com/office/drawing/2014/main" id="{897A5F74-8A95-E0D1-182F-42E615B90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3B722FD1-196E-C935-CC75-47661E0B3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Insertion of clauses (d) &amp; ( e) in s. 43(5)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treat the eligible transactions as non –speculative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Resulting loss, if any not hit  by s. 73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Losses to be set – off u/s 72 against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regular business income and income under other heads</a:t>
            </a:r>
          </a:p>
          <a:p>
            <a:pPr>
              <a:defRPr/>
            </a:pPr>
            <a:endParaRPr lang="en-US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7652" name="Footer Placeholder 3">
            <a:extLst>
              <a:ext uri="{FF2B5EF4-FFF2-40B4-BE49-F238E27FC236}">
                <a16:creationId xmlns:a16="http://schemas.microsoft.com/office/drawing/2014/main" id="{CAA39158-CAE6-5BD4-D04D-97E28F375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8725D-0EE1-CAAC-E614-804A5B84F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48551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BC7DE4-95BC-23C9-B139-F7C44C647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74" name="Rectangle 27673">
            <a:extLst>
              <a:ext uri="{FF2B5EF4-FFF2-40B4-BE49-F238E27FC236}">
                <a16:creationId xmlns:a16="http://schemas.microsoft.com/office/drawing/2014/main" id="{FF193F72-106D-06D1-D447-8C09F2351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id="{15F7C093-48B6-C348-20E5-49F4DA1AD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Derivatives - II</a:t>
            </a:r>
          </a:p>
        </p:txBody>
      </p:sp>
      <p:sp>
        <p:nvSpPr>
          <p:cNvPr id="27676" name="sketch line">
            <a:extLst>
              <a:ext uri="{FF2B5EF4-FFF2-40B4-BE49-F238E27FC236}">
                <a16:creationId xmlns:a16="http://schemas.microsoft.com/office/drawing/2014/main" id="{D0C0CBB6-E785-B870-93FB-100EA0871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3936DD0B-40BA-1630-A0C6-F2378D116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3"/>
            <a:ext cx="8286750" cy="4792091"/>
          </a:xfrm>
        </p:spPr>
        <p:txBody>
          <a:bodyPr>
            <a:no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Eligible transactions;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Referred to in s. 2(ac) of SCRA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Chargeable to CTT, defined in FA 2013 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Carried out on recognised stock exchange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Transacted electronically on screen based system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registered broker or sub-broker or intermediary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stamped Contract Note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Unique CIN / Trading number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  </a:t>
            </a:r>
          </a:p>
          <a:p>
            <a:pPr>
              <a:defRPr/>
            </a:pPr>
            <a:endParaRPr lang="en-US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7652" name="Footer Placeholder 3">
            <a:extLst>
              <a:ext uri="{FF2B5EF4-FFF2-40B4-BE49-F238E27FC236}">
                <a16:creationId xmlns:a16="http://schemas.microsoft.com/office/drawing/2014/main" id="{61419DB7-5BF0-B615-1CA0-88044FCD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880D6-AB2E-788A-F4CB-69E514189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13250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8E7B82-D3A1-877D-7C20-8AC9DD648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74" name="Rectangle 27673">
            <a:extLst>
              <a:ext uri="{FF2B5EF4-FFF2-40B4-BE49-F238E27FC236}">
                <a16:creationId xmlns:a16="http://schemas.microsoft.com/office/drawing/2014/main" id="{BACFB46A-F8EF-37F0-2CCA-3488BDB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id="{5C96B1E7-DD43-6AF9-7A37-E54E1ACFF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Derivatives - III</a:t>
            </a:r>
          </a:p>
        </p:txBody>
      </p:sp>
      <p:sp>
        <p:nvSpPr>
          <p:cNvPr id="27676" name="sketch line">
            <a:extLst>
              <a:ext uri="{FF2B5EF4-FFF2-40B4-BE49-F238E27FC236}">
                <a16:creationId xmlns:a16="http://schemas.microsoft.com/office/drawing/2014/main" id="{7BC005E3-6224-8CD7-90A5-A8F95C144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670989A-67D3-ADDB-B649-CB9B999F7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90687"/>
            <a:ext cx="8686800" cy="5030787"/>
          </a:xfrm>
        </p:spPr>
        <p:txBody>
          <a:bodyPr>
            <a:no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Audit</a:t>
            </a:r>
          </a:p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Turnover as per ICAI Guidance</a:t>
            </a:r>
          </a:p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Turnover ;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Absolute value of profit + 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Absolute value of loss + 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Premium on options + 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Differences in reverse trades.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Priyank K. Shah, 94 taxmann.com 325(Guj.)</a:t>
            </a:r>
          </a:p>
          <a:p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Deepaben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Amitbhai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Shah, 55 taxmann.com 471(Ahd.) </a:t>
            </a:r>
          </a:p>
          <a:p>
            <a:pPr>
              <a:defRPr/>
            </a:pPr>
            <a:endParaRPr lang="en-US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7652" name="Footer Placeholder 3">
            <a:extLst>
              <a:ext uri="{FF2B5EF4-FFF2-40B4-BE49-F238E27FC236}">
                <a16:creationId xmlns:a16="http://schemas.microsoft.com/office/drawing/2014/main" id="{0F79DD10-624F-9607-C2DB-A2C25EA1F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3CD87C-2263-5CD6-361B-BDC9A5DC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39627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74" name="Rectangle 27673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Derivatives - IV</a:t>
            </a:r>
          </a:p>
        </p:txBody>
      </p:sp>
      <p:sp>
        <p:nvSpPr>
          <p:cNvPr id="27676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Forex Forward Contracts and Derivatives</a:t>
            </a:r>
          </a:p>
          <a:p>
            <a:pPr lvl="1"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Independent Allowability</a:t>
            </a:r>
          </a:p>
          <a:p>
            <a:pPr lvl="1"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Roadblocks</a:t>
            </a:r>
          </a:p>
          <a:p>
            <a:pPr lvl="2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Circular 3 of 2010 dt.23.03.2010</a:t>
            </a:r>
          </a:p>
          <a:p>
            <a:pPr lvl="2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NACAS &amp; ICAI</a:t>
            </a:r>
          </a:p>
          <a:p>
            <a:pPr lvl="2" eaLnBrk="1" hangingPunct="1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Intergold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(I) ltd., 27 SOT 239 (Mum)</a:t>
            </a:r>
          </a:p>
          <a:p>
            <a:pPr lvl="2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Woodward Governor’s guidelines</a:t>
            </a:r>
          </a:p>
          <a:p>
            <a:pPr lvl="2"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S.43(5)(d) and MCX SE Notification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35</a:t>
            </a:fld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467" name="Rectangle 19466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700" b="1">
                <a:latin typeface="Times New Roman" pitchFamily="18" charset="0"/>
                <a:cs typeface="Times New Roman" pitchFamily="18" charset="0"/>
              </a:rPr>
              <a:t>Conversion from stock</a:t>
            </a:r>
          </a:p>
        </p:txBody>
      </p:sp>
      <p:sp>
        <p:nvSpPr>
          <p:cNvPr id="19469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36</a:t>
            </a:fld>
            <a:endParaRPr lang="en-US"/>
          </a:p>
        </p:txBody>
      </p:sp>
      <p:graphicFrame>
        <p:nvGraphicFramePr>
          <p:cNvPr id="19462" name="Content Placeholder 2">
            <a:extLst>
              <a:ext uri="{FF2B5EF4-FFF2-40B4-BE49-F238E27FC236}">
                <a16:creationId xmlns:a16="http://schemas.microsoft.com/office/drawing/2014/main" id="{07CDB639-2689-6B73-3102-D7FDA3979E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2010325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099610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CBD6B5-FD20-5C41-0E15-0F92036C8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74" name="Rectangle 27673">
            <a:extLst>
              <a:ext uri="{FF2B5EF4-FFF2-40B4-BE49-F238E27FC236}">
                <a16:creationId xmlns:a16="http://schemas.microsoft.com/office/drawing/2014/main" id="{90859115-05B6-2348-A668-A960E3024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id="{D9F223C3-575E-C6EB-F2A2-DCB02CC0F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Deemed Speculation -I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-Explanation to s. 73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6" name="sketch line">
            <a:extLst>
              <a:ext uri="{FF2B5EF4-FFF2-40B4-BE49-F238E27FC236}">
                <a16:creationId xmlns:a16="http://schemas.microsoft.com/office/drawing/2014/main" id="{5E0F4017-591F-A5BA-83B8-C7FCBBE85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47208208-4142-A37A-4E76-30981C213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</a:rPr>
              <a:t>Deeming fiction  to treat loss as speculation loss </a:t>
            </a:r>
          </a:p>
          <a:p>
            <a:pPr lvl="1"/>
            <a:r>
              <a:rPr lang="en-US" dirty="0">
                <a:latin typeface="Times New Roman" pitchFamily="18" charset="0"/>
              </a:rPr>
              <a:t>in respect of part of business consists of purchase and sale of shares </a:t>
            </a:r>
          </a:p>
          <a:p>
            <a:pPr lvl="1"/>
            <a:r>
              <a:rPr lang="en-US" dirty="0">
                <a:latin typeface="Times New Roman" pitchFamily="18" charset="0"/>
              </a:rPr>
              <a:t>Exemption for companies;</a:t>
            </a:r>
          </a:p>
          <a:p>
            <a:pPr lvl="1"/>
            <a:r>
              <a:rPr lang="en-US" dirty="0">
                <a:latin typeface="Times New Roman" pitchFamily="18" charset="0"/>
              </a:rPr>
              <a:t> in business of banking or granting loans and advances </a:t>
            </a:r>
          </a:p>
          <a:p>
            <a:pPr lvl="1"/>
            <a:r>
              <a:rPr lang="en-US" dirty="0">
                <a:latin typeface="Times New Roman" pitchFamily="18" charset="0"/>
              </a:rPr>
              <a:t>with income under specified heads </a:t>
            </a:r>
          </a:p>
          <a:p>
            <a:r>
              <a:rPr lang="en-US" dirty="0">
                <a:latin typeface="Times New Roman" pitchFamily="18" charset="0"/>
              </a:rPr>
              <a:t>Amendment w.e.f. 01.04.2015</a:t>
            </a:r>
          </a:p>
          <a:p>
            <a:pPr lvl="1"/>
            <a:r>
              <a:rPr lang="en-US" dirty="0">
                <a:latin typeface="Times New Roman" pitchFamily="18" charset="0"/>
              </a:rPr>
              <a:t>To exempt a company </a:t>
            </a:r>
          </a:p>
          <a:p>
            <a:pPr lvl="2"/>
            <a:r>
              <a:rPr lang="en-US" dirty="0">
                <a:latin typeface="Times New Roman" pitchFamily="18" charset="0"/>
              </a:rPr>
              <a:t>Whose principal business is  trading in shares</a:t>
            </a:r>
          </a:p>
          <a:p>
            <a:r>
              <a:rPr lang="en-US" dirty="0">
                <a:latin typeface="Times New Roman" pitchFamily="18" charset="0"/>
              </a:rPr>
              <a:t>Part v. Principal business </a:t>
            </a:r>
          </a:p>
          <a:p>
            <a:r>
              <a:rPr lang="en-US" dirty="0">
                <a:latin typeface="Times New Roman" pitchFamily="18" charset="0"/>
              </a:rPr>
              <a:t>Purchase &amp; Sale v. Trading in shares </a:t>
            </a:r>
          </a:p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Footer Placeholder 3">
            <a:extLst>
              <a:ext uri="{FF2B5EF4-FFF2-40B4-BE49-F238E27FC236}">
                <a16:creationId xmlns:a16="http://schemas.microsoft.com/office/drawing/2014/main" id="{98190391-CF3A-A625-9C25-7788F4878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953D9B-FDC5-30CA-7B63-B0CD903FD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77258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518757-BDCA-7BF2-4F80-73E7DA17C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74" name="Rectangle 27673">
            <a:extLst>
              <a:ext uri="{FF2B5EF4-FFF2-40B4-BE49-F238E27FC236}">
                <a16:creationId xmlns:a16="http://schemas.microsoft.com/office/drawing/2014/main" id="{D6D0A185-EE75-6766-DBE7-F3E7328F3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id="{30D8C804-C7BF-D306-3A9E-615F16CCA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Deemed Speculation -II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676" name="sketch line">
            <a:extLst>
              <a:ext uri="{FF2B5EF4-FFF2-40B4-BE49-F238E27FC236}">
                <a16:creationId xmlns:a16="http://schemas.microsoft.com/office/drawing/2014/main" id="{0E376614-E741-184E-5BBF-0D204B016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2ED2CCC9-BCE5-10E1-4731-27F6B4647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8286750" cy="4910328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</a:rPr>
              <a:t>Derivative  business </a:t>
            </a:r>
          </a:p>
          <a:p>
            <a:pPr lvl="1"/>
            <a:r>
              <a:rPr lang="en-US" dirty="0">
                <a:latin typeface="Times New Roman" pitchFamily="18" charset="0"/>
              </a:rPr>
              <a:t>whether business of purchase and sale of shares for s. </a:t>
            </a:r>
            <a:r>
              <a:rPr lang="en-US">
                <a:latin typeface="Times New Roman" pitchFamily="18" charset="0"/>
              </a:rPr>
              <a:t>73 </a:t>
            </a:r>
            <a:endParaRPr lang="en-US" dirty="0">
              <a:latin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</a:rPr>
              <a:t>Explanation to apply only to shares </a:t>
            </a:r>
          </a:p>
          <a:p>
            <a:pPr lvl="1"/>
            <a:r>
              <a:rPr lang="en-US" dirty="0">
                <a:latin typeface="Times New Roman" pitchFamily="18" charset="0"/>
              </a:rPr>
              <a:t>Apollo </a:t>
            </a:r>
            <a:r>
              <a:rPr lang="en-US" dirty="0" err="1">
                <a:latin typeface="Times New Roman" pitchFamily="18" charset="0"/>
              </a:rPr>
              <a:t>Tyres</a:t>
            </a:r>
            <a:r>
              <a:rPr lang="en-US" dirty="0">
                <a:latin typeface="Times New Roman" pitchFamily="18" charset="0"/>
              </a:rPr>
              <a:t> Ltd. 255 ITR 273(SC)</a:t>
            </a:r>
          </a:p>
          <a:p>
            <a:r>
              <a:rPr lang="en-US" dirty="0">
                <a:latin typeface="Times New Roman" pitchFamily="18" charset="0"/>
              </a:rPr>
              <a:t>Derivatives are shares </a:t>
            </a:r>
          </a:p>
          <a:p>
            <a:pPr lvl="1"/>
            <a:r>
              <a:rPr lang="en-US" dirty="0">
                <a:latin typeface="Times New Roman" pitchFamily="18" charset="0"/>
              </a:rPr>
              <a:t>DLF Commercial Developers Ltd., 218 Taxman 45(Del.)</a:t>
            </a:r>
          </a:p>
          <a:p>
            <a:pPr lvl="1"/>
            <a:r>
              <a:rPr lang="en-US" dirty="0">
                <a:latin typeface="Times New Roman" pitchFamily="18" charset="0"/>
              </a:rPr>
              <a:t>Asian Financial Services Ltd. 70 taxmann.com 9(Cal.)</a:t>
            </a:r>
          </a:p>
          <a:p>
            <a:pPr lvl="1"/>
            <a:r>
              <a:rPr lang="en-US" dirty="0">
                <a:latin typeface="Times New Roman" pitchFamily="18" charset="0"/>
              </a:rPr>
              <a:t>Darshan Securities 328 ITR 337 (Bom.)</a:t>
            </a:r>
          </a:p>
          <a:p>
            <a:pPr lvl="1"/>
            <a:r>
              <a:rPr lang="en-US" dirty="0">
                <a:latin typeface="Times New Roman" pitchFamily="18" charset="0"/>
              </a:rPr>
              <a:t>HSBC Securities Ltd.345 ITR 494 (Bom.)</a:t>
            </a:r>
          </a:p>
          <a:p>
            <a:pPr lvl="1"/>
            <a:r>
              <a:rPr lang="en-US" sz="2400" dirty="0"/>
              <a:t>Dewa Projects Pvt. Ltd.  I.T.A.NO.82 OF 2018 </a:t>
            </a:r>
            <a:r>
              <a:rPr lang="en-US" dirty="0">
                <a:latin typeface="Times New Roman" pitchFamily="18" charset="0"/>
              </a:rPr>
              <a:t>(Kerala)</a:t>
            </a:r>
          </a:p>
          <a:p>
            <a:pPr lvl="1"/>
            <a:r>
              <a:rPr lang="en-US" dirty="0" err="1">
                <a:latin typeface="Times New Roman" pitchFamily="18" charset="0"/>
              </a:rPr>
              <a:t>Snowtex</a:t>
            </a:r>
            <a:r>
              <a:rPr lang="en-US" dirty="0">
                <a:latin typeface="Times New Roman" pitchFamily="18" charset="0"/>
              </a:rPr>
              <a:t> Investment Ltd. 105 taxmann.com 282  (SC) </a:t>
            </a:r>
          </a:p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Footer Placeholder 3">
            <a:extLst>
              <a:ext uri="{FF2B5EF4-FFF2-40B4-BE49-F238E27FC236}">
                <a16:creationId xmlns:a16="http://schemas.microsoft.com/office/drawing/2014/main" id="{DD545D2D-6F9E-2DBB-B985-F676B91B0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AA876C-48BA-114C-DEB4-AA5FB4D9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3765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6545" name="Rectangle 40654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Deemed Speculation -III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-Explanation to s. 73</a:t>
            </a:r>
          </a:p>
        </p:txBody>
      </p:sp>
      <p:sp>
        <p:nvSpPr>
          <p:cNvPr id="40654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5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08976"/>
            <a:ext cx="8686800" cy="5130736"/>
          </a:xfrm>
        </p:spPr>
        <p:txBody>
          <a:bodyPr>
            <a:normAutofit fontScale="85000" lnSpcReduction="20000"/>
          </a:bodyPr>
          <a:lstStyle/>
          <a:p>
            <a:pPr lvl="1" eaLnBrk="1" hangingPunct="1"/>
            <a:endParaRPr lang="en-US" sz="1300" dirty="0">
              <a:latin typeface="Times New Roman" pitchFamily="18" charset="0"/>
            </a:endParaRPr>
          </a:p>
          <a:p>
            <a:pPr eaLnBrk="1" hangingPunct="1"/>
            <a:r>
              <a:rPr lang="en-US" dirty="0">
                <a:latin typeface="Times New Roman" pitchFamily="18" charset="0"/>
              </a:rPr>
              <a:t>Valuation loss/ No purchase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Nirvan , 35 BCAJ 399(Mum), </a:t>
            </a:r>
            <a:r>
              <a:rPr lang="en-US" dirty="0" err="1">
                <a:latin typeface="Times New Roman" pitchFamily="18" charset="0"/>
              </a:rPr>
              <a:t>Paharpur</a:t>
            </a:r>
            <a:r>
              <a:rPr lang="en-US" dirty="0">
                <a:latin typeface="Times New Roman" pitchFamily="18" charset="0"/>
              </a:rPr>
              <a:t> Cooling , 85 ITD 745(Kol),</a:t>
            </a:r>
          </a:p>
          <a:p>
            <a:pPr lvl="1" eaLnBrk="1" hangingPunct="1"/>
            <a:r>
              <a:rPr lang="en-US" dirty="0" err="1">
                <a:latin typeface="Times New Roman" pitchFamily="18" charset="0"/>
              </a:rPr>
              <a:t>Krishmalaxmi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Multitraders</a:t>
            </a:r>
            <a:r>
              <a:rPr lang="en-US" dirty="0">
                <a:latin typeface="Times New Roman" pitchFamily="18" charset="0"/>
              </a:rPr>
              <a:t>, 42B BCAJ 493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IPO deals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AMP </a:t>
            </a:r>
            <a:r>
              <a:rPr lang="en-US" dirty="0" err="1">
                <a:latin typeface="Times New Roman" pitchFamily="18" charset="0"/>
              </a:rPr>
              <a:t>Spg</a:t>
            </a:r>
            <a:r>
              <a:rPr lang="en-US" dirty="0">
                <a:latin typeface="Times New Roman" pitchFamily="18" charset="0"/>
              </a:rPr>
              <a:t>. &amp; </a:t>
            </a:r>
            <a:r>
              <a:rPr lang="en-US" dirty="0" err="1">
                <a:latin typeface="Times New Roman" pitchFamily="18" charset="0"/>
              </a:rPr>
              <a:t>Wvg</a:t>
            </a:r>
            <a:r>
              <a:rPr lang="en-US" dirty="0">
                <a:latin typeface="Times New Roman" pitchFamily="18" charset="0"/>
              </a:rPr>
              <a:t>. Mills’s case, 101 TTJ 1113 (Ahd)(SB</a:t>
            </a:r>
            <a:r>
              <a:rPr lang="en-US" sz="1300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Set-off of dividend against deemed losses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Torrent Fin., 108 TTJ615(Ahd.), - Excellent Comm.,282 ITR 426(Del.)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Badla  Bill discounting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Tanna Electronics, 7 SOT 121(Mum),Omega Sec, 39-B BCAJ 539(Mum)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Loans and Advances company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Years – Funds - Income – years - discounting &amp; </a:t>
            </a:r>
            <a:r>
              <a:rPr lang="en-US" dirty="0" err="1">
                <a:latin typeface="Times New Roman" pitchFamily="18" charset="0"/>
              </a:rPr>
              <a:t>badla</a:t>
            </a:r>
            <a:r>
              <a:rPr lang="en-US" dirty="0">
                <a:latin typeface="Times New Roman" pitchFamily="18" charset="0"/>
              </a:rPr>
              <a:t>. 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Gujarat Credit,116 TTJ 619 (Ahd) (SB)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Negative GTI/Business income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Associated Cap, 1103/M/2001,103 TTJ 180(Mum) 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IIT Inv. Ltd., 106 TTJ 1037(Mum), </a:t>
            </a:r>
          </a:p>
          <a:p>
            <a:pPr eaLnBrk="1" hangingPunct="1"/>
            <a:endParaRPr lang="en-US" sz="1300" b="1" dirty="0">
              <a:latin typeface="Times New Roman" pitchFamily="18" charset="0"/>
            </a:endParaRPr>
          </a:p>
        </p:txBody>
      </p:sp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7088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6ADF5-6BC4-D613-5558-8FFFCA10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EGR - III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D022-536F-5D01-E742-41E08D4FA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Gold held as stock-in-trade.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of Transfer of EGR – post conversion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Combined period of holding &amp; S. 2(42A)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in open market</a:t>
            </a:r>
          </a:p>
          <a:p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61FA0-2A5C-8DBD-167C-2B69A79F1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05CAB-6388-D5CA-BF19-C80762F39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835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6545" name="Rectangle 40654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Deemed Speculation -IV</a:t>
            </a:r>
          </a:p>
        </p:txBody>
      </p:sp>
      <p:sp>
        <p:nvSpPr>
          <p:cNvPr id="40654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53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929384"/>
            <a:ext cx="8362950" cy="492861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</a:rPr>
              <a:t>Loss &amp; Profit</a:t>
            </a:r>
          </a:p>
          <a:p>
            <a:pPr lvl="1"/>
            <a:r>
              <a:rPr lang="en-US" dirty="0">
                <a:latin typeface="Times New Roman" pitchFamily="18" charset="0"/>
              </a:rPr>
              <a:t>Samba Trading&amp; Investment, 58 TTJ 360(Mum)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Application to a Broker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Priyasha </a:t>
            </a:r>
            <a:r>
              <a:rPr lang="en-US" dirty="0" err="1">
                <a:latin typeface="Times New Roman" pitchFamily="18" charset="0"/>
              </a:rPr>
              <a:t>Mever</a:t>
            </a:r>
            <a:r>
              <a:rPr lang="en-US" dirty="0">
                <a:latin typeface="Times New Roman" pitchFamily="18" charset="0"/>
              </a:rPr>
              <a:t> Finance </a:t>
            </a:r>
            <a:r>
              <a:rPr lang="en-US" dirty="0" err="1">
                <a:latin typeface="Times New Roman" pitchFamily="18" charset="0"/>
              </a:rPr>
              <a:t>P.Ltd</a:t>
            </a:r>
            <a:r>
              <a:rPr lang="en-US" dirty="0">
                <a:latin typeface="Times New Roman" pitchFamily="18" charset="0"/>
              </a:rPr>
              <a:t>., 5 ITR 441 (Mum)(Trib.)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Relevance of legislative intent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AMP </a:t>
            </a:r>
            <a:r>
              <a:rPr lang="en-US" dirty="0" err="1">
                <a:latin typeface="Times New Roman" pitchFamily="18" charset="0"/>
              </a:rPr>
              <a:t>Spg</a:t>
            </a:r>
            <a:r>
              <a:rPr lang="en-US" dirty="0">
                <a:latin typeface="Times New Roman" pitchFamily="18" charset="0"/>
              </a:rPr>
              <a:t>. &amp; </a:t>
            </a:r>
            <a:r>
              <a:rPr lang="en-US" dirty="0" err="1">
                <a:latin typeface="Times New Roman" pitchFamily="18" charset="0"/>
              </a:rPr>
              <a:t>Wvg</a:t>
            </a:r>
            <a:r>
              <a:rPr lang="en-US" dirty="0">
                <a:latin typeface="Times New Roman" pitchFamily="18" charset="0"/>
              </a:rPr>
              <a:t>. Mills (P) Ltd., 101 TTJ 1113 (Ahd.)(SB)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Excl. of speculation loss for deciding applicability </a:t>
            </a:r>
          </a:p>
          <a:p>
            <a:pPr lvl="1" eaLnBrk="1" hangingPunct="1"/>
            <a:r>
              <a:rPr lang="en-US" dirty="0">
                <a:latin typeface="Times New Roman" pitchFamily="18" charset="0"/>
              </a:rPr>
              <a:t>Paramount Info. Systems </a:t>
            </a:r>
            <a:r>
              <a:rPr lang="en-US" dirty="0" err="1">
                <a:latin typeface="Times New Roman" pitchFamily="18" charset="0"/>
              </a:rPr>
              <a:t>P.Ltd</a:t>
            </a:r>
            <a:r>
              <a:rPr lang="en-US" dirty="0">
                <a:latin typeface="Times New Roman" pitchFamily="18" charset="0"/>
              </a:rPr>
              <a:t>.  42-A BCAJ 169(Mum), </a:t>
            </a:r>
          </a:p>
          <a:p>
            <a:pPr eaLnBrk="1" hangingPunct="1"/>
            <a:r>
              <a:rPr lang="en-US" dirty="0">
                <a:latin typeface="Times New Roman" pitchFamily="18" charset="0"/>
              </a:rPr>
              <a:t>Set-off of Explanation loss and amendment of 2006</a:t>
            </a:r>
          </a:p>
          <a:p>
            <a:pPr lvl="1" eaLnBrk="1" hangingPunct="1"/>
            <a:r>
              <a:rPr lang="en-US" dirty="0" err="1">
                <a:latin typeface="Times New Roman" pitchFamily="18" charset="0"/>
              </a:rPr>
              <a:t>Virendrakumar</a:t>
            </a:r>
            <a:r>
              <a:rPr lang="en-US" dirty="0">
                <a:latin typeface="Times New Roman" pitchFamily="18" charset="0"/>
              </a:rPr>
              <a:t> Jain, 42-A BCAJ, 169(Mum.)</a:t>
            </a:r>
            <a:endParaRPr lang="en-US" b="1" dirty="0"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None/>
            </a:pPr>
            <a:endParaRPr lang="en-US" sz="1900" b="1" dirty="0">
              <a:latin typeface="Times New Roman" pitchFamily="18" charset="0"/>
            </a:endParaRPr>
          </a:p>
        </p:txBody>
      </p:sp>
      <p:sp>
        <p:nvSpPr>
          <p:cNvPr id="3584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/>
              <a:pPr>
                <a:spcAft>
                  <a:spcPts val="600"/>
                </a:spcAft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7040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0ABC33-9399-E9F7-E654-452BF75C9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 Tax -I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/>
              <a:t>S. 56(2)(</a:t>
            </a:r>
            <a:r>
              <a:rPr lang="en-US" sz="2400" dirty="0" err="1"/>
              <a:t>viib</a:t>
            </a:r>
            <a:r>
              <a:rPr lang="en-US" sz="2400" dirty="0"/>
              <a:t>)</a:t>
            </a:r>
            <a:endParaRPr lang="en-IN" sz="2400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CC709-DFF8-734A-2FC7-1706E3DA8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904999"/>
            <a:ext cx="8540496" cy="4816475"/>
          </a:xfrm>
        </p:spPr>
        <p:txBody>
          <a:bodyPr>
            <a:normAutofit/>
          </a:bodyPr>
          <a:lstStyle/>
          <a:p>
            <a:r>
              <a:rPr lang="en-US" dirty="0"/>
              <a:t>W.e.f. 01.04.2025 – A.Y. 2025-26</a:t>
            </a:r>
          </a:p>
          <a:p>
            <a:r>
              <a:rPr lang="en-US" dirty="0"/>
              <a:t>Insertion of third proviso</a:t>
            </a:r>
          </a:p>
          <a:p>
            <a:pPr lvl="1"/>
            <a:r>
              <a:rPr lang="en-US" dirty="0"/>
              <a:t>Withdrawal of Angel  tax</a:t>
            </a:r>
          </a:p>
          <a:p>
            <a:r>
              <a:rPr lang="en-US" dirty="0"/>
              <a:t>Application of s.68 for receipt of capital </a:t>
            </a:r>
          </a:p>
          <a:p>
            <a:pPr lvl="1"/>
            <a:r>
              <a:rPr lang="en-US" dirty="0"/>
              <a:t>Saving for VCC/VCF referred to in s.10(23FB)</a:t>
            </a:r>
          </a:p>
          <a:p>
            <a:pPr lvl="1">
              <a:buClr>
                <a:srgbClr val="FF0000"/>
              </a:buClr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Shubhalaxmi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Vanijya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(P.) Ltd. 172 TTJ (Kol) 721,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Sunrise Academy of Medical Sciences, 304 CTR 190 (Kerala)</a:t>
            </a:r>
          </a:p>
          <a:p>
            <a:r>
              <a:rPr lang="en-US" dirty="0"/>
              <a:t>Relevance of s.  56(2)(x) </a:t>
            </a:r>
          </a:p>
          <a:p>
            <a:pPr marL="411480" lvl="1" indent="0">
              <a:buNone/>
            </a:pPr>
            <a:endParaRPr lang="en-US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ED7FF-293C-FCFF-D5CF-4ED7F55EE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76593-02D1-B1C4-77CD-00F612B43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689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 fontScale="90000"/>
          </a:bodyPr>
          <a:lstStyle/>
          <a:p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 Tax -II</a:t>
            </a:r>
            <a:br>
              <a:rPr lang="en-US" sz="5400" dirty="0"/>
            </a:b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endParaRPr lang="en-IN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904" y="1929383"/>
            <a:ext cx="8616696" cy="4792091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Issue of shares by closely held company w.e.f. A.Y. 2013-14</a:t>
            </a:r>
          </a:p>
          <a:p>
            <a:pPr lvl="1">
              <a:buClr>
                <a:srgbClr val="FF0000"/>
              </a:buClr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Receipt’ by a ‘CHC’ from any person - Non-resident included w.e.f. 01.04.2024</a:t>
            </a:r>
          </a:p>
          <a:p>
            <a:pPr lvl="1">
              <a:buClr>
                <a:srgbClr val="FF0000"/>
              </a:buClr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Consideration for ‘issue’ of ‘shares’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Where exceeds face value</a:t>
            </a:r>
          </a:p>
          <a:p>
            <a:pPr lvl="3" indent="-256032">
              <a:spcBef>
                <a:spcPct val="0"/>
              </a:spcBef>
              <a:buClr>
                <a:schemeClr val="accent5">
                  <a:lumMod val="75000"/>
                </a:schemeClr>
              </a:buClr>
              <a:buSzPct val="68000"/>
              <a:buFont typeface="Wingdings" pitchFamily="2" charset="2"/>
              <a:buChar char="v"/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Tax on excess over FMV of shares -Rs.50,000</a:t>
            </a:r>
          </a:p>
          <a:p>
            <a:pPr lvl="2">
              <a:buClr>
                <a:schemeClr val="accent3">
                  <a:lumMod val="75000"/>
                </a:schemeClr>
              </a:buClr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Exemption for receipts by;</a:t>
            </a:r>
          </a:p>
          <a:p>
            <a:pPr lvl="3">
              <a:buClr>
                <a:schemeClr val="accent3">
                  <a:lumMod val="75000"/>
                </a:schemeClr>
              </a:buClr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VCU from  VCC, VCF and Specified Fund  </a:t>
            </a:r>
          </a:p>
          <a:p>
            <a:pPr lvl="3">
              <a:buClr>
                <a:schemeClr val="accent3">
                  <a:lumMod val="75000"/>
                </a:schemeClr>
              </a:buClr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Company from prescribed class –Notification No. SO 1131dt. 05.03.2019 </a:t>
            </a:r>
          </a:p>
          <a:p>
            <a:pPr lvl="3">
              <a:buClr>
                <a:schemeClr val="accent3">
                  <a:lumMod val="75000"/>
                </a:schemeClr>
              </a:buClr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Start-up companies </a:t>
            </a:r>
          </a:p>
          <a:p>
            <a:pPr lvl="2">
              <a:buClr>
                <a:schemeClr val="accent3">
                  <a:lumMod val="75000"/>
                </a:schemeClr>
              </a:buClr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Higher of FMV as per Rule 11U &amp; UA or Satisfaction of A.O.</a:t>
            </a:r>
          </a:p>
          <a:p>
            <a:pPr>
              <a:buClr>
                <a:srgbClr val="FF0000"/>
              </a:buClr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Any shares</a:t>
            </a:r>
          </a:p>
          <a:p>
            <a:pPr>
              <a:buClr>
                <a:srgbClr val="FF0000"/>
              </a:buClr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Income of the company</a:t>
            </a:r>
          </a:p>
          <a:p>
            <a:pPr>
              <a:buClr>
                <a:srgbClr val="FF0000"/>
              </a:buClr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Application of s. 68 and rate of taxation u/s 115BBE</a:t>
            </a:r>
          </a:p>
          <a:p>
            <a:pPr>
              <a:buClr>
                <a:srgbClr val="FF0000"/>
              </a:buClr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Implication where FV higher than the FMV </a:t>
            </a:r>
          </a:p>
          <a:p>
            <a:pPr>
              <a:buClr>
                <a:srgbClr val="FF0000"/>
              </a:buClr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On violation of Notification –withdrawal of relief</a:t>
            </a:r>
          </a:p>
          <a:p>
            <a:pPr lvl="1"/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 err="1"/>
              <a:t>iPradip</a:t>
            </a:r>
            <a:r>
              <a:rPr lang="en-US" sz="700" dirty="0"/>
              <a:t> N. Kapasi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/>
              <a:t>  Chartered </a:t>
            </a:r>
            <a:r>
              <a:rPr lang="en-US" sz="700" dirty="0" err="1"/>
              <a:t>Accountait</a:t>
            </a:r>
            <a:endParaRPr lang="en-IN" sz="7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2948950-63E3-4717-A464-03BCB8CE9E62}" type="slidenum">
              <a:rPr lang="en-IN" smtClean="0"/>
              <a:pPr>
                <a:spcAft>
                  <a:spcPts val="600"/>
                </a:spcAft>
              </a:pPr>
              <a:t>42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 Tax -III</a:t>
            </a:r>
            <a:br>
              <a:rPr lang="en-US" sz="7200" dirty="0"/>
            </a:br>
            <a:endParaRPr lang="en-IN" sz="4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904" y="1789176"/>
            <a:ext cx="8140446" cy="522122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Issue of RNCPS -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Microfilm Capital P. Ltd.  192 TTJ (Kol.) 431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Method for FMV of shares – Break-up or DCF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Rameshwaram Strong Glass (P) Ltd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Ozone land 32NY  TTJ 508 (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Jp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Meduplus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158 TTD 105 (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Hyd</a:t>
            </a:r>
            <a:r>
              <a:rPr lang="en-IN" sz="21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S.68 and S.56(2)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viib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lvl="1">
              <a:buClr>
                <a:srgbClr val="FF0000"/>
              </a:buClr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Shubhalaxmi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Vanijya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(P.) Ltd. 172 TTJ (Kol) 721,</a:t>
            </a:r>
          </a:p>
          <a:p>
            <a:pPr lvl="1">
              <a:buClr>
                <a:srgbClr val="FF0000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Sunrise Academy of Medical Sciences (P) Ltd. 304 CTR 190 (Kerala)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S.56 (2)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viib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)&amp; NR, up to A.Y. 2023-24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Finproject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India, 194 TTJ 277 (Mum)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Green Infra End; 145 ITD 240 (Mum)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Pratik Syntex (P) Ltd; 94 taxmann.com 12 (Mum)</a:t>
            </a:r>
          </a:p>
          <a:p>
            <a:pPr lvl="1">
              <a:buClr>
                <a:schemeClr val="accent3">
                  <a:lumMod val="75000"/>
                </a:schemeClr>
              </a:buClr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Ozoneland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Agro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 Ltd, 32-NY  TTJ -508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lvl="2"/>
            <a:endParaRPr lang="en-US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err="1"/>
              <a:t>Pradip</a:t>
            </a:r>
            <a:r>
              <a:rPr lang="en-US" sz="700"/>
              <a:t> N. </a:t>
            </a:r>
            <a:r>
              <a:rPr lang="en-US" sz="700" err="1"/>
              <a:t>Kapasi</a:t>
            </a:r>
            <a:r>
              <a:rPr lang="en-US" sz="700"/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3B1422B-2521-4C71-956C-81FC3424331E}" type="slidenum">
              <a:rPr lang="en-US" smtClean="0"/>
              <a:pPr>
                <a:spcAft>
                  <a:spcPts val="600"/>
                </a:spcAft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162237"/>
      </p:ext>
    </p:extLst>
  </p:cSld>
  <p:clrMapOvr>
    <a:masterClrMapping/>
  </p:clrMapOvr>
  <p:transition spd="slow">
    <p:push dir="u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F3F8DC-99CE-04B1-40D9-6B40C4858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Preference Shares - I 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CC304-5DA2-5D63-158F-A6CB8860E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847088"/>
            <a:ext cx="8540496" cy="5010912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treatments for Inventory &amp; Investment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income v. Capital gains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Computation – chapter IV D v. IV E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 gains – s. 45 to 55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of taxation –s .112 , 112 A(?)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Redemption to be a ‘transfer’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Anarkali Sarabhai, 224 ITR 422(SC)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in to equity shares; a ‘transfer’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HEH Nizam’s Trust , 102 ITR 422(AP)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of accumulated profits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G. Narsimhan, 236 ITR 327(SC)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0520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B34A20-99F6-2CB0-02CC-B9D0D4CC5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EE9175-B286-1799-E4D5-78C9E1C0A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Preference Shares - II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1C9A4-5127-A83A-87FD-708D9F36C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929384"/>
            <a:ext cx="8464296" cy="4681728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in to equity shares w.e.f. A. Y. 2018-19 </a:t>
            </a:r>
          </a:p>
          <a:p>
            <a:pPr lvl="1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47(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xb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- case of no transfer</a:t>
            </a:r>
          </a:p>
          <a:p>
            <a:pPr lvl="1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49(2AE) – cost of acquisition</a:t>
            </a:r>
          </a:p>
          <a:p>
            <a:pPr lvl="1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2(42A) – period of holding  </a:t>
            </a:r>
          </a:p>
          <a:p>
            <a:pPr lvl="1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Santosh L .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Chougle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234 ITR 787(Bom.)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Bonus of preference shares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Receipt of preference shares on conversion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Bonds, Debentures, Debenture stock, Deposit certificate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47(x) – No transfer 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49(2A) – Cost of Acquisition of shares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equity shares </a:t>
            </a:r>
          </a:p>
        </p:txBody>
      </p:sp>
    </p:spTree>
    <p:extLst>
      <p:ext uri="{BB962C8B-B14F-4D97-AF65-F5344CB8AC3E}">
        <p14:creationId xmlns:p14="http://schemas.microsoft.com/office/powerpoint/2010/main" val="15526963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7956FD-3D44-E726-9D37-E3DCDA17E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ESOP - I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BE79B-3967-8628-E8F5-2CA4D75E1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8768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54 of the Companies act, 2013 Sweat equity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Employees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join –to retain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Ownership interest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 sharing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mechanism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price – at Discount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Sustained capitalisation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Deduction for company (?)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 of deduction – offer, exercise, vesting, allotment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–up Echo system </a:t>
            </a:r>
          </a:p>
          <a:p>
            <a:pPr lvl="1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6038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D6A393-0696-F935-5BC4-BE19EC5A6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E2246-3073-1F01-0769-FB6D76240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ESOP- II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96563-48DE-F275-93A2-210CB2C3A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08976"/>
            <a:ext cx="8686800" cy="5149024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Terms &amp; conditions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of employment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linked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Payment linked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Lock-in-period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Stages &amp; Procedure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resolution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 &amp; Grant by Company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 , Exercise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Vesting period 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, Payment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Allotment – share certificate 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Ownership &amp; vesting rights</a:t>
            </a:r>
          </a:p>
        </p:txBody>
      </p:sp>
    </p:spTree>
    <p:extLst>
      <p:ext uri="{BB962C8B-B14F-4D97-AF65-F5344CB8AC3E}">
        <p14:creationId xmlns:p14="http://schemas.microsoft.com/office/powerpoint/2010/main" val="8720444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07BFA6-BDB7-625F-92CD-1B8AF2739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C1BC5B-09A4-4CD3-E881-BE9AA2378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ESOP - III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3E5B2-4AC4-2507-970F-D0C8C4DE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47088"/>
            <a:ext cx="8610600" cy="4821936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Taxation of Employees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two stages - On allotment of shares &amp; On sale of shares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Perquisite u/s 17(2) – on allotment of shares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Salaries’ –head of taxation</a:t>
            </a:r>
          </a:p>
          <a:p>
            <a:pPr lvl="2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Computation of income</a:t>
            </a:r>
          </a:p>
          <a:p>
            <a:pPr lvl="3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FMV of exercise price – Rule 3(8)(iii)</a:t>
            </a:r>
          </a:p>
          <a:p>
            <a:pPr lvl="4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Listed and unlisted shares</a:t>
            </a:r>
          </a:p>
          <a:p>
            <a:pPr lvl="3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TDS u/s 192(1A) &amp; Deposit of tax by company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treatment for start-ups – deferment of taxation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Earliest of :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 months from end of assessment year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 of shares</a:t>
            </a:r>
          </a:p>
          <a:p>
            <a:pPr lvl="2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Cessation of employment </a:t>
            </a:r>
          </a:p>
          <a:p>
            <a:pPr lvl="1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5560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59C5AE-E14B-821C-8E95-7DB3E372C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0E8F7E-0A5D-3867-A670-A054CD5E7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E1606A-71CB-32A6-1B89-CA9111619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ESOP -IV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1E469581-58E3-5848-475F-D05F1C150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A0833-74A9-26E9-94CD-4276D4906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47088"/>
            <a:ext cx="8610600" cy="482193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 gains on sale of shares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48 for computation of income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S.49(2AA) for cost of shares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of holding of shares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Listed and unlisted shares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of vested rights before allotment of shares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‘sale’ or surrender of rights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offer or grant or allotment</a:t>
            </a:r>
          </a:p>
          <a:p>
            <a:pPr lvl="1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Dr. Dhurjati Gupta, 127 TTJ 356 (Hyd.)</a:t>
            </a:r>
          </a:p>
          <a:p>
            <a:pPr lvl="1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Pramod H. Lele, 143 TTJ 721 (Mum.)</a:t>
            </a:r>
          </a:p>
          <a:p>
            <a:pPr lvl="1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318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0FE807-A849-286A-21EF-804CB4DD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MLD &amp; SMF - I</a:t>
            </a:r>
            <a:b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s.50AA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BC236-1FF2-D48F-2812-7B2C2611E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29384"/>
            <a:ext cx="8210550" cy="4910328"/>
          </a:xfrm>
        </p:spPr>
        <p:txBody>
          <a:bodyPr>
            <a:normAutofit fontScale="92500" lnSpcReduction="20000"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 AY 2024-25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MLD  as defined vide Explanation (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security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 underlying principal component of a debt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returns linked to market returns on other securities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incl. any securities classified/regulated as MLD by SEBI.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SMF as defined vide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(ii) </a:t>
            </a:r>
          </a:p>
          <a:p>
            <a:pPr lvl="1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&lt; 35% in equity shares DC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of Gains </a:t>
            </a:r>
          </a:p>
          <a:p>
            <a:pPr lvl="1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transfer, maturity or redemption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Gains used to be long-term </a:t>
            </a:r>
          </a:p>
          <a:p>
            <a:pPr lvl="1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held for more than 12/24 months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taxed as LTCG without  Indexation </a:t>
            </a:r>
          </a:p>
          <a:p>
            <a:pPr lvl="1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@10/20 %, u/s 112</a:t>
            </a:r>
          </a:p>
          <a:p>
            <a:pPr lvl="1"/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Listed or not </a:t>
            </a:r>
          </a:p>
          <a:p>
            <a:endParaRPr lang="en-IN" sz="15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BF459-CE89-5F7E-BB93-F286E13DE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BCF77-C520-9A04-3D87-A759A5ED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258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DC1EF8-077B-37F8-07FA-64AEBB331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Inheritance tax 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55A8E-722D-526A-73A9-4FF5847FF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05000"/>
            <a:ext cx="8836914" cy="49530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Presently  No such Tax or Duty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Fear of Unknown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Diversion of Assets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 Trust or Settlement route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56(2)(x); clause(X) of Proviso</a:t>
            </a:r>
          </a:p>
          <a:p>
            <a:pPr lvl="3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 benefit of a relative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9812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1B1A69-EB01-9527-D8F2-06E253604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Shareholders &amp; Conversion to LLP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6633D-72B4-85BF-B5F5-6ED242E3F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47088"/>
            <a:ext cx="8839200" cy="433425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for company and shareholders for Capital gains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Exemption on compliance of s 47(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xiiib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 flag for shareholder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Domino Printing, 431 ITR 215 (AAR)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Continuation of Reserve by LLP </a:t>
            </a:r>
          </a:p>
        </p:txBody>
      </p:sp>
    </p:spTree>
    <p:extLst>
      <p:ext uri="{BB962C8B-B14F-4D97-AF65-F5344CB8AC3E}">
        <p14:creationId xmlns:p14="http://schemas.microsoft.com/office/powerpoint/2010/main" val="27733084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778" name="Rectangle 3277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Stock Lending </a:t>
            </a:r>
          </a:p>
        </p:txBody>
      </p:sp>
      <p:sp>
        <p:nvSpPr>
          <p:cNvPr id="3278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73" name="Rectangle 3"/>
          <p:cNvSpPr>
            <a:spLocks noGrp="1" noChangeArrowheads="1"/>
          </p:cNvSpPr>
          <p:nvPr>
            <p:ph idx="1"/>
          </p:nvPr>
        </p:nvSpPr>
        <p:spPr>
          <a:xfrm>
            <a:off x="501777" y="1695660"/>
            <a:ext cx="7886700" cy="5162339"/>
          </a:xfrm>
        </p:spPr>
        <p:txBody>
          <a:bodyPr>
            <a:noAutofit/>
          </a:bodyPr>
          <a:lstStyle/>
          <a:p>
            <a:pPr eaLnBrk="1" hangingPunct="1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and utility</a:t>
            </a:r>
          </a:p>
          <a:p>
            <a:pPr eaLnBrk="1" hangingPunct="1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SLS, 1997     * ALBM, BLESS, ‘Badla’</a:t>
            </a:r>
          </a:p>
          <a:p>
            <a:pPr eaLnBrk="1" hangingPunct="1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SEBI’s restriction – Intermediaries</a:t>
            </a:r>
          </a:p>
          <a:p>
            <a:pPr eaLnBrk="1" hangingPunct="1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Implications</a:t>
            </a:r>
          </a:p>
          <a:p>
            <a:pPr lvl="1" eaLnBrk="1" hangingPunct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Circular No. 751 dated 10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February, 1997</a:t>
            </a:r>
          </a:p>
          <a:p>
            <a:pPr lvl="1" eaLnBrk="1" hangingPunct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 47(xv) &amp; 45 (2A)</a:t>
            </a:r>
          </a:p>
          <a:p>
            <a:pPr lvl="1" eaLnBrk="1" hangingPunct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Applicability to borrower</a:t>
            </a:r>
          </a:p>
          <a:p>
            <a:pPr lvl="1" eaLnBrk="1" hangingPunct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SLP offshoots &amp; difficulties</a:t>
            </a:r>
          </a:p>
          <a:p>
            <a:pPr lvl="1" eaLnBrk="1" hangingPunct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 Benefits taxation</a:t>
            </a:r>
          </a:p>
          <a:p>
            <a:pPr lvl="1" eaLnBrk="1" hangingPunct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STT credits</a:t>
            </a:r>
          </a:p>
          <a:p>
            <a:pPr lvl="1" eaLnBrk="1" hangingPunct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Mukesh D. Ambani, 7604/Mum/07 dt. 10.11.2010</a:t>
            </a:r>
          </a:p>
          <a:p>
            <a:pPr lvl="1" eaLnBrk="1" hangingPunct="1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Phoolchand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Sons,46 SOT 83(Mum)</a:t>
            </a:r>
          </a:p>
          <a:p>
            <a:pPr lvl="1" eaLnBrk="1" hangingPunct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Reliance Communications Infra. 34 SOT 241(Mum.)</a:t>
            </a: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157A56-BFB8-B6C1-15B1-A95DC4D32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78AA37C-621F-CF6A-BB38-5D2526E6A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1B738B-ADEA-BF2E-04F8-5B2332AB9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Shares &amp; s. 56(2)(x) - I</a:t>
            </a:r>
            <a:endParaRPr lang="en-I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94EB99C-46A7-7990-B232-69A98E355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72BEE-E376-DA15-9BE4-038D75240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727264"/>
            <a:ext cx="8140446" cy="4454080"/>
          </a:xfrm>
        </p:spPr>
        <p:txBody>
          <a:bodyPr>
            <a:noAutofit/>
          </a:bodyPr>
          <a:lstStyle/>
          <a:p>
            <a:pPr indent="-274320">
              <a:spcBef>
                <a:spcPts val="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Receipts by shareholders,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Rights</a:t>
            </a:r>
          </a:p>
          <a:p>
            <a:pPr lvl="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Sudhir S. Menon HUF ,148 ITD 260( Mum) (SB)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Bonus,</a:t>
            </a:r>
          </a:p>
          <a:p>
            <a:pPr lvl="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Sudhir S. Menon HUF 48 ITR(T) 170 ( Mum)( 5B)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Buy-Back</a:t>
            </a:r>
          </a:p>
          <a:p>
            <a:pPr lvl="3"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Vora Financial Services P.Ltd.,171 ITD 646( Mum)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On conversion of debts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On Reduction of capital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On Liquidation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On Amalgamation/demerger</a:t>
            </a:r>
          </a:p>
          <a:p>
            <a:pPr marL="731520" lvl="2" indent="0">
              <a:buNone/>
            </a:pP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2E1222-4428-DBFB-1117-5510C6198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err="1"/>
              <a:t>Pradip</a:t>
            </a:r>
            <a:r>
              <a:rPr lang="en-US" sz="700"/>
              <a:t> N. </a:t>
            </a:r>
            <a:r>
              <a:rPr lang="en-US" sz="700" err="1"/>
              <a:t>Kapasi</a:t>
            </a:r>
            <a:r>
              <a:rPr lang="en-US" sz="700"/>
              <a:t>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Chartered Accountant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C5C84F-E9A7-1A24-C8AD-B8D38C89A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3B1422B-2521-4C71-956C-81FC3424331E}" type="slidenum">
              <a:rPr lang="en-US" smtClean="0"/>
              <a:pPr>
                <a:spcAft>
                  <a:spcPts val="600"/>
                </a:spcAft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68184"/>
      </p:ext>
    </p:extLst>
  </p:cSld>
  <p:clrMapOvr>
    <a:masterClrMapping/>
  </p:clrMapOvr>
  <p:transition spd="slow">
    <p:push dir="u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DFE08E-EF94-F1F7-0E79-13BA4E2CE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41C753-2C3F-3900-8B2D-7A0EDB8D6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B32C3B-D491-A7C9-DD00-167BBB1F4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Shares &amp; s. 56(2)(x) - II</a:t>
            </a:r>
            <a:endParaRPr lang="en-I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074B7BB9-B19F-30DA-4DFD-59E537F17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4D5FC-B3A4-D33D-4990-850D5FCB9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727264"/>
            <a:ext cx="8140446" cy="4454080"/>
          </a:xfrm>
        </p:spPr>
        <p:txBody>
          <a:bodyPr>
            <a:noAutofit/>
          </a:bodyPr>
          <a:lstStyle/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On conversion of firm  in to company 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Right entitlement/ preferential allotment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Shares at discount</a:t>
            </a:r>
          </a:p>
          <a:p>
            <a:pPr lvl="1">
              <a:buClr>
                <a:srgbClr val="FF0000"/>
              </a:buCl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Stock options</a:t>
            </a:r>
          </a:p>
          <a:p>
            <a:pPr marL="731520" lvl="2" indent="0">
              <a:buNone/>
            </a:pP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355819-002B-0052-8B76-5D2ACC80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err="1"/>
              <a:t>Pradip</a:t>
            </a:r>
            <a:r>
              <a:rPr lang="en-US" sz="700"/>
              <a:t> N. </a:t>
            </a:r>
            <a:r>
              <a:rPr lang="en-US" sz="700" err="1"/>
              <a:t>Kapasi</a:t>
            </a:r>
            <a:r>
              <a:rPr lang="en-US" sz="700"/>
              <a:t>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Chartered Accountant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D95C5-8E81-47A2-584E-81BBBDEC3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3B1422B-2521-4C71-956C-81FC3424331E}" type="slidenum">
              <a:rPr lang="en-US" smtClean="0"/>
              <a:pPr>
                <a:spcAft>
                  <a:spcPts val="600"/>
                </a:spcAft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54685"/>
      </p:ext>
    </p:extLst>
  </p:cSld>
  <p:clrMapOvr>
    <a:masterClrMapping/>
  </p:clrMapOvr>
  <p:transition spd="slow">
    <p:push dir="u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86" name="Rectangle 24585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Liquidation  s. 46  - I</a:t>
            </a:r>
          </a:p>
        </p:txBody>
      </p:sp>
      <p:sp>
        <p:nvSpPr>
          <p:cNvPr id="24588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81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467364" y="1895052"/>
            <a:ext cx="7886700" cy="425196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COA of asset in the hands of shareholder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FMV on the date of distribution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Not to be reduced by Deemed dividend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S. 49 (1)(iii)(c) and s. 55(2)(b)(iii)  - applicability</a:t>
            </a:r>
          </a:p>
          <a:p>
            <a:pPr lvl="1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T.R.Srinivasan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133 TTJ 49(Chennai)</a:t>
            </a:r>
          </a:p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Piecemeal taxation and deduction of COA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Cable and Wireless Ltd., 90 ITR 84 (Bom)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Inland Agencies (P) Ltd., 143 ITR 186 (Mad)</a:t>
            </a: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err="1"/>
              <a:t>Pradip</a:t>
            </a:r>
            <a:r>
              <a:rPr lang="en-US" sz="900"/>
              <a:t> N. </a:t>
            </a:r>
            <a:r>
              <a:rPr lang="en-US" sz="900" err="1"/>
              <a:t>Kapasi</a:t>
            </a:r>
            <a:r>
              <a:rPr lang="en-US" sz="900"/>
              <a:t>                                                                                  Chartered Accountant</a:t>
            </a:r>
            <a:endParaRPr lang="en-IN" sz="900"/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31E22A6-329E-406E-B915-B6D42A4476EE}" type="slidenum">
              <a:rPr lang="en-US" smtClean="0"/>
              <a:pPr>
                <a:spcAft>
                  <a:spcPts val="600"/>
                </a:spcAft>
              </a:pPr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8C5B40-9E52-7FFD-907F-CAD17AF58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86" name="Rectangle 24585">
            <a:extLst>
              <a:ext uri="{FF2B5EF4-FFF2-40B4-BE49-F238E27FC236}">
                <a16:creationId xmlns:a16="http://schemas.microsoft.com/office/drawing/2014/main" id="{3995CA34-5F38-8A0C-85D6-12E2241AE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80" name="Rectangle 6">
            <a:extLst>
              <a:ext uri="{FF2B5EF4-FFF2-40B4-BE49-F238E27FC236}">
                <a16:creationId xmlns:a16="http://schemas.microsoft.com/office/drawing/2014/main" id="{1420ACB3-28EB-8076-A09B-BB3B799FEB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Liquidation  s. 46  - II</a:t>
            </a:r>
          </a:p>
        </p:txBody>
      </p:sp>
      <p:sp>
        <p:nvSpPr>
          <p:cNvPr id="24588" name="sketch line">
            <a:extLst>
              <a:ext uri="{FF2B5EF4-FFF2-40B4-BE49-F238E27FC236}">
                <a16:creationId xmlns:a16="http://schemas.microsoft.com/office/drawing/2014/main" id="{3AC1F6AF-2504-2C52-178A-8537B2406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81" name="Rectangle 7">
            <a:extLst>
              <a:ext uri="{FF2B5EF4-FFF2-40B4-BE49-F238E27FC236}">
                <a16:creationId xmlns:a16="http://schemas.microsoft.com/office/drawing/2014/main" id="{B70D3107-0D8E-400C-A477-CC576418FDEA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501777" y="1895052"/>
            <a:ext cx="7886700" cy="425196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Benefit of reinvestment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Ruby  Trading Co. P. Ltd.,  259 ITR 54 (Raj)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Brahmi Investment P. Ltd., 48 TTJ 326(Ahd.)</a:t>
            </a:r>
          </a:p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Exemption – distribution of  qualifying asset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‘Purchase’ or not for s. 54F</a:t>
            </a:r>
          </a:p>
          <a:p>
            <a:pPr lvl="2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4705C754-320E-212D-97F4-A46938F67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err="1"/>
              <a:t>Pradip</a:t>
            </a:r>
            <a:r>
              <a:rPr lang="en-US" sz="900"/>
              <a:t> N. </a:t>
            </a:r>
            <a:r>
              <a:rPr lang="en-US" sz="900" err="1"/>
              <a:t>Kapasi</a:t>
            </a:r>
            <a:r>
              <a:rPr lang="en-US" sz="900"/>
              <a:t>                                                                                  Chartered Accountant</a:t>
            </a:r>
            <a:endParaRPr lang="en-IN" sz="900"/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722C0D7D-15FE-A510-F704-7DAA27A30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31E22A6-329E-406E-B915-B6D42A4476EE}" type="slidenum">
              <a:rPr lang="en-US" smtClean="0"/>
              <a:pPr>
                <a:spcAft>
                  <a:spcPts val="600"/>
                </a:spcAft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747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610" name="Rectangle 2560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Liquidation  s. 46  - III</a:t>
            </a:r>
          </a:p>
        </p:txBody>
      </p:sp>
      <p:sp>
        <p:nvSpPr>
          <p:cNvPr id="256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628650" y="1929384"/>
            <a:ext cx="7886700" cy="425196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Distribution of stock  - ‘other asset’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Taxability of capital gains</a:t>
            </a:r>
          </a:p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Receipt of an agricultural land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N. Bagavathy Ammal, 259 ITR 678 (SC)</a:t>
            </a:r>
          </a:p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Where shares were held as stock-in-trade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G. Rajam &amp;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., 64  CTR (Mad) 256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Taxable as capital gains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COA indexation and POH on subsequent sale</a:t>
            </a:r>
          </a:p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Applicability of s. 50C</a:t>
            </a:r>
          </a:p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DTC effect and period of holding</a:t>
            </a:r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err="1"/>
              <a:t>Pradip</a:t>
            </a:r>
            <a:r>
              <a:rPr lang="en-US" sz="900"/>
              <a:t> N. </a:t>
            </a:r>
            <a:r>
              <a:rPr lang="en-US" sz="900" err="1"/>
              <a:t>Kapasi</a:t>
            </a:r>
            <a:r>
              <a:rPr lang="en-US" sz="900"/>
              <a:t>                                                                                  Chartered Accountant</a:t>
            </a:r>
            <a:endParaRPr lang="en-IN" sz="900"/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74E9722-9CE5-4584-9C0D-1A475EACA1EC}" type="slidenum">
              <a:rPr lang="en-US" smtClean="0"/>
              <a:pPr>
                <a:spcAft>
                  <a:spcPts val="600"/>
                </a:spcAft>
              </a:pPr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F4C8E-2427-2CEE-9F00-E783E9043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777" y="365125"/>
            <a:ext cx="8013573" cy="1768475"/>
          </a:xfrm>
        </p:spPr>
        <p:txBody>
          <a:bodyPr>
            <a:normAutofit/>
          </a:bodyPr>
          <a:lstStyle/>
          <a:p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Liquidation s. 46 -IV</a:t>
            </a:r>
            <a:b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1EA3C-A12E-351D-9D42-9AB1A24E8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77" y="1703723"/>
            <a:ext cx="7886700" cy="425196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S.46(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and(ii) – a possible exit option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 of asset received on distribution- s.55(2)(b)(iii) &amp; 49(1)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Brahmi Investment (P.) Ltd., 286 ITR 66 (Guj.)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T.R. Srinivasan, 36 SOT 312 (Chennai)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Eligibility for reinvestment benefits 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Ruby Trading Co. (P) Ltd., 259 ITR 54(Raj.)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Jaikrishan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Vallabhdas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231 ITR 108(Guj.)</a:t>
            </a:r>
          </a:p>
          <a:p>
            <a:pPr marL="365760" lvl="1" indent="-256032"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 for s.46</a:t>
            </a:r>
          </a:p>
          <a:p>
            <a:pPr marL="365760" lvl="1" indent="-256032"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 of taxation </a:t>
            </a:r>
          </a:p>
          <a:p>
            <a:pPr marL="365760" lvl="1" indent="-256032"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over years </a:t>
            </a:r>
          </a:p>
          <a:p>
            <a:pPr marL="365760" lvl="1" indent="-256032">
              <a:buFont typeface="Arial" panose="020B0604020202020204" pitchFamily="34" charset="0"/>
              <a:buChar char="•"/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47 v. s.46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504BE-FA27-3029-3B2E-0A5A2F800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B73F0F-906F-D931-B6C6-3E83F5BA1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46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821055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Deductions for Dividend Income -I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s.57</a:t>
            </a:r>
            <a:r>
              <a:rPr lang="en-US" sz="4000" b="1" dirty="0"/>
              <a:t>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11" y="1715326"/>
            <a:ext cx="7886700" cy="425196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New provision w.e.f. 1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April, 2021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A.Y. 2021-22 onwards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Insertion of Proviso to limit the deduction for dividend and income from units of MF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No deduction to be allowed from such income</a:t>
            </a:r>
          </a:p>
          <a:p>
            <a:pPr lvl="1"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Other than interest expenses</a:t>
            </a:r>
          </a:p>
          <a:p>
            <a:pPr lvl="2">
              <a:buClrTx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Restricted to 20% of such income</a:t>
            </a:r>
          </a:p>
          <a:p>
            <a:pPr lvl="2">
              <a:buClrTx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73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0FE807-A849-286A-21EF-804CB4DD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MLD &amp; SMF -II </a:t>
            </a:r>
            <a:br>
              <a:rPr lang="en-IN" sz="4300" dirty="0"/>
            </a:br>
            <a:endParaRPr lang="en-IN" sz="4300" dirty="0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BC236-1FF2-D48F-2812-7B2C2611E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752600"/>
            <a:ext cx="8766810" cy="5105400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Amendment to deem the Gains as STCG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irrespective of the period of holding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tax @ regular rates – no concession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Deduction for COA and Expenditure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no deduction for  STT 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Benefit of Indexation may be denied 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Stand alone provision of s. 50AA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 amendment in s.2(42A) or s.54EC,etc.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Character of Income </a:t>
            </a:r>
          </a:p>
          <a:p>
            <a:endParaRPr lang="en-IN" sz="1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BF459-CE89-5F7E-BB93-F286E13DE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BCF77-C520-9A04-3D87-A759A5ED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5426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FD84CC-E707-8708-8F7B-C5426089F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AEDCAC-CD1E-284F-2108-E16BF17BDC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3ED44E-37A8-E9B4-4EA5-BA89159DA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821055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Deductions for Dividend Income -II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s.57</a:t>
            </a:r>
            <a:r>
              <a:rPr lang="en-US" sz="4000" b="1" dirty="0"/>
              <a:t>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82A6F97F-EEC3-1133-1A97-E0BB61FCD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F70C2-CD73-2522-AEFF-1D754F011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11" y="1715326"/>
            <a:ext cx="7886700" cy="4251960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Few observations</a:t>
            </a:r>
          </a:p>
          <a:p>
            <a:pPr lvl="1"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Common corporate and general expenses</a:t>
            </a:r>
          </a:p>
          <a:p>
            <a:pPr lvl="1"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Fungible funds</a:t>
            </a:r>
          </a:p>
          <a:p>
            <a:pPr lvl="1"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Application of s. 14A</a:t>
            </a:r>
          </a:p>
          <a:p>
            <a:pPr lvl="1"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Difficulty of apportionment</a:t>
            </a:r>
          </a:p>
          <a:p>
            <a:pPr lvl="2">
              <a:buClrTx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Maharashtra Sugar Mills Ltd 82 ITR 452(SC)</a:t>
            </a:r>
          </a:p>
          <a:p>
            <a:pPr lvl="2">
              <a:buClrTx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Rajasthan State warehousing 242 ITR 450(SC)</a:t>
            </a:r>
          </a:p>
          <a:p>
            <a:pPr lvl="2">
              <a:buClrTx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3663FE-6B91-56FE-556B-037A4451D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 Chartered Accountant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EB7296-6FD6-5D52-EAFC-7AF165BD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50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828675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Deductions for Dividend Income -III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endParaRPr lang="en-US" sz="3600" b="1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Year with no dividend income</a:t>
            </a:r>
          </a:p>
          <a:p>
            <a:pPr lvl="1"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Rajendra Prasad Moody 115 ITR 519(SC)</a:t>
            </a:r>
          </a:p>
          <a:p>
            <a:pPr lvl="1"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Gross or net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Dividend in the course of business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Income from units in the course of business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Possibility of deduction u/s 36 and 37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Need for nexus and the purpose of borrowing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4340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CB67ED-196D-3FB6-ACCD-A9B0108F8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42EAB6D-F63B-9468-CBC8-2819BDE0E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615C19-AAB0-9999-3A66-69C907F95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828675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Deductions for Dividend Income -IV 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endParaRPr lang="en-US" sz="3600" b="1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C3DDA824-869B-EAA8-994A-1AC6D5960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27F31-BF3D-8846-43C7-54ECC8475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Applicability of s. 40A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Priority over s. 80M deduction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Setoff against losses 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Placement of provision</a:t>
            </a:r>
          </a:p>
          <a:p>
            <a:pPr>
              <a:buClrTx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Penalty u/s 270A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048A4C-7113-28B5-4572-4DA012F4E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Pradip N. Kapasi                                                          Chartered Accountant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2F3B24-4E87-BE05-41AE-A37BDAD8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4717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125"/>
            <a:ext cx="8991600" cy="1325563"/>
          </a:xfrm>
        </p:spPr>
        <p:txBody>
          <a:bodyPr>
            <a:normAutofit fontScale="90000"/>
          </a:bodyPr>
          <a:lstStyle/>
          <a:p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Deduction</a:t>
            </a:r>
            <a:r>
              <a:rPr lang="en-IN" sz="4000" b="1" dirty="0">
                <a:latin typeface="Times New Roman" pitchFamily="18" charset="0"/>
                <a:cs typeface="Times New Roman" pitchFamily="18" charset="0"/>
              </a:rPr>
              <a:t>  for inter-corporate dividends - V</a:t>
            </a:r>
            <a:br>
              <a:rPr lang="en-IN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IN" sz="31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. 80M</a:t>
            </a:r>
            <a:endParaRPr lang="en-IN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078" y="1677373"/>
            <a:ext cx="7886700" cy="425196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section w.e.f. 01.04.2021.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A.Y. 2021-22 onwards</a:t>
            </a:r>
          </a:p>
          <a:p>
            <a:pPr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Deduction for dividend income on its  distribution where; 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Recipient is a domestic company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gross total income includes dividend income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Dividend received from other domestic company</a:t>
            </a:r>
          </a:p>
          <a:p>
            <a:pPr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Deduction of amount equal to income 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exceeding dividend distributed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due date</a:t>
            </a:r>
          </a:p>
          <a:p>
            <a:pPr lvl="3">
              <a:buClrTx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month prior to due date u/s 139(1)</a:t>
            </a:r>
          </a:p>
          <a:p>
            <a:pPr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deduction in any other previous year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err="1"/>
              <a:t>Pradip</a:t>
            </a:r>
            <a:r>
              <a:rPr lang="en-US" sz="900"/>
              <a:t> N. </a:t>
            </a:r>
            <a:r>
              <a:rPr lang="en-US" sz="900" err="1"/>
              <a:t>Kapasi</a:t>
            </a:r>
            <a:r>
              <a:rPr lang="en-US" sz="900"/>
              <a:t>                                                         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5653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125"/>
            <a:ext cx="8989314" cy="1325563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Deduction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  for inter-corporate dividends - VI</a:t>
            </a:r>
            <a:br>
              <a:rPr lang="en-IN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Few observations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in gross total income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positive gross total income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Dividend from foreign company and societies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Income of units of MF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Nexus of payment with receipt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Payment before receipt 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receipt of dividend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distribution of dividend 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Limitation of payment to subsidiary in s.80M</a:t>
            </a:r>
          </a:p>
          <a:p>
            <a:pPr lvl="1">
              <a:buClrTx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Declaration – Distribution – Payment in different years</a:t>
            </a:r>
          </a:p>
          <a:p>
            <a:pPr lvl="1">
              <a:buClrTx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5984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65125"/>
            <a:ext cx="9065514" cy="1325563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Deduction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  for inter-corporate dividends -VII</a:t>
            </a:r>
            <a:br>
              <a:rPr lang="en-IN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95052"/>
            <a:ext cx="7886700" cy="4251960"/>
          </a:xfrm>
        </p:spPr>
        <p:txBody>
          <a:bodyPr>
            <a:normAutofit/>
          </a:bodyPr>
          <a:lstStyle/>
          <a:p>
            <a:pPr lvl="1">
              <a:buClrTx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Extension of time for furnishing Return of Income</a:t>
            </a:r>
          </a:p>
          <a:p>
            <a:pPr lvl="1">
              <a:buClrTx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Priority of setoff</a:t>
            </a:r>
          </a:p>
          <a:p>
            <a:pPr lvl="2">
              <a:buClrTx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dividend income in 2 years</a:t>
            </a:r>
          </a:p>
          <a:p>
            <a:pPr lvl="1">
              <a:buClrTx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Interim dividend</a:t>
            </a:r>
          </a:p>
          <a:p>
            <a:pPr lvl="1">
              <a:buClrTx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Refund of loans and advances</a:t>
            </a:r>
          </a:p>
          <a:p>
            <a:pPr lvl="1">
              <a:buClrTx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off of 2(22)(e) dividend</a:t>
            </a:r>
          </a:p>
          <a:p>
            <a:pPr lvl="1">
              <a:buClrTx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0179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7BD91E-FEA8-692D-E4BC-04AF605E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Deemed dividend – I</a:t>
            </a:r>
            <a:br>
              <a:rPr lang="en-IN" sz="43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 -s</a:t>
            </a:r>
            <a:r>
              <a:rPr lang="en-IN" sz="4300">
                <a:latin typeface="Times New Roman" panose="02020603050405020304" pitchFamily="18" charset="0"/>
                <a:cs typeface="Times New Roman" panose="02020603050405020304" pitchFamily="18" charset="0"/>
              </a:rPr>
              <a:t>.2 (22)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122C-6015-EDC4-B234-E864A39C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3"/>
            <a:ext cx="8210550" cy="4792091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Accumulated profits as per IT Act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Depreciation and WDV </a:t>
            </a:r>
          </a:p>
          <a:p>
            <a:pPr lvl="2">
              <a:buFont typeface="Times New Roman" panose="02020603050405020304" pitchFamily="18" charset="0"/>
              <a:buChar char="−"/>
            </a:pP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Navnitlal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 Jhaveri, 80 ITR 582 (Bom.)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hands of registered shareholders only </a:t>
            </a:r>
          </a:p>
          <a:p>
            <a:pPr lvl="1"/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Namdhari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Seeds Ltd , 224 Taxman 194 ( Karn.)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Receipt in family settlement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SKM Shree Shivkumar, 65 SOT 232 (Chennai)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endParaRPr lang="en-I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209C-EC38-B5D8-EBE0-0E6202B1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9C567-A865-D2F4-482C-4F36E6CB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9299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ACC866-82DD-390C-5800-A037F3001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ED8D0B-347B-85DA-19CF-4B5E215D1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Deemed dividend – II</a:t>
            </a:r>
            <a:br>
              <a:rPr lang="en-IN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48932-D4EF-47AF-CD3A-F890F44B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Provisions for taxation duties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Vikram K Kothari, 218 Taxman 59 (Mag.)(All.)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to Beneficiary of trust </a:t>
            </a:r>
          </a:p>
          <a:p>
            <a:pPr lvl="1"/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Krupesh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Patel, 359 ITR 504 (Guj.)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Inter-corporate deposit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IFB Argo Industries, 42 taxmann.com 246(Kol.)</a:t>
            </a:r>
          </a:p>
          <a:p>
            <a:pPr marL="109728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endParaRPr lang="en-I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89DE8-C58C-51B9-24CD-CCA41061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85CEC1-4B2A-5463-9A6D-81392F705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8358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7BD91E-FEA8-692D-E4BC-04AF605E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Deemed dividend- III</a:t>
            </a:r>
            <a:br>
              <a:rPr lang="en-US" sz="43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4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122C-6015-EDC4-B234-E864A39C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of funds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Pravin 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Bhimshi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Chheda, 228 Taxman 340 (Bom.)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Undisclosed income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Promod Dang, 105 TTJ 511 (Delhi)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 of bonus preference shares to equity shareholders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Briggs and Burton, 274 ITR 595 (AAR</a:t>
            </a:r>
            <a:r>
              <a:rPr lang="en-I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209C-EC38-B5D8-EBE0-0E6202B1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9C567-A865-D2F4-482C-4F36E6CB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6212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9D7DC5-AB97-2B8B-C858-F0A2D5A12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53AEBC-C34B-6065-C42B-F7753DCBD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Deemed dividend- IV</a:t>
            </a:r>
            <a:br>
              <a:rPr lang="en-US" sz="43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4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D382B-B4BC-A175-2AE6-CAD48B487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Receipt of subsidy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Rajasthan Wires (P.) Ltd, (2003) 1 SOT 648 (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Jp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Forfeiture of shares </a:t>
            </a:r>
          </a:p>
          <a:p>
            <a:pPr lvl="1"/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Jaikisan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Dadlani, 4 SOT 138( Mum.)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Debit balance of P&amp;L Account </a:t>
            </a:r>
          </a:p>
          <a:p>
            <a:pPr lvl="1"/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Ocsar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Investment Ltd, 99 TTJ 1202 (Mum.) </a:t>
            </a:r>
          </a:p>
          <a:p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6FB17-3F10-2DCF-7303-084B3902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3AF56-ED5F-458A-51BE-8CE5BA0FB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2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B5E761-5FCE-DD51-2898-E958D47EF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DC1459-6431-7C27-B82E-3E4C91E6E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MLD &amp; SMF -III </a:t>
            </a:r>
            <a:br>
              <a:rPr lang="en-IN" sz="4300" dirty="0"/>
            </a:br>
            <a:endParaRPr lang="en-IN" sz="4300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BD3B9-EE22-6D56-6D21-C9AEB6820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23288"/>
            <a:ext cx="8839200" cy="4916424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Year of taxation  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Tax under FA at regular rates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threshold exemption 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Benefit on Reinvestment - tax exemptions 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Rate of tax u/s.112 ?</a:t>
            </a:r>
          </a:p>
          <a:p>
            <a:r>
              <a:rPr lang="en-IN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Case of Regular Debentures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application for MLD</a:t>
            </a:r>
          </a:p>
          <a:p>
            <a:pPr lvl="1"/>
            <a:r>
              <a:rPr lang="en-IN" dirty="0"/>
              <a:t>Grandfathering not provided</a:t>
            </a:r>
          </a:p>
          <a:p>
            <a:r>
              <a:rPr lang="en-IN" dirty="0"/>
              <a:t>Prospective application for SMFs</a:t>
            </a:r>
          </a:p>
          <a:p>
            <a:endParaRPr lang="en-IN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IN" sz="19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D231E-4E19-4445-B805-13C44727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E2016-EAE6-FB43-C317-75CCFB25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7662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7BD91E-FEA8-692D-E4BC-04AF605E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Deemed dividend- V</a:t>
            </a:r>
            <a:br>
              <a:rPr lang="en-US" sz="43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4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122C-6015-EDC4-B234-E864A39C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Shareholding of individual and HUF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Kunal Organics (P) Ltd, 164 Taxman 169 (Ahd.)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Redemption of preference shares – S.2(22)(d)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Uday K. Pradhan , 9 NYPTTJ 1861 (Mum)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Park Ltd, 99 ITR (T) 633 (Bangalore)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amount to be deemed dividend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Sunil Kapoor 235 Taxman 279 (Madras)</a:t>
            </a:r>
          </a:p>
          <a:p>
            <a:endParaRPr lang="en-I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209C-EC38-B5D8-EBE0-0E6202B1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9C567-A865-D2F4-482C-4F36E6CB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8010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244EA1-7558-BDFB-FC6A-EF65A107C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06E229-3698-8DC7-8B3A-5CB491496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Deemed dividend- VI</a:t>
            </a:r>
            <a:br>
              <a:rPr lang="en-US" sz="43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4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79D13-E573-8608-AEA4-D01338B43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Buy-back of shares – S.2(22)(d)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Goldman Sachs (India) Securities (P.) Ltd, 70 taxmann.com 46 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(Mum)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NBFC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Sindhu Holdings, 46 ITR (T) 771 (Delhi)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one shareholder – proportionate </a:t>
            </a:r>
          </a:p>
          <a:p>
            <a:pPr lvl="1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Puneet Bhagat, 157 ITD 353 (Delhi)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466BA-E7FE-F5EE-4A00-361C0954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3CE72-DDFF-8A83-3AF0-74800765F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0589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7BD91E-FEA8-692D-E4BC-04AF605E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Deemed dividend- VII</a:t>
            </a:r>
            <a:b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4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122C-6015-EDC4-B234-E864A39C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47088"/>
            <a:ext cx="8140445" cy="4856098"/>
          </a:xfrm>
        </p:spPr>
        <p:txBody>
          <a:bodyPr>
            <a:no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 premium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Shree Balaji Glass Mfg. (P.) Ltd., 386 ITR 128 (Cal.)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Mahesh Chandra, 234 Taxman 158 (Cal.)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Indirect shareholder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Rajeev Chandrashekar, 239 Taxman 216 (Karn.)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Intermediate- subsidiary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Farida Holdings (P), 243 Taxman 428 (Mad.)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Current year’s profit 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Damodaran, 2 Taxman 397(SC)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Exempt capital gains</a:t>
            </a:r>
          </a:p>
          <a:p>
            <a:pPr lvl="1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Mahesh J. Sanzgiri, 1 Taxman 120(Bom.)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209C-EC38-B5D8-EBE0-0E6202B1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 dirty="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9C567-A865-D2F4-482C-4F36E6CB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7039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666" name="Rectangle 112665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8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4400" b="1" dirty="0">
                <a:latin typeface="Bradley Hand ITC" panose="03070402050302030203" pitchFamily="66" charset="0"/>
              </a:rPr>
              <a:t>THANK YOU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4400" b="1" dirty="0">
              <a:latin typeface="Bradley Hand ITC" panose="03070402050302030203" pitchFamily="66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4400" b="1" dirty="0">
                <a:latin typeface="Bradley Hand ITC" panose="03070402050302030203" pitchFamily="66" charset="0"/>
              </a:rPr>
              <a:t>&amp;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4400" b="1" dirty="0">
              <a:latin typeface="Bradley Hand ITC" panose="03070402050302030203" pitchFamily="66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4400" b="1" dirty="0">
                <a:latin typeface="Bradley Hand ITC" panose="03070402050302030203" pitchFamily="66" charset="0"/>
              </a:rPr>
              <a:t>GOOD LUCK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Pradip Kapasi &amp; Co. 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A0C1814-AC6E-4C74-BF51-0CA430F7F734}" type="slidenum">
              <a:rPr lang="en-US"/>
              <a:pPr>
                <a:spcAft>
                  <a:spcPts val="600"/>
                </a:spcAft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42861"/>
      </p:ext>
    </p:extLst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2692-4F69-2825-7DD0-FCE030AF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5"/>
            <a:ext cx="8140445" cy="1325563"/>
          </a:xfrm>
        </p:spPr>
        <p:txBody>
          <a:bodyPr>
            <a:normAutofit/>
          </a:bodyPr>
          <a:lstStyle/>
          <a:p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MLD &amp; SMF -IV</a:t>
            </a:r>
            <a:br>
              <a:rPr lang="en-IN" sz="4300" dirty="0"/>
            </a:br>
            <a:endParaRPr lang="en-IN" sz="4300" dirty="0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370D2-5D47-9705-666F-FFBC41776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90688"/>
            <a:ext cx="8991600" cy="5167312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Acceptance for tax treatment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 Gains up to 31.03.2023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Dealer’s transaction not covered by s. 50AA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Cases of Transfers not covered - s. 46, s. 47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s. 50AA to cases of transfer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U/s. 45(2) to s. 45(6)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 of FMV – s.2(22B)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not provided for </a:t>
            </a:r>
          </a:p>
          <a:p>
            <a:pPr marL="800100" lvl="1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Indexation/exchange fluctuations/ COI 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Denial of benefit of s.48(iii) in  45(4) cases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Ambiguity for </a:t>
            </a:r>
            <a:endParaRPr lang="en-I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I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ETFs, Gold ETFs, FOF, Overseas Inv. Funds	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I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6754E-1A01-BFCA-1176-6A04033B9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202834-7CA9-0179-71D2-4F980862A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09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618C63-6A1C-6A7B-8F46-C3702FFCE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MLD &amp; SMF -V</a:t>
            </a:r>
            <a:br>
              <a:rPr lang="en-IN" sz="4300" dirty="0"/>
            </a:br>
            <a:endParaRPr lang="en-IN" sz="4300" dirty="0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D8784-83C8-7A80-2EBC-C338D52D1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04" y="1847089"/>
            <a:ext cx="8140446" cy="4874385"/>
          </a:xfrm>
        </p:spPr>
        <p:txBody>
          <a:bodyPr>
            <a:normAutofit fontScale="25000" lnSpcReduction="20000"/>
          </a:bodyPr>
          <a:lstStyle/>
          <a:p>
            <a:r>
              <a:rPr lang="en-I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W.e.f. A.Y. 2026-27 </a:t>
            </a:r>
            <a:r>
              <a:rPr lang="en-I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SMFs</a:t>
            </a:r>
          </a:p>
          <a:p>
            <a:pPr lvl="1"/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Clarificatory</a:t>
            </a:r>
          </a:p>
          <a:p>
            <a:r>
              <a:rPr lang="en-I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Specified Mutual Funds are ;</a:t>
            </a:r>
          </a:p>
          <a:p>
            <a:pPr lvl="1"/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with &gt; 65% in Debt &amp; MMI Inv. </a:t>
            </a:r>
          </a:p>
          <a:p>
            <a:pPr lvl="1"/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investing &gt; 65% in above funds</a:t>
            </a:r>
          </a:p>
          <a:p>
            <a:pPr lvl="1"/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Classified by Sebi as debt or MMI</a:t>
            </a:r>
          </a:p>
          <a:p>
            <a:pPr lvl="1"/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</a:t>
            </a:r>
            <a:r>
              <a:rPr lang="en-IN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avg. for det. of % of investments</a:t>
            </a:r>
          </a:p>
          <a:p>
            <a:r>
              <a:rPr lang="en-IN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of Unlisted Bonds &amp; Debentures</a:t>
            </a:r>
          </a:p>
          <a:p>
            <a:pPr lvl="1"/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where purchased up to  22.07.2024</a:t>
            </a:r>
          </a:p>
          <a:p>
            <a:pPr lvl="1"/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application - may be beneficial 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beneficial for </a:t>
            </a:r>
          </a:p>
          <a:p>
            <a:pPr lvl="1"/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ETFs, Gold ETFs, FOFs, OIFs</a:t>
            </a:r>
          </a:p>
          <a:p>
            <a:pPr lvl="2"/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other than SMFs</a:t>
            </a:r>
          </a:p>
          <a:p>
            <a:pPr lvl="1"/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Commodity Funds    - -Venture Capital Fund</a:t>
            </a:r>
            <a:r>
              <a:rPr lang="en-US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  <a:p>
            <a:pPr lvl="1"/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IN" sz="1000" dirty="0"/>
          </a:p>
          <a:p>
            <a:pPr lvl="1"/>
            <a:endParaRPr lang="en-IN" sz="1000" dirty="0"/>
          </a:p>
          <a:p>
            <a:pPr lvl="1"/>
            <a:endParaRPr lang="en-IN" sz="1000" dirty="0"/>
          </a:p>
          <a:p>
            <a:pPr lvl="1"/>
            <a:r>
              <a:rPr lang="en-IN" sz="1000" dirty="0"/>
              <a:t>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BFD56-85FD-2996-4C93-80D9253C2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8009B-B91C-B224-0926-2226A0DA5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95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5822</Words>
  <Application>Microsoft Office PowerPoint</Application>
  <PresentationFormat>On-screen Show (4:3)</PresentationFormat>
  <Paragraphs>923</Paragraphs>
  <Slides>73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1" baseType="lpstr">
      <vt:lpstr>Arial</vt:lpstr>
      <vt:lpstr>Bradley Hand ITC</vt:lpstr>
      <vt:lpstr>Calibri</vt:lpstr>
      <vt:lpstr>Calibri Light</vt:lpstr>
      <vt:lpstr>Symbol</vt:lpstr>
      <vt:lpstr>Times New Roman</vt:lpstr>
      <vt:lpstr>Wingdings</vt:lpstr>
      <vt:lpstr>Office 2013 - 2022 Theme</vt:lpstr>
      <vt:lpstr>Shares Financial Instruments  ESOPs  - practical issues </vt:lpstr>
      <vt:lpstr>Electronic Gold Receipt -I   - s.2(42A), 47,49</vt:lpstr>
      <vt:lpstr>EGR   - II </vt:lpstr>
      <vt:lpstr>EGR - III</vt:lpstr>
      <vt:lpstr>MLD &amp; SMF - I  - s.50AA</vt:lpstr>
      <vt:lpstr>MLD &amp; SMF -II  </vt:lpstr>
      <vt:lpstr>MLD &amp; SMF -III  </vt:lpstr>
      <vt:lpstr>MLD &amp; SMF -IV </vt:lpstr>
      <vt:lpstr>MLD &amp; SMF -V </vt:lpstr>
      <vt:lpstr>Buy-Back of Shares -I - s. 2(22)(f), 10(34A), 46A, 57</vt:lpstr>
      <vt:lpstr>Buy-Back of Shares -II </vt:lpstr>
      <vt:lpstr>Buy-Back of Shares -III </vt:lpstr>
      <vt:lpstr>Buy-Back of Shares -IV </vt:lpstr>
      <vt:lpstr>Period of Holding  - s. 2(42A )</vt:lpstr>
      <vt:lpstr>Rate of Tax for STCG - s.111A</vt:lpstr>
      <vt:lpstr>Rates of Tax for LTCG - S.112, S.112A</vt:lpstr>
      <vt:lpstr>Indexation –I  -S.48</vt:lpstr>
      <vt:lpstr>Indexation –II  -S.48</vt:lpstr>
      <vt:lpstr>Cost of Acquisition for S. 112A - I (S. 55(2)(ac))</vt:lpstr>
      <vt:lpstr>Cost of Acquisition for S. 112A - II </vt:lpstr>
      <vt:lpstr>FVC  on transfer of shares - s.50 CA  -I</vt:lpstr>
      <vt:lpstr>FVC  on transfer of shares -- II</vt:lpstr>
      <vt:lpstr>FVC on transfer of shares -III</vt:lpstr>
      <vt:lpstr>FMV and Valuation - IV</vt:lpstr>
      <vt:lpstr>Business or Capital Gains -I</vt:lpstr>
      <vt:lpstr>Business or Capital Gains –II - Desired Parameters</vt:lpstr>
      <vt:lpstr>Business or Capital Gains –III - Emerging Principles</vt:lpstr>
      <vt:lpstr>PMS - I</vt:lpstr>
      <vt:lpstr>PMS - II</vt:lpstr>
      <vt:lpstr>Arbitrage &amp; Day Trading  </vt:lpstr>
      <vt:lpstr> </vt:lpstr>
      <vt:lpstr>Derivatives - I</vt:lpstr>
      <vt:lpstr>Derivatives - II</vt:lpstr>
      <vt:lpstr>Derivatives - III</vt:lpstr>
      <vt:lpstr>Derivatives - IV</vt:lpstr>
      <vt:lpstr>Conversion from stock</vt:lpstr>
      <vt:lpstr>Deemed Speculation -I   -Explanation to s. 73</vt:lpstr>
      <vt:lpstr>Deemed Speculation -II  </vt:lpstr>
      <vt:lpstr>Deemed Speculation -III   -Explanation to s. 73</vt:lpstr>
      <vt:lpstr>Deemed Speculation -IV</vt:lpstr>
      <vt:lpstr>Angel Tax -I S. 56(2)(viib)</vt:lpstr>
      <vt:lpstr> Angel Tax -II  </vt:lpstr>
      <vt:lpstr>Angel Tax -III </vt:lpstr>
      <vt:lpstr>Preference Shares - I </vt:lpstr>
      <vt:lpstr>Preference Shares - II</vt:lpstr>
      <vt:lpstr>ESOP - I</vt:lpstr>
      <vt:lpstr>ESOP- II</vt:lpstr>
      <vt:lpstr>ESOP - III</vt:lpstr>
      <vt:lpstr>ESOP -IV</vt:lpstr>
      <vt:lpstr>Inheritance tax </vt:lpstr>
      <vt:lpstr>Shareholders &amp; Conversion to LLP</vt:lpstr>
      <vt:lpstr>Stock Lending </vt:lpstr>
      <vt:lpstr>Shares &amp; s. 56(2)(x) - I</vt:lpstr>
      <vt:lpstr>Shares &amp; s. 56(2)(x) - II</vt:lpstr>
      <vt:lpstr>Liquidation  s. 46  - I</vt:lpstr>
      <vt:lpstr>Liquidation  s. 46  - II</vt:lpstr>
      <vt:lpstr>Liquidation  s. 46  - III</vt:lpstr>
      <vt:lpstr>Liquidation s. 46 -IV </vt:lpstr>
      <vt:lpstr>Deductions for Dividend Income -I  - s.57 </vt:lpstr>
      <vt:lpstr>Deductions for Dividend Income -II  - s.57 </vt:lpstr>
      <vt:lpstr>Deductions for Dividend Income -III  </vt:lpstr>
      <vt:lpstr>Deductions for Dividend Income -IV  </vt:lpstr>
      <vt:lpstr> Deduction  for inter-corporate dividends - V  - s. 80M</vt:lpstr>
      <vt:lpstr>Deduction  for inter-corporate dividends - VI  </vt:lpstr>
      <vt:lpstr>Deduction  for inter-corporate dividends -VII  </vt:lpstr>
      <vt:lpstr>Deemed dividend – I  -s.2 (22)</vt:lpstr>
      <vt:lpstr>Deemed dividend – II  </vt:lpstr>
      <vt:lpstr>Deemed dividend- III </vt:lpstr>
      <vt:lpstr>Deemed dividend- IV </vt:lpstr>
      <vt:lpstr>Deemed dividend- V </vt:lpstr>
      <vt:lpstr>Deemed dividend- VI </vt:lpstr>
      <vt:lpstr>Deemed dividend- VII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GAINS RECENT DEVELOPMENTS</dc:title>
  <dc:creator>USER</dc:creator>
  <cp:lastModifiedBy>CA Pradip Kapasi</cp:lastModifiedBy>
  <cp:revision>105</cp:revision>
  <dcterms:created xsi:type="dcterms:W3CDTF">2006-08-16T00:00:00Z</dcterms:created>
  <dcterms:modified xsi:type="dcterms:W3CDTF">2025-08-28T17:34:20Z</dcterms:modified>
</cp:coreProperties>
</file>