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74"/>
  </p:notesMasterIdLst>
  <p:handoutMasterIdLst>
    <p:handoutMasterId r:id="rId75"/>
  </p:handoutMasterIdLst>
  <p:sldIdLst>
    <p:sldId id="256" r:id="rId2"/>
    <p:sldId id="274" r:id="rId3"/>
    <p:sldId id="275" r:id="rId4"/>
    <p:sldId id="276" r:id="rId5"/>
    <p:sldId id="277" r:id="rId6"/>
    <p:sldId id="279" r:id="rId7"/>
    <p:sldId id="278" r:id="rId8"/>
    <p:sldId id="280" r:id="rId9"/>
    <p:sldId id="281" r:id="rId10"/>
    <p:sldId id="283" r:id="rId11"/>
    <p:sldId id="282" r:id="rId12"/>
    <p:sldId id="331" r:id="rId13"/>
    <p:sldId id="285" r:id="rId14"/>
    <p:sldId id="284" r:id="rId15"/>
    <p:sldId id="286" r:id="rId16"/>
    <p:sldId id="287" r:id="rId17"/>
    <p:sldId id="288" r:id="rId18"/>
    <p:sldId id="289" r:id="rId19"/>
    <p:sldId id="269" r:id="rId20"/>
    <p:sldId id="270" r:id="rId21"/>
    <p:sldId id="332" r:id="rId22"/>
    <p:sldId id="271" r:id="rId23"/>
    <p:sldId id="333" r:id="rId24"/>
    <p:sldId id="290" r:id="rId25"/>
    <p:sldId id="291" r:id="rId26"/>
    <p:sldId id="292" r:id="rId27"/>
    <p:sldId id="293" r:id="rId28"/>
    <p:sldId id="294" r:id="rId29"/>
    <p:sldId id="295" r:id="rId30"/>
    <p:sldId id="296" r:id="rId31"/>
    <p:sldId id="297" r:id="rId32"/>
    <p:sldId id="298" r:id="rId33"/>
    <p:sldId id="300" r:id="rId34"/>
    <p:sldId id="301" r:id="rId35"/>
    <p:sldId id="302" r:id="rId36"/>
    <p:sldId id="334" r:id="rId37"/>
    <p:sldId id="303" r:id="rId38"/>
    <p:sldId id="304" r:id="rId39"/>
    <p:sldId id="305" r:id="rId40"/>
    <p:sldId id="310" r:id="rId41"/>
    <p:sldId id="311" r:id="rId42"/>
    <p:sldId id="306" r:id="rId43"/>
    <p:sldId id="307" r:id="rId44"/>
    <p:sldId id="309" r:id="rId45"/>
    <p:sldId id="314" r:id="rId46"/>
    <p:sldId id="312" r:id="rId47"/>
    <p:sldId id="313" r:id="rId48"/>
    <p:sldId id="335" r:id="rId49"/>
    <p:sldId id="342" r:id="rId50"/>
    <p:sldId id="343" r:id="rId51"/>
    <p:sldId id="344" r:id="rId52"/>
    <p:sldId id="315" r:id="rId53"/>
    <p:sldId id="316" r:id="rId54"/>
    <p:sldId id="336" r:id="rId55"/>
    <p:sldId id="337" r:id="rId56"/>
    <p:sldId id="338" r:id="rId57"/>
    <p:sldId id="339" r:id="rId58"/>
    <p:sldId id="340" r:id="rId59"/>
    <p:sldId id="341" r:id="rId60"/>
    <p:sldId id="317" r:id="rId61"/>
    <p:sldId id="318" r:id="rId62"/>
    <p:sldId id="319" r:id="rId63"/>
    <p:sldId id="320" r:id="rId64"/>
    <p:sldId id="321" r:id="rId65"/>
    <p:sldId id="322" r:id="rId66"/>
    <p:sldId id="323" r:id="rId67"/>
    <p:sldId id="324" r:id="rId68"/>
    <p:sldId id="326" r:id="rId69"/>
    <p:sldId id="327" r:id="rId70"/>
    <p:sldId id="328" r:id="rId71"/>
    <p:sldId id="329" r:id="rId72"/>
    <p:sldId id="330" r:id="rId73"/>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99" autoAdjust="0"/>
    <p:restoredTop sz="94660"/>
  </p:normalViewPr>
  <p:slideViewPr>
    <p:cSldViewPr snapToGrid="0">
      <p:cViewPr varScale="1">
        <p:scale>
          <a:sx n="73" d="100"/>
          <a:sy n="73" d="100"/>
        </p:scale>
        <p:origin x="9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yam Mahadevan" userId="f180b49d58013954" providerId="LiveId" clId="{84EFFF46-F412-4061-B173-0FBD1517AAE2}"/>
    <pc:docChg chg="modSld modMainMaster">
      <pc:chgData name="Shyam Mahadevan" userId="f180b49d58013954" providerId="LiveId" clId="{84EFFF46-F412-4061-B173-0FBD1517AAE2}" dt="2025-08-25T11:35:38.040" v="3"/>
      <pc:docMkLst>
        <pc:docMk/>
      </pc:docMkLst>
      <pc:sldChg chg="setBg">
        <pc:chgData name="Shyam Mahadevan" userId="f180b49d58013954" providerId="LiveId" clId="{84EFFF46-F412-4061-B173-0FBD1517AAE2}" dt="2025-08-25T11:35:38.040" v="3"/>
        <pc:sldMkLst>
          <pc:docMk/>
          <pc:sldMk cId="568437982" sldId="256"/>
        </pc:sldMkLst>
      </pc:sldChg>
      <pc:sldMasterChg chg="setBg modSldLayout">
        <pc:chgData name="Shyam Mahadevan" userId="f180b49d58013954" providerId="LiveId" clId="{84EFFF46-F412-4061-B173-0FBD1517AAE2}" dt="2025-08-25T11:35:38.040" v="3"/>
        <pc:sldMasterMkLst>
          <pc:docMk/>
          <pc:sldMasterMk cId="550172199" sldId="2147483762"/>
        </pc:sldMasterMkLst>
        <pc:sldLayoutChg chg="setBg">
          <pc:chgData name="Shyam Mahadevan" userId="f180b49d58013954" providerId="LiveId" clId="{84EFFF46-F412-4061-B173-0FBD1517AAE2}" dt="2025-08-25T11:35:38.040" v="3"/>
          <pc:sldLayoutMkLst>
            <pc:docMk/>
            <pc:sldMasterMk cId="550172199" sldId="2147483762"/>
            <pc:sldLayoutMk cId="548980870" sldId="2147483763"/>
          </pc:sldLayoutMkLst>
        </pc:sldLayoutChg>
        <pc:sldLayoutChg chg="setBg">
          <pc:chgData name="Shyam Mahadevan" userId="f180b49d58013954" providerId="LiveId" clId="{84EFFF46-F412-4061-B173-0FBD1517AAE2}" dt="2025-08-25T11:35:38.040" v="3"/>
          <pc:sldLayoutMkLst>
            <pc:docMk/>
            <pc:sldMasterMk cId="550172199" sldId="2147483762"/>
            <pc:sldLayoutMk cId="161191618" sldId="2147483764"/>
          </pc:sldLayoutMkLst>
        </pc:sldLayoutChg>
        <pc:sldLayoutChg chg="setBg">
          <pc:chgData name="Shyam Mahadevan" userId="f180b49d58013954" providerId="LiveId" clId="{84EFFF46-F412-4061-B173-0FBD1517AAE2}" dt="2025-08-25T11:35:38.040" v="3"/>
          <pc:sldLayoutMkLst>
            <pc:docMk/>
            <pc:sldMasterMk cId="550172199" sldId="2147483762"/>
            <pc:sldLayoutMk cId="3341250638" sldId="2147483765"/>
          </pc:sldLayoutMkLst>
        </pc:sldLayoutChg>
        <pc:sldLayoutChg chg="setBg">
          <pc:chgData name="Shyam Mahadevan" userId="f180b49d58013954" providerId="LiveId" clId="{84EFFF46-F412-4061-B173-0FBD1517AAE2}" dt="2025-08-25T11:35:38.040" v="3"/>
          <pc:sldLayoutMkLst>
            <pc:docMk/>
            <pc:sldMasterMk cId="550172199" sldId="2147483762"/>
            <pc:sldLayoutMk cId="1873469320" sldId="2147483766"/>
          </pc:sldLayoutMkLst>
        </pc:sldLayoutChg>
        <pc:sldLayoutChg chg="setBg">
          <pc:chgData name="Shyam Mahadevan" userId="f180b49d58013954" providerId="LiveId" clId="{84EFFF46-F412-4061-B173-0FBD1517AAE2}" dt="2025-08-25T11:35:38.040" v="3"/>
          <pc:sldLayoutMkLst>
            <pc:docMk/>
            <pc:sldMasterMk cId="550172199" sldId="2147483762"/>
            <pc:sldLayoutMk cId="1108114626" sldId="2147483767"/>
          </pc:sldLayoutMkLst>
        </pc:sldLayoutChg>
        <pc:sldLayoutChg chg="setBg">
          <pc:chgData name="Shyam Mahadevan" userId="f180b49d58013954" providerId="LiveId" clId="{84EFFF46-F412-4061-B173-0FBD1517AAE2}" dt="2025-08-25T11:35:38.040" v="3"/>
          <pc:sldLayoutMkLst>
            <pc:docMk/>
            <pc:sldMasterMk cId="550172199" sldId="2147483762"/>
            <pc:sldLayoutMk cId="1332970227" sldId="2147483768"/>
          </pc:sldLayoutMkLst>
        </pc:sldLayoutChg>
        <pc:sldLayoutChg chg="setBg">
          <pc:chgData name="Shyam Mahadevan" userId="f180b49d58013954" providerId="LiveId" clId="{84EFFF46-F412-4061-B173-0FBD1517AAE2}" dt="2025-08-25T11:35:38.040" v="3"/>
          <pc:sldLayoutMkLst>
            <pc:docMk/>
            <pc:sldMasterMk cId="550172199" sldId="2147483762"/>
            <pc:sldLayoutMk cId="3981467451" sldId="2147483769"/>
          </pc:sldLayoutMkLst>
        </pc:sldLayoutChg>
        <pc:sldLayoutChg chg="setBg">
          <pc:chgData name="Shyam Mahadevan" userId="f180b49d58013954" providerId="LiveId" clId="{84EFFF46-F412-4061-B173-0FBD1517AAE2}" dt="2025-08-25T11:35:38.040" v="3"/>
          <pc:sldLayoutMkLst>
            <pc:docMk/>
            <pc:sldMasterMk cId="550172199" sldId="2147483762"/>
            <pc:sldLayoutMk cId="2459102636" sldId="2147483770"/>
          </pc:sldLayoutMkLst>
        </pc:sldLayoutChg>
        <pc:sldLayoutChg chg="setBg">
          <pc:chgData name="Shyam Mahadevan" userId="f180b49d58013954" providerId="LiveId" clId="{84EFFF46-F412-4061-B173-0FBD1517AAE2}" dt="2025-08-25T11:35:38.040" v="3"/>
          <pc:sldLayoutMkLst>
            <pc:docMk/>
            <pc:sldMasterMk cId="550172199" sldId="2147483762"/>
            <pc:sldLayoutMk cId="2392995617" sldId="2147483771"/>
          </pc:sldLayoutMkLst>
        </pc:sldLayoutChg>
        <pc:sldLayoutChg chg="setBg">
          <pc:chgData name="Shyam Mahadevan" userId="f180b49d58013954" providerId="LiveId" clId="{84EFFF46-F412-4061-B173-0FBD1517AAE2}" dt="2025-08-25T11:35:38.040" v="3"/>
          <pc:sldLayoutMkLst>
            <pc:docMk/>
            <pc:sldMasterMk cId="550172199" sldId="2147483762"/>
            <pc:sldLayoutMk cId="3773742264" sldId="2147483772"/>
          </pc:sldLayoutMkLst>
        </pc:sldLayoutChg>
        <pc:sldLayoutChg chg="setBg">
          <pc:chgData name="Shyam Mahadevan" userId="f180b49d58013954" providerId="LiveId" clId="{84EFFF46-F412-4061-B173-0FBD1517AAE2}" dt="2025-08-25T11:35:38.040" v="3"/>
          <pc:sldLayoutMkLst>
            <pc:docMk/>
            <pc:sldMasterMk cId="550172199" sldId="2147483762"/>
            <pc:sldLayoutMk cId="477427259" sldId="214748377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10DA25EC-B4C3-4084-A17E-2ACD721627EA}" type="datetimeFigureOut">
              <a:rPr lang="en-IN" smtClean="0"/>
              <a:t>27-08-2025</a:t>
            </a:fld>
            <a:endParaRPr lang="en-IN"/>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A6BDFB01-B89B-448D-AED7-C055D9FE1596}" type="slidenum">
              <a:rPr lang="en-IN" smtClean="0"/>
              <a:t>‹#›</a:t>
            </a:fld>
            <a:endParaRPr lang="en-IN"/>
          </a:p>
        </p:txBody>
      </p:sp>
    </p:spTree>
    <p:extLst>
      <p:ext uri="{BB962C8B-B14F-4D97-AF65-F5344CB8AC3E}">
        <p14:creationId xmlns:p14="http://schemas.microsoft.com/office/powerpoint/2010/main" val="3512846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1FF79A1-340C-4E50-B92B-09BF1B3DCDD3}" type="datetimeFigureOut">
              <a:rPr lang="en-IN" smtClean="0"/>
              <a:t>27-08-2025</a:t>
            </a:fld>
            <a:endParaRPr lang="en-IN"/>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FE0F959-5088-459C-8764-5666CD005916}" type="slidenum">
              <a:rPr lang="en-IN" smtClean="0"/>
              <a:t>‹#›</a:t>
            </a:fld>
            <a:endParaRPr lang="en-IN"/>
          </a:p>
        </p:txBody>
      </p:sp>
    </p:spTree>
    <p:extLst>
      <p:ext uri="{BB962C8B-B14F-4D97-AF65-F5344CB8AC3E}">
        <p14:creationId xmlns:p14="http://schemas.microsoft.com/office/powerpoint/2010/main" val="278320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D3C786-FA22-4B41-B70D-7D6F0AAED4CE}" type="datetime1">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548980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CCD109-AB70-4FAB-ABAC-242B511E9A4B}" type="datetime1">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3773742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3EEC02-C952-4F70-9542-25388957762E}" type="datetime1">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477427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E2CC7D-F38E-47F8-AEAA-EE95AB22EAFD}" type="datetime1">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914466" y="5918201"/>
            <a:ext cx="364067" cy="438150"/>
          </a:xfrm>
        </p:spPr>
        <p:txBody>
          <a:bodyPr/>
          <a:lstStyle/>
          <a:p>
            <a:fld id="{663E248D-535E-4CA8-A429-9C3996B24BEF}" type="slidenum">
              <a:rPr lang="en-IN" smtClean="0"/>
              <a:t>‹#›</a:t>
            </a:fld>
            <a:endParaRPr lang="en-IN" dirty="0"/>
          </a:p>
        </p:txBody>
      </p:sp>
    </p:spTree>
    <p:extLst>
      <p:ext uri="{BB962C8B-B14F-4D97-AF65-F5344CB8AC3E}">
        <p14:creationId xmlns:p14="http://schemas.microsoft.com/office/powerpoint/2010/main" val="161191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14F325-3226-436B-8628-3DE2F0D53490}" type="datetime1">
              <a:rPr lang="en-IN" smtClean="0"/>
              <a:t>27-08-2025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3341250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0181CC-06F9-44EA-AF90-8B567A1C485F}" type="datetime1">
              <a:rPr lang="en-IN" smtClean="0"/>
              <a:t>27-08-2025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1873469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547689-FA53-424A-B0BF-5EF8478F17E1}" type="datetime1">
              <a:rPr lang="en-IN" smtClean="0"/>
              <a:t>27-08-2025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1108114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86CD2C-AA75-4497-B1D4-F7C1BAFCA766}" type="datetime1">
              <a:rPr lang="en-IN" smtClean="0"/>
              <a:t>27-08-2025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1332970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828B2-B12C-448F-B1A8-E35D8C72E553}" type="datetime1">
              <a:rPr lang="en-IN" smtClean="0"/>
              <a:t>27-08-2025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3981467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42F9F9-C760-4D1D-BA6B-0BA89377F3BF}" type="datetime1">
              <a:rPr lang="en-IN" smtClean="0"/>
              <a:t>27-08-2025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2459102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23B529-479B-4842-99BA-D11190BC3144}" type="datetime1">
              <a:rPr lang="en-IN" smtClean="0"/>
              <a:t>27-08-2025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2392995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5EBA6C-7BD9-4662-92E6-FAE6E0D87A78}" type="datetime1">
              <a:rPr lang="en-IN" smtClean="0"/>
              <a:t>27-08-2025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3E248D-535E-4CA8-A429-9C3996B24BEF}" type="slidenum">
              <a:rPr lang="en-IN" smtClean="0"/>
              <a:t>‹#›</a:t>
            </a:fld>
            <a:endParaRPr lang="en-IN"/>
          </a:p>
        </p:txBody>
      </p:sp>
    </p:spTree>
    <p:extLst>
      <p:ext uri="{BB962C8B-B14F-4D97-AF65-F5344CB8AC3E}">
        <p14:creationId xmlns:p14="http://schemas.microsoft.com/office/powerpoint/2010/main" val="550172199"/>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1669" y="1645920"/>
            <a:ext cx="10528663" cy="3566160"/>
          </a:xfrm>
        </p:spPr>
        <p:txBody>
          <a:bodyPr>
            <a:normAutofit fontScale="90000"/>
          </a:bodyPr>
          <a:lstStyle/>
          <a:p>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sz="4400" b="1" dirty="0">
                <a:latin typeface="Times New Roman" panose="02020603050405020304" pitchFamily="18" charset="0"/>
              </a:rPr>
              <a:t>Preparation and Presentation of Appeals before CIT(Appeals) and ITAT</a:t>
            </a:r>
            <a:r>
              <a:rPr lang="en-US" sz="4400" dirty="0">
                <a:latin typeface="Times New Roman" panose="02020603050405020304" pitchFamily="18" charset="0"/>
              </a:rPr>
              <a:t/>
            </a:r>
            <a:br>
              <a:rPr lang="en-US" sz="4400" dirty="0">
                <a:latin typeface="Times New Roman" panose="02020603050405020304" pitchFamily="18" charset="0"/>
              </a:rPr>
            </a:br>
            <a:r>
              <a:rPr lang="en-US" dirty="0"/>
              <a:t> </a:t>
            </a:r>
            <a:br>
              <a:rPr lang="en-US" dirty="0"/>
            </a:br>
            <a:endParaRPr lang="en-IN" dirty="0"/>
          </a:p>
        </p:txBody>
      </p:sp>
      <p:sp>
        <p:nvSpPr>
          <p:cNvPr id="3" name="Subtitle 2"/>
          <p:cNvSpPr>
            <a:spLocks noGrp="1"/>
          </p:cNvSpPr>
          <p:nvPr>
            <p:ph type="subTitle" idx="1"/>
          </p:nvPr>
        </p:nvSpPr>
        <p:spPr>
          <a:xfrm>
            <a:off x="1240971" y="4990012"/>
            <a:ext cx="9427029" cy="267788"/>
          </a:xfrm>
        </p:spPr>
        <p:txBody>
          <a:bodyPr>
            <a:normAutofit fontScale="62500" lnSpcReduction="20000"/>
          </a:bodyPr>
          <a:lstStyle/>
          <a:p>
            <a:pPr algn="r"/>
            <a:r>
              <a:rPr lang="en-US" b="1" dirty="0">
                <a:latin typeface="Arial" panose="020B0604020202020204" pitchFamily="34" charset="0"/>
                <a:cs typeface="Arial" panose="020B0604020202020204" pitchFamily="34" charset="0"/>
              </a:rPr>
              <a:t>P M Veeramani  FCA</a:t>
            </a:r>
            <a:endParaRPr lang="en-IN"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8437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59633" y="426463"/>
            <a:ext cx="9451909" cy="504199"/>
          </a:xfrm>
          <a:prstGeom prst="rect">
            <a:avLst/>
          </a:prstGeom>
        </p:spPr>
        <p:txBody>
          <a:bodyPr vert="horz" wrap="square" lIns="0" tIns="11643" rIns="0" bIns="0" rtlCol="0" anchor="ctr">
            <a:spAutoFit/>
          </a:bodyPr>
          <a:lstStyle/>
          <a:p>
            <a:pPr marL="11643"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Filing</a:t>
            </a:r>
            <a:r>
              <a:rPr lang="en-US" sz="3200"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fee</a:t>
            </a:r>
            <a:endParaRPr sz="3200" b="1" i="1" spc="-9" dirty="0">
              <a:latin typeface="Times New Roman" panose="02020603050405020304" pitchFamily="18" charset="0"/>
              <a:cs typeface="Times New Roman" panose="02020603050405020304" pitchFamily="18" charset="0"/>
            </a:endParaRPr>
          </a:p>
        </p:txBody>
      </p:sp>
      <p:sp>
        <p:nvSpPr>
          <p:cNvPr id="8" name="object 8"/>
          <p:cNvSpPr txBox="1">
            <a:spLocks noGrp="1"/>
          </p:cNvSpPr>
          <p:nvPr>
            <p:ph type="sldNum" sz="quarter" idx="12"/>
          </p:nvPr>
        </p:nvSpPr>
        <p:spPr>
          <a:xfrm>
            <a:off x="11572060" y="6344952"/>
            <a:ext cx="315679" cy="248573"/>
          </a:xfrm>
          <a:prstGeom prst="rect">
            <a:avLst/>
          </a:prstGeom>
        </p:spPr>
        <p:txBody>
          <a:bodyPr vert="horz" wrap="square" lIns="0" tIns="2329" rIns="0" bIns="0" rtlCol="0">
            <a:spAutoFit/>
          </a:bodyPr>
          <a:lstStyle/>
          <a:p>
            <a:pPr marL="57635">
              <a:spcBef>
                <a:spcPts val="18"/>
              </a:spcBef>
            </a:pPr>
            <a:fld id="{81D60167-4931-47E6-BA6A-407CBD079E47}" type="slidenum">
              <a:rPr sz="1600" spc="-23" dirty="0">
                <a:solidFill>
                  <a:schemeClr val="tx1"/>
                </a:solidFill>
              </a:rPr>
              <a:pPr marL="57635">
                <a:spcBef>
                  <a:spcPts val="18"/>
                </a:spcBef>
              </a:pPr>
              <a:t>10</a:t>
            </a:fld>
            <a:endParaRPr sz="1600" spc="-23" dirty="0">
              <a:solidFill>
                <a:schemeClr val="tx1"/>
              </a:solidFill>
            </a:endParaRPr>
          </a:p>
        </p:txBody>
      </p:sp>
      <p:graphicFrame>
        <p:nvGraphicFramePr>
          <p:cNvPr id="6" name="object 6"/>
          <p:cNvGraphicFramePr>
            <a:graphicFrameLocks noGrp="1"/>
          </p:cNvGraphicFramePr>
          <p:nvPr>
            <p:extLst>
              <p:ext uri="{D42A27DB-BD31-4B8C-83A1-F6EECF244321}">
                <p14:modId xmlns:p14="http://schemas.microsoft.com/office/powerpoint/2010/main" val="1970058146"/>
              </p:ext>
            </p:extLst>
          </p:nvPr>
        </p:nvGraphicFramePr>
        <p:xfrm>
          <a:off x="606490" y="1567543"/>
          <a:ext cx="10758196" cy="4331701"/>
        </p:xfrm>
        <a:graphic>
          <a:graphicData uri="http://schemas.openxmlformats.org/drawingml/2006/table">
            <a:tbl>
              <a:tblPr firstRow="1" bandRow="1">
                <a:tableStyleId>{2D5ABB26-0587-4C30-8999-92F81FD0307C}</a:tableStyleId>
              </a:tblPr>
              <a:tblGrid>
                <a:gridCol w="1143143">
                  <a:extLst>
                    <a:ext uri="{9D8B030D-6E8A-4147-A177-3AD203B41FA5}">
                      <a16:colId xmlns:a16="http://schemas.microsoft.com/office/drawing/2014/main" xmlns="" val="20000"/>
                    </a:ext>
                  </a:extLst>
                </a:gridCol>
                <a:gridCol w="7321348">
                  <a:extLst>
                    <a:ext uri="{9D8B030D-6E8A-4147-A177-3AD203B41FA5}">
                      <a16:colId xmlns:a16="http://schemas.microsoft.com/office/drawing/2014/main" xmlns="" val="20001"/>
                    </a:ext>
                  </a:extLst>
                </a:gridCol>
                <a:gridCol w="2293705">
                  <a:extLst>
                    <a:ext uri="{9D8B030D-6E8A-4147-A177-3AD203B41FA5}">
                      <a16:colId xmlns:a16="http://schemas.microsoft.com/office/drawing/2014/main" xmlns="" val="20002"/>
                    </a:ext>
                  </a:extLst>
                </a:gridCol>
              </a:tblGrid>
              <a:tr h="781410">
                <a:tc>
                  <a:txBody>
                    <a:bodyPr/>
                    <a:lstStyle/>
                    <a:p>
                      <a:pPr marL="96520">
                        <a:lnSpc>
                          <a:spcPct val="100000"/>
                        </a:lnSpc>
                        <a:spcBef>
                          <a:spcPts val="195"/>
                        </a:spcBef>
                      </a:pPr>
                      <a:r>
                        <a:rPr sz="2800" b="1" dirty="0">
                          <a:solidFill>
                            <a:schemeClr val="bg1"/>
                          </a:solidFill>
                          <a:latin typeface="Times New Roman" panose="02020603050405020304" pitchFamily="18" charset="0"/>
                          <a:cs typeface="Calibri"/>
                        </a:rPr>
                        <a:t>S.</a:t>
                      </a:r>
                      <a:r>
                        <a:rPr sz="2800" b="1" spc="-35" dirty="0">
                          <a:solidFill>
                            <a:schemeClr val="bg1"/>
                          </a:solidFill>
                          <a:latin typeface="Times New Roman" panose="02020603050405020304" pitchFamily="18" charset="0"/>
                          <a:cs typeface="Calibri"/>
                        </a:rPr>
                        <a:t> </a:t>
                      </a:r>
                      <a:r>
                        <a:rPr sz="2800" b="1" spc="-25" dirty="0">
                          <a:solidFill>
                            <a:schemeClr val="bg1"/>
                          </a:solidFill>
                          <a:latin typeface="Times New Roman" panose="02020603050405020304" pitchFamily="18" charset="0"/>
                          <a:cs typeface="Calibri"/>
                        </a:rPr>
                        <a:t>No.</a:t>
                      </a:r>
                      <a:endParaRPr sz="2800" b="1" dirty="0">
                        <a:solidFill>
                          <a:schemeClr val="bg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95"/>
                        </a:spcBef>
                      </a:pPr>
                      <a:r>
                        <a:rPr sz="2800" b="1" spc="-10" dirty="0">
                          <a:solidFill>
                            <a:schemeClr val="bg1"/>
                          </a:solidFill>
                          <a:latin typeface="Times New Roman" panose="02020603050405020304" pitchFamily="18" charset="0"/>
                          <a:cs typeface="Calibri"/>
                        </a:rPr>
                        <a:t>Particulars</a:t>
                      </a:r>
                      <a:endParaRPr sz="2800" b="1" dirty="0">
                        <a:solidFill>
                          <a:schemeClr val="bg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95"/>
                        </a:spcBef>
                      </a:pPr>
                      <a:r>
                        <a:rPr sz="2800" b="1" spc="-10" dirty="0">
                          <a:solidFill>
                            <a:schemeClr val="bg1"/>
                          </a:solidFill>
                          <a:latin typeface="Times New Roman" panose="02020603050405020304" pitchFamily="18" charset="0"/>
                          <a:cs typeface="Calibri"/>
                        </a:rPr>
                        <a:t>Amount</a:t>
                      </a:r>
                      <a:endParaRPr sz="2800" b="1" dirty="0">
                        <a:solidFill>
                          <a:schemeClr val="bg1"/>
                        </a:solidFill>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781410">
                <a:tc>
                  <a:txBody>
                    <a:bodyPr/>
                    <a:lstStyle/>
                    <a:p>
                      <a:pPr algn="ctr">
                        <a:lnSpc>
                          <a:spcPct val="100000"/>
                        </a:lnSpc>
                        <a:spcBef>
                          <a:spcPts val="195"/>
                        </a:spcBef>
                      </a:pPr>
                      <a:r>
                        <a:rPr sz="2800" b="1" spc="-50" dirty="0">
                          <a:solidFill>
                            <a:srgbClr val="0F344B"/>
                          </a:solidFill>
                          <a:latin typeface="Times New Roman" panose="02020603050405020304" pitchFamily="18" charset="0"/>
                          <a:cs typeface="Calibri"/>
                        </a:rPr>
                        <a:t>1</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38100">
                      <a:solidFill>
                        <a:srgbClr val="FFFFFF"/>
                      </a:solidFill>
                      <a:prstDash val="solid"/>
                    </a:lnT>
                    <a:lnB w="19050">
                      <a:solidFill>
                        <a:srgbClr val="FFFFFF"/>
                      </a:solidFill>
                      <a:prstDash val="solid"/>
                    </a:lnB>
                    <a:solidFill>
                      <a:srgbClr val="D0D8E8"/>
                    </a:solidFill>
                  </a:tcPr>
                </a:tc>
                <a:tc>
                  <a:txBody>
                    <a:bodyPr/>
                    <a:lstStyle/>
                    <a:p>
                      <a:pPr marL="90805">
                        <a:lnSpc>
                          <a:spcPct val="100000"/>
                        </a:lnSpc>
                        <a:spcBef>
                          <a:spcPts val="195"/>
                        </a:spcBef>
                      </a:pPr>
                      <a:r>
                        <a:rPr sz="2800" b="1" dirty="0">
                          <a:solidFill>
                            <a:srgbClr val="0F344B"/>
                          </a:solidFill>
                          <a:latin typeface="Times New Roman" panose="02020603050405020304" pitchFamily="18" charset="0"/>
                          <a:cs typeface="Calibri"/>
                        </a:rPr>
                        <a:t>Assessed</a:t>
                      </a:r>
                      <a:r>
                        <a:rPr sz="2800" b="1" spc="-6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total</a:t>
                      </a:r>
                      <a:r>
                        <a:rPr sz="2800" b="1" spc="-55"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income</a:t>
                      </a:r>
                      <a:r>
                        <a:rPr sz="2800" b="1" spc="-5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Rs.1</a:t>
                      </a:r>
                      <a:r>
                        <a:rPr sz="2800" b="1" spc="-35"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lakh</a:t>
                      </a:r>
                      <a:r>
                        <a:rPr sz="2800" b="1" spc="-45"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or</a:t>
                      </a:r>
                      <a:r>
                        <a:rPr sz="2800" b="1" spc="-45" dirty="0">
                          <a:solidFill>
                            <a:srgbClr val="0F344B"/>
                          </a:solidFill>
                          <a:latin typeface="Times New Roman" panose="02020603050405020304" pitchFamily="18" charset="0"/>
                          <a:cs typeface="Calibri"/>
                        </a:rPr>
                        <a:t> </a:t>
                      </a:r>
                      <a:r>
                        <a:rPr sz="2800" b="1" spc="-20" dirty="0">
                          <a:solidFill>
                            <a:srgbClr val="0F344B"/>
                          </a:solidFill>
                          <a:latin typeface="Times New Roman" panose="02020603050405020304" pitchFamily="18" charset="0"/>
                          <a:cs typeface="Calibri"/>
                        </a:rPr>
                        <a:t>less</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38100">
                      <a:solidFill>
                        <a:srgbClr val="FFFFFF"/>
                      </a:solidFill>
                      <a:prstDash val="solid"/>
                    </a:lnT>
                    <a:lnB w="19050">
                      <a:solidFill>
                        <a:srgbClr val="FFFFFF"/>
                      </a:solidFill>
                      <a:prstDash val="solid"/>
                    </a:lnB>
                    <a:solidFill>
                      <a:srgbClr val="D0D8E8"/>
                    </a:solidFill>
                  </a:tcPr>
                </a:tc>
                <a:tc>
                  <a:txBody>
                    <a:bodyPr/>
                    <a:lstStyle/>
                    <a:p>
                      <a:pPr algn="ctr">
                        <a:lnSpc>
                          <a:spcPct val="100000"/>
                        </a:lnSpc>
                        <a:spcBef>
                          <a:spcPts val="195"/>
                        </a:spcBef>
                      </a:pPr>
                      <a:r>
                        <a:rPr sz="2800" b="1" spc="-10" dirty="0">
                          <a:solidFill>
                            <a:srgbClr val="0F344B"/>
                          </a:solidFill>
                          <a:latin typeface="Times New Roman" panose="02020603050405020304" pitchFamily="18" charset="0"/>
                          <a:cs typeface="Calibri"/>
                        </a:rPr>
                        <a:t>Rs.250/-</a:t>
                      </a:r>
                      <a:endParaRPr sz="2800" b="1" dirty="0">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38100">
                      <a:solidFill>
                        <a:srgbClr val="FFFFFF"/>
                      </a:solidFill>
                      <a:prstDash val="solid"/>
                    </a:lnT>
                    <a:lnB w="19050">
                      <a:solidFill>
                        <a:srgbClr val="FFFFFF"/>
                      </a:solidFill>
                      <a:prstDash val="solid"/>
                    </a:lnB>
                    <a:solidFill>
                      <a:srgbClr val="D0D8E8"/>
                    </a:solidFill>
                  </a:tcPr>
                </a:tc>
                <a:extLst>
                  <a:ext uri="{0D108BD9-81ED-4DB2-BD59-A6C34878D82A}">
                    <a16:rowId xmlns:a16="http://schemas.microsoft.com/office/drawing/2014/main" xmlns="" val="10001"/>
                  </a:ext>
                </a:extLst>
              </a:tr>
              <a:tr h="976764">
                <a:tc>
                  <a:txBody>
                    <a:bodyPr/>
                    <a:lstStyle/>
                    <a:p>
                      <a:pPr algn="ctr">
                        <a:lnSpc>
                          <a:spcPct val="100000"/>
                        </a:lnSpc>
                        <a:spcBef>
                          <a:spcPts val="195"/>
                        </a:spcBef>
                      </a:pPr>
                      <a:r>
                        <a:rPr sz="2800" b="1" spc="-50" dirty="0">
                          <a:solidFill>
                            <a:srgbClr val="0F344B"/>
                          </a:solidFill>
                          <a:latin typeface="Times New Roman" panose="02020603050405020304" pitchFamily="18" charset="0"/>
                          <a:cs typeface="Calibri"/>
                        </a:rPr>
                        <a:t>2</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E9ECF3"/>
                    </a:solidFill>
                  </a:tcPr>
                </a:tc>
                <a:tc>
                  <a:txBody>
                    <a:bodyPr/>
                    <a:lstStyle/>
                    <a:p>
                      <a:pPr marL="90805" marR="122555">
                        <a:lnSpc>
                          <a:spcPct val="100000"/>
                        </a:lnSpc>
                        <a:spcBef>
                          <a:spcPts val="195"/>
                        </a:spcBef>
                      </a:pPr>
                      <a:r>
                        <a:rPr sz="2800" b="1" dirty="0">
                          <a:solidFill>
                            <a:srgbClr val="0F344B"/>
                          </a:solidFill>
                          <a:latin typeface="Times New Roman" panose="02020603050405020304" pitchFamily="18" charset="0"/>
                          <a:cs typeface="Calibri"/>
                        </a:rPr>
                        <a:t>Assessed</a:t>
                      </a:r>
                      <a:r>
                        <a:rPr sz="2800" b="1" spc="-6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total</a:t>
                      </a:r>
                      <a:r>
                        <a:rPr sz="2800" b="1" spc="-6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income</a:t>
                      </a:r>
                      <a:r>
                        <a:rPr sz="2800" b="1" spc="-55" dirty="0">
                          <a:solidFill>
                            <a:srgbClr val="0F344B"/>
                          </a:solidFill>
                          <a:latin typeface="Times New Roman" panose="02020603050405020304" pitchFamily="18" charset="0"/>
                          <a:cs typeface="Calibri"/>
                        </a:rPr>
                        <a:t> </a:t>
                      </a:r>
                      <a:r>
                        <a:rPr lang="en-US" sz="2800" b="1" spc="0" dirty="0">
                          <a:solidFill>
                            <a:srgbClr val="0F344B"/>
                          </a:solidFill>
                          <a:latin typeface="Times New Roman" panose="02020603050405020304" pitchFamily="18" charset="0"/>
                          <a:cs typeface="Calibri"/>
                        </a:rPr>
                        <a:t>between</a:t>
                      </a:r>
                      <a:r>
                        <a:rPr sz="2800" b="1" spc="-5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Rs.1</a:t>
                      </a:r>
                      <a:r>
                        <a:rPr sz="2800" b="1" spc="-3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lakh</a:t>
                      </a:r>
                      <a:r>
                        <a:rPr sz="2800" b="1" spc="-40" dirty="0">
                          <a:solidFill>
                            <a:srgbClr val="0F344B"/>
                          </a:solidFill>
                          <a:latin typeface="Times New Roman" panose="02020603050405020304" pitchFamily="18" charset="0"/>
                          <a:cs typeface="Calibri"/>
                        </a:rPr>
                        <a:t> </a:t>
                      </a:r>
                      <a:r>
                        <a:rPr lang="en-US" sz="2800" b="1" spc="-25" baseline="0" dirty="0">
                          <a:solidFill>
                            <a:srgbClr val="0F344B"/>
                          </a:solidFill>
                          <a:latin typeface="Times New Roman" panose="02020603050405020304" pitchFamily="18" charset="0"/>
                          <a:cs typeface="Calibri"/>
                        </a:rPr>
                        <a:t> to </a:t>
                      </a:r>
                      <a:r>
                        <a:rPr sz="2800" b="1" dirty="0">
                          <a:solidFill>
                            <a:srgbClr val="0F344B"/>
                          </a:solidFill>
                          <a:latin typeface="Times New Roman" panose="02020603050405020304" pitchFamily="18" charset="0"/>
                          <a:cs typeface="Calibri"/>
                        </a:rPr>
                        <a:t>2</a:t>
                      </a:r>
                      <a:r>
                        <a:rPr sz="2800" b="1" spc="-25" dirty="0">
                          <a:solidFill>
                            <a:srgbClr val="0F344B"/>
                          </a:solidFill>
                          <a:latin typeface="Times New Roman" panose="02020603050405020304" pitchFamily="18" charset="0"/>
                          <a:cs typeface="Calibri"/>
                        </a:rPr>
                        <a:t> </a:t>
                      </a:r>
                      <a:r>
                        <a:rPr sz="2800" b="1" spc="-20" dirty="0">
                          <a:solidFill>
                            <a:srgbClr val="0F344B"/>
                          </a:solidFill>
                          <a:latin typeface="Times New Roman" panose="02020603050405020304" pitchFamily="18" charset="0"/>
                          <a:cs typeface="Calibri"/>
                        </a:rPr>
                        <a:t>lakh</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E9ECF3"/>
                    </a:solidFill>
                  </a:tcPr>
                </a:tc>
                <a:tc>
                  <a:txBody>
                    <a:bodyPr/>
                    <a:lstStyle/>
                    <a:p>
                      <a:pPr algn="ctr">
                        <a:lnSpc>
                          <a:spcPct val="100000"/>
                        </a:lnSpc>
                        <a:spcBef>
                          <a:spcPts val="195"/>
                        </a:spcBef>
                      </a:pPr>
                      <a:r>
                        <a:rPr sz="2800" b="1" spc="-10" dirty="0">
                          <a:solidFill>
                            <a:srgbClr val="0F344B"/>
                          </a:solidFill>
                          <a:latin typeface="Times New Roman" panose="02020603050405020304" pitchFamily="18" charset="0"/>
                          <a:cs typeface="Calibri"/>
                        </a:rPr>
                        <a:t>Rs.500/-</a:t>
                      </a:r>
                      <a:endParaRPr sz="2800" b="1" dirty="0">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19050">
                      <a:solidFill>
                        <a:srgbClr val="FFFFFF"/>
                      </a:solidFill>
                      <a:prstDash val="solid"/>
                    </a:lnB>
                    <a:solidFill>
                      <a:srgbClr val="E9ECF3"/>
                    </a:solidFill>
                  </a:tcPr>
                </a:tc>
                <a:extLst>
                  <a:ext uri="{0D108BD9-81ED-4DB2-BD59-A6C34878D82A}">
                    <a16:rowId xmlns:a16="http://schemas.microsoft.com/office/drawing/2014/main" xmlns="" val="10002"/>
                  </a:ext>
                </a:extLst>
              </a:tr>
              <a:tr h="977518">
                <a:tc>
                  <a:txBody>
                    <a:bodyPr/>
                    <a:lstStyle/>
                    <a:p>
                      <a:pPr algn="ctr">
                        <a:lnSpc>
                          <a:spcPct val="100000"/>
                        </a:lnSpc>
                        <a:spcBef>
                          <a:spcPts val="195"/>
                        </a:spcBef>
                      </a:pPr>
                      <a:r>
                        <a:rPr sz="2800" b="1" spc="-50" dirty="0">
                          <a:solidFill>
                            <a:srgbClr val="0F344B"/>
                          </a:solidFill>
                          <a:latin typeface="Times New Roman" panose="02020603050405020304" pitchFamily="18" charset="0"/>
                          <a:cs typeface="Calibri"/>
                        </a:rPr>
                        <a:t>3</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D0D8E8"/>
                    </a:solidFill>
                  </a:tcPr>
                </a:tc>
                <a:tc>
                  <a:txBody>
                    <a:bodyPr/>
                    <a:lstStyle/>
                    <a:p>
                      <a:pPr marL="90805" marR="633095">
                        <a:lnSpc>
                          <a:spcPct val="100000"/>
                        </a:lnSpc>
                        <a:spcBef>
                          <a:spcPts val="195"/>
                        </a:spcBef>
                      </a:pPr>
                      <a:r>
                        <a:rPr sz="2800" b="1" dirty="0">
                          <a:solidFill>
                            <a:srgbClr val="0F344B"/>
                          </a:solidFill>
                          <a:latin typeface="Times New Roman" panose="02020603050405020304" pitchFamily="18" charset="0"/>
                          <a:cs typeface="Calibri"/>
                        </a:rPr>
                        <a:t>Assessed</a:t>
                      </a:r>
                      <a:r>
                        <a:rPr sz="2800" b="1" spc="-65"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income</a:t>
                      </a:r>
                      <a:r>
                        <a:rPr sz="2800" b="1" spc="-75" dirty="0">
                          <a:solidFill>
                            <a:srgbClr val="0F344B"/>
                          </a:solidFill>
                          <a:latin typeface="Times New Roman" panose="02020603050405020304" pitchFamily="18" charset="0"/>
                          <a:cs typeface="Calibri"/>
                        </a:rPr>
                        <a:t> </a:t>
                      </a:r>
                      <a:r>
                        <a:rPr sz="2800" b="1" spc="-25" dirty="0">
                          <a:solidFill>
                            <a:srgbClr val="0F344B"/>
                          </a:solidFill>
                          <a:latin typeface="Times New Roman" panose="02020603050405020304" pitchFamily="18" charset="0"/>
                          <a:cs typeface="Calibri"/>
                        </a:rPr>
                        <a:t>of </a:t>
                      </a:r>
                      <a:r>
                        <a:rPr sz="2800" b="1" dirty="0">
                          <a:solidFill>
                            <a:srgbClr val="0F344B"/>
                          </a:solidFill>
                          <a:latin typeface="Times New Roman" panose="02020603050405020304" pitchFamily="18" charset="0"/>
                          <a:cs typeface="Calibri"/>
                        </a:rPr>
                        <a:t>more</a:t>
                      </a:r>
                      <a:r>
                        <a:rPr sz="2800" b="1" spc="-5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than</a:t>
                      </a:r>
                      <a:r>
                        <a:rPr sz="2800" b="1" spc="-5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Rs.2</a:t>
                      </a:r>
                      <a:r>
                        <a:rPr sz="2800" b="1" spc="-35" dirty="0">
                          <a:solidFill>
                            <a:srgbClr val="0F344B"/>
                          </a:solidFill>
                          <a:latin typeface="Times New Roman" panose="02020603050405020304" pitchFamily="18" charset="0"/>
                          <a:cs typeface="Calibri"/>
                        </a:rPr>
                        <a:t> </a:t>
                      </a:r>
                      <a:r>
                        <a:rPr sz="2800" b="1" spc="-10" dirty="0">
                          <a:solidFill>
                            <a:srgbClr val="0F344B"/>
                          </a:solidFill>
                          <a:latin typeface="Times New Roman" panose="02020603050405020304" pitchFamily="18" charset="0"/>
                          <a:cs typeface="Calibri"/>
                        </a:rPr>
                        <a:t>lakhs</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D0D8E8"/>
                    </a:solidFill>
                  </a:tcPr>
                </a:tc>
                <a:tc>
                  <a:txBody>
                    <a:bodyPr/>
                    <a:lstStyle/>
                    <a:p>
                      <a:pPr algn="ctr">
                        <a:lnSpc>
                          <a:spcPct val="100000"/>
                        </a:lnSpc>
                        <a:spcBef>
                          <a:spcPts val="195"/>
                        </a:spcBef>
                      </a:pPr>
                      <a:r>
                        <a:rPr sz="2800" b="1" spc="-10" dirty="0">
                          <a:solidFill>
                            <a:srgbClr val="0F344B"/>
                          </a:solidFill>
                          <a:latin typeface="Times New Roman" panose="02020603050405020304" pitchFamily="18" charset="0"/>
                          <a:cs typeface="Calibri"/>
                        </a:rPr>
                        <a:t>Rs.1000/-</a:t>
                      </a:r>
                      <a:endParaRPr sz="2800" b="1" dirty="0">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19050">
                      <a:solidFill>
                        <a:srgbClr val="FFFFFF"/>
                      </a:solidFill>
                      <a:prstDash val="solid"/>
                    </a:lnB>
                    <a:solidFill>
                      <a:srgbClr val="D0D8E8"/>
                    </a:solidFill>
                  </a:tcPr>
                </a:tc>
                <a:extLst>
                  <a:ext uri="{0D108BD9-81ED-4DB2-BD59-A6C34878D82A}">
                    <a16:rowId xmlns:a16="http://schemas.microsoft.com/office/drawing/2014/main" xmlns="" val="10003"/>
                  </a:ext>
                </a:extLst>
              </a:tr>
              <a:tr h="814599">
                <a:tc>
                  <a:txBody>
                    <a:bodyPr/>
                    <a:lstStyle/>
                    <a:p>
                      <a:pPr algn="ctr">
                        <a:lnSpc>
                          <a:spcPct val="100000"/>
                        </a:lnSpc>
                        <a:spcBef>
                          <a:spcPts val="195"/>
                        </a:spcBef>
                      </a:pPr>
                      <a:r>
                        <a:rPr sz="2800" b="1" spc="-50" dirty="0">
                          <a:solidFill>
                            <a:srgbClr val="0F344B"/>
                          </a:solidFill>
                          <a:latin typeface="Times New Roman" panose="02020603050405020304" pitchFamily="18" charset="0"/>
                          <a:cs typeface="Calibri"/>
                        </a:rPr>
                        <a:t>4</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E9ECF3"/>
                    </a:solidFill>
                  </a:tcPr>
                </a:tc>
                <a:tc>
                  <a:txBody>
                    <a:bodyPr/>
                    <a:lstStyle/>
                    <a:p>
                      <a:pPr marL="90805">
                        <a:lnSpc>
                          <a:spcPct val="100000"/>
                        </a:lnSpc>
                        <a:spcBef>
                          <a:spcPts val="195"/>
                        </a:spcBef>
                      </a:pPr>
                      <a:r>
                        <a:rPr sz="2800" b="1" dirty="0">
                          <a:solidFill>
                            <a:srgbClr val="0F344B"/>
                          </a:solidFill>
                          <a:latin typeface="Times New Roman" panose="02020603050405020304" pitchFamily="18" charset="0"/>
                          <a:cs typeface="Calibri"/>
                        </a:rPr>
                        <a:t>Appeals</a:t>
                      </a:r>
                      <a:r>
                        <a:rPr sz="2800" b="1" spc="-90" dirty="0">
                          <a:solidFill>
                            <a:srgbClr val="0F344B"/>
                          </a:solidFill>
                          <a:latin typeface="Times New Roman" panose="02020603050405020304" pitchFamily="18" charset="0"/>
                          <a:cs typeface="Calibri"/>
                        </a:rPr>
                        <a:t> </a:t>
                      </a:r>
                      <a:r>
                        <a:rPr sz="2800" b="1" spc="-10" dirty="0">
                          <a:solidFill>
                            <a:srgbClr val="0F344B"/>
                          </a:solidFill>
                          <a:latin typeface="Times New Roman" panose="02020603050405020304" pitchFamily="18" charset="0"/>
                          <a:cs typeface="Calibri"/>
                        </a:rPr>
                        <a:t>involving</a:t>
                      </a:r>
                      <a:r>
                        <a:rPr sz="2800" b="1" spc="-7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any</a:t>
                      </a:r>
                      <a:r>
                        <a:rPr sz="2800" b="1" spc="-70" dirty="0">
                          <a:solidFill>
                            <a:srgbClr val="0F344B"/>
                          </a:solidFill>
                          <a:latin typeface="Times New Roman" panose="02020603050405020304" pitchFamily="18" charset="0"/>
                          <a:cs typeface="Calibri"/>
                        </a:rPr>
                        <a:t> </a:t>
                      </a:r>
                      <a:r>
                        <a:rPr sz="2800" b="1" dirty="0">
                          <a:solidFill>
                            <a:srgbClr val="0F344B"/>
                          </a:solidFill>
                          <a:latin typeface="Times New Roman" panose="02020603050405020304" pitchFamily="18" charset="0"/>
                          <a:cs typeface="Calibri"/>
                        </a:rPr>
                        <a:t>other</a:t>
                      </a:r>
                      <a:r>
                        <a:rPr sz="2800" b="1" spc="-70" dirty="0">
                          <a:solidFill>
                            <a:srgbClr val="0F344B"/>
                          </a:solidFill>
                          <a:latin typeface="Times New Roman" panose="02020603050405020304" pitchFamily="18" charset="0"/>
                          <a:cs typeface="Calibri"/>
                        </a:rPr>
                        <a:t> </a:t>
                      </a:r>
                      <a:r>
                        <a:rPr sz="2800" b="1" spc="-10" dirty="0">
                          <a:solidFill>
                            <a:srgbClr val="0F344B"/>
                          </a:solidFill>
                          <a:latin typeface="Times New Roman" panose="02020603050405020304" pitchFamily="18" charset="0"/>
                          <a:cs typeface="Calibri"/>
                        </a:rPr>
                        <a:t>matter</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E9ECF3"/>
                    </a:solidFill>
                  </a:tcPr>
                </a:tc>
                <a:tc>
                  <a:txBody>
                    <a:bodyPr/>
                    <a:lstStyle/>
                    <a:p>
                      <a:pPr algn="ctr">
                        <a:lnSpc>
                          <a:spcPct val="100000"/>
                        </a:lnSpc>
                        <a:spcBef>
                          <a:spcPts val="195"/>
                        </a:spcBef>
                      </a:pPr>
                      <a:r>
                        <a:rPr sz="2800" b="1" spc="-10" dirty="0">
                          <a:solidFill>
                            <a:srgbClr val="0F344B"/>
                          </a:solidFill>
                          <a:latin typeface="Times New Roman" panose="02020603050405020304" pitchFamily="18" charset="0"/>
                          <a:cs typeface="Calibri"/>
                        </a:rPr>
                        <a:t>Rs.250/-</a:t>
                      </a:r>
                      <a:endParaRPr sz="2800" b="1" dirty="0">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19050">
                      <a:solidFill>
                        <a:srgbClr val="FFFFFF"/>
                      </a:solidFill>
                      <a:prstDash val="solid"/>
                    </a:lnB>
                    <a:solidFill>
                      <a:srgbClr val="E9ECF3"/>
                    </a:solidFill>
                  </a:tcPr>
                </a:tc>
                <a:extLst>
                  <a:ext uri="{0D108BD9-81ED-4DB2-BD59-A6C34878D82A}">
                    <a16:rowId xmlns:a16="http://schemas.microsoft.com/office/drawing/2014/main" xmlns="" val="10004"/>
                  </a:ext>
                </a:extLst>
              </a:tr>
            </a:tbl>
          </a:graphicData>
        </a:graphic>
      </p:graphicFrame>
      <p:sp>
        <p:nvSpPr>
          <p:cNvPr id="7" name="object 7"/>
          <p:cNvSpPr/>
          <p:nvPr/>
        </p:nvSpPr>
        <p:spPr>
          <a:xfrm>
            <a:off x="74646" y="74645"/>
            <a:ext cx="12008498" cy="6671388"/>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AB3A056D-E12D-826B-38C8-D9362D190ABC}"/>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692583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56792" y="788983"/>
            <a:ext cx="8369559"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Bar</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on</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Admission</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of</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Appeal</a:t>
            </a:r>
            <a:endParaRPr sz="3200" b="1" i="1" spc="-9" dirty="0">
              <a:latin typeface="Times New Roman" panose="02020603050405020304" pitchFamily="18" charset="0"/>
              <a:cs typeface="Times New Roman" panose="02020603050405020304" pitchFamily="18" charset="0"/>
            </a:endParaRPr>
          </a:p>
        </p:txBody>
      </p:sp>
      <p:sp>
        <p:nvSpPr>
          <p:cNvPr id="10" name="object 10"/>
          <p:cNvSpPr/>
          <p:nvPr/>
        </p:nvSpPr>
        <p:spPr>
          <a:xfrm>
            <a:off x="121298" y="65314"/>
            <a:ext cx="11915192" cy="6727372"/>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11</a:t>
            </a:fld>
            <a:endParaRPr sz="1284">
              <a:latin typeface="Calibri"/>
              <a:cs typeface="Calibri"/>
            </a:endParaRPr>
          </a:p>
        </p:txBody>
      </p:sp>
      <p:sp>
        <p:nvSpPr>
          <p:cNvPr id="7" name="Rectangle 6"/>
          <p:cNvSpPr/>
          <p:nvPr/>
        </p:nvSpPr>
        <p:spPr>
          <a:xfrm>
            <a:off x="522514" y="2565522"/>
            <a:ext cx="11411339" cy="2765181"/>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400" dirty="0">
                <a:latin typeface="Times New Roman" panose="02020603050405020304" pitchFamily="18" charset="0"/>
              </a:rPr>
              <a:t> </a:t>
            </a:r>
            <a:r>
              <a:rPr lang="en-US" sz="2800" dirty="0">
                <a:latin typeface="Times New Roman" panose="02020603050405020304" pitchFamily="18" charset="0"/>
              </a:rPr>
              <a:t>No appeal shall be admitted unless at the time of filing appeal :</a:t>
            </a:r>
          </a:p>
          <a:p>
            <a:pPr algn="just">
              <a:lnSpc>
                <a:spcPct val="130000"/>
              </a:lnSpc>
            </a:pPr>
            <a:r>
              <a:rPr lang="en-US" sz="2800" dirty="0">
                <a:latin typeface="Times New Roman" panose="02020603050405020304" pitchFamily="18" charset="0"/>
              </a:rPr>
              <a:t>     (a) Where ROI is filed, tax on returned income is paid</a:t>
            </a:r>
          </a:p>
          <a:p>
            <a:pPr algn="just">
              <a:lnSpc>
                <a:spcPct val="130000"/>
              </a:lnSpc>
            </a:pPr>
            <a:r>
              <a:rPr lang="en-US" sz="2800" dirty="0">
                <a:latin typeface="Times New Roman" panose="02020603050405020304" pitchFamily="18" charset="0"/>
              </a:rPr>
              <a:t>     (b)  Where no return is filed, amount equal to advance tax</a:t>
            </a:r>
          </a:p>
          <a:p>
            <a:pPr algn="just">
              <a:lnSpc>
                <a:spcPct val="130000"/>
              </a:lnSpc>
            </a:pPr>
            <a:r>
              <a:rPr lang="en-US" sz="2800" dirty="0">
                <a:latin typeface="Times New Roman" panose="02020603050405020304" pitchFamily="18" charset="0"/>
              </a:rPr>
              <a:t>            payable is paid</a:t>
            </a:r>
          </a:p>
          <a:p>
            <a:pPr marL="285750" indent="-285750" algn="just">
              <a:lnSpc>
                <a:spcPct val="130000"/>
              </a:lnSpc>
              <a:buFont typeface="Wingdings" panose="05000000000000000000" pitchFamily="2" charset="2"/>
              <a:buChar char="q"/>
            </a:pPr>
            <a:endParaRPr lang="en-US" sz="2400"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xmlns="" id="{5D08C417-5678-3A80-3B7E-A94D10B517EF}"/>
              </a:ext>
            </a:extLst>
          </p:cNvPr>
          <p:cNvSpPr>
            <a:spLocks noGrp="1"/>
          </p:cNvSpPr>
          <p:nvPr>
            <p:ph type="sldNum" sz="quarter" idx="12"/>
          </p:nvPr>
        </p:nvSpPr>
        <p:spPr>
          <a:xfrm>
            <a:off x="11528010" y="6335442"/>
            <a:ext cx="451524" cy="269421"/>
          </a:xfrm>
        </p:spPr>
        <p:txBody>
          <a:bodyPr/>
          <a:lstStyle/>
          <a:p>
            <a:fld id="{663E248D-535E-4CA8-A429-9C3996B24BEF}" type="slidenum">
              <a:rPr lang="en-IN" sz="1600" smtClean="0">
                <a:solidFill>
                  <a:schemeClr val="tx1"/>
                </a:solidFill>
              </a:rPr>
              <a:t>11</a:t>
            </a:fld>
            <a:endParaRPr lang="en-IN" sz="1600" dirty="0">
              <a:solidFill>
                <a:schemeClr val="tx1"/>
              </a:solidFill>
            </a:endParaRPr>
          </a:p>
        </p:txBody>
      </p:sp>
      <p:sp>
        <p:nvSpPr>
          <p:cNvPr id="5" name="Flowchart: Connector 4">
            <a:extLst>
              <a:ext uri="{FF2B5EF4-FFF2-40B4-BE49-F238E27FC236}">
                <a16:creationId xmlns:a16="http://schemas.microsoft.com/office/drawing/2014/main" xmlns="" id="{7B131F3D-1341-0ACC-6A4C-D108846B4594}"/>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516009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58866" y="514703"/>
            <a:ext cx="4674268" cy="519588"/>
          </a:xfrm>
          <a:prstGeom prst="rect">
            <a:avLst/>
          </a:prstGeom>
        </p:spPr>
        <p:txBody>
          <a:bodyPr vert="horz" wrap="square" lIns="0" tIns="11643" rIns="0" bIns="0" rtlCol="0">
            <a:spAutoFit/>
          </a:bodyPr>
          <a:lstStyle/>
          <a:p>
            <a:pPr marL="11643" algn="ctr">
              <a:spcBef>
                <a:spcPts val="92"/>
              </a:spcBef>
            </a:pPr>
            <a:r>
              <a:rPr sz="3200" b="1" i="1" spc="-9" dirty="0">
                <a:latin typeface="Times New Roman" panose="02020603050405020304" pitchFamily="18" charset="0"/>
                <a:ea typeface="+mj-ea"/>
                <a:cs typeface="Times New Roman" panose="02020603050405020304" pitchFamily="18" charset="0"/>
              </a:rPr>
              <a:t>Section</a:t>
            </a:r>
            <a:r>
              <a:rPr lang="en-US" sz="3200" b="1" i="1" spc="-9" dirty="0">
                <a:latin typeface="Times New Roman" panose="02020603050405020304" pitchFamily="18" charset="0"/>
                <a:ea typeface="+mj-ea"/>
                <a:cs typeface="Times New Roman" panose="02020603050405020304" pitchFamily="18" charset="0"/>
              </a:rPr>
              <a:t> </a:t>
            </a:r>
            <a:r>
              <a:rPr sz="3200" b="1" i="1" spc="-9" dirty="0">
                <a:latin typeface="Times New Roman" panose="02020603050405020304" pitchFamily="18" charset="0"/>
                <a:ea typeface="+mj-ea"/>
                <a:cs typeface="Times New Roman" panose="02020603050405020304" pitchFamily="18" charset="0"/>
              </a:rPr>
              <a:t>249(4)….</a:t>
            </a:r>
            <a:r>
              <a:rPr lang="en-US" sz="3200" b="1" i="1" spc="-9" dirty="0">
                <a:latin typeface="Times New Roman" panose="02020603050405020304" pitchFamily="18" charset="0"/>
                <a:ea typeface="+mj-ea"/>
                <a:cs typeface="Times New Roman" panose="02020603050405020304" pitchFamily="18" charset="0"/>
              </a:rPr>
              <a:t>   </a:t>
            </a:r>
            <a:endParaRPr sz="3200" b="1" i="1" spc="-9" dirty="0">
              <a:latin typeface="Times New Roman" panose="02020603050405020304" pitchFamily="18" charset="0"/>
              <a:ea typeface="+mj-ea"/>
              <a:cs typeface="Times New Roman" panose="02020603050405020304" pitchFamily="18" charset="0"/>
            </a:endParaRPr>
          </a:p>
        </p:txBody>
      </p:sp>
      <p:sp>
        <p:nvSpPr>
          <p:cNvPr id="8" name="object 8"/>
          <p:cNvSpPr txBox="1"/>
          <p:nvPr/>
        </p:nvSpPr>
        <p:spPr>
          <a:xfrm>
            <a:off x="289249" y="1469042"/>
            <a:ext cx="11290041" cy="3966098"/>
          </a:xfrm>
          <a:prstGeom prst="rect">
            <a:avLst/>
          </a:prstGeom>
        </p:spPr>
        <p:txBody>
          <a:bodyPr vert="horz" wrap="square" lIns="0" tIns="11061" rIns="0" bIns="0" rtlCol="0">
            <a:spAutoFit/>
          </a:bodyPr>
          <a:lstStyle/>
          <a:p>
            <a:pPr marL="353961" marR="4657" indent="-342900" algn="just">
              <a:lnSpc>
                <a:spcPct val="150000"/>
              </a:lnSpc>
              <a:spcBef>
                <a:spcPts val="550"/>
              </a:spcBef>
              <a:buClr>
                <a:schemeClr val="tx1"/>
              </a:buClr>
              <a:buSzPct val="84090"/>
              <a:buFont typeface="Wingdings" panose="05000000000000000000" pitchFamily="2" charset="2"/>
              <a:buChar char="q"/>
              <a:tabLst>
                <a:tab pos="261393" algn="l"/>
              </a:tabLst>
            </a:pPr>
            <a:r>
              <a:rPr lang="en-US" sz="2800" b="1" u="heavy" dirty="0" err="1" smtClean="0">
                <a:solidFill>
                  <a:srgbClr val="BF0000"/>
                </a:solidFill>
                <a:uFill>
                  <a:solidFill>
                    <a:srgbClr val="BF0000"/>
                  </a:solidFill>
                </a:uFill>
                <a:latin typeface="Times New Roman" panose="02020603050405020304" pitchFamily="18" charset="0"/>
                <a:cs typeface="Calibri"/>
              </a:rPr>
              <a:t>Annapoorneswari</a:t>
            </a:r>
            <a:r>
              <a:rPr lang="en-US" sz="2800" b="1" u="heavy" dirty="0" smtClean="0">
                <a:solidFill>
                  <a:srgbClr val="BF0000"/>
                </a:solidFill>
                <a:uFill>
                  <a:solidFill>
                    <a:srgbClr val="BF0000"/>
                  </a:solidFill>
                </a:uFill>
                <a:latin typeface="Times New Roman" panose="02020603050405020304" pitchFamily="18" charset="0"/>
                <a:cs typeface="Calibri"/>
              </a:rPr>
              <a:t> Investments </a:t>
            </a:r>
            <a:r>
              <a:rPr lang="en-US" sz="2800" b="1" u="heavy" spc="426" dirty="0" smtClean="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vs.</a:t>
            </a:r>
            <a:r>
              <a:rPr lang="en-US" sz="2800" b="1" u="heavy" spc="435" dirty="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DCIT,</a:t>
            </a:r>
            <a:r>
              <a:rPr lang="en-US" sz="2800" b="1" u="heavy" spc="421" dirty="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a:t>
            </a:r>
            <a:r>
              <a:rPr lang="en-US" sz="2800" b="1" u="heavy" dirty="0" smtClean="0">
                <a:solidFill>
                  <a:srgbClr val="BF0000"/>
                </a:solidFill>
                <a:uFill>
                  <a:solidFill>
                    <a:srgbClr val="BF0000"/>
                  </a:solidFill>
                </a:uFill>
                <a:latin typeface="Times New Roman" panose="02020603050405020304" pitchFamily="18" charset="0"/>
                <a:cs typeface="Calibri"/>
              </a:rPr>
              <a:t>2019]</a:t>
            </a:r>
            <a:r>
              <a:rPr lang="en-US" sz="2800" b="1" u="heavy" spc="417"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177 ITD 717 (Bang</a:t>
            </a:r>
            <a:r>
              <a:rPr lang="en-US" sz="2800" b="1" u="heavy" spc="233" dirty="0" smtClean="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a:t>
            </a:r>
            <a:r>
              <a:rPr lang="en-US" sz="2800" b="1" u="heavy" spc="229" dirty="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Trib</a:t>
            </a:r>
            <a:r>
              <a:rPr lang="en-US" sz="2800" b="1" u="heavy" dirty="0" smtClean="0">
                <a:solidFill>
                  <a:srgbClr val="BF0000"/>
                </a:solidFill>
                <a:uFill>
                  <a:solidFill>
                    <a:srgbClr val="BF0000"/>
                  </a:solidFill>
                </a:uFill>
                <a:latin typeface="Times New Roman" panose="02020603050405020304" pitchFamily="18" charset="0"/>
                <a:cs typeface="Calibri"/>
              </a:rPr>
              <a:t>.)</a:t>
            </a:r>
          </a:p>
          <a:p>
            <a:pPr marL="11061" marR="4657" algn="just">
              <a:lnSpc>
                <a:spcPct val="150000"/>
              </a:lnSpc>
              <a:spcBef>
                <a:spcPts val="550"/>
              </a:spcBef>
              <a:buClr>
                <a:schemeClr val="tx1"/>
              </a:buClr>
              <a:buSzPct val="84090"/>
              <a:tabLst>
                <a:tab pos="261393" algn="l"/>
              </a:tabLst>
            </a:pPr>
            <a:r>
              <a:rPr lang="en-US" sz="2800" dirty="0" smtClean="0">
                <a:latin typeface="Times New Roman" panose="02020603050405020304" pitchFamily="18" charset="0"/>
                <a:cs typeface="Calibri"/>
              </a:rPr>
              <a:t>Stipulation </a:t>
            </a:r>
            <a:r>
              <a:rPr lang="en-US" sz="2800" dirty="0">
                <a:latin typeface="Times New Roman" panose="02020603050405020304" pitchFamily="18" charset="0"/>
                <a:cs typeface="Calibri"/>
              </a:rPr>
              <a:t>as to payment of tax ante filing of first appeal is only directory and not mandatory and, therefore, where appeal is filed without payment of tax but subsequently required amount of tax is paid, appeal shall be admitted on making payment of tax and taken up for hearing on merits</a:t>
            </a:r>
            <a:endParaRPr lang="en-US" sz="2800" dirty="0">
              <a:latin typeface="Times New Roman" panose="02020603050405020304" pitchFamily="18" charset="0"/>
              <a:cs typeface="Calibri"/>
            </a:endParaRPr>
          </a:p>
        </p:txBody>
      </p:sp>
      <p:sp>
        <p:nvSpPr>
          <p:cNvPr id="12" name="object 12"/>
          <p:cNvSpPr txBox="1">
            <a:spLocks noGrp="1"/>
          </p:cNvSpPr>
          <p:nvPr>
            <p:ph type="sldNum" sz="quarter" idx="12"/>
          </p:nvPr>
        </p:nvSpPr>
        <p:spPr>
          <a:xfrm>
            <a:off x="11532883" y="6345866"/>
            <a:ext cx="373223" cy="248573"/>
          </a:xfrm>
          <a:prstGeom prst="rect">
            <a:avLst/>
          </a:prstGeom>
        </p:spPr>
        <p:txBody>
          <a:bodyPr vert="horz" wrap="square" lIns="0" tIns="2329" rIns="0" bIns="0" rtlCol="0">
            <a:spAutoFit/>
          </a:bodyPr>
          <a:lstStyle/>
          <a:p>
            <a:pPr marL="57635">
              <a:spcBef>
                <a:spcPts val="18"/>
              </a:spcBef>
            </a:pPr>
            <a:fld id="{81D60167-4931-47E6-BA6A-407CBD079E47}" type="slidenum">
              <a:rPr lang="en-IN" sz="1600" spc="-23" smtClean="0">
                <a:solidFill>
                  <a:schemeClr val="tx1"/>
                </a:solidFill>
              </a:rPr>
              <a:pPr marL="57635">
                <a:spcBef>
                  <a:spcPts val="18"/>
                </a:spcBef>
              </a:pPr>
              <a:t>12</a:t>
            </a:fld>
            <a:endParaRPr sz="1600" spc="-23" dirty="0">
              <a:solidFill>
                <a:schemeClr val="tx1"/>
              </a:solidFill>
            </a:endParaRPr>
          </a:p>
        </p:txBody>
      </p:sp>
      <p:sp>
        <p:nvSpPr>
          <p:cNvPr id="6" name="object 10">
            <a:extLst>
              <a:ext uri="{FF2B5EF4-FFF2-40B4-BE49-F238E27FC236}">
                <a16:creationId xmlns:a16="http://schemas.microsoft.com/office/drawing/2014/main" xmlns="" id="{9955053D-554C-3DA6-4325-CFA791B644EC}"/>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3" name="Flowchart: Connector 2">
            <a:extLst>
              <a:ext uri="{FF2B5EF4-FFF2-40B4-BE49-F238E27FC236}">
                <a16:creationId xmlns:a16="http://schemas.microsoft.com/office/drawing/2014/main" xmlns="" id="{4388F0A2-6C6C-CB4E-8CEF-4DB2BF9A474A}"/>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11104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58866" y="514703"/>
            <a:ext cx="4674268" cy="519588"/>
          </a:xfrm>
          <a:prstGeom prst="rect">
            <a:avLst/>
          </a:prstGeom>
        </p:spPr>
        <p:txBody>
          <a:bodyPr vert="horz" wrap="square" lIns="0" tIns="11643" rIns="0" bIns="0" rtlCol="0">
            <a:spAutoFit/>
          </a:bodyPr>
          <a:lstStyle/>
          <a:p>
            <a:pPr marL="11643" algn="ctr">
              <a:spcBef>
                <a:spcPts val="92"/>
              </a:spcBef>
            </a:pPr>
            <a:r>
              <a:rPr sz="3200" b="1" i="1" spc="-9" dirty="0">
                <a:latin typeface="Times New Roman" panose="02020603050405020304" pitchFamily="18" charset="0"/>
                <a:ea typeface="+mj-ea"/>
                <a:cs typeface="Times New Roman" panose="02020603050405020304" pitchFamily="18" charset="0"/>
              </a:rPr>
              <a:t>Section</a:t>
            </a:r>
            <a:r>
              <a:rPr lang="en-US" sz="3200" b="1" i="1" spc="-9" dirty="0">
                <a:latin typeface="Times New Roman" panose="02020603050405020304" pitchFamily="18" charset="0"/>
                <a:ea typeface="+mj-ea"/>
                <a:cs typeface="Times New Roman" panose="02020603050405020304" pitchFamily="18" charset="0"/>
              </a:rPr>
              <a:t> </a:t>
            </a:r>
            <a:r>
              <a:rPr sz="3200" b="1" i="1" spc="-9" dirty="0">
                <a:latin typeface="Times New Roman" panose="02020603050405020304" pitchFamily="18" charset="0"/>
                <a:ea typeface="+mj-ea"/>
                <a:cs typeface="Times New Roman" panose="02020603050405020304" pitchFamily="18" charset="0"/>
              </a:rPr>
              <a:t>249(4)….</a:t>
            </a:r>
            <a:r>
              <a:rPr lang="en-US" sz="3200" b="1" i="1" spc="-9" dirty="0">
                <a:latin typeface="Times New Roman" panose="02020603050405020304" pitchFamily="18" charset="0"/>
                <a:ea typeface="+mj-ea"/>
                <a:cs typeface="Times New Roman" panose="02020603050405020304" pitchFamily="18" charset="0"/>
              </a:rPr>
              <a:t>   </a:t>
            </a:r>
            <a:endParaRPr sz="3200" b="1" i="1" spc="-9" dirty="0">
              <a:latin typeface="Times New Roman" panose="02020603050405020304" pitchFamily="18" charset="0"/>
              <a:ea typeface="+mj-ea"/>
              <a:cs typeface="Times New Roman" panose="02020603050405020304" pitchFamily="18" charset="0"/>
            </a:endParaRPr>
          </a:p>
        </p:txBody>
      </p:sp>
      <p:sp>
        <p:nvSpPr>
          <p:cNvPr id="8" name="object 8"/>
          <p:cNvSpPr txBox="1"/>
          <p:nvPr/>
        </p:nvSpPr>
        <p:spPr>
          <a:xfrm>
            <a:off x="289249" y="1469042"/>
            <a:ext cx="11290041" cy="3889154"/>
          </a:xfrm>
          <a:prstGeom prst="rect">
            <a:avLst/>
          </a:prstGeom>
        </p:spPr>
        <p:txBody>
          <a:bodyPr vert="horz" wrap="square" lIns="0" tIns="11061" rIns="0" bIns="0" rtlCol="0">
            <a:spAutoFit/>
          </a:bodyPr>
          <a:lstStyle/>
          <a:p>
            <a:pPr marL="353961" marR="4657" indent="-342900" algn="just">
              <a:lnSpc>
                <a:spcPct val="150000"/>
              </a:lnSpc>
              <a:spcBef>
                <a:spcPts val="550"/>
              </a:spcBef>
              <a:buClr>
                <a:schemeClr val="tx1"/>
              </a:buClr>
              <a:buSzPct val="84090"/>
              <a:buFont typeface="Wingdings" panose="05000000000000000000" pitchFamily="2" charset="2"/>
              <a:buChar char="q"/>
              <a:tabLst>
                <a:tab pos="261393" algn="l"/>
              </a:tabLst>
            </a:pPr>
            <a:r>
              <a:rPr lang="en-US" sz="2800" b="1" u="heavy" dirty="0">
                <a:solidFill>
                  <a:srgbClr val="BF0000"/>
                </a:solidFill>
                <a:uFill>
                  <a:solidFill>
                    <a:srgbClr val="BF0000"/>
                  </a:solidFill>
                </a:uFill>
                <a:latin typeface="Times New Roman" panose="02020603050405020304" pitchFamily="18" charset="0"/>
                <a:cs typeface="Calibri"/>
              </a:rPr>
              <a:t>Mohammed</a:t>
            </a:r>
            <a:r>
              <a:rPr lang="en-US" sz="2800" b="1" u="heavy" spc="426" dirty="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Farooque</a:t>
            </a:r>
            <a:r>
              <a:rPr lang="en-US" sz="2800" b="1" u="heavy" spc="440" dirty="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Sarang</a:t>
            </a:r>
            <a:r>
              <a:rPr lang="en-US" sz="2800" b="1" u="heavy" spc="426" dirty="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vs.</a:t>
            </a:r>
            <a:r>
              <a:rPr lang="en-US" sz="2800" b="1" u="heavy" spc="435" dirty="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DCIT,</a:t>
            </a:r>
            <a:r>
              <a:rPr lang="en-US" sz="2800" b="1" u="heavy" spc="421" dirty="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[2017]</a:t>
            </a:r>
            <a:r>
              <a:rPr lang="en-US" sz="2800" b="1" u="heavy" spc="417" dirty="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164 ITD 573 (Mumbai</a:t>
            </a:r>
            <a:r>
              <a:rPr lang="en-US" sz="2800" b="1" u="heavy" spc="233" dirty="0" smtClean="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a:t>
            </a:r>
            <a:r>
              <a:rPr lang="en-US" sz="2800" b="1" u="heavy" spc="229" dirty="0">
                <a:solidFill>
                  <a:srgbClr val="BF0000"/>
                </a:solidFill>
                <a:uFill>
                  <a:solidFill>
                    <a:srgbClr val="BF0000"/>
                  </a:solidFill>
                </a:uFill>
                <a:latin typeface="Times New Roman" panose="02020603050405020304" pitchFamily="18" charset="0"/>
                <a:cs typeface="Calibri"/>
              </a:rPr>
              <a:t> </a:t>
            </a:r>
            <a:r>
              <a:rPr lang="en-US" sz="2800" b="1" u="heavy" dirty="0">
                <a:solidFill>
                  <a:srgbClr val="BF0000"/>
                </a:solidFill>
                <a:uFill>
                  <a:solidFill>
                    <a:srgbClr val="BF0000"/>
                  </a:solidFill>
                </a:uFill>
                <a:latin typeface="Times New Roman" panose="02020603050405020304" pitchFamily="18" charset="0"/>
                <a:cs typeface="Calibri"/>
              </a:rPr>
              <a:t>Trib.)</a:t>
            </a:r>
            <a:r>
              <a:rPr lang="en-US" sz="2800" b="1" spc="229" dirty="0">
                <a:solidFill>
                  <a:srgbClr val="BF0000"/>
                </a:solidFill>
                <a:latin typeface="Times New Roman" panose="02020603050405020304" pitchFamily="18" charset="0"/>
                <a:cs typeface="Calibri"/>
              </a:rPr>
              <a:t> </a:t>
            </a:r>
            <a:r>
              <a:rPr lang="en-US" sz="2800" dirty="0">
                <a:latin typeface="Times New Roman" panose="02020603050405020304" pitchFamily="18" charset="0"/>
                <a:cs typeface="Calibri"/>
              </a:rPr>
              <a:t>Commissioner</a:t>
            </a:r>
            <a:r>
              <a:rPr lang="en-US" sz="2800" spc="233" dirty="0">
                <a:latin typeface="Times New Roman" panose="02020603050405020304" pitchFamily="18" charset="0"/>
                <a:cs typeface="Calibri"/>
              </a:rPr>
              <a:t> </a:t>
            </a:r>
            <a:r>
              <a:rPr lang="en-US" sz="2800" dirty="0">
                <a:latin typeface="Times New Roman" panose="02020603050405020304" pitchFamily="18" charset="0"/>
                <a:cs typeface="Calibri"/>
              </a:rPr>
              <a:t>(Appeals)</a:t>
            </a:r>
            <a:r>
              <a:rPr lang="en-US" sz="2800" spc="215" dirty="0">
                <a:latin typeface="Times New Roman" panose="02020603050405020304" pitchFamily="18" charset="0"/>
                <a:cs typeface="Calibri"/>
              </a:rPr>
              <a:t> </a:t>
            </a:r>
            <a:r>
              <a:rPr lang="en-US" sz="2800" dirty="0">
                <a:latin typeface="Times New Roman" panose="02020603050405020304" pitchFamily="18" charset="0"/>
                <a:cs typeface="Calibri"/>
              </a:rPr>
              <a:t>not</a:t>
            </a:r>
            <a:r>
              <a:rPr lang="en-US" sz="2800" spc="229" dirty="0">
                <a:latin typeface="Times New Roman" panose="02020603050405020304" pitchFamily="18" charset="0"/>
                <a:cs typeface="Calibri"/>
              </a:rPr>
              <a:t> </a:t>
            </a:r>
            <a:r>
              <a:rPr lang="en-US" sz="2800" dirty="0">
                <a:latin typeface="Times New Roman" panose="02020603050405020304" pitchFamily="18" charset="0"/>
                <a:cs typeface="Calibri"/>
              </a:rPr>
              <a:t>admitted</a:t>
            </a:r>
            <a:r>
              <a:rPr lang="en-US" sz="2800" spc="233" dirty="0">
                <a:latin typeface="Times New Roman" panose="02020603050405020304" pitchFamily="18" charset="0"/>
                <a:cs typeface="Calibri"/>
              </a:rPr>
              <a:t> </a:t>
            </a:r>
            <a:r>
              <a:rPr lang="en-US" sz="2800" dirty="0">
                <a:latin typeface="Times New Roman" panose="02020603050405020304" pitchFamily="18" charset="0"/>
                <a:cs typeface="Calibri"/>
              </a:rPr>
              <a:t>appeal</a:t>
            </a:r>
            <a:r>
              <a:rPr lang="en-US" sz="2800" spc="215" dirty="0">
                <a:latin typeface="Times New Roman" panose="02020603050405020304" pitchFamily="18" charset="0"/>
                <a:cs typeface="Calibri"/>
              </a:rPr>
              <a:t> </a:t>
            </a:r>
            <a:r>
              <a:rPr lang="en-US" sz="2800" dirty="0">
                <a:latin typeface="Times New Roman" panose="02020603050405020304" pitchFamily="18" charset="0"/>
                <a:cs typeface="Calibri"/>
              </a:rPr>
              <a:t>filed</a:t>
            </a:r>
            <a:r>
              <a:rPr lang="en-US" sz="2800" spc="220" dirty="0">
                <a:latin typeface="Times New Roman" panose="02020603050405020304" pitchFamily="18" charset="0"/>
                <a:cs typeface="Calibri"/>
              </a:rPr>
              <a:t> </a:t>
            </a:r>
            <a:r>
              <a:rPr lang="en-US" sz="2800" spc="-23" dirty="0">
                <a:latin typeface="Times New Roman" panose="02020603050405020304" pitchFamily="18" charset="0"/>
                <a:cs typeface="Calibri"/>
              </a:rPr>
              <a:t>by </a:t>
            </a:r>
            <a:r>
              <a:rPr lang="en-US" sz="2800" dirty="0" err="1">
                <a:latin typeface="Times New Roman" panose="02020603050405020304" pitchFamily="18" charset="0"/>
                <a:cs typeface="Calibri"/>
              </a:rPr>
              <a:t>assessee</a:t>
            </a:r>
            <a:r>
              <a:rPr lang="en-US" sz="2800" spc="73" dirty="0">
                <a:latin typeface="Times New Roman" panose="02020603050405020304" pitchFamily="18" charset="0"/>
                <a:cs typeface="Calibri"/>
              </a:rPr>
              <a:t> </a:t>
            </a:r>
            <a:r>
              <a:rPr lang="en-US" sz="2800" dirty="0">
                <a:latin typeface="Times New Roman" panose="02020603050405020304" pitchFamily="18" charset="0"/>
                <a:cs typeface="Calibri"/>
              </a:rPr>
              <a:t>by</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referring</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clause</a:t>
            </a:r>
            <a:r>
              <a:rPr lang="en-US" sz="2800" spc="60" dirty="0">
                <a:latin typeface="Times New Roman" panose="02020603050405020304" pitchFamily="18" charset="0"/>
                <a:cs typeface="Calibri"/>
              </a:rPr>
              <a:t> </a:t>
            </a:r>
            <a:r>
              <a:rPr lang="en-US" sz="2800" dirty="0">
                <a:latin typeface="Times New Roman" panose="02020603050405020304" pitchFamily="18" charset="0"/>
                <a:cs typeface="Calibri"/>
              </a:rPr>
              <a:t>(a)</a:t>
            </a:r>
            <a:r>
              <a:rPr lang="en-US" sz="2800" spc="55" dirty="0">
                <a:latin typeface="Times New Roman" panose="02020603050405020304" pitchFamily="18" charset="0"/>
                <a:cs typeface="Calibri"/>
              </a:rPr>
              <a:t> </a:t>
            </a:r>
            <a:r>
              <a:rPr lang="en-US" sz="2800" dirty="0">
                <a:latin typeface="Times New Roman" panose="02020603050405020304" pitchFamily="18" charset="0"/>
                <a:cs typeface="Calibri"/>
              </a:rPr>
              <a:t>of</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section</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294(4)</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due</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64" dirty="0">
                <a:latin typeface="Times New Roman" panose="02020603050405020304" pitchFamily="18" charset="0"/>
                <a:cs typeface="Calibri"/>
              </a:rPr>
              <a:t> </a:t>
            </a:r>
            <a:r>
              <a:rPr lang="en-US" sz="2800" spc="-18" dirty="0">
                <a:latin typeface="Times New Roman" panose="02020603050405020304" pitchFamily="18" charset="0"/>
                <a:cs typeface="Calibri"/>
              </a:rPr>
              <a:t>non-</a:t>
            </a:r>
            <a:r>
              <a:rPr lang="en-US" sz="2800" spc="-9" dirty="0">
                <a:latin typeface="Times New Roman" panose="02020603050405020304" pitchFamily="18" charset="0"/>
                <a:cs typeface="Calibri"/>
              </a:rPr>
              <a:t>payment </a:t>
            </a:r>
            <a:r>
              <a:rPr lang="en-US" sz="2800" dirty="0">
                <a:latin typeface="Times New Roman" panose="02020603050405020304" pitchFamily="18" charset="0"/>
                <a:cs typeface="Calibri"/>
              </a:rPr>
              <a:t>of</a:t>
            </a:r>
            <a:r>
              <a:rPr lang="en-US" sz="2800" spc="421" dirty="0">
                <a:latin typeface="Times New Roman" panose="02020603050405020304" pitchFamily="18" charset="0"/>
                <a:cs typeface="Calibri"/>
              </a:rPr>
              <a:t> </a:t>
            </a:r>
            <a:r>
              <a:rPr lang="en-US" sz="2800" dirty="0">
                <a:latin typeface="Times New Roman" panose="02020603050405020304" pitchFamily="18" charset="0"/>
                <a:cs typeface="Calibri"/>
              </a:rPr>
              <a:t>tax</a:t>
            </a:r>
            <a:r>
              <a:rPr lang="en-US" sz="2800" spc="431" dirty="0">
                <a:latin typeface="Times New Roman" panose="02020603050405020304" pitchFamily="18" charset="0"/>
                <a:cs typeface="Calibri"/>
              </a:rPr>
              <a:t> </a:t>
            </a:r>
            <a:r>
              <a:rPr lang="en-US" sz="2800" dirty="0">
                <a:latin typeface="Times New Roman" panose="02020603050405020304" pitchFamily="18" charset="0"/>
                <a:cs typeface="Calibri"/>
              </a:rPr>
              <a:t>on</a:t>
            </a:r>
            <a:r>
              <a:rPr lang="en-US" sz="2800" spc="431" dirty="0">
                <a:latin typeface="Times New Roman" panose="02020603050405020304" pitchFamily="18" charset="0"/>
                <a:cs typeface="Calibri"/>
              </a:rPr>
              <a:t> </a:t>
            </a:r>
            <a:r>
              <a:rPr lang="en-US" sz="2800" dirty="0">
                <a:latin typeface="Times New Roman" panose="02020603050405020304" pitchFamily="18" charset="0"/>
                <a:cs typeface="Calibri"/>
              </a:rPr>
              <a:t>income</a:t>
            </a:r>
            <a:r>
              <a:rPr lang="en-US" sz="2800" spc="440" dirty="0">
                <a:latin typeface="Times New Roman" panose="02020603050405020304" pitchFamily="18" charset="0"/>
                <a:cs typeface="Calibri"/>
              </a:rPr>
              <a:t> </a:t>
            </a:r>
            <a:r>
              <a:rPr lang="en-US" sz="2800" dirty="0">
                <a:latin typeface="Times New Roman" panose="02020603050405020304" pitchFamily="18" charset="0"/>
                <a:cs typeface="Calibri"/>
              </a:rPr>
              <a:t>declared</a:t>
            </a:r>
            <a:r>
              <a:rPr lang="en-US" sz="2800" spc="421" dirty="0">
                <a:latin typeface="Times New Roman" panose="02020603050405020304" pitchFamily="18" charset="0"/>
                <a:cs typeface="Calibri"/>
              </a:rPr>
              <a:t> </a:t>
            </a:r>
            <a:r>
              <a:rPr lang="en-US" sz="2800" dirty="0">
                <a:latin typeface="Times New Roman" panose="02020603050405020304" pitchFamily="18" charset="0"/>
                <a:cs typeface="Calibri"/>
              </a:rPr>
              <a:t>in</a:t>
            </a:r>
            <a:r>
              <a:rPr lang="en-US" sz="2800" spc="431" dirty="0">
                <a:latin typeface="Times New Roman" panose="02020603050405020304" pitchFamily="18" charset="0"/>
                <a:cs typeface="Calibri"/>
              </a:rPr>
              <a:t> </a:t>
            </a:r>
            <a:r>
              <a:rPr lang="en-US" sz="2800" dirty="0">
                <a:latin typeface="Times New Roman" panose="02020603050405020304" pitchFamily="18" charset="0"/>
                <a:cs typeface="Calibri"/>
              </a:rPr>
              <a:t>return,</a:t>
            </a:r>
            <a:r>
              <a:rPr lang="en-US" sz="2800" spc="426" dirty="0">
                <a:latin typeface="Times New Roman" panose="02020603050405020304" pitchFamily="18" charset="0"/>
                <a:cs typeface="Calibri"/>
              </a:rPr>
              <a:t> </a:t>
            </a:r>
            <a:r>
              <a:rPr lang="en-US" sz="2800" dirty="0">
                <a:latin typeface="Times New Roman" panose="02020603050405020304" pitchFamily="18" charset="0"/>
                <a:cs typeface="Calibri"/>
              </a:rPr>
              <a:t>since</a:t>
            </a:r>
            <a:r>
              <a:rPr lang="en-US" sz="2800" spc="435" dirty="0">
                <a:latin typeface="Times New Roman" panose="02020603050405020304" pitchFamily="18" charset="0"/>
                <a:cs typeface="Calibri"/>
              </a:rPr>
              <a:t> </a:t>
            </a:r>
            <a:r>
              <a:rPr lang="en-US" sz="2800" dirty="0" err="1">
                <a:latin typeface="Times New Roman" panose="02020603050405020304" pitchFamily="18" charset="0"/>
                <a:cs typeface="Calibri"/>
              </a:rPr>
              <a:t>assessee</a:t>
            </a:r>
            <a:r>
              <a:rPr lang="en-US" sz="2800" spc="435" dirty="0">
                <a:latin typeface="Times New Roman" panose="02020603050405020304" pitchFamily="18" charset="0"/>
                <a:cs typeface="Calibri"/>
              </a:rPr>
              <a:t> </a:t>
            </a:r>
            <a:r>
              <a:rPr lang="en-US" sz="2800" dirty="0">
                <a:latin typeface="Times New Roman" panose="02020603050405020304" pitchFamily="18" charset="0"/>
                <a:cs typeface="Calibri"/>
              </a:rPr>
              <a:t>had</a:t>
            </a:r>
            <a:r>
              <a:rPr lang="en-US" sz="2800" spc="417" dirty="0">
                <a:latin typeface="Times New Roman" panose="02020603050405020304" pitchFamily="18" charset="0"/>
                <a:cs typeface="Calibri"/>
              </a:rPr>
              <a:t> </a:t>
            </a:r>
            <a:r>
              <a:rPr lang="en-US" sz="2800" u="sng" dirty="0">
                <a:latin typeface="Times New Roman" panose="02020603050405020304" pitchFamily="18" charset="0"/>
                <a:cs typeface="Calibri"/>
              </a:rPr>
              <a:t>paid</a:t>
            </a:r>
            <a:r>
              <a:rPr lang="en-US" sz="2800" u="sng" spc="421" dirty="0">
                <a:latin typeface="Times New Roman" panose="02020603050405020304" pitchFamily="18" charset="0"/>
                <a:cs typeface="Calibri"/>
              </a:rPr>
              <a:t> </a:t>
            </a:r>
            <a:r>
              <a:rPr lang="en-US" sz="2800" u="sng" dirty="0">
                <a:latin typeface="Times New Roman" panose="02020603050405020304" pitchFamily="18" charset="0"/>
                <a:cs typeface="Calibri"/>
              </a:rPr>
              <a:t>tax</a:t>
            </a:r>
            <a:r>
              <a:rPr lang="en-US" sz="2800" u="sng" spc="431" dirty="0">
                <a:latin typeface="Times New Roman" panose="02020603050405020304" pitchFamily="18" charset="0"/>
                <a:cs typeface="Calibri"/>
              </a:rPr>
              <a:t> </a:t>
            </a:r>
            <a:r>
              <a:rPr lang="en-US" sz="2800" u="sng" spc="-23" dirty="0">
                <a:latin typeface="Times New Roman" panose="02020603050405020304" pitchFamily="18" charset="0"/>
                <a:cs typeface="Calibri"/>
              </a:rPr>
              <a:t>on </a:t>
            </a:r>
            <a:r>
              <a:rPr lang="en-US" sz="2800" u="sng" dirty="0">
                <a:latin typeface="Times New Roman" panose="02020603050405020304" pitchFamily="18" charset="0"/>
                <a:cs typeface="Calibri"/>
              </a:rPr>
              <a:t>returned</a:t>
            </a:r>
            <a:r>
              <a:rPr lang="en-US" sz="2800" u="sng" spc="280" dirty="0">
                <a:latin typeface="Times New Roman" panose="02020603050405020304" pitchFamily="18" charset="0"/>
                <a:cs typeface="Calibri"/>
              </a:rPr>
              <a:t>  </a:t>
            </a:r>
            <a:r>
              <a:rPr lang="en-US" sz="2800" u="sng" dirty="0">
                <a:latin typeface="Times New Roman" panose="02020603050405020304" pitchFamily="18" charset="0"/>
                <a:cs typeface="Calibri"/>
              </a:rPr>
              <a:t>income</a:t>
            </a:r>
            <a:r>
              <a:rPr lang="en-US" sz="2800" u="sng" spc="293" dirty="0">
                <a:latin typeface="Times New Roman" panose="02020603050405020304" pitchFamily="18" charset="0"/>
                <a:cs typeface="Calibri"/>
              </a:rPr>
              <a:t>  </a:t>
            </a:r>
            <a:r>
              <a:rPr lang="en-US" sz="2800" u="sng" dirty="0">
                <a:latin typeface="Times New Roman" panose="02020603050405020304" pitchFamily="18" charset="0"/>
                <a:cs typeface="Calibri"/>
              </a:rPr>
              <a:t>before</a:t>
            </a:r>
            <a:r>
              <a:rPr lang="en-US" sz="2800" u="sng" spc="284" dirty="0">
                <a:latin typeface="Times New Roman" panose="02020603050405020304" pitchFamily="18" charset="0"/>
                <a:cs typeface="Calibri"/>
              </a:rPr>
              <a:t>  </a:t>
            </a:r>
            <a:r>
              <a:rPr lang="en-US" sz="2800" u="sng" dirty="0">
                <a:latin typeface="Times New Roman" panose="02020603050405020304" pitchFamily="18" charset="0"/>
                <a:cs typeface="Calibri"/>
              </a:rPr>
              <a:t>passing</a:t>
            </a:r>
            <a:r>
              <a:rPr lang="en-US" sz="2800" u="sng" spc="284" dirty="0">
                <a:latin typeface="Times New Roman" panose="02020603050405020304" pitchFamily="18" charset="0"/>
                <a:cs typeface="Calibri"/>
              </a:rPr>
              <a:t>  </a:t>
            </a:r>
            <a:r>
              <a:rPr lang="en-US" sz="2800" u="sng" dirty="0">
                <a:latin typeface="Times New Roman" panose="02020603050405020304" pitchFamily="18" charset="0"/>
                <a:cs typeface="Calibri"/>
              </a:rPr>
              <a:t>of</a:t>
            </a:r>
            <a:r>
              <a:rPr lang="en-US" sz="2800" u="sng" spc="289" dirty="0">
                <a:latin typeface="Times New Roman" panose="02020603050405020304" pitchFamily="18" charset="0"/>
                <a:cs typeface="Calibri"/>
              </a:rPr>
              <a:t>  </a:t>
            </a:r>
            <a:r>
              <a:rPr lang="en-US" sz="2800" u="sng" dirty="0">
                <a:latin typeface="Times New Roman" panose="02020603050405020304" pitchFamily="18" charset="0"/>
                <a:cs typeface="Calibri"/>
              </a:rPr>
              <a:t>said</a:t>
            </a:r>
            <a:r>
              <a:rPr lang="en-US" sz="2800" u="sng" spc="284" dirty="0">
                <a:latin typeface="Times New Roman" panose="02020603050405020304" pitchFamily="18" charset="0"/>
                <a:cs typeface="Calibri"/>
              </a:rPr>
              <a:t>  </a:t>
            </a:r>
            <a:r>
              <a:rPr lang="en-US" sz="2800" u="sng" dirty="0">
                <a:latin typeface="Times New Roman" panose="02020603050405020304" pitchFamily="18" charset="0"/>
                <a:cs typeface="Calibri"/>
              </a:rPr>
              <a:t>order</a:t>
            </a:r>
            <a:r>
              <a:rPr lang="en-US" sz="2800" u="sng" spc="289" dirty="0">
                <a:latin typeface="Times New Roman" panose="02020603050405020304" pitchFamily="18" charset="0"/>
                <a:cs typeface="Calibri"/>
              </a:rPr>
              <a:t>  </a:t>
            </a:r>
            <a:r>
              <a:rPr lang="en-US" sz="2800" u="sng" dirty="0">
                <a:latin typeface="Times New Roman" panose="02020603050405020304" pitchFamily="18" charset="0"/>
                <a:cs typeface="Calibri"/>
              </a:rPr>
              <a:t>by</a:t>
            </a:r>
            <a:r>
              <a:rPr lang="en-US" sz="2800" u="sng" spc="289" dirty="0">
                <a:latin typeface="Times New Roman" panose="02020603050405020304" pitchFamily="18" charset="0"/>
                <a:cs typeface="Calibri"/>
              </a:rPr>
              <a:t>  </a:t>
            </a:r>
            <a:r>
              <a:rPr lang="en-US" sz="2800" u="sng" spc="-9" dirty="0">
                <a:latin typeface="Times New Roman" panose="02020603050405020304" pitchFamily="18" charset="0"/>
                <a:cs typeface="Calibri"/>
              </a:rPr>
              <a:t>Commissioner </a:t>
            </a:r>
            <a:r>
              <a:rPr lang="en-US" sz="2800" u="sng" dirty="0">
                <a:latin typeface="Times New Roman" panose="02020603050405020304" pitchFamily="18" charset="0"/>
                <a:cs typeface="Calibri"/>
              </a:rPr>
              <a:t>(Appeals),</a:t>
            </a:r>
            <a:r>
              <a:rPr lang="en-US" sz="2800" spc="-55" dirty="0">
                <a:latin typeface="Times New Roman" panose="02020603050405020304" pitchFamily="18" charset="0"/>
                <a:cs typeface="Calibri"/>
              </a:rPr>
              <a:t> </a:t>
            </a:r>
            <a:r>
              <a:rPr lang="en-US" sz="2800" dirty="0">
                <a:latin typeface="Times New Roman" panose="02020603050405020304" pitchFamily="18" charset="0"/>
                <a:cs typeface="Calibri"/>
              </a:rPr>
              <a:t>impugned</a:t>
            </a:r>
            <a:r>
              <a:rPr lang="en-US" sz="2800" spc="-46" dirty="0">
                <a:latin typeface="Times New Roman" panose="02020603050405020304" pitchFamily="18" charset="0"/>
                <a:cs typeface="Calibri"/>
              </a:rPr>
              <a:t> </a:t>
            </a:r>
            <a:r>
              <a:rPr lang="en-US" sz="2800" dirty="0">
                <a:latin typeface="Times New Roman" panose="02020603050405020304" pitchFamily="18" charset="0"/>
                <a:cs typeface="Calibri"/>
              </a:rPr>
              <a:t>order</a:t>
            </a:r>
            <a:r>
              <a:rPr lang="en-US" sz="2800" spc="-50" dirty="0">
                <a:latin typeface="Times New Roman" panose="02020603050405020304" pitchFamily="18" charset="0"/>
                <a:cs typeface="Calibri"/>
              </a:rPr>
              <a:t> </a:t>
            </a:r>
            <a:r>
              <a:rPr lang="en-US" sz="2800" dirty="0">
                <a:latin typeface="Times New Roman" panose="02020603050405020304" pitchFamily="18" charset="0"/>
                <a:cs typeface="Calibri"/>
              </a:rPr>
              <a:t>refusing</a:t>
            </a:r>
            <a:r>
              <a:rPr lang="en-US" sz="2800" spc="-46"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admit</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appeal</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was</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be</a:t>
            </a:r>
            <a:r>
              <a:rPr lang="en-US" sz="2800" spc="-46" dirty="0">
                <a:latin typeface="Times New Roman" panose="02020603050405020304" pitchFamily="18" charset="0"/>
                <a:cs typeface="Calibri"/>
              </a:rPr>
              <a:t> </a:t>
            </a:r>
            <a:r>
              <a:rPr lang="en-US" sz="2800" dirty="0">
                <a:latin typeface="Times New Roman" panose="02020603050405020304" pitchFamily="18" charset="0"/>
                <a:cs typeface="Calibri"/>
              </a:rPr>
              <a:t>set</a:t>
            </a:r>
            <a:r>
              <a:rPr lang="en-US" sz="2800" spc="-37" dirty="0">
                <a:latin typeface="Times New Roman" panose="02020603050405020304" pitchFamily="18" charset="0"/>
                <a:cs typeface="Calibri"/>
              </a:rPr>
              <a:t> </a:t>
            </a:r>
            <a:r>
              <a:rPr lang="en-US" sz="2800" spc="-9" dirty="0">
                <a:latin typeface="Times New Roman" panose="02020603050405020304" pitchFamily="18" charset="0"/>
                <a:cs typeface="Calibri"/>
              </a:rPr>
              <a:t>aside.</a:t>
            </a:r>
            <a:endParaRPr lang="en-US" sz="2800" dirty="0">
              <a:latin typeface="Times New Roman" panose="02020603050405020304" pitchFamily="18" charset="0"/>
              <a:cs typeface="Calibri"/>
            </a:endParaRPr>
          </a:p>
        </p:txBody>
      </p:sp>
      <p:sp>
        <p:nvSpPr>
          <p:cNvPr id="12" name="object 12"/>
          <p:cNvSpPr txBox="1">
            <a:spLocks noGrp="1"/>
          </p:cNvSpPr>
          <p:nvPr>
            <p:ph type="sldNum" sz="quarter" idx="12"/>
          </p:nvPr>
        </p:nvSpPr>
        <p:spPr>
          <a:xfrm>
            <a:off x="11532883" y="6345866"/>
            <a:ext cx="373223" cy="248573"/>
          </a:xfrm>
          <a:prstGeom prst="rect">
            <a:avLst/>
          </a:prstGeom>
        </p:spPr>
        <p:txBody>
          <a:bodyPr vert="horz" wrap="square" lIns="0" tIns="2329" rIns="0" bIns="0" rtlCol="0">
            <a:spAutoFit/>
          </a:bodyPr>
          <a:lstStyle/>
          <a:p>
            <a:pPr marL="57635">
              <a:spcBef>
                <a:spcPts val="18"/>
              </a:spcBef>
            </a:pPr>
            <a:fld id="{81D60167-4931-47E6-BA6A-407CBD079E47}" type="slidenum">
              <a:rPr lang="en-IN" sz="1600" spc="-23" smtClean="0">
                <a:solidFill>
                  <a:schemeClr val="tx1"/>
                </a:solidFill>
              </a:rPr>
              <a:pPr marL="57635">
                <a:spcBef>
                  <a:spcPts val="18"/>
                </a:spcBef>
              </a:pPr>
              <a:t>13</a:t>
            </a:fld>
            <a:endParaRPr sz="1600" spc="-23" dirty="0">
              <a:solidFill>
                <a:schemeClr val="tx1"/>
              </a:solidFill>
            </a:endParaRPr>
          </a:p>
        </p:txBody>
      </p:sp>
      <p:sp>
        <p:nvSpPr>
          <p:cNvPr id="6" name="object 10">
            <a:extLst>
              <a:ext uri="{FF2B5EF4-FFF2-40B4-BE49-F238E27FC236}">
                <a16:creationId xmlns:a16="http://schemas.microsoft.com/office/drawing/2014/main" xmlns="" id="{9955053D-554C-3DA6-4325-CFA791B644EC}"/>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3" name="Flowchart: Connector 2">
            <a:extLst>
              <a:ext uri="{FF2B5EF4-FFF2-40B4-BE49-F238E27FC236}">
                <a16:creationId xmlns:a16="http://schemas.microsoft.com/office/drawing/2014/main" xmlns="" id="{4388F0A2-6C6C-CB4E-8CEF-4DB2BF9A474A}"/>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541349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77355" y="-22696"/>
            <a:ext cx="7938648" cy="795768"/>
          </a:xfrm>
          <a:prstGeom prst="rect">
            <a:avLst/>
          </a:prstGeom>
        </p:spPr>
        <p:txBody>
          <a:bodyPr vert="horz" wrap="square" lIns="0" tIns="300392" rIns="0" bIns="0" rtlCol="0" anchor="ctr">
            <a:spAutoFit/>
          </a:bodyPr>
          <a:lstStyle/>
          <a:p>
            <a:pPr marL="1359944">
              <a:lnSpc>
                <a:spcPct val="100000"/>
              </a:lnSpc>
              <a:spcBef>
                <a:spcPts val="92"/>
              </a:spcBef>
            </a:pPr>
            <a:r>
              <a:rPr sz="3200" b="1" i="1" spc="-9" dirty="0">
                <a:latin typeface="Times New Roman" panose="02020603050405020304" pitchFamily="18" charset="0"/>
                <a:cs typeface="Times New Roman" panose="02020603050405020304" pitchFamily="18" charset="0"/>
              </a:rPr>
              <a:t>Section</a:t>
            </a:r>
            <a:r>
              <a:rPr sz="2400" spc="-73" dirty="0">
                <a:solidFill>
                  <a:srgbClr val="1F487C"/>
                </a:solidFill>
                <a:uFill>
                  <a:solidFill>
                    <a:srgbClr val="1F487C"/>
                  </a:solidFill>
                </a:uFill>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249(4)</a:t>
            </a:r>
            <a:r>
              <a:rPr lang="en-US" sz="3200" b="1" i="1" spc="-9" dirty="0">
                <a:latin typeface="Times New Roman" panose="02020603050405020304" pitchFamily="18" charset="0"/>
                <a:cs typeface="Times New Roman" panose="02020603050405020304" pitchFamily="18" charset="0"/>
              </a:rPr>
              <a:t>… Legal</a:t>
            </a:r>
            <a:r>
              <a:rPr lang="en-US" sz="2400" spc="-96" dirty="0">
                <a:solidFill>
                  <a:srgbClr val="1F487C"/>
                </a:solidFill>
                <a:latin typeface="Times New Roman" panose="02020603050405020304" pitchFamily="18" charset="0"/>
              </a:rPr>
              <a:t> </a:t>
            </a:r>
            <a:r>
              <a:rPr lang="en-US" sz="3200" b="1" i="1" spc="-9" dirty="0">
                <a:solidFill>
                  <a:srgbClr val="1F487C"/>
                </a:solidFill>
                <a:latin typeface="Times New Roman" panose="02020603050405020304" pitchFamily="18" charset="0"/>
                <a:cs typeface="Times New Roman" panose="02020603050405020304" pitchFamily="18" charset="0"/>
              </a:rPr>
              <a:t>I</a:t>
            </a:r>
            <a:r>
              <a:rPr lang="en-US" sz="3200" b="1" i="1" spc="-9" dirty="0">
                <a:latin typeface="Times New Roman" panose="02020603050405020304" pitchFamily="18" charset="0"/>
                <a:cs typeface="Times New Roman" panose="02020603050405020304" pitchFamily="18" charset="0"/>
              </a:rPr>
              <a:t>nterpretation</a:t>
            </a:r>
            <a:endParaRPr sz="3200" b="1" i="1" spc="-9" dirty="0">
              <a:latin typeface="Times New Roman" panose="02020603050405020304" pitchFamily="18" charset="0"/>
              <a:cs typeface="Times New Roman" panose="02020603050405020304" pitchFamily="18" charset="0"/>
            </a:endParaRPr>
          </a:p>
        </p:txBody>
      </p:sp>
      <p:sp>
        <p:nvSpPr>
          <p:cNvPr id="12" name="object 12"/>
          <p:cNvSpPr txBox="1">
            <a:spLocks noGrp="1"/>
          </p:cNvSpPr>
          <p:nvPr>
            <p:ph type="sldNum" sz="quarter" idx="12"/>
          </p:nvPr>
        </p:nvSpPr>
        <p:spPr>
          <a:xfrm>
            <a:off x="11651621" y="6347305"/>
            <a:ext cx="261257" cy="252293"/>
          </a:xfrm>
          <a:prstGeom prst="rect">
            <a:avLst/>
          </a:prstGeom>
        </p:spPr>
        <p:txBody>
          <a:bodyPr vert="horz" wrap="square" lIns="0" tIns="2329" rIns="0" bIns="0" rtlCol="0">
            <a:spAutoFit/>
          </a:bodyPr>
          <a:lstStyle/>
          <a:p>
            <a:pPr marL="57635">
              <a:spcBef>
                <a:spcPts val="18"/>
              </a:spcBef>
            </a:pPr>
            <a:fld id="{81D60167-4931-47E6-BA6A-407CBD079E47}" type="slidenum">
              <a:rPr sz="1600" spc="-23" dirty="0">
                <a:solidFill>
                  <a:schemeClr val="tx1"/>
                </a:solidFill>
              </a:rPr>
              <a:pPr marL="57635">
                <a:spcBef>
                  <a:spcPts val="18"/>
                </a:spcBef>
              </a:pPr>
              <a:t>14</a:t>
            </a:fld>
            <a:endParaRPr sz="1600" spc="-23" dirty="0">
              <a:solidFill>
                <a:schemeClr val="tx1"/>
              </a:solidFill>
            </a:endParaRPr>
          </a:p>
        </p:txBody>
      </p:sp>
      <p:sp>
        <p:nvSpPr>
          <p:cNvPr id="8" name="object 8"/>
          <p:cNvSpPr txBox="1"/>
          <p:nvPr/>
        </p:nvSpPr>
        <p:spPr>
          <a:xfrm>
            <a:off x="195943" y="1156996"/>
            <a:ext cx="11756571" cy="4802812"/>
          </a:xfrm>
          <a:prstGeom prst="rect">
            <a:avLst/>
          </a:prstGeom>
        </p:spPr>
        <p:txBody>
          <a:bodyPr vert="horz" wrap="square" lIns="0" tIns="11643" rIns="0" bIns="0" rtlCol="0">
            <a:spAutoFit/>
          </a:bodyPr>
          <a:lstStyle/>
          <a:p>
            <a:pPr marL="258483" marR="5822" indent="-247421" algn="just">
              <a:spcBef>
                <a:spcPts val="92"/>
              </a:spcBef>
              <a:buClr>
                <a:schemeClr val="tx1"/>
              </a:buClr>
              <a:buSzPct val="83333"/>
              <a:buFont typeface="Wingdings"/>
              <a:buChar char=""/>
              <a:tabLst>
                <a:tab pos="258483" algn="l"/>
              </a:tabLst>
            </a:pPr>
            <a:r>
              <a:rPr lang="en-US" sz="2800" b="1" u="heavy" dirty="0">
                <a:uFill>
                  <a:solidFill>
                    <a:srgbClr val="BF0000"/>
                  </a:solidFill>
                </a:uFill>
                <a:latin typeface="Times New Roman" panose="02020603050405020304" pitchFamily="18" charset="0"/>
                <a:cs typeface="Calibri"/>
              </a:rPr>
              <a:t>CIT</a:t>
            </a:r>
            <a:r>
              <a:rPr lang="en-US" sz="2800" b="1" u="heavy" spc="225" dirty="0">
                <a:uFill>
                  <a:solidFill>
                    <a:srgbClr val="BF0000"/>
                  </a:solidFill>
                </a:uFill>
                <a:latin typeface="Times New Roman" panose="02020603050405020304" pitchFamily="18" charset="0"/>
                <a:cs typeface="Calibri"/>
              </a:rPr>
              <a:t> </a:t>
            </a:r>
            <a:r>
              <a:rPr lang="en-US" sz="2800" b="1" u="heavy" dirty="0">
                <a:uFill>
                  <a:solidFill>
                    <a:srgbClr val="BF0000"/>
                  </a:solidFill>
                </a:uFill>
                <a:latin typeface="Times New Roman" panose="02020603050405020304" pitchFamily="18" charset="0"/>
                <a:cs typeface="Calibri"/>
              </a:rPr>
              <a:t>vs.</a:t>
            </a:r>
            <a:r>
              <a:rPr lang="en-US" sz="2800" b="1" u="heavy" spc="215" dirty="0">
                <a:uFill>
                  <a:solidFill>
                    <a:srgbClr val="BF0000"/>
                  </a:solidFill>
                </a:uFill>
                <a:latin typeface="Times New Roman" panose="02020603050405020304" pitchFamily="18" charset="0"/>
                <a:cs typeface="Calibri"/>
              </a:rPr>
              <a:t> </a:t>
            </a:r>
            <a:r>
              <a:rPr lang="en-US" sz="2800" b="1" u="heavy" dirty="0">
                <a:uFill>
                  <a:solidFill>
                    <a:srgbClr val="BF0000"/>
                  </a:solidFill>
                </a:uFill>
                <a:latin typeface="Times New Roman" panose="02020603050405020304" pitchFamily="18" charset="0"/>
                <a:cs typeface="Calibri"/>
              </a:rPr>
              <a:t>Pramod</a:t>
            </a:r>
            <a:r>
              <a:rPr lang="en-US" sz="2800" b="1" u="heavy" spc="215" dirty="0">
                <a:uFill>
                  <a:solidFill>
                    <a:srgbClr val="BF0000"/>
                  </a:solidFill>
                </a:uFill>
                <a:latin typeface="Times New Roman" panose="02020603050405020304" pitchFamily="18" charset="0"/>
                <a:cs typeface="Calibri"/>
              </a:rPr>
              <a:t> </a:t>
            </a:r>
            <a:r>
              <a:rPr lang="en-US" sz="2800" b="1" u="heavy" dirty="0">
                <a:uFill>
                  <a:solidFill>
                    <a:srgbClr val="BF0000"/>
                  </a:solidFill>
                </a:uFill>
                <a:latin typeface="Times New Roman" panose="02020603050405020304" pitchFamily="18" charset="0"/>
                <a:cs typeface="Calibri"/>
              </a:rPr>
              <a:t>Kumar</a:t>
            </a:r>
            <a:r>
              <a:rPr lang="en-US" sz="2800" b="1" u="heavy" spc="215" dirty="0">
                <a:uFill>
                  <a:solidFill>
                    <a:srgbClr val="BF0000"/>
                  </a:solidFill>
                </a:uFill>
                <a:latin typeface="Times New Roman" panose="02020603050405020304" pitchFamily="18" charset="0"/>
                <a:cs typeface="Calibri"/>
              </a:rPr>
              <a:t> </a:t>
            </a:r>
            <a:r>
              <a:rPr lang="en-US" sz="2800" b="1" u="heavy" dirty="0">
                <a:uFill>
                  <a:solidFill>
                    <a:srgbClr val="BF0000"/>
                  </a:solidFill>
                </a:uFill>
                <a:latin typeface="Times New Roman" panose="02020603050405020304" pitchFamily="18" charset="0"/>
                <a:cs typeface="Calibri"/>
              </a:rPr>
              <a:t>Dang</a:t>
            </a:r>
            <a:r>
              <a:rPr lang="en-US" sz="2800" b="1" u="heavy" spc="215" dirty="0">
                <a:uFill>
                  <a:solidFill>
                    <a:srgbClr val="BF0000"/>
                  </a:solidFill>
                </a:uFill>
                <a:latin typeface="Times New Roman" panose="02020603050405020304" pitchFamily="18" charset="0"/>
                <a:cs typeface="Calibri"/>
              </a:rPr>
              <a:t> </a:t>
            </a:r>
            <a:r>
              <a:rPr lang="en-US" sz="2800" b="1" u="heavy" dirty="0">
                <a:uFill>
                  <a:solidFill>
                    <a:srgbClr val="BF0000"/>
                  </a:solidFill>
                </a:uFill>
                <a:latin typeface="Times New Roman" panose="02020603050405020304" pitchFamily="18" charset="0"/>
                <a:cs typeface="Calibri"/>
              </a:rPr>
              <a:t>[2014]</a:t>
            </a:r>
            <a:r>
              <a:rPr lang="en-US" sz="2800" b="1" u="heavy" spc="229" dirty="0">
                <a:uFill>
                  <a:solidFill>
                    <a:srgbClr val="BF0000"/>
                  </a:solidFill>
                </a:uFill>
                <a:latin typeface="Times New Roman" panose="02020603050405020304" pitchFamily="18" charset="0"/>
                <a:cs typeface="Calibri"/>
              </a:rPr>
              <a:t> </a:t>
            </a:r>
            <a:r>
              <a:rPr lang="en-US" sz="2800" b="1" u="heavy" dirty="0" smtClean="0">
                <a:uFill>
                  <a:solidFill>
                    <a:srgbClr val="BF0000"/>
                  </a:solidFill>
                </a:uFill>
                <a:latin typeface="Times New Roman" panose="02020603050405020304" pitchFamily="18" charset="0"/>
                <a:cs typeface="Calibri"/>
              </a:rPr>
              <a:t>361 ITR 137 </a:t>
            </a:r>
            <a:r>
              <a:rPr lang="en-US" sz="2800" b="1" u="heavy" spc="-9" dirty="0" smtClean="0">
                <a:uFill>
                  <a:solidFill>
                    <a:srgbClr val="BF0000"/>
                  </a:solidFill>
                </a:uFill>
                <a:latin typeface="Times New Roman" panose="02020603050405020304" pitchFamily="18" charset="0"/>
                <a:cs typeface="Calibri"/>
              </a:rPr>
              <a:t>(Delhi</a:t>
            </a:r>
            <a:r>
              <a:rPr lang="en-US" sz="2800" b="1" u="heavy" spc="-9" dirty="0">
                <a:uFill>
                  <a:solidFill>
                    <a:srgbClr val="BF0000"/>
                  </a:solidFill>
                </a:uFill>
                <a:latin typeface="Times New Roman" panose="02020603050405020304" pitchFamily="18" charset="0"/>
                <a:cs typeface="Calibri"/>
              </a:rPr>
              <a:t>)</a:t>
            </a:r>
            <a:r>
              <a:rPr lang="en-US" sz="2800" b="1" spc="-9"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486" dirty="0">
                <a:latin typeface="Times New Roman" panose="02020603050405020304" pitchFamily="18" charset="0"/>
                <a:cs typeface="Calibri"/>
              </a:rPr>
              <a:t> </a:t>
            </a:r>
            <a:r>
              <a:rPr lang="en-US" sz="2800" dirty="0">
                <a:latin typeface="Times New Roman" panose="02020603050405020304" pitchFamily="18" charset="0"/>
                <a:cs typeface="Calibri"/>
              </a:rPr>
              <a:t>rationale</a:t>
            </a:r>
            <a:r>
              <a:rPr lang="en-US" sz="2800" spc="495" dirty="0">
                <a:latin typeface="Times New Roman" panose="02020603050405020304" pitchFamily="18" charset="0"/>
                <a:cs typeface="Calibri"/>
              </a:rPr>
              <a:t> </a:t>
            </a:r>
            <a:r>
              <a:rPr lang="en-US" sz="2800" dirty="0">
                <a:latin typeface="Times New Roman" panose="02020603050405020304" pitchFamily="18" charset="0"/>
                <a:cs typeface="Calibri"/>
              </a:rPr>
              <a:t>behind</a:t>
            </a:r>
            <a:r>
              <a:rPr lang="en-US" sz="2800" spc="481" dirty="0">
                <a:latin typeface="Times New Roman" panose="02020603050405020304" pitchFamily="18" charset="0"/>
                <a:cs typeface="Calibri"/>
              </a:rPr>
              <a:t> </a:t>
            </a:r>
            <a:r>
              <a:rPr lang="en-US" sz="2800" dirty="0">
                <a:latin typeface="Times New Roman" panose="02020603050405020304" pitchFamily="18" charset="0"/>
                <a:cs typeface="Calibri"/>
              </a:rPr>
              <a:t>Sec.</a:t>
            </a:r>
            <a:r>
              <a:rPr lang="en-US" sz="2800" spc="472" dirty="0">
                <a:latin typeface="Times New Roman" panose="02020603050405020304" pitchFamily="18" charset="0"/>
                <a:cs typeface="Calibri"/>
              </a:rPr>
              <a:t> </a:t>
            </a:r>
            <a:r>
              <a:rPr lang="en-US" sz="2800" dirty="0">
                <a:latin typeface="Times New Roman" panose="02020603050405020304" pitchFamily="18" charset="0"/>
                <a:cs typeface="Calibri"/>
              </a:rPr>
              <a:t>249(4)</a:t>
            </a:r>
            <a:r>
              <a:rPr lang="en-US" sz="2800" spc="481" dirty="0">
                <a:latin typeface="Times New Roman" panose="02020603050405020304" pitchFamily="18" charset="0"/>
                <a:cs typeface="Calibri"/>
              </a:rPr>
              <a:t> </a:t>
            </a:r>
            <a:r>
              <a:rPr lang="en-US" sz="2800" dirty="0">
                <a:latin typeface="Times New Roman" panose="02020603050405020304" pitchFamily="18" charset="0"/>
                <a:cs typeface="Calibri"/>
              </a:rPr>
              <a:t>appears</a:t>
            </a:r>
            <a:r>
              <a:rPr lang="en-US" sz="2800" spc="486"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477" dirty="0">
                <a:latin typeface="Times New Roman" panose="02020603050405020304" pitchFamily="18" charset="0"/>
                <a:cs typeface="Calibri"/>
              </a:rPr>
              <a:t> </a:t>
            </a:r>
            <a:r>
              <a:rPr lang="en-US" sz="2800" dirty="0">
                <a:latin typeface="Times New Roman" panose="02020603050405020304" pitchFamily="18" charset="0"/>
                <a:cs typeface="Calibri"/>
              </a:rPr>
              <a:t>be</a:t>
            </a:r>
            <a:r>
              <a:rPr lang="en-US" sz="2800" spc="486" dirty="0">
                <a:latin typeface="Times New Roman" panose="02020603050405020304" pitchFamily="18" charset="0"/>
                <a:cs typeface="Calibri"/>
              </a:rPr>
              <a:t> </a:t>
            </a:r>
            <a:r>
              <a:rPr lang="en-US" sz="2800" dirty="0">
                <a:latin typeface="Times New Roman" panose="02020603050405020304" pitchFamily="18" charset="0"/>
                <a:cs typeface="Calibri"/>
              </a:rPr>
              <a:t>that</a:t>
            </a:r>
            <a:r>
              <a:rPr lang="en-US" sz="2800" spc="477" dirty="0">
                <a:latin typeface="Times New Roman" panose="02020603050405020304" pitchFamily="18" charset="0"/>
                <a:cs typeface="Calibri"/>
              </a:rPr>
              <a:t> </a:t>
            </a:r>
            <a:r>
              <a:rPr lang="en-US" sz="2800" dirty="0">
                <a:latin typeface="Times New Roman" panose="02020603050405020304" pitchFamily="18" charset="0"/>
                <a:cs typeface="Calibri"/>
              </a:rPr>
              <a:t>where</a:t>
            </a:r>
            <a:r>
              <a:rPr lang="en-US" sz="2800" spc="490" dirty="0">
                <a:latin typeface="Times New Roman" panose="02020603050405020304" pitchFamily="18" charset="0"/>
                <a:cs typeface="Calibri"/>
              </a:rPr>
              <a:t> </a:t>
            </a:r>
            <a:r>
              <a:rPr lang="en-US" sz="2800" spc="-23" dirty="0">
                <a:latin typeface="Times New Roman" panose="02020603050405020304" pitchFamily="18" charset="0"/>
                <a:cs typeface="Calibri"/>
              </a:rPr>
              <a:t>an </a:t>
            </a:r>
            <a:r>
              <a:rPr lang="en-US" sz="2800" dirty="0" err="1">
                <a:latin typeface="Times New Roman" panose="02020603050405020304" pitchFamily="18" charset="0"/>
                <a:cs typeface="Calibri"/>
              </a:rPr>
              <a:t>Assessee</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has</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filed</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a</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return</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of</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income,</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then</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73" dirty="0">
                <a:latin typeface="Times New Roman" panose="02020603050405020304" pitchFamily="18" charset="0"/>
                <a:cs typeface="Calibri"/>
              </a:rPr>
              <a:t>  </a:t>
            </a:r>
            <a:r>
              <a:rPr lang="en-US" sz="2800" dirty="0">
                <a:latin typeface="Times New Roman" panose="02020603050405020304" pitchFamily="18" charset="0"/>
                <a:cs typeface="Calibri"/>
              </a:rPr>
              <a:t>tax</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which</a:t>
            </a:r>
            <a:r>
              <a:rPr lang="en-US" sz="2800" spc="69" dirty="0">
                <a:latin typeface="Times New Roman" panose="02020603050405020304" pitchFamily="18" charset="0"/>
                <a:cs typeface="Calibri"/>
              </a:rPr>
              <a:t>  </a:t>
            </a:r>
            <a:r>
              <a:rPr lang="en-US" sz="2800" spc="-23" dirty="0">
                <a:latin typeface="Times New Roman" panose="02020603050405020304" pitchFamily="18" charset="0"/>
                <a:cs typeface="Calibri"/>
              </a:rPr>
              <a:t>is </a:t>
            </a:r>
            <a:r>
              <a:rPr lang="en-US" sz="2800" dirty="0">
                <a:latin typeface="Times New Roman" panose="02020603050405020304" pitchFamily="18" charset="0"/>
                <a:cs typeface="Calibri"/>
              </a:rPr>
              <a:t>admittedly</a:t>
            </a:r>
            <a:r>
              <a:rPr lang="en-US" sz="2800" spc="348" dirty="0">
                <a:latin typeface="Times New Roman" panose="02020603050405020304" pitchFamily="18" charset="0"/>
                <a:cs typeface="Calibri"/>
              </a:rPr>
              <a:t> </a:t>
            </a:r>
            <a:r>
              <a:rPr lang="en-US" sz="2800" dirty="0">
                <a:latin typeface="Times New Roman" panose="02020603050405020304" pitchFamily="18" charset="0"/>
                <a:cs typeface="Calibri"/>
              </a:rPr>
              <a:t>payable</a:t>
            </a:r>
            <a:r>
              <a:rPr lang="en-US" sz="2800" spc="353" dirty="0">
                <a:latin typeface="Times New Roman" panose="02020603050405020304" pitchFamily="18" charset="0"/>
                <a:cs typeface="Calibri"/>
              </a:rPr>
              <a:t> </a:t>
            </a:r>
            <a:r>
              <a:rPr lang="en-US" sz="2800" dirty="0">
                <a:latin typeface="Times New Roman" panose="02020603050405020304" pitchFamily="18" charset="0"/>
                <a:cs typeface="Calibri"/>
              </a:rPr>
              <a:t>by</a:t>
            </a:r>
            <a:r>
              <a:rPr lang="en-US" sz="2800" spc="325"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353" dirty="0">
                <a:latin typeface="Times New Roman" panose="02020603050405020304" pitchFamily="18" charset="0"/>
                <a:cs typeface="Calibri"/>
              </a:rPr>
              <a:t> </a:t>
            </a:r>
            <a:r>
              <a:rPr lang="en-US" sz="2800" dirty="0" err="1">
                <a:latin typeface="Times New Roman" panose="02020603050405020304" pitchFamily="18" charset="0"/>
                <a:cs typeface="Calibri"/>
              </a:rPr>
              <a:t>Assessee</a:t>
            </a:r>
            <a:r>
              <a:rPr lang="en-US" sz="2800" spc="353" dirty="0">
                <a:latin typeface="Times New Roman" panose="02020603050405020304" pitchFamily="18" charset="0"/>
                <a:cs typeface="Calibri"/>
              </a:rPr>
              <a:t> </a:t>
            </a:r>
            <a:r>
              <a:rPr lang="en-US" sz="2800" dirty="0">
                <a:latin typeface="Times New Roman" panose="02020603050405020304" pitchFamily="18" charset="0"/>
                <a:cs typeface="Calibri"/>
              </a:rPr>
              <a:t>should</a:t>
            </a:r>
            <a:r>
              <a:rPr lang="en-US" sz="2800" spc="344" dirty="0">
                <a:latin typeface="Times New Roman" panose="02020603050405020304" pitchFamily="18" charset="0"/>
                <a:cs typeface="Calibri"/>
              </a:rPr>
              <a:t> </a:t>
            </a:r>
            <a:r>
              <a:rPr lang="en-US" sz="2800" dirty="0">
                <a:latin typeface="Times New Roman" panose="02020603050405020304" pitchFamily="18" charset="0"/>
                <a:cs typeface="Calibri"/>
              </a:rPr>
              <a:t>be</a:t>
            </a:r>
            <a:r>
              <a:rPr lang="en-US" sz="2800" spc="348" dirty="0">
                <a:latin typeface="Times New Roman" panose="02020603050405020304" pitchFamily="18" charset="0"/>
                <a:cs typeface="Calibri"/>
              </a:rPr>
              <a:t> </a:t>
            </a:r>
            <a:r>
              <a:rPr lang="en-US" sz="2800" dirty="0">
                <a:latin typeface="Times New Roman" panose="02020603050405020304" pitchFamily="18" charset="0"/>
                <a:cs typeface="Calibri"/>
              </a:rPr>
              <a:t>paid</a:t>
            </a:r>
            <a:r>
              <a:rPr lang="en-US" sz="2800" spc="348" dirty="0">
                <a:latin typeface="Times New Roman" panose="02020603050405020304" pitchFamily="18" charset="0"/>
                <a:cs typeface="Calibri"/>
              </a:rPr>
              <a:t> </a:t>
            </a:r>
            <a:r>
              <a:rPr lang="en-US" sz="2800" dirty="0">
                <a:latin typeface="Times New Roman" panose="02020603050405020304" pitchFamily="18" charset="0"/>
                <a:cs typeface="Calibri"/>
              </a:rPr>
              <a:t>prior</a:t>
            </a:r>
            <a:r>
              <a:rPr lang="en-US" sz="2800" spc="335"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339" dirty="0">
                <a:latin typeface="Times New Roman" panose="02020603050405020304" pitchFamily="18" charset="0"/>
                <a:cs typeface="Calibri"/>
              </a:rPr>
              <a:t> </a:t>
            </a:r>
            <a:r>
              <a:rPr lang="en-US" sz="2800" spc="-23" dirty="0">
                <a:latin typeface="Times New Roman" panose="02020603050405020304" pitchFamily="18" charset="0"/>
                <a:cs typeface="Calibri"/>
              </a:rPr>
              <a:t>the </a:t>
            </a:r>
            <a:r>
              <a:rPr lang="en-US" sz="2800" dirty="0">
                <a:latin typeface="Times New Roman" panose="02020603050405020304" pitchFamily="18" charset="0"/>
                <a:cs typeface="Calibri"/>
              </a:rPr>
              <a:t>hearing</a:t>
            </a:r>
            <a:r>
              <a:rPr lang="en-US" sz="2800" spc="215" dirty="0">
                <a:latin typeface="Times New Roman" panose="02020603050405020304" pitchFamily="18" charset="0"/>
                <a:cs typeface="Calibri"/>
              </a:rPr>
              <a:t> </a:t>
            </a:r>
            <a:r>
              <a:rPr lang="en-US" sz="2800" dirty="0">
                <a:latin typeface="Times New Roman" panose="02020603050405020304" pitchFamily="18" charset="0"/>
                <a:cs typeface="Calibri"/>
              </a:rPr>
              <a:t>of</a:t>
            </a:r>
            <a:r>
              <a:rPr lang="en-US" sz="2800" spc="206" dirty="0">
                <a:latin typeface="Times New Roman" panose="02020603050405020304" pitchFamily="18" charset="0"/>
                <a:cs typeface="Calibri"/>
              </a:rPr>
              <a:t> </a:t>
            </a:r>
            <a:r>
              <a:rPr lang="en-US" sz="2800" dirty="0">
                <a:latin typeface="Times New Roman" panose="02020603050405020304" pitchFamily="18" charset="0"/>
                <a:cs typeface="Calibri"/>
              </a:rPr>
              <a:t>any</a:t>
            </a:r>
            <a:r>
              <a:rPr lang="en-US" sz="2800" spc="215" dirty="0">
                <a:latin typeface="Times New Roman" panose="02020603050405020304" pitchFamily="18" charset="0"/>
                <a:cs typeface="Calibri"/>
              </a:rPr>
              <a:t> </a:t>
            </a:r>
            <a:r>
              <a:rPr lang="en-US" sz="2800" dirty="0">
                <a:latin typeface="Times New Roman" panose="02020603050405020304" pitchFamily="18" charset="0"/>
                <a:cs typeface="Calibri"/>
              </a:rPr>
              <a:t>appeal</a:t>
            </a:r>
            <a:r>
              <a:rPr lang="en-US" sz="2800" spc="220" dirty="0">
                <a:latin typeface="Times New Roman" panose="02020603050405020304" pitchFamily="18" charset="0"/>
                <a:cs typeface="Calibri"/>
              </a:rPr>
              <a:t> </a:t>
            </a:r>
            <a:r>
              <a:rPr lang="en-US" sz="2800" dirty="0">
                <a:latin typeface="Times New Roman" panose="02020603050405020304" pitchFamily="18" charset="0"/>
                <a:cs typeface="Calibri"/>
              </a:rPr>
              <a:t>filed</a:t>
            </a:r>
            <a:r>
              <a:rPr lang="en-US" sz="2800" spc="215" dirty="0">
                <a:latin typeface="Times New Roman" panose="02020603050405020304" pitchFamily="18" charset="0"/>
                <a:cs typeface="Calibri"/>
              </a:rPr>
              <a:t> </a:t>
            </a:r>
            <a:r>
              <a:rPr lang="en-US" sz="2800" dirty="0">
                <a:latin typeface="Times New Roman" panose="02020603050405020304" pitchFamily="18" charset="0"/>
                <a:cs typeface="Calibri"/>
              </a:rPr>
              <a:t>by</a:t>
            </a:r>
            <a:r>
              <a:rPr lang="en-US" sz="2800" spc="215"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215" dirty="0">
                <a:latin typeface="Times New Roman" panose="02020603050405020304" pitchFamily="18" charset="0"/>
                <a:cs typeface="Calibri"/>
              </a:rPr>
              <a:t> </a:t>
            </a:r>
            <a:r>
              <a:rPr lang="en-US" sz="2800" dirty="0" err="1">
                <a:latin typeface="Times New Roman" panose="02020603050405020304" pitchFamily="18" charset="0"/>
                <a:cs typeface="Calibri"/>
              </a:rPr>
              <a:t>Assessee</a:t>
            </a:r>
            <a:r>
              <a:rPr lang="en-US" sz="2800" dirty="0">
                <a:latin typeface="Times New Roman" panose="02020603050405020304" pitchFamily="18" charset="0"/>
                <a:cs typeface="Calibri"/>
              </a:rPr>
              <a:t>.</a:t>
            </a:r>
            <a:r>
              <a:rPr lang="en-US" sz="2800" spc="202"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215" dirty="0">
                <a:latin typeface="Times New Roman" panose="02020603050405020304" pitchFamily="18" charset="0"/>
                <a:cs typeface="Calibri"/>
              </a:rPr>
              <a:t> </a:t>
            </a:r>
            <a:r>
              <a:rPr lang="en-US" sz="2800" dirty="0">
                <a:latin typeface="Times New Roman" panose="02020603050405020304" pitchFamily="18" charset="0"/>
                <a:cs typeface="Calibri"/>
              </a:rPr>
              <a:t>rationale</a:t>
            </a:r>
            <a:r>
              <a:rPr lang="en-US" sz="2800" spc="225" dirty="0">
                <a:latin typeface="Times New Roman" panose="02020603050405020304" pitchFamily="18" charset="0"/>
                <a:cs typeface="Calibri"/>
              </a:rPr>
              <a:t> </a:t>
            </a:r>
            <a:r>
              <a:rPr lang="en-US" sz="2800" spc="-9" dirty="0">
                <a:latin typeface="Times New Roman" panose="02020603050405020304" pitchFamily="18" charset="0"/>
                <a:cs typeface="Calibri"/>
              </a:rPr>
              <a:t>seems </a:t>
            </a:r>
            <a:r>
              <a:rPr lang="en-US" sz="2800" dirty="0">
                <a:latin typeface="Times New Roman" panose="02020603050405020304" pitchFamily="18" charset="0"/>
                <a:cs typeface="Calibri"/>
              </a:rPr>
              <a:t>very</a:t>
            </a:r>
            <a:r>
              <a:rPr lang="en-US" sz="2800" spc="335" dirty="0">
                <a:latin typeface="Times New Roman" panose="02020603050405020304" pitchFamily="18" charset="0"/>
                <a:cs typeface="Calibri"/>
              </a:rPr>
              <a:t> </a:t>
            </a:r>
            <a:r>
              <a:rPr lang="en-US" sz="2800" dirty="0">
                <a:latin typeface="Times New Roman" panose="02020603050405020304" pitchFamily="18" charset="0"/>
                <a:cs typeface="Calibri"/>
              </a:rPr>
              <a:t>logical</a:t>
            </a:r>
            <a:r>
              <a:rPr lang="en-US" sz="2800" spc="325" dirty="0">
                <a:latin typeface="Times New Roman" panose="02020603050405020304" pitchFamily="18" charset="0"/>
                <a:cs typeface="Calibri"/>
              </a:rPr>
              <a:t> </a:t>
            </a:r>
            <a:r>
              <a:rPr lang="en-US" sz="2800" dirty="0">
                <a:latin typeface="Times New Roman" panose="02020603050405020304" pitchFamily="18" charset="0"/>
                <a:cs typeface="Calibri"/>
              </a:rPr>
              <a:t>for</a:t>
            </a:r>
            <a:r>
              <a:rPr lang="en-US" sz="2800" spc="330"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335" dirty="0">
                <a:latin typeface="Times New Roman" panose="02020603050405020304" pitchFamily="18" charset="0"/>
                <a:cs typeface="Calibri"/>
              </a:rPr>
              <a:t> </a:t>
            </a:r>
            <a:r>
              <a:rPr lang="en-US" sz="2800" dirty="0">
                <a:latin typeface="Times New Roman" panose="02020603050405020304" pitchFamily="18" charset="0"/>
                <a:cs typeface="Calibri"/>
              </a:rPr>
              <a:t>reason</a:t>
            </a:r>
            <a:r>
              <a:rPr lang="en-US" sz="2800" spc="330" dirty="0">
                <a:latin typeface="Times New Roman" panose="02020603050405020304" pitchFamily="18" charset="0"/>
                <a:cs typeface="Calibri"/>
              </a:rPr>
              <a:t> </a:t>
            </a:r>
            <a:r>
              <a:rPr lang="en-US" sz="2800" dirty="0">
                <a:latin typeface="Times New Roman" panose="02020603050405020304" pitchFamily="18" charset="0"/>
                <a:cs typeface="Calibri"/>
              </a:rPr>
              <a:t>that</a:t>
            </a:r>
            <a:r>
              <a:rPr lang="en-US" sz="2800" spc="325" dirty="0">
                <a:latin typeface="Times New Roman" panose="02020603050405020304" pitchFamily="18" charset="0"/>
                <a:cs typeface="Calibri"/>
              </a:rPr>
              <a:t> </a:t>
            </a:r>
            <a:r>
              <a:rPr lang="en-US" sz="2800" dirty="0">
                <a:latin typeface="Times New Roman" panose="02020603050405020304" pitchFamily="18" charset="0"/>
                <a:cs typeface="Calibri"/>
              </a:rPr>
              <a:t>no</a:t>
            </a:r>
            <a:r>
              <a:rPr lang="en-US" sz="2800" spc="335" dirty="0">
                <a:latin typeface="Times New Roman" panose="02020603050405020304" pitchFamily="18" charset="0"/>
                <a:cs typeface="Calibri"/>
              </a:rPr>
              <a:t> </a:t>
            </a:r>
            <a:r>
              <a:rPr lang="en-US" sz="2800" dirty="0" err="1">
                <a:latin typeface="Times New Roman" panose="02020603050405020304" pitchFamily="18" charset="0"/>
                <a:cs typeface="Calibri"/>
              </a:rPr>
              <a:t>Assessee</a:t>
            </a:r>
            <a:r>
              <a:rPr lang="en-US" sz="2800" spc="335" dirty="0">
                <a:latin typeface="Times New Roman" panose="02020603050405020304" pitchFamily="18" charset="0"/>
                <a:cs typeface="Calibri"/>
              </a:rPr>
              <a:t> </a:t>
            </a:r>
            <a:r>
              <a:rPr lang="en-US" sz="2800" dirty="0">
                <a:latin typeface="Times New Roman" panose="02020603050405020304" pitchFamily="18" charset="0"/>
                <a:cs typeface="Calibri"/>
              </a:rPr>
              <a:t>can</a:t>
            </a:r>
            <a:r>
              <a:rPr lang="en-US" sz="2800" spc="330" dirty="0">
                <a:latin typeface="Times New Roman" panose="02020603050405020304" pitchFamily="18" charset="0"/>
                <a:cs typeface="Calibri"/>
              </a:rPr>
              <a:t> </a:t>
            </a:r>
            <a:r>
              <a:rPr lang="en-US" sz="2800" dirty="0">
                <a:latin typeface="Times New Roman" panose="02020603050405020304" pitchFamily="18" charset="0"/>
                <a:cs typeface="Calibri"/>
              </a:rPr>
              <a:t>be</a:t>
            </a:r>
            <a:r>
              <a:rPr lang="en-US" sz="2800" spc="335" dirty="0">
                <a:latin typeface="Times New Roman" panose="02020603050405020304" pitchFamily="18" charset="0"/>
                <a:cs typeface="Calibri"/>
              </a:rPr>
              <a:t> </a:t>
            </a:r>
            <a:r>
              <a:rPr lang="en-US" sz="2800" dirty="0">
                <a:latin typeface="Times New Roman" panose="02020603050405020304" pitchFamily="18" charset="0"/>
                <a:cs typeface="Calibri"/>
              </a:rPr>
              <a:t>heard</a:t>
            </a:r>
            <a:r>
              <a:rPr lang="en-US" sz="2800" spc="335" dirty="0">
                <a:latin typeface="Times New Roman" panose="02020603050405020304" pitchFamily="18" charset="0"/>
                <a:cs typeface="Calibri"/>
              </a:rPr>
              <a:t> </a:t>
            </a:r>
            <a:r>
              <a:rPr lang="en-US" sz="2800" dirty="0">
                <a:latin typeface="Times New Roman" panose="02020603050405020304" pitchFamily="18" charset="0"/>
                <a:cs typeface="Calibri"/>
              </a:rPr>
              <a:t>in</a:t>
            </a:r>
            <a:r>
              <a:rPr lang="en-US" sz="2800" spc="330" dirty="0">
                <a:latin typeface="Times New Roman" panose="02020603050405020304" pitchFamily="18" charset="0"/>
                <a:cs typeface="Calibri"/>
              </a:rPr>
              <a:t> </a:t>
            </a:r>
            <a:r>
              <a:rPr lang="en-US" sz="2800" spc="-23" dirty="0">
                <a:latin typeface="Times New Roman" panose="02020603050405020304" pitchFamily="18" charset="0"/>
                <a:cs typeface="Calibri"/>
              </a:rPr>
              <a:t>an </a:t>
            </a:r>
            <a:r>
              <a:rPr lang="en-US" sz="2800" dirty="0">
                <a:latin typeface="Times New Roman" panose="02020603050405020304" pitchFamily="18" charset="0"/>
                <a:cs typeface="Calibri"/>
              </a:rPr>
              <a:t>appeal</a:t>
            </a:r>
            <a:r>
              <a:rPr lang="en-US" sz="2800" spc="78" dirty="0">
                <a:latin typeface="Times New Roman" panose="02020603050405020304" pitchFamily="18" charset="0"/>
                <a:cs typeface="Calibri"/>
              </a:rPr>
              <a:t> </a:t>
            </a:r>
            <a:r>
              <a:rPr lang="en-US" sz="2800" dirty="0">
                <a:latin typeface="Times New Roman" panose="02020603050405020304" pitchFamily="18" charset="0"/>
                <a:cs typeface="Calibri"/>
              </a:rPr>
              <a:t>where</a:t>
            </a:r>
            <a:r>
              <a:rPr lang="en-US" sz="2800" spc="78"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tax</a:t>
            </a:r>
            <a:r>
              <a:rPr lang="en-US" sz="2800" spc="60" dirty="0">
                <a:latin typeface="Times New Roman" panose="02020603050405020304" pitchFamily="18" charset="0"/>
                <a:cs typeface="Calibri"/>
              </a:rPr>
              <a:t> </a:t>
            </a:r>
            <a:r>
              <a:rPr lang="en-US" sz="2800" dirty="0">
                <a:latin typeface="Times New Roman" panose="02020603050405020304" pitchFamily="18" charset="0"/>
                <a:cs typeface="Calibri"/>
              </a:rPr>
              <a:t>which</a:t>
            </a:r>
            <a:r>
              <a:rPr lang="en-US" sz="2800" spc="73" dirty="0">
                <a:latin typeface="Times New Roman" panose="02020603050405020304" pitchFamily="18" charset="0"/>
                <a:cs typeface="Calibri"/>
              </a:rPr>
              <a:t> </a:t>
            </a:r>
            <a:r>
              <a:rPr lang="en-US" sz="2800" dirty="0">
                <a:latin typeface="Times New Roman" panose="02020603050405020304" pitchFamily="18" charset="0"/>
                <a:cs typeface="Calibri"/>
              </a:rPr>
              <a:t>is</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admittedly</a:t>
            </a:r>
            <a:r>
              <a:rPr lang="en-US" sz="2800" spc="83" dirty="0">
                <a:latin typeface="Times New Roman" panose="02020603050405020304" pitchFamily="18" charset="0"/>
                <a:cs typeface="Calibri"/>
              </a:rPr>
              <a:t> </a:t>
            </a:r>
            <a:r>
              <a:rPr lang="en-US" sz="2800" dirty="0">
                <a:latin typeface="Times New Roman" panose="02020603050405020304" pitchFamily="18" charset="0"/>
                <a:cs typeface="Calibri"/>
              </a:rPr>
              <a:t>payable</a:t>
            </a:r>
            <a:r>
              <a:rPr lang="en-US" sz="2800" spc="83" dirty="0">
                <a:latin typeface="Times New Roman" panose="02020603050405020304" pitchFamily="18" charset="0"/>
                <a:cs typeface="Calibri"/>
              </a:rPr>
              <a:t> </a:t>
            </a:r>
            <a:r>
              <a:rPr lang="en-US" sz="2800" dirty="0">
                <a:latin typeface="Times New Roman" panose="02020603050405020304" pitchFamily="18" charset="0"/>
                <a:cs typeface="Calibri"/>
              </a:rPr>
              <a:t>by</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64" dirty="0">
                <a:latin typeface="Times New Roman" panose="02020603050405020304" pitchFamily="18" charset="0"/>
                <a:cs typeface="Calibri"/>
              </a:rPr>
              <a:t> </a:t>
            </a:r>
            <a:r>
              <a:rPr lang="en-US" sz="2800" spc="-9" dirty="0" err="1">
                <a:latin typeface="Times New Roman" panose="02020603050405020304" pitchFamily="18" charset="0"/>
                <a:cs typeface="Calibri"/>
              </a:rPr>
              <a:t>Assessee</a:t>
            </a:r>
            <a:r>
              <a:rPr lang="en-US" sz="2800" spc="-9" dirty="0">
                <a:latin typeface="Times New Roman" panose="02020603050405020304" pitchFamily="18" charset="0"/>
                <a:cs typeface="Calibri"/>
              </a:rPr>
              <a:t> </a:t>
            </a:r>
            <a:r>
              <a:rPr lang="en-US" sz="2800" dirty="0">
                <a:latin typeface="Times New Roman" panose="02020603050405020304" pitchFamily="18" charset="0"/>
                <a:cs typeface="Calibri"/>
              </a:rPr>
              <a:t>is</a:t>
            </a:r>
            <a:r>
              <a:rPr lang="en-US" sz="2800" spc="-60" dirty="0">
                <a:latin typeface="Times New Roman" panose="02020603050405020304" pitchFamily="18" charset="0"/>
                <a:cs typeface="Calibri"/>
              </a:rPr>
              <a:t> </a:t>
            </a:r>
            <a:r>
              <a:rPr lang="en-US" sz="2800" dirty="0">
                <a:latin typeface="Times New Roman" panose="02020603050405020304" pitchFamily="18" charset="0"/>
                <a:cs typeface="Calibri"/>
              </a:rPr>
              <a:t>outstanding.</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It</a:t>
            </a:r>
            <a:r>
              <a:rPr lang="en-US" sz="2800" spc="-55" dirty="0">
                <a:latin typeface="Times New Roman" panose="02020603050405020304" pitchFamily="18" charset="0"/>
                <a:cs typeface="Calibri"/>
              </a:rPr>
              <a:t> </a:t>
            </a:r>
            <a:r>
              <a:rPr lang="en-US" sz="2800" dirty="0">
                <a:latin typeface="Times New Roman" panose="02020603050405020304" pitchFamily="18" charset="0"/>
                <a:cs typeface="Calibri"/>
              </a:rPr>
              <a:t>is</a:t>
            </a:r>
            <a:r>
              <a:rPr lang="en-US" sz="2800" spc="-46"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50" dirty="0">
                <a:latin typeface="Times New Roman" panose="02020603050405020304" pitchFamily="18" charset="0"/>
                <a:cs typeface="Calibri"/>
              </a:rPr>
              <a:t> </a:t>
            </a:r>
            <a:r>
              <a:rPr lang="en-US" sz="2800" spc="-9" dirty="0">
                <a:latin typeface="Times New Roman" panose="02020603050405020304" pitchFamily="18" charset="0"/>
                <a:cs typeface="Calibri"/>
              </a:rPr>
              <a:t>enforce</a:t>
            </a:r>
            <a:r>
              <a:rPr lang="en-US" sz="2800" spc="-50" dirty="0">
                <a:latin typeface="Times New Roman" panose="02020603050405020304" pitchFamily="18" charset="0"/>
                <a:cs typeface="Calibri"/>
              </a:rPr>
              <a:t> </a:t>
            </a:r>
            <a:r>
              <a:rPr lang="en-US" sz="2800" spc="-9" dirty="0">
                <a:latin typeface="Times New Roman" panose="02020603050405020304" pitchFamily="18" charset="0"/>
                <a:cs typeface="Calibri"/>
              </a:rPr>
              <a:t>payment</a:t>
            </a:r>
            <a:r>
              <a:rPr lang="en-US" sz="2800" spc="-50" dirty="0">
                <a:latin typeface="Times New Roman" panose="02020603050405020304" pitchFamily="18" charset="0"/>
                <a:cs typeface="Calibri"/>
              </a:rPr>
              <a:t> </a:t>
            </a:r>
            <a:r>
              <a:rPr lang="en-US" sz="2800" dirty="0">
                <a:latin typeface="Times New Roman" panose="02020603050405020304" pitchFamily="18" charset="0"/>
                <a:cs typeface="Calibri"/>
              </a:rPr>
              <a:t>of</a:t>
            </a:r>
            <a:r>
              <a:rPr lang="en-US" sz="2800" spc="-37" dirty="0">
                <a:latin typeface="Times New Roman" panose="02020603050405020304" pitchFamily="18" charset="0"/>
                <a:cs typeface="Calibri"/>
              </a:rPr>
              <a:t> </a:t>
            </a:r>
            <a:r>
              <a:rPr lang="en-US" sz="2800" dirty="0">
                <a:latin typeface="Times New Roman" panose="02020603050405020304" pitchFamily="18" charset="0"/>
                <a:cs typeface="Calibri"/>
              </a:rPr>
              <a:t>tax</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on</a:t>
            </a:r>
            <a:r>
              <a:rPr lang="en-US" sz="2800" spc="-46" dirty="0">
                <a:latin typeface="Times New Roman" panose="02020603050405020304" pitchFamily="18" charset="0"/>
                <a:cs typeface="Calibri"/>
              </a:rPr>
              <a:t> </a:t>
            </a:r>
            <a:r>
              <a:rPr lang="en-US" sz="2800" dirty="0">
                <a:latin typeface="Times New Roman" panose="02020603050405020304" pitchFamily="18" charset="0"/>
                <a:cs typeface="Calibri"/>
              </a:rPr>
              <a:t>admitted</a:t>
            </a:r>
            <a:r>
              <a:rPr lang="en-US" sz="2800" spc="-46" dirty="0">
                <a:latin typeface="Times New Roman" panose="02020603050405020304" pitchFamily="18" charset="0"/>
                <a:cs typeface="Calibri"/>
              </a:rPr>
              <a:t> </a:t>
            </a:r>
            <a:r>
              <a:rPr lang="en-US" sz="2800" spc="-9" dirty="0" smtClean="0">
                <a:latin typeface="Times New Roman" panose="02020603050405020304" pitchFamily="18" charset="0"/>
                <a:cs typeface="Calibri"/>
              </a:rPr>
              <a:t>income.</a:t>
            </a:r>
            <a:r>
              <a:rPr lang="en-US" sz="2800" dirty="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pPr marL="11062" marR="5822" algn="just">
              <a:spcBef>
                <a:spcPts val="92"/>
              </a:spcBef>
              <a:buClr>
                <a:schemeClr val="tx1"/>
              </a:buClr>
              <a:buSzPct val="83333"/>
              <a:tabLst>
                <a:tab pos="258483" algn="l"/>
              </a:tabLst>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p>
          <a:p>
            <a:pPr marL="11062" marR="5822" algn="just">
              <a:spcBef>
                <a:spcPts val="92"/>
              </a:spcBef>
              <a:buClr>
                <a:schemeClr val="tx1"/>
              </a:buClr>
              <a:buSzPct val="83333"/>
              <a:tabLst>
                <a:tab pos="258483" algn="l"/>
              </a:tabLst>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S</a:t>
            </a:r>
            <a:r>
              <a:rPr lang="en-US" sz="2800" dirty="0" smtClean="0">
                <a:latin typeface="Times New Roman" panose="02020603050405020304" pitchFamily="18" charset="0"/>
                <a:cs typeface="Times New Roman" panose="02020603050405020304" pitchFamily="18" charset="0"/>
              </a:rPr>
              <a:t>ince </a:t>
            </a:r>
            <a:r>
              <a:rPr lang="en-US" sz="2800" dirty="0">
                <a:latin typeface="Times New Roman" panose="02020603050405020304" pitchFamily="18" charset="0"/>
                <a:cs typeface="Times New Roman" panose="02020603050405020304" pitchFamily="18" charset="0"/>
              </a:rPr>
              <a:t>amount that had been seized by revenue from </a:t>
            </a:r>
            <a:r>
              <a:rPr lang="en-US" sz="2800" dirty="0" err="1">
                <a:latin typeface="Times New Roman" panose="02020603050405020304" pitchFamily="18" charset="0"/>
                <a:cs typeface="Times New Roman" panose="02020603050405020304" pitchFamily="18" charset="0"/>
              </a:rPr>
              <a:t>assessee</a:t>
            </a:r>
            <a:r>
              <a:rPr lang="en-US" sz="2800" dirty="0">
                <a:latin typeface="Times New Roman" panose="02020603050405020304" pitchFamily="18" charset="0"/>
                <a:cs typeface="Times New Roman" panose="02020603050405020304" pitchFamily="18" charset="0"/>
              </a:rPr>
              <a:t> was far in excess </a:t>
            </a:r>
            <a:r>
              <a:rPr lang="en-US" sz="2800" dirty="0" smtClean="0">
                <a:latin typeface="Times New Roman" panose="02020603050405020304" pitchFamily="18" charset="0"/>
                <a:cs typeface="Times New Roman" panose="02020603050405020304" pitchFamily="18" charset="0"/>
              </a:rPr>
              <a:t> </a:t>
            </a:r>
          </a:p>
          <a:p>
            <a:pPr marL="11062" marR="5822" algn="just">
              <a:spcBef>
                <a:spcPts val="92"/>
              </a:spcBef>
              <a:buClr>
                <a:schemeClr val="tx1"/>
              </a:buClr>
              <a:buSzPct val="83333"/>
              <a:tabLst>
                <a:tab pos="258483" algn="l"/>
              </a:tabLst>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of </a:t>
            </a:r>
            <a:r>
              <a:rPr lang="en-US" sz="2800" dirty="0">
                <a:latin typeface="Times New Roman" panose="02020603050405020304" pitchFamily="18" charset="0"/>
                <a:cs typeface="Times New Roman" panose="02020603050405020304" pitchFamily="18" charset="0"/>
              </a:rPr>
              <a:t>amount of tax payable on returned income, </a:t>
            </a:r>
            <a:r>
              <a:rPr lang="en-US" sz="2800" dirty="0" err="1">
                <a:latin typeface="Times New Roman" panose="02020603050405020304" pitchFamily="18" charset="0"/>
                <a:cs typeface="Times New Roman" panose="02020603050405020304" pitchFamily="18" charset="0"/>
              </a:rPr>
              <a:t>assessee</a:t>
            </a:r>
            <a:r>
              <a:rPr lang="en-US" sz="2800" dirty="0">
                <a:latin typeface="Times New Roman" panose="02020603050405020304" pitchFamily="18" charset="0"/>
                <a:cs typeface="Times New Roman" panose="02020603050405020304" pitchFamily="18" charset="0"/>
              </a:rPr>
              <a:t> could not have been </a:t>
            </a:r>
            <a:endParaRPr lang="en-US" sz="2800" dirty="0" smtClean="0">
              <a:latin typeface="Times New Roman" panose="02020603050405020304" pitchFamily="18" charset="0"/>
              <a:cs typeface="Times New Roman" panose="02020603050405020304" pitchFamily="18" charset="0"/>
            </a:endParaRPr>
          </a:p>
          <a:p>
            <a:pPr marL="11062" marR="5822" algn="just">
              <a:spcBef>
                <a:spcPts val="92"/>
              </a:spcBef>
              <a:buClr>
                <a:schemeClr val="tx1"/>
              </a:buClr>
              <a:buSzPct val="83333"/>
              <a:tabLst>
                <a:tab pos="258483" algn="l"/>
              </a:tabLst>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denied hearing</a:t>
            </a:r>
            <a:endParaRPr lang="en-US" sz="2800" dirty="0">
              <a:latin typeface="Times New Roman" panose="02020603050405020304" pitchFamily="18" charset="0"/>
              <a:cs typeface="Times New Roman" panose="02020603050405020304" pitchFamily="18" charset="0"/>
            </a:endParaRPr>
          </a:p>
        </p:txBody>
      </p:sp>
      <p:sp>
        <p:nvSpPr>
          <p:cNvPr id="11" name="object 11"/>
          <p:cNvSpPr/>
          <p:nvPr/>
        </p:nvSpPr>
        <p:spPr>
          <a:xfrm>
            <a:off x="83976" y="111967"/>
            <a:ext cx="12036489" cy="6624735"/>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B527A3E7-9843-1FEF-E5BF-C195F842492D}"/>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849894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72127" y="511324"/>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Time</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Limit</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for</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Disposal</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15</a:t>
            </a:fld>
            <a:endParaRPr sz="1284">
              <a:latin typeface="Calibri"/>
              <a:cs typeface="Calibri"/>
            </a:endParaRPr>
          </a:p>
        </p:txBody>
      </p:sp>
      <p:sp>
        <p:nvSpPr>
          <p:cNvPr id="7" name="Rectangle 6"/>
          <p:cNvSpPr/>
          <p:nvPr/>
        </p:nvSpPr>
        <p:spPr>
          <a:xfrm>
            <a:off x="656253" y="2250753"/>
            <a:ext cx="10879494" cy="2765181"/>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Within a period of one year from the end of the financial    year in which appeal is filed (where it is possible)</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 should be issued within 15 days of last hearing</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Instruction No.20/2003 dated 23.12.2003</a:t>
            </a:r>
          </a:p>
          <a:p>
            <a:pPr marL="285750" indent="-285750" algn="just">
              <a:lnSpc>
                <a:spcPct val="130000"/>
              </a:lnSpc>
              <a:buFont typeface="Wingdings" panose="05000000000000000000" pitchFamily="2" charset="2"/>
              <a:buChar char="q"/>
            </a:pPr>
            <a:endParaRPr lang="en-US" sz="2400" dirty="0">
              <a:latin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C2CA0411-DD91-442A-4F9C-01F7932B840F}"/>
              </a:ext>
            </a:extLst>
          </p:cNvPr>
          <p:cNvSpPr>
            <a:spLocks noGrp="1"/>
          </p:cNvSpPr>
          <p:nvPr>
            <p:ph type="sldNum" sz="quarter" idx="12"/>
          </p:nvPr>
        </p:nvSpPr>
        <p:spPr>
          <a:xfrm>
            <a:off x="11535747" y="6250716"/>
            <a:ext cx="451524" cy="438874"/>
          </a:xfrm>
        </p:spPr>
        <p:txBody>
          <a:bodyPr/>
          <a:lstStyle/>
          <a:p>
            <a:fld id="{663E248D-535E-4CA8-A429-9C3996B24BEF}" type="slidenum">
              <a:rPr lang="en-IN" sz="1600" smtClean="0">
                <a:solidFill>
                  <a:schemeClr val="tx1"/>
                </a:solidFill>
              </a:rPr>
              <a:t>15</a:t>
            </a:fld>
            <a:endParaRPr lang="en-IN" sz="1600" dirty="0">
              <a:solidFill>
                <a:schemeClr val="tx1"/>
              </a:solidFill>
            </a:endParaRPr>
          </a:p>
        </p:txBody>
      </p:sp>
      <p:sp>
        <p:nvSpPr>
          <p:cNvPr id="3" name="object 10">
            <a:extLst>
              <a:ext uri="{FF2B5EF4-FFF2-40B4-BE49-F238E27FC236}">
                <a16:creationId xmlns:a16="http://schemas.microsoft.com/office/drawing/2014/main" xmlns="" id="{DFBFEAFE-C0C5-EC02-FEA5-3B73C366D260}"/>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F9A4CA44-69DC-E9FA-8634-A260AF418A11}"/>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673092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350444"/>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Faceless</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Appeal</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Scheme</a:t>
            </a:r>
            <a:r>
              <a:rPr lang="en-US" sz="3200" spc="-444" dirty="0">
                <a:latin typeface="Times New Roman" panose="02020603050405020304" pitchFamily="18" charset="0"/>
              </a:rPr>
              <a:t>  </a:t>
            </a:r>
            <a:endParaRPr sz="3200" spc="-444" dirty="0">
              <a:latin typeface="Times New Roman" panose="02020603050405020304" pitchFamily="18" charset="0"/>
            </a:endParaRPr>
          </a:p>
        </p:txBody>
      </p:sp>
      <p:sp>
        <p:nvSpPr>
          <p:cNvPr id="11" name="object 11"/>
          <p:cNvSpPr txBox="1"/>
          <p:nvPr/>
        </p:nvSpPr>
        <p:spPr>
          <a:xfrm flipH="1">
            <a:off x="9396335" y="5879750"/>
            <a:ext cx="296303"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16</a:t>
            </a:fld>
            <a:endParaRPr sz="1284" dirty="0">
              <a:latin typeface="Calibri"/>
              <a:cs typeface="Calibri"/>
            </a:endParaRPr>
          </a:p>
        </p:txBody>
      </p:sp>
      <p:sp>
        <p:nvSpPr>
          <p:cNvPr id="7" name="Rectangle 6"/>
          <p:cNvSpPr/>
          <p:nvPr/>
        </p:nvSpPr>
        <p:spPr>
          <a:xfrm>
            <a:off x="469641" y="1546179"/>
            <a:ext cx="11252718" cy="4933658"/>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Section 250 (6B</a:t>
            </a:r>
            <a:r>
              <a:rPr lang="en-US" sz="2800" dirty="0" smtClean="0">
                <a:latin typeface="Times New Roman" panose="02020603050405020304" pitchFamily="18" charset="0"/>
              </a:rPr>
              <a:t>)* </a:t>
            </a:r>
            <a:r>
              <a:rPr lang="en-US" sz="2800" dirty="0">
                <a:latin typeface="Times New Roman" panose="02020603050405020304" pitchFamily="18" charset="0"/>
              </a:rPr>
              <a:t>– Central Government  to notify e-appeal scheme  for disposal of appeal so as to impart greater efficiency, transparency and accountability by</a:t>
            </a:r>
          </a:p>
          <a:p>
            <a:pPr algn="just">
              <a:lnSpc>
                <a:spcPct val="130000"/>
              </a:lnSpc>
            </a:pPr>
            <a:r>
              <a:rPr lang="en-US" sz="2800" dirty="0">
                <a:latin typeface="Times New Roman" panose="02020603050405020304" pitchFamily="18" charset="0"/>
              </a:rPr>
              <a:t>      a) eliminating interface between CIT(A) and appellant </a:t>
            </a:r>
          </a:p>
          <a:p>
            <a:pPr algn="just">
              <a:lnSpc>
                <a:spcPct val="130000"/>
              </a:lnSpc>
            </a:pPr>
            <a:r>
              <a:rPr lang="en-US" sz="2800" dirty="0">
                <a:latin typeface="Times New Roman" panose="02020603050405020304" pitchFamily="18" charset="0"/>
              </a:rPr>
              <a:t>      b) optimizing utilization of resources through economies of                 </a:t>
            </a:r>
          </a:p>
          <a:p>
            <a:pPr algn="just">
              <a:lnSpc>
                <a:spcPct val="130000"/>
              </a:lnSpc>
            </a:pPr>
            <a:r>
              <a:rPr lang="en-US" sz="2800" dirty="0">
                <a:latin typeface="Times New Roman" panose="02020603050405020304" pitchFamily="18" charset="0"/>
              </a:rPr>
              <a:t>           scale and functional specialization </a:t>
            </a:r>
          </a:p>
          <a:p>
            <a:pPr algn="just">
              <a:lnSpc>
                <a:spcPct val="130000"/>
              </a:lnSpc>
            </a:pPr>
            <a:r>
              <a:rPr lang="en-US" sz="2800" dirty="0">
                <a:latin typeface="Times New Roman" panose="02020603050405020304" pitchFamily="18" charset="0"/>
              </a:rPr>
              <a:t>      c) introducing an appellate system with dynamic jurisdiction</a:t>
            </a:r>
          </a:p>
          <a:p>
            <a:pPr algn="just">
              <a:lnSpc>
                <a:spcPct val="130000"/>
              </a:lnSpc>
            </a:pPr>
            <a:r>
              <a:rPr lang="en-US" sz="2800" dirty="0">
                <a:latin typeface="Times New Roman" panose="02020603050405020304" pitchFamily="18" charset="0"/>
              </a:rPr>
              <a:t>          in which appeal shall be disposed by one or more  CIT(A</a:t>
            </a:r>
            <a:r>
              <a:rPr lang="en-US" sz="2800" dirty="0" smtClean="0">
                <a:latin typeface="Times New Roman" panose="02020603050405020304" pitchFamily="18" charset="0"/>
              </a:rPr>
              <a:t>)</a:t>
            </a:r>
          </a:p>
          <a:p>
            <a:pPr algn="just">
              <a:lnSpc>
                <a:spcPct val="130000"/>
              </a:lnSpc>
            </a:pPr>
            <a:r>
              <a:rPr lang="en-US" sz="1400" b="1" dirty="0" smtClean="0">
                <a:latin typeface="Times New Roman" panose="02020603050405020304" pitchFamily="18" charset="0"/>
              </a:rPr>
              <a:t>* From 1.4.2020</a:t>
            </a:r>
            <a:endParaRPr lang="en-US" sz="1400" b="1" dirty="0">
              <a:latin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08745648-EBC7-68B0-A50B-669CC5B3A4F9}"/>
              </a:ext>
            </a:extLst>
          </p:cNvPr>
          <p:cNvSpPr>
            <a:spLocks noGrp="1"/>
          </p:cNvSpPr>
          <p:nvPr>
            <p:ph type="sldNum" sz="quarter" idx="12"/>
          </p:nvPr>
        </p:nvSpPr>
        <p:spPr>
          <a:xfrm>
            <a:off x="11532150" y="6250716"/>
            <a:ext cx="475862" cy="438150"/>
          </a:xfrm>
        </p:spPr>
        <p:txBody>
          <a:bodyPr/>
          <a:lstStyle/>
          <a:p>
            <a:fld id="{663E248D-535E-4CA8-A429-9C3996B24BEF}" type="slidenum">
              <a:rPr lang="en-IN" sz="1600" smtClean="0">
                <a:solidFill>
                  <a:schemeClr val="tx1"/>
                </a:solidFill>
              </a:rPr>
              <a:t>16</a:t>
            </a:fld>
            <a:endParaRPr lang="en-IN" sz="1600" dirty="0">
              <a:solidFill>
                <a:schemeClr val="tx1"/>
              </a:solidFill>
            </a:endParaRPr>
          </a:p>
        </p:txBody>
      </p:sp>
      <p:sp>
        <p:nvSpPr>
          <p:cNvPr id="3" name="object 10">
            <a:extLst>
              <a:ext uri="{FF2B5EF4-FFF2-40B4-BE49-F238E27FC236}">
                <a16:creationId xmlns:a16="http://schemas.microsoft.com/office/drawing/2014/main" xmlns="" id="{D76DCEE3-EE4B-2C53-D7A2-51A89D3F30DE}"/>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2842CA88-A8E3-2C08-66FD-DA77306E5A70}"/>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760121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72127" y="249541"/>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Faceless</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Appeal</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Scheme</a:t>
            </a:r>
            <a:r>
              <a:rPr lang="en-US" sz="3200" spc="-444" dirty="0">
                <a:latin typeface="Times New Roman" panose="02020603050405020304" pitchFamily="18" charset="0"/>
              </a:rPr>
              <a:t>  </a:t>
            </a:r>
            <a:endParaRPr sz="3200" spc="-444" dirty="0">
              <a:latin typeface="Times New Roman" panose="02020603050405020304" pitchFamily="18" charset="0"/>
            </a:endParaRPr>
          </a:p>
        </p:txBody>
      </p:sp>
      <p:sp>
        <p:nvSpPr>
          <p:cNvPr id="11" name="object 11"/>
          <p:cNvSpPr txBox="1"/>
          <p:nvPr/>
        </p:nvSpPr>
        <p:spPr>
          <a:xfrm flipH="1">
            <a:off x="9396335" y="5879750"/>
            <a:ext cx="296303"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17</a:t>
            </a:fld>
            <a:endParaRPr sz="1284" dirty="0">
              <a:latin typeface="Calibri"/>
              <a:cs typeface="Calibri"/>
            </a:endParaRPr>
          </a:p>
        </p:txBody>
      </p:sp>
      <p:sp>
        <p:nvSpPr>
          <p:cNvPr id="7" name="Rectangle 6"/>
          <p:cNvSpPr/>
          <p:nvPr/>
        </p:nvSpPr>
        <p:spPr>
          <a:xfrm>
            <a:off x="391886" y="1556434"/>
            <a:ext cx="11374016" cy="4776179"/>
          </a:xfrm>
          <a:prstGeom prst="rect">
            <a:avLst/>
          </a:prstGeom>
        </p:spPr>
        <p:txBody>
          <a:bodyPr wrap="square">
            <a:spAutoFit/>
          </a:bodyPr>
          <a:lstStyle/>
          <a:p>
            <a:pPr marL="285750" indent="-285750" algn="just">
              <a:lnSpc>
                <a:spcPct val="130000"/>
              </a:lnSpc>
              <a:buFont typeface="Wingdings" panose="05000000000000000000" pitchFamily="2" charset="2"/>
              <a:buChar char="q"/>
            </a:pPr>
            <a:r>
              <a:rPr lang="en-US" sz="2800" dirty="0">
                <a:latin typeface="Times New Roman" panose="02020603050405020304" pitchFamily="18" charset="0"/>
              </a:rPr>
              <a:t>  Faceless Appeal Scheme 2021 – </a:t>
            </a:r>
            <a:r>
              <a:rPr lang="es-ES" sz="2800" dirty="0" err="1">
                <a:latin typeface="Times New Roman" panose="02020603050405020304" pitchFamily="18" charset="0"/>
              </a:rPr>
              <a:t>Notification</a:t>
            </a:r>
            <a:r>
              <a:rPr lang="es-ES" sz="2800" dirty="0">
                <a:latin typeface="Times New Roman" panose="02020603050405020304" pitchFamily="18" charset="0"/>
              </a:rPr>
              <a:t> No. 139/2021/F. No. 370142/66/2021-TPL – 28th </a:t>
            </a:r>
            <a:r>
              <a:rPr lang="es-ES" sz="2800" dirty="0" err="1">
                <a:latin typeface="Times New Roman" panose="02020603050405020304" pitchFamily="18" charset="0"/>
              </a:rPr>
              <a:t>December</a:t>
            </a:r>
            <a:r>
              <a:rPr lang="es-ES" sz="2800" dirty="0">
                <a:latin typeface="Times New Roman" panose="02020603050405020304" pitchFamily="18" charset="0"/>
              </a:rPr>
              <a:t> 2021 -   </a:t>
            </a:r>
            <a:r>
              <a:rPr lang="es-ES" sz="2800" b="1" dirty="0" err="1">
                <a:latin typeface="Times New Roman" panose="02020603050405020304" pitchFamily="18" charset="0"/>
              </a:rPr>
              <a:t>Governing</a:t>
            </a:r>
            <a:r>
              <a:rPr lang="es-ES" sz="2800" b="1" dirty="0">
                <a:latin typeface="Times New Roman" panose="02020603050405020304" pitchFamily="18" charset="0"/>
              </a:rPr>
              <a:t> appeals </a:t>
            </a:r>
            <a:r>
              <a:rPr lang="es-ES" sz="2800" b="1" dirty="0" err="1">
                <a:latin typeface="Times New Roman" panose="02020603050405020304" pitchFamily="18" charset="0"/>
              </a:rPr>
              <a:t>before</a:t>
            </a:r>
            <a:r>
              <a:rPr lang="es-ES" sz="2800" b="1" dirty="0">
                <a:latin typeface="Times New Roman" panose="02020603050405020304" pitchFamily="18" charset="0"/>
              </a:rPr>
              <a:t> CIT(A)</a:t>
            </a:r>
          </a:p>
          <a:p>
            <a:pPr marL="285750" indent="-285750" algn="just">
              <a:lnSpc>
                <a:spcPct val="130000"/>
              </a:lnSpc>
              <a:buFont typeface="Wingdings" panose="05000000000000000000" pitchFamily="2" charset="2"/>
              <a:buChar char="q"/>
            </a:pPr>
            <a:endParaRPr lang="es-ES" sz="2800" b="1" dirty="0">
              <a:latin typeface="Times New Roman" panose="02020603050405020304" pitchFamily="18" charset="0"/>
            </a:endParaRPr>
          </a:p>
          <a:p>
            <a:pPr marL="285750" indent="-285750" algn="just">
              <a:lnSpc>
                <a:spcPct val="150000"/>
              </a:lnSpc>
              <a:buFont typeface="Wingdings" panose="05000000000000000000" pitchFamily="2" charset="2"/>
              <a:buChar char="q"/>
            </a:pPr>
            <a:r>
              <a:rPr lang="es-ES" sz="2800" b="1" dirty="0">
                <a:latin typeface="Times New Roman" panose="02020603050405020304" pitchFamily="18" charset="0"/>
              </a:rPr>
              <a:t> </a:t>
            </a:r>
            <a:r>
              <a:rPr lang="es-ES" sz="2800" dirty="0">
                <a:latin typeface="Times New Roman" panose="02020603050405020304" pitchFamily="18" charset="0"/>
              </a:rPr>
              <a:t>E Appeals </a:t>
            </a:r>
            <a:r>
              <a:rPr lang="es-ES" sz="2800" dirty="0" err="1">
                <a:latin typeface="Times New Roman" panose="02020603050405020304" pitchFamily="18" charset="0"/>
              </a:rPr>
              <a:t>Scheme</a:t>
            </a:r>
            <a:r>
              <a:rPr lang="es-ES" sz="2800" dirty="0">
                <a:latin typeface="Times New Roman" panose="02020603050405020304" pitchFamily="18" charset="0"/>
              </a:rPr>
              <a:t> </a:t>
            </a:r>
            <a:r>
              <a:rPr lang="en-US" sz="2800" dirty="0">
                <a:latin typeface="Times New Roman" panose="02020603050405020304" pitchFamily="18" charset="0"/>
              </a:rPr>
              <a:t>2023 </a:t>
            </a:r>
            <a:r>
              <a:rPr lang="en-US" sz="2800" b="1" dirty="0">
                <a:latin typeface="Times New Roman" panose="02020603050405020304" pitchFamily="18" charset="0"/>
              </a:rPr>
              <a:t>- </a:t>
            </a:r>
            <a:r>
              <a:rPr lang="en-US" sz="2800" dirty="0">
                <a:latin typeface="Times New Roman" panose="02020603050405020304" pitchFamily="18" charset="0"/>
              </a:rPr>
              <a:t>Notification No. 33/2023/</a:t>
            </a:r>
            <a:r>
              <a:rPr lang="en-US" sz="2800" dirty="0" err="1">
                <a:latin typeface="Times New Roman" panose="02020603050405020304" pitchFamily="18" charset="0"/>
              </a:rPr>
              <a:t>F.No</a:t>
            </a:r>
            <a:r>
              <a:rPr lang="en-US" sz="2800" dirty="0">
                <a:latin typeface="Times New Roman" panose="02020603050405020304" pitchFamily="18" charset="0"/>
              </a:rPr>
              <a:t>. 370142/10/2023-TPL, 29</a:t>
            </a:r>
            <a:r>
              <a:rPr lang="en-US" sz="2800" baseline="30000" dirty="0">
                <a:latin typeface="Times New Roman" panose="02020603050405020304" pitchFamily="18" charset="0"/>
              </a:rPr>
              <a:t>th</a:t>
            </a:r>
            <a:r>
              <a:rPr lang="en-US" sz="2800" dirty="0">
                <a:latin typeface="Times New Roman" panose="02020603050405020304" pitchFamily="18" charset="0"/>
              </a:rPr>
              <a:t> May 2023   </a:t>
            </a:r>
            <a:r>
              <a:rPr lang="es-ES" sz="2800" b="1" dirty="0" err="1">
                <a:latin typeface="Times New Roman" panose="02020603050405020304" pitchFamily="18" charset="0"/>
              </a:rPr>
              <a:t>Governing</a:t>
            </a:r>
            <a:r>
              <a:rPr lang="es-ES" sz="2800" b="1" dirty="0">
                <a:latin typeface="Times New Roman" panose="02020603050405020304" pitchFamily="18" charset="0"/>
              </a:rPr>
              <a:t> </a:t>
            </a:r>
            <a:r>
              <a:rPr lang="es-ES" sz="2800" b="1" dirty="0" err="1">
                <a:latin typeface="Times New Roman" panose="02020603050405020304" pitchFamily="18" charset="0"/>
              </a:rPr>
              <a:t>all</a:t>
            </a:r>
            <a:r>
              <a:rPr lang="es-ES" sz="2800" b="1" dirty="0">
                <a:latin typeface="Times New Roman" panose="02020603050405020304" pitchFamily="18" charset="0"/>
              </a:rPr>
              <a:t> appeals </a:t>
            </a:r>
            <a:r>
              <a:rPr lang="es-ES" sz="2800" b="1" dirty="0" err="1">
                <a:latin typeface="Times New Roman" panose="02020603050405020304" pitchFamily="18" charset="0"/>
              </a:rPr>
              <a:t>before</a:t>
            </a:r>
            <a:r>
              <a:rPr lang="es-ES" sz="2800" b="1" dirty="0">
                <a:latin typeface="Times New Roman" panose="02020603050405020304" pitchFamily="18" charset="0"/>
              </a:rPr>
              <a:t> JCIT(A)  (</a:t>
            </a:r>
            <a:r>
              <a:rPr lang="es-ES" sz="2800" b="1" dirty="0" err="1">
                <a:latin typeface="Times New Roman" panose="02020603050405020304" pitchFamily="18" charset="0"/>
              </a:rPr>
              <a:t>inserted</a:t>
            </a:r>
            <a:r>
              <a:rPr lang="es-ES" sz="2800" b="1" dirty="0">
                <a:latin typeface="Times New Roman" panose="02020603050405020304" pitchFamily="18" charset="0"/>
              </a:rPr>
              <a:t> </a:t>
            </a:r>
            <a:r>
              <a:rPr lang="es-ES" sz="2800" b="1" dirty="0" err="1">
                <a:latin typeface="Times New Roman" panose="02020603050405020304" pitchFamily="18" charset="0"/>
              </a:rPr>
              <a:t>by</a:t>
            </a:r>
            <a:r>
              <a:rPr lang="es-ES" sz="2800" b="1" dirty="0">
                <a:latin typeface="Times New Roman" panose="02020603050405020304" pitchFamily="18" charset="0"/>
              </a:rPr>
              <a:t> Finance </a:t>
            </a:r>
            <a:r>
              <a:rPr lang="es-ES" sz="2800" b="1" dirty="0" err="1">
                <a:latin typeface="Times New Roman" panose="02020603050405020304" pitchFamily="18" charset="0"/>
              </a:rPr>
              <a:t>Act</a:t>
            </a:r>
            <a:r>
              <a:rPr lang="es-ES" sz="2800" b="1" dirty="0">
                <a:latin typeface="Times New Roman" panose="02020603050405020304" pitchFamily="18" charset="0"/>
              </a:rPr>
              <a:t> 2023 </a:t>
            </a:r>
            <a:r>
              <a:rPr lang="es-ES" sz="2800" b="1" dirty="0" err="1">
                <a:latin typeface="Times New Roman" panose="02020603050405020304" pitchFamily="18" charset="0"/>
              </a:rPr>
              <a:t>under</a:t>
            </a:r>
            <a:r>
              <a:rPr lang="es-ES" sz="2800" b="1" dirty="0">
                <a:latin typeface="Times New Roman" panose="02020603050405020304" pitchFamily="18" charset="0"/>
              </a:rPr>
              <a:t> section 246)</a:t>
            </a:r>
          </a:p>
          <a:p>
            <a:pPr marL="285750" indent="-285750" algn="just">
              <a:lnSpc>
                <a:spcPct val="130000"/>
              </a:lnSpc>
              <a:buFont typeface="Wingdings" panose="05000000000000000000" pitchFamily="2" charset="2"/>
              <a:buChar char="q"/>
            </a:pPr>
            <a:endParaRPr lang="en-US" sz="2800" b="1"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xmlns="" id="{9AEE2C27-33DA-5019-50FB-2829A1C74070}"/>
              </a:ext>
            </a:extLst>
          </p:cNvPr>
          <p:cNvSpPr>
            <a:spLocks noGrp="1"/>
          </p:cNvSpPr>
          <p:nvPr>
            <p:ph type="sldNum" sz="quarter" idx="12"/>
          </p:nvPr>
        </p:nvSpPr>
        <p:spPr>
          <a:xfrm>
            <a:off x="11474683" y="6253755"/>
            <a:ext cx="492726" cy="438150"/>
          </a:xfrm>
        </p:spPr>
        <p:txBody>
          <a:bodyPr/>
          <a:lstStyle/>
          <a:p>
            <a:fld id="{663E248D-535E-4CA8-A429-9C3996B24BEF}" type="slidenum">
              <a:rPr lang="en-IN" sz="1600" smtClean="0">
                <a:solidFill>
                  <a:schemeClr val="tx1"/>
                </a:solidFill>
              </a:rPr>
              <a:t>17</a:t>
            </a:fld>
            <a:endParaRPr lang="en-IN" sz="1600" dirty="0">
              <a:solidFill>
                <a:schemeClr val="tx1"/>
              </a:solidFill>
            </a:endParaRPr>
          </a:p>
        </p:txBody>
      </p:sp>
      <p:sp>
        <p:nvSpPr>
          <p:cNvPr id="5" name="object 10">
            <a:extLst>
              <a:ext uri="{FF2B5EF4-FFF2-40B4-BE49-F238E27FC236}">
                <a16:creationId xmlns:a16="http://schemas.microsoft.com/office/drawing/2014/main" xmlns="" id="{58D90DCD-7C79-0C7B-B889-5EB2F3F0E9DE}"/>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Flowchart: Connector 5">
            <a:extLst>
              <a:ext uri="{FF2B5EF4-FFF2-40B4-BE49-F238E27FC236}">
                <a16:creationId xmlns:a16="http://schemas.microsoft.com/office/drawing/2014/main" xmlns="" id="{09845EF0-892D-8789-9EF3-70575476DFD2}"/>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80629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788983"/>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Physical</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hearings</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to</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continue</a:t>
            </a:r>
            <a:r>
              <a:rPr lang="en-US" sz="3200" spc="-444" dirty="0">
                <a:latin typeface="Times New Roman" panose="02020603050405020304" pitchFamily="18" charset="0"/>
              </a:rPr>
              <a:t> </a:t>
            </a:r>
            <a:endParaRPr sz="3200" spc="-444" dirty="0">
              <a:latin typeface="Times New Roman" panose="02020603050405020304" pitchFamily="18" charset="0"/>
            </a:endParaRPr>
          </a:p>
        </p:txBody>
      </p:sp>
      <p:sp>
        <p:nvSpPr>
          <p:cNvPr id="11" name="object 11"/>
          <p:cNvSpPr txBox="1"/>
          <p:nvPr/>
        </p:nvSpPr>
        <p:spPr>
          <a:xfrm flipH="1">
            <a:off x="9396335" y="5879750"/>
            <a:ext cx="296303"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18</a:t>
            </a:fld>
            <a:endParaRPr sz="1284" dirty="0">
              <a:latin typeface="Calibri"/>
              <a:cs typeface="Calibri"/>
            </a:endParaRPr>
          </a:p>
        </p:txBody>
      </p:sp>
      <p:sp>
        <p:nvSpPr>
          <p:cNvPr id="7" name="Rectangle 6"/>
          <p:cNvSpPr/>
          <p:nvPr/>
        </p:nvSpPr>
        <p:spPr>
          <a:xfrm>
            <a:off x="1147666" y="2016851"/>
            <a:ext cx="10375639" cy="2277034"/>
          </a:xfrm>
          <a:prstGeom prst="rect">
            <a:avLst/>
          </a:prstGeom>
        </p:spPr>
        <p:txBody>
          <a:bodyPr wrap="square">
            <a:spAutoFit/>
          </a:bodyPr>
          <a:lstStyle/>
          <a:p>
            <a:pPr marL="342900" indent="-342900" algn="just">
              <a:lnSpc>
                <a:spcPct val="130000"/>
              </a:lnSpc>
              <a:buFont typeface="Wingdings" panose="05000000000000000000" pitchFamily="2" charset="2"/>
              <a:buChar char="§"/>
            </a:pPr>
            <a:r>
              <a:rPr lang="en-US" sz="2400" dirty="0">
                <a:latin typeface="Times New Roman" panose="02020603050405020304" pitchFamily="18" charset="0"/>
              </a:rPr>
              <a:t>   </a:t>
            </a:r>
            <a:r>
              <a:rPr lang="en-US" sz="2800" dirty="0">
                <a:latin typeface="Times New Roman" panose="02020603050405020304" pitchFamily="18" charset="0"/>
              </a:rPr>
              <a:t>Notification F No.370149/97/2023-TPL – 16.6.2023</a:t>
            </a:r>
          </a:p>
          <a:p>
            <a:pPr marL="342900" indent="-342900" algn="just">
              <a:lnSpc>
                <a:spcPct val="130000"/>
              </a:lnSpc>
              <a:buFont typeface="Wingdings" panose="05000000000000000000" pitchFamily="2" charset="2"/>
              <a:buChar char="§"/>
            </a:pPr>
            <a:r>
              <a:rPr lang="en-US" sz="2800" dirty="0">
                <a:latin typeface="Times New Roman" panose="02020603050405020304" pitchFamily="18" charset="0"/>
              </a:rPr>
              <a:t>   E appeal scheme shall not apply to (vii) types of cases</a:t>
            </a:r>
          </a:p>
          <a:p>
            <a:pPr marL="342900" indent="-342900" algn="just">
              <a:lnSpc>
                <a:spcPct val="130000"/>
              </a:lnSpc>
              <a:buFont typeface="Wingdings" panose="05000000000000000000" pitchFamily="2" charset="2"/>
              <a:buChar char="§"/>
            </a:pPr>
            <a:r>
              <a:rPr lang="en-US" sz="2800" b="1" dirty="0">
                <a:latin typeface="Times New Roman" panose="02020603050405020304" pitchFamily="18" charset="0"/>
              </a:rPr>
              <a:t>   Search / Survey cases handled by Central Circle</a:t>
            </a:r>
          </a:p>
          <a:p>
            <a:pPr marL="342900" indent="-342900" algn="just">
              <a:lnSpc>
                <a:spcPct val="130000"/>
              </a:lnSpc>
              <a:buFont typeface="Wingdings" panose="05000000000000000000" pitchFamily="2" charset="2"/>
              <a:buChar char="§"/>
            </a:pPr>
            <a:r>
              <a:rPr lang="en-US" sz="2800" b="1" dirty="0">
                <a:latin typeface="Times New Roman" panose="02020603050405020304" pitchFamily="18" charset="0"/>
              </a:rPr>
              <a:t>   Cases handled by International Taxation Circle</a:t>
            </a:r>
          </a:p>
        </p:txBody>
      </p:sp>
      <p:sp>
        <p:nvSpPr>
          <p:cNvPr id="3" name="Slide Number Placeholder 2">
            <a:extLst>
              <a:ext uri="{FF2B5EF4-FFF2-40B4-BE49-F238E27FC236}">
                <a16:creationId xmlns:a16="http://schemas.microsoft.com/office/drawing/2014/main" xmlns="" id="{3E301D3A-46FF-1052-DEED-ADDE57568FBC}"/>
              </a:ext>
            </a:extLst>
          </p:cNvPr>
          <p:cNvSpPr>
            <a:spLocks noGrp="1"/>
          </p:cNvSpPr>
          <p:nvPr>
            <p:ph type="sldNum" sz="quarter" idx="12"/>
          </p:nvPr>
        </p:nvSpPr>
        <p:spPr>
          <a:xfrm>
            <a:off x="11364586" y="6245422"/>
            <a:ext cx="643426" cy="438150"/>
          </a:xfrm>
        </p:spPr>
        <p:txBody>
          <a:bodyPr/>
          <a:lstStyle/>
          <a:p>
            <a:fld id="{663E248D-535E-4CA8-A429-9C3996B24BEF}" type="slidenum">
              <a:rPr lang="en-IN" sz="1600" smtClean="0">
                <a:solidFill>
                  <a:schemeClr val="tx1"/>
                </a:solidFill>
              </a:rPr>
              <a:t>18</a:t>
            </a:fld>
            <a:endParaRPr lang="en-IN" sz="1600" dirty="0">
              <a:solidFill>
                <a:schemeClr val="tx1"/>
              </a:solidFill>
            </a:endParaRPr>
          </a:p>
        </p:txBody>
      </p:sp>
      <p:sp>
        <p:nvSpPr>
          <p:cNvPr id="5" name="object 10">
            <a:extLst>
              <a:ext uri="{FF2B5EF4-FFF2-40B4-BE49-F238E27FC236}">
                <a16:creationId xmlns:a16="http://schemas.microsoft.com/office/drawing/2014/main" xmlns="" id="{B83862A2-4356-FF7E-4CC3-F65207FB762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Flowchart: Connector 5">
            <a:extLst>
              <a:ext uri="{FF2B5EF4-FFF2-40B4-BE49-F238E27FC236}">
                <a16:creationId xmlns:a16="http://schemas.microsoft.com/office/drawing/2014/main" xmlns="" id="{5E219E99-45AD-C8A2-0FF0-6AD6E77105F8}"/>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204567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958" y="-136587"/>
            <a:ext cx="10515600" cy="875846"/>
          </a:xfrm>
        </p:spPr>
        <p:txBody>
          <a:bodyPr>
            <a:normAutofit/>
          </a:bodyPr>
          <a:lstStyle/>
          <a:p>
            <a:pPr algn="ctr"/>
            <a:r>
              <a:rPr lang="en-US" sz="3200" b="1" i="1" spc="-9" dirty="0">
                <a:latin typeface="Times New Roman" panose="02020603050405020304" pitchFamily="18" charset="0"/>
                <a:cs typeface="Times New Roman" panose="02020603050405020304" pitchFamily="18" charset="0"/>
              </a:rPr>
              <a:t>Date</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of</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Service</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of</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Notice</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of</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Demand</a:t>
            </a:r>
            <a:endParaRPr lang="en-IN" sz="3200" b="1" i="1" spc="-9"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70933" y="728272"/>
            <a:ext cx="11641667" cy="4935991"/>
          </a:xfrm>
        </p:spPr>
        <p:txBody>
          <a:bodyPr>
            <a:noAutofit/>
          </a:bodyPr>
          <a:lstStyle/>
          <a:p>
            <a:pPr algn="just">
              <a:lnSpc>
                <a:spcPct val="150000"/>
              </a:lnSpc>
              <a:buFont typeface="Wingdings" panose="05000000000000000000" pitchFamily="2" charset="2"/>
              <a:buChar char="§"/>
            </a:pPr>
            <a:r>
              <a:rPr lang="es-ES" sz="2400" dirty="0">
                <a:latin typeface="Times New Roman" panose="02020603050405020304" pitchFamily="18" charset="0"/>
              </a:rPr>
              <a:t> Section 144B(6) (ii)</a:t>
            </a:r>
          </a:p>
          <a:p>
            <a:pPr algn="just">
              <a:lnSpc>
                <a:spcPct val="150000"/>
              </a:lnSpc>
              <a:buFont typeface="Wingdings" panose="05000000000000000000" pitchFamily="2" charset="2"/>
              <a:buChar char="§"/>
            </a:pPr>
            <a:r>
              <a:rPr lang="es-ES" sz="2400" dirty="0" err="1">
                <a:latin typeface="Times New Roman" panose="02020603050405020304" pitchFamily="18" charset="0"/>
              </a:rPr>
              <a:t>Every</a:t>
            </a:r>
            <a:r>
              <a:rPr lang="es-ES" sz="2400" dirty="0">
                <a:latin typeface="Times New Roman" panose="02020603050405020304" pitchFamily="18" charset="0"/>
              </a:rPr>
              <a:t> </a:t>
            </a:r>
            <a:r>
              <a:rPr lang="es-ES" sz="2400" dirty="0" err="1">
                <a:latin typeface="Times New Roman" panose="02020603050405020304" pitchFamily="18" charset="0"/>
              </a:rPr>
              <a:t>order</a:t>
            </a:r>
            <a:r>
              <a:rPr lang="es-ES" sz="2400" dirty="0">
                <a:latin typeface="Times New Roman" panose="02020603050405020304" pitchFamily="18" charset="0"/>
              </a:rPr>
              <a:t> </a:t>
            </a:r>
            <a:r>
              <a:rPr lang="es-ES" sz="2400" dirty="0" err="1">
                <a:latin typeface="Times New Roman" panose="02020603050405020304" pitchFamily="18" charset="0"/>
              </a:rPr>
              <a:t>shall</a:t>
            </a:r>
            <a:r>
              <a:rPr lang="es-ES" sz="2400" dirty="0">
                <a:latin typeface="Times New Roman" panose="02020603050405020304" pitchFamily="18" charset="0"/>
              </a:rPr>
              <a:t> be </a:t>
            </a:r>
            <a:r>
              <a:rPr lang="es-ES" sz="2400" dirty="0" err="1">
                <a:latin typeface="Times New Roman" panose="02020603050405020304" pitchFamily="18" charset="0"/>
              </a:rPr>
              <a:t>delivered</a:t>
            </a:r>
            <a:r>
              <a:rPr lang="es-ES" sz="2400" dirty="0">
                <a:latin typeface="Times New Roman" panose="02020603050405020304" pitchFamily="18" charset="0"/>
              </a:rPr>
              <a:t> </a:t>
            </a:r>
            <a:r>
              <a:rPr lang="es-ES" sz="2400" dirty="0" err="1">
                <a:latin typeface="Times New Roman" panose="02020603050405020304" pitchFamily="18" charset="0"/>
              </a:rPr>
              <a:t>to</a:t>
            </a:r>
            <a:r>
              <a:rPr lang="es-ES" sz="2400" dirty="0">
                <a:latin typeface="Times New Roman" panose="02020603050405020304" pitchFamily="18" charset="0"/>
              </a:rPr>
              <a:t>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addressee</a:t>
            </a:r>
            <a:r>
              <a:rPr lang="es-ES" sz="2400" dirty="0">
                <a:latin typeface="Times New Roman" panose="02020603050405020304" pitchFamily="18" charset="0"/>
              </a:rPr>
              <a:t> , </a:t>
            </a:r>
            <a:r>
              <a:rPr lang="es-ES" sz="2400" dirty="0" err="1">
                <a:latin typeface="Times New Roman" panose="02020603050405020304" pitchFamily="18" charset="0"/>
              </a:rPr>
              <a:t>being</a:t>
            </a:r>
            <a:r>
              <a:rPr lang="es-ES" sz="2400" dirty="0">
                <a:latin typeface="Times New Roman" panose="02020603050405020304" pitchFamily="18" charset="0"/>
              </a:rPr>
              <a:t>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assessee</a:t>
            </a:r>
            <a:r>
              <a:rPr lang="es-ES" sz="2400" dirty="0">
                <a:latin typeface="Times New Roman" panose="02020603050405020304" pitchFamily="18" charset="0"/>
              </a:rPr>
              <a:t> </a:t>
            </a:r>
            <a:r>
              <a:rPr lang="es-ES" sz="2400" dirty="0" err="1">
                <a:latin typeface="Times New Roman" panose="02020603050405020304" pitchFamily="18" charset="0"/>
              </a:rPr>
              <a:t>by</a:t>
            </a:r>
            <a:r>
              <a:rPr lang="es-ES" sz="2400" dirty="0">
                <a:latin typeface="Times New Roman" panose="02020603050405020304" pitchFamily="18" charset="0"/>
              </a:rPr>
              <a:t> </a:t>
            </a:r>
            <a:r>
              <a:rPr lang="es-ES" sz="2400" dirty="0" err="1">
                <a:latin typeface="Times New Roman" panose="02020603050405020304" pitchFamily="18" charset="0"/>
              </a:rPr>
              <a:t>way</a:t>
            </a:r>
            <a:r>
              <a:rPr lang="es-ES" sz="2400" dirty="0">
                <a:latin typeface="Times New Roman" panose="02020603050405020304" pitchFamily="18" charset="0"/>
              </a:rPr>
              <a:t> </a:t>
            </a:r>
            <a:r>
              <a:rPr lang="es-ES" sz="2400" dirty="0" err="1">
                <a:latin typeface="Times New Roman" panose="02020603050405020304" pitchFamily="18" charset="0"/>
              </a:rPr>
              <a:t>of</a:t>
            </a:r>
            <a:endParaRPr lang="es-ES" sz="2400" dirty="0">
              <a:latin typeface="Times New Roman" panose="02020603050405020304" pitchFamily="18" charset="0"/>
            </a:endParaRPr>
          </a:p>
          <a:p>
            <a:pPr marL="0" indent="0" algn="just">
              <a:lnSpc>
                <a:spcPct val="150000"/>
              </a:lnSpc>
              <a:buNone/>
            </a:pPr>
            <a:r>
              <a:rPr lang="es-ES" sz="2400" dirty="0">
                <a:latin typeface="Times New Roman" panose="02020603050405020304" pitchFamily="18" charset="0"/>
              </a:rPr>
              <a:t> – (a) </a:t>
            </a:r>
            <a:r>
              <a:rPr lang="es-ES" sz="2400" dirty="0" err="1">
                <a:latin typeface="Times New Roman" panose="02020603050405020304" pitchFamily="18" charset="0"/>
              </a:rPr>
              <a:t>placing</a:t>
            </a:r>
            <a:r>
              <a:rPr lang="es-ES" sz="2400" dirty="0">
                <a:latin typeface="Times New Roman" panose="02020603050405020304" pitchFamily="18" charset="0"/>
              </a:rPr>
              <a:t> </a:t>
            </a:r>
            <a:r>
              <a:rPr lang="es-ES" sz="2400" dirty="0" err="1">
                <a:latin typeface="Times New Roman" panose="02020603050405020304" pitchFamily="18" charset="0"/>
              </a:rPr>
              <a:t>an</a:t>
            </a:r>
            <a:r>
              <a:rPr lang="es-ES" sz="2400" dirty="0">
                <a:latin typeface="Times New Roman" panose="02020603050405020304" pitchFamily="18" charset="0"/>
              </a:rPr>
              <a:t> </a:t>
            </a:r>
            <a:r>
              <a:rPr lang="es-ES" sz="2400" dirty="0" err="1">
                <a:latin typeface="Times New Roman" panose="02020603050405020304" pitchFamily="18" charset="0"/>
              </a:rPr>
              <a:t>authenticated</a:t>
            </a:r>
            <a:r>
              <a:rPr lang="es-ES" sz="2400" dirty="0">
                <a:latin typeface="Times New Roman" panose="02020603050405020304" pitchFamily="18" charset="0"/>
              </a:rPr>
              <a:t> </a:t>
            </a:r>
            <a:r>
              <a:rPr lang="es-ES" sz="2400" dirty="0" err="1">
                <a:latin typeface="Times New Roman" panose="02020603050405020304" pitchFamily="18" charset="0"/>
              </a:rPr>
              <a:t>copy</a:t>
            </a:r>
            <a:r>
              <a:rPr lang="es-ES" sz="2400" dirty="0">
                <a:latin typeface="Times New Roman" panose="02020603050405020304" pitchFamily="18" charset="0"/>
              </a:rPr>
              <a:t> </a:t>
            </a:r>
            <a:r>
              <a:rPr lang="es-ES" sz="2400" dirty="0" err="1">
                <a:latin typeface="Times New Roman" panose="02020603050405020304" pitchFamily="18" charset="0"/>
              </a:rPr>
              <a:t>thereof</a:t>
            </a:r>
            <a:r>
              <a:rPr lang="es-ES" sz="2400" dirty="0">
                <a:latin typeface="Times New Roman" panose="02020603050405020304" pitchFamily="18" charset="0"/>
              </a:rPr>
              <a:t> in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b="1" u="sng" dirty="0" err="1">
                <a:latin typeface="Times New Roman" panose="02020603050405020304" pitchFamily="18" charset="0"/>
              </a:rPr>
              <a:t>R</a:t>
            </a:r>
            <a:r>
              <a:rPr lang="es-ES" sz="2400" b="1" u="sng" dirty="0" err="1" smtClean="0">
                <a:latin typeface="Times New Roman" panose="02020603050405020304" pitchFamily="18" charset="0"/>
              </a:rPr>
              <a:t>egistered</a:t>
            </a:r>
            <a:r>
              <a:rPr lang="es-ES" sz="2400" b="1" u="sng" dirty="0" smtClean="0">
                <a:latin typeface="Times New Roman" panose="02020603050405020304" pitchFamily="18" charset="0"/>
              </a:rPr>
              <a:t> </a:t>
            </a:r>
            <a:r>
              <a:rPr lang="es-ES" sz="2400" b="1" u="sng" dirty="0">
                <a:latin typeface="Times New Roman" panose="02020603050405020304" pitchFamily="18" charset="0"/>
              </a:rPr>
              <a:t>Account </a:t>
            </a:r>
            <a:r>
              <a:rPr lang="es-ES" sz="2400" dirty="0">
                <a:latin typeface="Times New Roman" panose="02020603050405020304" pitchFamily="18" charset="0"/>
              </a:rPr>
              <a:t>of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assessee</a:t>
            </a:r>
            <a:r>
              <a:rPr lang="es-ES" sz="2400" dirty="0">
                <a:latin typeface="Times New Roman" panose="02020603050405020304" pitchFamily="18" charset="0"/>
              </a:rPr>
              <a:t>                                       </a:t>
            </a:r>
          </a:p>
          <a:p>
            <a:pPr marL="0" indent="0" algn="ctr">
              <a:lnSpc>
                <a:spcPct val="150000"/>
              </a:lnSpc>
              <a:buNone/>
            </a:pPr>
            <a:r>
              <a:rPr lang="es-ES" sz="2400" dirty="0">
                <a:latin typeface="Times New Roman" panose="02020603050405020304" pitchFamily="18" charset="0"/>
              </a:rPr>
              <a:t>  OR</a:t>
            </a:r>
          </a:p>
          <a:p>
            <a:pPr marL="0" indent="0" algn="just">
              <a:lnSpc>
                <a:spcPct val="150000"/>
              </a:lnSpc>
              <a:buNone/>
            </a:pPr>
            <a:r>
              <a:rPr lang="es-ES" sz="2400" dirty="0">
                <a:latin typeface="Times New Roman" panose="02020603050405020304" pitchFamily="18" charset="0"/>
              </a:rPr>
              <a:t>  - (b) </a:t>
            </a:r>
            <a:r>
              <a:rPr lang="es-ES" sz="2400" dirty="0" err="1">
                <a:latin typeface="Times New Roman" panose="02020603050405020304" pitchFamily="18" charset="0"/>
              </a:rPr>
              <a:t>sending</a:t>
            </a:r>
            <a:r>
              <a:rPr lang="es-ES" sz="2400" dirty="0">
                <a:latin typeface="Times New Roman" panose="02020603050405020304" pitchFamily="18" charset="0"/>
              </a:rPr>
              <a:t> </a:t>
            </a:r>
            <a:r>
              <a:rPr lang="es-ES" sz="2400" dirty="0" err="1">
                <a:latin typeface="Times New Roman" panose="02020603050405020304" pitchFamily="18" charset="0"/>
              </a:rPr>
              <a:t>an</a:t>
            </a:r>
            <a:r>
              <a:rPr lang="es-ES" sz="2400" dirty="0">
                <a:latin typeface="Times New Roman" panose="02020603050405020304" pitchFamily="18" charset="0"/>
              </a:rPr>
              <a:t> </a:t>
            </a:r>
            <a:r>
              <a:rPr lang="es-ES" sz="2400" dirty="0" err="1">
                <a:latin typeface="Times New Roman" panose="02020603050405020304" pitchFamily="18" charset="0"/>
              </a:rPr>
              <a:t>authenticated</a:t>
            </a:r>
            <a:r>
              <a:rPr lang="es-ES" sz="2400" dirty="0">
                <a:latin typeface="Times New Roman" panose="02020603050405020304" pitchFamily="18" charset="0"/>
              </a:rPr>
              <a:t> </a:t>
            </a:r>
            <a:r>
              <a:rPr lang="es-ES" sz="2400" dirty="0" err="1">
                <a:latin typeface="Times New Roman" panose="02020603050405020304" pitchFamily="18" charset="0"/>
              </a:rPr>
              <a:t>copy</a:t>
            </a:r>
            <a:r>
              <a:rPr lang="es-ES" sz="2400" dirty="0">
                <a:latin typeface="Times New Roman" panose="02020603050405020304" pitchFamily="18" charset="0"/>
              </a:rPr>
              <a:t> </a:t>
            </a:r>
            <a:r>
              <a:rPr lang="es-ES" sz="2400" dirty="0" err="1">
                <a:latin typeface="Times New Roman" panose="02020603050405020304" pitchFamily="18" charset="0"/>
              </a:rPr>
              <a:t>thereof</a:t>
            </a:r>
            <a:r>
              <a:rPr lang="es-ES" sz="2400" dirty="0">
                <a:latin typeface="Times New Roman" panose="02020603050405020304" pitchFamily="18" charset="0"/>
              </a:rPr>
              <a:t> </a:t>
            </a:r>
            <a:r>
              <a:rPr lang="es-ES" sz="2400" dirty="0" err="1">
                <a:latin typeface="Times New Roman" panose="02020603050405020304" pitchFamily="18" charset="0"/>
              </a:rPr>
              <a:t>to</a:t>
            </a:r>
            <a:r>
              <a:rPr lang="es-ES" sz="2400" dirty="0">
                <a:latin typeface="Times New Roman" panose="02020603050405020304" pitchFamily="18" charset="0"/>
              </a:rPr>
              <a:t>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b="1" u="sng" dirty="0" err="1">
                <a:latin typeface="Times New Roman" panose="02020603050405020304" pitchFamily="18" charset="0"/>
              </a:rPr>
              <a:t>registered</a:t>
            </a:r>
            <a:r>
              <a:rPr lang="es-ES" sz="2400" b="1" u="sng" dirty="0">
                <a:latin typeface="Times New Roman" panose="02020603050405020304" pitchFamily="18" charset="0"/>
              </a:rPr>
              <a:t> e-mail </a:t>
            </a:r>
            <a:r>
              <a:rPr lang="es-ES" sz="2400" b="1" u="sng" dirty="0" err="1">
                <a:latin typeface="Times New Roman" panose="02020603050405020304" pitchFamily="18" charset="0"/>
              </a:rPr>
              <a:t>address</a:t>
            </a:r>
            <a:r>
              <a:rPr lang="es-ES" sz="2400" b="1" u="sng" dirty="0">
                <a:latin typeface="Times New Roman" panose="02020603050405020304" pitchFamily="18" charset="0"/>
              </a:rPr>
              <a:t> </a:t>
            </a:r>
            <a:r>
              <a:rPr lang="es-ES" sz="2400" dirty="0">
                <a:latin typeface="Times New Roman" panose="02020603050405020304" pitchFamily="18" charset="0"/>
              </a:rPr>
              <a:t>of </a:t>
            </a:r>
            <a:r>
              <a:rPr lang="es-ES" sz="2400" dirty="0" err="1">
                <a:latin typeface="Times New Roman" panose="02020603050405020304" pitchFamily="18" charset="0"/>
              </a:rPr>
              <a:t>assessee</a:t>
            </a:r>
            <a:r>
              <a:rPr lang="es-ES" sz="2400" dirty="0">
                <a:latin typeface="Times New Roman" panose="02020603050405020304" pitchFamily="18" charset="0"/>
              </a:rPr>
              <a:t> </a:t>
            </a:r>
            <a:r>
              <a:rPr lang="es-ES" sz="2400" dirty="0" err="1">
                <a:latin typeface="Times New Roman" panose="02020603050405020304" pitchFamily="18" charset="0"/>
              </a:rPr>
              <a:t>or</a:t>
            </a:r>
            <a:endParaRPr lang="es-ES" sz="2400" dirty="0">
              <a:latin typeface="Times New Roman" panose="02020603050405020304" pitchFamily="18" charset="0"/>
            </a:endParaRPr>
          </a:p>
          <a:p>
            <a:pPr marL="0" indent="0" algn="just">
              <a:lnSpc>
                <a:spcPct val="150000"/>
              </a:lnSpc>
              <a:buNone/>
            </a:pPr>
            <a:r>
              <a:rPr lang="es-ES" sz="2400" dirty="0">
                <a:latin typeface="Times New Roman" panose="02020603050405020304" pitchFamily="18" charset="0"/>
              </a:rPr>
              <a:t>         </a:t>
            </a:r>
            <a:r>
              <a:rPr lang="es-ES" sz="2400" dirty="0" err="1">
                <a:latin typeface="Times New Roman" panose="02020603050405020304" pitchFamily="18" charset="0"/>
              </a:rPr>
              <a:t>his</a:t>
            </a:r>
            <a:r>
              <a:rPr lang="es-ES" sz="2400" dirty="0">
                <a:latin typeface="Times New Roman" panose="02020603050405020304" pitchFamily="18" charset="0"/>
              </a:rPr>
              <a:t> </a:t>
            </a:r>
            <a:r>
              <a:rPr lang="es-ES" sz="2400" dirty="0" err="1">
                <a:latin typeface="Times New Roman" panose="02020603050405020304" pitchFamily="18" charset="0"/>
              </a:rPr>
              <a:t>authorised</a:t>
            </a:r>
            <a:r>
              <a:rPr lang="es-ES" sz="2400" dirty="0">
                <a:latin typeface="Times New Roman" panose="02020603050405020304" pitchFamily="18" charset="0"/>
              </a:rPr>
              <a:t> representative    </a:t>
            </a:r>
          </a:p>
          <a:p>
            <a:pPr marL="0" indent="0" algn="ctr">
              <a:lnSpc>
                <a:spcPct val="150000"/>
              </a:lnSpc>
              <a:buNone/>
            </a:pPr>
            <a:r>
              <a:rPr lang="es-ES" sz="2400" dirty="0">
                <a:latin typeface="Times New Roman" panose="02020603050405020304" pitchFamily="18" charset="0"/>
              </a:rPr>
              <a:t>OR </a:t>
            </a:r>
          </a:p>
          <a:p>
            <a:pPr marL="0" indent="0" algn="just">
              <a:lnSpc>
                <a:spcPct val="150000"/>
              </a:lnSpc>
              <a:buNone/>
            </a:pPr>
            <a:r>
              <a:rPr lang="es-ES" sz="2400" dirty="0">
                <a:latin typeface="Times New Roman" panose="02020603050405020304" pitchFamily="18" charset="0"/>
              </a:rPr>
              <a:t>  - (c )  </a:t>
            </a:r>
            <a:r>
              <a:rPr lang="es-ES" sz="2400" dirty="0" err="1">
                <a:latin typeface="Times New Roman" panose="02020603050405020304" pitchFamily="18" charset="0"/>
              </a:rPr>
              <a:t>uploading</a:t>
            </a:r>
            <a:r>
              <a:rPr lang="es-ES" sz="2400" dirty="0">
                <a:latin typeface="Times New Roman" panose="02020603050405020304" pitchFamily="18" charset="0"/>
              </a:rPr>
              <a:t> </a:t>
            </a:r>
            <a:r>
              <a:rPr lang="es-ES" sz="2400" dirty="0" err="1">
                <a:latin typeface="Times New Roman" panose="02020603050405020304" pitchFamily="18" charset="0"/>
              </a:rPr>
              <a:t>an</a:t>
            </a:r>
            <a:r>
              <a:rPr lang="es-ES" sz="2400" dirty="0">
                <a:latin typeface="Times New Roman" panose="02020603050405020304" pitchFamily="18" charset="0"/>
              </a:rPr>
              <a:t> </a:t>
            </a:r>
            <a:r>
              <a:rPr lang="es-ES" sz="2400" dirty="0" err="1">
                <a:latin typeface="Times New Roman" panose="02020603050405020304" pitchFamily="18" charset="0"/>
              </a:rPr>
              <a:t>authenticated</a:t>
            </a:r>
            <a:r>
              <a:rPr lang="es-ES" sz="2400" dirty="0">
                <a:latin typeface="Times New Roman" panose="02020603050405020304" pitchFamily="18" charset="0"/>
              </a:rPr>
              <a:t> </a:t>
            </a:r>
            <a:r>
              <a:rPr lang="es-ES" sz="2400" dirty="0" err="1">
                <a:latin typeface="Times New Roman" panose="02020603050405020304" pitchFamily="18" charset="0"/>
              </a:rPr>
              <a:t>copy</a:t>
            </a:r>
            <a:r>
              <a:rPr lang="es-ES" sz="2400" dirty="0">
                <a:latin typeface="Times New Roman" panose="02020603050405020304" pitchFamily="18" charset="0"/>
              </a:rPr>
              <a:t> </a:t>
            </a:r>
            <a:r>
              <a:rPr lang="es-ES" sz="2400" dirty="0" err="1">
                <a:latin typeface="Times New Roman" panose="02020603050405020304" pitchFamily="18" charset="0"/>
              </a:rPr>
              <a:t>on</a:t>
            </a:r>
            <a:r>
              <a:rPr lang="es-ES" sz="2400" dirty="0">
                <a:latin typeface="Times New Roman" panose="02020603050405020304" pitchFamily="18" charset="0"/>
              </a:rPr>
              <a:t> </a:t>
            </a:r>
            <a:r>
              <a:rPr lang="es-ES" sz="2400" dirty="0" err="1">
                <a:latin typeface="Times New Roman" panose="02020603050405020304" pitchFamily="18" charset="0"/>
              </a:rPr>
              <a:t>the</a:t>
            </a:r>
            <a:r>
              <a:rPr lang="es-ES" sz="2400" dirty="0">
                <a:latin typeface="Times New Roman" panose="02020603050405020304" pitchFamily="18" charset="0"/>
              </a:rPr>
              <a:t> Mobile App of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assessee</a:t>
            </a:r>
            <a:r>
              <a:rPr lang="es-ES" sz="2400" dirty="0">
                <a:latin typeface="Times New Roman" panose="02020603050405020304" pitchFamily="18" charset="0"/>
              </a:rPr>
              <a:t> and </a:t>
            </a:r>
            <a:r>
              <a:rPr lang="es-ES" sz="2400" dirty="0" err="1">
                <a:latin typeface="Times New Roman" panose="02020603050405020304" pitchFamily="18" charset="0"/>
              </a:rPr>
              <a:t>followed</a:t>
            </a:r>
            <a:r>
              <a:rPr lang="es-ES" sz="2400" dirty="0">
                <a:latin typeface="Times New Roman" panose="02020603050405020304" pitchFamily="18" charset="0"/>
              </a:rPr>
              <a:t> </a:t>
            </a:r>
            <a:r>
              <a:rPr lang="es-ES" sz="2400" dirty="0" err="1">
                <a:latin typeface="Times New Roman" panose="02020603050405020304" pitchFamily="18" charset="0"/>
              </a:rPr>
              <a:t>by</a:t>
            </a:r>
            <a:endParaRPr lang="es-ES" sz="2400" dirty="0">
              <a:latin typeface="Times New Roman" panose="02020603050405020304" pitchFamily="18" charset="0"/>
            </a:endParaRPr>
          </a:p>
          <a:p>
            <a:pPr marL="0" indent="0" algn="just">
              <a:lnSpc>
                <a:spcPct val="150000"/>
              </a:lnSpc>
              <a:buNone/>
            </a:pPr>
            <a:r>
              <a:rPr lang="es-ES" sz="2400" dirty="0">
                <a:latin typeface="Times New Roman" panose="02020603050405020304" pitchFamily="18" charset="0"/>
              </a:rPr>
              <a:t>           a real time </a:t>
            </a:r>
            <a:r>
              <a:rPr lang="es-ES" sz="2400" dirty="0" err="1">
                <a:latin typeface="Times New Roman" panose="02020603050405020304" pitchFamily="18" charset="0"/>
              </a:rPr>
              <a:t>alert</a:t>
            </a:r>
            <a:r>
              <a:rPr lang="es-ES" sz="2400" dirty="0">
                <a:latin typeface="Times New Roman" panose="02020603050405020304" pitchFamily="18" charset="0"/>
              </a:rPr>
              <a:t> </a:t>
            </a:r>
          </a:p>
          <a:p>
            <a:pPr algn="just">
              <a:lnSpc>
                <a:spcPct val="150000"/>
              </a:lnSpc>
            </a:pPr>
            <a:endParaRPr lang="en-US" sz="2400" dirty="0">
              <a:latin typeface="Times New Roman" panose="02020603050405020304" pitchFamily="18" charset="0"/>
            </a:endParaRPr>
          </a:p>
        </p:txBody>
      </p:sp>
      <p:sp>
        <p:nvSpPr>
          <p:cNvPr id="4" name="Rectangle 3">
            <a:extLst>
              <a:ext uri="{FF2B5EF4-FFF2-40B4-BE49-F238E27FC236}">
                <a16:creationId xmlns:a16="http://schemas.microsoft.com/office/drawing/2014/main" xmlns="" id="{4948EC0A-E930-1B25-0689-40405D0203E0}"/>
              </a:ext>
            </a:extLst>
          </p:cNvPr>
          <p:cNvSpPr/>
          <p:nvPr/>
        </p:nvSpPr>
        <p:spPr>
          <a:xfrm>
            <a:off x="279400" y="169333"/>
            <a:ext cx="11641667" cy="6323541"/>
          </a:xfrm>
          <a:prstGeom prst="rect">
            <a:avLst/>
          </a:prstGeom>
          <a:noFill/>
          <a:ln>
            <a:noFill/>
          </a:ln>
        </p:spPr>
        <p:style>
          <a:lnRef idx="0">
            <a:scrgbClr r="0" g="0" b="0"/>
          </a:lnRef>
          <a:fillRef idx="0">
            <a:scrgbClr r="0" g="0" b="0"/>
          </a:fillRef>
          <a:effectRef idx="0">
            <a:scrgbClr r="0" g="0" b="0"/>
          </a:effectRef>
          <a:fontRef idx="minor">
            <a:schemeClr val="accent3"/>
          </a:fontRef>
        </p:style>
        <p:txBody>
          <a:bodyPr rtlCol="0" anchor="ctr"/>
          <a:lstStyle/>
          <a:p>
            <a:pPr algn="ctr"/>
            <a:endParaRPr lang="en-IN"/>
          </a:p>
        </p:txBody>
      </p:sp>
      <p:sp>
        <p:nvSpPr>
          <p:cNvPr id="8" name="Slide Number Placeholder 7">
            <a:extLst>
              <a:ext uri="{FF2B5EF4-FFF2-40B4-BE49-F238E27FC236}">
                <a16:creationId xmlns:a16="http://schemas.microsoft.com/office/drawing/2014/main" xmlns="" id="{4563B99C-8344-7787-34D7-B5BBCE920CD6}"/>
              </a:ext>
            </a:extLst>
          </p:cNvPr>
          <p:cNvSpPr>
            <a:spLocks noGrp="1"/>
          </p:cNvSpPr>
          <p:nvPr>
            <p:ph type="sldNum" sz="quarter" idx="12"/>
          </p:nvPr>
        </p:nvSpPr>
        <p:spPr>
          <a:xfrm>
            <a:off x="11476825" y="6298646"/>
            <a:ext cx="515949" cy="343014"/>
          </a:xfrm>
        </p:spPr>
        <p:txBody>
          <a:bodyPr/>
          <a:lstStyle/>
          <a:p>
            <a:fld id="{663E248D-535E-4CA8-A429-9C3996B24BEF}" type="slidenum">
              <a:rPr lang="en-IN" sz="1600" smtClean="0">
                <a:solidFill>
                  <a:schemeClr val="tx1"/>
                </a:solidFill>
              </a:rPr>
              <a:t>19</a:t>
            </a:fld>
            <a:endParaRPr lang="en-IN" sz="1600" dirty="0">
              <a:solidFill>
                <a:schemeClr val="tx1"/>
              </a:solidFill>
            </a:endParaRPr>
          </a:p>
        </p:txBody>
      </p:sp>
      <p:sp>
        <p:nvSpPr>
          <p:cNvPr id="5" name="object 10">
            <a:extLst>
              <a:ext uri="{FF2B5EF4-FFF2-40B4-BE49-F238E27FC236}">
                <a16:creationId xmlns:a16="http://schemas.microsoft.com/office/drawing/2014/main" xmlns="" id="{F79A046E-C58D-E3B2-7DDD-BDBF2387114C}"/>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Flowchart: Connector 5">
            <a:extLst>
              <a:ext uri="{FF2B5EF4-FFF2-40B4-BE49-F238E27FC236}">
                <a16:creationId xmlns:a16="http://schemas.microsoft.com/office/drawing/2014/main" xmlns="" id="{BBBF247F-F9C6-4697-388A-0FFA001DC1C1}"/>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762244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70384" y="188346"/>
            <a:ext cx="9825134" cy="504199"/>
          </a:xfrm>
          <a:prstGeom prst="rect">
            <a:avLst/>
          </a:prstGeom>
        </p:spPr>
        <p:txBody>
          <a:bodyPr vert="horz" wrap="square" lIns="0" tIns="11643" rIns="0" bIns="0" rtlCol="0" anchor="ctr">
            <a:spAutoFit/>
          </a:bodyPr>
          <a:lstStyle/>
          <a:p>
            <a:pPr marL="11643" algn="ctr">
              <a:lnSpc>
                <a:spcPct val="100000"/>
              </a:lnSpc>
              <a:spcBef>
                <a:spcPts val="92"/>
              </a:spcBef>
            </a:pPr>
            <a:r>
              <a:rPr lang="en-US" sz="3200" spc="-9" dirty="0">
                <a:latin typeface="Times New Roman" panose="02020603050405020304" pitchFamily="18" charset="0"/>
                <a:cs typeface="Century"/>
              </a:rPr>
              <a:t>  </a:t>
            </a:r>
            <a:r>
              <a:rPr lang="en-US" sz="3200" b="1" i="1" spc="-9" dirty="0">
                <a:latin typeface="Times New Roman" panose="02020603050405020304" pitchFamily="18" charset="0"/>
                <a:cs typeface="Times New Roman" panose="02020603050405020304" pitchFamily="18" charset="0"/>
              </a:rPr>
              <a:t>APPEAL BEFOR CIT (A)  - BASIC QUESTIONS</a:t>
            </a:r>
          </a:p>
        </p:txBody>
      </p:sp>
      <p:sp>
        <p:nvSpPr>
          <p:cNvPr id="7" name="object 7"/>
          <p:cNvSpPr txBox="1"/>
          <p:nvPr/>
        </p:nvSpPr>
        <p:spPr>
          <a:xfrm>
            <a:off x="359056" y="896033"/>
            <a:ext cx="11495658" cy="5683833"/>
          </a:xfrm>
          <a:prstGeom prst="rect">
            <a:avLst/>
          </a:prstGeom>
        </p:spPr>
        <p:txBody>
          <a:bodyPr vert="horz" wrap="square" lIns="0" tIns="81504" rIns="0" bIns="0" rtlCol="0">
            <a:spAutoFit/>
          </a:bodyPr>
          <a:lstStyle/>
          <a:p>
            <a:pPr marL="354543" indent="-342900">
              <a:spcBef>
                <a:spcPts val="642"/>
              </a:spcBef>
              <a:buClr>
                <a:schemeClr val="tx1"/>
              </a:buClr>
              <a:buSzPct val="84090"/>
              <a:buFont typeface="Arial" panose="020B0604020202020204" pitchFamily="34" charset="0"/>
              <a:buChar char="•"/>
              <a:tabLst>
                <a:tab pos="261393" algn="l"/>
              </a:tabLst>
            </a:pPr>
            <a:r>
              <a:rPr sz="2700" dirty="0">
                <a:latin typeface="Times New Roman" panose="02020603050405020304" pitchFamily="18" charset="0"/>
                <a:ea typeface="Sans Serif Collection" panose="020B0502040504020204" pitchFamily="34" charset="0"/>
                <a:cs typeface="Times New Roman" panose="02020603050405020304" pitchFamily="18" charset="0"/>
              </a:rPr>
              <a:t>Check</a:t>
            </a:r>
            <a:r>
              <a:rPr sz="2700" spc="-69"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whether</a:t>
            </a:r>
            <a:r>
              <a:rPr sz="2700" spc="-5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Order</a:t>
            </a:r>
            <a:r>
              <a:rPr sz="2700" spc="-6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is</a:t>
            </a:r>
            <a:r>
              <a:rPr sz="2700" spc="-64"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Appealable.</a:t>
            </a:r>
            <a:endParaRPr sz="2700" dirty="0">
              <a:latin typeface="Times New Roman" panose="02020603050405020304" pitchFamily="18" charset="0"/>
              <a:ea typeface="Sans Serif Collection" panose="020B0502040504020204" pitchFamily="34" charset="0"/>
              <a:cs typeface="Times New Roman" panose="02020603050405020304" pitchFamily="18" charset="0"/>
            </a:endParaRPr>
          </a:p>
          <a:p>
            <a:pPr marL="354543" indent="-342900">
              <a:spcBef>
                <a:spcPts val="550"/>
              </a:spcBef>
              <a:buClr>
                <a:schemeClr val="tx1"/>
              </a:buClr>
              <a:buSzPct val="84090"/>
              <a:buFont typeface="Arial" panose="020B0604020202020204" pitchFamily="34" charset="0"/>
              <a:buChar char="•"/>
              <a:tabLst>
                <a:tab pos="261393" algn="l"/>
              </a:tabLst>
            </a:pPr>
            <a:r>
              <a:rPr sz="2700" dirty="0">
                <a:latin typeface="Times New Roman" panose="02020603050405020304" pitchFamily="18" charset="0"/>
                <a:ea typeface="Sans Serif Collection" panose="020B0502040504020204" pitchFamily="34" charset="0"/>
                <a:cs typeface="Times New Roman" panose="02020603050405020304" pitchFamily="18" charset="0"/>
              </a:rPr>
              <a:t>Carefully</a:t>
            </a:r>
            <a:r>
              <a:rPr sz="2700" spc="-46"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study</a:t>
            </a:r>
            <a:r>
              <a:rPr sz="2700" spc="-32"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the</a:t>
            </a:r>
            <a:r>
              <a:rPr sz="2700" spc="-2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appealable</a:t>
            </a:r>
            <a:r>
              <a:rPr sz="2700" spc="-55"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order</a:t>
            </a:r>
            <a:r>
              <a:rPr sz="2700" spc="-41"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and</a:t>
            </a:r>
            <a:r>
              <a:rPr sz="2700" spc="-50" dirty="0">
                <a:latin typeface="Times New Roman" panose="02020603050405020304" pitchFamily="18" charset="0"/>
                <a:ea typeface="Sans Serif Collection" panose="020B0502040504020204" pitchFamily="34" charset="0"/>
                <a:cs typeface="Times New Roman" panose="02020603050405020304" pitchFamily="18" charset="0"/>
              </a:rPr>
              <a:t> </a:t>
            </a:r>
            <a:r>
              <a:rPr lang="en-US" sz="2700" dirty="0">
                <a:latin typeface="Times New Roman" panose="02020603050405020304" pitchFamily="18" charset="0"/>
                <a:ea typeface="Sans Serif Collection" panose="020B0502040504020204" pitchFamily="34" charset="0"/>
                <a:cs typeface="Times New Roman" panose="02020603050405020304" pitchFamily="18" charset="0"/>
              </a:rPr>
              <a:t> list out the points to be appealed against </a:t>
            </a:r>
            <a:endParaRPr sz="2700" dirty="0">
              <a:latin typeface="Times New Roman" panose="02020603050405020304" pitchFamily="18" charset="0"/>
              <a:ea typeface="Sans Serif Collection" panose="020B0502040504020204" pitchFamily="34" charset="0"/>
              <a:cs typeface="Times New Roman" panose="02020603050405020304" pitchFamily="18" charset="0"/>
            </a:endParaRPr>
          </a:p>
          <a:p>
            <a:pPr marL="353961" marR="5822" indent="-342900">
              <a:spcBef>
                <a:spcPts val="550"/>
              </a:spcBef>
              <a:buClr>
                <a:schemeClr val="tx1"/>
              </a:buClr>
              <a:buSzPct val="84090"/>
              <a:buFont typeface="Arial" panose="020B0604020202020204" pitchFamily="34" charset="0"/>
              <a:buChar char="•"/>
              <a:tabLst>
                <a:tab pos="261393" algn="l"/>
              </a:tabLst>
            </a:pPr>
            <a:r>
              <a:rPr sz="2700" dirty="0">
                <a:latin typeface="Times New Roman" panose="02020603050405020304" pitchFamily="18" charset="0"/>
                <a:ea typeface="Sans Serif Collection" panose="020B0502040504020204" pitchFamily="34" charset="0"/>
                <a:cs typeface="Times New Roman" panose="02020603050405020304" pitchFamily="18" charset="0"/>
              </a:rPr>
              <a:t>Appeal</a:t>
            </a:r>
            <a:r>
              <a:rPr sz="2700" spc="69"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against</a:t>
            </a:r>
            <a:r>
              <a:rPr sz="2700" spc="7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the</a:t>
            </a:r>
            <a:r>
              <a:rPr sz="2700" spc="69"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penalty</a:t>
            </a:r>
            <a:r>
              <a:rPr sz="2700" spc="78"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order</a:t>
            </a:r>
            <a:r>
              <a:rPr sz="2700" spc="78"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can</a:t>
            </a:r>
            <a:r>
              <a:rPr sz="2700" spc="69"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be</a:t>
            </a:r>
            <a:r>
              <a:rPr sz="2700" spc="87"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filed</a:t>
            </a:r>
            <a:r>
              <a:rPr sz="2700" spc="8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even</a:t>
            </a:r>
            <a:r>
              <a:rPr sz="2700" spc="7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if</a:t>
            </a:r>
            <a:r>
              <a:rPr sz="2700" spc="7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the</a:t>
            </a:r>
            <a:r>
              <a:rPr sz="2700" spc="87"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appeal</a:t>
            </a:r>
            <a:r>
              <a:rPr sz="2700" spc="69"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against</a:t>
            </a:r>
            <a:r>
              <a:rPr sz="2700" spc="7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23" dirty="0">
                <a:latin typeface="Times New Roman" panose="02020603050405020304" pitchFamily="18" charset="0"/>
                <a:ea typeface="Sans Serif Collection" panose="020B0502040504020204" pitchFamily="34" charset="0"/>
                <a:cs typeface="Times New Roman" panose="02020603050405020304" pitchFamily="18" charset="0"/>
              </a:rPr>
              <a:t>the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assessment</a:t>
            </a:r>
            <a:r>
              <a:rPr sz="2700" spc="-37"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order</a:t>
            </a:r>
            <a:r>
              <a:rPr sz="2700" spc="-46"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has</a:t>
            </a:r>
            <a:r>
              <a:rPr sz="2700" spc="-41"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not</a:t>
            </a:r>
            <a:r>
              <a:rPr sz="2700" spc="-41"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been</a:t>
            </a:r>
            <a:r>
              <a:rPr sz="2700" spc="-37"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filed.</a:t>
            </a:r>
            <a:endParaRPr sz="2700" dirty="0">
              <a:latin typeface="Times New Roman" panose="02020603050405020304" pitchFamily="18" charset="0"/>
              <a:ea typeface="Sans Serif Collection" panose="020B0502040504020204" pitchFamily="34" charset="0"/>
              <a:cs typeface="Times New Roman" panose="02020603050405020304" pitchFamily="18" charset="0"/>
            </a:endParaRPr>
          </a:p>
          <a:p>
            <a:pPr marL="354543" indent="-342900">
              <a:spcBef>
                <a:spcPts val="550"/>
              </a:spcBef>
              <a:buClr>
                <a:schemeClr val="tx1"/>
              </a:buClr>
              <a:buSzPct val="84090"/>
              <a:buFont typeface="Arial" panose="020B0604020202020204" pitchFamily="34" charset="0"/>
              <a:buChar char="•"/>
              <a:tabLst>
                <a:tab pos="261393" algn="l"/>
              </a:tabLst>
            </a:pPr>
            <a:r>
              <a:rPr sz="2700" dirty="0">
                <a:latin typeface="Times New Roman" panose="02020603050405020304" pitchFamily="18" charset="0"/>
                <a:ea typeface="Sans Serif Collection" panose="020B0502040504020204" pitchFamily="34" charset="0"/>
                <a:cs typeface="Times New Roman" panose="02020603050405020304" pitchFamily="18" charset="0"/>
              </a:rPr>
              <a:t>Ascertain</a:t>
            </a:r>
            <a:r>
              <a:rPr sz="2700" spc="-46"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the</a:t>
            </a:r>
            <a:r>
              <a:rPr sz="2700" spc="-2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limitation</a:t>
            </a:r>
            <a:r>
              <a:rPr sz="2700" spc="-32"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period</a:t>
            </a:r>
            <a:r>
              <a:rPr sz="2700" spc="-41"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within</a:t>
            </a:r>
            <a:r>
              <a:rPr sz="2700" spc="-28"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which</a:t>
            </a:r>
            <a:r>
              <a:rPr sz="2700" spc="-41"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appeal</a:t>
            </a:r>
            <a:r>
              <a:rPr sz="2700" spc="-46"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is</a:t>
            </a:r>
            <a:r>
              <a:rPr sz="2700" spc="-32"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to</a:t>
            </a:r>
            <a:r>
              <a:rPr sz="2700" spc="-28"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be</a:t>
            </a:r>
            <a:r>
              <a:rPr sz="2700" spc="-32"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filed.</a:t>
            </a:r>
            <a:endParaRPr sz="2700" dirty="0">
              <a:latin typeface="Times New Roman" panose="02020603050405020304" pitchFamily="18" charset="0"/>
              <a:ea typeface="Sans Serif Collection" panose="020B0502040504020204" pitchFamily="34" charset="0"/>
              <a:cs typeface="Times New Roman" panose="02020603050405020304" pitchFamily="18" charset="0"/>
            </a:endParaRPr>
          </a:p>
          <a:p>
            <a:pPr marL="354543" indent="-342900">
              <a:spcBef>
                <a:spcPts val="550"/>
              </a:spcBef>
              <a:buClr>
                <a:schemeClr val="tx1"/>
              </a:buClr>
              <a:buSzPct val="84090"/>
              <a:buFont typeface="Arial" panose="020B0604020202020204" pitchFamily="34" charset="0"/>
              <a:buChar char="•"/>
              <a:tabLst>
                <a:tab pos="261393" algn="l"/>
              </a:tabLst>
            </a:pPr>
            <a:r>
              <a:rPr sz="2700" dirty="0">
                <a:latin typeface="Times New Roman" panose="02020603050405020304" pitchFamily="18" charset="0"/>
                <a:ea typeface="Sans Serif Collection" panose="020B0502040504020204" pitchFamily="34" charset="0"/>
                <a:cs typeface="Times New Roman" panose="02020603050405020304" pitchFamily="18" charset="0"/>
              </a:rPr>
              <a:t>File</a:t>
            </a:r>
            <a:r>
              <a:rPr sz="2700" spc="-64"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application</a:t>
            </a:r>
            <a:r>
              <a:rPr sz="2700" spc="-64"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for</a:t>
            </a:r>
            <a:r>
              <a:rPr sz="2700" spc="-5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condonation,</a:t>
            </a:r>
            <a:r>
              <a:rPr sz="2700" spc="-55"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if</a:t>
            </a:r>
            <a:r>
              <a:rPr sz="2700" spc="-64"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there</a:t>
            </a:r>
            <a:r>
              <a:rPr sz="2700" spc="-46"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is</a:t>
            </a:r>
            <a:r>
              <a:rPr sz="2700" spc="-55"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any</a:t>
            </a:r>
            <a:r>
              <a:rPr sz="2700" spc="-6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delay.</a:t>
            </a:r>
            <a:endParaRPr lang="en-US" sz="2700" spc="-9" dirty="0">
              <a:latin typeface="Times New Roman" panose="02020603050405020304" pitchFamily="18" charset="0"/>
              <a:ea typeface="Sans Serif Collection" panose="020B0502040504020204" pitchFamily="34" charset="0"/>
              <a:cs typeface="Times New Roman" panose="02020603050405020304" pitchFamily="18" charset="0"/>
            </a:endParaRPr>
          </a:p>
          <a:p>
            <a:pPr marL="354543" indent="-342900">
              <a:spcBef>
                <a:spcPts val="550"/>
              </a:spcBef>
              <a:buClr>
                <a:schemeClr val="tx1"/>
              </a:buClr>
              <a:buSzPct val="84090"/>
              <a:buFont typeface="Arial" panose="020B0604020202020204" pitchFamily="34" charset="0"/>
              <a:buChar char="•"/>
              <a:tabLst>
                <a:tab pos="261393" algn="l"/>
              </a:tabLst>
            </a:pPr>
            <a:r>
              <a:rPr lang="en-US" sz="2700" spc="-9" dirty="0">
                <a:latin typeface="Times New Roman" panose="02020603050405020304" pitchFamily="18" charset="0"/>
                <a:ea typeface="Sans Serif Collection" panose="020B0502040504020204" pitchFamily="34" charset="0"/>
                <a:cs typeface="Times New Roman" panose="02020603050405020304" pitchFamily="18" charset="0"/>
              </a:rPr>
              <a:t> Ensure whether procedure / law mandated is followed in respect of notices /assessment order</a:t>
            </a:r>
            <a:endParaRPr sz="2700" dirty="0">
              <a:latin typeface="Times New Roman" panose="02020603050405020304" pitchFamily="18" charset="0"/>
              <a:ea typeface="Sans Serif Collection" panose="020B0502040504020204" pitchFamily="34" charset="0"/>
              <a:cs typeface="Times New Roman" panose="02020603050405020304" pitchFamily="18" charset="0"/>
            </a:endParaRPr>
          </a:p>
          <a:p>
            <a:pPr marL="353961" marR="4657" indent="-342900">
              <a:spcBef>
                <a:spcPts val="550"/>
              </a:spcBef>
              <a:buClr>
                <a:schemeClr val="tx1"/>
              </a:buClr>
              <a:buSzPct val="84090"/>
              <a:buFont typeface="Arial" panose="020B0604020202020204" pitchFamily="34" charset="0"/>
              <a:buChar char="•"/>
              <a:tabLst>
                <a:tab pos="261393" algn="l"/>
                <a:tab pos="7303298" algn="l"/>
              </a:tabLst>
            </a:pPr>
            <a:r>
              <a:rPr sz="2700" dirty="0">
                <a:latin typeface="Times New Roman" panose="02020603050405020304" pitchFamily="18" charset="0"/>
                <a:ea typeface="Sans Serif Collection" panose="020B0502040504020204" pitchFamily="34" charset="0"/>
                <a:cs typeface="Times New Roman" panose="02020603050405020304" pitchFamily="18" charset="0"/>
              </a:rPr>
              <a:t>Ensure</a:t>
            </a:r>
            <a:r>
              <a:rPr sz="2700" spc="394"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whether</a:t>
            </a:r>
            <a:r>
              <a:rPr sz="2700" spc="408"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authority</a:t>
            </a:r>
            <a:r>
              <a:rPr sz="2700" spc="41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passing</a:t>
            </a:r>
            <a:r>
              <a:rPr sz="2700" spc="398"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the</a:t>
            </a:r>
            <a:r>
              <a:rPr sz="2700" spc="41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order</a:t>
            </a:r>
            <a:r>
              <a:rPr sz="2700" spc="40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had</a:t>
            </a:r>
            <a:r>
              <a:rPr sz="2700" spc="394"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jurisdiction</a:t>
            </a:r>
            <a:r>
              <a:rPr sz="2700" spc="408"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23" dirty="0">
                <a:latin typeface="Times New Roman" panose="02020603050405020304" pitchFamily="18" charset="0"/>
                <a:ea typeface="Sans Serif Collection" panose="020B0502040504020204" pitchFamily="34" charset="0"/>
                <a:cs typeface="Times New Roman" panose="02020603050405020304" pitchFamily="18" charset="0"/>
              </a:rPr>
              <a:t>to</a:t>
            </a:r>
            <a:r>
              <a:rPr lang="en-US" sz="2700" spc="-2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pass</a:t>
            </a:r>
            <a:r>
              <a:rPr sz="2700" spc="435"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23" dirty="0">
                <a:latin typeface="Times New Roman" panose="02020603050405020304" pitchFamily="18" charset="0"/>
                <a:ea typeface="Sans Serif Collection" panose="020B0502040504020204" pitchFamily="34" charset="0"/>
                <a:cs typeface="Times New Roman" panose="02020603050405020304" pitchFamily="18" charset="0"/>
              </a:rPr>
              <a:t>the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order.</a:t>
            </a:r>
            <a:endParaRPr sz="2700" dirty="0">
              <a:latin typeface="Times New Roman" panose="02020603050405020304" pitchFamily="18" charset="0"/>
              <a:ea typeface="Sans Serif Collection" panose="020B0502040504020204" pitchFamily="34" charset="0"/>
              <a:cs typeface="Times New Roman" panose="02020603050405020304" pitchFamily="18" charset="0"/>
            </a:endParaRPr>
          </a:p>
          <a:p>
            <a:pPr marL="354543" indent="-342900">
              <a:spcBef>
                <a:spcPts val="550"/>
              </a:spcBef>
              <a:buClr>
                <a:schemeClr val="tx1"/>
              </a:buClr>
              <a:buSzPct val="84090"/>
              <a:buFont typeface="Arial" panose="020B0604020202020204" pitchFamily="34" charset="0"/>
              <a:buChar char="•"/>
              <a:tabLst>
                <a:tab pos="261393" algn="l"/>
              </a:tabLst>
            </a:pPr>
            <a:r>
              <a:rPr sz="2700" dirty="0">
                <a:latin typeface="Times New Roman" panose="02020603050405020304" pitchFamily="18" charset="0"/>
                <a:ea typeface="Sans Serif Collection" panose="020B0502040504020204" pitchFamily="34" charset="0"/>
                <a:cs typeface="Times New Roman" panose="02020603050405020304" pitchFamily="18" charset="0"/>
              </a:rPr>
              <a:t>Ensure</a:t>
            </a:r>
            <a:r>
              <a:rPr sz="2700" spc="-64"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whether</a:t>
            </a:r>
            <a:r>
              <a:rPr sz="2700" spc="-37"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order</a:t>
            </a:r>
            <a:r>
              <a:rPr sz="2700" spc="-69"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was</a:t>
            </a:r>
            <a:r>
              <a:rPr sz="2700" spc="-5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passed</a:t>
            </a:r>
            <a:r>
              <a:rPr sz="2700" spc="-5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within</a:t>
            </a:r>
            <a:r>
              <a:rPr sz="2700" spc="-6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limitation</a:t>
            </a:r>
            <a:r>
              <a:rPr sz="2700" spc="-5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period.</a:t>
            </a:r>
            <a:endParaRPr sz="2700" dirty="0">
              <a:latin typeface="Times New Roman" panose="02020603050405020304" pitchFamily="18" charset="0"/>
              <a:ea typeface="Sans Serif Collection" panose="020B0502040504020204" pitchFamily="34" charset="0"/>
              <a:cs typeface="Times New Roman" panose="02020603050405020304" pitchFamily="18" charset="0"/>
            </a:endParaRPr>
          </a:p>
          <a:p>
            <a:pPr marL="354543" indent="-342900">
              <a:spcBef>
                <a:spcPts val="550"/>
              </a:spcBef>
              <a:buClr>
                <a:schemeClr val="tx1"/>
              </a:buClr>
              <a:buSzPct val="84090"/>
              <a:buFont typeface="Arial" panose="020B0604020202020204" pitchFamily="34" charset="0"/>
              <a:buChar char="•"/>
              <a:tabLst>
                <a:tab pos="261393" algn="l"/>
              </a:tabLst>
            </a:pPr>
            <a:r>
              <a:rPr sz="2700" dirty="0">
                <a:latin typeface="Times New Roman" panose="02020603050405020304" pitchFamily="18" charset="0"/>
                <a:ea typeface="Sans Serif Collection" panose="020B0502040504020204" pitchFamily="34" charset="0"/>
                <a:cs typeface="Times New Roman" panose="02020603050405020304" pitchFamily="18" charset="0"/>
              </a:rPr>
              <a:t>Check</a:t>
            </a:r>
            <a:r>
              <a:rPr sz="2700" spc="-6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computation</a:t>
            </a:r>
            <a:r>
              <a:rPr sz="2700" spc="-32"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of</a:t>
            </a:r>
            <a:r>
              <a:rPr sz="2700" spc="-46"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income</a:t>
            </a:r>
            <a:r>
              <a:rPr sz="2700" spc="-32"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and</a:t>
            </a:r>
            <a:r>
              <a:rPr sz="2700" spc="-60"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tax</a:t>
            </a:r>
            <a:r>
              <a:rPr sz="2700" spc="-55"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and</a:t>
            </a:r>
            <a:r>
              <a:rPr sz="2700" spc="-69"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interest</a:t>
            </a:r>
            <a:r>
              <a:rPr sz="2700" spc="-46"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dirty="0">
                <a:latin typeface="Times New Roman" panose="02020603050405020304" pitchFamily="18" charset="0"/>
                <a:ea typeface="Sans Serif Collection" panose="020B0502040504020204" pitchFamily="34" charset="0"/>
                <a:cs typeface="Times New Roman" panose="02020603050405020304" pitchFamily="18" charset="0"/>
              </a:rPr>
              <a:t>computed</a:t>
            </a:r>
            <a:r>
              <a:rPr sz="2700" spc="-23" dirty="0">
                <a:latin typeface="Times New Roman" panose="02020603050405020304" pitchFamily="18" charset="0"/>
                <a:ea typeface="Sans Serif Collection" panose="020B0502040504020204" pitchFamily="34" charset="0"/>
                <a:cs typeface="Times New Roman" panose="02020603050405020304" pitchFamily="18" charset="0"/>
              </a:rPr>
              <a:t> </a:t>
            </a:r>
            <a:r>
              <a:rPr sz="2700" spc="-9" dirty="0">
                <a:latin typeface="Times New Roman" panose="02020603050405020304" pitchFamily="18" charset="0"/>
                <a:ea typeface="Sans Serif Collection" panose="020B0502040504020204" pitchFamily="34" charset="0"/>
                <a:cs typeface="Times New Roman" panose="02020603050405020304" pitchFamily="18" charset="0"/>
              </a:rPr>
              <a:t>thereon.</a:t>
            </a:r>
            <a:endParaRPr sz="2700" dirty="0">
              <a:latin typeface="Times New Roman" panose="02020603050405020304" pitchFamily="18" charset="0"/>
              <a:ea typeface="Sans Serif Collection" panose="020B0502040504020204" pitchFamily="34" charset="0"/>
              <a:cs typeface="Times New Roman" panose="02020603050405020304" pitchFamily="18" charset="0"/>
            </a:endParaRPr>
          </a:p>
        </p:txBody>
      </p:sp>
      <p:sp>
        <p:nvSpPr>
          <p:cNvPr id="10" name="object 10"/>
          <p:cNvSpPr/>
          <p:nvPr/>
        </p:nvSpPr>
        <p:spPr>
          <a:xfrm>
            <a:off x="111967" y="65313"/>
            <a:ext cx="11989837" cy="6718041"/>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13" name="Slide Number Placeholder 12">
            <a:extLst>
              <a:ext uri="{FF2B5EF4-FFF2-40B4-BE49-F238E27FC236}">
                <a16:creationId xmlns:a16="http://schemas.microsoft.com/office/drawing/2014/main" xmlns="" id="{0C344704-3DD5-2858-7F8A-27E2B21AA4E3}"/>
              </a:ext>
            </a:extLst>
          </p:cNvPr>
          <p:cNvSpPr>
            <a:spLocks noGrp="1"/>
          </p:cNvSpPr>
          <p:nvPr>
            <p:ph type="sldNum" sz="quarter" idx="12"/>
          </p:nvPr>
        </p:nvSpPr>
        <p:spPr>
          <a:xfrm>
            <a:off x="11592358" y="6242736"/>
            <a:ext cx="363710" cy="453318"/>
          </a:xfrm>
        </p:spPr>
        <p:txBody>
          <a:bodyPr/>
          <a:lstStyle/>
          <a:p>
            <a:fld id="{663E248D-535E-4CA8-A429-9C3996B24BEF}" type="slidenum">
              <a:rPr lang="en-IN" sz="1600" smtClean="0">
                <a:solidFill>
                  <a:schemeClr val="tx1"/>
                </a:solidFill>
              </a:rPr>
              <a:t>2</a:t>
            </a:fld>
            <a:endParaRPr lang="en-IN" sz="1600" dirty="0">
              <a:solidFill>
                <a:schemeClr val="tx1"/>
              </a:solidFill>
            </a:endParaRPr>
          </a:p>
        </p:txBody>
      </p:sp>
      <p:sp>
        <p:nvSpPr>
          <p:cNvPr id="4" name="Flowchart: Connector 3">
            <a:extLst>
              <a:ext uri="{FF2B5EF4-FFF2-40B4-BE49-F238E27FC236}">
                <a16:creationId xmlns:a16="http://schemas.microsoft.com/office/drawing/2014/main" xmlns="" id="{53224EF3-9520-6737-9CA8-6B5F1F5859DA}"/>
              </a:ext>
            </a:extLst>
          </p:cNvPr>
          <p:cNvSpPr/>
          <p:nvPr/>
        </p:nvSpPr>
        <p:spPr>
          <a:xfrm>
            <a:off x="11592358" y="624273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8605927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151"/>
            <a:ext cx="10515600" cy="875846"/>
          </a:xfrm>
        </p:spPr>
        <p:txBody>
          <a:bodyPr>
            <a:normAutofit/>
          </a:bodyPr>
          <a:lstStyle/>
          <a:p>
            <a:pPr algn="ctr"/>
            <a:r>
              <a:rPr lang="en-US" sz="3200" b="1" i="1" spc="-9" dirty="0">
                <a:latin typeface="Times New Roman" panose="02020603050405020304" pitchFamily="18" charset="0"/>
                <a:cs typeface="Times New Roman" panose="02020603050405020304" pitchFamily="18" charset="0"/>
              </a:rPr>
              <a:t>Date</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of</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service</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of</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notice</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of</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demand</a:t>
            </a:r>
            <a:endParaRPr lang="en-IN" sz="3200" b="1" i="1" spc="-9"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79918" y="858416"/>
            <a:ext cx="11663266" cy="5318548"/>
          </a:xfrm>
        </p:spPr>
        <p:txBody>
          <a:bodyPr>
            <a:noAutofit/>
          </a:bodyPr>
          <a:lstStyle/>
          <a:p>
            <a:pPr algn="just">
              <a:lnSpc>
                <a:spcPct val="150000"/>
              </a:lnSpc>
            </a:pPr>
            <a:r>
              <a:rPr lang="es-ES" sz="2400" dirty="0" err="1">
                <a:latin typeface="Times New Roman" panose="02020603050405020304" pitchFamily="18" charset="0"/>
              </a:rPr>
              <a:t>Registered</a:t>
            </a:r>
            <a:r>
              <a:rPr lang="es-ES" sz="2400" dirty="0">
                <a:latin typeface="Times New Roman" panose="02020603050405020304" pitchFamily="18" charset="0"/>
              </a:rPr>
              <a:t> </a:t>
            </a:r>
            <a:r>
              <a:rPr lang="es-ES" sz="2400" dirty="0" err="1">
                <a:latin typeface="Times New Roman" panose="02020603050405020304" pitchFamily="18" charset="0"/>
              </a:rPr>
              <a:t>Account</a:t>
            </a:r>
            <a:r>
              <a:rPr lang="es-ES" sz="2400" dirty="0">
                <a:latin typeface="Times New Roman" panose="02020603050405020304" pitchFamily="18" charset="0"/>
              </a:rPr>
              <a:t> – </a:t>
            </a:r>
            <a:r>
              <a:rPr lang="es-ES" sz="2400" dirty="0" err="1">
                <a:latin typeface="Times New Roman" panose="02020603050405020304" pitchFamily="18" charset="0"/>
              </a:rPr>
              <a:t>means</a:t>
            </a:r>
            <a:r>
              <a:rPr lang="es-ES" sz="2400" dirty="0">
                <a:latin typeface="Times New Roman" panose="02020603050405020304" pitchFamily="18" charset="0"/>
              </a:rPr>
              <a:t>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electonic</a:t>
            </a:r>
            <a:r>
              <a:rPr lang="es-ES" sz="2400" dirty="0">
                <a:latin typeface="Times New Roman" panose="02020603050405020304" pitchFamily="18" charset="0"/>
              </a:rPr>
              <a:t> </a:t>
            </a:r>
            <a:r>
              <a:rPr lang="es-ES" sz="2400" dirty="0" err="1">
                <a:latin typeface="Times New Roman" panose="02020603050405020304" pitchFamily="18" charset="0"/>
              </a:rPr>
              <a:t>filing</a:t>
            </a:r>
            <a:r>
              <a:rPr lang="es-ES" sz="2400" dirty="0">
                <a:latin typeface="Times New Roman" panose="02020603050405020304" pitchFamily="18" charset="0"/>
              </a:rPr>
              <a:t> </a:t>
            </a:r>
            <a:r>
              <a:rPr lang="es-ES" sz="2400" dirty="0" err="1">
                <a:latin typeface="Times New Roman" panose="02020603050405020304" pitchFamily="18" charset="0"/>
              </a:rPr>
              <a:t>account</a:t>
            </a:r>
            <a:r>
              <a:rPr lang="es-ES" sz="2400" dirty="0">
                <a:latin typeface="Times New Roman" panose="02020603050405020304" pitchFamily="18" charset="0"/>
              </a:rPr>
              <a:t> </a:t>
            </a:r>
            <a:r>
              <a:rPr lang="es-ES" sz="2400" dirty="0" err="1">
                <a:latin typeface="Times New Roman" panose="02020603050405020304" pitchFamily="18" charset="0"/>
              </a:rPr>
              <a:t>registered</a:t>
            </a:r>
            <a:r>
              <a:rPr lang="es-ES" sz="2400" dirty="0">
                <a:latin typeface="Times New Roman" panose="02020603050405020304" pitchFamily="18" charset="0"/>
              </a:rPr>
              <a:t> </a:t>
            </a:r>
            <a:r>
              <a:rPr lang="es-ES" sz="2400" dirty="0" err="1">
                <a:latin typeface="Times New Roman" panose="02020603050405020304" pitchFamily="18" charset="0"/>
              </a:rPr>
              <a:t>by</a:t>
            </a:r>
            <a:r>
              <a:rPr lang="es-ES" sz="2400" dirty="0">
                <a:latin typeface="Times New Roman" panose="02020603050405020304" pitchFamily="18" charset="0"/>
              </a:rPr>
              <a:t>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assessee</a:t>
            </a:r>
            <a:r>
              <a:rPr lang="es-ES" sz="2400" dirty="0">
                <a:latin typeface="Times New Roman" panose="02020603050405020304" pitchFamily="18" charset="0"/>
              </a:rPr>
              <a:t> in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electronic</a:t>
            </a:r>
            <a:r>
              <a:rPr lang="es-ES" sz="2400" dirty="0">
                <a:latin typeface="Times New Roman" panose="02020603050405020304" pitchFamily="18" charset="0"/>
              </a:rPr>
              <a:t> portal</a:t>
            </a:r>
          </a:p>
          <a:p>
            <a:pPr algn="just">
              <a:lnSpc>
                <a:spcPct val="150000"/>
              </a:lnSpc>
            </a:pPr>
            <a:r>
              <a:rPr lang="es-ES" sz="2400" dirty="0" err="1">
                <a:latin typeface="Times New Roman" panose="02020603050405020304" pitchFamily="18" charset="0"/>
              </a:rPr>
              <a:t>Registered</a:t>
            </a:r>
            <a:r>
              <a:rPr lang="es-ES" sz="2400" dirty="0">
                <a:latin typeface="Times New Roman" panose="02020603050405020304" pitchFamily="18" charset="0"/>
              </a:rPr>
              <a:t> e-mail </a:t>
            </a:r>
            <a:r>
              <a:rPr lang="es-ES" sz="2400" dirty="0" err="1">
                <a:latin typeface="Times New Roman" panose="02020603050405020304" pitchFamily="18" charset="0"/>
              </a:rPr>
              <a:t>address</a:t>
            </a:r>
            <a:r>
              <a:rPr lang="es-ES" sz="2400" dirty="0">
                <a:latin typeface="Times New Roman" panose="02020603050405020304" pitchFamily="18" charset="0"/>
              </a:rPr>
              <a:t> </a:t>
            </a:r>
            <a:r>
              <a:rPr lang="es-ES" sz="2400" dirty="0" err="1">
                <a:latin typeface="Times New Roman" panose="02020603050405020304" pitchFamily="18" charset="0"/>
              </a:rPr>
              <a:t>means</a:t>
            </a:r>
            <a:r>
              <a:rPr lang="es-ES" sz="2400" dirty="0">
                <a:latin typeface="Times New Roman" panose="02020603050405020304" pitchFamily="18" charset="0"/>
              </a:rPr>
              <a:t> –</a:t>
            </a:r>
          </a:p>
          <a:p>
            <a:pPr algn="just">
              <a:lnSpc>
                <a:spcPct val="150000"/>
              </a:lnSpc>
            </a:pPr>
            <a:r>
              <a:rPr lang="es-ES" sz="2400" dirty="0">
                <a:latin typeface="Times New Roman" panose="02020603050405020304" pitchFamily="18" charset="0"/>
              </a:rPr>
              <a:t>E mail </a:t>
            </a:r>
            <a:r>
              <a:rPr lang="es-ES" sz="2400" dirty="0" err="1">
                <a:latin typeface="Times New Roman" panose="02020603050405020304" pitchFamily="18" charset="0"/>
              </a:rPr>
              <a:t>address</a:t>
            </a:r>
            <a:r>
              <a:rPr lang="es-ES" sz="2400" dirty="0">
                <a:latin typeface="Times New Roman" panose="02020603050405020304" pitchFamily="18" charset="0"/>
              </a:rPr>
              <a:t> </a:t>
            </a:r>
            <a:r>
              <a:rPr lang="es-ES" sz="2400" dirty="0" err="1">
                <a:latin typeface="Times New Roman" panose="02020603050405020304" pitchFamily="18" charset="0"/>
              </a:rPr>
              <a:t>available</a:t>
            </a:r>
            <a:r>
              <a:rPr lang="es-ES" sz="2400" dirty="0">
                <a:latin typeface="Times New Roman" panose="02020603050405020304" pitchFamily="18" charset="0"/>
              </a:rPr>
              <a:t> in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electronic</a:t>
            </a:r>
            <a:r>
              <a:rPr lang="es-ES" sz="2400" dirty="0">
                <a:latin typeface="Times New Roman" panose="02020603050405020304" pitchFamily="18" charset="0"/>
              </a:rPr>
              <a:t> </a:t>
            </a:r>
            <a:r>
              <a:rPr lang="es-ES" sz="2400" dirty="0" err="1">
                <a:latin typeface="Times New Roman" panose="02020603050405020304" pitchFamily="18" charset="0"/>
              </a:rPr>
              <a:t>filing</a:t>
            </a:r>
            <a:r>
              <a:rPr lang="es-ES" sz="2400" dirty="0">
                <a:latin typeface="Times New Roman" panose="02020603050405020304" pitchFamily="18" charset="0"/>
              </a:rPr>
              <a:t> Account in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designated</a:t>
            </a:r>
            <a:r>
              <a:rPr lang="es-ES" sz="2400" dirty="0">
                <a:latin typeface="Times New Roman" panose="02020603050405020304" pitchFamily="18" charset="0"/>
              </a:rPr>
              <a:t> portal   OR</a:t>
            </a:r>
          </a:p>
          <a:p>
            <a:pPr algn="just">
              <a:lnSpc>
                <a:spcPct val="150000"/>
              </a:lnSpc>
            </a:pPr>
            <a:r>
              <a:rPr lang="es-ES" sz="2400" dirty="0">
                <a:latin typeface="Times New Roman" panose="02020603050405020304" pitchFamily="18" charset="0"/>
              </a:rPr>
              <a:t>E mail </a:t>
            </a:r>
            <a:r>
              <a:rPr lang="es-ES" sz="2400" dirty="0" err="1">
                <a:latin typeface="Times New Roman" panose="02020603050405020304" pitchFamily="18" charset="0"/>
              </a:rPr>
              <a:t>address</a:t>
            </a:r>
            <a:r>
              <a:rPr lang="es-ES" sz="2400" dirty="0">
                <a:latin typeface="Times New Roman" panose="02020603050405020304" pitchFamily="18" charset="0"/>
              </a:rPr>
              <a:t> in </a:t>
            </a:r>
            <a:r>
              <a:rPr lang="es-ES" sz="2400" dirty="0" err="1">
                <a:latin typeface="Times New Roman" panose="02020603050405020304" pitchFamily="18" charset="0"/>
              </a:rPr>
              <a:t>the</a:t>
            </a:r>
            <a:r>
              <a:rPr lang="es-ES" sz="2400" dirty="0">
                <a:latin typeface="Times New Roman" panose="02020603050405020304" pitchFamily="18" charset="0"/>
              </a:rPr>
              <a:t> </a:t>
            </a:r>
            <a:r>
              <a:rPr lang="es-ES" sz="2400" dirty="0" err="1">
                <a:latin typeface="Times New Roman" panose="02020603050405020304" pitchFamily="18" charset="0"/>
              </a:rPr>
              <a:t>last</a:t>
            </a:r>
            <a:r>
              <a:rPr lang="es-ES" sz="2400" dirty="0">
                <a:latin typeface="Times New Roman" panose="02020603050405020304" pitchFamily="18" charset="0"/>
              </a:rPr>
              <a:t> ITR </a:t>
            </a:r>
            <a:r>
              <a:rPr lang="es-ES" sz="2400" dirty="0" err="1">
                <a:latin typeface="Times New Roman" panose="02020603050405020304" pitchFamily="18" charset="0"/>
              </a:rPr>
              <a:t>filed</a:t>
            </a:r>
            <a:r>
              <a:rPr lang="es-ES" sz="2400" dirty="0">
                <a:latin typeface="Times New Roman" panose="02020603050405020304" pitchFamily="18" charset="0"/>
              </a:rPr>
              <a:t> </a:t>
            </a:r>
            <a:r>
              <a:rPr lang="es-ES" sz="2400" dirty="0" err="1">
                <a:latin typeface="Times New Roman" panose="02020603050405020304" pitchFamily="18" charset="0"/>
              </a:rPr>
              <a:t>by</a:t>
            </a:r>
            <a:r>
              <a:rPr lang="es-ES" sz="2400" dirty="0">
                <a:latin typeface="Times New Roman" panose="02020603050405020304" pitchFamily="18" charset="0"/>
              </a:rPr>
              <a:t> </a:t>
            </a:r>
            <a:r>
              <a:rPr lang="es-ES" sz="2400" dirty="0" err="1">
                <a:latin typeface="Times New Roman" panose="02020603050405020304" pitchFamily="18" charset="0"/>
              </a:rPr>
              <a:t>assessee</a:t>
            </a:r>
            <a:r>
              <a:rPr lang="es-ES" sz="2400" dirty="0">
                <a:latin typeface="Times New Roman" panose="02020603050405020304" pitchFamily="18" charset="0"/>
              </a:rPr>
              <a:t>                                                        OR</a:t>
            </a:r>
          </a:p>
          <a:p>
            <a:pPr algn="just">
              <a:lnSpc>
                <a:spcPct val="150000"/>
              </a:lnSpc>
            </a:pPr>
            <a:r>
              <a:rPr lang="es-ES" sz="2400" dirty="0">
                <a:latin typeface="Times New Roman" panose="02020603050405020304" pitchFamily="18" charset="0"/>
              </a:rPr>
              <a:t>E mail </a:t>
            </a:r>
            <a:r>
              <a:rPr lang="es-ES" sz="2400" dirty="0" err="1">
                <a:latin typeface="Times New Roman" panose="02020603050405020304" pitchFamily="18" charset="0"/>
              </a:rPr>
              <a:t>address</a:t>
            </a:r>
            <a:r>
              <a:rPr lang="es-ES" sz="2400" dirty="0">
                <a:latin typeface="Times New Roman" panose="02020603050405020304" pitchFamily="18" charset="0"/>
              </a:rPr>
              <a:t> in </a:t>
            </a:r>
            <a:r>
              <a:rPr lang="es-ES" sz="2400" dirty="0" err="1">
                <a:latin typeface="Times New Roman" panose="02020603050405020304" pitchFamily="18" charset="0"/>
              </a:rPr>
              <a:t>the</a:t>
            </a:r>
            <a:r>
              <a:rPr lang="es-ES" sz="2400" dirty="0">
                <a:latin typeface="Times New Roman" panose="02020603050405020304" pitchFamily="18" charset="0"/>
              </a:rPr>
              <a:t> PAN                                                                                         OR</a:t>
            </a:r>
          </a:p>
          <a:p>
            <a:pPr algn="just">
              <a:lnSpc>
                <a:spcPct val="150000"/>
              </a:lnSpc>
            </a:pPr>
            <a:r>
              <a:rPr lang="es-ES" sz="2400" dirty="0">
                <a:latin typeface="Times New Roman" panose="02020603050405020304" pitchFamily="18" charset="0"/>
              </a:rPr>
              <a:t>E Mail </a:t>
            </a:r>
            <a:r>
              <a:rPr lang="es-ES" sz="2400" dirty="0" err="1">
                <a:latin typeface="Times New Roman" panose="02020603050405020304" pitchFamily="18" charset="0"/>
              </a:rPr>
              <a:t>address</a:t>
            </a:r>
            <a:r>
              <a:rPr lang="es-ES" sz="2400" dirty="0">
                <a:latin typeface="Times New Roman" panose="02020603050405020304" pitchFamily="18" charset="0"/>
              </a:rPr>
              <a:t> in </a:t>
            </a:r>
            <a:r>
              <a:rPr lang="es-ES" sz="2400" dirty="0" err="1">
                <a:latin typeface="Times New Roman" panose="02020603050405020304" pitchFamily="18" charset="0"/>
              </a:rPr>
              <a:t>Aadhaar</a:t>
            </a:r>
            <a:r>
              <a:rPr lang="es-ES" sz="2400" dirty="0">
                <a:latin typeface="Times New Roman" panose="02020603050405020304" pitchFamily="18" charset="0"/>
              </a:rPr>
              <a:t> </a:t>
            </a:r>
            <a:r>
              <a:rPr lang="es-ES" sz="2400" dirty="0" err="1">
                <a:latin typeface="Times New Roman" panose="02020603050405020304" pitchFamily="18" charset="0"/>
              </a:rPr>
              <a:t>if</a:t>
            </a:r>
            <a:r>
              <a:rPr lang="es-ES" sz="2400" dirty="0">
                <a:latin typeface="Times New Roman" panose="02020603050405020304" pitchFamily="18" charset="0"/>
              </a:rPr>
              <a:t> individual                                                                    OR</a:t>
            </a:r>
          </a:p>
          <a:p>
            <a:pPr algn="just">
              <a:lnSpc>
                <a:spcPct val="150000"/>
              </a:lnSpc>
            </a:pPr>
            <a:r>
              <a:rPr lang="es-ES" sz="2400" dirty="0">
                <a:latin typeface="Times New Roman" panose="02020603050405020304" pitchFamily="18" charset="0"/>
              </a:rPr>
              <a:t>E Mail </a:t>
            </a:r>
            <a:r>
              <a:rPr lang="es-ES" sz="2400" dirty="0" err="1">
                <a:latin typeface="Times New Roman" panose="02020603050405020304" pitchFamily="18" charset="0"/>
              </a:rPr>
              <a:t>available</a:t>
            </a:r>
            <a:r>
              <a:rPr lang="es-ES" sz="2400" dirty="0">
                <a:latin typeface="Times New Roman" panose="02020603050405020304" pitchFamily="18" charset="0"/>
              </a:rPr>
              <a:t> in MCA portal, </a:t>
            </a:r>
            <a:r>
              <a:rPr lang="es-ES" sz="2400" dirty="0" err="1">
                <a:latin typeface="Times New Roman" panose="02020603050405020304" pitchFamily="18" charset="0"/>
              </a:rPr>
              <a:t>if</a:t>
            </a:r>
            <a:r>
              <a:rPr lang="es-ES" sz="2400" dirty="0">
                <a:latin typeface="Times New Roman" panose="02020603050405020304" pitchFamily="18" charset="0"/>
              </a:rPr>
              <a:t> Company                                                           OR</a:t>
            </a:r>
          </a:p>
          <a:p>
            <a:pPr algn="just">
              <a:lnSpc>
                <a:spcPct val="150000"/>
              </a:lnSpc>
            </a:pPr>
            <a:r>
              <a:rPr lang="es-ES" sz="2400" dirty="0">
                <a:latin typeface="Times New Roman" panose="02020603050405020304" pitchFamily="18" charset="0"/>
              </a:rPr>
              <a:t>E Mail </a:t>
            </a:r>
            <a:r>
              <a:rPr lang="es-ES" sz="2400" dirty="0" err="1">
                <a:latin typeface="Times New Roman" panose="02020603050405020304" pitchFamily="18" charset="0"/>
              </a:rPr>
              <a:t>address</a:t>
            </a:r>
            <a:r>
              <a:rPr lang="es-ES" sz="2400" dirty="0">
                <a:latin typeface="Times New Roman" panose="02020603050405020304" pitchFamily="18" charset="0"/>
              </a:rPr>
              <a:t> </a:t>
            </a:r>
            <a:r>
              <a:rPr lang="es-ES" sz="2400" dirty="0" err="1">
                <a:latin typeface="Times New Roman" panose="02020603050405020304" pitchFamily="18" charset="0"/>
              </a:rPr>
              <a:t>made</a:t>
            </a:r>
            <a:r>
              <a:rPr lang="es-ES" sz="2400" dirty="0">
                <a:latin typeface="Times New Roman" panose="02020603050405020304" pitchFamily="18" charset="0"/>
              </a:rPr>
              <a:t> </a:t>
            </a:r>
            <a:r>
              <a:rPr lang="es-ES" sz="2400" dirty="0" err="1">
                <a:latin typeface="Times New Roman" panose="02020603050405020304" pitchFamily="18" charset="0"/>
              </a:rPr>
              <a:t>available</a:t>
            </a:r>
            <a:r>
              <a:rPr lang="es-ES" sz="2400" dirty="0">
                <a:latin typeface="Times New Roman" panose="02020603050405020304" pitchFamily="18" charset="0"/>
              </a:rPr>
              <a:t> </a:t>
            </a:r>
            <a:r>
              <a:rPr lang="es-ES" sz="2400" dirty="0" err="1">
                <a:latin typeface="Times New Roman" panose="02020603050405020304" pitchFamily="18" charset="0"/>
              </a:rPr>
              <a:t>to</a:t>
            </a:r>
            <a:r>
              <a:rPr lang="es-ES" sz="2400" dirty="0">
                <a:latin typeface="Times New Roman" panose="02020603050405020304" pitchFamily="18" charset="0"/>
              </a:rPr>
              <a:t> </a:t>
            </a:r>
            <a:r>
              <a:rPr lang="es-ES" sz="2400" dirty="0" err="1">
                <a:latin typeface="Times New Roman" panose="02020603050405020304" pitchFamily="18" charset="0"/>
              </a:rPr>
              <a:t>any</a:t>
            </a:r>
            <a:r>
              <a:rPr lang="es-ES" sz="2400" dirty="0">
                <a:latin typeface="Times New Roman" panose="02020603050405020304" pitchFamily="18" charset="0"/>
              </a:rPr>
              <a:t> </a:t>
            </a:r>
            <a:r>
              <a:rPr lang="es-ES" sz="2400" dirty="0" err="1">
                <a:latin typeface="Times New Roman" panose="02020603050405020304" pitchFamily="18" charset="0"/>
              </a:rPr>
              <a:t>income</a:t>
            </a:r>
            <a:r>
              <a:rPr lang="es-ES" sz="2400" dirty="0">
                <a:latin typeface="Times New Roman" panose="02020603050405020304" pitchFamily="18" charset="0"/>
              </a:rPr>
              <a:t> </a:t>
            </a:r>
            <a:r>
              <a:rPr lang="es-ES" sz="2400" dirty="0" err="1">
                <a:latin typeface="Times New Roman" panose="02020603050405020304" pitchFamily="18" charset="0"/>
              </a:rPr>
              <a:t>tax</a:t>
            </a:r>
            <a:r>
              <a:rPr lang="es-ES" sz="2400" dirty="0">
                <a:latin typeface="Times New Roman" panose="02020603050405020304" pitchFamily="18" charset="0"/>
              </a:rPr>
              <a:t> </a:t>
            </a:r>
            <a:r>
              <a:rPr lang="es-ES" sz="2400" dirty="0" err="1">
                <a:latin typeface="Times New Roman" panose="02020603050405020304" pitchFamily="18" charset="0"/>
              </a:rPr>
              <a:t>authority</a:t>
            </a:r>
            <a:endParaRPr lang="en-US" sz="2400" dirty="0">
              <a:latin typeface="Times New Roman" panose="02020603050405020304" pitchFamily="18" charset="0"/>
            </a:endParaRPr>
          </a:p>
        </p:txBody>
      </p:sp>
      <p:sp>
        <p:nvSpPr>
          <p:cNvPr id="7" name="Slide Number Placeholder 6">
            <a:extLst>
              <a:ext uri="{FF2B5EF4-FFF2-40B4-BE49-F238E27FC236}">
                <a16:creationId xmlns:a16="http://schemas.microsoft.com/office/drawing/2014/main" xmlns="" id="{E13A6340-7F07-E48C-CDDA-AFCAE31F9415}"/>
              </a:ext>
            </a:extLst>
          </p:cNvPr>
          <p:cNvSpPr>
            <a:spLocks noGrp="1"/>
          </p:cNvSpPr>
          <p:nvPr>
            <p:ph type="sldNum" sz="quarter" idx="12"/>
          </p:nvPr>
        </p:nvSpPr>
        <p:spPr>
          <a:xfrm>
            <a:off x="11378234" y="6247088"/>
            <a:ext cx="629778" cy="438150"/>
          </a:xfrm>
        </p:spPr>
        <p:txBody>
          <a:bodyPr/>
          <a:lstStyle/>
          <a:p>
            <a:fld id="{663E248D-535E-4CA8-A429-9C3996B24BEF}" type="slidenum">
              <a:rPr lang="en-IN" sz="1600" smtClean="0">
                <a:solidFill>
                  <a:schemeClr val="tx1"/>
                </a:solidFill>
              </a:rPr>
              <a:t>20</a:t>
            </a:fld>
            <a:endParaRPr lang="en-IN" sz="1600" dirty="0">
              <a:solidFill>
                <a:schemeClr val="tx1"/>
              </a:solidFill>
            </a:endParaRPr>
          </a:p>
        </p:txBody>
      </p:sp>
      <p:sp>
        <p:nvSpPr>
          <p:cNvPr id="4" name="object 10">
            <a:extLst>
              <a:ext uri="{FF2B5EF4-FFF2-40B4-BE49-F238E27FC236}">
                <a16:creationId xmlns:a16="http://schemas.microsoft.com/office/drawing/2014/main" xmlns="" id="{F2B03A14-9A58-9D8C-C1FC-FB6EED59E9DD}"/>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2978397F-D82A-6A9B-7860-4BB6A2CD6AE9}"/>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4573555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58866" y="514703"/>
            <a:ext cx="4674268" cy="519588"/>
          </a:xfrm>
          <a:prstGeom prst="rect">
            <a:avLst/>
          </a:prstGeom>
        </p:spPr>
        <p:txBody>
          <a:bodyPr vert="horz" wrap="square" lIns="0" tIns="11643" rIns="0" bIns="0" rtlCol="0">
            <a:spAutoFit/>
          </a:bodyPr>
          <a:lstStyle/>
          <a:p>
            <a:pPr marL="11643" algn="ctr">
              <a:spcBef>
                <a:spcPts val="92"/>
              </a:spcBef>
            </a:pPr>
            <a:r>
              <a:rPr sz="3200" b="1" i="1" spc="-9" dirty="0">
                <a:latin typeface="Times New Roman" panose="02020603050405020304" pitchFamily="18" charset="0"/>
                <a:ea typeface="+mj-ea"/>
                <a:cs typeface="Times New Roman" panose="02020603050405020304" pitchFamily="18" charset="0"/>
              </a:rPr>
              <a:t>Section</a:t>
            </a:r>
            <a:r>
              <a:rPr lang="en-US" sz="3200" b="1" i="1" spc="-9" dirty="0">
                <a:latin typeface="Times New Roman" panose="02020603050405020304" pitchFamily="18" charset="0"/>
                <a:ea typeface="+mj-ea"/>
                <a:cs typeface="Times New Roman" panose="02020603050405020304" pitchFamily="18" charset="0"/>
              </a:rPr>
              <a:t> </a:t>
            </a:r>
            <a:r>
              <a:rPr sz="3200" b="1" i="1" spc="-9" dirty="0">
                <a:latin typeface="Times New Roman" panose="02020603050405020304" pitchFamily="18" charset="0"/>
                <a:ea typeface="+mj-ea"/>
                <a:cs typeface="Times New Roman" panose="02020603050405020304" pitchFamily="18" charset="0"/>
              </a:rPr>
              <a:t>249(4</a:t>
            </a:r>
            <a:r>
              <a:rPr sz="3200" b="1" i="1" spc="-9" dirty="0" smtClean="0">
                <a:latin typeface="Times New Roman" panose="02020603050405020304" pitchFamily="18" charset="0"/>
                <a:ea typeface="+mj-ea"/>
                <a:cs typeface="Times New Roman" panose="02020603050405020304" pitchFamily="18" charset="0"/>
              </a:rPr>
              <a:t>)</a:t>
            </a:r>
            <a:r>
              <a:rPr lang="en-US" sz="3200" b="1" i="1" spc="-9" dirty="0" smtClean="0">
                <a:latin typeface="Times New Roman" panose="02020603050405020304" pitchFamily="18" charset="0"/>
                <a:ea typeface="+mj-ea"/>
                <a:cs typeface="Times New Roman" panose="02020603050405020304" pitchFamily="18" charset="0"/>
              </a:rPr>
              <a:t>(b)</a:t>
            </a:r>
            <a:r>
              <a:rPr sz="3200" b="1" i="1" spc="-9" dirty="0" smtClean="0">
                <a:latin typeface="Times New Roman" panose="02020603050405020304" pitchFamily="18" charset="0"/>
                <a:ea typeface="+mj-ea"/>
                <a:cs typeface="Times New Roman" panose="02020603050405020304" pitchFamily="18" charset="0"/>
              </a:rPr>
              <a:t>….</a:t>
            </a:r>
            <a:r>
              <a:rPr lang="en-US" sz="3200" b="1" i="1" spc="-9" dirty="0" smtClean="0">
                <a:latin typeface="Times New Roman" panose="02020603050405020304" pitchFamily="18" charset="0"/>
                <a:ea typeface="+mj-ea"/>
                <a:cs typeface="Times New Roman" panose="02020603050405020304" pitchFamily="18" charset="0"/>
              </a:rPr>
              <a:t>   </a:t>
            </a:r>
            <a:endParaRPr sz="3200" b="1" i="1" spc="-9" dirty="0">
              <a:latin typeface="Times New Roman" panose="02020603050405020304" pitchFamily="18" charset="0"/>
              <a:ea typeface="+mj-ea"/>
              <a:cs typeface="Times New Roman" panose="02020603050405020304" pitchFamily="18" charset="0"/>
            </a:endParaRPr>
          </a:p>
        </p:txBody>
      </p:sp>
      <p:sp>
        <p:nvSpPr>
          <p:cNvPr id="8" name="object 8"/>
          <p:cNvSpPr txBox="1"/>
          <p:nvPr/>
        </p:nvSpPr>
        <p:spPr>
          <a:xfrm>
            <a:off x="289249" y="1469042"/>
            <a:ext cx="11290041" cy="4612429"/>
          </a:xfrm>
          <a:prstGeom prst="rect">
            <a:avLst/>
          </a:prstGeom>
        </p:spPr>
        <p:txBody>
          <a:bodyPr vert="horz" wrap="square" lIns="0" tIns="11061" rIns="0" bIns="0" rtlCol="0">
            <a:spAutoFit/>
          </a:bodyPr>
          <a:lstStyle/>
          <a:p>
            <a:pPr marL="353961" marR="4657" indent="-342900" algn="just">
              <a:lnSpc>
                <a:spcPct val="150000"/>
              </a:lnSpc>
              <a:spcBef>
                <a:spcPts val="550"/>
              </a:spcBef>
              <a:buClr>
                <a:schemeClr val="tx1"/>
              </a:buClr>
              <a:buSzPct val="84090"/>
              <a:buFont typeface="Wingdings" panose="05000000000000000000" pitchFamily="2" charset="2"/>
              <a:buChar char="q"/>
              <a:tabLst>
                <a:tab pos="261393" algn="l"/>
              </a:tabLst>
            </a:pPr>
            <a:r>
              <a:rPr lang="en-US" sz="2800" b="1" u="heavy" dirty="0" smtClean="0">
                <a:solidFill>
                  <a:srgbClr val="BF0000"/>
                </a:solidFill>
                <a:uFill>
                  <a:solidFill>
                    <a:srgbClr val="BF0000"/>
                  </a:solidFill>
                </a:uFill>
                <a:latin typeface="Times New Roman" panose="02020603050405020304" pitchFamily="18" charset="0"/>
                <a:cs typeface="Calibri"/>
              </a:rPr>
              <a:t>Madhya Gujarat </a:t>
            </a:r>
            <a:r>
              <a:rPr lang="en-US" sz="2800" b="1" u="heavy" dirty="0" err="1" smtClean="0">
                <a:solidFill>
                  <a:srgbClr val="BF0000"/>
                </a:solidFill>
                <a:uFill>
                  <a:solidFill>
                    <a:srgbClr val="BF0000"/>
                  </a:solidFill>
                </a:uFill>
                <a:latin typeface="Times New Roman" panose="02020603050405020304" pitchFamily="18" charset="0"/>
                <a:cs typeface="Calibri"/>
              </a:rPr>
              <a:t>Vij</a:t>
            </a:r>
            <a:r>
              <a:rPr lang="en-US" sz="2800" b="1" u="heavy" dirty="0" smtClean="0">
                <a:solidFill>
                  <a:srgbClr val="BF0000"/>
                </a:solidFill>
                <a:uFill>
                  <a:solidFill>
                    <a:srgbClr val="BF0000"/>
                  </a:solidFill>
                </a:uFill>
                <a:latin typeface="Times New Roman" panose="02020603050405020304" pitchFamily="18" charset="0"/>
                <a:cs typeface="Calibri"/>
              </a:rPr>
              <a:t> Co Ltd vs.</a:t>
            </a:r>
            <a:r>
              <a:rPr lang="en-US" sz="2800" b="1" u="heavy" spc="435"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DCIT,</a:t>
            </a:r>
            <a:r>
              <a:rPr lang="en-US" sz="2800" b="1" u="heavy" spc="421"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[2025]</a:t>
            </a:r>
            <a:r>
              <a:rPr lang="en-US" sz="2800" b="1" u="heavy" spc="417"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213 ITD 168 (</a:t>
            </a:r>
            <a:r>
              <a:rPr lang="en-US" sz="2800" b="1" u="heavy" dirty="0" err="1" smtClean="0">
                <a:solidFill>
                  <a:srgbClr val="BF0000"/>
                </a:solidFill>
                <a:uFill>
                  <a:solidFill>
                    <a:srgbClr val="BF0000"/>
                  </a:solidFill>
                </a:uFill>
                <a:latin typeface="Times New Roman" panose="02020603050405020304" pitchFamily="18" charset="0"/>
                <a:cs typeface="Calibri"/>
              </a:rPr>
              <a:t>Ahd</a:t>
            </a:r>
            <a:r>
              <a:rPr lang="en-US" sz="2800" b="1" u="heavy" spc="233"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a:t>
            </a:r>
            <a:r>
              <a:rPr lang="en-US" sz="2800" b="1" u="heavy" spc="229"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Trib.)</a:t>
            </a:r>
          </a:p>
          <a:p>
            <a:pPr marL="353961" marR="4657" indent="-342900" algn="just">
              <a:lnSpc>
                <a:spcPct val="150000"/>
              </a:lnSpc>
              <a:spcBef>
                <a:spcPts val="550"/>
              </a:spcBef>
              <a:buClr>
                <a:schemeClr val="tx1"/>
              </a:buClr>
              <a:buSzPct val="84090"/>
              <a:buFont typeface="Wingdings" panose="05000000000000000000" pitchFamily="2" charset="2"/>
              <a:buChar char="q"/>
              <a:tabLst>
                <a:tab pos="261393" algn="l"/>
              </a:tabLst>
            </a:pPr>
            <a:r>
              <a:rPr lang="en-US" sz="2800" dirty="0" smtClean="0"/>
              <a:t>It </a:t>
            </a:r>
            <a:r>
              <a:rPr lang="en-US" sz="2800" dirty="0"/>
              <a:t>is pertinent to note that the </a:t>
            </a:r>
            <a:r>
              <a:rPr lang="en-US" sz="2800" dirty="0" err="1"/>
              <a:t>assessee</a:t>
            </a:r>
            <a:r>
              <a:rPr lang="en-US" sz="2800" dirty="0"/>
              <a:t> was served assessment order on </a:t>
            </a:r>
            <a:r>
              <a:rPr lang="en-US" sz="2800" dirty="0" smtClean="0"/>
              <a:t>07-08-2023 </a:t>
            </a:r>
            <a:r>
              <a:rPr lang="en-US" sz="2800" dirty="0"/>
              <a:t>and merely issuing the order on 30-03-2023 will not start the due date of filing of appeal, but the calculation of the due date for filing of appeal which was done by the </a:t>
            </a:r>
            <a:r>
              <a:rPr lang="en-US" sz="2800" dirty="0" err="1"/>
              <a:t>assessee</a:t>
            </a:r>
            <a:r>
              <a:rPr lang="en-US" sz="2800" dirty="0"/>
              <a:t> seems to be plausible. Hence, the CIT(A) was not right in dismissing the appeal on the ground of delay.</a:t>
            </a:r>
            <a:endParaRPr lang="en-US" sz="2800" dirty="0">
              <a:latin typeface="Times New Roman" panose="02020603050405020304" pitchFamily="18" charset="0"/>
              <a:cs typeface="Calibri"/>
            </a:endParaRPr>
          </a:p>
        </p:txBody>
      </p:sp>
      <p:sp>
        <p:nvSpPr>
          <p:cNvPr id="12" name="object 12"/>
          <p:cNvSpPr txBox="1">
            <a:spLocks noGrp="1"/>
          </p:cNvSpPr>
          <p:nvPr>
            <p:ph type="sldNum" sz="quarter" idx="12"/>
          </p:nvPr>
        </p:nvSpPr>
        <p:spPr>
          <a:xfrm>
            <a:off x="11532883" y="6345866"/>
            <a:ext cx="373223" cy="248573"/>
          </a:xfrm>
          <a:prstGeom prst="rect">
            <a:avLst/>
          </a:prstGeom>
        </p:spPr>
        <p:txBody>
          <a:bodyPr vert="horz" wrap="square" lIns="0" tIns="2329" rIns="0" bIns="0" rtlCol="0">
            <a:spAutoFit/>
          </a:bodyPr>
          <a:lstStyle/>
          <a:p>
            <a:pPr marL="57635">
              <a:spcBef>
                <a:spcPts val="18"/>
              </a:spcBef>
            </a:pPr>
            <a:fld id="{81D60167-4931-47E6-BA6A-407CBD079E47}" type="slidenum">
              <a:rPr lang="en-IN" sz="1600" spc="-23" smtClean="0">
                <a:solidFill>
                  <a:schemeClr val="tx1"/>
                </a:solidFill>
              </a:rPr>
              <a:pPr marL="57635">
                <a:spcBef>
                  <a:spcPts val="18"/>
                </a:spcBef>
              </a:pPr>
              <a:t>21</a:t>
            </a:fld>
            <a:endParaRPr sz="1600" spc="-23" dirty="0">
              <a:solidFill>
                <a:schemeClr val="tx1"/>
              </a:solidFill>
            </a:endParaRPr>
          </a:p>
        </p:txBody>
      </p:sp>
      <p:sp>
        <p:nvSpPr>
          <p:cNvPr id="6" name="object 10">
            <a:extLst>
              <a:ext uri="{FF2B5EF4-FFF2-40B4-BE49-F238E27FC236}">
                <a16:creationId xmlns:a16="http://schemas.microsoft.com/office/drawing/2014/main" xmlns="" id="{9955053D-554C-3DA6-4325-CFA791B644EC}"/>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3" name="Flowchart: Connector 2">
            <a:extLst>
              <a:ext uri="{FF2B5EF4-FFF2-40B4-BE49-F238E27FC236}">
                <a16:creationId xmlns:a16="http://schemas.microsoft.com/office/drawing/2014/main" xmlns="" id="{4388F0A2-6C6C-CB4E-8CEF-4DB2BF9A474A}"/>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046930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02637"/>
            <a:ext cx="10515600" cy="875846"/>
          </a:xfrm>
        </p:spPr>
        <p:txBody>
          <a:bodyPr>
            <a:normAutofit/>
          </a:bodyPr>
          <a:lstStyle/>
          <a:p>
            <a:pPr algn="ctr"/>
            <a:r>
              <a:rPr lang="en-US" sz="3200" b="1" i="1" spc="-9" dirty="0">
                <a:latin typeface="Times New Roman" panose="02020603050405020304" pitchFamily="18" charset="0"/>
                <a:cs typeface="Times New Roman" panose="02020603050405020304" pitchFamily="18" charset="0"/>
              </a:rPr>
              <a:t>Condonation</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of</a:t>
            </a:r>
            <a:r>
              <a:rPr lang="en-US"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delay</a:t>
            </a:r>
            <a:endParaRPr lang="en-IN" sz="3200" b="1" i="1" spc="-9"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2101" y="1240972"/>
            <a:ext cx="11607797" cy="4935991"/>
          </a:xfrm>
        </p:spPr>
        <p:txBody>
          <a:bodyPr>
            <a:noAutofit/>
          </a:bodyPr>
          <a:lstStyle/>
          <a:p>
            <a:pPr algn="just">
              <a:lnSpc>
                <a:spcPct val="150000"/>
              </a:lnSpc>
            </a:pPr>
            <a:r>
              <a:rPr lang="en-US" dirty="0">
                <a:latin typeface="Times New Roman" panose="02020603050405020304" pitchFamily="18" charset="0"/>
              </a:rPr>
              <a:t>Sec. 246A(3) – CIT(A) / JCIT(A) have power to condone delay in filing if satisfied that the appellant had “sufficient cause” for not presenting appeal within the specified period</a:t>
            </a:r>
          </a:p>
          <a:p>
            <a:pPr algn="just">
              <a:lnSpc>
                <a:spcPct val="150000"/>
              </a:lnSpc>
            </a:pPr>
            <a:r>
              <a:rPr lang="en-US" dirty="0">
                <a:latin typeface="Times New Roman" panose="02020603050405020304" pitchFamily="18" charset="0"/>
              </a:rPr>
              <a:t>Petition should establish :  </a:t>
            </a:r>
          </a:p>
          <a:p>
            <a:pPr algn="just">
              <a:lnSpc>
                <a:spcPct val="150000"/>
              </a:lnSpc>
            </a:pPr>
            <a:r>
              <a:rPr lang="en-US" dirty="0">
                <a:latin typeface="Times New Roman" panose="02020603050405020304" pitchFamily="18" charset="0"/>
              </a:rPr>
              <a:t>No inordinate delay , Negligence or lack of due diligence </a:t>
            </a:r>
          </a:p>
          <a:p>
            <a:pPr algn="just">
              <a:lnSpc>
                <a:spcPct val="150000"/>
              </a:lnSpc>
            </a:pPr>
            <a:r>
              <a:rPr lang="en-US" dirty="0">
                <a:latin typeface="Times New Roman" panose="02020603050405020304" pitchFamily="18" charset="0"/>
              </a:rPr>
              <a:t>Will result in genuine hardship</a:t>
            </a:r>
          </a:p>
          <a:p>
            <a:pPr algn="just">
              <a:lnSpc>
                <a:spcPct val="150000"/>
              </a:lnSpc>
            </a:pPr>
            <a:r>
              <a:rPr lang="en-US" dirty="0">
                <a:latin typeface="Times New Roman" panose="02020603050405020304" pitchFamily="18" charset="0"/>
              </a:rPr>
              <a:t>Miscarriage of justice </a:t>
            </a:r>
          </a:p>
          <a:p>
            <a:pPr algn="just">
              <a:lnSpc>
                <a:spcPct val="150000"/>
              </a:lnSpc>
            </a:pPr>
            <a:endParaRPr lang="en-US" dirty="0">
              <a:latin typeface="Times New Roman" panose="02020603050405020304" pitchFamily="18" charset="0"/>
            </a:endParaRPr>
          </a:p>
        </p:txBody>
      </p:sp>
      <p:sp>
        <p:nvSpPr>
          <p:cNvPr id="7" name="Slide Number Placeholder 6">
            <a:extLst>
              <a:ext uri="{FF2B5EF4-FFF2-40B4-BE49-F238E27FC236}">
                <a16:creationId xmlns:a16="http://schemas.microsoft.com/office/drawing/2014/main" xmlns="" id="{33B502CF-99E9-C327-72DC-7476BF38431A}"/>
              </a:ext>
            </a:extLst>
          </p:cNvPr>
          <p:cNvSpPr>
            <a:spLocks noGrp="1"/>
          </p:cNvSpPr>
          <p:nvPr>
            <p:ph type="sldNum" sz="quarter" idx="12"/>
          </p:nvPr>
        </p:nvSpPr>
        <p:spPr>
          <a:xfrm>
            <a:off x="11479362" y="6247088"/>
            <a:ext cx="528650" cy="438150"/>
          </a:xfrm>
        </p:spPr>
        <p:txBody>
          <a:bodyPr/>
          <a:lstStyle/>
          <a:p>
            <a:fld id="{663E248D-535E-4CA8-A429-9C3996B24BEF}" type="slidenum">
              <a:rPr lang="en-IN" sz="1600" smtClean="0">
                <a:solidFill>
                  <a:schemeClr val="tx1"/>
                </a:solidFill>
              </a:rPr>
              <a:t>22</a:t>
            </a:fld>
            <a:endParaRPr lang="en-IN" sz="1600" dirty="0">
              <a:solidFill>
                <a:schemeClr val="tx1"/>
              </a:solidFill>
            </a:endParaRPr>
          </a:p>
        </p:txBody>
      </p:sp>
      <p:sp>
        <p:nvSpPr>
          <p:cNvPr id="4" name="object 10">
            <a:extLst>
              <a:ext uri="{FF2B5EF4-FFF2-40B4-BE49-F238E27FC236}">
                <a16:creationId xmlns:a16="http://schemas.microsoft.com/office/drawing/2014/main" xmlns="" id="{0DE95E26-959C-430C-8243-208B16C44936}"/>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9F35F45A-2C72-CC4F-9176-6AD7B2640E12}"/>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417520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58866" y="514703"/>
            <a:ext cx="4674268" cy="519588"/>
          </a:xfrm>
          <a:prstGeom prst="rect">
            <a:avLst/>
          </a:prstGeom>
        </p:spPr>
        <p:txBody>
          <a:bodyPr vert="horz" wrap="square" lIns="0" tIns="11643" rIns="0" bIns="0" rtlCol="0">
            <a:spAutoFit/>
          </a:bodyPr>
          <a:lstStyle/>
          <a:p>
            <a:pPr marL="11643" algn="ctr">
              <a:spcBef>
                <a:spcPts val="92"/>
              </a:spcBef>
            </a:pPr>
            <a:r>
              <a:rPr lang="en-US" sz="3200" b="1" i="1" spc="-9" dirty="0" err="1" smtClean="0">
                <a:latin typeface="Times New Roman" panose="02020603050405020304" pitchFamily="18" charset="0"/>
                <a:ea typeface="+mj-ea"/>
                <a:cs typeface="Times New Roman" panose="02020603050405020304" pitchFamily="18" charset="0"/>
              </a:rPr>
              <a:t>Condonation</a:t>
            </a:r>
            <a:r>
              <a:rPr lang="en-US" sz="3200" b="1" i="1" spc="-9" dirty="0" smtClean="0">
                <a:latin typeface="Times New Roman" panose="02020603050405020304" pitchFamily="18" charset="0"/>
                <a:ea typeface="+mj-ea"/>
                <a:cs typeface="Times New Roman" panose="02020603050405020304" pitchFamily="18" charset="0"/>
              </a:rPr>
              <a:t> of delay</a:t>
            </a:r>
            <a:endParaRPr sz="3200" b="1" i="1" spc="-9" dirty="0">
              <a:latin typeface="Times New Roman" panose="02020603050405020304" pitchFamily="18" charset="0"/>
              <a:ea typeface="+mj-ea"/>
              <a:cs typeface="Times New Roman" panose="02020603050405020304" pitchFamily="18" charset="0"/>
            </a:endParaRPr>
          </a:p>
        </p:txBody>
      </p:sp>
      <p:sp>
        <p:nvSpPr>
          <p:cNvPr id="8" name="object 8"/>
          <p:cNvSpPr txBox="1"/>
          <p:nvPr/>
        </p:nvSpPr>
        <p:spPr>
          <a:xfrm>
            <a:off x="289249" y="1469042"/>
            <a:ext cx="11290041" cy="5366481"/>
          </a:xfrm>
          <a:prstGeom prst="rect">
            <a:avLst/>
          </a:prstGeom>
        </p:spPr>
        <p:txBody>
          <a:bodyPr vert="horz" wrap="square" lIns="0" tIns="11061" rIns="0" bIns="0" rtlCol="0">
            <a:spAutoFit/>
          </a:bodyPr>
          <a:lstStyle/>
          <a:p>
            <a:pPr marL="353961" marR="4657" indent="-342900" algn="just">
              <a:lnSpc>
                <a:spcPct val="150000"/>
              </a:lnSpc>
              <a:spcBef>
                <a:spcPts val="550"/>
              </a:spcBef>
              <a:buClr>
                <a:schemeClr val="tx1"/>
              </a:buClr>
              <a:buSzPct val="84090"/>
              <a:buFont typeface="Wingdings" panose="05000000000000000000" pitchFamily="2" charset="2"/>
              <a:buChar char="q"/>
              <a:tabLst>
                <a:tab pos="261393" algn="l"/>
              </a:tabLst>
            </a:pPr>
            <a:r>
              <a:rPr lang="en-US" sz="2800" b="1" u="heavy" dirty="0" smtClean="0">
                <a:solidFill>
                  <a:srgbClr val="BF0000"/>
                </a:solidFill>
                <a:uFill>
                  <a:solidFill>
                    <a:srgbClr val="BF0000"/>
                  </a:solidFill>
                </a:uFill>
                <a:latin typeface="Times New Roman" panose="02020603050405020304" pitchFamily="18" charset="0"/>
                <a:cs typeface="Calibri"/>
              </a:rPr>
              <a:t>Centre </a:t>
            </a:r>
            <a:r>
              <a:rPr lang="en-US" sz="2800" b="1" u="heavy" dirty="0" smtClean="0">
                <a:solidFill>
                  <a:srgbClr val="BF0000"/>
                </a:solidFill>
                <a:uFill>
                  <a:solidFill>
                    <a:srgbClr val="BF0000"/>
                  </a:solidFill>
                </a:uFill>
                <a:latin typeface="Times New Roman" panose="02020603050405020304" pitchFamily="18" charset="0"/>
                <a:cs typeface="Calibri"/>
              </a:rPr>
              <a:t>for </a:t>
            </a:r>
            <a:r>
              <a:rPr lang="en-US" sz="2800" b="1" u="heavy" dirty="0" err="1" smtClean="0">
                <a:solidFill>
                  <a:srgbClr val="BF0000"/>
                </a:solidFill>
                <a:uFill>
                  <a:solidFill>
                    <a:srgbClr val="BF0000"/>
                  </a:solidFill>
                </a:uFill>
                <a:latin typeface="Times New Roman" panose="02020603050405020304" pitchFamily="18" charset="0"/>
                <a:cs typeface="Calibri"/>
              </a:rPr>
              <a:t>Hertiage</a:t>
            </a:r>
            <a:r>
              <a:rPr lang="en-US" sz="2800" b="1" u="heavy" dirty="0" smtClean="0">
                <a:solidFill>
                  <a:srgbClr val="BF0000"/>
                </a:solidFill>
                <a:uFill>
                  <a:solidFill>
                    <a:srgbClr val="BF0000"/>
                  </a:solidFill>
                </a:uFill>
                <a:latin typeface="Times New Roman" panose="02020603050405020304" pitchFamily="18" charset="0"/>
                <a:cs typeface="Calibri"/>
              </a:rPr>
              <a:t> Studies, Hill Palace </a:t>
            </a:r>
            <a:r>
              <a:rPr lang="en-US" sz="2800" b="1" u="heavy" dirty="0" smtClean="0">
                <a:solidFill>
                  <a:srgbClr val="BF0000"/>
                </a:solidFill>
                <a:uFill>
                  <a:solidFill>
                    <a:srgbClr val="BF0000"/>
                  </a:solidFill>
                </a:uFill>
                <a:latin typeface="Times New Roman" panose="02020603050405020304" pitchFamily="18" charset="0"/>
                <a:cs typeface="Calibri"/>
              </a:rPr>
              <a:t>vs.</a:t>
            </a:r>
            <a:r>
              <a:rPr lang="en-US" sz="2800" b="1" u="heavy" spc="435"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DCIT,</a:t>
            </a:r>
            <a:r>
              <a:rPr lang="en-US" sz="2800" b="1" u="heavy" spc="421"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[2024]</a:t>
            </a:r>
            <a:r>
              <a:rPr lang="en-US" sz="2800" b="1" u="heavy" spc="417"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ITA 367/</a:t>
            </a:r>
            <a:r>
              <a:rPr lang="en-US" sz="2800" b="1" u="heavy" dirty="0" err="1" smtClean="0">
                <a:solidFill>
                  <a:srgbClr val="BF0000"/>
                </a:solidFill>
                <a:uFill>
                  <a:solidFill>
                    <a:srgbClr val="BF0000"/>
                  </a:solidFill>
                </a:uFill>
                <a:latin typeface="Times New Roman" panose="02020603050405020304" pitchFamily="18" charset="0"/>
                <a:cs typeface="Calibri"/>
              </a:rPr>
              <a:t>Coch</a:t>
            </a:r>
            <a:r>
              <a:rPr lang="en-US" sz="2800" b="1" u="heavy" dirty="0" smtClean="0">
                <a:solidFill>
                  <a:srgbClr val="BF0000"/>
                </a:solidFill>
                <a:uFill>
                  <a:solidFill>
                    <a:srgbClr val="BF0000"/>
                  </a:solidFill>
                </a:uFill>
                <a:latin typeface="Times New Roman" panose="02020603050405020304" pitchFamily="18" charset="0"/>
                <a:cs typeface="Calibri"/>
              </a:rPr>
              <a:t>/2024 (Cochin</a:t>
            </a:r>
            <a:r>
              <a:rPr lang="en-US" sz="2800" b="1" u="heavy" spc="233" dirty="0" smtClean="0">
                <a:solidFill>
                  <a:srgbClr val="BF0000"/>
                </a:solidFill>
                <a:uFill>
                  <a:solidFill>
                    <a:srgbClr val="BF0000"/>
                  </a:solidFill>
                </a:uFill>
                <a:latin typeface="Times New Roman" panose="02020603050405020304" pitchFamily="18" charset="0"/>
                <a:cs typeface="Calibri"/>
              </a:rPr>
              <a:t> </a:t>
            </a:r>
            <a:r>
              <a:rPr lang="en-US" sz="2800" b="1" u="heavy" dirty="0" smtClean="0">
                <a:solidFill>
                  <a:srgbClr val="BF0000"/>
                </a:solidFill>
                <a:uFill>
                  <a:solidFill>
                    <a:srgbClr val="BF0000"/>
                  </a:solidFill>
                </a:uFill>
                <a:latin typeface="Times New Roman" panose="02020603050405020304" pitchFamily="18" charset="0"/>
                <a:cs typeface="Calibri"/>
              </a:rPr>
              <a:t>–</a:t>
            </a:r>
            <a:r>
              <a:rPr lang="en-US" sz="2800" b="1" u="heavy" spc="229" dirty="0" smtClean="0">
                <a:solidFill>
                  <a:srgbClr val="BF0000"/>
                </a:solidFill>
                <a:uFill>
                  <a:solidFill>
                    <a:srgbClr val="BF0000"/>
                  </a:solidFill>
                </a:uFill>
                <a:latin typeface="Times New Roman" panose="02020603050405020304" pitchFamily="18" charset="0"/>
                <a:cs typeface="Calibri"/>
              </a:rPr>
              <a:t> </a:t>
            </a:r>
            <a:r>
              <a:rPr lang="en-US" sz="2800" b="1" u="heavy" dirty="0" err="1" smtClean="0">
                <a:solidFill>
                  <a:srgbClr val="BF0000"/>
                </a:solidFill>
                <a:uFill>
                  <a:solidFill>
                    <a:srgbClr val="BF0000"/>
                  </a:solidFill>
                </a:uFill>
                <a:latin typeface="Times New Roman" panose="02020603050405020304" pitchFamily="18" charset="0"/>
                <a:cs typeface="Calibri"/>
              </a:rPr>
              <a:t>Trib</a:t>
            </a:r>
            <a:r>
              <a:rPr lang="en-US" sz="2800" b="1" u="heavy" dirty="0" smtClean="0">
                <a:solidFill>
                  <a:srgbClr val="BF0000"/>
                </a:solidFill>
                <a:uFill>
                  <a:solidFill>
                    <a:srgbClr val="BF0000"/>
                  </a:solidFill>
                </a:uFill>
                <a:latin typeface="Times New Roman" panose="02020603050405020304" pitchFamily="18" charset="0"/>
                <a:cs typeface="Calibri"/>
              </a:rPr>
              <a:t> – unreported )</a:t>
            </a:r>
          </a:p>
          <a:p>
            <a:pPr marL="457200" indent="-457200" algn="just">
              <a:buFont typeface="Wingdings" panose="05000000000000000000" pitchFamily="2" charset="2"/>
              <a:buChar char="§"/>
            </a:pPr>
            <a:r>
              <a:rPr lang="en-US" sz="2800" dirty="0"/>
              <a:t> </a:t>
            </a:r>
            <a:r>
              <a:rPr lang="en-US" sz="2600" dirty="0" smtClean="0"/>
              <a:t>There </a:t>
            </a:r>
            <a:r>
              <a:rPr lang="en-US" sz="2600" dirty="0"/>
              <a:t>was a delay in filing the </a:t>
            </a:r>
            <a:r>
              <a:rPr lang="en-US" sz="2600" dirty="0" smtClean="0"/>
              <a:t>appeal before </a:t>
            </a:r>
            <a:r>
              <a:rPr lang="en-US" sz="2600" dirty="0"/>
              <a:t>the ld. CIT(A) of 1439 days which was not condoned by the </a:t>
            </a:r>
            <a:r>
              <a:rPr lang="en-US" sz="2600" dirty="0" smtClean="0"/>
              <a:t>learned </a:t>
            </a:r>
            <a:r>
              <a:rPr lang="en-IN" sz="2600" dirty="0" smtClean="0"/>
              <a:t>CIT(A). </a:t>
            </a:r>
          </a:p>
          <a:p>
            <a:pPr marL="457200" indent="-457200" algn="just">
              <a:buFont typeface="Wingdings" panose="05000000000000000000" pitchFamily="2" charset="2"/>
              <a:buChar char="§"/>
            </a:pPr>
            <a:r>
              <a:rPr lang="en-US" sz="2600" dirty="0" smtClean="0"/>
              <a:t>We </a:t>
            </a:r>
            <a:r>
              <a:rPr lang="en-US" sz="2600" dirty="0"/>
              <a:t>proceed to evaluate whether the </a:t>
            </a:r>
            <a:r>
              <a:rPr lang="en-US" sz="2600" dirty="0" smtClean="0"/>
              <a:t>delay in </a:t>
            </a:r>
            <a:r>
              <a:rPr lang="en-US" sz="2600" dirty="0"/>
              <a:t>the present case needs to be condoned in the given facts and </a:t>
            </a:r>
            <a:r>
              <a:rPr lang="en-US" sz="2600" dirty="0" smtClean="0"/>
              <a:t>circumstances. Admittedly</a:t>
            </a:r>
            <a:r>
              <a:rPr lang="en-US" sz="2600" dirty="0"/>
              <a:t>, the </a:t>
            </a:r>
            <a:r>
              <a:rPr lang="en-US" sz="2600" dirty="0" smtClean="0"/>
              <a:t>gross amount </a:t>
            </a:r>
            <a:r>
              <a:rPr lang="en-US" sz="2600" dirty="0"/>
              <a:t>cannot be made subject to the charge of </a:t>
            </a:r>
            <a:r>
              <a:rPr lang="en-US" sz="2600" dirty="0" smtClean="0"/>
              <a:t>tax without </a:t>
            </a:r>
            <a:r>
              <a:rPr lang="en-US" sz="2600" dirty="0"/>
              <a:t>allowing the corresponding expenditure/ application of </a:t>
            </a:r>
            <a:r>
              <a:rPr lang="en-US" sz="2600" dirty="0" smtClean="0"/>
              <a:t>income. Accordingly</a:t>
            </a:r>
            <a:r>
              <a:rPr lang="en-US" sz="2600" dirty="0"/>
              <a:t>, we are of the opinion that it is the fit case where the delay has to </a:t>
            </a:r>
            <a:r>
              <a:rPr lang="en-US" sz="2600" dirty="0" smtClean="0"/>
              <a:t>be condoned </a:t>
            </a:r>
            <a:r>
              <a:rPr lang="en-US" sz="2600" dirty="0"/>
              <a:t>irrespective of the duration/period of the delay. We also note that </a:t>
            </a:r>
            <a:r>
              <a:rPr lang="en-US" sz="2600" dirty="0" smtClean="0"/>
              <a:t>there is </a:t>
            </a:r>
            <a:r>
              <a:rPr lang="en-US" sz="2600" dirty="0"/>
              <a:t>no allegation from the Revenue that the appeal was not filed by the </a:t>
            </a:r>
            <a:r>
              <a:rPr lang="en-US" sz="2600" dirty="0" err="1" smtClean="0"/>
              <a:t>assessee</a:t>
            </a:r>
            <a:r>
              <a:rPr lang="en-US" sz="2600" dirty="0"/>
              <a:t> </a:t>
            </a:r>
            <a:r>
              <a:rPr lang="en-IN" sz="2600" dirty="0" smtClean="0"/>
              <a:t>within </a:t>
            </a:r>
            <a:r>
              <a:rPr lang="en-IN" sz="2600" dirty="0"/>
              <a:t>the time deliberately.</a:t>
            </a:r>
            <a:endParaRPr lang="en-US" sz="2600" dirty="0">
              <a:latin typeface="Times New Roman" panose="02020603050405020304" pitchFamily="18" charset="0"/>
              <a:cs typeface="Calibri"/>
            </a:endParaRPr>
          </a:p>
        </p:txBody>
      </p:sp>
      <p:sp>
        <p:nvSpPr>
          <p:cNvPr id="12" name="object 12"/>
          <p:cNvSpPr txBox="1">
            <a:spLocks noGrp="1"/>
          </p:cNvSpPr>
          <p:nvPr>
            <p:ph type="sldNum" sz="quarter" idx="12"/>
          </p:nvPr>
        </p:nvSpPr>
        <p:spPr>
          <a:xfrm>
            <a:off x="11532883" y="6345866"/>
            <a:ext cx="373223" cy="248573"/>
          </a:xfrm>
          <a:prstGeom prst="rect">
            <a:avLst/>
          </a:prstGeom>
        </p:spPr>
        <p:txBody>
          <a:bodyPr vert="horz" wrap="square" lIns="0" tIns="2329" rIns="0" bIns="0" rtlCol="0">
            <a:spAutoFit/>
          </a:bodyPr>
          <a:lstStyle/>
          <a:p>
            <a:pPr marL="57635">
              <a:spcBef>
                <a:spcPts val="18"/>
              </a:spcBef>
            </a:pPr>
            <a:fld id="{81D60167-4931-47E6-BA6A-407CBD079E47}" type="slidenum">
              <a:rPr lang="en-IN" sz="1600" spc="-23" smtClean="0">
                <a:solidFill>
                  <a:schemeClr val="tx1"/>
                </a:solidFill>
              </a:rPr>
              <a:pPr marL="57635">
                <a:spcBef>
                  <a:spcPts val="18"/>
                </a:spcBef>
              </a:pPr>
              <a:t>23</a:t>
            </a:fld>
            <a:endParaRPr sz="1600" spc="-23" dirty="0">
              <a:solidFill>
                <a:schemeClr val="tx1"/>
              </a:solidFill>
            </a:endParaRPr>
          </a:p>
        </p:txBody>
      </p:sp>
      <p:sp>
        <p:nvSpPr>
          <p:cNvPr id="6" name="object 10">
            <a:extLst>
              <a:ext uri="{FF2B5EF4-FFF2-40B4-BE49-F238E27FC236}">
                <a16:creationId xmlns:a16="http://schemas.microsoft.com/office/drawing/2014/main" xmlns="" id="{9955053D-554C-3DA6-4325-CFA791B644EC}"/>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3" name="Flowchart: Connector 2">
            <a:extLst>
              <a:ext uri="{FF2B5EF4-FFF2-40B4-BE49-F238E27FC236}">
                <a16:creationId xmlns:a16="http://schemas.microsoft.com/office/drawing/2014/main" xmlns="" id="{4388F0A2-6C6C-CB4E-8CEF-4DB2BF9A474A}"/>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8119282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18522" y="265770"/>
            <a:ext cx="7022637" cy="504199"/>
          </a:xfrm>
          <a:prstGeom prst="rect">
            <a:avLst/>
          </a:prstGeom>
        </p:spPr>
        <p:txBody>
          <a:bodyPr vert="horz" wrap="square" lIns="0" tIns="11643" rIns="0" bIns="0" rtlCol="0" anchor="ctr">
            <a:spAutoFit/>
          </a:bodyPr>
          <a:lstStyle/>
          <a:p>
            <a:pPr marL="11643">
              <a:lnSpc>
                <a:spcPct val="100000"/>
              </a:lnSpc>
              <a:spcBef>
                <a:spcPts val="92"/>
              </a:spcBef>
              <a:tabLst>
                <a:tab pos="1462988" algn="l"/>
              </a:tabLst>
            </a:pPr>
            <a:r>
              <a:rPr sz="3200" b="1" i="1" spc="-9" dirty="0">
                <a:latin typeface="Times New Roman" panose="02020603050405020304" pitchFamily="18" charset="0"/>
                <a:cs typeface="Times New Roman" panose="02020603050405020304" pitchFamily="18" charset="0"/>
              </a:rPr>
              <a:t>Sec</a:t>
            </a:r>
            <a:r>
              <a:rPr sz="2400" spc="-9" dirty="0">
                <a:latin typeface="Times New Roman" panose="02020603050405020304" pitchFamily="18" charset="0"/>
              </a:rPr>
              <a:t>.</a:t>
            </a:r>
            <a:r>
              <a:rPr sz="3200" b="1" i="1" spc="-9" dirty="0">
                <a:latin typeface="Times New Roman" panose="02020603050405020304" pitchFamily="18" charset="0"/>
                <a:cs typeface="Times New Roman" panose="02020603050405020304" pitchFamily="18" charset="0"/>
              </a:rPr>
              <a:t>250</a:t>
            </a:r>
            <a:r>
              <a:rPr sz="2400" dirty="0">
                <a:latin typeface="Times New Roman" panose="02020603050405020304" pitchFamily="18" charset="0"/>
              </a:rPr>
              <a:t>	-</a:t>
            </a:r>
            <a:r>
              <a:rPr sz="2400" spc="-23"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Procedural</a:t>
            </a:r>
            <a:r>
              <a:rPr sz="2400" spc="-55"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aspects</a:t>
            </a:r>
            <a:r>
              <a:rPr sz="2400" spc="-64"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of</a:t>
            </a:r>
            <a:r>
              <a:rPr sz="2400" spc="-28"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Appeal</a:t>
            </a:r>
          </a:p>
        </p:txBody>
      </p:sp>
      <p:sp>
        <p:nvSpPr>
          <p:cNvPr id="8" name="object 8"/>
          <p:cNvSpPr txBox="1">
            <a:spLocks noGrp="1"/>
          </p:cNvSpPr>
          <p:nvPr>
            <p:ph type="sldNum" sz="quarter" idx="12"/>
          </p:nvPr>
        </p:nvSpPr>
        <p:spPr>
          <a:xfrm>
            <a:off x="11332534" y="6349617"/>
            <a:ext cx="558828" cy="248573"/>
          </a:xfrm>
          <a:prstGeom prst="rect">
            <a:avLst/>
          </a:prstGeom>
        </p:spPr>
        <p:txBody>
          <a:bodyPr vert="horz" wrap="square" lIns="0" tIns="2329" rIns="0" bIns="0" rtlCol="0">
            <a:spAutoFit/>
          </a:bodyPr>
          <a:lstStyle/>
          <a:p>
            <a:pPr marL="57635">
              <a:spcBef>
                <a:spcPts val="18"/>
              </a:spcBef>
            </a:pPr>
            <a:fld id="{81D60167-4931-47E6-BA6A-407CBD079E47}" type="slidenum">
              <a:rPr sz="1600" spc="-23" dirty="0">
                <a:solidFill>
                  <a:schemeClr val="tx1"/>
                </a:solidFill>
              </a:rPr>
              <a:pPr marL="57635">
                <a:spcBef>
                  <a:spcPts val="18"/>
                </a:spcBef>
              </a:pPr>
              <a:t>24</a:t>
            </a:fld>
            <a:endParaRPr sz="1600" spc="-23" dirty="0">
              <a:solidFill>
                <a:schemeClr val="tx1"/>
              </a:solidFill>
            </a:endParaRPr>
          </a:p>
        </p:txBody>
      </p:sp>
      <p:sp>
        <p:nvSpPr>
          <p:cNvPr id="4" name="object 4"/>
          <p:cNvSpPr txBox="1"/>
          <p:nvPr/>
        </p:nvSpPr>
        <p:spPr>
          <a:xfrm>
            <a:off x="418320" y="871865"/>
            <a:ext cx="11473041" cy="5781602"/>
          </a:xfrm>
          <a:prstGeom prst="rect">
            <a:avLst/>
          </a:prstGeom>
        </p:spPr>
        <p:txBody>
          <a:bodyPr vert="horz" wrap="square" lIns="0" tIns="49485" rIns="0" bIns="0" rtlCol="0">
            <a:spAutoFit/>
          </a:bodyPr>
          <a:lstStyle/>
          <a:p>
            <a:pPr marL="353961" marR="6986" indent="-342900">
              <a:lnSpc>
                <a:spcPct val="125000"/>
              </a:lnSpc>
              <a:spcBef>
                <a:spcPts val="390"/>
              </a:spcBef>
              <a:buClr>
                <a:schemeClr val="tx1"/>
              </a:buClr>
              <a:buSzPct val="83333"/>
              <a:buFont typeface="Arial" panose="020B0604020202020204" pitchFamily="34" charset="0"/>
              <a:buChar char="•"/>
              <a:tabLst>
                <a:tab pos="261393" algn="l"/>
              </a:tabLst>
            </a:pPr>
            <a:r>
              <a:rPr sz="2600" dirty="0">
                <a:latin typeface="Times New Roman" panose="02020603050405020304" pitchFamily="18" charset="0"/>
                <a:cs typeface="Calibri"/>
              </a:rPr>
              <a:t>Commissioner</a:t>
            </a:r>
            <a:r>
              <a:rPr sz="2600" spc="187" dirty="0">
                <a:latin typeface="Times New Roman" panose="02020603050405020304" pitchFamily="18" charset="0"/>
                <a:cs typeface="Calibri"/>
              </a:rPr>
              <a:t> </a:t>
            </a:r>
            <a:r>
              <a:rPr sz="2600" dirty="0">
                <a:latin typeface="Times New Roman" panose="02020603050405020304" pitchFamily="18" charset="0"/>
                <a:cs typeface="Calibri"/>
              </a:rPr>
              <a:t>(Appeals)</a:t>
            </a:r>
            <a:r>
              <a:rPr sz="2600" spc="193" dirty="0">
                <a:latin typeface="Times New Roman" panose="02020603050405020304" pitchFamily="18" charset="0"/>
                <a:cs typeface="Calibri"/>
              </a:rPr>
              <a:t> </a:t>
            </a:r>
            <a:r>
              <a:rPr sz="2600" dirty="0">
                <a:latin typeface="Times New Roman" panose="02020603050405020304" pitchFamily="18" charset="0"/>
                <a:cs typeface="Calibri"/>
              </a:rPr>
              <a:t>shall</a:t>
            </a:r>
            <a:r>
              <a:rPr sz="2600" spc="193" dirty="0">
                <a:latin typeface="Times New Roman" panose="02020603050405020304" pitchFamily="18" charset="0"/>
                <a:cs typeface="Calibri"/>
              </a:rPr>
              <a:t> </a:t>
            </a:r>
            <a:r>
              <a:rPr sz="2600" dirty="0">
                <a:latin typeface="Times New Roman" panose="02020603050405020304" pitchFamily="18" charset="0"/>
                <a:cs typeface="Calibri"/>
              </a:rPr>
              <a:t>give</a:t>
            </a:r>
            <a:r>
              <a:rPr sz="2600" spc="197" dirty="0">
                <a:latin typeface="Times New Roman" panose="02020603050405020304" pitchFamily="18" charset="0"/>
                <a:cs typeface="Calibri"/>
              </a:rPr>
              <a:t> </a:t>
            </a:r>
            <a:r>
              <a:rPr sz="2600" dirty="0">
                <a:latin typeface="Times New Roman" panose="02020603050405020304" pitchFamily="18" charset="0"/>
                <a:cs typeface="Calibri"/>
              </a:rPr>
              <a:t>notice</a:t>
            </a:r>
            <a:r>
              <a:rPr sz="2600" spc="187" dirty="0">
                <a:latin typeface="Times New Roman" panose="02020603050405020304" pitchFamily="18" charset="0"/>
                <a:cs typeface="Calibri"/>
              </a:rPr>
              <a:t> </a:t>
            </a:r>
            <a:r>
              <a:rPr sz="2600" dirty="0">
                <a:latin typeface="Times New Roman" panose="02020603050405020304" pitchFamily="18" charset="0"/>
                <a:cs typeface="Calibri"/>
              </a:rPr>
              <a:t>to</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183" dirty="0">
                <a:latin typeface="Times New Roman" panose="02020603050405020304" pitchFamily="18" charset="0"/>
                <a:cs typeface="Calibri"/>
              </a:rPr>
              <a:t> </a:t>
            </a:r>
            <a:r>
              <a:rPr sz="2600" dirty="0">
                <a:latin typeface="Times New Roman" panose="02020603050405020304" pitchFamily="18" charset="0"/>
                <a:cs typeface="Calibri"/>
              </a:rPr>
              <a:t>assessee</a:t>
            </a:r>
            <a:r>
              <a:rPr sz="2600" spc="193" dirty="0">
                <a:latin typeface="Times New Roman" panose="02020603050405020304" pitchFamily="18" charset="0"/>
                <a:cs typeface="Calibri"/>
              </a:rPr>
              <a:t> </a:t>
            </a:r>
            <a:r>
              <a:rPr sz="2600" dirty="0">
                <a:latin typeface="Times New Roman" panose="02020603050405020304" pitchFamily="18" charset="0"/>
                <a:cs typeface="Calibri"/>
              </a:rPr>
              <a:t>and</a:t>
            </a:r>
            <a:r>
              <a:rPr sz="2600" spc="187" dirty="0">
                <a:latin typeface="Times New Roman" panose="02020603050405020304" pitchFamily="18" charset="0"/>
                <a:cs typeface="Calibri"/>
              </a:rPr>
              <a:t> </a:t>
            </a:r>
            <a:r>
              <a:rPr sz="2600" spc="-23" dirty="0">
                <a:latin typeface="Times New Roman" panose="02020603050405020304" pitchFamily="18" charset="0"/>
                <a:cs typeface="Calibri"/>
              </a:rPr>
              <a:t>to </a:t>
            </a:r>
            <a:r>
              <a:rPr sz="2600" dirty="0">
                <a:latin typeface="Times New Roman" panose="02020603050405020304" pitchFamily="18" charset="0"/>
                <a:cs typeface="Calibri"/>
              </a:rPr>
              <a:t>the</a:t>
            </a:r>
            <a:r>
              <a:rPr sz="2600" spc="-50" dirty="0">
                <a:latin typeface="Times New Roman" panose="02020603050405020304" pitchFamily="18" charset="0"/>
                <a:cs typeface="Calibri"/>
              </a:rPr>
              <a:t> </a:t>
            </a:r>
            <a:r>
              <a:rPr sz="2600" dirty="0">
                <a:latin typeface="Times New Roman" panose="02020603050405020304" pitchFamily="18" charset="0"/>
                <a:cs typeface="Calibri"/>
              </a:rPr>
              <a:t>AO</a:t>
            </a:r>
            <a:r>
              <a:rPr sz="2600" spc="-55" dirty="0">
                <a:latin typeface="Times New Roman" panose="02020603050405020304" pitchFamily="18" charset="0"/>
                <a:cs typeface="Calibri"/>
              </a:rPr>
              <a:t> </a:t>
            </a:r>
            <a:r>
              <a:rPr sz="2600" spc="-9" dirty="0">
                <a:latin typeface="Times New Roman" panose="02020603050405020304" pitchFamily="18" charset="0"/>
                <a:cs typeface="Calibri"/>
              </a:rPr>
              <a:t>regarding</a:t>
            </a:r>
            <a:r>
              <a:rPr sz="2600" spc="-37" dirty="0">
                <a:latin typeface="Times New Roman" panose="02020603050405020304" pitchFamily="18" charset="0"/>
                <a:cs typeface="Calibri"/>
              </a:rPr>
              <a:t> </a:t>
            </a:r>
            <a:r>
              <a:rPr sz="2600" spc="-9" dirty="0">
                <a:latin typeface="Times New Roman" panose="02020603050405020304" pitchFamily="18" charset="0"/>
                <a:cs typeface="Calibri"/>
              </a:rPr>
              <a:t>fixation</a:t>
            </a:r>
            <a:r>
              <a:rPr sz="2600" spc="-41" dirty="0">
                <a:latin typeface="Times New Roman" panose="02020603050405020304" pitchFamily="18" charset="0"/>
                <a:cs typeface="Calibri"/>
              </a:rPr>
              <a:t> </a:t>
            </a:r>
            <a:r>
              <a:rPr sz="2600" dirty="0">
                <a:latin typeface="Times New Roman" panose="02020603050405020304" pitchFamily="18" charset="0"/>
                <a:cs typeface="Calibri"/>
              </a:rPr>
              <a:t>of</a:t>
            </a:r>
            <a:r>
              <a:rPr sz="2600" spc="-41" dirty="0">
                <a:latin typeface="Times New Roman" panose="02020603050405020304" pitchFamily="18" charset="0"/>
                <a:cs typeface="Calibri"/>
              </a:rPr>
              <a:t> </a:t>
            </a:r>
            <a:r>
              <a:rPr sz="2600" dirty="0">
                <a:latin typeface="Times New Roman" panose="02020603050405020304" pitchFamily="18" charset="0"/>
                <a:cs typeface="Calibri"/>
              </a:rPr>
              <a:t>day</a:t>
            </a:r>
            <a:r>
              <a:rPr sz="2600" spc="-41" dirty="0">
                <a:latin typeface="Times New Roman" panose="02020603050405020304" pitchFamily="18" charset="0"/>
                <a:cs typeface="Calibri"/>
              </a:rPr>
              <a:t> </a:t>
            </a:r>
            <a:r>
              <a:rPr sz="2600" dirty="0">
                <a:latin typeface="Times New Roman" panose="02020603050405020304" pitchFamily="18" charset="0"/>
                <a:cs typeface="Calibri"/>
              </a:rPr>
              <a:t>&amp;</a:t>
            </a:r>
            <a:r>
              <a:rPr sz="2600" spc="-50" dirty="0">
                <a:latin typeface="Times New Roman" panose="02020603050405020304" pitchFamily="18" charset="0"/>
                <a:cs typeface="Calibri"/>
              </a:rPr>
              <a:t> </a:t>
            </a:r>
            <a:r>
              <a:rPr sz="2600" dirty="0">
                <a:latin typeface="Times New Roman" panose="02020603050405020304" pitchFamily="18" charset="0"/>
                <a:cs typeface="Calibri"/>
              </a:rPr>
              <a:t>place</a:t>
            </a:r>
            <a:r>
              <a:rPr sz="2600" spc="-37" dirty="0">
                <a:latin typeface="Times New Roman" panose="02020603050405020304" pitchFamily="18" charset="0"/>
                <a:cs typeface="Calibri"/>
              </a:rPr>
              <a:t> </a:t>
            </a:r>
            <a:r>
              <a:rPr sz="2600" dirty="0">
                <a:latin typeface="Times New Roman" panose="02020603050405020304" pitchFamily="18" charset="0"/>
                <a:cs typeface="Calibri"/>
              </a:rPr>
              <a:t>of</a:t>
            </a:r>
            <a:r>
              <a:rPr sz="2600" spc="-37" dirty="0">
                <a:latin typeface="Times New Roman" panose="02020603050405020304" pitchFamily="18" charset="0"/>
                <a:cs typeface="Calibri"/>
              </a:rPr>
              <a:t> </a:t>
            </a:r>
            <a:r>
              <a:rPr sz="2600" spc="-9" dirty="0">
                <a:latin typeface="Times New Roman" panose="02020603050405020304" pitchFamily="18" charset="0"/>
                <a:cs typeface="Calibri"/>
              </a:rPr>
              <a:t>hearing.</a:t>
            </a:r>
            <a:endParaRPr sz="2600" dirty="0">
              <a:latin typeface="Times New Roman" panose="02020603050405020304" pitchFamily="18" charset="0"/>
              <a:cs typeface="Calibri"/>
            </a:endParaRPr>
          </a:p>
          <a:p>
            <a:pPr marL="353961" marR="5822" indent="-342900">
              <a:lnSpc>
                <a:spcPct val="125000"/>
              </a:lnSpc>
              <a:spcBef>
                <a:spcPts val="555"/>
              </a:spcBef>
              <a:buClr>
                <a:schemeClr val="tx1"/>
              </a:buClr>
              <a:buSzPct val="83333"/>
              <a:buFont typeface="Arial" panose="020B0604020202020204" pitchFamily="34" charset="0"/>
              <a:buChar char="•"/>
              <a:tabLst>
                <a:tab pos="261393" algn="l"/>
              </a:tabLst>
            </a:pPr>
            <a:r>
              <a:rPr sz="2600" dirty="0">
                <a:latin typeface="Times New Roman" panose="02020603050405020304" pitchFamily="18" charset="0"/>
                <a:cs typeface="Calibri"/>
              </a:rPr>
              <a:t>The</a:t>
            </a:r>
            <a:r>
              <a:rPr sz="2600" spc="187" dirty="0">
                <a:latin typeface="Times New Roman" panose="02020603050405020304" pitchFamily="18" charset="0"/>
                <a:cs typeface="Calibri"/>
              </a:rPr>
              <a:t> </a:t>
            </a:r>
            <a:r>
              <a:rPr sz="2600" dirty="0">
                <a:latin typeface="Times New Roman" panose="02020603050405020304" pitchFamily="18" charset="0"/>
                <a:cs typeface="Calibri"/>
              </a:rPr>
              <a:t>appellant</a:t>
            </a:r>
            <a:r>
              <a:rPr sz="2600" spc="197" dirty="0">
                <a:latin typeface="Times New Roman" panose="02020603050405020304" pitchFamily="18" charset="0"/>
                <a:cs typeface="Calibri"/>
              </a:rPr>
              <a:t> </a:t>
            </a:r>
            <a:r>
              <a:rPr sz="2600" dirty="0">
                <a:latin typeface="Times New Roman" panose="02020603050405020304" pitchFamily="18" charset="0"/>
                <a:cs typeface="Calibri"/>
              </a:rPr>
              <a:t>in</a:t>
            </a:r>
            <a:r>
              <a:rPr sz="2600" spc="187" dirty="0">
                <a:latin typeface="Times New Roman" panose="02020603050405020304" pitchFamily="18" charset="0"/>
                <a:cs typeface="Calibri"/>
              </a:rPr>
              <a:t> </a:t>
            </a:r>
            <a:r>
              <a:rPr sz="2600" dirty="0">
                <a:latin typeface="Times New Roman" panose="02020603050405020304" pitchFamily="18" charset="0"/>
                <a:cs typeface="Calibri"/>
              </a:rPr>
              <a:t>person</a:t>
            </a:r>
            <a:r>
              <a:rPr sz="2600" spc="179" dirty="0">
                <a:latin typeface="Times New Roman" panose="02020603050405020304" pitchFamily="18" charset="0"/>
                <a:cs typeface="Calibri"/>
              </a:rPr>
              <a:t> </a:t>
            </a:r>
            <a:r>
              <a:rPr sz="2600" dirty="0">
                <a:latin typeface="Times New Roman" panose="02020603050405020304" pitchFamily="18" charset="0"/>
                <a:cs typeface="Calibri"/>
              </a:rPr>
              <a:t>or</a:t>
            </a:r>
            <a:r>
              <a:rPr sz="2600" spc="187" dirty="0">
                <a:latin typeface="Times New Roman" panose="02020603050405020304" pitchFamily="18" charset="0"/>
                <a:cs typeface="Calibri"/>
              </a:rPr>
              <a:t> </a:t>
            </a:r>
            <a:r>
              <a:rPr sz="2600" dirty="0">
                <a:latin typeface="Times New Roman" panose="02020603050405020304" pitchFamily="18" charset="0"/>
                <a:cs typeface="Calibri"/>
              </a:rPr>
              <a:t>through</a:t>
            </a:r>
            <a:r>
              <a:rPr sz="2600" spc="174" dirty="0">
                <a:latin typeface="Times New Roman" panose="02020603050405020304" pitchFamily="18" charset="0"/>
                <a:cs typeface="Calibri"/>
              </a:rPr>
              <a:t> </a:t>
            </a:r>
            <a:r>
              <a:rPr sz="2600" dirty="0">
                <a:latin typeface="Times New Roman" panose="02020603050405020304" pitchFamily="18" charset="0"/>
                <a:cs typeface="Calibri"/>
              </a:rPr>
              <a:t>his</a:t>
            </a:r>
            <a:r>
              <a:rPr sz="2600" spc="183" dirty="0">
                <a:latin typeface="Times New Roman" panose="02020603050405020304" pitchFamily="18" charset="0"/>
                <a:cs typeface="Calibri"/>
              </a:rPr>
              <a:t> </a:t>
            </a:r>
            <a:r>
              <a:rPr sz="2600" dirty="0">
                <a:latin typeface="Times New Roman" panose="02020603050405020304" pitchFamily="18" charset="0"/>
                <a:cs typeface="Calibri"/>
              </a:rPr>
              <a:t>AR</a:t>
            </a:r>
            <a:r>
              <a:rPr sz="2600" spc="179" dirty="0">
                <a:latin typeface="Times New Roman" panose="02020603050405020304" pitchFamily="18" charset="0"/>
                <a:cs typeface="Calibri"/>
              </a:rPr>
              <a:t> </a:t>
            </a:r>
            <a:r>
              <a:rPr sz="2600" dirty="0">
                <a:latin typeface="Times New Roman" panose="02020603050405020304" pitchFamily="18" charset="0"/>
                <a:cs typeface="Calibri"/>
              </a:rPr>
              <a:t>and</a:t>
            </a:r>
            <a:r>
              <a:rPr sz="2600" spc="187"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193" dirty="0">
                <a:latin typeface="Times New Roman" panose="02020603050405020304" pitchFamily="18" charset="0"/>
                <a:cs typeface="Calibri"/>
              </a:rPr>
              <a:t> </a:t>
            </a:r>
            <a:r>
              <a:rPr sz="2600" dirty="0">
                <a:latin typeface="Times New Roman" panose="02020603050405020304" pitchFamily="18" charset="0"/>
                <a:cs typeface="Calibri"/>
              </a:rPr>
              <a:t>AO</a:t>
            </a:r>
            <a:r>
              <a:rPr sz="2600" spc="179" dirty="0">
                <a:latin typeface="Times New Roman" panose="02020603050405020304" pitchFamily="18" charset="0"/>
                <a:cs typeface="Calibri"/>
              </a:rPr>
              <a:t> </a:t>
            </a:r>
            <a:r>
              <a:rPr sz="2600" dirty="0">
                <a:latin typeface="Times New Roman" panose="02020603050405020304" pitchFamily="18" charset="0"/>
                <a:cs typeface="Calibri"/>
              </a:rPr>
              <a:t>or</a:t>
            </a:r>
            <a:r>
              <a:rPr sz="2600" spc="187" dirty="0">
                <a:latin typeface="Times New Roman" panose="02020603050405020304" pitchFamily="18" charset="0"/>
                <a:cs typeface="Calibri"/>
              </a:rPr>
              <a:t> </a:t>
            </a:r>
            <a:r>
              <a:rPr sz="2600" dirty="0">
                <a:latin typeface="Times New Roman" panose="02020603050405020304" pitchFamily="18" charset="0"/>
                <a:cs typeface="Calibri"/>
              </a:rPr>
              <a:t>his</a:t>
            </a:r>
            <a:r>
              <a:rPr sz="2600" spc="183" dirty="0">
                <a:latin typeface="Times New Roman" panose="02020603050405020304" pitchFamily="18" charset="0"/>
                <a:cs typeface="Calibri"/>
              </a:rPr>
              <a:t> </a:t>
            </a:r>
            <a:r>
              <a:rPr sz="2600" spc="-23" dirty="0">
                <a:latin typeface="Times New Roman" panose="02020603050405020304" pitchFamily="18" charset="0"/>
                <a:cs typeface="Calibri"/>
              </a:rPr>
              <a:t>AR </a:t>
            </a:r>
            <a:r>
              <a:rPr sz="2600" dirty="0">
                <a:latin typeface="Times New Roman" panose="02020603050405020304" pitchFamily="18" charset="0"/>
                <a:cs typeface="Calibri"/>
              </a:rPr>
              <a:t>shall</a:t>
            </a:r>
            <a:r>
              <a:rPr sz="2600" spc="-60" dirty="0">
                <a:latin typeface="Times New Roman" panose="02020603050405020304" pitchFamily="18" charset="0"/>
                <a:cs typeface="Calibri"/>
              </a:rPr>
              <a:t> </a:t>
            </a:r>
            <a:r>
              <a:rPr sz="2600" dirty="0">
                <a:latin typeface="Times New Roman" panose="02020603050405020304" pitchFamily="18" charset="0"/>
                <a:cs typeface="Calibri"/>
              </a:rPr>
              <a:t>have</a:t>
            </a:r>
            <a:r>
              <a:rPr sz="2600" spc="-50" dirty="0">
                <a:latin typeface="Times New Roman" panose="02020603050405020304" pitchFamily="18" charset="0"/>
                <a:cs typeface="Calibri"/>
              </a:rPr>
              <a:t> </a:t>
            </a:r>
            <a:r>
              <a:rPr sz="2600" dirty="0">
                <a:latin typeface="Times New Roman" panose="02020603050405020304" pitchFamily="18" charset="0"/>
                <a:cs typeface="Calibri"/>
              </a:rPr>
              <a:t>right</a:t>
            </a:r>
            <a:r>
              <a:rPr sz="2600" spc="-60" dirty="0">
                <a:latin typeface="Times New Roman" panose="02020603050405020304" pitchFamily="18" charset="0"/>
                <a:cs typeface="Calibri"/>
              </a:rPr>
              <a:t> </a:t>
            </a:r>
            <a:r>
              <a:rPr sz="2600" dirty="0">
                <a:latin typeface="Times New Roman" panose="02020603050405020304" pitchFamily="18" charset="0"/>
                <a:cs typeface="Calibri"/>
              </a:rPr>
              <a:t>to</a:t>
            </a:r>
            <a:r>
              <a:rPr sz="2600" spc="-60" dirty="0">
                <a:latin typeface="Times New Roman" panose="02020603050405020304" pitchFamily="18" charset="0"/>
                <a:cs typeface="Calibri"/>
              </a:rPr>
              <a:t> </a:t>
            </a:r>
            <a:r>
              <a:rPr sz="2600" dirty="0">
                <a:latin typeface="Times New Roman" panose="02020603050405020304" pitchFamily="18" charset="0"/>
                <a:cs typeface="Calibri"/>
              </a:rPr>
              <a:t>be</a:t>
            </a:r>
            <a:r>
              <a:rPr sz="2600" spc="-50" dirty="0">
                <a:latin typeface="Times New Roman" panose="02020603050405020304" pitchFamily="18" charset="0"/>
                <a:cs typeface="Calibri"/>
              </a:rPr>
              <a:t> </a:t>
            </a:r>
            <a:r>
              <a:rPr sz="2600" spc="-9" dirty="0">
                <a:latin typeface="Times New Roman" panose="02020603050405020304" pitchFamily="18" charset="0"/>
                <a:cs typeface="Calibri"/>
              </a:rPr>
              <a:t>heard</a:t>
            </a:r>
            <a:r>
              <a:rPr lang="en-US" sz="2600" spc="-9" dirty="0">
                <a:latin typeface="Times New Roman" panose="02020603050405020304" pitchFamily="18" charset="0"/>
                <a:cs typeface="Calibri"/>
              </a:rPr>
              <a:t>, through video conferencing facility</a:t>
            </a:r>
            <a:endParaRPr sz="2600" dirty="0">
              <a:latin typeface="Times New Roman" panose="02020603050405020304" pitchFamily="18" charset="0"/>
              <a:cs typeface="Calibri"/>
            </a:endParaRPr>
          </a:p>
          <a:p>
            <a:pPr marL="354543" indent="-342900">
              <a:lnSpc>
                <a:spcPct val="125000"/>
              </a:lnSpc>
              <a:spcBef>
                <a:spcPts val="252"/>
              </a:spcBef>
              <a:buClr>
                <a:schemeClr val="tx1"/>
              </a:buClr>
              <a:buSzPct val="83333"/>
              <a:buFont typeface="Arial" panose="020B0604020202020204" pitchFamily="34" charset="0"/>
              <a:buChar char="•"/>
              <a:tabLst>
                <a:tab pos="261393" algn="l"/>
              </a:tabLst>
            </a:pPr>
            <a:r>
              <a:rPr sz="2600" dirty="0">
                <a:latin typeface="Times New Roman" panose="02020603050405020304" pitchFamily="18" charset="0"/>
                <a:cs typeface="Calibri"/>
              </a:rPr>
              <a:t>CIT</a:t>
            </a:r>
            <a:r>
              <a:rPr sz="2600" spc="-60" dirty="0">
                <a:latin typeface="Times New Roman" panose="02020603050405020304" pitchFamily="18" charset="0"/>
                <a:cs typeface="Calibri"/>
              </a:rPr>
              <a:t> </a:t>
            </a:r>
            <a:r>
              <a:rPr sz="2600" dirty="0">
                <a:latin typeface="Times New Roman" panose="02020603050405020304" pitchFamily="18" charset="0"/>
                <a:cs typeface="Calibri"/>
              </a:rPr>
              <a:t>(A)</a:t>
            </a:r>
            <a:r>
              <a:rPr sz="2600" spc="-55" dirty="0">
                <a:latin typeface="Times New Roman" panose="02020603050405020304" pitchFamily="18" charset="0"/>
                <a:cs typeface="Calibri"/>
              </a:rPr>
              <a:t> </a:t>
            </a:r>
            <a:r>
              <a:rPr sz="2600" dirty="0">
                <a:latin typeface="Times New Roman" panose="02020603050405020304" pitchFamily="18" charset="0"/>
                <a:cs typeface="Calibri"/>
              </a:rPr>
              <a:t>has</a:t>
            </a:r>
            <a:r>
              <a:rPr sz="2600" spc="-46" dirty="0">
                <a:latin typeface="Times New Roman" panose="02020603050405020304" pitchFamily="18" charset="0"/>
                <a:cs typeface="Calibri"/>
              </a:rPr>
              <a:t> </a:t>
            </a:r>
            <a:r>
              <a:rPr sz="2600" dirty="0">
                <a:latin typeface="Times New Roman" panose="02020603050405020304" pitchFamily="18" charset="0"/>
                <a:cs typeface="Calibri"/>
              </a:rPr>
              <a:t>powers</a:t>
            </a:r>
            <a:r>
              <a:rPr sz="2600" spc="-46" dirty="0">
                <a:latin typeface="Times New Roman" panose="02020603050405020304" pitchFamily="18" charset="0"/>
                <a:cs typeface="Calibri"/>
              </a:rPr>
              <a:t> </a:t>
            </a:r>
            <a:r>
              <a:rPr sz="2600" dirty="0">
                <a:latin typeface="Times New Roman" panose="02020603050405020304" pitchFamily="18" charset="0"/>
                <a:cs typeface="Calibri"/>
              </a:rPr>
              <a:t>to</a:t>
            </a:r>
            <a:r>
              <a:rPr sz="2600" spc="-46" dirty="0">
                <a:latin typeface="Times New Roman" panose="02020603050405020304" pitchFamily="18" charset="0"/>
                <a:cs typeface="Calibri"/>
              </a:rPr>
              <a:t> </a:t>
            </a:r>
            <a:r>
              <a:rPr sz="2600" dirty="0">
                <a:latin typeface="Times New Roman" panose="02020603050405020304" pitchFamily="18" charset="0"/>
                <a:cs typeface="Calibri"/>
              </a:rPr>
              <a:t>adjourn</a:t>
            </a:r>
            <a:r>
              <a:rPr sz="2600" spc="-37"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37" dirty="0">
                <a:latin typeface="Times New Roman" panose="02020603050405020304" pitchFamily="18" charset="0"/>
                <a:cs typeface="Calibri"/>
              </a:rPr>
              <a:t> </a:t>
            </a:r>
            <a:r>
              <a:rPr sz="2600" dirty="0">
                <a:latin typeface="Times New Roman" panose="02020603050405020304" pitchFamily="18" charset="0"/>
                <a:cs typeface="Calibri"/>
              </a:rPr>
              <a:t>hearing</a:t>
            </a:r>
            <a:r>
              <a:rPr sz="2600" spc="-46" dirty="0">
                <a:latin typeface="Times New Roman" panose="02020603050405020304" pitchFamily="18" charset="0"/>
                <a:cs typeface="Calibri"/>
              </a:rPr>
              <a:t> </a:t>
            </a:r>
            <a:r>
              <a:rPr sz="2600" dirty="0">
                <a:latin typeface="Times New Roman" panose="02020603050405020304" pitchFamily="18" charset="0"/>
                <a:cs typeface="Calibri"/>
              </a:rPr>
              <a:t>from</a:t>
            </a:r>
            <a:r>
              <a:rPr sz="2600" spc="-50" dirty="0">
                <a:latin typeface="Times New Roman" panose="02020603050405020304" pitchFamily="18" charset="0"/>
                <a:cs typeface="Calibri"/>
              </a:rPr>
              <a:t> </a:t>
            </a:r>
            <a:r>
              <a:rPr sz="2600" dirty="0">
                <a:latin typeface="Times New Roman" panose="02020603050405020304" pitchFamily="18" charset="0"/>
                <a:cs typeface="Calibri"/>
              </a:rPr>
              <a:t>time</a:t>
            </a:r>
            <a:r>
              <a:rPr sz="2600" spc="-46" dirty="0">
                <a:latin typeface="Times New Roman" panose="02020603050405020304" pitchFamily="18" charset="0"/>
                <a:cs typeface="Calibri"/>
              </a:rPr>
              <a:t> </a:t>
            </a:r>
            <a:r>
              <a:rPr sz="2600" dirty="0">
                <a:latin typeface="Times New Roman" panose="02020603050405020304" pitchFamily="18" charset="0"/>
                <a:cs typeface="Calibri"/>
              </a:rPr>
              <a:t>to</a:t>
            </a:r>
            <a:r>
              <a:rPr sz="2600" spc="-46" dirty="0">
                <a:latin typeface="Times New Roman" panose="02020603050405020304" pitchFamily="18" charset="0"/>
                <a:cs typeface="Calibri"/>
              </a:rPr>
              <a:t> </a:t>
            </a:r>
            <a:r>
              <a:rPr sz="2600" spc="-9" dirty="0">
                <a:latin typeface="Times New Roman" panose="02020603050405020304" pitchFamily="18" charset="0"/>
                <a:cs typeface="Calibri"/>
              </a:rPr>
              <a:t>time.</a:t>
            </a:r>
            <a:endParaRPr sz="2600" dirty="0">
              <a:latin typeface="Times New Roman" panose="02020603050405020304" pitchFamily="18" charset="0"/>
              <a:cs typeface="Calibri"/>
            </a:endParaRPr>
          </a:p>
          <a:p>
            <a:pPr marL="353961" marR="6986" indent="-342900" algn="just">
              <a:lnSpc>
                <a:spcPct val="125000"/>
              </a:lnSpc>
              <a:spcBef>
                <a:spcPts val="587"/>
              </a:spcBef>
              <a:buClr>
                <a:schemeClr val="tx1"/>
              </a:buClr>
              <a:buSzPct val="83333"/>
              <a:buFont typeface="Arial" panose="020B0604020202020204" pitchFamily="34" charset="0"/>
              <a:buChar char="•"/>
              <a:tabLst>
                <a:tab pos="261393" algn="l"/>
              </a:tabLst>
            </a:pPr>
            <a:r>
              <a:rPr sz="2600" dirty="0">
                <a:latin typeface="Times New Roman" panose="02020603050405020304" pitchFamily="18" charset="0"/>
                <a:cs typeface="Calibri"/>
              </a:rPr>
              <a:t>Before</a:t>
            </a:r>
            <a:r>
              <a:rPr sz="2600" spc="312" dirty="0">
                <a:latin typeface="Times New Roman" panose="02020603050405020304" pitchFamily="18" charset="0"/>
                <a:cs typeface="Calibri"/>
              </a:rPr>
              <a:t> </a:t>
            </a:r>
            <a:r>
              <a:rPr sz="2600" dirty="0">
                <a:latin typeface="Times New Roman" panose="02020603050405020304" pitchFamily="18" charset="0"/>
                <a:cs typeface="Calibri"/>
              </a:rPr>
              <a:t>disposing</a:t>
            </a:r>
            <a:r>
              <a:rPr sz="2600" spc="307" dirty="0">
                <a:latin typeface="Times New Roman" panose="02020603050405020304" pitchFamily="18" charset="0"/>
                <a:cs typeface="Calibri"/>
              </a:rPr>
              <a:t> </a:t>
            </a:r>
            <a:r>
              <a:rPr sz="2600" dirty="0">
                <a:latin typeface="Times New Roman" panose="02020603050405020304" pitchFamily="18" charset="0"/>
                <a:cs typeface="Calibri"/>
              </a:rPr>
              <a:t>of</a:t>
            </a:r>
            <a:r>
              <a:rPr sz="2600" spc="307"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303" dirty="0">
                <a:latin typeface="Times New Roman" panose="02020603050405020304" pitchFamily="18" charset="0"/>
                <a:cs typeface="Calibri"/>
              </a:rPr>
              <a:t> </a:t>
            </a:r>
            <a:r>
              <a:rPr sz="2600" dirty="0">
                <a:latin typeface="Times New Roman" panose="02020603050405020304" pitchFamily="18" charset="0"/>
                <a:cs typeface="Calibri"/>
              </a:rPr>
              <a:t>appeal,</a:t>
            </a:r>
            <a:r>
              <a:rPr sz="2600" spc="307"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312" dirty="0">
                <a:latin typeface="Times New Roman" panose="02020603050405020304" pitchFamily="18" charset="0"/>
                <a:cs typeface="Calibri"/>
              </a:rPr>
              <a:t> </a:t>
            </a:r>
            <a:r>
              <a:rPr sz="2600" dirty="0">
                <a:latin typeface="Times New Roman" panose="02020603050405020304" pitchFamily="18" charset="0"/>
                <a:cs typeface="Calibri"/>
              </a:rPr>
              <a:t>CIT</a:t>
            </a:r>
            <a:r>
              <a:rPr sz="2600" spc="293" dirty="0">
                <a:latin typeface="Times New Roman" panose="02020603050405020304" pitchFamily="18" charset="0"/>
                <a:cs typeface="Calibri"/>
              </a:rPr>
              <a:t> </a:t>
            </a:r>
            <a:r>
              <a:rPr sz="2600" dirty="0">
                <a:latin typeface="Times New Roman" panose="02020603050405020304" pitchFamily="18" charset="0"/>
                <a:cs typeface="Calibri"/>
              </a:rPr>
              <a:t>(A)</a:t>
            </a:r>
            <a:r>
              <a:rPr sz="2600" spc="303" dirty="0">
                <a:latin typeface="Times New Roman" panose="02020603050405020304" pitchFamily="18" charset="0"/>
                <a:cs typeface="Calibri"/>
              </a:rPr>
              <a:t> </a:t>
            </a:r>
            <a:r>
              <a:rPr sz="2600" dirty="0">
                <a:latin typeface="Times New Roman" panose="02020603050405020304" pitchFamily="18" charset="0"/>
                <a:cs typeface="Calibri"/>
              </a:rPr>
              <a:t>has</a:t>
            </a:r>
            <a:r>
              <a:rPr sz="2600" spc="307" dirty="0">
                <a:latin typeface="Times New Roman" panose="02020603050405020304" pitchFamily="18" charset="0"/>
                <a:cs typeface="Calibri"/>
              </a:rPr>
              <a:t> </a:t>
            </a:r>
            <a:r>
              <a:rPr sz="2600" dirty="0">
                <a:latin typeface="Times New Roman" panose="02020603050405020304" pitchFamily="18" charset="0"/>
                <a:cs typeface="Calibri"/>
              </a:rPr>
              <a:t>power</a:t>
            </a:r>
            <a:r>
              <a:rPr sz="2600" spc="312" dirty="0">
                <a:latin typeface="Times New Roman" panose="02020603050405020304" pitchFamily="18" charset="0"/>
                <a:cs typeface="Calibri"/>
              </a:rPr>
              <a:t> </a:t>
            </a:r>
            <a:r>
              <a:rPr sz="2600" dirty="0">
                <a:latin typeface="Times New Roman" panose="02020603050405020304" pitchFamily="18" charset="0"/>
                <a:cs typeface="Calibri"/>
              </a:rPr>
              <a:t>to</a:t>
            </a:r>
            <a:r>
              <a:rPr sz="2600" spc="293" dirty="0">
                <a:latin typeface="Times New Roman" panose="02020603050405020304" pitchFamily="18" charset="0"/>
                <a:cs typeface="Calibri"/>
              </a:rPr>
              <a:t> </a:t>
            </a:r>
            <a:r>
              <a:rPr sz="2600" spc="-18" dirty="0">
                <a:latin typeface="Times New Roman" panose="02020603050405020304" pitchFamily="18" charset="0"/>
                <a:cs typeface="Calibri"/>
              </a:rPr>
              <a:t>make </a:t>
            </a:r>
            <a:r>
              <a:rPr sz="2600" dirty="0">
                <a:latin typeface="Times New Roman" panose="02020603050405020304" pitchFamily="18" charset="0"/>
                <a:cs typeface="Calibri"/>
              </a:rPr>
              <a:t>further</a:t>
            </a:r>
            <a:r>
              <a:rPr sz="2600" spc="18" dirty="0">
                <a:latin typeface="Times New Roman" panose="02020603050405020304" pitchFamily="18" charset="0"/>
                <a:cs typeface="Calibri"/>
              </a:rPr>
              <a:t> </a:t>
            </a:r>
            <a:r>
              <a:rPr sz="2600" dirty="0">
                <a:latin typeface="Times New Roman" panose="02020603050405020304" pitchFamily="18" charset="0"/>
                <a:cs typeface="Calibri"/>
              </a:rPr>
              <a:t>inquiry</a:t>
            </a:r>
            <a:r>
              <a:rPr sz="2600" spc="28" dirty="0">
                <a:latin typeface="Times New Roman" panose="02020603050405020304" pitchFamily="18" charset="0"/>
                <a:cs typeface="Calibri"/>
              </a:rPr>
              <a:t> </a:t>
            </a:r>
            <a:r>
              <a:rPr sz="2600" dirty="0">
                <a:latin typeface="Times New Roman" panose="02020603050405020304" pitchFamily="18" charset="0"/>
                <a:cs typeface="Calibri"/>
              </a:rPr>
              <a:t>or may</a:t>
            </a:r>
            <a:r>
              <a:rPr sz="2600" spc="9" dirty="0">
                <a:latin typeface="Times New Roman" panose="02020603050405020304" pitchFamily="18" charset="0"/>
                <a:cs typeface="Calibri"/>
              </a:rPr>
              <a:t> </a:t>
            </a:r>
            <a:r>
              <a:rPr sz="2600" dirty="0">
                <a:latin typeface="Times New Roman" panose="02020603050405020304" pitchFamily="18" charset="0"/>
                <a:cs typeface="Calibri"/>
              </a:rPr>
              <a:t>direct</a:t>
            </a:r>
            <a:r>
              <a:rPr sz="2600" spc="9"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9" dirty="0">
                <a:latin typeface="Times New Roman" panose="02020603050405020304" pitchFamily="18" charset="0"/>
                <a:cs typeface="Calibri"/>
              </a:rPr>
              <a:t> </a:t>
            </a:r>
            <a:r>
              <a:rPr sz="2600" dirty="0">
                <a:latin typeface="Times New Roman" panose="02020603050405020304" pitchFamily="18" charset="0"/>
                <a:cs typeface="Calibri"/>
              </a:rPr>
              <a:t>AO to</a:t>
            </a:r>
            <a:r>
              <a:rPr sz="2600" spc="9" dirty="0">
                <a:latin typeface="Times New Roman" panose="02020603050405020304" pitchFamily="18" charset="0"/>
                <a:cs typeface="Calibri"/>
              </a:rPr>
              <a:t> </a:t>
            </a:r>
            <a:r>
              <a:rPr sz="2600" dirty="0">
                <a:latin typeface="Times New Roman" panose="02020603050405020304" pitchFamily="18" charset="0"/>
                <a:cs typeface="Calibri"/>
              </a:rPr>
              <a:t>further</a:t>
            </a:r>
            <a:r>
              <a:rPr sz="2600" spc="14" dirty="0">
                <a:latin typeface="Times New Roman" panose="02020603050405020304" pitchFamily="18" charset="0"/>
                <a:cs typeface="Calibri"/>
              </a:rPr>
              <a:t> </a:t>
            </a:r>
            <a:r>
              <a:rPr sz="2600" dirty="0">
                <a:latin typeface="Times New Roman" panose="02020603050405020304" pitchFamily="18" charset="0"/>
                <a:cs typeface="Calibri"/>
              </a:rPr>
              <a:t>inquire</a:t>
            </a:r>
            <a:r>
              <a:rPr sz="2600" spc="23" dirty="0">
                <a:latin typeface="Times New Roman" panose="02020603050405020304" pitchFamily="18" charset="0"/>
                <a:cs typeface="Calibri"/>
              </a:rPr>
              <a:t> </a:t>
            </a:r>
            <a:r>
              <a:rPr sz="2600" dirty="0">
                <a:latin typeface="Times New Roman" panose="02020603050405020304" pitchFamily="18" charset="0"/>
                <a:cs typeface="Calibri"/>
              </a:rPr>
              <a:t>and</a:t>
            </a:r>
            <a:r>
              <a:rPr sz="2600" spc="14" dirty="0">
                <a:latin typeface="Times New Roman" panose="02020603050405020304" pitchFamily="18" charset="0"/>
                <a:cs typeface="Calibri"/>
              </a:rPr>
              <a:t> </a:t>
            </a:r>
            <a:r>
              <a:rPr sz="2600" spc="-9" dirty="0">
                <a:latin typeface="Times New Roman" panose="02020603050405020304" pitchFamily="18" charset="0"/>
                <a:cs typeface="Calibri"/>
              </a:rPr>
              <a:t>report </a:t>
            </a:r>
            <a:r>
              <a:rPr sz="2600" dirty="0">
                <a:latin typeface="Times New Roman" panose="02020603050405020304" pitchFamily="18" charset="0"/>
                <a:cs typeface="Calibri"/>
              </a:rPr>
              <a:t>the</a:t>
            </a:r>
            <a:r>
              <a:rPr sz="2600" spc="-50" dirty="0">
                <a:latin typeface="Times New Roman" panose="02020603050405020304" pitchFamily="18" charset="0"/>
                <a:cs typeface="Calibri"/>
              </a:rPr>
              <a:t> </a:t>
            </a:r>
            <a:r>
              <a:rPr sz="2600" spc="-9" dirty="0">
                <a:latin typeface="Times New Roman" panose="02020603050405020304" pitchFamily="18" charset="0"/>
                <a:cs typeface="Calibri"/>
              </a:rPr>
              <a:t>same.</a:t>
            </a:r>
            <a:endParaRPr sz="2600" dirty="0">
              <a:latin typeface="Times New Roman" panose="02020603050405020304" pitchFamily="18" charset="0"/>
              <a:cs typeface="Calibri"/>
            </a:endParaRPr>
          </a:p>
          <a:p>
            <a:pPr marL="353961" marR="4657" indent="-342900" algn="just">
              <a:lnSpc>
                <a:spcPct val="125000"/>
              </a:lnSpc>
              <a:spcBef>
                <a:spcPts val="555"/>
              </a:spcBef>
              <a:buClr>
                <a:schemeClr val="tx1"/>
              </a:buClr>
              <a:buSzPct val="83333"/>
              <a:buFont typeface="Arial" panose="020B0604020202020204" pitchFamily="34" charset="0"/>
              <a:buChar char="•"/>
              <a:tabLst>
                <a:tab pos="261393" algn="l"/>
              </a:tabLst>
            </a:pPr>
            <a:r>
              <a:rPr sz="2600" dirty="0">
                <a:latin typeface="Times New Roman" panose="02020603050405020304" pitchFamily="18" charset="0"/>
                <a:cs typeface="Calibri"/>
              </a:rPr>
              <a:t>Entertain</a:t>
            </a:r>
            <a:r>
              <a:rPr sz="2600" spc="362" dirty="0">
                <a:latin typeface="Times New Roman" panose="02020603050405020304" pitchFamily="18" charset="0"/>
                <a:cs typeface="Calibri"/>
              </a:rPr>
              <a:t> </a:t>
            </a:r>
            <a:r>
              <a:rPr sz="2600" dirty="0">
                <a:latin typeface="Times New Roman" panose="02020603050405020304" pitchFamily="18" charset="0"/>
                <a:cs typeface="Calibri"/>
              </a:rPr>
              <a:t>new</a:t>
            </a:r>
            <a:r>
              <a:rPr sz="2600" spc="358" dirty="0">
                <a:latin typeface="Times New Roman" panose="02020603050405020304" pitchFamily="18" charset="0"/>
                <a:cs typeface="Calibri"/>
              </a:rPr>
              <a:t> </a:t>
            </a:r>
            <a:r>
              <a:rPr sz="2600" dirty="0">
                <a:latin typeface="Times New Roman" panose="02020603050405020304" pitchFamily="18" charset="0"/>
                <a:cs typeface="Calibri"/>
              </a:rPr>
              <a:t>ground</a:t>
            </a:r>
            <a:r>
              <a:rPr sz="2600" spc="353" dirty="0">
                <a:latin typeface="Times New Roman" panose="02020603050405020304" pitchFamily="18" charset="0"/>
                <a:cs typeface="Calibri"/>
              </a:rPr>
              <a:t> </a:t>
            </a:r>
            <a:r>
              <a:rPr sz="2600" dirty="0">
                <a:latin typeface="Times New Roman" panose="02020603050405020304" pitchFamily="18" charset="0"/>
                <a:cs typeface="Calibri"/>
              </a:rPr>
              <a:t>of</a:t>
            </a:r>
            <a:r>
              <a:rPr sz="2600" spc="358" dirty="0">
                <a:latin typeface="Times New Roman" panose="02020603050405020304" pitchFamily="18" charset="0"/>
                <a:cs typeface="Calibri"/>
              </a:rPr>
              <a:t> </a:t>
            </a:r>
            <a:r>
              <a:rPr sz="2600" dirty="0">
                <a:latin typeface="Times New Roman" panose="02020603050405020304" pitchFamily="18" charset="0"/>
                <a:cs typeface="Calibri"/>
              </a:rPr>
              <a:t>appeal</a:t>
            </a:r>
            <a:r>
              <a:rPr sz="2600" spc="362" dirty="0">
                <a:latin typeface="Times New Roman" panose="02020603050405020304" pitchFamily="18" charset="0"/>
                <a:cs typeface="Calibri"/>
              </a:rPr>
              <a:t> </a:t>
            </a:r>
            <a:r>
              <a:rPr sz="2600" dirty="0">
                <a:latin typeface="Times New Roman" panose="02020603050405020304" pitchFamily="18" charset="0"/>
                <a:cs typeface="Calibri"/>
              </a:rPr>
              <a:t>–</a:t>
            </a:r>
            <a:r>
              <a:rPr sz="2600" spc="371"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362" dirty="0">
                <a:latin typeface="Times New Roman" panose="02020603050405020304" pitchFamily="18" charset="0"/>
                <a:cs typeface="Calibri"/>
              </a:rPr>
              <a:t> </a:t>
            </a:r>
            <a:r>
              <a:rPr sz="2600" dirty="0">
                <a:latin typeface="Times New Roman" panose="02020603050405020304" pitchFamily="18" charset="0"/>
                <a:cs typeface="Calibri"/>
              </a:rPr>
              <a:t>Commissioner</a:t>
            </a:r>
            <a:r>
              <a:rPr sz="2600" spc="367" dirty="0">
                <a:latin typeface="Times New Roman" panose="02020603050405020304" pitchFamily="18" charset="0"/>
                <a:cs typeface="Calibri"/>
              </a:rPr>
              <a:t> </a:t>
            </a:r>
            <a:r>
              <a:rPr sz="2600" spc="-9" dirty="0">
                <a:latin typeface="Times New Roman" panose="02020603050405020304" pitchFamily="18" charset="0"/>
                <a:cs typeface="Calibri"/>
              </a:rPr>
              <a:t>(Appeals) </a:t>
            </a:r>
            <a:r>
              <a:rPr sz="2600" dirty="0">
                <a:latin typeface="Times New Roman" panose="02020603050405020304" pitchFamily="18" charset="0"/>
                <a:cs typeface="Calibri"/>
              </a:rPr>
              <a:t>may</a:t>
            </a:r>
            <a:r>
              <a:rPr sz="2600" spc="92" dirty="0">
                <a:latin typeface="Times New Roman" panose="02020603050405020304" pitchFamily="18" charset="0"/>
                <a:cs typeface="Calibri"/>
              </a:rPr>
              <a:t>  </a:t>
            </a:r>
            <a:r>
              <a:rPr sz="2600" dirty="0">
                <a:latin typeface="Times New Roman" panose="02020603050405020304" pitchFamily="18" charset="0"/>
                <a:cs typeface="Calibri"/>
              </a:rPr>
              <a:t>at</a:t>
            </a:r>
            <a:r>
              <a:rPr sz="2600" spc="83"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92" dirty="0">
                <a:latin typeface="Times New Roman" panose="02020603050405020304" pitchFamily="18" charset="0"/>
                <a:cs typeface="Calibri"/>
              </a:rPr>
              <a:t>  </a:t>
            </a:r>
            <a:r>
              <a:rPr sz="2600" dirty="0">
                <a:latin typeface="Times New Roman" panose="02020603050405020304" pitchFamily="18" charset="0"/>
                <a:cs typeface="Calibri"/>
              </a:rPr>
              <a:t>time</a:t>
            </a:r>
            <a:r>
              <a:rPr sz="2600" spc="96" dirty="0">
                <a:latin typeface="Times New Roman" panose="02020603050405020304" pitchFamily="18" charset="0"/>
                <a:cs typeface="Calibri"/>
              </a:rPr>
              <a:t>  </a:t>
            </a:r>
            <a:r>
              <a:rPr sz="2600" dirty="0">
                <a:latin typeface="Times New Roman" panose="02020603050405020304" pitchFamily="18" charset="0"/>
                <a:cs typeface="Calibri"/>
              </a:rPr>
              <a:t>of</a:t>
            </a:r>
            <a:r>
              <a:rPr sz="2600" spc="87" dirty="0">
                <a:latin typeface="Times New Roman" panose="02020603050405020304" pitchFamily="18" charset="0"/>
                <a:cs typeface="Calibri"/>
              </a:rPr>
              <a:t>  </a:t>
            </a:r>
            <a:r>
              <a:rPr sz="2600" dirty="0">
                <a:latin typeface="Times New Roman" panose="02020603050405020304" pitchFamily="18" charset="0"/>
                <a:cs typeface="Calibri"/>
              </a:rPr>
              <a:t>hearing,</a:t>
            </a:r>
            <a:r>
              <a:rPr sz="2600" spc="96" dirty="0">
                <a:latin typeface="Times New Roman" panose="02020603050405020304" pitchFamily="18" charset="0"/>
                <a:cs typeface="Calibri"/>
              </a:rPr>
              <a:t>  </a:t>
            </a:r>
            <a:r>
              <a:rPr sz="2600" dirty="0">
                <a:latin typeface="Times New Roman" panose="02020603050405020304" pitchFamily="18" charset="0"/>
                <a:cs typeface="Calibri"/>
              </a:rPr>
              <a:t>allow</a:t>
            </a:r>
            <a:r>
              <a:rPr sz="2600" spc="92"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92" dirty="0">
                <a:latin typeface="Times New Roman" panose="02020603050405020304" pitchFamily="18" charset="0"/>
                <a:cs typeface="Calibri"/>
              </a:rPr>
              <a:t>  </a:t>
            </a:r>
            <a:r>
              <a:rPr sz="2600" dirty="0">
                <a:latin typeface="Times New Roman" panose="02020603050405020304" pitchFamily="18" charset="0"/>
                <a:cs typeface="Calibri"/>
              </a:rPr>
              <a:t>appellant</a:t>
            </a:r>
            <a:r>
              <a:rPr sz="2600" spc="96" dirty="0">
                <a:latin typeface="Times New Roman" panose="02020603050405020304" pitchFamily="18" charset="0"/>
                <a:cs typeface="Calibri"/>
              </a:rPr>
              <a:t>  </a:t>
            </a:r>
            <a:r>
              <a:rPr sz="2600" dirty="0">
                <a:latin typeface="Times New Roman" panose="02020603050405020304" pitchFamily="18" charset="0"/>
                <a:cs typeface="Calibri"/>
              </a:rPr>
              <a:t>to</a:t>
            </a:r>
            <a:r>
              <a:rPr sz="2600" spc="87" dirty="0">
                <a:latin typeface="Times New Roman" panose="02020603050405020304" pitchFamily="18" charset="0"/>
                <a:cs typeface="Calibri"/>
              </a:rPr>
              <a:t>  </a:t>
            </a:r>
            <a:r>
              <a:rPr sz="2600" dirty="0">
                <a:latin typeface="Times New Roman" panose="02020603050405020304" pitchFamily="18" charset="0"/>
                <a:cs typeface="Calibri"/>
              </a:rPr>
              <a:t>go</a:t>
            </a:r>
            <a:r>
              <a:rPr sz="2600" spc="87" dirty="0">
                <a:latin typeface="Times New Roman" panose="02020603050405020304" pitchFamily="18" charset="0"/>
                <a:cs typeface="Calibri"/>
              </a:rPr>
              <a:t>  </a:t>
            </a:r>
            <a:r>
              <a:rPr sz="2600" spc="-18" dirty="0">
                <a:latin typeface="Times New Roman" panose="02020603050405020304" pitchFamily="18" charset="0"/>
                <a:cs typeface="Calibri"/>
              </a:rPr>
              <a:t>into </a:t>
            </a:r>
            <a:r>
              <a:rPr sz="2600" dirty="0">
                <a:latin typeface="Times New Roman" panose="02020603050405020304" pitchFamily="18" charset="0"/>
                <a:cs typeface="Calibri"/>
              </a:rPr>
              <a:t>Additional</a:t>
            </a:r>
            <a:r>
              <a:rPr sz="2600" spc="-37" dirty="0">
                <a:latin typeface="Times New Roman" panose="02020603050405020304" pitchFamily="18" charset="0"/>
                <a:cs typeface="Calibri"/>
              </a:rPr>
              <a:t> </a:t>
            </a:r>
            <a:r>
              <a:rPr sz="2600" dirty="0">
                <a:latin typeface="Times New Roman" panose="02020603050405020304" pitchFamily="18" charset="0"/>
                <a:cs typeface="Calibri"/>
              </a:rPr>
              <a:t>ground</a:t>
            </a:r>
            <a:r>
              <a:rPr sz="2600" spc="-50" dirty="0">
                <a:latin typeface="Times New Roman" panose="02020603050405020304" pitchFamily="18" charset="0"/>
                <a:cs typeface="Calibri"/>
              </a:rPr>
              <a:t> </a:t>
            </a:r>
            <a:r>
              <a:rPr sz="2600" dirty="0">
                <a:latin typeface="Times New Roman" panose="02020603050405020304" pitchFamily="18" charset="0"/>
                <a:cs typeface="Calibri"/>
              </a:rPr>
              <a:t>of</a:t>
            </a:r>
            <a:r>
              <a:rPr sz="2600" spc="-46" dirty="0">
                <a:latin typeface="Times New Roman" panose="02020603050405020304" pitchFamily="18" charset="0"/>
                <a:cs typeface="Calibri"/>
              </a:rPr>
              <a:t> </a:t>
            </a:r>
            <a:r>
              <a:rPr sz="2600" dirty="0">
                <a:latin typeface="Times New Roman" panose="02020603050405020304" pitchFamily="18" charset="0"/>
                <a:cs typeface="Calibri"/>
              </a:rPr>
              <a:t>appeal</a:t>
            </a:r>
            <a:r>
              <a:rPr sz="2600" spc="-37" dirty="0">
                <a:latin typeface="Times New Roman" panose="02020603050405020304" pitchFamily="18" charset="0"/>
                <a:cs typeface="Calibri"/>
              </a:rPr>
              <a:t> </a:t>
            </a:r>
            <a:r>
              <a:rPr sz="2600" dirty="0">
                <a:latin typeface="Times New Roman" panose="02020603050405020304" pitchFamily="18" charset="0"/>
                <a:cs typeface="Calibri"/>
              </a:rPr>
              <a:t>not</a:t>
            </a:r>
            <a:r>
              <a:rPr sz="2600" spc="-46" dirty="0">
                <a:latin typeface="Times New Roman" panose="02020603050405020304" pitchFamily="18" charset="0"/>
                <a:cs typeface="Calibri"/>
              </a:rPr>
              <a:t> </a:t>
            </a:r>
            <a:r>
              <a:rPr sz="2600" dirty="0">
                <a:latin typeface="Times New Roman" panose="02020603050405020304" pitchFamily="18" charset="0"/>
                <a:cs typeface="Calibri"/>
              </a:rPr>
              <a:t>specified</a:t>
            </a:r>
            <a:r>
              <a:rPr sz="2600" spc="-41" dirty="0">
                <a:latin typeface="Times New Roman" panose="02020603050405020304" pitchFamily="18" charset="0"/>
                <a:cs typeface="Calibri"/>
              </a:rPr>
              <a:t> </a:t>
            </a:r>
            <a:r>
              <a:rPr sz="2600" dirty="0">
                <a:latin typeface="Times New Roman" panose="02020603050405020304" pitchFamily="18" charset="0"/>
                <a:cs typeface="Calibri"/>
              </a:rPr>
              <a:t>in</a:t>
            </a:r>
            <a:r>
              <a:rPr sz="2600" spc="-55"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50" dirty="0">
                <a:latin typeface="Times New Roman" panose="02020603050405020304" pitchFamily="18" charset="0"/>
                <a:cs typeface="Calibri"/>
              </a:rPr>
              <a:t> </a:t>
            </a:r>
            <a:r>
              <a:rPr sz="2600" dirty="0">
                <a:latin typeface="Times New Roman" panose="02020603050405020304" pitchFamily="18" charset="0"/>
                <a:cs typeface="Calibri"/>
              </a:rPr>
              <a:t>ground</a:t>
            </a:r>
            <a:r>
              <a:rPr sz="2600" spc="-46" dirty="0">
                <a:latin typeface="Times New Roman" panose="02020603050405020304" pitchFamily="18" charset="0"/>
                <a:cs typeface="Calibri"/>
              </a:rPr>
              <a:t> </a:t>
            </a:r>
            <a:r>
              <a:rPr sz="2600" dirty="0">
                <a:latin typeface="Times New Roman" panose="02020603050405020304" pitchFamily="18" charset="0"/>
                <a:cs typeface="Calibri"/>
              </a:rPr>
              <a:t>of</a:t>
            </a:r>
            <a:r>
              <a:rPr sz="2600" spc="-50" dirty="0">
                <a:latin typeface="Times New Roman" panose="02020603050405020304" pitchFamily="18" charset="0"/>
                <a:cs typeface="Calibri"/>
              </a:rPr>
              <a:t> </a:t>
            </a:r>
            <a:r>
              <a:rPr sz="2600" spc="-9" dirty="0">
                <a:latin typeface="Times New Roman" panose="02020603050405020304" pitchFamily="18" charset="0"/>
                <a:cs typeface="Calibri"/>
              </a:rPr>
              <a:t>appeal, </a:t>
            </a:r>
            <a:r>
              <a:rPr sz="2600" dirty="0">
                <a:latin typeface="Times New Roman" panose="02020603050405020304" pitchFamily="18" charset="0"/>
                <a:cs typeface="Calibri"/>
              </a:rPr>
              <a:t>if</a:t>
            </a:r>
            <a:r>
              <a:rPr sz="2600" spc="-50" dirty="0">
                <a:latin typeface="Times New Roman" panose="02020603050405020304" pitchFamily="18" charset="0"/>
                <a:cs typeface="Calibri"/>
              </a:rPr>
              <a:t> </a:t>
            </a:r>
            <a:r>
              <a:rPr sz="2600" dirty="0">
                <a:latin typeface="Times New Roman" panose="02020603050405020304" pitchFamily="18" charset="0"/>
                <a:cs typeface="Calibri"/>
              </a:rPr>
              <a:t>he</a:t>
            </a:r>
            <a:r>
              <a:rPr sz="2600" spc="-32" dirty="0">
                <a:latin typeface="Times New Roman" panose="02020603050405020304" pitchFamily="18" charset="0"/>
                <a:cs typeface="Calibri"/>
              </a:rPr>
              <a:t> </a:t>
            </a:r>
            <a:r>
              <a:rPr sz="2600" dirty="0">
                <a:latin typeface="Times New Roman" panose="02020603050405020304" pitchFamily="18" charset="0"/>
                <a:cs typeface="Calibri"/>
              </a:rPr>
              <a:t>is</a:t>
            </a:r>
            <a:r>
              <a:rPr sz="2600" spc="-37" dirty="0">
                <a:latin typeface="Times New Roman" panose="02020603050405020304" pitchFamily="18" charset="0"/>
                <a:cs typeface="Calibri"/>
              </a:rPr>
              <a:t> </a:t>
            </a:r>
            <a:r>
              <a:rPr sz="2600" dirty="0">
                <a:latin typeface="Times New Roman" panose="02020603050405020304" pitchFamily="18" charset="0"/>
                <a:cs typeface="Calibri"/>
              </a:rPr>
              <a:t>satisfied</a:t>
            </a:r>
            <a:r>
              <a:rPr sz="2600" spc="-32" dirty="0">
                <a:latin typeface="Times New Roman" panose="02020603050405020304" pitchFamily="18" charset="0"/>
                <a:cs typeface="Calibri"/>
              </a:rPr>
              <a:t> </a:t>
            </a:r>
            <a:r>
              <a:rPr sz="2600" dirty="0">
                <a:latin typeface="Times New Roman" panose="02020603050405020304" pitchFamily="18" charset="0"/>
                <a:cs typeface="Calibri"/>
              </a:rPr>
              <a:t>that</a:t>
            </a:r>
            <a:r>
              <a:rPr sz="2600" spc="-50"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32" dirty="0">
                <a:latin typeface="Times New Roman" panose="02020603050405020304" pitchFamily="18" charset="0"/>
                <a:cs typeface="Calibri"/>
              </a:rPr>
              <a:t> </a:t>
            </a:r>
            <a:r>
              <a:rPr sz="2600" dirty="0">
                <a:latin typeface="Times New Roman" panose="02020603050405020304" pitchFamily="18" charset="0"/>
                <a:cs typeface="Calibri"/>
              </a:rPr>
              <a:t>omission</a:t>
            </a:r>
            <a:r>
              <a:rPr sz="2600" spc="-32" dirty="0">
                <a:latin typeface="Times New Roman" panose="02020603050405020304" pitchFamily="18" charset="0"/>
                <a:cs typeface="Calibri"/>
              </a:rPr>
              <a:t> </a:t>
            </a:r>
            <a:r>
              <a:rPr sz="2600" dirty="0">
                <a:latin typeface="Times New Roman" panose="02020603050405020304" pitchFamily="18" charset="0"/>
                <a:cs typeface="Calibri"/>
              </a:rPr>
              <a:t>was</a:t>
            </a:r>
            <a:r>
              <a:rPr sz="2600" spc="-46" dirty="0">
                <a:latin typeface="Times New Roman" panose="02020603050405020304" pitchFamily="18" charset="0"/>
                <a:cs typeface="Calibri"/>
              </a:rPr>
              <a:t> </a:t>
            </a:r>
            <a:r>
              <a:rPr sz="2600" dirty="0">
                <a:latin typeface="Times New Roman" panose="02020603050405020304" pitchFamily="18" charset="0"/>
                <a:cs typeface="Calibri"/>
              </a:rPr>
              <a:t>not</a:t>
            </a:r>
            <a:r>
              <a:rPr sz="2600" spc="-37" dirty="0">
                <a:latin typeface="Times New Roman" panose="02020603050405020304" pitchFamily="18" charset="0"/>
                <a:cs typeface="Calibri"/>
              </a:rPr>
              <a:t> </a:t>
            </a:r>
            <a:r>
              <a:rPr sz="2600" dirty="0">
                <a:latin typeface="Times New Roman" panose="02020603050405020304" pitchFamily="18" charset="0"/>
                <a:cs typeface="Calibri"/>
              </a:rPr>
              <a:t>willful</a:t>
            </a:r>
            <a:r>
              <a:rPr sz="2600" spc="-37" dirty="0">
                <a:latin typeface="Times New Roman" panose="02020603050405020304" pitchFamily="18" charset="0"/>
                <a:cs typeface="Calibri"/>
              </a:rPr>
              <a:t> </a:t>
            </a:r>
            <a:r>
              <a:rPr sz="2600" dirty="0">
                <a:latin typeface="Times New Roman" panose="02020603050405020304" pitchFamily="18" charset="0"/>
                <a:cs typeface="Calibri"/>
              </a:rPr>
              <a:t>or</a:t>
            </a:r>
            <a:r>
              <a:rPr sz="2600" spc="-37" dirty="0">
                <a:latin typeface="Times New Roman" panose="02020603050405020304" pitchFamily="18" charset="0"/>
                <a:cs typeface="Calibri"/>
              </a:rPr>
              <a:t> </a:t>
            </a:r>
            <a:r>
              <a:rPr sz="2600" spc="-9" dirty="0">
                <a:latin typeface="Times New Roman" panose="02020603050405020304" pitchFamily="18" charset="0"/>
                <a:cs typeface="Calibri"/>
              </a:rPr>
              <a:t>unreasonable</a:t>
            </a:r>
            <a:r>
              <a:rPr sz="2600" spc="-9" dirty="0">
                <a:latin typeface="Calibri"/>
                <a:cs typeface="Calibri"/>
              </a:rPr>
              <a:t>.</a:t>
            </a:r>
            <a:endParaRPr sz="2600" dirty="0">
              <a:latin typeface="Calibri"/>
              <a:cs typeface="Calibri"/>
            </a:endParaRPr>
          </a:p>
        </p:txBody>
      </p:sp>
      <p:sp>
        <p:nvSpPr>
          <p:cNvPr id="3" name="object 10">
            <a:extLst>
              <a:ext uri="{FF2B5EF4-FFF2-40B4-BE49-F238E27FC236}">
                <a16:creationId xmlns:a16="http://schemas.microsoft.com/office/drawing/2014/main" xmlns="" id="{436AB198-0B22-7B8C-8AF9-ED3334C06275}"/>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8419D71E-D101-5C23-BA4B-53ADFBDE8DC4}"/>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5077532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9372236" y="595214"/>
            <a:ext cx="901204" cy="13972"/>
          </a:xfrm>
          <a:custGeom>
            <a:avLst/>
            <a:gdLst/>
            <a:ahLst/>
            <a:cxnLst/>
            <a:rect l="l" t="t" r="r" b="b"/>
            <a:pathLst>
              <a:path w="982979" h="15240">
                <a:moveTo>
                  <a:pt x="982979" y="0"/>
                </a:moveTo>
                <a:lnTo>
                  <a:pt x="0" y="0"/>
                </a:lnTo>
                <a:lnTo>
                  <a:pt x="0" y="15240"/>
                </a:lnTo>
                <a:lnTo>
                  <a:pt x="982979" y="15240"/>
                </a:lnTo>
                <a:lnTo>
                  <a:pt x="982979" y="0"/>
                </a:lnTo>
                <a:close/>
              </a:path>
            </a:pathLst>
          </a:custGeom>
          <a:solidFill>
            <a:srgbClr val="FFFFFF"/>
          </a:solidFill>
        </p:spPr>
        <p:txBody>
          <a:bodyPr wrap="square" lIns="0" tIns="0" rIns="0" bIns="0" rtlCol="0"/>
          <a:lstStyle/>
          <a:p>
            <a:endParaRPr sz="1650"/>
          </a:p>
        </p:txBody>
      </p:sp>
      <p:sp>
        <p:nvSpPr>
          <p:cNvPr id="5" name="object 5"/>
          <p:cNvSpPr txBox="1"/>
          <p:nvPr/>
        </p:nvSpPr>
        <p:spPr>
          <a:xfrm>
            <a:off x="2827571" y="170440"/>
            <a:ext cx="6754955" cy="504199"/>
          </a:xfrm>
          <a:prstGeom prst="rect">
            <a:avLst/>
          </a:prstGeom>
        </p:spPr>
        <p:txBody>
          <a:bodyPr vert="horz" wrap="square" lIns="0" tIns="11643" rIns="0" bIns="0" rtlCol="0">
            <a:spAutoFit/>
          </a:bodyPr>
          <a:lstStyle/>
          <a:p>
            <a:pPr marL="11643">
              <a:spcBef>
                <a:spcPts val="92"/>
              </a:spcBef>
              <a:tabLst>
                <a:tab pos="1462988" algn="l"/>
              </a:tabLst>
            </a:pPr>
            <a:r>
              <a:rPr sz="3200" b="1" i="1" spc="-9" dirty="0">
                <a:latin typeface="Times New Roman" panose="02020603050405020304" pitchFamily="18" charset="0"/>
                <a:ea typeface="+mj-ea"/>
                <a:cs typeface="Times New Roman" panose="02020603050405020304" pitchFamily="18" charset="0"/>
              </a:rPr>
              <a:t>Sec.250	- Procedural aspects of Appeal</a:t>
            </a:r>
          </a:p>
        </p:txBody>
      </p:sp>
      <p:sp>
        <p:nvSpPr>
          <p:cNvPr id="8" name="object 8"/>
          <p:cNvSpPr txBox="1"/>
          <p:nvPr/>
        </p:nvSpPr>
        <p:spPr>
          <a:xfrm>
            <a:off x="382555" y="1166783"/>
            <a:ext cx="11215396" cy="6038787"/>
          </a:xfrm>
          <a:prstGeom prst="rect">
            <a:avLst/>
          </a:prstGeom>
        </p:spPr>
        <p:txBody>
          <a:bodyPr vert="horz" wrap="square" lIns="0" tIns="49485" rIns="0" bIns="0" rtlCol="0">
            <a:spAutoFit/>
          </a:bodyPr>
          <a:lstStyle/>
          <a:p>
            <a:pPr marL="468261" marR="6404" indent="-457200" algn="just">
              <a:lnSpc>
                <a:spcPct val="150000"/>
              </a:lnSpc>
              <a:spcBef>
                <a:spcPts val="390"/>
              </a:spcBef>
              <a:buClr>
                <a:schemeClr val="tx1"/>
              </a:buClr>
              <a:buSzPct val="83333"/>
              <a:buFont typeface="Arial" panose="020B0604020202020204" pitchFamily="34" charset="0"/>
              <a:buChar char="•"/>
              <a:tabLst>
                <a:tab pos="261393" algn="l"/>
              </a:tabLst>
            </a:pPr>
            <a:r>
              <a:rPr sz="2600" dirty="0">
                <a:latin typeface="Times New Roman" panose="02020603050405020304" pitchFamily="18" charset="0"/>
                <a:cs typeface="Calibri"/>
              </a:rPr>
              <a:t>Order</a:t>
            </a:r>
            <a:r>
              <a:rPr sz="2600" spc="119" dirty="0">
                <a:latin typeface="Times New Roman" panose="02020603050405020304" pitchFamily="18" charset="0"/>
                <a:cs typeface="Calibri"/>
              </a:rPr>
              <a:t>  </a:t>
            </a:r>
            <a:r>
              <a:rPr sz="2600" dirty="0">
                <a:latin typeface="Times New Roman" panose="02020603050405020304" pitchFamily="18" charset="0"/>
                <a:cs typeface="Calibri"/>
              </a:rPr>
              <a:t>of</a:t>
            </a:r>
            <a:r>
              <a:rPr sz="2600" spc="124"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124" dirty="0">
                <a:latin typeface="Times New Roman" panose="02020603050405020304" pitchFamily="18" charset="0"/>
                <a:cs typeface="Calibri"/>
              </a:rPr>
              <a:t>  </a:t>
            </a:r>
            <a:r>
              <a:rPr sz="2600" dirty="0">
                <a:latin typeface="Times New Roman" panose="02020603050405020304" pitchFamily="18" charset="0"/>
                <a:cs typeface="Calibri"/>
              </a:rPr>
              <a:t>CIT(A)</a:t>
            </a:r>
            <a:r>
              <a:rPr sz="2600" spc="124" dirty="0">
                <a:latin typeface="Times New Roman" panose="02020603050405020304" pitchFamily="18" charset="0"/>
                <a:cs typeface="Calibri"/>
              </a:rPr>
              <a:t>  </a:t>
            </a:r>
            <a:r>
              <a:rPr sz="2600" dirty="0">
                <a:latin typeface="Times New Roman" panose="02020603050405020304" pitchFamily="18" charset="0"/>
                <a:cs typeface="Calibri"/>
              </a:rPr>
              <a:t>shall</a:t>
            </a:r>
            <a:r>
              <a:rPr sz="2600" spc="124" dirty="0">
                <a:latin typeface="Times New Roman" panose="02020603050405020304" pitchFamily="18" charset="0"/>
                <a:cs typeface="Calibri"/>
              </a:rPr>
              <a:t>  </a:t>
            </a:r>
            <a:r>
              <a:rPr sz="2600" dirty="0">
                <a:latin typeface="Times New Roman" panose="02020603050405020304" pitchFamily="18" charset="0"/>
                <a:cs typeface="Calibri"/>
              </a:rPr>
              <a:t>be</a:t>
            </a:r>
            <a:r>
              <a:rPr sz="2600" spc="124" dirty="0">
                <a:latin typeface="Times New Roman" panose="02020603050405020304" pitchFamily="18" charset="0"/>
                <a:cs typeface="Calibri"/>
              </a:rPr>
              <a:t>  </a:t>
            </a:r>
            <a:r>
              <a:rPr sz="2600" dirty="0">
                <a:latin typeface="Times New Roman" panose="02020603050405020304" pitchFamily="18" charset="0"/>
                <a:cs typeface="Calibri"/>
              </a:rPr>
              <a:t>in</a:t>
            </a:r>
            <a:r>
              <a:rPr sz="2600" spc="119" dirty="0">
                <a:latin typeface="Times New Roman" panose="02020603050405020304" pitchFamily="18" charset="0"/>
                <a:cs typeface="Calibri"/>
              </a:rPr>
              <a:t>  </a:t>
            </a:r>
            <a:r>
              <a:rPr sz="2600" dirty="0">
                <a:latin typeface="Times New Roman" panose="02020603050405020304" pitchFamily="18" charset="0"/>
                <a:cs typeface="Calibri"/>
              </a:rPr>
              <a:t>writing</a:t>
            </a:r>
            <a:r>
              <a:rPr sz="2600" spc="128" dirty="0">
                <a:latin typeface="Times New Roman" panose="02020603050405020304" pitchFamily="18" charset="0"/>
                <a:cs typeface="Calibri"/>
              </a:rPr>
              <a:t>  </a:t>
            </a:r>
            <a:r>
              <a:rPr sz="2600" dirty="0">
                <a:latin typeface="Times New Roman" panose="02020603050405020304" pitchFamily="18" charset="0"/>
                <a:cs typeface="Calibri"/>
              </a:rPr>
              <a:t>stating</a:t>
            </a:r>
            <a:r>
              <a:rPr sz="2600" spc="119"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124" dirty="0">
                <a:latin typeface="Times New Roman" panose="02020603050405020304" pitchFamily="18" charset="0"/>
                <a:cs typeface="Calibri"/>
              </a:rPr>
              <a:t>  </a:t>
            </a:r>
            <a:r>
              <a:rPr sz="2600" dirty="0">
                <a:latin typeface="Times New Roman" panose="02020603050405020304" pitchFamily="18" charset="0"/>
                <a:cs typeface="Calibri"/>
              </a:rPr>
              <a:t>point</a:t>
            </a:r>
            <a:r>
              <a:rPr sz="2600" spc="119" dirty="0">
                <a:latin typeface="Times New Roman" panose="02020603050405020304" pitchFamily="18" charset="0"/>
                <a:cs typeface="Calibri"/>
              </a:rPr>
              <a:t>  </a:t>
            </a:r>
            <a:r>
              <a:rPr sz="2600" spc="-23" dirty="0">
                <a:latin typeface="Times New Roman" panose="02020603050405020304" pitchFamily="18" charset="0"/>
                <a:cs typeface="Calibri"/>
              </a:rPr>
              <a:t>for </a:t>
            </a:r>
            <a:r>
              <a:rPr sz="2600" dirty="0">
                <a:latin typeface="Times New Roman" panose="02020603050405020304" pitchFamily="18" charset="0"/>
                <a:cs typeface="Calibri"/>
              </a:rPr>
              <a:t>determination,</a:t>
            </a:r>
            <a:r>
              <a:rPr sz="2600" spc="165"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decision</a:t>
            </a:r>
            <a:r>
              <a:rPr sz="2600" spc="165" dirty="0">
                <a:latin typeface="Times New Roman" panose="02020603050405020304" pitchFamily="18" charset="0"/>
                <a:cs typeface="Calibri"/>
              </a:rPr>
              <a:t>  </a:t>
            </a:r>
            <a:r>
              <a:rPr sz="2600" dirty="0">
                <a:latin typeface="Times New Roman" panose="02020603050405020304" pitchFamily="18" charset="0"/>
                <a:cs typeface="Calibri"/>
              </a:rPr>
              <a:t>thereon</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and</a:t>
            </a:r>
            <a:r>
              <a:rPr sz="2600" spc="165"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reason</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for</a:t>
            </a:r>
            <a:r>
              <a:rPr sz="2600" spc="165" dirty="0">
                <a:latin typeface="Times New Roman" panose="02020603050405020304" pitchFamily="18" charset="0"/>
                <a:cs typeface="Calibri"/>
              </a:rPr>
              <a:t>  </a:t>
            </a:r>
            <a:r>
              <a:rPr sz="2600" spc="-23" dirty="0">
                <a:latin typeface="Times New Roman" panose="02020603050405020304" pitchFamily="18" charset="0"/>
                <a:cs typeface="Calibri"/>
              </a:rPr>
              <a:t>the </a:t>
            </a:r>
            <a:r>
              <a:rPr sz="2600" spc="-9" dirty="0">
                <a:latin typeface="Times New Roman" panose="02020603050405020304" pitchFamily="18" charset="0"/>
                <a:cs typeface="Calibri"/>
              </a:rPr>
              <a:t>decision.</a:t>
            </a:r>
            <a:endParaRPr sz="2600" dirty="0">
              <a:latin typeface="Times New Roman" panose="02020603050405020304" pitchFamily="18" charset="0"/>
              <a:cs typeface="Calibri"/>
            </a:endParaRPr>
          </a:p>
          <a:p>
            <a:pPr marL="468261" marR="4657" indent="-457200" algn="just">
              <a:lnSpc>
                <a:spcPct val="150000"/>
              </a:lnSpc>
              <a:spcBef>
                <a:spcPts val="555"/>
              </a:spcBef>
              <a:buClr>
                <a:schemeClr val="tx1"/>
              </a:buClr>
              <a:buSzPct val="83333"/>
              <a:buFont typeface="Arial" panose="020B0604020202020204" pitchFamily="34" charset="0"/>
              <a:buChar char="•"/>
              <a:tabLst>
                <a:tab pos="261393" algn="l"/>
              </a:tabLst>
            </a:pPr>
            <a:r>
              <a:rPr sz="2600" dirty="0">
                <a:latin typeface="Times New Roman" panose="02020603050405020304" pitchFamily="18" charset="0"/>
                <a:cs typeface="Calibri"/>
              </a:rPr>
              <a:t>Communication</a:t>
            </a:r>
            <a:r>
              <a:rPr sz="2600" spc="133" dirty="0">
                <a:latin typeface="Times New Roman" panose="02020603050405020304" pitchFamily="18" charset="0"/>
                <a:cs typeface="Calibri"/>
              </a:rPr>
              <a:t> </a:t>
            </a:r>
            <a:r>
              <a:rPr sz="2600" dirty="0">
                <a:latin typeface="Times New Roman" panose="02020603050405020304" pitchFamily="18" charset="0"/>
                <a:cs typeface="Calibri"/>
              </a:rPr>
              <a:t>of</a:t>
            </a:r>
            <a:r>
              <a:rPr sz="2600" spc="128" dirty="0">
                <a:latin typeface="Times New Roman" panose="02020603050405020304" pitchFamily="18" charset="0"/>
                <a:cs typeface="Calibri"/>
              </a:rPr>
              <a:t> </a:t>
            </a:r>
            <a:r>
              <a:rPr sz="2600" dirty="0">
                <a:latin typeface="Times New Roman" panose="02020603050405020304" pitchFamily="18" charset="0"/>
                <a:cs typeface="Calibri"/>
              </a:rPr>
              <a:t>order</a:t>
            </a:r>
            <a:r>
              <a:rPr sz="2600" spc="133" dirty="0">
                <a:latin typeface="Times New Roman" panose="02020603050405020304" pitchFamily="18" charset="0"/>
                <a:cs typeface="Calibri"/>
              </a:rPr>
              <a:t> </a:t>
            </a:r>
            <a:r>
              <a:rPr sz="2600" dirty="0">
                <a:latin typeface="Times New Roman" panose="02020603050405020304" pitchFamily="18" charset="0"/>
                <a:cs typeface="Calibri"/>
              </a:rPr>
              <a:t>passed:</a:t>
            </a:r>
            <a:r>
              <a:rPr sz="2600" spc="124" dirty="0">
                <a:latin typeface="Times New Roman" panose="02020603050405020304" pitchFamily="18" charset="0"/>
                <a:cs typeface="Calibri"/>
              </a:rPr>
              <a:t> </a:t>
            </a:r>
            <a:r>
              <a:rPr sz="2600" dirty="0">
                <a:latin typeface="Times New Roman" panose="02020603050405020304" pitchFamily="18" charset="0"/>
                <a:cs typeface="Calibri"/>
              </a:rPr>
              <a:t>on</a:t>
            </a:r>
            <a:r>
              <a:rPr sz="2600" spc="119" dirty="0">
                <a:latin typeface="Times New Roman" panose="02020603050405020304" pitchFamily="18" charset="0"/>
                <a:cs typeface="Calibri"/>
              </a:rPr>
              <a:t> </a:t>
            </a:r>
            <a:r>
              <a:rPr sz="2600" dirty="0">
                <a:latin typeface="Times New Roman" panose="02020603050405020304" pitchFamily="18" charset="0"/>
                <a:cs typeface="Calibri"/>
              </a:rPr>
              <a:t>disposal</a:t>
            </a:r>
            <a:r>
              <a:rPr sz="2600" spc="128" dirty="0">
                <a:latin typeface="Times New Roman" panose="02020603050405020304" pitchFamily="18" charset="0"/>
                <a:cs typeface="Calibri"/>
              </a:rPr>
              <a:t> </a:t>
            </a:r>
            <a:r>
              <a:rPr sz="2600" dirty="0">
                <a:latin typeface="Times New Roman" panose="02020603050405020304" pitchFamily="18" charset="0"/>
                <a:cs typeface="Calibri"/>
              </a:rPr>
              <a:t>of</a:t>
            </a:r>
            <a:r>
              <a:rPr sz="2600" spc="119" dirty="0">
                <a:latin typeface="Times New Roman" panose="02020603050405020304" pitchFamily="18" charset="0"/>
                <a:cs typeface="Calibri"/>
              </a:rPr>
              <a:t> </a:t>
            </a:r>
            <a:r>
              <a:rPr sz="2600" dirty="0">
                <a:latin typeface="Times New Roman" panose="02020603050405020304" pitchFamily="18" charset="0"/>
                <a:cs typeface="Calibri"/>
              </a:rPr>
              <a:t>appeal,</a:t>
            </a:r>
            <a:r>
              <a:rPr sz="2600" spc="138"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124" dirty="0">
                <a:latin typeface="Times New Roman" panose="02020603050405020304" pitchFamily="18" charset="0"/>
                <a:cs typeface="Calibri"/>
              </a:rPr>
              <a:t> </a:t>
            </a:r>
            <a:r>
              <a:rPr sz="2600" spc="-9" dirty="0">
                <a:latin typeface="Times New Roman" panose="02020603050405020304" pitchFamily="18" charset="0"/>
                <a:cs typeface="Calibri"/>
              </a:rPr>
              <a:t>CIT(A) </a:t>
            </a:r>
            <a:r>
              <a:rPr sz="2600" dirty="0">
                <a:latin typeface="Times New Roman" panose="02020603050405020304" pitchFamily="18" charset="0"/>
                <a:cs typeface="Calibri"/>
              </a:rPr>
              <a:t>shall</a:t>
            </a:r>
            <a:r>
              <a:rPr sz="2600" spc="330" dirty="0">
                <a:latin typeface="Times New Roman" panose="02020603050405020304" pitchFamily="18" charset="0"/>
                <a:cs typeface="Calibri"/>
              </a:rPr>
              <a:t> </a:t>
            </a:r>
            <a:r>
              <a:rPr sz="2600" dirty="0">
                <a:latin typeface="Times New Roman" panose="02020603050405020304" pitchFamily="18" charset="0"/>
                <a:cs typeface="Calibri"/>
              </a:rPr>
              <a:t>communicate</a:t>
            </a:r>
            <a:r>
              <a:rPr sz="2600" spc="335"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325" dirty="0">
                <a:latin typeface="Times New Roman" panose="02020603050405020304" pitchFamily="18" charset="0"/>
                <a:cs typeface="Calibri"/>
              </a:rPr>
              <a:t> </a:t>
            </a:r>
            <a:r>
              <a:rPr sz="2600" dirty="0">
                <a:latin typeface="Times New Roman" panose="02020603050405020304" pitchFamily="18" charset="0"/>
                <a:cs typeface="Calibri"/>
              </a:rPr>
              <a:t>order</a:t>
            </a:r>
            <a:r>
              <a:rPr sz="2600" spc="330" dirty="0">
                <a:latin typeface="Times New Roman" panose="02020603050405020304" pitchFamily="18" charset="0"/>
                <a:cs typeface="Calibri"/>
              </a:rPr>
              <a:t> </a:t>
            </a:r>
            <a:r>
              <a:rPr sz="2600" dirty="0">
                <a:latin typeface="Times New Roman" panose="02020603050405020304" pitchFamily="18" charset="0"/>
                <a:cs typeface="Calibri"/>
              </a:rPr>
              <a:t>passed</a:t>
            </a:r>
            <a:r>
              <a:rPr sz="2600" spc="335" dirty="0">
                <a:latin typeface="Times New Roman" panose="02020603050405020304" pitchFamily="18" charset="0"/>
                <a:cs typeface="Calibri"/>
              </a:rPr>
              <a:t> </a:t>
            </a:r>
            <a:r>
              <a:rPr sz="2600" dirty="0">
                <a:latin typeface="Times New Roman" panose="02020603050405020304" pitchFamily="18" charset="0"/>
                <a:cs typeface="Calibri"/>
              </a:rPr>
              <a:t>to</a:t>
            </a:r>
            <a:r>
              <a:rPr sz="2600" spc="325"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330" dirty="0">
                <a:latin typeface="Times New Roman" panose="02020603050405020304" pitchFamily="18" charset="0"/>
                <a:cs typeface="Calibri"/>
              </a:rPr>
              <a:t> </a:t>
            </a:r>
            <a:r>
              <a:rPr sz="2600" dirty="0">
                <a:latin typeface="Times New Roman" panose="02020603050405020304" pitchFamily="18" charset="0"/>
                <a:cs typeface="Calibri"/>
              </a:rPr>
              <a:t>assessee</a:t>
            </a:r>
            <a:r>
              <a:rPr sz="2600" spc="339" dirty="0">
                <a:latin typeface="Times New Roman" panose="02020603050405020304" pitchFamily="18" charset="0"/>
                <a:cs typeface="Calibri"/>
              </a:rPr>
              <a:t> </a:t>
            </a:r>
            <a:r>
              <a:rPr sz="2600" dirty="0">
                <a:latin typeface="Times New Roman" panose="02020603050405020304" pitchFamily="18" charset="0"/>
                <a:cs typeface="Calibri"/>
              </a:rPr>
              <a:t>and</a:t>
            </a:r>
            <a:r>
              <a:rPr sz="2600" spc="344" dirty="0">
                <a:latin typeface="Times New Roman" panose="02020603050405020304" pitchFamily="18" charset="0"/>
                <a:cs typeface="Calibri"/>
              </a:rPr>
              <a:t> </a:t>
            </a:r>
            <a:r>
              <a:rPr sz="2600" dirty="0">
                <a:latin typeface="Times New Roman" panose="02020603050405020304" pitchFamily="18" charset="0"/>
                <a:cs typeface="Calibri"/>
              </a:rPr>
              <a:t>to</a:t>
            </a:r>
            <a:r>
              <a:rPr sz="2600" spc="321" dirty="0">
                <a:latin typeface="Times New Roman" panose="02020603050405020304" pitchFamily="18" charset="0"/>
                <a:cs typeface="Calibri"/>
              </a:rPr>
              <a:t> </a:t>
            </a:r>
            <a:r>
              <a:rPr sz="2600" spc="-23" dirty="0">
                <a:latin typeface="Times New Roman" panose="02020603050405020304" pitchFamily="18" charset="0"/>
                <a:cs typeface="Calibri"/>
              </a:rPr>
              <a:t>the </a:t>
            </a:r>
            <a:r>
              <a:rPr sz="2600" dirty="0">
                <a:latin typeface="Times New Roman" panose="02020603050405020304" pitchFamily="18" charset="0"/>
                <a:cs typeface="Calibri"/>
              </a:rPr>
              <a:t>Chief</a:t>
            </a:r>
            <a:r>
              <a:rPr sz="2600" spc="-60" dirty="0">
                <a:latin typeface="Times New Roman" panose="02020603050405020304" pitchFamily="18" charset="0"/>
                <a:cs typeface="Calibri"/>
              </a:rPr>
              <a:t> </a:t>
            </a:r>
            <a:r>
              <a:rPr sz="2600" dirty="0">
                <a:latin typeface="Times New Roman" panose="02020603050405020304" pitchFamily="18" charset="0"/>
                <a:cs typeface="Calibri"/>
              </a:rPr>
              <a:t>Commissioner</a:t>
            </a:r>
            <a:r>
              <a:rPr sz="2600" spc="-60" dirty="0">
                <a:latin typeface="Times New Roman" panose="02020603050405020304" pitchFamily="18" charset="0"/>
                <a:cs typeface="Calibri"/>
              </a:rPr>
              <a:t> </a:t>
            </a:r>
            <a:r>
              <a:rPr sz="2600" dirty="0">
                <a:latin typeface="Times New Roman" panose="02020603050405020304" pitchFamily="18" charset="0"/>
                <a:cs typeface="Calibri"/>
              </a:rPr>
              <a:t>or</a:t>
            </a:r>
            <a:r>
              <a:rPr sz="2600" spc="-50" dirty="0">
                <a:latin typeface="Times New Roman" panose="02020603050405020304" pitchFamily="18" charset="0"/>
                <a:cs typeface="Calibri"/>
              </a:rPr>
              <a:t> </a:t>
            </a:r>
            <a:r>
              <a:rPr sz="2600" spc="-9" dirty="0">
                <a:latin typeface="Times New Roman" panose="02020603050405020304" pitchFamily="18" charset="0"/>
                <a:cs typeface="Calibri"/>
              </a:rPr>
              <a:t>Commissioner.</a:t>
            </a:r>
            <a:endParaRPr lang="en-US" sz="2600" spc="-9" dirty="0">
              <a:latin typeface="Times New Roman" panose="02020603050405020304" pitchFamily="18" charset="0"/>
              <a:cs typeface="Calibri"/>
            </a:endParaRPr>
          </a:p>
          <a:p>
            <a:pPr marL="468261" marR="4657" indent="-457200" algn="just">
              <a:lnSpc>
                <a:spcPct val="150000"/>
              </a:lnSpc>
              <a:spcBef>
                <a:spcPts val="555"/>
              </a:spcBef>
              <a:buClr>
                <a:schemeClr val="tx1"/>
              </a:buClr>
              <a:buSzPct val="83333"/>
              <a:buFont typeface="Arial" panose="020B0604020202020204" pitchFamily="34" charset="0"/>
              <a:buChar char="•"/>
              <a:tabLst>
                <a:tab pos="261393" algn="l"/>
              </a:tabLst>
            </a:pPr>
            <a:r>
              <a:rPr lang="en-US" sz="2600" spc="-9" dirty="0">
                <a:latin typeface="Times New Roman" panose="02020603050405020304" pitchFamily="18" charset="0"/>
                <a:cs typeface="Calibri"/>
              </a:rPr>
              <a:t> Several decisions of Tribunal that CIT (A) does not empower CIT(A) to dismiss appeal for non-prosecution  </a:t>
            </a:r>
            <a:r>
              <a:rPr lang="en-US" sz="2600" spc="-9" dirty="0" err="1">
                <a:latin typeface="Times New Roman" panose="02020603050405020304" pitchFamily="18" charset="0"/>
                <a:cs typeface="Calibri"/>
              </a:rPr>
              <a:t>eg</a:t>
            </a:r>
            <a:r>
              <a:rPr lang="en-US" sz="2600" spc="-9" dirty="0">
                <a:latin typeface="Times New Roman" panose="02020603050405020304" pitchFamily="18" charset="0"/>
                <a:cs typeface="Calibri"/>
              </a:rPr>
              <a:t>:   </a:t>
            </a:r>
            <a:r>
              <a:rPr lang="en-US" sz="2600" spc="-9" dirty="0" smtClean="0">
                <a:latin typeface="Times New Roman" panose="02020603050405020304" pitchFamily="18" charset="0"/>
                <a:cs typeface="Calibri"/>
              </a:rPr>
              <a:t>DSI </a:t>
            </a:r>
            <a:r>
              <a:rPr lang="en-US" sz="2600" spc="-9" dirty="0" err="1" smtClean="0">
                <a:latin typeface="Times New Roman" panose="02020603050405020304" pitchFamily="18" charset="0"/>
                <a:cs typeface="Calibri"/>
              </a:rPr>
              <a:t>Bridgcon</a:t>
            </a:r>
            <a:r>
              <a:rPr lang="en-US" sz="2600" spc="-9" dirty="0" smtClean="0">
                <a:latin typeface="Times New Roman" panose="02020603050405020304" pitchFamily="18" charset="0"/>
                <a:cs typeface="Calibri"/>
              </a:rPr>
              <a:t> India </a:t>
            </a:r>
            <a:r>
              <a:rPr lang="en-US" sz="2600" spc="-9" dirty="0" err="1" smtClean="0">
                <a:latin typeface="Times New Roman" panose="02020603050405020304" pitchFamily="18" charset="0"/>
                <a:cs typeface="Calibri"/>
              </a:rPr>
              <a:t>Pvt</a:t>
            </a:r>
            <a:r>
              <a:rPr lang="en-US" sz="2600" spc="-9" dirty="0" smtClean="0">
                <a:latin typeface="Times New Roman" panose="02020603050405020304" pitchFamily="18" charset="0"/>
                <a:cs typeface="Calibri"/>
              </a:rPr>
              <a:t> Ltd </a:t>
            </a:r>
            <a:r>
              <a:rPr lang="en-US" sz="2600" spc="-9" dirty="0" err="1" smtClean="0">
                <a:latin typeface="Times New Roman" panose="02020603050405020304" pitchFamily="18" charset="0"/>
                <a:cs typeface="Calibri"/>
              </a:rPr>
              <a:t>vs</a:t>
            </a:r>
            <a:r>
              <a:rPr lang="en-US" sz="2600" spc="-9" dirty="0" smtClean="0">
                <a:latin typeface="Times New Roman" panose="02020603050405020304" pitchFamily="18" charset="0"/>
                <a:cs typeface="Calibri"/>
              </a:rPr>
              <a:t> ACI 205 </a:t>
            </a:r>
            <a:r>
              <a:rPr lang="en-US" sz="2600" spc="-9" dirty="0">
                <a:latin typeface="Times New Roman" panose="02020603050405020304" pitchFamily="18" charset="0"/>
                <a:cs typeface="Calibri"/>
              </a:rPr>
              <a:t>ITD </a:t>
            </a:r>
            <a:r>
              <a:rPr lang="en-US" sz="2600" spc="-9" dirty="0" smtClean="0">
                <a:latin typeface="Times New Roman" panose="02020603050405020304" pitchFamily="18" charset="0"/>
                <a:cs typeface="Calibri"/>
              </a:rPr>
              <a:t>136 (ITAT Delhi )  : </a:t>
            </a:r>
            <a:r>
              <a:rPr lang="en-US" sz="2600" spc="-9" dirty="0" err="1" smtClean="0">
                <a:latin typeface="Times New Roman" panose="02020603050405020304" pitchFamily="18" charset="0"/>
                <a:cs typeface="Calibri"/>
              </a:rPr>
              <a:t>Meda</a:t>
            </a:r>
            <a:r>
              <a:rPr lang="en-US" sz="2600" spc="-9" dirty="0" smtClean="0">
                <a:latin typeface="Times New Roman" panose="02020603050405020304" pitchFamily="18" charset="0"/>
                <a:cs typeface="Calibri"/>
              </a:rPr>
              <a:t> Raja </a:t>
            </a:r>
            <a:r>
              <a:rPr lang="en-US" sz="2600" spc="-9" dirty="0" err="1" smtClean="0">
                <a:latin typeface="Times New Roman" panose="02020603050405020304" pitchFamily="18" charset="0"/>
                <a:cs typeface="Calibri"/>
              </a:rPr>
              <a:t>Kishor</a:t>
            </a:r>
            <a:r>
              <a:rPr lang="en-US" sz="2600" spc="-9" dirty="0" smtClean="0">
                <a:latin typeface="Times New Roman" panose="02020603050405020304" pitchFamily="18" charset="0"/>
                <a:cs typeface="Calibri"/>
              </a:rPr>
              <a:t> </a:t>
            </a:r>
            <a:r>
              <a:rPr lang="en-US" sz="2600" spc="-9" dirty="0" err="1" smtClean="0">
                <a:latin typeface="Times New Roman" panose="02020603050405020304" pitchFamily="18" charset="0"/>
                <a:cs typeface="Calibri"/>
              </a:rPr>
              <a:t>Reghu</a:t>
            </a:r>
            <a:r>
              <a:rPr lang="en-US" sz="2600" spc="-9" dirty="0" smtClean="0">
                <a:latin typeface="Times New Roman" panose="02020603050405020304" pitchFamily="18" charset="0"/>
                <a:cs typeface="Calibri"/>
              </a:rPr>
              <a:t> </a:t>
            </a:r>
            <a:r>
              <a:rPr lang="en-US" sz="2600" spc="-9" dirty="0" err="1" smtClean="0">
                <a:latin typeface="Times New Roman" panose="02020603050405020304" pitchFamily="18" charset="0"/>
                <a:cs typeface="Calibri"/>
              </a:rPr>
              <a:t>Ramyreddy</a:t>
            </a:r>
            <a:r>
              <a:rPr lang="en-US" sz="2600" spc="-9" dirty="0" smtClean="0">
                <a:latin typeface="Times New Roman" panose="02020603050405020304" pitchFamily="18" charset="0"/>
                <a:cs typeface="Calibri"/>
              </a:rPr>
              <a:t>  </a:t>
            </a:r>
            <a:r>
              <a:rPr lang="en-US" sz="2600" spc="-9" dirty="0" err="1" smtClean="0">
                <a:latin typeface="Times New Roman" panose="02020603050405020304" pitchFamily="18" charset="0"/>
                <a:cs typeface="Calibri"/>
              </a:rPr>
              <a:t>vs</a:t>
            </a:r>
            <a:r>
              <a:rPr lang="en-US" sz="2600" spc="-9" dirty="0" smtClean="0">
                <a:latin typeface="Times New Roman" panose="02020603050405020304" pitchFamily="18" charset="0"/>
                <a:cs typeface="Calibri"/>
              </a:rPr>
              <a:t>  ACIT 205 </a:t>
            </a:r>
            <a:r>
              <a:rPr lang="en-US" sz="2600" spc="-9" dirty="0">
                <a:latin typeface="Times New Roman" panose="02020603050405020304" pitchFamily="18" charset="0"/>
                <a:cs typeface="Calibri"/>
              </a:rPr>
              <a:t>ITD </a:t>
            </a:r>
            <a:r>
              <a:rPr lang="en-US" sz="2600" spc="-9" dirty="0" smtClean="0">
                <a:latin typeface="Times New Roman" panose="02020603050405020304" pitchFamily="18" charset="0"/>
                <a:cs typeface="Calibri"/>
              </a:rPr>
              <a:t>715 (ITAT </a:t>
            </a:r>
            <a:r>
              <a:rPr lang="en-US" sz="2600" spc="-9" dirty="0" err="1" smtClean="0">
                <a:latin typeface="Times New Roman" panose="02020603050405020304" pitchFamily="18" charset="0"/>
                <a:cs typeface="Calibri"/>
              </a:rPr>
              <a:t>Panaji</a:t>
            </a:r>
            <a:r>
              <a:rPr lang="en-US" sz="2600" spc="-9" dirty="0" smtClean="0">
                <a:latin typeface="Times New Roman" panose="02020603050405020304" pitchFamily="18" charset="0"/>
                <a:cs typeface="Calibri"/>
              </a:rPr>
              <a:t>)</a:t>
            </a:r>
            <a:endParaRPr sz="2600" dirty="0">
              <a:latin typeface="Times New Roman" panose="02020603050405020304" pitchFamily="18" charset="0"/>
              <a:cs typeface="Calibri"/>
            </a:endParaRPr>
          </a:p>
          <a:p>
            <a:pPr>
              <a:spcBef>
                <a:spcPts val="495"/>
              </a:spcBef>
              <a:buClr>
                <a:srgbClr val="4E80BD"/>
              </a:buClr>
              <a:buFont typeface="Wingdings"/>
              <a:buChar char=""/>
            </a:pPr>
            <a:endParaRPr sz="2400" dirty="0">
              <a:latin typeface="Calibri"/>
              <a:cs typeface="Calibri"/>
            </a:endParaRPr>
          </a:p>
        </p:txBody>
      </p:sp>
      <p:sp>
        <p:nvSpPr>
          <p:cNvPr id="6" name="Slide Number Placeholder 5">
            <a:extLst>
              <a:ext uri="{FF2B5EF4-FFF2-40B4-BE49-F238E27FC236}">
                <a16:creationId xmlns:a16="http://schemas.microsoft.com/office/drawing/2014/main" xmlns="" id="{68F4023B-5968-B31B-942A-8AF061C69066}"/>
              </a:ext>
            </a:extLst>
          </p:cNvPr>
          <p:cNvSpPr>
            <a:spLocks noGrp="1"/>
          </p:cNvSpPr>
          <p:nvPr>
            <p:ph type="sldNum" sz="quarter" idx="12"/>
          </p:nvPr>
        </p:nvSpPr>
        <p:spPr>
          <a:xfrm>
            <a:off x="11436907" y="6250716"/>
            <a:ext cx="571105" cy="438150"/>
          </a:xfrm>
        </p:spPr>
        <p:txBody>
          <a:bodyPr/>
          <a:lstStyle/>
          <a:p>
            <a:fld id="{663E248D-535E-4CA8-A429-9C3996B24BEF}" type="slidenum">
              <a:rPr lang="en-IN" sz="1600" smtClean="0">
                <a:solidFill>
                  <a:schemeClr val="tx1"/>
                </a:solidFill>
              </a:rPr>
              <a:t>25</a:t>
            </a:fld>
            <a:endParaRPr lang="en-IN" sz="1600" dirty="0">
              <a:solidFill>
                <a:schemeClr val="tx1"/>
              </a:solidFill>
            </a:endParaRPr>
          </a:p>
        </p:txBody>
      </p:sp>
      <p:sp>
        <p:nvSpPr>
          <p:cNvPr id="2" name="object 10">
            <a:extLst>
              <a:ext uri="{FF2B5EF4-FFF2-40B4-BE49-F238E27FC236}">
                <a16:creationId xmlns:a16="http://schemas.microsoft.com/office/drawing/2014/main" xmlns="" id="{D9D2CB66-385E-699C-D4C0-A9B6E4EF4DE6}"/>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3" name="Flowchart: Connector 2">
            <a:extLst>
              <a:ext uri="{FF2B5EF4-FFF2-40B4-BE49-F238E27FC236}">
                <a16:creationId xmlns:a16="http://schemas.microsoft.com/office/drawing/2014/main" xmlns="" id="{5A7CA1E2-6E68-21BE-79A9-4A676B0FA890}"/>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4280502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11020" y="146903"/>
            <a:ext cx="5261099" cy="504199"/>
          </a:xfrm>
          <a:prstGeom prst="rect">
            <a:avLst/>
          </a:prstGeom>
        </p:spPr>
        <p:txBody>
          <a:bodyPr vert="horz" wrap="square" lIns="0" tIns="11643" rIns="0" bIns="0" rtlCol="0" anchor="ctr">
            <a:spAutoFit/>
          </a:bodyPr>
          <a:lstStyle/>
          <a:p>
            <a:pPr marL="11643">
              <a:lnSpc>
                <a:spcPct val="100000"/>
              </a:lnSpc>
              <a:spcBef>
                <a:spcPts val="92"/>
              </a:spcBef>
            </a:pPr>
            <a:r>
              <a:rPr sz="3200" b="1" i="1" spc="-9" dirty="0">
                <a:latin typeface="Times New Roman" panose="02020603050405020304" pitchFamily="18" charset="0"/>
                <a:cs typeface="Times New Roman" panose="02020603050405020304" pitchFamily="18" charset="0"/>
              </a:rPr>
              <a:t>Section 251- Power of CIT(A</a:t>
            </a:r>
            <a:r>
              <a:rPr sz="2800" spc="115" dirty="0">
                <a:latin typeface="Times New Roman" panose="02020603050405020304" pitchFamily="18" charset="0"/>
              </a:rPr>
              <a:t>)</a:t>
            </a:r>
          </a:p>
        </p:txBody>
      </p:sp>
      <p:sp>
        <p:nvSpPr>
          <p:cNvPr id="4" name="object 4"/>
          <p:cNvSpPr txBox="1"/>
          <p:nvPr/>
        </p:nvSpPr>
        <p:spPr>
          <a:xfrm>
            <a:off x="279918" y="1476222"/>
            <a:ext cx="11523305" cy="2158520"/>
          </a:xfrm>
          <a:prstGeom prst="rect">
            <a:avLst/>
          </a:prstGeom>
        </p:spPr>
        <p:txBody>
          <a:bodyPr vert="horz" wrap="square" lIns="0" tIns="151365" rIns="0" bIns="0" rtlCol="0">
            <a:spAutoFit/>
          </a:bodyPr>
          <a:lstStyle/>
          <a:p>
            <a:pPr marL="354543" indent="-342900" algn="just">
              <a:spcBef>
                <a:spcPts val="1192"/>
              </a:spcBef>
              <a:buClr>
                <a:schemeClr val="tx1"/>
              </a:buClr>
              <a:buSzPct val="83333"/>
              <a:buFont typeface="Arial" panose="020B0604020202020204" pitchFamily="34" charset="0"/>
              <a:buChar char="•"/>
              <a:tabLst>
                <a:tab pos="261393" algn="l"/>
              </a:tabLst>
            </a:pPr>
            <a:r>
              <a:rPr sz="2800" spc="-105" dirty="0">
                <a:latin typeface="Times New Roman" panose="02020603050405020304" pitchFamily="18" charset="0"/>
                <a:cs typeface="Calibri"/>
              </a:rPr>
              <a:t>To</a:t>
            </a:r>
            <a:r>
              <a:rPr sz="2800" spc="-18" dirty="0">
                <a:latin typeface="Times New Roman" panose="02020603050405020304" pitchFamily="18" charset="0"/>
                <a:cs typeface="Calibri"/>
              </a:rPr>
              <a:t> </a:t>
            </a:r>
            <a:r>
              <a:rPr sz="2800" dirty="0">
                <a:latin typeface="Times New Roman" panose="02020603050405020304" pitchFamily="18" charset="0"/>
                <a:cs typeface="Calibri"/>
              </a:rPr>
              <a:t>confirm,</a:t>
            </a:r>
            <a:r>
              <a:rPr sz="2800" spc="-115" dirty="0">
                <a:latin typeface="Times New Roman" panose="02020603050405020304" pitchFamily="18" charset="0"/>
                <a:cs typeface="Calibri"/>
              </a:rPr>
              <a:t> </a:t>
            </a:r>
            <a:r>
              <a:rPr sz="2800" dirty="0">
                <a:latin typeface="Times New Roman" panose="02020603050405020304" pitchFamily="18" charset="0"/>
                <a:cs typeface="Calibri"/>
              </a:rPr>
              <a:t>reduce,</a:t>
            </a:r>
            <a:r>
              <a:rPr sz="2800" spc="-60" dirty="0">
                <a:latin typeface="Times New Roman" panose="02020603050405020304" pitchFamily="18" charset="0"/>
                <a:cs typeface="Calibri"/>
              </a:rPr>
              <a:t> </a:t>
            </a:r>
            <a:r>
              <a:rPr sz="2800" dirty="0">
                <a:latin typeface="Times New Roman" panose="02020603050405020304" pitchFamily="18" charset="0"/>
                <a:cs typeface="Calibri"/>
              </a:rPr>
              <a:t>enhance</a:t>
            </a:r>
            <a:r>
              <a:rPr sz="2800" spc="-46" dirty="0">
                <a:latin typeface="Times New Roman" panose="02020603050405020304" pitchFamily="18" charset="0"/>
                <a:cs typeface="Calibri"/>
              </a:rPr>
              <a:t> </a:t>
            </a:r>
            <a:r>
              <a:rPr sz="2800" dirty="0">
                <a:latin typeface="Times New Roman" panose="02020603050405020304" pitchFamily="18" charset="0"/>
                <a:cs typeface="Calibri"/>
              </a:rPr>
              <a:t>or</a:t>
            </a:r>
            <a:r>
              <a:rPr sz="2800" spc="-60" dirty="0">
                <a:latin typeface="Times New Roman" panose="02020603050405020304" pitchFamily="18" charset="0"/>
                <a:cs typeface="Calibri"/>
              </a:rPr>
              <a:t> </a:t>
            </a:r>
            <a:r>
              <a:rPr sz="2800" dirty="0">
                <a:latin typeface="Times New Roman" panose="02020603050405020304" pitchFamily="18" charset="0"/>
                <a:cs typeface="Calibri"/>
              </a:rPr>
              <a:t>annul</a:t>
            </a:r>
            <a:r>
              <a:rPr sz="2800" spc="-64"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64" dirty="0">
                <a:latin typeface="Times New Roman" panose="02020603050405020304" pitchFamily="18" charset="0"/>
                <a:cs typeface="Calibri"/>
              </a:rPr>
              <a:t> </a:t>
            </a:r>
            <a:r>
              <a:rPr sz="2800" spc="-9" dirty="0">
                <a:latin typeface="Times New Roman" panose="02020603050405020304" pitchFamily="18" charset="0"/>
                <a:cs typeface="Calibri"/>
              </a:rPr>
              <a:t>assessment.</a:t>
            </a:r>
            <a:endParaRPr sz="2800" dirty="0">
              <a:latin typeface="Times New Roman" panose="02020603050405020304" pitchFamily="18" charset="0"/>
              <a:cs typeface="Calibri"/>
            </a:endParaRPr>
          </a:p>
          <a:p>
            <a:pPr marL="353961" marR="8150" indent="-342900" algn="just">
              <a:spcBef>
                <a:spcPts val="1100"/>
              </a:spcBef>
              <a:buClr>
                <a:schemeClr val="tx1"/>
              </a:buClr>
              <a:buSzPct val="83333"/>
              <a:buFont typeface="Arial" panose="020B0604020202020204" pitchFamily="34" charset="0"/>
              <a:buChar char="•"/>
              <a:tabLst>
                <a:tab pos="261393" algn="l"/>
              </a:tabLst>
            </a:pPr>
            <a:r>
              <a:rPr sz="2800" spc="-50" dirty="0" smtClean="0">
                <a:latin typeface="Times New Roman" panose="02020603050405020304" pitchFamily="18" charset="0"/>
                <a:cs typeface="Calibri"/>
              </a:rPr>
              <a:t>To</a:t>
            </a:r>
            <a:r>
              <a:rPr sz="2800" spc="-23" dirty="0" smtClean="0">
                <a:latin typeface="Times New Roman" panose="02020603050405020304" pitchFamily="18" charset="0"/>
                <a:cs typeface="Calibri"/>
              </a:rPr>
              <a:t> </a:t>
            </a:r>
            <a:r>
              <a:rPr sz="2800" dirty="0">
                <a:latin typeface="Times New Roman" panose="02020603050405020304" pitchFamily="18" charset="0"/>
                <a:cs typeface="Calibri"/>
              </a:rPr>
              <a:t>confirm</a:t>
            </a:r>
            <a:r>
              <a:rPr sz="2800" spc="-14" dirty="0">
                <a:latin typeface="Times New Roman" panose="02020603050405020304" pitchFamily="18" charset="0"/>
                <a:cs typeface="Calibri"/>
              </a:rPr>
              <a:t> </a:t>
            </a:r>
            <a:r>
              <a:rPr sz="2800" dirty="0">
                <a:latin typeface="Times New Roman" panose="02020603050405020304" pitchFamily="18" charset="0"/>
                <a:cs typeface="Calibri"/>
              </a:rPr>
              <a:t>or</a:t>
            </a:r>
            <a:r>
              <a:rPr sz="2800" spc="-14" dirty="0">
                <a:latin typeface="Times New Roman" panose="02020603050405020304" pitchFamily="18" charset="0"/>
                <a:cs typeface="Calibri"/>
              </a:rPr>
              <a:t> </a:t>
            </a:r>
            <a:r>
              <a:rPr sz="2800" dirty="0">
                <a:latin typeface="Times New Roman" panose="02020603050405020304" pitchFamily="18" charset="0"/>
                <a:cs typeface="Calibri"/>
              </a:rPr>
              <a:t>cancel</a:t>
            </a:r>
            <a:r>
              <a:rPr sz="2800" spc="-9" dirty="0">
                <a:latin typeface="Times New Roman" panose="02020603050405020304" pitchFamily="18" charset="0"/>
                <a:cs typeface="Calibri"/>
              </a:rPr>
              <a:t> </a:t>
            </a:r>
            <a:r>
              <a:rPr sz="2800" dirty="0">
                <a:latin typeface="Times New Roman" panose="02020603050405020304" pitchFamily="18" charset="0"/>
                <a:cs typeface="Calibri"/>
              </a:rPr>
              <a:t>or</a:t>
            </a:r>
            <a:r>
              <a:rPr sz="2800" spc="-28" dirty="0">
                <a:latin typeface="Times New Roman" panose="02020603050405020304" pitchFamily="18" charset="0"/>
                <a:cs typeface="Calibri"/>
              </a:rPr>
              <a:t> </a:t>
            </a:r>
            <a:r>
              <a:rPr sz="2800" dirty="0">
                <a:latin typeface="Times New Roman" panose="02020603050405020304" pitchFamily="18" charset="0"/>
                <a:cs typeface="Calibri"/>
              </a:rPr>
              <a:t>enhance</a:t>
            </a:r>
            <a:r>
              <a:rPr sz="2800" spc="-9" dirty="0">
                <a:latin typeface="Times New Roman" panose="02020603050405020304" pitchFamily="18" charset="0"/>
                <a:cs typeface="Calibri"/>
              </a:rPr>
              <a:t> </a:t>
            </a:r>
            <a:r>
              <a:rPr sz="2800" dirty="0">
                <a:latin typeface="Times New Roman" panose="02020603050405020304" pitchFamily="18" charset="0"/>
                <a:cs typeface="Calibri"/>
              </a:rPr>
              <a:t>or</a:t>
            </a:r>
            <a:r>
              <a:rPr sz="2800" spc="-14" dirty="0">
                <a:latin typeface="Times New Roman" panose="02020603050405020304" pitchFamily="18" charset="0"/>
                <a:cs typeface="Calibri"/>
              </a:rPr>
              <a:t> </a:t>
            </a:r>
            <a:r>
              <a:rPr sz="2800" dirty="0">
                <a:latin typeface="Times New Roman" panose="02020603050405020304" pitchFamily="18" charset="0"/>
                <a:cs typeface="Calibri"/>
              </a:rPr>
              <a:t>reduce</a:t>
            </a:r>
            <a:r>
              <a:rPr sz="2800" spc="-5"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14" dirty="0">
                <a:latin typeface="Times New Roman" panose="02020603050405020304" pitchFamily="18" charset="0"/>
                <a:cs typeface="Calibri"/>
              </a:rPr>
              <a:t> </a:t>
            </a:r>
            <a:r>
              <a:rPr sz="2800" dirty="0">
                <a:latin typeface="Times New Roman" panose="02020603050405020304" pitchFamily="18" charset="0"/>
                <a:cs typeface="Calibri"/>
              </a:rPr>
              <a:t>penalty</a:t>
            </a:r>
            <a:r>
              <a:rPr sz="2800" spc="-5" dirty="0">
                <a:latin typeface="Times New Roman" panose="02020603050405020304" pitchFamily="18" charset="0"/>
                <a:cs typeface="Calibri"/>
              </a:rPr>
              <a:t> </a:t>
            </a:r>
            <a:r>
              <a:rPr sz="2800" dirty="0">
                <a:latin typeface="Times New Roman" panose="02020603050405020304" pitchFamily="18" charset="0"/>
                <a:cs typeface="Calibri"/>
              </a:rPr>
              <a:t>against</a:t>
            </a:r>
            <a:r>
              <a:rPr sz="2800" spc="-9" dirty="0">
                <a:latin typeface="Times New Roman" panose="02020603050405020304" pitchFamily="18" charset="0"/>
                <a:cs typeface="Calibri"/>
              </a:rPr>
              <a:t> order </a:t>
            </a:r>
            <a:r>
              <a:rPr sz="2800" dirty="0">
                <a:latin typeface="Times New Roman" panose="02020603050405020304" pitchFamily="18" charset="0"/>
                <a:cs typeface="Calibri"/>
              </a:rPr>
              <a:t>of</a:t>
            </a:r>
            <a:r>
              <a:rPr sz="2800" spc="-32" dirty="0">
                <a:latin typeface="Times New Roman" panose="02020603050405020304" pitchFamily="18" charset="0"/>
                <a:cs typeface="Calibri"/>
              </a:rPr>
              <a:t> </a:t>
            </a:r>
            <a:r>
              <a:rPr sz="2800" spc="-9" dirty="0">
                <a:latin typeface="Times New Roman" panose="02020603050405020304" pitchFamily="18" charset="0"/>
                <a:cs typeface="Calibri"/>
              </a:rPr>
              <a:t>penalty.</a:t>
            </a:r>
            <a:endParaRPr sz="2800" dirty="0">
              <a:latin typeface="Times New Roman" panose="02020603050405020304" pitchFamily="18" charset="0"/>
              <a:cs typeface="Calibri"/>
            </a:endParaRPr>
          </a:p>
          <a:p>
            <a:pPr marL="353961" marR="7568" indent="-342900" algn="just">
              <a:spcBef>
                <a:spcPts val="1100"/>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To</a:t>
            </a:r>
            <a:r>
              <a:rPr sz="2800" spc="257" dirty="0">
                <a:latin typeface="Times New Roman" panose="02020603050405020304" pitchFamily="18" charset="0"/>
                <a:cs typeface="Calibri"/>
              </a:rPr>
              <a:t>  </a:t>
            </a:r>
            <a:r>
              <a:rPr sz="2800" dirty="0">
                <a:latin typeface="Times New Roman" panose="02020603050405020304" pitchFamily="18" charset="0"/>
                <a:cs typeface="Calibri"/>
              </a:rPr>
              <a:t>allow</a:t>
            </a:r>
            <a:r>
              <a:rPr sz="2800" spc="266" dirty="0">
                <a:latin typeface="Times New Roman" panose="02020603050405020304" pitchFamily="18" charset="0"/>
                <a:cs typeface="Calibri"/>
              </a:rPr>
              <a:t>  </a:t>
            </a:r>
            <a:r>
              <a:rPr sz="2800" dirty="0">
                <a:latin typeface="Times New Roman" panose="02020603050405020304" pitchFamily="18" charset="0"/>
                <a:cs typeface="Calibri"/>
              </a:rPr>
              <a:t>reasonable</a:t>
            </a:r>
            <a:r>
              <a:rPr sz="2800" spc="266" dirty="0">
                <a:latin typeface="Times New Roman" panose="02020603050405020304" pitchFamily="18" charset="0"/>
                <a:cs typeface="Calibri"/>
              </a:rPr>
              <a:t>  </a:t>
            </a:r>
            <a:r>
              <a:rPr sz="2800" dirty="0">
                <a:latin typeface="Times New Roman" panose="02020603050405020304" pitchFamily="18" charset="0"/>
                <a:cs typeface="Calibri"/>
              </a:rPr>
              <a:t>opportunity</a:t>
            </a:r>
            <a:r>
              <a:rPr sz="2800" spc="270" dirty="0">
                <a:latin typeface="Times New Roman" panose="02020603050405020304" pitchFamily="18" charset="0"/>
                <a:cs typeface="Calibri"/>
              </a:rPr>
              <a:t>  </a:t>
            </a:r>
            <a:r>
              <a:rPr sz="2800" dirty="0">
                <a:latin typeface="Times New Roman" panose="02020603050405020304" pitchFamily="18" charset="0"/>
                <a:cs typeface="Calibri"/>
              </a:rPr>
              <a:t>of</a:t>
            </a:r>
            <a:r>
              <a:rPr sz="2800" spc="261" dirty="0">
                <a:latin typeface="Times New Roman" panose="02020603050405020304" pitchFamily="18" charset="0"/>
                <a:cs typeface="Calibri"/>
              </a:rPr>
              <a:t>  </a:t>
            </a:r>
            <a:r>
              <a:rPr sz="2800" dirty="0">
                <a:latin typeface="Times New Roman" panose="02020603050405020304" pitchFamily="18" charset="0"/>
                <a:cs typeface="Calibri"/>
              </a:rPr>
              <a:t>being</a:t>
            </a:r>
            <a:r>
              <a:rPr sz="2800" spc="266" dirty="0">
                <a:latin typeface="Times New Roman" panose="02020603050405020304" pitchFamily="18" charset="0"/>
                <a:cs typeface="Calibri"/>
              </a:rPr>
              <a:t>  </a:t>
            </a:r>
            <a:r>
              <a:rPr sz="2800" dirty="0">
                <a:latin typeface="Times New Roman" panose="02020603050405020304" pitchFamily="18" charset="0"/>
                <a:cs typeface="Calibri"/>
              </a:rPr>
              <a:t>heard</a:t>
            </a:r>
            <a:r>
              <a:rPr sz="2800" spc="266" dirty="0">
                <a:latin typeface="Times New Roman" panose="02020603050405020304" pitchFamily="18" charset="0"/>
                <a:cs typeface="Calibri"/>
              </a:rPr>
              <a:t>  </a:t>
            </a:r>
            <a:r>
              <a:rPr sz="2800" dirty="0">
                <a:latin typeface="Times New Roman" panose="02020603050405020304" pitchFamily="18" charset="0"/>
                <a:cs typeface="Calibri"/>
              </a:rPr>
              <a:t>in</a:t>
            </a:r>
            <a:r>
              <a:rPr sz="2800" spc="266" dirty="0">
                <a:latin typeface="Times New Roman" panose="02020603050405020304" pitchFamily="18" charset="0"/>
                <a:cs typeface="Calibri"/>
              </a:rPr>
              <a:t>  </a:t>
            </a:r>
            <a:r>
              <a:rPr sz="2800" dirty="0">
                <a:latin typeface="Times New Roman" panose="02020603050405020304" pitchFamily="18" charset="0"/>
                <a:cs typeface="Calibri"/>
              </a:rPr>
              <a:t>case</a:t>
            </a:r>
            <a:r>
              <a:rPr sz="2800" spc="266" dirty="0">
                <a:latin typeface="Times New Roman" panose="02020603050405020304" pitchFamily="18" charset="0"/>
                <a:cs typeface="Calibri"/>
              </a:rPr>
              <a:t>  </a:t>
            </a:r>
            <a:r>
              <a:rPr sz="2800" spc="-23" dirty="0">
                <a:latin typeface="Times New Roman" panose="02020603050405020304" pitchFamily="18" charset="0"/>
                <a:cs typeface="Calibri"/>
              </a:rPr>
              <a:t>of </a:t>
            </a:r>
            <a:r>
              <a:rPr sz="2800" spc="-9" dirty="0">
                <a:latin typeface="Times New Roman" panose="02020603050405020304" pitchFamily="18" charset="0"/>
                <a:cs typeface="Calibri"/>
              </a:rPr>
              <a:t>enhancement</a:t>
            </a:r>
            <a:r>
              <a:rPr sz="2800" spc="-60" dirty="0">
                <a:latin typeface="Times New Roman" panose="02020603050405020304" pitchFamily="18" charset="0"/>
                <a:cs typeface="Calibri"/>
              </a:rPr>
              <a:t> </a:t>
            </a:r>
            <a:r>
              <a:rPr sz="2800" dirty="0">
                <a:latin typeface="Times New Roman" panose="02020603050405020304" pitchFamily="18" charset="0"/>
                <a:cs typeface="Calibri"/>
              </a:rPr>
              <a:t>of</a:t>
            </a:r>
            <a:r>
              <a:rPr sz="2800" spc="-50" dirty="0">
                <a:latin typeface="Times New Roman" panose="02020603050405020304" pitchFamily="18" charset="0"/>
                <a:cs typeface="Calibri"/>
              </a:rPr>
              <a:t> </a:t>
            </a:r>
            <a:r>
              <a:rPr sz="2800" dirty="0">
                <a:latin typeface="Times New Roman" panose="02020603050405020304" pitchFamily="18" charset="0"/>
                <a:cs typeface="Calibri"/>
              </a:rPr>
              <a:t>assessment/</a:t>
            </a:r>
            <a:r>
              <a:rPr sz="2800" spc="-46" dirty="0">
                <a:latin typeface="Times New Roman" panose="02020603050405020304" pitchFamily="18" charset="0"/>
                <a:cs typeface="Calibri"/>
              </a:rPr>
              <a:t> </a:t>
            </a:r>
            <a:r>
              <a:rPr sz="2800" dirty="0">
                <a:latin typeface="Times New Roman" panose="02020603050405020304" pitchFamily="18" charset="0"/>
                <a:cs typeface="Calibri"/>
              </a:rPr>
              <a:t>penalty</a:t>
            </a:r>
            <a:r>
              <a:rPr sz="2800" spc="-50" dirty="0">
                <a:latin typeface="Times New Roman" panose="02020603050405020304" pitchFamily="18" charset="0"/>
                <a:cs typeface="Calibri"/>
              </a:rPr>
              <a:t> </a:t>
            </a:r>
            <a:r>
              <a:rPr sz="2800" dirty="0">
                <a:latin typeface="Times New Roman" panose="02020603050405020304" pitchFamily="18" charset="0"/>
                <a:cs typeface="Calibri"/>
              </a:rPr>
              <a:t>or</a:t>
            </a:r>
            <a:r>
              <a:rPr sz="2800" spc="-46" dirty="0">
                <a:latin typeface="Times New Roman" panose="02020603050405020304" pitchFamily="18" charset="0"/>
                <a:cs typeface="Calibri"/>
              </a:rPr>
              <a:t> </a:t>
            </a:r>
            <a:r>
              <a:rPr sz="2800" dirty="0">
                <a:latin typeface="Times New Roman" panose="02020603050405020304" pitchFamily="18" charset="0"/>
                <a:cs typeface="Calibri"/>
              </a:rPr>
              <a:t>reduction</a:t>
            </a:r>
            <a:r>
              <a:rPr sz="2800" spc="-46" dirty="0">
                <a:latin typeface="Times New Roman" panose="02020603050405020304" pitchFamily="18" charset="0"/>
                <a:cs typeface="Calibri"/>
              </a:rPr>
              <a:t> </a:t>
            </a:r>
            <a:r>
              <a:rPr sz="2800" dirty="0">
                <a:latin typeface="Times New Roman" panose="02020603050405020304" pitchFamily="18" charset="0"/>
                <a:cs typeface="Calibri"/>
              </a:rPr>
              <a:t>of</a:t>
            </a:r>
            <a:r>
              <a:rPr sz="2800" spc="-55" dirty="0">
                <a:latin typeface="Times New Roman" panose="02020603050405020304" pitchFamily="18" charset="0"/>
                <a:cs typeface="Calibri"/>
              </a:rPr>
              <a:t> </a:t>
            </a:r>
            <a:r>
              <a:rPr sz="2800" spc="-9" dirty="0">
                <a:latin typeface="Times New Roman" panose="02020603050405020304" pitchFamily="18" charset="0"/>
                <a:cs typeface="Calibri"/>
              </a:rPr>
              <a:t>refund.</a:t>
            </a:r>
            <a:endParaRPr sz="2800" dirty="0">
              <a:latin typeface="Times New Roman" panose="02020603050405020304" pitchFamily="18" charset="0"/>
              <a:cs typeface="Calibri"/>
            </a:endParaRPr>
          </a:p>
        </p:txBody>
      </p:sp>
      <p:sp>
        <p:nvSpPr>
          <p:cNvPr id="9" name="Slide Number Placeholder 8">
            <a:extLst>
              <a:ext uri="{FF2B5EF4-FFF2-40B4-BE49-F238E27FC236}">
                <a16:creationId xmlns:a16="http://schemas.microsoft.com/office/drawing/2014/main" xmlns="" id="{91346684-21B7-25B1-C87D-B6D11BE0291B}"/>
              </a:ext>
            </a:extLst>
          </p:cNvPr>
          <p:cNvSpPr>
            <a:spLocks noGrp="1"/>
          </p:cNvSpPr>
          <p:nvPr>
            <p:ph type="sldNum" sz="quarter" idx="12"/>
          </p:nvPr>
        </p:nvSpPr>
        <p:spPr>
          <a:xfrm>
            <a:off x="11500018" y="6250716"/>
            <a:ext cx="460853" cy="438150"/>
          </a:xfrm>
        </p:spPr>
        <p:txBody>
          <a:bodyPr/>
          <a:lstStyle/>
          <a:p>
            <a:fld id="{663E248D-535E-4CA8-A429-9C3996B24BEF}" type="slidenum">
              <a:rPr lang="en-IN" sz="1600" smtClean="0">
                <a:solidFill>
                  <a:schemeClr val="tx1"/>
                </a:solidFill>
              </a:rPr>
              <a:t>26</a:t>
            </a:fld>
            <a:endParaRPr lang="en-IN" sz="1600" dirty="0">
              <a:solidFill>
                <a:schemeClr val="tx1"/>
              </a:solidFill>
            </a:endParaRPr>
          </a:p>
        </p:txBody>
      </p:sp>
      <p:sp>
        <p:nvSpPr>
          <p:cNvPr id="3" name="object 10">
            <a:extLst>
              <a:ext uri="{FF2B5EF4-FFF2-40B4-BE49-F238E27FC236}">
                <a16:creationId xmlns:a16="http://schemas.microsoft.com/office/drawing/2014/main" xmlns="" id="{CD2BCB09-53E6-CD12-30B3-F81294D29AE9}"/>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B7BA9045-E17F-16CC-C3A3-681A2544596B}"/>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731691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33861" y="410955"/>
            <a:ext cx="7924279" cy="447773"/>
          </a:xfrm>
          <a:prstGeom prst="rect">
            <a:avLst/>
          </a:prstGeom>
        </p:spPr>
        <p:txBody>
          <a:bodyPr vert="horz" wrap="square" lIns="0" tIns="11643" rIns="0" bIns="0" rtlCol="0" anchor="ctr">
            <a:spAutoFit/>
          </a:bodyPr>
          <a:lstStyle/>
          <a:p>
            <a:pPr marL="11643" algn="ctr">
              <a:lnSpc>
                <a:spcPts val="3424"/>
              </a:lnSpc>
            </a:pPr>
            <a:r>
              <a:rPr sz="3200" b="1" i="1" spc="-9" dirty="0">
                <a:latin typeface="Times New Roman" panose="02020603050405020304" pitchFamily="18" charset="0"/>
                <a:cs typeface="Times New Roman" panose="02020603050405020304" pitchFamily="18" charset="0"/>
              </a:rPr>
              <a:t>Section 251- Power of CIT(A</a:t>
            </a:r>
            <a:r>
              <a:rPr sz="2800" spc="115" dirty="0">
                <a:latin typeface="Times New Roman" panose="02020603050405020304" pitchFamily="18" charset="0"/>
              </a:rPr>
              <a:t>)</a:t>
            </a:r>
          </a:p>
        </p:txBody>
      </p:sp>
      <p:sp>
        <p:nvSpPr>
          <p:cNvPr id="8" name="object 8"/>
          <p:cNvSpPr txBox="1">
            <a:spLocks noGrp="1"/>
          </p:cNvSpPr>
          <p:nvPr>
            <p:ph type="sldNum" sz="quarter" idx="12"/>
          </p:nvPr>
        </p:nvSpPr>
        <p:spPr>
          <a:xfrm>
            <a:off x="11458955" y="6349617"/>
            <a:ext cx="422508" cy="248573"/>
          </a:xfrm>
          <a:prstGeom prst="rect">
            <a:avLst/>
          </a:prstGeom>
        </p:spPr>
        <p:txBody>
          <a:bodyPr vert="horz" wrap="square" lIns="0" tIns="2329" rIns="0" bIns="0" rtlCol="0">
            <a:spAutoFit/>
          </a:bodyPr>
          <a:lstStyle/>
          <a:p>
            <a:pPr marL="57635">
              <a:spcBef>
                <a:spcPts val="18"/>
              </a:spcBef>
            </a:pPr>
            <a:fld id="{81D60167-4931-47E6-BA6A-407CBD079E47}" type="slidenum">
              <a:rPr lang="en-IN" sz="1600" spc="-23" smtClean="0">
                <a:solidFill>
                  <a:schemeClr val="tx1"/>
                </a:solidFill>
              </a:rPr>
              <a:pPr marL="57635">
                <a:spcBef>
                  <a:spcPts val="18"/>
                </a:spcBef>
              </a:pPr>
              <a:t>27</a:t>
            </a:fld>
            <a:endParaRPr sz="1600" spc="-23" dirty="0">
              <a:solidFill>
                <a:schemeClr val="tx1"/>
              </a:solidFill>
            </a:endParaRPr>
          </a:p>
        </p:txBody>
      </p:sp>
      <p:sp>
        <p:nvSpPr>
          <p:cNvPr id="4" name="object 4"/>
          <p:cNvSpPr txBox="1"/>
          <p:nvPr/>
        </p:nvSpPr>
        <p:spPr>
          <a:xfrm>
            <a:off x="522514" y="1718711"/>
            <a:ext cx="11318033" cy="3687122"/>
          </a:xfrm>
          <a:prstGeom prst="rect">
            <a:avLst/>
          </a:prstGeom>
        </p:spPr>
        <p:txBody>
          <a:bodyPr vert="horz" wrap="square" lIns="0" tIns="11643" rIns="0" bIns="0" rtlCol="0">
            <a:spAutoFit/>
          </a:bodyPr>
          <a:lstStyle/>
          <a:p>
            <a:pPr marL="354543" indent="-342900">
              <a:spcBef>
                <a:spcPts val="92"/>
              </a:spcBef>
              <a:buClr>
                <a:schemeClr val="tx1"/>
              </a:buClr>
              <a:buSzPct val="83333"/>
              <a:buFont typeface="Arial" panose="020B0604020202020204" pitchFamily="34" charset="0"/>
              <a:buChar char="•"/>
              <a:tabLst>
                <a:tab pos="261393" algn="l"/>
              </a:tabLst>
            </a:pPr>
            <a:r>
              <a:rPr lang="en-US" sz="2800" spc="-105" dirty="0">
                <a:latin typeface="Times New Roman" panose="02020603050405020304" pitchFamily="18" charset="0"/>
                <a:cs typeface="Calibri"/>
              </a:rPr>
              <a:t>To</a:t>
            </a:r>
            <a:r>
              <a:rPr lang="en-US" sz="2800" spc="-18" dirty="0">
                <a:latin typeface="Times New Roman" panose="02020603050405020304" pitchFamily="18" charset="0"/>
                <a:cs typeface="Calibri"/>
              </a:rPr>
              <a:t> </a:t>
            </a:r>
            <a:r>
              <a:rPr lang="en-US" sz="2800" dirty="0">
                <a:latin typeface="Times New Roman" panose="02020603050405020304" pitchFamily="18" charset="0"/>
                <a:cs typeface="Calibri"/>
              </a:rPr>
              <a:t>grant</a:t>
            </a:r>
            <a:r>
              <a:rPr lang="en-US" sz="2800" spc="-110" dirty="0">
                <a:latin typeface="Times New Roman" panose="02020603050405020304" pitchFamily="18" charset="0"/>
                <a:cs typeface="Calibri"/>
              </a:rPr>
              <a:t> </a:t>
            </a:r>
            <a:r>
              <a:rPr lang="en-US" sz="2800" spc="-9" dirty="0">
                <a:latin typeface="Times New Roman" panose="02020603050405020304" pitchFamily="18" charset="0"/>
                <a:cs typeface="Calibri"/>
              </a:rPr>
              <a:t>adjournments</a:t>
            </a:r>
            <a:endParaRPr lang="en-US" sz="2800" dirty="0">
              <a:latin typeface="Times New Roman" panose="02020603050405020304" pitchFamily="18" charset="0"/>
              <a:cs typeface="Calibri"/>
            </a:endParaRPr>
          </a:p>
          <a:p>
            <a:pPr marL="354543" indent="-342900">
              <a:spcBef>
                <a:spcPts val="1650"/>
              </a:spcBef>
              <a:buClr>
                <a:schemeClr val="tx1"/>
              </a:buClr>
              <a:buSzPct val="83333"/>
              <a:buFont typeface="Arial" panose="020B0604020202020204" pitchFamily="34" charset="0"/>
              <a:buChar char="•"/>
              <a:tabLst>
                <a:tab pos="261393" algn="l"/>
              </a:tabLst>
            </a:pPr>
            <a:r>
              <a:rPr lang="en-US" sz="2800" spc="-105" dirty="0">
                <a:latin typeface="Times New Roman" panose="02020603050405020304" pitchFamily="18" charset="0"/>
                <a:cs typeface="Calibri"/>
              </a:rPr>
              <a:t>To</a:t>
            </a:r>
            <a:r>
              <a:rPr lang="en-US" sz="2800" spc="-18" dirty="0">
                <a:latin typeface="Times New Roman" panose="02020603050405020304" pitchFamily="18" charset="0"/>
                <a:cs typeface="Calibri"/>
              </a:rPr>
              <a:t> </a:t>
            </a:r>
            <a:r>
              <a:rPr lang="en-US" sz="2800" spc="-9" dirty="0">
                <a:latin typeface="Times New Roman" panose="02020603050405020304" pitchFamily="18" charset="0"/>
                <a:cs typeface="Calibri"/>
              </a:rPr>
              <a:t>exercise</a:t>
            </a:r>
            <a:r>
              <a:rPr lang="en-US" sz="2800" spc="-115" dirty="0">
                <a:latin typeface="Times New Roman" panose="02020603050405020304" pitchFamily="18" charset="0"/>
                <a:cs typeface="Calibri"/>
              </a:rPr>
              <a:t> </a:t>
            </a:r>
            <a:r>
              <a:rPr lang="en-US" sz="2800" dirty="0">
                <a:latin typeface="Times New Roman" panose="02020603050405020304" pitchFamily="18" charset="0"/>
                <a:cs typeface="Calibri"/>
              </a:rPr>
              <a:t>powers</a:t>
            </a:r>
            <a:r>
              <a:rPr lang="en-US" sz="2800" spc="-87" dirty="0">
                <a:latin typeface="Times New Roman" panose="02020603050405020304" pitchFamily="18" charset="0"/>
                <a:cs typeface="Calibri"/>
              </a:rPr>
              <a:t> </a:t>
            </a:r>
            <a:r>
              <a:rPr lang="en-US" sz="2800" dirty="0">
                <a:latin typeface="Times New Roman" panose="02020603050405020304" pitchFamily="18" charset="0"/>
                <a:cs typeface="Calibri"/>
              </a:rPr>
              <a:t>u/s</a:t>
            </a:r>
            <a:r>
              <a:rPr lang="en-US" sz="2800" spc="-60" dirty="0">
                <a:latin typeface="Times New Roman" panose="02020603050405020304" pitchFamily="18" charset="0"/>
                <a:cs typeface="Calibri"/>
              </a:rPr>
              <a:t> </a:t>
            </a:r>
            <a:r>
              <a:rPr lang="en-US" sz="2800" spc="-23" dirty="0" smtClean="0">
                <a:latin typeface="Times New Roman" panose="02020603050405020304" pitchFamily="18" charset="0"/>
                <a:cs typeface="Calibri"/>
              </a:rPr>
              <a:t>131 – discovery, production of evidence </a:t>
            </a:r>
            <a:r>
              <a:rPr lang="en-US" sz="2800" spc="-23" dirty="0" err="1" smtClean="0">
                <a:latin typeface="Times New Roman" panose="02020603050405020304" pitchFamily="18" charset="0"/>
                <a:cs typeface="Calibri"/>
              </a:rPr>
              <a:t>etc</a:t>
            </a:r>
            <a:endParaRPr lang="en-US" sz="2800" dirty="0">
              <a:latin typeface="Times New Roman" panose="02020603050405020304" pitchFamily="18" charset="0"/>
              <a:cs typeface="Calibri"/>
            </a:endParaRPr>
          </a:p>
          <a:p>
            <a:pPr marL="354543" indent="-342900">
              <a:spcBef>
                <a:spcPts val="1650"/>
              </a:spcBef>
              <a:buClr>
                <a:schemeClr val="tx1"/>
              </a:buClr>
              <a:buSzPct val="83333"/>
              <a:buFont typeface="Arial" panose="020B0604020202020204" pitchFamily="34" charset="0"/>
              <a:buChar char="•"/>
              <a:tabLst>
                <a:tab pos="261393" algn="l"/>
              </a:tabLst>
            </a:pPr>
            <a:r>
              <a:rPr lang="en-US" sz="2800" spc="-105" dirty="0">
                <a:latin typeface="Times New Roman" panose="02020603050405020304" pitchFamily="18" charset="0"/>
                <a:cs typeface="Calibri"/>
              </a:rPr>
              <a:t>To</a:t>
            </a:r>
            <a:r>
              <a:rPr lang="en-US" sz="2800" spc="-18" dirty="0">
                <a:latin typeface="Times New Roman" panose="02020603050405020304" pitchFamily="18" charset="0"/>
                <a:cs typeface="Calibri"/>
              </a:rPr>
              <a:t> </a:t>
            </a:r>
            <a:r>
              <a:rPr lang="en-US" sz="2800" dirty="0">
                <a:latin typeface="Times New Roman" panose="02020603050405020304" pitchFamily="18" charset="0"/>
                <a:cs typeface="Calibri"/>
              </a:rPr>
              <a:t>pass</a:t>
            </a:r>
            <a:r>
              <a:rPr lang="en-US" sz="2800" spc="-78" dirty="0">
                <a:latin typeface="Times New Roman" panose="02020603050405020304" pitchFamily="18" charset="0"/>
                <a:cs typeface="Calibri"/>
              </a:rPr>
              <a:t> </a:t>
            </a:r>
            <a:r>
              <a:rPr lang="en-US" sz="2800" dirty="0">
                <a:latin typeface="Times New Roman" panose="02020603050405020304" pitchFamily="18" charset="0"/>
                <a:cs typeface="Calibri"/>
              </a:rPr>
              <a:t>order</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on</a:t>
            </a:r>
            <a:r>
              <a:rPr lang="en-US" sz="2800" spc="-46" dirty="0">
                <a:latin typeface="Times New Roman" panose="02020603050405020304" pitchFamily="18" charset="0"/>
                <a:cs typeface="Calibri"/>
              </a:rPr>
              <a:t> </a:t>
            </a:r>
            <a:r>
              <a:rPr lang="en-US" sz="2800" spc="-9" dirty="0">
                <a:latin typeface="Times New Roman" panose="02020603050405020304" pitchFamily="18" charset="0"/>
                <a:cs typeface="Calibri"/>
              </a:rPr>
              <a:t>alternate</a:t>
            </a:r>
            <a:r>
              <a:rPr lang="en-US" sz="2800" spc="-41" dirty="0">
                <a:latin typeface="Times New Roman" panose="02020603050405020304" pitchFamily="18" charset="0"/>
                <a:cs typeface="Calibri"/>
              </a:rPr>
              <a:t> </a:t>
            </a:r>
            <a:r>
              <a:rPr lang="en-US" sz="2800" spc="-18" dirty="0">
                <a:latin typeface="Times New Roman" panose="02020603050405020304" pitchFamily="18" charset="0"/>
                <a:cs typeface="Calibri"/>
              </a:rPr>
              <a:t>plea</a:t>
            </a:r>
            <a:endParaRPr lang="en-US" sz="2800" dirty="0">
              <a:latin typeface="Times New Roman" panose="02020603050405020304" pitchFamily="18" charset="0"/>
              <a:cs typeface="Calibri"/>
            </a:endParaRPr>
          </a:p>
          <a:p>
            <a:pPr marL="354543" indent="-342900">
              <a:spcBef>
                <a:spcPts val="1650"/>
              </a:spcBef>
              <a:buClr>
                <a:schemeClr val="tx1"/>
              </a:buClr>
              <a:buSzPct val="83333"/>
              <a:buFont typeface="Arial" panose="020B0604020202020204" pitchFamily="34" charset="0"/>
              <a:buChar char="•"/>
              <a:tabLst>
                <a:tab pos="261393" algn="l"/>
              </a:tabLst>
            </a:pPr>
            <a:r>
              <a:rPr lang="en-US" sz="2800" spc="-105" dirty="0">
                <a:latin typeface="Times New Roman" panose="02020603050405020304" pitchFamily="18" charset="0"/>
                <a:cs typeface="Calibri"/>
              </a:rPr>
              <a:t>To</a:t>
            </a:r>
            <a:r>
              <a:rPr lang="en-US" sz="2800" spc="-18" dirty="0">
                <a:latin typeface="Times New Roman" panose="02020603050405020304" pitchFamily="18" charset="0"/>
                <a:cs typeface="Calibri"/>
              </a:rPr>
              <a:t> </a:t>
            </a:r>
            <a:r>
              <a:rPr lang="en-US" sz="2800" dirty="0">
                <a:latin typeface="Times New Roman" panose="02020603050405020304" pitchFamily="18" charset="0"/>
                <a:cs typeface="Calibri"/>
              </a:rPr>
              <a:t>admit</a:t>
            </a:r>
            <a:r>
              <a:rPr lang="en-US" sz="2800" spc="-96" dirty="0">
                <a:latin typeface="Times New Roman" panose="02020603050405020304" pitchFamily="18" charset="0"/>
                <a:cs typeface="Calibri"/>
              </a:rPr>
              <a:t> </a:t>
            </a:r>
            <a:r>
              <a:rPr lang="en-US" sz="2800" dirty="0">
                <a:latin typeface="Times New Roman" panose="02020603050405020304" pitchFamily="18" charset="0"/>
                <a:cs typeface="Calibri"/>
              </a:rPr>
              <a:t>additional</a:t>
            </a:r>
            <a:r>
              <a:rPr lang="en-US" sz="2800" spc="-55" dirty="0">
                <a:latin typeface="Times New Roman" panose="02020603050405020304" pitchFamily="18" charset="0"/>
                <a:cs typeface="Calibri"/>
              </a:rPr>
              <a:t> </a:t>
            </a:r>
            <a:r>
              <a:rPr lang="en-US" sz="2800" dirty="0">
                <a:latin typeface="Times New Roman" panose="02020603050405020304" pitchFamily="18" charset="0"/>
                <a:cs typeface="Calibri"/>
              </a:rPr>
              <a:t>ground</a:t>
            </a:r>
            <a:r>
              <a:rPr lang="en-US" sz="2800" spc="-55" dirty="0">
                <a:latin typeface="Times New Roman" panose="02020603050405020304" pitchFamily="18" charset="0"/>
                <a:cs typeface="Calibri"/>
              </a:rPr>
              <a:t> </a:t>
            </a:r>
            <a:r>
              <a:rPr lang="en-US" sz="2800" dirty="0">
                <a:latin typeface="Times New Roman" panose="02020603050405020304" pitchFamily="18" charset="0"/>
                <a:cs typeface="Calibri"/>
              </a:rPr>
              <a:t>and</a:t>
            </a:r>
            <a:r>
              <a:rPr lang="en-US" sz="2800" spc="-55" dirty="0">
                <a:latin typeface="Times New Roman" panose="02020603050405020304" pitchFamily="18" charset="0"/>
                <a:cs typeface="Calibri"/>
              </a:rPr>
              <a:t> </a:t>
            </a:r>
            <a:r>
              <a:rPr lang="en-US" sz="2800" dirty="0">
                <a:latin typeface="Times New Roman" panose="02020603050405020304" pitchFamily="18" charset="0"/>
                <a:cs typeface="Calibri"/>
              </a:rPr>
              <a:t>decide</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60" dirty="0">
                <a:latin typeface="Times New Roman" panose="02020603050405020304" pitchFamily="18" charset="0"/>
                <a:cs typeface="Calibri"/>
              </a:rPr>
              <a:t> </a:t>
            </a:r>
            <a:r>
              <a:rPr lang="en-US" sz="2800" dirty="0">
                <a:latin typeface="Times New Roman" panose="02020603050405020304" pitchFamily="18" charset="0"/>
                <a:cs typeface="Calibri"/>
              </a:rPr>
              <a:t>additional</a:t>
            </a:r>
            <a:r>
              <a:rPr lang="en-US" sz="2800" spc="-41" dirty="0">
                <a:latin typeface="Times New Roman" panose="02020603050405020304" pitchFamily="18" charset="0"/>
                <a:cs typeface="Calibri"/>
              </a:rPr>
              <a:t> </a:t>
            </a:r>
            <a:r>
              <a:rPr lang="en-US" sz="2800" spc="-9" dirty="0">
                <a:latin typeface="Times New Roman" panose="02020603050405020304" pitchFamily="18" charset="0"/>
                <a:cs typeface="Calibri"/>
              </a:rPr>
              <a:t>ground</a:t>
            </a:r>
            <a:endParaRPr lang="en-US" sz="2800" dirty="0">
              <a:latin typeface="Times New Roman" panose="02020603050405020304" pitchFamily="18" charset="0"/>
              <a:cs typeface="Calibri"/>
            </a:endParaRPr>
          </a:p>
          <a:p>
            <a:pPr marL="354543" indent="-342900">
              <a:spcBef>
                <a:spcPts val="1650"/>
              </a:spcBef>
              <a:buClr>
                <a:schemeClr val="tx1"/>
              </a:buClr>
              <a:buSzPct val="83333"/>
              <a:buFont typeface="Arial" panose="020B0604020202020204" pitchFamily="34" charset="0"/>
              <a:buChar char="•"/>
              <a:tabLst>
                <a:tab pos="261393" algn="l"/>
              </a:tabLst>
            </a:pPr>
            <a:r>
              <a:rPr lang="en-US" sz="2800" spc="-105" dirty="0">
                <a:latin typeface="Times New Roman" panose="02020603050405020304" pitchFamily="18" charset="0"/>
                <a:cs typeface="Calibri"/>
              </a:rPr>
              <a:t>To</a:t>
            </a:r>
            <a:r>
              <a:rPr lang="en-US" sz="2800" spc="-18" dirty="0">
                <a:latin typeface="Times New Roman" panose="02020603050405020304" pitchFamily="18" charset="0"/>
                <a:cs typeface="Calibri"/>
              </a:rPr>
              <a:t> </a:t>
            </a:r>
            <a:r>
              <a:rPr lang="en-US" sz="2800" dirty="0">
                <a:latin typeface="Times New Roman" panose="02020603050405020304" pitchFamily="18" charset="0"/>
                <a:cs typeface="Calibri"/>
              </a:rPr>
              <a:t>admit</a:t>
            </a:r>
            <a:r>
              <a:rPr lang="en-US" sz="2800" spc="-83" dirty="0">
                <a:latin typeface="Times New Roman" panose="02020603050405020304" pitchFamily="18" charset="0"/>
                <a:cs typeface="Calibri"/>
              </a:rPr>
              <a:t> </a:t>
            </a:r>
            <a:r>
              <a:rPr lang="en-US" sz="2800" dirty="0">
                <a:latin typeface="Times New Roman" panose="02020603050405020304" pitchFamily="18" charset="0"/>
                <a:cs typeface="Calibri"/>
              </a:rPr>
              <a:t>additional</a:t>
            </a:r>
            <a:r>
              <a:rPr lang="en-US" sz="2800" spc="-50" dirty="0">
                <a:latin typeface="Times New Roman" panose="02020603050405020304" pitchFamily="18" charset="0"/>
                <a:cs typeface="Calibri"/>
              </a:rPr>
              <a:t> </a:t>
            </a:r>
            <a:r>
              <a:rPr lang="en-US" sz="2800" dirty="0">
                <a:latin typeface="Times New Roman" panose="02020603050405020304" pitchFamily="18" charset="0"/>
                <a:cs typeface="Calibri"/>
              </a:rPr>
              <a:t>evidence</a:t>
            </a:r>
            <a:r>
              <a:rPr lang="en-US" sz="2800" spc="-37" dirty="0">
                <a:latin typeface="Times New Roman" panose="02020603050405020304" pitchFamily="18" charset="0"/>
                <a:cs typeface="Calibri"/>
              </a:rPr>
              <a:t> </a:t>
            </a:r>
            <a:r>
              <a:rPr lang="en-US" sz="2800" dirty="0">
                <a:latin typeface="Times New Roman" panose="02020603050405020304" pitchFamily="18" charset="0"/>
                <a:cs typeface="Calibri"/>
              </a:rPr>
              <a:t>filed</a:t>
            </a:r>
            <a:r>
              <a:rPr lang="en-US" sz="2800" spc="-32" dirty="0">
                <a:latin typeface="Times New Roman" panose="02020603050405020304" pitchFamily="18" charset="0"/>
                <a:cs typeface="Calibri"/>
              </a:rPr>
              <a:t> </a:t>
            </a:r>
            <a:r>
              <a:rPr lang="en-US" sz="2800" dirty="0">
                <a:latin typeface="Times New Roman" panose="02020603050405020304" pitchFamily="18" charset="0"/>
                <a:cs typeface="Calibri"/>
              </a:rPr>
              <a:t>by</a:t>
            </a:r>
            <a:r>
              <a:rPr lang="en-US" sz="2800" spc="-50"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41" dirty="0">
                <a:latin typeface="Times New Roman" panose="02020603050405020304" pitchFamily="18" charset="0"/>
                <a:cs typeface="Calibri"/>
              </a:rPr>
              <a:t> </a:t>
            </a:r>
            <a:r>
              <a:rPr lang="en-US" sz="2800" spc="-9" dirty="0">
                <a:latin typeface="Times New Roman" panose="02020603050405020304" pitchFamily="18" charset="0"/>
                <a:cs typeface="Calibri"/>
              </a:rPr>
              <a:t>appellant</a:t>
            </a:r>
            <a:endParaRPr lang="en-US" sz="2800" dirty="0">
              <a:latin typeface="Times New Roman" panose="02020603050405020304" pitchFamily="18" charset="0"/>
              <a:cs typeface="Calibri"/>
            </a:endParaRPr>
          </a:p>
          <a:p>
            <a:pPr marL="354543" indent="-342900">
              <a:spcBef>
                <a:spcPts val="1650"/>
              </a:spcBef>
              <a:buClr>
                <a:schemeClr val="tx1"/>
              </a:buClr>
              <a:buSzPct val="83333"/>
              <a:buFont typeface="Arial" panose="020B0604020202020204" pitchFamily="34" charset="0"/>
              <a:buChar char="•"/>
              <a:tabLst>
                <a:tab pos="261393" algn="l"/>
              </a:tabLst>
            </a:pPr>
            <a:r>
              <a:rPr lang="en-US" sz="2800" spc="-105" dirty="0">
                <a:latin typeface="Times New Roman" panose="02020603050405020304" pitchFamily="18" charset="0"/>
                <a:cs typeface="Calibri"/>
              </a:rPr>
              <a:t>To</a:t>
            </a:r>
            <a:r>
              <a:rPr lang="en-US" sz="2800" spc="-18" dirty="0">
                <a:latin typeface="Times New Roman" panose="02020603050405020304" pitchFamily="18" charset="0"/>
                <a:cs typeface="Calibri"/>
              </a:rPr>
              <a:t> </a:t>
            </a:r>
            <a:r>
              <a:rPr lang="en-US" sz="2800" dirty="0">
                <a:latin typeface="Times New Roman" panose="02020603050405020304" pitchFamily="18" charset="0"/>
                <a:cs typeface="Calibri"/>
              </a:rPr>
              <a:t>rectify</a:t>
            </a:r>
            <a:r>
              <a:rPr lang="en-US" sz="2800" spc="-105" dirty="0">
                <a:latin typeface="Times New Roman" panose="02020603050405020304" pitchFamily="18" charset="0"/>
                <a:cs typeface="Calibri"/>
              </a:rPr>
              <a:t> </a:t>
            </a:r>
            <a:r>
              <a:rPr lang="en-US" sz="2800" spc="-9" dirty="0">
                <a:latin typeface="Times New Roman" panose="02020603050405020304" pitchFamily="18" charset="0"/>
                <a:cs typeface="Calibri"/>
              </a:rPr>
              <a:t>apparent</a:t>
            </a:r>
            <a:r>
              <a:rPr lang="en-US" sz="2800" spc="-50" dirty="0">
                <a:latin typeface="Times New Roman" panose="02020603050405020304" pitchFamily="18" charset="0"/>
                <a:cs typeface="Calibri"/>
              </a:rPr>
              <a:t> </a:t>
            </a:r>
            <a:r>
              <a:rPr lang="en-US" sz="2800" dirty="0">
                <a:latin typeface="Times New Roman" panose="02020603050405020304" pitchFamily="18" charset="0"/>
                <a:cs typeface="Calibri"/>
              </a:rPr>
              <a:t>errors</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in</a:t>
            </a:r>
            <a:r>
              <a:rPr lang="en-US" sz="2800" spc="-60"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64" dirty="0">
                <a:latin typeface="Times New Roman" panose="02020603050405020304" pitchFamily="18" charset="0"/>
                <a:cs typeface="Calibri"/>
              </a:rPr>
              <a:t> </a:t>
            </a:r>
            <a:r>
              <a:rPr lang="en-US" sz="2800" spc="-9" dirty="0">
                <a:latin typeface="Times New Roman" panose="02020603050405020304" pitchFamily="18" charset="0"/>
                <a:cs typeface="Calibri"/>
              </a:rPr>
              <a:t>order</a:t>
            </a:r>
            <a:endParaRPr lang="en-US" sz="2800" dirty="0">
              <a:latin typeface="Times New Roman" panose="02020603050405020304" pitchFamily="18" charset="0"/>
              <a:cs typeface="Calibri"/>
            </a:endParaRPr>
          </a:p>
        </p:txBody>
      </p:sp>
      <p:sp>
        <p:nvSpPr>
          <p:cNvPr id="3" name="object 10">
            <a:extLst>
              <a:ext uri="{FF2B5EF4-FFF2-40B4-BE49-F238E27FC236}">
                <a16:creationId xmlns:a16="http://schemas.microsoft.com/office/drawing/2014/main" xmlns="" id="{55536B63-D49C-2882-958A-BB65BE2709C2}"/>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47AB50B4-4075-760E-8EA9-059E083F5859}"/>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4443796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3853" y="238025"/>
            <a:ext cx="11028783" cy="504199"/>
          </a:xfrm>
          <a:prstGeom prst="rect">
            <a:avLst/>
          </a:prstGeom>
        </p:spPr>
        <p:txBody>
          <a:bodyPr vert="horz" wrap="square" lIns="0" tIns="11643" rIns="0" bIns="0" rtlCol="0" anchor="ctr">
            <a:spAutoFit/>
          </a:bodyPr>
          <a:lstStyle/>
          <a:p>
            <a:pPr marL="11643" marR="4657" indent="5240" algn="ctr">
              <a:lnSpc>
                <a:spcPct val="100000"/>
              </a:lnSpc>
              <a:spcBef>
                <a:spcPts val="92"/>
              </a:spcBef>
            </a:pPr>
            <a:r>
              <a:rPr sz="3200" b="1" i="1" spc="-9" dirty="0">
                <a:latin typeface="Times New Roman" panose="02020603050405020304" pitchFamily="18" charset="0"/>
                <a:cs typeface="Times New Roman" panose="02020603050405020304" pitchFamily="18" charset="0"/>
              </a:rPr>
              <a:t>Rule 46A- </a:t>
            </a:r>
            <a:r>
              <a:rPr lang="en-US" sz="3200" b="1" i="1" spc="-9" dirty="0">
                <a:latin typeface="Times New Roman" panose="02020603050405020304" pitchFamily="18" charset="0"/>
                <a:cs typeface="Times New Roman" panose="02020603050405020304" pitchFamily="18" charset="0"/>
              </a:rPr>
              <a:t>production of </a:t>
            </a:r>
            <a:r>
              <a:rPr sz="3200" b="1" i="1" spc="-9" dirty="0">
                <a:latin typeface="Times New Roman" panose="02020603050405020304" pitchFamily="18" charset="0"/>
                <a:cs typeface="Times New Roman" panose="02020603050405020304" pitchFamily="18" charset="0"/>
              </a:rPr>
              <a:t>additional evidences before CIT(A)…….</a:t>
            </a:r>
          </a:p>
        </p:txBody>
      </p:sp>
      <p:sp>
        <p:nvSpPr>
          <p:cNvPr id="8" name="object 8"/>
          <p:cNvSpPr txBox="1">
            <a:spLocks noGrp="1"/>
          </p:cNvSpPr>
          <p:nvPr>
            <p:ph type="sldNum" sz="quarter" idx="12"/>
          </p:nvPr>
        </p:nvSpPr>
        <p:spPr>
          <a:xfrm>
            <a:off x="11336694" y="6349617"/>
            <a:ext cx="578498" cy="248573"/>
          </a:xfrm>
          <a:prstGeom prst="rect">
            <a:avLst/>
          </a:prstGeom>
        </p:spPr>
        <p:txBody>
          <a:bodyPr vert="horz" wrap="square" lIns="0" tIns="2329" rIns="0" bIns="0" rtlCol="0">
            <a:spAutoFit/>
          </a:bodyPr>
          <a:lstStyle/>
          <a:p>
            <a:pPr marL="57635">
              <a:spcBef>
                <a:spcPts val="18"/>
              </a:spcBef>
            </a:pPr>
            <a:fld id="{81D60167-4931-47E6-BA6A-407CBD079E47}" type="slidenum">
              <a:rPr lang="en-IN" sz="1600" spc="-23" smtClean="0">
                <a:solidFill>
                  <a:schemeClr val="tx1"/>
                </a:solidFill>
              </a:rPr>
              <a:pPr marL="57635">
                <a:spcBef>
                  <a:spcPts val="18"/>
                </a:spcBef>
              </a:pPr>
              <a:t>28</a:t>
            </a:fld>
            <a:endParaRPr sz="1600" spc="-23" dirty="0">
              <a:solidFill>
                <a:schemeClr val="tx1"/>
              </a:solidFill>
            </a:endParaRPr>
          </a:p>
        </p:txBody>
      </p:sp>
      <p:sp>
        <p:nvSpPr>
          <p:cNvPr id="4" name="object 4"/>
          <p:cNvSpPr txBox="1"/>
          <p:nvPr/>
        </p:nvSpPr>
        <p:spPr>
          <a:xfrm>
            <a:off x="317240" y="1321540"/>
            <a:ext cx="11402008" cy="4812483"/>
          </a:xfrm>
          <a:prstGeom prst="rect">
            <a:avLst/>
          </a:prstGeom>
        </p:spPr>
        <p:txBody>
          <a:bodyPr vert="horz" wrap="square" lIns="0" tIns="11061" rIns="0" bIns="0" rtlCol="0">
            <a:spAutoFit/>
          </a:bodyPr>
          <a:lstStyle/>
          <a:p>
            <a:pPr marL="353961" marR="5240" indent="-342900" algn="just">
              <a:spcBef>
                <a:spcPts val="87"/>
              </a:spcBef>
              <a:buClr>
                <a:schemeClr val="tx1"/>
              </a:buClr>
              <a:buSzPct val="84090"/>
              <a:buFont typeface="Arial" panose="020B0604020202020204" pitchFamily="34" charset="0"/>
              <a:buChar char="•"/>
              <a:tabLst>
                <a:tab pos="261393" algn="l"/>
              </a:tabLst>
            </a:pPr>
            <a:r>
              <a:rPr lang="en-US" sz="2800" dirty="0">
                <a:latin typeface="Times New Roman" panose="02020603050405020304" pitchFamily="18" charset="0"/>
                <a:cs typeface="Calibri"/>
              </a:rPr>
              <a:t>Where</a:t>
            </a:r>
            <a:r>
              <a:rPr lang="en-US" sz="2800" spc="174"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174" dirty="0">
                <a:latin typeface="Times New Roman" panose="02020603050405020304" pitchFamily="18" charset="0"/>
                <a:cs typeface="Calibri"/>
              </a:rPr>
              <a:t> </a:t>
            </a:r>
            <a:r>
              <a:rPr lang="en-US" sz="2800" dirty="0">
                <a:latin typeface="Times New Roman" panose="02020603050405020304" pitchFamily="18" charset="0"/>
                <a:cs typeface="Calibri"/>
              </a:rPr>
              <a:t>AO</a:t>
            </a:r>
            <a:r>
              <a:rPr lang="en-US" sz="2800" spc="170" dirty="0">
                <a:latin typeface="Times New Roman" panose="02020603050405020304" pitchFamily="18" charset="0"/>
                <a:cs typeface="Calibri"/>
              </a:rPr>
              <a:t> </a:t>
            </a:r>
            <a:r>
              <a:rPr lang="en-US" sz="2800" dirty="0">
                <a:latin typeface="Times New Roman" panose="02020603050405020304" pitchFamily="18" charset="0"/>
                <a:cs typeface="Calibri"/>
              </a:rPr>
              <a:t>has</a:t>
            </a:r>
            <a:r>
              <a:rPr lang="en-US" sz="2800" spc="170" dirty="0">
                <a:latin typeface="Times New Roman" panose="02020603050405020304" pitchFamily="18" charset="0"/>
                <a:cs typeface="Calibri"/>
              </a:rPr>
              <a:t> </a:t>
            </a:r>
            <a:r>
              <a:rPr lang="en-US" sz="2800" dirty="0">
                <a:latin typeface="Times New Roman" panose="02020603050405020304" pitchFamily="18" charset="0"/>
                <a:cs typeface="Calibri"/>
              </a:rPr>
              <a:t>refused</a:t>
            </a:r>
            <a:r>
              <a:rPr lang="en-US" sz="2800" spc="165"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183" dirty="0">
                <a:latin typeface="Times New Roman" panose="02020603050405020304" pitchFamily="18" charset="0"/>
                <a:cs typeface="Calibri"/>
              </a:rPr>
              <a:t> </a:t>
            </a:r>
            <a:r>
              <a:rPr lang="en-US" sz="2800" dirty="0">
                <a:latin typeface="Times New Roman" panose="02020603050405020304" pitchFamily="18" charset="0"/>
                <a:cs typeface="Calibri"/>
              </a:rPr>
              <a:t>admit</a:t>
            </a:r>
            <a:r>
              <a:rPr lang="en-US" sz="2800" spc="187" dirty="0">
                <a:latin typeface="Times New Roman" panose="02020603050405020304" pitchFamily="18" charset="0"/>
                <a:cs typeface="Calibri"/>
              </a:rPr>
              <a:t> </a:t>
            </a:r>
            <a:r>
              <a:rPr lang="en-US" sz="2800" dirty="0">
                <a:latin typeface="Times New Roman" panose="02020603050405020304" pitchFamily="18" charset="0"/>
                <a:cs typeface="Calibri"/>
              </a:rPr>
              <a:t>evidence</a:t>
            </a:r>
            <a:r>
              <a:rPr lang="en-US" sz="2800" spc="170" dirty="0">
                <a:latin typeface="Times New Roman" panose="02020603050405020304" pitchFamily="18" charset="0"/>
                <a:cs typeface="Calibri"/>
              </a:rPr>
              <a:t> </a:t>
            </a:r>
            <a:r>
              <a:rPr lang="en-US" sz="2800" dirty="0">
                <a:latin typeface="Times New Roman" panose="02020603050405020304" pitchFamily="18" charset="0"/>
                <a:cs typeface="Calibri"/>
              </a:rPr>
              <a:t>which</a:t>
            </a:r>
            <a:r>
              <a:rPr lang="en-US" sz="2800" spc="170" dirty="0">
                <a:latin typeface="Times New Roman" panose="02020603050405020304" pitchFamily="18" charset="0"/>
                <a:cs typeface="Calibri"/>
              </a:rPr>
              <a:t> </a:t>
            </a:r>
            <a:r>
              <a:rPr lang="en-US" sz="2800" dirty="0">
                <a:latin typeface="Times New Roman" panose="02020603050405020304" pitchFamily="18" charset="0"/>
                <a:cs typeface="Calibri"/>
              </a:rPr>
              <a:t>ought</a:t>
            </a:r>
            <a:r>
              <a:rPr lang="en-US" sz="2800" spc="183"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170" dirty="0">
                <a:latin typeface="Times New Roman" panose="02020603050405020304" pitchFamily="18" charset="0"/>
                <a:cs typeface="Calibri"/>
              </a:rPr>
              <a:t> </a:t>
            </a:r>
            <a:r>
              <a:rPr lang="en-US" sz="2800" dirty="0">
                <a:latin typeface="Times New Roman" panose="02020603050405020304" pitchFamily="18" charset="0"/>
                <a:cs typeface="Calibri"/>
              </a:rPr>
              <a:t>have</a:t>
            </a:r>
            <a:r>
              <a:rPr lang="en-US" sz="2800" spc="165" dirty="0">
                <a:latin typeface="Times New Roman" panose="02020603050405020304" pitchFamily="18" charset="0"/>
                <a:cs typeface="Calibri"/>
              </a:rPr>
              <a:t> </a:t>
            </a:r>
            <a:r>
              <a:rPr lang="en-US" sz="2800" spc="-18" dirty="0">
                <a:latin typeface="Times New Roman" panose="02020603050405020304" pitchFamily="18" charset="0"/>
                <a:cs typeface="Calibri"/>
              </a:rPr>
              <a:t>been </a:t>
            </a:r>
            <a:r>
              <a:rPr lang="en-US" sz="2800" spc="-9" dirty="0">
                <a:latin typeface="Times New Roman" panose="02020603050405020304" pitchFamily="18" charset="0"/>
                <a:cs typeface="Calibri"/>
              </a:rPr>
              <a:t>admitted;</a:t>
            </a:r>
            <a:r>
              <a:rPr lang="en-US" sz="2800" spc="-50" dirty="0">
                <a:latin typeface="Times New Roman" panose="02020603050405020304" pitchFamily="18" charset="0"/>
                <a:cs typeface="Calibri"/>
              </a:rPr>
              <a:t> </a:t>
            </a:r>
            <a:r>
              <a:rPr lang="en-US" sz="2800" spc="-23" dirty="0">
                <a:latin typeface="Times New Roman" panose="02020603050405020304" pitchFamily="18" charset="0"/>
                <a:cs typeface="Calibri"/>
              </a:rPr>
              <a:t>or</a:t>
            </a:r>
            <a:endParaRPr lang="en-US" sz="2800" dirty="0">
              <a:latin typeface="Times New Roman" panose="02020603050405020304" pitchFamily="18" charset="0"/>
              <a:cs typeface="Calibri"/>
            </a:endParaRPr>
          </a:p>
          <a:p>
            <a:pPr marL="353961" marR="4657" indent="-342900" algn="just">
              <a:spcBef>
                <a:spcPts val="2420"/>
              </a:spcBef>
              <a:buClr>
                <a:schemeClr val="tx1"/>
              </a:buClr>
              <a:buSzPct val="84090"/>
              <a:buFont typeface="Arial" panose="020B0604020202020204" pitchFamily="34" charset="0"/>
              <a:buChar char="•"/>
              <a:tabLst>
                <a:tab pos="261393" algn="l"/>
              </a:tabLst>
            </a:pPr>
            <a:r>
              <a:rPr lang="en-US" sz="2800" dirty="0">
                <a:latin typeface="Times New Roman" panose="02020603050405020304" pitchFamily="18" charset="0"/>
                <a:cs typeface="Calibri"/>
              </a:rPr>
              <a:t>Where</a:t>
            </a:r>
            <a:r>
              <a:rPr lang="en-US" sz="2800" spc="284"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284" dirty="0">
                <a:latin typeface="Times New Roman" panose="02020603050405020304" pitchFamily="18" charset="0"/>
                <a:cs typeface="Calibri"/>
              </a:rPr>
              <a:t> </a:t>
            </a:r>
            <a:r>
              <a:rPr lang="en-US" sz="2800" dirty="0">
                <a:latin typeface="Times New Roman" panose="02020603050405020304" pitchFamily="18" charset="0"/>
                <a:cs typeface="Calibri"/>
              </a:rPr>
              <a:t>appellant</a:t>
            </a:r>
            <a:r>
              <a:rPr lang="en-US" sz="2800" spc="280" dirty="0">
                <a:latin typeface="Times New Roman" panose="02020603050405020304" pitchFamily="18" charset="0"/>
                <a:cs typeface="Calibri"/>
              </a:rPr>
              <a:t> </a:t>
            </a:r>
            <a:r>
              <a:rPr lang="en-US" sz="2800" dirty="0">
                <a:latin typeface="Times New Roman" panose="02020603050405020304" pitchFamily="18" charset="0"/>
                <a:cs typeface="Calibri"/>
              </a:rPr>
              <a:t>was</a:t>
            </a:r>
            <a:r>
              <a:rPr lang="en-US" sz="2800" spc="289" dirty="0">
                <a:latin typeface="Times New Roman" panose="02020603050405020304" pitchFamily="18" charset="0"/>
                <a:cs typeface="Calibri"/>
              </a:rPr>
              <a:t> </a:t>
            </a:r>
            <a:r>
              <a:rPr lang="en-US" sz="2800" dirty="0">
                <a:latin typeface="Times New Roman" panose="02020603050405020304" pitchFamily="18" charset="0"/>
                <a:cs typeface="Calibri"/>
              </a:rPr>
              <a:t>prevented</a:t>
            </a:r>
            <a:r>
              <a:rPr lang="en-US" sz="2800" spc="289" dirty="0">
                <a:latin typeface="Times New Roman" panose="02020603050405020304" pitchFamily="18" charset="0"/>
                <a:cs typeface="Calibri"/>
              </a:rPr>
              <a:t> </a:t>
            </a:r>
            <a:r>
              <a:rPr lang="en-US" sz="2800" dirty="0">
                <a:latin typeface="Times New Roman" panose="02020603050405020304" pitchFamily="18" charset="0"/>
                <a:cs typeface="Calibri"/>
              </a:rPr>
              <a:t>by</a:t>
            </a:r>
            <a:r>
              <a:rPr lang="en-US" sz="2800" spc="284" dirty="0">
                <a:latin typeface="Times New Roman" panose="02020603050405020304" pitchFamily="18" charset="0"/>
                <a:cs typeface="Calibri"/>
              </a:rPr>
              <a:t> </a:t>
            </a:r>
            <a:r>
              <a:rPr lang="en-US" sz="2800" dirty="0">
                <a:latin typeface="Times New Roman" panose="02020603050405020304" pitchFamily="18" charset="0"/>
                <a:cs typeface="Calibri"/>
              </a:rPr>
              <a:t>sufficient</a:t>
            </a:r>
            <a:r>
              <a:rPr lang="en-US" sz="2800" spc="298" dirty="0">
                <a:latin typeface="Times New Roman" panose="02020603050405020304" pitchFamily="18" charset="0"/>
                <a:cs typeface="Calibri"/>
              </a:rPr>
              <a:t> </a:t>
            </a:r>
            <a:r>
              <a:rPr lang="en-US" sz="2800" dirty="0">
                <a:latin typeface="Times New Roman" panose="02020603050405020304" pitchFamily="18" charset="0"/>
                <a:cs typeface="Calibri"/>
              </a:rPr>
              <a:t>cause</a:t>
            </a:r>
            <a:r>
              <a:rPr lang="en-US" sz="2800" spc="284" dirty="0">
                <a:latin typeface="Times New Roman" panose="02020603050405020304" pitchFamily="18" charset="0"/>
                <a:cs typeface="Calibri"/>
              </a:rPr>
              <a:t> </a:t>
            </a:r>
            <a:r>
              <a:rPr lang="en-US" sz="2800" dirty="0">
                <a:latin typeface="Times New Roman" panose="02020603050405020304" pitchFamily="18" charset="0"/>
                <a:cs typeface="Calibri"/>
              </a:rPr>
              <a:t>from</a:t>
            </a:r>
            <a:r>
              <a:rPr lang="en-US" sz="2800" spc="289" dirty="0">
                <a:latin typeface="Times New Roman" panose="02020603050405020304" pitchFamily="18" charset="0"/>
                <a:cs typeface="Calibri"/>
              </a:rPr>
              <a:t> </a:t>
            </a:r>
            <a:r>
              <a:rPr lang="en-US" sz="2800" spc="-9" dirty="0">
                <a:latin typeface="Times New Roman" panose="02020603050405020304" pitchFamily="18" charset="0"/>
                <a:cs typeface="Calibri"/>
              </a:rPr>
              <a:t>producing </a:t>
            </a:r>
            <a:r>
              <a:rPr lang="en-US" sz="2800" dirty="0">
                <a:latin typeface="Times New Roman" panose="02020603050405020304" pitchFamily="18" charset="0"/>
                <a:cs typeface="Calibri"/>
              </a:rPr>
              <a:t>the</a:t>
            </a:r>
            <a:r>
              <a:rPr lang="en-US" sz="2800" spc="-37" dirty="0">
                <a:latin typeface="Times New Roman" panose="02020603050405020304" pitchFamily="18" charset="0"/>
                <a:cs typeface="Calibri"/>
              </a:rPr>
              <a:t> </a:t>
            </a:r>
            <a:r>
              <a:rPr lang="en-US" sz="2800" dirty="0">
                <a:latin typeface="Times New Roman" panose="02020603050405020304" pitchFamily="18" charset="0"/>
                <a:cs typeface="Calibri"/>
              </a:rPr>
              <a:t>evidence</a:t>
            </a:r>
            <a:r>
              <a:rPr lang="en-US" sz="2800" spc="-32" dirty="0">
                <a:latin typeface="Times New Roman" panose="02020603050405020304" pitchFamily="18" charset="0"/>
                <a:cs typeface="Calibri"/>
              </a:rPr>
              <a:t> </a:t>
            </a:r>
            <a:r>
              <a:rPr lang="en-US" sz="2800" dirty="0">
                <a:latin typeface="Times New Roman" panose="02020603050405020304" pitchFamily="18" charset="0"/>
                <a:cs typeface="Calibri"/>
              </a:rPr>
              <a:t>which</a:t>
            </a:r>
            <a:r>
              <a:rPr lang="en-US" sz="2800" spc="-46" dirty="0">
                <a:latin typeface="Times New Roman" panose="02020603050405020304" pitchFamily="18" charset="0"/>
                <a:cs typeface="Calibri"/>
              </a:rPr>
              <a:t> </a:t>
            </a:r>
            <a:r>
              <a:rPr lang="en-US" sz="2800" dirty="0">
                <a:latin typeface="Times New Roman" panose="02020603050405020304" pitchFamily="18" charset="0"/>
                <a:cs typeface="Calibri"/>
              </a:rPr>
              <a:t>he</a:t>
            </a:r>
            <a:r>
              <a:rPr lang="en-US" sz="2800" spc="-28" dirty="0">
                <a:latin typeface="Times New Roman" panose="02020603050405020304" pitchFamily="18" charset="0"/>
                <a:cs typeface="Calibri"/>
              </a:rPr>
              <a:t> </a:t>
            </a:r>
            <a:r>
              <a:rPr lang="en-US" sz="2800" dirty="0">
                <a:latin typeface="Times New Roman" panose="02020603050405020304" pitchFamily="18" charset="0"/>
                <a:cs typeface="Calibri"/>
              </a:rPr>
              <a:t>was</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called</a:t>
            </a:r>
            <a:r>
              <a:rPr lang="en-US" sz="2800" spc="-46" dirty="0">
                <a:latin typeface="Times New Roman" panose="02020603050405020304" pitchFamily="18" charset="0"/>
                <a:cs typeface="Calibri"/>
              </a:rPr>
              <a:t> </a:t>
            </a:r>
            <a:r>
              <a:rPr lang="en-US" sz="2800" dirty="0">
                <a:latin typeface="Times New Roman" panose="02020603050405020304" pitchFamily="18" charset="0"/>
                <a:cs typeface="Calibri"/>
              </a:rPr>
              <a:t>upon</a:t>
            </a:r>
            <a:r>
              <a:rPr lang="en-US" sz="2800" spc="-46"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23" dirty="0">
                <a:latin typeface="Times New Roman" panose="02020603050405020304" pitchFamily="18" charset="0"/>
                <a:cs typeface="Calibri"/>
              </a:rPr>
              <a:t> </a:t>
            </a:r>
            <a:r>
              <a:rPr lang="en-US" sz="2800" dirty="0">
                <a:latin typeface="Times New Roman" panose="02020603050405020304" pitchFamily="18" charset="0"/>
                <a:cs typeface="Calibri"/>
              </a:rPr>
              <a:t>produce</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by</a:t>
            </a:r>
            <a:r>
              <a:rPr lang="en-US" sz="2800" spc="-37"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28" dirty="0">
                <a:latin typeface="Times New Roman" panose="02020603050405020304" pitchFamily="18" charset="0"/>
                <a:cs typeface="Calibri"/>
              </a:rPr>
              <a:t> </a:t>
            </a:r>
            <a:r>
              <a:rPr lang="en-US" sz="2800" dirty="0">
                <a:latin typeface="Times New Roman" panose="02020603050405020304" pitchFamily="18" charset="0"/>
                <a:cs typeface="Calibri"/>
              </a:rPr>
              <a:t>AO;</a:t>
            </a:r>
            <a:r>
              <a:rPr lang="en-US" sz="2800" spc="-37" dirty="0">
                <a:latin typeface="Times New Roman" panose="02020603050405020304" pitchFamily="18" charset="0"/>
                <a:cs typeface="Calibri"/>
              </a:rPr>
              <a:t> </a:t>
            </a:r>
            <a:r>
              <a:rPr lang="en-US" sz="2800" spc="-23" dirty="0">
                <a:latin typeface="Times New Roman" panose="02020603050405020304" pitchFamily="18" charset="0"/>
                <a:cs typeface="Calibri"/>
              </a:rPr>
              <a:t>or</a:t>
            </a:r>
            <a:endParaRPr lang="en-US" sz="2800" dirty="0">
              <a:latin typeface="Times New Roman" panose="02020603050405020304" pitchFamily="18" charset="0"/>
              <a:cs typeface="Calibri"/>
            </a:endParaRPr>
          </a:p>
          <a:p>
            <a:pPr marL="353961" marR="4657" indent="-342900" algn="just">
              <a:spcBef>
                <a:spcPts val="2420"/>
              </a:spcBef>
              <a:buClr>
                <a:schemeClr val="tx1"/>
              </a:buClr>
              <a:buSzPct val="84090"/>
              <a:buFont typeface="Arial" panose="020B0604020202020204" pitchFamily="34" charset="0"/>
              <a:buChar char="•"/>
              <a:tabLst>
                <a:tab pos="261393" algn="l"/>
              </a:tabLst>
            </a:pPr>
            <a:r>
              <a:rPr lang="en-US" sz="2800" dirty="0">
                <a:latin typeface="Times New Roman" panose="02020603050405020304" pitchFamily="18" charset="0"/>
                <a:cs typeface="Calibri"/>
              </a:rPr>
              <a:t>Where</a:t>
            </a:r>
            <a:r>
              <a:rPr lang="en-US" sz="2800" spc="284"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284" dirty="0">
                <a:latin typeface="Times New Roman" panose="02020603050405020304" pitchFamily="18" charset="0"/>
                <a:cs typeface="Calibri"/>
              </a:rPr>
              <a:t> </a:t>
            </a:r>
            <a:r>
              <a:rPr lang="en-US" sz="2800" dirty="0">
                <a:latin typeface="Times New Roman" panose="02020603050405020304" pitchFamily="18" charset="0"/>
                <a:cs typeface="Calibri"/>
              </a:rPr>
              <a:t>appellant</a:t>
            </a:r>
            <a:r>
              <a:rPr lang="en-US" sz="2800" spc="280" dirty="0">
                <a:latin typeface="Times New Roman" panose="02020603050405020304" pitchFamily="18" charset="0"/>
                <a:cs typeface="Calibri"/>
              </a:rPr>
              <a:t> </a:t>
            </a:r>
            <a:r>
              <a:rPr lang="en-US" sz="2800" dirty="0">
                <a:latin typeface="Times New Roman" panose="02020603050405020304" pitchFamily="18" charset="0"/>
                <a:cs typeface="Calibri"/>
              </a:rPr>
              <a:t>was</a:t>
            </a:r>
            <a:r>
              <a:rPr lang="en-US" sz="2800" spc="289" dirty="0">
                <a:latin typeface="Times New Roman" panose="02020603050405020304" pitchFamily="18" charset="0"/>
                <a:cs typeface="Calibri"/>
              </a:rPr>
              <a:t> </a:t>
            </a:r>
            <a:r>
              <a:rPr lang="en-US" sz="2800" dirty="0">
                <a:latin typeface="Times New Roman" panose="02020603050405020304" pitchFamily="18" charset="0"/>
                <a:cs typeface="Calibri"/>
              </a:rPr>
              <a:t>prevented</a:t>
            </a:r>
            <a:r>
              <a:rPr lang="en-US" sz="2800" spc="289" dirty="0">
                <a:latin typeface="Times New Roman" panose="02020603050405020304" pitchFamily="18" charset="0"/>
                <a:cs typeface="Calibri"/>
              </a:rPr>
              <a:t> </a:t>
            </a:r>
            <a:r>
              <a:rPr lang="en-US" sz="2800" dirty="0">
                <a:latin typeface="Times New Roman" panose="02020603050405020304" pitchFamily="18" charset="0"/>
                <a:cs typeface="Calibri"/>
              </a:rPr>
              <a:t>by</a:t>
            </a:r>
            <a:r>
              <a:rPr lang="en-US" sz="2800" spc="284" dirty="0">
                <a:latin typeface="Times New Roman" panose="02020603050405020304" pitchFamily="18" charset="0"/>
                <a:cs typeface="Calibri"/>
              </a:rPr>
              <a:t> </a:t>
            </a:r>
            <a:r>
              <a:rPr lang="en-US" sz="2800" dirty="0">
                <a:latin typeface="Times New Roman" panose="02020603050405020304" pitchFamily="18" charset="0"/>
                <a:cs typeface="Calibri"/>
              </a:rPr>
              <a:t>sufficient</a:t>
            </a:r>
            <a:r>
              <a:rPr lang="en-US" sz="2800" spc="298" dirty="0">
                <a:latin typeface="Times New Roman" panose="02020603050405020304" pitchFamily="18" charset="0"/>
                <a:cs typeface="Calibri"/>
              </a:rPr>
              <a:t> </a:t>
            </a:r>
            <a:r>
              <a:rPr lang="en-US" sz="2800" dirty="0">
                <a:latin typeface="Times New Roman" panose="02020603050405020304" pitchFamily="18" charset="0"/>
                <a:cs typeface="Calibri"/>
              </a:rPr>
              <a:t>cause</a:t>
            </a:r>
            <a:r>
              <a:rPr lang="en-US" sz="2800" spc="284" dirty="0">
                <a:latin typeface="Times New Roman" panose="02020603050405020304" pitchFamily="18" charset="0"/>
                <a:cs typeface="Calibri"/>
              </a:rPr>
              <a:t> </a:t>
            </a:r>
            <a:r>
              <a:rPr lang="en-US" sz="2800" dirty="0">
                <a:latin typeface="Times New Roman" panose="02020603050405020304" pitchFamily="18" charset="0"/>
                <a:cs typeface="Calibri"/>
              </a:rPr>
              <a:t>from</a:t>
            </a:r>
            <a:r>
              <a:rPr lang="en-US" sz="2800" spc="289" dirty="0">
                <a:latin typeface="Times New Roman" panose="02020603050405020304" pitchFamily="18" charset="0"/>
                <a:cs typeface="Calibri"/>
              </a:rPr>
              <a:t> </a:t>
            </a:r>
            <a:r>
              <a:rPr lang="en-US" sz="2800" spc="-9" dirty="0">
                <a:latin typeface="Times New Roman" panose="02020603050405020304" pitchFamily="18" charset="0"/>
                <a:cs typeface="Calibri"/>
              </a:rPr>
              <a:t>producing before</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41" dirty="0">
                <a:latin typeface="Times New Roman" panose="02020603050405020304" pitchFamily="18" charset="0"/>
                <a:cs typeface="Calibri"/>
              </a:rPr>
              <a:t> </a:t>
            </a:r>
            <a:r>
              <a:rPr lang="en-US" sz="2800" dirty="0">
                <a:latin typeface="Times New Roman" panose="02020603050405020304" pitchFamily="18" charset="0"/>
                <a:cs typeface="Calibri"/>
              </a:rPr>
              <a:t>AO</a:t>
            </a:r>
            <a:r>
              <a:rPr lang="en-US" sz="2800" spc="-28" dirty="0">
                <a:latin typeface="Times New Roman" panose="02020603050405020304" pitchFamily="18" charset="0"/>
                <a:cs typeface="Calibri"/>
              </a:rPr>
              <a:t> </a:t>
            </a:r>
            <a:r>
              <a:rPr lang="en-US" sz="2800" dirty="0">
                <a:latin typeface="Times New Roman" panose="02020603050405020304" pitchFamily="18" charset="0"/>
                <a:cs typeface="Calibri"/>
              </a:rPr>
              <a:t>any</a:t>
            </a:r>
            <a:r>
              <a:rPr lang="en-US" sz="2800" spc="-50" dirty="0">
                <a:latin typeface="Times New Roman" panose="02020603050405020304" pitchFamily="18" charset="0"/>
                <a:cs typeface="Calibri"/>
              </a:rPr>
              <a:t> </a:t>
            </a:r>
            <a:r>
              <a:rPr lang="en-US" sz="2800" dirty="0">
                <a:latin typeface="Times New Roman" panose="02020603050405020304" pitchFamily="18" charset="0"/>
                <a:cs typeface="Calibri"/>
              </a:rPr>
              <a:t>evidence</a:t>
            </a:r>
            <a:r>
              <a:rPr lang="en-US" sz="2800" spc="-32" dirty="0">
                <a:latin typeface="Times New Roman" panose="02020603050405020304" pitchFamily="18" charset="0"/>
                <a:cs typeface="Calibri"/>
              </a:rPr>
              <a:t> </a:t>
            </a:r>
            <a:r>
              <a:rPr lang="en-US" sz="2800" dirty="0">
                <a:latin typeface="Times New Roman" panose="02020603050405020304" pitchFamily="18" charset="0"/>
                <a:cs typeface="Calibri"/>
              </a:rPr>
              <a:t>which</a:t>
            </a:r>
            <a:r>
              <a:rPr lang="en-US" sz="2800" spc="-37" dirty="0">
                <a:latin typeface="Times New Roman" panose="02020603050405020304" pitchFamily="18" charset="0"/>
                <a:cs typeface="Calibri"/>
              </a:rPr>
              <a:t> </a:t>
            </a:r>
            <a:r>
              <a:rPr lang="en-US" sz="2800" dirty="0">
                <a:latin typeface="Times New Roman" panose="02020603050405020304" pitchFamily="18" charset="0"/>
                <a:cs typeface="Calibri"/>
              </a:rPr>
              <a:t>is</a:t>
            </a:r>
            <a:r>
              <a:rPr lang="en-US" sz="2800" spc="-46" dirty="0">
                <a:latin typeface="Times New Roman" panose="02020603050405020304" pitchFamily="18" charset="0"/>
                <a:cs typeface="Calibri"/>
              </a:rPr>
              <a:t> </a:t>
            </a:r>
            <a:r>
              <a:rPr lang="en-US" sz="2800" spc="-9" dirty="0">
                <a:latin typeface="Times New Roman" panose="02020603050405020304" pitchFamily="18" charset="0"/>
                <a:cs typeface="Calibri"/>
              </a:rPr>
              <a:t>relevant</a:t>
            </a:r>
            <a:r>
              <a:rPr lang="en-US" sz="2800" spc="-37"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37" dirty="0">
                <a:latin typeface="Times New Roman" panose="02020603050405020304" pitchFamily="18" charset="0"/>
                <a:cs typeface="Calibri"/>
              </a:rPr>
              <a:t> </a:t>
            </a:r>
            <a:r>
              <a:rPr lang="en-US" sz="2800" dirty="0">
                <a:latin typeface="Times New Roman" panose="02020603050405020304" pitchFamily="18" charset="0"/>
                <a:cs typeface="Calibri"/>
              </a:rPr>
              <a:t>any</a:t>
            </a:r>
            <a:r>
              <a:rPr lang="en-US" sz="2800" spc="-46" dirty="0">
                <a:latin typeface="Times New Roman" panose="02020603050405020304" pitchFamily="18" charset="0"/>
                <a:cs typeface="Calibri"/>
              </a:rPr>
              <a:t> </a:t>
            </a:r>
            <a:r>
              <a:rPr lang="en-US" sz="2800" dirty="0">
                <a:latin typeface="Times New Roman" panose="02020603050405020304" pitchFamily="18" charset="0"/>
                <a:cs typeface="Calibri"/>
              </a:rPr>
              <a:t>ground</a:t>
            </a:r>
            <a:r>
              <a:rPr lang="en-US" sz="2800" spc="-50" dirty="0">
                <a:latin typeface="Times New Roman" panose="02020603050405020304" pitchFamily="18" charset="0"/>
                <a:cs typeface="Calibri"/>
              </a:rPr>
              <a:t> </a:t>
            </a:r>
            <a:r>
              <a:rPr lang="en-US" sz="2800" dirty="0">
                <a:latin typeface="Times New Roman" panose="02020603050405020304" pitchFamily="18" charset="0"/>
                <a:cs typeface="Calibri"/>
              </a:rPr>
              <a:t>of</a:t>
            </a:r>
            <a:r>
              <a:rPr lang="en-US" sz="2800" spc="-37" dirty="0">
                <a:latin typeface="Times New Roman" panose="02020603050405020304" pitchFamily="18" charset="0"/>
                <a:cs typeface="Calibri"/>
              </a:rPr>
              <a:t> </a:t>
            </a:r>
            <a:r>
              <a:rPr lang="en-US" sz="2800" dirty="0">
                <a:latin typeface="Times New Roman" panose="02020603050405020304" pitchFamily="18" charset="0"/>
                <a:cs typeface="Calibri"/>
              </a:rPr>
              <a:t>appeal;</a:t>
            </a:r>
            <a:r>
              <a:rPr lang="en-US" sz="2800" spc="-60" dirty="0">
                <a:latin typeface="Times New Roman" panose="02020603050405020304" pitchFamily="18" charset="0"/>
                <a:cs typeface="Calibri"/>
              </a:rPr>
              <a:t> </a:t>
            </a:r>
            <a:r>
              <a:rPr lang="en-US" sz="2800" spc="-23" dirty="0">
                <a:latin typeface="Times New Roman" panose="02020603050405020304" pitchFamily="18" charset="0"/>
                <a:cs typeface="Calibri"/>
              </a:rPr>
              <a:t>or</a:t>
            </a:r>
            <a:endParaRPr lang="en-US" sz="2800" dirty="0">
              <a:latin typeface="Times New Roman" panose="02020603050405020304" pitchFamily="18" charset="0"/>
              <a:cs typeface="Calibri"/>
            </a:endParaRPr>
          </a:p>
          <a:p>
            <a:pPr marL="353961" marR="5822" indent="-342900" algn="just">
              <a:spcBef>
                <a:spcPts val="2420"/>
              </a:spcBef>
              <a:buClr>
                <a:schemeClr val="tx1"/>
              </a:buClr>
              <a:buSzPct val="84090"/>
              <a:buFont typeface="Arial" panose="020B0604020202020204" pitchFamily="34" charset="0"/>
              <a:buChar char="•"/>
              <a:tabLst>
                <a:tab pos="261393" algn="l"/>
              </a:tabLst>
            </a:pPr>
            <a:r>
              <a:rPr lang="en-US" sz="2800" dirty="0">
                <a:latin typeface="Times New Roman" panose="02020603050405020304" pitchFamily="18" charset="0"/>
                <a:cs typeface="Calibri"/>
              </a:rPr>
              <a:t>Where</a:t>
            </a:r>
            <a:r>
              <a:rPr lang="en-US" sz="2800" spc="73"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78" dirty="0">
                <a:latin typeface="Times New Roman" panose="02020603050405020304" pitchFamily="18" charset="0"/>
                <a:cs typeface="Calibri"/>
              </a:rPr>
              <a:t>  </a:t>
            </a:r>
            <a:r>
              <a:rPr lang="en-US" sz="2800" dirty="0">
                <a:latin typeface="Times New Roman" panose="02020603050405020304" pitchFamily="18" charset="0"/>
                <a:cs typeface="Calibri"/>
              </a:rPr>
              <a:t>AO</a:t>
            </a:r>
            <a:r>
              <a:rPr lang="en-US" sz="2800" spc="73" dirty="0">
                <a:latin typeface="Times New Roman" panose="02020603050405020304" pitchFamily="18" charset="0"/>
                <a:cs typeface="Calibri"/>
              </a:rPr>
              <a:t>  </a:t>
            </a:r>
            <a:r>
              <a:rPr lang="en-US" sz="2800" dirty="0">
                <a:latin typeface="Times New Roman" panose="02020603050405020304" pitchFamily="18" charset="0"/>
                <a:cs typeface="Calibri"/>
              </a:rPr>
              <a:t>has</a:t>
            </a:r>
            <a:r>
              <a:rPr lang="en-US" sz="2800" spc="78" dirty="0">
                <a:latin typeface="Times New Roman" panose="02020603050405020304" pitchFamily="18" charset="0"/>
                <a:cs typeface="Calibri"/>
              </a:rPr>
              <a:t>  </a:t>
            </a:r>
            <a:r>
              <a:rPr lang="en-US" sz="2800" dirty="0">
                <a:latin typeface="Times New Roman" panose="02020603050405020304" pitchFamily="18" charset="0"/>
                <a:cs typeface="Calibri"/>
              </a:rPr>
              <a:t>made</a:t>
            </a:r>
            <a:r>
              <a:rPr lang="en-US" sz="2800" spc="78"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73" dirty="0">
                <a:latin typeface="Times New Roman" panose="02020603050405020304" pitchFamily="18" charset="0"/>
                <a:cs typeface="Calibri"/>
              </a:rPr>
              <a:t>  </a:t>
            </a:r>
            <a:r>
              <a:rPr lang="en-US" sz="2800" dirty="0">
                <a:latin typeface="Times New Roman" panose="02020603050405020304" pitchFamily="18" charset="0"/>
                <a:cs typeface="Calibri"/>
              </a:rPr>
              <a:t>order</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appealed</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against</a:t>
            </a:r>
            <a:r>
              <a:rPr lang="en-US" sz="2800" spc="69" dirty="0">
                <a:latin typeface="Times New Roman" panose="02020603050405020304" pitchFamily="18" charset="0"/>
                <a:cs typeface="Calibri"/>
              </a:rPr>
              <a:t>  </a:t>
            </a:r>
            <a:r>
              <a:rPr lang="en-US" sz="2800" dirty="0">
                <a:latin typeface="Times New Roman" panose="02020603050405020304" pitchFamily="18" charset="0"/>
                <a:cs typeface="Calibri"/>
              </a:rPr>
              <a:t>without</a:t>
            </a:r>
            <a:r>
              <a:rPr lang="en-US" sz="2800" spc="69" dirty="0">
                <a:latin typeface="Times New Roman" panose="02020603050405020304" pitchFamily="18" charset="0"/>
                <a:cs typeface="Calibri"/>
              </a:rPr>
              <a:t>  </a:t>
            </a:r>
            <a:r>
              <a:rPr lang="en-US" sz="2800" spc="-9" dirty="0">
                <a:latin typeface="Times New Roman" panose="02020603050405020304" pitchFamily="18" charset="0"/>
                <a:cs typeface="Calibri"/>
              </a:rPr>
              <a:t>giving </a:t>
            </a:r>
            <a:r>
              <a:rPr lang="en-US" sz="2800" dirty="0">
                <a:latin typeface="Times New Roman" panose="02020603050405020304" pitchFamily="18" charset="0"/>
                <a:cs typeface="Calibri"/>
              </a:rPr>
              <a:t>sufficient</a:t>
            </a:r>
            <a:r>
              <a:rPr lang="en-US" sz="2800" spc="-28" dirty="0">
                <a:latin typeface="Times New Roman" panose="02020603050405020304" pitchFamily="18" charset="0"/>
                <a:cs typeface="Calibri"/>
              </a:rPr>
              <a:t> </a:t>
            </a:r>
            <a:r>
              <a:rPr lang="en-US" sz="2800" dirty="0">
                <a:latin typeface="Times New Roman" panose="02020603050405020304" pitchFamily="18" charset="0"/>
                <a:cs typeface="Calibri"/>
              </a:rPr>
              <a:t>opportunity</a:t>
            </a:r>
            <a:r>
              <a:rPr lang="en-US" sz="2800" spc="-9"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14" dirty="0">
                <a:latin typeface="Times New Roman" panose="02020603050405020304" pitchFamily="18" charset="0"/>
                <a:cs typeface="Calibri"/>
              </a:rPr>
              <a:t> </a:t>
            </a:r>
            <a:r>
              <a:rPr lang="en-US" sz="2800" dirty="0">
                <a:latin typeface="Times New Roman" panose="02020603050405020304" pitchFamily="18" charset="0"/>
                <a:cs typeface="Calibri"/>
              </a:rPr>
              <a:t>the</a:t>
            </a:r>
            <a:r>
              <a:rPr lang="en-US" sz="2800" spc="-14" dirty="0">
                <a:latin typeface="Times New Roman" panose="02020603050405020304" pitchFamily="18" charset="0"/>
                <a:cs typeface="Calibri"/>
              </a:rPr>
              <a:t> </a:t>
            </a:r>
            <a:r>
              <a:rPr lang="en-US" sz="2800" dirty="0">
                <a:latin typeface="Times New Roman" panose="02020603050405020304" pitchFamily="18" charset="0"/>
                <a:cs typeface="Calibri"/>
              </a:rPr>
              <a:t>appellant</a:t>
            </a:r>
            <a:r>
              <a:rPr lang="en-US" sz="2800" spc="-28"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23" dirty="0">
                <a:latin typeface="Times New Roman" panose="02020603050405020304" pitchFamily="18" charset="0"/>
                <a:cs typeface="Calibri"/>
              </a:rPr>
              <a:t> </a:t>
            </a:r>
            <a:r>
              <a:rPr lang="en-US" sz="2800" dirty="0">
                <a:latin typeface="Times New Roman" panose="02020603050405020304" pitchFamily="18" charset="0"/>
                <a:cs typeface="Calibri"/>
              </a:rPr>
              <a:t>adduce</a:t>
            </a:r>
            <a:r>
              <a:rPr lang="en-US" sz="2800" spc="-14" dirty="0">
                <a:latin typeface="Times New Roman" panose="02020603050405020304" pitchFamily="18" charset="0"/>
                <a:cs typeface="Calibri"/>
              </a:rPr>
              <a:t> </a:t>
            </a:r>
            <a:r>
              <a:rPr lang="en-US" sz="2800" dirty="0">
                <a:latin typeface="Times New Roman" panose="02020603050405020304" pitchFamily="18" charset="0"/>
                <a:cs typeface="Calibri"/>
              </a:rPr>
              <a:t>evidence</a:t>
            </a:r>
            <a:r>
              <a:rPr lang="en-US" sz="2800" spc="-14" dirty="0">
                <a:latin typeface="Times New Roman" panose="02020603050405020304" pitchFamily="18" charset="0"/>
                <a:cs typeface="Calibri"/>
              </a:rPr>
              <a:t> </a:t>
            </a:r>
            <a:r>
              <a:rPr lang="en-US" sz="2800" dirty="0">
                <a:latin typeface="Times New Roman" panose="02020603050405020304" pitchFamily="18" charset="0"/>
                <a:cs typeface="Calibri"/>
              </a:rPr>
              <a:t>relevant</a:t>
            </a:r>
            <a:r>
              <a:rPr lang="en-US" sz="2800" spc="-18" dirty="0">
                <a:latin typeface="Times New Roman" panose="02020603050405020304" pitchFamily="18" charset="0"/>
                <a:cs typeface="Calibri"/>
              </a:rPr>
              <a:t> </a:t>
            </a:r>
            <a:r>
              <a:rPr lang="en-US" sz="2800" dirty="0">
                <a:latin typeface="Times New Roman" panose="02020603050405020304" pitchFamily="18" charset="0"/>
                <a:cs typeface="Calibri"/>
              </a:rPr>
              <a:t>to</a:t>
            </a:r>
            <a:r>
              <a:rPr lang="en-US" sz="2800" spc="-14" dirty="0">
                <a:latin typeface="Times New Roman" panose="02020603050405020304" pitchFamily="18" charset="0"/>
                <a:cs typeface="Calibri"/>
              </a:rPr>
              <a:t> </a:t>
            </a:r>
            <a:r>
              <a:rPr lang="en-US" sz="2800" spc="-23" dirty="0">
                <a:latin typeface="Times New Roman" panose="02020603050405020304" pitchFamily="18" charset="0"/>
                <a:cs typeface="Calibri"/>
              </a:rPr>
              <a:t>any </a:t>
            </a:r>
            <a:r>
              <a:rPr lang="en-US" sz="2800" dirty="0">
                <a:latin typeface="Times New Roman" panose="02020603050405020304" pitchFamily="18" charset="0"/>
                <a:cs typeface="Calibri"/>
              </a:rPr>
              <a:t>ground</a:t>
            </a:r>
            <a:r>
              <a:rPr lang="en-US" sz="2800" spc="-64" dirty="0">
                <a:latin typeface="Times New Roman" panose="02020603050405020304" pitchFamily="18" charset="0"/>
                <a:cs typeface="Calibri"/>
              </a:rPr>
              <a:t> </a:t>
            </a:r>
            <a:r>
              <a:rPr lang="en-US" sz="2800" dirty="0">
                <a:latin typeface="Times New Roman" panose="02020603050405020304" pitchFamily="18" charset="0"/>
                <a:cs typeface="Calibri"/>
              </a:rPr>
              <a:t>of</a:t>
            </a:r>
            <a:r>
              <a:rPr lang="en-US" sz="2800" spc="-37" dirty="0">
                <a:latin typeface="Times New Roman" panose="02020603050405020304" pitchFamily="18" charset="0"/>
                <a:cs typeface="Calibri"/>
              </a:rPr>
              <a:t> </a:t>
            </a:r>
            <a:r>
              <a:rPr lang="en-US" sz="2800" spc="-9" dirty="0">
                <a:latin typeface="Times New Roman" panose="02020603050405020304" pitchFamily="18" charset="0"/>
                <a:cs typeface="Calibri"/>
              </a:rPr>
              <a:t>appeal.</a:t>
            </a:r>
            <a:endParaRPr lang="en-US" sz="2800" dirty="0">
              <a:latin typeface="Times New Roman" panose="02020603050405020304" pitchFamily="18" charset="0"/>
              <a:cs typeface="Calibri"/>
            </a:endParaRPr>
          </a:p>
        </p:txBody>
      </p:sp>
      <p:sp>
        <p:nvSpPr>
          <p:cNvPr id="3" name="object 10">
            <a:extLst>
              <a:ext uri="{FF2B5EF4-FFF2-40B4-BE49-F238E27FC236}">
                <a16:creationId xmlns:a16="http://schemas.microsoft.com/office/drawing/2014/main" xmlns="" id="{150BE50B-CDE3-B64D-061E-DE8F971262C1}"/>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7A62F5B2-2F19-7CBA-4AC6-FC4D246BE38B}"/>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580600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795425" y="461394"/>
            <a:ext cx="2601150" cy="504199"/>
          </a:xfrm>
          <a:prstGeom prst="rect">
            <a:avLst/>
          </a:prstGeom>
        </p:spPr>
        <p:txBody>
          <a:bodyPr vert="horz" wrap="square" lIns="0" tIns="11643" rIns="0" bIns="0" rtlCol="0">
            <a:spAutoFit/>
          </a:bodyPr>
          <a:lstStyle/>
          <a:p>
            <a:pPr marL="11643">
              <a:spcBef>
                <a:spcPts val="92"/>
              </a:spcBef>
            </a:pPr>
            <a:r>
              <a:rPr sz="3200" b="1" i="1" spc="-9" dirty="0">
                <a:latin typeface="Times New Roman" panose="02020603050405020304" pitchFamily="18" charset="0"/>
                <a:ea typeface="+mj-ea"/>
                <a:cs typeface="Times New Roman" panose="02020603050405020304" pitchFamily="18" charset="0"/>
              </a:rPr>
              <a:t>Rule</a:t>
            </a:r>
            <a:r>
              <a:rPr lang="en-US" sz="3200" b="1" i="1" spc="-9" dirty="0">
                <a:latin typeface="Times New Roman" panose="02020603050405020304" pitchFamily="18" charset="0"/>
                <a:ea typeface="+mj-ea"/>
                <a:cs typeface="Times New Roman" panose="02020603050405020304" pitchFamily="18" charset="0"/>
              </a:rPr>
              <a:t> </a:t>
            </a:r>
            <a:r>
              <a:rPr sz="3200" b="1" i="1" spc="-9" dirty="0">
                <a:latin typeface="Times New Roman" panose="02020603050405020304" pitchFamily="18" charset="0"/>
                <a:ea typeface="+mj-ea"/>
                <a:cs typeface="Times New Roman" panose="02020603050405020304" pitchFamily="18" charset="0"/>
              </a:rPr>
              <a:t>46A…</a:t>
            </a:r>
          </a:p>
        </p:txBody>
      </p:sp>
      <p:sp>
        <p:nvSpPr>
          <p:cNvPr id="9" name="object 9"/>
          <p:cNvSpPr txBox="1"/>
          <p:nvPr/>
        </p:nvSpPr>
        <p:spPr>
          <a:xfrm>
            <a:off x="279918" y="1361673"/>
            <a:ext cx="11691258" cy="5009290"/>
          </a:xfrm>
          <a:prstGeom prst="rect">
            <a:avLst/>
          </a:prstGeom>
        </p:spPr>
        <p:txBody>
          <a:bodyPr vert="horz" wrap="square" lIns="0" tIns="81504" rIns="0" bIns="0" rtlCol="0">
            <a:spAutoFit/>
          </a:bodyPr>
          <a:lstStyle/>
          <a:p>
            <a:pPr marL="11643">
              <a:spcBef>
                <a:spcPts val="642"/>
              </a:spcBef>
            </a:pPr>
            <a:r>
              <a:rPr sz="2600" b="1" spc="-9" dirty="0">
                <a:latin typeface="Times New Roman" panose="02020603050405020304" pitchFamily="18" charset="0"/>
                <a:cs typeface="Calibri"/>
              </a:rPr>
              <a:t>Sub-</a:t>
            </a:r>
            <a:r>
              <a:rPr sz="2600" b="1" dirty="0">
                <a:latin typeface="Times New Roman" panose="02020603050405020304" pitchFamily="18" charset="0"/>
                <a:cs typeface="Calibri"/>
              </a:rPr>
              <a:t>rule</a:t>
            </a:r>
            <a:r>
              <a:rPr sz="2600" b="1" spc="-28" dirty="0">
                <a:latin typeface="Times New Roman" panose="02020603050405020304" pitchFamily="18" charset="0"/>
                <a:cs typeface="Calibri"/>
              </a:rPr>
              <a:t> </a:t>
            </a:r>
            <a:r>
              <a:rPr sz="2600" b="1" spc="-23" dirty="0">
                <a:latin typeface="Times New Roman" panose="02020603050405020304" pitchFamily="18" charset="0"/>
                <a:cs typeface="Calibri"/>
              </a:rPr>
              <a:t>(2)</a:t>
            </a:r>
            <a:endParaRPr sz="2600" dirty="0">
              <a:latin typeface="Times New Roman" panose="02020603050405020304" pitchFamily="18" charset="0"/>
              <a:cs typeface="Calibri"/>
            </a:endParaRPr>
          </a:p>
          <a:p>
            <a:pPr marL="11643" algn="just">
              <a:spcBef>
                <a:spcPts val="550"/>
              </a:spcBef>
            </a:pPr>
            <a:r>
              <a:rPr sz="2600" dirty="0">
                <a:latin typeface="Times New Roman" panose="02020603050405020304" pitchFamily="18" charset="0"/>
                <a:cs typeface="Calibri"/>
              </a:rPr>
              <a:t>No</a:t>
            </a:r>
            <a:r>
              <a:rPr sz="2600" spc="284" dirty="0">
                <a:latin typeface="Times New Roman" panose="02020603050405020304" pitchFamily="18" charset="0"/>
                <a:cs typeface="Calibri"/>
              </a:rPr>
              <a:t> </a:t>
            </a:r>
            <a:r>
              <a:rPr sz="2600" dirty="0">
                <a:latin typeface="Times New Roman" panose="02020603050405020304" pitchFamily="18" charset="0"/>
                <a:cs typeface="Calibri"/>
              </a:rPr>
              <a:t>evidence</a:t>
            </a:r>
            <a:r>
              <a:rPr sz="2600" spc="307" dirty="0">
                <a:latin typeface="Times New Roman" panose="02020603050405020304" pitchFamily="18" charset="0"/>
                <a:cs typeface="Calibri"/>
              </a:rPr>
              <a:t> </a:t>
            </a:r>
            <a:r>
              <a:rPr sz="2600" dirty="0">
                <a:latin typeface="Times New Roman" panose="02020603050405020304" pitchFamily="18" charset="0"/>
                <a:cs typeface="Calibri"/>
              </a:rPr>
              <a:t>shall</a:t>
            </a:r>
            <a:r>
              <a:rPr sz="2600" spc="298" dirty="0">
                <a:latin typeface="Times New Roman" panose="02020603050405020304" pitchFamily="18" charset="0"/>
                <a:cs typeface="Calibri"/>
              </a:rPr>
              <a:t> </a:t>
            </a:r>
            <a:r>
              <a:rPr sz="2600" dirty="0">
                <a:latin typeface="Times New Roman" panose="02020603050405020304" pitchFamily="18" charset="0"/>
                <a:cs typeface="Calibri"/>
              </a:rPr>
              <a:t>be</a:t>
            </a:r>
            <a:r>
              <a:rPr sz="2600" spc="303" dirty="0">
                <a:latin typeface="Times New Roman" panose="02020603050405020304" pitchFamily="18" charset="0"/>
                <a:cs typeface="Calibri"/>
              </a:rPr>
              <a:t> </a:t>
            </a:r>
            <a:r>
              <a:rPr sz="2600" dirty="0">
                <a:latin typeface="Times New Roman" panose="02020603050405020304" pitchFamily="18" charset="0"/>
                <a:cs typeface="Calibri"/>
              </a:rPr>
              <a:t>admitted</a:t>
            </a:r>
            <a:r>
              <a:rPr sz="2600" spc="298" dirty="0">
                <a:latin typeface="Times New Roman" panose="02020603050405020304" pitchFamily="18" charset="0"/>
                <a:cs typeface="Calibri"/>
              </a:rPr>
              <a:t> </a:t>
            </a:r>
            <a:r>
              <a:rPr sz="2600" dirty="0">
                <a:latin typeface="Times New Roman" panose="02020603050405020304" pitchFamily="18" charset="0"/>
                <a:cs typeface="Calibri"/>
              </a:rPr>
              <a:t>under</a:t>
            </a:r>
            <a:r>
              <a:rPr sz="2600" spc="298" dirty="0">
                <a:latin typeface="Times New Roman" panose="02020603050405020304" pitchFamily="18" charset="0"/>
                <a:cs typeface="Calibri"/>
              </a:rPr>
              <a:t> </a:t>
            </a:r>
            <a:r>
              <a:rPr sz="2600" spc="-18" dirty="0">
                <a:latin typeface="Times New Roman" panose="02020603050405020304" pitchFamily="18" charset="0"/>
                <a:cs typeface="Calibri"/>
              </a:rPr>
              <a:t>sub-</a:t>
            </a:r>
            <a:r>
              <a:rPr sz="2600" dirty="0">
                <a:latin typeface="Times New Roman" panose="02020603050405020304" pitchFamily="18" charset="0"/>
                <a:cs typeface="Calibri"/>
              </a:rPr>
              <a:t>rule</a:t>
            </a:r>
            <a:r>
              <a:rPr sz="2600" spc="312" dirty="0">
                <a:latin typeface="Times New Roman" panose="02020603050405020304" pitchFamily="18" charset="0"/>
                <a:cs typeface="Calibri"/>
              </a:rPr>
              <a:t> </a:t>
            </a:r>
            <a:r>
              <a:rPr sz="2600" dirty="0">
                <a:latin typeface="Times New Roman" panose="02020603050405020304" pitchFamily="18" charset="0"/>
                <a:cs typeface="Calibri"/>
              </a:rPr>
              <a:t>(1)</a:t>
            </a:r>
            <a:r>
              <a:rPr sz="2600" spc="289" dirty="0">
                <a:latin typeface="Times New Roman" panose="02020603050405020304" pitchFamily="18" charset="0"/>
                <a:cs typeface="Calibri"/>
              </a:rPr>
              <a:t> </a:t>
            </a:r>
            <a:r>
              <a:rPr sz="2600" dirty="0">
                <a:latin typeface="Times New Roman" panose="02020603050405020304" pitchFamily="18" charset="0"/>
                <a:cs typeface="Calibri"/>
              </a:rPr>
              <a:t>unless</a:t>
            </a:r>
            <a:r>
              <a:rPr sz="2600" spc="298"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298" dirty="0">
                <a:latin typeface="Times New Roman" panose="02020603050405020304" pitchFamily="18" charset="0"/>
                <a:cs typeface="Calibri"/>
              </a:rPr>
              <a:t> </a:t>
            </a:r>
            <a:r>
              <a:rPr sz="2600" spc="-9" dirty="0" smtClean="0">
                <a:latin typeface="Times New Roman" panose="02020603050405020304" pitchFamily="18" charset="0"/>
                <a:cs typeface="Calibri"/>
              </a:rPr>
              <a:t>CIT(A)</a:t>
            </a:r>
            <a:r>
              <a:rPr lang="en-US" sz="2600" dirty="0">
                <a:latin typeface="Times New Roman" panose="02020603050405020304" pitchFamily="18" charset="0"/>
                <a:cs typeface="Calibri"/>
              </a:rPr>
              <a:t> </a:t>
            </a:r>
            <a:r>
              <a:rPr sz="2600" b="1" dirty="0" smtClean="0">
                <a:latin typeface="Times New Roman" panose="02020603050405020304" pitchFamily="18" charset="0"/>
                <a:cs typeface="Calibri"/>
              </a:rPr>
              <a:t>records</a:t>
            </a:r>
            <a:r>
              <a:rPr sz="2600" b="1" spc="-78" dirty="0" smtClean="0">
                <a:latin typeface="Times New Roman" panose="02020603050405020304" pitchFamily="18" charset="0"/>
                <a:cs typeface="Calibri"/>
              </a:rPr>
              <a:t> </a:t>
            </a:r>
            <a:r>
              <a:rPr sz="2600" b="1" dirty="0">
                <a:latin typeface="Times New Roman" panose="02020603050405020304" pitchFamily="18" charset="0"/>
                <a:cs typeface="Calibri"/>
              </a:rPr>
              <a:t>the</a:t>
            </a:r>
            <a:r>
              <a:rPr sz="2600" b="1" spc="-37" dirty="0">
                <a:latin typeface="Times New Roman" panose="02020603050405020304" pitchFamily="18" charset="0"/>
                <a:cs typeface="Calibri"/>
              </a:rPr>
              <a:t> </a:t>
            </a:r>
            <a:r>
              <a:rPr sz="2600" b="1" dirty="0">
                <a:latin typeface="Times New Roman" panose="02020603050405020304" pitchFamily="18" charset="0"/>
                <a:cs typeface="Calibri"/>
              </a:rPr>
              <a:t>reasons</a:t>
            </a:r>
            <a:r>
              <a:rPr sz="2600" b="1" spc="-50" dirty="0">
                <a:latin typeface="Times New Roman" panose="02020603050405020304" pitchFamily="18" charset="0"/>
                <a:cs typeface="Calibri"/>
              </a:rPr>
              <a:t> </a:t>
            </a:r>
            <a:r>
              <a:rPr sz="2600" b="1" dirty="0">
                <a:latin typeface="Times New Roman" panose="02020603050405020304" pitchFamily="18" charset="0"/>
                <a:cs typeface="Calibri"/>
              </a:rPr>
              <a:t>for</a:t>
            </a:r>
            <a:r>
              <a:rPr sz="2600" b="1" spc="-50" dirty="0">
                <a:latin typeface="Times New Roman" panose="02020603050405020304" pitchFamily="18" charset="0"/>
                <a:cs typeface="Calibri"/>
              </a:rPr>
              <a:t> </a:t>
            </a:r>
            <a:r>
              <a:rPr sz="2600" b="1" dirty="0">
                <a:latin typeface="Times New Roman" panose="02020603050405020304" pitchFamily="18" charset="0"/>
                <a:cs typeface="Calibri"/>
              </a:rPr>
              <a:t>its</a:t>
            </a:r>
            <a:r>
              <a:rPr sz="2600" b="1" spc="-46" dirty="0">
                <a:latin typeface="Times New Roman" panose="02020603050405020304" pitchFamily="18" charset="0"/>
                <a:cs typeface="Calibri"/>
              </a:rPr>
              <a:t> </a:t>
            </a:r>
            <a:r>
              <a:rPr sz="2600" b="1" dirty="0">
                <a:latin typeface="Times New Roman" panose="02020603050405020304" pitchFamily="18" charset="0"/>
                <a:cs typeface="Calibri"/>
              </a:rPr>
              <a:t>admission</a:t>
            </a:r>
            <a:r>
              <a:rPr sz="2600" b="1" spc="-41" dirty="0">
                <a:latin typeface="Times New Roman" panose="02020603050405020304" pitchFamily="18" charset="0"/>
                <a:cs typeface="Calibri"/>
              </a:rPr>
              <a:t> </a:t>
            </a:r>
            <a:r>
              <a:rPr sz="2600" b="1" dirty="0">
                <a:latin typeface="Times New Roman" panose="02020603050405020304" pitchFamily="18" charset="0"/>
                <a:cs typeface="Calibri"/>
              </a:rPr>
              <a:t>in</a:t>
            </a:r>
            <a:r>
              <a:rPr sz="2600" b="1" spc="-50" dirty="0">
                <a:latin typeface="Times New Roman" panose="02020603050405020304" pitchFamily="18" charset="0"/>
                <a:cs typeface="Calibri"/>
              </a:rPr>
              <a:t> </a:t>
            </a:r>
            <a:r>
              <a:rPr sz="2600" b="1" spc="-9" dirty="0">
                <a:latin typeface="Times New Roman" panose="02020603050405020304" pitchFamily="18" charset="0"/>
                <a:cs typeface="Calibri"/>
              </a:rPr>
              <a:t>writing</a:t>
            </a:r>
            <a:r>
              <a:rPr sz="2600" spc="-9" dirty="0">
                <a:latin typeface="Times New Roman" panose="02020603050405020304" pitchFamily="18" charset="0"/>
                <a:cs typeface="Calibri"/>
              </a:rPr>
              <a:t>.</a:t>
            </a:r>
            <a:endParaRPr sz="2600" dirty="0">
              <a:latin typeface="Times New Roman" panose="02020603050405020304" pitchFamily="18" charset="0"/>
              <a:cs typeface="Calibri"/>
            </a:endParaRPr>
          </a:p>
          <a:p>
            <a:pPr>
              <a:spcBef>
                <a:spcPts val="1054"/>
              </a:spcBef>
            </a:pPr>
            <a:endParaRPr sz="2600" dirty="0">
              <a:latin typeface="Times New Roman" panose="02020603050405020304" pitchFamily="18" charset="0"/>
              <a:cs typeface="Calibri"/>
            </a:endParaRPr>
          </a:p>
          <a:p>
            <a:pPr marL="11643" algn="just"/>
            <a:r>
              <a:rPr sz="2600" b="1" spc="-9" dirty="0">
                <a:latin typeface="Times New Roman" panose="02020603050405020304" pitchFamily="18" charset="0"/>
                <a:cs typeface="Calibri"/>
              </a:rPr>
              <a:t>Sub-</a:t>
            </a:r>
            <a:r>
              <a:rPr sz="2600" b="1" dirty="0">
                <a:latin typeface="Times New Roman" panose="02020603050405020304" pitchFamily="18" charset="0"/>
                <a:cs typeface="Calibri"/>
              </a:rPr>
              <a:t>rule</a:t>
            </a:r>
            <a:r>
              <a:rPr sz="2600" b="1" spc="-28" dirty="0">
                <a:latin typeface="Times New Roman" panose="02020603050405020304" pitchFamily="18" charset="0"/>
                <a:cs typeface="Calibri"/>
              </a:rPr>
              <a:t> </a:t>
            </a:r>
            <a:r>
              <a:rPr sz="2600" b="1" spc="-23" dirty="0">
                <a:latin typeface="Times New Roman" panose="02020603050405020304" pitchFamily="18" charset="0"/>
                <a:cs typeface="Calibri"/>
              </a:rPr>
              <a:t>(3)</a:t>
            </a:r>
            <a:endParaRPr sz="2600" dirty="0">
              <a:latin typeface="Times New Roman" panose="02020603050405020304" pitchFamily="18" charset="0"/>
              <a:cs typeface="Calibri"/>
            </a:endParaRPr>
          </a:p>
          <a:p>
            <a:pPr marL="11643" marR="4657" algn="just">
              <a:spcBef>
                <a:spcPts val="550"/>
              </a:spcBef>
            </a:pPr>
            <a:r>
              <a:rPr sz="2600" dirty="0">
                <a:latin typeface="Times New Roman" panose="02020603050405020304" pitchFamily="18" charset="0"/>
                <a:cs typeface="Calibri"/>
              </a:rPr>
              <a:t>The</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CIT(A)</a:t>
            </a:r>
            <a:r>
              <a:rPr sz="2600" spc="174" dirty="0">
                <a:latin typeface="Times New Roman" panose="02020603050405020304" pitchFamily="18" charset="0"/>
                <a:cs typeface="Calibri"/>
              </a:rPr>
              <a:t> </a:t>
            </a:r>
            <a:r>
              <a:rPr sz="2600" dirty="0">
                <a:latin typeface="Times New Roman" panose="02020603050405020304" pitchFamily="18" charset="0"/>
                <a:cs typeface="Calibri"/>
              </a:rPr>
              <a:t>shall</a:t>
            </a:r>
            <a:r>
              <a:rPr sz="2600" spc="174" dirty="0">
                <a:latin typeface="Times New Roman" panose="02020603050405020304" pitchFamily="18" charset="0"/>
                <a:cs typeface="Calibri"/>
              </a:rPr>
              <a:t> </a:t>
            </a:r>
            <a:r>
              <a:rPr sz="2600" dirty="0">
                <a:latin typeface="Times New Roman" panose="02020603050405020304" pitchFamily="18" charset="0"/>
                <a:cs typeface="Calibri"/>
              </a:rPr>
              <a:t>not</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take</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into</a:t>
            </a:r>
            <a:r>
              <a:rPr sz="2600" spc="165" dirty="0">
                <a:latin typeface="Times New Roman" panose="02020603050405020304" pitchFamily="18" charset="0"/>
                <a:cs typeface="Calibri"/>
              </a:rPr>
              <a:t> </a:t>
            </a:r>
            <a:r>
              <a:rPr sz="2600" dirty="0">
                <a:latin typeface="Times New Roman" panose="02020603050405020304" pitchFamily="18" charset="0"/>
                <a:cs typeface="Calibri"/>
              </a:rPr>
              <a:t>account</a:t>
            </a:r>
            <a:r>
              <a:rPr sz="2600" spc="174" dirty="0">
                <a:latin typeface="Times New Roman" panose="02020603050405020304" pitchFamily="18" charset="0"/>
                <a:cs typeface="Calibri"/>
              </a:rPr>
              <a:t> </a:t>
            </a:r>
            <a:r>
              <a:rPr sz="2600" dirty="0">
                <a:latin typeface="Times New Roman" panose="02020603050405020304" pitchFamily="18" charset="0"/>
                <a:cs typeface="Calibri"/>
              </a:rPr>
              <a:t>any</a:t>
            </a:r>
            <a:r>
              <a:rPr sz="2600" spc="179" dirty="0">
                <a:latin typeface="Times New Roman" panose="02020603050405020304" pitchFamily="18" charset="0"/>
                <a:cs typeface="Calibri"/>
              </a:rPr>
              <a:t> </a:t>
            </a:r>
            <a:r>
              <a:rPr sz="2600" dirty="0">
                <a:latin typeface="Times New Roman" panose="02020603050405020304" pitchFamily="18" charset="0"/>
                <a:cs typeface="Calibri"/>
              </a:rPr>
              <a:t>evidence</a:t>
            </a:r>
            <a:r>
              <a:rPr sz="2600" spc="174" dirty="0">
                <a:latin typeface="Times New Roman" panose="02020603050405020304" pitchFamily="18" charset="0"/>
                <a:cs typeface="Calibri"/>
              </a:rPr>
              <a:t> </a:t>
            </a:r>
            <a:r>
              <a:rPr sz="2600" dirty="0">
                <a:latin typeface="Times New Roman" panose="02020603050405020304" pitchFamily="18" charset="0"/>
                <a:cs typeface="Calibri"/>
              </a:rPr>
              <a:t>produced</a:t>
            </a:r>
            <a:r>
              <a:rPr sz="2600" spc="170" dirty="0">
                <a:latin typeface="Times New Roman" panose="02020603050405020304" pitchFamily="18" charset="0"/>
                <a:cs typeface="Calibri"/>
              </a:rPr>
              <a:t> </a:t>
            </a:r>
            <a:r>
              <a:rPr sz="2600" spc="-9" dirty="0">
                <a:latin typeface="Times New Roman" panose="02020603050405020304" pitchFamily="18" charset="0"/>
                <a:cs typeface="Calibri"/>
              </a:rPr>
              <a:t>under </a:t>
            </a:r>
            <a:r>
              <a:rPr sz="2600" spc="-18" dirty="0">
                <a:latin typeface="Times New Roman" panose="02020603050405020304" pitchFamily="18" charset="0"/>
                <a:cs typeface="Calibri"/>
              </a:rPr>
              <a:t>sub-</a:t>
            </a:r>
            <a:r>
              <a:rPr sz="2600" dirty="0">
                <a:latin typeface="Times New Roman" panose="02020603050405020304" pitchFamily="18" charset="0"/>
                <a:cs typeface="Calibri"/>
              </a:rPr>
              <a:t>rule</a:t>
            </a:r>
            <a:r>
              <a:rPr sz="2600" spc="252" dirty="0">
                <a:latin typeface="Times New Roman" panose="02020603050405020304" pitchFamily="18" charset="0"/>
                <a:cs typeface="Calibri"/>
              </a:rPr>
              <a:t>  </a:t>
            </a:r>
            <a:r>
              <a:rPr sz="2600" dirty="0">
                <a:latin typeface="Times New Roman" panose="02020603050405020304" pitchFamily="18" charset="0"/>
                <a:cs typeface="Calibri"/>
              </a:rPr>
              <a:t>(1)</a:t>
            </a:r>
            <a:r>
              <a:rPr sz="2600" spc="252" dirty="0">
                <a:latin typeface="Times New Roman" panose="02020603050405020304" pitchFamily="18" charset="0"/>
                <a:cs typeface="Calibri"/>
              </a:rPr>
              <a:t>  </a:t>
            </a:r>
            <a:r>
              <a:rPr sz="2600" dirty="0">
                <a:latin typeface="Times New Roman" panose="02020603050405020304" pitchFamily="18" charset="0"/>
                <a:cs typeface="Calibri"/>
              </a:rPr>
              <a:t>unless</a:t>
            </a:r>
            <a:r>
              <a:rPr sz="2600" spc="252"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252" dirty="0">
                <a:latin typeface="Times New Roman" panose="02020603050405020304" pitchFamily="18" charset="0"/>
                <a:cs typeface="Calibri"/>
              </a:rPr>
              <a:t>  </a:t>
            </a:r>
            <a:r>
              <a:rPr sz="2600" b="1" dirty="0">
                <a:latin typeface="Times New Roman" panose="02020603050405020304" pitchFamily="18" charset="0"/>
                <a:cs typeface="Calibri"/>
              </a:rPr>
              <a:t>AO</a:t>
            </a:r>
            <a:r>
              <a:rPr sz="2600" b="1" spc="495" dirty="0">
                <a:latin typeface="Times New Roman" panose="02020603050405020304" pitchFamily="18" charset="0"/>
                <a:cs typeface="Calibri"/>
              </a:rPr>
              <a:t>   </a:t>
            </a:r>
            <a:r>
              <a:rPr sz="2600" b="1" dirty="0">
                <a:latin typeface="Times New Roman" panose="02020603050405020304" pitchFamily="18" charset="0"/>
                <a:cs typeface="Calibri"/>
              </a:rPr>
              <a:t>has</a:t>
            </a:r>
            <a:r>
              <a:rPr sz="2600" b="1" spc="257" dirty="0">
                <a:latin typeface="Times New Roman" panose="02020603050405020304" pitchFamily="18" charset="0"/>
                <a:cs typeface="Calibri"/>
              </a:rPr>
              <a:t>  </a:t>
            </a:r>
            <a:r>
              <a:rPr sz="2600" b="1" dirty="0">
                <a:latin typeface="Times New Roman" panose="02020603050405020304" pitchFamily="18" charset="0"/>
                <a:cs typeface="Calibri"/>
              </a:rPr>
              <a:t>been</a:t>
            </a:r>
            <a:r>
              <a:rPr sz="2600" b="1" spc="252" dirty="0">
                <a:latin typeface="Times New Roman" panose="02020603050405020304" pitchFamily="18" charset="0"/>
                <a:cs typeface="Calibri"/>
              </a:rPr>
              <a:t>  </a:t>
            </a:r>
            <a:r>
              <a:rPr sz="2600" b="1" dirty="0">
                <a:latin typeface="Times New Roman" panose="02020603050405020304" pitchFamily="18" charset="0"/>
                <a:cs typeface="Calibri"/>
              </a:rPr>
              <a:t>allowed</a:t>
            </a:r>
            <a:r>
              <a:rPr sz="2600" b="1" spc="252" dirty="0">
                <a:latin typeface="Times New Roman" panose="02020603050405020304" pitchFamily="18" charset="0"/>
                <a:cs typeface="Calibri"/>
              </a:rPr>
              <a:t>  </a:t>
            </a:r>
            <a:r>
              <a:rPr sz="2600" b="1" dirty="0">
                <a:latin typeface="Times New Roman" panose="02020603050405020304" pitchFamily="18" charset="0"/>
                <a:cs typeface="Calibri"/>
              </a:rPr>
              <a:t>a</a:t>
            </a:r>
            <a:r>
              <a:rPr sz="2600" b="1" spc="252" dirty="0">
                <a:latin typeface="Times New Roman" panose="02020603050405020304" pitchFamily="18" charset="0"/>
                <a:cs typeface="Calibri"/>
              </a:rPr>
              <a:t>  </a:t>
            </a:r>
            <a:r>
              <a:rPr sz="2600" b="1" spc="-9" dirty="0">
                <a:latin typeface="Times New Roman" panose="02020603050405020304" pitchFamily="18" charset="0"/>
                <a:cs typeface="Calibri"/>
              </a:rPr>
              <a:t>reasonable opportunity</a:t>
            </a:r>
            <a:r>
              <a:rPr sz="2600" spc="-9" dirty="0">
                <a:latin typeface="Times New Roman" panose="02020603050405020304" pitchFamily="18" charset="0"/>
                <a:cs typeface="Calibri"/>
              </a:rPr>
              <a:t>—</a:t>
            </a:r>
            <a:endParaRPr sz="2600" dirty="0">
              <a:latin typeface="Times New Roman" panose="02020603050405020304" pitchFamily="18" charset="0"/>
              <a:cs typeface="Calibri"/>
            </a:endParaRPr>
          </a:p>
          <a:p>
            <a:pPr marL="640967" marR="5822" indent="-311460" algn="just">
              <a:spcBef>
                <a:spcPts val="550"/>
              </a:spcBef>
              <a:buClr>
                <a:schemeClr val="tx1"/>
              </a:buClr>
              <a:buSzPct val="83333"/>
              <a:buAutoNum type="alphaLcPeriod"/>
              <a:tabLst>
                <a:tab pos="642713" algn="l"/>
              </a:tabLst>
            </a:pPr>
            <a:r>
              <a:rPr sz="2600" dirty="0">
                <a:latin typeface="Times New Roman" panose="02020603050405020304" pitchFamily="18" charset="0"/>
                <a:cs typeface="Calibri"/>
              </a:rPr>
              <a:t>to</a:t>
            </a:r>
            <a:r>
              <a:rPr sz="2600" spc="403" dirty="0">
                <a:latin typeface="Times New Roman" panose="02020603050405020304" pitchFamily="18" charset="0"/>
                <a:cs typeface="Calibri"/>
              </a:rPr>
              <a:t> </a:t>
            </a:r>
            <a:r>
              <a:rPr sz="2600" dirty="0">
                <a:latin typeface="Times New Roman" panose="02020603050405020304" pitchFamily="18" charset="0"/>
                <a:cs typeface="Calibri"/>
              </a:rPr>
              <a:t>examine</a:t>
            </a:r>
            <a:r>
              <a:rPr sz="2600" spc="408"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421" dirty="0">
                <a:latin typeface="Times New Roman" panose="02020603050405020304" pitchFamily="18" charset="0"/>
                <a:cs typeface="Calibri"/>
              </a:rPr>
              <a:t> </a:t>
            </a:r>
            <a:r>
              <a:rPr sz="2600" dirty="0">
                <a:latin typeface="Times New Roman" panose="02020603050405020304" pitchFamily="18" charset="0"/>
                <a:cs typeface="Calibri"/>
              </a:rPr>
              <a:t>evidence/</a:t>
            </a:r>
            <a:r>
              <a:rPr sz="2600" spc="417" dirty="0">
                <a:latin typeface="Times New Roman" panose="02020603050405020304" pitchFamily="18" charset="0"/>
                <a:cs typeface="Calibri"/>
              </a:rPr>
              <a:t> </a:t>
            </a:r>
            <a:r>
              <a:rPr sz="2600" dirty="0">
                <a:latin typeface="Times New Roman" panose="02020603050405020304" pitchFamily="18" charset="0"/>
                <a:cs typeface="Calibri"/>
              </a:rPr>
              <a:t>document</a:t>
            </a:r>
            <a:r>
              <a:rPr sz="2600" spc="413" dirty="0">
                <a:latin typeface="Times New Roman" panose="02020603050405020304" pitchFamily="18" charset="0"/>
                <a:cs typeface="Calibri"/>
              </a:rPr>
              <a:t> </a:t>
            </a:r>
            <a:r>
              <a:rPr sz="2600" dirty="0">
                <a:latin typeface="Times New Roman" panose="02020603050405020304" pitchFamily="18" charset="0"/>
                <a:cs typeface="Calibri"/>
              </a:rPr>
              <a:t>or</a:t>
            </a:r>
            <a:r>
              <a:rPr sz="2600" spc="417" dirty="0">
                <a:latin typeface="Times New Roman" panose="02020603050405020304" pitchFamily="18" charset="0"/>
                <a:cs typeface="Calibri"/>
              </a:rPr>
              <a:t> </a:t>
            </a:r>
            <a:r>
              <a:rPr sz="2600" dirty="0">
                <a:latin typeface="Times New Roman" panose="02020603050405020304" pitchFamily="18" charset="0"/>
                <a:cs typeface="Calibri"/>
              </a:rPr>
              <a:t>to</a:t>
            </a:r>
            <a:r>
              <a:rPr sz="2600" spc="394" dirty="0">
                <a:latin typeface="Times New Roman" panose="02020603050405020304" pitchFamily="18" charset="0"/>
                <a:cs typeface="Calibri"/>
              </a:rPr>
              <a:t> </a:t>
            </a:r>
            <a:r>
              <a:rPr sz="2600" spc="-23" dirty="0">
                <a:latin typeface="Times New Roman" panose="02020603050405020304" pitchFamily="18" charset="0"/>
                <a:cs typeface="Calibri"/>
              </a:rPr>
              <a:t>cross-</a:t>
            </a:r>
            <a:r>
              <a:rPr sz="2600" dirty="0">
                <a:latin typeface="Times New Roman" panose="02020603050405020304" pitchFamily="18" charset="0"/>
                <a:cs typeface="Calibri"/>
              </a:rPr>
              <a:t>examine</a:t>
            </a:r>
            <a:r>
              <a:rPr sz="2600" spc="426" dirty="0">
                <a:latin typeface="Times New Roman" panose="02020603050405020304" pitchFamily="18" charset="0"/>
                <a:cs typeface="Calibri"/>
              </a:rPr>
              <a:t> </a:t>
            </a:r>
            <a:r>
              <a:rPr sz="2600" spc="-23" dirty="0">
                <a:latin typeface="Times New Roman" panose="02020603050405020304" pitchFamily="18" charset="0"/>
                <a:cs typeface="Calibri"/>
              </a:rPr>
              <a:t>the 	</a:t>
            </a:r>
            <a:r>
              <a:rPr sz="2600" dirty="0">
                <a:latin typeface="Times New Roman" panose="02020603050405020304" pitchFamily="18" charset="0"/>
                <a:cs typeface="Calibri"/>
              </a:rPr>
              <a:t>witness</a:t>
            </a:r>
            <a:r>
              <a:rPr sz="2600" spc="-64" dirty="0">
                <a:latin typeface="Times New Roman" panose="02020603050405020304" pitchFamily="18" charset="0"/>
                <a:cs typeface="Calibri"/>
              </a:rPr>
              <a:t> </a:t>
            </a:r>
            <a:r>
              <a:rPr sz="2600" spc="-9" dirty="0">
                <a:latin typeface="Times New Roman" panose="02020603050405020304" pitchFamily="18" charset="0"/>
                <a:cs typeface="Calibri"/>
              </a:rPr>
              <a:t>produced</a:t>
            </a:r>
            <a:r>
              <a:rPr sz="2600" spc="-37" dirty="0">
                <a:latin typeface="Times New Roman" panose="02020603050405020304" pitchFamily="18" charset="0"/>
                <a:cs typeface="Calibri"/>
              </a:rPr>
              <a:t> </a:t>
            </a:r>
            <a:r>
              <a:rPr sz="2600" dirty="0">
                <a:latin typeface="Times New Roman" panose="02020603050405020304" pitchFamily="18" charset="0"/>
                <a:cs typeface="Calibri"/>
              </a:rPr>
              <a:t>by</a:t>
            </a:r>
            <a:r>
              <a:rPr sz="2600" spc="-41"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32" dirty="0">
                <a:latin typeface="Times New Roman" panose="02020603050405020304" pitchFamily="18" charset="0"/>
                <a:cs typeface="Calibri"/>
              </a:rPr>
              <a:t> </a:t>
            </a:r>
            <a:r>
              <a:rPr sz="2600" spc="-9" dirty="0">
                <a:latin typeface="Times New Roman" panose="02020603050405020304" pitchFamily="18" charset="0"/>
                <a:cs typeface="Calibri"/>
              </a:rPr>
              <a:t>appellant,</a:t>
            </a:r>
            <a:r>
              <a:rPr sz="2600" spc="-41" dirty="0">
                <a:latin typeface="Times New Roman" panose="02020603050405020304" pitchFamily="18" charset="0"/>
                <a:cs typeface="Calibri"/>
              </a:rPr>
              <a:t> </a:t>
            </a:r>
            <a:r>
              <a:rPr sz="2600" spc="-23" dirty="0">
                <a:latin typeface="Times New Roman" panose="02020603050405020304" pitchFamily="18" charset="0"/>
                <a:cs typeface="Calibri"/>
              </a:rPr>
              <a:t>or</a:t>
            </a:r>
            <a:endParaRPr sz="2600" dirty="0">
              <a:latin typeface="Times New Roman" panose="02020603050405020304" pitchFamily="18" charset="0"/>
              <a:cs typeface="Calibri"/>
            </a:endParaRPr>
          </a:p>
          <a:p>
            <a:pPr marL="640967" marR="6404" indent="-311460" algn="just">
              <a:spcBef>
                <a:spcPts val="550"/>
              </a:spcBef>
              <a:buClr>
                <a:schemeClr val="tx1"/>
              </a:buClr>
              <a:buSzPct val="83333"/>
              <a:buAutoNum type="alphaLcPeriod"/>
              <a:tabLst>
                <a:tab pos="642713" algn="l"/>
              </a:tabLst>
            </a:pPr>
            <a:r>
              <a:rPr sz="2600" dirty="0">
                <a:latin typeface="Times New Roman" panose="02020603050405020304" pitchFamily="18" charset="0"/>
                <a:cs typeface="Calibri"/>
              </a:rPr>
              <a:t>to</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produce</a:t>
            </a:r>
            <a:r>
              <a:rPr sz="2600" spc="179" dirty="0">
                <a:latin typeface="Times New Roman" panose="02020603050405020304" pitchFamily="18" charset="0"/>
                <a:cs typeface="Calibri"/>
              </a:rPr>
              <a:t> </a:t>
            </a:r>
            <a:r>
              <a:rPr sz="2600" dirty="0">
                <a:latin typeface="Times New Roman" panose="02020603050405020304" pitchFamily="18" charset="0"/>
                <a:cs typeface="Calibri"/>
              </a:rPr>
              <a:t>any</a:t>
            </a:r>
            <a:r>
              <a:rPr sz="2600" spc="187" dirty="0">
                <a:latin typeface="Times New Roman" panose="02020603050405020304" pitchFamily="18" charset="0"/>
                <a:cs typeface="Calibri"/>
              </a:rPr>
              <a:t> </a:t>
            </a:r>
            <a:r>
              <a:rPr sz="2600" dirty="0">
                <a:latin typeface="Times New Roman" panose="02020603050405020304" pitchFamily="18" charset="0"/>
                <a:cs typeface="Calibri"/>
              </a:rPr>
              <a:t>evidence/</a:t>
            </a:r>
            <a:r>
              <a:rPr sz="2600" spc="179" dirty="0">
                <a:latin typeface="Times New Roman" panose="02020603050405020304" pitchFamily="18" charset="0"/>
                <a:cs typeface="Calibri"/>
              </a:rPr>
              <a:t> </a:t>
            </a:r>
            <a:r>
              <a:rPr sz="2600" dirty="0">
                <a:latin typeface="Times New Roman" panose="02020603050405020304" pitchFamily="18" charset="0"/>
                <a:cs typeface="Calibri"/>
              </a:rPr>
              <a:t>document</a:t>
            </a:r>
            <a:r>
              <a:rPr sz="2600" spc="183" dirty="0">
                <a:latin typeface="Times New Roman" panose="02020603050405020304" pitchFamily="18" charset="0"/>
                <a:cs typeface="Calibri"/>
              </a:rPr>
              <a:t> </a:t>
            </a:r>
            <a:r>
              <a:rPr sz="2600" dirty="0">
                <a:latin typeface="Times New Roman" panose="02020603050405020304" pitchFamily="18" charset="0"/>
                <a:cs typeface="Calibri"/>
              </a:rPr>
              <a:t>or</a:t>
            </a:r>
            <a:r>
              <a:rPr sz="2600" spc="179" dirty="0">
                <a:latin typeface="Times New Roman" panose="02020603050405020304" pitchFamily="18" charset="0"/>
                <a:cs typeface="Calibri"/>
              </a:rPr>
              <a:t> </a:t>
            </a:r>
            <a:r>
              <a:rPr sz="2600" dirty="0">
                <a:latin typeface="Times New Roman" panose="02020603050405020304" pitchFamily="18" charset="0"/>
                <a:cs typeface="Calibri"/>
              </a:rPr>
              <a:t>any</a:t>
            </a:r>
            <a:r>
              <a:rPr sz="2600" spc="183" dirty="0">
                <a:latin typeface="Times New Roman" panose="02020603050405020304" pitchFamily="18" charset="0"/>
                <a:cs typeface="Calibri"/>
              </a:rPr>
              <a:t> </a:t>
            </a:r>
            <a:r>
              <a:rPr sz="2600" dirty="0">
                <a:latin typeface="Times New Roman" panose="02020603050405020304" pitchFamily="18" charset="0"/>
                <a:cs typeface="Calibri"/>
              </a:rPr>
              <a:t>witness</a:t>
            </a:r>
            <a:r>
              <a:rPr sz="2600" spc="183" dirty="0">
                <a:latin typeface="Times New Roman" panose="02020603050405020304" pitchFamily="18" charset="0"/>
                <a:cs typeface="Calibri"/>
              </a:rPr>
              <a:t> </a:t>
            </a:r>
            <a:r>
              <a:rPr sz="2600" dirty="0">
                <a:latin typeface="Times New Roman" panose="02020603050405020304" pitchFamily="18" charset="0"/>
                <a:cs typeface="Calibri"/>
              </a:rPr>
              <a:t>in</a:t>
            </a:r>
            <a:r>
              <a:rPr sz="2600" spc="179" dirty="0">
                <a:latin typeface="Times New Roman" panose="02020603050405020304" pitchFamily="18" charset="0"/>
                <a:cs typeface="Calibri"/>
              </a:rPr>
              <a:t> </a:t>
            </a:r>
            <a:r>
              <a:rPr sz="2600" spc="-9" dirty="0">
                <a:latin typeface="Times New Roman" panose="02020603050405020304" pitchFamily="18" charset="0"/>
                <a:cs typeface="Calibri"/>
              </a:rPr>
              <a:t>rebuttal 	</a:t>
            </a:r>
            <a:r>
              <a:rPr sz="2600" dirty="0">
                <a:latin typeface="Times New Roman" panose="02020603050405020304" pitchFamily="18" charset="0"/>
                <a:cs typeface="Calibri"/>
              </a:rPr>
              <a:t>o</a:t>
            </a:r>
            <a:r>
              <a:rPr lang="en-IN" sz="2600" dirty="0">
                <a:latin typeface="Times New Roman" panose="02020603050405020304" pitchFamily="18" charset="0"/>
                <a:cs typeface="Calibri"/>
              </a:rPr>
              <a:t>f </a:t>
            </a:r>
            <a:r>
              <a:rPr sz="2600" dirty="0">
                <a:latin typeface="Times New Roman" panose="02020603050405020304" pitchFamily="18" charset="0"/>
                <a:cs typeface="Calibri"/>
              </a:rPr>
              <a:t>the</a:t>
            </a:r>
            <a:r>
              <a:rPr lang="en-IN" sz="2600" spc="-46" dirty="0">
                <a:latin typeface="Times New Roman" panose="02020603050405020304" pitchFamily="18" charset="0"/>
                <a:cs typeface="Calibri"/>
              </a:rPr>
              <a:t> </a:t>
            </a:r>
            <a:r>
              <a:rPr sz="2600" dirty="0">
                <a:latin typeface="Times New Roman" panose="02020603050405020304" pitchFamily="18" charset="0"/>
                <a:cs typeface="Calibri"/>
              </a:rPr>
              <a:t>additional</a:t>
            </a:r>
            <a:r>
              <a:rPr sz="2600" spc="-41" dirty="0">
                <a:latin typeface="Times New Roman" panose="02020603050405020304" pitchFamily="18" charset="0"/>
                <a:cs typeface="Calibri"/>
              </a:rPr>
              <a:t> </a:t>
            </a:r>
            <a:r>
              <a:rPr sz="2600" dirty="0">
                <a:latin typeface="Times New Roman" panose="02020603050405020304" pitchFamily="18" charset="0"/>
                <a:cs typeface="Calibri"/>
              </a:rPr>
              <a:t>evidence</a:t>
            </a:r>
            <a:r>
              <a:rPr sz="2600" spc="-41" dirty="0">
                <a:latin typeface="Times New Roman" panose="02020603050405020304" pitchFamily="18" charset="0"/>
                <a:cs typeface="Calibri"/>
              </a:rPr>
              <a:t> </a:t>
            </a:r>
            <a:r>
              <a:rPr sz="2600" spc="-9" dirty="0">
                <a:latin typeface="Times New Roman" panose="02020603050405020304" pitchFamily="18" charset="0"/>
                <a:cs typeface="Calibri"/>
              </a:rPr>
              <a:t>produced</a:t>
            </a:r>
            <a:r>
              <a:rPr sz="2600" spc="-55" dirty="0">
                <a:latin typeface="Times New Roman" panose="02020603050405020304" pitchFamily="18" charset="0"/>
                <a:cs typeface="Calibri"/>
              </a:rPr>
              <a:t> </a:t>
            </a:r>
            <a:r>
              <a:rPr sz="2600" dirty="0">
                <a:latin typeface="Times New Roman" panose="02020603050405020304" pitchFamily="18" charset="0"/>
                <a:cs typeface="Calibri"/>
              </a:rPr>
              <a:t>by</a:t>
            </a:r>
            <a:r>
              <a:rPr sz="2600" spc="-50" dirty="0">
                <a:latin typeface="Times New Roman" panose="02020603050405020304" pitchFamily="18" charset="0"/>
                <a:cs typeface="Calibri"/>
              </a:rPr>
              <a:t> </a:t>
            </a:r>
            <a:r>
              <a:rPr sz="2600" dirty="0">
                <a:latin typeface="Times New Roman" panose="02020603050405020304" pitchFamily="18" charset="0"/>
                <a:cs typeface="Calibri"/>
              </a:rPr>
              <a:t>the</a:t>
            </a:r>
            <a:r>
              <a:rPr sz="2600" spc="-46" dirty="0">
                <a:latin typeface="Times New Roman" panose="02020603050405020304" pitchFamily="18" charset="0"/>
                <a:cs typeface="Calibri"/>
              </a:rPr>
              <a:t> </a:t>
            </a:r>
            <a:r>
              <a:rPr sz="2600" spc="-9" dirty="0">
                <a:latin typeface="Times New Roman" panose="02020603050405020304" pitchFamily="18" charset="0"/>
                <a:cs typeface="Calibri"/>
              </a:rPr>
              <a:t>appellant.</a:t>
            </a:r>
            <a:endParaRPr sz="2600" dirty="0">
              <a:latin typeface="Times New Roman" panose="02020603050405020304" pitchFamily="18" charset="0"/>
              <a:cs typeface="Calibri"/>
            </a:endParaRPr>
          </a:p>
        </p:txBody>
      </p:sp>
      <p:sp>
        <p:nvSpPr>
          <p:cNvPr id="4" name="Slide Number Placeholder 3">
            <a:extLst>
              <a:ext uri="{FF2B5EF4-FFF2-40B4-BE49-F238E27FC236}">
                <a16:creationId xmlns:a16="http://schemas.microsoft.com/office/drawing/2014/main" xmlns="" id="{433CBA62-904D-8A6A-5640-799F00F7490E}"/>
              </a:ext>
            </a:extLst>
          </p:cNvPr>
          <p:cNvSpPr>
            <a:spLocks noGrp="1"/>
          </p:cNvSpPr>
          <p:nvPr>
            <p:ph type="sldNum" sz="quarter" idx="12"/>
          </p:nvPr>
        </p:nvSpPr>
        <p:spPr>
          <a:xfrm>
            <a:off x="11480724" y="6251440"/>
            <a:ext cx="527288" cy="438150"/>
          </a:xfrm>
        </p:spPr>
        <p:txBody>
          <a:bodyPr/>
          <a:lstStyle/>
          <a:p>
            <a:fld id="{663E248D-535E-4CA8-A429-9C3996B24BEF}" type="slidenum">
              <a:rPr lang="en-IN" sz="1600" smtClean="0">
                <a:solidFill>
                  <a:schemeClr val="tx1"/>
                </a:solidFill>
              </a:rPr>
              <a:t>29</a:t>
            </a:fld>
            <a:endParaRPr lang="en-IN" sz="1600" dirty="0">
              <a:solidFill>
                <a:schemeClr val="tx1"/>
              </a:solidFill>
            </a:endParaRPr>
          </a:p>
        </p:txBody>
      </p:sp>
      <p:sp>
        <p:nvSpPr>
          <p:cNvPr id="5" name="object 10">
            <a:extLst>
              <a:ext uri="{FF2B5EF4-FFF2-40B4-BE49-F238E27FC236}">
                <a16:creationId xmlns:a16="http://schemas.microsoft.com/office/drawing/2014/main" xmlns="" id="{1303B73A-3916-9ADF-C28A-9D08D471EBB0}"/>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Flowchart: Connector 5">
            <a:extLst>
              <a:ext uri="{FF2B5EF4-FFF2-40B4-BE49-F238E27FC236}">
                <a16:creationId xmlns:a16="http://schemas.microsoft.com/office/drawing/2014/main" xmlns="" id="{B62F5824-8BD4-7E4D-A746-C27CF5FC4F44}"/>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297670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74151" y="-242639"/>
            <a:ext cx="7568104" cy="922055"/>
          </a:xfrm>
          <a:prstGeom prst="rect">
            <a:avLst/>
          </a:prstGeom>
        </p:spPr>
        <p:txBody>
          <a:bodyPr vert="horz" wrap="square" lIns="0" tIns="425458" rIns="0" bIns="0" rtlCol="0" anchor="t">
            <a:spAutoFit/>
          </a:bodyPr>
          <a:lstStyle/>
          <a:p>
            <a:pPr marL="467481"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Basic</a:t>
            </a:r>
            <a:r>
              <a:rPr lang="en-US" sz="3200" b="1" i="1" spc="-92"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Questions</a:t>
            </a:r>
          </a:p>
        </p:txBody>
      </p:sp>
      <p:sp>
        <p:nvSpPr>
          <p:cNvPr id="8" name="object 8"/>
          <p:cNvSpPr txBox="1"/>
          <p:nvPr/>
        </p:nvSpPr>
        <p:spPr>
          <a:xfrm>
            <a:off x="615820" y="1218875"/>
            <a:ext cx="10923555" cy="5006725"/>
          </a:xfrm>
          <a:prstGeom prst="rect">
            <a:avLst/>
          </a:prstGeom>
        </p:spPr>
        <p:txBody>
          <a:bodyPr vert="horz" wrap="square" lIns="0" tIns="81504" rIns="0" bIns="0" rtlCol="0">
            <a:spAutoFit/>
          </a:bodyPr>
          <a:lstStyle/>
          <a:p>
            <a:pPr marL="354543" indent="-342900">
              <a:spcBef>
                <a:spcPts val="642"/>
              </a:spcBef>
              <a:buClr>
                <a:schemeClr val="tx1"/>
              </a:buClr>
              <a:buSzPct val="84782"/>
              <a:buFont typeface="Arial" panose="020B0604020202020204" pitchFamily="34" charset="0"/>
              <a:buChar char="•"/>
              <a:tabLst>
                <a:tab pos="261393" algn="l"/>
              </a:tabLst>
            </a:pPr>
            <a:r>
              <a:rPr sz="2800" dirty="0">
                <a:latin typeface="Times New Roman" panose="02020603050405020304" pitchFamily="18" charset="0"/>
                <a:cs typeface="Times New Roman" panose="02020603050405020304" pitchFamily="18" charset="0"/>
              </a:rPr>
              <a:t>Widest</a:t>
            </a:r>
            <a:r>
              <a:rPr sz="2800" spc="-64"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possible</a:t>
            </a:r>
            <a:r>
              <a:rPr sz="2800" spc="-5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grounds</a:t>
            </a:r>
            <a:r>
              <a:rPr sz="2800" spc="-5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should</a:t>
            </a:r>
            <a:r>
              <a:rPr sz="2800" spc="-55"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be</a:t>
            </a:r>
            <a:r>
              <a:rPr sz="2800" spc="-55"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taken</a:t>
            </a:r>
            <a:r>
              <a:rPr sz="2800" spc="-46"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in</a:t>
            </a:r>
            <a:r>
              <a:rPr sz="2800" spc="-50"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appeal.</a:t>
            </a:r>
            <a:endParaRPr sz="2800" dirty="0">
              <a:latin typeface="Times New Roman" panose="02020603050405020304" pitchFamily="18" charset="0"/>
              <a:cs typeface="Times New Roman" panose="02020603050405020304" pitchFamily="18" charset="0"/>
            </a:endParaRPr>
          </a:p>
          <a:p>
            <a:pPr marL="353961" marR="4657" indent="-342900">
              <a:spcBef>
                <a:spcPts val="550"/>
              </a:spcBef>
              <a:buClr>
                <a:schemeClr val="tx1"/>
              </a:buClr>
              <a:buSzPct val="84782"/>
              <a:buFont typeface="Arial" panose="020B0604020202020204" pitchFamily="34" charset="0"/>
              <a:buChar char="•"/>
              <a:tabLst>
                <a:tab pos="261393" algn="l"/>
              </a:tabLst>
            </a:pPr>
            <a:r>
              <a:rPr sz="2800" dirty="0">
                <a:latin typeface="Times New Roman" panose="02020603050405020304" pitchFamily="18" charset="0"/>
                <a:cs typeface="Times New Roman" panose="02020603050405020304" pitchFamily="18" charset="0"/>
              </a:rPr>
              <a:t>Alternative plea</a:t>
            </a:r>
            <a:r>
              <a:rPr sz="2800" spc="-5"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should</a:t>
            </a:r>
            <a:r>
              <a:rPr sz="2800" spc="-9"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be</a:t>
            </a:r>
            <a:r>
              <a:rPr sz="2800" spc="-5"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checked</a:t>
            </a:r>
            <a:r>
              <a:rPr sz="2800" spc="5" dirty="0">
                <a:latin typeface="Times New Roman" panose="02020603050405020304" pitchFamily="18" charset="0"/>
                <a:cs typeface="Times New Roman" panose="02020603050405020304" pitchFamily="18" charset="0"/>
              </a:rPr>
              <a:t> </a:t>
            </a:r>
            <a:r>
              <a:rPr sz="2800" spc="-18" dirty="0">
                <a:latin typeface="Times New Roman" panose="02020603050405020304" pitchFamily="18" charset="0"/>
                <a:cs typeface="Times New Roman" panose="02020603050405020304" pitchFamily="18" charset="0"/>
              </a:rPr>
              <a:t>for,</a:t>
            </a:r>
            <a:r>
              <a:rPr sz="2800" spc="-9"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taken</a:t>
            </a:r>
            <a:r>
              <a:rPr sz="2800" spc="-5"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as without</a:t>
            </a:r>
            <a:r>
              <a:rPr sz="2800" spc="5"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prejudice</a:t>
            </a:r>
            <a:r>
              <a:rPr sz="2800" spc="5" dirty="0">
                <a:latin typeface="Times New Roman" panose="02020603050405020304" pitchFamily="18" charset="0"/>
                <a:cs typeface="Times New Roman" panose="02020603050405020304" pitchFamily="18" charset="0"/>
              </a:rPr>
              <a:t> </a:t>
            </a:r>
            <a:r>
              <a:rPr sz="2800" spc="-23" dirty="0">
                <a:latin typeface="Times New Roman" panose="02020603050405020304" pitchFamily="18" charset="0"/>
                <a:cs typeface="Times New Roman" panose="02020603050405020304" pitchFamily="18" charset="0"/>
              </a:rPr>
              <a:t>to </a:t>
            </a:r>
            <a:r>
              <a:rPr sz="2800" spc="-9" dirty="0">
                <a:latin typeface="Times New Roman" panose="02020603050405020304" pitchFamily="18" charset="0"/>
                <a:cs typeface="Times New Roman" panose="02020603050405020304" pitchFamily="18" charset="0"/>
              </a:rPr>
              <a:t>grounds.</a:t>
            </a:r>
            <a:endParaRPr sz="2800" dirty="0">
              <a:latin typeface="Times New Roman" panose="02020603050405020304" pitchFamily="18" charset="0"/>
              <a:cs typeface="Times New Roman" panose="02020603050405020304" pitchFamily="18" charset="0"/>
            </a:endParaRPr>
          </a:p>
          <a:p>
            <a:pPr marL="354543" indent="-342900">
              <a:spcBef>
                <a:spcPts val="550"/>
              </a:spcBef>
              <a:buClr>
                <a:schemeClr val="tx1"/>
              </a:buClr>
              <a:buSzPct val="84782"/>
              <a:buFont typeface="Arial" panose="020B0604020202020204" pitchFamily="34" charset="0"/>
              <a:buChar char="•"/>
              <a:tabLst>
                <a:tab pos="261393" algn="l"/>
              </a:tabLst>
            </a:pPr>
            <a:r>
              <a:rPr sz="2800" dirty="0">
                <a:latin typeface="Times New Roman" panose="02020603050405020304" pitchFamily="18" charset="0"/>
                <a:cs typeface="Times New Roman" panose="02020603050405020304" pitchFamily="18" charset="0"/>
              </a:rPr>
              <a:t>Grounds</a:t>
            </a:r>
            <a:r>
              <a:rPr sz="2800" spc="-6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should</a:t>
            </a:r>
            <a:r>
              <a:rPr sz="2800" spc="-5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not</a:t>
            </a:r>
            <a:r>
              <a:rPr sz="2800" spc="-41"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be</a:t>
            </a:r>
            <a:r>
              <a:rPr sz="2800" spc="-37"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argumentative.</a:t>
            </a:r>
            <a:endParaRPr sz="2800" dirty="0">
              <a:latin typeface="Times New Roman" panose="02020603050405020304" pitchFamily="18" charset="0"/>
              <a:cs typeface="Times New Roman" panose="02020603050405020304" pitchFamily="18" charset="0"/>
            </a:endParaRPr>
          </a:p>
          <a:p>
            <a:pPr marL="354543" indent="-342900">
              <a:spcBef>
                <a:spcPts val="550"/>
              </a:spcBef>
              <a:buClr>
                <a:schemeClr val="tx1"/>
              </a:buClr>
              <a:buSzPct val="84782"/>
              <a:buFont typeface="Arial" panose="020B0604020202020204" pitchFamily="34" charset="0"/>
              <a:buChar char="•"/>
              <a:tabLst>
                <a:tab pos="261393" algn="l"/>
              </a:tabLst>
            </a:pPr>
            <a:r>
              <a:rPr sz="2800" spc="-9" dirty="0">
                <a:latin typeface="Times New Roman" panose="02020603050405020304" pitchFamily="18" charset="0"/>
                <a:cs typeface="Times New Roman" panose="02020603050405020304" pitchFamily="18" charset="0"/>
              </a:rPr>
              <a:t>Statement</a:t>
            </a:r>
            <a:r>
              <a:rPr sz="2800" spc="-37"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of</a:t>
            </a:r>
            <a:r>
              <a:rPr sz="2800" spc="-55"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facts</a:t>
            </a:r>
            <a:r>
              <a:rPr sz="2800" spc="-5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ought</a:t>
            </a:r>
            <a:r>
              <a:rPr sz="2800" spc="-37"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to</a:t>
            </a:r>
            <a:r>
              <a:rPr sz="2800" spc="-5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be</a:t>
            </a:r>
            <a:r>
              <a:rPr sz="2800" spc="-41"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framed</a:t>
            </a:r>
            <a:r>
              <a:rPr sz="2800" spc="-6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with</a:t>
            </a:r>
            <a:r>
              <a:rPr sz="2800" spc="-32"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clarity.</a:t>
            </a:r>
            <a:endParaRPr sz="2800" dirty="0">
              <a:latin typeface="Times New Roman" panose="02020603050405020304" pitchFamily="18" charset="0"/>
              <a:cs typeface="Times New Roman" panose="02020603050405020304" pitchFamily="18" charset="0"/>
            </a:endParaRPr>
          </a:p>
          <a:p>
            <a:pPr marL="354543" indent="-342900">
              <a:spcBef>
                <a:spcPts val="550"/>
              </a:spcBef>
              <a:buClr>
                <a:schemeClr val="tx1"/>
              </a:buClr>
              <a:buSzPct val="84782"/>
              <a:buFont typeface="Arial" panose="020B0604020202020204" pitchFamily="34" charset="0"/>
              <a:buChar char="•"/>
              <a:tabLst>
                <a:tab pos="261393" algn="l"/>
              </a:tabLst>
            </a:pPr>
            <a:r>
              <a:rPr sz="2800" spc="-9" dirty="0">
                <a:latin typeface="Times New Roman" panose="02020603050405020304" pitchFamily="18" charset="0"/>
                <a:cs typeface="Times New Roman" panose="02020603050405020304" pitchFamily="18" charset="0"/>
              </a:rPr>
              <a:t>Person</a:t>
            </a:r>
            <a:r>
              <a:rPr sz="2800" spc="-6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filing</a:t>
            </a:r>
            <a:r>
              <a:rPr sz="2800" spc="-37"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should</a:t>
            </a:r>
            <a:r>
              <a:rPr sz="2800" spc="-32"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be</a:t>
            </a:r>
            <a:r>
              <a:rPr sz="2800" spc="-32"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eligible</a:t>
            </a:r>
            <a:r>
              <a:rPr sz="2800" spc="-18"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to</a:t>
            </a:r>
            <a:r>
              <a:rPr sz="2800" spc="-28"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file</a:t>
            </a:r>
            <a:r>
              <a:rPr sz="2800" spc="-41"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and</a:t>
            </a:r>
            <a:r>
              <a:rPr sz="2800" spc="-28"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sign</a:t>
            </a:r>
            <a:r>
              <a:rPr sz="2800" spc="-23"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the</a:t>
            </a:r>
            <a:r>
              <a:rPr sz="2800" spc="-18"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appeal.</a:t>
            </a:r>
            <a:endParaRPr sz="2800" dirty="0">
              <a:latin typeface="Times New Roman" panose="02020603050405020304" pitchFamily="18" charset="0"/>
              <a:cs typeface="Times New Roman" panose="02020603050405020304" pitchFamily="18" charset="0"/>
            </a:endParaRPr>
          </a:p>
          <a:p>
            <a:pPr marL="354543" indent="-342900">
              <a:spcBef>
                <a:spcPts val="550"/>
              </a:spcBef>
              <a:buClr>
                <a:schemeClr val="tx1"/>
              </a:buClr>
              <a:buSzPct val="84782"/>
              <a:buFont typeface="Arial" panose="020B0604020202020204" pitchFamily="34" charset="0"/>
              <a:buChar char="•"/>
              <a:tabLst>
                <a:tab pos="261393" algn="l"/>
              </a:tabLst>
            </a:pPr>
            <a:r>
              <a:rPr sz="2800" dirty="0">
                <a:latin typeface="Times New Roman" panose="02020603050405020304" pitchFamily="18" charset="0"/>
                <a:cs typeface="Times New Roman" panose="02020603050405020304" pitchFamily="18" charset="0"/>
              </a:rPr>
              <a:t>Ensure</a:t>
            </a:r>
            <a:r>
              <a:rPr sz="2800" spc="-23"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as</a:t>
            </a:r>
            <a:r>
              <a:rPr sz="2800" spc="-32"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to</a:t>
            </a:r>
            <a:r>
              <a:rPr sz="2800" spc="-23"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who</a:t>
            </a:r>
            <a:r>
              <a:rPr sz="2800" spc="-9"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is</a:t>
            </a:r>
            <a:r>
              <a:rPr sz="2800" spc="-37"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the</a:t>
            </a:r>
            <a:r>
              <a:rPr sz="2800" spc="-5"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respondent.</a:t>
            </a:r>
            <a:endParaRPr sz="2800" dirty="0">
              <a:latin typeface="Times New Roman" panose="02020603050405020304" pitchFamily="18" charset="0"/>
              <a:cs typeface="Times New Roman" panose="02020603050405020304" pitchFamily="18" charset="0"/>
            </a:endParaRPr>
          </a:p>
          <a:p>
            <a:pPr marL="354543" indent="-342900">
              <a:spcBef>
                <a:spcPts val="550"/>
              </a:spcBef>
              <a:buClr>
                <a:schemeClr val="tx1"/>
              </a:buClr>
              <a:buSzPct val="84782"/>
              <a:buFont typeface="Arial" panose="020B0604020202020204" pitchFamily="34" charset="0"/>
              <a:buChar char="•"/>
              <a:tabLst>
                <a:tab pos="261393" algn="l"/>
              </a:tabLst>
            </a:pPr>
            <a:r>
              <a:rPr sz="2800" dirty="0">
                <a:latin typeface="Times New Roman" panose="02020603050405020304" pitchFamily="18" charset="0"/>
                <a:cs typeface="Times New Roman" panose="02020603050405020304" pitchFamily="18" charset="0"/>
              </a:rPr>
              <a:t>File</a:t>
            </a:r>
            <a:r>
              <a:rPr sz="2800" spc="-6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application</a:t>
            </a:r>
            <a:r>
              <a:rPr sz="2800" spc="-46"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for</a:t>
            </a:r>
            <a:r>
              <a:rPr sz="2800" spc="-73"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stay</a:t>
            </a:r>
            <a:r>
              <a:rPr sz="2800" spc="-55"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as</a:t>
            </a:r>
            <a:r>
              <a:rPr sz="2800" spc="-64"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and</a:t>
            </a:r>
            <a:r>
              <a:rPr sz="2800" spc="-5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where</a:t>
            </a:r>
            <a:r>
              <a:rPr sz="2800" spc="-46"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required.</a:t>
            </a:r>
            <a:endParaRPr sz="2800" dirty="0">
              <a:latin typeface="Times New Roman" panose="02020603050405020304" pitchFamily="18" charset="0"/>
              <a:cs typeface="Times New Roman" panose="02020603050405020304" pitchFamily="18" charset="0"/>
            </a:endParaRPr>
          </a:p>
          <a:p>
            <a:pPr marL="353961" marR="5240" indent="-342900">
              <a:spcBef>
                <a:spcPts val="550"/>
              </a:spcBef>
              <a:buClr>
                <a:schemeClr val="tx1"/>
              </a:buClr>
              <a:buSzPct val="84782"/>
              <a:buFont typeface="Arial" panose="020B0604020202020204" pitchFamily="34" charset="0"/>
              <a:buChar char="•"/>
              <a:tabLst>
                <a:tab pos="261393" algn="l"/>
              </a:tabLst>
            </a:pPr>
            <a:r>
              <a:rPr sz="2800" dirty="0">
                <a:latin typeface="Times New Roman" panose="02020603050405020304" pitchFamily="18" charset="0"/>
                <a:cs typeface="Times New Roman" panose="02020603050405020304" pitchFamily="18" charset="0"/>
              </a:rPr>
              <a:t>Ensure</a:t>
            </a:r>
            <a:r>
              <a:rPr sz="2800" spc="252"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that</a:t>
            </a:r>
            <a:r>
              <a:rPr sz="2800" spc="252"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fee</a:t>
            </a:r>
            <a:r>
              <a:rPr sz="2800" spc="248"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for</a:t>
            </a:r>
            <a:r>
              <a:rPr sz="2800" spc="238"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appeal</a:t>
            </a:r>
            <a:r>
              <a:rPr sz="2800" spc="252"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is</a:t>
            </a:r>
            <a:r>
              <a:rPr sz="2800" spc="238"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paid</a:t>
            </a:r>
            <a:r>
              <a:rPr sz="2800" spc="248"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under</a:t>
            </a:r>
            <a:r>
              <a:rPr sz="2800" spc="252"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appropriate</a:t>
            </a:r>
            <a:r>
              <a:rPr sz="2800" spc="261"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head</a:t>
            </a:r>
            <a:r>
              <a:rPr sz="2800" spc="252"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and</a:t>
            </a:r>
            <a:r>
              <a:rPr sz="2800" spc="248" dirty="0">
                <a:latin typeface="Times New Roman" panose="02020603050405020304" pitchFamily="18" charset="0"/>
                <a:cs typeface="Times New Roman" panose="02020603050405020304" pitchFamily="18" charset="0"/>
              </a:rPr>
              <a:t> </a:t>
            </a:r>
            <a:r>
              <a:rPr sz="2800" spc="-23" dirty="0">
                <a:latin typeface="Times New Roman" panose="02020603050405020304" pitchFamily="18" charset="0"/>
                <a:cs typeface="Times New Roman" panose="02020603050405020304" pitchFamily="18" charset="0"/>
              </a:rPr>
              <a:t>sub </a:t>
            </a:r>
            <a:r>
              <a:rPr sz="2800" spc="-9" dirty="0">
                <a:latin typeface="Times New Roman" panose="02020603050405020304" pitchFamily="18" charset="0"/>
                <a:cs typeface="Times New Roman" panose="02020603050405020304" pitchFamily="18" charset="0"/>
              </a:rPr>
              <a:t>head.</a:t>
            </a:r>
            <a:endParaRPr sz="2800" dirty="0">
              <a:latin typeface="Times New Roman" panose="02020603050405020304" pitchFamily="18" charset="0"/>
              <a:cs typeface="Times New Roman" panose="02020603050405020304" pitchFamily="18" charset="0"/>
            </a:endParaRPr>
          </a:p>
          <a:p>
            <a:pPr marL="353961" marR="5822" indent="-342900">
              <a:spcBef>
                <a:spcPts val="550"/>
              </a:spcBef>
              <a:buClr>
                <a:schemeClr val="tx1"/>
              </a:buClr>
              <a:buSzPct val="84782"/>
              <a:buFont typeface="Arial" panose="020B0604020202020204" pitchFamily="34" charset="0"/>
              <a:buChar char="•"/>
              <a:tabLst>
                <a:tab pos="261393" algn="l"/>
                <a:tab pos="1319193" algn="l"/>
                <a:tab pos="1949098" algn="l"/>
                <a:tab pos="2290249" algn="l"/>
                <a:tab pos="3181548" algn="l"/>
                <a:tab pos="4472797" algn="l"/>
                <a:tab pos="5553883" algn="l"/>
                <a:tab pos="5895033" algn="l"/>
                <a:tab pos="6747327" algn="l"/>
                <a:tab pos="7206658" algn="l"/>
                <a:tab pos="7553630" algn="l"/>
              </a:tabLst>
            </a:pPr>
            <a:r>
              <a:rPr sz="2800" spc="-9" dirty="0">
                <a:latin typeface="Times New Roman" panose="02020603050405020304" pitchFamily="18" charset="0"/>
                <a:cs typeface="Times New Roman" panose="02020603050405020304" pitchFamily="18" charset="0"/>
              </a:rPr>
              <a:t>Certified</a:t>
            </a:r>
            <a:r>
              <a:rPr lang="en-IN" sz="2800" spc="-9" dirty="0">
                <a:latin typeface="Times New Roman" panose="02020603050405020304" pitchFamily="18" charset="0"/>
                <a:cs typeface="Times New Roman" panose="02020603050405020304" pitchFamily="18" charset="0"/>
              </a:rPr>
              <a:t> </a:t>
            </a:r>
            <a:r>
              <a:rPr sz="2800" spc="-18" dirty="0">
                <a:latin typeface="Times New Roman" panose="02020603050405020304" pitchFamily="18" charset="0"/>
                <a:cs typeface="Times New Roman" panose="02020603050405020304" pitchFamily="18" charset="0"/>
              </a:rPr>
              <a:t>copy</a:t>
            </a:r>
            <a:r>
              <a:rPr lang="en-IN" sz="2800" spc="-18" dirty="0">
                <a:latin typeface="Times New Roman" panose="02020603050405020304" pitchFamily="18" charset="0"/>
                <a:cs typeface="Times New Roman" panose="02020603050405020304" pitchFamily="18" charset="0"/>
              </a:rPr>
              <a:t> </a:t>
            </a:r>
            <a:r>
              <a:rPr sz="2800" spc="-23" dirty="0">
                <a:latin typeface="Times New Roman" panose="02020603050405020304" pitchFamily="18" charset="0"/>
                <a:cs typeface="Times New Roman" panose="02020603050405020304" pitchFamily="18" charset="0"/>
              </a:rPr>
              <a:t>of</a:t>
            </a:r>
            <a:r>
              <a:rPr lang="en-IN" sz="2800" spc="-23"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challan</a:t>
            </a:r>
            <a:r>
              <a:rPr lang="en-IN" sz="2800" spc="-9"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evidencing</a:t>
            </a:r>
            <a:r>
              <a:rPr lang="en-IN" sz="2800" spc="-9"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payment</a:t>
            </a:r>
            <a:r>
              <a:rPr lang="en-IN" sz="2800" spc="-9" dirty="0">
                <a:latin typeface="Times New Roman" panose="02020603050405020304" pitchFamily="18" charset="0"/>
                <a:cs typeface="Times New Roman" panose="02020603050405020304" pitchFamily="18" charset="0"/>
              </a:rPr>
              <a:t> </a:t>
            </a:r>
            <a:r>
              <a:rPr sz="2800" spc="-23" dirty="0">
                <a:latin typeface="Times New Roman" panose="02020603050405020304" pitchFamily="18" charset="0"/>
                <a:cs typeface="Times New Roman" panose="02020603050405020304" pitchFamily="18" charset="0"/>
              </a:rPr>
              <a:t>of</a:t>
            </a:r>
            <a:r>
              <a:rPr lang="en-IN" sz="2800" spc="-23" dirty="0">
                <a:latin typeface="Times New Roman" panose="02020603050405020304" pitchFamily="18" charset="0"/>
                <a:cs typeface="Times New Roman" panose="02020603050405020304" pitchFamily="18" charset="0"/>
              </a:rPr>
              <a:t> </a:t>
            </a:r>
            <a:r>
              <a:rPr sz="2800" spc="-9" dirty="0">
                <a:latin typeface="Times New Roman" panose="02020603050405020304" pitchFamily="18" charset="0"/>
                <a:cs typeface="Times New Roman" panose="02020603050405020304" pitchFamily="18" charset="0"/>
              </a:rPr>
              <a:t>appeal</a:t>
            </a:r>
            <a:r>
              <a:rPr lang="en-IN" sz="2800" spc="-9" dirty="0">
                <a:latin typeface="Times New Roman" panose="02020603050405020304" pitchFamily="18" charset="0"/>
                <a:cs typeface="Times New Roman" panose="02020603050405020304" pitchFamily="18" charset="0"/>
              </a:rPr>
              <a:t> </a:t>
            </a:r>
            <a:r>
              <a:rPr sz="2800" spc="-23" dirty="0">
                <a:latin typeface="Times New Roman" panose="02020603050405020304" pitchFamily="18" charset="0"/>
                <a:cs typeface="Times New Roman" panose="02020603050405020304" pitchFamily="18" charset="0"/>
              </a:rPr>
              <a:t>fee</a:t>
            </a:r>
            <a:r>
              <a:rPr lang="en-IN" sz="2800" spc="-23" dirty="0">
                <a:latin typeface="Times New Roman" panose="02020603050405020304" pitchFamily="18" charset="0"/>
                <a:cs typeface="Times New Roman" panose="02020603050405020304" pitchFamily="18" charset="0"/>
              </a:rPr>
              <a:t> </a:t>
            </a:r>
            <a:r>
              <a:rPr sz="2800" spc="-23" dirty="0">
                <a:latin typeface="Times New Roman" panose="02020603050405020304" pitchFamily="18" charset="0"/>
                <a:cs typeface="Times New Roman" panose="02020603050405020304" pitchFamily="18" charset="0"/>
              </a:rPr>
              <a:t>t</a:t>
            </a:r>
            <a:r>
              <a:rPr lang="en-IN" sz="2800" spc="-23" dirty="0">
                <a:latin typeface="Times New Roman" panose="02020603050405020304" pitchFamily="18" charset="0"/>
                <a:cs typeface="Times New Roman" panose="02020603050405020304" pitchFamily="18" charset="0"/>
              </a:rPr>
              <a:t>o </a:t>
            </a:r>
            <a:r>
              <a:rPr sz="2800" spc="-23" dirty="0">
                <a:latin typeface="Times New Roman" panose="02020603050405020304" pitchFamily="18" charset="0"/>
                <a:cs typeface="Times New Roman" panose="02020603050405020304" pitchFamily="18" charset="0"/>
              </a:rPr>
              <a:t>be </a:t>
            </a:r>
            <a:r>
              <a:rPr sz="2800" spc="-9" dirty="0">
                <a:latin typeface="Times New Roman" panose="02020603050405020304" pitchFamily="18" charset="0"/>
                <a:cs typeface="Times New Roman" panose="02020603050405020304" pitchFamily="18" charset="0"/>
              </a:rPr>
              <a:t>filed.</a:t>
            </a:r>
            <a:endParaRPr sz="2800" dirty="0">
              <a:latin typeface="Times New Roman" panose="02020603050405020304" pitchFamily="18" charset="0"/>
              <a:cs typeface="Times New Roman" panose="02020603050405020304" pitchFamily="18" charset="0"/>
            </a:endParaRPr>
          </a:p>
        </p:txBody>
      </p:sp>
      <p:sp>
        <p:nvSpPr>
          <p:cNvPr id="11" name="object 11"/>
          <p:cNvSpPr/>
          <p:nvPr/>
        </p:nvSpPr>
        <p:spPr>
          <a:xfrm>
            <a:off x="242596" y="139958"/>
            <a:ext cx="11831216" cy="6596743"/>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19" name="Slide Number Placeholder 2">
            <a:extLst>
              <a:ext uri="{FF2B5EF4-FFF2-40B4-BE49-F238E27FC236}">
                <a16:creationId xmlns:a16="http://schemas.microsoft.com/office/drawing/2014/main" xmlns="" id="{3C3593A7-A51E-4E52-3764-39FDD43A6EF6}"/>
              </a:ext>
            </a:extLst>
          </p:cNvPr>
          <p:cNvSpPr>
            <a:spLocks noGrp="1"/>
          </p:cNvSpPr>
          <p:nvPr>
            <p:ph type="sldNum" sz="quarter" idx="12"/>
          </p:nvPr>
        </p:nvSpPr>
        <p:spPr>
          <a:xfrm>
            <a:off x="11665589" y="6279610"/>
            <a:ext cx="262172" cy="365125"/>
          </a:xfrm>
        </p:spPr>
        <p:txBody>
          <a:bodyPr/>
          <a:lstStyle/>
          <a:p>
            <a:fld id="{663E248D-535E-4CA8-A429-9C3996B24BEF}" type="slidenum">
              <a:rPr lang="en-IN" sz="1600" smtClean="0">
                <a:solidFill>
                  <a:schemeClr val="tx1"/>
                </a:solidFill>
              </a:rPr>
              <a:t>3</a:t>
            </a:fld>
            <a:endParaRPr lang="en-IN" sz="1600" dirty="0">
              <a:solidFill>
                <a:schemeClr val="tx1"/>
              </a:solidFill>
            </a:endParaRPr>
          </a:p>
        </p:txBody>
      </p:sp>
      <p:sp>
        <p:nvSpPr>
          <p:cNvPr id="3" name="Flowchart: Connector 2">
            <a:extLst>
              <a:ext uri="{FF2B5EF4-FFF2-40B4-BE49-F238E27FC236}">
                <a16:creationId xmlns:a16="http://schemas.microsoft.com/office/drawing/2014/main" xmlns="" id="{23118135-D98A-FC65-907D-6B61C31FBCCC}"/>
              </a:ext>
            </a:extLst>
          </p:cNvPr>
          <p:cNvSpPr/>
          <p:nvPr/>
        </p:nvSpPr>
        <p:spPr>
          <a:xfrm>
            <a:off x="11592358" y="624273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1720530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92665" y="547867"/>
            <a:ext cx="2206671" cy="504199"/>
          </a:xfrm>
          <a:prstGeom prst="rect">
            <a:avLst/>
          </a:prstGeom>
        </p:spPr>
        <p:txBody>
          <a:bodyPr vert="horz" wrap="square" lIns="0" tIns="11643" rIns="0" bIns="0" rtlCol="0">
            <a:spAutoFit/>
          </a:bodyPr>
          <a:lstStyle/>
          <a:p>
            <a:pPr marL="11643">
              <a:spcBef>
                <a:spcPts val="92"/>
              </a:spcBef>
            </a:pPr>
            <a:r>
              <a:rPr sz="3200" b="1" i="1" spc="-9" dirty="0">
                <a:latin typeface="Times New Roman" panose="02020603050405020304" pitchFamily="18" charset="0"/>
                <a:ea typeface="+mj-ea"/>
                <a:cs typeface="Times New Roman" panose="02020603050405020304" pitchFamily="18" charset="0"/>
              </a:rPr>
              <a:t>Rule</a:t>
            </a:r>
            <a:r>
              <a:rPr lang="en-US" sz="3200" b="1" i="1" spc="-9" dirty="0">
                <a:latin typeface="Times New Roman" panose="02020603050405020304" pitchFamily="18" charset="0"/>
                <a:ea typeface="+mj-ea"/>
                <a:cs typeface="Times New Roman" panose="02020603050405020304" pitchFamily="18" charset="0"/>
              </a:rPr>
              <a:t> </a:t>
            </a:r>
            <a:r>
              <a:rPr sz="3200" b="1" i="1" spc="-9" dirty="0">
                <a:latin typeface="Times New Roman" panose="02020603050405020304" pitchFamily="18" charset="0"/>
                <a:ea typeface="+mj-ea"/>
                <a:cs typeface="Times New Roman" panose="02020603050405020304" pitchFamily="18" charset="0"/>
              </a:rPr>
              <a:t>46A…</a:t>
            </a:r>
          </a:p>
        </p:txBody>
      </p:sp>
      <p:sp>
        <p:nvSpPr>
          <p:cNvPr id="6" name="object 6"/>
          <p:cNvSpPr txBox="1"/>
          <p:nvPr/>
        </p:nvSpPr>
        <p:spPr>
          <a:xfrm>
            <a:off x="317241" y="1376025"/>
            <a:ext cx="11262049" cy="4443523"/>
          </a:xfrm>
          <a:prstGeom prst="rect">
            <a:avLst/>
          </a:prstGeom>
        </p:spPr>
        <p:txBody>
          <a:bodyPr vert="horz" wrap="square" lIns="0" tIns="197357" rIns="0" bIns="0" rtlCol="0">
            <a:spAutoFit/>
          </a:bodyPr>
          <a:lstStyle/>
          <a:p>
            <a:pPr marL="11643" algn="just">
              <a:spcBef>
                <a:spcPts val="1554"/>
              </a:spcBef>
            </a:pPr>
            <a:r>
              <a:rPr sz="2800" b="1" spc="-9" dirty="0">
                <a:latin typeface="Times New Roman" panose="02020603050405020304" pitchFamily="18" charset="0"/>
                <a:cs typeface="Calibri"/>
              </a:rPr>
              <a:t>Sub-</a:t>
            </a:r>
            <a:r>
              <a:rPr sz="2800" b="1" dirty="0">
                <a:latin typeface="Times New Roman" panose="02020603050405020304" pitchFamily="18" charset="0"/>
                <a:cs typeface="Calibri"/>
              </a:rPr>
              <a:t>rule</a:t>
            </a:r>
            <a:r>
              <a:rPr sz="2800" b="1" spc="-28" dirty="0">
                <a:latin typeface="Times New Roman" panose="02020603050405020304" pitchFamily="18" charset="0"/>
                <a:cs typeface="Calibri"/>
              </a:rPr>
              <a:t> </a:t>
            </a:r>
            <a:r>
              <a:rPr sz="2800" b="1" spc="-23" dirty="0">
                <a:latin typeface="Times New Roman" panose="02020603050405020304" pitchFamily="18" charset="0"/>
                <a:cs typeface="Calibri"/>
              </a:rPr>
              <a:t>(4)</a:t>
            </a:r>
            <a:endParaRPr sz="2800" dirty="0">
              <a:latin typeface="Times New Roman" panose="02020603050405020304" pitchFamily="18" charset="0"/>
              <a:cs typeface="Calibri"/>
            </a:endParaRPr>
          </a:p>
          <a:p>
            <a:pPr marL="261393" marR="4657" algn="just">
              <a:lnSpc>
                <a:spcPct val="150000"/>
              </a:lnSpc>
              <a:spcBef>
                <a:spcPts val="142"/>
              </a:spcBef>
            </a:pPr>
            <a:r>
              <a:rPr sz="2800" dirty="0">
                <a:latin typeface="Times New Roman" panose="02020603050405020304" pitchFamily="18" charset="0"/>
                <a:cs typeface="Calibri"/>
              </a:rPr>
              <a:t>Nothing</a:t>
            </a:r>
            <a:r>
              <a:rPr sz="2800" spc="509" dirty="0">
                <a:latin typeface="Times New Roman" panose="02020603050405020304" pitchFamily="18" charset="0"/>
                <a:cs typeface="Calibri"/>
              </a:rPr>
              <a:t> </a:t>
            </a:r>
            <a:r>
              <a:rPr sz="2800" dirty="0">
                <a:latin typeface="Times New Roman" panose="02020603050405020304" pitchFamily="18" charset="0"/>
                <a:cs typeface="Calibri"/>
              </a:rPr>
              <a:t>contained</a:t>
            </a:r>
            <a:r>
              <a:rPr sz="2800" spc="518" dirty="0">
                <a:latin typeface="Times New Roman" panose="02020603050405020304" pitchFamily="18" charset="0"/>
                <a:cs typeface="Calibri"/>
              </a:rPr>
              <a:t> </a:t>
            </a:r>
            <a:r>
              <a:rPr sz="2800" dirty="0">
                <a:latin typeface="Times New Roman" panose="02020603050405020304" pitchFamily="18" charset="0"/>
                <a:cs typeface="Calibri"/>
              </a:rPr>
              <a:t>in</a:t>
            </a:r>
            <a:r>
              <a:rPr sz="2800" spc="500" dirty="0">
                <a:latin typeface="Times New Roman" panose="02020603050405020304" pitchFamily="18" charset="0"/>
                <a:cs typeface="Calibri"/>
              </a:rPr>
              <a:t> </a:t>
            </a:r>
            <a:r>
              <a:rPr sz="2800" dirty="0">
                <a:latin typeface="Times New Roman" panose="02020603050405020304" pitchFamily="18" charset="0"/>
                <a:cs typeface="Calibri"/>
              </a:rPr>
              <a:t>this</a:t>
            </a:r>
            <a:r>
              <a:rPr sz="2800" spc="509" dirty="0">
                <a:latin typeface="Times New Roman" panose="02020603050405020304" pitchFamily="18" charset="0"/>
                <a:cs typeface="Calibri"/>
              </a:rPr>
              <a:t> </a:t>
            </a:r>
            <a:r>
              <a:rPr sz="2800" dirty="0">
                <a:latin typeface="Times New Roman" panose="02020603050405020304" pitchFamily="18" charset="0"/>
                <a:cs typeface="Calibri"/>
              </a:rPr>
              <a:t>rule</a:t>
            </a:r>
            <a:r>
              <a:rPr sz="2800" spc="523" dirty="0">
                <a:latin typeface="Times New Roman" panose="02020603050405020304" pitchFamily="18" charset="0"/>
                <a:cs typeface="Calibri"/>
              </a:rPr>
              <a:t> </a:t>
            </a:r>
            <a:r>
              <a:rPr sz="2800" dirty="0">
                <a:latin typeface="Times New Roman" panose="02020603050405020304" pitchFamily="18" charset="0"/>
                <a:cs typeface="Calibri"/>
              </a:rPr>
              <a:t>shall</a:t>
            </a:r>
            <a:r>
              <a:rPr sz="2800" spc="518" dirty="0">
                <a:latin typeface="Times New Roman" panose="02020603050405020304" pitchFamily="18" charset="0"/>
                <a:cs typeface="Calibri"/>
              </a:rPr>
              <a:t> </a:t>
            </a:r>
            <a:r>
              <a:rPr sz="2800" dirty="0">
                <a:latin typeface="Times New Roman" panose="02020603050405020304" pitchFamily="18" charset="0"/>
                <a:cs typeface="Calibri"/>
              </a:rPr>
              <a:t>affect</a:t>
            </a:r>
            <a:r>
              <a:rPr sz="2800" spc="504"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513" dirty="0">
                <a:latin typeface="Times New Roman" panose="02020603050405020304" pitchFamily="18" charset="0"/>
                <a:cs typeface="Calibri"/>
              </a:rPr>
              <a:t> </a:t>
            </a:r>
            <a:r>
              <a:rPr sz="2800" b="1" dirty="0">
                <a:latin typeface="Times New Roman" panose="02020603050405020304" pitchFamily="18" charset="0"/>
                <a:cs typeface="Calibri"/>
              </a:rPr>
              <a:t>power</a:t>
            </a:r>
            <a:r>
              <a:rPr sz="2800" b="1" spc="504" dirty="0">
                <a:latin typeface="Times New Roman" panose="02020603050405020304" pitchFamily="18" charset="0"/>
                <a:cs typeface="Calibri"/>
              </a:rPr>
              <a:t> </a:t>
            </a:r>
            <a:r>
              <a:rPr sz="2800" b="1" dirty="0">
                <a:latin typeface="Times New Roman" panose="02020603050405020304" pitchFamily="18" charset="0"/>
                <a:cs typeface="Calibri"/>
              </a:rPr>
              <a:t>of</a:t>
            </a:r>
            <a:r>
              <a:rPr sz="2800" b="1" spc="500" dirty="0">
                <a:latin typeface="Times New Roman" panose="02020603050405020304" pitchFamily="18" charset="0"/>
                <a:cs typeface="Calibri"/>
              </a:rPr>
              <a:t> </a:t>
            </a:r>
            <a:r>
              <a:rPr sz="2800" b="1" spc="-23" dirty="0">
                <a:latin typeface="Times New Roman" panose="02020603050405020304" pitchFamily="18" charset="0"/>
                <a:cs typeface="Calibri"/>
              </a:rPr>
              <a:t>the </a:t>
            </a:r>
            <a:r>
              <a:rPr sz="2800" b="1" dirty="0">
                <a:latin typeface="Times New Roman" panose="02020603050405020304" pitchFamily="18" charset="0"/>
                <a:cs typeface="Calibri"/>
              </a:rPr>
              <a:t>CIT(A)</a:t>
            </a:r>
            <a:r>
              <a:rPr sz="2800" b="1" spc="193" dirty="0">
                <a:latin typeface="Times New Roman" panose="02020603050405020304" pitchFamily="18" charset="0"/>
                <a:cs typeface="Calibri"/>
              </a:rPr>
              <a:t>  </a:t>
            </a:r>
            <a:r>
              <a:rPr sz="2800" dirty="0">
                <a:latin typeface="Times New Roman" panose="02020603050405020304" pitchFamily="18" charset="0"/>
                <a:cs typeface="Calibri"/>
              </a:rPr>
              <a:t>to</a:t>
            </a:r>
            <a:r>
              <a:rPr sz="2800" spc="202" dirty="0">
                <a:latin typeface="Times New Roman" panose="02020603050405020304" pitchFamily="18" charset="0"/>
                <a:cs typeface="Calibri"/>
              </a:rPr>
              <a:t>  </a:t>
            </a:r>
            <a:r>
              <a:rPr sz="2800" dirty="0">
                <a:latin typeface="Times New Roman" panose="02020603050405020304" pitchFamily="18" charset="0"/>
                <a:cs typeface="Calibri"/>
              </a:rPr>
              <a:t>direct</a:t>
            </a:r>
            <a:r>
              <a:rPr sz="2800" spc="197"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197" dirty="0">
                <a:latin typeface="Times New Roman" panose="02020603050405020304" pitchFamily="18" charset="0"/>
                <a:cs typeface="Calibri"/>
              </a:rPr>
              <a:t>  </a:t>
            </a:r>
            <a:r>
              <a:rPr sz="2800" dirty="0">
                <a:latin typeface="Times New Roman" panose="02020603050405020304" pitchFamily="18" charset="0"/>
                <a:cs typeface="Calibri"/>
              </a:rPr>
              <a:t>production</a:t>
            </a:r>
            <a:r>
              <a:rPr sz="2800" spc="197" dirty="0">
                <a:latin typeface="Times New Roman" panose="02020603050405020304" pitchFamily="18" charset="0"/>
                <a:cs typeface="Calibri"/>
              </a:rPr>
              <a:t>  </a:t>
            </a:r>
            <a:r>
              <a:rPr sz="2800" dirty="0">
                <a:latin typeface="Times New Roman" panose="02020603050405020304" pitchFamily="18" charset="0"/>
                <a:cs typeface="Calibri"/>
              </a:rPr>
              <a:t>of</a:t>
            </a:r>
            <a:r>
              <a:rPr sz="2800" spc="197" dirty="0">
                <a:latin typeface="Times New Roman" panose="02020603050405020304" pitchFamily="18" charset="0"/>
                <a:cs typeface="Calibri"/>
              </a:rPr>
              <a:t>  </a:t>
            </a:r>
            <a:r>
              <a:rPr sz="2800" dirty="0">
                <a:latin typeface="Times New Roman" panose="02020603050405020304" pitchFamily="18" charset="0"/>
                <a:cs typeface="Calibri"/>
              </a:rPr>
              <a:t>any</a:t>
            </a:r>
            <a:r>
              <a:rPr sz="2800" spc="202" dirty="0">
                <a:latin typeface="Times New Roman" panose="02020603050405020304" pitchFamily="18" charset="0"/>
                <a:cs typeface="Calibri"/>
              </a:rPr>
              <a:t>  </a:t>
            </a:r>
            <a:r>
              <a:rPr sz="2800" dirty="0">
                <a:latin typeface="Times New Roman" panose="02020603050405020304" pitchFamily="18" charset="0"/>
                <a:cs typeface="Calibri"/>
              </a:rPr>
              <a:t>document,</a:t>
            </a:r>
            <a:r>
              <a:rPr sz="2800" spc="202" dirty="0">
                <a:latin typeface="Times New Roman" panose="02020603050405020304" pitchFamily="18" charset="0"/>
                <a:cs typeface="Calibri"/>
              </a:rPr>
              <a:t>  </a:t>
            </a:r>
            <a:r>
              <a:rPr sz="2800" dirty="0">
                <a:latin typeface="Times New Roman" panose="02020603050405020304" pitchFamily="18" charset="0"/>
                <a:cs typeface="Calibri"/>
              </a:rPr>
              <a:t>or</a:t>
            </a:r>
            <a:r>
              <a:rPr sz="2800" spc="197" dirty="0">
                <a:latin typeface="Times New Roman" panose="02020603050405020304" pitchFamily="18" charset="0"/>
                <a:cs typeface="Calibri"/>
              </a:rPr>
              <a:t>  </a:t>
            </a:r>
            <a:r>
              <a:rPr sz="2800" spc="-23" dirty="0">
                <a:latin typeface="Times New Roman" panose="02020603050405020304" pitchFamily="18" charset="0"/>
                <a:cs typeface="Calibri"/>
              </a:rPr>
              <a:t>the </a:t>
            </a:r>
            <a:r>
              <a:rPr sz="2800" dirty="0">
                <a:latin typeface="Times New Roman" panose="02020603050405020304" pitchFamily="18" charset="0"/>
                <a:cs typeface="Calibri"/>
              </a:rPr>
              <a:t>examination</a:t>
            </a:r>
            <a:r>
              <a:rPr sz="2800" spc="435" dirty="0">
                <a:latin typeface="Times New Roman" panose="02020603050405020304" pitchFamily="18" charset="0"/>
                <a:cs typeface="Calibri"/>
              </a:rPr>
              <a:t> </a:t>
            </a:r>
            <a:r>
              <a:rPr sz="2800" dirty="0">
                <a:latin typeface="Times New Roman" panose="02020603050405020304" pitchFamily="18" charset="0"/>
                <a:cs typeface="Calibri"/>
              </a:rPr>
              <a:t>of</a:t>
            </a:r>
            <a:r>
              <a:rPr sz="2800" spc="426" dirty="0">
                <a:latin typeface="Times New Roman" panose="02020603050405020304" pitchFamily="18" charset="0"/>
                <a:cs typeface="Calibri"/>
              </a:rPr>
              <a:t> </a:t>
            </a:r>
            <a:r>
              <a:rPr sz="2800" dirty="0">
                <a:latin typeface="Times New Roman" panose="02020603050405020304" pitchFamily="18" charset="0"/>
                <a:cs typeface="Calibri"/>
              </a:rPr>
              <a:t>any</a:t>
            </a:r>
            <a:r>
              <a:rPr sz="2800" spc="440" dirty="0">
                <a:latin typeface="Times New Roman" panose="02020603050405020304" pitchFamily="18" charset="0"/>
                <a:cs typeface="Calibri"/>
              </a:rPr>
              <a:t> </a:t>
            </a:r>
            <a:r>
              <a:rPr sz="2800" dirty="0">
                <a:latin typeface="Times New Roman" panose="02020603050405020304" pitchFamily="18" charset="0"/>
                <a:cs typeface="Calibri"/>
              </a:rPr>
              <a:t>witness,</a:t>
            </a:r>
            <a:r>
              <a:rPr sz="2800" spc="435" dirty="0">
                <a:latin typeface="Times New Roman" panose="02020603050405020304" pitchFamily="18" charset="0"/>
                <a:cs typeface="Calibri"/>
              </a:rPr>
              <a:t> </a:t>
            </a:r>
            <a:r>
              <a:rPr sz="2800" dirty="0">
                <a:latin typeface="Times New Roman" panose="02020603050405020304" pitchFamily="18" charset="0"/>
                <a:cs typeface="Calibri"/>
              </a:rPr>
              <a:t>to</a:t>
            </a:r>
            <a:r>
              <a:rPr sz="2800" spc="426" dirty="0">
                <a:latin typeface="Times New Roman" panose="02020603050405020304" pitchFamily="18" charset="0"/>
                <a:cs typeface="Calibri"/>
              </a:rPr>
              <a:t> </a:t>
            </a:r>
            <a:r>
              <a:rPr sz="2800" dirty="0">
                <a:latin typeface="Times New Roman" panose="02020603050405020304" pitchFamily="18" charset="0"/>
                <a:cs typeface="Calibri"/>
              </a:rPr>
              <a:t>enable</a:t>
            </a:r>
            <a:r>
              <a:rPr sz="2800" spc="444" dirty="0">
                <a:latin typeface="Times New Roman" panose="02020603050405020304" pitchFamily="18" charset="0"/>
                <a:cs typeface="Calibri"/>
              </a:rPr>
              <a:t> </a:t>
            </a:r>
            <a:r>
              <a:rPr sz="2800" dirty="0">
                <a:latin typeface="Times New Roman" panose="02020603050405020304" pitchFamily="18" charset="0"/>
                <a:cs typeface="Calibri"/>
              </a:rPr>
              <a:t>him</a:t>
            </a:r>
            <a:r>
              <a:rPr sz="2800" spc="421" dirty="0">
                <a:latin typeface="Times New Roman" panose="02020603050405020304" pitchFamily="18" charset="0"/>
                <a:cs typeface="Calibri"/>
              </a:rPr>
              <a:t> </a:t>
            </a:r>
            <a:r>
              <a:rPr sz="2800" dirty="0">
                <a:latin typeface="Times New Roman" panose="02020603050405020304" pitchFamily="18" charset="0"/>
                <a:cs typeface="Calibri"/>
              </a:rPr>
              <a:t>to</a:t>
            </a:r>
            <a:r>
              <a:rPr sz="2800" spc="413" dirty="0">
                <a:latin typeface="Times New Roman" panose="02020603050405020304" pitchFamily="18" charset="0"/>
                <a:cs typeface="Calibri"/>
              </a:rPr>
              <a:t> </a:t>
            </a:r>
            <a:r>
              <a:rPr sz="2800" dirty="0">
                <a:latin typeface="Times New Roman" panose="02020603050405020304" pitchFamily="18" charset="0"/>
                <a:cs typeface="Calibri"/>
              </a:rPr>
              <a:t>dispose</a:t>
            </a:r>
            <a:r>
              <a:rPr sz="2800" spc="440" dirty="0">
                <a:latin typeface="Times New Roman" panose="02020603050405020304" pitchFamily="18" charset="0"/>
                <a:cs typeface="Calibri"/>
              </a:rPr>
              <a:t> </a:t>
            </a:r>
            <a:r>
              <a:rPr sz="2800" dirty="0">
                <a:latin typeface="Times New Roman" panose="02020603050405020304" pitchFamily="18" charset="0"/>
                <a:cs typeface="Calibri"/>
              </a:rPr>
              <a:t>of</a:t>
            </a:r>
            <a:r>
              <a:rPr sz="2800" spc="440" dirty="0">
                <a:latin typeface="Times New Roman" panose="02020603050405020304" pitchFamily="18" charset="0"/>
                <a:cs typeface="Calibri"/>
              </a:rPr>
              <a:t> </a:t>
            </a:r>
            <a:r>
              <a:rPr sz="2800" spc="-23" dirty="0">
                <a:latin typeface="Times New Roman" panose="02020603050405020304" pitchFamily="18" charset="0"/>
                <a:cs typeface="Calibri"/>
              </a:rPr>
              <a:t>the </a:t>
            </a:r>
            <a:r>
              <a:rPr sz="2800" dirty="0">
                <a:latin typeface="Times New Roman" panose="02020603050405020304" pitchFamily="18" charset="0"/>
                <a:cs typeface="Calibri"/>
              </a:rPr>
              <a:t>appeal,</a:t>
            </a:r>
            <a:r>
              <a:rPr sz="2800" spc="284" dirty="0">
                <a:latin typeface="Times New Roman" panose="02020603050405020304" pitchFamily="18" charset="0"/>
                <a:cs typeface="Calibri"/>
              </a:rPr>
              <a:t>  </a:t>
            </a:r>
            <a:r>
              <a:rPr sz="2800" dirty="0">
                <a:latin typeface="Times New Roman" panose="02020603050405020304" pitchFamily="18" charset="0"/>
                <a:cs typeface="Calibri"/>
              </a:rPr>
              <a:t>or</a:t>
            </a:r>
            <a:r>
              <a:rPr sz="2800" spc="280" dirty="0">
                <a:latin typeface="Times New Roman" panose="02020603050405020304" pitchFamily="18" charset="0"/>
                <a:cs typeface="Calibri"/>
              </a:rPr>
              <a:t>  </a:t>
            </a:r>
            <a:r>
              <a:rPr sz="2800" dirty="0">
                <a:latin typeface="Times New Roman" panose="02020603050405020304" pitchFamily="18" charset="0"/>
                <a:cs typeface="Calibri"/>
              </a:rPr>
              <a:t>for</a:t>
            </a:r>
            <a:r>
              <a:rPr sz="2800" spc="280" dirty="0">
                <a:latin typeface="Times New Roman" panose="02020603050405020304" pitchFamily="18" charset="0"/>
                <a:cs typeface="Calibri"/>
              </a:rPr>
              <a:t>  </a:t>
            </a:r>
            <a:r>
              <a:rPr sz="2800" dirty="0">
                <a:latin typeface="Times New Roman" panose="02020603050405020304" pitchFamily="18" charset="0"/>
                <a:cs typeface="Calibri"/>
              </a:rPr>
              <a:t>any</a:t>
            </a:r>
            <a:r>
              <a:rPr sz="2800" spc="280" dirty="0">
                <a:latin typeface="Times New Roman" panose="02020603050405020304" pitchFamily="18" charset="0"/>
                <a:cs typeface="Calibri"/>
              </a:rPr>
              <a:t>  </a:t>
            </a:r>
            <a:r>
              <a:rPr sz="2800" dirty="0">
                <a:latin typeface="Times New Roman" panose="02020603050405020304" pitchFamily="18" charset="0"/>
                <a:cs typeface="Calibri"/>
              </a:rPr>
              <a:t>other</a:t>
            </a:r>
            <a:r>
              <a:rPr sz="2800" spc="284" dirty="0">
                <a:latin typeface="Times New Roman" panose="02020603050405020304" pitchFamily="18" charset="0"/>
                <a:cs typeface="Calibri"/>
              </a:rPr>
              <a:t>  </a:t>
            </a:r>
            <a:r>
              <a:rPr sz="2800" dirty="0">
                <a:latin typeface="Times New Roman" panose="02020603050405020304" pitchFamily="18" charset="0"/>
                <a:cs typeface="Calibri"/>
              </a:rPr>
              <a:t>substantial</a:t>
            </a:r>
            <a:r>
              <a:rPr sz="2800" spc="284" dirty="0">
                <a:latin typeface="Times New Roman" panose="02020603050405020304" pitchFamily="18" charset="0"/>
                <a:cs typeface="Calibri"/>
              </a:rPr>
              <a:t>  </a:t>
            </a:r>
            <a:r>
              <a:rPr sz="2800" dirty="0">
                <a:latin typeface="Times New Roman" panose="02020603050405020304" pitchFamily="18" charset="0"/>
                <a:cs typeface="Calibri"/>
              </a:rPr>
              <a:t>cause</a:t>
            </a:r>
            <a:r>
              <a:rPr sz="2800" spc="284" dirty="0">
                <a:latin typeface="Times New Roman" panose="02020603050405020304" pitchFamily="18" charset="0"/>
                <a:cs typeface="Calibri"/>
              </a:rPr>
              <a:t>  </a:t>
            </a:r>
            <a:r>
              <a:rPr sz="2800" dirty="0">
                <a:latin typeface="Times New Roman" panose="02020603050405020304" pitchFamily="18" charset="0"/>
                <a:cs typeface="Calibri"/>
              </a:rPr>
              <a:t>including</a:t>
            </a:r>
            <a:r>
              <a:rPr sz="2800" spc="280" dirty="0">
                <a:latin typeface="Times New Roman" panose="02020603050405020304" pitchFamily="18" charset="0"/>
                <a:cs typeface="Calibri"/>
              </a:rPr>
              <a:t>  </a:t>
            </a:r>
            <a:r>
              <a:rPr sz="2800" spc="-23" dirty="0">
                <a:latin typeface="Times New Roman" panose="02020603050405020304" pitchFamily="18" charset="0"/>
                <a:cs typeface="Calibri"/>
              </a:rPr>
              <a:t>the </a:t>
            </a:r>
            <a:r>
              <a:rPr sz="2800" dirty="0">
                <a:latin typeface="Times New Roman" panose="02020603050405020304" pitchFamily="18" charset="0"/>
                <a:cs typeface="Calibri"/>
              </a:rPr>
              <a:t>enhancement</a:t>
            </a:r>
            <a:r>
              <a:rPr sz="2800" spc="9" dirty="0">
                <a:latin typeface="Times New Roman" panose="02020603050405020304" pitchFamily="18" charset="0"/>
                <a:cs typeface="Calibri"/>
              </a:rPr>
              <a:t> </a:t>
            </a:r>
            <a:r>
              <a:rPr sz="2800" dirty="0">
                <a:latin typeface="Times New Roman" panose="02020603050405020304" pitchFamily="18" charset="0"/>
                <a:cs typeface="Calibri"/>
              </a:rPr>
              <a:t>of</a:t>
            </a:r>
            <a:r>
              <a:rPr sz="2800" spc="5"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9" dirty="0">
                <a:latin typeface="Times New Roman" panose="02020603050405020304" pitchFamily="18" charset="0"/>
                <a:cs typeface="Calibri"/>
              </a:rPr>
              <a:t> </a:t>
            </a:r>
            <a:r>
              <a:rPr sz="2800" dirty="0">
                <a:latin typeface="Times New Roman" panose="02020603050405020304" pitchFamily="18" charset="0"/>
                <a:cs typeface="Calibri"/>
              </a:rPr>
              <a:t>assessment</a:t>
            </a:r>
            <a:r>
              <a:rPr sz="2800" spc="9" dirty="0">
                <a:latin typeface="Times New Roman" panose="02020603050405020304" pitchFamily="18" charset="0"/>
                <a:cs typeface="Calibri"/>
              </a:rPr>
              <a:t> </a:t>
            </a:r>
            <a:r>
              <a:rPr sz="2800" dirty="0">
                <a:latin typeface="Times New Roman" panose="02020603050405020304" pitchFamily="18" charset="0"/>
                <a:cs typeface="Calibri"/>
              </a:rPr>
              <a:t>or</a:t>
            </a:r>
            <a:r>
              <a:rPr sz="2800" spc="5" dirty="0">
                <a:latin typeface="Times New Roman" panose="02020603050405020304" pitchFamily="18" charset="0"/>
                <a:cs typeface="Calibri"/>
              </a:rPr>
              <a:t> </a:t>
            </a:r>
            <a:r>
              <a:rPr sz="2800" dirty="0">
                <a:latin typeface="Times New Roman" panose="02020603050405020304" pitchFamily="18" charset="0"/>
                <a:cs typeface="Calibri"/>
              </a:rPr>
              <a:t>penalty</a:t>
            </a:r>
            <a:r>
              <a:rPr sz="2800" spc="14" dirty="0">
                <a:latin typeface="Times New Roman" panose="02020603050405020304" pitchFamily="18" charset="0"/>
                <a:cs typeface="Calibri"/>
              </a:rPr>
              <a:t> </a:t>
            </a:r>
            <a:r>
              <a:rPr sz="2800" dirty="0">
                <a:latin typeface="Times New Roman" panose="02020603050405020304" pitchFamily="18" charset="0"/>
                <a:cs typeface="Calibri"/>
              </a:rPr>
              <a:t>(whether</a:t>
            </a:r>
            <a:r>
              <a:rPr sz="2800" spc="9" dirty="0">
                <a:latin typeface="Times New Roman" panose="02020603050405020304" pitchFamily="18" charset="0"/>
                <a:cs typeface="Calibri"/>
              </a:rPr>
              <a:t> </a:t>
            </a:r>
            <a:r>
              <a:rPr sz="2800" dirty="0">
                <a:latin typeface="Times New Roman" panose="02020603050405020304" pitchFamily="18" charset="0"/>
                <a:cs typeface="Calibri"/>
              </a:rPr>
              <a:t>on his</a:t>
            </a:r>
            <a:r>
              <a:rPr sz="2800" spc="9" dirty="0">
                <a:latin typeface="Times New Roman" panose="02020603050405020304" pitchFamily="18" charset="0"/>
                <a:cs typeface="Calibri"/>
              </a:rPr>
              <a:t> </a:t>
            </a:r>
            <a:r>
              <a:rPr sz="2800" spc="-23" dirty="0">
                <a:latin typeface="Times New Roman" panose="02020603050405020304" pitchFamily="18" charset="0"/>
                <a:cs typeface="Calibri"/>
              </a:rPr>
              <a:t>own </a:t>
            </a:r>
            <a:r>
              <a:rPr sz="2800" dirty="0">
                <a:latin typeface="Times New Roman" panose="02020603050405020304" pitchFamily="18" charset="0"/>
                <a:cs typeface="Calibri"/>
              </a:rPr>
              <a:t>motion</a:t>
            </a:r>
            <a:r>
              <a:rPr sz="2800" spc="64" dirty="0">
                <a:latin typeface="Times New Roman" panose="02020603050405020304" pitchFamily="18" charset="0"/>
                <a:cs typeface="Calibri"/>
              </a:rPr>
              <a:t>  </a:t>
            </a:r>
            <a:r>
              <a:rPr sz="2800" dirty="0">
                <a:latin typeface="Times New Roman" panose="02020603050405020304" pitchFamily="18" charset="0"/>
                <a:cs typeface="Calibri"/>
              </a:rPr>
              <a:t>or</a:t>
            </a:r>
            <a:r>
              <a:rPr sz="2800" spc="60" dirty="0">
                <a:latin typeface="Times New Roman" panose="02020603050405020304" pitchFamily="18" charset="0"/>
                <a:cs typeface="Calibri"/>
              </a:rPr>
              <a:t>  </a:t>
            </a:r>
            <a:r>
              <a:rPr sz="2800" dirty="0">
                <a:latin typeface="Times New Roman" panose="02020603050405020304" pitchFamily="18" charset="0"/>
                <a:cs typeface="Calibri"/>
              </a:rPr>
              <a:t>on</a:t>
            </a:r>
            <a:r>
              <a:rPr sz="2800" spc="64"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64" dirty="0">
                <a:latin typeface="Times New Roman" panose="02020603050405020304" pitchFamily="18" charset="0"/>
                <a:cs typeface="Calibri"/>
              </a:rPr>
              <a:t>  </a:t>
            </a:r>
            <a:r>
              <a:rPr sz="2800" dirty="0">
                <a:latin typeface="Times New Roman" panose="02020603050405020304" pitchFamily="18" charset="0"/>
                <a:cs typeface="Calibri"/>
              </a:rPr>
              <a:t>request</a:t>
            </a:r>
            <a:r>
              <a:rPr sz="2800" spc="69" dirty="0">
                <a:latin typeface="Times New Roman" panose="02020603050405020304" pitchFamily="18" charset="0"/>
                <a:cs typeface="Calibri"/>
              </a:rPr>
              <a:t>  </a:t>
            </a:r>
            <a:r>
              <a:rPr sz="2800" dirty="0">
                <a:latin typeface="Times New Roman" panose="02020603050405020304" pitchFamily="18" charset="0"/>
                <a:cs typeface="Calibri"/>
              </a:rPr>
              <a:t>of</a:t>
            </a:r>
            <a:r>
              <a:rPr sz="2800" spc="64"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64" dirty="0">
                <a:latin typeface="Times New Roman" panose="02020603050405020304" pitchFamily="18" charset="0"/>
                <a:cs typeface="Calibri"/>
              </a:rPr>
              <a:t>  </a:t>
            </a:r>
            <a:r>
              <a:rPr sz="2800" dirty="0">
                <a:latin typeface="Times New Roman" panose="02020603050405020304" pitchFamily="18" charset="0"/>
                <a:cs typeface="Calibri"/>
              </a:rPr>
              <a:t>AO</a:t>
            </a:r>
            <a:r>
              <a:rPr sz="2800" spc="248" dirty="0">
                <a:latin typeface="Times New Roman" panose="02020603050405020304" pitchFamily="18" charset="0"/>
                <a:cs typeface="Calibri"/>
              </a:rPr>
              <a:t>   </a:t>
            </a:r>
            <a:r>
              <a:rPr sz="2800" dirty="0">
                <a:latin typeface="Times New Roman" panose="02020603050405020304" pitchFamily="18" charset="0"/>
                <a:cs typeface="Calibri"/>
              </a:rPr>
              <a:t>u/s</a:t>
            </a:r>
            <a:r>
              <a:rPr sz="2800" spc="55" dirty="0">
                <a:latin typeface="Times New Roman" panose="02020603050405020304" pitchFamily="18" charset="0"/>
                <a:cs typeface="Calibri"/>
              </a:rPr>
              <a:t>  </a:t>
            </a:r>
            <a:r>
              <a:rPr sz="2800" dirty="0">
                <a:latin typeface="Times New Roman" panose="02020603050405020304" pitchFamily="18" charset="0"/>
                <a:cs typeface="Calibri"/>
              </a:rPr>
              <a:t>251(1)(A)</a:t>
            </a:r>
            <a:r>
              <a:rPr sz="2800" spc="69" dirty="0">
                <a:latin typeface="Times New Roman" panose="02020603050405020304" pitchFamily="18" charset="0"/>
                <a:cs typeface="Calibri"/>
              </a:rPr>
              <a:t>  </a:t>
            </a:r>
            <a:r>
              <a:rPr sz="2800" dirty="0">
                <a:latin typeface="Times New Roman" panose="02020603050405020304" pitchFamily="18" charset="0"/>
                <a:cs typeface="Calibri"/>
              </a:rPr>
              <a:t>or</a:t>
            </a:r>
            <a:r>
              <a:rPr sz="2800" spc="69" dirty="0">
                <a:latin typeface="Times New Roman" panose="02020603050405020304" pitchFamily="18" charset="0"/>
                <a:cs typeface="Calibri"/>
              </a:rPr>
              <a:t>  </a:t>
            </a:r>
            <a:r>
              <a:rPr sz="2800" spc="-23" dirty="0">
                <a:latin typeface="Times New Roman" panose="02020603050405020304" pitchFamily="18" charset="0"/>
                <a:cs typeface="Calibri"/>
              </a:rPr>
              <a:t>the </a:t>
            </a:r>
            <a:r>
              <a:rPr sz="2800" dirty="0">
                <a:latin typeface="Times New Roman" panose="02020603050405020304" pitchFamily="18" charset="0"/>
                <a:cs typeface="Calibri"/>
              </a:rPr>
              <a:t>imposition</a:t>
            </a:r>
            <a:r>
              <a:rPr sz="2800" spc="-64" dirty="0">
                <a:latin typeface="Times New Roman" panose="02020603050405020304" pitchFamily="18" charset="0"/>
                <a:cs typeface="Calibri"/>
              </a:rPr>
              <a:t> </a:t>
            </a:r>
            <a:r>
              <a:rPr sz="2800" dirty="0">
                <a:latin typeface="Times New Roman" panose="02020603050405020304" pitchFamily="18" charset="0"/>
                <a:cs typeface="Calibri"/>
              </a:rPr>
              <a:t>of</a:t>
            </a:r>
            <a:r>
              <a:rPr sz="2800" spc="-37" dirty="0">
                <a:latin typeface="Times New Roman" panose="02020603050405020304" pitchFamily="18" charset="0"/>
                <a:cs typeface="Calibri"/>
              </a:rPr>
              <a:t> </a:t>
            </a:r>
            <a:r>
              <a:rPr sz="2800" dirty="0">
                <a:latin typeface="Times New Roman" panose="02020603050405020304" pitchFamily="18" charset="0"/>
                <a:cs typeface="Calibri"/>
              </a:rPr>
              <a:t>penalty</a:t>
            </a:r>
            <a:r>
              <a:rPr sz="2800" spc="-46" dirty="0">
                <a:latin typeface="Times New Roman" panose="02020603050405020304" pitchFamily="18" charset="0"/>
                <a:cs typeface="Calibri"/>
              </a:rPr>
              <a:t> </a:t>
            </a:r>
            <a:r>
              <a:rPr sz="2800" dirty="0">
                <a:latin typeface="Times New Roman" panose="02020603050405020304" pitchFamily="18" charset="0"/>
                <a:cs typeface="Calibri"/>
              </a:rPr>
              <a:t>u/s</a:t>
            </a:r>
            <a:r>
              <a:rPr sz="2800" spc="-50" dirty="0">
                <a:latin typeface="Times New Roman" panose="02020603050405020304" pitchFamily="18" charset="0"/>
                <a:cs typeface="Calibri"/>
              </a:rPr>
              <a:t> </a:t>
            </a:r>
            <a:r>
              <a:rPr sz="2800" spc="-9" dirty="0">
                <a:latin typeface="Times New Roman" panose="02020603050405020304" pitchFamily="18" charset="0"/>
                <a:cs typeface="Calibri"/>
              </a:rPr>
              <a:t>271.)</a:t>
            </a:r>
            <a:endParaRPr sz="2800" dirty="0">
              <a:latin typeface="Times New Roman" panose="02020603050405020304" pitchFamily="18" charset="0"/>
              <a:cs typeface="Calibri"/>
            </a:endParaRPr>
          </a:p>
        </p:txBody>
      </p:sp>
      <p:sp>
        <p:nvSpPr>
          <p:cNvPr id="10" name="object 10"/>
          <p:cNvSpPr txBox="1">
            <a:spLocks noGrp="1"/>
          </p:cNvSpPr>
          <p:nvPr>
            <p:ph type="sldNum" sz="quarter" idx="12"/>
          </p:nvPr>
        </p:nvSpPr>
        <p:spPr>
          <a:xfrm>
            <a:off x="11604748" y="6345866"/>
            <a:ext cx="287666" cy="248573"/>
          </a:xfrm>
          <a:prstGeom prst="rect">
            <a:avLst/>
          </a:prstGeom>
        </p:spPr>
        <p:txBody>
          <a:bodyPr vert="horz" wrap="square" lIns="0" tIns="2329" rIns="0" bIns="0" rtlCol="0">
            <a:spAutoFit/>
          </a:bodyPr>
          <a:lstStyle/>
          <a:p>
            <a:pPr marL="57635">
              <a:spcBef>
                <a:spcPts val="18"/>
              </a:spcBef>
            </a:pPr>
            <a:fld id="{81D60167-4931-47E6-BA6A-407CBD079E47}" type="slidenum">
              <a:rPr sz="1600" spc="-23" dirty="0">
                <a:solidFill>
                  <a:schemeClr val="tx1"/>
                </a:solidFill>
              </a:rPr>
              <a:pPr marL="57635">
                <a:spcBef>
                  <a:spcPts val="18"/>
                </a:spcBef>
              </a:pPr>
              <a:t>30</a:t>
            </a:fld>
            <a:endParaRPr sz="1600" spc="-23" dirty="0">
              <a:solidFill>
                <a:schemeClr val="tx1"/>
              </a:solidFill>
            </a:endParaRPr>
          </a:p>
        </p:txBody>
      </p:sp>
      <p:sp>
        <p:nvSpPr>
          <p:cNvPr id="5" name="object 10">
            <a:extLst>
              <a:ext uri="{FF2B5EF4-FFF2-40B4-BE49-F238E27FC236}">
                <a16:creationId xmlns:a16="http://schemas.microsoft.com/office/drawing/2014/main" xmlns="" id="{D75003FD-E5D8-61BB-A9F3-9E3A8803B10D}"/>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7" name="Flowchart: Connector 6">
            <a:extLst>
              <a:ext uri="{FF2B5EF4-FFF2-40B4-BE49-F238E27FC236}">
                <a16:creationId xmlns:a16="http://schemas.microsoft.com/office/drawing/2014/main" xmlns="" id="{D9810C0E-4F36-1208-FDA2-9235002A49A4}"/>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8293927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51271" y="258376"/>
            <a:ext cx="5855246" cy="504199"/>
          </a:xfrm>
          <a:prstGeom prst="rect">
            <a:avLst/>
          </a:prstGeom>
        </p:spPr>
        <p:txBody>
          <a:bodyPr vert="horz" wrap="square" lIns="0" tIns="11643" rIns="0" bIns="0" rtlCol="0" anchor="ctr">
            <a:spAutoFit/>
          </a:bodyPr>
          <a:lstStyle/>
          <a:p>
            <a:pPr marL="11643"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Decisions</a:t>
            </a:r>
            <a:r>
              <a:rPr lang="en-US" sz="2800" dirty="0">
                <a:latin typeface="Times New Roman" panose="02020603050405020304" pitchFamily="18" charset="0"/>
              </a:rPr>
              <a:t> </a:t>
            </a:r>
            <a:r>
              <a:rPr sz="2800" spc="-115"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on</a:t>
            </a:r>
            <a:r>
              <a:rPr sz="2800" spc="-87"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Rule</a:t>
            </a:r>
            <a:r>
              <a:rPr sz="2800" spc="-101"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46A</a:t>
            </a:r>
          </a:p>
        </p:txBody>
      </p:sp>
      <p:sp>
        <p:nvSpPr>
          <p:cNvPr id="9" name="object 9"/>
          <p:cNvSpPr txBox="1">
            <a:spLocks noGrp="1"/>
          </p:cNvSpPr>
          <p:nvPr>
            <p:ph type="sldNum" sz="quarter" idx="12"/>
          </p:nvPr>
        </p:nvSpPr>
        <p:spPr>
          <a:xfrm>
            <a:off x="11357686" y="6349617"/>
            <a:ext cx="529514" cy="248573"/>
          </a:xfrm>
          <a:prstGeom prst="rect">
            <a:avLst/>
          </a:prstGeom>
        </p:spPr>
        <p:txBody>
          <a:bodyPr vert="horz" wrap="square" lIns="0" tIns="2329" rIns="0" bIns="0" rtlCol="0">
            <a:spAutoFit/>
          </a:bodyPr>
          <a:lstStyle/>
          <a:p>
            <a:pPr marL="57635">
              <a:spcBef>
                <a:spcPts val="18"/>
              </a:spcBef>
            </a:pPr>
            <a:fld id="{81D60167-4931-47E6-BA6A-407CBD079E47}" type="slidenum">
              <a:rPr sz="1600" spc="-23" dirty="0">
                <a:solidFill>
                  <a:schemeClr val="tx1"/>
                </a:solidFill>
              </a:rPr>
              <a:pPr marL="57635">
                <a:spcBef>
                  <a:spcPts val="18"/>
                </a:spcBef>
              </a:pPr>
              <a:t>31</a:t>
            </a:fld>
            <a:endParaRPr sz="1600" spc="-23" dirty="0">
              <a:solidFill>
                <a:schemeClr val="tx1"/>
              </a:solidFill>
            </a:endParaRPr>
          </a:p>
        </p:txBody>
      </p:sp>
      <p:sp>
        <p:nvSpPr>
          <p:cNvPr id="5" name="object 5"/>
          <p:cNvSpPr txBox="1"/>
          <p:nvPr/>
        </p:nvSpPr>
        <p:spPr>
          <a:xfrm>
            <a:off x="317241" y="1149440"/>
            <a:ext cx="11569959" cy="4966959"/>
          </a:xfrm>
          <a:prstGeom prst="rect">
            <a:avLst/>
          </a:prstGeom>
        </p:spPr>
        <p:txBody>
          <a:bodyPr vert="horz" wrap="square" lIns="0" tIns="11643" rIns="0" bIns="0" rtlCol="0">
            <a:spAutoFit/>
          </a:bodyPr>
          <a:lstStyle/>
          <a:p>
            <a:pPr marL="353961" marR="7568" indent="-342900" algn="just">
              <a:spcBef>
                <a:spcPts val="92"/>
              </a:spcBef>
              <a:buClr>
                <a:schemeClr val="tx1"/>
              </a:buClr>
              <a:buSzPct val="83333"/>
              <a:buFont typeface="Wingdings" panose="05000000000000000000" pitchFamily="2" charset="2"/>
              <a:buChar char="§"/>
              <a:tabLst>
                <a:tab pos="261393" algn="l"/>
              </a:tabLst>
            </a:pPr>
            <a:r>
              <a:rPr sz="2600" b="1" u="heavy" dirty="0">
                <a:solidFill>
                  <a:srgbClr val="BF0000"/>
                </a:solidFill>
                <a:uFill>
                  <a:solidFill>
                    <a:srgbClr val="BF0000"/>
                  </a:solidFill>
                </a:uFill>
                <a:latin typeface="Times New Roman" panose="02020603050405020304" pitchFamily="18" charset="0"/>
                <a:cs typeface="Calibri"/>
              </a:rPr>
              <a:t>CIT</a:t>
            </a:r>
            <a:r>
              <a:rPr sz="2600" b="1" u="heavy" spc="101"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vs</a:t>
            </a:r>
            <a:r>
              <a:rPr sz="2600" b="1" u="heavy" spc="105"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Pradyuman</a:t>
            </a:r>
            <a:r>
              <a:rPr sz="2600" b="1" u="heavy" spc="110"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M.</a:t>
            </a:r>
            <a:r>
              <a:rPr sz="2600" b="1" u="heavy" spc="96"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Patel</a:t>
            </a:r>
            <a:r>
              <a:rPr sz="2600" b="1" u="heavy" spc="105"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[2014]</a:t>
            </a:r>
            <a:r>
              <a:rPr sz="2600" b="1" u="heavy" spc="105"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41</a:t>
            </a:r>
            <a:r>
              <a:rPr sz="2600" b="1" u="heavy" spc="101"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taxmann.com</a:t>
            </a:r>
            <a:r>
              <a:rPr sz="2600" b="1" u="heavy" spc="105"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405</a:t>
            </a:r>
            <a:r>
              <a:rPr sz="2600" b="1" u="heavy" spc="96" dirty="0">
                <a:solidFill>
                  <a:srgbClr val="BF0000"/>
                </a:solidFill>
                <a:uFill>
                  <a:solidFill>
                    <a:srgbClr val="BF0000"/>
                  </a:solidFill>
                </a:uFill>
                <a:latin typeface="Times New Roman" panose="02020603050405020304" pitchFamily="18" charset="0"/>
                <a:cs typeface="Calibri"/>
              </a:rPr>
              <a:t> </a:t>
            </a:r>
            <a:r>
              <a:rPr sz="2600" b="1" u="heavy" spc="-9" dirty="0">
                <a:solidFill>
                  <a:srgbClr val="BF0000"/>
                </a:solidFill>
                <a:uFill>
                  <a:solidFill>
                    <a:srgbClr val="BF0000"/>
                  </a:solidFill>
                </a:uFill>
                <a:latin typeface="Times New Roman" panose="02020603050405020304" pitchFamily="18" charset="0"/>
                <a:cs typeface="Calibri"/>
              </a:rPr>
              <a:t>(Gujarat)</a:t>
            </a:r>
            <a:r>
              <a:rPr sz="2600" b="1" spc="-9" dirty="0">
                <a:solidFill>
                  <a:srgbClr val="BF0000"/>
                </a:solidFill>
                <a:latin typeface="Times New Roman" panose="02020603050405020304" pitchFamily="18" charset="0"/>
                <a:cs typeface="Calibri"/>
              </a:rPr>
              <a:t> </a:t>
            </a:r>
            <a:r>
              <a:rPr sz="2600" dirty="0">
                <a:latin typeface="Times New Roman" panose="02020603050405020304" pitchFamily="18" charset="0"/>
                <a:cs typeface="Calibri"/>
              </a:rPr>
              <a:t>Non</a:t>
            </a:r>
            <a:r>
              <a:rPr sz="2600" spc="380" dirty="0">
                <a:latin typeface="Times New Roman" panose="02020603050405020304" pitchFamily="18" charset="0"/>
                <a:cs typeface="Calibri"/>
              </a:rPr>
              <a:t> </a:t>
            </a:r>
            <a:r>
              <a:rPr sz="2600" dirty="0">
                <a:latin typeface="Times New Roman" panose="02020603050405020304" pitchFamily="18" charset="0"/>
                <a:cs typeface="Calibri"/>
              </a:rPr>
              <a:t>allowance</a:t>
            </a:r>
            <a:r>
              <a:rPr sz="2600" spc="398" dirty="0">
                <a:latin typeface="Times New Roman" panose="02020603050405020304" pitchFamily="18" charset="0"/>
                <a:cs typeface="Calibri"/>
              </a:rPr>
              <a:t> </a:t>
            </a:r>
            <a:r>
              <a:rPr sz="2600" dirty="0">
                <a:latin typeface="Times New Roman" panose="02020603050405020304" pitchFamily="18" charset="0"/>
                <a:cs typeface="Calibri"/>
              </a:rPr>
              <a:t>of</a:t>
            </a:r>
            <a:r>
              <a:rPr sz="2600" spc="385" dirty="0">
                <a:latin typeface="Times New Roman" panose="02020603050405020304" pitchFamily="18" charset="0"/>
                <a:cs typeface="Calibri"/>
              </a:rPr>
              <a:t> </a:t>
            </a:r>
            <a:r>
              <a:rPr sz="2600" dirty="0">
                <a:latin typeface="Times New Roman" panose="02020603050405020304" pitchFamily="18" charset="0"/>
                <a:cs typeface="Calibri"/>
              </a:rPr>
              <a:t>opportunity</a:t>
            </a:r>
            <a:r>
              <a:rPr sz="2600" spc="398" dirty="0">
                <a:latin typeface="Times New Roman" panose="02020603050405020304" pitchFamily="18" charset="0"/>
                <a:cs typeface="Calibri"/>
              </a:rPr>
              <a:t> </a:t>
            </a:r>
            <a:r>
              <a:rPr sz="2600" dirty="0">
                <a:latin typeface="Times New Roman" panose="02020603050405020304" pitchFamily="18" charset="0"/>
                <a:cs typeface="Calibri"/>
              </a:rPr>
              <a:t>by</a:t>
            </a:r>
            <a:r>
              <a:rPr sz="2600" spc="367" dirty="0">
                <a:latin typeface="Times New Roman" panose="02020603050405020304" pitchFamily="18" charset="0"/>
                <a:cs typeface="Calibri"/>
              </a:rPr>
              <a:t> </a:t>
            </a:r>
            <a:r>
              <a:rPr sz="2600" dirty="0">
                <a:latin typeface="Times New Roman" panose="02020603050405020304" pitchFamily="18" charset="0"/>
                <a:cs typeface="Calibri"/>
              </a:rPr>
              <a:t>CIT(A)</a:t>
            </a:r>
            <a:r>
              <a:rPr sz="2600" spc="380" dirty="0">
                <a:latin typeface="Times New Roman" panose="02020603050405020304" pitchFamily="18" charset="0"/>
                <a:cs typeface="Calibri"/>
              </a:rPr>
              <a:t> </a:t>
            </a:r>
            <a:r>
              <a:rPr sz="2600" dirty="0">
                <a:latin typeface="Times New Roman" panose="02020603050405020304" pitchFamily="18" charset="0"/>
                <a:cs typeface="Calibri"/>
              </a:rPr>
              <a:t>to</a:t>
            </a:r>
            <a:r>
              <a:rPr sz="2600" spc="371" dirty="0">
                <a:latin typeface="Times New Roman" panose="02020603050405020304" pitchFamily="18" charset="0"/>
                <a:cs typeface="Calibri"/>
              </a:rPr>
              <a:t> </a:t>
            </a:r>
            <a:r>
              <a:rPr sz="2600" dirty="0">
                <a:latin typeface="Times New Roman" panose="02020603050405020304" pitchFamily="18" charset="0"/>
                <a:cs typeface="Calibri"/>
              </a:rPr>
              <a:t>AO</a:t>
            </a:r>
            <a:r>
              <a:rPr sz="2600" spc="380" dirty="0">
                <a:latin typeface="Times New Roman" panose="02020603050405020304" pitchFamily="18" charset="0"/>
                <a:cs typeface="Calibri"/>
              </a:rPr>
              <a:t> </a:t>
            </a:r>
            <a:r>
              <a:rPr sz="2600" dirty="0">
                <a:latin typeface="Times New Roman" panose="02020603050405020304" pitchFamily="18" charset="0"/>
                <a:cs typeface="Calibri"/>
              </a:rPr>
              <a:t>to</a:t>
            </a:r>
            <a:r>
              <a:rPr sz="2600" spc="380" dirty="0">
                <a:latin typeface="Times New Roman" panose="02020603050405020304" pitchFamily="18" charset="0"/>
                <a:cs typeface="Calibri"/>
              </a:rPr>
              <a:t> </a:t>
            </a:r>
            <a:r>
              <a:rPr sz="2600" spc="-18" dirty="0">
                <a:latin typeface="Times New Roman" panose="02020603050405020304" pitchFamily="18" charset="0"/>
                <a:cs typeface="Calibri"/>
              </a:rPr>
              <a:t>cross-</a:t>
            </a:r>
            <a:r>
              <a:rPr sz="2600" spc="-9" dirty="0">
                <a:latin typeface="Times New Roman" panose="02020603050405020304" pitchFamily="18" charset="0"/>
                <a:cs typeface="Calibri"/>
              </a:rPr>
              <a:t>examine </a:t>
            </a:r>
            <a:r>
              <a:rPr sz="2600" dirty="0">
                <a:latin typeface="Times New Roman" panose="02020603050405020304" pitchFamily="18" charset="0"/>
                <a:cs typeface="Calibri"/>
              </a:rPr>
              <a:t>witnesses</a:t>
            </a:r>
            <a:r>
              <a:rPr sz="2600" spc="133" dirty="0">
                <a:latin typeface="Times New Roman" panose="02020603050405020304" pitchFamily="18" charset="0"/>
                <a:cs typeface="Calibri"/>
              </a:rPr>
              <a:t> </a:t>
            </a:r>
            <a:r>
              <a:rPr sz="2600" dirty="0">
                <a:latin typeface="Times New Roman" panose="02020603050405020304" pitchFamily="18" charset="0"/>
                <a:cs typeface="Calibri"/>
              </a:rPr>
              <a:t>examined</a:t>
            </a:r>
            <a:r>
              <a:rPr sz="2600" spc="138" dirty="0">
                <a:latin typeface="Times New Roman" panose="02020603050405020304" pitchFamily="18" charset="0"/>
                <a:cs typeface="Calibri"/>
              </a:rPr>
              <a:t> </a:t>
            </a:r>
            <a:r>
              <a:rPr sz="2600" dirty="0">
                <a:latin typeface="Times New Roman" panose="02020603050405020304" pitchFamily="18" charset="0"/>
                <a:cs typeface="Calibri"/>
              </a:rPr>
              <a:t>in</a:t>
            </a:r>
            <a:r>
              <a:rPr sz="2600" spc="119" dirty="0">
                <a:latin typeface="Times New Roman" panose="02020603050405020304" pitchFamily="18" charset="0"/>
                <a:cs typeface="Calibri"/>
              </a:rPr>
              <a:t> </a:t>
            </a:r>
            <a:r>
              <a:rPr sz="2600" dirty="0">
                <a:latin typeface="Times New Roman" panose="02020603050405020304" pitchFamily="18" charset="0"/>
                <a:cs typeface="Calibri"/>
              </a:rPr>
              <a:t>exercise</a:t>
            </a:r>
            <a:r>
              <a:rPr sz="2600" spc="138" dirty="0">
                <a:latin typeface="Times New Roman" panose="02020603050405020304" pitchFamily="18" charset="0"/>
                <a:cs typeface="Calibri"/>
              </a:rPr>
              <a:t> </a:t>
            </a:r>
            <a:r>
              <a:rPr sz="2600" dirty="0">
                <a:latin typeface="Times New Roman" panose="02020603050405020304" pitchFamily="18" charset="0"/>
                <a:cs typeface="Calibri"/>
              </a:rPr>
              <a:t>of</a:t>
            </a:r>
            <a:r>
              <a:rPr sz="2600" spc="119" dirty="0">
                <a:latin typeface="Times New Roman" panose="02020603050405020304" pitchFamily="18" charset="0"/>
                <a:cs typeface="Calibri"/>
              </a:rPr>
              <a:t> </a:t>
            </a:r>
            <a:r>
              <a:rPr sz="2600" dirty="0">
                <a:latin typeface="Times New Roman" panose="02020603050405020304" pitchFamily="18" charset="0"/>
                <a:cs typeface="Calibri"/>
              </a:rPr>
              <a:t>powers</a:t>
            </a:r>
            <a:r>
              <a:rPr sz="2600" spc="128" dirty="0">
                <a:latin typeface="Times New Roman" panose="02020603050405020304" pitchFamily="18" charset="0"/>
                <a:cs typeface="Calibri"/>
              </a:rPr>
              <a:t> </a:t>
            </a:r>
            <a:r>
              <a:rPr sz="2600" dirty="0">
                <a:latin typeface="Times New Roman" panose="02020603050405020304" pitchFamily="18" charset="0"/>
                <a:cs typeface="Calibri"/>
              </a:rPr>
              <a:t>under</a:t>
            </a:r>
            <a:r>
              <a:rPr sz="2600" spc="138" dirty="0">
                <a:latin typeface="Times New Roman" panose="02020603050405020304" pitchFamily="18" charset="0"/>
                <a:cs typeface="Calibri"/>
              </a:rPr>
              <a:t> </a:t>
            </a:r>
            <a:r>
              <a:rPr sz="2600" dirty="0">
                <a:latin typeface="Times New Roman" panose="02020603050405020304" pitchFamily="18" charset="0"/>
                <a:cs typeface="Calibri"/>
              </a:rPr>
              <a:t>Rule</a:t>
            </a:r>
            <a:r>
              <a:rPr sz="2600" spc="133" dirty="0">
                <a:latin typeface="Times New Roman" panose="02020603050405020304" pitchFamily="18" charset="0"/>
                <a:cs typeface="Calibri"/>
              </a:rPr>
              <a:t> </a:t>
            </a:r>
            <a:r>
              <a:rPr sz="2600" dirty="0">
                <a:latin typeface="Times New Roman" panose="02020603050405020304" pitchFamily="18" charset="0"/>
                <a:cs typeface="Calibri"/>
              </a:rPr>
              <a:t>46A(4)</a:t>
            </a:r>
            <a:r>
              <a:rPr sz="2600" spc="133" dirty="0">
                <a:latin typeface="Times New Roman" panose="02020603050405020304" pitchFamily="18" charset="0"/>
                <a:cs typeface="Calibri"/>
              </a:rPr>
              <a:t> </a:t>
            </a:r>
            <a:r>
              <a:rPr sz="2600" dirty="0">
                <a:latin typeface="Times New Roman" panose="02020603050405020304" pitchFamily="18" charset="0"/>
                <a:cs typeface="Calibri"/>
              </a:rPr>
              <a:t>of</a:t>
            </a:r>
            <a:r>
              <a:rPr sz="2600" spc="128" dirty="0">
                <a:latin typeface="Times New Roman" panose="02020603050405020304" pitchFamily="18" charset="0"/>
                <a:cs typeface="Calibri"/>
              </a:rPr>
              <a:t> </a:t>
            </a:r>
            <a:r>
              <a:rPr sz="2600" spc="-23" dirty="0">
                <a:latin typeface="Times New Roman" panose="02020603050405020304" pitchFamily="18" charset="0"/>
                <a:cs typeface="Calibri"/>
              </a:rPr>
              <a:t>IT </a:t>
            </a:r>
            <a:r>
              <a:rPr sz="2600" dirty="0">
                <a:latin typeface="Times New Roman" panose="02020603050405020304" pitchFamily="18" charset="0"/>
                <a:cs typeface="Calibri"/>
              </a:rPr>
              <a:t>Rules</a:t>
            </a:r>
            <a:r>
              <a:rPr sz="2600" spc="-73" dirty="0">
                <a:latin typeface="Times New Roman" panose="02020603050405020304" pitchFamily="18" charset="0"/>
                <a:cs typeface="Calibri"/>
              </a:rPr>
              <a:t> </a:t>
            </a:r>
            <a:r>
              <a:rPr sz="2600" dirty="0">
                <a:latin typeface="Times New Roman" panose="02020603050405020304" pitchFamily="18" charset="0"/>
                <a:cs typeface="Calibri"/>
              </a:rPr>
              <a:t>would</a:t>
            </a:r>
            <a:r>
              <a:rPr sz="2600" spc="-55" dirty="0">
                <a:latin typeface="Times New Roman" panose="02020603050405020304" pitchFamily="18" charset="0"/>
                <a:cs typeface="Calibri"/>
              </a:rPr>
              <a:t> </a:t>
            </a:r>
            <a:r>
              <a:rPr sz="2600" dirty="0">
                <a:latin typeface="Times New Roman" panose="02020603050405020304" pitchFamily="18" charset="0"/>
                <a:cs typeface="Calibri"/>
              </a:rPr>
              <a:t>be</a:t>
            </a:r>
            <a:r>
              <a:rPr sz="2600" spc="-50" dirty="0">
                <a:latin typeface="Times New Roman" panose="02020603050405020304" pitchFamily="18" charset="0"/>
                <a:cs typeface="Calibri"/>
              </a:rPr>
              <a:t> </a:t>
            </a:r>
            <a:r>
              <a:rPr sz="2600" dirty="0">
                <a:latin typeface="Times New Roman" panose="02020603050405020304" pitchFamily="18" charset="0"/>
                <a:cs typeface="Calibri"/>
              </a:rPr>
              <a:t>in</a:t>
            </a:r>
            <a:r>
              <a:rPr sz="2600" spc="-50" dirty="0">
                <a:latin typeface="Times New Roman" panose="02020603050405020304" pitchFamily="18" charset="0"/>
                <a:cs typeface="Calibri"/>
              </a:rPr>
              <a:t> </a:t>
            </a:r>
            <a:r>
              <a:rPr sz="2600" dirty="0">
                <a:latin typeface="Times New Roman" panose="02020603050405020304" pitchFamily="18" charset="0"/>
                <a:cs typeface="Calibri"/>
              </a:rPr>
              <a:t>violation</a:t>
            </a:r>
            <a:r>
              <a:rPr sz="2600" spc="-50" dirty="0">
                <a:latin typeface="Times New Roman" panose="02020603050405020304" pitchFamily="18" charset="0"/>
                <a:cs typeface="Calibri"/>
              </a:rPr>
              <a:t> </a:t>
            </a:r>
            <a:r>
              <a:rPr sz="2600" dirty="0">
                <a:latin typeface="Times New Roman" panose="02020603050405020304" pitchFamily="18" charset="0"/>
                <a:cs typeface="Calibri"/>
              </a:rPr>
              <a:t>of</a:t>
            </a:r>
            <a:r>
              <a:rPr sz="2600" spc="-46" dirty="0">
                <a:latin typeface="Times New Roman" panose="02020603050405020304" pitchFamily="18" charset="0"/>
                <a:cs typeface="Calibri"/>
              </a:rPr>
              <a:t> </a:t>
            </a:r>
            <a:r>
              <a:rPr sz="2600" dirty="0">
                <a:latin typeface="Times New Roman" panose="02020603050405020304" pitchFamily="18" charset="0"/>
                <a:cs typeface="Calibri"/>
              </a:rPr>
              <a:t>principles</a:t>
            </a:r>
            <a:r>
              <a:rPr sz="2600" spc="-50" dirty="0">
                <a:latin typeface="Times New Roman" panose="02020603050405020304" pitchFamily="18" charset="0"/>
                <a:cs typeface="Calibri"/>
              </a:rPr>
              <a:t> </a:t>
            </a:r>
            <a:r>
              <a:rPr sz="2600" dirty="0">
                <a:latin typeface="Times New Roman" panose="02020603050405020304" pitchFamily="18" charset="0"/>
                <a:cs typeface="Calibri"/>
              </a:rPr>
              <a:t>of</a:t>
            </a:r>
            <a:r>
              <a:rPr sz="2600" spc="-46" dirty="0">
                <a:latin typeface="Times New Roman" panose="02020603050405020304" pitchFamily="18" charset="0"/>
                <a:cs typeface="Calibri"/>
              </a:rPr>
              <a:t> </a:t>
            </a:r>
            <a:r>
              <a:rPr sz="2600" dirty="0">
                <a:latin typeface="Times New Roman" panose="02020603050405020304" pitchFamily="18" charset="0"/>
                <a:cs typeface="Calibri"/>
              </a:rPr>
              <a:t>natural</a:t>
            </a:r>
            <a:r>
              <a:rPr sz="2600" spc="-60" dirty="0">
                <a:latin typeface="Times New Roman" panose="02020603050405020304" pitchFamily="18" charset="0"/>
                <a:cs typeface="Calibri"/>
              </a:rPr>
              <a:t> </a:t>
            </a:r>
            <a:r>
              <a:rPr sz="2600" spc="-9" dirty="0">
                <a:latin typeface="Times New Roman" panose="02020603050405020304" pitchFamily="18" charset="0"/>
                <a:cs typeface="Calibri"/>
              </a:rPr>
              <a:t>justice.</a:t>
            </a:r>
            <a:endParaRPr sz="2600" dirty="0">
              <a:latin typeface="Times New Roman" panose="02020603050405020304" pitchFamily="18" charset="0"/>
              <a:cs typeface="Calibri"/>
            </a:endParaRPr>
          </a:p>
          <a:p>
            <a:pPr marL="353961" marR="4657" indent="-342900" algn="just">
              <a:spcBef>
                <a:spcPts val="550"/>
              </a:spcBef>
              <a:buClr>
                <a:schemeClr val="tx1"/>
              </a:buClr>
              <a:buSzPct val="83333"/>
              <a:buFont typeface="Wingdings" panose="05000000000000000000" pitchFamily="2" charset="2"/>
              <a:buChar char="§"/>
              <a:tabLst>
                <a:tab pos="261393" algn="l"/>
              </a:tabLst>
            </a:pPr>
            <a:r>
              <a:rPr sz="2600" b="1" u="heavy" dirty="0">
                <a:solidFill>
                  <a:srgbClr val="BF0000"/>
                </a:solidFill>
                <a:uFill>
                  <a:solidFill>
                    <a:srgbClr val="BF0000"/>
                  </a:solidFill>
                </a:uFill>
                <a:latin typeface="Times New Roman" panose="02020603050405020304" pitchFamily="18" charset="0"/>
                <a:cs typeface="Calibri"/>
              </a:rPr>
              <a:t>DCIT</a:t>
            </a:r>
            <a:r>
              <a:rPr sz="2600" b="1" u="heavy" spc="500"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vs</a:t>
            </a:r>
            <a:r>
              <a:rPr sz="2600" b="1" u="heavy" spc="500"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Yog</a:t>
            </a:r>
            <a:r>
              <a:rPr sz="2600" b="1" u="heavy" spc="500"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International</a:t>
            </a:r>
            <a:r>
              <a:rPr sz="2600" b="1" u="heavy" spc="504"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(P.)</a:t>
            </a:r>
            <a:r>
              <a:rPr sz="2600" b="1" u="heavy" spc="495"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Ltd.</a:t>
            </a:r>
            <a:r>
              <a:rPr sz="2600" b="1" u="heavy" spc="490"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[2013]</a:t>
            </a:r>
            <a:r>
              <a:rPr sz="2600" b="1" u="heavy" spc="500"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36</a:t>
            </a:r>
            <a:r>
              <a:rPr sz="2600" b="1" u="heavy" spc="495"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taxmann.com</a:t>
            </a:r>
            <a:r>
              <a:rPr sz="2600" b="1" u="heavy" spc="504" dirty="0">
                <a:solidFill>
                  <a:srgbClr val="BF0000"/>
                </a:solidFill>
                <a:uFill>
                  <a:solidFill>
                    <a:srgbClr val="BF0000"/>
                  </a:solidFill>
                </a:uFill>
                <a:latin typeface="Times New Roman" panose="02020603050405020304" pitchFamily="18" charset="0"/>
                <a:cs typeface="Calibri"/>
              </a:rPr>
              <a:t> </a:t>
            </a:r>
            <a:r>
              <a:rPr sz="2600" b="1" u="heavy" spc="-23" dirty="0">
                <a:solidFill>
                  <a:srgbClr val="BF0000"/>
                </a:solidFill>
                <a:uFill>
                  <a:solidFill>
                    <a:srgbClr val="BF0000"/>
                  </a:solidFill>
                </a:uFill>
                <a:latin typeface="Times New Roman" panose="02020603050405020304" pitchFamily="18" charset="0"/>
                <a:cs typeface="Calibri"/>
              </a:rPr>
              <a:t>47</a:t>
            </a:r>
            <a:r>
              <a:rPr sz="2600" b="1" spc="-23" dirty="0">
                <a:solidFill>
                  <a:srgbClr val="BF0000"/>
                </a:solid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(Lucknow</a:t>
            </a:r>
            <a:r>
              <a:rPr sz="2600" b="1" u="heavy" spc="202"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a:t>
            </a:r>
            <a:r>
              <a:rPr sz="2600" b="1" u="heavy" spc="193"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Trib.)</a:t>
            </a:r>
            <a:r>
              <a:rPr sz="2600" b="1" spc="193" dirty="0">
                <a:solidFill>
                  <a:srgbClr val="BF0000"/>
                </a:solidFill>
                <a:latin typeface="Times New Roman" panose="02020603050405020304" pitchFamily="18" charset="0"/>
                <a:cs typeface="Calibri"/>
              </a:rPr>
              <a:t> </a:t>
            </a:r>
            <a:r>
              <a:rPr sz="2600" dirty="0">
                <a:latin typeface="Times New Roman" panose="02020603050405020304" pitchFamily="18" charset="0"/>
                <a:cs typeface="Calibri"/>
              </a:rPr>
              <a:t>AO</a:t>
            </a:r>
            <a:r>
              <a:rPr sz="2600" spc="197" dirty="0">
                <a:latin typeface="Times New Roman" panose="02020603050405020304" pitchFamily="18" charset="0"/>
                <a:cs typeface="Calibri"/>
              </a:rPr>
              <a:t> </a:t>
            </a:r>
            <a:r>
              <a:rPr sz="2600" dirty="0">
                <a:latin typeface="Times New Roman" panose="02020603050405020304" pitchFamily="18" charset="0"/>
                <a:cs typeface="Calibri"/>
              </a:rPr>
              <a:t>to</a:t>
            </a:r>
            <a:r>
              <a:rPr sz="2600" spc="187" dirty="0">
                <a:latin typeface="Times New Roman" panose="02020603050405020304" pitchFamily="18" charset="0"/>
                <a:cs typeface="Calibri"/>
              </a:rPr>
              <a:t> </a:t>
            </a:r>
            <a:r>
              <a:rPr sz="2600" dirty="0">
                <a:latin typeface="Times New Roman" panose="02020603050405020304" pitchFamily="18" charset="0"/>
                <a:cs typeface="Calibri"/>
              </a:rPr>
              <a:t>be</a:t>
            </a:r>
            <a:r>
              <a:rPr sz="2600" spc="202" dirty="0">
                <a:latin typeface="Times New Roman" panose="02020603050405020304" pitchFamily="18" charset="0"/>
                <a:cs typeface="Calibri"/>
              </a:rPr>
              <a:t> </a:t>
            </a:r>
            <a:r>
              <a:rPr sz="2600" dirty="0">
                <a:latin typeface="Times New Roman" panose="02020603050405020304" pitchFamily="18" charset="0"/>
                <a:cs typeface="Calibri"/>
              </a:rPr>
              <a:t>afforded</a:t>
            </a:r>
            <a:r>
              <a:rPr sz="2600" spc="197" dirty="0">
                <a:latin typeface="Times New Roman" panose="02020603050405020304" pitchFamily="18" charset="0"/>
                <a:cs typeface="Calibri"/>
              </a:rPr>
              <a:t> </a:t>
            </a:r>
            <a:r>
              <a:rPr sz="2600" dirty="0">
                <a:latin typeface="Times New Roman" panose="02020603050405020304" pitchFamily="18" charset="0"/>
                <a:cs typeface="Calibri"/>
              </a:rPr>
              <a:t>with</a:t>
            </a:r>
            <a:r>
              <a:rPr sz="2600" spc="206" dirty="0">
                <a:latin typeface="Times New Roman" panose="02020603050405020304" pitchFamily="18" charset="0"/>
                <a:cs typeface="Calibri"/>
              </a:rPr>
              <a:t> </a:t>
            </a:r>
            <a:r>
              <a:rPr sz="2600" dirty="0">
                <a:latin typeface="Times New Roman" panose="02020603050405020304" pitchFamily="18" charset="0"/>
                <a:cs typeface="Calibri"/>
              </a:rPr>
              <a:t>opportunity</a:t>
            </a:r>
            <a:r>
              <a:rPr sz="2600" spc="210" dirty="0">
                <a:latin typeface="Times New Roman" panose="02020603050405020304" pitchFamily="18" charset="0"/>
                <a:cs typeface="Calibri"/>
              </a:rPr>
              <a:t> </a:t>
            </a:r>
            <a:r>
              <a:rPr sz="2600" dirty="0">
                <a:latin typeface="Times New Roman" panose="02020603050405020304" pitchFamily="18" charset="0"/>
                <a:cs typeface="Calibri"/>
              </a:rPr>
              <a:t>to</a:t>
            </a:r>
            <a:r>
              <a:rPr sz="2600" spc="187" dirty="0">
                <a:latin typeface="Times New Roman" panose="02020603050405020304" pitchFamily="18" charset="0"/>
                <a:cs typeface="Calibri"/>
              </a:rPr>
              <a:t> </a:t>
            </a:r>
            <a:r>
              <a:rPr sz="2600" spc="-9" dirty="0">
                <a:latin typeface="Times New Roman" panose="02020603050405020304" pitchFamily="18" charset="0"/>
                <a:cs typeface="Calibri"/>
              </a:rPr>
              <a:t>examine </a:t>
            </a:r>
            <a:r>
              <a:rPr sz="2600" dirty="0">
                <a:latin typeface="Times New Roman" panose="02020603050405020304" pitchFamily="18" charset="0"/>
                <a:cs typeface="Calibri"/>
              </a:rPr>
              <a:t>additional</a:t>
            </a:r>
            <a:r>
              <a:rPr sz="2600" spc="-78" dirty="0">
                <a:latin typeface="Times New Roman" panose="02020603050405020304" pitchFamily="18" charset="0"/>
                <a:cs typeface="Calibri"/>
              </a:rPr>
              <a:t> </a:t>
            </a:r>
            <a:r>
              <a:rPr sz="2600" dirty="0">
                <a:latin typeface="Times New Roman" panose="02020603050405020304" pitchFamily="18" charset="0"/>
                <a:cs typeface="Calibri"/>
              </a:rPr>
              <a:t>evidence</a:t>
            </a:r>
            <a:r>
              <a:rPr sz="2600" spc="-50" dirty="0">
                <a:latin typeface="Times New Roman" panose="02020603050405020304" pitchFamily="18" charset="0"/>
                <a:cs typeface="Calibri"/>
              </a:rPr>
              <a:t> </a:t>
            </a:r>
            <a:r>
              <a:rPr sz="2600" dirty="0">
                <a:latin typeface="Times New Roman" panose="02020603050405020304" pitchFamily="18" charset="0"/>
                <a:cs typeface="Calibri"/>
              </a:rPr>
              <a:t>under</a:t>
            </a:r>
            <a:r>
              <a:rPr sz="2600" spc="-69" dirty="0">
                <a:latin typeface="Times New Roman" panose="02020603050405020304" pitchFamily="18" charset="0"/>
                <a:cs typeface="Calibri"/>
              </a:rPr>
              <a:t> </a:t>
            </a:r>
            <a:r>
              <a:rPr sz="2600" dirty="0">
                <a:latin typeface="Times New Roman" panose="02020603050405020304" pitchFamily="18" charset="0"/>
                <a:cs typeface="Calibri"/>
              </a:rPr>
              <a:t>Rule</a:t>
            </a:r>
            <a:r>
              <a:rPr sz="2600" spc="-69" dirty="0">
                <a:latin typeface="Times New Roman" panose="02020603050405020304" pitchFamily="18" charset="0"/>
                <a:cs typeface="Calibri"/>
              </a:rPr>
              <a:t> </a:t>
            </a:r>
            <a:r>
              <a:rPr sz="2600" spc="-23" dirty="0">
                <a:latin typeface="Times New Roman" panose="02020603050405020304" pitchFamily="18" charset="0"/>
                <a:cs typeface="Calibri"/>
              </a:rPr>
              <a:t>46A</a:t>
            </a:r>
            <a:endParaRPr sz="2600" dirty="0">
              <a:latin typeface="Times New Roman" panose="02020603050405020304" pitchFamily="18" charset="0"/>
              <a:cs typeface="Calibri"/>
            </a:endParaRPr>
          </a:p>
          <a:p>
            <a:pPr marL="353961" marR="5822" indent="-342900" algn="just">
              <a:spcBef>
                <a:spcPts val="550"/>
              </a:spcBef>
              <a:buClr>
                <a:schemeClr val="tx1"/>
              </a:buClr>
              <a:buSzPct val="83333"/>
              <a:buFont typeface="Wingdings" panose="05000000000000000000" pitchFamily="2" charset="2"/>
              <a:buChar char="§"/>
              <a:tabLst>
                <a:tab pos="261393" algn="l"/>
              </a:tabLst>
            </a:pPr>
            <a:r>
              <a:rPr sz="2600" b="1" u="heavy" dirty="0">
                <a:solidFill>
                  <a:srgbClr val="BF0000"/>
                </a:solidFill>
                <a:uFill>
                  <a:solidFill>
                    <a:srgbClr val="BF0000"/>
                  </a:solidFill>
                </a:uFill>
                <a:latin typeface="Times New Roman" panose="02020603050405020304" pitchFamily="18" charset="0"/>
                <a:cs typeface="Calibri"/>
              </a:rPr>
              <a:t>CIT</a:t>
            </a:r>
            <a:r>
              <a:rPr sz="2600" b="1" u="heavy" spc="293"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vs.</a:t>
            </a:r>
            <a:r>
              <a:rPr sz="2600" b="1" u="heavy" spc="289"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E.</a:t>
            </a:r>
            <a:r>
              <a:rPr sz="2600" b="1" u="heavy" spc="289"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D.</a:t>
            </a:r>
            <a:r>
              <a:rPr sz="2600" b="1" u="heavy" spc="289"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Benny,</a:t>
            </a:r>
            <a:r>
              <a:rPr sz="2600" b="1" u="heavy" spc="298"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[2015]</a:t>
            </a:r>
            <a:r>
              <a:rPr sz="2600" b="1" u="heavy" spc="298"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62</a:t>
            </a:r>
            <a:r>
              <a:rPr sz="2600" b="1" u="heavy" spc="289"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taxmann.com</a:t>
            </a:r>
            <a:r>
              <a:rPr sz="2600" b="1" u="heavy" spc="284"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302</a:t>
            </a:r>
            <a:r>
              <a:rPr sz="2600" b="1" u="heavy" spc="289" dirty="0">
                <a:solidFill>
                  <a:srgbClr val="BF0000"/>
                </a:solidFill>
                <a:uFill>
                  <a:solidFill>
                    <a:srgbClr val="BF0000"/>
                  </a:solidFill>
                </a:uFill>
                <a:latin typeface="Times New Roman" panose="02020603050405020304" pitchFamily="18" charset="0"/>
                <a:cs typeface="Calibri"/>
              </a:rPr>
              <a:t> </a:t>
            </a:r>
            <a:r>
              <a:rPr sz="2600" b="1" u="heavy" dirty="0">
                <a:solidFill>
                  <a:srgbClr val="BF0000"/>
                </a:solidFill>
                <a:uFill>
                  <a:solidFill>
                    <a:srgbClr val="BF0000"/>
                  </a:solidFill>
                </a:uFill>
                <a:latin typeface="Times New Roman" panose="02020603050405020304" pitchFamily="18" charset="0"/>
                <a:cs typeface="Calibri"/>
              </a:rPr>
              <a:t>(Kerala)</a:t>
            </a:r>
            <a:r>
              <a:rPr sz="2600" b="1" u="heavy" spc="298" dirty="0">
                <a:solidFill>
                  <a:srgbClr val="BF0000"/>
                </a:solidFill>
                <a:uFill>
                  <a:solidFill>
                    <a:srgbClr val="BF0000"/>
                  </a:solidFill>
                </a:uFill>
                <a:latin typeface="Times New Roman" panose="02020603050405020304" pitchFamily="18" charset="0"/>
                <a:cs typeface="Calibri"/>
              </a:rPr>
              <a:t> </a:t>
            </a:r>
            <a:r>
              <a:rPr sz="2600" dirty="0">
                <a:latin typeface="Times New Roman" panose="02020603050405020304" pitchFamily="18" charset="0"/>
                <a:cs typeface="Calibri"/>
              </a:rPr>
              <a:t>It</a:t>
            </a:r>
            <a:r>
              <a:rPr sz="2600" spc="293" dirty="0">
                <a:latin typeface="Times New Roman" panose="02020603050405020304" pitchFamily="18" charset="0"/>
                <a:cs typeface="Calibri"/>
              </a:rPr>
              <a:t> </a:t>
            </a:r>
            <a:r>
              <a:rPr sz="2600" spc="-23" dirty="0">
                <a:latin typeface="Times New Roman" panose="02020603050405020304" pitchFamily="18" charset="0"/>
                <a:cs typeface="Calibri"/>
              </a:rPr>
              <a:t>was </a:t>
            </a:r>
            <a:r>
              <a:rPr sz="2600" dirty="0">
                <a:latin typeface="Times New Roman" panose="02020603050405020304" pitchFamily="18" charset="0"/>
                <a:cs typeface="Calibri"/>
              </a:rPr>
              <a:t>held</a:t>
            </a:r>
            <a:r>
              <a:rPr sz="2600" spc="165" dirty="0">
                <a:latin typeface="Times New Roman" panose="02020603050405020304" pitchFamily="18" charset="0"/>
                <a:cs typeface="Calibri"/>
              </a:rPr>
              <a:t> </a:t>
            </a:r>
            <a:r>
              <a:rPr sz="2600" dirty="0">
                <a:latin typeface="Times New Roman" panose="02020603050405020304" pitchFamily="18" charset="0"/>
                <a:cs typeface="Calibri"/>
              </a:rPr>
              <a:t>that</a:t>
            </a:r>
            <a:r>
              <a:rPr sz="2600" spc="165" dirty="0">
                <a:latin typeface="Times New Roman" panose="02020603050405020304" pitchFamily="18" charset="0"/>
                <a:cs typeface="Calibri"/>
              </a:rPr>
              <a:t> </a:t>
            </a:r>
            <a:r>
              <a:rPr sz="2600" dirty="0">
                <a:latin typeface="Times New Roman" panose="02020603050405020304" pitchFamily="18" charset="0"/>
                <a:cs typeface="Calibri"/>
              </a:rPr>
              <a:t>Commissioner</a:t>
            </a:r>
            <a:r>
              <a:rPr sz="2600" spc="174" dirty="0">
                <a:latin typeface="Times New Roman" panose="02020603050405020304" pitchFamily="18" charset="0"/>
                <a:cs typeface="Calibri"/>
              </a:rPr>
              <a:t> </a:t>
            </a:r>
            <a:r>
              <a:rPr sz="2600" dirty="0">
                <a:latin typeface="Times New Roman" panose="02020603050405020304" pitchFamily="18" charset="0"/>
                <a:cs typeface="Calibri"/>
              </a:rPr>
              <a:t>(Appeals)</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is</a:t>
            </a:r>
            <a:r>
              <a:rPr sz="2600" spc="174" dirty="0">
                <a:latin typeface="Times New Roman" panose="02020603050405020304" pitchFamily="18" charset="0"/>
                <a:cs typeface="Calibri"/>
              </a:rPr>
              <a:t> </a:t>
            </a:r>
            <a:r>
              <a:rPr sz="2600" dirty="0">
                <a:latin typeface="Times New Roman" panose="02020603050405020304" pitchFamily="18" charset="0"/>
                <a:cs typeface="Calibri"/>
              </a:rPr>
              <a:t>under</a:t>
            </a:r>
            <a:r>
              <a:rPr sz="2600" spc="170" dirty="0">
                <a:latin typeface="Times New Roman" panose="02020603050405020304" pitchFamily="18" charset="0"/>
                <a:cs typeface="Calibri"/>
              </a:rPr>
              <a:t> </a:t>
            </a:r>
            <a:r>
              <a:rPr sz="2600" dirty="0">
                <a:latin typeface="Times New Roman" panose="02020603050405020304" pitchFamily="18" charset="0"/>
                <a:cs typeface="Calibri"/>
              </a:rPr>
              <a:t>statutory</a:t>
            </a:r>
            <a:r>
              <a:rPr sz="2600" spc="179" dirty="0">
                <a:latin typeface="Times New Roman" panose="02020603050405020304" pitchFamily="18" charset="0"/>
                <a:cs typeface="Calibri"/>
              </a:rPr>
              <a:t> </a:t>
            </a:r>
            <a:r>
              <a:rPr sz="2600" dirty="0">
                <a:latin typeface="Times New Roman" panose="02020603050405020304" pitchFamily="18" charset="0"/>
                <a:cs typeface="Calibri"/>
              </a:rPr>
              <a:t>obligation</a:t>
            </a:r>
            <a:r>
              <a:rPr sz="2600" spc="170" dirty="0">
                <a:latin typeface="Times New Roman" panose="02020603050405020304" pitchFamily="18" charset="0"/>
                <a:cs typeface="Calibri"/>
              </a:rPr>
              <a:t> </a:t>
            </a:r>
            <a:r>
              <a:rPr sz="2600" spc="-23" dirty="0">
                <a:latin typeface="Times New Roman" panose="02020603050405020304" pitchFamily="18" charset="0"/>
                <a:cs typeface="Calibri"/>
              </a:rPr>
              <a:t>to </a:t>
            </a:r>
            <a:r>
              <a:rPr sz="2600" dirty="0">
                <a:latin typeface="Times New Roman" panose="02020603050405020304" pitchFamily="18" charset="0"/>
                <a:cs typeface="Calibri"/>
              </a:rPr>
              <a:t>put</a:t>
            </a:r>
            <a:r>
              <a:rPr sz="2600" spc="-37" dirty="0">
                <a:latin typeface="Times New Roman" panose="02020603050405020304" pitchFamily="18" charset="0"/>
                <a:cs typeface="Calibri"/>
              </a:rPr>
              <a:t> </a:t>
            </a:r>
            <a:r>
              <a:rPr sz="2600" dirty="0">
                <a:latin typeface="Times New Roman" panose="02020603050405020304" pitchFamily="18" charset="0"/>
                <a:cs typeface="Calibri"/>
              </a:rPr>
              <a:t>additional</a:t>
            </a:r>
            <a:r>
              <a:rPr sz="2600" spc="-28" dirty="0">
                <a:latin typeface="Times New Roman" panose="02020603050405020304" pitchFamily="18" charset="0"/>
                <a:cs typeface="Calibri"/>
              </a:rPr>
              <a:t> </a:t>
            </a:r>
            <a:r>
              <a:rPr sz="2600" dirty="0">
                <a:latin typeface="Times New Roman" panose="02020603050405020304" pitchFamily="18" charset="0"/>
                <a:cs typeface="Calibri"/>
              </a:rPr>
              <a:t>evidence</a:t>
            </a:r>
            <a:r>
              <a:rPr sz="2600" spc="-37" dirty="0">
                <a:latin typeface="Times New Roman" panose="02020603050405020304" pitchFamily="18" charset="0"/>
                <a:cs typeface="Calibri"/>
              </a:rPr>
              <a:t> </a:t>
            </a:r>
            <a:r>
              <a:rPr sz="2600" dirty="0">
                <a:latin typeface="Times New Roman" panose="02020603050405020304" pitchFamily="18" charset="0"/>
                <a:cs typeface="Calibri"/>
              </a:rPr>
              <a:t>taken</a:t>
            </a:r>
            <a:r>
              <a:rPr sz="2600" spc="-32" dirty="0">
                <a:latin typeface="Times New Roman" panose="02020603050405020304" pitchFamily="18" charset="0"/>
                <a:cs typeface="Calibri"/>
              </a:rPr>
              <a:t> </a:t>
            </a:r>
            <a:r>
              <a:rPr sz="2600" dirty="0">
                <a:latin typeface="Times New Roman" panose="02020603050405020304" pitchFamily="18" charset="0"/>
                <a:cs typeface="Calibri"/>
              </a:rPr>
              <a:t>on</a:t>
            </a:r>
            <a:r>
              <a:rPr sz="2600" spc="-37" dirty="0">
                <a:latin typeface="Times New Roman" panose="02020603050405020304" pitchFamily="18" charset="0"/>
                <a:cs typeface="Calibri"/>
              </a:rPr>
              <a:t> </a:t>
            </a:r>
            <a:r>
              <a:rPr sz="2600" spc="-9" dirty="0">
                <a:latin typeface="Times New Roman" panose="02020603050405020304" pitchFamily="18" charset="0"/>
                <a:cs typeface="Calibri"/>
              </a:rPr>
              <a:t>record</a:t>
            </a:r>
            <a:r>
              <a:rPr sz="2600" spc="-32" dirty="0">
                <a:latin typeface="Times New Roman" panose="02020603050405020304" pitchFamily="18" charset="0"/>
                <a:cs typeface="Calibri"/>
              </a:rPr>
              <a:t> </a:t>
            </a:r>
            <a:r>
              <a:rPr sz="2600" dirty="0">
                <a:latin typeface="Times New Roman" panose="02020603050405020304" pitchFamily="18" charset="0"/>
                <a:cs typeface="Calibri"/>
              </a:rPr>
              <a:t>by</a:t>
            </a:r>
            <a:r>
              <a:rPr sz="2600" spc="-32" dirty="0">
                <a:latin typeface="Times New Roman" panose="02020603050405020304" pitchFamily="18" charset="0"/>
                <a:cs typeface="Calibri"/>
              </a:rPr>
              <a:t> </a:t>
            </a:r>
            <a:r>
              <a:rPr sz="2600" dirty="0">
                <a:latin typeface="Times New Roman" panose="02020603050405020304" pitchFamily="18" charset="0"/>
                <a:cs typeface="Calibri"/>
              </a:rPr>
              <a:t>him</a:t>
            </a:r>
            <a:r>
              <a:rPr sz="2600" spc="-41" dirty="0">
                <a:latin typeface="Times New Roman" panose="02020603050405020304" pitchFamily="18" charset="0"/>
                <a:cs typeface="Calibri"/>
              </a:rPr>
              <a:t> </a:t>
            </a:r>
            <a:r>
              <a:rPr sz="2600" dirty="0">
                <a:latin typeface="Times New Roman" panose="02020603050405020304" pitchFamily="18" charset="0"/>
                <a:cs typeface="Calibri"/>
              </a:rPr>
              <a:t>to</a:t>
            </a:r>
            <a:r>
              <a:rPr sz="2600" spc="-37" dirty="0">
                <a:latin typeface="Times New Roman" panose="02020603050405020304" pitchFamily="18" charset="0"/>
                <a:cs typeface="Calibri"/>
              </a:rPr>
              <a:t> </a:t>
            </a:r>
            <a:r>
              <a:rPr sz="2600" dirty="0">
                <a:latin typeface="Times New Roman" panose="02020603050405020304" pitchFamily="18" charset="0"/>
                <a:cs typeface="Calibri"/>
              </a:rPr>
              <a:t>Assessing</a:t>
            </a:r>
            <a:r>
              <a:rPr sz="2600" spc="-41" dirty="0">
                <a:latin typeface="Times New Roman" panose="02020603050405020304" pitchFamily="18" charset="0"/>
                <a:cs typeface="Calibri"/>
              </a:rPr>
              <a:t> </a:t>
            </a:r>
            <a:r>
              <a:rPr sz="2600" spc="-9" dirty="0">
                <a:latin typeface="Times New Roman" panose="02020603050405020304" pitchFamily="18" charset="0"/>
                <a:cs typeface="Calibri"/>
              </a:rPr>
              <a:t>Officer </a:t>
            </a:r>
            <a:r>
              <a:rPr sz="2600" dirty="0">
                <a:latin typeface="Times New Roman" panose="02020603050405020304" pitchFamily="18" charset="0"/>
                <a:cs typeface="Calibri"/>
              </a:rPr>
              <a:t>even</a:t>
            </a:r>
            <a:r>
              <a:rPr sz="2600" spc="124" dirty="0">
                <a:latin typeface="Times New Roman" panose="02020603050405020304" pitchFamily="18" charset="0"/>
                <a:cs typeface="Calibri"/>
              </a:rPr>
              <a:t> </a:t>
            </a:r>
            <a:r>
              <a:rPr sz="2600" dirty="0">
                <a:latin typeface="Times New Roman" panose="02020603050405020304" pitchFamily="18" charset="0"/>
                <a:cs typeface="Calibri"/>
              </a:rPr>
              <a:t>if</a:t>
            </a:r>
            <a:r>
              <a:rPr sz="2600" spc="138" dirty="0">
                <a:latin typeface="Times New Roman" panose="02020603050405020304" pitchFamily="18" charset="0"/>
                <a:cs typeface="Calibri"/>
              </a:rPr>
              <a:t> </a:t>
            </a:r>
            <a:r>
              <a:rPr sz="2600" dirty="0">
                <a:latin typeface="Times New Roman" panose="02020603050405020304" pitchFamily="18" charset="0"/>
                <a:cs typeface="Calibri"/>
              </a:rPr>
              <a:t>additional</a:t>
            </a:r>
            <a:r>
              <a:rPr sz="2600" spc="138" dirty="0">
                <a:latin typeface="Times New Roman" panose="02020603050405020304" pitchFamily="18" charset="0"/>
                <a:cs typeface="Calibri"/>
              </a:rPr>
              <a:t> </a:t>
            </a:r>
            <a:r>
              <a:rPr sz="2600" dirty="0">
                <a:latin typeface="Times New Roman" panose="02020603050405020304" pitchFamily="18" charset="0"/>
                <a:cs typeface="Calibri"/>
              </a:rPr>
              <a:t>evidence</a:t>
            </a:r>
            <a:r>
              <a:rPr sz="2600" spc="142" dirty="0">
                <a:latin typeface="Times New Roman" panose="02020603050405020304" pitchFamily="18" charset="0"/>
                <a:cs typeface="Calibri"/>
              </a:rPr>
              <a:t> </a:t>
            </a:r>
            <a:r>
              <a:rPr sz="2600" dirty="0">
                <a:latin typeface="Times New Roman" panose="02020603050405020304" pitchFamily="18" charset="0"/>
                <a:cs typeface="Calibri"/>
              </a:rPr>
              <a:t>produced</a:t>
            </a:r>
            <a:r>
              <a:rPr sz="2600" spc="133" dirty="0">
                <a:latin typeface="Times New Roman" panose="02020603050405020304" pitchFamily="18" charset="0"/>
                <a:cs typeface="Calibri"/>
              </a:rPr>
              <a:t> </a:t>
            </a:r>
            <a:r>
              <a:rPr sz="2600" dirty="0">
                <a:latin typeface="Times New Roman" panose="02020603050405020304" pitchFamily="18" charset="0"/>
                <a:cs typeface="Calibri"/>
              </a:rPr>
              <a:t>by</a:t>
            </a:r>
            <a:r>
              <a:rPr sz="2600" spc="128" dirty="0">
                <a:latin typeface="Times New Roman" panose="02020603050405020304" pitchFamily="18" charset="0"/>
                <a:cs typeface="Calibri"/>
              </a:rPr>
              <a:t> </a:t>
            </a:r>
            <a:r>
              <a:rPr sz="2600" dirty="0">
                <a:latin typeface="Times New Roman" panose="02020603050405020304" pitchFamily="18" charset="0"/>
                <a:cs typeface="Calibri"/>
              </a:rPr>
              <a:t>assessee</a:t>
            </a:r>
            <a:r>
              <a:rPr sz="2600" spc="142" dirty="0">
                <a:latin typeface="Times New Roman" panose="02020603050405020304" pitchFamily="18" charset="0"/>
                <a:cs typeface="Calibri"/>
              </a:rPr>
              <a:t> </a:t>
            </a:r>
            <a:r>
              <a:rPr sz="2600" dirty="0">
                <a:latin typeface="Times New Roman" panose="02020603050405020304" pitchFamily="18" charset="0"/>
                <a:cs typeface="Calibri"/>
              </a:rPr>
              <a:t>are</a:t>
            </a:r>
            <a:r>
              <a:rPr sz="2600" spc="133" dirty="0">
                <a:latin typeface="Times New Roman" panose="02020603050405020304" pitchFamily="18" charset="0"/>
                <a:cs typeface="Calibri"/>
              </a:rPr>
              <a:t> </a:t>
            </a:r>
            <a:r>
              <a:rPr sz="2600" dirty="0">
                <a:latin typeface="Times New Roman" panose="02020603050405020304" pitchFamily="18" charset="0"/>
                <a:cs typeface="Calibri"/>
              </a:rPr>
              <a:t>in</a:t>
            </a:r>
            <a:r>
              <a:rPr sz="2600" spc="124" dirty="0">
                <a:latin typeface="Times New Roman" panose="02020603050405020304" pitchFamily="18" charset="0"/>
                <a:cs typeface="Calibri"/>
              </a:rPr>
              <a:t> </a:t>
            </a:r>
            <a:r>
              <a:rPr sz="2600" dirty="0">
                <a:latin typeface="Times New Roman" panose="02020603050405020304" pitchFamily="18" charset="0"/>
                <a:cs typeface="Calibri"/>
              </a:rPr>
              <a:t>nature</a:t>
            </a:r>
            <a:r>
              <a:rPr sz="2600" spc="138" dirty="0">
                <a:latin typeface="Times New Roman" panose="02020603050405020304" pitchFamily="18" charset="0"/>
                <a:cs typeface="Calibri"/>
              </a:rPr>
              <a:t> </a:t>
            </a:r>
            <a:r>
              <a:rPr sz="2600" spc="-23" dirty="0">
                <a:latin typeface="Times New Roman" panose="02020603050405020304" pitchFamily="18" charset="0"/>
                <a:cs typeface="Calibri"/>
              </a:rPr>
              <a:t>of </a:t>
            </a:r>
            <a:r>
              <a:rPr sz="2600" dirty="0">
                <a:latin typeface="Times New Roman" panose="02020603050405020304" pitchFamily="18" charset="0"/>
                <a:cs typeface="Calibri"/>
              </a:rPr>
              <a:t>clinching</a:t>
            </a:r>
            <a:r>
              <a:rPr sz="2600" spc="69" dirty="0">
                <a:latin typeface="Times New Roman" panose="02020603050405020304" pitchFamily="18" charset="0"/>
                <a:cs typeface="Calibri"/>
              </a:rPr>
              <a:t>  </a:t>
            </a:r>
            <a:r>
              <a:rPr sz="2600" dirty="0">
                <a:latin typeface="Times New Roman" panose="02020603050405020304" pitchFamily="18" charset="0"/>
                <a:cs typeface="Calibri"/>
              </a:rPr>
              <a:t>evidences</a:t>
            </a:r>
            <a:r>
              <a:rPr sz="2600" spc="64" dirty="0">
                <a:latin typeface="Times New Roman" panose="02020603050405020304" pitchFamily="18" charset="0"/>
                <a:cs typeface="Calibri"/>
              </a:rPr>
              <a:t>  </a:t>
            </a:r>
            <a:r>
              <a:rPr sz="2600" dirty="0">
                <a:latin typeface="Times New Roman" panose="02020603050405020304" pitchFamily="18" charset="0"/>
                <a:cs typeface="Calibri"/>
              </a:rPr>
              <a:t>leaving</a:t>
            </a:r>
            <a:r>
              <a:rPr sz="2600" spc="69" dirty="0">
                <a:latin typeface="Times New Roman" panose="02020603050405020304" pitchFamily="18" charset="0"/>
                <a:cs typeface="Calibri"/>
              </a:rPr>
              <a:t>  </a:t>
            </a:r>
            <a:r>
              <a:rPr sz="2600" dirty="0">
                <a:latin typeface="Times New Roman" panose="02020603050405020304" pitchFamily="18" charset="0"/>
                <a:cs typeface="Calibri"/>
              </a:rPr>
              <a:t>no</a:t>
            </a:r>
            <a:r>
              <a:rPr sz="2600" spc="64" dirty="0">
                <a:latin typeface="Times New Roman" panose="02020603050405020304" pitchFamily="18" charset="0"/>
                <a:cs typeface="Calibri"/>
              </a:rPr>
              <a:t>  </a:t>
            </a:r>
            <a:r>
              <a:rPr sz="2600" dirty="0">
                <a:latin typeface="Times New Roman" panose="02020603050405020304" pitchFamily="18" charset="0"/>
                <a:cs typeface="Calibri"/>
              </a:rPr>
              <a:t>further</a:t>
            </a:r>
            <a:r>
              <a:rPr sz="2600" spc="69" dirty="0">
                <a:latin typeface="Times New Roman" panose="02020603050405020304" pitchFamily="18" charset="0"/>
                <a:cs typeface="Calibri"/>
              </a:rPr>
              <a:t>  </a:t>
            </a:r>
            <a:r>
              <a:rPr sz="2600" dirty="0">
                <a:latin typeface="Times New Roman" panose="02020603050405020304" pitchFamily="18" charset="0"/>
                <a:cs typeface="Calibri"/>
              </a:rPr>
              <a:t>room</a:t>
            </a:r>
            <a:r>
              <a:rPr sz="2600" spc="60" dirty="0">
                <a:latin typeface="Times New Roman" panose="02020603050405020304" pitchFamily="18" charset="0"/>
                <a:cs typeface="Calibri"/>
              </a:rPr>
              <a:t>  </a:t>
            </a:r>
            <a:r>
              <a:rPr sz="2600" dirty="0">
                <a:latin typeface="Times New Roman" panose="02020603050405020304" pitchFamily="18" charset="0"/>
                <a:cs typeface="Calibri"/>
              </a:rPr>
              <a:t>for</a:t>
            </a:r>
            <a:r>
              <a:rPr sz="2600" spc="64" dirty="0">
                <a:latin typeface="Times New Roman" panose="02020603050405020304" pitchFamily="18" charset="0"/>
                <a:cs typeface="Calibri"/>
              </a:rPr>
              <a:t>  </a:t>
            </a:r>
            <a:r>
              <a:rPr sz="2600" dirty="0">
                <a:latin typeface="Times New Roman" panose="02020603050405020304" pitchFamily="18" charset="0"/>
                <a:cs typeface="Calibri"/>
              </a:rPr>
              <a:t>any</a:t>
            </a:r>
            <a:r>
              <a:rPr sz="2600" spc="64" dirty="0">
                <a:latin typeface="Times New Roman" panose="02020603050405020304" pitchFamily="18" charset="0"/>
                <a:cs typeface="Calibri"/>
              </a:rPr>
              <a:t>  </a:t>
            </a:r>
            <a:r>
              <a:rPr sz="2600" dirty="0">
                <a:latin typeface="Times New Roman" panose="02020603050405020304" pitchFamily="18" charset="0"/>
                <a:cs typeface="Calibri"/>
              </a:rPr>
              <a:t>doubt</a:t>
            </a:r>
            <a:r>
              <a:rPr sz="2600" spc="64" dirty="0">
                <a:latin typeface="Times New Roman" panose="02020603050405020304" pitchFamily="18" charset="0"/>
                <a:cs typeface="Calibri"/>
              </a:rPr>
              <a:t>  </a:t>
            </a:r>
            <a:r>
              <a:rPr sz="2600" spc="-23" dirty="0">
                <a:latin typeface="Times New Roman" panose="02020603050405020304" pitchFamily="18" charset="0"/>
                <a:cs typeface="Calibri"/>
              </a:rPr>
              <a:t>or </a:t>
            </a:r>
            <a:r>
              <a:rPr sz="2600" spc="-9" dirty="0">
                <a:latin typeface="Times New Roman" panose="02020603050405020304" pitchFamily="18" charset="0"/>
                <a:cs typeface="Calibri"/>
              </a:rPr>
              <a:t>controversy.</a:t>
            </a:r>
            <a:endParaRPr sz="2600" dirty="0">
              <a:latin typeface="Times New Roman" panose="02020603050405020304" pitchFamily="18" charset="0"/>
              <a:cs typeface="Calibri"/>
            </a:endParaRPr>
          </a:p>
        </p:txBody>
      </p:sp>
      <p:sp>
        <p:nvSpPr>
          <p:cNvPr id="4" name="object 10">
            <a:extLst>
              <a:ext uri="{FF2B5EF4-FFF2-40B4-BE49-F238E27FC236}">
                <a16:creationId xmlns:a16="http://schemas.microsoft.com/office/drawing/2014/main" xmlns="" id="{8C18B108-6C76-67AA-186C-8A4F1B519490}"/>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Flowchart: Connector 5">
            <a:extLst>
              <a:ext uri="{FF2B5EF4-FFF2-40B4-BE49-F238E27FC236}">
                <a16:creationId xmlns:a16="http://schemas.microsoft.com/office/drawing/2014/main" xmlns="" id="{2A777949-EFC2-67FC-6D01-642D3EA0F413}"/>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1713914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20735" y="201122"/>
            <a:ext cx="7172298" cy="504199"/>
          </a:xfrm>
          <a:prstGeom prst="rect">
            <a:avLst/>
          </a:prstGeom>
        </p:spPr>
        <p:txBody>
          <a:bodyPr vert="horz" wrap="square" lIns="0" tIns="11643" rIns="0" bIns="0" rtlCol="0" anchor="ctr">
            <a:spAutoFit/>
          </a:bodyPr>
          <a:lstStyle/>
          <a:p>
            <a:pPr marL="11643" algn="ctr">
              <a:lnSpc>
                <a:spcPct val="100000"/>
              </a:lnSpc>
              <a:spcBef>
                <a:spcPts val="92"/>
              </a:spcBef>
            </a:pPr>
            <a:r>
              <a:rPr sz="3200" b="1" i="1" spc="-9" dirty="0">
                <a:latin typeface="Times New Roman" panose="02020603050405020304" pitchFamily="18" charset="0"/>
                <a:cs typeface="Times New Roman" panose="02020603050405020304" pitchFamily="18" charset="0"/>
              </a:rPr>
              <a:t>Drafting</a:t>
            </a:r>
            <a:r>
              <a:rPr sz="3200" spc="-64"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of</a:t>
            </a:r>
            <a:r>
              <a:rPr sz="3200" spc="-37"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Grounds</a:t>
            </a:r>
            <a:r>
              <a:rPr sz="3200" spc="-73"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of</a:t>
            </a:r>
            <a:r>
              <a:rPr sz="3200" spc="-28"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appeal</a:t>
            </a:r>
          </a:p>
        </p:txBody>
      </p:sp>
      <p:sp>
        <p:nvSpPr>
          <p:cNvPr id="8" name="object 8"/>
          <p:cNvSpPr txBox="1">
            <a:spLocks noGrp="1"/>
          </p:cNvSpPr>
          <p:nvPr>
            <p:ph type="sldNum" sz="quarter" idx="12"/>
          </p:nvPr>
        </p:nvSpPr>
        <p:spPr>
          <a:xfrm>
            <a:off x="11506055" y="6400594"/>
            <a:ext cx="391108" cy="179152"/>
          </a:xfrm>
          <a:prstGeom prst="rect">
            <a:avLst/>
          </a:prstGeom>
        </p:spPr>
        <p:txBody>
          <a:bodyPr vert="horz" wrap="square" lIns="0" tIns="0" rIns="0" bIns="0" rtlCol="0">
            <a:spAutoFit/>
          </a:bodyPr>
          <a:lstStyle/>
          <a:p>
            <a:pPr marL="48902">
              <a:lnSpc>
                <a:spcPts val="1302"/>
              </a:lnSpc>
            </a:pPr>
            <a:fld id="{81D60167-4931-47E6-BA6A-407CBD079E47}" type="slidenum">
              <a:rPr lang="en-IN" sz="1600" spc="-23" smtClean="0">
                <a:solidFill>
                  <a:schemeClr val="tx1"/>
                </a:solidFill>
              </a:rPr>
              <a:pPr marL="48902">
                <a:lnSpc>
                  <a:spcPts val="1302"/>
                </a:lnSpc>
              </a:pPr>
              <a:t>32</a:t>
            </a:fld>
            <a:endParaRPr sz="1600" spc="-23" dirty="0">
              <a:solidFill>
                <a:schemeClr val="tx1"/>
              </a:solidFill>
            </a:endParaRPr>
          </a:p>
        </p:txBody>
      </p:sp>
      <p:sp>
        <p:nvSpPr>
          <p:cNvPr id="4" name="object 4"/>
          <p:cNvSpPr txBox="1"/>
          <p:nvPr/>
        </p:nvSpPr>
        <p:spPr>
          <a:xfrm>
            <a:off x="289247" y="1328331"/>
            <a:ext cx="11635273" cy="4628405"/>
          </a:xfrm>
          <a:prstGeom prst="rect">
            <a:avLst/>
          </a:prstGeom>
        </p:spPr>
        <p:txBody>
          <a:bodyPr vert="horz" wrap="square" lIns="0" tIns="11643" rIns="0" bIns="0" rtlCol="0">
            <a:spAutoFit/>
          </a:bodyPr>
          <a:lstStyle/>
          <a:p>
            <a:pPr marL="353961" marR="4657" indent="-342900" algn="just">
              <a:spcBef>
                <a:spcPts val="92"/>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Ground</a:t>
            </a:r>
            <a:r>
              <a:rPr sz="2800" spc="73" dirty="0">
                <a:latin typeface="Times New Roman" panose="02020603050405020304" pitchFamily="18" charset="0"/>
                <a:cs typeface="Calibri"/>
              </a:rPr>
              <a:t>  </a:t>
            </a:r>
            <a:r>
              <a:rPr sz="2800" dirty="0">
                <a:latin typeface="Times New Roman" panose="02020603050405020304" pitchFamily="18" charset="0"/>
                <a:cs typeface="Calibri"/>
              </a:rPr>
              <a:t>of</a:t>
            </a:r>
            <a:r>
              <a:rPr sz="2800" spc="83" dirty="0">
                <a:latin typeface="Times New Roman" panose="02020603050405020304" pitchFamily="18" charset="0"/>
                <a:cs typeface="Calibri"/>
              </a:rPr>
              <a:t>  </a:t>
            </a:r>
            <a:r>
              <a:rPr sz="2800" dirty="0">
                <a:latin typeface="Times New Roman" panose="02020603050405020304" pitchFamily="18" charset="0"/>
                <a:cs typeface="Calibri"/>
              </a:rPr>
              <a:t>appeal</a:t>
            </a:r>
            <a:r>
              <a:rPr sz="2800" spc="78" dirty="0">
                <a:latin typeface="Times New Roman" panose="02020603050405020304" pitchFamily="18" charset="0"/>
                <a:cs typeface="Calibri"/>
              </a:rPr>
              <a:t>  </a:t>
            </a:r>
            <a:r>
              <a:rPr sz="2800" dirty="0">
                <a:latin typeface="Times New Roman" panose="02020603050405020304" pitchFamily="18" charset="0"/>
                <a:cs typeface="Calibri"/>
              </a:rPr>
              <a:t>should</a:t>
            </a:r>
            <a:r>
              <a:rPr sz="2800" spc="78" dirty="0">
                <a:latin typeface="Times New Roman" panose="02020603050405020304" pitchFamily="18" charset="0"/>
                <a:cs typeface="Calibri"/>
              </a:rPr>
              <a:t>  </a:t>
            </a:r>
            <a:r>
              <a:rPr sz="2800" dirty="0">
                <a:latin typeface="Times New Roman" panose="02020603050405020304" pitchFamily="18" charset="0"/>
                <a:cs typeface="Calibri"/>
              </a:rPr>
              <a:t>be</a:t>
            </a:r>
            <a:r>
              <a:rPr sz="2800" spc="73" dirty="0">
                <a:latin typeface="Times New Roman" panose="02020603050405020304" pitchFamily="18" charset="0"/>
                <a:cs typeface="Calibri"/>
              </a:rPr>
              <a:t>  </a:t>
            </a:r>
            <a:r>
              <a:rPr sz="2800" dirty="0">
                <a:latin typeface="Times New Roman" panose="02020603050405020304" pitchFamily="18" charset="0"/>
                <a:cs typeface="Calibri"/>
              </a:rPr>
              <a:t>simple,</a:t>
            </a:r>
            <a:r>
              <a:rPr sz="2800" spc="78" dirty="0">
                <a:latin typeface="Times New Roman" panose="02020603050405020304" pitchFamily="18" charset="0"/>
                <a:cs typeface="Calibri"/>
              </a:rPr>
              <a:t>  </a:t>
            </a:r>
            <a:r>
              <a:rPr sz="2800" dirty="0">
                <a:latin typeface="Times New Roman" panose="02020603050405020304" pitchFamily="18" charset="0"/>
                <a:cs typeface="Calibri"/>
              </a:rPr>
              <a:t>clear,</a:t>
            </a:r>
            <a:r>
              <a:rPr sz="2800" spc="73" dirty="0">
                <a:latin typeface="Times New Roman" panose="02020603050405020304" pitchFamily="18" charset="0"/>
                <a:cs typeface="Calibri"/>
              </a:rPr>
              <a:t>  </a:t>
            </a:r>
            <a:r>
              <a:rPr sz="2800" dirty="0">
                <a:latin typeface="Times New Roman" panose="02020603050405020304" pitchFamily="18" charset="0"/>
                <a:cs typeface="Calibri"/>
              </a:rPr>
              <a:t>precise,</a:t>
            </a:r>
            <a:r>
              <a:rPr sz="2800" spc="83" dirty="0">
                <a:latin typeface="Times New Roman" panose="02020603050405020304" pitchFamily="18" charset="0"/>
                <a:cs typeface="Calibri"/>
              </a:rPr>
              <a:t>  </a:t>
            </a:r>
            <a:r>
              <a:rPr sz="2800" dirty="0">
                <a:latin typeface="Times New Roman" panose="02020603050405020304" pitchFamily="18" charset="0"/>
                <a:cs typeface="Calibri"/>
              </a:rPr>
              <a:t>concise</a:t>
            </a:r>
            <a:r>
              <a:rPr sz="2800" spc="78" dirty="0">
                <a:latin typeface="Times New Roman" panose="02020603050405020304" pitchFamily="18" charset="0"/>
                <a:cs typeface="Calibri"/>
              </a:rPr>
              <a:t>  </a:t>
            </a:r>
            <a:r>
              <a:rPr sz="2800" spc="-23" dirty="0">
                <a:latin typeface="Times New Roman" panose="02020603050405020304" pitchFamily="18" charset="0"/>
                <a:cs typeface="Calibri"/>
              </a:rPr>
              <a:t>and </a:t>
            </a:r>
            <a:r>
              <a:rPr sz="2800" dirty="0">
                <a:latin typeface="Times New Roman" panose="02020603050405020304" pitchFamily="18" charset="0"/>
                <a:cs typeface="Calibri"/>
              </a:rPr>
              <a:t>without</a:t>
            </a:r>
            <a:r>
              <a:rPr sz="2800" spc="-83" dirty="0">
                <a:latin typeface="Times New Roman" panose="02020603050405020304" pitchFamily="18" charset="0"/>
                <a:cs typeface="Calibri"/>
              </a:rPr>
              <a:t> </a:t>
            </a:r>
            <a:r>
              <a:rPr sz="2800" dirty="0">
                <a:latin typeface="Times New Roman" panose="02020603050405020304" pitchFamily="18" charset="0"/>
                <a:cs typeface="Calibri"/>
              </a:rPr>
              <a:t>any</a:t>
            </a:r>
            <a:r>
              <a:rPr sz="2800" spc="-50" dirty="0">
                <a:latin typeface="Times New Roman" panose="02020603050405020304" pitchFamily="18" charset="0"/>
                <a:cs typeface="Calibri"/>
              </a:rPr>
              <a:t> </a:t>
            </a:r>
            <a:r>
              <a:rPr sz="2800" spc="-9" dirty="0">
                <a:latin typeface="Times New Roman" panose="02020603050405020304" pitchFamily="18" charset="0"/>
                <a:cs typeface="Calibri"/>
              </a:rPr>
              <a:t>ambiguity,</a:t>
            </a:r>
            <a:endParaRPr sz="2800" dirty="0">
              <a:latin typeface="Times New Roman" panose="02020603050405020304" pitchFamily="18" charset="0"/>
              <a:cs typeface="Calibri"/>
            </a:endParaRPr>
          </a:p>
          <a:p>
            <a:pPr marL="353961" marR="4657" indent="-342900" algn="just">
              <a:spcBef>
                <a:spcPts val="371"/>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In</a:t>
            </a:r>
            <a:r>
              <a:rPr sz="2800" spc="339" dirty="0">
                <a:latin typeface="Times New Roman" panose="02020603050405020304" pitchFamily="18" charset="0"/>
                <a:cs typeface="Calibri"/>
              </a:rPr>
              <a:t> </a:t>
            </a:r>
            <a:r>
              <a:rPr sz="2800" dirty="0">
                <a:latin typeface="Times New Roman" panose="02020603050405020304" pitchFamily="18" charset="0"/>
                <a:cs typeface="Calibri"/>
              </a:rPr>
              <a:t>case</a:t>
            </a:r>
            <a:r>
              <a:rPr sz="2800" spc="353" dirty="0">
                <a:latin typeface="Times New Roman" panose="02020603050405020304" pitchFamily="18" charset="0"/>
                <a:cs typeface="Calibri"/>
              </a:rPr>
              <a:t> </a:t>
            </a:r>
            <a:r>
              <a:rPr sz="2800" dirty="0">
                <a:latin typeface="Times New Roman" panose="02020603050405020304" pitchFamily="18" charset="0"/>
                <a:cs typeface="Calibri"/>
              </a:rPr>
              <a:t>of</a:t>
            </a:r>
            <a:r>
              <a:rPr sz="2800" spc="353" dirty="0">
                <a:latin typeface="Times New Roman" panose="02020603050405020304" pitchFamily="18" charset="0"/>
                <a:cs typeface="Calibri"/>
              </a:rPr>
              <a:t> </a:t>
            </a:r>
            <a:r>
              <a:rPr sz="2800" dirty="0">
                <a:latin typeface="Times New Roman" panose="02020603050405020304" pitchFamily="18" charset="0"/>
                <a:cs typeface="Calibri"/>
              </a:rPr>
              <a:t>more</a:t>
            </a:r>
            <a:r>
              <a:rPr sz="2800" spc="353" dirty="0">
                <a:latin typeface="Times New Roman" panose="02020603050405020304" pitchFamily="18" charset="0"/>
                <a:cs typeface="Calibri"/>
              </a:rPr>
              <a:t> </a:t>
            </a:r>
            <a:r>
              <a:rPr sz="2800" dirty="0">
                <a:latin typeface="Times New Roman" panose="02020603050405020304" pitchFamily="18" charset="0"/>
                <a:cs typeface="Calibri"/>
              </a:rPr>
              <a:t>than</a:t>
            </a:r>
            <a:r>
              <a:rPr sz="2800" spc="344" dirty="0">
                <a:latin typeface="Times New Roman" panose="02020603050405020304" pitchFamily="18" charset="0"/>
                <a:cs typeface="Calibri"/>
              </a:rPr>
              <a:t> </a:t>
            </a:r>
            <a:r>
              <a:rPr sz="2800" dirty="0">
                <a:latin typeface="Times New Roman" panose="02020603050405020304" pitchFamily="18" charset="0"/>
                <a:cs typeface="Calibri"/>
              </a:rPr>
              <a:t>one</a:t>
            </a:r>
            <a:r>
              <a:rPr sz="2800" spc="353" dirty="0">
                <a:latin typeface="Times New Roman" panose="02020603050405020304" pitchFamily="18" charset="0"/>
                <a:cs typeface="Calibri"/>
              </a:rPr>
              <a:t> </a:t>
            </a:r>
            <a:r>
              <a:rPr sz="2800" dirty="0">
                <a:latin typeface="Times New Roman" panose="02020603050405020304" pitchFamily="18" charset="0"/>
                <a:cs typeface="Calibri"/>
              </a:rPr>
              <a:t>issue</a:t>
            </a:r>
            <a:r>
              <a:rPr sz="2800" spc="353" dirty="0">
                <a:latin typeface="Times New Roman" panose="02020603050405020304" pitchFamily="18" charset="0"/>
                <a:cs typeface="Calibri"/>
              </a:rPr>
              <a:t> </a:t>
            </a:r>
            <a:r>
              <a:rPr sz="2800" dirty="0">
                <a:latin typeface="Times New Roman" panose="02020603050405020304" pitchFamily="18" charset="0"/>
                <a:cs typeface="Calibri"/>
              </a:rPr>
              <a:t>involved</a:t>
            </a:r>
            <a:r>
              <a:rPr sz="2800" spc="348" dirty="0">
                <a:latin typeface="Times New Roman" panose="02020603050405020304" pitchFamily="18" charset="0"/>
                <a:cs typeface="Calibri"/>
              </a:rPr>
              <a:t> </a:t>
            </a:r>
            <a:r>
              <a:rPr sz="2800" dirty="0">
                <a:latin typeface="Times New Roman" panose="02020603050405020304" pitchFamily="18" charset="0"/>
                <a:cs typeface="Calibri"/>
              </a:rPr>
              <a:t>in</a:t>
            </a:r>
            <a:r>
              <a:rPr sz="2800" spc="358" dirty="0">
                <a:latin typeface="Times New Roman" panose="02020603050405020304" pitchFamily="18" charset="0"/>
                <a:cs typeface="Calibri"/>
              </a:rPr>
              <a:t> </a:t>
            </a:r>
            <a:r>
              <a:rPr sz="2800" dirty="0">
                <a:latin typeface="Times New Roman" panose="02020603050405020304" pitchFamily="18" charset="0"/>
                <a:cs typeface="Calibri"/>
              </a:rPr>
              <a:t>appeal,</a:t>
            </a:r>
            <a:r>
              <a:rPr sz="2800" spc="353" dirty="0">
                <a:latin typeface="Times New Roman" panose="02020603050405020304" pitchFamily="18" charset="0"/>
                <a:cs typeface="Calibri"/>
              </a:rPr>
              <a:t> </a:t>
            </a:r>
            <a:r>
              <a:rPr sz="2800" dirty="0">
                <a:latin typeface="Times New Roman" panose="02020603050405020304" pitchFamily="18" charset="0"/>
                <a:cs typeface="Calibri"/>
              </a:rPr>
              <a:t>draft</a:t>
            </a:r>
            <a:r>
              <a:rPr sz="2800" spc="348" dirty="0">
                <a:latin typeface="Times New Roman" panose="02020603050405020304" pitchFamily="18" charset="0"/>
                <a:cs typeface="Calibri"/>
              </a:rPr>
              <a:t> </a:t>
            </a:r>
            <a:r>
              <a:rPr sz="2800" spc="-9" dirty="0">
                <a:latin typeface="Times New Roman" panose="02020603050405020304" pitchFamily="18" charset="0"/>
                <a:cs typeface="Calibri"/>
              </a:rPr>
              <a:t>separate </a:t>
            </a:r>
            <a:r>
              <a:rPr sz="2800" dirty="0">
                <a:latin typeface="Times New Roman" panose="02020603050405020304" pitchFamily="18" charset="0"/>
                <a:cs typeface="Calibri"/>
              </a:rPr>
              <a:t>grounds</a:t>
            </a:r>
            <a:r>
              <a:rPr sz="2800" spc="-50" dirty="0">
                <a:latin typeface="Times New Roman" panose="02020603050405020304" pitchFamily="18" charset="0"/>
                <a:cs typeface="Calibri"/>
              </a:rPr>
              <a:t> </a:t>
            </a:r>
            <a:r>
              <a:rPr sz="2800" dirty="0">
                <a:latin typeface="Times New Roman" panose="02020603050405020304" pitchFamily="18" charset="0"/>
                <a:cs typeface="Calibri"/>
              </a:rPr>
              <a:t>for</a:t>
            </a:r>
            <a:r>
              <a:rPr sz="2800" spc="-37" dirty="0">
                <a:latin typeface="Times New Roman" panose="02020603050405020304" pitchFamily="18" charset="0"/>
                <a:cs typeface="Calibri"/>
              </a:rPr>
              <a:t> </a:t>
            </a:r>
            <a:r>
              <a:rPr sz="2800" dirty="0">
                <a:latin typeface="Times New Roman" panose="02020603050405020304" pitchFamily="18" charset="0"/>
                <a:cs typeface="Calibri"/>
              </a:rPr>
              <a:t>every</a:t>
            </a:r>
            <a:r>
              <a:rPr sz="2800" spc="-37" dirty="0">
                <a:latin typeface="Times New Roman" panose="02020603050405020304" pitchFamily="18" charset="0"/>
                <a:cs typeface="Calibri"/>
              </a:rPr>
              <a:t> </a:t>
            </a:r>
            <a:r>
              <a:rPr sz="2800" dirty="0">
                <a:latin typeface="Times New Roman" panose="02020603050405020304" pitchFamily="18" charset="0"/>
                <a:cs typeface="Calibri"/>
              </a:rPr>
              <a:t>issue</a:t>
            </a:r>
            <a:r>
              <a:rPr sz="2800" spc="-41" dirty="0">
                <a:latin typeface="Times New Roman" panose="02020603050405020304" pitchFamily="18" charset="0"/>
                <a:cs typeface="Calibri"/>
              </a:rPr>
              <a:t> </a:t>
            </a:r>
            <a:r>
              <a:rPr sz="2800" dirty="0">
                <a:latin typeface="Times New Roman" panose="02020603050405020304" pitchFamily="18" charset="0"/>
                <a:cs typeface="Calibri"/>
              </a:rPr>
              <a:t>and</a:t>
            </a:r>
            <a:r>
              <a:rPr sz="2800" spc="-46" dirty="0">
                <a:latin typeface="Times New Roman" panose="02020603050405020304" pitchFamily="18" charset="0"/>
                <a:cs typeface="Calibri"/>
              </a:rPr>
              <a:t> </a:t>
            </a:r>
            <a:r>
              <a:rPr sz="2800" spc="-9" dirty="0">
                <a:latin typeface="Times New Roman" panose="02020603050405020304" pitchFamily="18" charset="0"/>
                <a:cs typeface="Calibri"/>
              </a:rPr>
              <a:t>preference</a:t>
            </a:r>
            <a:r>
              <a:rPr sz="2800" spc="-32" dirty="0">
                <a:latin typeface="Times New Roman" panose="02020603050405020304" pitchFamily="18" charset="0"/>
                <a:cs typeface="Calibri"/>
              </a:rPr>
              <a:t> </a:t>
            </a:r>
            <a:r>
              <a:rPr sz="2800" dirty="0">
                <a:latin typeface="Times New Roman" panose="02020603050405020304" pitchFamily="18" charset="0"/>
                <a:cs typeface="Calibri"/>
              </a:rPr>
              <a:t>of</a:t>
            </a:r>
            <a:r>
              <a:rPr sz="2800" spc="-46" dirty="0">
                <a:latin typeface="Times New Roman" panose="02020603050405020304" pitchFamily="18" charset="0"/>
                <a:cs typeface="Calibri"/>
              </a:rPr>
              <a:t> </a:t>
            </a:r>
            <a:r>
              <a:rPr sz="2800" dirty="0">
                <a:latin typeface="Times New Roman" panose="02020603050405020304" pitchFamily="18" charset="0"/>
                <a:cs typeface="Calibri"/>
              </a:rPr>
              <a:t>grounds</a:t>
            </a:r>
            <a:r>
              <a:rPr sz="2800" spc="-50" dirty="0">
                <a:latin typeface="Times New Roman" panose="02020603050405020304" pitchFamily="18" charset="0"/>
                <a:cs typeface="Calibri"/>
              </a:rPr>
              <a:t> </a:t>
            </a:r>
            <a:r>
              <a:rPr sz="2800" dirty="0">
                <a:latin typeface="Times New Roman" panose="02020603050405020304" pitchFamily="18" charset="0"/>
                <a:cs typeface="Calibri"/>
              </a:rPr>
              <a:t>should</a:t>
            </a:r>
            <a:r>
              <a:rPr sz="2800" spc="-37" dirty="0">
                <a:latin typeface="Times New Roman" panose="02020603050405020304" pitchFamily="18" charset="0"/>
                <a:cs typeface="Calibri"/>
              </a:rPr>
              <a:t> </a:t>
            </a:r>
            <a:r>
              <a:rPr sz="2800" dirty="0">
                <a:latin typeface="Times New Roman" panose="02020603050405020304" pitchFamily="18" charset="0"/>
                <a:cs typeface="Calibri"/>
              </a:rPr>
              <a:t>be</a:t>
            </a:r>
            <a:r>
              <a:rPr sz="2800" spc="-41" dirty="0">
                <a:latin typeface="Times New Roman" panose="02020603050405020304" pitchFamily="18" charset="0"/>
                <a:cs typeface="Calibri"/>
              </a:rPr>
              <a:t> </a:t>
            </a:r>
            <a:r>
              <a:rPr sz="2800" spc="-9" dirty="0">
                <a:latin typeface="Times New Roman" panose="02020603050405020304" pitchFamily="18" charset="0"/>
                <a:cs typeface="Calibri"/>
              </a:rPr>
              <a:t>decided accordingly,</a:t>
            </a:r>
            <a:endParaRPr sz="2800" dirty="0">
              <a:latin typeface="Times New Roman" panose="02020603050405020304" pitchFamily="18" charset="0"/>
              <a:cs typeface="Calibri"/>
            </a:endParaRPr>
          </a:p>
          <a:p>
            <a:pPr marL="354543" indent="-342900" algn="just">
              <a:spcBef>
                <a:spcPts val="367"/>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Nature</a:t>
            </a:r>
            <a:r>
              <a:rPr sz="2800" spc="-64" dirty="0">
                <a:latin typeface="Times New Roman" panose="02020603050405020304" pitchFamily="18" charset="0"/>
                <a:cs typeface="Calibri"/>
              </a:rPr>
              <a:t> </a:t>
            </a:r>
            <a:r>
              <a:rPr sz="2800" dirty="0">
                <a:latin typeface="Times New Roman" panose="02020603050405020304" pitchFamily="18" charset="0"/>
                <a:cs typeface="Calibri"/>
              </a:rPr>
              <a:t>of</a:t>
            </a:r>
            <a:r>
              <a:rPr sz="2800" spc="-64" dirty="0">
                <a:latin typeface="Times New Roman" panose="02020603050405020304" pitchFamily="18" charset="0"/>
                <a:cs typeface="Calibri"/>
              </a:rPr>
              <a:t> </a:t>
            </a:r>
            <a:r>
              <a:rPr sz="2800" dirty="0">
                <a:latin typeface="Times New Roman" panose="02020603050405020304" pitchFamily="18" charset="0"/>
                <a:cs typeface="Calibri"/>
              </a:rPr>
              <a:t>dispute</a:t>
            </a:r>
            <a:r>
              <a:rPr sz="2800" spc="-50" dirty="0">
                <a:latin typeface="Times New Roman" panose="02020603050405020304" pitchFamily="18" charset="0"/>
                <a:cs typeface="Calibri"/>
              </a:rPr>
              <a:t> </a:t>
            </a:r>
            <a:r>
              <a:rPr sz="2800" dirty="0">
                <a:latin typeface="Times New Roman" panose="02020603050405020304" pitchFamily="18" charset="0"/>
                <a:cs typeface="Calibri"/>
              </a:rPr>
              <a:t>and</a:t>
            </a:r>
            <a:r>
              <a:rPr sz="2800" spc="-60" dirty="0">
                <a:latin typeface="Times New Roman" panose="02020603050405020304" pitchFamily="18" charset="0"/>
                <a:cs typeface="Calibri"/>
              </a:rPr>
              <a:t> </a:t>
            </a:r>
            <a:r>
              <a:rPr sz="2800" dirty="0">
                <a:latin typeface="Times New Roman" panose="02020603050405020304" pitchFamily="18" charset="0"/>
                <a:cs typeface="Calibri"/>
              </a:rPr>
              <a:t>relief</a:t>
            </a:r>
            <a:r>
              <a:rPr sz="2800" spc="-46" dirty="0">
                <a:latin typeface="Times New Roman" panose="02020603050405020304" pitchFamily="18" charset="0"/>
                <a:cs typeface="Calibri"/>
              </a:rPr>
              <a:t> </a:t>
            </a:r>
            <a:r>
              <a:rPr sz="2800" spc="-9" dirty="0">
                <a:latin typeface="Times New Roman" panose="02020603050405020304" pitchFamily="18" charset="0"/>
                <a:cs typeface="Calibri"/>
              </a:rPr>
              <a:t>expected</a:t>
            </a:r>
            <a:r>
              <a:rPr sz="2800" spc="-69" dirty="0">
                <a:latin typeface="Times New Roman" panose="02020603050405020304" pitchFamily="18" charset="0"/>
                <a:cs typeface="Calibri"/>
              </a:rPr>
              <a:t> </a:t>
            </a:r>
            <a:r>
              <a:rPr sz="2800" dirty="0">
                <a:latin typeface="Times New Roman" panose="02020603050405020304" pitchFamily="18" charset="0"/>
                <a:cs typeface="Calibri"/>
              </a:rPr>
              <a:t>should</a:t>
            </a:r>
            <a:r>
              <a:rPr sz="2800" spc="-50" dirty="0">
                <a:latin typeface="Times New Roman" panose="02020603050405020304" pitchFamily="18" charset="0"/>
                <a:cs typeface="Calibri"/>
              </a:rPr>
              <a:t> </a:t>
            </a:r>
            <a:r>
              <a:rPr sz="2800" dirty="0">
                <a:latin typeface="Times New Roman" panose="02020603050405020304" pitchFamily="18" charset="0"/>
                <a:cs typeface="Calibri"/>
              </a:rPr>
              <a:t>be</a:t>
            </a:r>
            <a:r>
              <a:rPr sz="2800" spc="-55" dirty="0">
                <a:latin typeface="Times New Roman" panose="02020603050405020304" pitchFamily="18" charset="0"/>
                <a:cs typeface="Calibri"/>
              </a:rPr>
              <a:t> </a:t>
            </a:r>
            <a:r>
              <a:rPr sz="2800" spc="-9" dirty="0">
                <a:latin typeface="Times New Roman" panose="02020603050405020304" pitchFamily="18" charset="0"/>
                <a:cs typeface="Calibri"/>
              </a:rPr>
              <a:t>highlighted,</a:t>
            </a:r>
            <a:endParaRPr sz="2800" dirty="0">
              <a:latin typeface="Times New Roman" panose="02020603050405020304" pitchFamily="18" charset="0"/>
              <a:cs typeface="Calibri"/>
            </a:endParaRPr>
          </a:p>
          <a:p>
            <a:pPr marL="354543" indent="-342900" algn="just">
              <a:spcBef>
                <a:spcPts val="362"/>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Expected</a:t>
            </a:r>
            <a:r>
              <a:rPr sz="2800" spc="-92" dirty="0">
                <a:latin typeface="Times New Roman" panose="02020603050405020304" pitchFamily="18" charset="0"/>
                <a:cs typeface="Calibri"/>
              </a:rPr>
              <a:t> </a:t>
            </a:r>
            <a:r>
              <a:rPr sz="2800" dirty="0">
                <a:latin typeface="Times New Roman" panose="02020603050405020304" pitchFamily="18" charset="0"/>
                <a:cs typeface="Calibri"/>
              </a:rPr>
              <a:t>relief</a:t>
            </a:r>
            <a:r>
              <a:rPr sz="2800" spc="-60" dirty="0">
                <a:latin typeface="Times New Roman" panose="02020603050405020304" pitchFamily="18" charset="0"/>
                <a:cs typeface="Calibri"/>
              </a:rPr>
              <a:t> </a:t>
            </a:r>
            <a:r>
              <a:rPr sz="2800" dirty="0">
                <a:latin typeface="Times New Roman" panose="02020603050405020304" pitchFamily="18" charset="0"/>
                <a:cs typeface="Calibri"/>
              </a:rPr>
              <a:t>should</a:t>
            </a:r>
            <a:r>
              <a:rPr sz="2800" spc="-69" dirty="0">
                <a:latin typeface="Times New Roman" panose="02020603050405020304" pitchFamily="18" charset="0"/>
                <a:cs typeface="Calibri"/>
              </a:rPr>
              <a:t> </a:t>
            </a:r>
            <a:r>
              <a:rPr sz="2800" dirty="0">
                <a:latin typeface="Times New Roman" panose="02020603050405020304" pitchFamily="18" charset="0"/>
                <a:cs typeface="Calibri"/>
              </a:rPr>
              <a:t>be</a:t>
            </a:r>
            <a:r>
              <a:rPr sz="2800" spc="-69" dirty="0">
                <a:latin typeface="Times New Roman" panose="02020603050405020304" pitchFamily="18" charset="0"/>
                <a:cs typeface="Calibri"/>
              </a:rPr>
              <a:t> </a:t>
            </a:r>
            <a:r>
              <a:rPr sz="2800" dirty="0">
                <a:latin typeface="Times New Roman" panose="02020603050405020304" pitchFamily="18" charset="0"/>
                <a:cs typeface="Calibri"/>
              </a:rPr>
              <a:t>clearly</a:t>
            </a:r>
            <a:r>
              <a:rPr sz="2800" spc="-73" dirty="0">
                <a:latin typeface="Times New Roman" panose="02020603050405020304" pitchFamily="18" charset="0"/>
                <a:cs typeface="Calibri"/>
              </a:rPr>
              <a:t> </a:t>
            </a:r>
            <a:r>
              <a:rPr sz="2800" spc="-9" dirty="0">
                <a:latin typeface="Times New Roman" panose="02020603050405020304" pitchFamily="18" charset="0"/>
                <a:cs typeface="Calibri"/>
              </a:rPr>
              <a:t>mentioned,</a:t>
            </a:r>
            <a:endParaRPr sz="2800" dirty="0">
              <a:latin typeface="Times New Roman" panose="02020603050405020304" pitchFamily="18" charset="0"/>
              <a:cs typeface="Calibri"/>
            </a:endParaRPr>
          </a:p>
          <a:p>
            <a:pPr marL="354543" indent="-342900" algn="just">
              <a:spcBef>
                <a:spcPts val="371"/>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Avoid</a:t>
            </a:r>
            <a:r>
              <a:rPr sz="2800" spc="-64" dirty="0">
                <a:latin typeface="Times New Roman" panose="02020603050405020304" pitchFamily="18" charset="0"/>
                <a:cs typeface="Calibri"/>
              </a:rPr>
              <a:t> </a:t>
            </a:r>
            <a:r>
              <a:rPr sz="2800" dirty="0">
                <a:latin typeface="Times New Roman" panose="02020603050405020304" pitchFamily="18" charset="0"/>
                <a:cs typeface="Calibri"/>
              </a:rPr>
              <a:t>using</a:t>
            </a:r>
            <a:r>
              <a:rPr sz="2800" spc="-60" dirty="0">
                <a:latin typeface="Times New Roman" panose="02020603050405020304" pitchFamily="18" charset="0"/>
                <a:cs typeface="Calibri"/>
              </a:rPr>
              <a:t> </a:t>
            </a:r>
            <a:r>
              <a:rPr sz="2800" dirty="0">
                <a:latin typeface="Times New Roman" panose="02020603050405020304" pitchFamily="18" charset="0"/>
                <a:cs typeface="Calibri"/>
              </a:rPr>
              <a:t>long</a:t>
            </a:r>
            <a:r>
              <a:rPr sz="2800" spc="-69" dirty="0">
                <a:latin typeface="Times New Roman" panose="02020603050405020304" pitchFamily="18" charset="0"/>
                <a:cs typeface="Calibri"/>
              </a:rPr>
              <a:t> </a:t>
            </a:r>
            <a:r>
              <a:rPr sz="2800" spc="-9" dirty="0">
                <a:latin typeface="Times New Roman" panose="02020603050405020304" pitchFamily="18" charset="0"/>
                <a:cs typeface="Calibri"/>
              </a:rPr>
              <a:t>sentences,</a:t>
            </a:r>
            <a:endParaRPr sz="2800" dirty="0">
              <a:latin typeface="Times New Roman" panose="02020603050405020304" pitchFamily="18" charset="0"/>
              <a:cs typeface="Calibri"/>
            </a:endParaRPr>
          </a:p>
          <a:p>
            <a:pPr marL="354543" indent="-342900" algn="just">
              <a:spcBef>
                <a:spcPts val="367"/>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Avoid</a:t>
            </a:r>
            <a:r>
              <a:rPr sz="2800" spc="-78" dirty="0">
                <a:latin typeface="Times New Roman" panose="02020603050405020304" pitchFamily="18" charset="0"/>
                <a:cs typeface="Calibri"/>
              </a:rPr>
              <a:t> </a:t>
            </a:r>
            <a:r>
              <a:rPr sz="2800" spc="-9" dirty="0">
                <a:latin typeface="Times New Roman" panose="02020603050405020304" pitchFamily="18" charset="0"/>
                <a:cs typeface="Calibri"/>
              </a:rPr>
              <a:t>referring</a:t>
            </a:r>
            <a:r>
              <a:rPr sz="2800" spc="-69" dirty="0">
                <a:latin typeface="Times New Roman" panose="02020603050405020304" pitchFamily="18" charset="0"/>
                <a:cs typeface="Calibri"/>
              </a:rPr>
              <a:t> </a:t>
            </a:r>
            <a:r>
              <a:rPr sz="2800" dirty="0">
                <a:latin typeface="Times New Roman" panose="02020603050405020304" pitchFamily="18" charset="0"/>
                <a:cs typeface="Calibri"/>
              </a:rPr>
              <a:t>case</a:t>
            </a:r>
            <a:r>
              <a:rPr sz="2800" spc="-78" dirty="0">
                <a:latin typeface="Times New Roman" panose="02020603050405020304" pitchFamily="18" charset="0"/>
                <a:cs typeface="Calibri"/>
              </a:rPr>
              <a:t> </a:t>
            </a:r>
            <a:r>
              <a:rPr sz="2800" dirty="0">
                <a:latin typeface="Times New Roman" panose="02020603050405020304" pitchFamily="18" charset="0"/>
                <a:cs typeface="Calibri"/>
              </a:rPr>
              <a:t>laws</a:t>
            </a:r>
            <a:r>
              <a:rPr sz="2800" spc="-87" dirty="0">
                <a:latin typeface="Times New Roman" panose="02020603050405020304" pitchFamily="18" charset="0"/>
                <a:cs typeface="Calibri"/>
              </a:rPr>
              <a:t> </a:t>
            </a:r>
            <a:r>
              <a:rPr sz="2800" dirty="0">
                <a:latin typeface="Times New Roman" panose="02020603050405020304" pitchFamily="18" charset="0"/>
                <a:cs typeface="Calibri"/>
              </a:rPr>
              <a:t>while</a:t>
            </a:r>
            <a:r>
              <a:rPr sz="2800" spc="-64" dirty="0">
                <a:latin typeface="Times New Roman" panose="02020603050405020304" pitchFamily="18" charset="0"/>
                <a:cs typeface="Calibri"/>
              </a:rPr>
              <a:t> </a:t>
            </a:r>
            <a:r>
              <a:rPr sz="2800" dirty="0">
                <a:latin typeface="Times New Roman" panose="02020603050405020304" pitchFamily="18" charset="0"/>
                <a:cs typeface="Calibri"/>
              </a:rPr>
              <a:t>drafting</a:t>
            </a:r>
            <a:r>
              <a:rPr sz="2800" spc="-78" dirty="0">
                <a:latin typeface="Times New Roman" panose="02020603050405020304" pitchFamily="18" charset="0"/>
                <a:cs typeface="Calibri"/>
              </a:rPr>
              <a:t> </a:t>
            </a:r>
            <a:r>
              <a:rPr sz="2800" dirty="0">
                <a:latin typeface="Times New Roman" panose="02020603050405020304" pitchFamily="18" charset="0"/>
                <a:cs typeface="Calibri"/>
              </a:rPr>
              <a:t>grounds,</a:t>
            </a:r>
            <a:r>
              <a:rPr sz="2800" spc="-78" dirty="0">
                <a:latin typeface="Times New Roman" panose="02020603050405020304" pitchFamily="18" charset="0"/>
                <a:cs typeface="Calibri"/>
              </a:rPr>
              <a:t> </a:t>
            </a:r>
            <a:r>
              <a:rPr sz="2800" dirty="0">
                <a:latin typeface="Times New Roman" panose="02020603050405020304" pitchFamily="18" charset="0"/>
                <a:cs typeface="Calibri"/>
              </a:rPr>
              <a:t>if</a:t>
            </a:r>
            <a:r>
              <a:rPr sz="2800" spc="-73" dirty="0">
                <a:latin typeface="Times New Roman" panose="02020603050405020304" pitchFamily="18" charset="0"/>
                <a:cs typeface="Calibri"/>
              </a:rPr>
              <a:t> </a:t>
            </a:r>
            <a:r>
              <a:rPr sz="2800" spc="-18" dirty="0">
                <a:latin typeface="Times New Roman" panose="02020603050405020304" pitchFamily="18" charset="0"/>
                <a:cs typeface="Calibri"/>
              </a:rPr>
              <a:t>any,</a:t>
            </a:r>
            <a:endParaRPr sz="2800" dirty="0">
              <a:latin typeface="Times New Roman" panose="02020603050405020304" pitchFamily="18" charset="0"/>
              <a:cs typeface="Calibri"/>
            </a:endParaRPr>
          </a:p>
          <a:p>
            <a:pPr marL="353961" marR="5240" indent="-342900" algn="just">
              <a:spcBef>
                <a:spcPts val="362"/>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In</a:t>
            </a:r>
            <a:r>
              <a:rPr sz="2800" spc="-32" dirty="0">
                <a:latin typeface="Times New Roman" panose="02020603050405020304" pitchFamily="18" charset="0"/>
                <a:cs typeface="Calibri"/>
              </a:rPr>
              <a:t> </a:t>
            </a:r>
            <a:r>
              <a:rPr sz="2800" dirty="0">
                <a:latin typeface="Times New Roman" panose="02020603050405020304" pitchFamily="18" charset="0"/>
                <a:cs typeface="Calibri"/>
              </a:rPr>
              <a:t>case</a:t>
            </a:r>
            <a:r>
              <a:rPr sz="2800" spc="-23" dirty="0">
                <a:latin typeface="Times New Roman" panose="02020603050405020304" pitchFamily="18" charset="0"/>
                <a:cs typeface="Calibri"/>
              </a:rPr>
              <a:t> </a:t>
            </a:r>
            <a:r>
              <a:rPr sz="2800" dirty="0">
                <a:latin typeface="Times New Roman" panose="02020603050405020304" pitchFamily="18" charset="0"/>
                <a:cs typeface="Calibri"/>
              </a:rPr>
              <a:t>opportunity</a:t>
            </a:r>
            <a:r>
              <a:rPr sz="2800" spc="-14" dirty="0">
                <a:latin typeface="Times New Roman" panose="02020603050405020304" pitchFamily="18" charset="0"/>
                <a:cs typeface="Calibri"/>
              </a:rPr>
              <a:t> </a:t>
            </a:r>
            <a:r>
              <a:rPr sz="2800" dirty="0">
                <a:latin typeface="Times New Roman" panose="02020603050405020304" pitchFamily="18" charset="0"/>
                <a:cs typeface="Calibri"/>
              </a:rPr>
              <a:t>of</a:t>
            </a:r>
            <a:r>
              <a:rPr sz="2800" spc="-32" dirty="0">
                <a:latin typeface="Times New Roman" panose="02020603050405020304" pitchFamily="18" charset="0"/>
                <a:cs typeface="Calibri"/>
              </a:rPr>
              <a:t> </a:t>
            </a:r>
            <a:r>
              <a:rPr sz="2800" dirty="0">
                <a:latin typeface="Times New Roman" panose="02020603050405020304" pitchFamily="18" charset="0"/>
                <a:cs typeface="Calibri"/>
              </a:rPr>
              <a:t>being</a:t>
            </a:r>
            <a:r>
              <a:rPr sz="2800" spc="-23" dirty="0">
                <a:latin typeface="Times New Roman" panose="02020603050405020304" pitchFamily="18" charset="0"/>
                <a:cs typeface="Calibri"/>
              </a:rPr>
              <a:t> </a:t>
            </a:r>
            <a:r>
              <a:rPr sz="2800" dirty="0">
                <a:latin typeface="Times New Roman" panose="02020603050405020304" pitchFamily="18" charset="0"/>
                <a:cs typeface="Calibri"/>
              </a:rPr>
              <a:t>heard</a:t>
            </a:r>
            <a:r>
              <a:rPr sz="2800" spc="-23" dirty="0">
                <a:latin typeface="Times New Roman" panose="02020603050405020304" pitchFamily="18" charset="0"/>
                <a:cs typeface="Calibri"/>
              </a:rPr>
              <a:t> </a:t>
            </a:r>
            <a:r>
              <a:rPr sz="2800" dirty="0">
                <a:latin typeface="Times New Roman" panose="02020603050405020304" pitchFamily="18" charset="0"/>
                <a:cs typeface="Calibri"/>
              </a:rPr>
              <a:t>is</a:t>
            </a:r>
            <a:r>
              <a:rPr sz="2800" spc="-32" dirty="0">
                <a:latin typeface="Times New Roman" panose="02020603050405020304" pitchFamily="18" charset="0"/>
                <a:cs typeface="Calibri"/>
              </a:rPr>
              <a:t> </a:t>
            </a:r>
            <a:r>
              <a:rPr sz="2800" dirty="0">
                <a:latin typeface="Times New Roman" panose="02020603050405020304" pitchFamily="18" charset="0"/>
                <a:cs typeface="Calibri"/>
              </a:rPr>
              <a:t>not</a:t>
            </a:r>
            <a:r>
              <a:rPr sz="2800" spc="-32" dirty="0">
                <a:latin typeface="Times New Roman" panose="02020603050405020304" pitchFamily="18" charset="0"/>
                <a:cs typeface="Calibri"/>
              </a:rPr>
              <a:t> </a:t>
            </a:r>
            <a:r>
              <a:rPr sz="2800" spc="-9" dirty="0">
                <a:latin typeface="Times New Roman" panose="02020603050405020304" pitchFamily="18" charset="0"/>
                <a:cs typeface="Calibri"/>
              </a:rPr>
              <a:t>granted</a:t>
            </a:r>
            <a:r>
              <a:rPr sz="2800" spc="-28" dirty="0">
                <a:latin typeface="Times New Roman" panose="02020603050405020304" pitchFamily="18" charset="0"/>
                <a:cs typeface="Calibri"/>
              </a:rPr>
              <a:t> </a:t>
            </a:r>
            <a:r>
              <a:rPr sz="2800" dirty="0">
                <a:latin typeface="Times New Roman" panose="02020603050405020304" pitchFamily="18" charset="0"/>
                <a:cs typeface="Calibri"/>
              </a:rPr>
              <a:t>to</a:t>
            </a:r>
            <a:r>
              <a:rPr sz="2800" spc="-32"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32" dirty="0">
                <a:latin typeface="Times New Roman" panose="02020603050405020304" pitchFamily="18" charset="0"/>
                <a:cs typeface="Calibri"/>
              </a:rPr>
              <a:t> </a:t>
            </a:r>
            <a:r>
              <a:rPr sz="2800" dirty="0">
                <a:latin typeface="Times New Roman" panose="02020603050405020304" pitchFamily="18" charset="0"/>
                <a:cs typeface="Calibri"/>
              </a:rPr>
              <a:t>assessee,</a:t>
            </a:r>
            <a:r>
              <a:rPr sz="2800" spc="-18" dirty="0">
                <a:latin typeface="Times New Roman" panose="02020603050405020304" pitchFamily="18" charset="0"/>
                <a:cs typeface="Calibri"/>
              </a:rPr>
              <a:t> </a:t>
            </a:r>
            <a:r>
              <a:rPr sz="2800" spc="-23" dirty="0">
                <a:latin typeface="Times New Roman" panose="02020603050405020304" pitchFamily="18" charset="0"/>
                <a:cs typeface="Calibri"/>
              </a:rPr>
              <a:t>the </a:t>
            </a:r>
            <a:r>
              <a:rPr sz="2800" dirty="0">
                <a:latin typeface="Times New Roman" panose="02020603050405020304" pitchFamily="18" charset="0"/>
                <a:cs typeface="Calibri"/>
              </a:rPr>
              <a:t>same</a:t>
            </a:r>
            <a:r>
              <a:rPr sz="2800" spc="-64" dirty="0">
                <a:latin typeface="Times New Roman" panose="02020603050405020304" pitchFamily="18" charset="0"/>
                <a:cs typeface="Calibri"/>
              </a:rPr>
              <a:t> </a:t>
            </a:r>
            <a:r>
              <a:rPr sz="2800" dirty="0">
                <a:latin typeface="Times New Roman" panose="02020603050405020304" pitchFamily="18" charset="0"/>
                <a:cs typeface="Calibri"/>
              </a:rPr>
              <a:t>should</a:t>
            </a:r>
            <a:r>
              <a:rPr sz="2800" spc="-41" dirty="0">
                <a:latin typeface="Times New Roman" panose="02020603050405020304" pitchFamily="18" charset="0"/>
                <a:cs typeface="Calibri"/>
              </a:rPr>
              <a:t> </a:t>
            </a:r>
            <a:r>
              <a:rPr sz="2800" dirty="0">
                <a:latin typeface="Times New Roman" panose="02020603050405020304" pitchFamily="18" charset="0"/>
                <a:cs typeface="Calibri"/>
              </a:rPr>
              <a:t>be</a:t>
            </a:r>
            <a:r>
              <a:rPr sz="2800" spc="-46" dirty="0">
                <a:latin typeface="Times New Roman" panose="02020603050405020304" pitchFamily="18" charset="0"/>
                <a:cs typeface="Calibri"/>
              </a:rPr>
              <a:t> </a:t>
            </a:r>
            <a:r>
              <a:rPr sz="2800" dirty="0">
                <a:latin typeface="Times New Roman" panose="02020603050405020304" pitchFamily="18" charset="0"/>
                <a:cs typeface="Calibri"/>
              </a:rPr>
              <a:t>clearly</a:t>
            </a:r>
            <a:r>
              <a:rPr sz="2800" spc="-55" dirty="0">
                <a:latin typeface="Times New Roman" panose="02020603050405020304" pitchFamily="18" charset="0"/>
                <a:cs typeface="Calibri"/>
              </a:rPr>
              <a:t> </a:t>
            </a:r>
            <a:r>
              <a:rPr sz="2800" dirty="0">
                <a:latin typeface="Times New Roman" panose="02020603050405020304" pitchFamily="18" charset="0"/>
                <a:cs typeface="Calibri"/>
              </a:rPr>
              <a:t>mentioned</a:t>
            </a:r>
            <a:r>
              <a:rPr sz="2800" spc="-50" dirty="0">
                <a:latin typeface="Times New Roman" panose="02020603050405020304" pitchFamily="18" charset="0"/>
                <a:cs typeface="Calibri"/>
              </a:rPr>
              <a:t> </a:t>
            </a:r>
            <a:r>
              <a:rPr sz="2800" dirty="0">
                <a:latin typeface="Times New Roman" panose="02020603050405020304" pitchFamily="18" charset="0"/>
                <a:cs typeface="Calibri"/>
              </a:rPr>
              <a:t>in</a:t>
            </a:r>
            <a:r>
              <a:rPr sz="2800" spc="-55" dirty="0">
                <a:latin typeface="Times New Roman" panose="02020603050405020304" pitchFamily="18" charset="0"/>
                <a:cs typeface="Calibri"/>
              </a:rPr>
              <a:t> </a:t>
            </a:r>
            <a:r>
              <a:rPr sz="2800" spc="-9" dirty="0">
                <a:latin typeface="Times New Roman" panose="02020603050405020304" pitchFamily="18" charset="0"/>
                <a:cs typeface="Calibri"/>
              </a:rPr>
              <a:t>grounds.</a:t>
            </a:r>
            <a:endParaRPr sz="2800" dirty="0">
              <a:latin typeface="Times New Roman" panose="02020603050405020304" pitchFamily="18" charset="0"/>
              <a:cs typeface="Calibri"/>
            </a:endParaRPr>
          </a:p>
        </p:txBody>
      </p:sp>
      <p:sp>
        <p:nvSpPr>
          <p:cNvPr id="3" name="object 10">
            <a:extLst>
              <a:ext uri="{FF2B5EF4-FFF2-40B4-BE49-F238E27FC236}">
                <a16:creationId xmlns:a16="http://schemas.microsoft.com/office/drawing/2014/main" xmlns="" id="{CBB9FC4F-C18F-0E04-53E1-01D419815AA3}"/>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63518CCB-2C09-526D-4152-57DB427D722A}"/>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4012694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70249" y="197451"/>
            <a:ext cx="7651502" cy="504199"/>
          </a:xfrm>
          <a:prstGeom prst="rect">
            <a:avLst/>
          </a:prstGeom>
        </p:spPr>
        <p:txBody>
          <a:bodyPr vert="horz" wrap="square" lIns="0" tIns="11643" rIns="0" bIns="0" rtlCol="0" anchor="ctr">
            <a:spAutoFit/>
          </a:bodyPr>
          <a:lstStyle/>
          <a:p>
            <a:pPr marL="3395785" marR="4657" indent="-3159426" algn="ctr">
              <a:lnSpc>
                <a:spcPct val="100000"/>
              </a:lnSpc>
              <a:spcBef>
                <a:spcPts val="92"/>
              </a:spcBef>
            </a:pPr>
            <a:r>
              <a:rPr sz="3200" b="1" i="1" spc="-9" dirty="0">
                <a:latin typeface="Times New Roman" panose="02020603050405020304" pitchFamily="18" charset="0"/>
                <a:cs typeface="Times New Roman" panose="02020603050405020304" pitchFamily="18" charset="0"/>
              </a:rPr>
              <a:t>E-filing</a:t>
            </a:r>
            <a:r>
              <a:rPr sz="3200" spc="-28"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of</a:t>
            </a:r>
            <a:r>
              <a:rPr sz="3200" spc="9"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in</a:t>
            </a:r>
            <a:r>
              <a:rPr sz="3200" spc="-5"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Form</a:t>
            </a:r>
            <a:r>
              <a:rPr sz="3200" spc="-23"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No</a:t>
            </a:r>
            <a:r>
              <a:rPr sz="3200" spc="124" dirty="0">
                <a:latin typeface="Times New Roman" panose="02020603050405020304" pitchFamily="18" charset="0"/>
              </a:rPr>
              <a:t>.</a:t>
            </a:r>
            <a:r>
              <a:rPr sz="3200" spc="-28"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35</a:t>
            </a:r>
          </a:p>
        </p:txBody>
      </p:sp>
      <p:sp>
        <p:nvSpPr>
          <p:cNvPr id="10" name="object 10"/>
          <p:cNvSpPr txBox="1">
            <a:spLocks noGrp="1"/>
          </p:cNvSpPr>
          <p:nvPr>
            <p:ph type="sldNum" sz="quarter" idx="12"/>
          </p:nvPr>
        </p:nvSpPr>
        <p:spPr>
          <a:xfrm>
            <a:off x="11594124" y="6413688"/>
            <a:ext cx="294749" cy="179152"/>
          </a:xfrm>
          <a:prstGeom prst="rect">
            <a:avLst/>
          </a:prstGeom>
        </p:spPr>
        <p:txBody>
          <a:bodyPr vert="horz" wrap="square" lIns="0" tIns="0" rIns="0" bIns="0" rtlCol="0">
            <a:spAutoFit/>
          </a:bodyPr>
          <a:lstStyle/>
          <a:p>
            <a:pPr marL="48902">
              <a:lnSpc>
                <a:spcPts val="1302"/>
              </a:lnSpc>
            </a:pPr>
            <a:fld id="{81D60167-4931-47E6-BA6A-407CBD079E47}" type="slidenum">
              <a:rPr lang="en-IN" sz="1600" spc="-23" smtClean="0">
                <a:solidFill>
                  <a:schemeClr val="tx1"/>
                </a:solidFill>
              </a:rPr>
              <a:pPr marL="48902">
                <a:lnSpc>
                  <a:spcPts val="1302"/>
                </a:lnSpc>
              </a:pPr>
              <a:t>33</a:t>
            </a:fld>
            <a:endParaRPr sz="1600" spc="-23" dirty="0">
              <a:solidFill>
                <a:schemeClr val="tx1"/>
              </a:solidFill>
            </a:endParaRPr>
          </a:p>
        </p:txBody>
      </p:sp>
      <p:sp>
        <p:nvSpPr>
          <p:cNvPr id="6" name="object 6"/>
          <p:cNvSpPr txBox="1"/>
          <p:nvPr/>
        </p:nvSpPr>
        <p:spPr>
          <a:xfrm>
            <a:off x="307909" y="1258622"/>
            <a:ext cx="11653935" cy="4687670"/>
          </a:xfrm>
          <a:prstGeom prst="rect">
            <a:avLst/>
          </a:prstGeom>
        </p:spPr>
        <p:txBody>
          <a:bodyPr vert="horz" wrap="square" lIns="0" tIns="57635" rIns="0" bIns="0" rtlCol="0">
            <a:spAutoFit/>
          </a:bodyPr>
          <a:lstStyle/>
          <a:p>
            <a:pPr marL="288755" indent="-249750" algn="just">
              <a:spcBef>
                <a:spcPts val="454"/>
              </a:spcBef>
              <a:buClr>
                <a:schemeClr val="tx1"/>
              </a:buClr>
              <a:buSzPct val="84090"/>
              <a:buFont typeface="Wingdings"/>
              <a:buChar char=""/>
              <a:tabLst>
                <a:tab pos="288755" algn="l"/>
              </a:tabLst>
            </a:pPr>
            <a:r>
              <a:rPr lang="en-US" sz="2800" u="heavy" dirty="0">
                <a:solidFill>
                  <a:srgbClr val="BF0000"/>
                </a:solidFill>
                <a:uFill>
                  <a:solidFill>
                    <a:srgbClr val="BF0000"/>
                  </a:solidFill>
                </a:uFill>
                <a:latin typeface="Times New Roman" panose="02020603050405020304" pitchFamily="18" charset="0"/>
                <a:cs typeface="Calibri"/>
              </a:rPr>
              <a:t>Electronic</a:t>
            </a:r>
            <a:r>
              <a:rPr lang="en-US" sz="2800" u="heavy" spc="-55" dirty="0">
                <a:solidFill>
                  <a:srgbClr val="BF0000"/>
                </a:solidFill>
                <a:uFill>
                  <a:solidFill>
                    <a:srgbClr val="BF0000"/>
                  </a:solidFill>
                </a:uFill>
                <a:latin typeface="Times New Roman" panose="02020603050405020304" pitchFamily="18" charset="0"/>
                <a:cs typeface="Calibri"/>
              </a:rPr>
              <a:t> </a:t>
            </a:r>
            <a:r>
              <a:rPr lang="en-US" sz="2800" u="heavy" dirty="0">
                <a:solidFill>
                  <a:srgbClr val="BF0000"/>
                </a:solidFill>
                <a:uFill>
                  <a:solidFill>
                    <a:srgbClr val="BF0000"/>
                  </a:solidFill>
                </a:uFill>
                <a:latin typeface="Times New Roman" panose="02020603050405020304" pitchFamily="18" charset="0"/>
                <a:cs typeface="Calibri"/>
              </a:rPr>
              <a:t>Filing</a:t>
            </a:r>
            <a:r>
              <a:rPr lang="en-US" sz="2800" u="heavy" spc="-55" dirty="0">
                <a:solidFill>
                  <a:srgbClr val="BF0000"/>
                </a:solidFill>
                <a:uFill>
                  <a:solidFill>
                    <a:srgbClr val="BF0000"/>
                  </a:solidFill>
                </a:uFill>
                <a:latin typeface="Times New Roman" panose="02020603050405020304" pitchFamily="18" charset="0"/>
                <a:cs typeface="Calibri"/>
              </a:rPr>
              <a:t> </a:t>
            </a:r>
            <a:r>
              <a:rPr lang="en-US" sz="2800" u="heavy" dirty="0">
                <a:solidFill>
                  <a:srgbClr val="BF0000"/>
                </a:solidFill>
                <a:uFill>
                  <a:solidFill>
                    <a:srgbClr val="BF0000"/>
                  </a:solidFill>
                </a:uFill>
                <a:latin typeface="Times New Roman" panose="02020603050405020304" pitchFamily="18" charset="0"/>
                <a:cs typeface="Calibri"/>
              </a:rPr>
              <a:t>Is</a:t>
            </a:r>
            <a:r>
              <a:rPr lang="en-US" sz="2800" u="heavy" spc="-60" dirty="0">
                <a:solidFill>
                  <a:srgbClr val="BF0000"/>
                </a:solidFill>
                <a:uFill>
                  <a:solidFill>
                    <a:srgbClr val="BF0000"/>
                  </a:solidFill>
                </a:uFill>
                <a:latin typeface="Times New Roman" panose="02020603050405020304" pitchFamily="18" charset="0"/>
                <a:cs typeface="Calibri"/>
              </a:rPr>
              <a:t> </a:t>
            </a:r>
            <a:r>
              <a:rPr lang="en-US" sz="2800" u="heavy" dirty="0">
                <a:solidFill>
                  <a:srgbClr val="BF0000"/>
                </a:solidFill>
                <a:uFill>
                  <a:solidFill>
                    <a:srgbClr val="BF0000"/>
                  </a:solidFill>
                </a:uFill>
                <a:latin typeface="Times New Roman" panose="02020603050405020304" pitchFamily="18" charset="0"/>
                <a:cs typeface="Calibri"/>
              </a:rPr>
              <a:t>Applicable</a:t>
            </a:r>
            <a:r>
              <a:rPr lang="en-US" sz="2800" u="heavy" spc="-46" dirty="0">
                <a:solidFill>
                  <a:srgbClr val="BF0000"/>
                </a:solidFill>
                <a:uFill>
                  <a:solidFill>
                    <a:srgbClr val="BF0000"/>
                  </a:solidFill>
                </a:uFill>
                <a:latin typeface="Times New Roman" panose="02020603050405020304" pitchFamily="18" charset="0"/>
                <a:cs typeface="Calibri"/>
              </a:rPr>
              <a:t> </a:t>
            </a:r>
            <a:r>
              <a:rPr lang="en-US" sz="2800" u="heavy" spc="-78" dirty="0">
                <a:solidFill>
                  <a:srgbClr val="BF0000"/>
                </a:solidFill>
                <a:uFill>
                  <a:solidFill>
                    <a:srgbClr val="BF0000"/>
                  </a:solidFill>
                </a:uFill>
                <a:latin typeface="Times New Roman" panose="02020603050405020304" pitchFamily="18" charset="0"/>
                <a:cs typeface="Calibri"/>
              </a:rPr>
              <a:t>To</a:t>
            </a:r>
            <a:r>
              <a:rPr lang="en-US" sz="2800" u="heavy" spc="-37" dirty="0">
                <a:solidFill>
                  <a:srgbClr val="BF0000"/>
                </a:solidFill>
                <a:uFill>
                  <a:solidFill>
                    <a:srgbClr val="BF0000"/>
                  </a:solidFill>
                </a:uFill>
                <a:latin typeface="Times New Roman" panose="02020603050405020304" pitchFamily="18" charset="0"/>
                <a:cs typeface="Calibri"/>
              </a:rPr>
              <a:t> </a:t>
            </a:r>
            <a:r>
              <a:rPr lang="en-US" sz="2800" u="heavy" spc="-9" dirty="0">
                <a:solidFill>
                  <a:srgbClr val="BF0000"/>
                </a:solidFill>
                <a:uFill>
                  <a:solidFill>
                    <a:srgbClr val="BF0000"/>
                  </a:solidFill>
                </a:uFill>
                <a:latin typeface="Times New Roman" panose="02020603050405020304" pitchFamily="18" charset="0"/>
                <a:cs typeface="Calibri"/>
              </a:rPr>
              <a:t>Whom:</a:t>
            </a:r>
            <a:endParaRPr lang="en-US" sz="2800" spc="-9" dirty="0">
              <a:solidFill>
                <a:srgbClr val="0F344B"/>
              </a:solidFill>
              <a:latin typeface="Times New Roman" panose="02020603050405020304" pitchFamily="18" charset="0"/>
              <a:cs typeface="Calibri"/>
            </a:endParaRPr>
          </a:p>
          <a:p>
            <a:pPr marL="288755" indent="-249750" algn="just">
              <a:spcBef>
                <a:spcPts val="454"/>
              </a:spcBef>
              <a:buClr>
                <a:srgbClr val="4E80BD"/>
              </a:buClr>
              <a:buSzPct val="84090"/>
              <a:buFont typeface="Wingdings"/>
              <a:buChar char=""/>
              <a:tabLst>
                <a:tab pos="288755" algn="l"/>
              </a:tabLst>
            </a:pPr>
            <a:endParaRPr lang="en-US" sz="2800" spc="-9" dirty="0">
              <a:solidFill>
                <a:srgbClr val="0F344B"/>
              </a:solidFill>
              <a:latin typeface="Times New Roman" panose="02020603050405020304" pitchFamily="18" charset="0"/>
              <a:cs typeface="Calibri"/>
            </a:endParaRPr>
          </a:p>
          <a:p>
            <a:pPr marL="288755" indent="-249750" algn="just">
              <a:spcBef>
                <a:spcPts val="454"/>
              </a:spcBef>
              <a:buClr>
                <a:schemeClr val="tx1"/>
              </a:buClr>
              <a:buSzPct val="84090"/>
              <a:buFont typeface="Wingdings"/>
              <a:buChar char=""/>
              <a:tabLst>
                <a:tab pos="288755" algn="l"/>
              </a:tabLst>
            </a:pPr>
            <a:r>
              <a:rPr sz="2800" spc="-9" dirty="0">
                <a:solidFill>
                  <a:srgbClr val="0F344B"/>
                </a:solidFill>
                <a:latin typeface="Times New Roman" panose="02020603050405020304" pitchFamily="18" charset="0"/>
                <a:cs typeface="Calibri"/>
              </a:rPr>
              <a:t>Person</a:t>
            </a:r>
            <a:r>
              <a:rPr sz="2800" spc="-64"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who</a:t>
            </a:r>
            <a:r>
              <a:rPr sz="2800" spc="-37"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is</a:t>
            </a:r>
            <a:r>
              <a:rPr sz="2800" spc="-50"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required</a:t>
            </a:r>
            <a:r>
              <a:rPr sz="2800" spc="-55"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to</a:t>
            </a:r>
            <a:r>
              <a:rPr sz="2800" spc="-37"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furnish</a:t>
            </a:r>
            <a:r>
              <a:rPr sz="2800" spc="-60"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return</a:t>
            </a:r>
            <a:r>
              <a:rPr sz="2800" spc="-46"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of</a:t>
            </a:r>
            <a:r>
              <a:rPr sz="2800" spc="-50"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income</a:t>
            </a:r>
            <a:r>
              <a:rPr sz="2800" spc="-28" dirty="0">
                <a:solidFill>
                  <a:srgbClr val="0F344B"/>
                </a:solidFill>
                <a:latin typeface="Times New Roman" panose="02020603050405020304" pitchFamily="18" charset="0"/>
                <a:cs typeface="Calibri"/>
              </a:rPr>
              <a:t> </a:t>
            </a:r>
            <a:r>
              <a:rPr sz="2800" spc="-9" dirty="0">
                <a:solidFill>
                  <a:srgbClr val="0F344B"/>
                </a:solidFill>
                <a:latin typeface="Times New Roman" panose="02020603050405020304" pitchFamily="18" charset="0"/>
                <a:cs typeface="Calibri"/>
              </a:rPr>
              <a:t>electronically</a:t>
            </a:r>
            <a:endParaRPr sz="2800" dirty="0">
              <a:latin typeface="Times New Roman" panose="02020603050405020304" pitchFamily="18" charset="0"/>
              <a:cs typeface="Calibri"/>
            </a:endParaRPr>
          </a:p>
          <a:p>
            <a:pPr marL="798152" marR="37841" lvl="1" indent="-465734" algn="just">
              <a:spcBef>
                <a:spcPts val="362"/>
              </a:spcBef>
              <a:buClr>
                <a:srgbClr val="BF4F4C"/>
              </a:buClr>
              <a:buSzPct val="84090"/>
              <a:buAutoNum type="romanUcPeriod"/>
              <a:tabLst>
                <a:tab pos="803392" algn="l"/>
              </a:tabLst>
            </a:pPr>
            <a:r>
              <a:rPr sz="2800" dirty="0">
                <a:solidFill>
                  <a:srgbClr val="0F344B"/>
                </a:solidFill>
                <a:latin typeface="Times New Roman" panose="02020603050405020304" pitchFamily="18" charset="0"/>
                <a:cs typeface="Calibri"/>
              </a:rPr>
              <a:t>By</a:t>
            </a:r>
            <a:r>
              <a:rPr sz="2800" spc="179"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furnishing</a:t>
            </a:r>
            <a:r>
              <a:rPr sz="2800" spc="183"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the</a:t>
            </a:r>
            <a:r>
              <a:rPr sz="2800" spc="193"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form</a:t>
            </a:r>
            <a:r>
              <a:rPr sz="2800" spc="193"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electronically</a:t>
            </a:r>
            <a:r>
              <a:rPr sz="2800" spc="197" dirty="0">
                <a:solidFill>
                  <a:srgbClr val="0F344B"/>
                </a:solidFill>
                <a:latin typeface="Times New Roman" panose="02020603050405020304" pitchFamily="18" charset="0"/>
                <a:cs typeface="Calibri"/>
              </a:rPr>
              <a:t> </a:t>
            </a:r>
            <a:r>
              <a:rPr lang="en-US" sz="2800" b="1" u="heavy" dirty="0" smtClean="0">
                <a:solidFill>
                  <a:srgbClr val="00B04F"/>
                </a:solidFill>
                <a:uFill>
                  <a:solidFill>
                    <a:srgbClr val="00B04F"/>
                  </a:solidFill>
                </a:uFill>
                <a:latin typeface="Times New Roman" panose="02020603050405020304" pitchFamily="18" charset="0"/>
                <a:cs typeface="Calibri"/>
              </a:rPr>
              <a:t>through DSC </a:t>
            </a:r>
            <a:r>
              <a:rPr sz="2800" dirty="0" smtClean="0">
                <a:solidFill>
                  <a:srgbClr val="0F344B"/>
                </a:solidFill>
                <a:latin typeface="Times New Roman" panose="02020603050405020304" pitchFamily="18" charset="0"/>
                <a:cs typeface="Calibri"/>
              </a:rPr>
              <a:t>,</a:t>
            </a:r>
            <a:r>
              <a:rPr sz="2800" spc="183" dirty="0" smtClean="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if</a:t>
            </a:r>
            <a:r>
              <a:rPr sz="2800" spc="202" dirty="0">
                <a:solidFill>
                  <a:srgbClr val="0F344B"/>
                </a:solidFill>
                <a:latin typeface="Times New Roman" panose="02020603050405020304" pitchFamily="18" charset="0"/>
                <a:cs typeface="Calibri"/>
              </a:rPr>
              <a:t> </a:t>
            </a:r>
            <a:r>
              <a:rPr sz="2800" spc="-23" dirty="0">
                <a:solidFill>
                  <a:srgbClr val="0F344B"/>
                </a:solidFill>
                <a:latin typeface="Times New Roman" panose="02020603050405020304" pitchFamily="18" charset="0"/>
                <a:cs typeface="Calibri"/>
              </a:rPr>
              <a:t>the 	</a:t>
            </a:r>
            <a:r>
              <a:rPr sz="2800" dirty="0">
                <a:solidFill>
                  <a:srgbClr val="0F344B"/>
                </a:solidFill>
                <a:latin typeface="Times New Roman" panose="02020603050405020304" pitchFamily="18" charset="0"/>
                <a:cs typeface="Calibri"/>
              </a:rPr>
              <a:t>return</a:t>
            </a:r>
            <a:r>
              <a:rPr sz="2800" spc="-55"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of</a:t>
            </a:r>
            <a:r>
              <a:rPr sz="2800" spc="-28"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income</a:t>
            </a:r>
            <a:r>
              <a:rPr sz="2800" spc="-18"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is</a:t>
            </a:r>
            <a:r>
              <a:rPr sz="2800" spc="-37"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furnished</a:t>
            </a:r>
            <a:r>
              <a:rPr sz="2800" spc="-41"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under</a:t>
            </a:r>
            <a:r>
              <a:rPr sz="2800" spc="-32"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digital</a:t>
            </a:r>
            <a:r>
              <a:rPr sz="2800" spc="-46" dirty="0">
                <a:solidFill>
                  <a:srgbClr val="0F344B"/>
                </a:solidFill>
                <a:latin typeface="Times New Roman" panose="02020603050405020304" pitchFamily="18" charset="0"/>
                <a:cs typeface="Calibri"/>
              </a:rPr>
              <a:t> </a:t>
            </a:r>
            <a:r>
              <a:rPr sz="2800" spc="-9" dirty="0">
                <a:solidFill>
                  <a:srgbClr val="0F344B"/>
                </a:solidFill>
                <a:latin typeface="Times New Roman" panose="02020603050405020304" pitchFamily="18" charset="0"/>
                <a:cs typeface="Calibri"/>
              </a:rPr>
              <a:t>signature</a:t>
            </a:r>
            <a:endParaRPr sz="2800" dirty="0">
              <a:latin typeface="Times New Roman" panose="02020603050405020304" pitchFamily="18" charset="0"/>
              <a:cs typeface="Calibri"/>
            </a:endParaRPr>
          </a:p>
          <a:p>
            <a:pPr marL="798734" marR="39005" lvl="1" indent="-466316" algn="just">
              <a:spcBef>
                <a:spcPts val="362"/>
              </a:spcBef>
              <a:buClr>
                <a:srgbClr val="BF4F4C"/>
              </a:buClr>
              <a:buSzPct val="84090"/>
              <a:buAutoNum type="romanUcPeriod"/>
              <a:tabLst>
                <a:tab pos="803392" algn="l"/>
              </a:tabLst>
            </a:pPr>
            <a:r>
              <a:rPr sz="2800" dirty="0">
                <a:solidFill>
                  <a:srgbClr val="0F344B"/>
                </a:solidFill>
                <a:latin typeface="Times New Roman" panose="02020603050405020304" pitchFamily="18" charset="0"/>
                <a:cs typeface="Calibri"/>
              </a:rPr>
              <a:t>By</a:t>
            </a:r>
            <a:r>
              <a:rPr sz="2800" spc="69"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furnishing</a:t>
            </a:r>
            <a:r>
              <a:rPr sz="2800" spc="50"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the</a:t>
            </a:r>
            <a:r>
              <a:rPr sz="2800" spc="69"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form</a:t>
            </a:r>
            <a:r>
              <a:rPr sz="2800" spc="78"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electronically</a:t>
            </a:r>
            <a:r>
              <a:rPr sz="2800" spc="73" dirty="0">
                <a:solidFill>
                  <a:srgbClr val="0F344B"/>
                </a:solidFill>
                <a:latin typeface="Times New Roman" panose="02020603050405020304" pitchFamily="18" charset="0"/>
                <a:cs typeface="Calibri"/>
              </a:rPr>
              <a:t> </a:t>
            </a:r>
            <a:r>
              <a:rPr sz="2800" b="1" u="heavy" dirty="0">
                <a:solidFill>
                  <a:srgbClr val="00B04F"/>
                </a:solidFill>
                <a:uFill>
                  <a:solidFill>
                    <a:srgbClr val="00B04F"/>
                  </a:solidFill>
                </a:uFill>
                <a:latin typeface="Times New Roman" panose="02020603050405020304" pitchFamily="18" charset="0"/>
                <a:cs typeface="Calibri"/>
              </a:rPr>
              <a:t>through</a:t>
            </a:r>
            <a:r>
              <a:rPr sz="2800" b="1" u="heavy" spc="69" dirty="0">
                <a:solidFill>
                  <a:srgbClr val="00B04F"/>
                </a:solidFill>
                <a:uFill>
                  <a:solidFill>
                    <a:srgbClr val="00B04F"/>
                  </a:solidFill>
                </a:uFill>
                <a:latin typeface="Times New Roman" panose="02020603050405020304" pitchFamily="18" charset="0"/>
                <a:cs typeface="Calibri"/>
              </a:rPr>
              <a:t> </a:t>
            </a:r>
            <a:r>
              <a:rPr lang="en-US" sz="2800" b="1" u="heavy" dirty="0" err="1" smtClean="0">
                <a:solidFill>
                  <a:srgbClr val="00B04F"/>
                </a:solidFill>
                <a:uFill>
                  <a:solidFill>
                    <a:srgbClr val="00B04F"/>
                  </a:solidFill>
                </a:uFill>
                <a:latin typeface="Times New Roman" panose="02020603050405020304" pitchFamily="18" charset="0"/>
                <a:cs typeface="Calibri"/>
              </a:rPr>
              <a:t>Aadhar</a:t>
            </a:r>
            <a:r>
              <a:rPr lang="en-US" sz="2800" b="1" u="heavy" dirty="0" smtClean="0">
                <a:solidFill>
                  <a:srgbClr val="00B04F"/>
                </a:solidFill>
                <a:uFill>
                  <a:solidFill>
                    <a:srgbClr val="00B04F"/>
                  </a:solidFill>
                </a:uFill>
                <a:latin typeface="Times New Roman" panose="02020603050405020304" pitchFamily="18" charset="0"/>
                <a:cs typeface="Calibri"/>
              </a:rPr>
              <a:t> OTP </a:t>
            </a:r>
            <a:r>
              <a:rPr sz="2800" b="1" spc="-41" dirty="0" smtClean="0">
                <a:solidFill>
                  <a:srgbClr val="00B04F"/>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in</a:t>
            </a:r>
            <a:r>
              <a:rPr sz="2800" spc="-41"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case</a:t>
            </a:r>
            <a:r>
              <a:rPr sz="2800" spc="-32" dirty="0">
                <a:solidFill>
                  <a:srgbClr val="0F344B"/>
                </a:solidFill>
                <a:latin typeface="Times New Roman" panose="02020603050405020304" pitchFamily="18" charset="0"/>
                <a:cs typeface="Calibri"/>
              </a:rPr>
              <a:t> </a:t>
            </a:r>
            <a:r>
              <a:rPr sz="2800" dirty="0">
                <a:solidFill>
                  <a:srgbClr val="0F344B"/>
                </a:solidFill>
                <a:latin typeface="Times New Roman" panose="02020603050405020304" pitchFamily="18" charset="0"/>
                <a:cs typeface="Calibri"/>
              </a:rPr>
              <a:t>not</a:t>
            </a:r>
            <a:r>
              <a:rPr sz="2800" spc="-46" dirty="0">
                <a:solidFill>
                  <a:srgbClr val="0F344B"/>
                </a:solidFill>
                <a:latin typeface="Times New Roman" panose="02020603050405020304" pitchFamily="18" charset="0"/>
                <a:cs typeface="Calibri"/>
              </a:rPr>
              <a:t> </a:t>
            </a:r>
            <a:r>
              <a:rPr sz="2800" spc="-9" dirty="0">
                <a:solidFill>
                  <a:srgbClr val="0F344B"/>
                </a:solidFill>
                <a:latin typeface="Times New Roman" panose="02020603050405020304" pitchFamily="18" charset="0"/>
                <a:cs typeface="Calibri"/>
              </a:rPr>
              <a:t>covered</a:t>
            </a:r>
            <a:r>
              <a:rPr sz="2800" spc="-41" dirty="0">
                <a:solidFill>
                  <a:srgbClr val="0F344B"/>
                </a:solidFill>
                <a:latin typeface="Times New Roman" panose="02020603050405020304" pitchFamily="18" charset="0"/>
                <a:cs typeface="Calibri"/>
              </a:rPr>
              <a:t> </a:t>
            </a:r>
            <a:r>
              <a:rPr sz="2800" spc="-9" dirty="0">
                <a:solidFill>
                  <a:srgbClr val="0F344B"/>
                </a:solidFill>
                <a:latin typeface="Times New Roman" panose="02020603050405020304" pitchFamily="18" charset="0"/>
                <a:cs typeface="Calibri"/>
              </a:rPr>
              <a:t>above</a:t>
            </a:r>
            <a:endParaRPr sz="2800" dirty="0">
              <a:latin typeface="Times New Roman" panose="02020603050405020304" pitchFamily="18" charset="0"/>
              <a:cs typeface="Calibri"/>
            </a:endParaRPr>
          </a:p>
          <a:p>
            <a:pPr marL="11643" marR="4657" algn="just">
              <a:spcBef>
                <a:spcPts val="743"/>
              </a:spcBef>
            </a:pPr>
            <a:r>
              <a:rPr sz="2800" b="1" u="heavy" dirty="0">
                <a:solidFill>
                  <a:srgbClr val="004679"/>
                </a:solidFill>
                <a:uFill>
                  <a:solidFill>
                    <a:srgbClr val="004679"/>
                  </a:solidFill>
                </a:uFill>
                <a:latin typeface="Times New Roman" panose="02020603050405020304" pitchFamily="18" charset="0"/>
                <a:cs typeface="Calibri"/>
              </a:rPr>
              <a:t>Note:</a:t>
            </a:r>
            <a:r>
              <a:rPr sz="2800" b="1" u="heavy" spc="362"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The</a:t>
            </a:r>
            <a:r>
              <a:rPr sz="2800" b="1" u="heavy" spc="367"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Form</a:t>
            </a:r>
            <a:r>
              <a:rPr sz="2800" b="1" u="heavy" spc="358"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of</a:t>
            </a:r>
            <a:r>
              <a:rPr sz="2800" b="1" u="heavy" spc="362"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Appeal</a:t>
            </a:r>
            <a:r>
              <a:rPr sz="2800" b="1" u="heavy" spc="367"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shall</a:t>
            </a:r>
            <a:r>
              <a:rPr sz="2800" b="1" u="heavy" spc="367"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be</a:t>
            </a:r>
            <a:r>
              <a:rPr sz="2800" b="1" u="heavy" spc="375"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verified</a:t>
            </a:r>
            <a:r>
              <a:rPr sz="2800" b="1" u="heavy" spc="362"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by</a:t>
            </a:r>
            <a:r>
              <a:rPr sz="2800" b="1" u="heavy" spc="375"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the</a:t>
            </a:r>
            <a:r>
              <a:rPr sz="2800" b="1" u="heavy" spc="375"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person</a:t>
            </a:r>
            <a:r>
              <a:rPr sz="2800" b="1" u="heavy" spc="367"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who</a:t>
            </a:r>
            <a:r>
              <a:rPr sz="2800" b="1" u="heavy" spc="371" dirty="0">
                <a:solidFill>
                  <a:srgbClr val="004679"/>
                </a:solidFill>
                <a:uFill>
                  <a:solidFill>
                    <a:srgbClr val="004679"/>
                  </a:solidFill>
                </a:uFill>
                <a:latin typeface="Times New Roman" panose="02020603050405020304" pitchFamily="18" charset="0"/>
                <a:cs typeface="Calibri"/>
              </a:rPr>
              <a:t> </a:t>
            </a:r>
            <a:r>
              <a:rPr sz="2800" b="1" u="heavy" spc="-23" dirty="0">
                <a:solidFill>
                  <a:srgbClr val="004679"/>
                </a:solidFill>
                <a:uFill>
                  <a:solidFill>
                    <a:srgbClr val="004679"/>
                  </a:solidFill>
                </a:uFill>
                <a:latin typeface="Times New Roman" panose="02020603050405020304" pitchFamily="18" charset="0"/>
                <a:cs typeface="Calibri"/>
              </a:rPr>
              <a:t>is</a:t>
            </a:r>
            <a:r>
              <a:rPr sz="2800" b="1" spc="-23" dirty="0">
                <a:solidFill>
                  <a:srgbClr val="004679"/>
                </a:solid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authorized</a:t>
            </a:r>
            <a:r>
              <a:rPr sz="2800" b="1" u="heavy" spc="210"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to</a:t>
            </a:r>
            <a:r>
              <a:rPr sz="2800" b="1" u="heavy" spc="210"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verify</a:t>
            </a:r>
            <a:r>
              <a:rPr sz="2800" b="1" u="heavy" spc="215"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the</a:t>
            </a:r>
            <a:r>
              <a:rPr sz="2800" b="1" u="heavy" spc="210"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return</a:t>
            </a:r>
            <a:r>
              <a:rPr sz="2800" b="1" u="heavy" spc="202"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of</a:t>
            </a:r>
            <a:r>
              <a:rPr sz="2800" b="1" u="heavy" spc="210"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income</a:t>
            </a:r>
            <a:r>
              <a:rPr sz="2800" b="1" u="heavy" spc="210"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u/s</a:t>
            </a:r>
            <a:r>
              <a:rPr sz="2800" b="1" u="heavy" spc="210"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140,</a:t>
            </a:r>
            <a:r>
              <a:rPr sz="2800" b="1" u="heavy" spc="210"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as</a:t>
            </a:r>
            <a:r>
              <a:rPr sz="2800" b="1" u="heavy" spc="210" dirty="0">
                <a:solidFill>
                  <a:srgbClr val="004679"/>
                </a:solidFill>
                <a:uFill>
                  <a:solidFill>
                    <a:srgbClr val="004679"/>
                  </a:solidFill>
                </a:u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applicable</a:t>
            </a:r>
            <a:r>
              <a:rPr sz="2800" b="1" u="heavy" spc="220" dirty="0">
                <a:solidFill>
                  <a:srgbClr val="004679"/>
                </a:solidFill>
                <a:uFill>
                  <a:solidFill>
                    <a:srgbClr val="004679"/>
                  </a:solidFill>
                </a:uFill>
                <a:latin typeface="Times New Roman" panose="02020603050405020304" pitchFamily="18" charset="0"/>
                <a:cs typeface="Calibri"/>
              </a:rPr>
              <a:t> </a:t>
            </a:r>
            <a:r>
              <a:rPr sz="2800" b="1" u="heavy" spc="-23" dirty="0">
                <a:solidFill>
                  <a:srgbClr val="004679"/>
                </a:solidFill>
                <a:uFill>
                  <a:solidFill>
                    <a:srgbClr val="004679"/>
                  </a:solidFill>
                </a:uFill>
                <a:latin typeface="Times New Roman" panose="02020603050405020304" pitchFamily="18" charset="0"/>
                <a:cs typeface="Calibri"/>
              </a:rPr>
              <a:t>to</a:t>
            </a:r>
            <a:r>
              <a:rPr sz="2800" b="1" spc="-23" dirty="0">
                <a:solidFill>
                  <a:srgbClr val="004679"/>
                </a:solidFill>
                <a:latin typeface="Times New Roman" panose="02020603050405020304" pitchFamily="18" charset="0"/>
                <a:cs typeface="Calibri"/>
              </a:rPr>
              <a:t> </a:t>
            </a:r>
            <a:r>
              <a:rPr sz="2800" b="1" u="heavy" dirty="0">
                <a:solidFill>
                  <a:srgbClr val="004679"/>
                </a:solidFill>
                <a:uFill>
                  <a:solidFill>
                    <a:srgbClr val="004679"/>
                  </a:solidFill>
                </a:uFill>
                <a:latin typeface="Times New Roman" panose="02020603050405020304" pitchFamily="18" charset="0"/>
                <a:cs typeface="Calibri"/>
              </a:rPr>
              <a:t>the</a:t>
            </a:r>
            <a:r>
              <a:rPr sz="2800" b="1" u="heavy" spc="-32" dirty="0">
                <a:solidFill>
                  <a:srgbClr val="004679"/>
                </a:solidFill>
                <a:uFill>
                  <a:solidFill>
                    <a:srgbClr val="004679"/>
                  </a:solidFill>
                </a:uFill>
                <a:latin typeface="Times New Roman" panose="02020603050405020304" pitchFamily="18" charset="0"/>
                <a:cs typeface="Calibri"/>
              </a:rPr>
              <a:t> </a:t>
            </a:r>
            <a:r>
              <a:rPr sz="2800" b="1" u="heavy" spc="-9" dirty="0">
                <a:solidFill>
                  <a:srgbClr val="004679"/>
                </a:solidFill>
                <a:uFill>
                  <a:solidFill>
                    <a:srgbClr val="004679"/>
                  </a:solidFill>
                </a:uFill>
                <a:latin typeface="Times New Roman" panose="02020603050405020304" pitchFamily="18" charset="0"/>
                <a:cs typeface="Calibri"/>
              </a:rPr>
              <a:t>assessee</a:t>
            </a:r>
            <a:r>
              <a:rPr sz="2800" b="1" u="heavy" spc="-9" dirty="0">
                <a:solidFill>
                  <a:srgbClr val="004679"/>
                </a:solidFill>
                <a:uFill>
                  <a:solidFill>
                    <a:srgbClr val="004679"/>
                  </a:solidFill>
                </a:uFill>
                <a:latin typeface="Calibri"/>
                <a:cs typeface="Calibri"/>
              </a:rPr>
              <a:t>.</a:t>
            </a:r>
            <a:endParaRPr sz="2800" dirty="0">
              <a:latin typeface="Calibri"/>
              <a:cs typeface="Calibri"/>
            </a:endParaRPr>
          </a:p>
        </p:txBody>
      </p:sp>
      <p:sp>
        <p:nvSpPr>
          <p:cNvPr id="3" name="object 10">
            <a:extLst>
              <a:ext uri="{FF2B5EF4-FFF2-40B4-BE49-F238E27FC236}">
                <a16:creationId xmlns:a16="http://schemas.microsoft.com/office/drawing/2014/main" xmlns="" id="{B61E308A-0CE6-DF9F-2038-043C234D0063}"/>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B05C3C98-F1AB-7EAF-9833-0117632524D2}"/>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6536814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40342" y="102637"/>
            <a:ext cx="7533087" cy="680448"/>
          </a:xfrm>
          <a:prstGeom prst="rect">
            <a:avLst/>
          </a:prstGeom>
        </p:spPr>
        <p:txBody>
          <a:bodyPr vert="horz" wrap="square" lIns="0" tIns="186187" rIns="0" bIns="0" rtlCol="0" anchor="ctr">
            <a:spAutoFit/>
          </a:bodyPr>
          <a:lstStyle/>
          <a:p>
            <a:pPr marL="1024616"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E</a:t>
            </a:r>
            <a:r>
              <a:rPr lang="en-US" sz="3200" spc="-23"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filing</a:t>
            </a:r>
            <a:r>
              <a:rPr lang="en-US" sz="3200" spc="-23"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of </a:t>
            </a:r>
            <a:r>
              <a:rPr sz="3200" b="1" i="1" spc="-9" dirty="0">
                <a:latin typeface="Times New Roman" panose="02020603050405020304" pitchFamily="18" charset="0"/>
                <a:cs typeface="Times New Roman" panose="02020603050405020304" pitchFamily="18" charset="0"/>
              </a:rPr>
              <a:t>Form 35…</a:t>
            </a:r>
          </a:p>
        </p:txBody>
      </p:sp>
      <p:sp>
        <p:nvSpPr>
          <p:cNvPr id="11" name="object 11"/>
          <p:cNvSpPr txBox="1">
            <a:spLocks noGrp="1"/>
          </p:cNvSpPr>
          <p:nvPr>
            <p:ph type="sldNum" sz="quarter" idx="12"/>
          </p:nvPr>
        </p:nvSpPr>
        <p:spPr>
          <a:xfrm>
            <a:off x="11639864" y="6380577"/>
            <a:ext cx="247336" cy="179152"/>
          </a:xfrm>
          <a:prstGeom prst="rect">
            <a:avLst/>
          </a:prstGeom>
        </p:spPr>
        <p:txBody>
          <a:bodyPr vert="horz" wrap="square" lIns="0" tIns="0" rIns="0" bIns="0" rtlCol="0">
            <a:spAutoFit/>
          </a:bodyPr>
          <a:lstStyle/>
          <a:p>
            <a:pPr marL="43663">
              <a:lnSpc>
                <a:spcPts val="1302"/>
              </a:lnSpc>
            </a:pPr>
            <a:fld id="{81D60167-4931-47E6-BA6A-407CBD079E47}" type="slidenum">
              <a:rPr lang="en-IN" sz="1600" spc="-23" smtClean="0">
                <a:solidFill>
                  <a:schemeClr val="tx1"/>
                </a:solidFill>
              </a:rPr>
              <a:pPr marL="43663">
                <a:lnSpc>
                  <a:spcPts val="1302"/>
                </a:lnSpc>
              </a:pPr>
              <a:t>34</a:t>
            </a:fld>
            <a:endParaRPr sz="1600" spc="-23" dirty="0">
              <a:solidFill>
                <a:schemeClr val="tx1"/>
              </a:solidFill>
            </a:endParaRPr>
          </a:p>
        </p:txBody>
      </p:sp>
      <p:sp>
        <p:nvSpPr>
          <p:cNvPr id="6" name="object 6"/>
          <p:cNvSpPr txBox="1"/>
          <p:nvPr/>
        </p:nvSpPr>
        <p:spPr>
          <a:xfrm>
            <a:off x="223935" y="1460351"/>
            <a:ext cx="11663265" cy="4487341"/>
          </a:xfrm>
          <a:prstGeom prst="rect">
            <a:avLst/>
          </a:prstGeom>
        </p:spPr>
        <p:txBody>
          <a:bodyPr vert="horz" wrap="square" lIns="0" tIns="11643" rIns="0" bIns="0" rtlCol="0">
            <a:spAutoFit/>
          </a:bodyPr>
          <a:lstStyle/>
          <a:p>
            <a:pPr marL="353961" marR="4657" indent="-342900" algn="just">
              <a:spcBef>
                <a:spcPts val="92"/>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The</a:t>
            </a:r>
            <a:r>
              <a:rPr sz="2800" spc="202" dirty="0">
                <a:latin typeface="Times New Roman" panose="02020603050405020304" pitchFamily="18" charset="0"/>
                <a:cs typeface="Calibri"/>
              </a:rPr>
              <a:t> </a:t>
            </a:r>
            <a:r>
              <a:rPr sz="2800" dirty="0">
                <a:latin typeface="Times New Roman" panose="02020603050405020304" pitchFamily="18" charset="0"/>
                <a:cs typeface="Calibri"/>
              </a:rPr>
              <a:t>grounds</a:t>
            </a:r>
            <a:r>
              <a:rPr sz="2800" spc="202" dirty="0">
                <a:latin typeface="Times New Roman" panose="02020603050405020304" pitchFamily="18" charset="0"/>
                <a:cs typeface="Calibri"/>
              </a:rPr>
              <a:t> </a:t>
            </a:r>
            <a:r>
              <a:rPr sz="2800" dirty="0">
                <a:latin typeface="Times New Roman" panose="02020603050405020304" pitchFamily="18" charset="0"/>
                <a:cs typeface="Calibri"/>
              </a:rPr>
              <a:t>of</a:t>
            </a:r>
            <a:r>
              <a:rPr sz="2800" spc="206" dirty="0">
                <a:latin typeface="Times New Roman" panose="02020603050405020304" pitchFamily="18" charset="0"/>
                <a:cs typeface="Calibri"/>
              </a:rPr>
              <a:t> </a:t>
            </a:r>
            <a:r>
              <a:rPr sz="2800" dirty="0">
                <a:latin typeface="Times New Roman" panose="02020603050405020304" pitchFamily="18" charset="0"/>
                <a:cs typeface="Calibri"/>
              </a:rPr>
              <a:t>appeal</a:t>
            </a:r>
            <a:r>
              <a:rPr sz="2800" spc="215" dirty="0">
                <a:latin typeface="Times New Roman" panose="02020603050405020304" pitchFamily="18" charset="0"/>
                <a:cs typeface="Calibri"/>
              </a:rPr>
              <a:t> </a:t>
            </a:r>
            <a:r>
              <a:rPr sz="2800" dirty="0">
                <a:latin typeface="Times New Roman" panose="02020603050405020304" pitchFamily="18" charset="0"/>
                <a:cs typeface="Calibri"/>
              </a:rPr>
              <a:t>and</a:t>
            </a:r>
            <a:r>
              <a:rPr sz="2800" spc="210" dirty="0">
                <a:latin typeface="Times New Roman" panose="02020603050405020304" pitchFamily="18" charset="0"/>
                <a:cs typeface="Calibri"/>
              </a:rPr>
              <a:t> </a:t>
            </a:r>
            <a:r>
              <a:rPr sz="2800" dirty="0">
                <a:latin typeface="Times New Roman" panose="02020603050405020304" pitchFamily="18" charset="0"/>
                <a:cs typeface="Calibri"/>
              </a:rPr>
              <a:t>statement</a:t>
            </a:r>
            <a:r>
              <a:rPr sz="2800" spc="206" dirty="0">
                <a:latin typeface="Times New Roman" panose="02020603050405020304" pitchFamily="18" charset="0"/>
                <a:cs typeface="Calibri"/>
              </a:rPr>
              <a:t> </a:t>
            </a:r>
            <a:r>
              <a:rPr sz="2800" dirty="0">
                <a:latin typeface="Times New Roman" panose="02020603050405020304" pitchFamily="18" charset="0"/>
                <a:cs typeface="Calibri"/>
              </a:rPr>
              <a:t>of</a:t>
            </a:r>
            <a:r>
              <a:rPr sz="2800" spc="202" dirty="0">
                <a:latin typeface="Times New Roman" panose="02020603050405020304" pitchFamily="18" charset="0"/>
                <a:cs typeface="Calibri"/>
              </a:rPr>
              <a:t> </a:t>
            </a:r>
            <a:r>
              <a:rPr sz="2800" dirty="0">
                <a:latin typeface="Times New Roman" panose="02020603050405020304" pitchFamily="18" charset="0"/>
                <a:cs typeface="Calibri"/>
              </a:rPr>
              <a:t>facts</a:t>
            </a:r>
            <a:r>
              <a:rPr sz="2800" spc="210" dirty="0">
                <a:latin typeface="Times New Roman" panose="02020603050405020304" pitchFamily="18" charset="0"/>
                <a:cs typeface="Calibri"/>
              </a:rPr>
              <a:t> </a:t>
            </a:r>
            <a:r>
              <a:rPr sz="2800" dirty="0">
                <a:latin typeface="Times New Roman" panose="02020603050405020304" pitchFamily="18" charset="0"/>
                <a:cs typeface="Calibri"/>
              </a:rPr>
              <a:t>are</a:t>
            </a:r>
            <a:r>
              <a:rPr sz="2800" spc="210" dirty="0">
                <a:latin typeface="Times New Roman" panose="02020603050405020304" pitchFamily="18" charset="0"/>
                <a:cs typeface="Calibri"/>
              </a:rPr>
              <a:t> </a:t>
            </a:r>
            <a:r>
              <a:rPr sz="2800" dirty="0">
                <a:latin typeface="Times New Roman" panose="02020603050405020304" pitchFamily="18" charset="0"/>
                <a:cs typeface="Calibri"/>
              </a:rPr>
              <a:t>to</a:t>
            </a:r>
            <a:r>
              <a:rPr sz="2800" spc="202" dirty="0">
                <a:latin typeface="Times New Roman" panose="02020603050405020304" pitchFamily="18" charset="0"/>
                <a:cs typeface="Calibri"/>
              </a:rPr>
              <a:t> </a:t>
            </a:r>
            <a:r>
              <a:rPr sz="2800" dirty="0">
                <a:latin typeface="Times New Roman" panose="02020603050405020304" pitchFamily="18" charset="0"/>
                <a:cs typeface="Calibri"/>
              </a:rPr>
              <a:t>be</a:t>
            </a:r>
            <a:r>
              <a:rPr sz="2800" spc="210" dirty="0">
                <a:latin typeface="Times New Roman" panose="02020603050405020304" pitchFamily="18" charset="0"/>
                <a:cs typeface="Calibri"/>
              </a:rPr>
              <a:t> </a:t>
            </a:r>
            <a:r>
              <a:rPr sz="2800" dirty="0">
                <a:latin typeface="Times New Roman" panose="02020603050405020304" pitchFamily="18" charset="0"/>
                <a:cs typeface="Calibri"/>
              </a:rPr>
              <a:t>filled</a:t>
            </a:r>
            <a:r>
              <a:rPr sz="2800" spc="215" dirty="0">
                <a:latin typeface="Times New Roman" panose="02020603050405020304" pitchFamily="18" charset="0"/>
                <a:cs typeface="Calibri"/>
              </a:rPr>
              <a:t> </a:t>
            </a:r>
            <a:r>
              <a:rPr sz="2800" spc="-23" dirty="0">
                <a:latin typeface="Times New Roman" panose="02020603050405020304" pitchFamily="18" charset="0"/>
                <a:cs typeface="Calibri"/>
              </a:rPr>
              <a:t>in </a:t>
            </a:r>
            <a:r>
              <a:rPr sz="2800" dirty="0">
                <a:latin typeface="Times New Roman" panose="02020603050405020304" pitchFamily="18" charset="0"/>
                <a:cs typeface="Calibri"/>
              </a:rPr>
              <a:t>the</a:t>
            </a:r>
            <a:r>
              <a:rPr sz="2800" spc="60" dirty="0">
                <a:latin typeface="Times New Roman" panose="02020603050405020304" pitchFamily="18" charset="0"/>
                <a:cs typeface="Calibri"/>
              </a:rPr>
              <a:t> </a:t>
            </a:r>
            <a:r>
              <a:rPr sz="2800" dirty="0">
                <a:latin typeface="Times New Roman" panose="02020603050405020304" pitchFamily="18" charset="0"/>
                <a:cs typeface="Calibri"/>
              </a:rPr>
              <a:t>relevant</a:t>
            </a:r>
            <a:r>
              <a:rPr sz="2800" spc="60" dirty="0">
                <a:latin typeface="Times New Roman" panose="02020603050405020304" pitchFamily="18" charset="0"/>
                <a:cs typeface="Calibri"/>
              </a:rPr>
              <a:t> </a:t>
            </a:r>
            <a:r>
              <a:rPr sz="2800" dirty="0">
                <a:latin typeface="Times New Roman" panose="02020603050405020304" pitchFamily="18" charset="0"/>
                <a:cs typeface="Calibri"/>
              </a:rPr>
              <a:t>columns</a:t>
            </a:r>
            <a:r>
              <a:rPr sz="2800" spc="55" dirty="0">
                <a:latin typeface="Times New Roman" panose="02020603050405020304" pitchFamily="18" charset="0"/>
                <a:cs typeface="Calibri"/>
              </a:rPr>
              <a:t> </a:t>
            </a:r>
            <a:r>
              <a:rPr sz="2800" dirty="0">
                <a:latin typeface="Times New Roman" panose="02020603050405020304" pitchFamily="18" charset="0"/>
                <a:cs typeface="Calibri"/>
              </a:rPr>
              <a:t>in</a:t>
            </a:r>
            <a:r>
              <a:rPr sz="2800" spc="37" dirty="0">
                <a:latin typeface="Times New Roman" panose="02020603050405020304" pitchFamily="18" charset="0"/>
                <a:cs typeface="Calibri"/>
              </a:rPr>
              <a:t> </a:t>
            </a:r>
            <a:r>
              <a:rPr sz="2800" dirty="0">
                <a:latin typeface="Times New Roman" panose="02020603050405020304" pitchFamily="18" charset="0"/>
                <a:cs typeface="Calibri"/>
              </a:rPr>
              <a:t>Form</a:t>
            </a:r>
            <a:r>
              <a:rPr sz="2800" spc="60" dirty="0">
                <a:latin typeface="Times New Roman" panose="02020603050405020304" pitchFamily="18" charset="0"/>
                <a:cs typeface="Calibri"/>
              </a:rPr>
              <a:t> </a:t>
            </a:r>
            <a:r>
              <a:rPr sz="2800" dirty="0">
                <a:latin typeface="Times New Roman" panose="02020603050405020304" pitchFamily="18" charset="0"/>
                <a:cs typeface="Calibri"/>
              </a:rPr>
              <a:t>no.</a:t>
            </a:r>
            <a:r>
              <a:rPr sz="2800" spc="55" dirty="0">
                <a:latin typeface="Times New Roman" panose="02020603050405020304" pitchFamily="18" charset="0"/>
                <a:cs typeface="Calibri"/>
              </a:rPr>
              <a:t> </a:t>
            </a:r>
            <a:r>
              <a:rPr sz="2800" dirty="0">
                <a:latin typeface="Times New Roman" panose="02020603050405020304" pitchFamily="18" charset="0"/>
                <a:cs typeface="Calibri"/>
              </a:rPr>
              <a:t>35</a:t>
            </a:r>
            <a:r>
              <a:rPr sz="2800" spc="41" dirty="0">
                <a:latin typeface="Times New Roman" panose="02020603050405020304" pitchFamily="18" charset="0"/>
                <a:cs typeface="Calibri"/>
              </a:rPr>
              <a:t> </a:t>
            </a:r>
            <a:r>
              <a:rPr sz="2800" dirty="0">
                <a:latin typeface="Times New Roman" panose="02020603050405020304" pitchFamily="18" charset="0"/>
                <a:cs typeface="Calibri"/>
              </a:rPr>
              <a:t>itself.</a:t>
            </a:r>
            <a:r>
              <a:rPr sz="2800" spc="55" dirty="0">
                <a:latin typeface="Times New Roman" panose="02020603050405020304" pitchFamily="18" charset="0"/>
                <a:cs typeface="Calibri"/>
              </a:rPr>
              <a:t> </a:t>
            </a:r>
            <a:endParaRPr lang="en-US" sz="2800" spc="55" dirty="0" smtClean="0">
              <a:latin typeface="Times New Roman" panose="02020603050405020304" pitchFamily="18" charset="0"/>
              <a:cs typeface="Calibri"/>
            </a:endParaRPr>
          </a:p>
          <a:p>
            <a:pPr marL="353961" marR="4657" indent="-342900" algn="just">
              <a:spcBef>
                <a:spcPts val="92"/>
              </a:spcBef>
              <a:buClr>
                <a:schemeClr val="tx1"/>
              </a:buClr>
              <a:buSzPct val="83333"/>
              <a:buFont typeface="Arial" panose="020B0604020202020204" pitchFamily="34" charset="0"/>
              <a:buChar char="•"/>
              <a:tabLst>
                <a:tab pos="261393" algn="l"/>
              </a:tabLst>
            </a:pPr>
            <a:r>
              <a:rPr sz="2800" dirty="0" smtClean="0">
                <a:latin typeface="Times New Roman" panose="02020603050405020304" pitchFamily="18" charset="0"/>
                <a:cs typeface="Calibri"/>
              </a:rPr>
              <a:t>The</a:t>
            </a:r>
            <a:r>
              <a:rPr sz="2800" spc="60" dirty="0" smtClean="0">
                <a:latin typeface="Times New Roman" panose="02020603050405020304" pitchFamily="18" charset="0"/>
                <a:cs typeface="Calibri"/>
              </a:rPr>
              <a:t> </a:t>
            </a:r>
            <a:r>
              <a:rPr sz="2800" dirty="0">
                <a:latin typeface="Times New Roman" panose="02020603050405020304" pitchFamily="18" charset="0"/>
                <a:cs typeface="Calibri"/>
              </a:rPr>
              <a:t>statement</a:t>
            </a:r>
            <a:r>
              <a:rPr sz="2800" spc="60" dirty="0">
                <a:latin typeface="Times New Roman" panose="02020603050405020304" pitchFamily="18" charset="0"/>
                <a:cs typeface="Calibri"/>
              </a:rPr>
              <a:t> </a:t>
            </a:r>
            <a:r>
              <a:rPr sz="2800" dirty="0">
                <a:latin typeface="Times New Roman" panose="02020603050405020304" pitchFamily="18" charset="0"/>
                <a:cs typeface="Calibri"/>
              </a:rPr>
              <a:t>of</a:t>
            </a:r>
            <a:r>
              <a:rPr sz="2800" spc="41" dirty="0">
                <a:latin typeface="Times New Roman" panose="02020603050405020304" pitchFamily="18" charset="0"/>
                <a:cs typeface="Calibri"/>
              </a:rPr>
              <a:t> </a:t>
            </a:r>
            <a:r>
              <a:rPr sz="2800" spc="-9" dirty="0">
                <a:latin typeface="Times New Roman" panose="02020603050405020304" pitchFamily="18" charset="0"/>
                <a:cs typeface="Calibri"/>
              </a:rPr>
              <a:t>facts </a:t>
            </a:r>
            <a:r>
              <a:rPr sz="2800" dirty="0">
                <a:latin typeface="Times New Roman" panose="02020603050405020304" pitchFamily="18" charset="0"/>
                <a:cs typeface="Calibri"/>
              </a:rPr>
              <a:t>should</a:t>
            </a:r>
            <a:r>
              <a:rPr sz="2800" spc="50" dirty="0">
                <a:latin typeface="Times New Roman" panose="02020603050405020304" pitchFamily="18" charset="0"/>
                <a:cs typeface="Calibri"/>
              </a:rPr>
              <a:t> </a:t>
            </a:r>
            <a:r>
              <a:rPr sz="2800" dirty="0">
                <a:latin typeface="Times New Roman" panose="02020603050405020304" pitchFamily="18" charset="0"/>
                <a:cs typeface="Calibri"/>
              </a:rPr>
              <a:t>not</a:t>
            </a:r>
            <a:r>
              <a:rPr sz="2800" spc="50" dirty="0">
                <a:latin typeface="Times New Roman" panose="02020603050405020304" pitchFamily="18" charset="0"/>
                <a:cs typeface="Calibri"/>
              </a:rPr>
              <a:t> </a:t>
            </a:r>
            <a:r>
              <a:rPr sz="2800" dirty="0">
                <a:latin typeface="Times New Roman" panose="02020603050405020304" pitchFamily="18" charset="0"/>
                <a:cs typeface="Calibri"/>
              </a:rPr>
              <a:t>exceed</a:t>
            </a:r>
            <a:r>
              <a:rPr sz="2800" spc="60" dirty="0">
                <a:latin typeface="Times New Roman" panose="02020603050405020304" pitchFamily="18" charset="0"/>
                <a:cs typeface="Calibri"/>
              </a:rPr>
              <a:t> </a:t>
            </a:r>
            <a:r>
              <a:rPr sz="2800" dirty="0">
                <a:latin typeface="Times New Roman" panose="02020603050405020304" pitchFamily="18" charset="0"/>
                <a:cs typeface="Calibri"/>
              </a:rPr>
              <a:t>1000</a:t>
            </a:r>
            <a:r>
              <a:rPr sz="2800" spc="50" dirty="0">
                <a:latin typeface="Times New Roman" panose="02020603050405020304" pitchFamily="18" charset="0"/>
                <a:cs typeface="Calibri"/>
              </a:rPr>
              <a:t> </a:t>
            </a:r>
            <a:r>
              <a:rPr sz="2800" dirty="0">
                <a:latin typeface="Times New Roman" panose="02020603050405020304" pitchFamily="18" charset="0"/>
                <a:cs typeface="Calibri"/>
              </a:rPr>
              <a:t>words.</a:t>
            </a:r>
            <a:r>
              <a:rPr sz="2800" spc="46" dirty="0">
                <a:latin typeface="Times New Roman" panose="02020603050405020304" pitchFamily="18" charset="0"/>
                <a:cs typeface="Calibri"/>
              </a:rPr>
              <a:t> </a:t>
            </a:r>
            <a:endParaRPr lang="en-US" sz="2800" spc="46" dirty="0" smtClean="0">
              <a:latin typeface="Times New Roman" panose="02020603050405020304" pitchFamily="18" charset="0"/>
              <a:cs typeface="Calibri"/>
            </a:endParaRPr>
          </a:p>
          <a:p>
            <a:pPr marL="353961" marR="4657" indent="-342900" algn="just">
              <a:spcBef>
                <a:spcPts val="92"/>
              </a:spcBef>
              <a:buClr>
                <a:schemeClr val="tx1"/>
              </a:buClr>
              <a:buSzPct val="83333"/>
              <a:buFont typeface="Arial" panose="020B0604020202020204" pitchFamily="34" charset="0"/>
              <a:buChar char="•"/>
              <a:tabLst>
                <a:tab pos="261393" algn="l"/>
              </a:tabLst>
            </a:pPr>
            <a:r>
              <a:rPr sz="2800" dirty="0" smtClean="0">
                <a:latin typeface="Times New Roman" panose="02020603050405020304" pitchFamily="18" charset="0"/>
                <a:cs typeface="Calibri"/>
              </a:rPr>
              <a:t>Each</a:t>
            </a:r>
            <a:r>
              <a:rPr sz="2800" spc="55" dirty="0" smtClean="0">
                <a:latin typeface="Times New Roman" panose="02020603050405020304" pitchFamily="18" charset="0"/>
                <a:cs typeface="Calibri"/>
              </a:rPr>
              <a:t> </a:t>
            </a:r>
            <a:r>
              <a:rPr sz="2800" dirty="0">
                <a:latin typeface="Times New Roman" panose="02020603050405020304" pitchFamily="18" charset="0"/>
                <a:cs typeface="Calibri"/>
              </a:rPr>
              <a:t>ground</a:t>
            </a:r>
            <a:r>
              <a:rPr sz="2800" spc="50" dirty="0">
                <a:latin typeface="Times New Roman" panose="02020603050405020304" pitchFamily="18" charset="0"/>
                <a:cs typeface="Calibri"/>
              </a:rPr>
              <a:t> </a:t>
            </a:r>
            <a:r>
              <a:rPr sz="2800" dirty="0">
                <a:latin typeface="Times New Roman" panose="02020603050405020304" pitchFamily="18" charset="0"/>
                <a:cs typeface="Calibri"/>
              </a:rPr>
              <a:t>of</a:t>
            </a:r>
            <a:r>
              <a:rPr sz="2800" spc="50" dirty="0">
                <a:latin typeface="Times New Roman" panose="02020603050405020304" pitchFamily="18" charset="0"/>
                <a:cs typeface="Calibri"/>
              </a:rPr>
              <a:t> </a:t>
            </a:r>
            <a:r>
              <a:rPr sz="2800" dirty="0">
                <a:latin typeface="Times New Roman" panose="02020603050405020304" pitchFamily="18" charset="0"/>
                <a:cs typeface="Calibri"/>
              </a:rPr>
              <a:t>appeal</a:t>
            </a:r>
            <a:r>
              <a:rPr sz="2800" spc="64" dirty="0">
                <a:latin typeface="Times New Roman" panose="02020603050405020304" pitchFamily="18" charset="0"/>
                <a:cs typeface="Calibri"/>
              </a:rPr>
              <a:t> </a:t>
            </a:r>
            <a:r>
              <a:rPr sz="2800" dirty="0">
                <a:latin typeface="Times New Roman" panose="02020603050405020304" pitchFamily="18" charset="0"/>
                <a:cs typeface="Calibri"/>
              </a:rPr>
              <a:t>should</a:t>
            </a:r>
            <a:r>
              <a:rPr sz="2800" spc="55" dirty="0">
                <a:latin typeface="Times New Roman" panose="02020603050405020304" pitchFamily="18" charset="0"/>
                <a:cs typeface="Calibri"/>
              </a:rPr>
              <a:t> </a:t>
            </a:r>
            <a:r>
              <a:rPr sz="2800" spc="-23" dirty="0">
                <a:latin typeface="Times New Roman" panose="02020603050405020304" pitchFamily="18" charset="0"/>
                <a:cs typeface="Calibri"/>
              </a:rPr>
              <a:t>not </a:t>
            </a:r>
            <a:r>
              <a:rPr sz="2800" dirty="0">
                <a:latin typeface="Times New Roman" panose="02020603050405020304" pitchFamily="18" charset="0"/>
                <a:cs typeface="Calibri"/>
              </a:rPr>
              <a:t>be</a:t>
            </a:r>
            <a:r>
              <a:rPr sz="2800" spc="46" dirty="0">
                <a:latin typeface="Times New Roman" panose="02020603050405020304" pitchFamily="18" charset="0"/>
                <a:cs typeface="Calibri"/>
              </a:rPr>
              <a:t>  </a:t>
            </a:r>
            <a:r>
              <a:rPr sz="2800" dirty="0">
                <a:latin typeface="Times New Roman" panose="02020603050405020304" pitchFamily="18" charset="0"/>
                <a:cs typeface="Calibri"/>
              </a:rPr>
              <a:t>of</a:t>
            </a:r>
            <a:r>
              <a:rPr sz="2800" spc="50" dirty="0">
                <a:latin typeface="Times New Roman" panose="02020603050405020304" pitchFamily="18" charset="0"/>
                <a:cs typeface="Calibri"/>
              </a:rPr>
              <a:t>  </a:t>
            </a:r>
            <a:r>
              <a:rPr sz="2800" dirty="0">
                <a:latin typeface="Times New Roman" panose="02020603050405020304" pitchFamily="18" charset="0"/>
                <a:cs typeface="Calibri"/>
              </a:rPr>
              <a:t>more</a:t>
            </a:r>
            <a:r>
              <a:rPr sz="2800" spc="60" dirty="0">
                <a:latin typeface="Times New Roman" panose="02020603050405020304" pitchFamily="18" charset="0"/>
                <a:cs typeface="Calibri"/>
              </a:rPr>
              <a:t>  </a:t>
            </a:r>
            <a:r>
              <a:rPr sz="2800" dirty="0">
                <a:latin typeface="Times New Roman" panose="02020603050405020304" pitchFamily="18" charset="0"/>
                <a:cs typeface="Calibri"/>
              </a:rPr>
              <a:t>than</a:t>
            </a:r>
            <a:r>
              <a:rPr sz="2800" spc="55" dirty="0">
                <a:latin typeface="Times New Roman" panose="02020603050405020304" pitchFamily="18" charset="0"/>
                <a:cs typeface="Calibri"/>
              </a:rPr>
              <a:t>  </a:t>
            </a:r>
            <a:r>
              <a:rPr sz="2800" dirty="0">
                <a:latin typeface="Times New Roman" panose="02020603050405020304" pitchFamily="18" charset="0"/>
                <a:cs typeface="Calibri"/>
              </a:rPr>
              <a:t>100</a:t>
            </a:r>
            <a:r>
              <a:rPr sz="2800" spc="46" dirty="0">
                <a:latin typeface="Times New Roman" panose="02020603050405020304" pitchFamily="18" charset="0"/>
                <a:cs typeface="Calibri"/>
              </a:rPr>
              <a:t>  </a:t>
            </a:r>
            <a:r>
              <a:rPr sz="2800" dirty="0">
                <a:latin typeface="Times New Roman" panose="02020603050405020304" pitchFamily="18" charset="0"/>
                <a:cs typeface="Calibri"/>
              </a:rPr>
              <a:t>words.</a:t>
            </a:r>
            <a:r>
              <a:rPr sz="2800" spc="50" dirty="0">
                <a:latin typeface="Times New Roman" panose="02020603050405020304" pitchFamily="18" charset="0"/>
                <a:cs typeface="Calibri"/>
              </a:rPr>
              <a:t>  </a:t>
            </a:r>
            <a:r>
              <a:rPr sz="2800" dirty="0">
                <a:latin typeface="Times New Roman" panose="02020603050405020304" pitchFamily="18" charset="0"/>
                <a:cs typeface="Calibri"/>
              </a:rPr>
              <a:t>If</a:t>
            </a:r>
            <a:r>
              <a:rPr sz="2800" spc="50"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55" dirty="0">
                <a:latin typeface="Times New Roman" panose="02020603050405020304" pitchFamily="18" charset="0"/>
                <a:cs typeface="Calibri"/>
              </a:rPr>
              <a:t>  </a:t>
            </a:r>
            <a:r>
              <a:rPr sz="2800" dirty="0">
                <a:latin typeface="Times New Roman" panose="02020603050405020304" pitchFamily="18" charset="0"/>
                <a:cs typeface="Calibri"/>
              </a:rPr>
              <a:t>space</a:t>
            </a:r>
            <a:r>
              <a:rPr sz="2800" spc="60" dirty="0">
                <a:latin typeface="Times New Roman" panose="02020603050405020304" pitchFamily="18" charset="0"/>
                <a:cs typeface="Calibri"/>
              </a:rPr>
              <a:t>  </a:t>
            </a:r>
            <a:r>
              <a:rPr sz="2800" dirty="0">
                <a:latin typeface="Times New Roman" panose="02020603050405020304" pitchFamily="18" charset="0"/>
                <a:cs typeface="Calibri"/>
              </a:rPr>
              <a:t>provided</a:t>
            </a:r>
            <a:r>
              <a:rPr sz="2800" spc="55" dirty="0">
                <a:latin typeface="Times New Roman" panose="02020603050405020304" pitchFamily="18" charset="0"/>
                <a:cs typeface="Calibri"/>
              </a:rPr>
              <a:t>  </a:t>
            </a:r>
            <a:r>
              <a:rPr sz="2800" dirty="0">
                <a:latin typeface="Times New Roman" panose="02020603050405020304" pitchFamily="18" charset="0"/>
                <a:cs typeface="Calibri"/>
              </a:rPr>
              <a:t>herein</a:t>
            </a:r>
            <a:r>
              <a:rPr sz="2800" spc="60" dirty="0">
                <a:latin typeface="Times New Roman" panose="02020603050405020304" pitchFamily="18" charset="0"/>
                <a:cs typeface="Calibri"/>
              </a:rPr>
              <a:t>  </a:t>
            </a:r>
            <a:r>
              <a:rPr sz="2800" spc="-23" dirty="0">
                <a:latin typeface="Times New Roman" panose="02020603050405020304" pitchFamily="18" charset="0"/>
                <a:cs typeface="Calibri"/>
              </a:rPr>
              <a:t>is </a:t>
            </a:r>
            <a:r>
              <a:rPr sz="2800" spc="-9" dirty="0">
                <a:latin typeface="Times New Roman" panose="02020603050405020304" pitchFamily="18" charset="0"/>
                <a:cs typeface="Calibri"/>
              </a:rPr>
              <a:t>insufficient,</a:t>
            </a:r>
            <a:r>
              <a:rPr sz="2800" spc="-64" dirty="0">
                <a:latin typeface="Times New Roman" panose="02020603050405020304" pitchFamily="18" charset="0"/>
                <a:cs typeface="Calibri"/>
              </a:rPr>
              <a:t> </a:t>
            </a:r>
            <a:r>
              <a:rPr sz="2800" spc="-9" dirty="0">
                <a:latin typeface="Times New Roman" panose="02020603050405020304" pitchFamily="18" charset="0"/>
                <a:cs typeface="Calibri"/>
              </a:rPr>
              <a:t>separate</a:t>
            </a:r>
            <a:r>
              <a:rPr sz="2800" spc="-69" dirty="0">
                <a:latin typeface="Times New Roman" panose="02020603050405020304" pitchFamily="18" charset="0"/>
                <a:cs typeface="Calibri"/>
              </a:rPr>
              <a:t> </a:t>
            </a:r>
            <a:r>
              <a:rPr sz="2800" dirty="0">
                <a:latin typeface="Times New Roman" panose="02020603050405020304" pitchFamily="18" charset="0"/>
                <a:cs typeface="Calibri"/>
              </a:rPr>
              <a:t>enclosures</a:t>
            </a:r>
            <a:r>
              <a:rPr sz="2800" spc="-60" dirty="0">
                <a:latin typeface="Times New Roman" panose="02020603050405020304" pitchFamily="18" charset="0"/>
                <a:cs typeface="Calibri"/>
              </a:rPr>
              <a:t> </a:t>
            </a:r>
            <a:r>
              <a:rPr sz="2800" dirty="0">
                <a:latin typeface="Times New Roman" panose="02020603050405020304" pitchFamily="18" charset="0"/>
                <a:cs typeface="Calibri"/>
              </a:rPr>
              <a:t>may</a:t>
            </a:r>
            <a:r>
              <a:rPr sz="2800" spc="-69" dirty="0">
                <a:latin typeface="Times New Roman" panose="02020603050405020304" pitchFamily="18" charset="0"/>
                <a:cs typeface="Calibri"/>
              </a:rPr>
              <a:t> </a:t>
            </a:r>
            <a:r>
              <a:rPr sz="2800" dirty="0">
                <a:latin typeface="Times New Roman" panose="02020603050405020304" pitchFamily="18" charset="0"/>
                <a:cs typeface="Calibri"/>
              </a:rPr>
              <a:t>be</a:t>
            </a:r>
            <a:r>
              <a:rPr sz="2800" spc="-64" dirty="0">
                <a:latin typeface="Times New Roman" panose="02020603050405020304" pitchFamily="18" charset="0"/>
                <a:cs typeface="Calibri"/>
              </a:rPr>
              <a:t> </a:t>
            </a:r>
            <a:r>
              <a:rPr sz="2800" spc="-9" dirty="0">
                <a:latin typeface="Times New Roman" panose="02020603050405020304" pitchFamily="18" charset="0"/>
                <a:cs typeface="Calibri"/>
              </a:rPr>
              <a:t>used.</a:t>
            </a:r>
            <a:endParaRPr sz="2800" dirty="0">
              <a:latin typeface="Times New Roman" panose="02020603050405020304" pitchFamily="18" charset="0"/>
              <a:cs typeface="Calibri"/>
            </a:endParaRPr>
          </a:p>
          <a:p>
            <a:pPr marL="353961" marR="5822" indent="-342900" algn="just">
              <a:spcBef>
                <a:spcPts val="550"/>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Scanned</a:t>
            </a:r>
            <a:r>
              <a:rPr sz="2800" spc="78" dirty="0">
                <a:latin typeface="Times New Roman" panose="02020603050405020304" pitchFamily="18" charset="0"/>
                <a:cs typeface="Calibri"/>
              </a:rPr>
              <a:t> </a:t>
            </a:r>
            <a:r>
              <a:rPr sz="2800" dirty="0">
                <a:latin typeface="Times New Roman" panose="02020603050405020304" pitchFamily="18" charset="0"/>
                <a:cs typeface="Calibri"/>
              </a:rPr>
              <a:t>copies</a:t>
            </a:r>
            <a:r>
              <a:rPr sz="2800" spc="78" dirty="0">
                <a:latin typeface="Times New Roman" panose="02020603050405020304" pitchFamily="18" charset="0"/>
                <a:cs typeface="Calibri"/>
              </a:rPr>
              <a:t> </a:t>
            </a:r>
            <a:r>
              <a:rPr sz="2800" dirty="0">
                <a:latin typeface="Times New Roman" panose="02020603050405020304" pitchFamily="18" charset="0"/>
                <a:cs typeface="Calibri"/>
              </a:rPr>
              <a:t>of</a:t>
            </a:r>
            <a:r>
              <a:rPr sz="2800" spc="78" dirty="0">
                <a:latin typeface="Times New Roman" panose="02020603050405020304" pitchFamily="18" charset="0"/>
                <a:cs typeface="Calibri"/>
              </a:rPr>
              <a:t> </a:t>
            </a:r>
            <a:r>
              <a:rPr sz="2800" dirty="0">
                <a:latin typeface="Times New Roman" panose="02020603050405020304" pitchFamily="18" charset="0"/>
                <a:cs typeface="Calibri"/>
              </a:rPr>
              <a:t>order</a:t>
            </a:r>
            <a:r>
              <a:rPr sz="2800" spc="78" dirty="0">
                <a:latin typeface="Times New Roman" panose="02020603050405020304" pitchFamily="18" charset="0"/>
                <a:cs typeface="Calibri"/>
              </a:rPr>
              <a:t> </a:t>
            </a:r>
            <a:r>
              <a:rPr sz="2800" dirty="0">
                <a:latin typeface="Times New Roman" panose="02020603050405020304" pitchFamily="18" charset="0"/>
                <a:cs typeface="Calibri"/>
              </a:rPr>
              <a:t>appealed</a:t>
            </a:r>
            <a:r>
              <a:rPr sz="2800" spc="83" dirty="0">
                <a:latin typeface="Times New Roman" panose="02020603050405020304" pitchFamily="18" charset="0"/>
                <a:cs typeface="Calibri"/>
              </a:rPr>
              <a:t> </a:t>
            </a:r>
            <a:r>
              <a:rPr sz="2800" dirty="0">
                <a:latin typeface="Times New Roman" panose="02020603050405020304" pitchFamily="18" charset="0"/>
                <a:cs typeface="Calibri"/>
              </a:rPr>
              <a:t>against,</a:t>
            </a:r>
            <a:r>
              <a:rPr sz="2800" spc="83" dirty="0">
                <a:latin typeface="Times New Roman" panose="02020603050405020304" pitchFamily="18" charset="0"/>
                <a:cs typeface="Calibri"/>
              </a:rPr>
              <a:t> </a:t>
            </a:r>
            <a:r>
              <a:rPr sz="2800" dirty="0">
                <a:latin typeface="Times New Roman" panose="02020603050405020304" pitchFamily="18" charset="0"/>
                <a:cs typeface="Calibri"/>
              </a:rPr>
              <a:t>Notice</a:t>
            </a:r>
            <a:r>
              <a:rPr sz="2800" spc="83" dirty="0">
                <a:latin typeface="Times New Roman" panose="02020603050405020304" pitchFamily="18" charset="0"/>
                <a:cs typeface="Calibri"/>
              </a:rPr>
              <a:t> </a:t>
            </a:r>
            <a:r>
              <a:rPr sz="2800" dirty="0">
                <a:latin typeface="Times New Roman" panose="02020603050405020304" pitchFamily="18" charset="0"/>
                <a:cs typeface="Calibri"/>
              </a:rPr>
              <a:t>of</a:t>
            </a:r>
            <a:r>
              <a:rPr sz="2800" spc="73" dirty="0">
                <a:latin typeface="Times New Roman" panose="02020603050405020304" pitchFamily="18" charset="0"/>
                <a:cs typeface="Calibri"/>
              </a:rPr>
              <a:t> </a:t>
            </a:r>
            <a:r>
              <a:rPr sz="2800" dirty="0">
                <a:latin typeface="Times New Roman" panose="02020603050405020304" pitchFamily="18" charset="0"/>
                <a:cs typeface="Calibri"/>
              </a:rPr>
              <a:t>demand</a:t>
            </a:r>
            <a:r>
              <a:rPr sz="2800" spc="78" dirty="0">
                <a:latin typeface="Times New Roman" panose="02020603050405020304" pitchFamily="18" charset="0"/>
                <a:cs typeface="Calibri"/>
              </a:rPr>
              <a:t> </a:t>
            </a:r>
            <a:r>
              <a:rPr sz="2800" spc="-23" dirty="0">
                <a:latin typeface="Times New Roman" panose="02020603050405020304" pitchFamily="18" charset="0"/>
                <a:cs typeface="Calibri"/>
              </a:rPr>
              <a:t>and </a:t>
            </a:r>
            <a:r>
              <a:rPr sz="2800" dirty="0">
                <a:latin typeface="Times New Roman" panose="02020603050405020304" pitchFamily="18" charset="0"/>
                <a:cs typeface="Calibri"/>
              </a:rPr>
              <a:t>challan</a:t>
            </a:r>
            <a:r>
              <a:rPr sz="2800" spc="413" dirty="0">
                <a:latin typeface="Times New Roman" panose="02020603050405020304" pitchFamily="18" charset="0"/>
                <a:cs typeface="Calibri"/>
              </a:rPr>
              <a:t> </a:t>
            </a:r>
            <a:r>
              <a:rPr sz="2800" dirty="0">
                <a:latin typeface="Times New Roman" panose="02020603050405020304" pitchFamily="18" charset="0"/>
                <a:cs typeface="Calibri"/>
              </a:rPr>
              <a:t>for</a:t>
            </a:r>
            <a:r>
              <a:rPr sz="2800" spc="408" dirty="0">
                <a:latin typeface="Times New Roman" panose="02020603050405020304" pitchFamily="18" charset="0"/>
                <a:cs typeface="Calibri"/>
              </a:rPr>
              <a:t> </a:t>
            </a:r>
            <a:r>
              <a:rPr sz="2800" dirty="0">
                <a:latin typeface="Times New Roman" panose="02020603050405020304" pitchFamily="18" charset="0"/>
                <a:cs typeface="Calibri"/>
              </a:rPr>
              <a:t>appeal</a:t>
            </a:r>
            <a:r>
              <a:rPr sz="2800" spc="413" dirty="0">
                <a:latin typeface="Times New Roman" panose="02020603050405020304" pitchFamily="18" charset="0"/>
                <a:cs typeface="Calibri"/>
              </a:rPr>
              <a:t> </a:t>
            </a:r>
            <a:r>
              <a:rPr sz="2800" dirty="0">
                <a:latin typeface="Times New Roman" panose="02020603050405020304" pitchFamily="18" charset="0"/>
                <a:cs typeface="Calibri"/>
              </a:rPr>
              <a:t>fees</a:t>
            </a:r>
            <a:r>
              <a:rPr sz="2800" spc="417" dirty="0">
                <a:latin typeface="Times New Roman" panose="02020603050405020304" pitchFamily="18" charset="0"/>
                <a:cs typeface="Calibri"/>
              </a:rPr>
              <a:t> </a:t>
            </a:r>
            <a:r>
              <a:rPr sz="2800" dirty="0">
                <a:latin typeface="Times New Roman" panose="02020603050405020304" pitchFamily="18" charset="0"/>
                <a:cs typeface="Calibri"/>
              </a:rPr>
              <a:t>are</a:t>
            </a:r>
            <a:r>
              <a:rPr sz="2800" spc="413" dirty="0">
                <a:latin typeface="Times New Roman" panose="02020603050405020304" pitchFamily="18" charset="0"/>
                <a:cs typeface="Calibri"/>
              </a:rPr>
              <a:t> </a:t>
            </a:r>
            <a:r>
              <a:rPr sz="2800" dirty="0">
                <a:latin typeface="Times New Roman" panose="02020603050405020304" pitchFamily="18" charset="0"/>
                <a:cs typeface="Calibri"/>
              </a:rPr>
              <a:t>to</a:t>
            </a:r>
            <a:r>
              <a:rPr sz="2800" spc="403" dirty="0">
                <a:latin typeface="Times New Roman" panose="02020603050405020304" pitchFamily="18" charset="0"/>
                <a:cs typeface="Calibri"/>
              </a:rPr>
              <a:t> </a:t>
            </a:r>
            <a:r>
              <a:rPr sz="2800" dirty="0">
                <a:latin typeface="Times New Roman" panose="02020603050405020304" pitchFamily="18" charset="0"/>
                <a:cs typeface="Calibri"/>
              </a:rPr>
              <a:t>be</a:t>
            </a:r>
            <a:r>
              <a:rPr sz="2800" spc="421" dirty="0">
                <a:latin typeface="Times New Roman" panose="02020603050405020304" pitchFamily="18" charset="0"/>
                <a:cs typeface="Calibri"/>
              </a:rPr>
              <a:t> </a:t>
            </a:r>
            <a:r>
              <a:rPr sz="2800" dirty="0">
                <a:latin typeface="Times New Roman" panose="02020603050405020304" pitchFamily="18" charset="0"/>
                <a:cs typeface="Calibri"/>
              </a:rPr>
              <a:t>attached.</a:t>
            </a:r>
            <a:r>
              <a:rPr sz="2800" spc="398" dirty="0">
                <a:latin typeface="Times New Roman" panose="02020603050405020304" pitchFamily="18" charset="0"/>
                <a:cs typeface="Calibri"/>
              </a:rPr>
              <a:t> </a:t>
            </a:r>
            <a:endParaRPr lang="en-US" sz="2800" spc="398" dirty="0">
              <a:latin typeface="Times New Roman" panose="02020603050405020304" pitchFamily="18" charset="0"/>
              <a:cs typeface="Calibri"/>
            </a:endParaRPr>
          </a:p>
          <a:p>
            <a:pPr marL="353961" marR="5822" indent="-342900" algn="just">
              <a:spcBef>
                <a:spcPts val="550"/>
              </a:spcBef>
              <a:buClr>
                <a:schemeClr val="tx1"/>
              </a:buClr>
              <a:buSzPct val="83333"/>
              <a:buFont typeface="Arial" panose="020B0604020202020204" pitchFamily="34" charset="0"/>
              <a:buChar char="•"/>
              <a:tabLst>
                <a:tab pos="261393" algn="l"/>
              </a:tabLst>
            </a:pPr>
            <a:r>
              <a:rPr sz="2800" dirty="0">
                <a:latin typeface="Times New Roman" panose="02020603050405020304" pitchFamily="18" charset="0"/>
                <a:cs typeface="Calibri"/>
              </a:rPr>
              <a:t>The</a:t>
            </a:r>
            <a:r>
              <a:rPr sz="2800" spc="210" dirty="0">
                <a:latin typeface="Times New Roman" panose="02020603050405020304" pitchFamily="18" charset="0"/>
                <a:cs typeface="Calibri"/>
              </a:rPr>
              <a:t> </a:t>
            </a:r>
            <a:r>
              <a:rPr sz="2800" dirty="0">
                <a:latin typeface="Times New Roman" panose="02020603050405020304" pitchFamily="18" charset="0"/>
                <a:cs typeface="Calibri"/>
              </a:rPr>
              <a:t>memorandum</a:t>
            </a:r>
            <a:r>
              <a:rPr sz="2800" spc="206" dirty="0">
                <a:latin typeface="Times New Roman" panose="02020603050405020304" pitchFamily="18" charset="0"/>
                <a:cs typeface="Calibri"/>
              </a:rPr>
              <a:t> </a:t>
            </a:r>
            <a:r>
              <a:rPr sz="2800" dirty="0">
                <a:latin typeface="Times New Roman" panose="02020603050405020304" pitchFamily="18" charset="0"/>
                <a:cs typeface="Calibri"/>
              </a:rPr>
              <a:t>of</a:t>
            </a:r>
            <a:r>
              <a:rPr sz="2800" spc="206" dirty="0">
                <a:latin typeface="Times New Roman" panose="02020603050405020304" pitchFamily="18" charset="0"/>
                <a:cs typeface="Calibri"/>
              </a:rPr>
              <a:t> </a:t>
            </a:r>
            <a:r>
              <a:rPr sz="2800" dirty="0">
                <a:latin typeface="Times New Roman" panose="02020603050405020304" pitchFamily="18" charset="0"/>
                <a:cs typeface="Calibri"/>
              </a:rPr>
              <a:t>appeal</a:t>
            </a:r>
            <a:r>
              <a:rPr sz="2800" spc="215" dirty="0">
                <a:latin typeface="Times New Roman" panose="02020603050405020304" pitchFamily="18" charset="0"/>
                <a:cs typeface="Calibri"/>
              </a:rPr>
              <a:t> </a:t>
            </a:r>
            <a:r>
              <a:rPr sz="2800" dirty="0">
                <a:latin typeface="Times New Roman" panose="02020603050405020304" pitchFamily="18" charset="0"/>
                <a:cs typeface="Calibri"/>
              </a:rPr>
              <a:t>shall</a:t>
            </a:r>
            <a:r>
              <a:rPr sz="2800" spc="210" dirty="0">
                <a:latin typeface="Times New Roman" panose="02020603050405020304" pitchFamily="18" charset="0"/>
                <a:cs typeface="Calibri"/>
              </a:rPr>
              <a:t> </a:t>
            </a:r>
            <a:r>
              <a:rPr sz="2800" dirty="0">
                <a:latin typeface="Times New Roman" panose="02020603050405020304" pitchFamily="18" charset="0"/>
                <a:cs typeface="Calibri"/>
              </a:rPr>
              <a:t>be</a:t>
            </a:r>
            <a:r>
              <a:rPr sz="2800" spc="210" dirty="0">
                <a:latin typeface="Times New Roman" panose="02020603050405020304" pitchFamily="18" charset="0"/>
                <a:cs typeface="Calibri"/>
              </a:rPr>
              <a:t> </a:t>
            </a:r>
            <a:r>
              <a:rPr sz="2800" dirty="0">
                <a:latin typeface="Times New Roman" panose="02020603050405020304" pitchFamily="18" charset="0"/>
                <a:cs typeface="Calibri"/>
              </a:rPr>
              <a:t>accompanied</a:t>
            </a:r>
            <a:r>
              <a:rPr sz="2800" spc="220" dirty="0">
                <a:latin typeface="Times New Roman" panose="02020603050405020304" pitchFamily="18" charset="0"/>
                <a:cs typeface="Calibri"/>
              </a:rPr>
              <a:t> </a:t>
            </a:r>
            <a:r>
              <a:rPr sz="2800" dirty="0">
                <a:latin typeface="Times New Roman" panose="02020603050405020304" pitchFamily="18" charset="0"/>
                <a:cs typeface="Calibri"/>
              </a:rPr>
              <a:t>by</a:t>
            </a:r>
            <a:r>
              <a:rPr sz="2800" spc="210" dirty="0">
                <a:latin typeface="Times New Roman" panose="02020603050405020304" pitchFamily="18" charset="0"/>
                <a:cs typeface="Calibri"/>
              </a:rPr>
              <a:t> </a:t>
            </a:r>
            <a:r>
              <a:rPr sz="2800" dirty="0">
                <a:latin typeface="Times New Roman" panose="02020603050405020304" pitchFamily="18" charset="0"/>
                <a:cs typeface="Calibri"/>
              </a:rPr>
              <a:t>a</a:t>
            </a:r>
            <a:r>
              <a:rPr sz="2800" spc="206" dirty="0">
                <a:latin typeface="Times New Roman" panose="02020603050405020304" pitchFamily="18" charset="0"/>
                <a:cs typeface="Calibri"/>
              </a:rPr>
              <a:t> </a:t>
            </a:r>
            <a:r>
              <a:rPr sz="2800" dirty="0">
                <a:latin typeface="Times New Roman" panose="02020603050405020304" pitchFamily="18" charset="0"/>
                <a:cs typeface="Calibri"/>
              </a:rPr>
              <a:t>fee</a:t>
            </a:r>
            <a:r>
              <a:rPr sz="2800" spc="215" dirty="0">
                <a:latin typeface="Times New Roman" panose="02020603050405020304" pitchFamily="18" charset="0"/>
                <a:cs typeface="Calibri"/>
              </a:rPr>
              <a:t> </a:t>
            </a:r>
            <a:r>
              <a:rPr sz="2800" spc="-23" dirty="0">
                <a:latin typeface="Times New Roman" panose="02020603050405020304" pitchFamily="18" charset="0"/>
                <a:cs typeface="Calibri"/>
              </a:rPr>
              <a:t>and </a:t>
            </a:r>
            <a:r>
              <a:rPr sz="2800" dirty="0">
                <a:latin typeface="Times New Roman" panose="02020603050405020304" pitchFamily="18" charset="0"/>
                <a:cs typeface="Calibri"/>
              </a:rPr>
              <a:t>for</a:t>
            </a:r>
            <a:r>
              <a:rPr sz="2800" spc="270" dirty="0">
                <a:latin typeface="Times New Roman" panose="02020603050405020304" pitchFamily="18" charset="0"/>
                <a:cs typeface="Calibri"/>
              </a:rPr>
              <a:t> </a:t>
            </a:r>
            <a:r>
              <a:rPr sz="2800" dirty="0">
                <a:latin typeface="Times New Roman" panose="02020603050405020304" pitchFamily="18" charset="0"/>
                <a:cs typeface="Calibri"/>
              </a:rPr>
              <a:t>payment</a:t>
            </a:r>
            <a:r>
              <a:rPr sz="2800" spc="275" dirty="0">
                <a:latin typeface="Times New Roman" panose="02020603050405020304" pitchFamily="18" charset="0"/>
                <a:cs typeface="Calibri"/>
              </a:rPr>
              <a:t> </a:t>
            </a:r>
            <a:r>
              <a:rPr sz="2800" dirty="0">
                <a:latin typeface="Times New Roman" panose="02020603050405020304" pitchFamily="18" charset="0"/>
                <a:cs typeface="Calibri"/>
              </a:rPr>
              <a:t>of</a:t>
            </a:r>
            <a:r>
              <a:rPr sz="2800" spc="270" dirty="0">
                <a:latin typeface="Times New Roman" panose="02020603050405020304" pitchFamily="18" charset="0"/>
                <a:cs typeface="Calibri"/>
              </a:rPr>
              <a:t> </a:t>
            </a:r>
            <a:r>
              <a:rPr sz="2800" dirty="0">
                <a:latin typeface="Times New Roman" panose="02020603050405020304" pitchFamily="18" charset="0"/>
                <a:cs typeface="Calibri"/>
              </a:rPr>
              <a:t>Appeal</a:t>
            </a:r>
            <a:r>
              <a:rPr sz="2800" spc="280" dirty="0">
                <a:latin typeface="Times New Roman" panose="02020603050405020304" pitchFamily="18" charset="0"/>
                <a:cs typeface="Calibri"/>
              </a:rPr>
              <a:t> </a:t>
            </a:r>
            <a:r>
              <a:rPr sz="2800" dirty="0">
                <a:latin typeface="Times New Roman" panose="02020603050405020304" pitchFamily="18" charset="0"/>
                <a:cs typeface="Calibri"/>
              </a:rPr>
              <a:t>Fees,</a:t>
            </a:r>
            <a:r>
              <a:rPr sz="2800" spc="280" dirty="0">
                <a:latin typeface="Times New Roman" panose="02020603050405020304" pitchFamily="18" charset="0"/>
                <a:cs typeface="Calibri"/>
              </a:rPr>
              <a:t> </a:t>
            </a:r>
            <a:r>
              <a:rPr sz="2800" dirty="0">
                <a:latin typeface="Times New Roman" panose="02020603050405020304" pitchFamily="18" charset="0"/>
                <a:cs typeface="Calibri"/>
              </a:rPr>
              <a:t>tick</a:t>
            </a:r>
            <a:r>
              <a:rPr sz="2800" spc="275"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280" dirty="0">
                <a:latin typeface="Times New Roman" panose="02020603050405020304" pitchFamily="18" charset="0"/>
                <a:cs typeface="Calibri"/>
              </a:rPr>
              <a:t> </a:t>
            </a:r>
            <a:r>
              <a:rPr sz="2800" dirty="0">
                <a:latin typeface="Times New Roman" panose="02020603050405020304" pitchFamily="18" charset="0"/>
                <a:cs typeface="Calibri"/>
              </a:rPr>
              <a:t>block</a:t>
            </a:r>
            <a:r>
              <a:rPr sz="2800" spc="275" dirty="0">
                <a:latin typeface="Times New Roman" panose="02020603050405020304" pitchFamily="18" charset="0"/>
                <a:cs typeface="Calibri"/>
              </a:rPr>
              <a:t> </a:t>
            </a:r>
            <a:r>
              <a:rPr sz="2800" dirty="0">
                <a:latin typeface="Times New Roman" panose="02020603050405020304" pitchFamily="18" charset="0"/>
                <a:cs typeface="Calibri"/>
              </a:rPr>
              <a:t>“MINOR</a:t>
            </a:r>
            <a:r>
              <a:rPr sz="2800" spc="280" dirty="0">
                <a:latin typeface="Times New Roman" panose="02020603050405020304" pitchFamily="18" charset="0"/>
                <a:cs typeface="Calibri"/>
              </a:rPr>
              <a:t> </a:t>
            </a:r>
            <a:r>
              <a:rPr sz="2800" dirty="0">
                <a:latin typeface="Times New Roman" panose="02020603050405020304" pitchFamily="18" charset="0"/>
                <a:cs typeface="Calibri"/>
              </a:rPr>
              <a:t>HEAD:</a:t>
            </a:r>
            <a:r>
              <a:rPr sz="2800" spc="275" dirty="0">
                <a:latin typeface="Times New Roman" panose="02020603050405020304" pitchFamily="18" charset="0"/>
                <a:cs typeface="Calibri"/>
              </a:rPr>
              <a:t> </a:t>
            </a:r>
            <a:r>
              <a:rPr sz="2800" spc="-18" dirty="0">
                <a:latin typeface="Times New Roman" panose="02020603050405020304" pitchFamily="18" charset="0"/>
                <a:cs typeface="Calibri"/>
              </a:rPr>
              <a:t>SELF </a:t>
            </a:r>
            <a:r>
              <a:rPr sz="2800" dirty="0">
                <a:latin typeface="Times New Roman" panose="02020603050405020304" pitchFamily="18" charset="0"/>
                <a:cs typeface="Calibri"/>
              </a:rPr>
              <a:t>ASSESSMENT</a:t>
            </a:r>
            <a:r>
              <a:rPr sz="2800" spc="261" dirty="0">
                <a:latin typeface="Times New Roman" panose="02020603050405020304" pitchFamily="18" charset="0"/>
                <a:cs typeface="Calibri"/>
              </a:rPr>
              <a:t> </a:t>
            </a:r>
            <a:r>
              <a:rPr sz="2800" dirty="0">
                <a:latin typeface="Times New Roman" panose="02020603050405020304" pitchFamily="18" charset="0"/>
                <a:cs typeface="Calibri"/>
              </a:rPr>
              <a:t>TAX</a:t>
            </a:r>
            <a:r>
              <a:rPr sz="2800" spc="248" dirty="0">
                <a:latin typeface="Times New Roman" panose="02020603050405020304" pitchFamily="18" charset="0"/>
                <a:cs typeface="Calibri"/>
              </a:rPr>
              <a:t> </a:t>
            </a:r>
            <a:r>
              <a:rPr sz="2800" dirty="0">
                <a:latin typeface="Times New Roman" panose="02020603050405020304" pitchFamily="18" charset="0"/>
                <a:cs typeface="Calibri"/>
              </a:rPr>
              <a:t>(300)”</a:t>
            </a:r>
            <a:r>
              <a:rPr sz="2800" spc="248" dirty="0">
                <a:latin typeface="Times New Roman" panose="02020603050405020304" pitchFamily="18" charset="0"/>
                <a:cs typeface="Calibri"/>
              </a:rPr>
              <a:t> </a:t>
            </a:r>
            <a:r>
              <a:rPr sz="2800" dirty="0">
                <a:latin typeface="Times New Roman" panose="02020603050405020304" pitchFamily="18" charset="0"/>
                <a:cs typeface="Calibri"/>
              </a:rPr>
              <a:t>in</a:t>
            </a:r>
            <a:r>
              <a:rPr sz="2800" spc="238"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243" dirty="0">
                <a:latin typeface="Times New Roman" panose="02020603050405020304" pitchFamily="18" charset="0"/>
                <a:cs typeface="Calibri"/>
              </a:rPr>
              <a:t> </a:t>
            </a:r>
            <a:r>
              <a:rPr sz="2800" dirty="0">
                <a:latin typeface="Times New Roman" panose="02020603050405020304" pitchFamily="18" charset="0"/>
                <a:cs typeface="Calibri"/>
              </a:rPr>
              <a:t>row</a:t>
            </a:r>
            <a:r>
              <a:rPr sz="2800" spc="238" dirty="0">
                <a:latin typeface="Times New Roman" panose="02020603050405020304" pitchFamily="18" charset="0"/>
                <a:cs typeface="Calibri"/>
              </a:rPr>
              <a:t> </a:t>
            </a:r>
            <a:r>
              <a:rPr sz="2800" dirty="0">
                <a:latin typeface="Times New Roman" panose="02020603050405020304" pitchFamily="18" charset="0"/>
                <a:cs typeface="Calibri"/>
              </a:rPr>
              <a:t>“OTHER”</a:t>
            </a:r>
            <a:r>
              <a:rPr sz="2800" spc="238" dirty="0">
                <a:latin typeface="Times New Roman" panose="02020603050405020304" pitchFamily="18" charset="0"/>
                <a:cs typeface="Calibri"/>
              </a:rPr>
              <a:t> </a:t>
            </a:r>
            <a:r>
              <a:rPr sz="2800" dirty="0">
                <a:latin typeface="Times New Roman" panose="02020603050405020304" pitchFamily="18" charset="0"/>
                <a:cs typeface="Calibri"/>
              </a:rPr>
              <a:t>in</a:t>
            </a:r>
            <a:r>
              <a:rPr sz="2800" spc="248" dirty="0">
                <a:latin typeface="Times New Roman" panose="02020603050405020304" pitchFamily="18" charset="0"/>
                <a:cs typeface="Calibri"/>
              </a:rPr>
              <a:t> </a:t>
            </a:r>
            <a:r>
              <a:rPr sz="2800" dirty="0">
                <a:latin typeface="Times New Roman" panose="02020603050405020304" pitchFamily="18" charset="0"/>
                <a:cs typeface="Calibri"/>
              </a:rPr>
              <a:t>the</a:t>
            </a:r>
            <a:r>
              <a:rPr sz="2800" spc="243" dirty="0">
                <a:latin typeface="Times New Roman" panose="02020603050405020304" pitchFamily="18" charset="0"/>
                <a:cs typeface="Calibri"/>
              </a:rPr>
              <a:t> </a:t>
            </a:r>
            <a:r>
              <a:rPr sz="2800" dirty="0">
                <a:latin typeface="Times New Roman" panose="02020603050405020304" pitchFamily="18" charset="0"/>
                <a:cs typeface="Calibri"/>
              </a:rPr>
              <a:t>Challan</a:t>
            </a:r>
            <a:r>
              <a:rPr sz="2800" spc="261" dirty="0">
                <a:latin typeface="Times New Roman" panose="02020603050405020304" pitchFamily="18" charset="0"/>
                <a:cs typeface="Calibri"/>
              </a:rPr>
              <a:t> </a:t>
            </a:r>
            <a:r>
              <a:rPr sz="2800" spc="-23" dirty="0">
                <a:latin typeface="Times New Roman" panose="02020603050405020304" pitchFamily="18" charset="0"/>
                <a:cs typeface="Calibri"/>
              </a:rPr>
              <a:t>No. </a:t>
            </a:r>
            <a:r>
              <a:rPr sz="2800" dirty="0">
                <a:latin typeface="Times New Roman" panose="02020603050405020304" pitchFamily="18" charset="0"/>
                <a:cs typeface="Calibri"/>
              </a:rPr>
              <a:t>ITNS</a:t>
            </a:r>
            <a:r>
              <a:rPr sz="2800" spc="-37" dirty="0">
                <a:latin typeface="Times New Roman" panose="02020603050405020304" pitchFamily="18" charset="0"/>
                <a:cs typeface="Calibri"/>
              </a:rPr>
              <a:t> </a:t>
            </a:r>
            <a:r>
              <a:rPr sz="2800" spc="-18" dirty="0">
                <a:latin typeface="Times New Roman" panose="02020603050405020304" pitchFamily="18" charset="0"/>
                <a:cs typeface="Calibri"/>
              </a:rPr>
              <a:t>280.</a:t>
            </a:r>
            <a:endParaRPr sz="2800" dirty="0">
              <a:latin typeface="Times New Roman" panose="02020603050405020304" pitchFamily="18" charset="0"/>
              <a:cs typeface="Calibri"/>
            </a:endParaRPr>
          </a:p>
        </p:txBody>
      </p:sp>
      <p:sp>
        <p:nvSpPr>
          <p:cNvPr id="3" name="object 10">
            <a:extLst>
              <a:ext uri="{FF2B5EF4-FFF2-40B4-BE49-F238E27FC236}">
                <a16:creationId xmlns:a16="http://schemas.microsoft.com/office/drawing/2014/main" xmlns="" id="{46A55797-2450-A01C-ACA4-164100D2989E}"/>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D845FA87-38FC-E68F-3FBB-7CFC4278E392}"/>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41018454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83961"/>
          </a:xfrm>
        </p:spPr>
        <p:txBody>
          <a:bodyPr>
            <a:noAutofit/>
          </a:bodyPr>
          <a:lstStyle/>
          <a:p>
            <a:pPr algn="ctr"/>
            <a:r>
              <a:rPr lang="en-US" sz="3200" b="1" i="1" spc="-9" dirty="0">
                <a:latin typeface="Times New Roman" panose="02020603050405020304" pitchFamily="18" charset="0"/>
                <a:cs typeface="Times New Roman" panose="02020603050405020304" pitchFamily="18" charset="0"/>
              </a:rPr>
              <a:t>Argument Note </a:t>
            </a:r>
            <a:endParaRPr lang="en-IN" sz="3200" b="1" i="1" spc="-9"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1927" y="1189922"/>
            <a:ext cx="11653934" cy="5144997"/>
          </a:xfrm>
        </p:spPr>
        <p:txBody>
          <a:bodyPr>
            <a:normAutofit/>
          </a:bodyPr>
          <a:lstStyle/>
          <a:p>
            <a:r>
              <a:rPr lang="en-US" dirty="0">
                <a:latin typeface="Times New Roman" panose="02020603050405020304" pitchFamily="18" charset="0"/>
              </a:rPr>
              <a:t>To be filed after enablement window is open / receipt of notice </a:t>
            </a:r>
          </a:p>
          <a:p>
            <a:r>
              <a:rPr lang="en-US" dirty="0">
                <a:latin typeface="Times New Roman" panose="02020603050405020304" pitchFamily="18" charset="0"/>
              </a:rPr>
              <a:t>Supportive to the Grounds of Appeal</a:t>
            </a:r>
          </a:p>
          <a:p>
            <a:r>
              <a:rPr lang="en-US" dirty="0">
                <a:latin typeface="Times New Roman" panose="02020603050405020304" pitchFamily="18" charset="0"/>
              </a:rPr>
              <a:t>All documentary evidences relied on / produced at the time of original assessment to be attached</a:t>
            </a:r>
          </a:p>
          <a:p>
            <a:r>
              <a:rPr lang="en-US" dirty="0">
                <a:latin typeface="Times New Roman" panose="02020603050405020304" pitchFamily="18" charset="0"/>
              </a:rPr>
              <a:t>Additional evidences, if any, to be attached after complying with requirements of Rule 46A</a:t>
            </a:r>
          </a:p>
          <a:p>
            <a:r>
              <a:rPr lang="en-US" dirty="0">
                <a:latin typeface="Times New Roman" panose="02020603050405020304" pitchFamily="18" charset="0"/>
              </a:rPr>
              <a:t>Facts and arguments relating to each ground to be in separate paragraph and case laws relied on to be given at the end</a:t>
            </a:r>
          </a:p>
          <a:p>
            <a:r>
              <a:rPr lang="en-US" dirty="0">
                <a:latin typeface="Times New Roman" panose="02020603050405020304" pitchFamily="18" charset="0"/>
              </a:rPr>
              <a:t>Copies of case laws relied on to be filed</a:t>
            </a:r>
          </a:p>
          <a:p>
            <a:r>
              <a:rPr lang="en-US" dirty="0">
                <a:latin typeface="Times New Roman" panose="02020603050405020304" pitchFamily="18" charset="0"/>
              </a:rPr>
              <a:t>All documents being uploaded to be authenticated by AR or the </a:t>
            </a:r>
            <a:r>
              <a:rPr lang="en-US" dirty="0" err="1">
                <a:latin typeface="Times New Roman" panose="02020603050405020304" pitchFamily="18" charset="0"/>
              </a:rPr>
              <a:t>assessee</a:t>
            </a:r>
            <a:endParaRPr lang="en-IN" dirty="0"/>
          </a:p>
        </p:txBody>
      </p:sp>
      <p:sp>
        <p:nvSpPr>
          <p:cNvPr id="7" name="Slide Number Placeholder 6">
            <a:extLst>
              <a:ext uri="{FF2B5EF4-FFF2-40B4-BE49-F238E27FC236}">
                <a16:creationId xmlns:a16="http://schemas.microsoft.com/office/drawing/2014/main" xmlns="" id="{8D502B77-A75B-441B-130E-CA94F1F2BAF3}"/>
              </a:ext>
            </a:extLst>
          </p:cNvPr>
          <p:cNvSpPr>
            <a:spLocks noGrp="1"/>
          </p:cNvSpPr>
          <p:nvPr>
            <p:ph type="sldNum" sz="quarter" idx="12"/>
          </p:nvPr>
        </p:nvSpPr>
        <p:spPr>
          <a:xfrm>
            <a:off x="11468094" y="6237605"/>
            <a:ext cx="517078" cy="438150"/>
          </a:xfrm>
        </p:spPr>
        <p:txBody>
          <a:bodyPr/>
          <a:lstStyle/>
          <a:p>
            <a:fld id="{663E248D-535E-4CA8-A429-9C3996B24BEF}" type="slidenum">
              <a:rPr lang="en-IN" sz="1600" smtClean="0">
                <a:solidFill>
                  <a:schemeClr val="tx1"/>
                </a:solidFill>
              </a:rPr>
              <a:t>35</a:t>
            </a:fld>
            <a:endParaRPr lang="en-IN" sz="1600" dirty="0">
              <a:solidFill>
                <a:schemeClr val="tx1"/>
              </a:solidFill>
            </a:endParaRPr>
          </a:p>
        </p:txBody>
      </p:sp>
      <p:sp>
        <p:nvSpPr>
          <p:cNvPr id="4" name="object 10">
            <a:extLst>
              <a:ext uri="{FF2B5EF4-FFF2-40B4-BE49-F238E27FC236}">
                <a16:creationId xmlns:a16="http://schemas.microsoft.com/office/drawing/2014/main" xmlns="" id="{984B503C-9A36-D052-27E7-EDE4AEFE0ABC}"/>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892ED4CC-79CD-F64D-7D68-E8CC1BD55A02}"/>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9785893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63931" y="3366206"/>
            <a:ext cx="8399418"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spc="-9" dirty="0">
                <a:latin typeface="Algerian" panose="04020705040A02060702" pitchFamily="82" charset="0"/>
                <a:cs typeface="Times New Roman" panose="02020603050405020304" pitchFamily="18" charset="0"/>
              </a:rPr>
              <a:t>Appeal Before  ITAT</a:t>
            </a:r>
            <a:endParaRPr sz="3200" b="1" spc="-9" dirty="0">
              <a:latin typeface="Algerian" panose="04020705040A02060702" pitchFamily="82" charset="0"/>
              <a:cs typeface="Times New Roman" panose="02020603050405020304" pitchFamily="18" charset="0"/>
            </a:endParaRPr>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36</a:t>
            </a:fld>
            <a:endParaRPr sz="1284">
              <a:latin typeface="Calibri"/>
              <a:cs typeface="Calibri"/>
            </a:endParaRPr>
          </a:p>
        </p:txBody>
      </p:sp>
      <p:sp>
        <p:nvSpPr>
          <p:cNvPr id="7" name="Slide Number Placeholder 6">
            <a:extLst>
              <a:ext uri="{FF2B5EF4-FFF2-40B4-BE49-F238E27FC236}">
                <a16:creationId xmlns:a16="http://schemas.microsoft.com/office/drawing/2014/main" xmlns="" id="{393B6708-4858-0B98-72BD-F004E2D90E54}"/>
              </a:ext>
            </a:extLst>
          </p:cNvPr>
          <p:cNvSpPr>
            <a:spLocks noGrp="1"/>
          </p:cNvSpPr>
          <p:nvPr>
            <p:ph type="sldNum" sz="quarter" idx="12"/>
          </p:nvPr>
        </p:nvSpPr>
        <p:spPr>
          <a:xfrm>
            <a:off x="11556488" y="6220084"/>
            <a:ext cx="451524" cy="500137"/>
          </a:xfrm>
        </p:spPr>
        <p:txBody>
          <a:bodyPr/>
          <a:lstStyle/>
          <a:p>
            <a:fld id="{663E248D-535E-4CA8-A429-9C3996B24BEF}" type="slidenum">
              <a:rPr lang="en-IN" sz="1600" smtClean="0">
                <a:solidFill>
                  <a:schemeClr val="tx1"/>
                </a:solidFill>
              </a:rPr>
              <a:t>36</a:t>
            </a:fld>
            <a:endParaRPr lang="en-IN" sz="1600" dirty="0">
              <a:solidFill>
                <a:schemeClr val="tx1"/>
              </a:solidFill>
            </a:endParaRPr>
          </a:p>
        </p:txBody>
      </p:sp>
      <p:sp>
        <p:nvSpPr>
          <p:cNvPr id="3" name="object 10">
            <a:extLst>
              <a:ext uri="{FF2B5EF4-FFF2-40B4-BE49-F238E27FC236}">
                <a16:creationId xmlns:a16="http://schemas.microsoft.com/office/drawing/2014/main" xmlns="" id="{AA2BA637-4E09-BF5C-4DE0-4FD307A90654}"/>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36A60D96-AC3C-0757-794D-1810F221CBA3}"/>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9845257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712783"/>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Appeal Before  ITAT</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37</a:t>
            </a:fld>
            <a:endParaRPr sz="1284">
              <a:latin typeface="Calibri"/>
              <a:cs typeface="Calibri"/>
            </a:endParaRPr>
          </a:p>
        </p:txBody>
      </p:sp>
      <p:sp>
        <p:nvSpPr>
          <p:cNvPr id="12" name="Rectangle 11"/>
          <p:cNvSpPr/>
          <p:nvPr/>
        </p:nvSpPr>
        <p:spPr>
          <a:xfrm>
            <a:off x="774441" y="1957998"/>
            <a:ext cx="10954139" cy="3108543"/>
          </a:xfrm>
          <a:prstGeom prst="rect">
            <a:avLst/>
          </a:prstGeom>
        </p:spPr>
        <p:txBody>
          <a:bodyPr wrap="square">
            <a:spAutoFit/>
          </a:bodyPr>
          <a:lstStyle/>
          <a:p>
            <a:pPr marL="342900" indent="-342900" algn="just">
              <a:buFont typeface="Arial" panose="020B0604020202020204" pitchFamily="34" charset="0"/>
              <a:buChar char="•"/>
            </a:pPr>
            <a:r>
              <a:rPr lang="en-US" sz="2400" dirty="0">
                <a:latin typeface="Times New Roman" panose="02020603050405020304" pitchFamily="18" charset="0"/>
              </a:rPr>
              <a:t> </a:t>
            </a:r>
            <a:r>
              <a:rPr lang="en-US" sz="2800" dirty="0">
                <a:latin typeface="Times New Roman" panose="02020603050405020304" pitchFamily="18" charset="0"/>
              </a:rPr>
              <a:t>Chapter XX B - Sections 252  to 255 of the Income Tax Act </a:t>
            </a:r>
          </a:p>
          <a:p>
            <a:pPr algn="just"/>
            <a:endParaRPr lang="en-US" sz="2800" dirty="0">
              <a:latin typeface="Times New Roman" panose="02020603050405020304" pitchFamily="18" charset="0"/>
            </a:endParaRPr>
          </a:p>
          <a:p>
            <a:pPr marL="342900" indent="-342900" algn="just">
              <a:buFont typeface="Arial" panose="020B0604020202020204" pitchFamily="34" charset="0"/>
              <a:buChar char="•"/>
            </a:pPr>
            <a:r>
              <a:rPr lang="en-US" sz="2800" dirty="0">
                <a:latin typeface="Times New Roman" panose="02020603050405020304" pitchFamily="18" charset="0"/>
              </a:rPr>
              <a:t>  Income Tax (Appellate Tribunal) Rules, 2017  </a:t>
            </a:r>
          </a:p>
          <a:p>
            <a:pPr marL="342900" indent="-342900" algn="just">
              <a:buFont typeface="Arial" panose="020B0604020202020204" pitchFamily="34" charset="0"/>
              <a:buChar char="•"/>
            </a:pPr>
            <a:endParaRPr lang="en-US" sz="2800" dirty="0">
              <a:latin typeface="Times New Roman" panose="02020603050405020304" pitchFamily="18" charset="0"/>
            </a:endParaRPr>
          </a:p>
          <a:p>
            <a:pPr marL="342900" indent="-342900" algn="just">
              <a:buFont typeface="Arial" panose="020B0604020202020204" pitchFamily="34" charset="0"/>
              <a:buChar char="•"/>
            </a:pPr>
            <a:r>
              <a:rPr lang="en-US" sz="2800" dirty="0">
                <a:latin typeface="Times New Roman" panose="02020603050405020304" pitchFamily="18" charset="0"/>
              </a:rPr>
              <a:t> E filing of appeal </a:t>
            </a:r>
          </a:p>
          <a:p>
            <a:pPr marL="342900" indent="-342900" algn="just">
              <a:buFont typeface="Arial" panose="020B0604020202020204" pitchFamily="34" charset="0"/>
              <a:buChar char="•"/>
            </a:pPr>
            <a:endParaRPr lang="en-US" sz="2800" dirty="0">
              <a:latin typeface="Times New Roman" panose="02020603050405020304" pitchFamily="18" charset="0"/>
            </a:endParaRPr>
          </a:p>
          <a:p>
            <a:pPr marL="342900" indent="-342900" algn="just">
              <a:buFont typeface="Arial" panose="020B0604020202020204" pitchFamily="34" charset="0"/>
              <a:buChar char="•"/>
            </a:pPr>
            <a:r>
              <a:rPr lang="en-US" sz="2800" dirty="0">
                <a:latin typeface="Times New Roman" panose="02020603050405020304" pitchFamily="18" charset="0"/>
              </a:rPr>
              <a:t> Hearing through Physical / Hybrid modes </a:t>
            </a:r>
            <a:endParaRPr lang="en-IN" sz="2800" dirty="0">
              <a:latin typeface="Times New Roman" panose="02020603050405020304" pitchFamily="18" charset="0"/>
            </a:endParaRPr>
          </a:p>
        </p:txBody>
      </p:sp>
      <p:sp>
        <p:nvSpPr>
          <p:cNvPr id="7" name="Slide Number Placeholder 6">
            <a:extLst>
              <a:ext uri="{FF2B5EF4-FFF2-40B4-BE49-F238E27FC236}">
                <a16:creationId xmlns:a16="http://schemas.microsoft.com/office/drawing/2014/main" xmlns="" id="{393B6708-4858-0B98-72BD-F004E2D90E54}"/>
              </a:ext>
            </a:extLst>
          </p:cNvPr>
          <p:cNvSpPr>
            <a:spLocks noGrp="1"/>
          </p:cNvSpPr>
          <p:nvPr>
            <p:ph type="sldNum" sz="quarter" idx="12"/>
          </p:nvPr>
        </p:nvSpPr>
        <p:spPr>
          <a:xfrm>
            <a:off x="11556488" y="6220084"/>
            <a:ext cx="451524" cy="500137"/>
          </a:xfrm>
        </p:spPr>
        <p:txBody>
          <a:bodyPr/>
          <a:lstStyle/>
          <a:p>
            <a:fld id="{663E248D-535E-4CA8-A429-9C3996B24BEF}" type="slidenum">
              <a:rPr lang="en-IN" sz="1600" smtClean="0">
                <a:solidFill>
                  <a:schemeClr val="tx1"/>
                </a:solidFill>
              </a:rPr>
              <a:t>37</a:t>
            </a:fld>
            <a:endParaRPr lang="en-IN" sz="1600" dirty="0">
              <a:solidFill>
                <a:schemeClr val="tx1"/>
              </a:solidFill>
            </a:endParaRPr>
          </a:p>
        </p:txBody>
      </p:sp>
      <p:sp>
        <p:nvSpPr>
          <p:cNvPr id="3" name="object 10">
            <a:extLst>
              <a:ext uri="{FF2B5EF4-FFF2-40B4-BE49-F238E27FC236}">
                <a16:creationId xmlns:a16="http://schemas.microsoft.com/office/drawing/2014/main" xmlns="" id="{AA2BA637-4E09-BF5C-4DE0-4FD307A90654}"/>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36A60D96-AC3C-0757-794D-1810F221CBA3}"/>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7394574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87557" y="102637"/>
            <a:ext cx="7424790" cy="932253"/>
          </a:xfrm>
          <a:prstGeom prst="rect">
            <a:avLst/>
          </a:prstGeom>
        </p:spPr>
        <p:txBody>
          <a:bodyPr vert="horz" wrap="square" lIns="0" tIns="435557" rIns="0" bIns="0" rtlCol="0" anchor="ctr">
            <a:spAutoFit/>
          </a:bodyPr>
          <a:lstStyle/>
          <a:p>
            <a:pPr marL="1656268">
              <a:lnSpc>
                <a:spcPct val="100000"/>
              </a:lnSpc>
              <a:spcBef>
                <a:spcPts val="92"/>
              </a:spcBef>
            </a:pPr>
            <a:r>
              <a:rPr sz="3200" b="1" i="1" spc="-9" dirty="0">
                <a:latin typeface="Times New Roman" panose="02020603050405020304" pitchFamily="18" charset="0"/>
                <a:cs typeface="Times New Roman" panose="02020603050405020304" pitchFamily="18" charset="0"/>
              </a:rPr>
              <a:t>Relevant Sections …</a:t>
            </a:r>
          </a:p>
        </p:txBody>
      </p:sp>
      <p:graphicFrame>
        <p:nvGraphicFramePr>
          <p:cNvPr id="4" name="object 4"/>
          <p:cNvGraphicFramePr>
            <a:graphicFrameLocks noGrp="1"/>
          </p:cNvGraphicFramePr>
          <p:nvPr>
            <p:extLst>
              <p:ext uri="{D42A27DB-BD31-4B8C-83A1-F6EECF244321}">
                <p14:modId xmlns:p14="http://schemas.microsoft.com/office/powerpoint/2010/main" val="147704808"/>
              </p:ext>
            </p:extLst>
          </p:nvPr>
        </p:nvGraphicFramePr>
        <p:xfrm>
          <a:off x="681135" y="1645920"/>
          <a:ext cx="10767526" cy="3325303"/>
        </p:xfrm>
        <a:graphic>
          <a:graphicData uri="http://schemas.openxmlformats.org/drawingml/2006/table">
            <a:tbl>
              <a:tblPr firstRow="1" bandRow="1">
                <a:tableStyleId>{2D5ABB26-0587-4C30-8999-92F81FD0307C}</a:tableStyleId>
              </a:tblPr>
              <a:tblGrid>
                <a:gridCol w="1718710">
                  <a:extLst>
                    <a:ext uri="{9D8B030D-6E8A-4147-A177-3AD203B41FA5}">
                      <a16:colId xmlns:a16="http://schemas.microsoft.com/office/drawing/2014/main" xmlns="" val="20000"/>
                    </a:ext>
                  </a:extLst>
                </a:gridCol>
                <a:gridCol w="9048816">
                  <a:extLst>
                    <a:ext uri="{9D8B030D-6E8A-4147-A177-3AD203B41FA5}">
                      <a16:colId xmlns:a16="http://schemas.microsoft.com/office/drawing/2014/main" xmlns="" val="20001"/>
                    </a:ext>
                  </a:extLst>
                </a:gridCol>
              </a:tblGrid>
              <a:tr h="650453">
                <a:tc>
                  <a:txBody>
                    <a:bodyPr/>
                    <a:lstStyle/>
                    <a:p>
                      <a:pPr algn="ctr">
                        <a:lnSpc>
                          <a:spcPct val="100000"/>
                        </a:lnSpc>
                        <a:spcBef>
                          <a:spcPts val="1005"/>
                        </a:spcBef>
                      </a:pPr>
                      <a:r>
                        <a:rPr sz="2800" b="0" spc="-10" dirty="0">
                          <a:solidFill>
                            <a:srgbClr val="FFFFFF"/>
                          </a:solidFill>
                          <a:latin typeface="Times New Roman" panose="02020603050405020304" pitchFamily="18" charset="0"/>
                          <a:cs typeface="Calibri"/>
                        </a:rPr>
                        <a:t>Section</a:t>
                      </a:r>
                      <a:endParaRPr sz="2800" b="0" dirty="0">
                        <a:latin typeface="Times New Roman" panose="02020603050405020304" pitchFamily="18" charset="0"/>
                        <a:cs typeface="Calibri"/>
                      </a:endParaRPr>
                    </a:p>
                  </a:txBody>
                  <a:tcPr marL="0" marR="0" marT="117017" marB="0">
                    <a:lnL w="190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005"/>
                        </a:spcBef>
                      </a:pPr>
                      <a:r>
                        <a:rPr sz="2800" b="0" spc="-10" dirty="0">
                          <a:solidFill>
                            <a:srgbClr val="FFFFFF"/>
                          </a:solidFill>
                          <a:latin typeface="Times New Roman" panose="02020603050405020304" pitchFamily="18" charset="0"/>
                          <a:cs typeface="Calibri"/>
                        </a:rPr>
                        <a:t>Brief</a:t>
                      </a:r>
                      <a:endParaRPr sz="2800" b="0" dirty="0">
                        <a:latin typeface="Times New Roman" panose="02020603050405020304" pitchFamily="18" charset="0"/>
                        <a:cs typeface="Calibri"/>
                      </a:endParaRPr>
                    </a:p>
                  </a:txBody>
                  <a:tcPr marL="0" marR="0" marT="117017"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650453">
                <a:tc>
                  <a:txBody>
                    <a:bodyPr/>
                    <a:lstStyle/>
                    <a:p>
                      <a:pPr algn="ctr">
                        <a:lnSpc>
                          <a:spcPct val="100000"/>
                        </a:lnSpc>
                        <a:spcBef>
                          <a:spcPts val="1005"/>
                        </a:spcBef>
                      </a:pPr>
                      <a:r>
                        <a:rPr lang="en-US" sz="2800" b="1" spc="-20" dirty="0">
                          <a:solidFill>
                            <a:schemeClr val="tx1"/>
                          </a:solidFill>
                          <a:latin typeface="Times New Roman" panose="02020603050405020304" pitchFamily="18" charset="0"/>
                          <a:cs typeface="Calibri"/>
                        </a:rPr>
                        <a:t>252</a:t>
                      </a:r>
                      <a:endParaRPr sz="2800" b="1" dirty="0">
                        <a:solidFill>
                          <a:schemeClr val="tx1"/>
                        </a:solidFill>
                        <a:latin typeface="Times New Roman" panose="02020603050405020304" pitchFamily="18" charset="0"/>
                        <a:cs typeface="Calibri"/>
                      </a:endParaRPr>
                    </a:p>
                  </a:txBody>
                  <a:tcPr marL="0" marR="0" marT="117017" marB="0">
                    <a:lnL w="1905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tc>
                  <a:txBody>
                    <a:bodyPr/>
                    <a:lstStyle/>
                    <a:p>
                      <a:pPr marL="90170">
                        <a:lnSpc>
                          <a:spcPct val="100000"/>
                        </a:lnSpc>
                        <a:spcBef>
                          <a:spcPts val="1005"/>
                        </a:spcBef>
                      </a:pPr>
                      <a:r>
                        <a:rPr lang="en-US" sz="2800" b="1" dirty="0">
                          <a:solidFill>
                            <a:schemeClr val="tx1"/>
                          </a:solidFill>
                          <a:latin typeface="Times New Roman" panose="02020603050405020304" pitchFamily="18" charset="0"/>
                          <a:cs typeface="Calibri"/>
                        </a:rPr>
                        <a:t>Constitution of ITAT</a:t>
                      </a:r>
                      <a:endParaRPr sz="2800" b="1" dirty="0">
                        <a:solidFill>
                          <a:schemeClr val="tx1"/>
                        </a:solidFill>
                        <a:latin typeface="Times New Roman" panose="02020603050405020304" pitchFamily="18" charset="0"/>
                        <a:cs typeface="Calibri"/>
                      </a:endParaRPr>
                    </a:p>
                  </a:txBody>
                  <a:tcPr marL="0" marR="0" marT="117017"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1"/>
                  </a:ext>
                </a:extLst>
              </a:tr>
              <a:tr h="669181">
                <a:tc>
                  <a:txBody>
                    <a:bodyPr/>
                    <a:lstStyle/>
                    <a:p>
                      <a:pPr algn="ctr">
                        <a:lnSpc>
                          <a:spcPct val="100000"/>
                        </a:lnSpc>
                        <a:spcBef>
                          <a:spcPts val="1075"/>
                        </a:spcBef>
                      </a:pPr>
                      <a:r>
                        <a:rPr sz="2800" b="1" spc="-25" dirty="0">
                          <a:solidFill>
                            <a:schemeClr val="tx1"/>
                          </a:solidFill>
                          <a:latin typeface="Times New Roman" panose="02020603050405020304" pitchFamily="18" charset="0"/>
                          <a:cs typeface="Calibri"/>
                        </a:rPr>
                        <a:t>2</a:t>
                      </a:r>
                      <a:r>
                        <a:rPr lang="en-US" sz="2800" b="1" spc="-25" dirty="0">
                          <a:solidFill>
                            <a:schemeClr val="tx1"/>
                          </a:solidFill>
                          <a:latin typeface="Times New Roman" panose="02020603050405020304" pitchFamily="18" charset="0"/>
                          <a:cs typeface="Calibri"/>
                        </a:rPr>
                        <a:t>53</a:t>
                      </a:r>
                      <a:endParaRPr sz="2800" b="1" dirty="0">
                        <a:solidFill>
                          <a:schemeClr val="tx1"/>
                        </a:solidFill>
                        <a:latin typeface="Times New Roman" panose="02020603050405020304" pitchFamily="18" charset="0"/>
                        <a:cs typeface="Calibri"/>
                      </a:endParaRPr>
                    </a:p>
                  </a:txBody>
                  <a:tcPr marL="0" marR="0" marT="125167"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pPr marL="90170">
                        <a:lnSpc>
                          <a:spcPct val="100000"/>
                        </a:lnSpc>
                        <a:spcBef>
                          <a:spcPts val="1075"/>
                        </a:spcBef>
                      </a:pPr>
                      <a:r>
                        <a:rPr sz="2800" b="1" dirty="0">
                          <a:solidFill>
                            <a:schemeClr val="tx1"/>
                          </a:solidFill>
                          <a:latin typeface="Times New Roman" panose="02020603050405020304" pitchFamily="18" charset="0"/>
                          <a:cs typeface="Calibri"/>
                        </a:rPr>
                        <a:t>Appea</a:t>
                      </a:r>
                      <a:r>
                        <a:rPr lang="en-US" sz="2800" b="1" dirty="0">
                          <a:solidFill>
                            <a:schemeClr val="tx1"/>
                          </a:solidFill>
                          <a:latin typeface="Times New Roman" panose="02020603050405020304" pitchFamily="18" charset="0"/>
                          <a:cs typeface="Calibri"/>
                        </a:rPr>
                        <a:t>lable</a:t>
                      </a:r>
                      <a:r>
                        <a:rPr lang="en-US" sz="2800" b="1" baseline="0" dirty="0">
                          <a:solidFill>
                            <a:schemeClr val="tx1"/>
                          </a:solidFill>
                          <a:latin typeface="Times New Roman" panose="02020603050405020304" pitchFamily="18" charset="0"/>
                          <a:cs typeface="Calibri"/>
                        </a:rPr>
                        <a:t> orders /Time limit / Filing fee</a:t>
                      </a:r>
                      <a:endParaRPr sz="2800" b="1" dirty="0">
                        <a:solidFill>
                          <a:schemeClr val="tx1"/>
                        </a:solidFill>
                        <a:latin typeface="Times New Roman" panose="02020603050405020304" pitchFamily="18" charset="0"/>
                        <a:cs typeface="Calibri"/>
                      </a:endParaRPr>
                    </a:p>
                  </a:txBody>
                  <a:tcPr marL="0" marR="0" marT="125167"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2"/>
                  </a:ext>
                </a:extLst>
              </a:tr>
              <a:tr h="676672">
                <a:tc>
                  <a:txBody>
                    <a:bodyPr/>
                    <a:lstStyle/>
                    <a:p>
                      <a:pPr algn="ctr">
                        <a:lnSpc>
                          <a:spcPct val="100000"/>
                        </a:lnSpc>
                        <a:spcBef>
                          <a:spcPts val="1110"/>
                        </a:spcBef>
                      </a:pPr>
                      <a:r>
                        <a:rPr sz="2800" b="1" spc="-25" dirty="0">
                          <a:solidFill>
                            <a:schemeClr val="tx1"/>
                          </a:solidFill>
                          <a:latin typeface="Times New Roman" panose="02020603050405020304" pitchFamily="18" charset="0"/>
                          <a:cs typeface="Calibri"/>
                        </a:rPr>
                        <a:t>2</a:t>
                      </a:r>
                      <a:r>
                        <a:rPr lang="en-US" sz="2800" b="1" spc="-25" dirty="0">
                          <a:solidFill>
                            <a:schemeClr val="tx1"/>
                          </a:solidFill>
                          <a:latin typeface="Times New Roman" panose="02020603050405020304" pitchFamily="18" charset="0"/>
                          <a:cs typeface="Calibri"/>
                        </a:rPr>
                        <a:t>54</a:t>
                      </a:r>
                      <a:endParaRPr sz="2800" b="1" dirty="0">
                        <a:solidFill>
                          <a:schemeClr val="tx1"/>
                        </a:solidFill>
                        <a:latin typeface="Times New Roman" panose="02020603050405020304" pitchFamily="18" charset="0"/>
                        <a:cs typeface="Calibri"/>
                      </a:endParaRPr>
                    </a:p>
                  </a:txBody>
                  <a:tcPr marL="0" marR="0" marT="129242"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8E8"/>
                    </a:solidFill>
                  </a:tcPr>
                </a:tc>
                <a:tc>
                  <a:txBody>
                    <a:bodyPr/>
                    <a:lstStyle/>
                    <a:p>
                      <a:pPr marL="90170">
                        <a:lnSpc>
                          <a:spcPct val="100000"/>
                        </a:lnSpc>
                        <a:spcBef>
                          <a:spcPts val="1110"/>
                        </a:spcBef>
                      </a:pPr>
                      <a:r>
                        <a:rPr lang="en-US" sz="2800" b="1" dirty="0">
                          <a:solidFill>
                            <a:schemeClr val="tx1"/>
                          </a:solidFill>
                          <a:latin typeface="Times New Roman" panose="02020603050405020304" pitchFamily="18" charset="0"/>
                          <a:cs typeface="Calibri"/>
                        </a:rPr>
                        <a:t>Orders of ITAT</a:t>
                      </a:r>
                      <a:endParaRPr sz="2800" b="1" dirty="0">
                        <a:solidFill>
                          <a:schemeClr val="tx1"/>
                        </a:solidFill>
                        <a:latin typeface="Times New Roman" panose="02020603050405020304" pitchFamily="18" charset="0"/>
                        <a:cs typeface="Calibri"/>
                      </a:endParaRPr>
                    </a:p>
                  </a:txBody>
                  <a:tcPr marL="0" marR="0" marT="129242"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3"/>
                  </a:ext>
                </a:extLst>
              </a:tr>
              <a:tr h="678544">
                <a:tc>
                  <a:txBody>
                    <a:bodyPr/>
                    <a:lstStyle/>
                    <a:p>
                      <a:pPr algn="ctr">
                        <a:lnSpc>
                          <a:spcPct val="100000"/>
                        </a:lnSpc>
                        <a:spcBef>
                          <a:spcPts val="1115"/>
                        </a:spcBef>
                      </a:pPr>
                      <a:r>
                        <a:rPr sz="2800" b="1" spc="-25" dirty="0">
                          <a:solidFill>
                            <a:schemeClr val="tx1"/>
                          </a:solidFill>
                          <a:latin typeface="Times New Roman" panose="02020603050405020304" pitchFamily="18" charset="0"/>
                          <a:cs typeface="Calibri"/>
                        </a:rPr>
                        <a:t>25</a:t>
                      </a:r>
                      <a:r>
                        <a:rPr lang="en-US" sz="2800" b="1" spc="-25" dirty="0">
                          <a:solidFill>
                            <a:schemeClr val="tx1"/>
                          </a:solidFill>
                          <a:latin typeface="Times New Roman" panose="02020603050405020304" pitchFamily="18" charset="0"/>
                          <a:cs typeface="Calibri"/>
                        </a:rPr>
                        <a:t>5</a:t>
                      </a:r>
                      <a:endParaRPr sz="2800" b="1" dirty="0">
                        <a:solidFill>
                          <a:schemeClr val="tx1"/>
                        </a:solidFill>
                        <a:latin typeface="Times New Roman" panose="02020603050405020304" pitchFamily="18" charset="0"/>
                        <a:cs typeface="Calibri"/>
                      </a:endParaRPr>
                    </a:p>
                  </a:txBody>
                  <a:tcPr marL="0" marR="0" marT="129825"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pPr marL="90170">
                        <a:lnSpc>
                          <a:spcPct val="100000"/>
                        </a:lnSpc>
                        <a:spcBef>
                          <a:spcPts val="1115"/>
                        </a:spcBef>
                      </a:pPr>
                      <a:r>
                        <a:rPr sz="2800" b="1" dirty="0">
                          <a:solidFill>
                            <a:schemeClr val="tx1"/>
                          </a:solidFill>
                          <a:latin typeface="Times New Roman" panose="02020603050405020304" pitchFamily="18" charset="0"/>
                          <a:cs typeface="Calibri"/>
                        </a:rPr>
                        <a:t>Procedure</a:t>
                      </a:r>
                      <a:r>
                        <a:rPr sz="2800" b="1" spc="-85" dirty="0">
                          <a:solidFill>
                            <a:schemeClr val="tx1"/>
                          </a:solidFill>
                          <a:latin typeface="Times New Roman" panose="02020603050405020304" pitchFamily="18" charset="0"/>
                          <a:cs typeface="Calibri"/>
                        </a:rPr>
                        <a:t> </a:t>
                      </a:r>
                      <a:r>
                        <a:rPr lang="en-US" sz="2800" b="1" spc="0" dirty="0">
                          <a:solidFill>
                            <a:schemeClr val="tx1"/>
                          </a:solidFill>
                          <a:latin typeface="Times New Roman" panose="02020603050405020304" pitchFamily="18" charset="0"/>
                          <a:cs typeface="Calibri"/>
                        </a:rPr>
                        <a:t>of</a:t>
                      </a:r>
                      <a:r>
                        <a:rPr lang="en-US" sz="2800" b="1" spc="0" baseline="0" dirty="0">
                          <a:solidFill>
                            <a:schemeClr val="tx1"/>
                          </a:solidFill>
                          <a:latin typeface="Times New Roman" panose="02020603050405020304" pitchFamily="18" charset="0"/>
                          <a:cs typeface="Calibri"/>
                        </a:rPr>
                        <a:t> ITAT</a:t>
                      </a:r>
                      <a:endParaRPr sz="2800" b="1" dirty="0">
                        <a:solidFill>
                          <a:schemeClr val="tx1"/>
                        </a:solidFill>
                        <a:latin typeface="Times New Roman" panose="02020603050405020304" pitchFamily="18" charset="0"/>
                        <a:cs typeface="Calibri"/>
                      </a:endParaRPr>
                    </a:p>
                  </a:txBody>
                  <a:tcPr marL="0" marR="0" marT="1298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4"/>
                  </a:ext>
                </a:extLst>
              </a:tr>
            </a:tbl>
          </a:graphicData>
        </a:graphic>
      </p:graphicFrame>
      <p:sp>
        <p:nvSpPr>
          <p:cNvPr id="8" name="object 8"/>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38</a:t>
            </a:fld>
            <a:endParaRPr sz="1284">
              <a:latin typeface="Calibri"/>
              <a:cs typeface="Calibri"/>
            </a:endParaRPr>
          </a:p>
        </p:txBody>
      </p:sp>
      <p:sp>
        <p:nvSpPr>
          <p:cNvPr id="9" name="Slide Number Placeholder 8">
            <a:extLst>
              <a:ext uri="{FF2B5EF4-FFF2-40B4-BE49-F238E27FC236}">
                <a16:creationId xmlns:a16="http://schemas.microsoft.com/office/drawing/2014/main" xmlns="" id="{15F11EDF-E4A7-D4CB-C4FC-EE47FC1F7C5E}"/>
              </a:ext>
            </a:extLst>
          </p:cNvPr>
          <p:cNvSpPr>
            <a:spLocks noGrp="1"/>
          </p:cNvSpPr>
          <p:nvPr>
            <p:ph type="sldNum" sz="quarter" idx="12"/>
          </p:nvPr>
        </p:nvSpPr>
        <p:spPr>
          <a:xfrm>
            <a:off x="11500018" y="6251440"/>
            <a:ext cx="461177" cy="438150"/>
          </a:xfrm>
        </p:spPr>
        <p:txBody>
          <a:bodyPr/>
          <a:lstStyle/>
          <a:p>
            <a:fld id="{663E248D-535E-4CA8-A429-9C3996B24BEF}" type="slidenum">
              <a:rPr lang="en-IN" sz="1600" smtClean="0">
                <a:solidFill>
                  <a:schemeClr val="tx1"/>
                </a:solidFill>
              </a:rPr>
              <a:t>38</a:t>
            </a:fld>
            <a:endParaRPr lang="en-IN" sz="1600" dirty="0">
              <a:solidFill>
                <a:schemeClr val="tx1"/>
              </a:solidFill>
            </a:endParaRPr>
          </a:p>
        </p:txBody>
      </p:sp>
      <p:sp>
        <p:nvSpPr>
          <p:cNvPr id="3" name="object 10">
            <a:extLst>
              <a:ext uri="{FF2B5EF4-FFF2-40B4-BE49-F238E27FC236}">
                <a16:creationId xmlns:a16="http://schemas.microsoft.com/office/drawing/2014/main" xmlns="" id="{C52C5792-5C84-4BE7-C525-722A734D3A70}"/>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3A05A8C0-D4EE-9A96-8264-A053A1488267}"/>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484959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18806" y="-94236"/>
            <a:ext cx="7354389" cy="932253"/>
          </a:xfrm>
          <a:prstGeom prst="rect">
            <a:avLst/>
          </a:prstGeom>
        </p:spPr>
        <p:txBody>
          <a:bodyPr vert="horz" wrap="square" lIns="0" tIns="435557" rIns="0" bIns="0" rtlCol="0" anchor="ctr">
            <a:spAutoFit/>
          </a:bodyPr>
          <a:lstStyle/>
          <a:p>
            <a:pPr marL="1656268">
              <a:lnSpc>
                <a:spcPct val="100000"/>
              </a:lnSpc>
              <a:spcBef>
                <a:spcPts val="92"/>
              </a:spcBef>
            </a:pPr>
            <a:r>
              <a:rPr sz="3200" b="1" i="1" spc="-9" dirty="0">
                <a:latin typeface="Times New Roman" panose="02020603050405020304" pitchFamily="18" charset="0"/>
                <a:cs typeface="Times New Roman" panose="02020603050405020304" pitchFamily="18" charset="0"/>
              </a:rPr>
              <a:t>Relevant </a:t>
            </a:r>
            <a:r>
              <a:rPr lang="en-US" sz="3200" b="1" i="1" spc="-9" dirty="0">
                <a:latin typeface="Times New Roman" panose="02020603050405020304" pitchFamily="18" charset="0"/>
                <a:cs typeface="Times New Roman" panose="02020603050405020304" pitchFamily="18" charset="0"/>
              </a:rPr>
              <a:t>Rules</a:t>
            </a:r>
            <a:r>
              <a:rPr sz="3200" b="1" i="1" spc="-9" dirty="0">
                <a:latin typeface="Times New Roman" panose="02020603050405020304" pitchFamily="18" charset="0"/>
                <a:cs typeface="Times New Roman" panose="02020603050405020304" pitchFamily="18" charset="0"/>
              </a:rPr>
              <a:t> </a:t>
            </a:r>
            <a:r>
              <a:rPr lang="en-IN" sz="3200" b="1" i="1" spc="-9" dirty="0">
                <a:latin typeface="Times New Roman" panose="02020603050405020304" pitchFamily="18" charset="0"/>
                <a:cs typeface="Times New Roman" panose="02020603050405020304" pitchFamily="18" charset="0"/>
              </a:rPr>
              <a:t>…</a:t>
            </a:r>
            <a:endParaRPr sz="3200" b="1" i="1" spc="-9" dirty="0">
              <a:latin typeface="Times New Roman" panose="02020603050405020304" pitchFamily="18" charset="0"/>
              <a:cs typeface="Times New Roman" panose="02020603050405020304" pitchFamily="18" charset="0"/>
            </a:endParaRPr>
          </a:p>
        </p:txBody>
      </p:sp>
      <p:graphicFrame>
        <p:nvGraphicFramePr>
          <p:cNvPr id="4" name="object 4"/>
          <p:cNvGraphicFramePr>
            <a:graphicFrameLocks noGrp="1"/>
          </p:cNvGraphicFramePr>
          <p:nvPr>
            <p:extLst>
              <p:ext uri="{D42A27DB-BD31-4B8C-83A1-F6EECF244321}">
                <p14:modId xmlns:p14="http://schemas.microsoft.com/office/powerpoint/2010/main" val="3179130310"/>
              </p:ext>
            </p:extLst>
          </p:nvPr>
        </p:nvGraphicFramePr>
        <p:xfrm>
          <a:off x="1437269" y="972506"/>
          <a:ext cx="9317461" cy="5419995"/>
        </p:xfrm>
        <a:graphic>
          <a:graphicData uri="http://schemas.openxmlformats.org/drawingml/2006/table">
            <a:tbl>
              <a:tblPr firstRow="1" bandRow="1">
                <a:tableStyleId>{2D5ABB26-0587-4C30-8999-92F81FD0307C}</a:tableStyleId>
              </a:tblPr>
              <a:tblGrid>
                <a:gridCol w="1623438">
                  <a:extLst>
                    <a:ext uri="{9D8B030D-6E8A-4147-A177-3AD203B41FA5}">
                      <a16:colId xmlns:a16="http://schemas.microsoft.com/office/drawing/2014/main" xmlns="" val="20000"/>
                    </a:ext>
                  </a:extLst>
                </a:gridCol>
                <a:gridCol w="7694023">
                  <a:extLst>
                    <a:ext uri="{9D8B030D-6E8A-4147-A177-3AD203B41FA5}">
                      <a16:colId xmlns:a16="http://schemas.microsoft.com/office/drawing/2014/main" xmlns="" val="20001"/>
                    </a:ext>
                  </a:extLst>
                </a:gridCol>
              </a:tblGrid>
              <a:tr h="374309">
                <a:tc>
                  <a:txBody>
                    <a:bodyPr/>
                    <a:lstStyle/>
                    <a:p>
                      <a:pPr algn="ctr">
                        <a:lnSpc>
                          <a:spcPct val="100000"/>
                        </a:lnSpc>
                        <a:spcBef>
                          <a:spcPts val="1005"/>
                        </a:spcBef>
                      </a:pPr>
                      <a:r>
                        <a:rPr sz="2400" b="0" spc="-10" dirty="0">
                          <a:solidFill>
                            <a:srgbClr val="FFFFFF"/>
                          </a:solidFill>
                          <a:latin typeface="Times New Roman" panose="02020603050405020304" pitchFamily="18" charset="0"/>
                          <a:cs typeface="Calibri"/>
                        </a:rPr>
                        <a:t>Section</a:t>
                      </a:r>
                      <a:endParaRPr sz="2400" b="0" dirty="0">
                        <a:latin typeface="Times New Roman" panose="02020603050405020304" pitchFamily="18" charset="0"/>
                        <a:cs typeface="Calibri"/>
                      </a:endParaRPr>
                    </a:p>
                  </a:txBody>
                  <a:tcPr marL="0" marR="0" marT="117017" marB="0">
                    <a:lnL w="190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005"/>
                        </a:spcBef>
                      </a:pPr>
                      <a:r>
                        <a:rPr sz="2400" b="0" spc="-10" dirty="0">
                          <a:solidFill>
                            <a:srgbClr val="FFFFFF"/>
                          </a:solidFill>
                          <a:latin typeface="Times New Roman" panose="02020603050405020304" pitchFamily="18" charset="0"/>
                          <a:cs typeface="Calibri"/>
                        </a:rPr>
                        <a:t>Brief</a:t>
                      </a:r>
                      <a:endParaRPr sz="2400" b="0" dirty="0">
                        <a:latin typeface="Times New Roman" panose="02020603050405020304" pitchFamily="18" charset="0"/>
                        <a:cs typeface="Calibri"/>
                      </a:endParaRPr>
                    </a:p>
                  </a:txBody>
                  <a:tcPr marL="0" marR="0" marT="117017"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374309">
                <a:tc>
                  <a:txBody>
                    <a:bodyPr/>
                    <a:lstStyle/>
                    <a:p>
                      <a:pPr algn="ctr">
                        <a:lnSpc>
                          <a:spcPct val="100000"/>
                        </a:lnSpc>
                        <a:spcBef>
                          <a:spcPts val="1005"/>
                        </a:spcBef>
                      </a:pPr>
                      <a:r>
                        <a:rPr lang="en-US" sz="2400" b="1" spc="-20" dirty="0">
                          <a:solidFill>
                            <a:schemeClr val="tx1"/>
                          </a:solidFill>
                          <a:latin typeface="Times New Roman" panose="02020603050405020304" pitchFamily="18" charset="0"/>
                          <a:cs typeface="Calibri"/>
                        </a:rPr>
                        <a:t>8</a:t>
                      </a:r>
                      <a:endParaRPr sz="2400" b="1" dirty="0">
                        <a:solidFill>
                          <a:schemeClr val="tx1"/>
                        </a:solidFill>
                        <a:latin typeface="Times New Roman" panose="02020603050405020304" pitchFamily="18" charset="0"/>
                        <a:cs typeface="Calibri"/>
                      </a:endParaRPr>
                    </a:p>
                  </a:txBody>
                  <a:tcPr marL="0" marR="0" marT="117017" marB="0">
                    <a:lnL w="1905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tc>
                  <a:txBody>
                    <a:bodyPr/>
                    <a:lstStyle/>
                    <a:p>
                      <a:r>
                        <a:rPr lang="en-US" sz="2400" b="1" dirty="0">
                          <a:latin typeface="Times New Roman" panose="02020603050405020304" pitchFamily="18" charset="0"/>
                        </a:rPr>
                        <a:t>Contents of Memorandum of Appeal</a:t>
                      </a:r>
                      <a:endParaRPr lang="en-IN" sz="2400" b="1" dirty="0">
                        <a:latin typeface="Times New Roman" panose="02020603050405020304" pitchFamily="18" charset="0"/>
                      </a:endParaRPr>
                    </a:p>
                  </a:txBody>
                  <a:tcPr marL="0" marR="0" marT="117017"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1"/>
                  </a:ext>
                </a:extLst>
              </a:tr>
              <a:tr h="381054">
                <a:tc>
                  <a:txBody>
                    <a:bodyPr/>
                    <a:lstStyle/>
                    <a:p>
                      <a:pPr algn="ctr">
                        <a:lnSpc>
                          <a:spcPct val="100000"/>
                        </a:lnSpc>
                        <a:spcBef>
                          <a:spcPts val="1075"/>
                        </a:spcBef>
                      </a:pPr>
                      <a:r>
                        <a:rPr lang="en-US" sz="2400" b="1" spc="-25" dirty="0">
                          <a:solidFill>
                            <a:schemeClr val="tx1"/>
                          </a:solidFill>
                          <a:latin typeface="Times New Roman" panose="02020603050405020304" pitchFamily="18" charset="0"/>
                          <a:cs typeface="Calibri"/>
                        </a:rPr>
                        <a:t>9</a:t>
                      </a:r>
                      <a:endParaRPr sz="2400" b="1" dirty="0">
                        <a:solidFill>
                          <a:schemeClr val="tx1"/>
                        </a:solidFill>
                        <a:latin typeface="Times New Roman" panose="02020603050405020304" pitchFamily="18" charset="0"/>
                        <a:cs typeface="Calibri"/>
                      </a:endParaRPr>
                    </a:p>
                  </a:txBody>
                  <a:tcPr marL="0" marR="0" marT="125167"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r>
                        <a:rPr lang="en-US" sz="2400" b="1" dirty="0">
                          <a:latin typeface="Times New Roman" panose="02020603050405020304" pitchFamily="18" charset="0"/>
                        </a:rPr>
                        <a:t>What to Accompany Memorandum of Appeal</a:t>
                      </a:r>
                      <a:endParaRPr lang="en-IN" sz="2400" b="1" dirty="0">
                        <a:latin typeface="Times New Roman" panose="02020603050405020304" pitchFamily="18" charset="0"/>
                      </a:endParaRPr>
                    </a:p>
                  </a:txBody>
                  <a:tcPr marL="0" marR="0" marT="125167"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2"/>
                  </a:ext>
                </a:extLst>
              </a:tr>
              <a:tr h="384426">
                <a:tc>
                  <a:txBody>
                    <a:bodyPr/>
                    <a:lstStyle/>
                    <a:p>
                      <a:pPr algn="ctr"/>
                      <a:r>
                        <a:rPr lang="en-US" sz="2400" b="1" dirty="0">
                          <a:latin typeface="Times New Roman" panose="02020603050405020304" pitchFamily="18" charset="0"/>
                        </a:rPr>
                        <a:t>11/12</a:t>
                      </a:r>
                      <a:endParaRPr lang="en-IN" sz="2400" b="1" dirty="0">
                        <a:latin typeface="Times New Roman" panose="02020603050405020304" pitchFamily="18" charset="0"/>
                      </a:endParaRPr>
                    </a:p>
                  </a:txBody>
                  <a:tcPr marL="0" marR="0" marT="129242" marB="0">
                    <a:lnL w="1905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0D8E8"/>
                    </a:solidFill>
                  </a:tcPr>
                </a:tc>
                <a:tc>
                  <a:txBody>
                    <a:bodyPr/>
                    <a:lstStyle/>
                    <a:p>
                      <a:r>
                        <a:rPr lang="en-US" sz="2400" b="1" dirty="0">
                          <a:latin typeface="Times New Roman" panose="02020603050405020304" pitchFamily="18" charset="0"/>
                        </a:rPr>
                        <a:t>Memorandum of Cross Objections</a:t>
                      </a:r>
                      <a:endParaRPr lang="en-IN" sz="2400" b="1" dirty="0">
                        <a:latin typeface="Times New Roman" panose="02020603050405020304" pitchFamily="18" charset="0"/>
                      </a:endParaRPr>
                    </a:p>
                  </a:txBody>
                  <a:tcPr marL="0" marR="0" marT="129242"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10003"/>
                  </a:ext>
                </a:extLst>
              </a:tr>
              <a:tr h="384909">
                <a:tc>
                  <a:txBody>
                    <a:bodyPr/>
                    <a:lstStyle/>
                    <a:p>
                      <a:pPr algn="ctr">
                        <a:lnSpc>
                          <a:spcPct val="100000"/>
                        </a:lnSpc>
                        <a:spcBef>
                          <a:spcPts val="1110"/>
                        </a:spcBef>
                      </a:pPr>
                      <a:r>
                        <a:rPr lang="en-US" sz="2400" b="1" spc="-25" dirty="0">
                          <a:solidFill>
                            <a:schemeClr val="tx1"/>
                          </a:solidFill>
                          <a:latin typeface="Times New Roman" panose="02020603050405020304" pitchFamily="18" charset="0"/>
                          <a:cs typeface="Calibri"/>
                        </a:rPr>
                        <a:t>13/14</a:t>
                      </a:r>
                      <a:endParaRPr sz="2400" b="1" dirty="0">
                        <a:solidFill>
                          <a:schemeClr val="tx1"/>
                        </a:solidFill>
                        <a:latin typeface="Times New Roman" panose="02020603050405020304" pitchFamily="18" charset="0"/>
                        <a:cs typeface="Calibri"/>
                      </a:endParaRPr>
                    </a:p>
                  </a:txBody>
                  <a:tcPr marL="0" marR="0" marT="129242"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400" b="1" dirty="0">
                          <a:latin typeface="Times New Roman" panose="02020603050405020304" pitchFamily="18" charset="0"/>
                        </a:rPr>
                        <a:t>Rectification</a:t>
                      </a:r>
                      <a:r>
                        <a:rPr lang="en-US" sz="2400" b="1" baseline="0" dirty="0">
                          <a:latin typeface="Times New Roman" panose="02020603050405020304" pitchFamily="18" charset="0"/>
                        </a:rPr>
                        <a:t> Petition </a:t>
                      </a:r>
                      <a:endParaRPr lang="en-IN" sz="2400" b="1" dirty="0">
                        <a:latin typeface="Times New Roman" panose="02020603050405020304" pitchFamily="18" charset="0"/>
                      </a:endParaRPr>
                    </a:p>
                  </a:txBody>
                  <a:tcPr marL="0" marR="0" marT="129242"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4"/>
                  </a:ext>
                </a:extLst>
              </a:tr>
              <a:tr h="384909">
                <a:tc>
                  <a:txBody>
                    <a:bodyPr/>
                    <a:lstStyle/>
                    <a:p>
                      <a:pPr algn="ctr">
                        <a:lnSpc>
                          <a:spcPct val="100000"/>
                        </a:lnSpc>
                        <a:spcBef>
                          <a:spcPts val="1115"/>
                        </a:spcBef>
                      </a:pPr>
                      <a:r>
                        <a:rPr lang="en-US" sz="2400" b="1" spc="-25" dirty="0">
                          <a:solidFill>
                            <a:schemeClr val="tx1"/>
                          </a:solidFill>
                          <a:latin typeface="Times New Roman" panose="02020603050405020304" pitchFamily="18" charset="0"/>
                          <a:cs typeface="Calibri"/>
                        </a:rPr>
                        <a:t>15</a:t>
                      </a:r>
                      <a:endParaRPr sz="2400" b="1" dirty="0">
                        <a:solidFill>
                          <a:schemeClr val="tx1"/>
                        </a:solidFill>
                        <a:latin typeface="Times New Roman" panose="02020603050405020304" pitchFamily="18" charset="0"/>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400" b="1" dirty="0">
                          <a:latin typeface="Times New Roman" panose="02020603050405020304" pitchFamily="18" charset="0"/>
                        </a:rPr>
                        <a:t>Change of Address – communication</a:t>
                      </a:r>
                      <a:r>
                        <a:rPr lang="en-US" sz="2400" b="1" baseline="0" dirty="0">
                          <a:latin typeface="Times New Roman" panose="02020603050405020304" pitchFamily="18" charset="0"/>
                        </a:rPr>
                        <a:t> </a:t>
                      </a:r>
                      <a:endParaRPr lang="en-IN" sz="24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5"/>
                  </a:ext>
                </a:extLst>
              </a:tr>
              <a:tr h="384909">
                <a:tc>
                  <a:txBody>
                    <a:bodyPr/>
                    <a:lstStyle/>
                    <a:p>
                      <a:pPr algn="ctr">
                        <a:lnSpc>
                          <a:spcPct val="100000"/>
                        </a:lnSpc>
                        <a:spcBef>
                          <a:spcPts val="1115"/>
                        </a:spcBef>
                      </a:pPr>
                      <a:r>
                        <a:rPr lang="en-US" sz="2400" b="1" dirty="0">
                          <a:solidFill>
                            <a:schemeClr val="tx1"/>
                          </a:solidFill>
                          <a:latin typeface="Times New Roman" panose="02020603050405020304" pitchFamily="18" charset="0"/>
                          <a:cs typeface="Calibri"/>
                        </a:rPr>
                        <a:t>16/17</a:t>
                      </a:r>
                      <a:endParaRPr sz="2400" b="1" dirty="0">
                        <a:solidFill>
                          <a:schemeClr val="tx1"/>
                        </a:solidFill>
                        <a:latin typeface="Times New Roman" panose="02020603050405020304" pitchFamily="18" charset="0"/>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400" b="1" dirty="0">
                          <a:latin typeface="Times New Roman" panose="02020603050405020304" pitchFamily="18" charset="0"/>
                        </a:rPr>
                        <a:t>Stay Applications</a:t>
                      </a:r>
                      <a:endParaRPr lang="en-IN" sz="24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6"/>
                  </a:ext>
                </a:extLst>
              </a:tr>
              <a:tr h="384909">
                <a:tc>
                  <a:txBody>
                    <a:bodyPr/>
                    <a:lstStyle/>
                    <a:p>
                      <a:pPr algn="ctr">
                        <a:lnSpc>
                          <a:spcPct val="100000"/>
                        </a:lnSpc>
                        <a:spcBef>
                          <a:spcPts val="1115"/>
                        </a:spcBef>
                      </a:pPr>
                      <a:r>
                        <a:rPr lang="en-US" sz="2400" b="1" dirty="0">
                          <a:solidFill>
                            <a:schemeClr val="tx1"/>
                          </a:solidFill>
                          <a:latin typeface="Times New Roman" panose="02020603050405020304" pitchFamily="18" charset="0"/>
                          <a:cs typeface="Calibri"/>
                        </a:rPr>
                        <a:t>19</a:t>
                      </a:r>
                      <a:endParaRPr sz="2400" b="1" dirty="0">
                        <a:solidFill>
                          <a:schemeClr val="tx1"/>
                        </a:solidFill>
                        <a:latin typeface="Times New Roman" panose="02020603050405020304" pitchFamily="18" charset="0"/>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400" b="1" dirty="0">
                          <a:latin typeface="Times New Roman" panose="02020603050405020304" pitchFamily="18" charset="0"/>
                        </a:rPr>
                        <a:t>Defect</a:t>
                      </a:r>
                      <a:r>
                        <a:rPr lang="en-US" sz="2400" b="1" baseline="0" dirty="0">
                          <a:latin typeface="Times New Roman" panose="02020603050405020304" pitchFamily="18" charset="0"/>
                        </a:rPr>
                        <a:t> Notice and curing of the same</a:t>
                      </a:r>
                      <a:endParaRPr lang="en-IN" sz="24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7"/>
                  </a:ext>
                </a:extLst>
              </a:tr>
              <a:tr h="384909">
                <a:tc>
                  <a:txBody>
                    <a:bodyPr/>
                    <a:lstStyle/>
                    <a:p>
                      <a:pPr algn="ctr">
                        <a:lnSpc>
                          <a:spcPct val="100000"/>
                        </a:lnSpc>
                        <a:spcBef>
                          <a:spcPts val="1115"/>
                        </a:spcBef>
                      </a:pPr>
                      <a:r>
                        <a:rPr lang="en-US" sz="2400" b="1" dirty="0">
                          <a:solidFill>
                            <a:schemeClr val="tx1"/>
                          </a:solidFill>
                          <a:latin typeface="Times New Roman" panose="02020603050405020304" pitchFamily="18" charset="0"/>
                          <a:cs typeface="Calibri"/>
                        </a:rPr>
                        <a:t>22</a:t>
                      </a:r>
                      <a:endParaRPr sz="2400" b="1" dirty="0">
                        <a:solidFill>
                          <a:schemeClr val="tx1"/>
                        </a:solidFill>
                        <a:latin typeface="Times New Roman" panose="02020603050405020304" pitchFamily="18" charset="0"/>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400" b="1" dirty="0">
                          <a:latin typeface="Times New Roman" panose="02020603050405020304" pitchFamily="18" charset="0"/>
                        </a:rPr>
                        <a:t>Out</a:t>
                      </a:r>
                      <a:r>
                        <a:rPr lang="en-US" sz="2400" b="1" baseline="0" dirty="0">
                          <a:latin typeface="Times New Roman" panose="02020603050405020304" pitchFamily="18" charset="0"/>
                        </a:rPr>
                        <a:t> of Turn Hearings </a:t>
                      </a:r>
                      <a:endParaRPr lang="en-IN" sz="24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8"/>
                  </a:ext>
                </a:extLst>
              </a:tr>
              <a:tr h="389907">
                <a:tc>
                  <a:txBody>
                    <a:bodyPr/>
                    <a:lstStyle/>
                    <a:p>
                      <a:pPr algn="ctr">
                        <a:lnSpc>
                          <a:spcPct val="100000"/>
                        </a:lnSpc>
                        <a:spcBef>
                          <a:spcPts val="1115"/>
                        </a:spcBef>
                      </a:pPr>
                      <a:r>
                        <a:rPr lang="en-US" sz="2400" b="1" dirty="0">
                          <a:solidFill>
                            <a:schemeClr val="tx1"/>
                          </a:solidFill>
                          <a:latin typeface="Times New Roman" panose="02020603050405020304" pitchFamily="18" charset="0"/>
                          <a:cs typeface="Calibri"/>
                        </a:rPr>
                        <a:t>24</a:t>
                      </a:r>
                      <a:endParaRPr sz="2400" b="1" dirty="0">
                        <a:solidFill>
                          <a:schemeClr val="tx1"/>
                        </a:solidFill>
                        <a:latin typeface="Times New Roman" panose="02020603050405020304" pitchFamily="18" charset="0"/>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400" b="1" dirty="0">
                          <a:latin typeface="Times New Roman" panose="02020603050405020304" pitchFamily="18" charset="0"/>
                        </a:rPr>
                        <a:t>Preparation of paper books </a:t>
                      </a:r>
                      <a:endParaRPr lang="en-IN" sz="24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9"/>
                  </a:ext>
                </a:extLst>
              </a:tr>
              <a:tr h="389907">
                <a:tc>
                  <a:txBody>
                    <a:bodyPr/>
                    <a:lstStyle/>
                    <a:p>
                      <a:pPr algn="ctr">
                        <a:lnSpc>
                          <a:spcPct val="100000"/>
                        </a:lnSpc>
                        <a:spcBef>
                          <a:spcPts val="1115"/>
                        </a:spcBef>
                      </a:pPr>
                      <a:r>
                        <a:rPr lang="en-US" sz="2400" b="1" dirty="0">
                          <a:solidFill>
                            <a:schemeClr val="tx1"/>
                          </a:solidFill>
                          <a:latin typeface="Times New Roman" panose="02020603050405020304" pitchFamily="18" charset="0"/>
                          <a:cs typeface="Calibri"/>
                        </a:rPr>
                        <a:t>25</a:t>
                      </a:r>
                      <a:endParaRPr sz="2400" b="1" dirty="0">
                        <a:solidFill>
                          <a:schemeClr val="tx1"/>
                        </a:solidFill>
                        <a:latin typeface="Times New Roman" panose="02020603050405020304" pitchFamily="18" charset="0"/>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CF3"/>
                    </a:solidFill>
                  </a:tcPr>
                </a:tc>
                <a:tc>
                  <a:txBody>
                    <a:bodyPr/>
                    <a:lstStyle/>
                    <a:p>
                      <a:r>
                        <a:rPr lang="en-US" sz="2400" b="1" dirty="0">
                          <a:latin typeface="Times New Roman" panose="02020603050405020304" pitchFamily="18" charset="0"/>
                        </a:rPr>
                        <a:t>Production of additional evidence before tribunal</a:t>
                      </a:r>
                      <a:endParaRPr lang="en-IN" sz="24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10"/>
                  </a:ext>
                </a:extLst>
              </a:tr>
            </a:tbl>
          </a:graphicData>
        </a:graphic>
      </p:graphicFrame>
      <p:sp>
        <p:nvSpPr>
          <p:cNvPr id="9" name="Slide Number Placeholder 8">
            <a:extLst>
              <a:ext uri="{FF2B5EF4-FFF2-40B4-BE49-F238E27FC236}">
                <a16:creationId xmlns:a16="http://schemas.microsoft.com/office/drawing/2014/main" xmlns="" id="{4C105584-B354-0A97-9BA1-96BF83A05413}"/>
              </a:ext>
            </a:extLst>
          </p:cNvPr>
          <p:cNvSpPr>
            <a:spLocks noGrp="1"/>
          </p:cNvSpPr>
          <p:nvPr>
            <p:ph type="sldNum" sz="quarter" idx="12"/>
          </p:nvPr>
        </p:nvSpPr>
        <p:spPr>
          <a:xfrm>
            <a:off x="11551638" y="6284327"/>
            <a:ext cx="456374" cy="438150"/>
          </a:xfrm>
        </p:spPr>
        <p:txBody>
          <a:bodyPr/>
          <a:lstStyle/>
          <a:p>
            <a:fld id="{663E248D-535E-4CA8-A429-9C3996B24BEF}" type="slidenum">
              <a:rPr lang="en-IN" sz="1600" smtClean="0">
                <a:solidFill>
                  <a:schemeClr val="tx1"/>
                </a:solidFill>
              </a:rPr>
              <a:t>39</a:t>
            </a:fld>
            <a:endParaRPr lang="en-IN" sz="1600" dirty="0">
              <a:solidFill>
                <a:schemeClr val="tx1"/>
              </a:solidFill>
            </a:endParaRPr>
          </a:p>
        </p:txBody>
      </p:sp>
      <p:sp>
        <p:nvSpPr>
          <p:cNvPr id="3" name="object 10">
            <a:extLst>
              <a:ext uri="{FF2B5EF4-FFF2-40B4-BE49-F238E27FC236}">
                <a16:creationId xmlns:a16="http://schemas.microsoft.com/office/drawing/2014/main" xmlns="" id="{3C2D4CC5-7826-B35E-2ABA-F51CD309BB9F}"/>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4ACC7278-7F7C-1DA9-2A2E-79F0B8D98FB9}"/>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9225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788983"/>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Appeal</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Before</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CIT (A)</a:t>
            </a:r>
            <a:endParaRPr sz="3200" b="1" i="1" spc="-9" dirty="0">
              <a:latin typeface="Times New Roman" panose="02020603050405020304" pitchFamily="18" charset="0"/>
              <a:cs typeface="Times New Roman" panose="02020603050405020304" pitchFamily="18" charset="0"/>
            </a:endParaRPr>
          </a:p>
        </p:txBody>
      </p:sp>
      <p:sp>
        <p:nvSpPr>
          <p:cNvPr id="10" name="object 10"/>
          <p:cNvSpPr/>
          <p:nvPr/>
        </p:nvSpPr>
        <p:spPr>
          <a:xfrm>
            <a:off x="167951" y="139960"/>
            <a:ext cx="11896531" cy="6624734"/>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4</a:t>
            </a:fld>
            <a:endParaRPr sz="1284" dirty="0">
              <a:latin typeface="Calibri"/>
              <a:cs typeface="Calibri"/>
            </a:endParaRPr>
          </a:p>
        </p:txBody>
      </p:sp>
      <p:sp>
        <p:nvSpPr>
          <p:cNvPr id="12" name="Rectangle 11"/>
          <p:cNvSpPr/>
          <p:nvPr/>
        </p:nvSpPr>
        <p:spPr>
          <a:xfrm>
            <a:off x="2184615" y="2690336"/>
            <a:ext cx="7822771" cy="2246769"/>
          </a:xfrm>
          <a:prstGeom prst="rect">
            <a:avLst/>
          </a:prstGeom>
        </p:spPr>
        <p:txBody>
          <a:bodyPr wrap="square">
            <a:spAutoFit/>
          </a:bodyPr>
          <a:lstStyle/>
          <a:p>
            <a:pPr marL="342900" indent="-342900" algn="just">
              <a:buFont typeface="Arial" panose="020B0604020202020204" pitchFamily="34" charset="0"/>
              <a:buChar char="•"/>
            </a:pPr>
            <a:r>
              <a:rPr lang="en-US" sz="2800" dirty="0">
                <a:latin typeface="Times New Roman" panose="02020603050405020304" pitchFamily="18" charset="0"/>
              </a:rPr>
              <a:t>Section 246 A to 249 of the Income Tax Act </a:t>
            </a:r>
          </a:p>
          <a:p>
            <a:pPr algn="just"/>
            <a:endParaRPr lang="en-US" sz="2800" dirty="0">
              <a:latin typeface="Times New Roman" panose="02020603050405020304" pitchFamily="18" charset="0"/>
            </a:endParaRPr>
          </a:p>
          <a:p>
            <a:pPr marL="342900" indent="-342900" algn="just">
              <a:buFont typeface="Arial" panose="020B0604020202020204" pitchFamily="34" charset="0"/>
              <a:buChar char="•"/>
            </a:pPr>
            <a:r>
              <a:rPr lang="en-US" sz="2800" dirty="0">
                <a:latin typeface="Times New Roman" panose="02020603050405020304" pitchFamily="18" charset="0"/>
              </a:rPr>
              <a:t>Rule 45 of Income Tax Rules</a:t>
            </a:r>
          </a:p>
          <a:p>
            <a:pPr marL="342900" indent="-342900" algn="just">
              <a:buFont typeface="Arial" panose="020B0604020202020204" pitchFamily="34" charset="0"/>
              <a:buChar char="•"/>
            </a:pPr>
            <a:endParaRPr lang="en-US" sz="2800" dirty="0">
              <a:latin typeface="Times New Roman" panose="02020603050405020304" pitchFamily="18" charset="0"/>
            </a:endParaRPr>
          </a:p>
          <a:p>
            <a:pPr marL="342900" indent="-342900" algn="just">
              <a:buFont typeface="Arial" panose="020B0604020202020204" pitchFamily="34" charset="0"/>
              <a:buChar char="•"/>
            </a:pPr>
            <a:r>
              <a:rPr lang="en-US" sz="2800" dirty="0">
                <a:latin typeface="Times New Roman" panose="02020603050405020304" pitchFamily="18" charset="0"/>
              </a:rPr>
              <a:t> E-appeal scheme as prescribed   </a:t>
            </a:r>
            <a:endParaRPr lang="en-IN" sz="2800"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xmlns="" id="{D0F96DE4-C20C-18C0-9443-BFC70583CEAD}"/>
              </a:ext>
            </a:extLst>
          </p:cNvPr>
          <p:cNvSpPr>
            <a:spLocks noGrp="1"/>
          </p:cNvSpPr>
          <p:nvPr>
            <p:ph type="sldNum" sz="quarter" idx="12"/>
          </p:nvPr>
        </p:nvSpPr>
        <p:spPr>
          <a:xfrm>
            <a:off x="11687034" y="6327996"/>
            <a:ext cx="262172" cy="365125"/>
          </a:xfrm>
        </p:spPr>
        <p:txBody>
          <a:bodyPr/>
          <a:lstStyle/>
          <a:p>
            <a:fld id="{663E248D-535E-4CA8-A429-9C3996B24BEF}" type="slidenum">
              <a:rPr lang="en-IN" sz="1600" smtClean="0">
                <a:solidFill>
                  <a:schemeClr val="tx1"/>
                </a:solidFill>
              </a:rPr>
              <a:t>4</a:t>
            </a:fld>
            <a:endParaRPr lang="en-IN" sz="1600" dirty="0">
              <a:solidFill>
                <a:schemeClr val="tx1"/>
              </a:solidFill>
            </a:endParaRPr>
          </a:p>
        </p:txBody>
      </p:sp>
      <p:sp>
        <p:nvSpPr>
          <p:cNvPr id="4" name="Flowchart: Connector 3">
            <a:extLst>
              <a:ext uri="{FF2B5EF4-FFF2-40B4-BE49-F238E27FC236}">
                <a16:creationId xmlns:a16="http://schemas.microsoft.com/office/drawing/2014/main" xmlns="" id="{9922CE66-6407-C431-A7B1-26F4F35174FB}"/>
              </a:ext>
            </a:extLst>
          </p:cNvPr>
          <p:cNvSpPr/>
          <p:nvPr/>
        </p:nvSpPr>
        <p:spPr>
          <a:xfrm>
            <a:off x="11592358" y="6291121"/>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3903186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18806" y="-113803"/>
            <a:ext cx="7354389" cy="932253"/>
          </a:xfrm>
          <a:prstGeom prst="rect">
            <a:avLst/>
          </a:prstGeom>
        </p:spPr>
        <p:txBody>
          <a:bodyPr vert="horz" wrap="square" lIns="0" tIns="435557" rIns="0" bIns="0" rtlCol="0" anchor="ctr">
            <a:spAutoFit/>
          </a:bodyPr>
          <a:lstStyle/>
          <a:p>
            <a:pPr marL="1656268">
              <a:lnSpc>
                <a:spcPct val="100000"/>
              </a:lnSpc>
              <a:spcBef>
                <a:spcPts val="92"/>
              </a:spcBef>
            </a:pPr>
            <a:r>
              <a:rPr sz="3200" b="1" i="1" spc="-9" dirty="0">
                <a:latin typeface="Times New Roman" panose="02020603050405020304" pitchFamily="18" charset="0"/>
                <a:cs typeface="Times New Roman" panose="02020603050405020304" pitchFamily="18" charset="0"/>
              </a:rPr>
              <a:t>Relevant </a:t>
            </a:r>
            <a:r>
              <a:rPr lang="en-US" sz="3200" b="1" i="1" spc="-9" dirty="0">
                <a:latin typeface="Times New Roman" panose="02020603050405020304" pitchFamily="18" charset="0"/>
                <a:cs typeface="Times New Roman" panose="02020603050405020304" pitchFamily="18" charset="0"/>
              </a:rPr>
              <a:t>Rules</a:t>
            </a:r>
            <a:r>
              <a:rPr sz="3200" b="1" i="1" spc="-9" dirty="0">
                <a:latin typeface="Times New Roman" panose="02020603050405020304" pitchFamily="18" charset="0"/>
                <a:cs typeface="Times New Roman" panose="02020603050405020304" pitchFamily="18" charset="0"/>
              </a:rPr>
              <a:t> …</a:t>
            </a:r>
          </a:p>
        </p:txBody>
      </p:sp>
      <p:graphicFrame>
        <p:nvGraphicFramePr>
          <p:cNvPr id="4" name="object 4"/>
          <p:cNvGraphicFramePr>
            <a:graphicFrameLocks noGrp="1"/>
          </p:cNvGraphicFramePr>
          <p:nvPr>
            <p:extLst>
              <p:ext uri="{D42A27DB-BD31-4B8C-83A1-F6EECF244321}">
                <p14:modId xmlns:p14="http://schemas.microsoft.com/office/powerpoint/2010/main" val="4010544649"/>
              </p:ext>
            </p:extLst>
          </p:nvPr>
        </p:nvGraphicFramePr>
        <p:xfrm>
          <a:off x="1306286" y="1364719"/>
          <a:ext cx="9706545" cy="4847640"/>
        </p:xfrm>
        <a:graphic>
          <a:graphicData uri="http://schemas.openxmlformats.org/drawingml/2006/table">
            <a:tbl>
              <a:tblPr firstRow="1" bandRow="1">
                <a:tableStyleId>{2D5ABB26-0587-4C30-8999-92F81FD0307C}</a:tableStyleId>
              </a:tblPr>
              <a:tblGrid>
                <a:gridCol w="1691231">
                  <a:extLst>
                    <a:ext uri="{9D8B030D-6E8A-4147-A177-3AD203B41FA5}">
                      <a16:colId xmlns:a16="http://schemas.microsoft.com/office/drawing/2014/main" xmlns="" val="20000"/>
                    </a:ext>
                  </a:extLst>
                </a:gridCol>
                <a:gridCol w="8015314">
                  <a:extLst>
                    <a:ext uri="{9D8B030D-6E8A-4147-A177-3AD203B41FA5}">
                      <a16:colId xmlns:a16="http://schemas.microsoft.com/office/drawing/2014/main" xmlns="" val="20001"/>
                    </a:ext>
                  </a:extLst>
                </a:gridCol>
              </a:tblGrid>
              <a:tr h="428339">
                <a:tc>
                  <a:txBody>
                    <a:bodyPr/>
                    <a:lstStyle/>
                    <a:p>
                      <a:pPr algn="ctr">
                        <a:lnSpc>
                          <a:spcPct val="100000"/>
                        </a:lnSpc>
                        <a:spcBef>
                          <a:spcPts val="1005"/>
                        </a:spcBef>
                      </a:pPr>
                      <a:r>
                        <a:rPr sz="2800" b="0" spc="-10" dirty="0">
                          <a:solidFill>
                            <a:srgbClr val="FFFFFF"/>
                          </a:solidFill>
                          <a:latin typeface="Times New Roman" panose="02020603050405020304" pitchFamily="18" charset="0"/>
                          <a:cs typeface="Calibri"/>
                        </a:rPr>
                        <a:t>Section</a:t>
                      </a:r>
                      <a:endParaRPr sz="2800" b="0" dirty="0">
                        <a:latin typeface="Times New Roman" panose="02020603050405020304" pitchFamily="18" charset="0"/>
                        <a:cs typeface="Calibri"/>
                      </a:endParaRPr>
                    </a:p>
                  </a:txBody>
                  <a:tcPr marL="0" marR="0" marT="117017" marB="0">
                    <a:lnL w="190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005"/>
                        </a:spcBef>
                      </a:pPr>
                      <a:r>
                        <a:rPr sz="2800" b="0" spc="-10" dirty="0">
                          <a:solidFill>
                            <a:srgbClr val="FFFFFF"/>
                          </a:solidFill>
                          <a:latin typeface="Times New Roman" panose="02020603050405020304" pitchFamily="18" charset="0"/>
                          <a:cs typeface="Calibri"/>
                        </a:rPr>
                        <a:t>Brief</a:t>
                      </a:r>
                      <a:endParaRPr sz="2800" b="0" dirty="0">
                        <a:latin typeface="Times New Roman" panose="02020603050405020304" pitchFamily="18" charset="0"/>
                        <a:cs typeface="Calibri"/>
                      </a:endParaRPr>
                    </a:p>
                  </a:txBody>
                  <a:tcPr marL="0" marR="0" marT="117017"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428339">
                <a:tc>
                  <a:txBody>
                    <a:bodyPr/>
                    <a:lstStyle/>
                    <a:p>
                      <a:pPr algn="ctr">
                        <a:lnSpc>
                          <a:spcPct val="100000"/>
                        </a:lnSpc>
                        <a:spcBef>
                          <a:spcPts val="1005"/>
                        </a:spcBef>
                      </a:pPr>
                      <a:r>
                        <a:rPr lang="en-US" sz="2800" b="1" spc="-20" dirty="0">
                          <a:solidFill>
                            <a:schemeClr val="tx1"/>
                          </a:solidFill>
                          <a:latin typeface="Times New Roman" panose="02020603050405020304" pitchFamily="18" charset="0"/>
                          <a:cs typeface="Calibri"/>
                        </a:rPr>
                        <a:t>30</a:t>
                      </a:r>
                      <a:endParaRPr sz="2800" b="1" dirty="0">
                        <a:solidFill>
                          <a:schemeClr val="tx1"/>
                        </a:solidFill>
                        <a:latin typeface="Times New Roman" panose="02020603050405020304" pitchFamily="18" charset="0"/>
                        <a:cs typeface="Calibri"/>
                      </a:endParaRPr>
                    </a:p>
                  </a:txBody>
                  <a:tcPr marL="0" marR="0" marT="117017" marB="0">
                    <a:lnL w="1905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tc>
                  <a:txBody>
                    <a:bodyPr/>
                    <a:lstStyle/>
                    <a:p>
                      <a:r>
                        <a:rPr lang="en-US" sz="2800" b="1" dirty="0">
                          <a:latin typeface="Times New Roman" panose="02020603050405020304" pitchFamily="18" charset="0"/>
                        </a:rPr>
                        <a:t>Adjournment of appeal </a:t>
                      </a:r>
                      <a:endParaRPr lang="en-IN" sz="2800" b="1" dirty="0">
                        <a:latin typeface="Times New Roman" panose="02020603050405020304" pitchFamily="18" charset="0"/>
                      </a:endParaRPr>
                    </a:p>
                  </a:txBody>
                  <a:tcPr marL="0" marR="0" marT="117017"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1"/>
                  </a:ext>
                </a:extLst>
              </a:tr>
              <a:tr h="436057">
                <a:tc>
                  <a:txBody>
                    <a:bodyPr/>
                    <a:lstStyle/>
                    <a:p>
                      <a:pPr algn="ctr"/>
                      <a:r>
                        <a:rPr lang="en-US" sz="2800" b="1" dirty="0">
                          <a:latin typeface="Times New Roman" panose="02020603050405020304" pitchFamily="18" charset="0"/>
                        </a:rPr>
                        <a:t>31</a:t>
                      </a:r>
                      <a:endParaRPr lang="en-IN" sz="2800" b="1" dirty="0">
                        <a:latin typeface="Times New Roman" panose="02020603050405020304" pitchFamily="18" charset="0"/>
                      </a:endParaRPr>
                    </a:p>
                  </a:txBody>
                  <a:tcPr marL="0" marR="0" marT="125167"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r>
                        <a:rPr lang="en-US" sz="2800" b="1" dirty="0">
                          <a:latin typeface="Times New Roman" panose="02020603050405020304" pitchFamily="18" charset="0"/>
                        </a:rPr>
                        <a:t>Continuation of appeal in case of death / insolvency of party</a:t>
                      </a:r>
                      <a:endParaRPr lang="en-IN" sz="2800" b="1" dirty="0">
                        <a:latin typeface="Times New Roman" panose="02020603050405020304" pitchFamily="18" charset="0"/>
                      </a:endParaRPr>
                    </a:p>
                  </a:txBody>
                  <a:tcPr marL="0" marR="0" marT="125167"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2"/>
                  </a:ext>
                </a:extLst>
              </a:tr>
              <a:tr h="439916">
                <a:tc>
                  <a:txBody>
                    <a:bodyPr/>
                    <a:lstStyle/>
                    <a:p>
                      <a:pPr algn="ctr"/>
                      <a:r>
                        <a:rPr lang="en-US" sz="2800" b="1" dirty="0">
                          <a:latin typeface="Times New Roman" panose="02020603050405020304" pitchFamily="18" charset="0"/>
                        </a:rPr>
                        <a:t>32/33</a:t>
                      </a:r>
                      <a:endParaRPr lang="en-IN" sz="2800" b="1" dirty="0">
                        <a:latin typeface="Times New Roman" panose="02020603050405020304" pitchFamily="18" charset="0"/>
                      </a:endParaRPr>
                    </a:p>
                  </a:txBody>
                  <a:tcPr marL="0" marR="0" marT="129242" marB="0">
                    <a:lnL w="1905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0D8E8"/>
                    </a:solidFill>
                  </a:tcPr>
                </a:tc>
                <a:tc>
                  <a:txBody>
                    <a:bodyPr/>
                    <a:lstStyle/>
                    <a:p>
                      <a:r>
                        <a:rPr lang="en-US" sz="2800" b="1" dirty="0">
                          <a:latin typeface="Times New Roman" panose="02020603050405020304" pitchFamily="18" charset="0"/>
                        </a:rPr>
                        <a:t>Hearing of appeal ex-parte</a:t>
                      </a:r>
                      <a:endParaRPr lang="en-IN" sz="2800" b="1" dirty="0">
                        <a:latin typeface="Times New Roman" panose="02020603050405020304" pitchFamily="18" charset="0"/>
                      </a:endParaRPr>
                    </a:p>
                  </a:txBody>
                  <a:tcPr marL="0" marR="0" marT="129242"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10003"/>
                  </a:ext>
                </a:extLst>
              </a:tr>
              <a:tr h="439916">
                <a:tc>
                  <a:txBody>
                    <a:bodyPr/>
                    <a:lstStyle/>
                    <a:p>
                      <a:pPr algn="ctr"/>
                      <a:r>
                        <a:rPr lang="en-US" sz="2800" b="1" dirty="0">
                          <a:latin typeface="Times New Roman" panose="02020603050405020304" pitchFamily="18" charset="0"/>
                        </a:rPr>
                        <a:t>34</a:t>
                      </a:r>
                      <a:endParaRPr lang="en-IN" sz="2800" b="1" dirty="0">
                        <a:latin typeface="Times New Roman" panose="02020603050405020304" pitchFamily="18" charset="0"/>
                      </a:endParaRPr>
                    </a:p>
                  </a:txBody>
                  <a:tcPr marL="0" marR="0" marT="129242"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Times New Roman" panose="02020603050405020304" pitchFamily="18" charset="0"/>
                        </a:rPr>
                        <a:t>Remand by Tribunal</a:t>
                      </a:r>
                      <a:endParaRPr lang="en-IN" sz="2800" b="1" dirty="0">
                        <a:latin typeface="Times New Roman" panose="02020603050405020304" pitchFamily="18" charset="0"/>
                      </a:endParaRPr>
                    </a:p>
                  </a:txBody>
                  <a:tcPr marL="0" marR="0" marT="129242"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4"/>
                  </a:ext>
                </a:extLst>
              </a:tr>
              <a:tr h="440468">
                <a:tc>
                  <a:txBody>
                    <a:bodyPr/>
                    <a:lstStyle/>
                    <a:p>
                      <a:pPr algn="ctr"/>
                      <a:r>
                        <a:rPr lang="en-US" sz="2800" b="1" dirty="0">
                          <a:latin typeface="Times New Roman" panose="02020603050405020304" pitchFamily="18" charset="0"/>
                        </a:rPr>
                        <a:t>36</a:t>
                      </a:r>
                      <a:endParaRPr lang="en-IN" sz="2800" b="1" dirty="0">
                        <a:latin typeface="Times New Roman" panose="02020603050405020304" pitchFamily="18" charset="0"/>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Times New Roman" panose="02020603050405020304" pitchFamily="18" charset="0"/>
                        </a:rPr>
                        <a:t>Procedure for dealing with a stay petition </a:t>
                      </a:r>
                      <a:endParaRPr lang="en-IN" sz="28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5"/>
                  </a:ext>
                </a:extLst>
              </a:tr>
              <a:tr h="440468">
                <a:tc>
                  <a:txBody>
                    <a:bodyPr/>
                    <a:lstStyle/>
                    <a:p>
                      <a:pPr algn="ctr"/>
                      <a:r>
                        <a:rPr lang="en-US" sz="2800" b="1" dirty="0">
                          <a:latin typeface="Times New Roman" panose="02020603050405020304" pitchFamily="18" charset="0"/>
                        </a:rPr>
                        <a:t>37</a:t>
                      </a:r>
                      <a:endParaRPr lang="en-IN" sz="2800" b="1" dirty="0">
                        <a:latin typeface="Times New Roman" panose="02020603050405020304" pitchFamily="18" charset="0"/>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Times New Roman" panose="02020603050405020304" pitchFamily="18" charset="0"/>
                        </a:rPr>
                        <a:t>Procedure to deal with Rectification application </a:t>
                      </a:r>
                      <a:endParaRPr lang="en-IN" sz="28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6"/>
                  </a:ext>
                </a:extLst>
              </a:tr>
              <a:tr h="440468">
                <a:tc>
                  <a:txBody>
                    <a:bodyPr/>
                    <a:lstStyle/>
                    <a:p>
                      <a:pPr algn="ctr"/>
                      <a:r>
                        <a:rPr lang="en-US" sz="2800" b="1" dirty="0">
                          <a:latin typeface="Times New Roman" panose="02020603050405020304" pitchFamily="18" charset="0"/>
                        </a:rPr>
                        <a:t>40</a:t>
                      </a:r>
                      <a:endParaRPr lang="en-IN" sz="2800" b="1" dirty="0">
                        <a:latin typeface="Times New Roman" panose="02020603050405020304" pitchFamily="18" charset="0"/>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Times New Roman" panose="02020603050405020304" pitchFamily="18" charset="0"/>
                        </a:rPr>
                        <a:t>Time Limit for passing orders</a:t>
                      </a:r>
                      <a:endParaRPr lang="en-IN" sz="28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7"/>
                  </a:ext>
                </a:extLst>
              </a:tr>
            </a:tbl>
          </a:graphicData>
        </a:graphic>
      </p:graphicFrame>
      <p:sp>
        <p:nvSpPr>
          <p:cNvPr id="8" name="object 8"/>
          <p:cNvSpPr txBox="1"/>
          <p:nvPr/>
        </p:nvSpPr>
        <p:spPr>
          <a:xfrm>
            <a:off x="9660400" y="6077928"/>
            <a:ext cx="319623"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40</a:t>
            </a:fld>
            <a:endParaRPr sz="1284" dirty="0">
              <a:latin typeface="Calibri"/>
              <a:cs typeface="Calibri"/>
            </a:endParaRPr>
          </a:p>
        </p:txBody>
      </p:sp>
      <p:sp>
        <p:nvSpPr>
          <p:cNvPr id="9" name="Slide Number Placeholder 8">
            <a:extLst>
              <a:ext uri="{FF2B5EF4-FFF2-40B4-BE49-F238E27FC236}">
                <a16:creationId xmlns:a16="http://schemas.microsoft.com/office/drawing/2014/main" xmlns="" id="{62BD759D-9A42-BA17-5ABB-BC1076049298}"/>
              </a:ext>
            </a:extLst>
          </p:cNvPr>
          <p:cNvSpPr>
            <a:spLocks noGrp="1"/>
          </p:cNvSpPr>
          <p:nvPr>
            <p:ph type="sldNum" sz="quarter" idx="12"/>
          </p:nvPr>
        </p:nvSpPr>
        <p:spPr>
          <a:xfrm>
            <a:off x="11500018" y="6244640"/>
            <a:ext cx="489514" cy="438150"/>
          </a:xfrm>
        </p:spPr>
        <p:txBody>
          <a:bodyPr/>
          <a:lstStyle/>
          <a:p>
            <a:fld id="{663E248D-535E-4CA8-A429-9C3996B24BEF}" type="slidenum">
              <a:rPr lang="en-IN" sz="1600" smtClean="0">
                <a:solidFill>
                  <a:schemeClr val="tx1"/>
                </a:solidFill>
              </a:rPr>
              <a:t>40</a:t>
            </a:fld>
            <a:endParaRPr lang="en-IN" sz="1600" dirty="0">
              <a:solidFill>
                <a:schemeClr val="tx1"/>
              </a:solidFill>
            </a:endParaRPr>
          </a:p>
        </p:txBody>
      </p:sp>
      <p:sp>
        <p:nvSpPr>
          <p:cNvPr id="3" name="object 10">
            <a:extLst>
              <a:ext uri="{FF2B5EF4-FFF2-40B4-BE49-F238E27FC236}">
                <a16:creationId xmlns:a16="http://schemas.microsoft.com/office/drawing/2014/main" xmlns="" id="{3C957ADE-A433-A9D6-A1E2-9BBBC8BA4A69}"/>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03C0F955-F63C-4619-F9AA-6136EF1C3FC8}"/>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4395910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48351" y="0"/>
            <a:ext cx="7354389" cy="932253"/>
          </a:xfrm>
          <a:prstGeom prst="rect">
            <a:avLst/>
          </a:prstGeom>
        </p:spPr>
        <p:txBody>
          <a:bodyPr vert="horz" wrap="square" lIns="0" tIns="435557" rIns="0" bIns="0" rtlCol="0" anchor="ctr">
            <a:spAutoFit/>
          </a:bodyPr>
          <a:lstStyle/>
          <a:p>
            <a:pPr marL="1656268">
              <a:lnSpc>
                <a:spcPct val="100000"/>
              </a:lnSpc>
              <a:spcBef>
                <a:spcPts val="92"/>
              </a:spcBef>
            </a:pPr>
            <a:r>
              <a:rPr sz="3200" b="1" i="1" spc="-9" dirty="0">
                <a:latin typeface="Times New Roman" panose="02020603050405020304" pitchFamily="18" charset="0"/>
                <a:cs typeface="Times New Roman" panose="02020603050405020304" pitchFamily="18" charset="0"/>
              </a:rPr>
              <a:t>Relevant </a:t>
            </a:r>
            <a:r>
              <a:rPr lang="en-US" sz="3200" b="1" i="1" spc="-9" dirty="0">
                <a:latin typeface="Times New Roman" panose="02020603050405020304" pitchFamily="18" charset="0"/>
                <a:cs typeface="Times New Roman" panose="02020603050405020304" pitchFamily="18" charset="0"/>
              </a:rPr>
              <a:t>Rules</a:t>
            </a:r>
            <a:r>
              <a:rPr sz="3200" b="1" i="1" spc="-9" dirty="0">
                <a:latin typeface="Times New Roman" panose="02020603050405020304" pitchFamily="18" charset="0"/>
                <a:cs typeface="Times New Roman" panose="02020603050405020304" pitchFamily="18" charset="0"/>
              </a:rPr>
              <a:t> …</a:t>
            </a:r>
          </a:p>
        </p:txBody>
      </p:sp>
      <p:graphicFrame>
        <p:nvGraphicFramePr>
          <p:cNvPr id="4" name="object 4"/>
          <p:cNvGraphicFramePr>
            <a:graphicFrameLocks noGrp="1"/>
          </p:cNvGraphicFramePr>
          <p:nvPr>
            <p:extLst>
              <p:ext uri="{D42A27DB-BD31-4B8C-83A1-F6EECF244321}">
                <p14:modId xmlns:p14="http://schemas.microsoft.com/office/powerpoint/2010/main" val="1297626559"/>
              </p:ext>
            </p:extLst>
          </p:nvPr>
        </p:nvGraphicFramePr>
        <p:xfrm>
          <a:off x="475861" y="1813453"/>
          <a:ext cx="11299371" cy="2945157"/>
        </p:xfrm>
        <a:graphic>
          <a:graphicData uri="http://schemas.openxmlformats.org/drawingml/2006/table">
            <a:tbl>
              <a:tblPr firstRow="1" bandRow="1">
                <a:tableStyleId>{2D5ABB26-0587-4C30-8999-92F81FD0307C}</a:tableStyleId>
              </a:tblPr>
              <a:tblGrid>
                <a:gridCol w="1968758">
                  <a:extLst>
                    <a:ext uri="{9D8B030D-6E8A-4147-A177-3AD203B41FA5}">
                      <a16:colId xmlns:a16="http://schemas.microsoft.com/office/drawing/2014/main" xmlns="" val="20000"/>
                    </a:ext>
                  </a:extLst>
                </a:gridCol>
                <a:gridCol w="9330613">
                  <a:extLst>
                    <a:ext uri="{9D8B030D-6E8A-4147-A177-3AD203B41FA5}">
                      <a16:colId xmlns:a16="http://schemas.microsoft.com/office/drawing/2014/main" xmlns="" val="20001"/>
                    </a:ext>
                  </a:extLst>
                </a:gridCol>
              </a:tblGrid>
              <a:tr h="578137">
                <a:tc>
                  <a:txBody>
                    <a:bodyPr/>
                    <a:lstStyle/>
                    <a:p>
                      <a:pPr algn="ctr">
                        <a:lnSpc>
                          <a:spcPct val="100000"/>
                        </a:lnSpc>
                        <a:spcBef>
                          <a:spcPts val="1005"/>
                        </a:spcBef>
                      </a:pPr>
                      <a:r>
                        <a:rPr sz="2800" b="0" spc="-10" dirty="0">
                          <a:solidFill>
                            <a:srgbClr val="FFFFFF"/>
                          </a:solidFill>
                          <a:latin typeface="Times New Roman" panose="02020603050405020304" pitchFamily="18" charset="0"/>
                          <a:cs typeface="Calibri"/>
                        </a:rPr>
                        <a:t>Section</a:t>
                      </a:r>
                      <a:endParaRPr sz="2800" b="0" dirty="0">
                        <a:latin typeface="Times New Roman" panose="02020603050405020304" pitchFamily="18" charset="0"/>
                        <a:cs typeface="Calibri"/>
                      </a:endParaRPr>
                    </a:p>
                  </a:txBody>
                  <a:tcPr marL="0" marR="0" marT="117017" marB="0">
                    <a:lnL w="190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005"/>
                        </a:spcBef>
                      </a:pPr>
                      <a:r>
                        <a:rPr sz="2800" b="0" spc="-10" dirty="0">
                          <a:solidFill>
                            <a:srgbClr val="FFFFFF"/>
                          </a:solidFill>
                          <a:latin typeface="Times New Roman" panose="02020603050405020304" pitchFamily="18" charset="0"/>
                          <a:cs typeface="Calibri"/>
                        </a:rPr>
                        <a:t>Brief</a:t>
                      </a:r>
                      <a:endParaRPr sz="2800" b="0" dirty="0">
                        <a:latin typeface="Times New Roman" panose="02020603050405020304" pitchFamily="18" charset="0"/>
                        <a:cs typeface="Calibri"/>
                      </a:endParaRPr>
                    </a:p>
                  </a:txBody>
                  <a:tcPr marL="0" marR="0" marT="117017"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591755">
                <a:tc>
                  <a:txBody>
                    <a:bodyPr/>
                    <a:lstStyle/>
                    <a:p>
                      <a:pPr algn="ctr"/>
                      <a:r>
                        <a:rPr lang="en-US" sz="2800" b="1" dirty="0">
                          <a:latin typeface="Times New Roman" panose="02020603050405020304" pitchFamily="18" charset="0"/>
                        </a:rPr>
                        <a:t>Form AT 1</a:t>
                      </a:r>
                      <a:endParaRPr lang="en-IN" sz="2800" b="1" dirty="0">
                        <a:latin typeface="Times New Roman" panose="02020603050405020304" pitchFamily="18" charset="0"/>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Times New Roman" panose="02020603050405020304" pitchFamily="18" charset="0"/>
                        </a:rPr>
                        <a:t>Application for rectification of mistake u/s 254(2)</a:t>
                      </a:r>
                      <a:endParaRPr lang="en-IN" sz="28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1"/>
                  </a:ext>
                </a:extLst>
              </a:tr>
              <a:tr h="591755">
                <a:tc>
                  <a:txBody>
                    <a:bodyPr/>
                    <a:lstStyle/>
                    <a:p>
                      <a:pPr algn="ctr"/>
                      <a:r>
                        <a:rPr lang="en-US" sz="2800" b="1" dirty="0">
                          <a:latin typeface="Times New Roman" panose="02020603050405020304" pitchFamily="18" charset="0"/>
                        </a:rPr>
                        <a:t>Form AT 2</a:t>
                      </a:r>
                      <a:endParaRPr lang="en-IN" sz="2800" b="1" dirty="0">
                        <a:latin typeface="Times New Roman" panose="02020603050405020304" pitchFamily="18" charset="0"/>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Times New Roman" panose="02020603050405020304" pitchFamily="18" charset="0"/>
                        </a:rPr>
                        <a:t>Application for stay of collection of taxes</a:t>
                      </a:r>
                      <a:endParaRPr lang="en-IN" sz="28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2"/>
                  </a:ext>
                </a:extLst>
              </a:tr>
              <a:tr h="591755">
                <a:tc>
                  <a:txBody>
                    <a:bodyPr/>
                    <a:lstStyle/>
                    <a:p>
                      <a:pPr algn="ctr"/>
                      <a:r>
                        <a:rPr lang="en-US" sz="2800" b="1" dirty="0">
                          <a:latin typeface="Times New Roman" panose="02020603050405020304" pitchFamily="18" charset="0"/>
                        </a:rPr>
                        <a:t>Form AT 3</a:t>
                      </a:r>
                      <a:endParaRPr lang="en-IN" sz="2800" b="1" dirty="0">
                        <a:latin typeface="Times New Roman" panose="02020603050405020304" pitchFamily="18" charset="0"/>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Times New Roman" panose="02020603050405020304" pitchFamily="18" charset="0"/>
                        </a:rPr>
                        <a:t>Communication of address/ email id / mobile </a:t>
                      </a:r>
                      <a:endParaRPr lang="en-IN" sz="28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3"/>
                  </a:ext>
                </a:extLst>
              </a:tr>
              <a:tr h="591755">
                <a:tc>
                  <a:txBody>
                    <a:bodyPr/>
                    <a:lstStyle/>
                    <a:p>
                      <a:pPr algn="ctr"/>
                      <a:r>
                        <a:rPr lang="en-US" sz="2800" b="1" dirty="0">
                          <a:latin typeface="Times New Roman" panose="02020603050405020304" pitchFamily="18" charset="0"/>
                        </a:rPr>
                        <a:t>Form AT 4</a:t>
                      </a:r>
                      <a:endParaRPr lang="en-IN" sz="2800" b="1" dirty="0">
                        <a:latin typeface="Times New Roman" panose="02020603050405020304" pitchFamily="18" charset="0"/>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CF3"/>
                    </a:solidFill>
                  </a:tcPr>
                </a:tc>
                <a:tc>
                  <a:txBody>
                    <a:bodyPr/>
                    <a:lstStyle/>
                    <a:p>
                      <a:r>
                        <a:rPr lang="en-US" sz="2800" b="1" dirty="0">
                          <a:latin typeface="Times New Roman" panose="02020603050405020304" pitchFamily="18" charset="0"/>
                        </a:rPr>
                        <a:t>Indexation and</a:t>
                      </a:r>
                      <a:r>
                        <a:rPr lang="en-US" sz="2800" b="1" baseline="0" dirty="0">
                          <a:latin typeface="Times New Roman" panose="02020603050405020304" pitchFamily="18" charset="0"/>
                        </a:rPr>
                        <a:t> certification of paper book</a:t>
                      </a:r>
                      <a:endParaRPr lang="en-IN" sz="2800" b="1" dirty="0">
                        <a:latin typeface="Times New Roman" panose="02020603050405020304" pitchFamily="18" charset="0"/>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4"/>
                  </a:ext>
                </a:extLst>
              </a:tr>
            </a:tbl>
          </a:graphicData>
        </a:graphic>
      </p:graphicFrame>
      <p:sp>
        <p:nvSpPr>
          <p:cNvPr id="8" name="object 8"/>
          <p:cNvSpPr txBox="1"/>
          <p:nvPr/>
        </p:nvSpPr>
        <p:spPr>
          <a:xfrm>
            <a:off x="9660400" y="6077928"/>
            <a:ext cx="319623"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41</a:t>
            </a:fld>
            <a:endParaRPr sz="1284" dirty="0">
              <a:latin typeface="Calibri"/>
              <a:cs typeface="Calibri"/>
            </a:endParaRPr>
          </a:p>
        </p:txBody>
      </p:sp>
      <p:sp>
        <p:nvSpPr>
          <p:cNvPr id="9" name="Slide Number Placeholder 8">
            <a:extLst>
              <a:ext uri="{FF2B5EF4-FFF2-40B4-BE49-F238E27FC236}">
                <a16:creationId xmlns:a16="http://schemas.microsoft.com/office/drawing/2014/main" xmlns="" id="{031103FB-66A7-A36D-C930-46664E6F6AEB}"/>
              </a:ext>
            </a:extLst>
          </p:cNvPr>
          <p:cNvSpPr>
            <a:spLocks noGrp="1"/>
          </p:cNvSpPr>
          <p:nvPr>
            <p:ph type="sldNum" sz="quarter" idx="12"/>
          </p:nvPr>
        </p:nvSpPr>
        <p:spPr>
          <a:xfrm>
            <a:off x="11518949" y="6244626"/>
            <a:ext cx="489063" cy="438150"/>
          </a:xfrm>
        </p:spPr>
        <p:txBody>
          <a:bodyPr/>
          <a:lstStyle/>
          <a:p>
            <a:fld id="{663E248D-535E-4CA8-A429-9C3996B24BEF}" type="slidenum">
              <a:rPr lang="en-IN" sz="1600" smtClean="0">
                <a:solidFill>
                  <a:schemeClr val="tx1"/>
                </a:solidFill>
              </a:rPr>
              <a:t>41</a:t>
            </a:fld>
            <a:endParaRPr lang="en-IN" sz="1600" dirty="0">
              <a:solidFill>
                <a:schemeClr val="tx1"/>
              </a:solidFill>
            </a:endParaRPr>
          </a:p>
        </p:txBody>
      </p:sp>
      <p:sp>
        <p:nvSpPr>
          <p:cNvPr id="3" name="object 10">
            <a:extLst>
              <a:ext uri="{FF2B5EF4-FFF2-40B4-BE49-F238E27FC236}">
                <a16:creationId xmlns:a16="http://schemas.microsoft.com/office/drawing/2014/main" xmlns="" id="{480AB5DC-82BA-DED6-107A-87BC31B369F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474EE246-BE37-219B-16A3-95FD596755E7}"/>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8641417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308808"/>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Appeal Before  ITAT</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42</a:t>
            </a:fld>
            <a:endParaRPr sz="1284">
              <a:latin typeface="Calibri"/>
              <a:cs typeface="Calibri"/>
            </a:endParaRPr>
          </a:p>
        </p:txBody>
      </p:sp>
      <p:sp>
        <p:nvSpPr>
          <p:cNvPr id="7" name="Rectangle 6"/>
          <p:cNvSpPr/>
          <p:nvPr/>
        </p:nvSpPr>
        <p:spPr>
          <a:xfrm>
            <a:off x="335901" y="1560701"/>
            <a:ext cx="11569959" cy="3397340"/>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Orders passed by JCIT (A) / CIT(A) under section 250 or any rectification orders passed on such orders</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Orders passed by PCCIT /PCIT /CIT under section 263</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Orders passed by PCCIT /PCIT /CIT rejecting registration u/s 12A or  80G</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 passed by AO giving effect to directions of Dispute Resolution Panel</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Orders passed by PCCIT /PCIT /CIT confirming any penalty</a:t>
            </a:r>
          </a:p>
        </p:txBody>
      </p:sp>
      <p:sp>
        <p:nvSpPr>
          <p:cNvPr id="12" name="Slide Number Placeholder 11">
            <a:extLst>
              <a:ext uri="{FF2B5EF4-FFF2-40B4-BE49-F238E27FC236}">
                <a16:creationId xmlns:a16="http://schemas.microsoft.com/office/drawing/2014/main" xmlns="" id="{96DBE1A4-3479-122F-9737-57731285155B}"/>
              </a:ext>
            </a:extLst>
          </p:cNvPr>
          <p:cNvSpPr>
            <a:spLocks noGrp="1"/>
          </p:cNvSpPr>
          <p:nvPr>
            <p:ph type="sldNum" sz="quarter" idx="12"/>
          </p:nvPr>
        </p:nvSpPr>
        <p:spPr>
          <a:xfrm>
            <a:off x="11500018" y="6251440"/>
            <a:ext cx="469015" cy="438150"/>
          </a:xfrm>
        </p:spPr>
        <p:txBody>
          <a:bodyPr/>
          <a:lstStyle/>
          <a:p>
            <a:fld id="{663E248D-535E-4CA8-A429-9C3996B24BEF}" type="slidenum">
              <a:rPr lang="en-IN" sz="1600" smtClean="0">
                <a:solidFill>
                  <a:schemeClr val="tx1"/>
                </a:solidFill>
              </a:rPr>
              <a:t>42</a:t>
            </a:fld>
            <a:endParaRPr lang="en-IN" sz="1600" dirty="0">
              <a:solidFill>
                <a:schemeClr val="tx1"/>
              </a:solidFill>
            </a:endParaRPr>
          </a:p>
        </p:txBody>
      </p:sp>
      <p:sp>
        <p:nvSpPr>
          <p:cNvPr id="3" name="object 10">
            <a:extLst>
              <a:ext uri="{FF2B5EF4-FFF2-40B4-BE49-F238E27FC236}">
                <a16:creationId xmlns:a16="http://schemas.microsoft.com/office/drawing/2014/main" xmlns="" id="{0C26402F-8F1B-A91D-AD49-14C6285E5AAD}"/>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773D337B-FDE5-9269-66AD-5A7CC63DD18E}"/>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0509602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418147"/>
            <a:ext cx="6472008"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Time Limit for filing Appeals</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43</a:t>
            </a:fld>
            <a:endParaRPr sz="1284">
              <a:latin typeface="Calibri"/>
              <a:cs typeface="Calibri"/>
            </a:endParaRPr>
          </a:p>
        </p:txBody>
      </p:sp>
      <p:sp>
        <p:nvSpPr>
          <p:cNvPr id="7" name="Rectangle 6"/>
          <p:cNvSpPr/>
          <p:nvPr/>
        </p:nvSpPr>
        <p:spPr>
          <a:xfrm>
            <a:off x="223935" y="1564115"/>
            <a:ext cx="11737910" cy="3957494"/>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Appeal can be filed by the </a:t>
            </a:r>
            <a:r>
              <a:rPr lang="en-US" sz="2800" dirty="0" err="1">
                <a:latin typeface="Times New Roman" panose="02020603050405020304" pitchFamily="18" charset="0"/>
              </a:rPr>
              <a:t>Assessee</a:t>
            </a:r>
            <a:r>
              <a:rPr lang="en-US" sz="2800" dirty="0">
                <a:latin typeface="Times New Roman" panose="02020603050405020304" pitchFamily="18" charset="0"/>
              </a:rPr>
              <a:t> as well as by the Revenue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Appeals to be presented within two months from the end of the month in which order sought to appealed </a:t>
            </a:r>
            <a:r>
              <a:rPr lang="en-US" sz="2800" b="1" u="sng" dirty="0">
                <a:latin typeface="Times New Roman" panose="02020603050405020304" pitchFamily="18" charset="0"/>
              </a:rPr>
              <a:t>is communicated to the </a:t>
            </a:r>
            <a:r>
              <a:rPr lang="en-US" sz="2800" b="1" u="sng" dirty="0" err="1">
                <a:latin typeface="Times New Roman" panose="02020603050405020304" pitchFamily="18" charset="0"/>
              </a:rPr>
              <a:t>assessee</a:t>
            </a:r>
            <a:r>
              <a:rPr lang="en-US" sz="2800" b="1" u="sng" dirty="0">
                <a:latin typeface="Times New Roman" panose="02020603050405020304" pitchFamily="18" charset="0"/>
              </a:rPr>
              <a:t> / PCIT</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Cross Objections by AO/</a:t>
            </a:r>
            <a:r>
              <a:rPr lang="en-US" sz="2800" dirty="0" err="1">
                <a:latin typeface="Times New Roman" panose="02020603050405020304" pitchFamily="18" charset="0"/>
              </a:rPr>
              <a:t>Assessee</a:t>
            </a:r>
            <a:r>
              <a:rPr lang="en-US" sz="2800" dirty="0">
                <a:latin typeface="Times New Roman" panose="02020603050405020304" pitchFamily="18" charset="0"/>
              </a:rPr>
              <a:t> can be filed within 30 days of receipt of notice of appeal filed by the other party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Tribunal can condone delay if sufficient cause for delay in proved </a:t>
            </a:r>
          </a:p>
          <a:p>
            <a:pPr marL="285750" indent="-285750" algn="just">
              <a:lnSpc>
                <a:spcPct val="130000"/>
              </a:lnSpc>
              <a:buFont typeface="Wingdings" panose="05000000000000000000" pitchFamily="2" charset="2"/>
              <a:buChar char="q"/>
            </a:pPr>
            <a:endParaRPr lang="en-US" sz="2800" dirty="0">
              <a:latin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53FF4E41-4F07-5100-3AE5-2234C337615E}"/>
              </a:ext>
            </a:extLst>
          </p:cNvPr>
          <p:cNvSpPr>
            <a:spLocks noGrp="1"/>
          </p:cNvSpPr>
          <p:nvPr>
            <p:ph type="sldNum" sz="quarter" idx="12"/>
          </p:nvPr>
        </p:nvSpPr>
        <p:spPr>
          <a:xfrm>
            <a:off x="11556488" y="6230182"/>
            <a:ext cx="440354" cy="479942"/>
          </a:xfrm>
        </p:spPr>
        <p:txBody>
          <a:bodyPr/>
          <a:lstStyle/>
          <a:p>
            <a:fld id="{663E248D-535E-4CA8-A429-9C3996B24BEF}" type="slidenum">
              <a:rPr lang="en-IN" sz="1600" smtClean="0">
                <a:solidFill>
                  <a:schemeClr val="tx1"/>
                </a:solidFill>
              </a:rPr>
              <a:t>43</a:t>
            </a:fld>
            <a:endParaRPr lang="en-IN" sz="1600" dirty="0">
              <a:solidFill>
                <a:schemeClr val="tx1"/>
              </a:solidFill>
            </a:endParaRPr>
          </a:p>
        </p:txBody>
      </p:sp>
      <p:sp>
        <p:nvSpPr>
          <p:cNvPr id="3" name="object 10">
            <a:extLst>
              <a:ext uri="{FF2B5EF4-FFF2-40B4-BE49-F238E27FC236}">
                <a16:creationId xmlns:a16="http://schemas.microsoft.com/office/drawing/2014/main" xmlns="" id="{717E85A3-D2C9-E7B2-7605-D39F0499FB0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58D45AC1-D8E2-4FCD-27C4-203110C56733}"/>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2789809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68212" y="201496"/>
            <a:ext cx="7655577" cy="504199"/>
          </a:xfrm>
          <a:prstGeom prst="rect">
            <a:avLst/>
          </a:prstGeom>
        </p:spPr>
        <p:txBody>
          <a:bodyPr vert="horz" wrap="square" lIns="0" tIns="11643" rIns="0" bIns="0" rtlCol="0" anchor="ctr">
            <a:spAutoFit/>
          </a:bodyPr>
          <a:lstStyle/>
          <a:p>
            <a:pPr marL="11643"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Filing fee</a:t>
            </a:r>
            <a:endParaRPr sz="3200" b="1" i="1" spc="-9" dirty="0">
              <a:latin typeface="Times New Roman" panose="02020603050405020304" pitchFamily="18" charset="0"/>
              <a:cs typeface="Times New Roman" panose="02020603050405020304" pitchFamily="18" charset="0"/>
            </a:endParaRPr>
          </a:p>
        </p:txBody>
      </p:sp>
      <p:sp>
        <p:nvSpPr>
          <p:cNvPr id="8" name="object 8"/>
          <p:cNvSpPr txBox="1">
            <a:spLocks noGrp="1"/>
          </p:cNvSpPr>
          <p:nvPr>
            <p:ph type="sldNum" sz="quarter" idx="12"/>
          </p:nvPr>
        </p:nvSpPr>
        <p:spPr>
          <a:xfrm>
            <a:off x="11525267" y="6345866"/>
            <a:ext cx="378300" cy="248573"/>
          </a:xfrm>
          <a:prstGeom prst="rect">
            <a:avLst/>
          </a:prstGeom>
        </p:spPr>
        <p:txBody>
          <a:bodyPr vert="horz" wrap="square" lIns="0" tIns="2329" rIns="0" bIns="0" rtlCol="0">
            <a:spAutoFit/>
          </a:bodyPr>
          <a:lstStyle/>
          <a:p>
            <a:pPr marL="57635">
              <a:spcBef>
                <a:spcPts val="18"/>
              </a:spcBef>
            </a:pPr>
            <a:fld id="{81D60167-4931-47E6-BA6A-407CBD079E47}" type="slidenum">
              <a:rPr sz="1600" spc="-23" dirty="0">
                <a:solidFill>
                  <a:schemeClr val="tx1"/>
                </a:solidFill>
              </a:rPr>
              <a:pPr marL="57635">
                <a:spcBef>
                  <a:spcPts val="18"/>
                </a:spcBef>
              </a:pPr>
              <a:t>44</a:t>
            </a:fld>
            <a:endParaRPr sz="1600" spc="-23" dirty="0">
              <a:solidFill>
                <a:schemeClr val="tx1"/>
              </a:solidFill>
            </a:endParaRPr>
          </a:p>
        </p:txBody>
      </p:sp>
      <p:graphicFrame>
        <p:nvGraphicFramePr>
          <p:cNvPr id="6" name="object 6"/>
          <p:cNvGraphicFramePr>
            <a:graphicFrameLocks noGrp="1"/>
          </p:cNvGraphicFramePr>
          <p:nvPr>
            <p:extLst>
              <p:ext uri="{D42A27DB-BD31-4B8C-83A1-F6EECF244321}">
                <p14:modId xmlns:p14="http://schemas.microsoft.com/office/powerpoint/2010/main" val="3631434396"/>
              </p:ext>
            </p:extLst>
          </p:nvPr>
        </p:nvGraphicFramePr>
        <p:xfrm>
          <a:off x="382556" y="1122949"/>
          <a:ext cx="11467322" cy="4963061"/>
        </p:xfrm>
        <a:graphic>
          <a:graphicData uri="http://schemas.openxmlformats.org/drawingml/2006/table">
            <a:tbl>
              <a:tblPr firstRow="1" bandRow="1">
                <a:tableStyleId>{2D5ABB26-0587-4C30-8999-92F81FD0307C}</a:tableStyleId>
              </a:tblPr>
              <a:tblGrid>
                <a:gridCol w="1221656">
                  <a:extLst>
                    <a:ext uri="{9D8B030D-6E8A-4147-A177-3AD203B41FA5}">
                      <a16:colId xmlns:a16="http://schemas.microsoft.com/office/drawing/2014/main" xmlns="" val="20000"/>
                    </a:ext>
                  </a:extLst>
                </a:gridCol>
                <a:gridCol w="7000163">
                  <a:extLst>
                    <a:ext uri="{9D8B030D-6E8A-4147-A177-3AD203B41FA5}">
                      <a16:colId xmlns:a16="http://schemas.microsoft.com/office/drawing/2014/main" xmlns="" val="20001"/>
                    </a:ext>
                  </a:extLst>
                </a:gridCol>
                <a:gridCol w="3245503">
                  <a:extLst>
                    <a:ext uri="{9D8B030D-6E8A-4147-A177-3AD203B41FA5}">
                      <a16:colId xmlns:a16="http://schemas.microsoft.com/office/drawing/2014/main" xmlns="" val="20002"/>
                    </a:ext>
                  </a:extLst>
                </a:gridCol>
              </a:tblGrid>
              <a:tr h="668498">
                <a:tc>
                  <a:txBody>
                    <a:bodyPr/>
                    <a:lstStyle/>
                    <a:p>
                      <a:pPr marL="96520">
                        <a:lnSpc>
                          <a:spcPct val="100000"/>
                        </a:lnSpc>
                        <a:spcBef>
                          <a:spcPts val="195"/>
                        </a:spcBef>
                      </a:pPr>
                      <a:r>
                        <a:rPr sz="2800" b="1" dirty="0">
                          <a:solidFill>
                            <a:schemeClr val="bg1"/>
                          </a:solidFill>
                          <a:latin typeface="Times New Roman" panose="02020603050405020304" pitchFamily="18" charset="0"/>
                          <a:cs typeface="Calibri"/>
                        </a:rPr>
                        <a:t>S.</a:t>
                      </a:r>
                      <a:r>
                        <a:rPr sz="2800" b="1" spc="-35" dirty="0">
                          <a:solidFill>
                            <a:schemeClr val="bg1"/>
                          </a:solidFill>
                          <a:latin typeface="Times New Roman" panose="02020603050405020304" pitchFamily="18" charset="0"/>
                          <a:cs typeface="Calibri"/>
                        </a:rPr>
                        <a:t> </a:t>
                      </a:r>
                      <a:r>
                        <a:rPr sz="2800" b="1" spc="-25" dirty="0">
                          <a:solidFill>
                            <a:schemeClr val="bg1"/>
                          </a:solidFill>
                          <a:latin typeface="Times New Roman" panose="02020603050405020304" pitchFamily="18" charset="0"/>
                          <a:cs typeface="Calibri"/>
                        </a:rPr>
                        <a:t>No.</a:t>
                      </a:r>
                      <a:endParaRPr sz="2800" b="1" dirty="0">
                        <a:solidFill>
                          <a:schemeClr val="bg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95"/>
                        </a:spcBef>
                      </a:pPr>
                      <a:r>
                        <a:rPr sz="2800" b="1" spc="-10" dirty="0">
                          <a:solidFill>
                            <a:schemeClr val="bg1"/>
                          </a:solidFill>
                          <a:latin typeface="Times New Roman" panose="02020603050405020304" pitchFamily="18" charset="0"/>
                          <a:cs typeface="Calibri"/>
                        </a:rPr>
                        <a:t>Particulars</a:t>
                      </a:r>
                      <a:endParaRPr sz="2800" b="1" dirty="0">
                        <a:solidFill>
                          <a:schemeClr val="bg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95"/>
                        </a:spcBef>
                      </a:pPr>
                      <a:r>
                        <a:rPr sz="2800" b="1" spc="-10" dirty="0">
                          <a:solidFill>
                            <a:schemeClr val="bg1"/>
                          </a:solidFill>
                          <a:latin typeface="Times New Roman" panose="02020603050405020304" pitchFamily="18" charset="0"/>
                          <a:cs typeface="Calibri"/>
                        </a:rPr>
                        <a:t>Amount</a:t>
                      </a:r>
                      <a:endParaRPr sz="2800" b="1" dirty="0">
                        <a:solidFill>
                          <a:schemeClr val="bg1"/>
                        </a:solidFill>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494553">
                <a:tc>
                  <a:txBody>
                    <a:bodyPr/>
                    <a:lstStyle/>
                    <a:p>
                      <a:pPr algn="ctr">
                        <a:lnSpc>
                          <a:spcPct val="100000"/>
                        </a:lnSpc>
                        <a:spcBef>
                          <a:spcPts val="195"/>
                        </a:spcBef>
                      </a:pPr>
                      <a:r>
                        <a:rPr sz="2800" b="1" spc="-50" dirty="0">
                          <a:solidFill>
                            <a:schemeClr val="tx1"/>
                          </a:solidFill>
                          <a:latin typeface="Times New Roman" panose="02020603050405020304" pitchFamily="18" charset="0"/>
                          <a:cs typeface="Calibri"/>
                        </a:rPr>
                        <a:t>1</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38100">
                      <a:solidFill>
                        <a:srgbClr val="FFFFFF"/>
                      </a:solidFill>
                      <a:prstDash val="solid"/>
                    </a:lnT>
                    <a:lnB w="19050">
                      <a:solidFill>
                        <a:srgbClr val="FFFFFF"/>
                      </a:solidFill>
                      <a:prstDash val="solid"/>
                    </a:lnB>
                    <a:solidFill>
                      <a:srgbClr val="D0D8E8"/>
                    </a:solidFill>
                  </a:tcPr>
                </a:tc>
                <a:tc>
                  <a:txBody>
                    <a:bodyPr/>
                    <a:lstStyle/>
                    <a:p>
                      <a:pPr marL="90805">
                        <a:lnSpc>
                          <a:spcPct val="100000"/>
                        </a:lnSpc>
                        <a:spcBef>
                          <a:spcPts val="195"/>
                        </a:spcBef>
                      </a:pPr>
                      <a:r>
                        <a:rPr sz="2800" b="1" dirty="0">
                          <a:solidFill>
                            <a:schemeClr val="tx1"/>
                          </a:solidFill>
                          <a:latin typeface="Times New Roman" panose="02020603050405020304" pitchFamily="18" charset="0"/>
                          <a:cs typeface="Calibri"/>
                        </a:rPr>
                        <a:t>Assessed</a:t>
                      </a:r>
                      <a:r>
                        <a:rPr sz="2800" b="1" spc="-6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total</a:t>
                      </a:r>
                      <a:r>
                        <a:rPr sz="2800" b="1" spc="-5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income</a:t>
                      </a:r>
                      <a:r>
                        <a:rPr sz="2800" b="1" spc="-5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Rs.1</a:t>
                      </a:r>
                      <a:r>
                        <a:rPr sz="2800" b="1" spc="-3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lakh</a:t>
                      </a:r>
                      <a:r>
                        <a:rPr sz="2800" b="1" spc="-4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or</a:t>
                      </a:r>
                      <a:r>
                        <a:rPr sz="2800" b="1" spc="-45" dirty="0">
                          <a:solidFill>
                            <a:schemeClr val="tx1"/>
                          </a:solidFill>
                          <a:latin typeface="Times New Roman" panose="02020603050405020304" pitchFamily="18" charset="0"/>
                          <a:cs typeface="Calibri"/>
                        </a:rPr>
                        <a:t> </a:t>
                      </a:r>
                      <a:r>
                        <a:rPr sz="2800" b="1" spc="-20" dirty="0">
                          <a:solidFill>
                            <a:schemeClr val="tx1"/>
                          </a:solidFill>
                          <a:latin typeface="Times New Roman" panose="02020603050405020304" pitchFamily="18" charset="0"/>
                          <a:cs typeface="Calibri"/>
                        </a:rPr>
                        <a:t>less</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38100">
                      <a:solidFill>
                        <a:srgbClr val="FFFFFF"/>
                      </a:solidFill>
                      <a:prstDash val="solid"/>
                    </a:lnT>
                    <a:lnB w="19050">
                      <a:solidFill>
                        <a:srgbClr val="FFFFFF"/>
                      </a:solidFill>
                      <a:prstDash val="solid"/>
                    </a:lnB>
                    <a:solidFill>
                      <a:srgbClr val="D0D8E8"/>
                    </a:solidFill>
                  </a:tcPr>
                </a:tc>
                <a:tc>
                  <a:txBody>
                    <a:bodyPr/>
                    <a:lstStyle/>
                    <a:p>
                      <a:pPr algn="ctr">
                        <a:lnSpc>
                          <a:spcPct val="100000"/>
                        </a:lnSpc>
                        <a:spcBef>
                          <a:spcPts val="195"/>
                        </a:spcBef>
                      </a:pPr>
                      <a:r>
                        <a:rPr sz="2800" b="1" spc="-10" dirty="0">
                          <a:solidFill>
                            <a:schemeClr val="tx1"/>
                          </a:solidFill>
                          <a:latin typeface="Times New Roman" panose="02020603050405020304" pitchFamily="18" charset="0"/>
                          <a:cs typeface="Calibri"/>
                        </a:rPr>
                        <a:t>Rs.5</a:t>
                      </a:r>
                      <a:r>
                        <a:rPr lang="en-US" sz="2800" b="1" spc="-10" dirty="0">
                          <a:solidFill>
                            <a:schemeClr val="tx1"/>
                          </a:solidFill>
                          <a:latin typeface="Times New Roman" panose="02020603050405020304" pitchFamily="18" charset="0"/>
                          <a:cs typeface="Calibri"/>
                        </a:rPr>
                        <a:t>0</a:t>
                      </a:r>
                      <a:r>
                        <a:rPr sz="2800" b="1" spc="-10" dirty="0">
                          <a:solidFill>
                            <a:schemeClr val="tx1"/>
                          </a:solidFill>
                          <a:latin typeface="Times New Roman" panose="02020603050405020304" pitchFamily="18" charset="0"/>
                          <a:cs typeface="Calibri"/>
                        </a:rPr>
                        <a:t>0/-</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38100">
                      <a:solidFill>
                        <a:srgbClr val="FFFFFF"/>
                      </a:solidFill>
                      <a:prstDash val="solid"/>
                    </a:lnT>
                    <a:lnB w="19050">
                      <a:solidFill>
                        <a:srgbClr val="FFFFFF"/>
                      </a:solidFill>
                      <a:prstDash val="solid"/>
                    </a:lnB>
                    <a:solidFill>
                      <a:srgbClr val="D0D8E8"/>
                    </a:solidFill>
                  </a:tcPr>
                </a:tc>
                <a:extLst>
                  <a:ext uri="{0D108BD9-81ED-4DB2-BD59-A6C34878D82A}">
                    <a16:rowId xmlns:a16="http://schemas.microsoft.com/office/drawing/2014/main" xmlns="" val="10001"/>
                  </a:ext>
                </a:extLst>
              </a:tr>
              <a:tr h="542898">
                <a:tc>
                  <a:txBody>
                    <a:bodyPr/>
                    <a:lstStyle/>
                    <a:p>
                      <a:pPr algn="ctr">
                        <a:lnSpc>
                          <a:spcPct val="100000"/>
                        </a:lnSpc>
                        <a:spcBef>
                          <a:spcPts val="195"/>
                        </a:spcBef>
                      </a:pPr>
                      <a:r>
                        <a:rPr sz="2800" b="1" spc="-50" dirty="0">
                          <a:solidFill>
                            <a:schemeClr val="tx1"/>
                          </a:solidFill>
                          <a:latin typeface="Times New Roman" panose="02020603050405020304" pitchFamily="18" charset="0"/>
                          <a:cs typeface="Calibri"/>
                        </a:rPr>
                        <a:t>2</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E9ECF3"/>
                    </a:solidFill>
                  </a:tcPr>
                </a:tc>
                <a:tc>
                  <a:txBody>
                    <a:bodyPr/>
                    <a:lstStyle/>
                    <a:p>
                      <a:pPr marL="90805" marR="122555">
                        <a:lnSpc>
                          <a:spcPct val="100000"/>
                        </a:lnSpc>
                        <a:spcBef>
                          <a:spcPts val="195"/>
                        </a:spcBef>
                      </a:pPr>
                      <a:r>
                        <a:rPr sz="2800" b="1" dirty="0">
                          <a:solidFill>
                            <a:schemeClr val="tx1"/>
                          </a:solidFill>
                          <a:latin typeface="Times New Roman" panose="02020603050405020304" pitchFamily="18" charset="0"/>
                          <a:cs typeface="Calibri"/>
                        </a:rPr>
                        <a:t>Assessed</a:t>
                      </a:r>
                      <a:r>
                        <a:rPr sz="2800" b="1" spc="-6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total</a:t>
                      </a:r>
                      <a:r>
                        <a:rPr sz="2800" b="1" spc="-6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income</a:t>
                      </a:r>
                      <a:r>
                        <a:rPr sz="2800" b="1" spc="-55" dirty="0">
                          <a:solidFill>
                            <a:schemeClr val="tx1"/>
                          </a:solidFill>
                          <a:latin typeface="Times New Roman" panose="02020603050405020304" pitchFamily="18" charset="0"/>
                          <a:cs typeface="Calibri"/>
                        </a:rPr>
                        <a:t> </a:t>
                      </a:r>
                      <a:r>
                        <a:rPr lang="en-US" sz="2800" b="1" spc="0" dirty="0">
                          <a:solidFill>
                            <a:schemeClr val="tx1"/>
                          </a:solidFill>
                          <a:latin typeface="Times New Roman" panose="02020603050405020304" pitchFamily="18" charset="0"/>
                          <a:cs typeface="Calibri"/>
                        </a:rPr>
                        <a:t>between</a:t>
                      </a:r>
                      <a:r>
                        <a:rPr sz="2800" b="1" spc="-5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Rs.1</a:t>
                      </a:r>
                      <a:r>
                        <a:rPr sz="2800" b="1" spc="-3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lakh</a:t>
                      </a:r>
                      <a:r>
                        <a:rPr sz="2800" b="1" spc="-40" dirty="0">
                          <a:solidFill>
                            <a:schemeClr val="tx1"/>
                          </a:solidFill>
                          <a:latin typeface="Times New Roman" panose="02020603050405020304" pitchFamily="18" charset="0"/>
                          <a:cs typeface="Calibri"/>
                        </a:rPr>
                        <a:t> </a:t>
                      </a:r>
                      <a:r>
                        <a:rPr lang="en-US" sz="2800" b="1" spc="-25" baseline="0" dirty="0">
                          <a:solidFill>
                            <a:schemeClr val="tx1"/>
                          </a:solidFill>
                          <a:latin typeface="Times New Roman" panose="02020603050405020304" pitchFamily="18" charset="0"/>
                          <a:cs typeface="Calibri"/>
                        </a:rPr>
                        <a:t> to </a:t>
                      </a:r>
                      <a:r>
                        <a:rPr sz="2800" b="1" dirty="0">
                          <a:solidFill>
                            <a:schemeClr val="tx1"/>
                          </a:solidFill>
                          <a:latin typeface="Times New Roman" panose="02020603050405020304" pitchFamily="18" charset="0"/>
                          <a:cs typeface="Calibri"/>
                        </a:rPr>
                        <a:t>2</a:t>
                      </a:r>
                      <a:r>
                        <a:rPr sz="2800" b="1" spc="-25" dirty="0">
                          <a:solidFill>
                            <a:schemeClr val="tx1"/>
                          </a:solidFill>
                          <a:latin typeface="Times New Roman" panose="02020603050405020304" pitchFamily="18" charset="0"/>
                          <a:cs typeface="Calibri"/>
                        </a:rPr>
                        <a:t> </a:t>
                      </a:r>
                      <a:r>
                        <a:rPr sz="2800" b="1" spc="-20" dirty="0">
                          <a:solidFill>
                            <a:schemeClr val="tx1"/>
                          </a:solidFill>
                          <a:latin typeface="Times New Roman" panose="02020603050405020304" pitchFamily="18" charset="0"/>
                          <a:cs typeface="Calibri"/>
                        </a:rPr>
                        <a:t>lakh</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E9ECF3"/>
                    </a:solidFill>
                  </a:tcPr>
                </a:tc>
                <a:tc>
                  <a:txBody>
                    <a:bodyPr/>
                    <a:lstStyle/>
                    <a:p>
                      <a:pPr algn="ctr">
                        <a:lnSpc>
                          <a:spcPct val="100000"/>
                        </a:lnSpc>
                        <a:spcBef>
                          <a:spcPts val="195"/>
                        </a:spcBef>
                      </a:pPr>
                      <a:r>
                        <a:rPr sz="2800" b="1" spc="-10" dirty="0">
                          <a:solidFill>
                            <a:schemeClr val="tx1"/>
                          </a:solidFill>
                          <a:latin typeface="Times New Roman" panose="02020603050405020304" pitchFamily="18" charset="0"/>
                          <a:cs typeface="Calibri"/>
                        </a:rPr>
                        <a:t>Rs.</a:t>
                      </a:r>
                      <a:r>
                        <a:rPr lang="en-US" sz="2800" b="1" spc="-10" dirty="0">
                          <a:solidFill>
                            <a:schemeClr val="tx1"/>
                          </a:solidFill>
                          <a:latin typeface="Times New Roman" panose="02020603050405020304" pitchFamily="18" charset="0"/>
                          <a:cs typeface="Calibri"/>
                        </a:rPr>
                        <a:t>10</a:t>
                      </a:r>
                      <a:r>
                        <a:rPr sz="2800" b="1" spc="-10" dirty="0">
                          <a:solidFill>
                            <a:schemeClr val="tx1"/>
                          </a:solidFill>
                          <a:latin typeface="Times New Roman" panose="02020603050405020304" pitchFamily="18" charset="0"/>
                          <a:cs typeface="Calibri"/>
                        </a:rPr>
                        <a:t>00/-</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19050">
                      <a:solidFill>
                        <a:srgbClr val="FFFFFF"/>
                      </a:solidFill>
                      <a:prstDash val="solid"/>
                    </a:lnB>
                    <a:solidFill>
                      <a:srgbClr val="E9ECF3"/>
                    </a:solidFill>
                  </a:tcPr>
                </a:tc>
                <a:extLst>
                  <a:ext uri="{0D108BD9-81ED-4DB2-BD59-A6C34878D82A}">
                    <a16:rowId xmlns:a16="http://schemas.microsoft.com/office/drawing/2014/main" xmlns="" val="10002"/>
                  </a:ext>
                </a:extLst>
              </a:tr>
              <a:tr h="993186">
                <a:tc>
                  <a:txBody>
                    <a:bodyPr/>
                    <a:lstStyle/>
                    <a:p>
                      <a:pPr algn="ctr">
                        <a:lnSpc>
                          <a:spcPct val="100000"/>
                        </a:lnSpc>
                        <a:spcBef>
                          <a:spcPts val="195"/>
                        </a:spcBef>
                      </a:pPr>
                      <a:r>
                        <a:rPr sz="2800" b="1" spc="-50" dirty="0">
                          <a:solidFill>
                            <a:schemeClr val="tx1"/>
                          </a:solidFill>
                          <a:latin typeface="Times New Roman" panose="02020603050405020304" pitchFamily="18" charset="0"/>
                          <a:cs typeface="Calibri"/>
                        </a:rPr>
                        <a:t>3</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D0D8E8"/>
                    </a:solidFill>
                  </a:tcPr>
                </a:tc>
                <a:tc>
                  <a:txBody>
                    <a:bodyPr/>
                    <a:lstStyle/>
                    <a:p>
                      <a:pPr marL="90805" marR="633095">
                        <a:lnSpc>
                          <a:spcPct val="100000"/>
                        </a:lnSpc>
                        <a:spcBef>
                          <a:spcPts val="195"/>
                        </a:spcBef>
                      </a:pPr>
                      <a:r>
                        <a:rPr sz="2800" b="1" dirty="0">
                          <a:solidFill>
                            <a:schemeClr val="tx1"/>
                          </a:solidFill>
                          <a:latin typeface="Times New Roman" panose="02020603050405020304" pitchFamily="18" charset="0"/>
                          <a:cs typeface="Calibri"/>
                        </a:rPr>
                        <a:t>Assessed</a:t>
                      </a:r>
                      <a:r>
                        <a:rPr sz="2800" b="1" spc="-6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income</a:t>
                      </a:r>
                      <a:r>
                        <a:rPr sz="2800" b="1" spc="-75" dirty="0">
                          <a:solidFill>
                            <a:schemeClr val="tx1"/>
                          </a:solidFill>
                          <a:latin typeface="Times New Roman" panose="02020603050405020304" pitchFamily="18" charset="0"/>
                          <a:cs typeface="Calibri"/>
                        </a:rPr>
                        <a:t> </a:t>
                      </a:r>
                      <a:r>
                        <a:rPr sz="2800" b="1" spc="-25" dirty="0">
                          <a:solidFill>
                            <a:schemeClr val="tx1"/>
                          </a:solidFill>
                          <a:latin typeface="Times New Roman" panose="02020603050405020304" pitchFamily="18" charset="0"/>
                          <a:cs typeface="Calibri"/>
                        </a:rPr>
                        <a:t>of </a:t>
                      </a:r>
                      <a:r>
                        <a:rPr sz="2800" b="1" dirty="0">
                          <a:solidFill>
                            <a:schemeClr val="tx1"/>
                          </a:solidFill>
                          <a:latin typeface="Times New Roman" panose="02020603050405020304" pitchFamily="18" charset="0"/>
                          <a:cs typeface="Calibri"/>
                        </a:rPr>
                        <a:t>more</a:t>
                      </a:r>
                      <a:r>
                        <a:rPr sz="2800" b="1" spc="-5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than</a:t>
                      </a:r>
                      <a:r>
                        <a:rPr sz="2800" b="1" spc="-5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Rs.2</a:t>
                      </a:r>
                      <a:r>
                        <a:rPr sz="2800" b="1" spc="-35" dirty="0">
                          <a:solidFill>
                            <a:schemeClr val="tx1"/>
                          </a:solidFill>
                          <a:latin typeface="Times New Roman" panose="02020603050405020304" pitchFamily="18" charset="0"/>
                          <a:cs typeface="Calibri"/>
                        </a:rPr>
                        <a:t> </a:t>
                      </a:r>
                      <a:r>
                        <a:rPr sz="2800" b="1" spc="-10" dirty="0">
                          <a:solidFill>
                            <a:schemeClr val="tx1"/>
                          </a:solidFill>
                          <a:latin typeface="Times New Roman" panose="02020603050405020304" pitchFamily="18" charset="0"/>
                          <a:cs typeface="Calibri"/>
                        </a:rPr>
                        <a:t>lakhs</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D0D8E8"/>
                    </a:solidFill>
                  </a:tcPr>
                </a:tc>
                <a:tc>
                  <a:txBody>
                    <a:bodyPr/>
                    <a:lstStyle/>
                    <a:p>
                      <a:pPr algn="ctr">
                        <a:lnSpc>
                          <a:spcPct val="100000"/>
                        </a:lnSpc>
                        <a:spcBef>
                          <a:spcPts val="195"/>
                        </a:spcBef>
                      </a:pPr>
                      <a:r>
                        <a:rPr lang="en-US" sz="2800" b="1" spc="-10" dirty="0">
                          <a:solidFill>
                            <a:schemeClr val="tx1"/>
                          </a:solidFill>
                          <a:latin typeface="Times New Roman" panose="02020603050405020304" pitchFamily="18" charset="0"/>
                          <a:cs typeface="Calibri"/>
                        </a:rPr>
                        <a:t>1% of assessed income subject to </a:t>
                      </a:r>
                      <a:r>
                        <a:rPr lang="en-US" sz="2800" b="1" spc="-10" dirty="0" err="1">
                          <a:solidFill>
                            <a:schemeClr val="tx1"/>
                          </a:solidFill>
                          <a:latin typeface="Times New Roman" panose="02020603050405020304" pitchFamily="18" charset="0"/>
                          <a:cs typeface="Calibri"/>
                        </a:rPr>
                        <a:t>maxium</a:t>
                      </a:r>
                      <a:r>
                        <a:rPr lang="en-US" sz="2800" b="1" spc="-10" dirty="0">
                          <a:solidFill>
                            <a:schemeClr val="tx1"/>
                          </a:solidFill>
                          <a:latin typeface="Times New Roman" panose="02020603050405020304" pitchFamily="18" charset="0"/>
                          <a:cs typeface="Calibri"/>
                        </a:rPr>
                        <a:t> </a:t>
                      </a:r>
                      <a:r>
                        <a:rPr sz="2800" b="1" spc="-10" dirty="0">
                          <a:solidFill>
                            <a:schemeClr val="tx1"/>
                          </a:solidFill>
                          <a:latin typeface="Times New Roman" panose="02020603050405020304" pitchFamily="18" charset="0"/>
                          <a:cs typeface="Calibri"/>
                        </a:rPr>
                        <a:t>Rs.10</a:t>
                      </a:r>
                      <a:r>
                        <a:rPr lang="en-US" sz="2800" b="1" spc="-10" dirty="0">
                          <a:solidFill>
                            <a:schemeClr val="tx1"/>
                          </a:solidFill>
                          <a:latin typeface="Times New Roman" panose="02020603050405020304" pitchFamily="18" charset="0"/>
                          <a:cs typeface="Calibri"/>
                        </a:rPr>
                        <a:t>,0</a:t>
                      </a:r>
                      <a:r>
                        <a:rPr sz="2800" b="1" spc="-10" dirty="0">
                          <a:solidFill>
                            <a:schemeClr val="tx1"/>
                          </a:solidFill>
                          <a:latin typeface="Times New Roman" panose="02020603050405020304" pitchFamily="18" charset="0"/>
                          <a:cs typeface="Calibri"/>
                        </a:rPr>
                        <a:t>00/-</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19050">
                      <a:solidFill>
                        <a:srgbClr val="FFFFFF"/>
                      </a:solidFill>
                      <a:prstDash val="solid"/>
                    </a:lnB>
                    <a:solidFill>
                      <a:srgbClr val="D0D8E8"/>
                    </a:solidFill>
                  </a:tcPr>
                </a:tc>
                <a:extLst>
                  <a:ext uri="{0D108BD9-81ED-4DB2-BD59-A6C34878D82A}">
                    <a16:rowId xmlns:a16="http://schemas.microsoft.com/office/drawing/2014/main" xmlns="" val="10003"/>
                  </a:ext>
                </a:extLst>
              </a:tr>
              <a:tr h="470014">
                <a:tc>
                  <a:txBody>
                    <a:bodyPr/>
                    <a:lstStyle/>
                    <a:p>
                      <a:pPr algn="ctr">
                        <a:lnSpc>
                          <a:spcPct val="100000"/>
                        </a:lnSpc>
                        <a:spcBef>
                          <a:spcPts val="195"/>
                        </a:spcBef>
                      </a:pPr>
                      <a:r>
                        <a:rPr sz="2800" b="1" spc="-50" dirty="0">
                          <a:solidFill>
                            <a:schemeClr val="tx1"/>
                          </a:solidFill>
                          <a:latin typeface="Times New Roman" panose="02020603050405020304" pitchFamily="18" charset="0"/>
                          <a:cs typeface="Calibri"/>
                        </a:rPr>
                        <a:t>4</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tc>
                  <a:txBody>
                    <a:bodyPr/>
                    <a:lstStyle/>
                    <a:p>
                      <a:pPr marL="90805">
                        <a:lnSpc>
                          <a:spcPct val="100000"/>
                        </a:lnSpc>
                        <a:spcBef>
                          <a:spcPts val="195"/>
                        </a:spcBef>
                      </a:pPr>
                      <a:r>
                        <a:rPr sz="2800" b="1" dirty="0">
                          <a:solidFill>
                            <a:schemeClr val="tx1"/>
                          </a:solidFill>
                          <a:latin typeface="Times New Roman" panose="02020603050405020304" pitchFamily="18" charset="0"/>
                          <a:cs typeface="Calibri"/>
                        </a:rPr>
                        <a:t>Appeals</a:t>
                      </a:r>
                      <a:r>
                        <a:rPr sz="2800" b="1" spc="-90" dirty="0">
                          <a:solidFill>
                            <a:schemeClr val="tx1"/>
                          </a:solidFill>
                          <a:latin typeface="Times New Roman" panose="02020603050405020304" pitchFamily="18" charset="0"/>
                          <a:cs typeface="Calibri"/>
                        </a:rPr>
                        <a:t> </a:t>
                      </a:r>
                      <a:r>
                        <a:rPr sz="2800" b="1" spc="-10" dirty="0">
                          <a:solidFill>
                            <a:schemeClr val="tx1"/>
                          </a:solidFill>
                          <a:latin typeface="Times New Roman" panose="02020603050405020304" pitchFamily="18" charset="0"/>
                          <a:cs typeface="Calibri"/>
                        </a:rPr>
                        <a:t>involving</a:t>
                      </a:r>
                      <a:r>
                        <a:rPr sz="2800" b="1" spc="-7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any</a:t>
                      </a:r>
                      <a:r>
                        <a:rPr sz="2800" b="1" spc="-7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other</a:t>
                      </a:r>
                      <a:r>
                        <a:rPr sz="2800" b="1" spc="-70" dirty="0">
                          <a:solidFill>
                            <a:schemeClr val="tx1"/>
                          </a:solidFill>
                          <a:latin typeface="Times New Roman" panose="02020603050405020304" pitchFamily="18" charset="0"/>
                          <a:cs typeface="Calibri"/>
                        </a:rPr>
                        <a:t> </a:t>
                      </a:r>
                      <a:r>
                        <a:rPr sz="2800" b="1" spc="-10" dirty="0">
                          <a:solidFill>
                            <a:schemeClr val="tx1"/>
                          </a:solidFill>
                          <a:latin typeface="Times New Roman" panose="02020603050405020304" pitchFamily="18" charset="0"/>
                          <a:cs typeface="Calibri"/>
                        </a:rPr>
                        <a:t>matter</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tc>
                  <a:txBody>
                    <a:bodyPr/>
                    <a:lstStyle/>
                    <a:p>
                      <a:pPr algn="ctr">
                        <a:lnSpc>
                          <a:spcPct val="100000"/>
                        </a:lnSpc>
                        <a:spcBef>
                          <a:spcPts val="195"/>
                        </a:spcBef>
                      </a:pPr>
                      <a:r>
                        <a:rPr sz="2800" b="1" spc="-10" dirty="0">
                          <a:solidFill>
                            <a:schemeClr val="tx1"/>
                          </a:solidFill>
                          <a:latin typeface="Times New Roman" panose="02020603050405020304" pitchFamily="18" charset="0"/>
                          <a:cs typeface="Calibri"/>
                        </a:rPr>
                        <a:t>Rs.5</a:t>
                      </a:r>
                      <a:r>
                        <a:rPr lang="en-US" sz="2800" b="1" spc="-10" dirty="0">
                          <a:solidFill>
                            <a:schemeClr val="tx1"/>
                          </a:solidFill>
                          <a:latin typeface="Times New Roman" panose="02020603050405020304" pitchFamily="18" charset="0"/>
                          <a:cs typeface="Calibri"/>
                        </a:rPr>
                        <a:t>0</a:t>
                      </a:r>
                      <a:r>
                        <a:rPr sz="2800" b="1" spc="-10" dirty="0">
                          <a:solidFill>
                            <a:schemeClr val="tx1"/>
                          </a:solidFill>
                          <a:latin typeface="Times New Roman" panose="02020603050405020304" pitchFamily="18" charset="0"/>
                          <a:cs typeface="Calibri"/>
                        </a:rPr>
                        <a:t>0/-</a:t>
                      </a:r>
                      <a:endParaRPr sz="2800" b="1" dirty="0">
                        <a:solidFill>
                          <a:schemeClr val="tx1"/>
                        </a:solidFill>
                        <a:latin typeface="Times New Roman" panose="02020603050405020304" pitchFamily="18" charset="0"/>
                        <a:cs typeface="Calibri"/>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4"/>
                  </a:ext>
                </a:extLst>
              </a:tr>
              <a:tr h="454096">
                <a:tc>
                  <a:txBody>
                    <a:bodyPr/>
                    <a:lstStyle/>
                    <a:p>
                      <a:pPr algn="ctr">
                        <a:lnSpc>
                          <a:spcPct val="100000"/>
                        </a:lnSpc>
                        <a:spcBef>
                          <a:spcPts val="195"/>
                        </a:spcBef>
                      </a:pPr>
                      <a:r>
                        <a:rPr lang="en-US" sz="2800" b="1" dirty="0">
                          <a:latin typeface="Times New Roman" panose="02020603050405020304" pitchFamily="18" charset="0"/>
                          <a:cs typeface="Calibri"/>
                        </a:rPr>
                        <a:t>5</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cap="flat" cmpd="sng" algn="ctr">
                      <a:solidFill>
                        <a:srgbClr val="FFFFFF"/>
                      </a:solidFill>
                      <a:prstDash val="solid"/>
                      <a:round/>
                      <a:headEnd type="none" w="med" len="med"/>
                      <a:tailEnd type="none" w="med" len="me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tc>
                  <a:txBody>
                    <a:bodyPr/>
                    <a:lstStyle/>
                    <a:p>
                      <a:pPr marL="90805">
                        <a:lnSpc>
                          <a:spcPct val="100000"/>
                        </a:lnSpc>
                        <a:spcBef>
                          <a:spcPts val="195"/>
                        </a:spcBef>
                      </a:pPr>
                      <a:r>
                        <a:rPr lang="en-US" sz="2800" b="1" dirty="0">
                          <a:latin typeface="Times New Roman" panose="02020603050405020304" pitchFamily="18" charset="0"/>
                          <a:cs typeface="Calibri"/>
                        </a:rPr>
                        <a:t>Memorandum</a:t>
                      </a:r>
                      <a:r>
                        <a:rPr lang="en-US" sz="2800" b="1" baseline="0" dirty="0">
                          <a:latin typeface="Times New Roman" panose="02020603050405020304" pitchFamily="18" charset="0"/>
                          <a:cs typeface="Calibri"/>
                        </a:rPr>
                        <a:t> of Cross Objection </a:t>
                      </a:r>
                      <a:endParaRPr sz="2800" b="1" dirty="0">
                        <a:latin typeface="Times New Roman" panose="02020603050405020304" pitchFamily="18" charset="0"/>
                        <a:cs typeface="Calibri"/>
                      </a:endParaRPr>
                    </a:p>
                  </a:txBody>
                  <a:tcPr marL="0" marR="0" marT="22705" marB="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tc>
                  <a:txBody>
                    <a:bodyPr/>
                    <a:lstStyle/>
                    <a:p>
                      <a:pPr algn="ctr">
                        <a:lnSpc>
                          <a:spcPct val="100000"/>
                        </a:lnSpc>
                        <a:spcBef>
                          <a:spcPts val="195"/>
                        </a:spcBef>
                      </a:pPr>
                      <a:r>
                        <a:rPr lang="en-US" sz="2800" b="1" dirty="0">
                          <a:latin typeface="Times New Roman" panose="02020603050405020304" pitchFamily="18" charset="0"/>
                          <a:cs typeface="Calibri"/>
                        </a:rPr>
                        <a:t>NIL</a:t>
                      </a:r>
                      <a:endParaRPr sz="2800" b="1" dirty="0">
                        <a:latin typeface="Times New Roman" panose="02020603050405020304" pitchFamily="18" charset="0"/>
                        <a:cs typeface="Calibri"/>
                      </a:endParaRPr>
                    </a:p>
                  </a:txBody>
                  <a:tcPr marL="0" marR="0" marT="22705" marB="0">
                    <a:lnL w="19050" cap="flat" cmpd="sng" algn="ctr">
                      <a:solidFill>
                        <a:srgbClr val="FFFFFF"/>
                      </a:solidFill>
                      <a:prstDash val="solid"/>
                      <a:round/>
                      <a:headEnd type="none" w="med" len="med"/>
                      <a:tailEnd type="none" w="med" len="med"/>
                    </a:lnL>
                    <a:lnR w="12700">
                      <a:solidFill>
                        <a:srgbClr val="FFFFFF"/>
                      </a:solidFill>
                      <a:prstDash val="soli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5"/>
                  </a:ext>
                </a:extLst>
              </a:tr>
              <a:tr h="696890">
                <a:tc>
                  <a:txBody>
                    <a:bodyPr/>
                    <a:lstStyle/>
                    <a:p>
                      <a:pPr algn="ctr">
                        <a:lnSpc>
                          <a:spcPct val="100000"/>
                        </a:lnSpc>
                        <a:spcBef>
                          <a:spcPts val="195"/>
                        </a:spcBef>
                      </a:pPr>
                      <a:r>
                        <a:rPr lang="en-US" sz="2800" b="1" dirty="0">
                          <a:latin typeface="Times New Roman" panose="02020603050405020304" pitchFamily="18" charset="0"/>
                          <a:cs typeface="Calibri"/>
                        </a:rPr>
                        <a:t>6</a:t>
                      </a:r>
                      <a:endParaRPr sz="2800" b="1" dirty="0">
                        <a:latin typeface="Times New Roman" panose="02020603050405020304" pitchFamily="18" charset="0"/>
                        <a:cs typeface="Calibri"/>
                      </a:endParaRPr>
                    </a:p>
                  </a:txBody>
                  <a:tcPr marL="0" marR="0" marT="22705" marB="0">
                    <a:lnL w="19050">
                      <a:solidFill>
                        <a:srgbClr val="FFFFFF"/>
                      </a:solidFill>
                      <a:prstDash val="solid"/>
                    </a:lnL>
                    <a:lnR w="19050" cap="flat" cmpd="sng" algn="ctr">
                      <a:solidFill>
                        <a:srgbClr val="FFFFFF"/>
                      </a:solidFill>
                      <a:prstDash val="solid"/>
                      <a:round/>
                      <a:headEnd type="none" w="med" len="med"/>
                      <a:tailEnd type="none" w="med" len="med"/>
                    </a:lnR>
                    <a:lnT w="19050">
                      <a:solidFill>
                        <a:srgbClr val="FFFFFF"/>
                      </a:solidFill>
                      <a:prstDash val="solid"/>
                    </a:lnT>
                    <a:lnB w="19050">
                      <a:solidFill>
                        <a:srgbClr val="FFFFFF"/>
                      </a:solidFill>
                      <a:prstDash val="solid"/>
                    </a:lnB>
                    <a:solidFill>
                      <a:srgbClr val="E9ECF3"/>
                    </a:solidFill>
                  </a:tcPr>
                </a:tc>
                <a:tc>
                  <a:txBody>
                    <a:bodyPr/>
                    <a:lstStyle/>
                    <a:p>
                      <a:pPr marL="90805">
                        <a:lnSpc>
                          <a:spcPct val="100000"/>
                        </a:lnSpc>
                        <a:spcBef>
                          <a:spcPts val="195"/>
                        </a:spcBef>
                      </a:pPr>
                      <a:r>
                        <a:rPr lang="en-US" sz="2800" b="1" dirty="0">
                          <a:latin typeface="Times New Roman" panose="02020603050405020304" pitchFamily="18" charset="0"/>
                          <a:cs typeface="Calibri"/>
                        </a:rPr>
                        <a:t>Petition for stay of taxes / </a:t>
                      </a:r>
                      <a:r>
                        <a:rPr lang="en-US" sz="2800" b="1" dirty="0" err="1">
                          <a:latin typeface="Times New Roman" panose="02020603050405020304" pitchFamily="18" charset="0"/>
                          <a:cs typeface="Calibri"/>
                        </a:rPr>
                        <a:t>Misc</a:t>
                      </a:r>
                      <a:r>
                        <a:rPr lang="en-US" sz="2800" b="1" baseline="0" dirty="0">
                          <a:latin typeface="Times New Roman" panose="02020603050405020304" pitchFamily="18" charset="0"/>
                          <a:cs typeface="Calibri"/>
                        </a:rPr>
                        <a:t> .Application</a:t>
                      </a:r>
                      <a:endParaRPr sz="2800" b="1" dirty="0">
                        <a:latin typeface="Times New Roman" panose="02020603050405020304" pitchFamily="18" charset="0"/>
                        <a:cs typeface="Calibri"/>
                      </a:endParaRPr>
                    </a:p>
                  </a:txBody>
                  <a:tcPr marL="0" marR="0" marT="22705" marB="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a:solidFill>
                        <a:srgbClr val="FFFFFF"/>
                      </a:solidFill>
                      <a:prstDash val="solid"/>
                    </a:lnT>
                    <a:lnB w="19050">
                      <a:solidFill>
                        <a:srgbClr val="FFFFFF"/>
                      </a:solidFill>
                      <a:prstDash val="solid"/>
                    </a:lnB>
                    <a:solidFill>
                      <a:srgbClr val="E9ECF3"/>
                    </a:solidFill>
                  </a:tcPr>
                </a:tc>
                <a:tc>
                  <a:txBody>
                    <a:bodyPr/>
                    <a:lstStyle/>
                    <a:p>
                      <a:pPr algn="ctr">
                        <a:lnSpc>
                          <a:spcPct val="100000"/>
                        </a:lnSpc>
                        <a:spcBef>
                          <a:spcPts val="195"/>
                        </a:spcBef>
                      </a:pPr>
                      <a:r>
                        <a:rPr lang="en-US" sz="2800" b="1" dirty="0">
                          <a:latin typeface="Times New Roman" panose="02020603050405020304" pitchFamily="18" charset="0"/>
                          <a:cs typeface="Calibri"/>
                        </a:rPr>
                        <a:t>Rs.500</a:t>
                      </a:r>
                      <a:endParaRPr sz="2800" b="1" dirty="0">
                        <a:latin typeface="Times New Roman" panose="02020603050405020304" pitchFamily="18" charset="0"/>
                        <a:cs typeface="Calibri"/>
                      </a:endParaRPr>
                    </a:p>
                  </a:txBody>
                  <a:tcPr marL="0" marR="0" marT="22705" marB="0">
                    <a:lnL w="19050" cap="flat" cmpd="sng" algn="ctr">
                      <a:solidFill>
                        <a:srgbClr val="FFFFFF"/>
                      </a:solidFill>
                      <a:prstDash val="solid"/>
                      <a:round/>
                      <a:headEnd type="none" w="med" len="med"/>
                      <a:tailEnd type="none" w="med" len="med"/>
                    </a:lnL>
                    <a:lnR w="12700">
                      <a:solidFill>
                        <a:srgbClr val="FFFFFF"/>
                      </a:solidFill>
                      <a:prstDash val="solid"/>
                    </a:lnR>
                    <a:lnT w="19050">
                      <a:solidFill>
                        <a:srgbClr val="FFFFFF"/>
                      </a:solidFill>
                      <a:prstDash val="solid"/>
                    </a:lnT>
                    <a:lnB w="19050">
                      <a:solidFill>
                        <a:srgbClr val="FFFFFF"/>
                      </a:solidFill>
                      <a:prstDash val="solid"/>
                    </a:lnB>
                    <a:solidFill>
                      <a:srgbClr val="E9ECF3"/>
                    </a:solidFill>
                  </a:tcPr>
                </a:tc>
                <a:extLst>
                  <a:ext uri="{0D108BD9-81ED-4DB2-BD59-A6C34878D82A}">
                    <a16:rowId xmlns:a16="http://schemas.microsoft.com/office/drawing/2014/main" xmlns="" val="10006"/>
                  </a:ext>
                </a:extLst>
              </a:tr>
            </a:tbl>
          </a:graphicData>
        </a:graphic>
      </p:graphicFrame>
      <p:sp>
        <p:nvSpPr>
          <p:cNvPr id="3" name="object 10">
            <a:extLst>
              <a:ext uri="{FF2B5EF4-FFF2-40B4-BE49-F238E27FC236}">
                <a16:creationId xmlns:a16="http://schemas.microsoft.com/office/drawing/2014/main" xmlns="" id="{AEC27EC8-8A5C-49EA-A9CD-76BE0BCB6B93}"/>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C8258608-E5EB-89BF-DC66-92D6A5C42AA6}"/>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6165773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72611" y="455194"/>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Memo  of  Appeal – Rule 8</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45</a:t>
            </a:fld>
            <a:endParaRPr sz="1284" dirty="0">
              <a:latin typeface="Calibri"/>
              <a:cs typeface="Calibri"/>
            </a:endParaRPr>
          </a:p>
        </p:txBody>
      </p:sp>
      <p:sp>
        <p:nvSpPr>
          <p:cNvPr id="7" name="Rectangle 6"/>
          <p:cNvSpPr/>
          <p:nvPr/>
        </p:nvSpPr>
        <p:spPr>
          <a:xfrm>
            <a:off x="550506" y="2186685"/>
            <a:ext cx="11374015" cy="283718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Form 36 duly filled up</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case of appeal by </a:t>
            </a:r>
            <a:r>
              <a:rPr lang="en-US" sz="2800" dirty="0" err="1">
                <a:latin typeface="Times New Roman" panose="02020603050405020304" pitchFamily="18" charset="0"/>
              </a:rPr>
              <a:t>assessee</a:t>
            </a:r>
            <a:r>
              <a:rPr lang="en-US" sz="2800" dirty="0">
                <a:latin typeface="Times New Roman" panose="02020603050405020304" pitchFamily="18" charset="0"/>
              </a:rPr>
              <a:t> against orders by NFAC , the respondent     shall be JAO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Consecutively numbered concise grounds of appeal, without any argument or narrative </a:t>
            </a:r>
          </a:p>
        </p:txBody>
      </p:sp>
      <p:sp>
        <p:nvSpPr>
          <p:cNvPr id="12" name="Slide Number Placeholder 11">
            <a:extLst>
              <a:ext uri="{FF2B5EF4-FFF2-40B4-BE49-F238E27FC236}">
                <a16:creationId xmlns:a16="http://schemas.microsoft.com/office/drawing/2014/main" xmlns="" id="{DD0FDFAB-E2A6-51F7-7ACC-66F21A4A0AC9}"/>
              </a:ext>
            </a:extLst>
          </p:cNvPr>
          <p:cNvSpPr>
            <a:spLocks noGrp="1"/>
          </p:cNvSpPr>
          <p:nvPr>
            <p:ph type="sldNum" sz="quarter" idx="12"/>
          </p:nvPr>
        </p:nvSpPr>
        <p:spPr>
          <a:xfrm>
            <a:off x="11537715" y="6251440"/>
            <a:ext cx="470297" cy="438150"/>
          </a:xfrm>
        </p:spPr>
        <p:txBody>
          <a:bodyPr/>
          <a:lstStyle/>
          <a:p>
            <a:fld id="{663E248D-535E-4CA8-A429-9C3996B24BEF}" type="slidenum">
              <a:rPr lang="en-IN" sz="1600" smtClean="0">
                <a:solidFill>
                  <a:schemeClr val="tx1"/>
                </a:solidFill>
              </a:rPr>
              <a:t>45</a:t>
            </a:fld>
            <a:endParaRPr lang="en-IN" sz="1600" dirty="0">
              <a:solidFill>
                <a:schemeClr val="tx1"/>
              </a:solidFill>
            </a:endParaRPr>
          </a:p>
        </p:txBody>
      </p:sp>
      <p:sp>
        <p:nvSpPr>
          <p:cNvPr id="3" name="object 10">
            <a:extLst>
              <a:ext uri="{FF2B5EF4-FFF2-40B4-BE49-F238E27FC236}">
                <a16:creationId xmlns:a16="http://schemas.microsoft.com/office/drawing/2014/main" xmlns="" id="{1AEB03CB-98C2-B6FD-BF3D-E71ABC69E56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43F1ED5B-A7E4-4EE2-78F1-214C461949B0}"/>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2517042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23285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What to Accompany Memo of Appeal – Rule 9 </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46</a:t>
            </a:fld>
            <a:endParaRPr sz="1284" dirty="0">
              <a:latin typeface="Calibri"/>
              <a:cs typeface="Calibri"/>
            </a:endParaRPr>
          </a:p>
        </p:txBody>
      </p:sp>
      <p:sp>
        <p:nvSpPr>
          <p:cNvPr id="7" name="Rectangle 6"/>
          <p:cNvSpPr/>
          <p:nvPr/>
        </p:nvSpPr>
        <p:spPr>
          <a:xfrm>
            <a:off x="438540" y="977184"/>
            <a:ext cx="11625942" cy="619810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Statement of Facts and Grounds of Appeal</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 against which appeal is filed</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case of order of AO u/s 253(1)(d), order of DRP</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Copy of the order of the AO in all other cases</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Grounds of Appeal JCIT(A) / CIT(A) or DRP as the case may be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cases against 143(3) read with 144B – copy of draft assessment order</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cases against 143(3) read with 147 – copy of original assessment order /intimation</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cases of order passed as per direction u/s 144A , then copy of directions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Copy of challan of fee – particulars to be filled in e-form</a:t>
            </a:r>
          </a:p>
          <a:p>
            <a:pPr marL="285750" indent="-285750" algn="just">
              <a:lnSpc>
                <a:spcPct val="130000"/>
              </a:lnSpc>
              <a:buFont typeface="Wingdings" panose="05000000000000000000" pitchFamily="2" charset="2"/>
              <a:buChar char="q"/>
            </a:pPr>
            <a:endParaRPr lang="en-US" sz="2800" dirty="0">
              <a:latin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268AB4E9-D834-6FC1-BDB0-F1380CBC55A3}"/>
              </a:ext>
            </a:extLst>
          </p:cNvPr>
          <p:cNvSpPr>
            <a:spLocks noGrp="1"/>
          </p:cNvSpPr>
          <p:nvPr>
            <p:ph type="sldNum" sz="quarter" idx="12"/>
          </p:nvPr>
        </p:nvSpPr>
        <p:spPr>
          <a:xfrm>
            <a:off x="11523320" y="6251440"/>
            <a:ext cx="460279" cy="438150"/>
          </a:xfrm>
        </p:spPr>
        <p:txBody>
          <a:bodyPr/>
          <a:lstStyle/>
          <a:p>
            <a:fld id="{663E248D-535E-4CA8-A429-9C3996B24BEF}" type="slidenum">
              <a:rPr lang="en-IN" sz="1600" smtClean="0">
                <a:solidFill>
                  <a:schemeClr val="tx1"/>
                </a:solidFill>
              </a:rPr>
              <a:t>46</a:t>
            </a:fld>
            <a:endParaRPr lang="en-IN" sz="1600" dirty="0">
              <a:solidFill>
                <a:schemeClr val="tx1"/>
              </a:solidFill>
            </a:endParaRPr>
          </a:p>
        </p:txBody>
      </p:sp>
      <p:sp>
        <p:nvSpPr>
          <p:cNvPr id="3" name="object 10">
            <a:extLst>
              <a:ext uri="{FF2B5EF4-FFF2-40B4-BE49-F238E27FC236}">
                <a16:creationId xmlns:a16="http://schemas.microsoft.com/office/drawing/2014/main" xmlns="" id="{27E65B30-5763-C8F6-3B0D-D120325C0BD0}"/>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2A9386AA-B23C-DE45-0382-7BD3560FEDBC}"/>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41619222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513223"/>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What to Accompany Memo of Appeal – Rule 9 </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47</a:t>
            </a:fld>
            <a:endParaRPr sz="1284" dirty="0">
              <a:latin typeface="Calibri"/>
              <a:cs typeface="Calibri"/>
            </a:endParaRPr>
          </a:p>
        </p:txBody>
      </p:sp>
      <p:sp>
        <p:nvSpPr>
          <p:cNvPr id="7" name="Rectangle 6"/>
          <p:cNvSpPr/>
          <p:nvPr/>
        </p:nvSpPr>
        <p:spPr>
          <a:xfrm>
            <a:off x="270588" y="1969530"/>
            <a:ext cx="11653933" cy="2765181"/>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cases of appeals against penalty</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The assessment order in the course of which impugned penalty was levied</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Application for condonation of delay, if applicable supported by an affidavit and documentary evidence where ever applicable</a:t>
            </a:r>
          </a:p>
          <a:p>
            <a:pPr algn="just">
              <a:lnSpc>
                <a:spcPct val="130000"/>
              </a:lnSpc>
            </a:pPr>
            <a:endParaRPr lang="en-US" sz="2400" dirty="0">
              <a:latin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6894229A-CC71-33F9-F15F-1750A23C7A83}"/>
              </a:ext>
            </a:extLst>
          </p:cNvPr>
          <p:cNvSpPr>
            <a:spLocks noGrp="1"/>
          </p:cNvSpPr>
          <p:nvPr>
            <p:ph type="sldNum" sz="quarter" idx="12"/>
          </p:nvPr>
        </p:nvSpPr>
        <p:spPr>
          <a:xfrm>
            <a:off x="11556488" y="6244640"/>
            <a:ext cx="442305" cy="438150"/>
          </a:xfrm>
        </p:spPr>
        <p:txBody>
          <a:bodyPr/>
          <a:lstStyle/>
          <a:p>
            <a:fld id="{663E248D-535E-4CA8-A429-9C3996B24BEF}" type="slidenum">
              <a:rPr lang="en-IN" sz="1600" smtClean="0">
                <a:solidFill>
                  <a:schemeClr val="tx1"/>
                </a:solidFill>
              </a:rPr>
              <a:t>47</a:t>
            </a:fld>
            <a:endParaRPr lang="en-IN" sz="1600" dirty="0">
              <a:solidFill>
                <a:schemeClr val="tx1"/>
              </a:solidFill>
            </a:endParaRPr>
          </a:p>
        </p:txBody>
      </p:sp>
      <p:sp>
        <p:nvSpPr>
          <p:cNvPr id="3" name="object 10">
            <a:extLst>
              <a:ext uri="{FF2B5EF4-FFF2-40B4-BE49-F238E27FC236}">
                <a16:creationId xmlns:a16="http://schemas.microsoft.com/office/drawing/2014/main" xmlns="" id="{F392C83E-227F-6470-E9A5-D6D833CC89B4}"/>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520DEB73-C48E-50FD-3302-16C53165A8BD}"/>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7939291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63E248D-535E-4CA8-A429-9C3996B24BEF}" type="slidenum">
              <a:rPr lang="en-IN" smtClean="0"/>
              <a:t>48</a:t>
            </a:fld>
            <a:endParaRPr lang="en-IN"/>
          </a:p>
        </p:txBody>
      </p:sp>
      <p:sp>
        <p:nvSpPr>
          <p:cNvPr id="3" name="Rectangle 2"/>
          <p:cNvSpPr/>
          <p:nvPr/>
        </p:nvSpPr>
        <p:spPr>
          <a:xfrm>
            <a:off x="1110343" y="197346"/>
            <a:ext cx="10567851" cy="6463308"/>
          </a:xfrm>
          <a:prstGeom prst="rect">
            <a:avLst/>
          </a:prstGeom>
        </p:spPr>
        <p:txBody>
          <a:bodyPr wrap="square">
            <a:spAutoFit/>
          </a:bodyPr>
          <a:lstStyle/>
          <a:p>
            <a:pPr algn="just"/>
            <a:r>
              <a:rPr lang="en-US" b="1" dirty="0">
                <a:latin typeface="Times New Roman" panose="02020603050405020304" pitchFamily="18" charset="0"/>
              </a:rPr>
              <a:t>SPECIMEN AFFIDAVIT UNDER RULE </a:t>
            </a:r>
            <a:r>
              <a:rPr lang="en-US" b="1" dirty="0" smtClean="0">
                <a:latin typeface="Times New Roman" panose="02020603050405020304" pitchFamily="18" charset="0"/>
              </a:rPr>
              <a:t>10 OF </a:t>
            </a:r>
            <a:r>
              <a:rPr lang="en-US" b="1" dirty="0">
                <a:latin typeface="Times New Roman" panose="02020603050405020304" pitchFamily="18" charset="0"/>
              </a:rPr>
              <a:t>THE INCOME-TAX (APPELLATETRIBUNAL) </a:t>
            </a:r>
            <a:r>
              <a:rPr lang="en-US" b="1" dirty="0" smtClean="0">
                <a:latin typeface="Times New Roman" panose="02020603050405020304" pitchFamily="18" charset="0"/>
              </a:rPr>
              <a:t>RULES</a:t>
            </a:r>
            <a:endParaRPr lang="en-US" dirty="0" smtClean="0">
              <a:latin typeface="Times New Roman" panose="02020603050405020304" pitchFamily="18" charset="0"/>
            </a:endParaRPr>
          </a:p>
          <a:p>
            <a:pPr algn="ctr"/>
            <a:r>
              <a:rPr lang="en-US" b="1" dirty="0" smtClean="0">
                <a:latin typeface="Times New Roman" panose="02020603050405020304" pitchFamily="18" charset="0"/>
              </a:rPr>
              <a:t>AFFIDAVIT</a:t>
            </a:r>
          </a:p>
          <a:p>
            <a:pPr algn="just"/>
            <a:r>
              <a:rPr lang="en-US" dirty="0" smtClean="0">
                <a:latin typeface="Times New Roman" panose="02020603050405020304" pitchFamily="18" charset="0"/>
              </a:rPr>
              <a:t>I,…………. </a:t>
            </a:r>
            <a:r>
              <a:rPr lang="en-US" dirty="0">
                <a:latin typeface="Times New Roman" panose="02020603050405020304" pitchFamily="18" charset="0"/>
              </a:rPr>
              <a:t>, son of </a:t>
            </a:r>
            <a:r>
              <a:rPr lang="en-US" dirty="0" smtClean="0">
                <a:latin typeface="Times New Roman" panose="02020603050405020304" pitchFamily="18" charset="0"/>
              </a:rPr>
              <a:t>…………….., </a:t>
            </a:r>
            <a:r>
              <a:rPr lang="en-US" dirty="0">
                <a:latin typeface="Times New Roman" panose="02020603050405020304" pitchFamily="18" charset="0"/>
              </a:rPr>
              <a:t>resident of and carrying on business hereby solemnly affirm and declare as under </a:t>
            </a:r>
            <a:r>
              <a:rPr lang="en-US" dirty="0" smtClean="0">
                <a:latin typeface="Times New Roman" panose="02020603050405020304" pitchFamily="18" charset="0"/>
              </a:rPr>
              <a:t>:</a:t>
            </a:r>
          </a:p>
          <a:p>
            <a:pPr algn="just"/>
            <a:r>
              <a:rPr lang="en-US" dirty="0" smtClean="0">
                <a:latin typeface="Times New Roman" panose="02020603050405020304" pitchFamily="18" charset="0"/>
              </a:rPr>
              <a:t>1.That </a:t>
            </a:r>
            <a:r>
              <a:rPr lang="en-US" dirty="0">
                <a:latin typeface="Times New Roman" panose="02020603050405020304" pitchFamily="18" charset="0"/>
              </a:rPr>
              <a:t>I am assessed to income-tax by the Assessing Officer, </a:t>
            </a:r>
            <a:r>
              <a:rPr lang="en-US" dirty="0" smtClean="0">
                <a:latin typeface="Times New Roman" panose="02020603050405020304" pitchFamily="18" charset="0"/>
              </a:rPr>
              <a:t>Ward………… </a:t>
            </a:r>
            <a:r>
              <a:rPr lang="en-US" dirty="0">
                <a:latin typeface="Times New Roman" panose="02020603050405020304" pitchFamily="18" charset="0"/>
              </a:rPr>
              <a:t>on file bearing Permanent Account Number </a:t>
            </a:r>
            <a:r>
              <a:rPr lang="en-US" dirty="0" smtClean="0">
                <a:latin typeface="Times New Roman" panose="02020603050405020304" pitchFamily="18" charset="0"/>
              </a:rPr>
              <a:t>.</a:t>
            </a:r>
          </a:p>
          <a:p>
            <a:pPr algn="just"/>
            <a:r>
              <a:rPr lang="en-US" dirty="0" smtClean="0">
                <a:latin typeface="Times New Roman" panose="02020603050405020304" pitchFamily="18" charset="0"/>
              </a:rPr>
              <a:t>2.That </a:t>
            </a:r>
            <a:r>
              <a:rPr lang="en-US" dirty="0">
                <a:latin typeface="Times New Roman" panose="02020603050405020304" pitchFamily="18" charset="0"/>
              </a:rPr>
              <a:t>I preferred an appeal to the Commissioner (Appeals)against the Assessing Officer’s order of assessment dated </a:t>
            </a:r>
            <a:r>
              <a:rPr lang="en-US" dirty="0" smtClean="0">
                <a:latin typeface="Times New Roman" panose="02020603050405020304" pitchFamily="18" charset="0"/>
              </a:rPr>
              <a:t>………….for </a:t>
            </a:r>
            <a:r>
              <a:rPr lang="en-US" dirty="0">
                <a:latin typeface="Times New Roman" panose="02020603050405020304" pitchFamily="18" charset="0"/>
              </a:rPr>
              <a:t>the assessment year </a:t>
            </a:r>
            <a:r>
              <a:rPr lang="en-US" dirty="0" smtClean="0">
                <a:latin typeface="Times New Roman" panose="02020603050405020304" pitchFamily="18" charset="0"/>
              </a:rPr>
              <a:t>.</a:t>
            </a:r>
          </a:p>
          <a:p>
            <a:pPr algn="just"/>
            <a:r>
              <a:rPr lang="en-US" dirty="0" smtClean="0">
                <a:latin typeface="Times New Roman" panose="02020603050405020304" pitchFamily="18" charset="0"/>
              </a:rPr>
              <a:t>3.That the notice for submission of arguments on or before……………, issued  by  Commissioner (for </a:t>
            </a:r>
            <a:r>
              <a:rPr lang="en-US" dirty="0">
                <a:latin typeface="Times New Roman" panose="02020603050405020304" pitchFamily="18" charset="0"/>
              </a:rPr>
              <a:t>assessment </a:t>
            </a:r>
            <a:r>
              <a:rPr lang="en-US" dirty="0" smtClean="0">
                <a:latin typeface="Times New Roman" panose="02020603050405020304" pitchFamily="18" charset="0"/>
              </a:rPr>
              <a:t>year ………….was uploaded in the portal on……………</a:t>
            </a:r>
          </a:p>
          <a:p>
            <a:pPr algn="just"/>
            <a:r>
              <a:rPr lang="en-US" dirty="0" smtClean="0">
                <a:latin typeface="Times New Roman" panose="02020603050405020304" pitchFamily="18" charset="0"/>
              </a:rPr>
              <a:t>4.That I am not conversant with access to income tax portal / e-mail omitted to see the notice posting of the appeal and consequently did not bring the same to the attention of my attorney handling the appeal</a:t>
            </a:r>
          </a:p>
          <a:p>
            <a:pPr algn="just"/>
            <a:r>
              <a:rPr lang="en-US" dirty="0" smtClean="0">
                <a:latin typeface="Times New Roman" panose="02020603050405020304" pitchFamily="18" charset="0"/>
              </a:rPr>
              <a:t>5.That the </a:t>
            </a:r>
            <a:r>
              <a:rPr lang="en-US" dirty="0">
                <a:latin typeface="Times New Roman" panose="02020603050405020304" pitchFamily="18" charset="0"/>
              </a:rPr>
              <a:t>Commissioner (Appeals</a:t>
            </a:r>
            <a:r>
              <a:rPr lang="en-US" dirty="0" smtClean="0">
                <a:latin typeface="Times New Roman" panose="02020603050405020304" pitchFamily="18" charset="0"/>
              </a:rPr>
              <a:t>) by his order dated……………….dismissed the appeal for non-prosecution on the ground </a:t>
            </a:r>
            <a:r>
              <a:rPr lang="en-US" dirty="0" err="1" smtClean="0">
                <a:latin typeface="Times New Roman" panose="02020603050405020304" pitchFamily="18" charset="0"/>
              </a:rPr>
              <a:t>tthat</a:t>
            </a:r>
            <a:r>
              <a:rPr lang="en-US" dirty="0" smtClean="0">
                <a:latin typeface="Times New Roman" panose="02020603050405020304" pitchFamily="18" charset="0"/>
              </a:rPr>
              <a:t> </a:t>
            </a:r>
            <a:r>
              <a:rPr lang="en-US" dirty="0">
                <a:latin typeface="Times New Roman" panose="02020603050405020304" pitchFamily="18" charset="0"/>
              </a:rPr>
              <a:t>none attended on in response to the notice of </a:t>
            </a:r>
            <a:r>
              <a:rPr lang="en-US" dirty="0" smtClean="0">
                <a:latin typeface="Times New Roman" panose="02020603050405020304" pitchFamily="18" charset="0"/>
              </a:rPr>
              <a:t>hearing and considering the findings of the Assessing Officer and the brief Grounds of Appeal .</a:t>
            </a:r>
          </a:p>
          <a:p>
            <a:pPr algn="just"/>
            <a:r>
              <a:rPr lang="en-US" dirty="0" smtClean="0">
                <a:latin typeface="Times New Roman" panose="02020603050405020304" pitchFamily="18" charset="0"/>
              </a:rPr>
              <a:t>6. That there was no deliberate failure from my part to pursue the appeal and I would be put to extreme financial difficulty if the appeal is not heard and disposed on merits and there would be miscarriage of justice and I would be able to support my Grounds of Appeal with adequate supporting evidences, arguments and decided cases</a:t>
            </a:r>
          </a:p>
          <a:p>
            <a:pPr algn="just"/>
            <a:endParaRPr lang="en-US" dirty="0">
              <a:latin typeface="Times New Roman" panose="02020603050405020304" pitchFamily="18" charset="0"/>
            </a:endParaRPr>
          </a:p>
          <a:p>
            <a:pPr algn="just"/>
            <a:r>
              <a:rPr lang="en-US" dirty="0" smtClean="0">
                <a:latin typeface="Times New Roman" panose="02020603050405020304" pitchFamily="18" charset="0"/>
              </a:rPr>
              <a:t>I </a:t>
            </a:r>
            <a:r>
              <a:rPr lang="en-US" dirty="0">
                <a:latin typeface="Times New Roman" panose="02020603050405020304" pitchFamily="18" charset="0"/>
              </a:rPr>
              <a:t>further declare that the above statement is true and correct to the best of my knowledge and belief</a:t>
            </a:r>
            <a:r>
              <a:rPr lang="en-US" dirty="0" smtClean="0">
                <a:latin typeface="Times New Roman" panose="02020603050405020304" pitchFamily="18" charset="0"/>
              </a:rPr>
              <a:t>.</a:t>
            </a:r>
          </a:p>
          <a:p>
            <a:pPr algn="just"/>
            <a:endParaRPr lang="en-US" dirty="0">
              <a:latin typeface="Times New Roman" panose="02020603050405020304" pitchFamily="18" charset="0"/>
            </a:endParaRPr>
          </a:p>
          <a:p>
            <a:pPr algn="just"/>
            <a:r>
              <a:rPr lang="en-US" dirty="0" smtClean="0">
                <a:latin typeface="Times New Roman" panose="02020603050405020304" pitchFamily="18" charset="0"/>
              </a:rPr>
              <a:t>Deponent                                                                                        </a:t>
            </a:r>
            <a:r>
              <a:rPr lang="en-US" dirty="0" err="1" smtClean="0">
                <a:latin typeface="Times New Roman" panose="02020603050405020304" pitchFamily="18" charset="0"/>
              </a:rPr>
              <a:t>AttestedNotary</a:t>
            </a:r>
            <a:endParaRPr lang="en-IN" dirty="0"/>
          </a:p>
        </p:txBody>
      </p:sp>
    </p:spTree>
    <p:extLst>
      <p:ext uri="{BB962C8B-B14F-4D97-AF65-F5344CB8AC3E}">
        <p14:creationId xmlns:p14="http://schemas.microsoft.com/office/powerpoint/2010/main" val="8536737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b="1" i="1" dirty="0" smtClean="0">
                <a:latin typeface="Times New Roman" panose="02020603050405020304" pitchFamily="18" charset="0"/>
                <a:cs typeface="Times New Roman" panose="02020603050405020304" pitchFamily="18" charset="0"/>
              </a:rPr>
              <a:t>Condoning of delay – General Principles</a:t>
            </a:r>
            <a:br>
              <a:rPr lang="en-US" sz="3200" b="1" i="1" dirty="0" smtClean="0">
                <a:latin typeface="Times New Roman" panose="02020603050405020304" pitchFamily="18" charset="0"/>
                <a:cs typeface="Times New Roman" panose="02020603050405020304" pitchFamily="18" charset="0"/>
              </a:rPr>
            </a:br>
            <a:r>
              <a:rPr lang="en-US" sz="3200" b="1" i="1" dirty="0">
                <a:latin typeface="Times New Roman" panose="02020603050405020304" pitchFamily="18" charset="0"/>
                <a:cs typeface="Times New Roman" panose="02020603050405020304" pitchFamily="18" charset="0"/>
              </a:rPr>
              <a:t/>
            </a:r>
            <a:br>
              <a:rPr lang="en-US" sz="3200" b="1" i="1" dirty="0">
                <a:latin typeface="Times New Roman" panose="02020603050405020304" pitchFamily="18" charset="0"/>
                <a:cs typeface="Times New Roman" panose="02020603050405020304" pitchFamily="18" charset="0"/>
              </a:rPr>
            </a:br>
            <a:r>
              <a:rPr lang="en-US" sz="3200" b="1" i="1" dirty="0" err="1" smtClean="0">
                <a:latin typeface="Times New Roman" panose="02020603050405020304" pitchFamily="18" charset="0"/>
                <a:cs typeface="Times New Roman" panose="02020603050405020304" pitchFamily="18" charset="0"/>
              </a:rPr>
              <a:t>Rarefield</a:t>
            </a:r>
            <a:r>
              <a:rPr lang="en-US" sz="3200" b="1" i="1" dirty="0" smtClean="0">
                <a:latin typeface="Times New Roman" panose="02020603050405020304" pitchFamily="18" charset="0"/>
                <a:cs typeface="Times New Roman" panose="02020603050405020304" pitchFamily="18" charset="0"/>
              </a:rPr>
              <a:t> Engineers </a:t>
            </a:r>
            <a:r>
              <a:rPr lang="en-US" sz="3200" b="1" i="1" dirty="0" err="1" smtClean="0">
                <a:latin typeface="Times New Roman" panose="02020603050405020304" pitchFamily="18" charset="0"/>
                <a:cs typeface="Times New Roman" panose="02020603050405020304" pitchFamily="18" charset="0"/>
              </a:rPr>
              <a:t>Pvt</a:t>
            </a:r>
            <a:r>
              <a:rPr lang="en-US" sz="3200" b="1" i="1" dirty="0" smtClean="0">
                <a:latin typeface="Times New Roman" panose="02020603050405020304" pitchFamily="18" charset="0"/>
                <a:cs typeface="Times New Roman" panose="02020603050405020304" pitchFamily="18" charset="0"/>
              </a:rPr>
              <a:t> Ltd </a:t>
            </a:r>
            <a:r>
              <a:rPr lang="en-US" sz="3200" b="1" i="1" dirty="0" err="1" smtClean="0">
                <a:latin typeface="Times New Roman" panose="02020603050405020304" pitchFamily="18" charset="0"/>
                <a:cs typeface="Times New Roman" panose="02020603050405020304" pitchFamily="18" charset="0"/>
              </a:rPr>
              <a:t>vs</a:t>
            </a:r>
            <a:r>
              <a:rPr lang="en-US" sz="3200" b="1" i="1" dirty="0" smtClean="0">
                <a:latin typeface="Times New Roman" panose="02020603050405020304" pitchFamily="18" charset="0"/>
                <a:cs typeface="Times New Roman" panose="02020603050405020304" pitchFamily="18" charset="0"/>
              </a:rPr>
              <a:t>  ACIT  (459 ITR 766 Mad) </a:t>
            </a:r>
            <a:endParaRPr lang="en-IN" sz="32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0000" lnSpcReduction="20000"/>
          </a:bodyPr>
          <a:lstStyle/>
          <a:p>
            <a:pPr algn="just">
              <a:lnSpc>
                <a:spcPct val="120000"/>
              </a:lnSpc>
            </a:pPr>
            <a:r>
              <a:rPr lang="en-US" dirty="0">
                <a:latin typeface="Times New Roman" panose="02020603050405020304" pitchFamily="18" charset="0"/>
                <a:cs typeface="Times New Roman" panose="02020603050405020304" pitchFamily="18" charset="0"/>
              </a:rPr>
              <a:t>(i) There should be a liberal, pragmatic, justice-oriented, non pedantic approach while dealing with an application for </a:t>
            </a:r>
            <a:r>
              <a:rPr lang="en-US" dirty="0" err="1">
                <a:latin typeface="Times New Roman" panose="02020603050405020304" pitchFamily="18" charset="0"/>
                <a:cs typeface="Times New Roman" panose="02020603050405020304" pitchFamily="18" charset="0"/>
              </a:rPr>
              <a:t>condonation</a:t>
            </a:r>
            <a:r>
              <a:rPr lang="en-US" dirty="0">
                <a:latin typeface="Times New Roman" panose="02020603050405020304" pitchFamily="18" charset="0"/>
                <a:cs typeface="Times New Roman" panose="02020603050405020304" pitchFamily="18" charset="0"/>
              </a:rPr>
              <a:t> of delay, for the courts are not supposed to </a:t>
            </a:r>
            <a:r>
              <a:rPr lang="en-US" dirty="0" err="1">
                <a:latin typeface="Times New Roman" panose="02020603050405020304" pitchFamily="18" charset="0"/>
                <a:cs typeface="Times New Roman" panose="02020603050405020304" pitchFamily="18" charset="0"/>
              </a:rPr>
              <a:t>legalise</a:t>
            </a:r>
            <a:r>
              <a:rPr lang="en-US" dirty="0">
                <a:latin typeface="Times New Roman" panose="02020603050405020304" pitchFamily="18" charset="0"/>
                <a:cs typeface="Times New Roman" panose="02020603050405020304" pitchFamily="18" charset="0"/>
              </a:rPr>
              <a:t> injustice but are obliged to remove injustice.</a:t>
            </a:r>
          </a:p>
          <a:p>
            <a:pPr algn="just">
              <a:lnSpc>
                <a:spcPct val="120000"/>
              </a:lnSpc>
            </a:pPr>
            <a:r>
              <a:rPr lang="en-US" dirty="0">
                <a:latin typeface="Times New Roman" panose="02020603050405020304" pitchFamily="18" charset="0"/>
                <a:cs typeface="Times New Roman" panose="02020603050405020304" pitchFamily="18" charset="0"/>
              </a:rPr>
              <a:t>(ii) The terms 'sufficient cause' should be understood in their proper spirit, philosophy and purpose regard being had to the fact that these terms are basically elastic and are to be applied in proper perspective to the obtaining fact-situation.</a:t>
            </a:r>
          </a:p>
          <a:p>
            <a:pPr algn="just">
              <a:lnSpc>
                <a:spcPct val="120000"/>
              </a:lnSpc>
            </a:pPr>
            <a:r>
              <a:rPr lang="en-US" dirty="0">
                <a:latin typeface="Times New Roman" panose="02020603050405020304" pitchFamily="18" charset="0"/>
                <a:cs typeface="Times New Roman" panose="02020603050405020304" pitchFamily="18" charset="0"/>
              </a:rPr>
              <a:t>(iii) Substantial justice being paramount and pivotal the technical considerations should not be given undue and uncalled for emphasis.</a:t>
            </a:r>
          </a:p>
          <a:p>
            <a:pPr algn="just">
              <a:lnSpc>
                <a:spcPct val="120000"/>
              </a:lnSpc>
            </a:pPr>
            <a:r>
              <a:rPr lang="en-US" dirty="0">
                <a:latin typeface="Times New Roman" panose="02020603050405020304" pitchFamily="18" charset="0"/>
                <a:cs typeface="Times New Roman" panose="02020603050405020304" pitchFamily="18" charset="0"/>
              </a:rPr>
              <a:t>(iv) No presumption can be attached to deliberate causation of delay but, gross negligence on the part of the counsel or litigant is to be taken note of.</a:t>
            </a:r>
          </a:p>
          <a:p>
            <a:pPr algn="just">
              <a:lnSpc>
                <a:spcPct val="120000"/>
              </a:lnSpc>
            </a:pPr>
            <a:r>
              <a:rPr lang="en-US" dirty="0">
                <a:latin typeface="Times New Roman" panose="02020603050405020304" pitchFamily="18" charset="0"/>
                <a:cs typeface="Times New Roman" panose="02020603050405020304" pitchFamily="18" charset="0"/>
              </a:rPr>
              <a:t>(v) Lack of bona fides imputable to a party seeking </a:t>
            </a:r>
            <a:r>
              <a:rPr lang="en-US" dirty="0" err="1">
                <a:latin typeface="Times New Roman" panose="02020603050405020304" pitchFamily="18" charset="0"/>
                <a:cs typeface="Times New Roman" panose="02020603050405020304" pitchFamily="18" charset="0"/>
              </a:rPr>
              <a:t>condonation</a:t>
            </a:r>
            <a:r>
              <a:rPr lang="en-US" dirty="0">
                <a:latin typeface="Times New Roman" panose="02020603050405020304" pitchFamily="18" charset="0"/>
                <a:cs typeface="Times New Roman" panose="02020603050405020304" pitchFamily="18" charset="0"/>
              </a:rPr>
              <a:t> of delay is a significant and relevant fact.</a:t>
            </a:r>
          </a:p>
          <a:p>
            <a:pPr marL="0" indent="0" algn="just">
              <a:lnSpc>
                <a:spcPct val="120000"/>
              </a:lnSpc>
              <a:buNone/>
            </a:pPr>
            <a:endParaRPr lang="en-IN"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63E248D-535E-4CA8-A429-9C3996B24BEF}" type="slidenum">
              <a:rPr lang="en-IN" smtClean="0"/>
              <a:t>49</a:t>
            </a:fld>
            <a:endParaRPr lang="en-IN" dirty="0"/>
          </a:p>
        </p:txBody>
      </p:sp>
    </p:spTree>
    <p:extLst>
      <p:ext uri="{BB962C8B-B14F-4D97-AF65-F5344CB8AC3E}">
        <p14:creationId xmlns:p14="http://schemas.microsoft.com/office/powerpoint/2010/main" val="180087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83605" y="0"/>
            <a:ext cx="7424790" cy="932253"/>
          </a:xfrm>
          <a:prstGeom prst="rect">
            <a:avLst/>
          </a:prstGeom>
        </p:spPr>
        <p:txBody>
          <a:bodyPr vert="horz" wrap="square" lIns="0" tIns="435557" rIns="0" bIns="0" rtlCol="0" anchor="ctr">
            <a:spAutoFit/>
          </a:bodyPr>
          <a:lstStyle/>
          <a:p>
            <a:pPr marL="1656268">
              <a:lnSpc>
                <a:spcPct val="100000"/>
              </a:lnSpc>
              <a:spcBef>
                <a:spcPts val="92"/>
              </a:spcBef>
            </a:pPr>
            <a:r>
              <a:rPr lang="en-US" sz="3200" b="1" i="1" spc="-9" dirty="0">
                <a:latin typeface="Times New Roman" panose="02020603050405020304" pitchFamily="18" charset="0"/>
                <a:cs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Relevant</a:t>
            </a:r>
            <a:r>
              <a:rPr sz="3200" spc="-92"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Sections</a:t>
            </a:r>
            <a:r>
              <a:rPr sz="3200" spc="-55"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a:t>
            </a:r>
          </a:p>
        </p:txBody>
      </p:sp>
      <p:graphicFrame>
        <p:nvGraphicFramePr>
          <p:cNvPr id="4" name="object 4"/>
          <p:cNvGraphicFramePr>
            <a:graphicFrameLocks noGrp="1"/>
          </p:cNvGraphicFramePr>
          <p:nvPr>
            <p:extLst>
              <p:ext uri="{D42A27DB-BD31-4B8C-83A1-F6EECF244321}">
                <p14:modId xmlns:p14="http://schemas.microsoft.com/office/powerpoint/2010/main" val="1734898746"/>
              </p:ext>
            </p:extLst>
          </p:nvPr>
        </p:nvGraphicFramePr>
        <p:xfrm>
          <a:off x="541176" y="1399592"/>
          <a:ext cx="11131247" cy="4248301"/>
        </p:xfrm>
        <a:graphic>
          <a:graphicData uri="http://schemas.openxmlformats.org/drawingml/2006/table">
            <a:tbl>
              <a:tblPr firstRow="1" bandRow="1">
                <a:tableStyleId>{2D5ABB26-0587-4C30-8999-92F81FD0307C}</a:tableStyleId>
              </a:tblPr>
              <a:tblGrid>
                <a:gridCol w="1776766">
                  <a:extLst>
                    <a:ext uri="{9D8B030D-6E8A-4147-A177-3AD203B41FA5}">
                      <a16:colId xmlns:a16="http://schemas.microsoft.com/office/drawing/2014/main" xmlns="" val="20000"/>
                    </a:ext>
                  </a:extLst>
                </a:gridCol>
                <a:gridCol w="9354481">
                  <a:extLst>
                    <a:ext uri="{9D8B030D-6E8A-4147-A177-3AD203B41FA5}">
                      <a16:colId xmlns:a16="http://schemas.microsoft.com/office/drawing/2014/main" xmlns="" val="20001"/>
                    </a:ext>
                  </a:extLst>
                </a:gridCol>
              </a:tblGrid>
              <a:tr h="690489">
                <a:tc>
                  <a:txBody>
                    <a:bodyPr/>
                    <a:lstStyle/>
                    <a:p>
                      <a:pPr algn="ctr">
                        <a:lnSpc>
                          <a:spcPct val="100000"/>
                        </a:lnSpc>
                        <a:spcBef>
                          <a:spcPts val="1005"/>
                        </a:spcBef>
                      </a:pPr>
                      <a:r>
                        <a:rPr sz="2800" b="0" spc="-10" dirty="0">
                          <a:solidFill>
                            <a:srgbClr val="FFFFFF"/>
                          </a:solidFill>
                          <a:latin typeface="Times New Roman" panose="02020603050405020304" pitchFamily="18" charset="0"/>
                          <a:cs typeface="Calibri"/>
                        </a:rPr>
                        <a:t>Section</a:t>
                      </a:r>
                      <a:endParaRPr sz="2800" b="0" dirty="0">
                        <a:latin typeface="Times New Roman" panose="02020603050405020304" pitchFamily="18" charset="0"/>
                        <a:cs typeface="Calibri"/>
                      </a:endParaRPr>
                    </a:p>
                  </a:txBody>
                  <a:tcPr marL="0" marR="0" marT="117017" marB="0">
                    <a:lnL w="190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005"/>
                        </a:spcBef>
                      </a:pPr>
                      <a:r>
                        <a:rPr sz="2800" b="0" spc="-10" dirty="0">
                          <a:solidFill>
                            <a:srgbClr val="FFFFFF"/>
                          </a:solidFill>
                          <a:latin typeface="Times New Roman" panose="02020603050405020304" pitchFamily="18" charset="0"/>
                          <a:cs typeface="Calibri"/>
                        </a:rPr>
                        <a:t>Brief</a:t>
                      </a:r>
                      <a:endParaRPr sz="2800" b="0" dirty="0">
                        <a:latin typeface="Times New Roman" panose="02020603050405020304" pitchFamily="18" charset="0"/>
                        <a:cs typeface="Calibri"/>
                      </a:endParaRPr>
                    </a:p>
                  </a:txBody>
                  <a:tcPr marL="0" marR="0" marT="117017"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690489">
                <a:tc>
                  <a:txBody>
                    <a:bodyPr/>
                    <a:lstStyle/>
                    <a:p>
                      <a:pPr algn="ctr">
                        <a:lnSpc>
                          <a:spcPct val="100000"/>
                        </a:lnSpc>
                        <a:spcBef>
                          <a:spcPts val="1005"/>
                        </a:spcBef>
                      </a:pPr>
                      <a:r>
                        <a:rPr sz="2800" b="1" spc="-20" dirty="0">
                          <a:solidFill>
                            <a:schemeClr val="tx1"/>
                          </a:solidFill>
                          <a:latin typeface="Times New Roman" panose="02020603050405020304" pitchFamily="18" charset="0"/>
                          <a:cs typeface="Calibri"/>
                        </a:rPr>
                        <a:t>246A</a:t>
                      </a:r>
                      <a:endParaRPr sz="2800" b="1" dirty="0">
                        <a:solidFill>
                          <a:schemeClr val="tx1"/>
                        </a:solidFill>
                        <a:latin typeface="Times New Roman" panose="02020603050405020304" pitchFamily="18" charset="0"/>
                        <a:cs typeface="Calibri"/>
                      </a:endParaRPr>
                    </a:p>
                  </a:txBody>
                  <a:tcPr marL="0" marR="0" marT="117017" marB="0">
                    <a:lnL w="1905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tc>
                  <a:txBody>
                    <a:bodyPr/>
                    <a:lstStyle/>
                    <a:p>
                      <a:pPr marL="90170">
                        <a:lnSpc>
                          <a:spcPct val="100000"/>
                        </a:lnSpc>
                        <a:spcBef>
                          <a:spcPts val="1005"/>
                        </a:spcBef>
                      </a:pPr>
                      <a:r>
                        <a:rPr sz="2800" b="1" dirty="0">
                          <a:solidFill>
                            <a:schemeClr val="tx1"/>
                          </a:solidFill>
                          <a:latin typeface="Times New Roman" panose="02020603050405020304" pitchFamily="18" charset="0"/>
                          <a:cs typeface="Calibri"/>
                        </a:rPr>
                        <a:t>Appealable</a:t>
                      </a:r>
                      <a:r>
                        <a:rPr sz="2800" b="1" spc="-8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order</a:t>
                      </a:r>
                      <a:r>
                        <a:rPr sz="2800" b="1" spc="-9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before</a:t>
                      </a:r>
                      <a:r>
                        <a:rPr sz="2800" b="1" spc="-8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the</a:t>
                      </a:r>
                      <a:r>
                        <a:rPr sz="2800" b="1" spc="-6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Commissioner</a:t>
                      </a:r>
                      <a:r>
                        <a:rPr sz="2800" b="1" spc="-85" dirty="0">
                          <a:solidFill>
                            <a:schemeClr val="tx1"/>
                          </a:solidFill>
                          <a:latin typeface="Times New Roman" panose="02020603050405020304" pitchFamily="18" charset="0"/>
                          <a:cs typeface="Calibri"/>
                        </a:rPr>
                        <a:t> </a:t>
                      </a:r>
                      <a:r>
                        <a:rPr sz="2800" b="1" spc="-10" dirty="0">
                          <a:solidFill>
                            <a:schemeClr val="tx1"/>
                          </a:solidFill>
                          <a:latin typeface="Times New Roman" panose="02020603050405020304" pitchFamily="18" charset="0"/>
                          <a:cs typeface="Calibri"/>
                        </a:rPr>
                        <a:t>(Appeal)</a:t>
                      </a:r>
                      <a:endParaRPr sz="2800" b="1" dirty="0">
                        <a:solidFill>
                          <a:schemeClr val="tx1"/>
                        </a:solidFill>
                        <a:latin typeface="Times New Roman" panose="02020603050405020304" pitchFamily="18" charset="0"/>
                        <a:cs typeface="Calibri"/>
                      </a:endParaRPr>
                    </a:p>
                  </a:txBody>
                  <a:tcPr marL="0" marR="0" marT="117017"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1"/>
                  </a:ext>
                </a:extLst>
              </a:tr>
              <a:tr h="710370">
                <a:tc>
                  <a:txBody>
                    <a:bodyPr/>
                    <a:lstStyle/>
                    <a:p>
                      <a:pPr algn="ctr">
                        <a:lnSpc>
                          <a:spcPct val="100000"/>
                        </a:lnSpc>
                        <a:spcBef>
                          <a:spcPts val="1075"/>
                        </a:spcBef>
                      </a:pPr>
                      <a:r>
                        <a:rPr sz="2800" b="1" spc="-25" dirty="0">
                          <a:solidFill>
                            <a:schemeClr val="tx1"/>
                          </a:solidFill>
                          <a:latin typeface="Times New Roman" panose="02020603050405020304" pitchFamily="18" charset="0"/>
                          <a:cs typeface="Calibri"/>
                        </a:rPr>
                        <a:t>248</a:t>
                      </a:r>
                      <a:endParaRPr sz="2800" b="1" dirty="0">
                        <a:solidFill>
                          <a:schemeClr val="tx1"/>
                        </a:solidFill>
                        <a:latin typeface="Times New Roman" panose="02020603050405020304" pitchFamily="18" charset="0"/>
                        <a:cs typeface="Calibri"/>
                      </a:endParaRPr>
                    </a:p>
                  </a:txBody>
                  <a:tcPr marL="0" marR="0" marT="125167"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pPr marL="90170">
                        <a:lnSpc>
                          <a:spcPct val="100000"/>
                        </a:lnSpc>
                        <a:spcBef>
                          <a:spcPts val="1075"/>
                        </a:spcBef>
                      </a:pPr>
                      <a:r>
                        <a:rPr sz="2800" b="1" dirty="0">
                          <a:solidFill>
                            <a:schemeClr val="tx1"/>
                          </a:solidFill>
                          <a:latin typeface="Times New Roman" panose="02020603050405020304" pitchFamily="18" charset="0"/>
                          <a:cs typeface="Calibri"/>
                        </a:rPr>
                        <a:t>Appeal</a:t>
                      </a:r>
                      <a:r>
                        <a:rPr sz="2800" b="1" spc="-6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by</a:t>
                      </a:r>
                      <a:r>
                        <a:rPr sz="2800" b="1" spc="-5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person</a:t>
                      </a:r>
                      <a:r>
                        <a:rPr sz="2800" b="1" spc="-6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denying</a:t>
                      </a:r>
                      <a:r>
                        <a:rPr sz="2800" b="1" spc="-3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liability</a:t>
                      </a:r>
                      <a:r>
                        <a:rPr sz="2800" b="1" spc="-5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to</a:t>
                      </a:r>
                      <a:r>
                        <a:rPr sz="2800" b="1" spc="-5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deduct</a:t>
                      </a:r>
                      <a:r>
                        <a:rPr sz="2800" b="1" spc="-40" dirty="0">
                          <a:solidFill>
                            <a:schemeClr val="tx1"/>
                          </a:solidFill>
                          <a:latin typeface="Times New Roman" panose="02020603050405020304" pitchFamily="18" charset="0"/>
                          <a:cs typeface="Calibri"/>
                        </a:rPr>
                        <a:t> </a:t>
                      </a:r>
                      <a:r>
                        <a:rPr sz="2800" b="1" spc="-25" dirty="0">
                          <a:solidFill>
                            <a:schemeClr val="tx1"/>
                          </a:solidFill>
                          <a:latin typeface="Times New Roman" panose="02020603050405020304" pitchFamily="18" charset="0"/>
                          <a:cs typeface="Calibri"/>
                        </a:rPr>
                        <a:t>tax</a:t>
                      </a:r>
                      <a:endParaRPr sz="2800" b="1" dirty="0">
                        <a:solidFill>
                          <a:schemeClr val="tx1"/>
                        </a:solidFill>
                        <a:latin typeface="Times New Roman" panose="02020603050405020304" pitchFamily="18" charset="0"/>
                        <a:cs typeface="Calibri"/>
                      </a:endParaRPr>
                    </a:p>
                  </a:txBody>
                  <a:tcPr marL="0" marR="0" marT="125167"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2"/>
                  </a:ext>
                </a:extLst>
              </a:tr>
              <a:tr h="718322">
                <a:tc>
                  <a:txBody>
                    <a:bodyPr/>
                    <a:lstStyle/>
                    <a:p>
                      <a:pPr algn="ctr">
                        <a:lnSpc>
                          <a:spcPct val="100000"/>
                        </a:lnSpc>
                        <a:spcBef>
                          <a:spcPts val="1110"/>
                        </a:spcBef>
                      </a:pPr>
                      <a:r>
                        <a:rPr sz="2800" b="1" spc="-25" dirty="0">
                          <a:solidFill>
                            <a:schemeClr val="tx1"/>
                          </a:solidFill>
                          <a:latin typeface="Times New Roman" panose="02020603050405020304" pitchFamily="18" charset="0"/>
                          <a:cs typeface="Calibri"/>
                        </a:rPr>
                        <a:t>249</a:t>
                      </a:r>
                      <a:endParaRPr sz="2800" b="1" dirty="0">
                        <a:solidFill>
                          <a:schemeClr val="tx1"/>
                        </a:solidFill>
                        <a:latin typeface="Times New Roman" panose="02020603050405020304" pitchFamily="18" charset="0"/>
                        <a:cs typeface="Calibri"/>
                      </a:endParaRPr>
                    </a:p>
                  </a:txBody>
                  <a:tcPr marL="0" marR="0" marT="129242"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8E8"/>
                    </a:solidFill>
                  </a:tcPr>
                </a:tc>
                <a:tc>
                  <a:txBody>
                    <a:bodyPr/>
                    <a:lstStyle/>
                    <a:p>
                      <a:pPr marL="90170">
                        <a:lnSpc>
                          <a:spcPct val="100000"/>
                        </a:lnSpc>
                        <a:spcBef>
                          <a:spcPts val="1110"/>
                        </a:spcBef>
                      </a:pPr>
                      <a:r>
                        <a:rPr sz="2800" b="1" dirty="0">
                          <a:solidFill>
                            <a:schemeClr val="tx1"/>
                          </a:solidFill>
                          <a:latin typeface="Times New Roman" panose="02020603050405020304" pitchFamily="18" charset="0"/>
                          <a:cs typeface="Calibri"/>
                        </a:rPr>
                        <a:t>Form</a:t>
                      </a:r>
                      <a:r>
                        <a:rPr sz="2800" b="1" spc="-6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of</a:t>
                      </a:r>
                      <a:r>
                        <a:rPr sz="2800" b="1" spc="-4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Appeal</a:t>
                      </a:r>
                      <a:r>
                        <a:rPr sz="2800" b="1" spc="-2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and</a:t>
                      </a:r>
                      <a:r>
                        <a:rPr sz="2800" b="1" spc="-20" dirty="0">
                          <a:solidFill>
                            <a:schemeClr val="tx1"/>
                          </a:solidFill>
                          <a:latin typeface="Times New Roman" panose="02020603050405020304" pitchFamily="18" charset="0"/>
                          <a:cs typeface="Calibri"/>
                        </a:rPr>
                        <a:t> </a:t>
                      </a:r>
                      <a:r>
                        <a:rPr sz="2800" b="1" spc="-10" dirty="0">
                          <a:solidFill>
                            <a:schemeClr val="tx1"/>
                          </a:solidFill>
                          <a:latin typeface="Times New Roman" panose="02020603050405020304" pitchFamily="18" charset="0"/>
                          <a:cs typeface="Calibri"/>
                        </a:rPr>
                        <a:t>Limitation</a:t>
                      </a:r>
                      <a:endParaRPr sz="2800" b="1" dirty="0">
                        <a:solidFill>
                          <a:schemeClr val="tx1"/>
                        </a:solidFill>
                        <a:latin typeface="Times New Roman" panose="02020603050405020304" pitchFamily="18" charset="0"/>
                        <a:cs typeface="Calibri"/>
                      </a:endParaRPr>
                    </a:p>
                  </a:txBody>
                  <a:tcPr marL="0" marR="0" marT="129242"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3"/>
                  </a:ext>
                </a:extLst>
              </a:tr>
              <a:tr h="720309">
                <a:tc>
                  <a:txBody>
                    <a:bodyPr/>
                    <a:lstStyle/>
                    <a:p>
                      <a:pPr algn="ctr">
                        <a:lnSpc>
                          <a:spcPct val="100000"/>
                        </a:lnSpc>
                        <a:spcBef>
                          <a:spcPts val="1115"/>
                        </a:spcBef>
                      </a:pPr>
                      <a:r>
                        <a:rPr sz="2800" b="1" spc="-25" dirty="0">
                          <a:solidFill>
                            <a:schemeClr val="tx1"/>
                          </a:solidFill>
                          <a:latin typeface="Times New Roman" panose="02020603050405020304" pitchFamily="18" charset="0"/>
                          <a:cs typeface="Calibri"/>
                        </a:rPr>
                        <a:t>250</a:t>
                      </a:r>
                      <a:endParaRPr sz="2800" b="1" dirty="0">
                        <a:solidFill>
                          <a:schemeClr val="tx1"/>
                        </a:solidFill>
                        <a:latin typeface="Times New Roman" panose="02020603050405020304" pitchFamily="18" charset="0"/>
                        <a:cs typeface="Calibri"/>
                      </a:endParaRPr>
                    </a:p>
                  </a:txBody>
                  <a:tcPr marL="0" marR="0" marT="129825"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pPr marL="90170">
                        <a:lnSpc>
                          <a:spcPct val="100000"/>
                        </a:lnSpc>
                        <a:spcBef>
                          <a:spcPts val="1115"/>
                        </a:spcBef>
                      </a:pPr>
                      <a:r>
                        <a:rPr sz="2800" b="1" dirty="0">
                          <a:solidFill>
                            <a:schemeClr val="tx1"/>
                          </a:solidFill>
                          <a:latin typeface="Times New Roman" panose="02020603050405020304" pitchFamily="18" charset="0"/>
                          <a:cs typeface="Calibri"/>
                        </a:rPr>
                        <a:t>Procedure</a:t>
                      </a:r>
                      <a:r>
                        <a:rPr sz="2800" b="1" spc="-8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in</a:t>
                      </a:r>
                      <a:r>
                        <a:rPr sz="2800" b="1" spc="-65" dirty="0">
                          <a:solidFill>
                            <a:schemeClr val="tx1"/>
                          </a:solidFill>
                          <a:latin typeface="Times New Roman" panose="02020603050405020304" pitchFamily="18" charset="0"/>
                          <a:cs typeface="Calibri"/>
                        </a:rPr>
                        <a:t> </a:t>
                      </a:r>
                      <a:r>
                        <a:rPr sz="2800" b="1" spc="-10" dirty="0">
                          <a:solidFill>
                            <a:schemeClr val="tx1"/>
                          </a:solidFill>
                          <a:latin typeface="Times New Roman" panose="02020603050405020304" pitchFamily="18" charset="0"/>
                          <a:cs typeface="Calibri"/>
                        </a:rPr>
                        <a:t>appeal</a:t>
                      </a:r>
                      <a:endParaRPr sz="2800" b="1" dirty="0">
                        <a:solidFill>
                          <a:schemeClr val="tx1"/>
                        </a:solidFill>
                        <a:latin typeface="Times New Roman" panose="02020603050405020304" pitchFamily="18" charset="0"/>
                        <a:cs typeface="Calibri"/>
                      </a:endParaRPr>
                    </a:p>
                  </a:txBody>
                  <a:tcPr marL="0" marR="0" marT="1298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4"/>
                  </a:ext>
                </a:extLst>
              </a:tr>
              <a:tr h="718322">
                <a:tc>
                  <a:txBody>
                    <a:bodyPr/>
                    <a:lstStyle/>
                    <a:p>
                      <a:pPr algn="ctr">
                        <a:lnSpc>
                          <a:spcPct val="100000"/>
                        </a:lnSpc>
                        <a:spcBef>
                          <a:spcPts val="1110"/>
                        </a:spcBef>
                      </a:pPr>
                      <a:r>
                        <a:rPr sz="2800" b="1" spc="-25" dirty="0">
                          <a:solidFill>
                            <a:schemeClr val="tx1"/>
                          </a:solidFill>
                          <a:latin typeface="Times New Roman" panose="02020603050405020304" pitchFamily="18" charset="0"/>
                          <a:cs typeface="Calibri"/>
                        </a:rPr>
                        <a:t>251</a:t>
                      </a:r>
                      <a:endParaRPr sz="2800" b="1" dirty="0">
                        <a:solidFill>
                          <a:schemeClr val="tx1"/>
                        </a:solidFill>
                        <a:latin typeface="Times New Roman" panose="02020603050405020304" pitchFamily="18" charset="0"/>
                        <a:cs typeface="Calibri"/>
                      </a:endParaRPr>
                    </a:p>
                  </a:txBody>
                  <a:tcPr marL="0" marR="0" marT="129242"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8E8"/>
                    </a:solidFill>
                  </a:tcPr>
                </a:tc>
                <a:tc>
                  <a:txBody>
                    <a:bodyPr/>
                    <a:lstStyle/>
                    <a:p>
                      <a:pPr marL="90170">
                        <a:lnSpc>
                          <a:spcPct val="100000"/>
                        </a:lnSpc>
                        <a:spcBef>
                          <a:spcPts val="1110"/>
                        </a:spcBef>
                      </a:pPr>
                      <a:r>
                        <a:rPr sz="2800" b="1" dirty="0">
                          <a:solidFill>
                            <a:schemeClr val="tx1"/>
                          </a:solidFill>
                          <a:latin typeface="Times New Roman" panose="02020603050405020304" pitchFamily="18" charset="0"/>
                          <a:cs typeface="Calibri"/>
                        </a:rPr>
                        <a:t>Power</a:t>
                      </a:r>
                      <a:r>
                        <a:rPr sz="2800" b="1" spc="-75"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of</a:t>
                      </a:r>
                      <a:r>
                        <a:rPr sz="2800" b="1" spc="-6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the</a:t>
                      </a:r>
                      <a:r>
                        <a:rPr sz="2800" b="1" spc="-40" dirty="0">
                          <a:solidFill>
                            <a:schemeClr val="tx1"/>
                          </a:solidFill>
                          <a:latin typeface="Times New Roman" panose="02020603050405020304" pitchFamily="18" charset="0"/>
                          <a:cs typeface="Calibri"/>
                        </a:rPr>
                        <a:t> </a:t>
                      </a:r>
                      <a:r>
                        <a:rPr sz="2800" b="1" dirty="0">
                          <a:solidFill>
                            <a:schemeClr val="tx1"/>
                          </a:solidFill>
                          <a:latin typeface="Times New Roman" panose="02020603050405020304" pitchFamily="18" charset="0"/>
                          <a:cs typeface="Calibri"/>
                        </a:rPr>
                        <a:t>Commissioner</a:t>
                      </a:r>
                      <a:r>
                        <a:rPr sz="2800" b="1" spc="-60" dirty="0">
                          <a:solidFill>
                            <a:schemeClr val="tx1"/>
                          </a:solidFill>
                          <a:latin typeface="Times New Roman" panose="02020603050405020304" pitchFamily="18" charset="0"/>
                          <a:cs typeface="Calibri"/>
                        </a:rPr>
                        <a:t> </a:t>
                      </a:r>
                      <a:r>
                        <a:rPr sz="2800" b="1" spc="-10" dirty="0">
                          <a:solidFill>
                            <a:schemeClr val="tx1"/>
                          </a:solidFill>
                          <a:latin typeface="Times New Roman" panose="02020603050405020304" pitchFamily="18" charset="0"/>
                          <a:cs typeface="Calibri"/>
                        </a:rPr>
                        <a:t>(Appeals)</a:t>
                      </a:r>
                      <a:endParaRPr sz="2800" b="1" dirty="0">
                        <a:solidFill>
                          <a:schemeClr val="tx1"/>
                        </a:solidFill>
                        <a:latin typeface="Times New Roman" panose="02020603050405020304" pitchFamily="18" charset="0"/>
                        <a:cs typeface="Calibri"/>
                      </a:endParaRPr>
                    </a:p>
                  </a:txBody>
                  <a:tcPr marL="0" marR="0" marT="129242"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5"/>
                  </a:ext>
                </a:extLst>
              </a:tr>
            </a:tbl>
          </a:graphicData>
        </a:graphic>
      </p:graphicFrame>
      <p:sp>
        <p:nvSpPr>
          <p:cNvPr id="7" name="object 7"/>
          <p:cNvSpPr/>
          <p:nvPr/>
        </p:nvSpPr>
        <p:spPr>
          <a:xfrm>
            <a:off x="151947" y="102636"/>
            <a:ext cx="11884543" cy="6634065"/>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8" name="object 8"/>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5</a:t>
            </a:fld>
            <a:endParaRPr sz="1284">
              <a:latin typeface="Calibri"/>
              <a:cs typeface="Calibri"/>
            </a:endParaRPr>
          </a:p>
        </p:txBody>
      </p:sp>
      <p:sp>
        <p:nvSpPr>
          <p:cNvPr id="3" name="Slide Number Placeholder 2">
            <a:extLst>
              <a:ext uri="{FF2B5EF4-FFF2-40B4-BE49-F238E27FC236}">
                <a16:creationId xmlns:a16="http://schemas.microsoft.com/office/drawing/2014/main" xmlns="" id="{59592B2E-0C82-E3C4-026C-5476ED535C05}"/>
              </a:ext>
            </a:extLst>
          </p:cNvPr>
          <p:cNvSpPr>
            <a:spLocks noGrp="1"/>
          </p:cNvSpPr>
          <p:nvPr>
            <p:ph type="sldNum" sz="quarter" idx="12"/>
          </p:nvPr>
        </p:nvSpPr>
        <p:spPr>
          <a:xfrm>
            <a:off x="11580062" y="6294494"/>
            <a:ext cx="364067" cy="438150"/>
          </a:xfrm>
        </p:spPr>
        <p:txBody>
          <a:bodyPr/>
          <a:lstStyle/>
          <a:p>
            <a:fld id="{663E248D-535E-4CA8-A429-9C3996B24BEF}" type="slidenum">
              <a:rPr lang="en-IN" sz="1600" smtClean="0">
                <a:solidFill>
                  <a:schemeClr val="tx1"/>
                </a:solidFill>
              </a:rPr>
              <a:t>5</a:t>
            </a:fld>
            <a:endParaRPr lang="en-IN" sz="1600" dirty="0">
              <a:solidFill>
                <a:schemeClr val="tx1"/>
              </a:solidFill>
            </a:endParaRPr>
          </a:p>
        </p:txBody>
      </p:sp>
      <p:sp>
        <p:nvSpPr>
          <p:cNvPr id="5" name="Flowchart: Connector 4">
            <a:extLst>
              <a:ext uri="{FF2B5EF4-FFF2-40B4-BE49-F238E27FC236}">
                <a16:creationId xmlns:a16="http://schemas.microsoft.com/office/drawing/2014/main" xmlns="" id="{6DF25708-09DB-F9D0-1939-DC763D947B64}"/>
              </a:ext>
            </a:extLst>
          </p:cNvPr>
          <p:cNvSpPr/>
          <p:nvPr/>
        </p:nvSpPr>
        <p:spPr>
          <a:xfrm>
            <a:off x="11559274" y="6275303"/>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0688731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b="1" i="1" dirty="0" smtClean="0">
                <a:latin typeface="Times New Roman" panose="02020603050405020304" pitchFamily="18" charset="0"/>
                <a:cs typeface="Times New Roman" panose="02020603050405020304" pitchFamily="18" charset="0"/>
              </a:rPr>
              <a:t>Condoning of delay – General Principles</a:t>
            </a:r>
            <a:br>
              <a:rPr lang="en-US" sz="3200" b="1" i="1" dirty="0" smtClean="0">
                <a:latin typeface="Times New Roman" panose="02020603050405020304" pitchFamily="18" charset="0"/>
                <a:cs typeface="Times New Roman" panose="02020603050405020304" pitchFamily="18" charset="0"/>
              </a:rPr>
            </a:br>
            <a:r>
              <a:rPr lang="en-US" sz="3200" b="1" i="1" dirty="0">
                <a:latin typeface="Times New Roman" panose="02020603050405020304" pitchFamily="18" charset="0"/>
                <a:cs typeface="Times New Roman" panose="02020603050405020304" pitchFamily="18" charset="0"/>
              </a:rPr>
              <a:t/>
            </a:r>
            <a:br>
              <a:rPr lang="en-US" sz="3200" b="1" i="1" dirty="0">
                <a:latin typeface="Times New Roman" panose="02020603050405020304" pitchFamily="18" charset="0"/>
                <a:cs typeface="Times New Roman" panose="02020603050405020304" pitchFamily="18" charset="0"/>
              </a:rPr>
            </a:br>
            <a:r>
              <a:rPr lang="en-US" sz="3200" b="1" i="1" dirty="0" err="1" smtClean="0">
                <a:latin typeface="Times New Roman" panose="02020603050405020304" pitchFamily="18" charset="0"/>
                <a:cs typeface="Times New Roman" panose="02020603050405020304" pitchFamily="18" charset="0"/>
              </a:rPr>
              <a:t>Rarefield</a:t>
            </a:r>
            <a:r>
              <a:rPr lang="en-US" sz="3200" b="1" i="1" dirty="0" smtClean="0">
                <a:latin typeface="Times New Roman" panose="02020603050405020304" pitchFamily="18" charset="0"/>
                <a:cs typeface="Times New Roman" panose="02020603050405020304" pitchFamily="18" charset="0"/>
              </a:rPr>
              <a:t> Engineers </a:t>
            </a:r>
            <a:r>
              <a:rPr lang="en-US" sz="3200" b="1" i="1" dirty="0" err="1" smtClean="0">
                <a:latin typeface="Times New Roman" panose="02020603050405020304" pitchFamily="18" charset="0"/>
                <a:cs typeface="Times New Roman" panose="02020603050405020304" pitchFamily="18" charset="0"/>
              </a:rPr>
              <a:t>Pvt</a:t>
            </a:r>
            <a:r>
              <a:rPr lang="en-US" sz="3200" b="1" i="1" dirty="0" smtClean="0">
                <a:latin typeface="Times New Roman" panose="02020603050405020304" pitchFamily="18" charset="0"/>
                <a:cs typeface="Times New Roman" panose="02020603050405020304" pitchFamily="18" charset="0"/>
              </a:rPr>
              <a:t> Ltd </a:t>
            </a:r>
            <a:r>
              <a:rPr lang="en-US" sz="3200" b="1" i="1" dirty="0" err="1" smtClean="0">
                <a:latin typeface="Times New Roman" panose="02020603050405020304" pitchFamily="18" charset="0"/>
                <a:cs typeface="Times New Roman" panose="02020603050405020304" pitchFamily="18" charset="0"/>
              </a:rPr>
              <a:t>vs</a:t>
            </a:r>
            <a:r>
              <a:rPr lang="en-US" sz="3200" b="1" i="1" dirty="0" smtClean="0">
                <a:latin typeface="Times New Roman" panose="02020603050405020304" pitchFamily="18" charset="0"/>
                <a:cs typeface="Times New Roman" panose="02020603050405020304" pitchFamily="18" charset="0"/>
              </a:rPr>
              <a:t>  ACIT  (459 ITR 766 Mad) </a:t>
            </a:r>
            <a:endParaRPr lang="en-IN" sz="32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31073" y="1946365"/>
            <a:ext cx="11312435" cy="4230597"/>
          </a:xfrm>
        </p:spPr>
        <p:txBody>
          <a:bodyPr>
            <a:normAutofit fontScale="32500" lnSpcReduction="20000"/>
          </a:bodyPr>
          <a:lstStyle/>
          <a:p>
            <a:pPr algn="just">
              <a:lnSpc>
                <a:spcPct val="130000"/>
              </a:lnSpc>
            </a:pPr>
            <a:r>
              <a:rPr lang="en-US" sz="5500" dirty="0"/>
              <a:t>(</a:t>
            </a:r>
            <a:r>
              <a:rPr lang="en-US" sz="5500" dirty="0">
                <a:latin typeface="Times New Roman" panose="02020603050405020304" pitchFamily="18" charset="0"/>
                <a:cs typeface="Times New Roman" panose="02020603050405020304" pitchFamily="18" charset="0"/>
              </a:rPr>
              <a:t>vi) It is to be kept in mind that adherence to strict proof should not affect public justice and cause public mischief because the courts are required to be vigilant so that in the ultimate eventuate there is no real failure of justice.</a:t>
            </a:r>
          </a:p>
          <a:p>
            <a:pPr algn="just">
              <a:lnSpc>
                <a:spcPct val="130000"/>
              </a:lnSpc>
            </a:pPr>
            <a:r>
              <a:rPr lang="en-US" sz="5500" dirty="0">
                <a:latin typeface="Times New Roman" panose="02020603050405020304" pitchFamily="18" charset="0"/>
                <a:cs typeface="Times New Roman" panose="02020603050405020304" pitchFamily="18" charset="0"/>
              </a:rPr>
              <a:t>(vii) The concept of liberal approach has to </a:t>
            </a:r>
            <a:r>
              <a:rPr lang="en-US" sz="5500" dirty="0" err="1">
                <a:latin typeface="Times New Roman" panose="02020603050405020304" pitchFamily="18" charset="0"/>
                <a:cs typeface="Times New Roman" panose="02020603050405020304" pitchFamily="18" charset="0"/>
              </a:rPr>
              <a:t>encapsule</a:t>
            </a:r>
            <a:r>
              <a:rPr lang="en-US" sz="5500" dirty="0">
                <a:latin typeface="Times New Roman" panose="02020603050405020304" pitchFamily="18" charset="0"/>
                <a:cs typeface="Times New Roman" panose="02020603050405020304" pitchFamily="18" charset="0"/>
              </a:rPr>
              <a:t> the conception of reasonableness and it cannot be allowed a totally unfettered free play.</a:t>
            </a:r>
          </a:p>
          <a:p>
            <a:pPr algn="just">
              <a:lnSpc>
                <a:spcPct val="130000"/>
              </a:lnSpc>
            </a:pPr>
            <a:r>
              <a:rPr lang="en-US" sz="5500" dirty="0">
                <a:latin typeface="Times New Roman" panose="02020603050405020304" pitchFamily="18" charset="0"/>
                <a:cs typeface="Times New Roman" panose="02020603050405020304" pitchFamily="18" charset="0"/>
              </a:rPr>
              <a:t>(viii) There is a distinction between inordinate delay and a delay of short duration or few days, for to the former doctrine of prejudice is attracted whereas to the latter it may not be attracted. That apart, the first one warrants strict approach whereas the second calls for a liberal delineation.</a:t>
            </a:r>
          </a:p>
          <a:p>
            <a:pPr algn="just">
              <a:lnSpc>
                <a:spcPct val="130000"/>
              </a:lnSpc>
            </a:pPr>
            <a:r>
              <a:rPr lang="en-US" sz="5500" dirty="0">
                <a:latin typeface="Times New Roman" panose="02020603050405020304" pitchFamily="18" charset="0"/>
                <a:cs typeface="Times New Roman" panose="02020603050405020304" pitchFamily="18" charset="0"/>
              </a:rPr>
              <a:t>(ix) The conduct, </a:t>
            </a:r>
            <a:r>
              <a:rPr lang="en-US" sz="5500" dirty="0" err="1">
                <a:latin typeface="Times New Roman" panose="02020603050405020304" pitchFamily="18" charset="0"/>
                <a:cs typeface="Times New Roman" panose="02020603050405020304" pitchFamily="18" charset="0"/>
              </a:rPr>
              <a:t>behaviour</a:t>
            </a:r>
            <a:r>
              <a:rPr lang="en-US" sz="5500" dirty="0">
                <a:latin typeface="Times New Roman" panose="02020603050405020304" pitchFamily="18" charset="0"/>
                <a:cs typeface="Times New Roman" panose="02020603050405020304" pitchFamily="18" charset="0"/>
              </a:rPr>
              <a:t> and attitude of a party relating to its inaction or negligence are relevant factors to be taken into consideration. It is so as the fundamental principle is that the courts are required to weigh the scale of balance of justice in respect of both parties and the said principle cannot be given a total go by in the name of liberal approach.</a:t>
            </a:r>
          </a:p>
          <a:p>
            <a:pPr algn="just">
              <a:lnSpc>
                <a:spcPct val="130000"/>
              </a:lnSpc>
            </a:pPr>
            <a:r>
              <a:rPr lang="en-US" sz="5500" dirty="0">
                <a:latin typeface="Times New Roman" panose="02020603050405020304" pitchFamily="18" charset="0"/>
                <a:cs typeface="Times New Roman" panose="02020603050405020304" pitchFamily="18" charset="0"/>
              </a:rPr>
              <a:t>(x) If the explanation offered is concocted or the grounds urged in the application are fanciful, the courts should be vigilant not to expose the other side unnecessarily to face such a litigation.</a:t>
            </a:r>
          </a:p>
          <a:p>
            <a:pPr marL="0" indent="0" algn="just">
              <a:lnSpc>
                <a:spcPct val="130000"/>
              </a:lnSpc>
              <a:buNone/>
            </a:pPr>
            <a:endParaRPr lang="en-IN" sz="3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63E248D-535E-4CA8-A429-9C3996B24BEF}" type="slidenum">
              <a:rPr lang="en-IN" smtClean="0"/>
              <a:t>50</a:t>
            </a:fld>
            <a:endParaRPr lang="en-IN" dirty="0"/>
          </a:p>
        </p:txBody>
      </p:sp>
    </p:spTree>
    <p:extLst>
      <p:ext uri="{BB962C8B-B14F-4D97-AF65-F5344CB8AC3E}">
        <p14:creationId xmlns:p14="http://schemas.microsoft.com/office/powerpoint/2010/main" val="9163488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b="1" i="1" dirty="0" smtClean="0">
                <a:latin typeface="Times New Roman" panose="02020603050405020304" pitchFamily="18" charset="0"/>
                <a:cs typeface="Times New Roman" panose="02020603050405020304" pitchFamily="18" charset="0"/>
              </a:rPr>
              <a:t>Condoning of delay – General Principles</a:t>
            </a:r>
            <a:br>
              <a:rPr lang="en-US" sz="3200" b="1" i="1" dirty="0" smtClean="0">
                <a:latin typeface="Times New Roman" panose="02020603050405020304" pitchFamily="18" charset="0"/>
                <a:cs typeface="Times New Roman" panose="02020603050405020304" pitchFamily="18" charset="0"/>
              </a:rPr>
            </a:br>
            <a:r>
              <a:rPr lang="en-US" sz="3200" b="1" i="1" dirty="0">
                <a:latin typeface="Times New Roman" panose="02020603050405020304" pitchFamily="18" charset="0"/>
                <a:cs typeface="Times New Roman" panose="02020603050405020304" pitchFamily="18" charset="0"/>
              </a:rPr>
              <a:t/>
            </a:r>
            <a:br>
              <a:rPr lang="en-US" sz="3200" b="1" i="1" dirty="0">
                <a:latin typeface="Times New Roman" panose="02020603050405020304" pitchFamily="18" charset="0"/>
                <a:cs typeface="Times New Roman" panose="02020603050405020304" pitchFamily="18" charset="0"/>
              </a:rPr>
            </a:br>
            <a:r>
              <a:rPr lang="en-US" sz="3200" b="1" i="1" dirty="0" err="1" smtClean="0">
                <a:latin typeface="Times New Roman" panose="02020603050405020304" pitchFamily="18" charset="0"/>
                <a:cs typeface="Times New Roman" panose="02020603050405020304" pitchFamily="18" charset="0"/>
              </a:rPr>
              <a:t>Rarefield</a:t>
            </a:r>
            <a:r>
              <a:rPr lang="en-US" sz="3200" b="1" i="1" dirty="0" smtClean="0">
                <a:latin typeface="Times New Roman" panose="02020603050405020304" pitchFamily="18" charset="0"/>
                <a:cs typeface="Times New Roman" panose="02020603050405020304" pitchFamily="18" charset="0"/>
              </a:rPr>
              <a:t> Engineers </a:t>
            </a:r>
            <a:r>
              <a:rPr lang="en-US" sz="3200" b="1" i="1" dirty="0" err="1" smtClean="0">
                <a:latin typeface="Times New Roman" panose="02020603050405020304" pitchFamily="18" charset="0"/>
                <a:cs typeface="Times New Roman" panose="02020603050405020304" pitchFamily="18" charset="0"/>
              </a:rPr>
              <a:t>Pvt</a:t>
            </a:r>
            <a:r>
              <a:rPr lang="en-US" sz="3200" b="1" i="1" dirty="0" smtClean="0">
                <a:latin typeface="Times New Roman" panose="02020603050405020304" pitchFamily="18" charset="0"/>
                <a:cs typeface="Times New Roman" panose="02020603050405020304" pitchFamily="18" charset="0"/>
              </a:rPr>
              <a:t> Ltd </a:t>
            </a:r>
            <a:r>
              <a:rPr lang="en-US" sz="3200" b="1" i="1" dirty="0" err="1" smtClean="0">
                <a:latin typeface="Times New Roman" panose="02020603050405020304" pitchFamily="18" charset="0"/>
                <a:cs typeface="Times New Roman" panose="02020603050405020304" pitchFamily="18" charset="0"/>
              </a:rPr>
              <a:t>vs</a:t>
            </a:r>
            <a:r>
              <a:rPr lang="en-US" sz="3200" b="1" i="1" dirty="0" smtClean="0">
                <a:latin typeface="Times New Roman" panose="02020603050405020304" pitchFamily="18" charset="0"/>
                <a:cs typeface="Times New Roman" panose="02020603050405020304" pitchFamily="18" charset="0"/>
              </a:rPr>
              <a:t>  ACIT  (459 ITR 766 Mad) </a:t>
            </a:r>
            <a:endParaRPr lang="en-IN" sz="32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31073" y="1946365"/>
            <a:ext cx="11312435" cy="4230597"/>
          </a:xfrm>
        </p:spPr>
        <p:txBody>
          <a:bodyPr>
            <a:normAutofit fontScale="70000" lnSpcReduction="20000"/>
          </a:bodyPr>
          <a:lstStyle/>
          <a:p>
            <a:pPr algn="just">
              <a:lnSpc>
                <a:spcPct val="120000"/>
              </a:lnSpc>
            </a:pPr>
            <a:r>
              <a:rPr lang="en-US" sz="4000" dirty="0"/>
              <a:t>(xi) It is to be borne in mind that no one gets away with fraud, </a:t>
            </a:r>
            <a:r>
              <a:rPr lang="en-US" sz="4000" dirty="0" err="1"/>
              <a:t>mis</a:t>
            </a:r>
            <a:r>
              <a:rPr lang="en-US" sz="4000" dirty="0"/>
              <a:t>-representation or interpolation by taking recourse to the technicalities of law of limitation.</a:t>
            </a:r>
          </a:p>
          <a:p>
            <a:pPr algn="just">
              <a:lnSpc>
                <a:spcPct val="120000"/>
              </a:lnSpc>
            </a:pPr>
            <a:r>
              <a:rPr lang="en-US" sz="4000" dirty="0"/>
              <a:t>(xii) The entire gamut of facts are to be carefully </a:t>
            </a:r>
            <a:r>
              <a:rPr lang="en-US" sz="4000" dirty="0" err="1"/>
              <a:t>scrutinised</a:t>
            </a:r>
            <a:r>
              <a:rPr lang="en-US" sz="4000" dirty="0"/>
              <a:t> and the approach should be based on the paradigm of judicial discretion which is founded on objective reasoning and not on individual perception.</a:t>
            </a:r>
          </a:p>
          <a:p>
            <a:pPr algn="just">
              <a:lnSpc>
                <a:spcPct val="120000"/>
              </a:lnSpc>
            </a:pPr>
            <a:r>
              <a:rPr lang="en-US" sz="4000" dirty="0"/>
              <a:t>(xiii) The State or a public body or an entity representing a collective cause should be given some acceptable latitude."</a:t>
            </a:r>
          </a:p>
          <a:p>
            <a:pPr marL="0" indent="0" algn="just">
              <a:lnSpc>
                <a:spcPct val="120000"/>
              </a:lnSpc>
              <a:buNone/>
            </a:pPr>
            <a:endParaRPr lang="en-IN" sz="3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63E248D-535E-4CA8-A429-9C3996B24BEF}" type="slidenum">
              <a:rPr lang="en-IN" smtClean="0"/>
              <a:t>51</a:t>
            </a:fld>
            <a:endParaRPr lang="en-IN" dirty="0"/>
          </a:p>
        </p:txBody>
      </p:sp>
    </p:spTree>
    <p:extLst>
      <p:ext uri="{BB962C8B-B14F-4D97-AF65-F5344CB8AC3E}">
        <p14:creationId xmlns:p14="http://schemas.microsoft.com/office/powerpoint/2010/main" val="16040176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525808"/>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Cross Objection – Rule 11/12</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52</a:t>
            </a:fld>
            <a:endParaRPr sz="1284" dirty="0">
              <a:latin typeface="Calibri"/>
              <a:cs typeface="Calibri"/>
            </a:endParaRPr>
          </a:p>
        </p:txBody>
      </p:sp>
      <p:sp>
        <p:nvSpPr>
          <p:cNvPr id="7" name="Rectangle 6"/>
          <p:cNvSpPr/>
          <p:nvPr/>
        </p:nvSpPr>
        <p:spPr>
          <a:xfrm>
            <a:off x="261257" y="1966388"/>
            <a:ext cx="11672596" cy="2277034"/>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Form 36 A duly filled up</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It shall be treated as an appeal and all rules in respect of appeal shall apply</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Concise grounds of cross objections without argument or narrative</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Cross objection can be filed even on grounds not covered by appealed party</a:t>
            </a:r>
          </a:p>
        </p:txBody>
      </p:sp>
      <p:sp>
        <p:nvSpPr>
          <p:cNvPr id="12" name="Slide Number Placeholder 11">
            <a:extLst>
              <a:ext uri="{FF2B5EF4-FFF2-40B4-BE49-F238E27FC236}">
                <a16:creationId xmlns:a16="http://schemas.microsoft.com/office/drawing/2014/main" xmlns="" id="{DF10D73A-2FDA-C038-670F-CA9E9FCFA6AB}"/>
              </a:ext>
            </a:extLst>
          </p:cNvPr>
          <p:cNvSpPr>
            <a:spLocks noGrp="1"/>
          </p:cNvSpPr>
          <p:nvPr>
            <p:ph type="sldNum" sz="quarter" idx="12"/>
          </p:nvPr>
        </p:nvSpPr>
        <p:spPr>
          <a:xfrm>
            <a:off x="11518258" y="6264929"/>
            <a:ext cx="489754" cy="438150"/>
          </a:xfrm>
        </p:spPr>
        <p:txBody>
          <a:bodyPr/>
          <a:lstStyle/>
          <a:p>
            <a:fld id="{663E248D-535E-4CA8-A429-9C3996B24BEF}" type="slidenum">
              <a:rPr lang="en-IN" sz="1600" smtClean="0">
                <a:solidFill>
                  <a:schemeClr val="tx1"/>
                </a:solidFill>
              </a:rPr>
              <a:t>52</a:t>
            </a:fld>
            <a:endParaRPr lang="en-IN" sz="1600" dirty="0">
              <a:solidFill>
                <a:schemeClr val="tx1"/>
              </a:solidFill>
            </a:endParaRPr>
          </a:p>
        </p:txBody>
      </p:sp>
      <p:sp>
        <p:nvSpPr>
          <p:cNvPr id="3" name="object 10">
            <a:extLst>
              <a:ext uri="{FF2B5EF4-FFF2-40B4-BE49-F238E27FC236}">
                <a16:creationId xmlns:a16="http://schemas.microsoft.com/office/drawing/2014/main" xmlns="" id="{DB92D108-3DC9-590F-39D5-A6CF58C00F3C}"/>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2457FF5F-868F-EDD9-E211-B7BD62A2B6F3}"/>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9357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1823928" y="313211"/>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Rectification Petition – 254(2) –  Rule13 </a:t>
            </a:r>
            <a:r>
              <a:rPr lang="en-US" sz="3200" spc="-444" dirty="0">
                <a:latin typeface="Times New Roman" panose="02020603050405020304" pitchFamily="18" charset="0"/>
              </a:rPr>
              <a:t>/1</a:t>
            </a:r>
            <a:r>
              <a:rPr lang="en-US" sz="3200" b="1" i="1" spc="-9" dirty="0">
                <a:latin typeface="Times New Roman" panose="02020603050405020304" pitchFamily="18" charset="0"/>
                <a:cs typeface="Times New Roman" panose="02020603050405020304" pitchFamily="18" charset="0"/>
              </a:rPr>
              <a:t>4</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53</a:t>
            </a:fld>
            <a:endParaRPr sz="1284" dirty="0">
              <a:latin typeface="Calibri"/>
              <a:cs typeface="Calibri"/>
            </a:endParaRPr>
          </a:p>
        </p:txBody>
      </p:sp>
      <p:sp>
        <p:nvSpPr>
          <p:cNvPr id="7" name="Rectangle 6"/>
          <p:cNvSpPr/>
          <p:nvPr/>
        </p:nvSpPr>
        <p:spPr>
          <a:xfrm>
            <a:off x="419879" y="1247486"/>
            <a:ext cx="11644603" cy="5077800"/>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Time limit – within six months from end of the month in which order was passed</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Tribunal on its own</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Application by the </a:t>
            </a:r>
            <a:r>
              <a:rPr lang="en-US" sz="2800" dirty="0" err="1">
                <a:latin typeface="Times New Roman" panose="02020603050405020304" pitchFamily="18" charset="0"/>
              </a:rPr>
              <a:t>assessee</a:t>
            </a:r>
            <a:r>
              <a:rPr lang="en-US" sz="2800" dirty="0">
                <a:latin typeface="Times New Roman" panose="02020603050405020304" pitchFamily="18" charset="0"/>
              </a:rPr>
              <a:t> or revenue</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Rectification application to be in Form AT-1</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Application will clearly set out brief nature of mistakes which are apparent on the order</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Copy of the order sought to be rectified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Time Limit subject matter of intense litigation  </a:t>
            </a:r>
          </a:p>
        </p:txBody>
      </p:sp>
      <p:sp>
        <p:nvSpPr>
          <p:cNvPr id="12" name="Slide Number Placeholder 11">
            <a:extLst>
              <a:ext uri="{FF2B5EF4-FFF2-40B4-BE49-F238E27FC236}">
                <a16:creationId xmlns:a16="http://schemas.microsoft.com/office/drawing/2014/main" xmlns="" id="{DD4FCD9D-044B-FC8A-2CDE-C07AB592E553}"/>
              </a:ext>
            </a:extLst>
          </p:cNvPr>
          <p:cNvSpPr>
            <a:spLocks noGrp="1"/>
          </p:cNvSpPr>
          <p:nvPr>
            <p:ph type="sldNum" sz="quarter" idx="12"/>
          </p:nvPr>
        </p:nvSpPr>
        <p:spPr>
          <a:xfrm>
            <a:off x="11500018" y="6229820"/>
            <a:ext cx="479628" cy="438150"/>
          </a:xfrm>
        </p:spPr>
        <p:txBody>
          <a:bodyPr/>
          <a:lstStyle/>
          <a:p>
            <a:fld id="{663E248D-535E-4CA8-A429-9C3996B24BEF}" type="slidenum">
              <a:rPr lang="en-IN" sz="1600" smtClean="0">
                <a:solidFill>
                  <a:schemeClr val="tx1"/>
                </a:solidFill>
              </a:rPr>
              <a:t>53</a:t>
            </a:fld>
            <a:endParaRPr lang="en-IN" sz="1600" dirty="0">
              <a:solidFill>
                <a:schemeClr val="tx1"/>
              </a:solidFill>
            </a:endParaRPr>
          </a:p>
        </p:txBody>
      </p:sp>
      <p:sp>
        <p:nvSpPr>
          <p:cNvPr id="3" name="object 10">
            <a:extLst>
              <a:ext uri="{FF2B5EF4-FFF2-40B4-BE49-F238E27FC236}">
                <a16:creationId xmlns:a16="http://schemas.microsoft.com/office/drawing/2014/main" xmlns="" id="{B0851650-88A5-43F2-B8FC-5289372D7404}"/>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Flowchart: Connector 4">
            <a:extLst>
              <a:ext uri="{FF2B5EF4-FFF2-40B4-BE49-F238E27FC236}">
                <a16:creationId xmlns:a16="http://schemas.microsoft.com/office/drawing/2014/main" xmlns="" id="{CE6718A1-99FA-A84B-A644-D493B1344A03}"/>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6843970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9092"/>
          </a:xfrm>
        </p:spPr>
        <p:txBody>
          <a:bodyPr>
            <a:normAutofit/>
          </a:bodyPr>
          <a:lstStyle/>
          <a:p>
            <a:pPr algn="ctr"/>
            <a:r>
              <a:rPr lang="en-US" sz="3200" b="1" i="1" dirty="0" smtClean="0">
                <a:latin typeface="Times New Roman" panose="02020603050405020304" pitchFamily="18" charset="0"/>
                <a:cs typeface="Times New Roman" panose="02020603050405020304" pitchFamily="18" charset="0"/>
              </a:rPr>
              <a:t>Time Limits different u/s 254(1) / 254(2)</a:t>
            </a:r>
            <a:endParaRPr lang="en-IN" sz="32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half" idx="1"/>
          </p:nvPr>
        </p:nvSpPr>
        <p:spPr>
          <a:xfrm>
            <a:off x="838200" y="1319349"/>
            <a:ext cx="5181600" cy="4857614"/>
          </a:xfrm>
        </p:spPr>
        <p:txBody>
          <a:bodyPr/>
          <a:lstStyle/>
          <a:p>
            <a:r>
              <a:rPr lang="en-US" dirty="0" smtClean="0">
                <a:latin typeface="Times New Roman" panose="02020603050405020304" pitchFamily="18" charset="0"/>
              </a:rPr>
              <a:t>Appeal before Tribunal </a:t>
            </a:r>
          </a:p>
          <a:p>
            <a:pPr algn="just">
              <a:lnSpc>
                <a:spcPct val="150000"/>
              </a:lnSpc>
            </a:pPr>
            <a:r>
              <a:rPr lang="en-US" dirty="0" smtClean="0">
                <a:latin typeface="Times New Roman" panose="02020603050405020304" pitchFamily="18" charset="0"/>
              </a:rPr>
              <a:t>Appeals </a:t>
            </a:r>
            <a:r>
              <a:rPr lang="en-US" dirty="0">
                <a:latin typeface="Times New Roman" panose="02020603050405020304" pitchFamily="18" charset="0"/>
              </a:rPr>
              <a:t>to be presented within two months from the end of the month in which order sought to appealed </a:t>
            </a:r>
            <a:r>
              <a:rPr lang="en-US" b="1" u="sng" dirty="0">
                <a:latin typeface="Times New Roman" panose="02020603050405020304" pitchFamily="18" charset="0"/>
              </a:rPr>
              <a:t>is communicated to the </a:t>
            </a:r>
            <a:r>
              <a:rPr lang="en-US" b="1" u="sng" dirty="0" err="1">
                <a:latin typeface="Times New Roman" panose="02020603050405020304" pitchFamily="18" charset="0"/>
              </a:rPr>
              <a:t>assessee</a:t>
            </a:r>
            <a:r>
              <a:rPr lang="en-US" b="1" u="sng" dirty="0">
                <a:latin typeface="Times New Roman" panose="02020603050405020304" pitchFamily="18" charset="0"/>
              </a:rPr>
              <a:t> / PCIT</a:t>
            </a:r>
          </a:p>
          <a:p>
            <a:endParaRPr lang="en-IN" dirty="0"/>
          </a:p>
        </p:txBody>
      </p:sp>
      <p:sp>
        <p:nvSpPr>
          <p:cNvPr id="4" name="Content Placeholder 3"/>
          <p:cNvSpPr>
            <a:spLocks noGrp="1"/>
          </p:cNvSpPr>
          <p:nvPr>
            <p:ph sz="half" idx="2"/>
          </p:nvPr>
        </p:nvSpPr>
        <p:spPr>
          <a:xfrm>
            <a:off x="6172200" y="1319349"/>
            <a:ext cx="5349240" cy="4857614"/>
          </a:xfrm>
        </p:spPr>
        <p:txBody>
          <a:bodyPr/>
          <a:lstStyle/>
          <a:p>
            <a:r>
              <a:rPr lang="en-US" dirty="0" smtClean="0"/>
              <a:t> </a:t>
            </a:r>
            <a:r>
              <a:rPr lang="en-US" dirty="0" smtClean="0">
                <a:latin typeface="Times New Roman" panose="02020603050405020304" pitchFamily="18" charset="0"/>
                <a:cs typeface="Times New Roman" panose="02020603050405020304" pitchFamily="18" charset="0"/>
              </a:rPr>
              <a:t>Rectification u/s 254(2)</a:t>
            </a:r>
          </a:p>
          <a:p>
            <a:pPr algn="just">
              <a:lnSpc>
                <a:spcPct val="150000"/>
              </a:lnSpc>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rPr>
              <a:t>Within </a:t>
            </a:r>
            <a:r>
              <a:rPr lang="en-US" dirty="0">
                <a:latin typeface="Times New Roman" panose="02020603050405020304" pitchFamily="18" charset="0"/>
              </a:rPr>
              <a:t>six months from end of the month in which </a:t>
            </a:r>
            <a:r>
              <a:rPr lang="en-US" b="1" dirty="0">
                <a:latin typeface="Times New Roman" panose="02020603050405020304" pitchFamily="18" charset="0"/>
              </a:rPr>
              <a:t>order was passed</a:t>
            </a:r>
          </a:p>
          <a:p>
            <a:endParaRPr lang="en-US" dirty="0" smtClean="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63E248D-535E-4CA8-A429-9C3996B24BEF}" type="slidenum">
              <a:rPr lang="en-IN" smtClean="0"/>
              <a:t>54</a:t>
            </a:fld>
            <a:endParaRPr lang="en-IN"/>
          </a:p>
        </p:txBody>
      </p:sp>
    </p:spTree>
    <p:extLst>
      <p:ext uri="{BB962C8B-B14F-4D97-AF65-F5344CB8AC3E}">
        <p14:creationId xmlns:p14="http://schemas.microsoft.com/office/powerpoint/2010/main" val="34166681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61336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Ex </a:t>
            </a:r>
            <a:r>
              <a:rPr lang="en-US" sz="3200" b="1" i="1" spc="-9" dirty="0" err="1">
                <a:latin typeface="Times New Roman" panose="02020603050405020304" pitchFamily="18" charset="0"/>
                <a:cs typeface="Times New Roman" panose="02020603050405020304" pitchFamily="18" charset="0"/>
              </a:rPr>
              <a:t>Parte</a:t>
            </a:r>
            <a:r>
              <a:rPr lang="en-US" sz="3200" b="1" i="1" spc="-9" dirty="0">
                <a:latin typeface="Times New Roman" panose="02020603050405020304" pitchFamily="18" charset="0"/>
                <a:cs typeface="Times New Roman" panose="02020603050405020304" pitchFamily="18" charset="0"/>
              </a:rPr>
              <a:t> Hearing – Rule 32/ 33</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55</a:t>
            </a:fld>
            <a:endParaRPr sz="1284" dirty="0">
              <a:latin typeface="Calibri"/>
              <a:cs typeface="Calibri"/>
            </a:endParaRPr>
          </a:p>
        </p:txBody>
      </p:sp>
      <p:sp>
        <p:nvSpPr>
          <p:cNvPr id="7" name="Rectangle 6"/>
          <p:cNvSpPr/>
          <p:nvPr/>
        </p:nvSpPr>
        <p:spPr>
          <a:xfrm>
            <a:off x="242597" y="1729464"/>
            <a:ext cx="11728580" cy="3397340"/>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Where appellant </a:t>
            </a:r>
            <a:r>
              <a:rPr lang="en-US" sz="2800" dirty="0" err="1">
                <a:latin typeface="Times New Roman" panose="02020603050405020304" pitchFamily="18" charset="0"/>
              </a:rPr>
              <a:t>assessee</a:t>
            </a:r>
            <a:r>
              <a:rPr lang="en-US" sz="2800" dirty="0">
                <a:latin typeface="Times New Roman" panose="02020603050405020304" pitchFamily="18" charset="0"/>
              </a:rPr>
              <a:t> does not enter appearance on date of hearing, the Tribunal may dismiss the appeal in default</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Where on the date of hearing, the appellant appears but the respondent does not appear, Tribunal can hear the appellant and dispose the appeal on merits</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both cases, application for restoration of appeal can be filed by establishing there was sufficient cause for non-appearance</a:t>
            </a:r>
          </a:p>
        </p:txBody>
      </p:sp>
      <p:sp>
        <p:nvSpPr>
          <p:cNvPr id="12" name="Slide Number Placeholder 11">
            <a:extLst>
              <a:ext uri="{FF2B5EF4-FFF2-40B4-BE49-F238E27FC236}">
                <a16:creationId xmlns:a16="http://schemas.microsoft.com/office/drawing/2014/main" xmlns="" id="{D0F99852-39AF-5AEF-500C-CB958FE3BF9B}"/>
              </a:ext>
            </a:extLst>
          </p:cNvPr>
          <p:cNvSpPr>
            <a:spLocks noGrp="1"/>
          </p:cNvSpPr>
          <p:nvPr>
            <p:ph type="sldNum" sz="quarter" idx="12"/>
          </p:nvPr>
        </p:nvSpPr>
        <p:spPr>
          <a:xfrm>
            <a:off x="11510210" y="6244640"/>
            <a:ext cx="460967" cy="438150"/>
          </a:xfrm>
        </p:spPr>
        <p:txBody>
          <a:bodyPr/>
          <a:lstStyle/>
          <a:p>
            <a:fld id="{663E248D-535E-4CA8-A429-9C3996B24BEF}" type="slidenum">
              <a:rPr lang="en-IN" sz="1600" smtClean="0">
                <a:solidFill>
                  <a:schemeClr val="tx1"/>
                </a:solidFill>
              </a:rPr>
              <a:t>55</a:t>
            </a:fld>
            <a:endParaRPr lang="en-IN" sz="1600" dirty="0">
              <a:solidFill>
                <a:schemeClr val="tx1"/>
              </a:solidFill>
            </a:endParaRPr>
          </a:p>
        </p:txBody>
      </p:sp>
      <p:sp>
        <p:nvSpPr>
          <p:cNvPr id="3" name="object 10">
            <a:extLst>
              <a:ext uri="{FF2B5EF4-FFF2-40B4-BE49-F238E27FC236}">
                <a16:creationId xmlns:a16="http://schemas.microsoft.com/office/drawing/2014/main" xmlns="" id="{03133464-A509-9802-E52D-9DA26FB76D8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C8EE5F7E-5FAB-D9A5-B55E-DB2F29F3698E}"/>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40810468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407459"/>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smtClean="0">
                <a:latin typeface="Times New Roman" panose="02020603050405020304" pitchFamily="18" charset="0"/>
                <a:cs typeface="Times New Roman" panose="02020603050405020304" pitchFamily="18" charset="0"/>
              </a:rPr>
              <a:t>Case laws under 254(2)</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56</a:t>
            </a:fld>
            <a:endParaRPr sz="1284" dirty="0">
              <a:latin typeface="Calibri"/>
              <a:cs typeface="Calibri"/>
            </a:endParaRPr>
          </a:p>
        </p:txBody>
      </p:sp>
      <p:sp>
        <p:nvSpPr>
          <p:cNvPr id="7" name="Rectangle 6"/>
          <p:cNvSpPr/>
          <p:nvPr/>
        </p:nvSpPr>
        <p:spPr>
          <a:xfrm>
            <a:off x="279918" y="2182505"/>
            <a:ext cx="11635273" cy="3453253"/>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smtClean="0">
                <a:latin typeface="Times New Roman" panose="02020603050405020304" pitchFamily="18" charset="0"/>
              </a:rPr>
              <a:t>Section covers both Rectification of Mistakes in order  AND Revival of Appeal dismissed ex-parte</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a:t>
            </a:r>
            <a:r>
              <a:rPr lang="en-US" sz="2800" b="1" i="1" dirty="0" err="1" smtClean="0">
                <a:latin typeface="Times New Roman" panose="02020603050405020304" pitchFamily="18" charset="0"/>
              </a:rPr>
              <a:t>Kalra</a:t>
            </a:r>
            <a:r>
              <a:rPr lang="en-US" sz="2800" b="1" i="1" dirty="0" smtClean="0">
                <a:latin typeface="Times New Roman" panose="02020603050405020304" pitchFamily="18" charset="0"/>
              </a:rPr>
              <a:t> Papers (P) Ltd  </a:t>
            </a:r>
            <a:r>
              <a:rPr lang="en-US" sz="2800" b="1" i="1" dirty="0" err="1" smtClean="0">
                <a:latin typeface="Times New Roman" panose="02020603050405020304" pitchFamily="18" charset="0"/>
              </a:rPr>
              <a:t>vs</a:t>
            </a:r>
            <a:r>
              <a:rPr lang="en-US" sz="2800" b="1" i="1" dirty="0" smtClean="0">
                <a:latin typeface="Times New Roman" panose="02020603050405020304" pitchFamily="18" charset="0"/>
              </a:rPr>
              <a:t>  ITO – 430 ITR 291 – Del HC </a:t>
            </a:r>
            <a:r>
              <a:rPr lang="en-US" sz="2800" i="1" dirty="0" smtClean="0">
                <a:latin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If sufficient cause is shown, the Tribunal is </a:t>
            </a:r>
            <a:r>
              <a:rPr lang="en-US" sz="2800" dirty="0" smtClean="0">
                <a:latin typeface="Times New Roman" panose="02020603050405020304" pitchFamily="18" charset="0"/>
                <a:cs typeface="Times New Roman" panose="02020603050405020304" pitchFamily="18" charset="0"/>
              </a:rPr>
              <a:t>obligated </a:t>
            </a:r>
            <a:r>
              <a:rPr lang="en-US" sz="2800" dirty="0">
                <a:latin typeface="Times New Roman" panose="02020603050405020304" pitchFamily="18" charset="0"/>
                <a:cs typeface="Times New Roman" panose="02020603050405020304" pitchFamily="18" charset="0"/>
              </a:rPr>
              <a:t>to consider the same and make an order setting aside the ex parte order, irrespective of the fact that the final order decided the appeal on merits</a:t>
            </a:r>
            <a:endParaRPr lang="en-US" sz="2800" dirty="0">
              <a:latin typeface="Times New Roman" panose="02020603050405020304" pitchFamily="18" charset="0"/>
              <a:cs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23B0D193-8A9E-20E1-F1C3-E77F99F07819}"/>
              </a:ext>
            </a:extLst>
          </p:cNvPr>
          <p:cNvSpPr>
            <a:spLocks noGrp="1"/>
          </p:cNvSpPr>
          <p:nvPr>
            <p:ph type="sldNum" sz="quarter" idx="12"/>
          </p:nvPr>
        </p:nvSpPr>
        <p:spPr>
          <a:xfrm>
            <a:off x="11500018" y="6244640"/>
            <a:ext cx="488959" cy="438150"/>
          </a:xfrm>
        </p:spPr>
        <p:txBody>
          <a:bodyPr/>
          <a:lstStyle/>
          <a:p>
            <a:fld id="{663E248D-535E-4CA8-A429-9C3996B24BEF}" type="slidenum">
              <a:rPr lang="en-IN" sz="1600" smtClean="0">
                <a:solidFill>
                  <a:schemeClr val="tx1"/>
                </a:solidFill>
              </a:rPr>
              <a:t>56</a:t>
            </a:fld>
            <a:endParaRPr lang="en-IN" sz="1600" dirty="0">
              <a:solidFill>
                <a:schemeClr val="tx1"/>
              </a:solidFill>
            </a:endParaRPr>
          </a:p>
        </p:txBody>
      </p:sp>
      <p:sp>
        <p:nvSpPr>
          <p:cNvPr id="3" name="object 10">
            <a:extLst>
              <a:ext uri="{FF2B5EF4-FFF2-40B4-BE49-F238E27FC236}">
                <a16:creationId xmlns:a16="http://schemas.microsoft.com/office/drawing/2014/main" xmlns="" id="{3C1E55E0-13B4-31B6-17C0-23A007E18751}"/>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5694E5CD-2EC0-5A74-5EFD-FDCEBC155486}"/>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7639509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407459"/>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smtClean="0">
                <a:latin typeface="Times New Roman" panose="02020603050405020304" pitchFamily="18" charset="0"/>
                <a:cs typeface="Times New Roman" panose="02020603050405020304" pitchFamily="18" charset="0"/>
              </a:rPr>
              <a:t>Case laws under 254(2)</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57</a:t>
            </a:fld>
            <a:endParaRPr sz="1284" dirty="0">
              <a:latin typeface="Calibri"/>
              <a:cs typeface="Calibri"/>
            </a:endParaRPr>
          </a:p>
        </p:txBody>
      </p:sp>
      <p:sp>
        <p:nvSpPr>
          <p:cNvPr id="7" name="Rectangle 6"/>
          <p:cNvSpPr/>
          <p:nvPr/>
        </p:nvSpPr>
        <p:spPr>
          <a:xfrm>
            <a:off x="279918" y="2182505"/>
            <a:ext cx="11635273" cy="3453253"/>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smtClean="0">
                <a:latin typeface="Times New Roman" panose="02020603050405020304" pitchFamily="18" charset="0"/>
              </a:rPr>
              <a:t>Section covers both Rectification of Mistakes in order  AND Revival of Appeal dismissed ex-parte</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a:t>
            </a:r>
            <a:r>
              <a:rPr lang="en-US" sz="2800" b="1" i="1" dirty="0" err="1" smtClean="0">
                <a:latin typeface="Times New Roman" panose="02020603050405020304" pitchFamily="18" charset="0"/>
              </a:rPr>
              <a:t>Kalra</a:t>
            </a:r>
            <a:r>
              <a:rPr lang="en-US" sz="2800" b="1" i="1" dirty="0" smtClean="0">
                <a:latin typeface="Times New Roman" panose="02020603050405020304" pitchFamily="18" charset="0"/>
              </a:rPr>
              <a:t> Papers (P) Ltd  </a:t>
            </a:r>
            <a:r>
              <a:rPr lang="en-US" sz="2800" b="1" i="1" dirty="0" err="1" smtClean="0">
                <a:latin typeface="Times New Roman" panose="02020603050405020304" pitchFamily="18" charset="0"/>
              </a:rPr>
              <a:t>vs</a:t>
            </a:r>
            <a:r>
              <a:rPr lang="en-US" sz="2800" b="1" i="1" dirty="0" smtClean="0">
                <a:latin typeface="Times New Roman" panose="02020603050405020304" pitchFamily="18" charset="0"/>
              </a:rPr>
              <a:t>  ITO – 430 ITR 291 – Del HC </a:t>
            </a:r>
            <a:r>
              <a:rPr lang="en-US" sz="2800" i="1" dirty="0" smtClean="0">
                <a:latin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If sufficient cause is shown, the Tribunal is </a:t>
            </a:r>
            <a:r>
              <a:rPr lang="en-US" sz="2800" dirty="0" smtClean="0">
                <a:latin typeface="Times New Roman" panose="02020603050405020304" pitchFamily="18" charset="0"/>
                <a:cs typeface="Times New Roman" panose="02020603050405020304" pitchFamily="18" charset="0"/>
              </a:rPr>
              <a:t>obligated </a:t>
            </a:r>
            <a:r>
              <a:rPr lang="en-US" sz="2800" dirty="0">
                <a:latin typeface="Times New Roman" panose="02020603050405020304" pitchFamily="18" charset="0"/>
                <a:cs typeface="Times New Roman" panose="02020603050405020304" pitchFamily="18" charset="0"/>
              </a:rPr>
              <a:t>to consider the same and make an order setting aside the ex parte order, irrespective of the fact that the final order decided the appeal on merits</a:t>
            </a:r>
            <a:endParaRPr lang="en-US" sz="2800" dirty="0">
              <a:latin typeface="Times New Roman" panose="02020603050405020304" pitchFamily="18" charset="0"/>
              <a:cs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23B0D193-8A9E-20E1-F1C3-E77F99F07819}"/>
              </a:ext>
            </a:extLst>
          </p:cNvPr>
          <p:cNvSpPr>
            <a:spLocks noGrp="1"/>
          </p:cNvSpPr>
          <p:nvPr>
            <p:ph type="sldNum" sz="quarter" idx="12"/>
          </p:nvPr>
        </p:nvSpPr>
        <p:spPr>
          <a:xfrm>
            <a:off x="11500018" y="6244640"/>
            <a:ext cx="488959" cy="438150"/>
          </a:xfrm>
        </p:spPr>
        <p:txBody>
          <a:bodyPr/>
          <a:lstStyle/>
          <a:p>
            <a:fld id="{663E248D-535E-4CA8-A429-9C3996B24BEF}" type="slidenum">
              <a:rPr lang="en-IN" sz="1600" smtClean="0">
                <a:solidFill>
                  <a:schemeClr val="tx1"/>
                </a:solidFill>
              </a:rPr>
              <a:t>57</a:t>
            </a:fld>
            <a:endParaRPr lang="en-IN" sz="1600" dirty="0">
              <a:solidFill>
                <a:schemeClr val="tx1"/>
              </a:solidFill>
            </a:endParaRPr>
          </a:p>
        </p:txBody>
      </p:sp>
      <p:sp>
        <p:nvSpPr>
          <p:cNvPr id="3" name="object 10">
            <a:extLst>
              <a:ext uri="{FF2B5EF4-FFF2-40B4-BE49-F238E27FC236}">
                <a16:creationId xmlns:a16="http://schemas.microsoft.com/office/drawing/2014/main" xmlns="" id="{3C1E55E0-13B4-31B6-17C0-23A007E18751}"/>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5694E5CD-2EC0-5A74-5EFD-FDCEBC155486}"/>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1871976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407459"/>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smtClean="0">
                <a:latin typeface="Times New Roman" panose="02020603050405020304" pitchFamily="18" charset="0"/>
                <a:cs typeface="Times New Roman" panose="02020603050405020304" pitchFamily="18" charset="0"/>
              </a:rPr>
              <a:t>Case laws under 254(2)</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58</a:t>
            </a:fld>
            <a:endParaRPr sz="1284" dirty="0">
              <a:latin typeface="Calibri"/>
              <a:cs typeface="Calibri"/>
            </a:endParaRPr>
          </a:p>
        </p:txBody>
      </p:sp>
      <p:sp>
        <p:nvSpPr>
          <p:cNvPr id="7" name="Rectangle 6"/>
          <p:cNvSpPr/>
          <p:nvPr/>
        </p:nvSpPr>
        <p:spPr>
          <a:xfrm>
            <a:off x="352697" y="1031966"/>
            <a:ext cx="11562494" cy="4733604"/>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400" b="1" i="1" dirty="0" smtClean="0">
                <a:latin typeface="Times New Roman" panose="02020603050405020304" pitchFamily="18" charset="0"/>
                <a:cs typeface="Times New Roman" panose="02020603050405020304" pitchFamily="18" charset="0"/>
              </a:rPr>
              <a:t>Pacific Projects Ltd  </a:t>
            </a:r>
            <a:r>
              <a:rPr lang="en-US" sz="2400" b="1" i="1" dirty="0" err="1" smtClean="0">
                <a:latin typeface="Times New Roman" panose="02020603050405020304" pitchFamily="18" charset="0"/>
                <a:cs typeface="Times New Roman" panose="02020603050405020304" pitchFamily="18" charset="0"/>
              </a:rPr>
              <a:t>vs</a:t>
            </a:r>
            <a:r>
              <a:rPr lang="en-US" sz="2400" b="1" i="1" dirty="0" smtClean="0">
                <a:latin typeface="Times New Roman" panose="02020603050405020304" pitchFamily="18" charset="0"/>
                <a:cs typeface="Times New Roman" panose="02020603050405020304" pitchFamily="18" charset="0"/>
              </a:rPr>
              <a:t> ACIT  - WP-(C )2080/20 &amp; CMA 7346&amp; 7347/2020</a:t>
            </a:r>
            <a:r>
              <a:rPr lang="en-US" sz="2400" dirty="0" smtClean="0">
                <a:latin typeface="Times New Roman" panose="02020603050405020304" pitchFamily="18" charset="0"/>
                <a:cs typeface="Times New Roman" panose="02020603050405020304" pitchFamily="18" charset="0"/>
              </a:rPr>
              <a:t> – 23.2.2020 unreported </a:t>
            </a:r>
            <a:r>
              <a:rPr lang="en-US" sz="2400" i="1"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The words “six months from the end of the month in which the order was passed” cannot be given a narrow and restrictive interpretation. The courts have always leaned in </a:t>
            </a:r>
            <a:r>
              <a:rPr lang="en-US" sz="2000" dirty="0" err="1" smtClean="0">
                <a:latin typeface="Times New Roman" panose="02020603050405020304" pitchFamily="18" charset="0"/>
                <a:cs typeface="Times New Roman" panose="02020603050405020304" pitchFamily="18" charset="0"/>
              </a:rPr>
              <a:t>favour</a:t>
            </a:r>
            <a:r>
              <a:rPr lang="en-US" sz="2000" dirty="0" smtClean="0">
                <a:latin typeface="Times New Roman" panose="02020603050405020304" pitchFamily="18" charset="0"/>
                <a:cs typeface="Times New Roman" panose="02020603050405020304" pitchFamily="18" charset="0"/>
              </a:rPr>
              <a:t> of an interpretation which would enable an aggrieved party to avail its remedy in a meaningful manner, so that the right conferred by a provision does not remain fanciful or illusory</a:t>
            </a:r>
          </a:p>
          <a:p>
            <a:pPr marL="342900" indent="-342900" algn="just">
              <a:lnSpc>
                <a:spcPct val="130000"/>
              </a:lnSpc>
              <a:buFont typeface="Arial" panose="020B0604020202020204" pitchFamily="34" charset="0"/>
              <a:buChar char="•"/>
            </a:pPr>
            <a:r>
              <a:rPr lang="en-US" sz="2000" b="1" i="1" dirty="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Knowell</a:t>
            </a:r>
            <a:r>
              <a:rPr lang="en-US" sz="2400" b="1" i="1" dirty="0" smtClean="0">
                <a:latin typeface="Times New Roman" panose="02020603050405020304" pitchFamily="18" charset="0"/>
                <a:cs typeface="Times New Roman" panose="02020603050405020304" pitchFamily="18" charset="0"/>
              </a:rPr>
              <a:t> Realtors (India) </a:t>
            </a:r>
            <a:r>
              <a:rPr lang="en-US" sz="2400" b="1" i="1" dirty="0" err="1" smtClean="0">
                <a:latin typeface="Times New Roman" panose="02020603050405020304" pitchFamily="18" charset="0"/>
                <a:cs typeface="Times New Roman" panose="02020603050405020304" pitchFamily="18" charset="0"/>
              </a:rPr>
              <a:t>Pvt</a:t>
            </a:r>
            <a:r>
              <a:rPr lang="en-US" sz="2400" b="1" i="1" dirty="0" smtClean="0">
                <a:latin typeface="Times New Roman" panose="02020603050405020304" pitchFamily="18" charset="0"/>
                <a:cs typeface="Times New Roman" panose="02020603050405020304" pitchFamily="18" charset="0"/>
              </a:rPr>
              <a:t> Ltd </a:t>
            </a:r>
            <a:r>
              <a:rPr lang="en-US" sz="2400" b="1" i="1" dirty="0" err="1" smtClean="0">
                <a:latin typeface="Times New Roman" panose="02020603050405020304" pitchFamily="18" charset="0"/>
                <a:cs typeface="Times New Roman" panose="02020603050405020304" pitchFamily="18" charset="0"/>
              </a:rPr>
              <a:t>vs</a:t>
            </a:r>
            <a:r>
              <a:rPr lang="en-US" sz="2400" b="1" i="1" dirty="0" smtClean="0">
                <a:latin typeface="Times New Roman" panose="02020603050405020304" pitchFamily="18" charset="0"/>
                <a:cs typeface="Times New Roman" panose="02020603050405020304" pitchFamily="18" charset="0"/>
              </a:rPr>
              <a:t>  ACIT – 482 ITR 423 Ker – 19.11.2024 </a:t>
            </a:r>
            <a:r>
              <a:rPr lang="en-US" sz="2000" dirty="0" smtClean="0">
                <a:latin typeface="Times New Roman" panose="02020603050405020304" pitchFamily="18" charset="0"/>
                <a:cs typeface="Times New Roman" panose="02020603050405020304" pitchFamily="18" charset="0"/>
              </a:rPr>
              <a:t>Tribunal did not have jurisdiction to consider the belated rectification applications. The liberty granted could not extend the statutory time limit of six months under the section for rectification. The Tribunal being a creature of statute cannot extend its jurisdiction beyond the Act. It could not have granted liberty to the Department to file rectification application to restore the appeals beyond the period specified in section for rectifying an order passed under section 254(1)</a:t>
            </a:r>
            <a:endParaRPr lang="en-US" sz="2800" b="1" i="1" dirty="0">
              <a:latin typeface="Times New Roman" panose="02020603050405020304" pitchFamily="18" charset="0"/>
              <a:cs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23B0D193-8A9E-20E1-F1C3-E77F99F07819}"/>
              </a:ext>
            </a:extLst>
          </p:cNvPr>
          <p:cNvSpPr>
            <a:spLocks noGrp="1"/>
          </p:cNvSpPr>
          <p:nvPr>
            <p:ph type="sldNum" sz="quarter" idx="12"/>
          </p:nvPr>
        </p:nvSpPr>
        <p:spPr>
          <a:xfrm>
            <a:off x="11500018" y="6244640"/>
            <a:ext cx="488959" cy="438150"/>
          </a:xfrm>
        </p:spPr>
        <p:txBody>
          <a:bodyPr/>
          <a:lstStyle/>
          <a:p>
            <a:fld id="{663E248D-535E-4CA8-A429-9C3996B24BEF}" type="slidenum">
              <a:rPr lang="en-IN" sz="1600" smtClean="0">
                <a:solidFill>
                  <a:schemeClr val="tx1"/>
                </a:solidFill>
              </a:rPr>
              <a:t>58</a:t>
            </a:fld>
            <a:endParaRPr lang="en-IN" sz="1600" dirty="0">
              <a:solidFill>
                <a:schemeClr val="tx1"/>
              </a:solidFill>
            </a:endParaRPr>
          </a:p>
        </p:txBody>
      </p:sp>
      <p:sp>
        <p:nvSpPr>
          <p:cNvPr id="3" name="object 10">
            <a:extLst>
              <a:ext uri="{FF2B5EF4-FFF2-40B4-BE49-F238E27FC236}">
                <a16:creationId xmlns:a16="http://schemas.microsoft.com/office/drawing/2014/main" xmlns="" id="{3C1E55E0-13B4-31B6-17C0-23A007E18751}"/>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5694E5CD-2EC0-5A74-5EFD-FDCEBC155486}"/>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8386208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407459"/>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smtClean="0">
                <a:latin typeface="Times New Roman" panose="02020603050405020304" pitchFamily="18" charset="0"/>
                <a:cs typeface="Times New Roman" panose="02020603050405020304" pitchFamily="18" charset="0"/>
              </a:rPr>
              <a:t>Case laws under 254(2)</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59</a:t>
            </a:fld>
            <a:endParaRPr sz="1284" dirty="0">
              <a:latin typeface="Calibri"/>
              <a:cs typeface="Calibri"/>
            </a:endParaRPr>
          </a:p>
        </p:txBody>
      </p:sp>
      <p:sp>
        <p:nvSpPr>
          <p:cNvPr id="7" name="Rectangle 6"/>
          <p:cNvSpPr/>
          <p:nvPr/>
        </p:nvSpPr>
        <p:spPr>
          <a:xfrm>
            <a:off x="352697" y="1031966"/>
            <a:ext cx="11562494" cy="3453253"/>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400" b="1" i="1" dirty="0" smtClean="0">
                <a:latin typeface="Times New Roman" panose="02020603050405020304" pitchFamily="18" charset="0"/>
                <a:cs typeface="Times New Roman" panose="02020603050405020304" pitchFamily="18" charset="0"/>
              </a:rPr>
              <a:t>Mahesh </a:t>
            </a:r>
            <a:r>
              <a:rPr lang="en-US" sz="2400" b="1" i="1" dirty="0" err="1" smtClean="0">
                <a:latin typeface="Times New Roman" panose="02020603050405020304" pitchFamily="18" charset="0"/>
                <a:cs typeface="Times New Roman" panose="02020603050405020304" pitchFamily="18" charset="0"/>
              </a:rPr>
              <a:t>Goud</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Voruganti</a:t>
            </a:r>
            <a:r>
              <a:rPr lang="en-US" sz="2400" b="1" i="1" dirty="0" smtClean="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vs</a:t>
            </a:r>
            <a:r>
              <a:rPr lang="en-US" sz="2400" b="1" i="1" dirty="0" smtClean="0">
                <a:latin typeface="Times New Roman" panose="02020603050405020304" pitchFamily="18" charset="0"/>
                <a:cs typeface="Times New Roman" panose="02020603050405020304" pitchFamily="18" charset="0"/>
              </a:rPr>
              <a:t>  ITO   470 ITR 80  (</a:t>
            </a:r>
            <a:r>
              <a:rPr lang="en-US" sz="2400" b="1" i="1" dirty="0" err="1" smtClean="0">
                <a:latin typeface="Times New Roman" panose="02020603050405020304" pitchFamily="18" charset="0"/>
                <a:cs typeface="Times New Roman" panose="02020603050405020304" pitchFamily="18" charset="0"/>
              </a:rPr>
              <a:t>Telengana</a:t>
            </a:r>
            <a:r>
              <a:rPr lang="en-US" sz="2400" b="1" i="1" dirty="0" smtClean="0">
                <a:latin typeface="Times New Roman" panose="02020603050405020304" pitchFamily="18" charset="0"/>
                <a:cs typeface="Times New Roman" panose="02020603050405020304" pitchFamily="18" charset="0"/>
              </a:rPr>
              <a:t>) – 12.10.2023</a:t>
            </a:r>
          </a:p>
          <a:p>
            <a:pPr algn="just">
              <a:lnSpc>
                <a:spcPct val="130000"/>
              </a:lnSpc>
            </a:pPr>
            <a:endParaRPr lang="en-US" sz="2400" b="1" i="1" dirty="0" smtClean="0">
              <a:latin typeface="Times New Roman" panose="02020603050405020304" pitchFamily="18" charset="0"/>
              <a:cs typeface="Times New Roman" panose="02020603050405020304" pitchFamily="18" charset="0"/>
            </a:endParaRPr>
          </a:p>
          <a:p>
            <a:pPr marL="342900" indent="-342900" algn="just">
              <a:lnSpc>
                <a:spcPct val="130000"/>
              </a:lnSpc>
              <a:buFont typeface="Arial" panose="020B0604020202020204" pitchFamily="34" charset="0"/>
              <a:buChar char="•"/>
            </a:pPr>
            <a:r>
              <a:rPr lang="en-US" sz="2400" b="1" i="1"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Section stipulates that an application for rectification has to be filed within a period of six months from the date of the order.  Rectification of an order and revival of an appeal which was dismissed ex-parte are different and cannot be equated.  Though there was a delay in approaching the Tribunal the </a:t>
            </a:r>
            <a:r>
              <a:rPr lang="en-US" sz="2400" dirty="0" err="1" smtClean="0">
                <a:latin typeface="Times New Roman" panose="02020603050405020304" pitchFamily="18" charset="0"/>
                <a:cs typeface="Times New Roman" panose="02020603050405020304" pitchFamily="18" charset="0"/>
              </a:rPr>
              <a:t>assessee</a:t>
            </a:r>
            <a:r>
              <a:rPr lang="en-US" sz="2400" dirty="0" smtClean="0">
                <a:latin typeface="Times New Roman" panose="02020603050405020304" pitchFamily="18" charset="0"/>
                <a:cs typeface="Times New Roman" panose="02020603050405020304" pitchFamily="18" charset="0"/>
              </a:rPr>
              <a:t> should be afforded an opportunity to pursue his appeal to meet the ends of justice </a:t>
            </a:r>
            <a:endParaRPr lang="en-US" sz="2800" b="1" i="1" dirty="0">
              <a:latin typeface="Times New Roman" panose="02020603050405020304" pitchFamily="18" charset="0"/>
              <a:cs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23B0D193-8A9E-20E1-F1C3-E77F99F07819}"/>
              </a:ext>
            </a:extLst>
          </p:cNvPr>
          <p:cNvSpPr>
            <a:spLocks noGrp="1"/>
          </p:cNvSpPr>
          <p:nvPr>
            <p:ph type="sldNum" sz="quarter" idx="12"/>
          </p:nvPr>
        </p:nvSpPr>
        <p:spPr>
          <a:xfrm>
            <a:off x="11500018" y="6244640"/>
            <a:ext cx="488959" cy="438150"/>
          </a:xfrm>
        </p:spPr>
        <p:txBody>
          <a:bodyPr/>
          <a:lstStyle/>
          <a:p>
            <a:fld id="{663E248D-535E-4CA8-A429-9C3996B24BEF}" type="slidenum">
              <a:rPr lang="en-IN" sz="1600" smtClean="0">
                <a:solidFill>
                  <a:schemeClr val="tx1"/>
                </a:solidFill>
              </a:rPr>
              <a:t>59</a:t>
            </a:fld>
            <a:endParaRPr lang="en-IN" sz="1600" dirty="0">
              <a:solidFill>
                <a:schemeClr val="tx1"/>
              </a:solidFill>
            </a:endParaRPr>
          </a:p>
        </p:txBody>
      </p:sp>
      <p:sp>
        <p:nvSpPr>
          <p:cNvPr id="3" name="object 10">
            <a:extLst>
              <a:ext uri="{FF2B5EF4-FFF2-40B4-BE49-F238E27FC236}">
                <a16:creationId xmlns:a16="http://schemas.microsoft.com/office/drawing/2014/main" xmlns="" id="{3C1E55E0-13B4-31B6-17C0-23A007E18751}"/>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5694E5CD-2EC0-5A74-5EFD-FDCEBC155486}"/>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72586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88922" y="240984"/>
            <a:ext cx="6598606" cy="504199"/>
          </a:xfrm>
          <a:prstGeom prst="rect">
            <a:avLst/>
          </a:prstGeom>
        </p:spPr>
        <p:txBody>
          <a:bodyPr vert="horz" wrap="square" lIns="0" tIns="11643" rIns="0" bIns="0" rtlCol="0" anchor="ctr">
            <a:spAutoFit/>
          </a:bodyPr>
          <a:lstStyle/>
          <a:p>
            <a:pPr marL="11643" algn="ctr">
              <a:lnSpc>
                <a:spcPct val="100000"/>
              </a:lnSpc>
              <a:spcBef>
                <a:spcPts val="92"/>
              </a:spcBef>
            </a:pPr>
            <a:r>
              <a:rPr sz="3200" spc="-110"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Rules</a:t>
            </a:r>
            <a:r>
              <a:rPr sz="3200" spc="-105"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Relating</a:t>
            </a:r>
            <a:r>
              <a:rPr lang="en-US" sz="3200" spc="-105"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to</a:t>
            </a:r>
            <a:r>
              <a:rPr sz="3200" spc="-69" dirty="0">
                <a:latin typeface="Times New Roman" panose="02020603050405020304" pitchFamily="18" charset="0"/>
              </a:rPr>
              <a:t> </a:t>
            </a:r>
            <a:r>
              <a:rPr sz="3200" b="1" i="1" spc="-9" dirty="0">
                <a:latin typeface="Times New Roman" panose="02020603050405020304" pitchFamily="18" charset="0"/>
                <a:cs typeface="Times New Roman" panose="02020603050405020304" pitchFamily="18" charset="0"/>
              </a:rPr>
              <a:t>Appeal</a:t>
            </a:r>
            <a:r>
              <a:rPr lang="en-US" sz="3200" spc="-92" dirty="0">
                <a:latin typeface="Times New Roman" panose="02020603050405020304" pitchFamily="18" charset="0"/>
              </a:rPr>
              <a:t>s</a:t>
            </a:r>
            <a:endParaRPr sz="3200" spc="-92" dirty="0">
              <a:latin typeface="Times New Roman" panose="02020603050405020304" pitchFamily="18" charset="0"/>
            </a:endParaRPr>
          </a:p>
        </p:txBody>
      </p:sp>
      <p:graphicFrame>
        <p:nvGraphicFramePr>
          <p:cNvPr id="4" name="object 4"/>
          <p:cNvGraphicFramePr>
            <a:graphicFrameLocks noGrp="1"/>
          </p:cNvGraphicFramePr>
          <p:nvPr>
            <p:extLst>
              <p:ext uri="{D42A27DB-BD31-4B8C-83A1-F6EECF244321}">
                <p14:modId xmlns:p14="http://schemas.microsoft.com/office/powerpoint/2010/main" val="2318219489"/>
              </p:ext>
            </p:extLst>
          </p:nvPr>
        </p:nvGraphicFramePr>
        <p:xfrm>
          <a:off x="317241" y="1112883"/>
          <a:ext cx="11560627" cy="3801861"/>
        </p:xfrm>
        <a:graphic>
          <a:graphicData uri="http://schemas.openxmlformats.org/drawingml/2006/table">
            <a:tbl>
              <a:tblPr firstRow="1" bandRow="1">
                <a:tableStyleId>{2D5ABB26-0587-4C30-8999-92F81FD0307C}</a:tableStyleId>
              </a:tblPr>
              <a:tblGrid>
                <a:gridCol w="2077301">
                  <a:extLst>
                    <a:ext uri="{9D8B030D-6E8A-4147-A177-3AD203B41FA5}">
                      <a16:colId xmlns:a16="http://schemas.microsoft.com/office/drawing/2014/main" xmlns="" val="20000"/>
                    </a:ext>
                  </a:extLst>
                </a:gridCol>
                <a:gridCol w="4736278">
                  <a:extLst>
                    <a:ext uri="{9D8B030D-6E8A-4147-A177-3AD203B41FA5}">
                      <a16:colId xmlns:a16="http://schemas.microsoft.com/office/drawing/2014/main" xmlns="" val="20001"/>
                    </a:ext>
                  </a:extLst>
                </a:gridCol>
                <a:gridCol w="4747048">
                  <a:extLst>
                    <a:ext uri="{9D8B030D-6E8A-4147-A177-3AD203B41FA5}">
                      <a16:colId xmlns:a16="http://schemas.microsoft.com/office/drawing/2014/main" xmlns="" val="20002"/>
                    </a:ext>
                  </a:extLst>
                </a:gridCol>
              </a:tblGrid>
              <a:tr h="1049658">
                <a:tc>
                  <a:txBody>
                    <a:bodyPr/>
                    <a:lstStyle/>
                    <a:p>
                      <a:pPr marL="130810" marR="127635" indent="1270" algn="ctr">
                        <a:lnSpc>
                          <a:spcPct val="100000"/>
                        </a:lnSpc>
                        <a:spcBef>
                          <a:spcPts val="215"/>
                        </a:spcBef>
                      </a:pPr>
                      <a:r>
                        <a:rPr sz="2400" b="1" dirty="0">
                          <a:solidFill>
                            <a:schemeClr val="bg1"/>
                          </a:solidFill>
                          <a:latin typeface="Times New Roman" panose="02020603050405020304" pitchFamily="18" charset="0"/>
                          <a:cs typeface="Calibri"/>
                        </a:rPr>
                        <a:t>Rule</a:t>
                      </a:r>
                      <a:r>
                        <a:rPr sz="2400" b="1" spc="-45" dirty="0">
                          <a:solidFill>
                            <a:schemeClr val="bg1"/>
                          </a:solidFill>
                          <a:latin typeface="Times New Roman" panose="02020603050405020304" pitchFamily="18" charset="0"/>
                          <a:cs typeface="Calibri"/>
                        </a:rPr>
                        <a:t> </a:t>
                      </a:r>
                      <a:r>
                        <a:rPr sz="2400" b="1" spc="-25" dirty="0">
                          <a:solidFill>
                            <a:schemeClr val="bg1"/>
                          </a:solidFill>
                          <a:latin typeface="Times New Roman" panose="02020603050405020304" pitchFamily="18" charset="0"/>
                          <a:cs typeface="Calibri"/>
                        </a:rPr>
                        <a:t>of </a:t>
                      </a:r>
                      <a:r>
                        <a:rPr sz="2400" b="1" dirty="0">
                          <a:solidFill>
                            <a:schemeClr val="bg1"/>
                          </a:solidFill>
                          <a:latin typeface="Times New Roman" panose="02020603050405020304" pitchFamily="18" charset="0"/>
                          <a:cs typeface="Calibri"/>
                        </a:rPr>
                        <a:t>Income</a:t>
                      </a:r>
                      <a:r>
                        <a:rPr sz="2400" b="1" spc="-90" dirty="0">
                          <a:solidFill>
                            <a:schemeClr val="bg1"/>
                          </a:solidFill>
                          <a:latin typeface="Times New Roman" panose="02020603050405020304" pitchFamily="18" charset="0"/>
                          <a:cs typeface="Calibri"/>
                        </a:rPr>
                        <a:t> </a:t>
                      </a:r>
                      <a:r>
                        <a:rPr sz="2400" b="1" spc="-25" dirty="0">
                          <a:solidFill>
                            <a:schemeClr val="bg1"/>
                          </a:solidFill>
                          <a:latin typeface="Times New Roman" panose="02020603050405020304" pitchFamily="18" charset="0"/>
                          <a:cs typeface="Calibri"/>
                        </a:rPr>
                        <a:t>Tax </a:t>
                      </a:r>
                      <a:r>
                        <a:rPr sz="2400" b="1" dirty="0">
                          <a:solidFill>
                            <a:schemeClr val="bg1"/>
                          </a:solidFill>
                          <a:latin typeface="Times New Roman" panose="02020603050405020304" pitchFamily="18" charset="0"/>
                          <a:cs typeface="Calibri"/>
                        </a:rPr>
                        <a:t>Rules,</a:t>
                      </a:r>
                      <a:r>
                        <a:rPr sz="2400" b="1" spc="-70" dirty="0">
                          <a:solidFill>
                            <a:schemeClr val="bg1"/>
                          </a:solidFill>
                          <a:latin typeface="Times New Roman" panose="02020603050405020304" pitchFamily="18" charset="0"/>
                          <a:cs typeface="Calibri"/>
                        </a:rPr>
                        <a:t> </a:t>
                      </a:r>
                      <a:r>
                        <a:rPr sz="2400" b="1" spc="-20" dirty="0">
                          <a:solidFill>
                            <a:schemeClr val="bg1"/>
                          </a:solidFill>
                          <a:latin typeface="Times New Roman" panose="02020603050405020304" pitchFamily="18" charset="0"/>
                          <a:cs typeface="Calibri"/>
                        </a:rPr>
                        <a:t>1962</a:t>
                      </a:r>
                      <a:endParaRPr sz="2400" dirty="0">
                        <a:solidFill>
                          <a:schemeClr val="bg1"/>
                        </a:solidFill>
                        <a:latin typeface="Times New Roman" panose="02020603050405020304" pitchFamily="18" charset="0"/>
                        <a:cs typeface="Calibri"/>
                      </a:endParaRPr>
                    </a:p>
                  </a:txBody>
                  <a:tcPr marL="0" marR="0" marT="25033" marB="0">
                    <a:lnL w="12700">
                      <a:solidFill>
                        <a:srgbClr val="FFFFFF"/>
                      </a:solidFill>
                      <a:prstDash val="solid"/>
                    </a:lnL>
                    <a:lnR w="1905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250000"/>
                        </a:lnSpc>
                        <a:spcBef>
                          <a:spcPts val="215"/>
                        </a:spcBef>
                      </a:pPr>
                      <a:r>
                        <a:rPr sz="2400" b="1" spc="-10" dirty="0">
                          <a:solidFill>
                            <a:schemeClr val="bg1"/>
                          </a:solidFill>
                          <a:latin typeface="Times New Roman" panose="02020603050405020304" pitchFamily="18" charset="0"/>
                          <a:cs typeface="Calibri"/>
                        </a:rPr>
                        <a:t>Brief</a:t>
                      </a:r>
                      <a:endParaRPr sz="2400" dirty="0">
                        <a:solidFill>
                          <a:schemeClr val="bg1"/>
                        </a:solidFill>
                        <a:latin typeface="Times New Roman" panose="02020603050405020304" pitchFamily="18" charset="0"/>
                        <a:cs typeface="Calibri"/>
                      </a:endParaRPr>
                    </a:p>
                  </a:txBody>
                  <a:tcPr marL="0" marR="0" marT="25033" marB="0">
                    <a:lnL w="190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250000"/>
                        </a:lnSpc>
                        <a:spcBef>
                          <a:spcPts val="215"/>
                        </a:spcBef>
                      </a:pPr>
                      <a:r>
                        <a:rPr sz="2400" b="1" spc="-10" dirty="0">
                          <a:solidFill>
                            <a:schemeClr val="bg1"/>
                          </a:solidFill>
                          <a:latin typeface="Times New Roman" panose="02020603050405020304" pitchFamily="18" charset="0"/>
                          <a:cs typeface="Calibri"/>
                        </a:rPr>
                        <a:t>Remarks</a:t>
                      </a:r>
                      <a:endParaRPr sz="2400" dirty="0">
                        <a:solidFill>
                          <a:schemeClr val="bg1"/>
                        </a:solidFill>
                        <a:latin typeface="Times New Roman" panose="02020603050405020304" pitchFamily="18" charset="0"/>
                        <a:cs typeface="Calibri"/>
                      </a:endParaRPr>
                    </a:p>
                  </a:txBody>
                  <a:tcPr marL="0" marR="0" marT="25033"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729463">
                <a:tc>
                  <a:txBody>
                    <a:bodyPr/>
                    <a:lstStyle/>
                    <a:p>
                      <a:pPr algn="ctr">
                        <a:lnSpc>
                          <a:spcPct val="100000"/>
                        </a:lnSpc>
                        <a:spcBef>
                          <a:spcPts val="1670"/>
                        </a:spcBef>
                      </a:pPr>
                      <a:r>
                        <a:rPr sz="2400" b="1" dirty="0">
                          <a:solidFill>
                            <a:schemeClr val="tx1"/>
                          </a:solidFill>
                          <a:latin typeface="Times New Roman" panose="02020603050405020304" pitchFamily="18" charset="0"/>
                          <a:cs typeface="Calibri"/>
                        </a:rPr>
                        <a:t>Rule</a:t>
                      </a:r>
                      <a:r>
                        <a:rPr sz="2400" b="1" spc="-45" dirty="0">
                          <a:solidFill>
                            <a:schemeClr val="tx1"/>
                          </a:solidFill>
                          <a:latin typeface="Times New Roman" panose="02020603050405020304" pitchFamily="18" charset="0"/>
                          <a:cs typeface="Calibri"/>
                        </a:rPr>
                        <a:t> </a:t>
                      </a:r>
                      <a:r>
                        <a:rPr sz="2400" b="1" spc="-25" dirty="0">
                          <a:solidFill>
                            <a:schemeClr val="tx1"/>
                          </a:solidFill>
                          <a:latin typeface="Times New Roman" panose="02020603050405020304" pitchFamily="18" charset="0"/>
                          <a:cs typeface="Calibri"/>
                        </a:rPr>
                        <a:t>45</a:t>
                      </a:r>
                      <a:endParaRPr sz="2400" dirty="0">
                        <a:solidFill>
                          <a:schemeClr val="tx1"/>
                        </a:solidFill>
                        <a:latin typeface="Times New Roman" panose="02020603050405020304" pitchFamily="18" charset="0"/>
                        <a:cs typeface="Calibri"/>
                      </a:endParaRPr>
                    </a:p>
                  </a:txBody>
                  <a:tcPr marL="0" marR="0" marT="194446" marB="0">
                    <a:lnL w="12700">
                      <a:solidFill>
                        <a:srgbClr val="FFFFFF"/>
                      </a:solidFill>
                      <a:prstDash val="solid"/>
                    </a:lnL>
                    <a:lnR w="19050">
                      <a:solidFill>
                        <a:srgbClr val="FFFFFF"/>
                      </a:solidFill>
                      <a:prstDash val="solid"/>
                    </a:lnR>
                    <a:lnT w="38100">
                      <a:solidFill>
                        <a:srgbClr val="FFFFFF"/>
                      </a:solidFill>
                      <a:prstDash val="solid"/>
                    </a:lnT>
                    <a:lnB w="12700">
                      <a:solidFill>
                        <a:srgbClr val="FFFFFF"/>
                      </a:solidFill>
                      <a:prstDash val="solid"/>
                    </a:lnB>
                    <a:solidFill>
                      <a:srgbClr val="D0D8E8"/>
                    </a:solidFill>
                  </a:tcPr>
                </a:tc>
                <a:tc>
                  <a:txBody>
                    <a:bodyPr/>
                    <a:lstStyle/>
                    <a:p>
                      <a:pPr marL="90805" marR="85725" algn="ctr">
                        <a:lnSpc>
                          <a:spcPct val="100000"/>
                        </a:lnSpc>
                        <a:spcBef>
                          <a:spcPts val="350"/>
                        </a:spcBef>
                        <a:tabLst>
                          <a:tab pos="1207770" algn="l"/>
                          <a:tab pos="1960245" algn="l"/>
                          <a:tab pos="3291204" algn="l"/>
                        </a:tabLst>
                      </a:pPr>
                      <a:r>
                        <a:rPr sz="2400" b="1" spc="-20" dirty="0">
                          <a:solidFill>
                            <a:schemeClr val="tx1"/>
                          </a:solidFill>
                          <a:latin typeface="Times New Roman" panose="02020603050405020304" pitchFamily="18" charset="0"/>
                          <a:cs typeface="Calibri"/>
                        </a:rPr>
                        <a:t>Form</a:t>
                      </a:r>
                      <a:r>
                        <a:rPr sz="2400" b="1" dirty="0">
                          <a:solidFill>
                            <a:schemeClr val="tx1"/>
                          </a:solidFill>
                          <a:latin typeface="Times New Roman" panose="02020603050405020304" pitchFamily="18" charset="0"/>
                          <a:cs typeface="Calibri"/>
                        </a:rPr>
                        <a:t>	</a:t>
                      </a:r>
                      <a:r>
                        <a:rPr sz="2400" b="1" spc="-25" dirty="0">
                          <a:solidFill>
                            <a:schemeClr val="tx1"/>
                          </a:solidFill>
                          <a:latin typeface="Times New Roman" panose="02020603050405020304" pitchFamily="18" charset="0"/>
                          <a:cs typeface="Calibri"/>
                        </a:rPr>
                        <a:t>of</a:t>
                      </a:r>
                      <a:r>
                        <a:rPr sz="2400" b="1" dirty="0">
                          <a:solidFill>
                            <a:schemeClr val="tx1"/>
                          </a:solidFill>
                          <a:latin typeface="Times New Roman" panose="02020603050405020304" pitchFamily="18" charset="0"/>
                          <a:cs typeface="Calibri"/>
                        </a:rPr>
                        <a:t>	</a:t>
                      </a:r>
                      <a:r>
                        <a:rPr sz="2400" b="1" spc="-10" dirty="0">
                          <a:solidFill>
                            <a:schemeClr val="tx1"/>
                          </a:solidFill>
                          <a:latin typeface="Times New Roman" panose="02020603050405020304" pitchFamily="18" charset="0"/>
                          <a:cs typeface="Calibri"/>
                        </a:rPr>
                        <a:t>Appeal</a:t>
                      </a:r>
                      <a:r>
                        <a:rPr lang="en-US" sz="2400" b="1" spc="0" baseline="0" dirty="0">
                          <a:solidFill>
                            <a:schemeClr val="tx1"/>
                          </a:solidFill>
                          <a:latin typeface="Times New Roman" panose="02020603050405020304" pitchFamily="18" charset="0"/>
                          <a:cs typeface="Calibri"/>
                        </a:rPr>
                        <a:t> </a:t>
                      </a:r>
                      <a:r>
                        <a:rPr sz="2400" b="1" spc="-30" dirty="0">
                          <a:solidFill>
                            <a:schemeClr val="tx1"/>
                          </a:solidFill>
                          <a:latin typeface="Times New Roman" panose="02020603050405020304" pitchFamily="18" charset="0"/>
                          <a:cs typeface="Calibri"/>
                        </a:rPr>
                        <a:t>to </a:t>
                      </a:r>
                      <a:r>
                        <a:rPr sz="2400" b="1" spc="-10" dirty="0">
                          <a:solidFill>
                            <a:schemeClr val="tx1"/>
                          </a:solidFill>
                          <a:latin typeface="Times New Roman" panose="02020603050405020304" pitchFamily="18" charset="0"/>
                          <a:cs typeface="Calibri"/>
                        </a:rPr>
                        <a:t>Commissioner(Appeals)</a:t>
                      </a:r>
                      <a:endParaRPr sz="2400" dirty="0">
                        <a:solidFill>
                          <a:schemeClr val="tx1"/>
                        </a:solidFill>
                        <a:latin typeface="Times New Roman" panose="02020603050405020304" pitchFamily="18" charset="0"/>
                        <a:cs typeface="Calibri"/>
                      </a:endParaRPr>
                    </a:p>
                  </a:txBody>
                  <a:tcPr marL="0" marR="0" marT="40752" marB="0">
                    <a:lnL w="1905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tc>
                  <a:txBody>
                    <a:bodyPr/>
                    <a:lstStyle/>
                    <a:p>
                      <a:pPr marL="90805" algn="ctr">
                        <a:lnSpc>
                          <a:spcPct val="100000"/>
                        </a:lnSpc>
                        <a:spcBef>
                          <a:spcPts val="1670"/>
                        </a:spcBef>
                      </a:pPr>
                      <a:r>
                        <a:rPr sz="2400" b="1" dirty="0">
                          <a:solidFill>
                            <a:schemeClr val="tx1"/>
                          </a:solidFill>
                          <a:latin typeface="Times New Roman" panose="02020603050405020304" pitchFamily="18" charset="0"/>
                          <a:cs typeface="Calibri"/>
                        </a:rPr>
                        <a:t>Form</a:t>
                      </a:r>
                      <a:r>
                        <a:rPr sz="2400" b="1" spc="-55" dirty="0">
                          <a:solidFill>
                            <a:schemeClr val="tx1"/>
                          </a:solidFill>
                          <a:latin typeface="Times New Roman" panose="02020603050405020304" pitchFamily="18" charset="0"/>
                          <a:cs typeface="Calibri"/>
                        </a:rPr>
                        <a:t> </a:t>
                      </a:r>
                      <a:r>
                        <a:rPr sz="2400" b="1" dirty="0">
                          <a:solidFill>
                            <a:schemeClr val="tx1"/>
                          </a:solidFill>
                          <a:latin typeface="Times New Roman" panose="02020603050405020304" pitchFamily="18" charset="0"/>
                          <a:cs typeface="Calibri"/>
                        </a:rPr>
                        <a:t>No.</a:t>
                      </a:r>
                      <a:r>
                        <a:rPr sz="2400" b="1" spc="-40" dirty="0">
                          <a:solidFill>
                            <a:schemeClr val="tx1"/>
                          </a:solidFill>
                          <a:latin typeface="Times New Roman" panose="02020603050405020304" pitchFamily="18" charset="0"/>
                          <a:cs typeface="Calibri"/>
                        </a:rPr>
                        <a:t> </a:t>
                      </a:r>
                      <a:r>
                        <a:rPr sz="2400" b="1" spc="-25" dirty="0">
                          <a:solidFill>
                            <a:schemeClr val="tx1"/>
                          </a:solidFill>
                          <a:latin typeface="Times New Roman" panose="02020603050405020304" pitchFamily="18" charset="0"/>
                          <a:cs typeface="Calibri"/>
                        </a:rPr>
                        <a:t>35</a:t>
                      </a:r>
                      <a:r>
                        <a:rPr lang="en-US" sz="2400" b="1" spc="-25" dirty="0">
                          <a:solidFill>
                            <a:schemeClr val="tx1"/>
                          </a:solidFill>
                          <a:latin typeface="Times New Roman" panose="02020603050405020304" pitchFamily="18" charset="0"/>
                          <a:cs typeface="Calibri"/>
                        </a:rPr>
                        <a:t> – e filing mandatory</a:t>
                      </a:r>
                      <a:endParaRPr sz="2400" dirty="0">
                        <a:solidFill>
                          <a:schemeClr val="tx1"/>
                        </a:solidFill>
                        <a:latin typeface="Times New Roman" panose="02020603050405020304" pitchFamily="18" charset="0"/>
                        <a:cs typeface="Calibri"/>
                      </a:endParaRPr>
                    </a:p>
                  </a:txBody>
                  <a:tcPr marL="0" marR="0" marT="194446"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1"/>
                  </a:ext>
                </a:extLst>
              </a:tr>
              <a:tr h="857036">
                <a:tc>
                  <a:txBody>
                    <a:bodyPr/>
                    <a:lstStyle/>
                    <a:p>
                      <a:pPr>
                        <a:lnSpc>
                          <a:spcPct val="100000"/>
                        </a:lnSpc>
                        <a:spcBef>
                          <a:spcPts val="515"/>
                        </a:spcBef>
                      </a:pPr>
                      <a:endParaRPr sz="2400" dirty="0">
                        <a:solidFill>
                          <a:schemeClr val="tx1"/>
                        </a:solidFill>
                        <a:latin typeface="Times New Roman" panose="02020603050405020304" pitchFamily="18" charset="0"/>
                        <a:cs typeface="Times New Roman"/>
                      </a:endParaRPr>
                    </a:p>
                    <a:p>
                      <a:pPr algn="ctr">
                        <a:lnSpc>
                          <a:spcPct val="100000"/>
                        </a:lnSpc>
                      </a:pPr>
                      <a:r>
                        <a:rPr sz="2400" b="1" dirty="0">
                          <a:solidFill>
                            <a:schemeClr val="tx1"/>
                          </a:solidFill>
                          <a:latin typeface="Times New Roman" panose="02020603050405020304" pitchFamily="18" charset="0"/>
                          <a:cs typeface="Calibri"/>
                        </a:rPr>
                        <a:t>Rule</a:t>
                      </a:r>
                      <a:r>
                        <a:rPr sz="2400" b="1" spc="-45" dirty="0">
                          <a:solidFill>
                            <a:schemeClr val="tx1"/>
                          </a:solidFill>
                          <a:latin typeface="Times New Roman" panose="02020603050405020304" pitchFamily="18" charset="0"/>
                          <a:cs typeface="Calibri"/>
                        </a:rPr>
                        <a:t> </a:t>
                      </a:r>
                      <a:r>
                        <a:rPr sz="2400" b="1" spc="-25" dirty="0">
                          <a:solidFill>
                            <a:schemeClr val="tx1"/>
                          </a:solidFill>
                          <a:latin typeface="Times New Roman" panose="02020603050405020304" pitchFamily="18" charset="0"/>
                          <a:cs typeface="Calibri"/>
                        </a:rPr>
                        <a:t>46</a:t>
                      </a:r>
                      <a:endParaRPr sz="2400" dirty="0">
                        <a:solidFill>
                          <a:schemeClr val="tx1"/>
                        </a:solidFill>
                        <a:latin typeface="Times New Roman" panose="02020603050405020304" pitchFamily="18" charset="0"/>
                        <a:cs typeface="Calibri"/>
                      </a:endParaRPr>
                    </a:p>
                  </a:txBody>
                  <a:tcPr marL="0" marR="0" marT="59964" marB="0">
                    <a:lnL w="12700">
                      <a:solidFill>
                        <a:srgbClr val="FFFFFF"/>
                      </a:solidFill>
                      <a:prstDash val="solid"/>
                    </a:lnL>
                    <a:lnR w="19050">
                      <a:solidFill>
                        <a:srgbClr val="FFFFFF"/>
                      </a:solidFill>
                      <a:prstDash val="solid"/>
                    </a:lnR>
                    <a:lnT w="12700">
                      <a:solidFill>
                        <a:srgbClr val="FFFFFF"/>
                      </a:solidFill>
                      <a:prstDash val="solid"/>
                    </a:lnT>
                    <a:lnB w="19050">
                      <a:solidFill>
                        <a:srgbClr val="FFFFFF"/>
                      </a:solidFill>
                      <a:prstDash val="solid"/>
                    </a:lnB>
                    <a:solidFill>
                      <a:srgbClr val="E9ECF3"/>
                    </a:solidFill>
                  </a:tcPr>
                </a:tc>
                <a:tc>
                  <a:txBody>
                    <a:bodyPr/>
                    <a:lstStyle/>
                    <a:p>
                      <a:pPr marL="90805" algn="ctr">
                        <a:lnSpc>
                          <a:spcPct val="100000"/>
                        </a:lnSpc>
                      </a:pPr>
                      <a:r>
                        <a:rPr lang="en-IN" sz="2400" b="0" dirty="0">
                          <a:solidFill>
                            <a:schemeClr val="tx1"/>
                          </a:solidFill>
                          <a:latin typeface="Times New Roman" panose="02020603050405020304" pitchFamily="18" charset="0"/>
                          <a:cs typeface="Times New Roman"/>
                        </a:rPr>
                        <a:t>      </a:t>
                      </a:r>
                    </a:p>
                    <a:p>
                      <a:pPr marL="90805" algn="ctr">
                        <a:lnSpc>
                          <a:spcPct val="100000"/>
                        </a:lnSpc>
                      </a:pPr>
                      <a:r>
                        <a:rPr sz="2400" b="1" dirty="0">
                          <a:solidFill>
                            <a:schemeClr val="tx1"/>
                          </a:solidFill>
                          <a:latin typeface="Times New Roman" panose="02020603050405020304" pitchFamily="18" charset="0"/>
                          <a:cs typeface="Calibri"/>
                        </a:rPr>
                        <a:t>Mode</a:t>
                      </a:r>
                      <a:r>
                        <a:rPr sz="2400" b="1" spc="-25" dirty="0">
                          <a:solidFill>
                            <a:schemeClr val="tx1"/>
                          </a:solidFill>
                          <a:latin typeface="Times New Roman" panose="02020603050405020304" pitchFamily="18" charset="0"/>
                          <a:cs typeface="Calibri"/>
                        </a:rPr>
                        <a:t> </a:t>
                      </a:r>
                      <a:r>
                        <a:rPr sz="2400" b="1" dirty="0">
                          <a:solidFill>
                            <a:schemeClr val="tx1"/>
                          </a:solidFill>
                          <a:latin typeface="Times New Roman" panose="02020603050405020304" pitchFamily="18" charset="0"/>
                          <a:cs typeface="Calibri"/>
                        </a:rPr>
                        <a:t>of</a:t>
                      </a:r>
                      <a:r>
                        <a:rPr sz="2400" b="1" spc="-20" dirty="0">
                          <a:solidFill>
                            <a:schemeClr val="tx1"/>
                          </a:solidFill>
                          <a:latin typeface="Times New Roman" panose="02020603050405020304" pitchFamily="18" charset="0"/>
                          <a:cs typeface="Calibri"/>
                        </a:rPr>
                        <a:t> </a:t>
                      </a:r>
                      <a:r>
                        <a:rPr sz="2400" b="1" dirty="0">
                          <a:solidFill>
                            <a:schemeClr val="tx1"/>
                          </a:solidFill>
                          <a:latin typeface="Times New Roman" panose="02020603050405020304" pitchFamily="18" charset="0"/>
                          <a:cs typeface="Calibri"/>
                        </a:rPr>
                        <a:t>service</a:t>
                      </a:r>
                      <a:r>
                        <a:rPr sz="2400" b="1" spc="-35" dirty="0">
                          <a:solidFill>
                            <a:schemeClr val="tx1"/>
                          </a:solidFill>
                          <a:latin typeface="Times New Roman" panose="02020603050405020304" pitchFamily="18" charset="0"/>
                          <a:cs typeface="Calibri"/>
                        </a:rPr>
                        <a:t> </a:t>
                      </a:r>
                      <a:r>
                        <a:rPr sz="2400" b="1" dirty="0">
                          <a:solidFill>
                            <a:schemeClr val="tx1"/>
                          </a:solidFill>
                          <a:latin typeface="Times New Roman" panose="02020603050405020304" pitchFamily="18" charset="0"/>
                          <a:cs typeface="Calibri"/>
                        </a:rPr>
                        <a:t>of</a:t>
                      </a:r>
                      <a:r>
                        <a:rPr sz="2400" b="1" spc="-20" dirty="0">
                          <a:solidFill>
                            <a:schemeClr val="tx1"/>
                          </a:solidFill>
                          <a:latin typeface="Times New Roman" panose="02020603050405020304" pitchFamily="18" charset="0"/>
                          <a:cs typeface="Calibri"/>
                        </a:rPr>
                        <a:t> Order</a:t>
                      </a:r>
                      <a:endParaRPr sz="2400" dirty="0">
                        <a:solidFill>
                          <a:schemeClr val="tx1"/>
                        </a:solidFill>
                        <a:latin typeface="Times New Roman" panose="02020603050405020304" pitchFamily="18" charset="0"/>
                        <a:cs typeface="Calibri"/>
                      </a:endParaRPr>
                    </a:p>
                  </a:txBody>
                  <a:tcPr marL="0" marR="0" marT="59964" marB="0">
                    <a:lnL w="19050">
                      <a:solidFill>
                        <a:srgbClr val="FFFFFF"/>
                      </a:solidFill>
                      <a:prstDash val="solid"/>
                    </a:lnL>
                    <a:lnR w="12700">
                      <a:solidFill>
                        <a:srgbClr val="FFFFFF"/>
                      </a:solidFill>
                      <a:prstDash val="solid"/>
                    </a:lnR>
                    <a:lnT w="12700">
                      <a:solidFill>
                        <a:srgbClr val="FFFFFF"/>
                      </a:solidFill>
                      <a:prstDash val="solid"/>
                    </a:lnT>
                    <a:lnB w="19050">
                      <a:solidFill>
                        <a:srgbClr val="FFFFFF"/>
                      </a:solidFill>
                      <a:prstDash val="solid"/>
                    </a:lnB>
                    <a:solidFill>
                      <a:srgbClr val="E9ECF3"/>
                    </a:solidFill>
                  </a:tcPr>
                </a:tc>
                <a:tc>
                  <a:txBody>
                    <a:bodyPr/>
                    <a:lstStyle/>
                    <a:p>
                      <a:pPr marL="90805" marR="86995" algn="ctr">
                        <a:lnSpc>
                          <a:spcPct val="100000"/>
                        </a:lnSpc>
                        <a:spcBef>
                          <a:spcPts val="405"/>
                        </a:spcBef>
                      </a:pPr>
                      <a:r>
                        <a:rPr lang="en-US" sz="2400" b="1" dirty="0">
                          <a:solidFill>
                            <a:schemeClr val="tx1"/>
                          </a:solidFill>
                          <a:latin typeface="Times New Roman" panose="02020603050405020304" pitchFamily="18" charset="0"/>
                          <a:cs typeface="Calibri"/>
                        </a:rPr>
                        <a:t>Applicable to </a:t>
                      </a:r>
                      <a:r>
                        <a:rPr sz="2400" b="1" dirty="0">
                          <a:solidFill>
                            <a:schemeClr val="tx1"/>
                          </a:solidFill>
                          <a:latin typeface="Times New Roman" panose="02020603050405020304" pitchFamily="18" charset="0"/>
                          <a:cs typeface="Calibri"/>
                        </a:rPr>
                        <a:t>Order</a:t>
                      </a:r>
                      <a:r>
                        <a:rPr sz="2400" b="1" spc="520" dirty="0">
                          <a:solidFill>
                            <a:schemeClr val="tx1"/>
                          </a:solidFill>
                          <a:latin typeface="Times New Roman" panose="02020603050405020304" pitchFamily="18" charset="0"/>
                          <a:cs typeface="Calibri"/>
                        </a:rPr>
                        <a:t> </a:t>
                      </a:r>
                      <a:r>
                        <a:rPr sz="2400" b="1" dirty="0">
                          <a:solidFill>
                            <a:schemeClr val="tx1"/>
                          </a:solidFill>
                          <a:latin typeface="Times New Roman" panose="02020603050405020304" pitchFamily="18" charset="0"/>
                          <a:cs typeface="Calibri"/>
                        </a:rPr>
                        <a:t>referred</a:t>
                      </a:r>
                      <a:r>
                        <a:rPr sz="2400" b="1" spc="505" dirty="0">
                          <a:solidFill>
                            <a:schemeClr val="tx1"/>
                          </a:solidFill>
                          <a:latin typeface="Times New Roman" panose="02020603050405020304" pitchFamily="18" charset="0"/>
                          <a:cs typeface="Calibri"/>
                        </a:rPr>
                        <a:t> </a:t>
                      </a:r>
                      <a:r>
                        <a:rPr sz="2400" b="1" dirty="0">
                          <a:solidFill>
                            <a:schemeClr val="tx1"/>
                          </a:solidFill>
                          <a:latin typeface="Times New Roman" panose="02020603050405020304" pitchFamily="18" charset="0"/>
                          <a:cs typeface="Calibri"/>
                        </a:rPr>
                        <a:t>u/s</a:t>
                      </a:r>
                      <a:r>
                        <a:rPr sz="2400" b="1" spc="515" dirty="0">
                          <a:solidFill>
                            <a:schemeClr val="tx1"/>
                          </a:solidFill>
                          <a:latin typeface="Times New Roman" panose="02020603050405020304" pitchFamily="18" charset="0"/>
                          <a:cs typeface="Calibri"/>
                        </a:rPr>
                        <a:t> </a:t>
                      </a:r>
                      <a:r>
                        <a:rPr sz="2400" b="1" spc="-10" dirty="0">
                          <a:solidFill>
                            <a:schemeClr val="tx1"/>
                          </a:solidFill>
                          <a:latin typeface="Times New Roman" panose="02020603050405020304" pitchFamily="18" charset="0"/>
                          <a:cs typeface="Calibri"/>
                        </a:rPr>
                        <a:t>249(2)(c)</a:t>
                      </a:r>
                      <a:endParaRPr sz="2400" dirty="0">
                        <a:solidFill>
                          <a:schemeClr val="tx1"/>
                        </a:solidFill>
                        <a:latin typeface="Times New Roman" panose="02020603050405020304" pitchFamily="18" charset="0"/>
                        <a:cs typeface="Calibri"/>
                      </a:endParaRPr>
                    </a:p>
                  </a:txBody>
                  <a:tcPr marL="0" marR="0" marT="47156" marB="0">
                    <a:lnL w="12700">
                      <a:solidFill>
                        <a:srgbClr val="FFFFFF"/>
                      </a:solidFill>
                      <a:prstDash val="solid"/>
                    </a:lnL>
                    <a:lnR w="12700">
                      <a:solidFill>
                        <a:srgbClr val="FFFFFF"/>
                      </a:solidFill>
                      <a:prstDash val="solid"/>
                    </a:lnR>
                    <a:lnT w="12700">
                      <a:solidFill>
                        <a:srgbClr val="FFFFFF"/>
                      </a:solidFill>
                      <a:prstDash val="solid"/>
                    </a:lnT>
                    <a:lnB w="19050">
                      <a:solidFill>
                        <a:srgbClr val="FFFFFF"/>
                      </a:solidFill>
                      <a:prstDash val="solid"/>
                    </a:lnB>
                    <a:solidFill>
                      <a:srgbClr val="E9ECF3"/>
                    </a:solidFill>
                  </a:tcPr>
                </a:tc>
                <a:extLst>
                  <a:ext uri="{0D108BD9-81ED-4DB2-BD59-A6C34878D82A}">
                    <a16:rowId xmlns:a16="http://schemas.microsoft.com/office/drawing/2014/main" xmlns="" val="10002"/>
                  </a:ext>
                </a:extLst>
              </a:tr>
              <a:tr h="1050240">
                <a:tc>
                  <a:txBody>
                    <a:bodyPr/>
                    <a:lstStyle/>
                    <a:p>
                      <a:pPr>
                        <a:lnSpc>
                          <a:spcPct val="100000"/>
                        </a:lnSpc>
                        <a:spcBef>
                          <a:spcPts val="515"/>
                        </a:spcBef>
                      </a:pPr>
                      <a:endParaRPr sz="2400" dirty="0">
                        <a:solidFill>
                          <a:schemeClr val="tx1"/>
                        </a:solidFill>
                        <a:latin typeface="Times New Roman" panose="02020603050405020304" pitchFamily="18" charset="0"/>
                        <a:cs typeface="Times New Roman"/>
                      </a:endParaRPr>
                    </a:p>
                    <a:p>
                      <a:pPr algn="ctr">
                        <a:lnSpc>
                          <a:spcPct val="100000"/>
                        </a:lnSpc>
                        <a:spcBef>
                          <a:spcPts val="5"/>
                        </a:spcBef>
                      </a:pPr>
                      <a:r>
                        <a:rPr sz="2400" b="1" dirty="0">
                          <a:solidFill>
                            <a:schemeClr val="tx1"/>
                          </a:solidFill>
                          <a:latin typeface="Times New Roman" panose="02020603050405020304" pitchFamily="18" charset="0"/>
                          <a:cs typeface="Calibri"/>
                        </a:rPr>
                        <a:t>Rule</a:t>
                      </a:r>
                      <a:r>
                        <a:rPr sz="2400" b="1" spc="-45" dirty="0">
                          <a:solidFill>
                            <a:schemeClr val="tx1"/>
                          </a:solidFill>
                          <a:latin typeface="Times New Roman" panose="02020603050405020304" pitchFamily="18" charset="0"/>
                          <a:cs typeface="Calibri"/>
                        </a:rPr>
                        <a:t> </a:t>
                      </a:r>
                      <a:r>
                        <a:rPr sz="2400" b="1" spc="-25" dirty="0">
                          <a:solidFill>
                            <a:schemeClr val="tx1"/>
                          </a:solidFill>
                          <a:latin typeface="Times New Roman" panose="02020603050405020304" pitchFamily="18" charset="0"/>
                          <a:cs typeface="Calibri"/>
                        </a:rPr>
                        <a:t>46A</a:t>
                      </a:r>
                      <a:endParaRPr sz="2400" dirty="0">
                        <a:solidFill>
                          <a:schemeClr val="tx1"/>
                        </a:solidFill>
                        <a:latin typeface="Times New Roman" panose="02020603050405020304" pitchFamily="18" charset="0"/>
                        <a:cs typeface="Calibri"/>
                      </a:endParaRPr>
                    </a:p>
                  </a:txBody>
                  <a:tcPr marL="0" marR="0" marT="59964" marB="0">
                    <a:lnL w="1270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D0D8E8"/>
                    </a:solidFill>
                  </a:tcPr>
                </a:tc>
                <a:tc>
                  <a:txBody>
                    <a:bodyPr/>
                    <a:lstStyle/>
                    <a:p>
                      <a:pPr marL="90805" marR="86360" algn="ctr">
                        <a:lnSpc>
                          <a:spcPct val="100000"/>
                        </a:lnSpc>
                        <a:spcBef>
                          <a:spcPts val="409"/>
                        </a:spcBef>
                        <a:tabLst>
                          <a:tab pos="2774315" algn="l"/>
                        </a:tabLst>
                      </a:pPr>
                      <a:r>
                        <a:rPr sz="2400" b="1" dirty="0">
                          <a:solidFill>
                            <a:schemeClr val="tx1"/>
                          </a:solidFill>
                          <a:latin typeface="Times New Roman" panose="02020603050405020304" pitchFamily="18" charset="0"/>
                          <a:cs typeface="Calibri"/>
                        </a:rPr>
                        <a:t>Production</a:t>
                      </a:r>
                      <a:r>
                        <a:rPr lang="en-IN" sz="2400" b="1" spc="430" dirty="0">
                          <a:solidFill>
                            <a:schemeClr val="tx1"/>
                          </a:solidFill>
                          <a:latin typeface="Times New Roman" panose="02020603050405020304" pitchFamily="18" charset="0"/>
                          <a:cs typeface="Calibri"/>
                        </a:rPr>
                        <a:t> </a:t>
                      </a:r>
                      <a:r>
                        <a:rPr sz="2400" b="1" dirty="0">
                          <a:solidFill>
                            <a:schemeClr val="tx1"/>
                          </a:solidFill>
                          <a:latin typeface="Times New Roman" panose="02020603050405020304" pitchFamily="18" charset="0"/>
                          <a:cs typeface="Calibri"/>
                        </a:rPr>
                        <a:t>of</a:t>
                      </a:r>
                      <a:r>
                        <a:rPr sz="2400" b="1" spc="430" dirty="0">
                          <a:solidFill>
                            <a:schemeClr val="tx1"/>
                          </a:solidFill>
                          <a:latin typeface="Times New Roman" panose="02020603050405020304" pitchFamily="18" charset="0"/>
                          <a:cs typeface="Calibri"/>
                        </a:rPr>
                        <a:t> </a:t>
                      </a:r>
                      <a:r>
                        <a:rPr sz="2400" b="1" spc="-10" dirty="0">
                          <a:solidFill>
                            <a:schemeClr val="tx1"/>
                          </a:solidFill>
                          <a:latin typeface="Times New Roman" panose="02020603050405020304" pitchFamily="18" charset="0"/>
                          <a:cs typeface="Calibri"/>
                        </a:rPr>
                        <a:t>Additional evidence</a:t>
                      </a:r>
                      <a:r>
                        <a:rPr lang="en-US" sz="2400" b="1" spc="0" baseline="0" dirty="0">
                          <a:solidFill>
                            <a:schemeClr val="tx1"/>
                          </a:solidFill>
                          <a:latin typeface="Times New Roman" panose="02020603050405020304" pitchFamily="18" charset="0"/>
                          <a:cs typeface="Calibri"/>
                        </a:rPr>
                        <a:t> </a:t>
                      </a:r>
                      <a:r>
                        <a:rPr sz="2400" b="1" spc="-20" dirty="0">
                          <a:solidFill>
                            <a:schemeClr val="tx1"/>
                          </a:solidFill>
                          <a:latin typeface="Times New Roman" panose="02020603050405020304" pitchFamily="18" charset="0"/>
                          <a:cs typeface="Calibri"/>
                        </a:rPr>
                        <a:t>before </a:t>
                      </a:r>
                      <a:r>
                        <a:rPr sz="2400" b="1" spc="-10" dirty="0">
                          <a:solidFill>
                            <a:schemeClr val="tx1"/>
                          </a:solidFill>
                          <a:latin typeface="Times New Roman" panose="02020603050405020304" pitchFamily="18" charset="0"/>
                          <a:cs typeface="Calibri"/>
                        </a:rPr>
                        <a:t>Commissioner</a:t>
                      </a:r>
                      <a:r>
                        <a:rPr sz="2400" b="1" spc="-30" dirty="0">
                          <a:solidFill>
                            <a:schemeClr val="tx1"/>
                          </a:solidFill>
                          <a:latin typeface="Times New Roman" panose="02020603050405020304" pitchFamily="18" charset="0"/>
                          <a:cs typeface="Calibri"/>
                        </a:rPr>
                        <a:t> </a:t>
                      </a:r>
                      <a:r>
                        <a:rPr sz="2400" b="1" spc="-10" dirty="0">
                          <a:solidFill>
                            <a:schemeClr val="tx1"/>
                          </a:solidFill>
                          <a:latin typeface="Times New Roman" panose="02020603050405020304" pitchFamily="18" charset="0"/>
                          <a:cs typeface="Calibri"/>
                        </a:rPr>
                        <a:t>(Appeals)</a:t>
                      </a:r>
                      <a:endParaRPr sz="2400" dirty="0">
                        <a:solidFill>
                          <a:schemeClr val="tx1"/>
                        </a:solidFill>
                        <a:latin typeface="Times New Roman" panose="02020603050405020304" pitchFamily="18" charset="0"/>
                        <a:cs typeface="Calibri"/>
                      </a:endParaRPr>
                    </a:p>
                  </a:txBody>
                  <a:tcPr marL="0" marR="0" marT="47737" marB="0">
                    <a:lnL w="19050">
                      <a:solidFill>
                        <a:srgbClr val="FFFFFF"/>
                      </a:solidFill>
                      <a:prstDash val="solid"/>
                    </a:lnL>
                    <a:lnR w="12700">
                      <a:solidFill>
                        <a:srgbClr val="FFFFFF"/>
                      </a:solidFill>
                      <a:prstDash val="solid"/>
                    </a:lnR>
                    <a:lnT w="19050">
                      <a:solidFill>
                        <a:srgbClr val="FFFFFF"/>
                      </a:solidFill>
                      <a:prstDash val="solid"/>
                    </a:lnT>
                    <a:lnB w="19050">
                      <a:solidFill>
                        <a:srgbClr val="FFFFFF"/>
                      </a:solidFill>
                      <a:prstDash val="solid"/>
                    </a:lnB>
                    <a:solidFill>
                      <a:srgbClr val="D0D8E8"/>
                    </a:solidFill>
                  </a:tcPr>
                </a:tc>
                <a:tc>
                  <a:txBody>
                    <a:bodyPr/>
                    <a:lstStyle/>
                    <a:p>
                      <a:pPr algn="ctr">
                        <a:lnSpc>
                          <a:spcPct val="100000"/>
                        </a:lnSpc>
                        <a:spcBef>
                          <a:spcPts val="515"/>
                        </a:spcBef>
                      </a:pPr>
                      <a:r>
                        <a:rPr lang="en-US" sz="2400" dirty="0">
                          <a:solidFill>
                            <a:schemeClr val="tx1"/>
                          </a:solidFill>
                          <a:latin typeface="Times New Roman" panose="02020603050405020304" pitchFamily="18" charset="0"/>
                          <a:cs typeface="Times New Roman"/>
                        </a:rPr>
                        <a:t> </a:t>
                      </a:r>
                      <a:r>
                        <a:rPr lang="en-US" sz="2400" b="1" dirty="0">
                          <a:solidFill>
                            <a:schemeClr val="tx1"/>
                          </a:solidFill>
                          <a:latin typeface="Times New Roman" panose="02020603050405020304" pitchFamily="18" charset="0"/>
                          <a:cs typeface="Times New Roman"/>
                        </a:rPr>
                        <a:t>Discussed in later slides</a:t>
                      </a:r>
                      <a:endParaRPr sz="2400" dirty="0">
                        <a:solidFill>
                          <a:schemeClr val="tx1"/>
                        </a:solidFill>
                        <a:latin typeface="Times New Roman" panose="02020603050405020304" pitchFamily="18" charset="0"/>
                        <a:cs typeface="Times New Roman"/>
                      </a:endParaRPr>
                    </a:p>
                    <a:p>
                      <a:pPr marL="153035" algn="ctr">
                        <a:lnSpc>
                          <a:spcPct val="100000"/>
                        </a:lnSpc>
                        <a:spcBef>
                          <a:spcPts val="5"/>
                        </a:spcBef>
                      </a:pPr>
                      <a:endParaRPr sz="2400" dirty="0">
                        <a:solidFill>
                          <a:schemeClr val="tx1"/>
                        </a:solidFill>
                        <a:latin typeface="Times New Roman" panose="02020603050405020304" pitchFamily="18" charset="0"/>
                        <a:cs typeface="Calibri"/>
                      </a:endParaRPr>
                    </a:p>
                  </a:txBody>
                  <a:tcPr marL="0" marR="0" marT="59964" marB="0">
                    <a:lnL w="12700">
                      <a:solidFill>
                        <a:srgbClr val="FFFFFF"/>
                      </a:solidFill>
                      <a:prstDash val="solid"/>
                    </a:lnL>
                    <a:lnR w="12700">
                      <a:solidFill>
                        <a:srgbClr val="FFFFFF"/>
                      </a:solidFill>
                      <a:prstDash val="solid"/>
                    </a:lnR>
                    <a:lnT w="19050">
                      <a:solidFill>
                        <a:srgbClr val="FFFFFF"/>
                      </a:solidFill>
                      <a:prstDash val="solid"/>
                    </a:lnT>
                    <a:lnB w="19050">
                      <a:solidFill>
                        <a:srgbClr val="FFFFFF"/>
                      </a:solidFill>
                      <a:prstDash val="solid"/>
                    </a:lnB>
                    <a:solidFill>
                      <a:srgbClr val="D0D8E8"/>
                    </a:solidFill>
                  </a:tcPr>
                </a:tc>
                <a:extLst>
                  <a:ext uri="{0D108BD9-81ED-4DB2-BD59-A6C34878D82A}">
                    <a16:rowId xmlns:a16="http://schemas.microsoft.com/office/drawing/2014/main" xmlns="" val="10003"/>
                  </a:ext>
                </a:extLst>
              </a:tr>
            </a:tbl>
          </a:graphicData>
        </a:graphic>
      </p:graphicFrame>
      <p:grpSp>
        <p:nvGrpSpPr>
          <p:cNvPr id="5" name="object 5"/>
          <p:cNvGrpSpPr/>
          <p:nvPr/>
        </p:nvGrpSpPr>
        <p:grpSpPr>
          <a:xfrm>
            <a:off x="391887" y="5145945"/>
            <a:ext cx="11485981" cy="914503"/>
            <a:chOff x="454151" y="5612892"/>
            <a:chExt cx="8851900" cy="749935"/>
          </a:xfrm>
        </p:grpSpPr>
        <p:sp>
          <p:nvSpPr>
            <p:cNvPr id="6" name="object 6"/>
            <p:cNvSpPr/>
            <p:nvPr/>
          </p:nvSpPr>
          <p:spPr>
            <a:xfrm>
              <a:off x="454151" y="5612892"/>
              <a:ext cx="8851900" cy="749935"/>
            </a:xfrm>
            <a:custGeom>
              <a:avLst/>
              <a:gdLst/>
              <a:ahLst/>
              <a:cxnLst/>
              <a:rect l="l" t="t" r="r" b="b"/>
              <a:pathLst>
                <a:path w="8851900" h="749935">
                  <a:moveTo>
                    <a:pt x="8851391" y="0"/>
                  </a:moveTo>
                  <a:lnTo>
                    <a:pt x="0" y="0"/>
                  </a:lnTo>
                  <a:lnTo>
                    <a:pt x="0" y="749807"/>
                  </a:lnTo>
                  <a:lnTo>
                    <a:pt x="8851391" y="749807"/>
                  </a:lnTo>
                  <a:lnTo>
                    <a:pt x="8851391" y="0"/>
                  </a:lnTo>
                  <a:close/>
                </a:path>
              </a:pathLst>
            </a:custGeom>
            <a:solidFill>
              <a:srgbClr val="336599"/>
            </a:solidFill>
          </p:spPr>
          <p:txBody>
            <a:bodyPr wrap="square" lIns="0" tIns="0" rIns="0" bIns="0" rtlCol="0"/>
            <a:lstStyle/>
            <a:p>
              <a:endParaRPr sz="1650"/>
            </a:p>
          </p:txBody>
        </p:sp>
        <p:sp>
          <p:nvSpPr>
            <p:cNvPr id="7" name="object 7"/>
            <p:cNvSpPr/>
            <p:nvPr/>
          </p:nvSpPr>
          <p:spPr>
            <a:xfrm>
              <a:off x="545591" y="5952744"/>
              <a:ext cx="8669020" cy="18415"/>
            </a:xfrm>
            <a:custGeom>
              <a:avLst/>
              <a:gdLst/>
              <a:ahLst/>
              <a:cxnLst/>
              <a:rect l="l" t="t" r="r" b="b"/>
              <a:pathLst>
                <a:path w="8669020" h="18414">
                  <a:moveTo>
                    <a:pt x="8668511" y="0"/>
                  </a:moveTo>
                  <a:lnTo>
                    <a:pt x="0" y="0"/>
                  </a:lnTo>
                  <a:lnTo>
                    <a:pt x="0" y="18288"/>
                  </a:lnTo>
                  <a:lnTo>
                    <a:pt x="8668511" y="18288"/>
                  </a:lnTo>
                  <a:lnTo>
                    <a:pt x="8668511" y="0"/>
                  </a:lnTo>
                  <a:close/>
                </a:path>
              </a:pathLst>
            </a:custGeom>
            <a:solidFill>
              <a:srgbClr val="FFFFFF"/>
            </a:solidFill>
          </p:spPr>
          <p:txBody>
            <a:bodyPr wrap="square" lIns="0" tIns="0" rIns="0" bIns="0" rtlCol="0"/>
            <a:lstStyle/>
            <a:p>
              <a:endParaRPr sz="1650"/>
            </a:p>
          </p:txBody>
        </p:sp>
      </p:grpSp>
      <p:sp>
        <p:nvSpPr>
          <p:cNvPr id="8" name="object 8"/>
          <p:cNvSpPr txBox="1"/>
          <p:nvPr/>
        </p:nvSpPr>
        <p:spPr>
          <a:xfrm>
            <a:off x="774441" y="5145945"/>
            <a:ext cx="10394302" cy="789589"/>
          </a:xfrm>
          <a:prstGeom prst="rect">
            <a:avLst/>
          </a:prstGeom>
        </p:spPr>
        <p:txBody>
          <a:bodyPr vert="horz" wrap="square" lIns="0" tIns="25033" rIns="0" bIns="0" rtlCol="0">
            <a:spAutoFit/>
          </a:bodyPr>
          <a:lstStyle/>
          <a:p>
            <a:pPr marL="83250" marR="78011">
              <a:spcBef>
                <a:spcPts val="197"/>
              </a:spcBef>
              <a:tabLst>
                <a:tab pos="1220224" algn="l"/>
              </a:tabLst>
            </a:pPr>
            <a:r>
              <a:rPr lang="en-IN" sz="2400" b="1" spc="-18" dirty="0">
                <a:latin typeface="Times New Roman" panose="02020603050405020304" pitchFamily="18" charset="0"/>
                <a:cs typeface="Calibri"/>
              </a:rPr>
              <a:t>    </a:t>
            </a:r>
            <a:r>
              <a:rPr sz="2400" b="1" spc="-18" dirty="0">
                <a:solidFill>
                  <a:schemeClr val="bg1"/>
                </a:solidFill>
                <a:latin typeface="Times New Roman" panose="02020603050405020304" pitchFamily="18" charset="0"/>
                <a:cs typeface="Calibri"/>
              </a:rPr>
              <a:t>E-</a:t>
            </a:r>
            <a:r>
              <a:rPr sz="2400" b="1" dirty="0">
                <a:solidFill>
                  <a:schemeClr val="bg1"/>
                </a:solidFill>
                <a:latin typeface="Times New Roman" panose="02020603050405020304" pitchFamily="18" charset="0"/>
                <a:cs typeface="Calibri"/>
              </a:rPr>
              <a:t>filing</a:t>
            </a:r>
            <a:r>
              <a:rPr sz="2400" b="1" spc="37" dirty="0">
                <a:solidFill>
                  <a:schemeClr val="bg1"/>
                </a:solidFill>
                <a:latin typeface="Times New Roman" panose="02020603050405020304" pitchFamily="18" charset="0"/>
                <a:cs typeface="Calibri"/>
              </a:rPr>
              <a:t> </a:t>
            </a:r>
            <a:r>
              <a:rPr sz="2400" b="1" spc="-23" dirty="0">
                <a:solidFill>
                  <a:schemeClr val="bg1"/>
                </a:solidFill>
                <a:latin typeface="Times New Roman" panose="02020603050405020304" pitchFamily="18" charset="0"/>
                <a:cs typeface="Calibri"/>
              </a:rPr>
              <a:t>of</a:t>
            </a:r>
            <a:r>
              <a:rPr lang="en-IN" sz="2400" b="1" spc="-23" dirty="0">
                <a:solidFill>
                  <a:schemeClr val="bg1"/>
                </a:solidFill>
                <a:latin typeface="Times New Roman" panose="02020603050405020304" pitchFamily="18" charset="0"/>
                <a:cs typeface="Calibri"/>
              </a:rPr>
              <a:t> </a:t>
            </a:r>
            <a:r>
              <a:rPr sz="2400" b="1" dirty="0">
                <a:solidFill>
                  <a:schemeClr val="bg1"/>
                </a:solidFill>
                <a:latin typeface="Times New Roman" panose="02020603050405020304" pitchFamily="18" charset="0"/>
                <a:cs typeface="Calibri"/>
              </a:rPr>
              <a:t>Form</a:t>
            </a:r>
            <a:r>
              <a:rPr sz="2400" b="1" spc="-5" dirty="0">
                <a:solidFill>
                  <a:schemeClr val="bg1"/>
                </a:solidFill>
                <a:latin typeface="Times New Roman" panose="02020603050405020304" pitchFamily="18" charset="0"/>
                <a:cs typeface="Calibri"/>
              </a:rPr>
              <a:t> </a:t>
            </a:r>
            <a:r>
              <a:rPr sz="2400" b="1" dirty="0">
                <a:solidFill>
                  <a:schemeClr val="bg1"/>
                </a:solidFill>
                <a:latin typeface="Times New Roman" panose="02020603050405020304" pitchFamily="18" charset="0"/>
                <a:cs typeface="Calibri"/>
              </a:rPr>
              <a:t>No.</a:t>
            </a:r>
            <a:r>
              <a:rPr sz="2400" b="1" spc="5" dirty="0">
                <a:solidFill>
                  <a:schemeClr val="bg1"/>
                </a:solidFill>
                <a:latin typeface="Times New Roman" panose="02020603050405020304" pitchFamily="18" charset="0"/>
                <a:cs typeface="Calibri"/>
              </a:rPr>
              <a:t> </a:t>
            </a:r>
            <a:r>
              <a:rPr sz="2400" b="1" dirty="0">
                <a:solidFill>
                  <a:schemeClr val="bg1"/>
                </a:solidFill>
                <a:latin typeface="Times New Roman" panose="02020603050405020304" pitchFamily="18" charset="0"/>
                <a:cs typeface="Calibri"/>
              </a:rPr>
              <a:t>35</a:t>
            </a:r>
            <a:r>
              <a:rPr sz="2400" b="1" spc="-5" dirty="0">
                <a:solidFill>
                  <a:schemeClr val="bg1"/>
                </a:solidFill>
                <a:latin typeface="Times New Roman" panose="02020603050405020304" pitchFamily="18" charset="0"/>
                <a:cs typeface="Calibri"/>
              </a:rPr>
              <a:t> </a:t>
            </a:r>
            <a:r>
              <a:rPr sz="2400" b="1" dirty="0">
                <a:solidFill>
                  <a:schemeClr val="bg1"/>
                </a:solidFill>
                <a:latin typeface="Times New Roman" panose="02020603050405020304" pitchFamily="18" charset="0"/>
                <a:cs typeface="Calibri"/>
              </a:rPr>
              <a:t>is</a:t>
            </a:r>
            <a:r>
              <a:rPr sz="2400" b="1" spc="9" dirty="0">
                <a:solidFill>
                  <a:schemeClr val="bg1"/>
                </a:solidFill>
                <a:latin typeface="Times New Roman" panose="02020603050405020304" pitchFamily="18" charset="0"/>
                <a:cs typeface="Calibri"/>
              </a:rPr>
              <a:t> </a:t>
            </a:r>
            <a:r>
              <a:rPr sz="2400" b="1" dirty="0">
                <a:solidFill>
                  <a:schemeClr val="bg1"/>
                </a:solidFill>
                <a:latin typeface="Times New Roman" panose="02020603050405020304" pitchFamily="18" charset="0"/>
                <a:cs typeface="Calibri"/>
              </a:rPr>
              <a:t>introduced by</a:t>
            </a:r>
            <a:r>
              <a:rPr sz="2400" b="1" spc="9" dirty="0">
                <a:solidFill>
                  <a:schemeClr val="bg1"/>
                </a:solidFill>
                <a:latin typeface="Times New Roman" panose="02020603050405020304" pitchFamily="18" charset="0"/>
                <a:cs typeface="Calibri"/>
              </a:rPr>
              <a:t> </a:t>
            </a:r>
            <a:r>
              <a:rPr sz="2400" b="1" dirty="0">
                <a:solidFill>
                  <a:schemeClr val="bg1"/>
                </a:solidFill>
                <a:latin typeface="Times New Roman" panose="02020603050405020304" pitchFamily="18" charset="0"/>
                <a:cs typeface="Calibri"/>
              </a:rPr>
              <a:t>Notification</a:t>
            </a:r>
            <a:r>
              <a:rPr sz="2400" b="1" spc="28" dirty="0">
                <a:solidFill>
                  <a:schemeClr val="bg1"/>
                </a:solidFill>
                <a:latin typeface="Times New Roman" panose="02020603050405020304" pitchFamily="18" charset="0"/>
                <a:cs typeface="Calibri"/>
              </a:rPr>
              <a:t> </a:t>
            </a:r>
            <a:r>
              <a:rPr sz="2400" b="1" dirty="0">
                <a:solidFill>
                  <a:schemeClr val="bg1"/>
                </a:solidFill>
                <a:latin typeface="Times New Roman" panose="02020603050405020304" pitchFamily="18" charset="0"/>
                <a:cs typeface="Calibri"/>
              </a:rPr>
              <a:t>No.</a:t>
            </a:r>
            <a:r>
              <a:rPr sz="2400" b="1" spc="5" dirty="0">
                <a:solidFill>
                  <a:schemeClr val="bg1"/>
                </a:solidFill>
                <a:latin typeface="Times New Roman" panose="02020603050405020304" pitchFamily="18" charset="0"/>
                <a:cs typeface="Calibri"/>
              </a:rPr>
              <a:t> </a:t>
            </a:r>
            <a:r>
              <a:rPr sz="2400" b="1" dirty="0">
                <a:solidFill>
                  <a:schemeClr val="bg1"/>
                </a:solidFill>
                <a:latin typeface="Times New Roman" panose="02020603050405020304" pitchFamily="18" charset="0"/>
                <a:cs typeface="Calibri"/>
              </a:rPr>
              <a:t>11/2016 </a:t>
            </a:r>
            <a:r>
              <a:rPr lang="en-IN" sz="2400" b="1" dirty="0">
                <a:solidFill>
                  <a:schemeClr val="bg1"/>
                </a:solidFill>
                <a:latin typeface="Times New Roman" panose="02020603050405020304" pitchFamily="18" charset="0"/>
                <a:cs typeface="Calibri"/>
              </a:rPr>
              <a:t>D</a:t>
            </a:r>
            <a:r>
              <a:rPr sz="2400" b="1" dirty="0" err="1">
                <a:solidFill>
                  <a:schemeClr val="bg1"/>
                </a:solidFill>
                <a:latin typeface="Times New Roman" panose="02020603050405020304" pitchFamily="18" charset="0"/>
                <a:cs typeface="Calibri"/>
              </a:rPr>
              <a:t>ated</a:t>
            </a:r>
            <a:endParaRPr lang="en-IN" sz="2400" b="1" dirty="0">
              <a:solidFill>
                <a:schemeClr val="bg1"/>
              </a:solidFill>
              <a:latin typeface="Times New Roman" panose="02020603050405020304" pitchFamily="18" charset="0"/>
              <a:cs typeface="Calibri"/>
            </a:endParaRPr>
          </a:p>
          <a:p>
            <a:pPr marL="83250" marR="78011">
              <a:spcBef>
                <a:spcPts val="197"/>
              </a:spcBef>
              <a:tabLst>
                <a:tab pos="1220224" algn="l"/>
              </a:tabLst>
            </a:pPr>
            <a:r>
              <a:rPr lang="en-IN" sz="2400" b="1" spc="5" dirty="0">
                <a:solidFill>
                  <a:schemeClr val="bg1"/>
                </a:solidFill>
                <a:latin typeface="Times New Roman" panose="02020603050405020304" pitchFamily="18" charset="0"/>
                <a:cs typeface="Calibri"/>
              </a:rPr>
              <a:t>                                         </a:t>
            </a:r>
            <a:r>
              <a:rPr sz="2400" b="1" spc="5" dirty="0">
                <a:solidFill>
                  <a:schemeClr val="bg1"/>
                </a:solidFill>
                <a:latin typeface="Times New Roman" panose="02020603050405020304" pitchFamily="18" charset="0"/>
                <a:cs typeface="Calibri"/>
              </a:rPr>
              <a:t> </a:t>
            </a:r>
            <a:r>
              <a:rPr lang="en-IN" sz="2400" b="1" spc="5" dirty="0">
                <a:solidFill>
                  <a:schemeClr val="bg1"/>
                </a:solidFill>
                <a:latin typeface="Times New Roman" panose="02020603050405020304" pitchFamily="18" charset="0"/>
                <a:cs typeface="Calibri"/>
              </a:rPr>
              <a:t>          </a:t>
            </a:r>
            <a:r>
              <a:rPr sz="2400" b="1" spc="-23" dirty="0">
                <a:solidFill>
                  <a:schemeClr val="bg1"/>
                </a:solidFill>
                <a:latin typeface="Times New Roman" panose="02020603050405020304" pitchFamily="18" charset="0"/>
                <a:cs typeface="Calibri"/>
              </a:rPr>
              <a:t>1</a:t>
            </a:r>
            <a:r>
              <a:rPr sz="2400" b="1" spc="-34" baseline="30000" dirty="0">
                <a:solidFill>
                  <a:schemeClr val="bg1"/>
                </a:solidFill>
                <a:latin typeface="Times New Roman" panose="02020603050405020304" pitchFamily="18" charset="0"/>
                <a:cs typeface="Calibri"/>
              </a:rPr>
              <a:t>st</a:t>
            </a:r>
            <a:r>
              <a:rPr lang="en-IN" sz="2400" b="1" spc="-34" baseline="24904" dirty="0">
                <a:solidFill>
                  <a:schemeClr val="bg1"/>
                </a:solidFill>
                <a:latin typeface="Times New Roman" panose="02020603050405020304" pitchFamily="18" charset="0"/>
                <a:cs typeface="Calibri"/>
              </a:rPr>
              <a:t>  </a:t>
            </a:r>
            <a:r>
              <a:rPr sz="2400" b="1" dirty="0">
                <a:solidFill>
                  <a:schemeClr val="bg1"/>
                </a:solidFill>
                <a:uFill>
                  <a:solidFill>
                    <a:srgbClr val="FFFFFF"/>
                  </a:solidFill>
                </a:uFill>
                <a:latin typeface="Times New Roman" panose="02020603050405020304" pitchFamily="18" charset="0"/>
                <a:cs typeface="Calibri"/>
              </a:rPr>
              <a:t>March,</a:t>
            </a:r>
            <a:r>
              <a:rPr sz="2400" b="1" spc="-60" dirty="0">
                <a:solidFill>
                  <a:schemeClr val="bg1"/>
                </a:solidFill>
                <a:uFill>
                  <a:solidFill>
                    <a:srgbClr val="FFFFFF"/>
                  </a:solidFill>
                </a:uFill>
                <a:latin typeface="Times New Roman" panose="02020603050405020304" pitchFamily="18" charset="0"/>
                <a:cs typeface="Calibri"/>
              </a:rPr>
              <a:t> </a:t>
            </a:r>
            <a:r>
              <a:rPr sz="2400" b="1" spc="-18" dirty="0">
                <a:solidFill>
                  <a:schemeClr val="bg1"/>
                </a:solidFill>
                <a:uFill>
                  <a:solidFill>
                    <a:srgbClr val="FFFFFF"/>
                  </a:solidFill>
                </a:uFill>
                <a:latin typeface="Times New Roman" panose="02020603050405020304" pitchFamily="18" charset="0"/>
                <a:cs typeface="Calibri"/>
              </a:rPr>
              <a:t>2016</a:t>
            </a:r>
            <a:endParaRPr sz="2400" dirty="0">
              <a:solidFill>
                <a:schemeClr val="bg1"/>
              </a:solidFill>
              <a:latin typeface="Times New Roman" panose="02020603050405020304" pitchFamily="18" charset="0"/>
              <a:cs typeface="Calibri"/>
            </a:endParaRPr>
          </a:p>
        </p:txBody>
      </p:sp>
      <p:sp>
        <p:nvSpPr>
          <p:cNvPr id="11" name="object 11"/>
          <p:cNvSpPr/>
          <p:nvPr/>
        </p:nvSpPr>
        <p:spPr>
          <a:xfrm>
            <a:off x="149291" y="121298"/>
            <a:ext cx="11877868" cy="6643395"/>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3" name="Slide Number Placeholder 2">
            <a:extLst>
              <a:ext uri="{FF2B5EF4-FFF2-40B4-BE49-F238E27FC236}">
                <a16:creationId xmlns:a16="http://schemas.microsoft.com/office/drawing/2014/main" xmlns="" id="{07F96AA4-5BB4-5783-AF73-9BD0C83C918C}"/>
              </a:ext>
            </a:extLst>
          </p:cNvPr>
          <p:cNvSpPr>
            <a:spLocks noGrp="1"/>
          </p:cNvSpPr>
          <p:nvPr>
            <p:ph type="sldNum" sz="quarter" idx="12"/>
          </p:nvPr>
        </p:nvSpPr>
        <p:spPr>
          <a:xfrm>
            <a:off x="11544531" y="6283820"/>
            <a:ext cx="364067" cy="438150"/>
          </a:xfrm>
        </p:spPr>
        <p:txBody>
          <a:bodyPr/>
          <a:lstStyle/>
          <a:p>
            <a:fld id="{663E248D-535E-4CA8-A429-9C3996B24BEF}" type="slidenum">
              <a:rPr lang="en-IN" sz="1600" smtClean="0">
                <a:solidFill>
                  <a:schemeClr val="tx1"/>
                </a:solidFill>
              </a:rPr>
              <a:t>6</a:t>
            </a:fld>
            <a:endParaRPr lang="en-IN" sz="1600" dirty="0">
              <a:solidFill>
                <a:schemeClr val="tx1"/>
              </a:solidFill>
            </a:endParaRPr>
          </a:p>
        </p:txBody>
      </p:sp>
      <p:sp>
        <p:nvSpPr>
          <p:cNvPr id="9" name="Flowchart: Connector 8">
            <a:extLst>
              <a:ext uri="{FF2B5EF4-FFF2-40B4-BE49-F238E27FC236}">
                <a16:creationId xmlns:a16="http://schemas.microsoft.com/office/drawing/2014/main" xmlns="" id="{7D6CE1AD-1246-BF57-23A7-59BC9E59F369}"/>
              </a:ext>
            </a:extLst>
          </p:cNvPr>
          <p:cNvSpPr/>
          <p:nvPr/>
        </p:nvSpPr>
        <p:spPr>
          <a:xfrm>
            <a:off x="11544531" y="6291649"/>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1572446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407459"/>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Change of Address – Rule 15</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60</a:t>
            </a:fld>
            <a:endParaRPr sz="1284" dirty="0">
              <a:latin typeface="Calibri"/>
              <a:cs typeface="Calibri"/>
            </a:endParaRPr>
          </a:p>
        </p:txBody>
      </p:sp>
      <p:sp>
        <p:nvSpPr>
          <p:cNvPr id="7" name="Rectangle 6"/>
          <p:cNvSpPr/>
          <p:nvPr/>
        </p:nvSpPr>
        <p:spPr>
          <a:xfrm>
            <a:off x="279918" y="2182505"/>
            <a:ext cx="11635273" cy="283718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Change of address or other details in Form 36 / Form 36A / AT-1 -  fresh form to be filed containing the changes</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No cognizance of the change of address shall be taken , unless the revised form is submitted</a:t>
            </a:r>
          </a:p>
          <a:p>
            <a:pPr marL="342900" indent="-342900" algn="just">
              <a:lnSpc>
                <a:spcPct val="130000"/>
              </a:lnSpc>
              <a:buFont typeface="Arial" panose="020B0604020202020204" pitchFamily="34" charset="0"/>
              <a:buChar char="•"/>
            </a:pPr>
            <a:endParaRPr lang="en-US" sz="2800" dirty="0">
              <a:latin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23B0D193-8A9E-20E1-F1C3-E77F99F07819}"/>
              </a:ext>
            </a:extLst>
          </p:cNvPr>
          <p:cNvSpPr>
            <a:spLocks noGrp="1"/>
          </p:cNvSpPr>
          <p:nvPr>
            <p:ph type="sldNum" sz="quarter" idx="12"/>
          </p:nvPr>
        </p:nvSpPr>
        <p:spPr>
          <a:xfrm>
            <a:off x="11500018" y="6244640"/>
            <a:ext cx="488959" cy="438150"/>
          </a:xfrm>
        </p:spPr>
        <p:txBody>
          <a:bodyPr/>
          <a:lstStyle/>
          <a:p>
            <a:fld id="{663E248D-535E-4CA8-A429-9C3996B24BEF}" type="slidenum">
              <a:rPr lang="en-IN" sz="1600" smtClean="0">
                <a:solidFill>
                  <a:schemeClr val="tx1"/>
                </a:solidFill>
              </a:rPr>
              <a:t>60</a:t>
            </a:fld>
            <a:endParaRPr lang="en-IN" sz="1600" dirty="0">
              <a:solidFill>
                <a:schemeClr val="tx1"/>
              </a:solidFill>
            </a:endParaRPr>
          </a:p>
        </p:txBody>
      </p:sp>
      <p:sp>
        <p:nvSpPr>
          <p:cNvPr id="3" name="object 10">
            <a:extLst>
              <a:ext uri="{FF2B5EF4-FFF2-40B4-BE49-F238E27FC236}">
                <a16:creationId xmlns:a16="http://schemas.microsoft.com/office/drawing/2014/main" xmlns="" id="{3C1E55E0-13B4-31B6-17C0-23A007E18751}"/>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5694E5CD-2EC0-5A74-5EFD-FDCEBC155486}"/>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28158422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200715"/>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Stay Application – Rule 16 &amp; 17</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61</a:t>
            </a:fld>
            <a:endParaRPr sz="1284" dirty="0">
              <a:latin typeface="Calibri"/>
              <a:cs typeface="Calibri"/>
            </a:endParaRPr>
          </a:p>
        </p:txBody>
      </p:sp>
      <p:sp>
        <p:nvSpPr>
          <p:cNvPr id="7" name="Rectangle 6"/>
          <p:cNvSpPr/>
          <p:nvPr/>
        </p:nvSpPr>
        <p:spPr>
          <a:xfrm>
            <a:off x="264367" y="1323656"/>
            <a:ext cx="11663264" cy="5637954"/>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Application shall be in form AT-2</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Grounds and Relief prayed to be concise</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Separate stay applications to be filed where appeals for several years are to be covered showing separately tax, penalty, interest demands</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Application to be supported by :  Statement of financial position as near to the position as on date of application ;copy of each applications moved before IT authorities and orders passed, if any; any other document in support of the application – all documents to be self certified by appellant/ AR</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Evidence for payment of filing fee</a:t>
            </a:r>
          </a:p>
          <a:p>
            <a:pPr marL="342900" indent="-342900" algn="just">
              <a:lnSpc>
                <a:spcPct val="130000"/>
              </a:lnSpc>
              <a:buFont typeface="Arial" panose="020B0604020202020204" pitchFamily="34" charset="0"/>
              <a:buChar char="•"/>
            </a:pPr>
            <a:endParaRPr lang="en-US" sz="2800"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xmlns="" id="{A59A1478-4CBD-FEB4-8AFD-240511A1A9B1}"/>
              </a:ext>
            </a:extLst>
          </p:cNvPr>
          <p:cNvSpPr>
            <a:spLocks noGrp="1"/>
          </p:cNvSpPr>
          <p:nvPr>
            <p:ph type="sldNum" sz="quarter" idx="12"/>
          </p:nvPr>
        </p:nvSpPr>
        <p:spPr>
          <a:xfrm>
            <a:off x="11523290" y="6251440"/>
            <a:ext cx="444531" cy="438150"/>
          </a:xfrm>
        </p:spPr>
        <p:txBody>
          <a:bodyPr/>
          <a:lstStyle/>
          <a:p>
            <a:fld id="{663E248D-535E-4CA8-A429-9C3996B24BEF}" type="slidenum">
              <a:rPr lang="en-IN" sz="1600" smtClean="0">
                <a:solidFill>
                  <a:schemeClr val="tx1"/>
                </a:solidFill>
              </a:rPr>
              <a:t>61</a:t>
            </a:fld>
            <a:endParaRPr lang="en-IN" sz="1600" dirty="0">
              <a:solidFill>
                <a:schemeClr val="tx1"/>
              </a:solidFill>
            </a:endParaRPr>
          </a:p>
        </p:txBody>
      </p:sp>
      <p:sp>
        <p:nvSpPr>
          <p:cNvPr id="5" name="object 10">
            <a:extLst>
              <a:ext uri="{FF2B5EF4-FFF2-40B4-BE49-F238E27FC236}">
                <a16:creationId xmlns:a16="http://schemas.microsoft.com/office/drawing/2014/main" xmlns="" id="{A3E02B92-C05A-C215-F855-A6DAEEB8EFDB}"/>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Flowchart: Connector 5">
            <a:extLst>
              <a:ext uri="{FF2B5EF4-FFF2-40B4-BE49-F238E27FC236}">
                <a16:creationId xmlns:a16="http://schemas.microsoft.com/office/drawing/2014/main" xmlns="" id="{0CAB23CC-623A-F18D-F7CC-0F32293273E7}"/>
              </a:ext>
            </a:extLst>
          </p:cNvPr>
          <p:cNvSpPr/>
          <p:nvPr/>
        </p:nvSpPr>
        <p:spPr>
          <a:xfrm>
            <a:off x="11564628" y="6244640"/>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04336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407459"/>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Date   of  filing – Rule 18/Defect Notice – Rule 19</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62</a:t>
            </a:fld>
            <a:endParaRPr sz="1284" dirty="0">
              <a:latin typeface="Calibri"/>
              <a:cs typeface="Calibri"/>
            </a:endParaRPr>
          </a:p>
        </p:txBody>
      </p:sp>
      <p:sp>
        <p:nvSpPr>
          <p:cNvPr id="7" name="Rectangle 6"/>
          <p:cNvSpPr/>
          <p:nvPr/>
        </p:nvSpPr>
        <p:spPr>
          <a:xfrm>
            <a:off x="335903" y="1141895"/>
            <a:ext cx="11560628" cy="5133713"/>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Date of presentation of appeal, CO, stay </a:t>
            </a:r>
            <a:r>
              <a:rPr lang="en-US" sz="2800" dirty="0" smtClean="0">
                <a:latin typeface="Times New Roman" panose="02020603050405020304" pitchFamily="18" charset="0"/>
              </a:rPr>
              <a:t>will be </a:t>
            </a:r>
            <a:r>
              <a:rPr lang="en-US" sz="2800" dirty="0">
                <a:latin typeface="Times New Roman" panose="02020603050405020304" pitchFamily="18" charset="0"/>
              </a:rPr>
              <a:t>the date on which it is successfully e-filed</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If for any reason, the same is filed physically, the date of endorsement by Registrar / Deputy Registrar</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case any defect is noticed by the Registry on scrutiny of papers filed, a defect notice shall be issued directing to rectify the defects with in the time specified in the notice</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case not rectified within the time specified , Tribunal will be at liberty not to admit the appeal </a:t>
            </a:r>
          </a:p>
        </p:txBody>
      </p:sp>
      <p:sp>
        <p:nvSpPr>
          <p:cNvPr id="12" name="Slide Number Placeholder 11">
            <a:extLst>
              <a:ext uri="{FF2B5EF4-FFF2-40B4-BE49-F238E27FC236}">
                <a16:creationId xmlns:a16="http://schemas.microsoft.com/office/drawing/2014/main" xmlns="" id="{F74E6BBC-FD74-57C4-5CC7-E00FECF3686A}"/>
              </a:ext>
            </a:extLst>
          </p:cNvPr>
          <p:cNvSpPr>
            <a:spLocks noGrp="1"/>
          </p:cNvSpPr>
          <p:nvPr>
            <p:ph type="sldNum" sz="quarter" idx="12"/>
          </p:nvPr>
        </p:nvSpPr>
        <p:spPr>
          <a:xfrm>
            <a:off x="11500018" y="6234831"/>
            <a:ext cx="451636" cy="438150"/>
          </a:xfrm>
        </p:spPr>
        <p:txBody>
          <a:bodyPr/>
          <a:lstStyle/>
          <a:p>
            <a:fld id="{663E248D-535E-4CA8-A429-9C3996B24BEF}" type="slidenum">
              <a:rPr lang="en-IN" sz="1600" smtClean="0">
                <a:solidFill>
                  <a:schemeClr val="tx1"/>
                </a:solidFill>
              </a:rPr>
              <a:t>62</a:t>
            </a:fld>
            <a:endParaRPr lang="en-IN" sz="1600" dirty="0">
              <a:solidFill>
                <a:schemeClr val="tx1"/>
              </a:solidFill>
            </a:endParaRPr>
          </a:p>
        </p:txBody>
      </p:sp>
      <p:sp>
        <p:nvSpPr>
          <p:cNvPr id="3" name="object 10">
            <a:extLst>
              <a:ext uri="{FF2B5EF4-FFF2-40B4-BE49-F238E27FC236}">
                <a16:creationId xmlns:a16="http://schemas.microsoft.com/office/drawing/2014/main" xmlns="" id="{48CF5C0F-56D6-21FB-43CF-8DA3EC037012}"/>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2ED82164-6236-299C-619C-C181C3C5686F}"/>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7910082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181532"/>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Listing of Appeals Out of Turn - Rule 22</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63</a:t>
            </a:fld>
            <a:endParaRPr sz="1284" dirty="0">
              <a:latin typeface="Calibri"/>
              <a:cs typeface="Calibri"/>
            </a:endParaRPr>
          </a:p>
        </p:txBody>
      </p:sp>
      <p:sp>
        <p:nvSpPr>
          <p:cNvPr id="7" name="Rectangle 6"/>
          <p:cNvSpPr/>
          <p:nvPr/>
        </p:nvSpPr>
        <p:spPr>
          <a:xfrm>
            <a:off x="222379" y="801949"/>
            <a:ext cx="11747240" cy="5543954"/>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500" dirty="0">
                <a:latin typeface="Times New Roman" panose="02020603050405020304" pitchFamily="18" charset="0"/>
              </a:rPr>
              <a:t>Out of turn hearing will be granted , on application in the following cases</a:t>
            </a:r>
          </a:p>
          <a:p>
            <a:pPr marL="342900" indent="-342900" algn="just">
              <a:lnSpc>
                <a:spcPct val="130000"/>
              </a:lnSpc>
              <a:buFont typeface="Arial" panose="020B0604020202020204" pitchFamily="34" charset="0"/>
              <a:buChar char="•"/>
            </a:pPr>
            <a:r>
              <a:rPr lang="en-US" sz="2500" dirty="0">
                <a:latin typeface="Times New Roman" panose="02020603050405020304" pitchFamily="18" charset="0"/>
              </a:rPr>
              <a:t>Appeals pertaining to charitable institution </a:t>
            </a:r>
          </a:p>
          <a:p>
            <a:pPr marL="342900" indent="-342900" algn="just">
              <a:lnSpc>
                <a:spcPct val="130000"/>
              </a:lnSpc>
              <a:buFont typeface="Arial" panose="020B0604020202020204" pitchFamily="34" charset="0"/>
              <a:buChar char="•"/>
            </a:pPr>
            <a:r>
              <a:rPr lang="en-US" sz="2500" dirty="0">
                <a:latin typeface="Times New Roman" panose="02020603050405020304" pitchFamily="18" charset="0"/>
              </a:rPr>
              <a:t>Appellant is senior citizen, salaried employee , non-resident not having income from business or profession </a:t>
            </a:r>
          </a:p>
          <a:p>
            <a:pPr marL="342900" indent="-342900" algn="just">
              <a:lnSpc>
                <a:spcPct val="130000"/>
              </a:lnSpc>
              <a:buFont typeface="Arial" panose="020B0604020202020204" pitchFamily="34" charset="0"/>
              <a:buChar char="•"/>
            </a:pPr>
            <a:r>
              <a:rPr lang="en-US" sz="2500" dirty="0">
                <a:latin typeface="Times New Roman" panose="02020603050405020304" pitchFamily="18" charset="0"/>
              </a:rPr>
              <a:t>Appellant is above 80 years on date of filing</a:t>
            </a:r>
          </a:p>
          <a:p>
            <a:pPr marL="342900" indent="-342900" algn="just">
              <a:lnSpc>
                <a:spcPct val="130000"/>
              </a:lnSpc>
              <a:buFont typeface="Arial" panose="020B0604020202020204" pitchFamily="34" charset="0"/>
              <a:buChar char="•"/>
            </a:pPr>
            <a:r>
              <a:rPr lang="en-US" sz="2500" dirty="0" err="1">
                <a:latin typeface="Times New Roman" panose="02020603050405020304" pitchFamily="18" charset="0"/>
              </a:rPr>
              <a:t>Assessee</a:t>
            </a:r>
            <a:r>
              <a:rPr lang="en-US" sz="2500" dirty="0">
                <a:latin typeface="Times New Roman" panose="02020603050405020304" pitchFamily="18" charset="0"/>
              </a:rPr>
              <a:t> has expired</a:t>
            </a:r>
          </a:p>
          <a:p>
            <a:pPr marL="342900" indent="-342900" algn="just">
              <a:lnSpc>
                <a:spcPct val="130000"/>
              </a:lnSpc>
              <a:buFont typeface="Arial" panose="020B0604020202020204" pitchFamily="34" charset="0"/>
              <a:buChar char="•"/>
            </a:pPr>
            <a:r>
              <a:rPr lang="en-US" sz="2500" dirty="0">
                <a:latin typeface="Times New Roman" panose="02020603050405020304" pitchFamily="18" charset="0"/>
              </a:rPr>
              <a:t>Covered matter in </a:t>
            </a:r>
            <a:r>
              <a:rPr lang="en-US" sz="2500" dirty="0" err="1">
                <a:latin typeface="Times New Roman" panose="02020603050405020304" pitchFamily="18" charset="0"/>
              </a:rPr>
              <a:t>assessee’s</a:t>
            </a:r>
            <a:r>
              <a:rPr lang="en-US" sz="2500" dirty="0">
                <a:latin typeface="Times New Roman" panose="02020603050405020304" pitchFamily="18" charset="0"/>
              </a:rPr>
              <a:t> own case for any other year</a:t>
            </a:r>
          </a:p>
          <a:p>
            <a:pPr marL="342900" indent="-342900" algn="just">
              <a:lnSpc>
                <a:spcPct val="130000"/>
              </a:lnSpc>
              <a:buFont typeface="Arial" panose="020B0604020202020204" pitchFamily="34" charset="0"/>
              <a:buChar char="•"/>
            </a:pPr>
            <a:r>
              <a:rPr lang="en-US" sz="2500" dirty="0">
                <a:latin typeface="Times New Roman" panose="02020603050405020304" pitchFamily="18" charset="0"/>
              </a:rPr>
              <a:t>Issue in appeal directly covered by SC / HC / Tribunal order</a:t>
            </a:r>
          </a:p>
          <a:p>
            <a:pPr marL="342900" indent="-342900" algn="just">
              <a:lnSpc>
                <a:spcPct val="130000"/>
              </a:lnSpc>
              <a:buFont typeface="Arial" panose="020B0604020202020204" pitchFamily="34" charset="0"/>
              <a:buChar char="•"/>
            </a:pPr>
            <a:r>
              <a:rPr lang="en-US" sz="2500" dirty="0">
                <a:latin typeface="Times New Roman" panose="02020603050405020304" pitchFamily="18" charset="0"/>
              </a:rPr>
              <a:t>Appeal against Revision u/s 263;  Order holding </a:t>
            </a:r>
            <a:r>
              <a:rPr lang="en-US" sz="2500" dirty="0" err="1">
                <a:latin typeface="Times New Roman" panose="02020603050405020304" pitchFamily="18" charset="0"/>
              </a:rPr>
              <a:t>assessee</a:t>
            </a:r>
            <a:r>
              <a:rPr lang="en-US" sz="2500" dirty="0">
                <a:latin typeface="Times New Roman" panose="02020603050405020304" pitchFamily="18" charset="0"/>
              </a:rPr>
              <a:t> in default or failure to deduct TDS</a:t>
            </a:r>
          </a:p>
          <a:p>
            <a:pPr marL="342900" indent="-342900" algn="just">
              <a:lnSpc>
                <a:spcPct val="130000"/>
              </a:lnSpc>
              <a:buFont typeface="Arial" panose="020B0604020202020204" pitchFamily="34" charset="0"/>
              <a:buChar char="•"/>
            </a:pPr>
            <a:r>
              <a:rPr lang="en-US" sz="2500" dirty="0">
                <a:latin typeface="Times New Roman" panose="02020603050405020304" pitchFamily="18" charset="0"/>
              </a:rPr>
              <a:t>Any other case where undue hardship is likely to be caused if taken up in normal course</a:t>
            </a:r>
          </a:p>
        </p:txBody>
      </p:sp>
      <p:sp>
        <p:nvSpPr>
          <p:cNvPr id="12" name="Slide Number Placeholder 11">
            <a:extLst>
              <a:ext uri="{FF2B5EF4-FFF2-40B4-BE49-F238E27FC236}">
                <a16:creationId xmlns:a16="http://schemas.microsoft.com/office/drawing/2014/main" xmlns="" id="{0F88F48E-5C00-840E-3024-625F9E2F4881}"/>
              </a:ext>
            </a:extLst>
          </p:cNvPr>
          <p:cNvSpPr>
            <a:spLocks noGrp="1"/>
          </p:cNvSpPr>
          <p:nvPr>
            <p:ph type="sldNum" sz="quarter" idx="12"/>
          </p:nvPr>
        </p:nvSpPr>
        <p:spPr>
          <a:xfrm>
            <a:off x="11498651" y="6236359"/>
            <a:ext cx="470968" cy="438150"/>
          </a:xfrm>
        </p:spPr>
        <p:txBody>
          <a:bodyPr/>
          <a:lstStyle/>
          <a:p>
            <a:fld id="{663E248D-535E-4CA8-A429-9C3996B24BEF}" type="slidenum">
              <a:rPr lang="en-IN" sz="1600" smtClean="0">
                <a:solidFill>
                  <a:schemeClr val="tx1"/>
                </a:solidFill>
              </a:rPr>
              <a:t>63</a:t>
            </a:fld>
            <a:endParaRPr lang="en-IN" sz="1600" dirty="0">
              <a:solidFill>
                <a:schemeClr val="tx1"/>
              </a:solidFill>
            </a:endParaRPr>
          </a:p>
        </p:txBody>
      </p:sp>
      <p:sp>
        <p:nvSpPr>
          <p:cNvPr id="3" name="object 10">
            <a:extLst>
              <a:ext uri="{FF2B5EF4-FFF2-40B4-BE49-F238E27FC236}">
                <a16:creationId xmlns:a16="http://schemas.microsoft.com/office/drawing/2014/main" xmlns="" id="{5D72AFCC-2753-59CC-A470-D60F34532B67}"/>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EE9E452E-BE4B-1527-D3FD-DF600D73AB28}"/>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9014925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183978"/>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Filing of Paper Book - Rule 24</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64</a:t>
            </a:fld>
            <a:endParaRPr sz="1284" dirty="0">
              <a:latin typeface="Calibri"/>
              <a:cs typeface="Calibri"/>
            </a:endParaRPr>
          </a:p>
        </p:txBody>
      </p:sp>
      <p:sp>
        <p:nvSpPr>
          <p:cNvPr id="7" name="Rectangle 6"/>
          <p:cNvSpPr/>
          <p:nvPr/>
        </p:nvSpPr>
        <p:spPr>
          <a:xfrm>
            <a:off x="251927" y="911995"/>
            <a:ext cx="11846767" cy="576202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600" dirty="0">
                <a:latin typeface="Times New Roman" panose="02020603050405020304" pitchFamily="18" charset="0"/>
              </a:rPr>
              <a:t>Arguments, documents  which parties wish to rely on may be submitted as a paper book in the </a:t>
            </a:r>
            <a:r>
              <a:rPr lang="en-US" sz="2600" b="1" dirty="0">
                <a:latin typeface="Times New Roman" panose="02020603050405020304" pitchFamily="18" charset="0"/>
              </a:rPr>
              <a:t>Form AT -4</a:t>
            </a:r>
          </a:p>
          <a:p>
            <a:pPr marL="342900" indent="-342900" algn="just">
              <a:lnSpc>
                <a:spcPct val="130000"/>
              </a:lnSpc>
              <a:buFont typeface="Arial" panose="020B0604020202020204" pitchFamily="34" charset="0"/>
              <a:buChar char="•"/>
            </a:pPr>
            <a:r>
              <a:rPr lang="en-US" sz="2600" dirty="0">
                <a:latin typeface="Times New Roman" panose="02020603050405020304" pitchFamily="18" charset="0"/>
              </a:rPr>
              <a:t>The documents should be duly indexed</a:t>
            </a:r>
          </a:p>
          <a:p>
            <a:pPr marL="342900" indent="-342900" algn="just">
              <a:lnSpc>
                <a:spcPct val="130000"/>
              </a:lnSpc>
              <a:buFont typeface="Arial" panose="020B0604020202020204" pitchFamily="34" charset="0"/>
              <a:buChar char="•"/>
            </a:pPr>
            <a:r>
              <a:rPr lang="en-US" sz="2600" dirty="0">
                <a:latin typeface="Times New Roman" panose="02020603050405020304" pitchFamily="18" charset="0"/>
              </a:rPr>
              <a:t>Should be filed in duplicate , </a:t>
            </a:r>
            <a:r>
              <a:rPr lang="en-US" sz="2600" b="1" u="sng" dirty="0">
                <a:latin typeface="Times New Roman" panose="02020603050405020304" pitchFamily="18" charset="0"/>
              </a:rPr>
              <a:t>at least a day before hearing </a:t>
            </a:r>
            <a:r>
              <a:rPr lang="en-US" sz="2600" dirty="0">
                <a:latin typeface="Times New Roman" panose="02020603050405020304" pitchFamily="18" charset="0"/>
              </a:rPr>
              <a:t>to the Bench along with proof of service of same to opposite party </a:t>
            </a:r>
            <a:r>
              <a:rPr lang="en-US" sz="2600" b="1" u="sng" dirty="0">
                <a:latin typeface="Times New Roman" panose="02020603050405020304" pitchFamily="18" charset="0"/>
              </a:rPr>
              <a:t>at least a week before hearing</a:t>
            </a:r>
            <a:r>
              <a:rPr lang="en-US" sz="2600" dirty="0">
                <a:latin typeface="Times New Roman" panose="02020603050405020304" pitchFamily="18" charset="0"/>
              </a:rPr>
              <a:t>, if the hearing is in PHYSICAL mode</a:t>
            </a:r>
          </a:p>
          <a:p>
            <a:pPr marL="342900" indent="-342900" algn="just">
              <a:lnSpc>
                <a:spcPct val="130000"/>
              </a:lnSpc>
              <a:buFont typeface="Arial" panose="020B0604020202020204" pitchFamily="34" charset="0"/>
              <a:buChar char="•"/>
            </a:pPr>
            <a:r>
              <a:rPr lang="en-US" sz="2600" dirty="0">
                <a:latin typeface="Times New Roman" panose="02020603050405020304" pitchFamily="18" charset="0"/>
              </a:rPr>
              <a:t>In case , the hearing is through hybrid mode, the papers should be filed at </a:t>
            </a:r>
            <a:r>
              <a:rPr lang="en-US" sz="2600" b="1" u="sng" dirty="0">
                <a:latin typeface="Times New Roman" panose="02020603050405020304" pitchFamily="18" charset="0"/>
              </a:rPr>
              <a:t>least a week in advance </a:t>
            </a:r>
          </a:p>
          <a:p>
            <a:pPr marL="342900" indent="-342900" algn="just">
              <a:lnSpc>
                <a:spcPct val="130000"/>
              </a:lnSpc>
              <a:buFont typeface="Arial" panose="020B0604020202020204" pitchFamily="34" charset="0"/>
              <a:buChar char="•"/>
            </a:pPr>
            <a:r>
              <a:rPr lang="en-US" sz="2600" dirty="0">
                <a:latin typeface="Times New Roman" panose="02020603050405020304" pitchFamily="18" charset="0"/>
              </a:rPr>
              <a:t>Bench, in appropriate cases , can condone the delay and admit the paper book</a:t>
            </a:r>
          </a:p>
          <a:p>
            <a:pPr marL="342900" indent="-342900" algn="just">
              <a:lnSpc>
                <a:spcPct val="130000"/>
              </a:lnSpc>
              <a:buFont typeface="Arial" panose="020B0604020202020204" pitchFamily="34" charset="0"/>
              <a:buChar char="•"/>
            </a:pPr>
            <a:r>
              <a:rPr lang="en-US" sz="2600" dirty="0">
                <a:latin typeface="Times New Roman" panose="02020603050405020304" pitchFamily="18" charset="0"/>
              </a:rPr>
              <a:t>Each document to be certified as true copy by the party or AR</a:t>
            </a:r>
          </a:p>
          <a:p>
            <a:pPr marL="342900" indent="-342900" algn="just">
              <a:lnSpc>
                <a:spcPct val="130000"/>
              </a:lnSpc>
              <a:buFont typeface="Arial" panose="020B0604020202020204" pitchFamily="34" charset="0"/>
              <a:buChar char="•"/>
            </a:pPr>
            <a:r>
              <a:rPr lang="en-US" sz="2600" dirty="0">
                <a:latin typeface="Times New Roman" panose="02020603050405020304" pitchFamily="18" charset="0"/>
              </a:rPr>
              <a:t>Paper books not confirming to the above, are liable to be ignored</a:t>
            </a:r>
          </a:p>
        </p:txBody>
      </p:sp>
      <p:sp>
        <p:nvSpPr>
          <p:cNvPr id="12" name="Slide Number Placeholder 11">
            <a:extLst>
              <a:ext uri="{FF2B5EF4-FFF2-40B4-BE49-F238E27FC236}">
                <a16:creationId xmlns:a16="http://schemas.microsoft.com/office/drawing/2014/main" xmlns="" id="{B6D050F8-8E04-2F3E-90CA-41A2404A314E}"/>
              </a:ext>
            </a:extLst>
          </p:cNvPr>
          <p:cNvSpPr>
            <a:spLocks noGrp="1"/>
          </p:cNvSpPr>
          <p:nvPr>
            <p:ph type="sldNum" sz="quarter" idx="12"/>
          </p:nvPr>
        </p:nvSpPr>
        <p:spPr>
          <a:xfrm>
            <a:off x="11579422" y="6251440"/>
            <a:ext cx="405656" cy="438150"/>
          </a:xfrm>
        </p:spPr>
        <p:txBody>
          <a:bodyPr/>
          <a:lstStyle/>
          <a:p>
            <a:fld id="{663E248D-535E-4CA8-A429-9C3996B24BEF}" type="slidenum">
              <a:rPr lang="en-IN" sz="1600" smtClean="0">
                <a:solidFill>
                  <a:schemeClr val="tx1"/>
                </a:solidFill>
              </a:rPr>
              <a:t>64</a:t>
            </a:fld>
            <a:endParaRPr lang="en-IN" sz="1600" dirty="0">
              <a:solidFill>
                <a:schemeClr val="tx1"/>
              </a:solidFill>
            </a:endParaRPr>
          </a:p>
        </p:txBody>
      </p:sp>
      <p:sp>
        <p:nvSpPr>
          <p:cNvPr id="3" name="object 10">
            <a:extLst>
              <a:ext uri="{FF2B5EF4-FFF2-40B4-BE49-F238E27FC236}">
                <a16:creationId xmlns:a16="http://schemas.microsoft.com/office/drawing/2014/main" xmlns="" id="{538C0C7C-C47E-1192-246A-49DEC2F114C4}"/>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A341EAE6-AE7C-3D74-453C-4A0226CE0484}"/>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5825098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72610" y="36126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Additional Evidence/Grounds – Rule 25/26</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65</a:t>
            </a:fld>
            <a:endParaRPr sz="1284" dirty="0">
              <a:latin typeface="Calibri"/>
              <a:cs typeface="Calibri"/>
            </a:endParaRPr>
          </a:p>
        </p:txBody>
      </p:sp>
      <p:sp>
        <p:nvSpPr>
          <p:cNvPr id="7" name="Rectangle 6"/>
          <p:cNvSpPr/>
          <p:nvPr/>
        </p:nvSpPr>
        <p:spPr>
          <a:xfrm>
            <a:off x="251926" y="1352300"/>
            <a:ext cx="11653935" cy="5133713"/>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Parties not entitled to produce any additional evidence not produced before the lower authorities  without furnishing explanation for not furnishing the same and Tribunal is satisfied with the explanation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Parties not entitled to be heard on any ground not raised in the Grounds of Appeal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Additional Grounds can be entertained by the Tribunal by a separate application along with explanation for </a:t>
            </a:r>
            <a:r>
              <a:rPr lang="en-US" sz="2800" dirty="0" smtClean="0">
                <a:latin typeface="Times New Roman" panose="02020603050405020304" pitchFamily="18" charset="0"/>
              </a:rPr>
              <a:t>not taking </a:t>
            </a:r>
            <a:r>
              <a:rPr lang="en-US" sz="2800" dirty="0">
                <a:latin typeface="Times New Roman" panose="02020603050405020304" pitchFamily="18" charset="0"/>
              </a:rPr>
              <a:t>up earlier and Tribunal being satisfied of the same and sufficient communication is given to the opposite party </a:t>
            </a:r>
          </a:p>
        </p:txBody>
      </p:sp>
      <p:sp>
        <p:nvSpPr>
          <p:cNvPr id="12" name="Slide Number Placeholder 11">
            <a:extLst>
              <a:ext uri="{FF2B5EF4-FFF2-40B4-BE49-F238E27FC236}">
                <a16:creationId xmlns:a16="http://schemas.microsoft.com/office/drawing/2014/main" xmlns="" id="{E0D10F9C-B2F0-64C8-EB5C-D92451E2BC61}"/>
              </a:ext>
            </a:extLst>
          </p:cNvPr>
          <p:cNvSpPr>
            <a:spLocks noGrp="1"/>
          </p:cNvSpPr>
          <p:nvPr>
            <p:ph type="sldNum" sz="quarter" idx="12"/>
          </p:nvPr>
        </p:nvSpPr>
        <p:spPr>
          <a:xfrm>
            <a:off x="11500018" y="6243912"/>
            <a:ext cx="488959" cy="438150"/>
          </a:xfrm>
        </p:spPr>
        <p:txBody>
          <a:bodyPr/>
          <a:lstStyle/>
          <a:p>
            <a:fld id="{663E248D-535E-4CA8-A429-9C3996B24BEF}" type="slidenum">
              <a:rPr lang="en-IN" sz="1600" smtClean="0">
                <a:solidFill>
                  <a:schemeClr val="tx1"/>
                </a:solidFill>
              </a:rPr>
              <a:t>65</a:t>
            </a:fld>
            <a:endParaRPr lang="en-IN" sz="1600" dirty="0">
              <a:solidFill>
                <a:schemeClr val="tx1"/>
              </a:solidFill>
            </a:endParaRPr>
          </a:p>
        </p:txBody>
      </p:sp>
      <p:sp>
        <p:nvSpPr>
          <p:cNvPr id="3" name="object 10">
            <a:extLst>
              <a:ext uri="{FF2B5EF4-FFF2-40B4-BE49-F238E27FC236}">
                <a16:creationId xmlns:a16="http://schemas.microsoft.com/office/drawing/2014/main" xmlns="" id="{1E4AE111-4731-F8BD-3A0D-F4E68DD525DF}"/>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8DA874DD-D9EE-2082-BD3B-D003E486BEB4}"/>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9183037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36126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Adjournment of Appeal - Rule 30</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66</a:t>
            </a:fld>
            <a:endParaRPr sz="1284" dirty="0">
              <a:latin typeface="Calibri"/>
              <a:cs typeface="Calibri"/>
            </a:endParaRPr>
          </a:p>
        </p:txBody>
      </p:sp>
      <p:sp>
        <p:nvSpPr>
          <p:cNvPr id="7" name="Rectangle 6"/>
          <p:cNvSpPr/>
          <p:nvPr/>
        </p:nvSpPr>
        <p:spPr>
          <a:xfrm>
            <a:off x="214604" y="1278307"/>
            <a:ext cx="11663265" cy="4899803"/>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700" dirty="0">
                <a:latin typeface="Times New Roman" panose="02020603050405020304" pitchFamily="18" charset="0"/>
              </a:rPr>
              <a:t>Tribunal on its motion or at the request of parties can adjourn the hearing on such terms it things fit</a:t>
            </a:r>
          </a:p>
          <a:p>
            <a:pPr marL="342900" indent="-342900" algn="just">
              <a:lnSpc>
                <a:spcPct val="130000"/>
              </a:lnSpc>
              <a:buFont typeface="Arial" panose="020B0604020202020204" pitchFamily="34" charset="0"/>
              <a:buChar char="•"/>
            </a:pPr>
            <a:r>
              <a:rPr lang="en-US" sz="2700" dirty="0">
                <a:latin typeface="Times New Roman" panose="02020603050405020304" pitchFamily="18" charset="0"/>
              </a:rPr>
              <a:t>Adjournment petition shall be considered only if filed before 1.30 pm on previous day to the hearing and proof of service to the opposite party is furnished</a:t>
            </a:r>
          </a:p>
          <a:p>
            <a:pPr marL="342900" indent="-342900" algn="just">
              <a:lnSpc>
                <a:spcPct val="130000"/>
              </a:lnSpc>
              <a:buFont typeface="Arial" panose="020B0604020202020204" pitchFamily="34" charset="0"/>
              <a:buChar char="•"/>
            </a:pPr>
            <a:r>
              <a:rPr lang="en-US" sz="2700" dirty="0">
                <a:latin typeface="Times New Roman" panose="02020603050405020304" pitchFamily="18" charset="0"/>
              </a:rPr>
              <a:t>Petition for adjournment shall not entertained , </a:t>
            </a:r>
            <a:r>
              <a:rPr lang="en-US" sz="2700" dirty="0" err="1">
                <a:latin typeface="Times New Roman" panose="02020603050405020304" pitchFamily="18" charset="0"/>
              </a:rPr>
              <a:t>normally,beyond</a:t>
            </a:r>
            <a:r>
              <a:rPr lang="en-US" sz="2700" dirty="0">
                <a:latin typeface="Times New Roman" panose="02020603050405020304" pitchFamily="18" charset="0"/>
              </a:rPr>
              <a:t> five occasions</a:t>
            </a:r>
          </a:p>
          <a:p>
            <a:pPr marL="342900" indent="-342900" algn="just">
              <a:lnSpc>
                <a:spcPct val="130000"/>
              </a:lnSpc>
              <a:buFont typeface="Arial" panose="020B0604020202020204" pitchFamily="34" charset="0"/>
              <a:buChar char="•"/>
            </a:pPr>
            <a:r>
              <a:rPr lang="en-US" sz="2700" dirty="0">
                <a:latin typeface="Times New Roman" panose="02020603050405020304" pitchFamily="18" charset="0"/>
              </a:rPr>
              <a:t>In case adjourned at the instance of </a:t>
            </a:r>
            <a:r>
              <a:rPr lang="en-US" sz="2700" dirty="0" err="1">
                <a:latin typeface="Times New Roman" panose="02020603050405020304" pitchFamily="18" charset="0"/>
              </a:rPr>
              <a:t>assessee</a:t>
            </a:r>
            <a:r>
              <a:rPr lang="en-US" sz="2700" dirty="0">
                <a:latin typeface="Times New Roman" panose="02020603050405020304" pitchFamily="18" charset="0"/>
              </a:rPr>
              <a:t>, it shall be his duty to ascertain the date of next hearing ;  If adjourned by the Tribunal, due notice shall be given for next hearing and the date can be communicated through e-mail and text message</a:t>
            </a:r>
          </a:p>
        </p:txBody>
      </p:sp>
      <p:sp>
        <p:nvSpPr>
          <p:cNvPr id="12" name="Slide Number Placeholder 11">
            <a:extLst>
              <a:ext uri="{FF2B5EF4-FFF2-40B4-BE49-F238E27FC236}">
                <a16:creationId xmlns:a16="http://schemas.microsoft.com/office/drawing/2014/main" xmlns="" id="{F0375FF1-9864-636F-FC3A-D864CE3D1D7E}"/>
              </a:ext>
            </a:extLst>
          </p:cNvPr>
          <p:cNvSpPr>
            <a:spLocks noGrp="1"/>
          </p:cNvSpPr>
          <p:nvPr>
            <p:ph type="sldNum" sz="quarter" idx="12"/>
          </p:nvPr>
        </p:nvSpPr>
        <p:spPr>
          <a:xfrm>
            <a:off x="11573324" y="6251078"/>
            <a:ext cx="417852" cy="438150"/>
          </a:xfrm>
        </p:spPr>
        <p:txBody>
          <a:bodyPr/>
          <a:lstStyle/>
          <a:p>
            <a:fld id="{663E248D-535E-4CA8-A429-9C3996B24BEF}" type="slidenum">
              <a:rPr lang="en-IN" sz="1600" smtClean="0">
                <a:solidFill>
                  <a:schemeClr val="tx1"/>
                </a:solidFill>
              </a:rPr>
              <a:t>66</a:t>
            </a:fld>
            <a:endParaRPr lang="en-IN" sz="1600" dirty="0">
              <a:solidFill>
                <a:schemeClr val="tx1"/>
              </a:solidFill>
            </a:endParaRPr>
          </a:p>
        </p:txBody>
      </p:sp>
      <p:sp>
        <p:nvSpPr>
          <p:cNvPr id="3" name="object 10">
            <a:extLst>
              <a:ext uri="{FF2B5EF4-FFF2-40B4-BE49-F238E27FC236}">
                <a16:creationId xmlns:a16="http://schemas.microsoft.com/office/drawing/2014/main" xmlns="" id="{858873C5-D142-BFC4-8A8A-8A4ED10420E3}"/>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90B43216-3265-5202-95BB-D8C8848343D1}"/>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13755184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522666"/>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Death of the </a:t>
            </a:r>
            <a:r>
              <a:rPr lang="en-US" sz="3200" b="1" i="1" spc="-9" dirty="0" err="1">
                <a:latin typeface="Times New Roman" panose="02020603050405020304" pitchFamily="18" charset="0"/>
                <a:cs typeface="Times New Roman" panose="02020603050405020304" pitchFamily="18" charset="0"/>
              </a:rPr>
              <a:t>Assessee</a:t>
            </a:r>
            <a:r>
              <a:rPr lang="en-US" sz="3200" b="1" i="1" spc="-9" dirty="0">
                <a:latin typeface="Times New Roman" panose="02020603050405020304" pitchFamily="18" charset="0"/>
                <a:cs typeface="Times New Roman" panose="02020603050405020304" pitchFamily="18" charset="0"/>
              </a:rPr>
              <a:t> - Rule 31</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67</a:t>
            </a:fld>
            <a:endParaRPr sz="1284" dirty="0">
              <a:latin typeface="Calibri"/>
              <a:cs typeface="Calibri"/>
            </a:endParaRPr>
          </a:p>
        </p:txBody>
      </p:sp>
      <p:sp>
        <p:nvSpPr>
          <p:cNvPr id="7" name="Rectangle 6"/>
          <p:cNvSpPr/>
          <p:nvPr/>
        </p:nvSpPr>
        <p:spPr>
          <a:xfrm>
            <a:off x="270588" y="1969530"/>
            <a:ext cx="11681925" cy="3325334"/>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An appeal in which </a:t>
            </a:r>
            <a:r>
              <a:rPr lang="en-US" sz="2800" dirty="0" err="1">
                <a:latin typeface="Times New Roman" panose="02020603050405020304" pitchFamily="18" charset="0"/>
              </a:rPr>
              <a:t>assessee</a:t>
            </a:r>
            <a:r>
              <a:rPr lang="en-US" sz="2800" dirty="0">
                <a:latin typeface="Times New Roman" panose="02020603050405020304" pitchFamily="18" charset="0"/>
              </a:rPr>
              <a:t> is either appellant or respondent shall not abate for reason his death  OR adjudged insolvent OR in the case of company being wound up</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It shall continue in the name of the successor on filing fresh Form 36 giving the particulars and verified in the same manner as in the original</a:t>
            </a:r>
          </a:p>
          <a:p>
            <a:pPr algn="just">
              <a:lnSpc>
                <a:spcPct val="130000"/>
              </a:lnSpc>
            </a:pPr>
            <a:endParaRPr lang="en-US" sz="2400" dirty="0">
              <a:latin typeface="Times New Roman" panose="02020603050405020304" pitchFamily="18" charset="0"/>
            </a:endParaRPr>
          </a:p>
        </p:txBody>
      </p:sp>
      <p:sp>
        <p:nvSpPr>
          <p:cNvPr id="12" name="Slide Number Placeholder 11">
            <a:extLst>
              <a:ext uri="{FF2B5EF4-FFF2-40B4-BE49-F238E27FC236}">
                <a16:creationId xmlns:a16="http://schemas.microsoft.com/office/drawing/2014/main" xmlns="" id="{305D19CD-570D-0BD9-ED1C-976F74F8DE03}"/>
              </a:ext>
            </a:extLst>
          </p:cNvPr>
          <p:cNvSpPr>
            <a:spLocks noGrp="1"/>
          </p:cNvSpPr>
          <p:nvPr>
            <p:ph type="sldNum" sz="quarter" idx="12"/>
          </p:nvPr>
        </p:nvSpPr>
        <p:spPr>
          <a:xfrm>
            <a:off x="11556488" y="6244640"/>
            <a:ext cx="436296" cy="438150"/>
          </a:xfrm>
        </p:spPr>
        <p:txBody>
          <a:bodyPr/>
          <a:lstStyle/>
          <a:p>
            <a:fld id="{663E248D-535E-4CA8-A429-9C3996B24BEF}" type="slidenum">
              <a:rPr lang="en-IN" sz="1600" smtClean="0">
                <a:solidFill>
                  <a:schemeClr val="tx1"/>
                </a:solidFill>
              </a:rPr>
              <a:t>67</a:t>
            </a:fld>
            <a:endParaRPr lang="en-IN" sz="1600" dirty="0">
              <a:solidFill>
                <a:schemeClr val="tx1"/>
              </a:solidFill>
            </a:endParaRPr>
          </a:p>
        </p:txBody>
      </p:sp>
      <p:sp>
        <p:nvSpPr>
          <p:cNvPr id="3" name="object 10">
            <a:extLst>
              <a:ext uri="{FF2B5EF4-FFF2-40B4-BE49-F238E27FC236}">
                <a16:creationId xmlns:a16="http://schemas.microsoft.com/office/drawing/2014/main" xmlns="" id="{A2380A3A-3F46-9991-E0B4-3F4202CCEA7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C96DDF9B-B31B-4069-1B1E-9E6227745702}"/>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10750447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346755"/>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Stay Application – Rule 36</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68</a:t>
            </a:fld>
            <a:endParaRPr sz="1284" dirty="0">
              <a:latin typeface="Calibri"/>
              <a:cs typeface="Calibri"/>
            </a:endParaRPr>
          </a:p>
        </p:txBody>
      </p:sp>
      <p:sp>
        <p:nvSpPr>
          <p:cNvPr id="7" name="Rectangle 6"/>
          <p:cNvSpPr/>
          <p:nvPr/>
        </p:nvSpPr>
        <p:spPr>
          <a:xfrm>
            <a:off x="251927" y="1489399"/>
            <a:ext cx="11737910" cy="451764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Where appeal is be heard by DBC  /  SMC ,  the stay application shall also be heard by the DBC / SMC  only</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Stay applications filed on or before Wednesday , shall be listed for hearing on Friday of the same week</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case of emergency, the application may make mention before the bench for hearing</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Where defect notice is issued and the same is not rectified, the application along with defect memo shall be placed before the Bench</a:t>
            </a:r>
          </a:p>
        </p:txBody>
      </p:sp>
      <p:sp>
        <p:nvSpPr>
          <p:cNvPr id="12" name="Slide Number Placeholder 11">
            <a:extLst>
              <a:ext uri="{FF2B5EF4-FFF2-40B4-BE49-F238E27FC236}">
                <a16:creationId xmlns:a16="http://schemas.microsoft.com/office/drawing/2014/main" xmlns="" id="{24372D0F-8431-F07A-27D1-971C87085957}"/>
              </a:ext>
            </a:extLst>
          </p:cNvPr>
          <p:cNvSpPr>
            <a:spLocks noGrp="1"/>
          </p:cNvSpPr>
          <p:nvPr>
            <p:ph type="sldNum" sz="quarter" idx="12"/>
          </p:nvPr>
        </p:nvSpPr>
        <p:spPr>
          <a:xfrm>
            <a:off x="11566193" y="6251440"/>
            <a:ext cx="423644" cy="438150"/>
          </a:xfrm>
        </p:spPr>
        <p:txBody>
          <a:bodyPr/>
          <a:lstStyle/>
          <a:p>
            <a:fld id="{663E248D-535E-4CA8-A429-9C3996B24BEF}" type="slidenum">
              <a:rPr lang="en-IN" sz="1600" smtClean="0">
                <a:solidFill>
                  <a:schemeClr val="tx1"/>
                </a:solidFill>
              </a:rPr>
              <a:t>68</a:t>
            </a:fld>
            <a:endParaRPr lang="en-IN" sz="1600" dirty="0">
              <a:solidFill>
                <a:schemeClr val="tx1"/>
              </a:solidFill>
            </a:endParaRPr>
          </a:p>
        </p:txBody>
      </p:sp>
      <p:sp>
        <p:nvSpPr>
          <p:cNvPr id="3" name="object 10">
            <a:extLst>
              <a:ext uri="{FF2B5EF4-FFF2-40B4-BE49-F238E27FC236}">
                <a16:creationId xmlns:a16="http://schemas.microsoft.com/office/drawing/2014/main" xmlns="" id="{2CE46ED2-B0B1-4520-7DCD-08956598C46E}"/>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C618EEC0-D8B5-46D8-5259-AEBDD60C0CA7}"/>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2522715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549757"/>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Rectification Application Hearing – Rule 37</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69</a:t>
            </a:fld>
            <a:endParaRPr sz="1284" dirty="0">
              <a:latin typeface="Calibri"/>
              <a:cs typeface="Calibri"/>
            </a:endParaRPr>
          </a:p>
        </p:txBody>
      </p:sp>
      <p:sp>
        <p:nvSpPr>
          <p:cNvPr id="7" name="Rectangle 6"/>
          <p:cNvSpPr/>
          <p:nvPr/>
        </p:nvSpPr>
        <p:spPr>
          <a:xfrm>
            <a:off x="205273" y="1942439"/>
            <a:ext cx="11765903" cy="3397340"/>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Application to be listed for hearing within four weeks of filing normally before the same bench which passed the order</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Where one or both members have retired / transferred  President / VP can nominate other members</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Where defect notice is issued and the same is not rectified, the application along with defect memo shall be placed before the Bench</a:t>
            </a:r>
          </a:p>
        </p:txBody>
      </p:sp>
      <p:sp>
        <p:nvSpPr>
          <p:cNvPr id="12" name="Slide Number Placeholder 11">
            <a:extLst>
              <a:ext uri="{FF2B5EF4-FFF2-40B4-BE49-F238E27FC236}">
                <a16:creationId xmlns:a16="http://schemas.microsoft.com/office/drawing/2014/main" xmlns="" id="{936D7806-8B4A-CD52-144C-EDCE4240047E}"/>
              </a:ext>
            </a:extLst>
          </p:cNvPr>
          <p:cNvSpPr>
            <a:spLocks noGrp="1"/>
          </p:cNvSpPr>
          <p:nvPr>
            <p:ph type="sldNum" sz="quarter" idx="12"/>
          </p:nvPr>
        </p:nvSpPr>
        <p:spPr>
          <a:xfrm>
            <a:off x="11500018" y="6255139"/>
            <a:ext cx="471093" cy="438150"/>
          </a:xfrm>
        </p:spPr>
        <p:txBody>
          <a:bodyPr/>
          <a:lstStyle/>
          <a:p>
            <a:fld id="{663E248D-535E-4CA8-A429-9C3996B24BEF}" type="slidenum">
              <a:rPr lang="en-IN" sz="1600" smtClean="0">
                <a:solidFill>
                  <a:schemeClr val="tx1"/>
                </a:solidFill>
              </a:rPr>
              <a:t>69</a:t>
            </a:fld>
            <a:endParaRPr lang="en-IN" sz="1600" dirty="0">
              <a:solidFill>
                <a:schemeClr val="tx1"/>
              </a:solidFill>
            </a:endParaRPr>
          </a:p>
        </p:txBody>
      </p:sp>
      <p:sp>
        <p:nvSpPr>
          <p:cNvPr id="3" name="object 10">
            <a:extLst>
              <a:ext uri="{FF2B5EF4-FFF2-40B4-BE49-F238E27FC236}">
                <a16:creationId xmlns:a16="http://schemas.microsoft.com/office/drawing/2014/main" xmlns="" id="{8F8A6854-6789-6240-FF7B-9311DEEC25AF}"/>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BEEFC513-07E4-6E48-CFD0-7FC7D3A497B6}"/>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775011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43310" y="492761"/>
            <a:ext cx="6671167"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Appeal Before  CIT (A)</a:t>
            </a:r>
            <a:endParaRPr sz="3200" b="1" i="1" spc="-9" dirty="0">
              <a:latin typeface="Times New Roman" panose="02020603050405020304" pitchFamily="18" charset="0"/>
              <a:cs typeface="Times New Roman" panose="02020603050405020304" pitchFamily="18" charset="0"/>
            </a:endParaRPr>
          </a:p>
        </p:txBody>
      </p:sp>
      <p:sp>
        <p:nvSpPr>
          <p:cNvPr id="10" name="object 10"/>
          <p:cNvSpPr/>
          <p:nvPr/>
        </p:nvSpPr>
        <p:spPr>
          <a:xfrm>
            <a:off x="83976" y="93306"/>
            <a:ext cx="11989836" cy="6662057"/>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7</a:t>
            </a:fld>
            <a:endParaRPr sz="1284">
              <a:latin typeface="Calibri"/>
              <a:cs typeface="Calibri"/>
            </a:endParaRPr>
          </a:p>
        </p:txBody>
      </p:sp>
      <p:sp>
        <p:nvSpPr>
          <p:cNvPr id="7" name="Rectangle 6"/>
          <p:cNvSpPr/>
          <p:nvPr/>
        </p:nvSpPr>
        <p:spPr>
          <a:xfrm>
            <a:off x="251928" y="1868086"/>
            <a:ext cx="11700586" cy="3397340"/>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Any </a:t>
            </a:r>
            <a:r>
              <a:rPr lang="en-US" sz="2800" dirty="0" err="1">
                <a:latin typeface="Times New Roman" panose="02020603050405020304" pitchFamily="18" charset="0"/>
              </a:rPr>
              <a:t>assessee</a:t>
            </a:r>
            <a:r>
              <a:rPr lang="en-US" sz="2800" dirty="0">
                <a:latin typeface="Times New Roman" panose="02020603050405020304" pitchFamily="18" charset="0"/>
              </a:rPr>
              <a:t> / tax </a:t>
            </a:r>
            <a:r>
              <a:rPr lang="en-US" sz="2800" dirty="0" err="1">
                <a:latin typeface="Times New Roman" panose="02020603050405020304" pitchFamily="18" charset="0"/>
              </a:rPr>
              <a:t>deductor</a:t>
            </a:r>
            <a:r>
              <a:rPr lang="en-US" sz="2800" dirty="0">
                <a:latin typeface="Times New Roman" panose="02020603050405020304" pitchFamily="18" charset="0"/>
              </a:rPr>
              <a:t> / tax collector aggrieved by an order passed by authority below the rank of Commissioner of Income Tax can file appeal before CIT(A)</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Appealable orders listed in the section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Form of Appeal, Grounds, Statement of Verification to be signed by the person who is authorized under section 140 of the Act</a:t>
            </a:r>
          </a:p>
        </p:txBody>
      </p:sp>
      <p:sp>
        <p:nvSpPr>
          <p:cNvPr id="3" name="Slide Number Placeholder 2">
            <a:extLst>
              <a:ext uri="{FF2B5EF4-FFF2-40B4-BE49-F238E27FC236}">
                <a16:creationId xmlns:a16="http://schemas.microsoft.com/office/drawing/2014/main" xmlns="" id="{35A2163C-9C52-654C-546F-A4FE45953F2F}"/>
              </a:ext>
            </a:extLst>
          </p:cNvPr>
          <p:cNvSpPr>
            <a:spLocks noGrp="1"/>
          </p:cNvSpPr>
          <p:nvPr>
            <p:ph type="sldNum" sz="quarter" idx="12"/>
          </p:nvPr>
        </p:nvSpPr>
        <p:spPr>
          <a:xfrm>
            <a:off x="11588447" y="6245410"/>
            <a:ext cx="364067" cy="438150"/>
          </a:xfrm>
        </p:spPr>
        <p:txBody>
          <a:bodyPr/>
          <a:lstStyle/>
          <a:p>
            <a:fld id="{663E248D-535E-4CA8-A429-9C3996B24BEF}" type="slidenum">
              <a:rPr lang="en-IN" sz="1600" smtClean="0">
                <a:solidFill>
                  <a:schemeClr val="tx1"/>
                </a:solidFill>
              </a:rPr>
              <a:t>7</a:t>
            </a:fld>
            <a:endParaRPr lang="en-IN" sz="1600" dirty="0">
              <a:solidFill>
                <a:schemeClr val="tx1"/>
              </a:solidFill>
            </a:endParaRPr>
          </a:p>
        </p:txBody>
      </p:sp>
      <p:sp>
        <p:nvSpPr>
          <p:cNvPr id="5" name="Flowchart: Connector 4">
            <a:extLst>
              <a:ext uri="{FF2B5EF4-FFF2-40B4-BE49-F238E27FC236}">
                <a16:creationId xmlns:a16="http://schemas.microsoft.com/office/drawing/2014/main" xmlns="" id="{1E828722-BB8F-3BCC-6C27-0411C544D6C5}"/>
              </a:ext>
            </a:extLst>
          </p:cNvPr>
          <p:cNvSpPr/>
          <p:nvPr/>
        </p:nvSpPr>
        <p:spPr>
          <a:xfrm>
            <a:off x="11578559" y="6248098"/>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58509690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50174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Pronouncement of Order - Rule 40</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70</a:t>
            </a:fld>
            <a:endParaRPr sz="1284" dirty="0">
              <a:latin typeface="Calibri"/>
              <a:cs typeface="Calibri"/>
            </a:endParaRPr>
          </a:p>
        </p:txBody>
      </p:sp>
      <p:sp>
        <p:nvSpPr>
          <p:cNvPr id="7" name="Rectangle 6"/>
          <p:cNvSpPr/>
          <p:nvPr/>
        </p:nvSpPr>
        <p:spPr>
          <a:xfrm>
            <a:off x="195943" y="1486257"/>
            <a:ext cx="11709918" cy="451764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Orders shall be pronounced in the Court .  Where it is not possible, the list duly signed by members showing the result shall be published in the notice board and it shall be deemed pronounced</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Orders should be pronounced with in 60 days on date of conclusion of hearing;  where it is not practicable ,  can be pronounced in further 30 days after recording reasons for the delay</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No order shall be passed after expiry of 90 days from date of conclusion of hearing</a:t>
            </a:r>
          </a:p>
        </p:txBody>
      </p:sp>
      <p:sp>
        <p:nvSpPr>
          <p:cNvPr id="12" name="Slide Number Placeholder 11">
            <a:extLst>
              <a:ext uri="{FF2B5EF4-FFF2-40B4-BE49-F238E27FC236}">
                <a16:creationId xmlns:a16="http://schemas.microsoft.com/office/drawing/2014/main" xmlns="" id="{7370C525-76A5-BCE8-2B15-8A5D593DAA91}"/>
              </a:ext>
            </a:extLst>
          </p:cNvPr>
          <p:cNvSpPr>
            <a:spLocks noGrp="1"/>
          </p:cNvSpPr>
          <p:nvPr>
            <p:ph type="sldNum" sz="quarter" idx="12"/>
          </p:nvPr>
        </p:nvSpPr>
        <p:spPr>
          <a:xfrm>
            <a:off x="11544844" y="6251078"/>
            <a:ext cx="454513" cy="438150"/>
          </a:xfrm>
        </p:spPr>
        <p:txBody>
          <a:bodyPr/>
          <a:lstStyle/>
          <a:p>
            <a:fld id="{663E248D-535E-4CA8-A429-9C3996B24BEF}" type="slidenum">
              <a:rPr lang="en-IN" sz="1600" smtClean="0">
                <a:solidFill>
                  <a:schemeClr val="tx1"/>
                </a:solidFill>
              </a:rPr>
              <a:t>70</a:t>
            </a:fld>
            <a:endParaRPr lang="en-IN" sz="1600" dirty="0">
              <a:solidFill>
                <a:schemeClr val="tx1"/>
              </a:solidFill>
            </a:endParaRPr>
          </a:p>
        </p:txBody>
      </p:sp>
      <p:sp>
        <p:nvSpPr>
          <p:cNvPr id="3" name="object 10">
            <a:extLst>
              <a:ext uri="{FF2B5EF4-FFF2-40B4-BE49-F238E27FC236}">
                <a16:creationId xmlns:a16="http://schemas.microsoft.com/office/drawing/2014/main" xmlns="" id="{90B4D923-0219-50C9-90BC-450DEA29C1EE}"/>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37DFF42C-E798-0B29-5BBB-1458C0D76C28}"/>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24322271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6607" y="31062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Communication of Order  - Rule 41</a:t>
            </a:r>
            <a:endParaRPr sz="3200" b="1" i="1" spc="-9"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71</a:t>
            </a:fld>
            <a:endParaRPr sz="1284" dirty="0">
              <a:latin typeface="Calibri"/>
              <a:cs typeface="Calibri"/>
            </a:endParaRPr>
          </a:p>
        </p:txBody>
      </p:sp>
      <p:sp>
        <p:nvSpPr>
          <p:cNvPr id="7" name="Rectangle 6"/>
          <p:cNvSpPr/>
          <p:nvPr/>
        </p:nvSpPr>
        <p:spPr>
          <a:xfrm>
            <a:off x="223935" y="1246191"/>
            <a:ext cx="11737910" cy="5077800"/>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Orders after they are signed and pronounced, certified copies there of shall be served to the parties to the appeal ,   Principal Commissioner,  First Appellate Authority and DR</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Tribunal shall ordinarily upload copy of such order on the official website within 24 hours of its pronouncement</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With effect from a date to be notified by the President, in addition to or in substitution of, the order served in physical form, a digitally signed and certified copy of order shall be sent on the email address specified in the prescribed form</a:t>
            </a:r>
          </a:p>
        </p:txBody>
      </p:sp>
      <p:sp>
        <p:nvSpPr>
          <p:cNvPr id="12" name="Slide Number Placeholder 11">
            <a:extLst>
              <a:ext uri="{FF2B5EF4-FFF2-40B4-BE49-F238E27FC236}">
                <a16:creationId xmlns:a16="http://schemas.microsoft.com/office/drawing/2014/main" xmlns="" id="{3194488A-D69F-0591-3C2D-D6E4DD7E48CF}"/>
              </a:ext>
            </a:extLst>
          </p:cNvPr>
          <p:cNvSpPr>
            <a:spLocks noGrp="1"/>
          </p:cNvSpPr>
          <p:nvPr>
            <p:ph type="sldNum" sz="quarter" idx="12"/>
          </p:nvPr>
        </p:nvSpPr>
        <p:spPr>
          <a:xfrm>
            <a:off x="11468115" y="6244640"/>
            <a:ext cx="516814" cy="438150"/>
          </a:xfrm>
        </p:spPr>
        <p:txBody>
          <a:bodyPr/>
          <a:lstStyle/>
          <a:p>
            <a:fld id="{663E248D-535E-4CA8-A429-9C3996B24BEF}" type="slidenum">
              <a:rPr lang="en-IN" sz="1600" smtClean="0">
                <a:solidFill>
                  <a:schemeClr val="tx1"/>
                </a:solidFill>
              </a:rPr>
              <a:t>71</a:t>
            </a:fld>
            <a:endParaRPr lang="en-IN" sz="1600" dirty="0">
              <a:solidFill>
                <a:schemeClr val="tx1"/>
              </a:solidFill>
            </a:endParaRPr>
          </a:p>
        </p:txBody>
      </p:sp>
      <p:sp>
        <p:nvSpPr>
          <p:cNvPr id="3" name="object 10">
            <a:extLst>
              <a:ext uri="{FF2B5EF4-FFF2-40B4-BE49-F238E27FC236}">
                <a16:creationId xmlns:a16="http://schemas.microsoft.com/office/drawing/2014/main" xmlns="" id="{4A11A2DF-6177-1A5C-7EAD-29D41ED066F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4" name="Flowchart: Connector 3">
            <a:extLst>
              <a:ext uri="{FF2B5EF4-FFF2-40B4-BE49-F238E27FC236}">
                <a16:creationId xmlns:a16="http://schemas.microsoft.com/office/drawing/2014/main" xmlns="" id="{907C8D2B-9E35-E0D5-5C3A-BEBA2FAD61EE}"/>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40197734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828186"/>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Conclusion</a:t>
            </a:r>
            <a:r>
              <a:rPr lang="en-US" sz="3200" spc="-444" dirty="0">
                <a:latin typeface="Times New Roman" panose="02020603050405020304" pitchFamily="18" charset="0"/>
              </a:rPr>
              <a:t> </a:t>
            </a:r>
            <a:endParaRPr sz="3200" spc="-444" dirty="0">
              <a:latin typeface="Times New Roman" panose="02020603050405020304" pitchFamily="18" charset="0"/>
            </a:endParaRPr>
          </a:p>
        </p:txBody>
      </p:sp>
      <p:sp>
        <p:nvSpPr>
          <p:cNvPr id="7" name="Rectangle 6"/>
          <p:cNvSpPr/>
          <p:nvPr/>
        </p:nvSpPr>
        <p:spPr>
          <a:xfrm>
            <a:off x="205273" y="2182505"/>
            <a:ext cx="11756572" cy="283718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It will be the duty of AR to comply with the requirements of the Act and Rules to ensure that the appeals are properly disposed off</a:t>
            </a:r>
          </a:p>
          <a:p>
            <a:pPr algn="just">
              <a:lnSpc>
                <a:spcPct val="130000"/>
              </a:lnSpc>
            </a:pPr>
            <a:endParaRPr lang="en-US" sz="2800" dirty="0">
              <a:latin typeface="Times New Roman" panose="02020603050405020304" pitchFamily="18" charset="0"/>
            </a:endParaRP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There were many occasions , when Bench has expressed dissatisfaction of not following the prescribed procedure  </a:t>
            </a:r>
          </a:p>
        </p:txBody>
      </p:sp>
      <p:sp>
        <p:nvSpPr>
          <p:cNvPr id="3" name="Slide Number Placeholder 2">
            <a:extLst>
              <a:ext uri="{FF2B5EF4-FFF2-40B4-BE49-F238E27FC236}">
                <a16:creationId xmlns:a16="http://schemas.microsoft.com/office/drawing/2014/main" xmlns="" id="{178655D1-AB8A-16D9-46FA-971EECD6BFA1}"/>
              </a:ext>
            </a:extLst>
          </p:cNvPr>
          <p:cNvSpPr>
            <a:spLocks noGrp="1"/>
          </p:cNvSpPr>
          <p:nvPr>
            <p:ph type="sldNum" sz="quarter" idx="12"/>
          </p:nvPr>
        </p:nvSpPr>
        <p:spPr>
          <a:xfrm>
            <a:off x="11556488" y="6251440"/>
            <a:ext cx="440698" cy="438150"/>
          </a:xfrm>
        </p:spPr>
        <p:txBody>
          <a:bodyPr/>
          <a:lstStyle/>
          <a:p>
            <a:fld id="{663E248D-535E-4CA8-A429-9C3996B24BEF}" type="slidenum">
              <a:rPr lang="en-IN" sz="1600" smtClean="0">
                <a:solidFill>
                  <a:schemeClr val="tx1"/>
                </a:solidFill>
              </a:rPr>
              <a:t>72</a:t>
            </a:fld>
            <a:endParaRPr lang="en-IN" sz="1600" dirty="0">
              <a:solidFill>
                <a:schemeClr val="tx1"/>
              </a:solidFill>
            </a:endParaRPr>
          </a:p>
        </p:txBody>
      </p:sp>
      <p:sp>
        <p:nvSpPr>
          <p:cNvPr id="6" name="object 10">
            <a:extLst>
              <a:ext uri="{FF2B5EF4-FFF2-40B4-BE49-F238E27FC236}">
                <a16:creationId xmlns:a16="http://schemas.microsoft.com/office/drawing/2014/main" xmlns="" id="{A13050D3-BA8B-2536-F847-4A0ECF3536D1}"/>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8" name="Flowchart: Connector 7">
            <a:extLst>
              <a:ext uri="{FF2B5EF4-FFF2-40B4-BE49-F238E27FC236}">
                <a16:creationId xmlns:a16="http://schemas.microsoft.com/office/drawing/2014/main" xmlns="" id="{C480225D-BC2E-260A-345C-3CF1CD8F4053}"/>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745173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81943" y="265002"/>
            <a:ext cx="6988628"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Time</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Limit</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for</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Filing</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Appeals</a:t>
            </a:r>
            <a:endParaRPr sz="3200" b="1" i="1" spc="-9" dirty="0">
              <a:latin typeface="Times New Roman" panose="02020603050405020304" pitchFamily="18" charset="0"/>
              <a:cs typeface="Times New Roman" panose="02020603050405020304" pitchFamily="18" charset="0"/>
            </a:endParaRPr>
          </a:p>
        </p:txBody>
      </p:sp>
      <p:sp>
        <p:nvSpPr>
          <p:cNvPr id="10" name="object 10"/>
          <p:cNvSpPr/>
          <p:nvPr/>
        </p:nvSpPr>
        <p:spPr>
          <a:xfrm>
            <a:off x="139960" y="101934"/>
            <a:ext cx="11915192" cy="6654132"/>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8</a:t>
            </a:fld>
            <a:endParaRPr sz="1284">
              <a:latin typeface="Calibri"/>
              <a:cs typeface="Calibri"/>
            </a:endParaRPr>
          </a:p>
        </p:txBody>
      </p:sp>
      <p:sp>
        <p:nvSpPr>
          <p:cNvPr id="7" name="Rectangle 6"/>
          <p:cNvSpPr/>
          <p:nvPr/>
        </p:nvSpPr>
        <p:spPr>
          <a:xfrm>
            <a:off x="326571" y="1436468"/>
            <a:ext cx="11551298" cy="4925772"/>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400" dirty="0">
                <a:latin typeface="Times New Roman" panose="02020603050405020304" pitchFamily="18" charset="0"/>
              </a:rPr>
              <a:t> </a:t>
            </a:r>
            <a:r>
              <a:rPr lang="en-US" sz="2800" dirty="0">
                <a:latin typeface="Times New Roman" panose="02020603050405020304" pitchFamily="18" charset="0"/>
              </a:rPr>
              <a:t>Appeals to be presented within 30 days of the following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Where it relates to any tax deducted u/s 195 (1), date of payment of tax</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Where it relates to any assessment / penalty, the </a:t>
            </a:r>
            <a:r>
              <a:rPr lang="en-US" sz="2800" b="1" dirty="0">
                <a:latin typeface="Times New Roman" panose="02020603050405020304" pitchFamily="18" charset="0"/>
              </a:rPr>
              <a:t>date of service of notice </a:t>
            </a:r>
            <a:r>
              <a:rPr lang="en-US" sz="2800" dirty="0">
                <a:latin typeface="Times New Roman" panose="02020603050405020304" pitchFamily="18" charset="0"/>
              </a:rPr>
              <a:t>of demand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In any other case, the date on which  intimation of the order sought to be appealed is served [ covered by Rule 46]</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CIT(A) may admitted belated appeals, on sufficient cause being shown</a:t>
            </a:r>
          </a:p>
          <a:p>
            <a:pPr marL="285750" indent="-285750" algn="just">
              <a:lnSpc>
                <a:spcPct val="130000"/>
              </a:lnSpc>
              <a:buFont typeface="Wingdings" panose="05000000000000000000" pitchFamily="2" charset="2"/>
              <a:buChar char="q"/>
            </a:pPr>
            <a:endParaRPr lang="en-US" sz="2400" dirty="0">
              <a:latin typeface="Times New Roman" panose="02020603050405020304" pitchFamily="18" charset="0"/>
            </a:endParaRPr>
          </a:p>
          <a:p>
            <a:pPr marL="285750" indent="-285750" algn="just">
              <a:lnSpc>
                <a:spcPct val="130000"/>
              </a:lnSpc>
              <a:buFont typeface="Wingdings" panose="05000000000000000000" pitchFamily="2" charset="2"/>
              <a:buChar char="q"/>
            </a:pPr>
            <a:endParaRPr lang="en-US" sz="2400"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xmlns="" id="{949618C8-66A6-705A-2644-0893EB14B771}"/>
              </a:ext>
            </a:extLst>
          </p:cNvPr>
          <p:cNvSpPr>
            <a:spLocks noGrp="1"/>
          </p:cNvSpPr>
          <p:nvPr>
            <p:ph type="sldNum" sz="quarter" idx="12"/>
          </p:nvPr>
        </p:nvSpPr>
        <p:spPr>
          <a:xfrm>
            <a:off x="11578873" y="6250716"/>
            <a:ext cx="364067" cy="438150"/>
          </a:xfrm>
        </p:spPr>
        <p:txBody>
          <a:bodyPr/>
          <a:lstStyle/>
          <a:p>
            <a:fld id="{663E248D-535E-4CA8-A429-9C3996B24BEF}" type="slidenum">
              <a:rPr lang="en-IN" sz="1600" smtClean="0">
                <a:solidFill>
                  <a:schemeClr val="tx1"/>
                </a:solidFill>
              </a:rPr>
              <a:t>8</a:t>
            </a:fld>
            <a:endParaRPr lang="en-IN" sz="1600" dirty="0">
              <a:solidFill>
                <a:schemeClr val="tx1"/>
              </a:solidFill>
            </a:endParaRPr>
          </a:p>
        </p:txBody>
      </p:sp>
      <p:sp>
        <p:nvSpPr>
          <p:cNvPr id="5" name="Flowchart: Connector 4">
            <a:extLst>
              <a:ext uri="{FF2B5EF4-FFF2-40B4-BE49-F238E27FC236}">
                <a16:creationId xmlns:a16="http://schemas.microsoft.com/office/drawing/2014/main" xmlns="" id="{1AE93751-4EAA-B68F-61AA-E7406C4E9C45}"/>
              </a:ext>
            </a:extLst>
          </p:cNvPr>
          <p:cNvSpPr/>
          <p:nvPr/>
        </p:nvSpPr>
        <p:spPr>
          <a:xfrm>
            <a:off x="11556488" y="625071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432801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788983"/>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Times New Roman" panose="02020603050405020304" pitchFamily="18" charset="0"/>
                <a:cs typeface="Times New Roman" panose="02020603050405020304" pitchFamily="18" charset="0"/>
              </a:rPr>
              <a:t>Documents</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to</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be</a:t>
            </a:r>
            <a:r>
              <a:rPr lang="en-US" sz="3200" spc="-444" dirty="0">
                <a:latin typeface="Times New Roman" panose="02020603050405020304" pitchFamily="18" charset="0"/>
              </a:rPr>
              <a:t>  </a:t>
            </a:r>
            <a:r>
              <a:rPr lang="en-US" sz="3200" b="1" i="1" spc="-9" dirty="0">
                <a:latin typeface="Times New Roman" panose="02020603050405020304" pitchFamily="18" charset="0"/>
                <a:cs typeface="Times New Roman" panose="02020603050405020304" pitchFamily="18" charset="0"/>
              </a:rPr>
              <a:t>Submitted</a:t>
            </a:r>
            <a:r>
              <a:rPr lang="en-US" sz="3200" spc="-444" dirty="0">
                <a:latin typeface="Times New Roman" panose="02020603050405020304" pitchFamily="18" charset="0"/>
              </a:rPr>
              <a:t> </a:t>
            </a:r>
            <a:endParaRPr sz="3200" spc="-444" dirty="0">
              <a:latin typeface="Times New Roman" panose="02020603050405020304" pitchFamily="18" charset="0"/>
            </a:endParaRPr>
          </a:p>
        </p:txBody>
      </p:sp>
      <p:sp>
        <p:nvSpPr>
          <p:cNvPr id="10" name="object 10"/>
          <p:cNvSpPr/>
          <p:nvPr/>
        </p:nvSpPr>
        <p:spPr>
          <a:xfrm>
            <a:off x="111967" y="121298"/>
            <a:ext cx="11952515" cy="6615404"/>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9</a:t>
            </a:fld>
            <a:endParaRPr sz="1284">
              <a:latin typeface="Calibri"/>
              <a:cs typeface="Calibri"/>
            </a:endParaRPr>
          </a:p>
        </p:txBody>
      </p:sp>
      <p:sp>
        <p:nvSpPr>
          <p:cNvPr id="7" name="Rectangle 6"/>
          <p:cNvSpPr/>
          <p:nvPr/>
        </p:nvSpPr>
        <p:spPr>
          <a:xfrm>
            <a:off x="945502" y="2503248"/>
            <a:ext cx="10300996" cy="283718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Statement of Facts and Grounds of Appeal</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Copy of the Order Appealed against</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Original Demand Notice </a:t>
            </a:r>
          </a:p>
          <a:p>
            <a:pPr marL="342900" indent="-342900" algn="just">
              <a:lnSpc>
                <a:spcPct val="130000"/>
              </a:lnSpc>
              <a:buFont typeface="Arial" panose="020B0604020202020204" pitchFamily="34" charset="0"/>
              <a:buChar char="•"/>
            </a:pPr>
            <a:r>
              <a:rPr lang="en-US" sz="2800" dirty="0">
                <a:latin typeface="Times New Roman" panose="02020603050405020304" pitchFamily="18" charset="0"/>
              </a:rPr>
              <a:t> Copy of </a:t>
            </a:r>
            <a:r>
              <a:rPr lang="en-US" sz="2800" dirty="0" err="1">
                <a:latin typeface="Times New Roman" panose="02020603050405020304" pitchFamily="18" charset="0"/>
              </a:rPr>
              <a:t>challan</a:t>
            </a:r>
            <a:r>
              <a:rPr lang="en-US" sz="2800" dirty="0">
                <a:latin typeface="Times New Roman" panose="02020603050405020304" pitchFamily="18" charset="0"/>
              </a:rPr>
              <a:t> of fee – particulars to be filled in e-form</a:t>
            </a:r>
          </a:p>
          <a:p>
            <a:pPr marL="285750" indent="-285750" algn="just">
              <a:lnSpc>
                <a:spcPct val="130000"/>
              </a:lnSpc>
              <a:buFont typeface="Wingdings" panose="05000000000000000000" pitchFamily="2" charset="2"/>
              <a:buChar char="q"/>
            </a:pPr>
            <a:endParaRPr lang="en-US" sz="2800" dirty="0">
              <a:latin typeface="Times New Roman" panose="02020603050405020304" pitchFamily="18" charset="0"/>
            </a:endParaRPr>
          </a:p>
        </p:txBody>
      </p:sp>
      <p:sp>
        <p:nvSpPr>
          <p:cNvPr id="3" name="Slide Number Placeholder 2">
            <a:extLst>
              <a:ext uri="{FF2B5EF4-FFF2-40B4-BE49-F238E27FC236}">
                <a16:creationId xmlns:a16="http://schemas.microsoft.com/office/drawing/2014/main" xmlns="" id="{270E95DC-C24D-7287-09F3-8B046D39324E}"/>
              </a:ext>
            </a:extLst>
          </p:cNvPr>
          <p:cNvSpPr>
            <a:spLocks noGrp="1"/>
          </p:cNvSpPr>
          <p:nvPr>
            <p:ph type="sldNum" sz="quarter" idx="12"/>
          </p:nvPr>
        </p:nvSpPr>
        <p:spPr>
          <a:xfrm>
            <a:off x="11592358" y="6246268"/>
            <a:ext cx="364067" cy="438150"/>
          </a:xfrm>
        </p:spPr>
        <p:txBody>
          <a:bodyPr/>
          <a:lstStyle/>
          <a:p>
            <a:fld id="{663E248D-535E-4CA8-A429-9C3996B24BEF}" type="slidenum">
              <a:rPr lang="en-IN" sz="1600" smtClean="0">
                <a:solidFill>
                  <a:schemeClr val="tx1"/>
                </a:solidFill>
              </a:rPr>
              <a:t>9</a:t>
            </a:fld>
            <a:endParaRPr lang="en-IN" sz="1600" dirty="0">
              <a:solidFill>
                <a:schemeClr val="tx1"/>
              </a:solidFill>
            </a:endParaRPr>
          </a:p>
        </p:txBody>
      </p:sp>
      <p:sp>
        <p:nvSpPr>
          <p:cNvPr id="5" name="Flowchart: Connector 4">
            <a:extLst>
              <a:ext uri="{FF2B5EF4-FFF2-40B4-BE49-F238E27FC236}">
                <a16:creationId xmlns:a16="http://schemas.microsoft.com/office/drawing/2014/main" xmlns="" id="{6795CFC0-A13E-AAB2-77BC-348FA2B31194}"/>
              </a:ext>
            </a:extLst>
          </p:cNvPr>
          <p:cNvSpPr/>
          <p:nvPr/>
        </p:nvSpPr>
        <p:spPr>
          <a:xfrm>
            <a:off x="11592358" y="6242736"/>
            <a:ext cx="451524" cy="438874"/>
          </a:xfrm>
          <a:prstGeom prst="flowChartConnector">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489073887"/>
      </p:ext>
    </p:extLst>
  </p:cSld>
  <p:clrMapOvr>
    <a:masterClrMapping/>
  </p:clrMapOvr>
</p:sld>
</file>

<file path=ppt/theme/theme1.xml><?xml version="1.0" encoding="utf-8"?>
<a:theme xmlns:a="http://schemas.openxmlformats.org/drawingml/2006/main" name="Office Theme">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2800</TotalTime>
  <Words>6174</Words>
  <Application>Microsoft Office PowerPoint</Application>
  <PresentationFormat>Widescreen</PresentationFormat>
  <Paragraphs>591</Paragraphs>
  <Slides>72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72</vt:i4>
      </vt:variant>
    </vt:vector>
  </HeadingPairs>
  <TitlesOfParts>
    <vt:vector size="81" baseType="lpstr">
      <vt:lpstr>Algerian</vt:lpstr>
      <vt:lpstr>Arial</vt:lpstr>
      <vt:lpstr>Calibri</vt:lpstr>
      <vt:lpstr>Calibri Light</vt:lpstr>
      <vt:lpstr>Century</vt:lpstr>
      <vt:lpstr>Sans Serif Collection</vt:lpstr>
      <vt:lpstr>Times New Roman</vt:lpstr>
      <vt:lpstr>Wingdings</vt:lpstr>
      <vt:lpstr>Office Theme</vt:lpstr>
      <vt:lpstr>             Preparation and Presentation of Appeals before CIT(Appeals) and ITAT   </vt:lpstr>
      <vt:lpstr>  APPEAL BEFOR CIT (A)  - BASIC QUESTIONS</vt:lpstr>
      <vt:lpstr>Basic Questions</vt:lpstr>
      <vt:lpstr>Appeal  Before   CIT (A)</vt:lpstr>
      <vt:lpstr>     Relevant Sections …</vt:lpstr>
      <vt:lpstr> Rules Relating to Appeals</vt:lpstr>
      <vt:lpstr>Appeal Before  CIT (A)</vt:lpstr>
      <vt:lpstr>Time Limit for Filing Appeals</vt:lpstr>
      <vt:lpstr>Documents  to  be  Submitted </vt:lpstr>
      <vt:lpstr>Filing fee</vt:lpstr>
      <vt:lpstr>Bar   on  Admission  of  Appeal</vt:lpstr>
      <vt:lpstr>PowerPoint Presentation</vt:lpstr>
      <vt:lpstr>PowerPoint Presentation</vt:lpstr>
      <vt:lpstr>Section 249(4)… Legal Interpretation</vt:lpstr>
      <vt:lpstr>Time  Limit  for  Disposal</vt:lpstr>
      <vt:lpstr>Faceless  Appeal   Scheme  </vt:lpstr>
      <vt:lpstr>Faceless  Appeal   Scheme  </vt:lpstr>
      <vt:lpstr>Physical   hearings  to   continue </vt:lpstr>
      <vt:lpstr>Date of Service of Notice of Demand</vt:lpstr>
      <vt:lpstr>Date of service of notice of demand</vt:lpstr>
      <vt:lpstr>PowerPoint Presentation</vt:lpstr>
      <vt:lpstr>Condonation of delay</vt:lpstr>
      <vt:lpstr>PowerPoint Presentation</vt:lpstr>
      <vt:lpstr>Sec.250 - Procedural aspects of Appeal</vt:lpstr>
      <vt:lpstr>PowerPoint Presentation</vt:lpstr>
      <vt:lpstr>Section 251- Power of CIT(A)</vt:lpstr>
      <vt:lpstr>Section 251- Power of CIT(A)</vt:lpstr>
      <vt:lpstr>Rule 46A- production of additional evidences before CIT(A)…….</vt:lpstr>
      <vt:lpstr>PowerPoint Presentation</vt:lpstr>
      <vt:lpstr>PowerPoint Presentation</vt:lpstr>
      <vt:lpstr>Decisions  on Rule 46A</vt:lpstr>
      <vt:lpstr>Drafting of Grounds of appeal</vt:lpstr>
      <vt:lpstr>E-filing of in Form No. 35</vt:lpstr>
      <vt:lpstr>E filing of Form 35…</vt:lpstr>
      <vt:lpstr>Argument Note </vt:lpstr>
      <vt:lpstr>Appeal Before  ITAT</vt:lpstr>
      <vt:lpstr>Appeal Before  ITAT</vt:lpstr>
      <vt:lpstr>Relevant Sections …</vt:lpstr>
      <vt:lpstr>Relevant Rules …</vt:lpstr>
      <vt:lpstr>Relevant Rules …</vt:lpstr>
      <vt:lpstr>Relevant Rules …</vt:lpstr>
      <vt:lpstr>Appeal Before  ITAT</vt:lpstr>
      <vt:lpstr>Time Limit for filing Appeals</vt:lpstr>
      <vt:lpstr>Filing fee</vt:lpstr>
      <vt:lpstr>Memo  of  Appeal – Rule 8</vt:lpstr>
      <vt:lpstr>What to Accompany Memo of Appeal – Rule 9 </vt:lpstr>
      <vt:lpstr>What to Accompany Memo of Appeal – Rule 9 </vt:lpstr>
      <vt:lpstr>PowerPoint Presentation</vt:lpstr>
      <vt:lpstr>Condoning of delay – General Principles  Rarefield Engineers Pvt Ltd vs  ACIT  (459 ITR 766 Mad) </vt:lpstr>
      <vt:lpstr>Condoning of delay – General Principles  Rarefield Engineers Pvt Ltd vs  ACIT  (459 ITR 766 Mad) </vt:lpstr>
      <vt:lpstr>Condoning of delay – General Principles  Rarefield Engineers Pvt Ltd vs  ACIT  (459 ITR 766 Mad) </vt:lpstr>
      <vt:lpstr>Cross Objection – Rule 11/12</vt:lpstr>
      <vt:lpstr>Rectification Petition – 254(2) –  Rule13 /14</vt:lpstr>
      <vt:lpstr>Time Limits different u/s 254(1) / 254(2)</vt:lpstr>
      <vt:lpstr>Ex Parte Hearing – Rule 32/ 33</vt:lpstr>
      <vt:lpstr>Case laws under 254(2)</vt:lpstr>
      <vt:lpstr>Case laws under 254(2)</vt:lpstr>
      <vt:lpstr>Case laws under 254(2)</vt:lpstr>
      <vt:lpstr>Case laws under 254(2)</vt:lpstr>
      <vt:lpstr>Change of Address – Rule 15</vt:lpstr>
      <vt:lpstr>Stay Application – Rule 16 &amp; 17</vt:lpstr>
      <vt:lpstr>Date   of  filing – Rule 18/Defect Notice – Rule 19</vt:lpstr>
      <vt:lpstr>Listing of Appeals Out of Turn - Rule 22</vt:lpstr>
      <vt:lpstr>Filing of Paper Book - Rule 24</vt:lpstr>
      <vt:lpstr>Additional Evidence/Grounds – Rule 25/26</vt:lpstr>
      <vt:lpstr>Adjournment of Appeal - Rule 30</vt:lpstr>
      <vt:lpstr>Death of the Assessee - Rule 31</vt:lpstr>
      <vt:lpstr>Stay Application – Rule 36</vt:lpstr>
      <vt:lpstr>Rectification Application Hearing – Rule 37</vt:lpstr>
      <vt:lpstr>Pronouncement of Order - Rule 40</vt:lpstr>
      <vt:lpstr>Communication of Order  - Rule 41</vt:lpstr>
      <vt:lpstr>Conclusion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          Preparation and Presentation of Appeals before CIT(Appeals) and ITAT   </dc:title>
  <dc:creator>HP</dc:creator>
  <cp:lastModifiedBy>HP</cp:lastModifiedBy>
  <cp:revision>256</cp:revision>
  <cp:lastPrinted>2025-08-21T09:50:20Z</cp:lastPrinted>
  <dcterms:created xsi:type="dcterms:W3CDTF">2025-08-19T09:32:29Z</dcterms:created>
  <dcterms:modified xsi:type="dcterms:W3CDTF">2025-08-27T10:40:47Z</dcterms:modified>
</cp:coreProperties>
</file>