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9" r:id="rId5"/>
    <p:sldId id="271" r:id="rId6"/>
    <p:sldId id="260" r:id="rId7"/>
    <p:sldId id="261" r:id="rId8"/>
    <p:sldId id="272" r:id="rId9"/>
    <p:sldId id="262" r:id="rId10"/>
    <p:sldId id="273" r:id="rId11"/>
    <p:sldId id="263" r:id="rId12"/>
    <p:sldId id="274" r:id="rId13"/>
    <p:sldId id="276" r:id="rId14"/>
    <p:sldId id="277" r:id="rId15"/>
    <p:sldId id="278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A0AF2-BD4C-CD15-9793-D1CA1666D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87E2A-6012-0978-C8D2-4C65D2BD6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7E3E-E4BE-1456-3AB2-1092C662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C1168-B8AF-A036-7E4C-0B8F33EFA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B32D7-BDE8-74F2-2B60-C887BAB9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196605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C2180-40F6-7C41-71CD-31E1D980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DD7A8-76E2-1680-48EA-A755C8945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81576-F8A4-7252-EA90-8D577EE4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2ACD2-755B-2716-8F3C-7E135E4C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A0A71-0D20-7399-3E24-C7D149829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0840349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B7EAE7-0E3B-79F1-2525-074DCC788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BB406B-3178-058E-E5FA-B28028C60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D8ADE-CAB7-F21C-3441-9D38D787E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30B06-E684-8BFC-07CB-EEAC9B850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E38E3-46A8-353F-ACAA-49F43CF5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2320959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E927F-75C2-89DF-FB49-35DCBA9F0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ADD7F-5D59-EF17-6C84-0BE89870F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C2A3B-DB54-0FF9-A30E-FA71715F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DF21F-CF43-6BC8-5FD3-24641E2A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63AB0-FC15-9CA3-E2E1-848C6AF8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7082170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8021-A264-6587-736D-443652F1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6325D-6723-FA9F-26C7-73C3178B0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CA02-0158-B2C4-67C4-635D2C26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7F65C-1251-24BB-D877-0495CE001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DC680-52AE-DBEC-18C7-1FD1D221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9103767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99B4F-E64C-E1F7-21B6-DEA9DBD6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8FF5D-2BAE-B161-2674-8377A43DDA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DCA4E-B9C5-9A81-9F44-2243BF7E8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EC884-317C-17ED-907C-D3707468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32A16-CB54-34C2-8773-4E0EC01AA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9C04A-719B-6FA1-3973-33F16713A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92720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7AB74-00DB-70CF-ACA9-EFC8416B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B7439-3D5F-9F32-4846-D96A22F67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7E90C-7213-70E6-676F-904F13345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6BBFE5-5F9D-592A-7BA1-7B6D1D5A3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524DD3-24D8-AE63-4C35-39FE86E50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153F0-1360-05E8-6362-5873872F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8268EC-53C8-9940-E408-DAA3B8A21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A89CD-1E1A-BA78-31B1-B54B76D2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922707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112C2-730B-B328-2870-7C9E182CF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F7942-B2E4-8030-4F42-5332EBC6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5CDE2E-056D-BA03-C7B5-13B0352F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C0615-7281-2454-4CFA-30E4B579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2856440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767E5B-63E0-6F76-E022-EBEED88C9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985DD3-F434-DF94-B913-FB0358CE8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46DFC-FCC8-7A22-4B6D-542D0B459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21045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754D1-5AF2-6554-CD7D-F12664AF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BFDA6-ABA6-AA31-DDE4-857B80CA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920F9-F9E6-38A2-94C6-1535E43C7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83397-857B-45EA-EB91-94DA8319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886B3-C679-C7DE-FF86-044D82D1B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FD90D-C212-F42C-4F76-7BE4F97F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9379306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13DE9-F3CD-4EB6-23E0-8B93165DD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5BE115-8B97-DF4F-11CE-C90885B44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7573B-2629-C5C3-DB44-0F0826E68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ED96B-0780-537B-5171-3F41E6CC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D0978-7926-ADC4-FF58-D380139F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750D6-4C14-AF2E-420C-5DDF5D16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6958320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10FA47-C45F-B8EC-1417-01B5561C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ED7A9-9077-D4AE-2787-FCF499DBA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50022-AF96-F94E-A962-D922269A9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AF8DE-E614-46DC-B8B4-8782C7A8C763}" type="datetimeFigureOut">
              <a:rPr lang="en-IN" smtClean="0"/>
              <a:t>30-08-2025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EAEAE-B3F4-E142-54EC-C9CE6E828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5A191-BF43-6C73-86E6-6A0BBD019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7AF1F-9B1C-4128-ACC4-08A2AC0BA4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18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amnath@ksp.co.i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98EB-06F4-8500-A718-428F887E0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IN" sz="4000" b="1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Browallia New" panose="020B0502040204020203" pitchFamily="34" charset="-34"/>
              </a:rPr>
              <a:t>REAL ESTATE TRANSACTIONS – </a:t>
            </a:r>
            <a:r>
              <a:rPr lang="en-IN" sz="4000" b="1" kern="100" dirty="0">
                <a:latin typeface="Trebuchet MS" panose="020B0603020202020204" pitchFamily="34" charset="0"/>
                <a:ea typeface="Aptos" panose="020B0004020202020204" pitchFamily="34" charset="0"/>
                <a:cs typeface="Browallia New" panose="020B0502040204020203" pitchFamily="34" charset="-34"/>
              </a:rPr>
              <a:t>IMPACT UNDER IT ACT</a:t>
            </a:r>
            <a:r>
              <a:rPr lang="en-IN" sz="1800" b="1" kern="100" dirty="0">
                <a:effectLst/>
                <a:latin typeface="Bookman Old Style" panose="02050604050505020204" pitchFamily="18" charset="0"/>
                <a:ea typeface="Aptos" panose="020B0004020202020204" pitchFamily="34" charset="0"/>
                <a:cs typeface="Latha" panose="020B0604020202020204" pitchFamily="34" charset="0"/>
              </a:rPr>
              <a:t> </a:t>
            </a:r>
            <a:endParaRPr lang="en-IN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2E74-F30E-6DE3-6C66-8BFDE3803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0950"/>
            <a:ext cx="9229725" cy="1466850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en-IN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 V RAMNATH, B Com, FCA</a:t>
            </a:r>
          </a:p>
          <a:p>
            <a:pPr algn="r">
              <a:buNone/>
            </a:pPr>
            <a:r>
              <a:rPr lang="en-IN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Coimbatore</a:t>
            </a:r>
          </a:p>
          <a:p>
            <a:pPr algn="r"/>
            <a:r>
              <a:rPr lang="en-IN" u="sng" kern="100" dirty="0">
                <a:solidFill>
                  <a:srgbClr val="467886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  <a:hlinkClick r:id="rId2"/>
              </a:rPr>
              <a:t>ramnath@ksp.co.in</a:t>
            </a:r>
            <a:endParaRPr lang="en-IN" kern="100" dirty="0">
              <a:effectLst/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035069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A804-B424-975B-FDE7-0078105F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- 5</a:t>
            </a:r>
            <a:endParaRPr lang="en-IN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C028D-F623-5C09-064B-7C005048A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Pawan owns land </a:t>
            </a:r>
          </a:p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gave his land for development to M/s. GKV Builders.</a:t>
            </a:r>
          </a:p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Understanding: </a:t>
            </a:r>
          </a:p>
          <a:p>
            <a:pPr lvl="1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12 flats would be constructed </a:t>
            </a:r>
          </a:p>
          <a:p>
            <a:pPr lvl="1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5 flats for landowner </a:t>
            </a:r>
          </a:p>
          <a:p>
            <a:pPr lvl="1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7 flats for builder.  </a:t>
            </a:r>
          </a:p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Pawan would like to let out all the 5 flats. </a:t>
            </a:r>
          </a:p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No immediate intention to sell any of the flats.</a:t>
            </a:r>
          </a:p>
        </p:txBody>
      </p:sp>
    </p:spTree>
    <p:extLst>
      <p:ext uri="{BB962C8B-B14F-4D97-AF65-F5344CB8AC3E}">
        <p14:creationId xmlns:p14="http://schemas.microsoft.com/office/powerpoint/2010/main" val="29314300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60F74-8AA3-7162-BA3F-B4F79866B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19" y="222885"/>
            <a:ext cx="10295255" cy="1055688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- 5</a:t>
            </a:r>
            <a:endParaRPr lang="en-IN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615DF-6FCF-473F-F60A-CCAA520AE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480" y="1409699"/>
            <a:ext cx="10612119" cy="4057651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rebuchet MS" panose="020B0603020202020204" pitchFamily="34" charset="0"/>
              </a:rPr>
              <a:t>Events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03A25D-0123-16E0-DB63-15A733F06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055881"/>
              </p:ext>
            </p:extLst>
          </p:nvPr>
        </p:nvGraphicFramePr>
        <p:xfrm>
          <a:off x="1046481" y="1894840"/>
          <a:ext cx="9753600" cy="33934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44369">
                  <a:extLst>
                    <a:ext uri="{9D8B030D-6E8A-4147-A177-3AD203B41FA5}">
                      <a16:colId xmlns:a16="http://schemas.microsoft.com/office/drawing/2014/main" val="743667188"/>
                    </a:ext>
                  </a:extLst>
                </a:gridCol>
                <a:gridCol w="7809231">
                  <a:extLst>
                    <a:ext uri="{9D8B030D-6E8A-4147-A177-3AD203B41FA5}">
                      <a16:colId xmlns:a16="http://schemas.microsoft.com/office/drawing/2014/main" val="1938342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4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Date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Particulars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936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12-06-2024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The development agreement between parties. </a:t>
                      </a: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A general POA by Mr. Pawan in favour of Mr. Govind, a partner of M/s. GKV Builders. 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706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18-01-2025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Approval for construction from authorities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186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23-10-2025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  <a:ea typeface="Aptos" panose="020B0004020202020204" pitchFamily="34" charset="0"/>
                          <a:cs typeface="Latha" panose="020B0604020202020204" pitchFamily="34" charset="0"/>
                        </a:rPr>
                        <a:t>Certificate of completion given by authorities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9582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  <a:ea typeface="Aptos" panose="020B0004020202020204" pitchFamily="34" charset="0"/>
                          <a:cs typeface="Latha" panose="020B0604020202020204" pitchFamily="34" charset="0"/>
                        </a:rPr>
                        <a:t>25-10-2025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kern="100" dirty="0">
                          <a:effectLst/>
                          <a:latin typeface="Trebuchet MS" panose="020B0603020202020204" pitchFamily="34" charset="0"/>
                        </a:rPr>
                        <a:t>The project was completed and key for the respective flats were handed over to parties. (including to Mr. Pawan)</a:t>
                      </a:r>
                      <a:endParaRPr lang="en-IN" sz="2400" kern="100" dirty="0">
                        <a:effectLst/>
                        <a:latin typeface="Trebuchet MS" panose="020B0603020202020204" pitchFamily="34" charset="0"/>
                        <a:ea typeface="Aptos" panose="020B000402020202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7037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614800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C76B-807A-2D9C-B72A-0CA7AF4F6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- 5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0AB73-061F-579F-B53C-D7B036487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Details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Upon sale by builder – Buyer deducted TDS on Pawan’s PAN</a:t>
            </a:r>
          </a:p>
          <a:p>
            <a:r>
              <a:rPr lang="en-IN" dirty="0">
                <a:solidFill>
                  <a:srgbClr val="FF0000"/>
                </a:solidFill>
              </a:rPr>
              <a:t>Tax implication on the above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795893-98E5-E551-188F-9092B39E9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929356"/>
              </p:ext>
            </p:extLst>
          </p:nvPr>
        </p:nvGraphicFramePr>
        <p:xfrm>
          <a:off x="1171574" y="2250440"/>
          <a:ext cx="10182225" cy="2807335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873673">
                  <a:extLst>
                    <a:ext uri="{9D8B030D-6E8A-4147-A177-3AD203B41FA5}">
                      <a16:colId xmlns:a16="http://schemas.microsoft.com/office/drawing/2014/main" val="1788838288"/>
                    </a:ext>
                  </a:extLst>
                </a:gridCol>
                <a:gridCol w="1886912">
                  <a:extLst>
                    <a:ext uri="{9D8B030D-6E8A-4147-A177-3AD203B41FA5}">
                      <a16:colId xmlns:a16="http://schemas.microsoft.com/office/drawing/2014/main" val="3469007294"/>
                    </a:ext>
                  </a:extLst>
                </a:gridCol>
                <a:gridCol w="2428788">
                  <a:extLst>
                    <a:ext uri="{9D8B030D-6E8A-4147-A177-3AD203B41FA5}">
                      <a16:colId xmlns:a16="http://schemas.microsoft.com/office/drawing/2014/main" val="3461379275"/>
                    </a:ext>
                  </a:extLst>
                </a:gridCol>
                <a:gridCol w="1992852">
                  <a:extLst>
                    <a:ext uri="{9D8B030D-6E8A-4147-A177-3AD203B41FA5}">
                      <a16:colId xmlns:a16="http://schemas.microsoft.com/office/drawing/2014/main" val="653416969"/>
                    </a:ext>
                  </a:extLst>
                </a:gridCol>
              </a:tblGrid>
              <a:tr h="6445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Particulars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Nature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As on </a:t>
                      </a:r>
                    </a:p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12-06-2024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As on </a:t>
                      </a:r>
                    </a:p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23-10-2025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180146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Land retained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SDV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        1,00,00,000 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>
                          <a:effectLst/>
                          <a:latin typeface="Trebuchet MS" panose="020B0603020202020204" pitchFamily="34" charset="0"/>
                        </a:rPr>
                        <a:t>  1,20,00,000 </a:t>
                      </a:r>
                      <a:endParaRPr lang="en-IN" sz="2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5987486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Land given for development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SDV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1,40,00,000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>
                          <a:effectLst/>
                          <a:latin typeface="Trebuchet MS" panose="020B0603020202020204" pitchFamily="34" charset="0"/>
                        </a:rPr>
                        <a:t>1,68,00,000</a:t>
                      </a:r>
                      <a:endParaRPr lang="en-IN" sz="2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594031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Building received by Pawan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SDV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>
                          <a:effectLst/>
                          <a:latin typeface="Trebuchet MS" panose="020B0603020202020204" pitchFamily="34" charset="0"/>
                        </a:rPr>
                        <a:t>2,25,00,000</a:t>
                      </a:r>
                      <a:endParaRPr lang="en-IN" sz="2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62991989"/>
                  </a:ext>
                </a:extLst>
              </a:tr>
              <a:tr h="3573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Building – sold by GKV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SDV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>
                          <a:effectLst/>
                          <a:latin typeface="Trebuchet MS" panose="020B0603020202020204" pitchFamily="34" charset="0"/>
                        </a:rPr>
                        <a:t>3,15,00,000</a:t>
                      </a:r>
                      <a:endParaRPr lang="en-IN" sz="2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7616863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  <a:latin typeface="Trebuchet MS" panose="020B0603020202020204" pitchFamily="34" charset="0"/>
                        </a:rPr>
                        <a:t>Cost of total land - 50L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Indexed cost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1,81,50,000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N" sz="2400" u="none" strike="noStrike" dirty="0">
                          <a:effectLst/>
                          <a:latin typeface="Trebuchet MS" panose="020B0603020202020204" pitchFamily="34" charset="0"/>
                        </a:rPr>
                        <a:t>1,88,00,000</a:t>
                      </a:r>
                      <a:endParaRPr lang="en-IN" sz="2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59921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734700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0829E-DC90-D2C5-B4DC-4912634AB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- 6</a:t>
            </a:r>
            <a:r>
              <a:rPr lang="en-IN" sz="3200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C7AA5-C645-54F8-0169-ACAF4902C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467100" cy="435133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4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Anbu purchased a land and a building from Mr. Kumar. </a:t>
            </a:r>
          </a:p>
          <a:p>
            <a:pPr lvl="1" algn="just">
              <a:lnSpc>
                <a:spcPct val="150000"/>
              </a:lnSpc>
            </a:pPr>
            <a:r>
              <a:rPr lang="en-IN" sz="4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SDV Rs.80 lakhs. - Actual consideration Rs.75 lakhs.  </a:t>
            </a:r>
          </a:p>
          <a:p>
            <a:pPr lvl="1" algn="just">
              <a:lnSpc>
                <a:spcPct val="150000"/>
              </a:lnSpc>
            </a:pPr>
            <a:r>
              <a:rPr lang="en-IN" sz="4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TDS U/s. 194IA @ 1% on Rs. 75 lakhs remitted.</a:t>
            </a:r>
          </a:p>
          <a:p>
            <a:pPr lvl="1" algn="just">
              <a:lnSpc>
                <a:spcPct val="150000"/>
              </a:lnSpc>
            </a:pPr>
            <a:endParaRPr lang="en-IN" sz="3500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n-IN" sz="1800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A0FFA-866B-F26A-A9A1-1E432AC6D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1825625"/>
            <a:ext cx="6819900" cy="435133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n-IN" sz="4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After processing Form No: 26QB, intimation u/s. 201(1) was sent with following demand :</a:t>
            </a:r>
          </a:p>
          <a:p>
            <a:pPr lvl="1" indent="-238125" algn="just">
              <a:lnSpc>
                <a:spcPct val="150000"/>
              </a:lnSpc>
            </a:pPr>
            <a:r>
              <a:rPr lang="en-IN" sz="46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TDS must be for Rs. 80 lakhs - not for 75 Lakhs – short fall of TDS on Rs. 5 lakh</a:t>
            </a:r>
          </a:p>
          <a:p>
            <a:pPr lvl="1" indent="-238125" algn="just">
              <a:lnSpc>
                <a:spcPct val="150000"/>
              </a:lnSpc>
            </a:pPr>
            <a:r>
              <a:rPr lang="en-IN" sz="46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PAN and Aadhaar was not linked on the date of remittance of TDS and hence TDS @ 20% instead of 1%. – shortfall of 19%</a:t>
            </a:r>
          </a:p>
          <a:p>
            <a:pPr lvl="1" indent="-238125" algn="just">
              <a:lnSpc>
                <a:spcPct val="150000"/>
              </a:lnSpc>
            </a:pPr>
            <a:r>
              <a:rPr lang="en-IN" sz="46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Interest u/s. 201(1A) was also charged for the delay</a:t>
            </a:r>
          </a:p>
          <a:p>
            <a:r>
              <a:rPr lang="en-IN" sz="4600" dirty="0">
                <a:solidFill>
                  <a:srgbClr val="FF0000"/>
                </a:solidFill>
                <a:latin typeface="Trebuchet MS" panose="020B0603020202020204" pitchFamily="34" charset="0"/>
              </a:rPr>
              <a:t>Circular 9 dt 21-7-2025</a:t>
            </a:r>
            <a:endParaRPr lang="en-IN" sz="4600" dirty="0">
              <a:latin typeface="Trebuchet MS" panose="020B0603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76586221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649FE-BBD4-64E3-8B84-FF034D15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>
                <a:latin typeface="Trebuchet MS" panose="020B0603020202020204" pitchFamily="34" charset="0"/>
              </a:rPr>
              <a:t>Case study - 7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AC77-D75E-3794-0123-30BA15830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Krishnan is one of the owners of 35 years old apartment complex having 12 units</a:t>
            </a:r>
          </a:p>
          <a:p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All the 12 owners engaged M/s. KRV builders, to redevelop the entire apartment complex.</a:t>
            </a:r>
          </a:p>
          <a:p>
            <a:r>
              <a:rPr lang="en-IN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12 owners get alternative accommodation for 12 to 15 months. </a:t>
            </a:r>
          </a:p>
          <a:p>
            <a:r>
              <a:rPr lang="en-IN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18 apartments would be constructed </a:t>
            </a:r>
          </a:p>
          <a:p>
            <a:pPr lvl="1"/>
            <a:r>
              <a:rPr lang="en-IN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12 apartments to owners </a:t>
            </a:r>
          </a:p>
          <a:p>
            <a:pPr lvl="1"/>
            <a:r>
              <a:rPr lang="en-IN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6 apartments to builder.</a:t>
            </a:r>
          </a:p>
          <a:p>
            <a:r>
              <a:rPr lang="en-IN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 addition, a non refundable deposit of Rs.15 lakhs to each apartment owner given upfront.</a:t>
            </a:r>
          </a:p>
          <a:p>
            <a:endParaRPr lang="en-IN" dirty="0">
              <a:latin typeface="Bookman Old Style" panose="02050604050505020204" pitchFamily="18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3308980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F8D1-68A2-EE31-BBCB-21DA0D9E6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</a:rPr>
              <a:t>Case study - 7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FBD81-DEEE-6240-52D6-F6A19619B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Events 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>
                <a:solidFill>
                  <a:srgbClr val="FF0000"/>
                </a:solidFill>
              </a:rPr>
              <a:t>Tax incidence and timing?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5CF00C-2EEA-735A-EF1D-70E185D80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37142"/>
              </p:ext>
            </p:extLst>
          </p:nvPr>
        </p:nvGraphicFramePr>
        <p:xfrm>
          <a:off x="1209674" y="2333624"/>
          <a:ext cx="10144126" cy="3258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0701">
                  <a:extLst>
                    <a:ext uri="{9D8B030D-6E8A-4147-A177-3AD203B41FA5}">
                      <a16:colId xmlns:a16="http://schemas.microsoft.com/office/drawing/2014/main" val="1095865455"/>
                    </a:ext>
                  </a:extLst>
                </a:gridCol>
                <a:gridCol w="8353425">
                  <a:extLst>
                    <a:ext uri="{9D8B030D-6E8A-4147-A177-3AD203B41FA5}">
                      <a16:colId xmlns:a16="http://schemas.microsoft.com/office/drawing/2014/main" val="1595274224"/>
                    </a:ext>
                  </a:extLst>
                </a:gridCol>
              </a:tblGrid>
              <a:tr h="26780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Date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Particulars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515181"/>
                  </a:ext>
                </a:extLst>
              </a:tr>
              <a:tr h="106285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16-11-2023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  <a:latin typeface="Trebuchet MS" panose="020B0603020202020204" pitchFamily="34" charset="0"/>
                        </a:rPr>
                        <a:t>Development agreement executed and General POA given in </a:t>
                      </a:r>
                      <a:r>
                        <a:rPr lang="en-US" sz="2000" u="none" strike="noStrike" dirty="0" err="1">
                          <a:effectLst/>
                          <a:latin typeface="Trebuchet MS" panose="020B0603020202020204" pitchFamily="34" charset="0"/>
                        </a:rPr>
                        <a:t>favour</a:t>
                      </a:r>
                      <a:r>
                        <a:rPr lang="en-US" sz="2000" u="none" strike="noStrike" dirty="0">
                          <a:effectLst/>
                          <a:latin typeface="Trebuchet MS" panose="020B0603020202020204" pitchFamily="34" charset="0"/>
                        </a:rPr>
                        <a:t> of builder</a:t>
                      </a:r>
                    </a:p>
                    <a:p>
                      <a:pPr marL="342900" indent="-342900" algn="just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  <a:latin typeface="Trebuchet MS" panose="020B0603020202020204" pitchFamily="34" charset="0"/>
                        </a:rPr>
                        <a:t>Cash compensation of Rs.15 lakh paid to  each apartment owners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11967260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14-04-2024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Approval for construction obtained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2172793"/>
                  </a:ext>
                </a:extLst>
              </a:tr>
              <a:tr h="7866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01-05-2024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  <a:latin typeface="Trebuchet MS" panose="020B0603020202020204" pitchFamily="34" charset="0"/>
                        </a:rPr>
                        <a:t>Demolition work started – alternate accommodation provided to apartment owners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85094571"/>
                  </a:ext>
                </a:extLst>
              </a:tr>
              <a:tr h="7866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2000" u="none" strike="noStrike" dirty="0">
                          <a:effectLst/>
                          <a:latin typeface="Trebuchet MS" panose="020B0603020202020204" pitchFamily="34" charset="0"/>
                        </a:rPr>
                        <a:t>09-06-2026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>
                          <a:effectLst/>
                          <a:latin typeface="Trebuchet MS" panose="020B0603020202020204" pitchFamily="34" charset="0"/>
                        </a:rPr>
                        <a:t>Project completed – Certificate of completion obtained - Rent for alternate accommodation was paid till June 2026.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7777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646417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A536F-9285-2949-9674-853199238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" y="3041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- 8</a:t>
            </a:r>
            <a:endParaRPr lang="en-IN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20385-F32A-9979-A823-621C5833A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39" y="1825625"/>
            <a:ext cx="11246485" cy="440372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Guhan has following properties </a:t>
            </a:r>
          </a:p>
          <a:p>
            <a:pPr lvl="1"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one villa in Trissur (his parent staying) </a:t>
            </a:r>
          </a:p>
          <a:p>
            <a:pPr lvl="1"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and one flat in Ernakulam (for his SOP)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wants to purchase another flat Bangalore at a cost Rs.2 Crore.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For this, he proposes to </a:t>
            </a: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vacant land sale for Rs.1.5 crore and balance by bank loan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IN" sz="2600" dirty="0">
                <a:solidFill>
                  <a:srgbClr val="FF0000"/>
                </a:solidFill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Any chance of </a:t>
            </a:r>
            <a:r>
              <a:rPr lang="en-IN" sz="26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not paying tax on the income arising from sale of vacant land.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IN" sz="1900" dirty="0">
              <a:latin typeface="Bookman Old Style" panose="02050604050505020204" pitchFamily="18" charset="0"/>
              <a:cs typeface="Latha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83375262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02FC-5607-0445-E62C-ACF73460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Trebuchet MS" panose="020B0603020202020204" pitchFamily="34" charset="0"/>
              </a:rPr>
              <a:t>QUESTIONS 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BE8C1-9B37-7E33-1227-B1DC011A6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360" y="180530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 algn="r">
              <a:buNone/>
            </a:pPr>
            <a:r>
              <a:rPr lang="en-IN" sz="4000" dirty="0">
                <a:latin typeface="Trebuchet MS" panose="020B0603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50777712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D0BD8-8079-B508-AFE4-173B73976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</a:rPr>
              <a:t>Case study - 1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AC8FE-6868-6CB8-7448-94EC8F75A1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M/s XYZ &amp; Co. is a partnership firm with partners being </a:t>
            </a:r>
          </a:p>
          <a:p>
            <a:pPr lvl="1"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X (working partner – 50%) </a:t>
            </a:r>
          </a:p>
          <a:p>
            <a:pPr lvl="1"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Y  (sleeping partner – 40%) and </a:t>
            </a:r>
          </a:p>
          <a:p>
            <a:pPr lvl="1"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Y’s Son Z (sleeping partner – student – 10%).</a:t>
            </a:r>
          </a:p>
          <a:p>
            <a:pPr algn="just"/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Firm engaged in real estate business  </a:t>
            </a:r>
          </a:p>
          <a:p>
            <a:pPr algn="just"/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Partnership d</a:t>
            </a:r>
            <a:r>
              <a:rPr lang="en-IN" sz="2400" dirty="0">
                <a:latin typeface="Trebuchet MS" panose="020B0603020202020204" pitchFamily="34" charset="0"/>
                <a:cs typeface="Latha" panose="020B0604020202020204" pitchFamily="34" charset="0"/>
              </a:rPr>
              <a:t>eed mandates to maintain books and get it audited  - </a:t>
            </a:r>
            <a:r>
              <a:rPr lang="en-IN" sz="2400" dirty="0">
                <a:solidFill>
                  <a:srgbClr val="FF0000"/>
                </a:solidFill>
                <a:latin typeface="Trebuchet MS" panose="020B0603020202020204" pitchFamily="34" charset="0"/>
                <a:cs typeface="Latha" panose="020B0604020202020204" pitchFamily="34" charset="0"/>
              </a:rPr>
              <a:t>can the firm opt for sec 44AD?</a:t>
            </a:r>
          </a:p>
          <a:p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471F7-B506-1AB1-848E-6D01E4E70A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400" dirty="0">
                <a:latin typeface="Trebuchet MS" panose="020B0603020202020204" pitchFamily="34" charset="0"/>
                <a:cs typeface="Latha" panose="020B0604020202020204" pitchFamily="34" charset="0"/>
              </a:rPr>
              <a:t>Mr. Z went abroad for studies and stayed whole year</a:t>
            </a:r>
          </a:p>
          <a:p>
            <a:pPr algn="just"/>
            <a:r>
              <a:rPr lang="en-IN" sz="2400" dirty="0">
                <a:latin typeface="Trebuchet MS" panose="020B0603020202020204" pitchFamily="34" charset="0"/>
                <a:cs typeface="Latha" panose="020B0604020202020204" pitchFamily="34" charset="0"/>
              </a:rPr>
              <a:t>Firm paid interest to all three and salary to Mr. X </a:t>
            </a:r>
            <a:r>
              <a:rPr lang="en-IN" sz="2400" dirty="0">
                <a:solidFill>
                  <a:srgbClr val="FF0000"/>
                </a:solidFill>
                <a:latin typeface="Trebuchet MS" panose="020B0603020202020204" pitchFamily="34" charset="0"/>
                <a:cs typeface="Latha" panose="020B0604020202020204" pitchFamily="34" charset="0"/>
              </a:rPr>
              <a:t>but no TDS -</a:t>
            </a:r>
            <a:r>
              <a:rPr lang="en-IN" sz="2400" dirty="0">
                <a:latin typeface="Trebuchet MS" panose="020B0603020202020204" pitchFamily="34" charset="0"/>
                <a:cs typeface="Latha" panose="020B0604020202020204" pitchFamily="34" charset="0"/>
              </a:rPr>
              <a:t> </a:t>
            </a:r>
            <a:r>
              <a:rPr lang="en-IN" sz="2400" dirty="0">
                <a:solidFill>
                  <a:srgbClr val="FF0000"/>
                </a:solidFill>
                <a:latin typeface="Trebuchet MS" panose="020B0603020202020204" pitchFamily="34" charset="0"/>
                <a:cs typeface="Latha" panose="020B0604020202020204" pitchFamily="34" charset="0"/>
              </a:rPr>
              <a:t>consequences</a:t>
            </a:r>
          </a:p>
          <a:p>
            <a:pPr algn="just"/>
            <a:r>
              <a:rPr lang="en-IN" sz="2400" dirty="0">
                <a:latin typeface="Trebuchet MS" panose="020B0603020202020204" pitchFamily="34" charset="0"/>
                <a:cs typeface="Latha" panose="020B0604020202020204" pitchFamily="34" charset="0"/>
              </a:rPr>
              <a:t>Mr. X borrowed money and invested into firm. Paid interest on amount borrowed – In respect of interest &amp; salary from firm, </a:t>
            </a:r>
            <a:r>
              <a:rPr lang="en-IN" sz="2400" dirty="0">
                <a:solidFill>
                  <a:srgbClr val="FF0000"/>
                </a:solidFill>
                <a:latin typeface="Trebuchet MS" panose="020B0603020202020204" pitchFamily="34" charset="0"/>
                <a:cs typeface="Latha" panose="020B0604020202020204" pitchFamily="34" charset="0"/>
              </a:rPr>
              <a:t>can the partner opt for sec 44AD?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8211707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CEC6A-2B8C-6B54-6754-2A5D180F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4775"/>
            <a:ext cx="10334625" cy="735883"/>
          </a:xfrm>
        </p:spPr>
        <p:txBody>
          <a:bodyPr>
            <a:normAutofit/>
          </a:bodyPr>
          <a:lstStyle/>
          <a:p>
            <a:pPr algn="ctr"/>
            <a:r>
              <a:rPr lang="en-IN" sz="2500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- 2</a:t>
            </a:r>
            <a:endParaRPr lang="en-IN" sz="2500" dirty="0">
              <a:latin typeface="Trebuchet MS" panose="020B0603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FA74F-A056-720A-49E7-5030B08EE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0189" y="1038226"/>
            <a:ext cx="6227761" cy="508635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Viswa, a consultant Doctor</a:t>
            </a:r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, and running pharmacy also</a:t>
            </a:r>
            <a:endParaRPr lang="en-IN" sz="2400" dirty="0">
              <a:solidFill>
                <a:srgbClr val="FF0000"/>
              </a:solidFill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algn="just"/>
            <a:endParaRPr lang="en-IN" dirty="0">
              <a:latin typeface="Congenial SemiBold" panose="02000503040000020004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3A380FF-3999-52DF-D75B-4F51315D25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0494" y="1038226"/>
            <a:ext cx="4787106" cy="49791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Rental receipts from </a:t>
            </a:r>
          </a:p>
          <a:p>
            <a:pPr lvl="1" algn="just">
              <a:lnSpc>
                <a:spcPct val="100000"/>
              </a:lnSpc>
            </a:pPr>
            <a:r>
              <a:rPr lang="en-IN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Residential – </a:t>
            </a:r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income from HP</a:t>
            </a:r>
          </a:p>
          <a:p>
            <a:pPr lvl="1" algn="just">
              <a:lnSpc>
                <a:spcPct val="100000"/>
              </a:lnSpc>
            </a:pPr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Commercial – </a:t>
            </a:r>
            <a:r>
              <a:rPr lang="en-IN" dirty="0">
                <a:solidFill>
                  <a:srgbClr val="FF0000"/>
                </a:solidFill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income from business </a:t>
            </a:r>
          </a:p>
          <a:p>
            <a:pPr lvl="2" algn="just">
              <a:lnSpc>
                <a:spcPct val="100000"/>
              </a:lnSpc>
            </a:pPr>
            <a:r>
              <a:rPr lang="en-IN" dirty="0">
                <a:solidFill>
                  <a:srgbClr val="FF0000"/>
                </a:solidFill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Can expense, depreciation be claimed?</a:t>
            </a:r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</a:t>
            </a:r>
            <a:endParaRPr lang="en-IN" dirty="0">
              <a:effectLst/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Mr. Viswa’s brother in USA for last 30 years, gave Rs.25 lacs to him for his 60</a:t>
            </a:r>
            <a:r>
              <a:rPr lang="en-IN" sz="2400" baseline="300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</a:t>
            </a: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birthday</a:t>
            </a:r>
          </a:p>
          <a:p>
            <a:pPr lvl="1" algn="just">
              <a:lnSpc>
                <a:spcPct val="100000"/>
              </a:lnSpc>
            </a:pPr>
            <a:r>
              <a:rPr lang="en-IN" dirty="0">
                <a:solidFill>
                  <a:srgbClr val="FF0000"/>
                </a:solidFill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</a:t>
            </a:r>
            <a:r>
              <a:rPr lang="en-IN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ax implication</a:t>
            </a:r>
            <a:r>
              <a:rPr lang="en-IN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on the above receipt?</a:t>
            </a:r>
            <a:endParaRPr lang="en-IN" dirty="0">
              <a:latin typeface="Trebuchet MS" panose="020B0603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FD7D2A4-4BD6-7C49-C7CB-E0EC74139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606286"/>
              </p:ext>
            </p:extLst>
          </p:nvPr>
        </p:nvGraphicFramePr>
        <p:xfrm>
          <a:off x="481808" y="2072216"/>
          <a:ext cx="575706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7829">
                  <a:extLst>
                    <a:ext uri="{9D8B030D-6E8A-4147-A177-3AD203B41FA5}">
                      <a16:colId xmlns:a16="http://schemas.microsoft.com/office/drawing/2014/main" val="4290073409"/>
                    </a:ext>
                  </a:extLst>
                </a:gridCol>
                <a:gridCol w="1836230">
                  <a:extLst>
                    <a:ext uri="{9D8B030D-6E8A-4147-A177-3AD203B41FA5}">
                      <a16:colId xmlns:a16="http://schemas.microsoft.com/office/drawing/2014/main" val="2859496752"/>
                    </a:ext>
                  </a:extLst>
                </a:gridCol>
                <a:gridCol w="2143008">
                  <a:extLst>
                    <a:ext uri="{9D8B030D-6E8A-4147-A177-3AD203B41FA5}">
                      <a16:colId xmlns:a16="http://schemas.microsoft.com/office/drawing/2014/main" val="9441803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Particulars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Profession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Pharmacy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122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Gross receipts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45.00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30.00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678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27.00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432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Net 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30.00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3.00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796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Income –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22.50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N" sz="2400" dirty="0">
                          <a:latin typeface="Trebuchet MS" panose="020B0603020202020204" pitchFamily="34" charset="0"/>
                        </a:rPr>
                        <a:t>2.40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547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rebuchet MS" panose="020B0603020202020204" pitchFamily="34" charset="0"/>
                        </a:rPr>
                        <a:t>Section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44ADA –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44AD – 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46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330512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FD12B-C9D1-B920-C461-A58CD1485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91775" cy="549275"/>
          </a:xfrm>
        </p:spPr>
        <p:txBody>
          <a:bodyPr>
            <a:normAutofit/>
          </a:bodyPr>
          <a:lstStyle/>
          <a:p>
            <a:pPr algn="ctr"/>
            <a:r>
              <a:rPr lang="en-IN" sz="2500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- 3</a:t>
            </a:r>
            <a:endParaRPr lang="en-IN" sz="25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3F8A7-BB6C-2383-13D0-B09C6699E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7750"/>
            <a:ext cx="10391775" cy="5129213"/>
          </a:xfrm>
        </p:spPr>
        <p:txBody>
          <a:bodyPr>
            <a:normAutofit fontScale="92500"/>
          </a:bodyPr>
          <a:lstStyle/>
          <a:p>
            <a:pPr algn="just"/>
            <a:r>
              <a:rPr lang="en-IN" sz="26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Firm </a:t>
            </a:r>
            <a:r>
              <a:rPr lang="en-IN" sz="26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of f</a:t>
            </a:r>
            <a:r>
              <a:rPr lang="en-IN" sz="26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our partners,  floated with object of trading in vacant plots </a:t>
            </a:r>
          </a:p>
          <a:p>
            <a:pPr algn="just"/>
            <a:r>
              <a:rPr lang="en-IN" sz="26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 one project, </a:t>
            </a:r>
            <a:r>
              <a:rPr lang="en-IN" sz="2600" kern="1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instead of outright purchase,</a:t>
            </a:r>
            <a:r>
              <a:rPr lang="en-IN" sz="26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the firm entered into a development agreement with the landowner.  </a:t>
            </a:r>
          </a:p>
          <a:p>
            <a:pPr marL="0" indent="0" algn="just">
              <a:buNone/>
            </a:pPr>
            <a:r>
              <a:rPr lang="en-IN" sz="2600" b="1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B</a:t>
            </a:r>
            <a:r>
              <a:rPr lang="en-IN" sz="2600" b="1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road terms:</a:t>
            </a:r>
          </a:p>
          <a:p>
            <a:pPr algn="just"/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firm will incur all expenses of development </a:t>
            </a:r>
          </a:p>
          <a:p>
            <a:pPr algn="just"/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SPOA by the landlord to represent before authorities </a:t>
            </a:r>
            <a:r>
              <a:rPr lang="en-IN" sz="2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for approval, etc </a:t>
            </a:r>
          </a:p>
          <a:p>
            <a:pPr algn="just"/>
            <a:r>
              <a:rPr lang="en-IN" sz="2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Post development, t</a:t>
            </a: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firm will be allotted 60% of the developed area.</a:t>
            </a:r>
          </a:p>
          <a:p>
            <a:pPr algn="just"/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GPOA by the landowner to sell the 60% of area allotted to developer.</a:t>
            </a:r>
            <a:endParaRPr lang="en-IN" sz="2600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algn="just"/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landowner may sell his 40% area either through developer or others.</a:t>
            </a:r>
          </a:p>
          <a:p>
            <a:pPr algn="just"/>
            <a:r>
              <a:rPr lang="en-IN" sz="26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When the landlord uses d</a:t>
            </a:r>
            <a:r>
              <a:rPr lang="en-IN" sz="26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eveloper service, a service fee @ 2% on sale price payable to developer.</a:t>
            </a:r>
            <a:endParaRPr lang="en-IN" sz="2600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marL="0" indent="0" algn="just">
              <a:buNone/>
            </a:pPr>
            <a:endParaRPr lang="en-IN" sz="1800" kern="100" dirty="0">
              <a:effectLst/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algn="just"/>
            <a:endParaRPr lang="en-IN" sz="1900" dirty="0"/>
          </a:p>
        </p:txBody>
      </p:sp>
    </p:spTree>
    <p:extLst>
      <p:ext uri="{BB962C8B-B14F-4D97-AF65-F5344CB8AC3E}">
        <p14:creationId xmlns:p14="http://schemas.microsoft.com/office/powerpoint/2010/main" val="2662639286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86E56-DA09-3AEF-6791-39AE6017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8E823-DD26-F726-9C14-85003E855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landlord - an Indian resident - stayed in Singapore for whole year.</a:t>
            </a:r>
          </a:p>
          <a:p>
            <a:pPr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stay in India  - 2 times of 5 days each </a:t>
            </a:r>
          </a:p>
          <a:p>
            <a:pPr lvl="1"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to execute the power of attorney in favour of developer.</a:t>
            </a:r>
          </a:p>
          <a:p>
            <a:pPr algn="just"/>
            <a:r>
              <a:rPr lang="en-IN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status of the land 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Initially agricultural land. (GLV – Rs.40 lakhs). 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Subsequently, residential land (GLV – Rs.200 lakhs). 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After development, plots (GLV – Rs.1000 lakhs </a:t>
            </a:r>
          </a:p>
          <a:p>
            <a:pPr lvl="2" algn="just"/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landlord share – Rs.400 lakhs and developer share – Rs.600 lakhs.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0505054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96907-2974-07C4-FA6B-02B4D28F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400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- 3 (Contd.,)</a:t>
            </a:r>
            <a:endParaRPr lang="en-IN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319B5-0FBE-6025-F4E6-4894DC82E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>
                <a:solidFill>
                  <a:srgbClr val="FF0000"/>
                </a:solidFill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Issues involved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cs typeface="Latha" panose="020B0604020202020204" pitchFamily="34" charset="0"/>
              </a:rPr>
              <a:t>Time and quantum of capital gains for landlord initially 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cs typeface="Latha" panose="020B0604020202020204" pitchFamily="34" charset="0"/>
              </a:rPr>
              <a:t>Time and quantum of capital gains for landlord post development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cs typeface="Latha" panose="020B0604020202020204" pitchFamily="34" charset="0"/>
              </a:rPr>
              <a:t>TDS obligation on DA</a:t>
            </a:r>
          </a:p>
          <a:p>
            <a:pPr lvl="1" algn="just"/>
            <a:r>
              <a:rPr lang="en-IN" sz="2800" dirty="0">
                <a:latin typeface="Trebuchet MS" panose="020B0603020202020204" pitchFamily="34" charset="0"/>
                <a:cs typeface="Latha" panose="020B0604020202020204" pitchFamily="34" charset="0"/>
              </a:rPr>
              <a:t>TDS obligation on service fee</a:t>
            </a:r>
          </a:p>
          <a:p>
            <a:pPr algn="just"/>
            <a:endParaRPr lang="en-IN" sz="1900" dirty="0"/>
          </a:p>
        </p:txBody>
      </p:sp>
    </p:spTree>
    <p:extLst>
      <p:ext uri="{BB962C8B-B14F-4D97-AF65-F5344CB8AC3E}">
        <p14:creationId xmlns:p14="http://schemas.microsoft.com/office/powerpoint/2010/main" val="2117517922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63D1-D067-459C-F49E-1821F097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- 4</a:t>
            </a:r>
            <a:endParaRPr lang="en-IN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24CB0-B369-83C9-8380-75DED06D6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IN" sz="24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PQR Limited is engaged in the business of establishing Solar plant/ Windmill.</a:t>
            </a:r>
          </a:p>
          <a:p>
            <a:pPr algn="just"/>
            <a:r>
              <a:rPr lang="en-IN" sz="2400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In order to get the lands in larger parcels, it requested the land aggregators to procure land of 100 acres in one particular area.</a:t>
            </a:r>
          </a:p>
          <a:p>
            <a:pPr algn="just"/>
            <a:r>
              <a:rPr lang="en-IN" sz="24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U</a:t>
            </a: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nderstanding between parties:</a:t>
            </a:r>
          </a:p>
          <a:p>
            <a:pPr lvl="1" algn="just"/>
            <a:r>
              <a:rPr lang="en-IN" sz="20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</a:t>
            </a:r>
            <a:r>
              <a:rPr lang="en-IN" sz="20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aggregators would obtain power of attorney from the landowners. </a:t>
            </a:r>
          </a:p>
          <a:p>
            <a:pPr lvl="1" algn="just"/>
            <a:r>
              <a:rPr lang="en-IN" sz="20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Post aggregation, the land would be registered in the name of the company. </a:t>
            </a:r>
          </a:p>
          <a:p>
            <a:pPr lvl="1" algn="just"/>
            <a:r>
              <a:rPr lang="en-IN" sz="20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The necessary amount was funded to the aggregators by the company as a trade advance</a:t>
            </a:r>
            <a:endParaRPr lang="en-IN" sz="2000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F7EB22-0809-89A3-3BF3-DD87F56FABF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451600" y="830263"/>
            <a:ext cx="5740400" cy="54276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endParaRPr lang="en-IN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endParaRPr lang="en-IN" sz="1800" b="1" dirty="0">
              <a:latin typeface="Bookman Old Style" panose="02050604050505020204" pitchFamily="18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691812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833C4-63D6-4AE9-6223-2CFA5861C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024"/>
          </a:xfrm>
        </p:spPr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- 4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DED25-99A5-5B9D-B329-E3597B459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876"/>
            <a:ext cx="10515600" cy="48910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200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Events:</a:t>
            </a:r>
          </a:p>
          <a:p>
            <a:pPr algn="just"/>
            <a:r>
              <a:rPr lang="en-IN" sz="22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Unregistered sale agreement between aggregators and the landowners.</a:t>
            </a:r>
          </a:p>
          <a:p>
            <a:pPr algn="just"/>
            <a:r>
              <a:rPr lang="en-IN" sz="22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Agreed price per acre – Rs.1,00,000/-  (Rs.25,000/- in cheque and Rs.75,000/- in cash) </a:t>
            </a:r>
          </a:p>
          <a:p>
            <a:pPr algn="just"/>
            <a:r>
              <a:rPr lang="en-IN" sz="22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GLV as on the date of execution of agreement for sale - Rs.25,000/- per acre.</a:t>
            </a:r>
          </a:p>
          <a:p>
            <a:pPr algn="just"/>
            <a:r>
              <a:rPr lang="en-IN" sz="22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Upon receipt of Rs.1 lakh per acre, the landowners executed the POA in favour Aggregators.</a:t>
            </a:r>
          </a:p>
          <a:p>
            <a:pPr algn="just"/>
            <a:r>
              <a:rPr lang="en-IN" sz="22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Within one month, the aggregators registered land in favour company for Rs. 7 lakhs per acre</a:t>
            </a:r>
          </a:p>
          <a:p>
            <a:pPr algn="just"/>
            <a:r>
              <a:rPr lang="en-IN" sz="22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On the strength of the claim that the lands are agricultural, situated in rural area, no TDS was effected.</a:t>
            </a:r>
          </a:p>
          <a:p>
            <a:pPr algn="just"/>
            <a:r>
              <a:rPr lang="en-IN" sz="2200" kern="100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However, a line was mentioned in the sale deed as “the land is not fit for agricultural/cultivation purposes”</a:t>
            </a:r>
          </a:p>
        </p:txBody>
      </p:sp>
    </p:spTree>
    <p:extLst>
      <p:ext uri="{BB962C8B-B14F-4D97-AF65-F5344CB8AC3E}">
        <p14:creationId xmlns:p14="http://schemas.microsoft.com/office/powerpoint/2010/main" val="98503117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7643D-2DF8-FC16-F6A5-D48D0F9C1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Case study - 4</a:t>
            </a:r>
            <a:endParaRPr lang="en-IN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358B82A-AD99-DBCC-6EF7-DE96785AD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One of the landowners Mr. P sold 10 acres, wanted to repatriate the entire Rs.10 lakhs to his son (pursuing higher studies in UK) </a:t>
            </a:r>
            <a:endParaRPr lang="en-IN" sz="2400" dirty="0">
              <a:solidFill>
                <a:srgbClr val="FF0000"/>
              </a:solidFill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lvl="1" algn="just"/>
            <a:r>
              <a:rPr lang="en-IN" sz="2000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Tax implication for the source</a:t>
            </a:r>
            <a:r>
              <a:rPr lang="en-IN" sz="20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 </a:t>
            </a:r>
            <a:endParaRPr lang="en-IN" sz="2000" dirty="0">
              <a:latin typeface="Trebuchet MS" panose="020B0603020202020204" pitchFamily="34" charset="0"/>
            </a:endParaRPr>
          </a:p>
          <a:p>
            <a:pPr algn="just"/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When a survey conducted subsequently in the aggregator premises, the aggregator claimed that </a:t>
            </a:r>
            <a:endParaRPr lang="en-IN" sz="2400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lvl="1" algn="just"/>
            <a:r>
              <a:rPr lang="en-IN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was only POA holder, and he worked for a commission of Rs.15,000 per acre. (50% from landowners and 50% from company) </a:t>
            </a:r>
            <a:endParaRPr lang="en-IN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lvl="1" algn="just"/>
            <a:r>
              <a:rPr lang="en-IN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He transferred the balance of Rs.6 lakhs was paid only to the </a:t>
            </a:r>
            <a:r>
              <a:rPr lang="en-IN" sz="24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landowners towards, development, compensation for crop cultivation etc. and a self-created letter addressed to each of the landowners was produced by the aggregator to the authorities. </a:t>
            </a:r>
            <a:endParaRPr lang="en-IN" dirty="0">
              <a:latin typeface="Trebuchet MS" panose="020B0603020202020204" pitchFamily="34" charset="0"/>
              <a:ea typeface="Aptos" panose="020B0004020202020204" pitchFamily="34" charset="0"/>
              <a:cs typeface="Latha" panose="020B0604020202020204" pitchFamily="34" charset="0"/>
            </a:endParaRPr>
          </a:p>
          <a:p>
            <a:pPr algn="just"/>
            <a:r>
              <a:rPr lang="en-IN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Latha" panose="020B0604020202020204" pitchFamily="34" charset="0"/>
              </a:rPr>
              <a:t>Tax implication for landowners? 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746018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1445</Words>
  <Application>Microsoft Office PowerPoint</Application>
  <PresentationFormat>Widescreen</PresentationFormat>
  <Paragraphs>204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Arial</vt:lpstr>
      <vt:lpstr>Bookman Old Style</vt:lpstr>
      <vt:lpstr>Calibri</vt:lpstr>
      <vt:lpstr>Calibri Light</vt:lpstr>
      <vt:lpstr>Congenial SemiBold</vt:lpstr>
      <vt:lpstr>Trebuchet MS</vt:lpstr>
      <vt:lpstr>Office Theme</vt:lpstr>
      <vt:lpstr>REAL ESTATE TRANSACTIONS – IMPACT UNDER IT ACT </vt:lpstr>
      <vt:lpstr>Case study - 1</vt:lpstr>
      <vt:lpstr>Case study - 2</vt:lpstr>
      <vt:lpstr>Case study - 3</vt:lpstr>
      <vt:lpstr>Case study - 3</vt:lpstr>
      <vt:lpstr>Case study - 3 (Contd.,)</vt:lpstr>
      <vt:lpstr>Case study - 4</vt:lpstr>
      <vt:lpstr>Case study - 4</vt:lpstr>
      <vt:lpstr>Case study - 4</vt:lpstr>
      <vt:lpstr>Case study - 5</vt:lpstr>
      <vt:lpstr>Case study - 5</vt:lpstr>
      <vt:lpstr>Case study - 5</vt:lpstr>
      <vt:lpstr>Case study - 6 </vt:lpstr>
      <vt:lpstr>Case study - 7</vt:lpstr>
      <vt:lpstr>Case study - 7</vt:lpstr>
      <vt:lpstr>Case study - 8</vt:lpstr>
      <vt:lpstr>QUESTIONS 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Bhavanya R</dc:creator>
  <cp:lastModifiedBy>Ramnath V</cp:lastModifiedBy>
  <cp:revision>44</cp:revision>
  <dcterms:created xsi:type="dcterms:W3CDTF">2025-04-25T07:47:18Z</dcterms:created>
  <dcterms:modified xsi:type="dcterms:W3CDTF">2025-08-30T04:58:04Z</dcterms:modified>
</cp:coreProperties>
</file>