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9"/>
  </p:notesMasterIdLst>
  <p:handoutMasterIdLst>
    <p:handoutMasterId r:id="rId60"/>
  </p:handoutMasterIdLst>
  <p:sldIdLst>
    <p:sldId id="504" r:id="rId3"/>
    <p:sldId id="505" r:id="rId4"/>
    <p:sldId id="357" r:id="rId5"/>
    <p:sldId id="358" r:id="rId6"/>
    <p:sldId id="510" r:id="rId7"/>
    <p:sldId id="359" r:id="rId8"/>
    <p:sldId id="360" r:id="rId9"/>
    <p:sldId id="361" r:id="rId10"/>
    <p:sldId id="362" r:id="rId11"/>
    <p:sldId id="363" r:id="rId12"/>
    <p:sldId id="364" r:id="rId13"/>
    <p:sldId id="365" r:id="rId14"/>
    <p:sldId id="511" r:id="rId15"/>
    <p:sldId id="366" r:id="rId16"/>
    <p:sldId id="367" r:id="rId17"/>
    <p:sldId id="368" r:id="rId18"/>
    <p:sldId id="369" r:id="rId19"/>
    <p:sldId id="371" r:id="rId20"/>
    <p:sldId id="506" r:id="rId21"/>
    <p:sldId id="513" r:id="rId22"/>
    <p:sldId id="512" r:id="rId23"/>
    <p:sldId id="373" r:id="rId24"/>
    <p:sldId id="515" r:id="rId25"/>
    <p:sldId id="516" r:id="rId26"/>
    <p:sldId id="517" r:id="rId27"/>
    <p:sldId id="514" r:id="rId28"/>
    <p:sldId id="374" r:id="rId29"/>
    <p:sldId id="518" r:id="rId30"/>
    <p:sldId id="375" r:id="rId31"/>
    <p:sldId id="376" r:id="rId32"/>
    <p:sldId id="377" r:id="rId33"/>
    <p:sldId id="378" r:id="rId34"/>
    <p:sldId id="379" r:id="rId35"/>
    <p:sldId id="519" r:id="rId36"/>
    <p:sldId id="380" r:id="rId37"/>
    <p:sldId id="522" r:id="rId38"/>
    <p:sldId id="507" r:id="rId39"/>
    <p:sldId id="384" r:id="rId40"/>
    <p:sldId id="385" r:id="rId41"/>
    <p:sldId id="520" r:id="rId42"/>
    <p:sldId id="521" r:id="rId43"/>
    <p:sldId id="508" r:id="rId44"/>
    <p:sldId id="386" r:id="rId45"/>
    <p:sldId id="388" r:id="rId46"/>
    <p:sldId id="389" r:id="rId47"/>
    <p:sldId id="390" r:id="rId48"/>
    <p:sldId id="391" r:id="rId49"/>
    <p:sldId id="392" r:id="rId50"/>
    <p:sldId id="393" r:id="rId51"/>
    <p:sldId id="394" r:id="rId52"/>
    <p:sldId id="395" r:id="rId53"/>
    <p:sldId id="396" r:id="rId54"/>
    <p:sldId id="397" r:id="rId55"/>
    <p:sldId id="399" r:id="rId56"/>
    <p:sldId id="401" r:id="rId57"/>
    <p:sldId id="509"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q4nBAKXNU58gO8uoNE21Q==" hashData="jdc6yDDQtDaJfK/6ij1rDKxFBydtuaEzqHV49jCevAHIdoY+1zktqikl1O+I5k4VnU0jS4QFb1K1KP1aeiulW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F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presProps" Target="presProp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54E1CE-53F5-4F10-8B55-A16C360DD6B9}" type="datetimeFigureOut">
              <a:rPr lang="en-US" smtClean="0"/>
              <a:t>4/8/2025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Non Compliance Related To Ind AS</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38AD83-7C1B-4110-912D-21DC5C1639A5}"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D15B15-744C-438C-9D67-BF55DB758468}" type="datetimeFigureOut">
              <a:rPr lang="en-US" smtClean="0"/>
              <a:t>4/8/2025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Non Compliance Related To Ind AS</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FFD97C-4A99-4502-83F1-5594658275AE}" type="slidenum">
              <a:rPr lang="en-US" smtClean="0"/>
              <a:t>‹#›</a:t>
            </a:fld>
            <a:endParaRPr 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2109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Non Compliance Related To Ind AS</a:t>
            </a:r>
          </a:p>
        </p:txBody>
      </p:sp>
      <p:sp>
        <p:nvSpPr>
          <p:cNvPr id="6" name="Slide Number Placeholder 5"/>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Non Compliance Related To Ind AS</a:t>
            </a:r>
          </a:p>
        </p:txBody>
      </p:sp>
      <p:sp>
        <p:nvSpPr>
          <p:cNvPr id="6" name="Slide Number Placeholder 5"/>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Non Compliance Related To Ind AS</a:t>
            </a:r>
          </a:p>
        </p:txBody>
      </p:sp>
      <p:sp>
        <p:nvSpPr>
          <p:cNvPr id="6" name="Slide Number Placeholder 5"/>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userDrawn="1">
  <p:cSld name="1_Blank">
    <p:spTree>
      <p:nvGrpSpPr>
        <p:cNvPr id="1" name="Shape 60"/>
        <p:cNvGrpSpPr/>
        <p:nvPr/>
      </p:nvGrpSpPr>
      <p:grpSpPr>
        <a:xfrm>
          <a:off x="0" y="0"/>
          <a:ext cx="0" cy="0"/>
          <a:chOff x="0" y="0"/>
          <a:chExt cx="0" cy="0"/>
        </a:xfrm>
      </p:grpSpPr>
      <p:sp>
        <p:nvSpPr>
          <p:cNvPr id="3" name="Rectangle 2"/>
          <p:cNvSpPr/>
          <p:nvPr userDrawn="1"/>
        </p:nvSpPr>
        <p:spPr>
          <a:xfrm>
            <a:off x="0" y="1588"/>
            <a:ext cx="12192000" cy="684212"/>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pic>
        <p:nvPicPr>
          <p:cNvPr id="4"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0" y="6456363"/>
            <a:ext cx="12192000" cy="401637"/>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10"/>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8" name="Title Placeholder 1"/>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9" name="Content Placeholder 2"/>
          <p:cNvSpPr>
            <a:spLocks noGrp="1"/>
          </p:cNvSpPr>
          <p:nvPr>
            <p:ph idx="1"/>
          </p:nvPr>
        </p:nvSpPr>
        <p:spPr>
          <a:xfrm>
            <a:off x="355600" y="1003299"/>
            <a:ext cx="11434496" cy="5162831"/>
          </a:xfrm>
        </p:spPr>
        <p:txBody>
          <a:bodyPr tIns="0">
            <a:normAutofit/>
          </a:bodyPr>
          <a:lstStyle>
            <a:lvl1pPr marL="274320" indent="-274320">
              <a:lnSpc>
                <a:spcPct val="100000"/>
              </a:lnSpc>
              <a:spcBef>
                <a:spcPts val="1200"/>
              </a:spcBef>
              <a:spcAft>
                <a:spcPts val="0"/>
              </a:spcAft>
              <a:buClr>
                <a:srgbClr val="00CC99"/>
              </a:buClr>
              <a:buSzPct val="100000"/>
              <a:buFont typeface="Calibri" panose="020F0502020204030204" pitchFamily="34" charset="0"/>
              <a:buChar char="●"/>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9"/>
        <p:cNvGrpSpPr/>
        <p:nvPr/>
      </p:nvGrpSpPr>
      <p:grpSpPr>
        <a:xfrm>
          <a:off x="0" y="0"/>
          <a:ext cx="0" cy="0"/>
          <a:chOff x="0" y="0"/>
          <a:chExt cx="0" cy="0"/>
        </a:xfrm>
      </p:grpSpPr>
      <p:sp>
        <p:nvSpPr>
          <p:cNvPr id="21" name="Rectangle 20"/>
          <p:cNvSpPr/>
          <p:nvPr userDrawn="1"/>
        </p:nvSpPr>
        <p:spPr>
          <a:xfrm>
            <a:off x="0" y="0"/>
            <a:ext cx="12192000" cy="6858000"/>
          </a:xfrm>
          <a:prstGeom prst="rect">
            <a:avLst/>
          </a:prstGeom>
          <a:gradFill flip="none" rotWithShape="1">
            <a:gsLst>
              <a:gs pos="6000">
                <a:srgbClr val="18BFD6"/>
              </a:gs>
              <a:gs pos="30000">
                <a:schemeClr val="bg1"/>
              </a:gs>
              <a:gs pos="92000">
                <a:srgbClr val="80D8F8"/>
              </a:gs>
              <a:gs pos="19000">
                <a:srgbClr val="C0ECFC"/>
              </a:gs>
              <a:gs pos="80000">
                <a:schemeClr val="bg1"/>
              </a:gs>
              <a:gs pos="100000">
                <a:srgbClr val="18BFD6"/>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5"/>
        <p:cNvGrpSpPr/>
        <p:nvPr/>
      </p:nvGrpSpPr>
      <p:grpSpPr>
        <a:xfrm>
          <a:off x="0" y="0"/>
          <a:ext cx="0" cy="0"/>
          <a:chOff x="0" y="0"/>
          <a:chExt cx="0" cy="0"/>
        </a:xfrm>
      </p:grpSpPr>
      <p:sp>
        <p:nvSpPr>
          <p:cNvPr id="26" name="Google Shape;26;p4"/>
          <p:cNvSpPr/>
          <p:nvPr/>
        </p:nvSpPr>
        <p:spPr>
          <a:xfrm>
            <a:off x="-100" y="6727600"/>
            <a:ext cx="12192000" cy="1304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90"/>
          </a:p>
        </p:txBody>
      </p:sp>
      <p:sp>
        <p:nvSpPr>
          <p:cNvPr id="27" name="Google Shape;27;p4"/>
          <p:cNvSpPr txBox="1">
            <a:spLocks noGrp="1"/>
          </p:cNvSpPr>
          <p:nvPr>
            <p:ph type="title"/>
          </p:nvPr>
        </p:nvSpPr>
        <p:spPr>
          <a:xfrm>
            <a:off x="415600" y="593367"/>
            <a:ext cx="11360800" cy="9432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8" name="Google Shape;28;p4"/>
          <p:cNvSpPr txBox="1">
            <a:spLocks noGrp="1"/>
          </p:cNvSpPr>
          <p:nvPr>
            <p:ph type="body" idx="1"/>
          </p:nvPr>
        </p:nvSpPr>
        <p:spPr>
          <a:xfrm>
            <a:off x="415600" y="1688433"/>
            <a:ext cx="11360800" cy="4403600"/>
          </a:xfrm>
          <a:prstGeom prst="rect">
            <a:avLst/>
          </a:prstGeom>
        </p:spPr>
        <p:txBody>
          <a:bodyPr spcFirstLastPara="1" wrap="square" lIns="91425" tIns="91425" rIns="91425" bIns="91425" anchor="t" anchorCtr="0"/>
          <a:lstStyle>
            <a:lvl1pPr marL="609600" lvl="0" indent="-457200">
              <a:spcBef>
                <a:spcPts val="0"/>
              </a:spcBef>
              <a:spcAft>
                <a:spcPts val="0"/>
              </a:spcAft>
              <a:buSzPts val="1800"/>
              <a:buChar char="●"/>
              <a:defRPr/>
            </a:lvl1pPr>
            <a:lvl2pPr marL="1219200" lvl="1" indent="-423545">
              <a:spcBef>
                <a:spcPts val="2135"/>
              </a:spcBef>
              <a:spcAft>
                <a:spcPts val="0"/>
              </a:spcAft>
              <a:buSzPts val="1400"/>
              <a:buChar char="○"/>
              <a:defRPr/>
            </a:lvl2pPr>
            <a:lvl3pPr marL="1828800" lvl="2" indent="-423545">
              <a:spcBef>
                <a:spcPts val="2135"/>
              </a:spcBef>
              <a:spcAft>
                <a:spcPts val="0"/>
              </a:spcAft>
              <a:buSzPts val="1400"/>
              <a:buChar char="■"/>
              <a:defRPr/>
            </a:lvl3pPr>
            <a:lvl4pPr marL="2438400" lvl="3" indent="-423545">
              <a:spcBef>
                <a:spcPts val="2135"/>
              </a:spcBef>
              <a:spcAft>
                <a:spcPts val="0"/>
              </a:spcAft>
              <a:buSzPts val="1400"/>
              <a:buChar char="●"/>
              <a:defRPr/>
            </a:lvl4pPr>
            <a:lvl5pPr marL="3048000" lvl="4" indent="-423545">
              <a:spcBef>
                <a:spcPts val="2135"/>
              </a:spcBef>
              <a:spcAft>
                <a:spcPts val="0"/>
              </a:spcAft>
              <a:buSzPts val="1400"/>
              <a:buChar char="○"/>
              <a:defRPr/>
            </a:lvl5pPr>
            <a:lvl6pPr marL="3657600" lvl="5" indent="-423545">
              <a:spcBef>
                <a:spcPts val="2135"/>
              </a:spcBef>
              <a:spcAft>
                <a:spcPts val="0"/>
              </a:spcAft>
              <a:buSzPts val="1400"/>
              <a:buChar char="■"/>
              <a:defRPr/>
            </a:lvl6pPr>
            <a:lvl7pPr marL="4267200" lvl="6" indent="-423545">
              <a:spcBef>
                <a:spcPts val="2135"/>
              </a:spcBef>
              <a:spcAft>
                <a:spcPts val="0"/>
              </a:spcAft>
              <a:buSzPts val="1400"/>
              <a:buChar char="●"/>
              <a:defRPr/>
            </a:lvl7pPr>
            <a:lvl8pPr marL="4876800" lvl="7" indent="-423545">
              <a:spcBef>
                <a:spcPts val="2135"/>
              </a:spcBef>
              <a:spcAft>
                <a:spcPts val="0"/>
              </a:spcAft>
              <a:buSzPts val="1400"/>
              <a:buChar char="○"/>
              <a:defRPr/>
            </a:lvl8pPr>
            <a:lvl9pPr marL="5486400" lvl="8" indent="-423545">
              <a:spcBef>
                <a:spcPts val="2135"/>
              </a:spcBef>
              <a:spcAft>
                <a:spcPts val="2135"/>
              </a:spcAft>
              <a:buSzPts val="1400"/>
              <a:buChar char="■"/>
              <a:defRPr/>
            </a:lvl9pPr>
          </a:lstStyle>
          <a:p>
            <a:endParaRPr/>
          </a:p>
        </p:txBody>
      </p:sp>
      <p:sp>
        <p:nvSpPr>
          <p:cNvPr id="29" name="Google Shape;2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415600" y="593367"/>
            <a:ext cx="11360800" cy="9432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415600" y="1688233"/>
            <a:ext cx="5333200" cy="4403600"/>
          </a:xfrm>
          <a:prstGeom prst="rect">
            <a:avLst/>
          </a:prstGeom>
        </p:spPr>
        <p:txBody>
          <a:bodyPr spcFirstLastPara="1" wrap="square" lIns="91425" tIns="91425" rIns="91425" bIns="91425" anchor="t" anchorCtr="0"/>
          <a:lstStyle>
            <a:lvl1pPr marL="609600" lvl="0" indent="-423545">
              <a:spcBef>
                <a:spcPts val="0"/>
              </a:spcBef>
              <a:spcAft>
                <a:spcPts val="0"/>
              </a:spcAft>
              <a:buSzPts val="1400"/>
              <a:buChar char="●"/>
              <a:defRPr sz="1865"/>
            </a:lvl1pPr>
            <a:lvl2pPr marL="1219200" lvl="1" indent="-406400">
              <a:spcBef>
                <a:spcPts val="2135"/>
              </a:spcBef>
              <a:spcAft>
                <a:spcPts val="0"/>
              </a:spcAft>
              <a:buSzPts val="1200"/>
              <a:buChar char="○"/>
              <a:defRPr sz="1600"/>
            </a:lvl2pPr>
            <a:lvl3pPr marL="1828800" lvl="2" indent="-406400">
              <a:spcBef>
                <a:spcPts val="2135"/>
              </a:spcBef>
              <a:spcAft>
                <a:spcPts val="0"/>
              </a:spcAft>
              <a:buSzPts val="1200"/>
              <a:buChar char="■"/>
              <a:defRPr sz="1600"/>
            </a:lvl3pPr>
            <a:lvl4pPr marL="2438400" lvl="3" indent="-406400">
              <a:spcBef>
                <a:spcPts val="2135"/>
              </a:spcBef>
              <a:spcAft>
                <a:spcPts val="0"/>
              </a:spcAft>
              <a:buSzPts val="1200"/>
              <a:buChar char="●"/>
              <a:defRPr sz="1600"/>
            </a:lvl4pPr>
            <a:lvl5pPr marL="3048000" lvl="4" indent="-406400">
              <a:spcBef>
                <a:spcPts val="2135"/>
              </a:spcBef>
              <a:spcAft>
                <a:spcPts val="0"/>
              </a:spcAft>
              <a:buSzPts val="1200"/>
              <a:buChar char="○"/>
              <a:defRPr sz="1600"/>
            </a:lvl5pPr>
            <a:lvl6pPr marL="3657600" lvl="5" indent="-406400">
              <a:spcBef>
                <a:spcPts val="2135"/>
              </a:spcBef>
              <a:spcAft>
                <a:spcPts val="0"/>
              </a:spcAft>
              <a:buSzPts val="1200"/>
              <a:buChar char="■"/>
              <a:defRPr sz="1600"/>
            </a:lvl6pPr>
            <a:lvl7pPr marL="4267200" lvl="6" indent="-406400">
              <a:spcBef>
                <a:spcPts val="2135"/>
              </a:spcBef>
              <a:spcAft>
                <a:spcPts val="0"/>
              </a:spcAft>
              <a:buSzPts val="1200"/>
              <a:buChar char="●"/>
              <a:defRPr sz="1600"/>
            </a:lvl7pPr>
            <a:lvl8pPr marL="4876800" lvl="7" indent="-406400">
              <a:spcBef>
                <a:spcPts val="2135"/>
              </a:spcBef>
              <a:spcAft>
                <a:spcPts val="0"/>
              </a:spcAft>
              <a:buSzPts val="1200"/>
              <a:buChar char="○"/>
              <a:defRPr sz="1600"/>
            </a:lvl8pPr>
            <a:lvl9pPr marL="5486400" lvl="8" indent="-406400">
              <a:spcBef>
                <a:spcPts val="2135"/>
              </a:spcBef>
              <a:spcAft>
                <a:spcPts val="2135"/>
              </a:spcAft>
              <a:buSzPts val="1200"/>
              <a:buChar char="■"/>
              <a:defRPr sz="1600"/>
            </a:lvl9pPr>
          </a:lstStyle>
          <a:p>
            <a:endParaRPr/>
          </a:p>
        </p:txBody>
      </p:sp>
      <p:sp>
        <p:nvSpPr>
          <p:cNvPr id="33" name="Google Shape;33;p5"/>
          <p:cNvSpPr txBox="1">
            <a:spLocks noGrp="1"/>
          </p:cNvSpPr>
          <p:nvPr>
            <p:ph type="body" idx="2"/>
          </p:nvPr>
        </p:nvSpPr>
        <p:spPr>
          <a:xfrm>
            <a:off x="6443200" y="1688233"/>
            <a:ext cx="5333200" cy="4403600"/>
          </a:xfrm>
          <a:prstGeom prst="rect">
            <a:avLst/>
          </a:prstGeom>
        </p:spPr>
        <p:txBody>
          <a:bodyPr spcFirstLastPara="1" wrap="square" lIns="91425" tIns="91425" rIns="91425" bIns="91425" anchor="t" anchorCtr="0"/>
          <a:lstStyle>
            <a:lvl1pPr marL="609600" lvl="0" indent="-423545">
              <a:spcBef>
                <a:spcPts val="0"/>
              </a:spcBef>
              <a:spcAft>
                <a:spcPts val="0"/>
              </a:spcAft>
              <a:buSzPts val="1400"/>
              <a:buChar char="●"/>
              <a:defRPr sz="1865"/>
            </a:lvl1pPr>
            <a:lvl2pPr marL="1219200" lvl="1" indent="-406400">
              <a:spcBef>
                <a:spcPts val="2135"/>
              </a:spcBef>
              <a:spcAft>
                <a:spcPts val="0"/>
              </a:spcAft>
              <a:buSzPts val="1200"/>
              <a:buChar char="○"/>
              <a:defRPr sz="1600"/>
            </a:lvl2pPr>
            <a:lvl3pPr marL="1828800" lvl="2" indent="-406400">
              <a:spcBef>
                <a:spcPts val="2135"/>
              </a:spcBef>
              <a:spcAft>
                <a:spcPts val="0"/>
              </a:spcAft>
              <a:buSzPts val="1200"/>
              <a:buChar char="■"/>
              <a:defRPr sz="1600"/>
            </a:lvl3pPr>
            <a:lvl4pPr marL="2438400" lvl="3" indent="-406400">
              <a:spcBef>
                <a:spcPts val="2135"/>
              </a:spcBef>
              <a:spcAft>
                <a:spcPts val="0"/>
              </a:spcAft>
              <a:buSzPts val="1200"/>
              <a:buChar char="●"/>
              <a:defRPr sz="1600"/>
            </a:lvl4pPr>
            <a:lvl5pPr marL="3048000" lvl="4" indent="-406400">
              <a:spcBef>
                <a:spcPts val="2135"/>
              </a:spcBef>
              <a:spcAft>
                <a:spcPts val="0"/>
              </a:spcAft>
              <a:buSzPts val="1200"/>
              <a:buChar char="○"/>
              <a:defRPr sz="1600"/>
            </a:lvl5pPr>
            <a:lvl6pPr marL="3657600" lvl="5" indent="-406400">
              <a:spcBef>
                <a:spcPts val="2135"/>
              </a:spcBef>
              <a:spcAft>
                <a:spcPts val="0"/>
              </a:spcAft>
              <a:buSzPts val="1200"/>
              <a:buChar char="■"/>
              <a:defRPr sz="1600"/>
            </a:lvl6pPr>
            <a:lvl7pPr marL="4267200" lvl="6" indent="-406400">
              <a:spcBef>
                <a:spcPts val="2135"/>
              </a:spcBef>
              <a:spcAft>
                <a:spcPts val="0"/>
              </a:spcAft>
              <a:buSzPts val="1200"/>
              <a:buChar char="●"/>
              <a:defRPr sz="1600"/>
            </a:lvl7pPr>
            <a:lvl8pPr marL="4876800" lvl="7" indent="-406400">
              <a:spcBef>
                <a:spcPts val="2135"/>
              </a:spcBef>
              <a:spcAft>
                <a:spcPts val="0"/>
              </a:spcAft>
              <a:buSzPts val="1200"/>
              <a:buChar char="○"/>
              <a:defRPr sz="1600"/>
            </a:lvl8pPr>
            <a:lvl9pPr marL="5486400" lvl="8" indent="-406400">
              <a:spcBef>
                <a:spcPts val="2135"/>
              </a:spcBef>
              <a:spcAft>
                <a:spcPts val="2135"/>
              </a:spcAft>
              <a:buSzPts val="1200"/>
              <a:buChar char="■"/>
              <a:defRPr sz="1600"/>
            </a:lvl9pPr>
          </a:lstStyle>
          <a:p>
            <a:endParaRPr/>
          </a:p>
        </p:txBody>
      </p:sp>
      <p:sp>
        <p:nvSpPr>
          <p:cNvPr id="34" name="Google Shape;3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15600" y="593367"/>
            <a:ext cx="11360800" cy="9432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7" name="Google Shape;37;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40" name="Google Shape;4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lstStyle>
            <a:lvl1pPr marL="609600" lvl="0" indent="-406400">
              <a:spcBef>
                <a:spcPts val="0"/>
              </a:spcBef>
              <a:spcAft>
                <a:spcPts val="0"/>
              </a:spcAft>
              <a:buSzPts val="1200"/>
              <a:buChar char="●"/>
              <a:defRPr sz="1600"/>
            </a:lvl1pPr>
            <a:lvl2pPr marL="1219200" lvl="1" indent="-406400">
              <a:spcBef>
                <a:spcPts val="2135"/>
              </a:spcBef>
              <a:spcAft>
                <a:spcPts val="0"/>
              </a:spcAft>
              <a:buSzPts val="1200"/>
              <a:buChar char="○"/>
              <a:defRPr sz="1600"/>
            </a:lvl2pPr>
            <a:lvl3pPr marL="1828800" lvl="2" indent="-406400">
              <a:spcBef>
                <a:spcPts val="2135"/>
              </a:spcBef>
              <a:spcAft>
                <a:spcPts val="0"/>
              </a:spcAft>
              <a:buSzPts val="1200"/>
              <a:buChar char="■"/>
              <a:defRPr sz="1600"/>
            </a:lvl3pPr>
            <a:lvl4pPr marL="2438400" lvl="3" indent="-406400">
              <a:spcBef>
                <a:spcPts val="2135"/>
              </a:spcBef>
              <a:spcAft>
                <a:spcPts val="0"/>
              </a:spcAft>
              <a:buSzPts val="1200"/>
              <a:buChar char="●"/>
              <a:defRPr sz="1600"/>
            </a:lvl4pPr>
            <a:lvl5pPr marL="3048000" lvl="4" indent="-406400">
              <a:spcBef>
                <a:spcPts val="2135"/>
              </a:spcBef>
              <a:spcAft>
                <a:spcPts val="0"/>
              </a:spcAft>
              <a:buSzPts val="1200"/>
              <a:buChar char="○"/>
              <a:defRPr sz="1600"/>
            </a:lvl5pPr>
            <a:lvl6pPr marL="3657600" lvl="5" indent="-406400">
              <a:spcBef>
                <a:spcPts val="2135"/>
              </a:spcBef>
              <a:spcAft>
                <a:spcPts val="0"/>
              </a:spcAft>
              <a:buSzPts val="1200"/>
              <a:buChar char="■"/>
              <a:defRPr sz="1600"/>
            </a:lvl6pPr>
            <a:lvl7pPr marL="4267200" lvl="6" indent="-406400">
              <a:spcBef>
                <a:spcPts val="2135"/>
              </a:spcBef>
              <a:spcAft>
                <a:spcPts val="0"/>
              </a:spcAft>
              <a:buSzPts val="1200"/>
              <a:buChar char="●"/>
              <a:defRPr sz="1600"/>
            </a:lvl7pPr>
            <a:lvl8pPr marL="4876800" lvl="7" indent="-406400">
              <a:spcBef>
                <a:spcPts val="2135"/>
              </a:spcBef>
              <a:spcAft>
                <a:spcPts val="0"/>
              </a:spcAft>
              <a:buSzPts val="1200"/>
              <a:buChar char="○"/>
              <a:defRPr sz="1600"/>
            </a:lvl8pPr>
            <a:lvl9pPr marL="5486400" lvl="8" indent="-406400">
              <a:spcBef>
                <a:spcPts val="2135"/>
              </a:spcBef>
              <a:spcAft>
                <a:spcPts val="2135"/>
              </a:spcAft>
              <a:buSzPts val="1200"/>
              <a:buChar char="■"/>
              <a:defRPr sz="1600"/>
            </a:lvl9pPr>
          </a:lstStyle>
          <a:p>
            <a:endParaRPr/>
          </a:p>
        </p:txBody>
      </p:sp>
      <p:sp>
        <p:nvSpPr>
          <p:cNvPr id="41" name="Google Shape;4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653667" y="701800"/>
            <a:ext cx="7484800" cy="5454400"/>
          </a:xfrm>
          <a:prstGeom prst="rect">
            <a:avLst/>
          </a:prstGeom>
        </p:spPr>
        <p:txBody>
          <a:bodyPr spcFirstLastPara="1" wrap="square" lIns="91425" tIns="91425" rIns="91425" bIns="91425" anchor="ctr" anchorCtr="0"/>
          <a:lstStyle>
            <a:lvl1pPr lvl="0">
              <a:spcBef>
                <a:spcPts val="0"/>
              </a:spcBef>
              <a:spcAft>
                <a:spcPts val="0"/>
              </a:spcAft>
              <a:buClr>
                <a:schemeClr val="dk2"/>
              </a:buClr>
              <a:buSzPts val="5400"/>
              <a:buNone/>
              <a:defRPr sz="7200" b="0">
                <a:solidFill>
                  <a:schemeClr val="dk2"/>
                </a:solidFill>
              </a:defRPr>
            </a:lvl1pPr>
            <a:lvl2pPr lvl="1">
              <a:spcBef>
                <a:spcPts val="0"/>
              </a:spcBef>
              <a:spcAft>
                <a:spcPts val="0"/>
              </a:spcAft>
              <a:buClr>
                <a:schemeClr val="dk2"/>
              </a:buClr>
              <a:buSzPts val="5400"/>
              <a:buNone/>
              <a:defRPr sz="7200" b="0">
                <a:solidFill>
                  <a:schemeClr val="dk2"/>
                </a:solidFill>
              </a:defRPr>
            </a:lvl2pPr>
            <a:lvl3pPr lvl="2">
              <a:spcBef>
                <a:spcPts val="0"/>
              </a:spcBef>
              <a:spcAft>
                <a:spcPts val="0"/>
              </a:spcAft>
              <a:buClr>
                <a:schemeClr val="dk2"/>
              </a:buClr>
              <a:buSzPts val="5400"/>
              <a:buNone/>
              <a:defRPr sz="7200" b="0">
                <a:solidFill>
                  <a:schemeClr val="dk2"/>
                </a:solidFill>
              </a:defRPr>
            </a:lvl3pPr>
            <a:lvl4pPr lvl="3">
              <a:spcBef>
                <a:spcPts val="0"/>
              </a:spcBef>
              <a:spcAft>
                <a:spcPts val="0"/>
              </a:spcAft>
              <a:buClr>
                <a:schemeClr val="dk2"/>
              </a:buClr>
              <a:buSzPts val="5400"/>
              <a:buNone/>
              <a:defRPr sz="7200" b="0">
                <a:solidFill>
                  <a:schemeClr val="dk2"/>
                </a:solidFill>
              </a:defRPr>
            </a:lvl4pPr>
            <a:lvl5pPr lvl="4">
              <a:spcBef>
                <a:spcPts val="0"/>
              </a:spcBef>
              <a:spcAft>
                <a:spcPts val="0"/>
              </a:spcAft>
              <a:buClr>
                <a:schemeClr val="dk2"/>
              </a:buClr>
              <a:buSzPts val="5400"/>
              <a:buNone/>
              <a:defRPr sz="7200" b="0">
                <a:solidFill>
                  <a:schemeClr val="dk2"/>
                </a:solidFill>
              </a:defRPr>
            </a:lvl5pPr>
            <a:lvl6pPr lvl="5">
              <a:spcBef>
                <a:spcPts val="0"/>
              </a:spcBef>
              <a:spcAft>
                <a:spcPts val="0"/>
              </a:spcAft>
              <a:buClr>
                <a:schemeClr val="dk2"/>
              </a:buClr>
              <a:buSzPts val="5400"/>
              <a:buNone/>
              <a:defRPr sz="7200" b="0">
                <a:solidFill>
                  <a:schemeClr val="dk2"/>
                </a:solidFill>
              </a:defRPr>
            </a:lvl6pPr>
            <a:lvl7pPr lvl="6">
              <a:spcBef>
                <a:spcPts val="0"/>
              </a:spcBef>
              <a:spcAft>
                <a:spcPts val="0"/>
              </a:spcAft>
              <a:buClr>
                <a:schemeClr val="dk2"/>
              </a:buClr>
              <a:buSzPts val="5400"/>
              <a:buNone/>
              <a:defRPr sz="7200" b="0">
                <a:solidFill>
                  <a:schemeClr val="dk2"/>
                </a:solidFill>
              </a:defRPr>
            </a:lvl7pPr>
            <a:lvl8pPr lvl="7">
              <a:spcBef>
                <a:spcPts val="0"/>
              </a:spcBef>
              <a:spcAft>
                <a:spcPts val="0"/>
              </a:spcAft>
              <a:buClr>
                <a:schemeClr val="dk2"/>
              </a:buClr>
              <a:buSzPts val="5400"/>
              <a:buNone/>
              <a:defRPr sz="7200" b="0">
                <a:solidFill>
                  <a:schemeClr val="dk2"/>
                </a:solidFill>
              </a:defRPr>
            </a:lvl8pPr>
            <a:lvl9pPr lvl="8">
              <a:spcBef>
                <a:spcPts val="0"/>
              </a:spcBef>
              <a:spcAft>
                <a:spcPts val="0"/>
              </a:spcAft>
              <a:buClr>
                <a:schemeClr val="dk2"/>
              </a:buClr>
              <a:buSzPts val="5400"/>
              <a:buNone/>
              <a:defRPr sz="7200" b="0">
                <a:solidFill>
                  <a:schemeClr val="dk2"/>
                </a:solidFill>
              </a:defRPr>
            </a:lvl9pPr>
          </a:lstStyle>
          <a:p>
            <a:endParaRPr/>
          </a:p>
        </p:txBody>
      </p:sp>
      <p:sp>
        <p:nvSpPr>
          <p:cNvPr id="44" name="Google Shape;4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5"/>
        <p:cNvGrpSpPr/>
        <p:nvPr/>
      </p:nvGrpSpPr>
      <p:grpSpPr>
        <a:xfrm>
          <a:off x="0" y="0"/>
          <a:ext cx="0" cy="0"/>
          <a:chOff x="0" y="0"/>
          <a:chExt cx="0" cy="0"/>
        </a:xfrm>
      </p:grpSpPr>
      <p:sp>
        <p:nvSpPr>
          <p:cNvPr id="46" name="Google Shape;46;p9"/>
          <p:cNvSpPr/>
          <p:nvPr/>
        </p:nvSpPr>
        <p:spPr>
          <a:xfrm>
            <a:off x="6096000" y="0"/>
            <a:ext cx="6096000" cy="68580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90"/>
          </a:p>
        </p:txBody>
      </p:sp>
      <p:cxnSp>
        <p:nvCxnSpPr>
          <p:cNvPr id="47" name="Google Shape;47;p9"/>
          <p:cNvCxnSpPr/>
          <p:nvPr/>
        </p:nvCxnSpPr>
        <p:spPr>
          <a:xfrm>
            <a:off x="6706233" y="5994000"/>
            <a:ext cx="6244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354000" y="1386233"/>
            <a:ext cx="5393600" cy="2234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49" name="Google Shape;49;p9"/>
          <p:cNvSpPr txBox="1">
            <a:spLocks noGrp="1"/>
          </p:cNvSpPr>
          <p:nvPr>
            <p:ph type="subTitle" idx="1"/>
          </p:nvPr>
        </p:nvSpPr>
        <p:spPr>
          <a:xfrm>
            <a:off x="354000" y="3635833"/>
            <a:ext cx="5393600" cy="16468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lstStyle>
            <a:lvl1pPr marL="609600" lvl="0" indent="-457200">
              <a:spcBef>
                <a:spcPts val="0"/>
              </a:spcBef>
              <a:spcAft>
                <a:spcPts val="0"/>
              </a:spcAft>
              <a:buClr>
                <a:schemeClr val="lt1"/>
              </a:buClr>
              <a:buSzPts val="1800"/>
              <a:buChar char="●"/>
              <a:defRPr>
                <a:solidFill>
                  <a:schemeClr val="lt1"/>
                </a:solidFill>
              </a:defRPr>
            </a:lvl1pPr>
            <a:lvl2pPr marL="1219200" lvl="1" indent="-423545">
              <a:spcBef>
                <a:spcPts val="2135"/>
              </a:spcBef>
              <a:spcAft>
                <a:spcPts val="0"/>
              </a:spcAft>
              <a:buClr>
                <a:schemeClr val="lt1"/>
              </a:buClr>
              <a:buSzPts val="1400"/>
              <a:buChar char="○"/>
              <a:defRPr>
                <a:solidFill>
                  <a:schemeClr val="lt1"/>
                </a:solidFill>
              </a:defRPr>
            </a:lvl2pPr>
            <a:lvl3pPr marL="1828800" lvl="2" indent="-423545">
              <a:spcBef>
                <a:spcPts val="2135"/>
              </a:spcBef>
              <a:spcAft>
                <a:spcPts val="0"/>
              </a:spcAft>
              <a:buClr>
                <a:schemeClr val="lt1"/>
              </a:buClr>
              <a:buSzPts val="1400"/>
              <a:buChar char="■"/>
              <a:defRPr>
                <a:solidFill>
                  <a:schemeClr val="lt1"/>
                </a:solidFill>
              </a:defRPr>
            </a:lvl3pPr>
            <a:lvl4pPr marL="2438400" lvl="3" indent="-423545">
              <a:spcBef>
                <a:spcPts val="2135"/>
              </a:spcBef>
              <a:spcAft>
                <a:spcPts val="0"/>
              </a:spcAft>
              <a:buClr>
                <a:schemeClr val="lt1"/>
              </a:buClr>
              <a:buSzPts val="1400"/>
              <a:buChar char="●"/>
              <a:defRPr>
                <a:solidFill>
                  <a:schemeClr val="lt1"/>
                </a:solidFill>
              </a:defRPr>
            </a:lvl4pPr>
            <a:lvl5pPr marL="3048000" lvl="4" indent="-423545">
              <a:spcBef>
                <a:spcPts val="2135"/>
              </a:spcBef>
              <a:spcAft>
                <a:spcPts val="0"/>
              </a:spcAft>
              <a:buClr>
                <a:schemeClr val="lt1"/>
              </a:buClr>
              <a:buSzPts val="1400"/>
              <a:buChar char="○"/>
              <a:defRPr>
                <a:solidFill>
                  <a:schemeClr val="lt1"/>
                </a:solidFill>
              </a:defRPr>
            </a:lvl5pPr>
            <a:lvl6pPr marL="3657600" lvl="5" indent="-423545">
              <a:spcBef>
                <a:spcPts val="2135"/>
              </a:spcBef>
              <a:spcAft>
                <a:spcPts val="0"/>
              </a:spcAft>
              <a:buClr>
                <a:schemeClr val="lt1"/>
              </a:buClr>
              <a:buSzPts val="1400"/>
              <a:buChar char="■"/>
              <a:defRPr>
                <a:solidFill>
                  <a:schemeClr val="lt1"/>
                </a:solidFill>
              </a:defRPr>
            </a:lvl6pPr>
            <a:lvl7pPr marL="4267200" lvl="6" indent="-423545">
              <a:spcBef>
                <a:spcPts val="2135"/>
              </a:spcBef>
              <a:spcAft>
                <a:spcPts val="0"/>
              </a:spcAft>
              <a:buClr>
                <a:schemeClr val="lt1"/>
              </a:buClr>
              <a:buSzPts val="1400"/>
              <a:buChar char="●"/>
              <a:defRPr>
                <a:solidFill>
                  <a:schemeClr val="lt1"/>
                </a:solidFill>
              </a:defRPr>
            </a:lvl7pPr>
            <a:lvl8pPr marL="4876800" lvl="7" indent="-423545">
              <a:spcBef>
                <a:spcPts val="2135"/>
              </a:spcBef>
              <a:spcAft>
                <a:spcPts val="0"/>
              </a:spcAft>
              <a:buClr>
                <a:schemeClr val="lt1"/>
              </a:buClr>
              <a:buSzPts val="1400"/>
              <a:buChar char="○"/>
              <a:defRPr>
                <a:solidFill>
                  <a:schemeClr val="lt1"/>
                </a:solidFill>
              </a:defRPr>
            </a:lvl8pPr>
            <a:lvl9pPr marL="5486400" lvl="8" indent="-423545">
              <a:spcBef>
                <a:spcPts val="2135"/>
              </a:spcBef>
              <a:spcAft>
                <a:spcPts val="2135"/>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GB" smtClean="0"/>
              <a:t>‹#›</a:t>
            </a:fld>
            <a:endParaRPr lang="en-GB"/>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Non Compliance Related To Ind AS</a:t>
            </a:r>
          </a:p>
        </p:txBody>
      </p:sp>
      <p:sp>
        <p:nvSpPr>
          <p:cNvPr id="6" name="Slide Number Placeholder 5"/>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415600" y="5640967"/>
            <a:ext cx="7998400" cy="798400"/>
          </a:xfrm>
          <a:prstGeom prst="rect">
            <a:avLst/>
          </a:prstGeom>
        </p:spPr>
        <p:txBody>
          <a:bodyPr spcFirstLastPara="1" wrap="square" lIns="91425" tIns="91425" rIns="91425" bIns="91425" anchor="ctr" anchorCtr="0"/>
          <a:lstStyle>
            <a:lvl1pPr marL="609600" lvl="0" indent="-304800">
              <a:lnSpc>
                <a:spcPct val="100000"/>
              </a:lnSpc>
              <a:spcBef>
                <a:spcPts val="0"/>
              </a:spcBef>
              <a:spcAft>
                <a:spcPts val="0"/>
              </a:spcAft>
              <a:buSzPts val="2400"/>
              <a:buFont typeface="PT Sans Narrow"/>
              <a:buNone/>
              <a:defRPr sz="32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55"/>
        <p:cNvGrpSpPr/>
        <p:nvPr/>
      </p:nvGrpSpPr>
      <p:grpSpPr>
        <a:xfrm>
          <a:off x="0" y="0"/>
          <a:ext cx="0" cy="0"/>
          <a:chOff x="0" y="0"/>
          <a:chExt cx="0" cy="0"/>
        </a:xfrm>
      </p:grpSpPr>
      <p:sp>
        <p:nvSpPr>
          <p:cNvPr id="56" name="Google Shape;56;p11"/>
          <p:cNvSpPr/>
          <p:nvPr/>
        </p:nvSpPr>
        <p:spPr>
          <a:xfrm>
            <a:off x="-100" y="6727600"/>
            <a:ext cx="12192000" cy="13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90"/>
          </a:p>
        </p:txBody>
      </p:sp>
      <p:sp>
        <p:nvSpPr>
          <p:cNvPr id="57" name="Google Shape;57;p11"/>
          <p:cNvSpPr txBox="1">
            <a:spLocks noGrp="1"/>
          </p:cNvSpPr>
          <p:nvPr>
            <p:ph type="title" hasCustomPrompt="1"/>
          </p:nvPr>
        </p:nvSpPr>
        <p:spPr>
          <a:xfrm>
            <a:off x="415600" y="1739800"/>
            <a:ext cx="11360800" cy="2051200"/>
          </a:xfrm>
          <a:prstGeom prst="rect">
            <a:avLst/>
          </a:prstGeom>
        </p:spPr>
        <p:txBody>
          <a:bodyPr spcFirstLastPara="1" wrap="square" lIns="91425" tIns="91425" rIns="91425" bIns="91425" anchor="ctr" anchorCtr="0"/>
          <a:lstStyle>
            <a:lvl1pPr lvl="0" algn="ctr">
              <a:spcBef>
                <a:spcPts val="0"/>
              </a:spcBef>
              <a:spcAft>
                <a:spcPts val="0"/>
              </a:spcAft>
              <a:buClr>
                <a:schemeClr val="accent3"/>
              </a:buClr>
              <a:buSzPts val="13000"/>
              <a:buNone/>
              <a:defRPr sz="17335">
                <a:solidFill>
                  <a:schemeClr val="accent3"/>
                </a:solidFill>
              </a:defRPr>
            </a:lvl1pPr>
            <a:lvl2pPr lvl="1" algn="ctr">
              <a:spcBef>
                <a:spcPts val="0"/>
              </a:spcBef>
              <a:spcAft>
                <a:spcPts val="0"/>
              </a:spcAft>
              <a:buClr>
                <a:schemeClr val="accent3"/>
              </a:buClr>
              <a:buSzPts val="13000"/>
              <a:buNone/>
              <a:defRPr sz="17335">
                <a:solidFill>
                  <a:schemeClr val="accent3"/>
                </a:solidFill>
              </a:defRPr>
            </a:lvl2pPr>
            <a:lvl3pPr lvl="2" algn="ctr">
              <a:spcBef>
                <a:spcPts val="0"/>
              </a:spcBef>
              <a:spcAft>
                <a:spcPts val="0"/>
              </a:spcAft>
              <a:buClr>
                <a:schemeClr val="accent3"/>
              </a:buClr>
              <a:buSzPts val="13000"/>
              <a:buNone/>
              <a:defRPr sz="17335">
                <a:solidFill>
                  <a:schemeClr val="accent3"/>
                </a:solidFill>
              </a:defRPr>
            </a:lvl3pPr>
            <a:lvl4pPr lvl="3" algn="ctr">
              <a:spcBef>
                <a:spcPts val="0"/>
              </a:spcBef>
              <a:spcAft>
                <a:spcPts val="0"/>
              </a:spcAft>
              <a:buClr>
                <a:schemeClr val="accent3"/>
              </a:buClr>
              <a:buSzPts val="13000"/>
              <a:buNone/>
              <a:defRPr sz="17335">
                <a:solidFill>
                  <a:schemeClr val="accent3"/>
                </a:solidFill>
              </a:defRPr>
            </a:lvl4pPr>
            <a:lvl5pPr lvl="4" algn="ctr">
              <a:spcBef>
                <a:spcPts val="0"/>
              </a:spcBef>
              <a:spcAft>
                <a:spcPts val="0"/>
              </a:spcAft>
              <a:buClr>
                <a:schemeClr val="accent3"/>
              </a:buClr>
              <a:buSzPts val="13000"/>
              <a:buNone/>
              <a:defRPr sz="17335">
                <a:solidFill>
                  <a:schemeClr val="accent3"/>
                </a:solidFill>
              </a:defRPr>
            </a:lvl5pPr>
            <a:lvl6pPr lvl="5" algn="ctr">
              <a:spcBef>
                <a:spcPts val="0"/>
              </a:spcBef>
              <a:spcAft>
                <a:spcPts val="0"/>
              </a:spcAft>
              <a:buClr>
                <a:schemeClr val="accent3"/>
              </a:buClr>
              <a:buSzPts val="13000"/>
              <a:buNone/>
              <a:defRPr sz="17335">
                <a:solidFill>
                  <a:schemeClr val="accent3"/>
                </a:solidFill>
              </a:defRPr>
            </a:lvl6pPr>
            <a:lvl7pPr lvl="6" algn="ctr">
              <a:spcBef>
                <a:spcPts val="0"/>
              </a:spcBef>
              <a:spcAft>
                <a:spcPts val="0"/>
              </a:spcAft>
              <a:buClr>
                <a:schemeClr val="accent3"/>
              </a:buClr>
              <a:buSzPts val="13000"/>
              <a:buNone/>
              <a:defRPr sz="17335">
                <a:solidFill>
                  <a:schemeClr val="accent3"/>
                </a:solidFill>
              </a:defRPr>
            </a:lvl7pPr>
            <a:lvl8pPr lvl="7" algn="ctr">
              <a:spcBef>
                <a:spcPts val="0"/>
              </a:spcBef>
              <a:spcAft>
                <a:spcPts val="0"/>
              </a:spcAft>
              <a:buClr>
                <a:schemeClr val="accent3"/>
              </a:buClr>
              <a:buSzPts val="13000"/>
              <a:buNone/>
              <a:defRPr sz="17335">
                <a:solidFill>
                  <a:schemeClr val="accent3"/>
                </a:solidFill>
              </a:defRPr>
            </a:lvl8pPr>
            <a:lvl9pPr lvl="8" algn="ctr">
              <a:spcBef>
                <a:spcPts val="0"/>
              </a:spcBef>
              <a:spcAft>
                <a:spcPts val="0"/>
              </a:spcAft>
              <a:buClr>
                <a:schemeClr val="accent3"/>
              </a:buClr>
              <a:buSzPts val="13000"/>
              <a:buNone/>
              <a:defRPr sz="17335">
                <a:solidFill>
                  <a:schemeClr val="accent3"/>
                </a:solidFill>
              </a:defRPr>
            </a:lvl9pPr>
          </a:lstStyle>
          <a:p>
            <a:r>
              <a:t>xx%</a:t>
            </a:r>
          </a:p>
        </p:txBody>
      </p:sp>
      <p:sp>
        <p:nvSpPr>
          <p:cNvPr id="58" name="Google Shape;58;p11"/>
          <p:cNvSpPr txBox="1">
            <a:spLocks noGrp="1"/>
          </p:cNvSpPr>
          <p:nvPr>
            <p:ph type="body" idx="1"/>
          </p:nvPr>
        </p:nvSpPr>
        <p:spPr>
          <a:xfrm>
            <a:off x="415600" y="3994200"/>
            <a:ext cx="11360800" cy="1428800"/>
          </a:xfrm>
          <a:prstGeom prst="rect">
            <a:avLst/>
          </a:prstGeom>
        </p:spPr>
        <p:txBody>
          <a:bodyPr spcFirstLastPara="1" wrap="square" lIns="91425" tIns="91425" rIns="91425" bIns="91425" anchor="t" anchorCtr="0"/>
          <a:lstStyle>
            <a:lvl1pPr marL="609600" lvl="0" indent="-457200" algn="ctr">
              <a:spcBef>
                <a:spcPts val="0"/>
              </a:spcBef>
              <a:spcAft>
                <a:spcPts val="0"/>
              </a:spcAft>
              <a:buSzPts val="1800"/>
              <a:buChar char="●"/>
              <a:defRPr/>
            </a:lvl1pPr>
            <a:lvl2pPr marL="1219200" lvl="1" indent="-423545" algn="ctr">
              <a:spcBef>
                <a:spcPts val="2135"/>
              </a:spcBef>
              <a:spcAft>
                <a:spcPts val="0"/>
              </a:spcAft>
              <a:buSzPts val="1400"/>
              <a:buChar char="○"/>
              <a:defRPr/>
            </a:lvl2pPr>
            <a:lvl3pPr marL="1828800" lvl="2" indent="-423545" algn="ctr">
              <a:spcBef>
                <a:spcPts val="2135"/>
              </a:spcBef>
              <a:spcAft>
                <a:spcPts val="0"/>
              </a:spcAft>
              <a:buSzPts val="1400"/>
              <a:buChar char="■"/>
              <a:defRPr/>
            </a:lvl3pPr>
            <a:lvl4pPr marL="2438400" lvl="3" indent="-423545" algn="ctr">
              <a:spcBef>
                <a:spcPts val="2135"/>
              </a:spcBef>
              <a:spcAft>
                <a:spcPts val="0"/>
              </a:spcAft>
              <a:buSzPts val="1400"/>
              <a:buChar char="●"/>
              <a:defRPr/>
            </a:lvl4pPr>
            <a:lvl5pPr marL="3048000" lvl="4" indent="-423545" algn="ctr">
              <a:spcBef>
                <a:spcPts val="2135"/>
              </a:spcBef>
              <a:spcAft>
                <a:spcPts val="0"/>
              </a:spcAft>
              <a:buSzPts val="1400"/>
              <a:buChar char="○"/>
              <a:defRPr/>
            </a:lvl5pPr>
            <a:lvl6pPr marL="3657600" lvl="5" indent="-423545" algn="ctr">
              <a:spcBef>
                <a:spcPts val="2135"/>
              </a:spcBef>
              <a:spcAft>
                <a:spcPts val="0"/>
              </a:spcAft>
              <a:buSzPts val="1400"/>
              <a:buChar char="■"/>
              <a:defRPr/>
            </a:lvl6pPr>
            <a:lvl7pPr marL="4267200" lvl="6" indent="-423545" algn="ctr">
              <a:spcBef>
                <a:spcPts val="2135"/>
              </a:spcBef>
              <a:spcAft>
                <a:spcPts val="0"/>
              </a:spcAft>
              <a:buSzPts val="1400"/>
              <a:buChar char="●"/>
              <a:defRPr/>
            </a:lvl7pPr>
            <a:lvl8pPr marL="4876800" lvl="7" indent="-423545" algn="ctr">
              <a:spcBef>
                <a:spcPts val="2135"/>
              </a:spcBef>
              <a:spcAft>
                <a:spcPts val="0"/>
              </a:spcAft>
              <a:buSzPts val="1400"/>
              <a:buChar char="○"/>
              <a:defRPr/>
            </a:lvl8pPr>
            <a:lvl9pPr marL="5486400" lvl="8" indent="-423545" algn="ctr">
              <a:spcBef>
                <a:spcPts val="2135"/>
              </a:spcBef>
              <a:spcAft>
                <a:spcPts val="2135"/>
              </a:spcAft>
              <a:buSzPts val="1400"/>
              <a:buChar char="■"/>
              <a:defRPr/>
            </a:lvl9pPr>
          </a:lstStyle>
          <a:p>
            <a:endParaRPr/>
          </a:p>
        </p:txBody>
      </p:sp>
      <p:sp>
        <p:nvSpPr>
          <p:cNvPr id="59" name="Google Shape;59;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60"/>
        <p:cNvGrpSpPr/>
        <p:nvPr/>
      </p:nvGrpSpPr>
      <p:grpSpPr>
        <a:xfrm>
          <a:off x="0" y="0"/>
          <a:ext cx="0" cy="0"/>
          <a:chOff x="0" y="0"/>
          <a:chExt cx="0" cy="0"/>
        </a:xfrm>
      </p:grpSpPr>
      <p:sp>
        <p:nvSpPr>
          <p:cNvPr id="3" name="Rectangle 2"/>
          <p:cNvSpPr/>
          <p:nvPr userDrawn="1"/>
        </p:nvSpPr>
        <p:spPr>
          <a:xfrm>
            <a:off x="0" y="1588"/>
            <a:ext cx="12192000" cy="684212"/>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pic>
        <p:nvPicPr>
          <p:cNvPr id="4"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6" name="Rectangle 5"/>
          <p:cNvSpPr/>
          <p:nvPr userDrawn="1"/>
        </p:nvSpPr>
        <p:spPr>
          <a:xfrm>
            <a:off x="0" y="6456363"/>
            <a:ext cx="12192000" cy="401637"/>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10"/>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8" name="Title Placeholder 1"/>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9" name="Content Placeholder 2"/>
          <p:cNvSpPr>
            <a:spLocks noGrp="1"/>
          </p:cNvSpPr>
          <p:nvPr>
            <p:ph idx="1"/>
          </p:nvPr>
        </p:nvSpPr>
        <p:spPr>
          <a:xfrm>
            <a:off x="355600" y="1003299"/>
            <a:ext cx="11434496" cy="5162831"/>
          </a:xfrm>
        </p:spPr>
        <p:txBody>
          <a:bodyPr tIns="0">
            <a:normAutofit/>
          </a:bodyPr>
          <a:lstStyle>
            <a:lvl1pPr marL="274320" indent="-274320">
              <a:lnSpc>
                <a:spcPct val="100000"/>
              </a:lnSpc>
              <a:spcBef>
                <a:spcPts val="1200"/>
              </a:spcBef>
              <a:spcAft>
                <a:spcPts val="0"/>
              </a:spcAft>
              <a:buClr>
                <a:srgbClr val="00CC99"/>
              </a:buClr>
              <a:buSzPct val="100000"/>
              <a:buFont typeface="Calibri" panose="020F0502020204030204" pitchFamily="34" charset="0"/>
              <a:buChar char="●"/>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2" y="6459787"/>
            <a:ext cx="2472271" cy="365125"/>
          </a:xfrm>
          <a:prstGeom prst="rect">
            <a:avLst/>
          </a:prstGeom>
        </p:spPr>
        <p:txBody>
          <a:bodyPr/>
          <a:lstStyle/>
          <a:p>
            <a:endParaRPr lang="en-US"/>
          </a:p>
        </p:txBody>
      </p:sp>
      <p:sp>
        <p:nvSpPr>
          <p:cNvPr id="5" name="Footer Placeholder 4"/>
          <p:cNvSpPr>
            <a:spLocks noGrp="1"/>
          </p:cNvSpPr>
          <p:nvPr>
            <p:ph type="ftr" sz="quarter" idx="11"/>
          </p:nvPr>
        </p:nvSpPr>
        <p:spPr>
          <a:xfrm>
            <a:off x="3686189" y="6459787"/>
            <a:ext cx="4822804"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11296611" y="6217623"/>
            <a:ext cx="731600" cy="524800"/>
          </a:xfrm>
          <a:prstGeom prst="rect">
            <a:avLst/>
          </a:prstGeom>
        </p:spPr>
        <p:txBody>
          <a:bodyPr/>
          <a:lstStyle/>
          <a:p>
            <a:fld id="{00000000-1234-1234-1234-123412341234}" type="slidenum">
              <a:rPr lang="en-GB" sz="1000" smtClean="0">
                <a:latin typeface="Nunito"/>
                <a:ea typeface="Nunito"/>
                <a:cs typeface="Nunito"/>
                <a:sym typeface="Nunito"/>
              </a:rPr>
              <a:t>‹#›</a:t>
            </a:fld>
            <a:endParaRPr lang="en-GB" sz="1000" dirty="0">
              <a:latin typeface="Nunito"/>
              <a:ea typeface="Nunito"/>
              <a:cs typeface="Nunito"/>
              <a:sym typeface="Nunito"/>
            </a:endParaRPr>
          </a:p>
        </p:txBody>
      </p:sp>
    </p:spTree>
  </p:cSld>
  <p:clrMapOvr>
    <a:masterClrMapping/>
  </p:clrMapOvr>
  <p:transition spd="med">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spTree>
      <p:nvGrpSpPr>
        <p:cNvPr id="1" name="Shape 21"/>
        <p:cNvGrpSpPr/>
        <p:nvPr/>
      </p:nvGrpSpPr>
      <p:grpSpPr>
        <a:xfrm>
          <a:off x="0" y="0"/>
          <a:ext cx="0" cy="0"/>
          <a:chOff x="0" y="0"/>
          <a:chExt cx="0" cy="0"/>
        </a:xfrm>
      </p:grpSpPr>
      <p:sp>
        <p:nvSpPr>
          <p:cNvPr id="5" name="Rectangle 4"/>
          <p:cNvSpPr/>
          <p:nvPr userDrawn="1"/>
        </p:nvSpPr>
        <p:spPr>
          <a:xfrm>
            <a:off x="0" y="1588"/>
            <a:ext cx="12192000" cy="684212"/>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0" y="6456363"/>
            <a:ext cx="12192000" cy="401637"/>
          </a:xfrm>
          <a:prstGeom prst="rect">
            <a:avLst/>
          </a:prstGeom>
          <a:solidFill>
            <a:srgbClr val="41C3D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Box 10"/>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10" name="Title Placeholder 1"/>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11" name="Content Placeholder 2"/>
          <p:cNvSpPr>
            <a:spLocks noGrp="1"/>
          </p:cNvSpPr>
          <p:nvPr>
            <p:ph idx="1"/>
          </p:nvPr>
        </p:nvSpPr>
        <p:spPr>
          <a:xfrm>
            <a:off x="355600" y="1003299"/>
            <a:ext cx="11434496" cy="5162831"/>
          </a:xfrm>
        </p:spPr>
        <p:txBody>
          <a:bodyPr tIns="0">
            <a:normAutofit/>
          </a:bodyPr>
          <a:lstStyle>
            <a:lvl1pPr marL="0" indent="0">
              <a:lnSpc>
                <a:spcPct val="100000"/>
              </a:lnSpc>
              <a:spcBef>
                <a:spcPts val="1200"/>
              </a:spcBef>
              <a:spcAft>
                <a:spcPts val="0"/>
              </a:spcAft>
              <a:buNone/>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Non Compliance Related To Ind AS</a:t>
            </a:r>
          </a:p>
        </p:txBody>
      </p:sp>
      <p:sp>
        <p:nvSpPr>
          <p:cNvPr id="6" name="Slide Number Placeholder 5"/>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Non Compliance Related To Ind AS</a:t>
            </a:r>
          </a:p>
        </p:txBody>
      </p:sp>
      <p:sp>
        <p:nvSpPr>
          <p:cNvPr id="7" name="Slide Number Placeholder 6"/>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Non Compliance Related To Ind AS</a:t>
            </a:r>
          </a:p>
        </p:txBody>
      </p:sp>
      <p:sp>
        <p:nvSpPr>
          <p:cNvPr id="9" name="Slide Number Placeholder 8"/>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Non Compliance Related To Ind AS</a:t>
            </a:r>
          </a:p>
        </p:txBody>
      </p:sp>
      <p:sp>
        <p:nvSpPr>
          <p:cNvPr id="5" name="Slide Number Placeholder 4"/>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Non Compliance Related To Ind AS</a:t>
            </a:r>
          </a:p>
        </p:txBody>
      </p:sp>
      <p:sp>
        <p:nvSpPr>
          <p:cNvPr id="4" name="Slide Number Placeholder 3"/>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Non Compliance Related To Ind AS</a:t>
            </a:r>
          </a:p>
        </p:txBody>
      </p:sp>
      <p:sp>
        <p:nvSpPr>
          <p:cNvPr id="7" name="Slide Number Placeholder 6"/>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Non Compliance Related To Ind AS</a:t>
            </a:r>
          </a:p>
        </p:txBody>
      </p:sp>
      <p:sp>
        <p:nvSpPr>
          <p:cNvPr id="7" name="Slide Number Placeholder 6"/>
          <p:cNvSpPr>
            <a:spLocks noGrp="1"/>
          </p:cNvSpPr>
          <p:nvPr>
            <p:ph type="sldNum" sz="quarter" idx="12"/>
          </p:nvPr>
        </p:nvSpPr>
        <p:spPr/>
        <p:txBody>
          <a:bodyPr/>
          <a:lstStyle/>
          <a:p>
            <a:fld id="{72CF6D4E-A6DA-46DF-BD60-3429764D02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Non Compliance Related To Ind AS</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CF6D4E-A6DA-46DF-BD60-3429764D02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9432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415600" y="1688433"/>
            <a:ext cx="11360800" cy="44036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hyperlink" Target="https://twitter.com/frrbicai"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 name="Google Shape;66;p13"/>
          <p:cNvSpPr txBox="1"/>
          <p:nvPr/>
        </p:nvSpPr>
        <p:spPr>
          <a:xfrm>
            <a:off x="0" y="507381"/>
            <a:ext cx="12192000" cy="2755370"/>
          </a:xfrm>
          <a:prstGeom prst="rect">
            <a:avLst/>
          </a:prstGeom>
        </p:spPr>
        <p:txBody>
          <a:bodyPr spcFirstLastPara="1" vert="horz" wrap="square" lIns="121900" tIns="121900" rIns="121900" bIns="121900" rtlCol="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r>
              <a:rPr kumimoji="0" lang="en-IN" sz="4400" b="0" i="0" u="none" strike="noStrike" kern="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Common Non-Compliances on </a:t>
            </a:r>
          </a:p>
          <a:p>
            <a:pPr marL="0" marR="0" lvl="0" indent="0" algn="ctr" defTabSz="914400" rtl="0" eaLnBrk="1" fontAlgn="auto" latinLnBrk="0" hangingPunct="1">
              <a:lnSpc>
                <a:spcPct val="100000"/>
              </a:lnSpc>
              <a:spcBef>
                <a:spcPts val="0"/>
              </a:spcBef>
              <a:spcAft>
                <a:spcPts val="0"/>
              </a:spcAft>
              <a:buClr>
                <a:srgbClr val="000000"/>
              </a:buClr>
              <a:buSzTx/>
              <a:buFont typeface="Arial" panose="020B0604020202020204"/>
              <a:buNone/>
              <a:defRPr/>
            </a:pPr>
            <a:r>
              <a:rPr kumimoji="0" lang="en-IN" sz="4400" b="0" i="0" u="none" strike="noStrike" kern="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Ind AS in the General Purpose Financial Statements as observed by </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4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2" name="Google Shape;67;p13">
            <a:extLst>
              <a:ext uri="{FF2B5EF4-FFF2-40B4-BE49-F238E27FC236}">
                <a16:creationId xmlns:a16="http://schemas.microsoft.com/office/drawing/2014/main" id="{41C6ECC4-2412-1468-83B3-63AE0433301C}"/>
              </a:ext>
            </a:extLst>
          </p:cNvPr>
          <p:cNvSpPr txBox="1"/>
          <p:nvPr/>
        </p:nvSpPr>
        <p:spPr>
          <a:xfrm>
            <a:off x="2895600" y="5387491"/>
            <a:ext cx="6400800" cy="719667"/>
          </a:xfrm>
          <a:prstGeom prst="rect">
            <a:avLst/>
          </a:prstGeom>
        </p:spPr>
        <p:txBody>
          <a:bodyPr spcFirstLastPara="1" vert="horz" wrap="square" lIns="121900" tIns="121900" rIns="121900" bIns="121900" rtlCol="0" anchor="t" anchorCtr="0">
            <a:noAutofit/>
          </a:bodyPr>
          <a:lstStyle>
            <a:defPPr marR="0" lvl="0" algn="l" rtl="0">
              <a:lnSpc>
                <a:spcPct val="100000"/>
              </a:lnSpc>
              <a:spcBef>
                <a:spcPts val="0"/>
              </a:spcBef>
              <a:spcAft>
                <a:spcPts val="0"/>
              </a:spcAft>
            </a:defPPr>
            <a:lvl1pPr marL="0" marR="0" lvl="0" indent="0" algn="ctr" defTabSz="914400" rtl="0" eaLnBrk="1" latinLnBrk="0" hangingPunct="1">
              <a:lnSpc>
                <a:spcPct val="90000"/>
              </a:lnSpc>
              <a:spcBef>
                <a:spcPts val="1000"/>
              </a:spcBef>
              <a:spcAft>
                <a:spcPts val="0"/>
              </a:spcAft>
              <a:buClr>
                <a:srgbClr val="000000"/>
              </a:buClr>
              <a:buFont typeface="Arial" panose="020B0604020202020204" pitchFamily="34" charset="0"/>
              <a:buNone/>
              <a:defRPr sz="2400" b="0" i="0" u="none" strike="noStrike" kern="1200" cap="none">
                <a:solidFill>
                  <a:schemeClr val="tx1"/>
                </a:solidFill>
                <a:latin typeface="+mn-lt"/>
                <a:ea typeface="+mn-ea"/>
                <a:cs typeface="+mn-cs"/>
                <a:sym typeface="Arial" panose="020B0604020202020204"/>
              </a:defRPr>
            </a:lvl1pPr>
            <a:lvl2pPr marL="457200" marR="0" lvl="1"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2000" b="0" i="0" u="none" strike="noStrike" kern="1200" cap="none">
                <a:solidFill>
                  <a:schemeClr val="tx1"/>
                </a:solidFill>
                <a:latin typeface="+mn-lt"/>
                <a:ea typeface="+mn-ea"/>
                <a:cs typeface="+mn-cs"/>
                <a:sym typeface="Arial" panose="020B0604020202020204"/>
              </a:defRPr>
            </a:lvl2pPr>
            <a:lvl3pPr marL="914400" marR="0" lvl="2"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800" b="0" i="0" u="none" strike="noStrike" kern="1200" cap="none">
                <a:solidFill>
                  <a:schemeClr val="tx1"/>
                </a:solidFill>
                <a:latin typeface="+mn-lt"/>
                <a:ea typeface="+mn-ea"/>
                <a:cs typeface="+mn-cs"/>
                <a:sym typeface="Arial" panose="020B0604020202020204"/>
              </a:defRPr>
            </a:lvl3pPr>
            <a:lvl4pPr marL="1371600" marR="0" lvl="3"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4pPr>
            <a:lvl5pPr marL="1828800" marR="0" lvl="4"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5pPr>
            <a:lvl6pPr marL="2286000" marR="0" lvl="5"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6pPr>
            <a:lvl7pPr marL="2743200" marR="0" lvl="6"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7pPr>
            <a:lvl8pPr marL="3200400" marR="0" lvl="7"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8pPr>
            <a:lvl9pPr marL="3657600" marR="0" lvl="8" indent="0" algn="ctr" defTabSz="914400" rtl="0" eaLnBrk="1" latinLnBrk="0" hangingPunct="1">
              <a:lnSpc>
                <a:spcPct val="90000"/>
              </a:lnSpc>
              <a:spcBef>
                <a:spcPts val="500"/>
              </a:spcBef>
              <a:spcAft>
                <a:spcPts val="0"/>
              </a:spcAft>
              <a:buClr>
                <a:srgbClr val="000000"/>
              </a:buClr>
              <a:buFont typeface="Arial" panose="020B0604020202020204" pitchFamily="34" charset="0"/>
              <a:buNone/>
              <a:defRPr sz="1600" b="0" i="0" u="none" strike="noStrike" kern="1200" cap="none">
                <a:solidFill>
                  <a:schemeClr val="tx1"/>
                </a:solidFill>
                <a:latin typeface="+mn-lt"/>
                <a:ea typeface="+mn-ea"/>
                <a:cs typeface="+mn-cs"/>
                <a:sym typeface="Arial" panose="020B0604020202020204"/>
              </a:defRPr>
            </a:lvl9pPr>
          </a:lstStyle>
          <a:p>
            <a:pPr>
              <a:spcBef>
                <a:spcPts val="0"/>
              </a:spcBef>
              <a:buClrTx/>
            </a:pPr>
            <a:r>
              <a:rPr lang="en-IN" dirty="0">
                <a:effectLst>
                  <a:outerShdw blurRad="38100" dist="38100" dir="2700000" algn="tl">
                    <a:srgbClr val="000000">
                      <a:alpha val="43137"/>
                    </a:srgbClr>
                  </a:outerShdw>
                </a:effectLst>
                <a:latin typeface="Calibri" panose="020F0502020204030204" pitchFamily="34" charset="0"/>
                <a:ea typeface="Palatino Linotype" panose="02040502050505030304"/>
                <a:cs typeface="Calibri" panose="020F0502020204030204" pitchFamily="34" charset="0"/>
                <a:sym typeface="Palatino Linotype" panose="02040502050505030304"/>
              </a:rPr>
              <a:t>The Institute of Chartered Accountants of India</a:t>
            </a:r>
          </a:p>
          <a:p>
            <a:pPr>
              <a:spcBef>
                <a:spcPts val="0"/>
              </a:spcBef>
              <a:buClrTx/>
            </a:pPr>
            <a:r>
              <a:rPr lang="en-IN" dirty="0">
                <a:solidFill>
                  <a:srgbClr val="105025"/>
                </a:solidFill>
                <a:effectLst>
                  <a:outerShdw blurRad="38100" dist="38100" dir="2700000" algn="tl">
                    <a:srgbClr val="000000">
                      <a:alpha val="43137"/>
                    </a:srgbClr>
                  </a:outerShdw>
                </a:effectLst>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Separate Financial Statements</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Investment in subsidiaries disclosed in the financial statements. However, no accounting policy has been given for its recognition and measurement.</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10 of Ind AS 27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As per paragraph 10 of Ind AS 27, the company has a choice to have cost or fair value as per Ind AS 109, as the accounting policy for recognition &amp; measurement of its investments in subsidiaries. However, in the given case, the company has not disclosed the accounting policy for recognition &amp; measurement of its investment in subsidiaries as per Ind AS 27. </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Investment in Subsidiaries and Joint Ventures </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There are investments in subsidiaries and joint ventures in the financial statements. However, no disclosure has been given in the notes to accounts for the same.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17 (b) of Ind AS 27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place of incorporation and the proportion of ownership interest in respect of investments in subsidiaries and joint ventures are required to be disclosed.</a:t>
            </a:r>
          </a:p>
          <a:p>
            <a:pPr marL="0" indent="0" algn="just">
              <a:buClr>
                <a:schemeClr val="accent3"/>
              </a:buClr>
              <a:buNone/>
              <a:defRPr/>
            </a:pPr>
            <a:r>
              <a:rPr lang="en-US" dirty="0">
                <a:solidFill>
                  <a:srgbClr val="000000"/>
                </a:solidFill>
              </a:rPr>
              <a:t>Accordingly, the requirement of Ind AS 27 has not been complied with.</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Equity Investments </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Equity investments designated at FVOCI has been derecognized during the year. However, no disclosure has been given in the notes to accounts for the same.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11B of Ind AS 107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reasons for de-recognition, fair value of investments at the date of de-recognition and cumulative gains and loss on disposal are required to be disclosed.</a:t>
            </a:r>
          </a:p>
          <a:p>
            <a:pPr marL="0" indent="0" algn="just">
              <a:buClr>
                <a:schemeClr val="accent3"/>
              </a:buClr>
              <a:buNone/>
              <a:defRPr/>
            </a:pPr>
            <a:r>
              <a:rPr lang="en-US" dirty="0">
                <a:solidFill>
                  <a:srgbClr val="000000"/>
                </a:solidFill>
              </a:rPr>
              <a:t>Accordingly, there is a non-compliance of Ind AS 107.</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Prepaid Expenses</a:t>
            </a:r>
            <a:br>
              <a:rPr lang="en-US" dirty="0"/>
            </a:br>
            <a:endParaRPr lang="en-IN" dirty="0"/>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D05416F4-E74A-52BD-86A7-4E4FE21D90D3}"/>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In the annual report of a company, prepaid expenses have been disclosed under ‘Other Financial Assets’.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 of Ind AS 32 read with paragraph 8.1.12 of Guidance Note on Division II</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Prepaid expenses does not give a contractual right to receive cash or other financial assets, rather it is a right to receive services. Accordingly, the prepaid expenses are not financial assets in terms of Ind AS 32 and should have been disclosed as ‘Other Current Assets’ as per the guidance provided under paragraph 8.1.12 of Guidance Note on Division II – Ind AS Schedule III to the Companies Act, 2013. </a:t>
            </a:r>
          </a:p>
        </p:txBody>
      </p:sp>
    </p:spTree>
    <p:extLst>
      <p:ext uri="{BB962C8B-B14F-4D97-AF65-F5344CB8AC3E}">
        <p14:creationId xmlns:p14="http://schemas.microsoft.com/office/powerpoint/2010/main" val="134226688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Inventories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Inventory was stated as follows: </a:t>
            </a:r>
          </a:p>
          <a:p>
            <a:pPr marL="0" indent="0" algn="just">
              <a:buClr>
                <a:schemeClr val="accent3"/>
              </a:buClr>
              <a:buNone/>
              <a:defRPr/>
            </a:pPr>
            <a:r>
              <a:rPr lang="en-US" i="1" dirty="0">
                <a:solidFill>
                  <a:srgbClr val="000000"/>
                </a:solidFill>
              </a:rPr>
              <a:t>“Inventories are valued at the lower of cost and fair value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6 of Ind AS 2: Inventories gives definition of Net Realisable Value (NRV) &amp; para 9 of Ind AS 113: Fair Value Measurement defines fair value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Inventories are to be valued at the lower of the cost or net realizable values and not the fair value, and therefore, the stated policy on inventory valuation is not in line with the requirements of Ind AS 2.</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Inventories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Work in progress disclosed under the head Other Current Assets.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6 and 8 of Ind AS 2</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Assets in the process of production for sale should be treated as inventories and disclosed under inventories</a:t>
            </a:r>
            <a:r>
              <a:rPr lang="en-IN" altLang="en-US" dirty="0">
                <a:solidFill>
                  <a:srgbClr val="000000"/>
                </a:solidFill>
              </a:rPr>
              <a:t>, instead of disclosing it under Other Current Assets.</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Cash and Cash Equivalent </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Fixed deposits held as margin money or security against guarantees, letter of credits and other commitments have been classified as Cash and Cash Equivalent.</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6 </a:t>
            </a:r>
            <a:r>
              <a:rPr lang="en-IN" altLang="en-US" dirty="0">
                <a:solidFill>
                  <a:srgbClr val="000000"/>
                </a:solidFill>
              </a:rPr>
              <a:t>of </a:t>
            </a:r>
            <a:r>
              <a:rPr lang="en-US" dirty="0">
                <a:solidFill>
                  <a:srgbClr val="000000"/>
                </a:solidFill>
              </a:rPr>
              <a:t>Ind AS 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IN" altLang="en-US" dirty="0">
                <a:solidFill>
                  <a:srgbClr val="000000"/>
                </a:solidFill>
              </a:rPr>
              <a:t>As per definition of Cash Equivalents, f</a:t>
            </a:r>
            <a:r>
              <a:rPr lang="en-US" dirty="0">
                <a:solidFill>
                  <a:srgbClr val="000000"/>
                </a:solidFill>
              </a:rPr>
              <a:t>ixed deposits held with banks as margin money </a:t>
            </a:r>
            <a:r>
              <a:rPr lang="en-IN" altLang="en-US" dirty="0">
                <a:solidFill>
                  <a:srgbClr val="000000"/>
                </a:solidFill>
              </a:rPr>
              <a:t>are not </a:t>
            </a:r>
            <a:r>
              <a:rPr lang="en-US" dirty="0">
                <a:solidFill>
                  <a:srgbClr val="000000"/>
                </a:solidFill>
              </a:rPr>
              <a:t>cash and cash equivalents</a:t>
            </a:r>
            <a:r>
              <a:rPr lang="en-IN" altLang="en-US" dirty="0">
                <a:solidFill>
                  <a:srgbClr val="000000"/>
                </a:solidFill>
              </a:rPr>
              <a:t>,</a:t>
            </a:r>
            <a:r>
              <a:rPr lang="en-US" dirty="0">
                <a:solidFill>
                  <a:srgbClr val="000000"/>
                </a:solidFill>
              </a:rPr>
              <a:t> and therefore</a:t>
            </a:r>
            <a:r>
              <a:rPr lang="en-IN" altLang="en-US" dirty="0">
                <a:solidFill>
                  <a:srgbClr val="000000"/>
                </a:solidFill>
              </a:rPr>
              <a:t>,</a:t>
            </a:r>
            <a:r>
              <a:rPr lang="en-US" dirty="0">
                <a:solidFill>
                  <a:srgbClr val="000000"/>
                </a:solidFill>
              </a:rPr>
              <a:t> cannot be classified as such in the financial statements.</a:t>
            </a:r>
          </a:p>
          <a:p>
            <a:pPr marL="0" indent="0" algn="just">
              <a:buClr>
                <a:schemeClr val="accent3"/>
              </a:buClr>
              <a:buNone/>
              <a:defRPr/>
            </a:pPr>
            <a:r>
              <a:rPr lang="en-IN" altLang="en-US" dirty="0">
                <a:solidFill>
                  <a:srgbClr val="000000"/>
                </a:solidFill>
              </a:rPr>
              <a:t>Accordingly, there is a non-compliance of Ind AS 7.</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Assets Held for Sale</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Land and building has been classified as ‘assets held for sale’. However, no disclosure has been given in the notes to accounts for the same.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41 (b) of Ind AS 105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Disclosures regarding description of the facts and circumstances, leading to the expected sale and expected manner and timing of that disposal should </a:t>
            </a:r>
            <a:r>
              <a:rPr lang="en-US">
                <a:solidFill>
                  <a:srgbClr val="000000"/>
                </a:solidFill>
              </a:rPr>
              <a:t>be given. </a:t>
            </a:r>
            <a:endParaRPr lang="en-US" dirty="0">
              <a:solidFill>
                <a:srgbClr val="000000"/>
              </a:solidFill>
            </a:endParaRPr>
          </a:p>
          <a:p>
            <a:pPr marL="0" indent="0" algn="just">
              <a:buClr>
                <a:schemeClr val="accent3"/>
              </a:buClr>
              <a:buNone/>
              <a:defRPr/>
            </a:pPr>
            <a:r>
              <a:rPr lang="en-IN" altLang="en-US" dirty="0">
                <a:solidFill>
                  <a:srgbClr val="000000"/>
                </a:solidFill>
              </a:rPr>
              <a:t>Accordingly, there is a non-compliance of Ind AS 105.</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Liabilities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Loans repayable on demand have been disclosed under Non-Current liabilities.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69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Loans repayable on demand should be classified under Current Liabilities.</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4" name="Title 1"/>
          <p:cNvSpPr txBox="1"/>
          <p:nvPr/>
        </p:nvSpPr>
        <p:spPr>
          <a:xfrm>
            <a:off x="550545" y="1391584"/>
            <a:ext cx="11090275" cy="1823720"/>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Observations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elated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t</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 </a:t>
            </a:r>
          </a:p>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Equity</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3" name="Google Shape;67;p13"/>
          <p:cNvSpPr txBox="1"/>
          <p:nvPr/>
        </p:nvSpPr>
        <p:spPr>
          <a:xfrm>
            <a:off x="2895600" y="5557996"/>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4" name="Title 1"/>
          <p:cNvSpPr txBox="1"/>
          <p:nvPr/>
        </p:nvSpPr>
        <p:spPr>
          <a:xfrm>
            <a:off x="550862" y="1429498"/>
            <a:ext cx="11090275" cy="2002790"/>
          </a:xfrm>
          <a:prstGeom prst="rect">
            <a:avLst/>
          </a:prstGeom>
        </p:spPr>
        <p:txBody>
          <a:bodyPr>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Observations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elated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t</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 </a:t>
            </a:r>
          </a:p>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Balance Sheet </a:t>
            </a:r>
            <a:endPar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sym typeface="Arial" panose="020B0604020202020204"/>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3" name="Google Shape;67;p13"/>
          <p:cNvSpPr txBox="1"/>
          <p:nvPr/>
        </p:nvSpPr>
        <p:spPr>
          <a:xfrm>
            <a:off x="2895600" y="5698672"/>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Statement of Changes in Equity</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686E322C-4159-3FA5-38C4-B0D2F1A6EEEA}"/>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Ind AS based financial statements of a company includes Balance Sheet, Statement of Profit and Loss, Statement of Cash Flows and Other Explanatory Notes along with Significant Accounting Policies.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10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company has not presented the Statement of Changes in Equity in the financial statements. The Statement of Changes in Equity is also an integral part of Ind AS financial statements and should be prepared and presented along with other components of the financial statements.</a:t>
            </a:r>
          </a:p>
        </p:txBody>
      </p:sp>
    </p:spTree>
    <p:extLst>
      <p:ext uri="{BB962C8B-B14F-4D97-AF65-F5344CB8AC3E}">
        <p14:creationId xmlns:p14="http://schemas.microsoft.com/office/powerpoint/2010/main" val="864975059"/>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4" name="Title 1"/>
          <p:cNvSpPr txBox="1"/>
          <p:nvPr/>
        </p:nvSpPr>
        <p:spPr>
          <a:xfrm>
            <a:off x="550545" y="1391584"/>
            <a:ext cx="11090275" cy="1823720"/>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Observations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elated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t</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 </a:t>
            </a:r>
          </a:p>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Statement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f Profit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a</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nd Loss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3" name="Google Shape;67;p13"/>
          <p:cNvSpPr txBox="1"/>
          <p:nvPr/>
        </p:nvSpPr>
        <p:spPr>
          <a:xfrm>
            <a:off x="2895600" y="5557996"/>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extLst>
      <p:ext uri="{BB962C8B-B14F-4D97-AF65-F5344CB8AC3E}">
        <p14:creationId xmlns:p14="http://schemas.microsoft.com/office/powerpoint/2010/main" val="303361780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Disclosure of </a:t>
            </a:r>
            <a:r>
              <a:rPr lang="en-IN" dirty="0"/>
              <a:t>Revenue Recognition</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253D04E6-95E5-431A-5609-5D0E2F913DAA}"/>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From the notes to financial statements, it was noted that a disclosure regarding timing of </a:t>
            </a:r>
            <a:r>
              <a:rPr lang="en-US" dirty="0" err="1">
                <a:solidFill>
                  <a:srgbClr val="000000"/>
                </a:solidFill>
              </a:rPr>
              <a:t>recognising</a:t>
            </a:r>
            <a:r>
              <a:rPr lang="en-US" dirty="0">
                <a:solidFill>
                  <a:srgbClr val="000000"/>
                </a:solidFill>
              </a:rPr>
              <a:t> revenue over a period of time has been given.</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124 of Ind AS 115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If the performance obligations are satisfied over time, then the methods used to recognize revenue, i.e. output method or input method should also be disclosed along with how the followed method provides a faithful depiction of the transfer of goods or services.</a:t>
            </a: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Disclosure of </a:t>
            </a:r>
            <a:r>
              <a:rPr lang="en-IN" dirty="0"/>
              <a:t>Revenue Recognition</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6" name="Content Placeholder 2">
            <a:extLst>
              <a:ext uri="{FF2B5EF4-FFF2-40B4-BE49-F238E27FC236}">
                <a16:creationId xmlns:a16="http://schemas.microsoft.com/office/drawing/2014/main" id="{9FDC682F-460F-72F8-A205-F118CE596FCC}"/>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revenue recognition states that it is measured based on transaction price, which is fair value of the consideration received or receivable, net of discounts, returns and applicable taxes…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126AA of Ind AS 115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company has not provided the reconciliation of revenue </a:t>
            </a:r>
            <a:r>
              <a:rPr lang="en-US" dirty="0" err="1">
                <a:solidFill>
                  <a:srgbClr val="000000"/>
                </a:solidFill>
              </a:rPr>
              <a:t>recognised</a:t>
            </a:r>
            <a:r>
              <a:rPr lang="en-US" dirty="0">
                <a:solidFill>
                  <a:srgbClr val="000000"/>
                </a:solidFill>
              </a:rPr>
              <a:t> in the Statement of Profit and Loss with the contracted price showing separately the nature and amount of each such adjustment i.e., discounts, returns etc.</a:t>
            </a:r>
          </a:p>
        </p:txBody>
      </p:sp>
    </p:spTree>
    <p:extLst>
      <p:ext uri="{BB962C8B-B14F-4D97-AF65-F5344CB8AC3E}">
        <p14:creationId xmlns:p14="http://schemas.microsoft.com/office/powerpoint/2010/main" val="385773650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Disclosure of </a:t>
            </a:r>
            <a:r>
              <a:rPr lang="en-IN" dirty="0"/>
              <a:t>Contract Balances</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73080071-1829-B313-1E20-B4BE95F52591}"/>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Notes to financial statements shows that the company had contract liabilities. It was also noted that there is a significant change in the balance of contract liability compared to previous year.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Paragraphs 116 and 118 of Ind AS 115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sym typeface="Palatino Linotype" panose="02040502050505030304"/>
              </a:rPr>
              <a:t>The company has not provided the required disclosures or explanations regarding these significant changes in contract liability balances during the reporting period, including both qualitative and quantitative information as required by Ind AS 115.</a:t>
            </a:r>
            <a:endParaRPr lang="en-GB" dirty="0">
              <a:solidFill>
                <a:srgbClr val="000000"/>
              </a:solidFill>
              <a:sym typeface="Palatino Linotype" panose="02040502050505030304"/>
            </a:endParaRPr>
          </a:p>
        </p:txBody>
      </p:sp>
    </p:spTree>
    <p:extLst>
      <p:ext uri="{BB962C8B-B14F-4D97-AF65-F5344CB8AC3E}">
        <p14:creationId xmlns:p14="http://schemas.microsoft.com/office/powerpoint/2010/main" val="4026577449"/>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Recognition of Income from Royalty</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6" name="Content Placeholder 2">
            <a:extLst>
              <a:ext uri="{FF2B5EF4-FFF2-40B4-BE49-F238E27FC236}">
                <a16:creationId xmlns:a16="http://schemas.microsoft.com/office/drawing/2014/main" id="{E2E1B178-F636-67BE-F4AF-86BD6AA517B4}"/>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royalty income states that it is recognized by the company as per the terms of the agreement between the parties.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Paragraphs 58 read with B63 of Ind AS 115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royalty income should be accounted for on the basis of “sales based” or “usage based” royalty that is promised in exchange for license of intellectual property.</a:t>
            </a:r>
          </a:p>
        </p:txBody>
      </p:sp>
    </p:spTree>
    <p:extLst>
      <p:ext uri="{BB962C8B-B14F-4D97-AF65-F5344CB8AC3E}">
        <p14:creationId xmlns:p14="http://schemas.microsoft.com/office/powerpoint/2010/main" val="2594660611"/>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IN" altLang="en-US" dirty="0"/>
              <a:t>Netting off Interest Income and Interest Expense</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Interest income is shown net of interest expenses in the Statement of Profit and Loss.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Paragraphs 32 &amp; 82 (b)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Netting off finance income with finance expense is not in line with the requirement of paragraph 32 of Ind AS 1. In fact, finance cost is to be shown as </a:t>
            </a:r>
            <a:r>
              <a:rPr lang="en-IN" altLang="en-US" dirty="0">
                <a:solidFill>
                  <a:srgbClr val="000000"/>
                </a:solidFill>
              </a:rPr>
              <a:t>separate </a:t>
            </a:r>
            <a:r>
              <a:rPr lang="en-US" dirty="0">
                <a:solidFill>
                  <a:srgbClr val="000000"/>
                </a:solidFill>
              </a:rPr>
              <a:t>line item in the Statement of Profit and Loss as per Para 82(b) of Ind AS 1.</a:t>
            </a:r>
          </a:p>
          <a:p>
            <a:pPr marL="0" indent="0" algn="just">
              <a:buClr>
                <a:schemeClr val="accent3"/>
              </a:buClr>
              <a:buNone/>
              <a:defRPr/>
            </a:pP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extLst>
      <p:ext uri="{BB962C8B-B14F-4D97-AF65-F5344CB8AC3E}">
        <p14:creationId xmlns:p14="http://schemas.microsoft.com/office/powerpoint/2010/main" val="359964798"/>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IN" altLang="en-US" dirty="0"/>
              <a:t>Income Tax relating to OCI items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Statement of Profit and Loss of one of the Company read as follows:</a:t>
            </a:r>
          </a:p>
          <a:p>
            <a:pPr marL="0" algn="l" rtl="0" eaLnBrk="1" fontAlgn="t" latinLnBrk="0" hangingPunct="1">
              <a:buNone/>
            </a:pPr>
            <a:r>
              <a:rPr lang="en-US" b="1" i="0" u="none" strike="noStrike" kern="1200" dirty="0">
                <a:solidFill>
                  <a:srgbClr val="465B25"/>
                </a:solidFill>
                <a:effectLst/>
                <a:latin typeface="Gill Sans MT" panose="020B0502020104020203" pitchFamily="34" charset="0"/>
              </a:rPr>
              <a:t>Particulars                                                             20XX-XX                     20XX-XX</a:t>
            </a:r>
            <a:endParaRPr lang="en-US" b="0" i="0" u="none" strike="noStrike" dirty="0">
              <a:effectLst/>
              <a:latin typeface="Arial" panose="020B0604020202020204" pitchFamily="34" charset="0"/>
            </a:endParaRPr>
          </a:p>
          <a:p>
            <a:pPr marL="0" algn="l" rtl="0" eaLnBrk="1" fontAlgn="t" latinLnBrk="0" hangingPunct="1">
              <a:buNone/>
            </a:pPr>
            <a:r>
              <a:rPr lang="en-US" b="0" i="0" u="none" strike="noStrike" kern="1200" dirty="0">
                <a:solidFill>
                  <a:srgbClr val="465B25"/>
                </a:solidFill>
                <a:effectLst/>
                <a:latin typeface="Gill Sans MT" panose="020B0502020104020203" pitchFamily="34" charset="0"/>
              </a:rPr>
              <a:t>B. Items that will not be reclassified to Profit / Loss                XX                                 XX</a:t>
            </a:r>
            <a:endParaRPr lang="en-GB" b="1" i="1" u="sng" dirty="0">
              <a:solidFill>
                <a:schemeClr val="accent1">
                  <a:lumMod val="75000"/>
                </a:schemeClr>
              </a:solidFill>
              <a:ea typeface="Palatino Linotype" panose="02040502050505030304"/>
              <a:sym typeface="Palatino Linotype" panose="02040502050505030304"/>
            </a:endParaRP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96 of Ind AS 1 read with paragraph 61A of Ind AS 12</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IN" altLang="en-US" dirty="0">
                <a:solidFill>
                  <a:srgbClr val="000000"/>
                </a:solidFill>
              </a:rPr>
              <a:t>In the</a:t>
            </a:r>
            <a:r>
              <a:rPr lang="en-US" dirty="0">
                <a:solidFill>
                  <a:srgbClr val="000000"/>
                </a:solidFill>
              </a:rPr>
              <a:t> Statement of Profit and Loss</a:t>
            </a:r>
            <a:r>
              <a:rPr lang="en-IN" altLang="en-US" dirty="0">
                <a:solidFill>
                  <a:srgbClr val="000000"/>
                </a:solidFill>
              </a:rPr>
              <a:t>,</a:t>
            </a:r>
            <a:r>
              <a:rPr lang="en-US" dirty="0">
                <a:solidFill>
                  <a:srgbClr val="000000"/>
                </a:solidFill>
              </a:rPr>
              <a:t> income tax relating to OCI portion which relates to re-measurement of defined benefits plans has </a:t>
            </a:r>
            <a:r>
              <a:rPr lang="en-IN" altLang="en-US" dirty="0">
                <a:solidFill>
                  <a:srgbClr val="000000"/>
                </a:solidFill>
              </a:rPr>
              <a:t>not </a:t>
            </a:r>
            <a:r>
              <a:rPr lang="en-US" dirty="0">
                <a:solidFill>
                  <a:srgbClr val="000000"/>
                </a:solidFill>
              </a:rPr>
              <a:t>been disclosed. </a:t>
            </a:r>
          </a:p>
          <a:p>
            <a:pPr marL="0" indent="0" algn="just">
              <a:buClr>
                <a:schemeClr val="accent3"/>
              </a:buClr>
              <a:buNone/>
              <a:defRPr/>
            </a:pPr>
            <a:r>
              <a:rPr lang="en-IN" altLang="en-US" dirty="0">
                <a:solidFill>
                  <a:srgbClr val="000000"/>
                </a:solidFill>
              </a:rPr>
              <a:t>The</a:t>
            </a:r>
            <a:r>
              <a:rPr lang="en-US" dirty="0">
                <a:solidFill>
                  <a:srgbClr val="000000"/>
                </a:solidFill>
              </a:rPr>
              <a:t> tax impact on the same should have been disclosed in OCI as per the requirements of paragraph 61A</a:t>
            </a:r>
            <a:r>
              <a:rPr lang="en-IN" altLang="en-US" dirty="0">
                <a:solidFill>
                  <a:srgbClr val="000000"/>
                </a:solidFill>
              </a:rPr>
              <a:t> of Ind AS 12,</a:t>
            </a:r>
            <a:r>
              <a:rPr lang="en-US" dirty="0">
                <a:solidFill>
                  <a:srgbClr val="000000"/>
                </a:solidFill>
              </a:rPr>
              <a:t> which states that current tax and deferred tax relating to items that are recognized in OCI shall be recognized in other comprehensive income.</a:t>
            </a:r>
          </a:p>
          <a:p>
            <a:pPr marL="0" indent="0" algn="just">
              <a:buClr>
                <a:schemeClr val="accent3"/>
              </a:buClr>
              <a:buNone/>
              <a:defRPr/>
            </a:pP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Presentation of </a:t>
            </a:r>
            <a:r>
              <a:rPr lang="en-US" dirty="0" err="1"/>
              <a:t>i</a:t>
            </a:r>
            <a:r>
              <a:rPr lang="en-IN" altLang="en-US" dirty="0" err="1"/>
              <a:t>tem</a:t>
            </a:r>
            <a:r>
              <a:rPr lang="en-IN" altLang="en-US" dirty="0"/>
              <a:t> related to OCI</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DD6FA968-2A15-1186-24DA-682F2C51C965}"/>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Company has disclosed “Equity Instruments at Fair Value through Other Comprehensive Income” under the head “Items that will be reclassified to Statement of Profit or Loss”.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4.1.4 of Ind AS 109 read with Note 6A of General Instruction for preparation of Statement of Profit and Loss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altLang="en-US" dirty="0">
                <a:solidFill>
                  <a:srgbClr val="000000"/>
                </a:solidFill>
              </a:rPr>
              <a:t>The Equity instruments measured at FVTOCI are required to be shown under the head “Items that will not be reclassified to Profit or Loss” in Other Comprehensive Income. </a:t>
            </a:r>
            <a:endParaRPr lang="en-US" dirty="0">
              <a:solidFill>
                <a:srgbClr val="000000"/>
              </a:solidFill>
            </a:endParaRPr>
          </a:p>
        </p:txBody>
      </p:sp>
    </p:spTree>
    <p:extLst>
      <p:ext uri="{BB962C8B-B14F-4D97-AF65-F5344CB8AC3E}">
        <p14:creationId xmlns:p14="http://schemas.microsoft.com/office/powerpoint/2010/main" val="2109252006"/>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Prior Period Errors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Prior period expenses disclosed under </a:t>
            </a:r>
            <a:r>
              <a:rPr lang="en-IN" altLang="en-US" dirty="0">
                <a:solidFill>
                  <a:srgbClr val="000000"/>
                </a:solidFill>
              </a:rPr>
              <a:t>N</a:t>
            </a:r>
            <a:r>
              <a:rPr lang="en-US" dirty="0">
                <a:solidFill>
                  <a:srgbClr val="000000"/>
                </a:solidFill>
              </a:rPr>
              <a:t>ote on ‘</a:t>
            </a:r>
            <a:r>
              <a:rPr lang="en-IN" altLang="en-US" dirty="0">
                <a:solidFill>
                  <a:srgbClr val="000000"/>
                </a:solidFill>
              </a:rPr>
              <a:t>O</a:t>
            </a:r>
            <a:r>
              <a:rPr lang="en-US" dirty="0">
                <a:solidFill>
                  <a:srgbClr val="000000"/>
                </a:solidFill>
              </a:rPr>
              <a:t>ther </a:t>
            </a:r>
            <a:r>
              <a:rPr lang="en-IN" altLang="en-US" dirty="0">
                <a:solidFill>
                  <a:srgbClr val="000000"/>
                </a:solidFill>
              </a:rPr>
              <a:t>E</a:t>
            </a:r>
            <a:r>
              <a:rPr lang="en-US" dirty="0">
                <a:solidFill>
                  <a:srgbClr val="000000"/>
                </a:solidFill>
              </a:rPr>
              <a:t>xpenses’.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42 and 49 of Ind AS 8</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prior period items should be adjusted either by restating the comparative amounts for the period in which error occurred or restating the opening balances of assets, liabilities and equity for the earliest prior period presented.</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Property, Plant And Equipment </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Property, Plant and Equipment of a company states that the subsequent expenditure related to an item of PPE is added to its carrying value, only if it increases the future benefits from the existing asset beyond its previously assessed standard of performance.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7 &amp; 13 of Ind AS 16</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As per paragraph 13 of Ind AS 16, the subsequent expenditure would be recognized in the carrying amount of PPE when that cost / expense would meet the recognition criteria i.e., cost can be measured reliably and it is probable that the future benefits will flow to the company.</a:t>
            </a:r>
          </a:p>
          <a:p>
            <a:pPr marL="0" indent="0" algn="just">
              <a:buClr>
                <a:schemeClr val="accent3"/>
              </a:buClr>
              <a:buNone/>
              <a:defRPr/>
            </a:pPr>
            <a:r>
              <a:rPr lang="en-US" dirty="0">
                <a:solidFill>
                  <a:srgbClr val="000000"/>
                </a:solidFill>
              </a:rPr>
              <a:t>Accordingly, </a:t>
            </a:r>
            <a:r>
              <a:rPr lang="en-US" dirty="0" err="1">
                <a:solidFill>
                  <a:srgbClr val="000000"/>
                </a:solidFill>
              </a:rPr>
              <a:t>capitalisation</a:t>
            </a:r>
            <a:r>
              <a:rPr lang="en-US" dirty="0">
                <a:solidFill>
                  <a:srgbClr val="000000"/>
                </a:solidFill>
              </a:rPr>
              <a:t> of subsequent expenditure on the basis of ‘’increase of future benefits from the existing asset beyond previously assessed standard of performance’’ is not in line with the requirement of Ind AS 16.</a:t>
            </a:r>
          </a:p>
          <a:p>
            <a:endParaRPr lang="en-US" sz="2000" dirty="0">
              <a:solidFill>
                <a:schemeClr val="tx1"/>
              </a:solidFill>
            </a:endParaRPr>
          </a:p>
          <a:p>
            <a:endParaRPr lang="en-IN" sz="2000" dirty="0"/>
          </a:p>
        </p:txBody>
      </p:sp>
      <p:sp>
        <p:nvSpPr>
          <p:cNvPr id="6" name="TextBox 5"/>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Employee Benefits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Under </a:t>
            </a:r>
            <a:r>
              <a:rPr lang="en-IN" altLang="en-US" dirty="0">
                <a:solidFill>
                  <a:srgbClr val="000000"/>
                </a:solidFill>
              </a:rPr>
              <a:t>the accounting </a:t>
            </a:r>
            <a:r>
              <a:rPr lang="en-US" dirty="0">
                <a:solidFill>
                  <a:srgbClr val="000000"/>
                </a:solidFill>
              </a:rPr>
              <a:t>policy </a:t>
            </a:r>
            <a:r>
              <a:rPr lang="en-IN" altLang="en-US" dirty="0">
                <a:solidFill>
                  <a:srgbClr val="000000"/>
                </a:solidFill>
              </a:rPr>
              <a:t>for</a:t>
            </a:r>
            <a:r>
              <a:rPr lang="en-US" dirty="0">
                <a:solidFill>
                  <a:srgbClr val="000000"/>
                </a:solidFill>
              </a:rPr>
              <a:t> defined contribution plans</a:t>
            </a:r>
            <a:r>
              <a:rPr lang="en-IN" altLang="en-US" dirty="0">
                <a:solidFill>
                  <a:srgbClr val="000000"/>
                </a:solidFill>
              </a:rPr>
              <a:t>,</a:t>
            </a:r>
            <a:r>
              <a:rPr lang="en-US" dirty="0">
                <a:solidFill>
                  <a:srgbClr val="000000"/>
                </a:solidFill>
              </a:rPr>
              <a:t> it is</a:t>
            </a:r>
            <a:r>
              <a:rPr lang="en-IN" altLang="en-US" dirty="0">
                <a:solidFill>
                  <a:srgbClr val="000000"/>
                </a:solidFill>
              </a:rPr>
              <a:t>, interalia, </a:t>
            </a:r>
            <a:r>
              <a:rPr lang="en-US" dirty="0">
                <a:solidFill>
                  <a:srgbClr val="000000"/>
                </a:solidFill>
              </a:rPr>
              <a:t>stated that the Company has an obligation to make good the shortfall, if any.</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8 of Ind AS 19</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 defined contribution plans, employer’s liability to the employee is limited to the amount of contribution &amp; has no further obligation to pay beyond agreed contribution.</a:t>
            </a:r>
          </a:p>
          <a:p>
            <a:pPr marL="0" indent="0" algn="just">
              <a:buClr>
                <a:schemeClr val="accent3"/>
              </a:buClr>
              <a:buNone/>
              <a:defRPr/>
            </a:pPr>
            <a:r>
              <a:rPr lang="en-IN" altLang="en-US" dirty="0">
                <a:solidFill>
                  <a:srgbClr val="000000"/>
                </a:solidFill>
              </a:rPr>
              <a:t>Accordingly, the accounting policy for defined contribution plan is not appropriate.</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Employee Benefits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Note on Employee Benefits state</a:t>
            </a:r>
            <a:r>
              <a:rPr lang="en-IN" altLang="en-US" dirty="0">
                <a:solidFill>
                  <a:srgbClr val="000000"/>
                </a:solidFill>
              </a:rPr>
              <a:t>s</a:t>
            </a:r>
            <a:r>
              <a:rPr lang="en-US" dirty="0">
                <a:solidFill>
                  <a:srgbClr val="000000"/>
                </a:solidFill>
              </a:rPr>
              <a:t> that provision for gratuity was made in respect of every employee who has completed at least five years of service as 15 days salary for every year completed year of service.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72 and 135 of Ind AS 19</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Provision was made only for the employees who have completed five years</a:t>
            </a:r>
            <a:r>
              <a:rPr lang="en-IN" altLang="en-US" dirty="0">
                <a:solidFill>
                  <a:srgbClr val="000000"/>
                </a:solidFill>
              </a:rPr>
              <a:t>,</a:t>
            </a:r>
            <a:r>
              <a:rPr lang="en-US" dirty="0">
                <a:solidFill>
                  <a:srgbClr val="000000"/>
                </a:solidFill>
              </a:rPr>
              <a:t> however, the liability has arisen when the employee has started providing the services. </a:t>
            </a:r>
            <a:r>
              <a:rPr lang="en-IN" altLang="en-US" dirty="0">
                <a:solidFill>
                  <a:srgbClr val="000000"/>
                </a:solidFill>
              </a:rPr>
              <a:t>Accordingly, the provision for gratuity has not been made correctly.</a:t>
            </a:r>
            <a:endParaRPr lang="en-US" dirty="0">
              <a:solidFill>
                <a:srgbClr val="000000"/>
              </a:solidFill>
            </a:endParaRPr>
          </a:p>
          <a:p>
            <a:pPr marL="0" indent="0" algn="just">
              <a:buClr>
                <a:schemeClr val="accent3"/>
              </a:buClr>
              <a:buNone/>
              <a:defRPr/>
            </a:pPr>
            <a:r>
              <a:rPr lang="en-US" dirty="0">
                <a:solidFill>
                  <a:srgbClr val="000000"/>
                </a:solidFill>
              </a:rPr>
              <a:t>Further, the disclosures </a:t>
            </a:r>
            <a:r>
              <a:rPr lang="en-IN" altLang="en-US" dirty="0">
                <a:solidFill>
                  <a:srgbClr val="000000"/>
                </a:solidFill>
              </a:rPr>
              <a:t>regarding gratuity has not been provided in the Notes to Accounts, </a:t>
            </a:r>
            <a:r>
              <a:rPr lang="en-US" dirty="0">
                <a:solidFill>
                  <a:srgbClr val="000000"/>
                </a:solidFill>
              </a:rPr>
              <a:t>as required </a:t>
            </a:r>
            <a:r>
              <a:rPr lang="en-IN" altLang="en-US" dirty="0">
                <a:solidFill>
                  <a:srgbClr val="000000"/>
                </a:solidFill>
              </a:rPr>
              <a:t>by</a:t>
            </a:r>
            <a:r>
              <a:rPr lang="en-US" dirty="0">
                <a:solidFill>
                  <a:srgbClr val="000000"/>
                </a:solidFill>
              </a:rPr>
              <a:t> Paragraph 135 of Ind AS 19. </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Effects of Changes in Foreign Exchange Rates </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exchange difference on monetary items related to foreign operations are initially recognized in OCI and reclassified from equity to Statement of Profit and Loss on repayment of monetary items.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32 of Ind AS 21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Reclassification from equity to Statement of Profit and Loss should have been made on disposal of net investment instead of repayment of the monetary items.</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Earning Per Share</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t>The weighted average number of shares issued during the year was used to calculate EPS, and total comprehensive income was considered for this calculation.</a:t>
            </a:r>
          </a:p>
          <a:p>
            <a:pPr marL="0" indent="0" algn="just">
              <a:buClr>
                <a:schemeClr val="accent3"/>
              </a:buClr>
              <a:buNone/>
              <a:defRPr/>
            </a:pPr>
            <a:r>
              <a:rPr lang="en-GB" b="1" i="1" u="sng" dirty="0">
                <a:solidFill>
                  <a:schemeClr val="accent1">
                    <a:lumMod val="75000"/>
                  </a:schemeClr>
                </a:solidFill>
                <a:sym typeface="Palatino Linotype" panose="02040502050505030304"/>
              </a:rPr>
              <a:t>Requirements: </a:t>
            </a:r>
          </a:p>
          <a:p>
            <a:pPr marL="0" indent="0" algn="just">
              <a:buClr>
                <a:schemeClr val="accent3"/>
              </a:buClr>
              <a:buNone/>
              <a:defRPr/>
            </a:pPr>
            <a:r>
              <a:rPr lang="en-US" dirty="0">
                <a:solidFill>
                  <a:srgbClr val="000000"/>
                </a:solidFill>
              </a:rPr>
              <a:t>Paragraph 10, 19, 70(a) &amp; (b) of Ind AS 33</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t>Profit attributable to ordinary equity holders and weighted average number of ordinary shares outstanding during the period should be considered for calculating EPS. </a:t>
            </a:r>
          </a:p>
          <a:p>
            <a:pPr marL="0" indent="0" algn="just">
              <a:buClr>
                <a:schemeClr val="accent3"/>
              </a:buClr>
              <a:buNone/>
              <a:defRPr/>
            </a:pPr>
            <a:r>
              <a:rPr lang="en-US" dirty="0"/>
              <a:t>Additionally, disclosures related to the amounts used as the numerators for calculating basic and diluted EPS, as well as the weighted average number of ordinary shares used as the denominators in calculating both basic and diluted EPS, as required under paragraphs 70(a) and 70(b) of Ind AS 33, were not provided by the company.</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Share Based Payments</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88A7C64D-3E76-6D3D-BE09-2F88402DE395}"/>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t>The accounting policy regarding share-based payments states that the Company follows the intrinsic value method to account for its Employee Stock Appreciation Rights (SARs). </a:t>
            </a:r>
          </a:p>
          <a:p>
            <a:pPr marL="0" indent="0" algn="just">
              <a:buClr>
                <a:schemeClr val="accent3"/>
              </a:buClr>
              <a:buNone/>
              <a:defRPr/>
            </a:pPr>
            <a:r>
              <a:rPr lang="en-GB" b="1" i="1" u="sng" dirty="0">
                <a:solidFill>
                  <a:schemeClr val="accent1">
                    <a:lumMod val="75000"/>
                  </a:schemeClr>
                </a:solidFill>
                <a:sym typeface="Palatino Linotype" panose="02040502050505030304"/>
              </a:rPr>
              <a:t>Requirements: </a:t>
            </a:r>
          </a:p>
          <a:p>
            <a:pPr marL="0" indent="0" algn="just">
              <a:buClr>
                <a:schemeClr val="accent3"/>
              </a:buClr>
              <a:buNone/>
              <a:defRPr/>
            </a:pPr>
            <a:r>
              <a:rPr lang="en-US" dirty="0">
                <a:solidFill>
                  <a:srgbClr val="000000"/>
                </a:solidFill>
              </a:rPr>
              <a:t>Paragraphs 10 and 30 of Ind AS 102</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t>The intrinsic value method should not be followed for recognition of employee stock appreciation rights. Instead, cash settled as well as equity settled share-based payment should be measured at fair value as required by Ind AS 102. </a:t>
            </a:r>
          </a:p>
        </p:txBody>
      </p:sp>
    </p:spTree>
    <p:extLst>
      <p:ext uri="{BB962C8B-B14F-4D97-AF65-F5344CB8AC3E}">
        <p14:creationId xmlns:p14="http://schemas.microsoft.com/office/powerpoint/2010/main" val="3318506525"/>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Bargain Purchase</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t>ABC Ltd acquired a 95% equity stake in XYZ Ltd, making XYZ Ltd its subsidiary. Additionally, ABC Ltd received Rs YY lakhs for the completion of the acquisition, which was shown as an exceptional item in the Statement of Profit and Loss.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34 of Ind AS 103</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It was observed that the nature of said exceptional item is not clear. It was viewed that in business combination, receiving money on acquiring shares, indicates that it is in the nature of bargain purchase. As per paragraph 34 of Ind AS 103, such gain should have been recognized in other comprehensive income on the acquisition date and should be accumulated in equity as capital reserve. However, the company has </a:t>
            </a:r>
            <a:r>
              <a:rPr lang="en-US" dirty="0" err="1">
                <a:solidFill>
                  <a:srgbClr val="000000"/>
                </a:solidFill>
              </a:rPr>
              <a:t>recognised</a:t>
            </a:r>
            <a:r>
              <a:rPr lang="en-US" dirty="0">
                <a:solidFill>
                  <a:srgbClr val="000000"/>
                </a:solidFill>
              </a:rPr>
              <a:t> the gain on acquisition of shares under Statement of Profit and Loss, which has resulted into overstatement of profit.</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499D4-5799-5115-B23C-61CF4EA87F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46C53F-3E68-E67A-4D10-EA73FFDEF807}"/>
              </a:ext>
            </a:extLst>
          </p:cNvPr>
          <p:cNvSpPr>
            <a:spLocks noGrp="1"/>
          </p:cNvSpPr>
          <p:nvPr>
            <p:ph type="title"/>
          </p:nvPr>
        </p:nvSpPr>
        <p:spPr/>
        <p:txBody>
          <a:bodyPr>
            <a:normAutofit fontScale="90000"/>
          </a:bodyPr>
          <a:lstStyle/>
          <a:p>
            <a:br>
              <a:rPr lang="en-US" dirty="0"/>
            </a:br>
            <a:r>
              <a:rPr lang="en-US" sz="2000" dirty="0"/>
              <a:t>Provision for Loss Allowance</a:t>
            </a:r>
            <a:br>
              <a:rPr lang="en-US" dirty="0"/>
            </a:br>
            <a:endParaRPr lang="en-IN" dirty="0"/>
          </a:p>
        </p:txBody>
      </p:sp>
      <p:sp>
        <p:nvSpPr>
          <p:cNvPr id="3" name="Content Placeholder 2">
            <a:extLst>
              <a:ext uri="{FF2B5EF4-FFF2-40B4-BE49-F238E27FC236}">
                <a16:creationId xmlns:a16="http://schemas.microsoft.com/office/drawing/2014/main" id="{ABC021A6-3A12-2AB3-C79C-478D1D3D92AF}"/>
              </a:ext>
            </a:extLst>
          </p:cNvPr>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sz="1800" dirty="0">
                <a:solidFill>
                  <a:srgbClr val="000000"/>
                </a:solidFill>
              </a:rPr>
              <a:t>Note on ‘Trade Receivable’ reads as follows:</a:t>
            </a:r>
          </a:p>
          <a:p>
            <a:pPr marL="0" marR="0" algn="just" rtl="0" eaLnBrk="1" fontAlgn="t" latinLnBrk="0" hangingPunct="1">
              <a:lnSpc>
                <a:spcPct val="115000"/>
              </a:lnSpc>
              <a:buNone/>
            </a:pPr>
            <a:r>
              <a:rPr lang="en-US" sz="1400" b="1" i="0" u="none" strike="noStrike" kern="1200" dirty="0">
                <a:solidFill>
                  <a:srgbClr val="465B25"/>
                </a:solidFill>
                <a:effectLst/>
                <a:ea typeface="Calibri" panose="020F0502020204030204" pitchFamily="34" charset="0"/>
              </a:rPr>
              <a:t>Particulars                                                                      As at March 31st,20XX                  As at March 31st,20XX                     As at March 31st,20XX</a:t>
            </a:r>
          </a:p>
          <a:p>
            <a:pPr marL="0" marR="0" algn="just" rtl="0" eaLnBrk="1" fontAlgn="t" latinLnBrk="0" hangingPunct="1">
              <a:lnSpc>
                <a:spcPct val="115000"/>
              </a:lnSpc>
              <a:buNone/>
            </a:pPr>
            <a:r>
              <a:rPr lang="en-US" sz="1400" b="0" i="0" u="none" strike="noStrike" kern="1200" dirty="0">
                <a:solidFill>
                  <a:srgbClr val="465B25"/>
                </a:solidFill>
                <a:effectLst/>
                <a:ea typeface="Calibri" panose="020F0502020204030204" pitchFamily="34" charset="0"/>
              </a:rPr>
              <a:t>UNSECURED </a:t>
            </a:r>
            <a:endParaRPr lang="en-US" sz="1400" b="0" i="0" u="none" strike="noStrike" dirty="0">
              <a:effectLst/>
              <a:ea typeface="Calibri" panose="020F0502020204030204" pitchFamily="34" charset="0"/>
            </a:endParaRPr>
          </a:p>
          <a:p>
            <a:pPr marL="0" marR="0" algn="just" rtl="0" eaLnBrk="1" fontAlgn="t" latinLnBrk="0" hangingPunct="1">
              <a:lnSpc>
                <a:spcPct val="115000"/>
              </a:lnSpc>
              <a:buNone/>
            </a:pPr>
            <a:r>
              <a:rPr lang="en-US" sz="1400" b="0" i="0" u="none" strike="noStrike" kern="1200" dirty="0">
                <a:solidFill>
                  <a:srgbClr val="465B25"/>
                </a:solidFill>
                <a:effectLst/>
                <a:ea typeface="Calibri" panose="020F0502020204030204" pitchFamily="34" charset="0"/>
              </a:rPr>
              <a:t>Trade Receivables – Considered Good                                                         XX                                                    </a:t>
            </a:r>
            <a:r>
              <a:rPr lang="en-US" sz="1400" b="0" i="0" u="none" strike="noStrike" kern="1200" dirty="0" err="1">
                <a:solidFill>
                  <a:srgbClr val="465B25"/>
                </a:solidFill>
                <a:effectLst/>
                <a:ea typeface="Calibri" panose="020F0502020204030204" pitchFamily="34" charset="0"/>
              </a:rPr>
              <a:t>XX</a:t>
            </a:r>
            <a:r>
              <a:rPr lang="en-US" sz="1400" b="0" i="0" u="none" strike="noStrike" kern="1200" dirty="0">
                <a:solidFill>
                  <a:srgbClr val="465B25"/>
                </a:solidFill>
                <a:effectLst/>
                <a:ea typeface="Calibri" panose="020F0502020204030204" pitchFamily="34" charset="0"/>
              </a:rPr>
              <a:t>                                                      </a:t>
            </a:r>
            <a:r>
              <a:rPr lang="en-US" sz="1400" b="0" i="0" u="none" strike="noStrike" kern="1200" dirty="0" err="1">
                <a:solidFill>
                  <a:srgbClr val="465B25"/>
                </a:solidFill>
                <a:effectLst/>
                <a:ea typeface="Calibri" panose="020F0502020204030204" pitchFamily="34" charset="0"/>
              </a:rPr>
              <a:t>XX</a:t>
            </a:r>
            <a:r>
              <a:rPr lang="en-US" sz="1400" b="0" i="0" u="none" strike="noStrike" kern="1200" dirty="0">
                <a:solidFill>
                  <a:srgbClr val="465B25"/>
                </a:solidFill>
                <a:effectLst/>
                <a:ea typeface="Calibri" panose="020F0502020204030204" pitchFamily="34" charset="0"/>
              </a:rPr>
              <a:t>     </a:t>
            </a:r>
            <a:endParaRPr lang="en-US" sz="1400" b="0" i="0" u="none" strike="noStrike" dirty="0">
              <a:effectLst/>
              <a:ea typeface="Calibri" panose="020F0502020204030204" pitchFamily="34" charset="0"/>
            </a:endParaRPr>
          </a:p>
          <a:p>
            <a:pPr marL="0" marR="0" algn="just" rtl="0" eaLnBrk="1" fontAlgn="t" latinLnBrk="0" hangingPunct="1">
              <a:lnSpc>
                <a:spcPct val="115000"/>
              </a:lnSpc>
              <a:buNone/>
            </a:pPr>
            <a:r>
              <a:rPr lang="en-US" sz="1400" b="0" i="0" u="none" strike="noStrike" kern="1200" dirty="0">
                <a:solidFill>
                  <a:srgbClr val="465B25"/>
                </a:solidFill>
                <a:effectLst/>
                <a:ea typeface="Calibri" panose="020F0502020204030204" pitchFamily="34" charset="0"/>
              </a:rPr>
              <a:t>Trade Receivables – </a:t>
            </a:r>
            <a:r>
              <a:rPr lang="en-US" sz="1400" b="1" i="0" u="none" strike="noStrike" kern="1200" dirty="0">
                <a:solidFill>
                  <a:srgbClr val="465B25"/>
                </a:solidFill>
                <a:effectLst/>
                <a:ea typeface="Calibri" panose="020F0502020204030204" pitchFamily="34" charset="0"/>
              </a:rPr>
              <a:t>Considered Doubtful                                                  </a:t>
            </a:r>
            <a:r>
              <a:rPr lang="en-US" sz="1400" i="0" u="none" strike="noStrike" kern="1200" dirty="0">
                <a:solidFill>
                  <a:srgbClr val="465B25"/>
                </a:solidFill>
                <a:effectLst/>
                <a:ea typeface="Calibri" panose="020F0502020204030204" pitchFamily="34" charset="0"/>
              </a:rPr>
              <a:t>XX</a:t>
            </a:r>
            <a:r>
              <a:rPr lang="en-US" sz="1400" b="1" i="0" u="none" strike="noStrike" kern="1200" dirty="0">
                <a:solidFill>
                  <a:srgbClr val="465B25"/>
                </a:solidFill>
                <a:effectLst/>
                <a:ea typeface="Calibri" panose="020F0502020204030204" pitchFamily="34" charset="0"/>
              </a:rPr>
              <a:t>                                                    </a:t>
            </a:r>
            <a:r>
              <a:rPr lang="en-US" sz="1400" i="0" u="none" strike="noStrike" kern="1200" dirty="0" err="1">
                <a:solidFill>
                  <a:srgbClr val="465B25"/>
                </a:solidFill>
                <a:effectLst/>
                <a:ea typeface="Calibri" panose="020F0502020204030204" pitchFamily="34" charset="0"/>
              </a:rPr>
              <a:t>XX</a:t>
            </a:r>
            <a:r>
              <a:rPr lang="en-US" sz="1400" b="1" i="0" u="none" strike="noStrike" kern="1200" dirty="0">
                <a:solidFill>
                  <a:srgbClr val="465B25"/>
                </a:solidFill>
                <a:effectLst/>
                <a:ea typeface="Calibri" panose="020F0502020204030204" pitchFamily="34" charset="0"/>
              </a:rPr>
              <a:t>                                                      </a:t>
            </a:r>
            <a:r>
              <a:rPr lang="en-US" sz="1400" i="0" u="none" strike="noStrike" kern="1200" dirty="0" err="1">
                <a:solidFill>
                  <a:srgbClr val="465B25"/>
                </a:solidFill>
                <a:effectLst/>
                <a:ea typeface="Calibri" panose="020F0502020204030204" pitchFamily="34" charset="0"/>
              </a:rPr>
              <a:t>XX</a:t>
            </a:r>
            <a:r>
              <a:rPr lang="en-US" sz="1400" b="1" i="0" u="none" strike="noStrike" kern="1200" dirty="0">
                <a:solidFill>
                  <a:srgbClr val="465B25"/>
                </a:solidFill>
                <a:effectLst/>
                <a:ea typeface="Calibri" panose="020F0502020204030204" pitchFamily="34" charset="0"/>
              </a:rPr>
              <a:t> </a:t>
            </a:r>
            <a:endParaRPr lang="en-US" sz="1400" b="0" i="0" u="none" strike="noStrike" dirty="0">
              <a:effectLst/>
              <a:ea typeface="Calibri" panose="020F0502020204030204" pitchFamily="34" charset="0"/>
            </a:endParaRPr>
          </a:p>
          <a:p>
            <a:pPr marL="0" marR="0" indent="0" algn="just" rtl="0" eaLnBrk="1" fontAlgn="t" latinLnBrk="0" hangingPunct="1">
              <a:lnSpc>
                <a:spcPct val="115000"/>
              </a:lnSpc>
              <a:buNone/>
            </a:pPr>
            <a:r>
              <a:rPr lang="en-US" sz="1400" b="0" i="0" u="none" strike="noStrike" kern="1200" dirty="0">
                <a:solidFill>
                  <a:srgbClr val="465B25"/>
                </a:solidFill>
                <a:effectLst/>
                <a:ea typeface="Calibri" panose="020F0502020204030204" pitchFamily="34" charset="0"/>
              </a:rPr>
              <a:t>Receivables from Related Parties  - Considered Good                              XX                                                    </a:t>
            </a:r>
            <a:r>
              <a:rPr lang="en-US" sz="1400" b="0" i="0" u="none" strike="noStrike" kern="1200" dirty="0" err="1">
                <a:solidFill>
                  <a:srgbClr val="465B25"/>
                </a:solidFill>
                <a:effectLst/>
                <a:ea typeface="Calibri" panose="020F0502020204030204" pitchFamily="34" charset="0"/>
              </a:rPr>
              <a:t>XX</a:t>
            </a:r>
            <a:r>
              <a:rPr lang="en-US" sz="1400" b="0" i="0" u="none" strike="noStrike" kern="1200" dirty="0">
                <a:solidFill>
                  <a:srgbClr val="465B25"/>
                </a:solidFill>
                <a:effectLst/>
                <a:ea typeface="Calibri" panose="020F0502020204030204" pitchFamily="34" charset="0"/>
              </a:rPr>
              <a:t>                                                      </a:t>
            </a:r>
            <a:r>
              <a:rPr lang="en-US" sz="1400" b="0" i="0" u="none" strike="noStrike" kern="1200" dirty="0" err="1">
                <a:solidFill>
                  <a:srgbClr val="465B25"/>
                </a:solidFill>
                <a:effectLst/>
                <a:ea typeface="Calibri" panose="020F0502020204030204" pitchFamily="34" charset="0"/>
              </a:rPr>
              <a:t>XX</a:t>
            </a:r>
            <a:r>
              <a:rPr lang="en-US" sz="1400" b="0" i="0" u="none" strike="noStrike" kern="1200" dirty="0">
                <a:solidFill>
                  <a:srgbClr val="465B25"/>
                </a:solidFill>
                <a:effectLst/>
                <a:ea typeface="Calibri" panose="020F0502020204030204" pitchFamily="34" charset="0"/>
              </a:rPr>
              <a:t>   </a:t>
            </a:r>
            <a:endParaRPr lang="en-US" sz="1400" b="0" i="0" u="none" strike="noStrike" dirty="0">
              <a:effectLst/>
              <a:ea typeface="Calibri" panose="020F0502020204030204" pitchFamily="34" charset="0"/>
            </a:endParaRPr>
          </a:p>
          <a:p>
            <a:pPr marL="0" indent="0" algn="just">
              <a:buClr>
                <a:schemeClr val="accent3"/>
              </a:buClr>
              <a:buNone/>
              <a:defRPr/>
            </a:pPr>
            <a:r>
              <a:rPr lang="en-GB" sz="1800" b="1" i="1" u="sng" dirty="0">
                <a:solidFill>
                  <a:schemeClr val="accent1">
                    <a:lumMod val="75000"/>
                  </a:schemeClr>
                </a:solidFill>
                <a:sym typeface="Palatino Linotype" panose="02040502050505030304"/>
              </a:rPr>
              <a:t>Requirements: </a:t>
            </a:r>
          </a:p>
          <a:p>
            <a:pPr marL="0" indent="0" algn="just">
              <a:buClr>
                <a:schemeClr val="accent3"/>
              </a:buClr>
              <a:buNone/>
              <a:defRPr/>
            </a:pPr>
            <a:r>
              <a:rPr lang="en-US" sz="1800" dirty="0">
                <a:solidFill>
                  <a:srgbClr val="000000"/>
                </a:solidFill>
              </a:rPr>
              <a:t>Paragraph 5.5.1 of Ind AS 109</a:t>
            </a:r>
          </a:p>
          <a:p>
            <a:pPr marL="0" indent="0" algn="just">
              <a:buClr>
                <a:schemeClr val="accent3"/>
              </a:buClr>
              <a:buNone/>
              <a:defRPr/>
            </a:pPr>
            <a:r>
              <a:rPr lang="en-GB" sz="1800" b="1" i="1" u="sng" dirty="0">
                <a:solidFill>
                  <a:schemeClr val="accent1">
                    <a:lumMod val="75000"/>
                  </a:schemeClr>
                </a:solidFill>
                <a:sym typeface="Palatino Linotype" panose="02040502050505030304"/>
              </a:rPr>
              <a:t>Observation: </a:t>
            </a:r>
          </a:p>
          <a:p>
            <a:pPr marL="0" indent="0" algn="just">
              <a:buClr>
                <a:schemeClr val="accent3"/>
              </a:buClr>
              <a:buNone/>
              <a:defRPr/>
            </a:pPr>
            <a:r>
              <a:rPr lang="en-US" sz="1800" dirty="0"/>
              <a:t>The company did not create a provision for loss allowance, despite having doubtful receivables, in accordance with Ind AS 109.</a:t>
            </a:r>
            <a:endParaRPr lang="en-US" sz="1800" dirty="0">
              <a:solidFill>
                <a:srgbClr val="000000"/>
              </a:solidFill>
            </a:endParaRPr>
          </a:p>
          <a:p>
            <a:pPr marL="0" indent="0" algn="just">
              <a:buClr>
                <a:schemeClr val="accent3"/>
              </a:buClr>
              <a:buNone/>
              <a:defRPr/>
            </a:pPr>
            <a:endParaRPr lang="en-GB" b="1" i="1" u="sng" dirty="0">
              <a:solidFill>
                <a:schemeClr val="accent1">
                  <a:lumMod val="75000"/>
                </a:schemeClr>
              </a:solidFill>
              <a:ea typeface="Palatino Linotype" panose="02040502050505030304"/>
              <a:sym typeface="Palatino Linotype" panose="02040502050505030304"/>
            </a:endParaRPr>
          </a:p>
        </p:txBody>
      </p:sp>
      <p:sp>
        <p:nvSpPr>
          <p:cNvPr id="5" name="TextBox 4">
            <a:extLst>
              <a:ext uri="{FF2B5EF4-FFF2-40B4-BE49-F238E27FC236}">
                <a16:creationId xmlns:a16="http://schemas.microsoft.com/office/drawing/2014/main" id="{36CB726D-E847-8E4D-621C-C6CE08D5A5DF}"/>
              </a:ext>
            </a:extLst>
          </p:cNvPr>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extLst>
      <p:ext uri="{BB962C8B-B14F-4D97-AF65-F5344CB8AC3E}">
        <p14:creationId xmlns:p14="http://schemas.microsoft.com/office/powerpoint/2010/main" val="3175333841"/>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4" name="Title 1"/>
          <p:cNvSpPr txBox="1"/>
          <p:nvPr/>
        </p:nvSpPr>
        <p:spPr>
          <a:xfrm>
            <a:off x="550545" y="1309519"/>
            <a:ext cx="11090275" cy="1978025"/>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Observations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elated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t</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 </a:t>
            </a:r>
          </a:p>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Statement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f Cash Flows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3" name="Google Shape;67;p13"/>
          <p:cNvSpPr txBox="1"/>
          <p:nvPr/>
        </p:nvSpPr>
        <p:spPr>
          <a:xfrm>
            <a:off x="2895600" y="5557996"/>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000" dirty="0"/>
              <a:t>Statement of Cash Flows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Cash paid to purchase the </a:t>
            </a:r>
            <a:r>
              <a:rPr lang="en-IN" altLang="en-US" dirty="0">
                <a:solidFill>
                  <a:srgbClr val="000000"/>
                </a:solidFill>
              </a:rPr>
              <a:t>P</a:t>
            </a:r>
            <a:r>
              <a:rPr lang="en-US" dirty="0">
                <a:solidFill>
                  <a:srgbClr val="000000"/>
                </a:solidFill>
              </a:rPr>
              <a:t>roperty, </a:t>
            </a:r>
            <a:r>
              <a:rPr lang="en-IN" altLang="en-US" dirty="0">
                <a:solidFill>
                  <a:srgbClr val="000000"/>
                </a:solidFill>
              </a:rPr>
              <a:t>P</a:t>
            </a:r>
            <a:r>
              <a:rPr lang="en-US" dirty="0">
                <a:solidFill>
                  <a:srgbClr val="000000"/>
                </a:solidFill>
              </a:rPr>
              <a:t>lant and </a:t>
            </a:r>
            <a:r>
              <a:rPr lang="en-IN" altLang="en-US" dirty="0">
                <a:solidFill>
                  <a:srgbClr val="000000"/>
                </a:solidFill>
              </a:rPr>
              <a:t>E</a:t>
            </a:r>
            <a:r>
              <a:rPr lang="en-US" dirty="0">
                <a:solidFill>
                  <a:srgbClr val="000000"/>
                </a:solidFill>
              </a:rPr>
              <a:t>quipment has been disclosed as “capital expenditure”, under the head </a:t>
            </a:r>
            <a:r>
              <a:rPr lang="en-IN" altLang="en-US" dirty="0">
                <a:solidFill>
                  <a:srgbClr val="000000"/>
                </a:solidFill>
              </a:rPr>
              <a:t>C</a:t>
            </a:r>
            <a:r>
              <a:rPr lang="en-US" dirty="0">
                <a:solidFill>
                  <a:srgbClr val="000000"/>
                </a:solidFill>
              </a:rPr>
              <a:t>ash </a:t>
            </a:r>
            <a:r>
              <a:rPr lang="en-IN" altLang="en-US" dirty="0">
                <a:solidFill>
                  <a:srgbClr val="000000"/>
                </a:solidFill>
              </a:rPr>
              <a:t>F</a:t>
            </a:r>
            <a:r>
              <a:rPr lang="en-US" dirty="0">
                <a:solidFill>
                  <a:srgbClr val="000000"/>
                </a:solidFill>
              </a:rPr>
              <a:t>low from Investing </a:t>
            </a:r>
            <a:r>
              <a:rPr lang="en-IN" altLang="en-US" dirty="0">
                <a:solidFill>
                  <a:srgbClr val="000000"/>
                </a:solidFill>
              </a:rPr>
              <a:t>A</a:t>
            </a:r>
            <a:r>
              <a:rPr lang="en-US" dirty="0">
                <a:solidFill>
                  <a:srgbClr val="000000"/>
                </a:solidFill>
              </a:rPr>
              <a:t>ctivities.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16 of Ind AS 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Such outflow should be reported using the proper description of the line item viz. ‘acquisition of property, plant and equipment’ rather than as ‘capital expenditure’.</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000" dirty="0"/>
              <a:t>Statement of Cash Flows</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An item pertaining to OCI has been adjusted as ‘</a:t>
            </a:r>
            <a:r>
              <a:rPr lang="en-IN" altLang="en-US" dirty="0">
                <a:solidFill>
                  <a:srgbClr val="000000"/>
                </a:solidFill>
              </a:rPr>
              <a:t>N</a:t>
            </a:r>
            <a:r>
              <a:rPr lang="en-US" dirty="0">
                <a:solidFill>
                  <a:srgbClr val="000000"/>
                </a:solidFill>
              </a:rPr>
              <a:t>on-</a:t>
            </a:r>
            <a:r>
              <a:rPr lang="en-IN" altLang="en-US" dirty="0">
                <a:solidFill>
                  <a:srgbClr val="000000"/>
                </a:solidFill>
              </a:rPr>
              <a:t>C</a:t>
            </a:r>
            <a:r>
              <a:rPr lang="en-US" dirty="0">
                <a:solidFill>
                  <a:srgbClr val="000000"/>
                </a:solidFill>
              </a:rPr>
              <a:t>ash </a:t>
            </a:r>
            <a:r>
              <a:rPr lang="en-IN" altLang="en-US" dirty="0">
                <a:solidFill>
                  <a:srgbClr val="000000"/>
                </a:solidFill>
              </a:rPr>
              <a:t>I</a:t>
            </a:r>
            <a:r>
              <a:rPr lang="en-US" dirty="0">
                <a:solidFill>
                  <a:srgbClr val="000000"/>
                </a:solidFill>
              </a:rPr>
              <a:t>tem’ while determining </a:t>
            </a:r>
            <a:r>
              <a:rPr lang="en-IN" altLang="en-US" dirty="0">
                <a:solidFill>
                  <a:srgbClr val="000000"/>
                </a:solidFill>
              </a:rPr>
              <a:t>C</a:t>
            </a:r>
            <a:r>
              <a:rPr lang="en-US" dirty="0">
                <a:solidFill>
                  <a:srgbClr val="000000"/>
                </a:solidFill>
              </a:rPr>
              <a:t>ash </a:t>
            </a:r>
            <a:r>
              <a:rPr lang="en-IN" altLang="en-US" dirty="0">
                <a:solidFill>
                  <a:srgbClr val="000000"/>
                </a:solidFill>
              </a:rPr>
              <a:t>F</a:t>
            </a:r>
            <a:r>
              <a:rPr lang="en-US" dirty="0">
                <a:solidFill>
                  <a:srgbClr val="000000"/>
                </a:solidFill>
              </a:rPr>
              <a:t>lows from </a:t>
            </a:r>
            <a:r>
              <a:rPr lang="en-IN" altLang="en-US" dirty="0">
                <a:solidFill>
                  <a:srgbClr val="000000"/>
                </a:solidFill>
              </a:rPr>
              <a:t>O</a:t>
            </a:r>
            <a:r>
              <a:rPr lang="en-US" dirty="0">
                <a:solidFill>
                  <a:srgbClr val="000000"/>
                </a:solidFill>
              </a:rPr>
              <a:t>perating </a:t>
            </a:r>
            <a:r>
              <a:rPr lang="en-IN" altLang="en-US" dirty="0">
                <a:solidFill>
                  <a:srgbClr val="000000"/>
                </a:solidFill>
              </a:rPr>
              <a:t>A</a:t>
            </a:r>
            <a:r>
              <a:rPr lang="en-US" dirty="0">
                <a:solidFill>
                  <a:srgbClr val="000000"/>
                </a:solidFill>
              </a:rPr>
              <a:t>ctivities.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20 of Ind AS 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While determining the net </a:t>
            </a:r>
            <a:r>
              <a:rPr lang="en-IN" altLang="en-US" dirty="0">
                <a:solidFill>
                  <a:srgbClr val="000000"/>
                </a:solidFill>
              </a:rPr>
              <a:t>C</a:t>
            </a:r>
            <a:r>
              <a:rPr lang="en-US" dirty="0">
                <a:solidFill>
                  <a:srgbClr val="000000"/>
                </a:solidFill>
              </a:rPr>
              <a:t>ash </a:t>
            </a:r>
            <a:r>
              <a:rPr lang="en-IN" altLang="en-US" dirty="0">
                <a:solidFill>
                  <a:srgbClr val="000000"/>
                </a:solidFill>
              </a:rPr>
              <a:t>F</a:t>
            </a:r>
            <a:r>
              <a:rPr lang="en-US" dirty="0">
                <a:solidFill>
                  <a:srgbClr val="000000"/>
                </a:solidFill>
              </a:rPr>
              <a:t>low from </a:t>
            </a:r>
            <a:r>
              <a:rPr lang="en-IN" altLang="en-US" dirty="0">
                <a:solidFill>
                  <a:srgbClr val="000000"/>
                </a:solidFill>
              </a:rPr>
              <a:t>O</a:t>
            </a:r>
            <a:r>
              <a:rPr lang="en-US" dirty="0">
                <a:solidFill>
                  <a:srgbClr val="000000"/>
                </a:solidFill>
              </a:rPr>
              <a:t>perating </a:t>
            </a:r>
            <a:r>
              <a:rPr lang="en-IN" altLang="en-US" dirty="0">
                <a:solidFill>
                  <a:srgbClr val="000000"/>
                </a:solidFill>
              </a:rPr>
              <a:t>A</a:t>
            </a:r>
            <a:r>
              <a:rPr lang="en-US" dirty="0">
                <a:solidFill>
                  <a:srgbClr val="000000"/>
                </a:solidFill>
              </a:rPr>
              <a:t>ctivities, profit before tax has been taken and therefore, the </a:t>
            </a:r>
            <a:r>
              <a:rPr lang="en-IN" altLang="en-US" dirty="0">
                <a:solidFill>
                  <a:srgbClr val="000000"/>
                </a:solidFill>
              </a:rPr>
              <a:t>items pertaining to OCI should not be adjusted. </a:t>
            </a:r>
            <a:r>
              <a:rPr lang="en-US" dirty="0">
                <a:solidFill>
                  <a:srgbClr val="000000"/>
                </a:solidFill>
              </a:rPr>
              <a:t> </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Property, Plant And Equipment </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All the project related expenses incurred prior to the date of commercial operations capitalized and shown under Capital Work in Progress.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20 of Ind AS 16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Capitalization of expenses that were incurred up to the date of commercial operations, is not in line with Ind AS 16, as recognition of costs in the carrying amount of PPE ceases when the item is in the location and condition necessary for it to be capable of operating in the manner intended by management.</a:t>
            </a:r>
            <a:endParaRPr lang="en-US" dirty="0">
              <a:solidFill>
                <a:schemeClr val="tx1"/>
              </a:solidFill>
            </a:endParaRPr>
          </a:p>
          <a:p>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000" dirty="0"/>
              <a:t>Leases</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8420C8DF-C2E9-4711-8811-001EB6A697AD}"/>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Note on Leases states that the amount recognized in Statement of Profit and Loss, includes interest on lease liabilities, which indicates that the ‘’total cash payment of lease liabilities’’ as disclosed in Statement of cash flows (under financing activities) also includes interest on lease liabilities.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50 of Ind AS 116</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sym typeface="Palatino Linotype" panose="02040502050505030304"/>
              </a:rPr>
              <a:t>The Standard requires to present cash payment for the interest portion of lease liability separately under the financing activities of the Statement of Cash Flows. </a:t>
            </a:r>
            <a:endParaRPr lang="en-GB" dirty="0">
              <a:solidFill>
                <a:srgbClr val="000000"/>
              </a:solidFill>
              <a:sym typeface="Palatino Linotype" panose="02040502050505030304"/>
            </a:endParaRPr>
          </a:p>
        </p:txBody>
      </p:sp>
    </p:spTree>
    <p:extLst>
      <p:ext uri="{BB962C8B-B14F-4D97-AF65-F5344CB8AC3E}">
        <p14:creationId xmlns:p14="http://schemas.microsoft.com/office/powerpoint/2010/main" val="3363255744"/>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Cash Flows arising from Cash and Non-Cash Changes</a:t>
            </a:r>
            <a:br>
              <a:rPr lang="en-US" dirty="0"/>
            </a:b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6" name="Content Placeholder 2">
            <a:extLst>
              <a:ext uri="{FF2B5EF4-FFF2-40B4-BE49-F238E27FC236}">
                <a16:creationId xmlns:a16="http://schemas.microsoft.com/office/drawing/2014/main" id="{C43D4209-2CAF-1F8F-EF78-0E467E8C3960}"/>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Statement of Cash Flows disclosed the proceeds from long term borrowings as well as repayment of long-term borrowing (under financing activities) during the year.</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44A of Ind AS 7</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sym typeface="Palatino Linotype" panose="02040502050505030304"/>
              </a:rPr>
              <a:t>The changes in liabilities arising from financing activities, including changes arising from cash flows and non-cash changes have not been disclosed.</a:t>
            </a:r>
            <a:endParaRPr lang="en-GB" dirty="0">
              <a:solidFill>
                <a:srgbClr val="000000"/>
              </a:solidFill>
              <a:sym typeface="Palatino Linotype" panose="02040502050505030304"/>
            </a:endParaRPr>
          </a:p>
        </p:txBody>
      </p:sp>
    </p:spTree>
    <p:extLst>
      <p:ext uri="{BB962C8B-B14F-4D97-AF65-F5344CB8AC3E}">
        <p14:creationId xmlns:p14="http://schemas.microsoft.com/office/powerpoint/2010/main" val="3709092450"/>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4" name="Title 1"/>
          <p:cNvSpPr txBox="1"/>
          <p:nvPr/>
        </p:nvSpPr>
        <p:spPr>
          <a:xfrm>
            <a:off x="550545" y="1098504"/>
            <a:ext cx="11090275" cy="2515235"/>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Observations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r</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elated </a:t>
            </a:r>
            <a:r>
              <a:rPr lang="en-IN" alt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t</a:t>
            </a: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 </a:t>
            </a:r>
          </a:p>
          <a:p>
            <a:pPr>
              <a:defRPr/>
            </a:pP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Other Disclosures Under </a:t>
            </a:r>
            <a:b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br>
            <a:r>
              <a:rPr lang="en-US" sz="48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Notes To Accounts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4427" y="3432288"/>
            <a:ext cx="1783147" cy="1790968"/>
          </a:xfrm>
          <a:prstGeom prst="rect">
            <a:avLst/>
          </a:prstGeom>
          <a:noFill/>
          <a:ln>
            <a:noFill/>
          </a:ln>
        </p:spPr>
      </p:pic>
      <p:sp>
        <p:nvSpPr>
          <p:cNvPr id="3" name="Google Shape;67;p13"/>
          <p:cNvSpPr txBox="1"/>
          <p:nvPr/>
        </p:nvSpPr>
        <p:spPr>
          <a:xfrm>
            <a:off x="2895600" y="5557996"/>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schemeClr val="accent5">
                    <a:lumMod val="50000"/>
                  </a:schemeClr>
                </a:solidFill>
                <a:effectLst>
                  <a:outerShdw blurRad="38100" dist="38100" dir="2700000" algn="tl">
                    <a:srgbClr val="000000">
                      <a:alpha val="43137"/>
                    </a:srgbClr>
                  </a:outerShdw>
                </a:effectLst>
                <a:uLnTx/>
                <a:uFillTx/>
                <a:latin typeface="Calibri" panose="020F0502020204030204" pitchFamily="34" charset="0"/>
                <a:ea typeface="Calibri" panose="020F0502020204030204" pitchFamily="34" charset="0"/>
                <a:cs typeface="Calibri" panose="020F0502020204030204" pitchFamily="34" charset="0"/>
                <a:sym typeface="Palatino Linotype" panose="02040502050505030304"/>
              </a:rPr>
              <a:t>Financial Reporting Review Board (FRRB)</a:t>
            </a:r>
          </a:p>
          <a:p>
            <a:pPr marL="0" marR="0" lvl="0" indent="0" algn="ctr" defTabSz="914400" rtl="0" eaLnBrk="1" fontAlgn="auto" latinLnBrk="0" hangingPunct="1">
              <a:lnSpc>
                <a:spcPct val="90000"/>
              </a:lnSpc>
              <a:spcBef>
                <a:spcPts val="0"/>
              </a:spcBef>
              <a:spcAft>
                <a:spcPts val="0"/>
              </a:spcAft>
              <a:buClrTx/>
              <a:buSzTx/>
              <a:buFont typeface="Arial" panose="020B0604020202020204" pitchFamily="34" charset="0"/>
              <a:buNone/>
              <a:defRPr/>
            </a:pPr>
            <a:r>
              <a:rPr kumimoji="0" lang="en-IN"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ea typeface="Palatino Linotype" panose="02040502050505030304"/>
                <a:cs typeface="Times New Roman" panose="02020603050405020304" pitchFamily="18" charset="0"/>
                <a:sym typeface="Palatino Linotype" panose="02040502050505030304"/>
              </a:rPr>
              <a:t> </a:t>
            </a:r>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000" dirty="0"/>
              <a:t>Basis of Preparation of Financial Statements </a:t>
            </a:r>
            <a:br>
              <a:rPr lang="en-US" dirty="0"/>
            </a:br>
            <a:endParaRPr lang="en-IN"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Under basis of preparation, it was stated that “Financial Statements have been prepared on historical cost basis, except certain financial liabilities which are measured at fair value”.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7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 the financial statements, all the financial liabilities have been measured at </a:t>
            </a:r>
            <a:r>
              <a:rPr lang="en-US" dirty="0" err="1">
                <a:solidFill>
                  <a:srgbClr val="000000"/>
                </a:solidFill>
              </a:rPr>
              <a:t>amortised</a:t>
            </a:r>
            <a:r>
              <a:rPr lang="en-US" dirty="0">
                <a:solidFill>
                  <a:srgbClr val="000000"/>
                </a:solidFill>
              </a:rPr>
              <a:t> cost. There are certain financial assets viz. equity instruments and mutual funds which have been measured at fair value.</a:t>
            </a:r>
          </a:p>
          <a:p>
            <a:pPr marL="0" indent="0" algn="just">
              <a:buClr>
                <a:schemeClr val="accent3"/>
              </a:buClr>
              <a:buNone/>
              <a:defRPr/>
            </a:pPr>
            <a:r>
              <a:rPr lang="en-IN" altLang="en-US" dirty="0">
                <a:solidFill>
                  <a:srgbClr val="000000"/>
                </a:solidFill>
              </a:rPr>
              <a:t>Accordingly, the given statement under basis of preparation is not correct.</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Non-disclosure of Accounting Policies </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Many companies are not disclosing the </a:t>
            </a:r>
            <a:r>
              <a:rPr lang="en-IN" altLang="en-US" dirty="0">
                <a:solidFill>
                  <a:srgbClr val="000000"/>
                </a:solidFill>
              </a:rPr>
              <a:t>accounting </a:t>
            </a:r>
            <a:r>
              <a:rPr lang="en-US" dirty="0">
                <a:solidFill>
                  <a:srgbClr val="000000"/>
                </a:solidFill>
              </a:rPr>
              <a:t>policy adopted for recognition and measurement of Property, Plant and Equipment, Revenue Recognition, Depreciation, Intangible Assets and Employee Benefits.</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117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Accounting policies are crucial to the understanding of the financial statement</a:t>
            </a:r>
            <a:r>
              <a:rPr lang="en-IN" altLang="en-US" dirty="0">
                <a:solidFill>
                  <a:srgbClr val="000000"/>
                </a:solidFill>
              </a:rPr>
              <a:t>,</a:t>
            </a:r>
            <a:r>
              <a:rPr lang="en-US" dirty="0">
                <a:solidFill>
                  <a:srgbClr val="000000"/>
                </a:solidFill>
              </a:rPr>
              <a:t> and therefore</a:t>
            </a:r>
            <a:r>
              <a:rPr lang="en-IN" altLang="en-US" dirty="0">
                <a:solidFill>
                  <a:srgbClr val="000000"/>
                </a:solidFill>
              </a:rPr>
              <a:t>,</a:t>
            </a:r>
            <a:r>
              <a:rPr lang="en-US" dirty="0">
                <a:solidFill>
                  <a:srgbClr val="000000"/>
                </a:solidFill>
              </a:rPr>
              <a:t> should have been disclosed by the companies.</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Incomplete Accounting Polic</a:t>
            </a:r>
            <a:r>
              <a:rPr lang="en-IN" altLang="en-US" sz="1800" dirty="0"/>
              <a:t>ies</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From the financial statements of certain companies, it was noted that companies disclose the accounting policies, however, those policies are not complete accounting policies.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117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It was noted from the financial statements of a company that the company has disclosed the accounting policy on Foreign Currencies. However, detailed policy for the accounting of Foreign Currency Transactions has not been given. For </a:t>
            </a:r>
            <a:r>
              <a:rPr lang="en-US" dirty="0" err="1">
                <a:solidFill>
                  <a:srgbClr val="000000"/>
                </a:solidFill>
              </a:rPr>
              <a:t>eg.</a:t>
            </a:r>
            <a:r>
              <a:rPr lang="en-US" dirty="0">
                <a:solidFill>
                  <a:srgbClr val="000000"/>
                </a:solidFill>
              </a:rPr>
              <a:t> IND AS 21 on foreign currencies requires the company to identify and disclose its functional currency and presentation currency and how it accounts for foreign currency transactions and how it translates its foreign operations at the end of the year. </a:t>
            </a:r>
            <a:r>
              <a:rPr lang="en-IN" altLang="en-US" dirty="0">
                <a:solidFill>
                  <a:srgbClr val="000000"/>
                </a:solidFill>
              </a:rPr>
              <a:t>However, the same has not been convered under the accounting policy on foreign currency transactions.</a:t>
            </a:r>
            <a:endParaRPr lang="en-US" dirty="0">
              <a:solidFill>
                <a:srgbClr val="000000"/>
              </a:solidFill>
            </a:endParaRPr>
          </a:p>
          <a:p>
            <a:pPr marL="0" indent="0" algn="l">
              <a:buClr>
                <a:schemeClr val="accent3"/>
              </a:buClr>
              <a:buNone/>
              <a:defRPr/>
            </a:pPr>
            <a:r>
              <a:rPr lang="en-US" dirty="0">
                <a:solidFill>
                  <a:srgbClr val="000000"/>
                </a:solidFill>
              </a:rPr>
              <a:t>Accordingly, it was viewed that the requirements of Ind AS 1 have not been complied with.</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Non-disclosure of Accounting Policies</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Following note was given in financial statement of an entity:</a:t>
            </a:r>
          </a:p>
          <a:p>
            <a:pPr algn="just">
              <a:buClr>
                <a:schemeClr val="accent3"/>
              </a:buClr>
              <a:defRPr/>
            </a:pPr>
            <a:r>
              <a:rPr lang="en-US" dirty="0">
                <a:solidFill>
                  <a:srgbClr val="000000"/>
                </a:solidFill>
              </a:rPr>
              <a:t>Coal mining in a state- The company’s mining operations at the lease mine at the given state remained suspended during the year owing to the ban imposed by the </a:t>
            </a:r>
            <a:r>
              <a:rPr lang="en-IN" altLang="en-US" dirty="0">
                <a:solidFill>
                  <a:srgbClr val="000000"/>
                </a:solidFill>
              </a:rPr>
              <a:t>N</a:t>
            </a:r>
            <a:r>
              <a:rPr lang="en-US" dirty="0">
                <a:solidFill>
                  <a:srgbClr val="000000"/>
                </a:solidFill>
              </a:rPr>
              <a:t>ational Green Tribunal. </a:t>
            </a:r>
          </a:p>
          <a:p>
            <a:pPr algn="just">
              <a:buClr>
                <a:schemeClr val="accent3"/>
              </a:buClr>
              <a:defRPr/>
            </a:pPr>
            <a:r>
              <a:rPr lang="en-US" dirty="0">
                <a:solidFill>
                  <a:srgbClr val="000000"/>
                </a:solidFill>
              </a:rPr>
              <a:t>The company’s investments in the said Cash generating unit consists of Trucks, Trippers, material handling equipment, and similar movable assets and a 30 years’ Lease premium paid in respect of the said land and the mine development expenses incurred by the company. </a:t>
            </a:r>
          </a:p>
          <a:p>
            <a:pPr algn="just">
              <a:buClr>
                <a:schemeClr val="accent3"/>
              </a:buClr>
              <a:defRPr/>
            </a:pPr>
            <a:r>
              <a:rPr lang="en-US" dirty="0">
                <a:solidFill>
                  <a:srgbClr val="000000"/>
                </a:solidFill>
              </a:rPr>
              <a:t>These assets continue to be carried at cost less accumulated depreciation and amortization, and depreciation/amortization expense for the current year has been charged to the Statement of Profit &amp; Loss. </a:t>
            </a:r>
          </a:p>
          <a:p>
            <a:pPr algn="just">
              <a:buClr>
                <a:schemeClr val="accent3"/>
              </a:buClr>
              <a:defRPr/>
            </a:pPr>
            <a:r>
              <a:rPr lang="en-US" dirty="0">
                <a:solidFill>
                  <a:srgbClr val="000000"/>
                </a:solidFill>
              </a:rPr>
              <a:t>The said treatment is owing to the Management expectation of re-starting with the mining activity and the fact that the transportation vehicles are otherwise being used for other business purposes of the company.</a:t>
            </a:r>
          </a:p>
          <a:p>
            <a:pPr marL="0" indent="0" algn="just">
              <a:buClr>
                <a:schemeClr val="accent3"/>
              </a:buClr>
              <a:buNone/>
              <a:defRPr/>
            </a:pPr>
            <a:r>
              <a:rPr lang="en-US" dirty="0">
                <a:solidFill>
                  <a:srgbClr val="000000"/>
                </a:solidFill>
              </a:rPr>
              <a:t>It was further noted that the auditor has given Emphasis of Matter on the same that the mining operation was suspended since last more than 12 months.</a:t>
            </a:r>
          </a:p>
          <a:p>
            <a:pPr marL="0" indent="0" algn="r">
              <a:buClr>
                <a:schemeClr val="accent3"/>
              </a:buClr>
              <a:buNone/>
              <a:defRPr/>
            </a:pPr>
            <a:r>
              <a:rPr lang="en-US" dirty="0" err="1">
                <a:solidFill>
                  <a:srgbClr val="000000"/>
                </a:solidFill>
              </a:rPr>
              <a:t>Contd</a:t>
            </a:r>
            <a:r>
              <a:rPr lang="en-US" dirty="0">
                <a:solidFill>
                  <a:srgbClr val="000000"/>
                </a:solidFill>
              </a:rPr>
              <a:t>…..</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Non-disclosure of Accounting Policies</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Requirements: </a:t>
            </a:r>
          </a:p>
          <a:p>
            <a:pPr marL="0" indent="0" algn="just">
              <a:buClr>
                <a:schemeClr val="accent3"/>
              </a:buClr>
              <a:buNone/>
              <a:defRPr/>
            </a:pPr>
            <a:r>
              <a:rPr lang="en-US" dirty="0">
                <a:solidFill>
                  <a:srgbClr val="000000"/>
                </a:solidFill>
              </a:rPr>
              <a:t>Paragraph 117 of Ind AS 1/ Ind AS 38 / Ind AS 105</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a:t>
            </a:r>
          </a:p>
          <a:p>
            <a:pPr marL="0" indent="0" algn="just">
              <a:buClr>
                <a:schemeClr val="accent3"/>
              </a:buClr>
              <a:buNone/>
              <a:defRPr/>
            </a:pPr>
            <a:r>
              <a:rPr lang="en-US" dirty="0">
                <a:solidFill>
                  <a:srgbClr val="000000"/>
                </a:solidFill>
              </a:rPr>
              <a:t>It was noted from the Note as well as Auditor’s Report that the company’s mining operation at the given state was suspended. However, no accounting policy was given for impairment or discontinued operation. It was viewed that in absence of accounting policy, it is difficult to assess the correct situation. Hence, the management is required to make judgment and give proper disclosure whether it is discontinued operation of major component of an entity as per IND AS 105 or there is indication about the impairment of assets as per IND AS 38.</a:t>
            </a:r>
          </a:p>
          <a:p>
            <a:pPr marL="0" indent="0" algn="just">
              <a:buClr>
                <a:schemeClr val="accent3"/>
              </a:buClr>
              <a:buNone/>
              <a:defRPr/>
            </a:pP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Accounting Policy on Research and Development Expenditure</a:t>
            </a:r>
            <a:endParaRPr lang="en-IN" sz="1800" dirty="0"/>
          </a:p>
        </p:txBody>
      </p:sp>
      <p:sp>
        <p:nvSpPr>
          <p:cNvPr id="3" name="Content Placeholder 2"/>
          <p:cNvSpPr>
            <a:spLocks noGrp="1"/>
          </p:cNvSpPr>
          <p:nvPr>
            <p:ph idx="1"/>
          </p:nvPr>
        </p:nvSpPr>
        <p:spPr>
          <a:xfrm>
            <a:off x="355600" y="1003299"/>
            <a:ext cx="11434496" cy="5362332"/>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Research and Development states as follows:</a:t>
            </a:r>
          </a:p>
          <a:p>
            <a:pPr marL="0" indent="0" algn="just">
              <a:buClr>
                <a:schemeClr val="accent3"/>
              </a:buClr>
              <a:buNone/>
              <a:defRPr/>
            </a:pPr>
            <a:r>
              <a:rPr lang="en-US" dirty="0">
                <a:solidFill>
                  <a:srgbClr val="000000"/>
                </a:solidFill>
              </a:rPr>
              <a:t>Research and Development expenditure is charged to revenue under the natural heads of account in the year in which it is incurred. Research and Development expenditure on </a:t>
            </a:r>
            <a:r>
              <a:rPr lang="en-IN" altLang="en-US" dirty="0">
                <a:solidFill>
                  <a:srgbClr val="000000"/>
                </a:solidFill>
              </a:rPr>
              <a:t>P</a:t>
            </a:r>
            <a:r>
              <a:rPr lang="en-US" dirty="0">
                <a:solidFill>
                  <a:srgbClr val="000000"/>
                </a:solidFill>
              </a:rPr>
              <a:t>roperty, Plant and Equipment is treated in the same way as expenditure on other </a:t>
            </a:r>
            <a:r>
              <a:rPr lang="en-IN" altLang="en-US" dirty="0">
                <a:solidFill>
                  <a:srgbClr val="000000"/>
                </a:solidFill>
              </a:rPr>
              <a:t>P</a:t>
            </a:r>
            <a:r>
              <a:rPr lang="en-US" dirty="0">
                <a:solidFill>
                  <a:srgbClr val="000000"/>
                </a:solidFill>
              </a:rPr>
              <a:t>roperty, </a:t>
            </a:r>
            <a:r>
              <a:rPr lang="en-IN" altLang="en-US" dirty="0">
                <a:solidFill>
                  <a:srgbClr val="000000"/>
                </a:solidFill>
              </a:rPr>
              <a:t>P</a:t>
            </a:r>
            <a:r>
              <a:rPr lang="en-US" dirty="0">
                <a:solidFill>
                  <a:srgbClr val="000000"/>
                </a:solidFill>
              </a:rPr>
              <a:t>lant and </a:t>
            </a:r>
            <a:r>
              <a:rPr lang="en-IN" altLang="en-US" dirty="0">
                <a:solidFill>
                  <a:srgbClr val="000000"/>
                </a:solidFill>
              </a:rPr>
              <a:t>E</a:t>
            </a:r>
            <a:r>
              <a:rPr lang="en-US" dirty="0" err="1">
                <a:solidFill>
                  <a:srgbClr val="000000"/>
                </a:solidFill>
              </a:rPr>
              <a:t>quipment</a:t>
            </a:r>
            <a:r>
              <a:rPr lang="en-US" dirty="0">
                <a:solidFill>
                  <a:srgbClr val="000000"/>
                </a:solidFill>
              </a:rPr>
              <a:t>.</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54 &amp; 57 of Ind AS 38</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Expenditures on research phase should be </a:t>
            </a:r>
            <a:r>
              <a:rPr lang="en-US" dirty="0" err="1">
                <a:solidFill>
                  <a:srgbClr val="000000"/>
                </a:solidFill>
              </a:rPr>
              <a:t>recognised</a:t>
            </a:r>
            <a:r>
              <a:rPr lang="en-US" dirty="0">
                <a:solidFill>
                  <a:srgbClr val="000000"/>
                </a:solidFill>
              </a:rPr>
              <a:t> as an expense immediately and expenditure on development phase should be </a:t>
            </a:r>
            <a:r>
              <a:rPr lang="en-US" dirty="0" err="1">
                <a:solidFill>
                  <a:srgbClr val="000000"/>
                </a:solidFill>
              </a:rPr>
              <a:t>recognised</a:t>
            </a:r>
            <a:r>
              <a:rPr lang="en-US" dirty="0">
                <a:solidFill>
                  <a:srgbClr val="000000"/>
                </a:solidFill>
              </a:rPr>
              <a:t> as an asset, if the recognition criteria given in paragraph 57 of Ind AS 38 are satisfied.  </a:t>
            </a:r>
          </a:p>
          <a:p>
            <a:pPr marL="0" indent="0" algn="just">
              <a:buClr>
                <a:schemeClr val="accent3"/>
              </a:buClr>
              <a:buNone/>
              <a:defRPr/>
            </a:pPr>
            <a:r>
              <a:rPr lang="en-IN" altLang="en-US" dirty="0">
                <a:solidFill>
                  <a:srgbClr val="000000"/>
                </a:solidFill>
              </a:rPr>
              <a:t>Accordingly, t</a:t>
            </a:r>
            <a:r>
              <a:rPr lang="en-US" dirty="0">
                <a:solidFill>
                  <a:srgbClr val="000000"/>
                </a:solidFill>
              </a:rPr>
              <a:t>he </a:t>
            </a:r>
            <a:r>
              <a:rPr lang="en-IN" altLang="en-US" dirty="0">
                <a:solidFill>
                  <a:srgbClr val="000000"/>
                </a:solidFill>
              </a:rPr>
              <a:t>given </a:t>
            </a:r>
            <a:r>
              <a:rPr lang="en-US" dirty="0">
                <a:solidFill>
                  <a:srgbClr val="000000"/>
                </a:solidFill>
              </a:rPr>
              <a:t>accounting policy on Research and Development is not appropriate.</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Disclosure regarding Going Concern</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sym typeface="+mn-ea"/>
              </a:rPr>
              <a:t>In </a:t>
            </a:r>
            <a:r>
              <a:rPr lang="en-IN" altLang="en-US" dirty="0">
                <a:solidFill>
                  <a:srgbClr val="000000"/>
                </a:solidFill>
                <a:sym typeface="+mn-ea"/>
              </a:rPr>
              <a:t>one of the </a:t>
            </a:r>
            <a:r>
              <a:rPr lang="en-US" dirty="0">
                <a:solidFill>
                  <a:srgbClr val="000000"/>
                </a:solidFill>
                <a:sym typeface="+mn-ea"/>
              </a:rPr>
              <a:t>note, it was stated that the entire net worth of the Company has been substantially eroded and also there was no material business activity during the year. </a:t>
            </a:r>
            <a:endParaRPr lang="en-US" dirty="0">
              <a:solidFill>
                <a:srgbClr val="000000"/>
              </a:solidFill>
            </a:endParaRPr>
          </a:p>
          <a:p>
            <a:pPr marL="0" indent="0" algn="just">
              <a:buClr>
                <a:schemeClr val="accent3"/>
              </a:buClr>
              <a:buNone/>
              <a:defRPr/>
            </a:pPr>
            <a:r>
              <a:rPr lang="en-IN" altLang="en-US" dirty="0">
                <a:solidFill>
                  <a:srgbClr val="000000"/>
                </a:solidFill>
              </a:rPr>
              <a:t>Further, </a:t>
            </a:r>
            <a:r>
              <a:rPr lang="en-US" dirty="0">
                <a:solidFill>
                  <a:srgbClr val="000000"/>
                </a:solidFill>
              </a:rPr>
              <a:t>Note on Capital Management in the financial statements reads as under: </a:t>
            </a:r>
          </a:p>
          <a:p>
            <a:pPr marL="0" indent="0" algn="just">
              <a:buClr>
                <a:schemeClr val="accent3"/>
              </a:buClr>
              <a:buNone/>
              <a:defRPr/>
            </a:pPr>
            <a:r>
              <a:rPr lang="en-US" dirty="0">
                <a:solidFill>
                  <a:srgbClr val="000000"/>
                </a:solidFill>
              </a:rPr>
              <a:t>The Company manages its capital to ensure that it will continue as going concern while </a:t>
            </a:r>
            <a:r>
              <a:rPr lang="en-US" dirty="0" err="1">
                <a:solidFill>
                  <a:srgbClr val="000000"/>
                </a:solidFill>
              </a:rPr>
              <a:t>maximising</a:t>
            </a:r>
            <a:r>
              <a:rPr lang="en-US" dirty="0">
                <a:solidFill>
                  <a:srgbClr val="000000"/>
                </a:solidFill>
              </a:rPr>
              <a:t> the return to stakeholders. </a:t>
            </a:r>
            <a:r>
              <a:rPr lang="en-IN" altLang="en-US" dirty="0">
                <a:solidFill>
                  <a:srgbClr val="000000"/>
                </a:solidFill>
              </a:rPr>
              <a:t>...</a:t>
            </a:r>
            <a:endParaRPr lang="en-US" dirty="0">
              <a:solidFill>
                <a:srgbClr val="000000"/>
              </a:solidFill>
            </a:endParaRP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25 of Ind AS 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IN" altLang="en-US" dirty="0">
                <a:solidFill>
                  <a:srgbClr val="000000"/>
                </a:solidFill>
              </a:rPr>
              <a:t>A</a:t>
            </a:r>
            <a:r>
              <a:rPr lang="en-US" dirty="0">
                <a:solidFill>
                  <a:srgbClr val="000000"/>
                </a:solidFill>
              </a:rPr>
              <a:t>lthough there existed material uncertainties related to events or conditions that may cast significant doubt upon the entity’s ability to continue as a going concern. However, the Company has not made the relevant disclosures as per the requirements of paragraph 25 of Ind AS 1.</a:t>
            </a:r>
          </a:p>
          <a:p>
            <a:pPr marL="0" indent="0" algn="just">
              <a:buClr>
                <a:schemeClr val="accent3"/>
              </a:buClr>
              <a:buNone/>
              <a:defRPr/>
            </a:pPr>
            <a:r>
              <a:rPr lang="en-US" dirty="0">
                <a:solidFill>
                  <a:srgbClr val="000000"/>
                </a:solidFill>
              </a:rPr>
              <a:t>Accordingly, it was viewed that the requirement of Ind AS 1 has not been complied with. </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Borrowing Costs</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
        <p:nvSpPr>
          <p:cNvPr id="7" name="Content Placeholder 2">
            <a:extLst>
              <a:ext uri="{FF2B5EF4-FFF2-40B4-BE49-F238E27FC236}">
                <a16:creationId xmlns:a16="http://schemas.microsoft.com/office/drawing/2014/main" id="{1F76BBA2-5D9F-76CD-3441-4099823C6233}"/>
              </a:ext>
            </a:extLst>
          </p:cNvPr>
          <p:cNvSpPr>
            <a:spLocks noGrp="1"/>
          </p:cNvSpPr>
          <p:nvPr>
            <p:ph idx="1"/>
          </p:nvPr>
        </p:nvSpPr>
        <p:spPr>
          <a:xfrm>
            <a:off x="355600" y="1003299"/>
            <a:ext cx="11434496" cy="5162831"/>
          </a:xfrm>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accounting policy on borrowing costs states as follows:</a:t>
            </a:r>
          </a:p>
          <a:p>
            <a:pPr marL="0" indent="0" algn="just">
              <a:buClr>
                <a:schemeClr val="accent3"/>
              </a:buClr>
              <a:buNone/>
              <a:defRPr/>
            </a:pPr>
            <a:r>
              <a:rPr lang="en-US" dirty="0">
                <a:solidFill>
                  <a:srgbClr val="000000"/>
                </a:solidFill>
              </a:rPr>
              <a:t>Borrowing costs incurred for </a:t>
            </a:r>
            <a:r>
              <a:rPr lang="en-US" b="1" dirty="0">
                <a:solidFill>
                  <a:srgbClr val="000000"/>
                </a:solidFill>
              </a:rPr>
              <a:t>constructed assets </a:t>
            </a:r>
            <a:r>
              <a:rPr lang="en-US" dirty="0">
                <a:solidFill>
                  <a:srgbClr val="000000"/>
                </a:solidFill>
              </a:rPr>
              <a:t>were </a:t>
            </a:r>
            <a:r>
              <a:rPr lang="en-US" dirty="0" err="1">
                <a:solidFill>
                  <a:srgbClr val="000000"/>
                </a:solidFill>
              </a:rPr>
              <a:t>capitalised</a:t>
            </a:r>
            <a:r>
              <a:rPr lang="en-US" dirty="0">
                <a:solidFill>
                  <a:srgbClr val="000000"/>
                </a:solidFill>
              </a:rPr>
              <a:t> up to the date the asset is ready for its intended use.</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8 of Ind AS 23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t>Every constructed asset may not be a qualifying asset, and therefore, borrowing cost incurred on every constructed asset may not be permitted to be capitalized unless it is a qualifying asset as per Ind AS 23.</a:t>
            </a:r>
            <a:endParaRPr lang="en-IN" dirty="0"/>
          </a:p>
        </p:txBody>
      </p:sp>
    </p:spTree>
    <p:extLst>
      <p:ext uri="{BB962C8B-B14F-4D97-AF65-F5344CB8AC3E}">
        <p14:creationId xmlns:p14="http://schemas.microsoft.com/office/powerpoint/2010/main" val="3399118406"/>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Reconciliation - Indian GAAP Vs Ind AS</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IN" altLang="en-US" dirty="0">
                <a:solidFill>
                  <a:srgbClr val="000000"/>
                </a:solidFill>
              </a:rPr>
              <a:t>In</a:t>
            </a:r>
            <a:r>
              <a:rPr lang="en-US" dirty="0">
                <a:solidFill>
                  <a:srgbClr val="000000"/>
                </a:solidFill>
              </a:rPr>
              <a:t> the </a:t>
            </a:r>
            <a:r>
              <a:rPr lang="en-IN" altLang="en-US" dirty="0">
                <a:solidFill>
                  <a:srgbClr val="000000"/>
                </a:solidFill>
              </a:rPr>
              <a:t>entity’s first Ind AS financial statements</a:t>
            </a:r>
            <a:r>
              <a:rPr lang="en-US" dirty="0">
                <a:solidFill>
                  <a:srgbClr val="000000"/>
                </a:solidFill>
              </a:rPr>
              <a:t>, </a:t>
            </a:r>
            <a:r>
              <a:rPr lang="en-IN" altLang="en-US" dirty="0">
                <a:solidFill>
                  <a:srgbClr val="000000"/>
                </a:solidFill>
              </a:rPr>
              <a:t>the S</a:t>
            </a:r>
            <a:r>
              <a:rPr lang="en-US" dirty="0">
                <a:solidFill>
                  <a:srgbClr val="000000"/>
                </a:solidFill>
              </a:rPr>
              <a:t>tatement of Ind AS Adjustments showing Reconciliation of IGAAP vs Ind AS has not been given anywhere in the notes to the accounts.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23 read with 24 and 25 of Ind AS 101</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IN" altLang="en-US" dirty="0">
                <a:solidFill>
                  <a:srgbClr val="000000"/>
                </a:solidFill>
              </a:rPr>
              <a:t>A</a:t>
            </a:r>
            <a:r>
              <a:rPr lang="en-US" dirty="0">
                <a:solidFill>
                  <a:srgbClr val="000000"/>
                </a:solidFill>
              </a:rPr>
              <a:t> statement showing Reconciliation of IGAAP vs Ind AS should have been disclosed along with explanatory notes as to how transition from previous GAAP to Ind AS, affected the reported financial statements by providing reconciliation of equity, total comprehensive income and recognition/reversal of impairment losses if any. This shall give sufficient detail to enable users to understand the material adjustments to the Balance Sheet and Statement of </a:t>
            </a:r>
            <a:r>
              <a:rPr lang="en-IN" altLang="en-US" dirty="0">
                <a:solidFill>
                  <a:srgbClr val="000000"/>
                </a:solidFill>
              </a:rPr>
              <a:t>P</a:t>
            </a:r>
            <a:r>
              <a:rPr lang="en-US" dirty="0">
                <a:solidFill>
                  <a:srgbClr val="000000"/>
                </a:solidFill>
              </a:rPr>
              <a:t>rofit and </a:t>
            </a:r>
            <a:r>
              <a:rPr lang="en-IN" altLang="en-US" dirty="0">
                <a:solidFill>
                  <a:srgbClr val="000000"/>
                </a:solidFill>
              </a:rPr>
              <a:t>L</a:t>
            </a:r>
            <a:r>
              <a:rPr lang="en-US" dirty="0">
                <a:solidFill>
                  <a:srgbClr val="000000"/>
                </a:solidFill>
              </a:rPr>
              <a:t>oss.</a:t>
            </a:r>
          </a:p>
          <a:p>
            <a:pPr marL="0" indent="0" algn="just">
              <a:buClr>
                <a:schemeClr val="accent3"/>
              </a:buClr>
              <a:buNone/>
              <a:defRPr/>
            </a:pPr>
            <a:r>
              <a:rPr lang="en-US" dirty="0">
                <a:solidFill>
                  <a:srgbClr val="000000"/>
                </a:solidFill>
              </a:rPr>
              <a:t>Accordingly, it was viewed that the requirement of Ind AS 101 has not been complied with. </a:t>
            </a:r>
          </a:p>
        </p:txBody>
      </p:sp>
      <p:sp>
        <p:nvSpPr>
          <p:cNvPr id="4" name="TextBox 3"/>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Ind AS not yet Effective </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From the financial statements of certain companies, it was noted that the disclosure has not been given for the Ind AS that has been issued but is not yet effective.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30 of Ind AS 8</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As per paragraph 30 of Ind AS 8, when the entity has not applied a new standard that has been issued but is not yet effective, the entity is required to disclose that fact and the possible impact of application of the new Ind AS. However, the same has not been disclosed anywhere in the Notes to Accounts. </a:t>
            </a:r>
          </a:p>
          <a:p>
            <a:pPr marL="0" indent="0" algn="just">
              <a:buClr>
                <a:schemeClr val="accent3"/>
              </a:buClr>
              <a:buNone/>
              <a:defRPr/>
            </a:pPr>
            <a:r>
              <a:rPr lang="en-US" dirty="0">
                <a:solidFill>
                  <a:srgbClr val="000000"/>
                </a:solidFill>
              </a:rPr>
              <a:t>Accordingly, the requirement of Ind AS 8 has not been complied with.</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Related Party Disclosure </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IN" altLang="en-US" dirty="0"/>
              <a:t>From the Note on Borrowings, it was noted that certain </a:t>
            </a:r>
            <a:r>
              <a:rPr lang="en-US" dirty="0"/>
              <a:t>loans </a:t>
            </a:r>
            <a:r>
              <a:rPr lang="en-IN" altLang="en-US" dirty="0"/>
              <a:t>were taken </a:t>
            </a:r>
            <a:r>
              <a:rPr lang="en-US" dirty="0"/>
              <a:t>from the holding company</a:t>
            </a:r>
            <a:r>
              <a:rPr lang="en-IN" altLang="en-US" dirty="0"/>
              <a:t> during the year.</a:t>
            </a:r>
            <a:r>
              <a:rPr lang="en-US" dirty="0"/>
              <a:t>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18 of Ind AS 24</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While making disclosures of related party transactions although, </a:t>
            </a:r>
            <a:r>
              <a:rPr lang="en-IN" altLang="en-US" dirty="0">
                <a:solidFill>
                  <a:srgbClr val="000000"/>
                </a:solidFill>
              </a:rPr>
              <a:t>certain </a:t>
            </a:r>
            <a:r>
              <a:rPr lang="en-US" dirty="0">
                <a:solidFill>
                  <a:srgbClr val="000000"/>
                </a:solidFill>
              </a:rPr>
              <a:t>transactions with holding company have been disclosed, but no disclosure has been made regarding amount borrowed from it during the year.</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Related Party Disclosure </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Exceptional Items include waiver of interest receivable from a related party. No disclosure was given under related party disclosures in this regard.</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18 (d) of Ind AS 24</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t>The waiver of interest receivable is considered </a:t>
            </a:r>
            <a:r>
              <a:rPr lang="en-IN" altLang="en-US" dirty="0"/>
              <a:t>as </a:t>
            </a:r>
            <a:r>
              <a:rPr lang="en-US" dirty="0"/>
              <a:t>a bad debt</a:t>
            </a:r>
            <a:r>
              <a:rPr lang="en-IN" altLang="en-US" dirty="0"/>
              <a:t>,</a:t>
            </a:r>
            <a:r>
              <a:rPr lang="en-US" dirty="0"/>
              <a:t> and since it involves a related party, disclosure </a:t>
            </a:r>
            <a:r>
              <a:rPr lang="en-IN" altLang="en-US" dirty="0"/>
              <a:t>of the same should have been given </a:t>
            </a:r>
            <a:r>
              <a:rPr lang="en-US" dirty="0"/>
              <a:t>under Related Party Disclosures.</a:t>
            </a: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Operating Segments</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Under accounting policy on segment reporting, the company had identified business segment as primary segment.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 of Ind AS 108</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t>Classifying business segments as the primary segment was required under AS 17 (IGAAP). However, under Ind AS 108, the company is required to identify operating segments and report information accordingly.</a:t>
            </a: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a:t>Operating Segments</a:t>
            </a:r>
            <a:endParaRPr lang="en-IN" sz="1800" dirty="0"/>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Note on Segment Reporting reads as follows:</a:t>
            </a:r>
          </a:p>
          <a:p>
            <a:pPr marL="0" indent="0" algn="just">
              <a:buClr>
                <a:schemeClr val="accent3"/>
              </a:buClr>
              <a:buNone/>
              <a:defRPr/>
            </a:pPr>
            <a:r>
              <a:rPr lang="en-US" dirty="0">
                <a:solidFill>
                  <a:srgbClr val="000000"/>
                </a:solidFill>
              </a:rPr>
              <a:t>The Company’s business activity falls within a single reporting segment, hence, the disclosure requirement of Ind AS 108, Operating Segment is not applicable. Further</a:t>
            </a:r>
            <a:r>
              <a:rPr lang="en-IN" altLang="en-US" dirty="0">
                <a:solidFill>
                  <a:srgbClr val="000000"/>
                </a:solidFill>
              </a:rPr>
              <a:t>,</a:t>
            </a:r>
            <a:r>
              <a:rPr lang="en-US" dirty="0">
                <a:solidFill>
                  <a:srgbClr val="000000"/>
                </a:solidFill>
              </a:rPr>
              <a:t> the Company does not meet the quantitative threshold as mentioned in Ind AS 108, and hence, separate disclosure is not required.</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13 read with 5 and 31 of Ind AS 108</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The quantitative threshold as mentioned in Para 13 of Ind AS 108 is not the only criteria, rather three characteristics as described in paragraph 5 of Ind AS 108 should be considered to identify operating segments. </a:t>
            </a:r>
            <a:r>
              <a:rPr lang="en-US" dirty="0"/>
              <a:t>Additionally, if the business activity falls within a single reportable segment, disclosures as per Para 31 of Ind AS 108 should be made.</a:t>
            </a:r>
            <a:endParaRPr lang="en-US" dirty="0">
              <a:solidFill>
                <a:srgbClr val="000000"/>
              </a:solidFill>
            </a:endParaRP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5" name="Google Shape;176;p33"/>
          <p:cNvSpPr txBox="1"/>
          <p:nvPr/>
        </p:nvSpPr>
        <p:spPr bwMode="auto">
          <a:xfrm>
            <a:off x="1810350" y="326248"/>
            <a:ext cx="8571300" cy="1620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600"/>
              <a:buFont typeface="PT Sans Narrow"/>
              <a:buNone/>
              <a:defRPr sz="2000" b="1" i="0" u="none" strike="noStrike" cap="none">
                <a:solidFill>
                  <a:schemeClr val="bg1"/>
                </a:solidFill>
                <a:latin typeface="Calibri" panose="020F0502020204030204" pitchFamily="34" charset="0"/>
                <a:ea typeface="PT Sans Narrow"/>
                <a:cs typeface="Calibri" panose="020F0502020204030204" pitchFamily="34" charset="0"/>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pPr algn="ctr"/>
            <a:r>
              <a:rPr lang="en-GB" sz="4800" dirty="0">
                <a:solidFill>
                  <a:schemeClr val="accent5">
                    <a:lumMod val="50000"/>
                  </a:schemeClr>
                </a:solidFill>
              </a:rPr>
              <a:t>THANK YOU </a:t>
            </a:r>
          </a:p>
        </p:txBody>
      </p:sp>
      <p:sp>
        <p:nvSpPr>
          <p:cNvPr id="4" name="TextBox 3"/>
          <p:cNvSpPr txBox="1"/>
          <p:nvPr/>
        </p:nvSpPr>
        <p:spPr>
          <a:xfrm>
            <a:off x="0" y="4016860"/>
            <a:ext cx="12192000" cy="2062103"/>
          </a:xfrm>
          <a:prstGeom prst="rect">
            <a:avLst/>
          </a:prstGeom>
          <a:noFill/>
        </p:spPr>
        <p:txBody>
          <a:bodyPr wrap="square">
            <a:spAutoFit/>
          </a:bodyPr>
          <a:lstStyle/>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Financial Reporting Review Board</a:t>
            </a: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The Institute of Chartered Accountants of India</a:t>
            </a: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A- 29, Sector 62, Noida, Uttar Pradesh 201309</a:t>
            </a:r>
          </a:p>
          <a:p>
            <a:pPr algn="ctr">
              <a:buClr>
                <a:schemeClr val="accent1"/>
              </a:buClr>
              <a:buSzPts val="3600"/>
            </a:pPr>
            <a:endParaRPr lang="en-IN" sz="1600" b="1" dirty="0">
              <a:solidFill>
                <a:schemeClr val="accent5">
                  <a:lumMod val="50000"/>
                </a:schemeClr>
              </a:solidFill>
              <a:latin typeface="Calibri" panose="020F0502020204030204" pitchFamily="34" charset="0"/>
              <a:cs typeface="Calibri" panose="020F0502020204030204" pitchFamily="34" charset="0"/>
              <a:sym typeface="PT Sans Narrow"/>
            </a:endParaRP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Office Phone: + 91-120-3045882/962/982</a:t>
            </a: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Email: frrb@icai.in</a:t>
            </a: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Website : https://frrb.icai.org/ </a:t>
            </a:r>
          </a:p>
          <a:p>
            <a:pPr algn="ctr">
              <a:buClr>
                <a:schemeClr val="accent1"/>
              </a:buClr>
              <a:buSzPts val="3600"/>
            </a:pP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X Handle: @</a:t>
            </a: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hlinkClick r:id="rId3">
                  <a:extLst>
                    <a:ext uri="{A12FA001-AC4F-418D-AE19-62706E023703}">
                      <ahyp:hlinkClr xmlns:ahyp="http://schemas.microsoft.com/office/drawing/2018/hyperlinkcolor" val="tx"/>
                    </a:ext>
                  </a:extLst>
                </a:hlinkClick>
              </a:rPr>
              <a:t>https://twitter.com/frrbicai</a:t>
            </a:r>
            <a:r>
              <a:rPr lang="en-IN" sz="1600" b="1" dirty="0">
                <a:solidFill>
                  <a:schemeClr val="accent5">
                    <a:lumMod val="50000"/>
                  </a:schemeClr>
                </a:solidFill>
                <a:latin typeface="Calibri" panose="020F0502020204030204" pitchFamily="34" charset="0"/>
                <a:cs typeface="Calibri" panose="020F0502020204030204" pitchFamily="34" charset="0"/>
                <a:sym typeface="PT Sans Narrow"/>
              </a:rPr>
              <a:t> </a:t>
            </a:r>
          </a:p>
        </p:txBody>
      </p:sp>
      <p:pic>
        <p:nvPicPr>
          <p:cNvPr id="3" name="Picture 2">
            <a:extLst>
              <a:ext uri="{FF2B5EF4-FFF2-40B4-BE49-F238E27FC236}">
                <a16:creationId xmlns:a16="http://schemas.microsoft.com/office/drawing/2014/main" id="{7637C661-0971-DD30-E330-5F4F750636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04427" y="1911830"/>
            <a:ext cx="1783147" cy="1790968"/>
          </a:xfrm>
          <a:prstGeom prst="rect">
            <a:avLst/>
          </a:prstGeom>
          <a:noFill/>
          <a:ln>
            <a:noFill/>
          </a:ln>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Investment Property</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No depreciation was charged on investment property during the year.</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79 of Ind AS 40</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Investment property is measured at cost less accumulated depreciation and any accumulated impairment losses. Non charging depreciation may affect the true and fair view of the Statement of Profit and Loss, since the net profit would be overstated to that extent. </a:t>
            </a:r>
            <a:endParaRPr lang="en-IN" dirty="0"/>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Goodwill - Impairment </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The company has disclosed goodwill in the financial statements, however, there is no disclosure regarding impairment testing for goodwill.</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48 of Ind AS 38 and Paragraphs 9 and 10 of Ind AS 36</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Internally generated goodwill shall not be recognized as per Paragraph 48 of Ind AS 38. For goodwill acquired in a business combination, it should be tested for impairment annually irrespective of whether there is any indication of impairment.</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Financial Instruments : Presentation</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Investment in equity shares of other companies have been disclosed under Inventories.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 of Ind AS 32</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Investment in equity shares of other companies falls under the definition of financial assets and should be classified as Financial Assets and accounted accordingly.</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800" dirty="0"/>
              <a:t>Financial instruments : Presentation</a:t>
            </a:r>
          </a:p>
        </p:txBody>
      </p:sp>
      <p:sp>
        <p:nvSpPr>
          <p:cNvPr id="3" name="Content Placeholder 2"/>
          <p:cNvSpPr>
            <a:spLocks noGrp="1"/>
          </p:cNvSpPr>
          <p:nvPr>
            <p:ph idx="1"/>
          </p:nvPr>
        </p:nvSpPr>
        <p:spPr/>
        <p:txBody>
          <a:bodyPr>
            <a:normAutofit/>
          </a:bodyPr>
          <a:lstStyle/>
          <a:p>
            <a:pPr marL="0" indent="0" algn="just">
              <a:buClr>
                <a:schemeClr val="accent3"/>
              </a:buClr>
              <a:buNone/>
              <a:defRPr/>
            </a:pPr>
            <a:r>
              <a:rPr lang="en-US" b="1" i="1" u="sng" dirty="0">
                <a:solidFill>
                  <a:schemeClr val="accent1">
                    <a:lumMod val="75000"/>
                  </a:schemeClr>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In the notes to the accounts of a company, the interest accrued has been disclosed under ‘Non-financial Assets’. </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Requirements:</a:t>
            </a:r>
            <a:r>
              <a:rPr lang="en-GB" b="1" i="1" dirty="0">
                <a:solidFill>
                  <a:schemeClr val="accent1">
                    <a:lumMod val="75000"/>
                  </a:schemeClr>
                </a:solidFill>
                <a:ea typeface="Palatino Linotype" panose="02040502050505030304"/>
                <a:sym typeface="Palatino Linotype" panose="02040502050505030304"/>
              </a:rPr>
              <a:t> </a:t>
            </a:r>
          </a:p>
          <a:p>
            <a:pPr marL="0" indent="0" algn="just">
              <a:buClr>
                <a:schemeClr val="accent3"/>
              </a:buClr>
              <a:buNone/>
              <a:defRPr/>
            </a:pPr>
            <a:r>
              <a:rPr lang="en-US" dirty="0">
                <a:solidFill>
                  <a:srgbClr val="000000"/>
                </a:solidFill>
              </a:rPr>
              <a:t>Paragraph 11 of Ind AS 32</a:t>
            </a:r>
          </a:p>
          <a:p>
            <a:pPr marL="0" indent="0" algn="just">
              <a:buClr>
                <a:schemeClr val="accent3"/>
              </a:buClr>
              <a:buNone/>
              <a:defRPr/>
            </a:pPr>
            <a:r>
              <a:rPr lang="en-GB" b="1" i="1" u="sng" dirty="0">
                <a:solidFill>
                  <a:schemeClr val="accent1">
                    <a:lumMod val="75000"/>
                  </a:schemeClr>
                </a:solidFill>
                <a:ea typeface="Palatino Linotype" panose="02040502050505030304"/>
                <a:sym typeface="Palatino Linotype" panose="02040502050505030304"/>
              </a:rPr>
              <a:t>Observation: </a:t>
            </a:r>
          </a:p>
          <a:p>
            <a:pPr marL="0" indent="0" algn="just">
              <a:buClr>
                <a:schemeClr val="accent3"/>
              </a:buClr>
              <a:buNone/>
              <a:defRPr/>
            </a:pPr>
            <a:r>
              <a:rPr lang="en-US" dirty="0">
                <a:solidFill>
                  <a:srgbClr val="000000"/>
                </a:solidFill>
              </a:rPr>
              <a:t>As per definition of Financial Assets given under paragraph 11 of Ind AS 32, interest accrued is in nature of financial asset, and hence, should be shown under the head of Financial Assets. </a:t>
            </a:r>
          </a:p>
          <a:p>
            <a:pPr marL="0" indent="0" algn="just">
              <a:buClr>
                <a:schemeClr val="accent3"/>
              </a:buClr>
              <a:buNone/>
              <a:defRPr/>
            </a:pPr>
            <a:r>
              <a:rPr lang="en-US" dirty="0">
                <a:solidFill>
                  <a:srgbClr val="000000"/>
                </a:solidFill>
              </a:rPr>
              <a:t>Accordingly, classification of interest accrued under non- financial assets is not in line with the requirements of Ind AS 32.</a:t>
            </a:r>
          </a:p>
        </p:txBody>
      </p:sp>
      <p:sp>
        <p:nvSpPr>
          <p:cNvPr id="5" name="TextBox 4"/>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Ind AS</a:t>
            </a:r>
          </a:p>
        </p:txBody>
      </p:sp>
    </p:spTree>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ropic">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5373</Words>
  <Application>Microsoft Office PowerPoint</Application>
  <PresentationFormat>Widescreen</PresentationFormat>
  <Paragraphs>455</Paragraphs>
  <Slides>56</Slides>
  <Notes>7</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56</vt:i4>
      </vt:variant>
    </vt:vector>
  </HeadingPairs>
  <TitlesOfParts>
    <vt:vector size="67" baseType="lpstr">
      <vt:lpstr>Aptos</vt:lpstr>
      <vt:lpstr>Aptos Display</vt:lpstr>
      <vt:lpstr>Arial</vt:lpstr>
      <vt:lpstr>Calibri</vt:lpstr>
      <vt:lpstr>Gill Sans MT</vt:lpstr>
      <vt:lpstr>Nunito</vt:lpstr>
      <vt:lpstr>Open Sans</vt:lpstr>
      <vt:lpstr>PT Sans Narrow</vt:lpstr>
      <vt:lpstr>Times New Roman</vt:lpstr>
      <vt:lpstr>Office Theme</vt:lpstr>
      <vt:lpstr>Tropic</vt:lpstr>
      <vt:lpstr>PowerPoint Presentation</vt:lpstr>
      <vt:lpstr>PowerPoint Presentation</vt:lpstr>
      <vt:lpstr>Property, Plant And Equipment </vt:lpstr>
      <vt:lpstr>Property, Plant And Equipment </vt:lpstr>
      <vt:lpstr>Borrowing Costs</vt:lpstr>
      <vt:lpstr>Investment Property</vt:lpstr>
      <vt:lpstr>Goodwill - Impairment </vt:lpstr>
      <vt:lpstr>Financial Instruments : Presentation</vt:lpstr>
      <vt:lpstr>Financial instruments : Presentation</vt:lpstr>
      <vt:lpstr>Separate Financial Statements</vt:lpstr>
      <vt:lpstr>Investment in Subsidiaries and Joint Ventures </vt:lpstr>
      <vt:lpstr> Equity Investments  </vt:lpstr>
      <vt:lpstr> Prepaid Expenses </vt:lpstr>
      <vt:lpstr> Inventories </vt:lpstr>
      <vt:lpstr> Inventories </vt:lpstr>
      <vt:lpstr> Cash and Cash Equivalent  </vt:lpstr>
      <vt:lpstr> Assets Held for Sale </vt:lpstr>
      <vt:lpstr> Liabilities </vt:lpstr>
      <vt:lpstr>PowerPoint Presentation</vt:lpstr>
      <vt:lpstr> Statement of Changes in Equity </vt:lpstr>
      <vt:lpstr>PowerPoint Presentation</vt:lpstr>
      <vt:lpstr> Disclosure of Revenue Recognition </vt:lpstr>
      <vt:lpstr> Disclosure of Revenue Recognition </vt:lpstr>
      <vt:lpstr> Disclosure of Contract Balances </vt:lpstr>
      <vt:lpstr> Recognition of Income from Royalty </vt:lpstr>
      <vt:lpstr> Netting off Interest Income and Interest Expense </vt:lpstr>
      <vt:lpstr> Income Tax relating to OCI items </vt:lpstr>
      <vt:lpstr> Presentation of item related to OCI </vt:lpstr>
      <vt:lpstr> Prior Period Errors </vt:lpstr>
      <vt:lpstr> Employee Benefits </vt:lpstr>
      <vt:lpstr> Employee Benefits </vt:lpstr>
      <vt:lpstr> Effects of Changes in Foreign Exchange Rates  </vt:lpstr>
      <vt:lpstr> Earning Per Share </vt:lpstr>
      <vt:lpstr> Share Based Payments </vt:lpstr>
      <vt:lpstr> Bargain Purchase </vt:lpstr>
      <vt:lpstr> Provision for Loss Allowance </vt:lpstr>
      <vt:lpstr>PowerPoint Presentation</vt:lpstr>
      <vt:lpstr> Statement of Cash Flows </vt:lpstr>
      <vt:lpstr> Statement of Cash Flows </vt:lpstr>
      <vt:lpstr> Leases </vt:lpstr>
      <vt:lpstr> Cash Flows arising from Cash and Non-Cash Changes </vt:lpstr>
      <vt:lpstr>PowerPoint Presentation</vt:lpstr>
      <vt:lpstr> Basis of Preparation of Financial Statements  </vt:lpstr>
      <vt:lpstr>Non-disclosure of Accounting Policies </vt:lpstr>
      <vt:lpstr>Incomplete Accounting Policies</vt:lpstr>
      <vt:lpstr>Non-disclosure of Accounting Policies</vt:lpstr>
      <vt:lpstr>Non-disclosure of Accounting Policies</vt:lpstr>
      <vt:lpstr>Accounting Policy on Research and Development Expenditure</vt:lpstr>
      <vt:lpstr>Disclosure regarding Going Concern</vt:lpstr>
      <vt:lpstr>Reconciliation - Indian GAAP Vs Ind AS</vt:lpstr>
      <vt:lpstr>Ind AS not yet Effective </vt:lpstr>
      <vt:lpstr>Related Party Disclosure </vt:lpstr>
      <vt:lpstr>Related Party Disclosure </vt:lpstr>
      <vt:lpstr>Operating Segments</vt:lpstr>
      <vt:lpstr>Operating Segments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frrb.mt6@icai.in</dc:creator>
  <cp:lastModifiedBy>CA. Deepak Khetan - ICAI/FRRB/Noida62</cp:lastModifiedBy>
  <cp:revision>101</cp:revision>
  <dcterms:created xsi:type="dcterms:W3CDTF">2025-03-18T04:34:00Z</dcterms:created>
  <dcterms:modified xsi:type="dcterms:W3CDTF">2025-04-08T06:46:53Z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28A250EEA3CE4F0B8FD9806EB6FCA764_13</vt:lpwstr>
  </property>
  <property fmtid="{D5CDD505-2E9C-101B-9397-08002B2CF9AE}" pid="3" name="KSOProductBuildVer">
    <vt:lpwstr>1033-12.2.0.20326</vt:lpwstr>
  </property>
</Properties>
</file>