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559_D04BFF37.xml" ContentType="application/vnd.ms-powerpoint.comments+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5"/>
  </p:notesMasterIdLst>
  <p:sldIdLst>
    <p:sldId id="877" r:id="rId2"/>
    <p:sldId id="1175" r:id="rId3"/>
    <p:sldId id="1363" r:id="rId4"/>
    <p:sldId id="1415" r:id="rId5"/>
    <p:sldId id="1414" r:id="rId6"/>
    <p:sldId id="1406" r:id="rId7"/>
    <p:sldId id="1408" r:id="rId8"/>
    <p:sldId id="1409" r:id="rId9"/>
    <p:sldId id="1410" r:id="rId10"/>
    <p:sldId id="1368" r:id="rId11"/>
    <p:sldId id="1369" r:id="rId12"/>
    <p:sldId id="1370" r:id="rId13"/>
    <p:sldId id="1371" r:id="rId14"/>
    <p:sldId id="1393" r:id="rId15"/>
    <p:sldId id="1394" r:id="rId16"/>
    <p:sldId id="1374" r:id="rId17"/>
    <p:sldId id="1377" r:id="rId18"/>
    <p:sldId id="1376" r:id="rId19"/>
    <p:sldId id="1375" r:id="rId20"/>
    <p:sldId id="1421" r:id="rId21"/>
    <p:sldId id="1372" r:id="rId22"/>
    <p:sldId id="1373" r:id="rId23"/>
    <p:sldId id="1396" r:id="rId24"/>
    <p:sldId id="1416" r:id="rId25"/>
    <p:sldId id="1417" r:id="rId26"/>
    <p:sldId id="1380" r:id="rId27"/>
    <p:sldId id="1407" r:id="rId28"/>
    <p:sldId id="1381" r:id="rId29"/>
    <p:sldId id="1418" r:id="rId30"/>
    <p:sldId id="1382" r:id="rId31"/>
    <p:sldId id="1413" r:id="rId32"/>
    <p:sldId id="1395" r:id="rId33"/>
    <p:sldId id="1384" r:id="rId34"/>
    <p:sldId id="1424" r:id="rId35"/>
    <p:sldId id="1386" r:id="rId36"/>
    <p:sldId id="1422" r:id="rId37"/>
    <p:sldId id="1423" r:id="rId38"/>
    <p:sldId id="1387" r:id="rId39"/>
    <p:sldId id="1411" r:id="rId40"/>
    <p:sldId id="1388" r:id="rId41"/>
    <p:sldId id="1400" r:id="rId42"/>
    <p:sldId id="1401" r:id="rId43"/>
    <p:sldId id="1402" r:id="rId44"/>
    <p:sldId id="1389" r:id="rId45"/>
    <p:sldId id="1412" r:id="rId46"/>
    <p:sldId id="1390" r:id="rId47"/>
    <p:sldId id="1420" r:id="rId48"/>
    <p:sldId id="1403" r:id="rId49"/>
    <p:sldId id="1404" r:id="rId50"/>
    <p:sldId id="1391" r:id="rId51"/>
    <p:sldId id="1419" r:id="rId52"/>
    <p:sldId id="1392" r:id="rId53"/>
    <p:sldId id="309"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1029504-1ACE-B887-A82B-C7E438D0202D}" name="6821" initials="" userId="S::6821@keyexprress.club::9adef25d-8306-4a23-8822-d1fda5aaa36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41" autoAdjust="0"/>
    <p:restoredTop sz="93741" autoAdjust="0"/>
  </p:normalViewPr>
  <p:slideViewPr>
    <p:cSldViewPr snapToGrid="0">
      <p:cViewPr varScale="1">
        <p:scale>
          <a:sx n="82" d="100"/>
          <a:sy n="82" d="100"/>
        </p:scale>
        <p:origin x="643"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8/10/relationships/authors" Target="authors.xml"/></Relationships>
</file>

<file path=ppt/comments/modernComment_559_D04BFF37.xml><?xml version="1.0" encoding="utf-8"?>
<p188:cmLst xmlns:a="http://schemas.openxmlformats.org/drawingml/2006/main" xmlns:r="http://schemas.openxmlformats.org/officeDocument/2006/relationships" xmlns:p188="http://schemas.microsoft.com/office/powerpoint/2018/8/main">
  <p188:cm id="{102BF8D0-109E-4CF0-B8E0-6AD4FD526FF4}" authorId="{A1029504-1ACE-B887-A82B-C7E438D0202D}" created="2023-12-12T09:12:32.055">
    <ac:deMkLst xmlns:ac="http://schemas.microsoft.com/office/drawing/2013/main/command">
      <pc:docMk xmlns:pc="http://schemas.microsoft.com/office/powerpoint/2013/main/command"/>
      <pc:sldMk xmlns:pc="http://schemas.microsoft.com/office/powerpoint/2013/main/command" cId="3494641463" sldId="1369"/>
      <ac:picMk id="6" creationId="{9982E832-5493-4C98-94A2-7FC832A80DA6}"/>
    </ac:deMkLst>
    <p188:txBody>
      <a:bodyPr/>
      <a:lstStyle/>
      <a:p>
        <a:r>
          <a:rPr lang="en-IN"/>
          <a:t>CA P J JOHNEY B.Sc FCA</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6A8DE9-19E9-43D2-9BE7-20BAEFD9E4F9}" type="datetimeFigureOut">
              <a:rPr lang="en-IN" smtClean="0"/>
              <a:t>26-02-2024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F5FBEC-9346-4972-8B6A-AC9BDC429604}" type="slidenum">
              <a:rPr lang="en-IN" smtClean="0"/>
              <a:t>‹#›</a:t>
            </a:fld>
            <a:endParaRPr lang="en-IN"/>
          </a:p>
        </p:txBody>
      </p:sp>
    </p:spTree>
    <p:extLst>
      <p:ext uri="{BB962C8B-B14F-4D97-AF65-F5344CB8AC3E}">
        <p14:creationId xmlns:p14="http://schemas.microsoft.com/office/powerpoint/2010/main" val="500353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F7DFA8-8396-446A-AAA7-FA3877F6D97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783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5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5" name="Google Shape;525;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550985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6ABD286D-6A78-4B41-B773-113551CB34D6}" type="datetime1">
              <a:rPr lang="en-US" smtClean="0"/>
              <a:pPr/>
              <a:t>2/26/2024</a:t>
            </a:fld>
            <a:endParaRPr lang="en-US"/>
          </a:p>
        </p:txBody>
      </p:sp>
      <p:sp>
        <p:nvSpPr>
          <p:cNvPr id="5" name="Footer Placeholder 4"/>
          <p:cNvSpPr>
            <a:spLocks noGrp="1"/>
          </p:cNvSpPr>
          <p:nvPr>
            <p:ph type="ftr" sz="quarter" idx="11"/>
          </p:nvPr>
        </p:nvSpPr>
        <p:spPr/>
        <p:txBody>
          <a:bodyPr/>
          <a:lstStyle/>
          <a:p>
            <a:r>
              <a:rPr lang="en-US"/>
              <a:t>CA P J JOHNEY B.Sc FCA</a:t>
            </a:r>
            <a:endParaRPr lang="en-US" dirty="0"/>
          </a:p>
        </p:txBody>
      </p:sp>
      <p:sp>
        <p:nvSpPr>
          <p:cNvPr id="6" name="Slide Number Placeholder 5"/>
          <p:cNvSpPr>
            <a:spLocks noGrp="1"/>
          </p:cNvSpPr>
          <p:nvPr>
            <p:ph type="sldNum" sz="quarter" idx="12"/>
          </p:nvPr>
        </p:nvSpPr>
        <p:spPr/>
        <p:txBody>
          <a:bodyPr/>
          <a:lstStyle/>
          <a:p>
            <a:fld id="{27CAFB24-C27C-4A95-A65A-B5BC303352B8}" type="slidenum">
              <a:rPr lang="en-US" smtClean="0"/>
              <a:pPr/>
              <a:t>‹#›</a:t>
            </a:fld>
            <a:endParaRPr lang="en-US"/>
          </a:p>
        </p:txBody>
      </p:sp>
    </p:spTree>
    <p:extLst>
      <p:ext uri="{BB962C8B-B14F-4D97-AF65-F5344CB8AC3E}">
        <p14:creationId xmlns:p14="http://schemas.microsoft.com/office/powerpoint/2010/main" val="552311704"/>
      </p:ext>
    </p:extLst>
  </p:cSld>
  <p:clrMapOvr>
    <a:masterClrMapping/>
  </p:clrMapOvr>
  <p:transition>
    <p:sndAc>
      <p:stSnd>
        <p:snd r:embed="rId1" name="bell sound ppt.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49567C-EAD2-4762-BCC1-0F4671FAAB27}" type="datetime1">
              <a:rPr lang="en-US" smtClean="0"/>
              <a:pPr/>
              <a:t>2/26/2024</a:t>
            </a:fld>
            <a:endParaRPr lang="en-US"/>
          </a:p>
        </p:txBody>
      </p:sp>
      <p:sp>
        <p:nvSpPr>
          <p:cNvPr id="5" name="Footer Placeholder 4"/>
          <p:cNvSpPr>
            <a:spLocks noGrp="1"/>
          </p:cNvSpPr>
          <p:nvPr>
            <p:ph type="ftr" sz="quarter" idx="11"/>
          </p:nvPr>
        </p:nvSpPr>
        <p:spPr/>
        <p:txBody>
          <a:bodyPr/>
          <a:lstStyle/>
          <a:p>
            <a:r>
              <a:rPr lang="en-US"/>
              <a:t>CA P J JOHNEY B.Sc FCA</a:t>
            </a:r>
          </a:p>
        </p:txBody>
      </p:sp>
      <p:sp>
        <p:nvSpPr>
          <p:cNvPr id="6" name="Slide Number Placeholder 5"/>
          <p:cNvSpPr>
            <a:spLocks noGrp="1"/>
          </p:cNvSpPr>
          <p:nvPr>
            <p:ph type="sldNum" sz="quarter" idx="12"/>
          </p:nvPr>
        </p:nvSpPr>
        <p:spPr/>
        <p:txBody>
          <a:bodyPr/>
          <a:lstStyle/>
          <a:p>
            <a:fld id="{27CAFB24-C27C-4A95-A65A-B5BC303352B8}" type="slidenum">
              <a:rPr lang="en-US" smtClean="0"/>
              <a:pPr/>
              <a:t>‹#›</a:t>
            </a:fld>
            <a:endParaRPr lang="en-US"/>
          </a:p>
        </p:txBody>
      </p:sp>
    </p:spTree>
    <p:extLst>
      <p:ext uri="{BB962C8B-B14F-4D97-AF65-F5344CB8AC3E}">
        <p14:creationId xmlns:p14="http://schemas.microsoft.com/office/powerpoint/2010/main" val="793114609"/>
      </p:ext>
    </p:extLst>
  </p:cSld>
  <p:clrMapOvr>
    <a:masterClrMapping/>
  </p:clrMapOvr>
  <p:transition>
    <p:sndAc>
      <p:stSnd>
        <p:snd r:embed="rId1" name="bell sound ppt.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9D5F1C-1DAD-434B-BEB3-E994A0004EC7}" type="datetime1">
              <a:rPr lang="en-US" smtClean="0"/>
              <a:pPr/>
              <a:t>2/26/2024</a:t>
            </a:fld>
            <a:endParaRPr lang="en-US"/>
          </a:p>
        </p:txBody>
      </p:sp>
      <p:sp>
        <p:nvSpPr>
          <p:cNvPr id="5" name="Footer Placeholder 4"/>
          <p:cNvSpPr>
            <a:spLocks noGrp="1"/>
          </p:cNvSpPr>
          <p:nvPr>
            <p:ph type="ftr" sz="quarter" idx="11"/>
          </p:nvPr>
        </p:nvSpPr>
        <p:spPr/>
        <p:txBody>
          <a:bodyPr/>
          <a:lstStyle/>
          <a:p>
            <a:r>
              <a:rPr lang="en-US"/>
              <a:t>CA P J JOHNEY B.Sc FCA</a:t>
            </a:r>
          </a:p>
        </p:txBody>
      </p:sp>
      <p:sp>
        <p:nvSpPr>
          <p:cNvPr id="6" name="Slide Number Placeholder 5"/>
          <p:cNvSpPr>
            <a:spLocks noGrp="1"/>
          </p:cNvSpPr>
          <p:nvPr>
            <p:ph type="sldNum" sz="quarter" idx="12"/>
          </p:nvPr>
        </p:nvSpPr>
        <p:spPr/>
        <p:txBody>
          <a:bodyPr/>
          <a:lstStyle/>
          <a:p>
            <a:fld id="{27CAFB24-C27C-4A95-A65A-B5BC303352B8}" type="slidenum">
              <a:rPr lang="en-US" smtClean="0"/>
              <a:pPr/>
              <a:t>‹#›</a:t>
            </a:fld>
            <a:endParaRPr lang="en-US"/>
          </a:p>
        </p:txBody>
      </p:sp>
    </p:spTree>
    <p:extLst>
      <p:ext uri="{BB962C8B-B14F-4D97-AF65-F5344CB8AC3E}">
        <p14:creationId xmlns:p14="http://schemas.microsoft.com/office/powerpoint/2010/main" val="1263279119"/>
      </p:ext>
    </p:extLst>
  </p:cSld>
  <p:clrMapOvr>
    <a:masterClrMapping/>
  </p:clrMapOvr>
  <p:transition>
    <p:sndAc>
      <p:stSnd>
        <p:snd r:embed="rId1" name="bell sound ppt.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2FAB4F-ABA4-4CF8-9B02-E7CFF13C1AAB}" type="datetime1">
              <a:rPr lang="en-US" smtClean="0"/>
              <a:pPr/>
              <a:t>2/26/2024</a:t>
            </a:fld>
            <a:endParaRPr lang="en-US"/>
          </a:p>
        </p:txBody>
      </p:sp>
      <p:sp>
        <p:nvSpPr>
          <p:cNvPr id="5" name="Footer Placeholder 4"/>
          <p:cNvSpPr>
            <a:spLocks noGrp="1"/>
          </p:cNvSpPr>
          <p:nvPr>
            <p:ph type="ftr" sz="quarter" idx="11"/>
          </p:nvPr>
        </p:nvSpPr>
        <p:spPr/>
        <p:txBody>
          <a:bodyPr/>
          <a:lstStyle/>
          <a:p>
            <a:r>
              <a:rPr lang="en-US"/>
              <a:t>CA P J JOHNEY B.Sc FCA</a:t>
            </a:r>
          </a:p>
        </p:txBody>
      </p:sp>
      <p:sp>
        <p:nvSpPr>
          <p:cNvPr id="6" name="Slide Number Placeholder 5"/>
          <p:cNvSpPr>
            <a:spLocks noGrp="1"/>
          </p:cNvSpPr>
          <p:nvPr>
            <p:ph type="sldNum" sz="quarter" idx="12"/>
          </p:nvPr>
        </p:nvSpPr>
        <p:spPr/>
        <p:txBody>
          <a:bodyPr/>
          <a:lstStyle/>
          <a:p>
            <a:fld id="{27CAFB24-C27C-4A95-A65A-B5BC303352B8}" type="slidenum">
              <a:rPr lang="en-US" smtClean="0"/>
              <a:pPr/>
              <a:t>‹#›</a:t>
            </a:fld>
            <a:endParaRPr lang="en-US"/>
          </a:p>
        </p:txBody>
      </p:sp>
    </p:spTree>
    <p:extLst>
      <p:ext uri="{BB962C8B-B14F-4D97-AF65-F5344CB8AC3E}">
        <p14:creationId xmlns:p14="http://schemas.microsoft.com/office/powerpoint/2010/main" val="2397761021"/>
      </p:ext>
    </p:extLst>
  </p:cSld>
  <p:clrMapOvr>
    <a:masterClrMapping/>
  </p:clrMapOvr>
  <p:transition>
    <p:sndAc>
      <p:stSnd>
        <p:snd r:embed="rId1" name="bell sound ppt.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02F1A6-0A8B-4969-B6BE-839DB6B597B6}" type="datetime1">
              <a:rPr lang="en-US" smtClean="0"/>
              <a:pPr/>
              <a:t>2/26/2024</a:t>
            </a:fld>
            <a:endParaRPr lang="en-US"/>
          </a:p>
        </p:txBody>
      </p:sp>
      <p:sp>
        <p:nvSpPr>
          <p:cNvPr id="5" name="Footer Placeholder 4"/>
          <p:cNvSpPr>
            <a:spLocks noGrp="1"/>
          </p:cNvSpPr>
          <p:nvPr>
            <p:ph type="ftr" sz="quarter" idx="11"/>
          </p:nvPr>
        </p:nvSpPr>
        <p:spPr/>
        <p:txBody>
          <a:bodyPr/>
          <a:lstStyle/>
          <a:p>
            <a:r>
              <a:rPr lang="en-US"/>
              <a:t>CA P J JOHNEY B.Sc FCA</a:t>
            </a:r>
          </a:p>
        </p:txBody>
      </p:sp>
      <p:sp>
        <p:nvSpPr>
          <p:cNvPr id="6" name="Slide Number Placeholder 5"/>
          <p:cNvSpPr>
            <a:spLocks noGrp="1"/>
          </p:cNvSpPr>
          <p:nvPr>
            <p:ph type="sldNum" sz="quarter" idx="12"/>
          </p:nvPr>
        </p:nvSpPr>
        <p:spPr/>
        <p:txBody>
          <a:bodyPr/>
          <a:lstStyle/>
          <a:p>
            <a:fld id="{27CAFB24-C27C-4A95-A65A-B5BC303352B8}" type="slidenum">
              <a:rPr lang="en-US" smtClean="0"/>
              <a:pPr/>
              <a:t>‹#›</a:t>
            </a:fld>
            <a:endParaRPr lang="en-US"/>
          </a:p>
        </p:txBody>
      </p:sp>
    </p:spTree>
    <p:extLst>
      <p:ext uri="{BB962C8B-B14F-4D97-AF65-F5344CB8AC3E}">
        <p14:creationId xmlns:p14="http://schemas.microsoft.com/office/powerpoint/2010/main" val="4088752692"/>
      </p:ext>
    </p:extLst>
  </p:cSld>
  <p:clrMapOvr>
    <a:masterClrMapping/>
  </p:clrMapOvr>
  <p:transition>
    <p:sndAc>
      <p:stSnd>
        <p:snd r:embed="rId1" name="bell sound ppt.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573500-FC38-4D1B-8DB6-EBBF88AC1F78}" type="datetime1">
              <a:rPr lang="en-US" smtClean="0"/>
              <a:pPr/>
              <a:t>2/26/2024</a:t>
            </a:fld>
            <a:endParaRPr lang="en-US"/>
          </a:p>
        </p:txBody>
      </p:sp>
      <p:sp>
        <p:nvSpPr>
          <p:cNvPr id="6" name="Footer Placeholder 5"/>
          <p:cNvSpPr>
            <a:spLocks noGrp="1"/>
          </p:cNvSpPr>
          <p:nvPr>
            <p:ph type="ftr" sz="quarter" idx="11"/>
          </p:nvPr>
        </p:nvSpPr>
        <p:spPr/>
        <p:txBody>
          <a:bodyPr/>
          <a:lstStyle/>
          <a:p>
            <a:r>
              <a:rPr lang="en-US"/>
              <a:t>CA P J JOHNEY B.Sc FCA</a:t>
            </a:r>
          </a:p>
        </p:txBody>
      </p:sp>
      <p:sp>
        <p:nvSpPr>
          <p:cNvPr id="7" name="Slide Number Placeholder 6"/>
          <p:cNvSpPr>
            <a:spLocks noGrp="1"/>
          </p:cNvSpPr>
          <p:nvPr>
            <p:ph type="sldNum" sz="quarter" idx="12"/>
          </p:nvPr>
        </p:nvSpPr>
        <p:spPr/>
        <p:txBody>
          <a:bodyPr/>
          <a:lstStyle/>
          <a:p>
            <a:fld id="{27CAFB24-C27C-4A95-A65A-B5BC303352B8}" type="slidenum">
              <a:rPr lang="en-US" smtClean="0"/>
              <a:pPr/>
              <a:t>‹#›</a:t>
            </a:fld>
            <a:endParaRPr lang="en-US"/>
          </a:p>
        </p:txBody>
      </p:sp>
    </p:spTree>
    <p:extLst>
      <p:ext uri="{BB962C8B-B14F-4D97-AF65-F5344CB8AC3E}">
        <p14:creationId xmlns:p14="http://schemas.microsoft.com/office/powerpoint/2010/main" val="3074105202"/>
      </p:ext>
    </p:extLst>
  </p:cSld>
  <p:clrMapOvr>
    <a:masterClrMapping/>
  </p:clrMapOvr>
  <p:transition>
    <p:sndAc>
      <p:stSnd>
        <p:snd r:embed="rId1" name="bell sound ppt.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0AC79C-D3EE-4CB7-B6A3-5BCE24AF0C20}" type="datetime1">
              <a:rPr lang="en-US" smtClean="0"/>
              <a:pPr/>
              <a:t>2/26/2024</a:t>
            </a:fld>
            <a:endParaRPr lang="en-US"/>
          </a:p>
        </p:txBody>
      </p:sp>
      <p:sp>
        <p:nvSpPr>
          <p:cNvPr id="8" name="Footer Placeholder 7"/>
          <p:cNvSpPr>
            <a:spLocks noGrp="1"/>
          </p:cNvSpPr>
          <p:nvPr>
            <p:ph type="ftr" sz="quarter" idx="11"/>
          </p:nvPr>
        </p:nvSpPr>
        <p:spPr/>
        <p:txBody>
          <a:bodyPr/>
          <a:lstStyle/>
          <a:p>
            <a:r>
              <a:rPr lang="en-US"/>
              <a:t>CA P J JOHNEY B.Sc FCA</a:t>
            </a:r>
          </a:p>
        </p:txBody>
      </p:sp>
      <p:sp>
        <p:nvSpPr>
          <p:cNvPr id="9" name="Slide Number Placeholder 8"/>
          <p:cNvSpPr>
            <a:spLocks noGrp="1"/>
          </p:cNvSpPr>
          <p:nvPr>
            <p:ph type="sldNum" sz="quarter" idx="12"/>
          </p:nvPr>
        </p:nvSpPr>
        <p:spPr/>
        <p:txBody>
          <a:bodyPr/>
          <a:lstStyle/>
          <a:p>
            <a:fld id="{27CAFB24-C27C-4A95-A65A-B5BC303352B8}" type="slidenum">
              <a:rPr lang="en-US" smtClean="0"/>
              <a:pPr/>
              <a:t>‹#›</a:t>
            </a:fld>
            <a:endParaRPr lang="en-US"/>
          </a:p>
        </p:txBody>
      </p:sp>
    </p:spTree>
    <p:extLst>
      <p:ext uri="{BB962C8B-B14F-4D97-AF65-F5344CB8AC3E}">
        <p14:creationId xmlns:p14="http://schemas.microsoft.com/office/powerpoint/2010/main" val="3939133707"/>
      </p:ext>
    </p:extLst>
  </p:cSld>
  <p:clrMapOvr>
    <a:masterClrMapping/>
  </p:clrMapOvr>
  <p:transition>
    <p:sndAc>
      <p:stSnd>
        <p:snd r:embed="rId1" name="bell sound ppt.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821A643-D6F4-4785-81A1-5342BE9F11CD}" type="datetime1">
              <a:rPr lang="en-US" smtClean="0"/>
              <a:pPr/>
              <a:t>2/26/2024</a:t>
            </a:fld>
            <a:endParaRPr lang="en-US"/>
          </a:p>
        </p:txBody>
      </p:sp>
      <p:sp>
        <p:nvSpPr>
          <p:cNvPr id="4" name="Footer Placeholder 3"/>
          <p:cNvSpPr>
            <a:spLocks noGrp="1"/>
          </p:cNvSpPr>
          <p:nvPr>
            <p:ph type="ftr" sz="quarter" idx="11"/>
          </p:nvPr>
        </p:nvSpPr>
        <p:spPr/>
        <p:txBody>
          <a:bodyPr/>
          <a:lstStyle/>
          <a:p>
            <a:r>
              <a:rPr lang="en-US"/>
              <a:t>CA P J JOHNEY B.Sc FCA</a:t>
            </a:r>
          </a:p>
        </p:txBody>
      </p:sp>
      <p:sp>
        <p:nvSpPr>
          <p:cNvPr id="5" name="Slide Number Placeholder 4"/>
          <p:cNvSpPr>
            <a:spLocks noGrp="1"/>
          </p:cNvSpPr>
          <p:nvPr>
            <p:ph type="sldNum" sz="quarter" idx="12"/>
          </p:nvPr>
        </p:nvSpPr>
        <p:spPr/>
        <p:txBody>
          <a:bodyPr/>
          <a:lstStyle/>
          <a:p>
            <a:fld id="{27CAFB24-C27C-4A95-A65A-B5BC303352B8}" type="slidenum">
              <a:rPr lang="en-US" smtClean="0"/>
              <a:pPr/>
              <a:t>‹#›</a:t>
            </a:fld>
            <a:endParaRPr lang="en-US"/>
          </a:p>
        </p:txBody>
      </p:sp>
    </p:spTree>
    <p:extLst>
      <p:ext uri="{BB962C8B-B14F-4D97-AF65-F5344CB8AC3E}">
        <p14:creationId xmlns:p14="http://schemas.microsoft.com/office/powerpoint/2010/main" val="1589072307"/>
      </p:ext>
    </p:extLst>
  </p:cSld>
  <p:clrMapOvr>
    <a:masterClrMapping/>
  </p:clrMapOvr>
  <p:transition>
    <p:sndAc>
      <p:stSnd>
        <p:snd r:embed="rId1" name="bell sound ppt.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53F416-F862-4793-9507-BF09295E3E36}" type="datetime1">
              <a:rPr lang="en-US" smtClean="0"/>
              <a:pPr/>
              <a:t>2/26/2024</a:t>
            </a:fld>
            <a:endParaRPr lang="en-US"/>
          </a:p>
        </p:txBody>
      </p:sp>
      <p:sp>
        <p:nvSpPr>
          <p:cNvPr id="3" name="Footer Placeholder 2"/>
          <p:cNvSpPr>
            <a:spLocks noGrp="1"/>
          </p:cNvSpPr>
          <p:nvPr>
            <p:ph type="ftr" sz="quarter" idx="11"/>
          </p:nvPr>
        </p:nvSpPr>
        <p:spPr/>
        <p:txBody>
          <a:bodyPr/>
          <a:lstStyle/>
          <a:p>
            <a:r>
              <a:rPr lang="en-US"/>
              <a:t>CA P J JOHNEY B.Sc FCA</a:t>
            </a:r>
          </a:p>
        </p:txBody>
      </p:sp>
      <p:sp>
        <p:nvSpPr>
          <p:cNvPr id="4" name="Slide Number Placeholder 3"/>
          <p:cNvSpPr>
            <a:spLocks noGrp="1"/>
          </p:cNvSpPr>
          <p:nvPr>
            <p:ph type="sldNum" sz="quarter" idx="12"/>
          </p:nvPr>
        </p:nvSpPr>
        <p:spPr/>
        <p:txBody>
          <a:bodyPr/>
          <a:lstStyle/>
          <a:p>
            <a:fld id="{27CAFB24-C27C-4A95-A65A-B5BC303352B8}" type="slidenum">
              <a:rPr lang="en-US" smtClean="0"/>
              <a:pPr/>
              <a:t>‹#›</a:t>
            </a:fld>
            <a:endParaRPr lang="en-US"/>
          </a:p>
        </p:txBody>
      </p:sp>
    </p:spTree>
    <p:extLst>
      <p:ext uri="{BB962C8B-B14F-4D97-AF65-F5344CB8AC3E}">
        <p14:creationId xmlns:p14="http://schemas.microsoft.com/office/powerpoint/2010/main" val="1045659043"/>
      </p:ext>
    </p:extLst>
  </p:cSld>
  <p:clrMapOvr>
    <a:masterClrMapping/>
  </p:clrMapOvr>
  <p:transition>
    <p:sndAc>
      <p:stSnd>
        <p:snd r:embed="rId1" name="bell sound ppt.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375823-6A68-4FF9-AE04-A289B0BE5180}" type="datetime1">
              <a:rPr lang="en-US" smtClean="0"/>
              <a:pPr/>
              <a:t>2/26/2024</a:t>
            </a:fld>
            <a:endParaRPr lang="en-US"/>
          </a:p>
        </p:txBody>
      </p:sp>
      <p:sp>
        <p:nvSpPr>
          <p:cNvPr id="6" name="Footer Placeholder 5"/>
          <p:cNvSpPr>
            <a:spLocks noGrp="1"/>
          </p:cNvSpPr>
          <p:nvPr>
            <p:ph type="ftr" sz="quarter" idx="11"/>
          </p:nvPr>
        </p:nvSpPr>
        <p:spPr/>
        <p:txBody>
          <a:bodyPr/>
          <a:lstStyle/>
          <a:p>
            <a:r>
              <a:rPr lang="en-US"/>
              <a:t>CA P J JOHNEY B.Sc FCA</a:t>
            </a:r>
          </a:p>
        </p:txBody>
      </p:sp>
      <p:sp>
        <p:nvSpPr>
          <p:cNvPr id="7" name="Slide Number Placeholder 6"/>
          <p:cNvSpPr>
            <a:spLocks noGrp="1"/>
          </p:cNvSpPr>
          <p:nvPr>
            <p:ph type="sldNum" sz="quarter" idx="12"/>
          </p:nvPr>
        </p:nvSpPr>
        <p:spPr/>
        <p:txBody>
          <a:bodyPr/>
          <a:lstStyle/>
          <a:p>
            <a:fld id="{27CAFB24-C27C-4A95-A65A-B5BC303352B8}" type="slidenum">
              <a:rPr lang="en-US" smtClean="0"/>
              <a:pPr/>
              <a:t>‹#›</a:t>
            </a:fld>
            <a:endParaRPr lang="en-US"/>
          </a:p>
        </p:txBody>
      </p:sp>
    </p:spTree>
    <p:extLst>
      <p:ext uri="{BB962C8B-B14F-4D97-AF65-F5344CB8AC3E}">
        <p14:creationId xmlns:p14="http://schemas.microsoft.com/office/powerpoint/2010/main" val="1784068862"/>
      </p:ext>
    </p:extLst>
  </p:cSld>
  <p:clrMapOvr>
    <a:masterClrMapping/>
  </p:clrMapOvr>
  <p:transition>
    <p:sndAc>
      <p:stSnd>
        <p:snd r:embed="rId1" name="bell sound ppt.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CA0DA4-C8AC-45C6-A82F-90412FA4F1DB}" type="datetime1">
              <a:rPr lang="en-US" smtClean="0"/>
              <a:pPr/>
              <a:t>2/26/2024</a:t>
            </a:fld>
            <a:endParaRPr lang="en-US"/>
          </a:p>
        </p:txBody>
      </p:sp>
      <p:sp>
        <p:nvSpPr>
          <p:cNvPr id="6" name="Footer Placeholder 5"/>
          <p:cNvSpPr>
            <a:spLocks noGrp="1"/>
          </p:cNvSpPr>
          <p:nvPr>
            <p:ph type="ftr" sz="quarter" idx="11"/>
          </p:nvPr>
        </p:nvSpPr>
        <p:spPr/>
        <p:txBody>
          <a:bodyPr/>
          <a:lstStyle/>
          <a:p>
            <a:r>
              <a:rPr lang="en-US"/>
              <a:t>CA P J JOHNEY B.Sc FCA</a:t>
            </a:r>
          </a:p>
        </p:txBody>
      </p:sp>
      <p:sp>
        <p:nvSpPr>
          <p:cNvPr id="7" name="Slide Number Placeholder 6"/>
          <p:cNvSpPr>
            <a:spLocks noGrp="1"/>
          </p:cNvSpPr>
          <p:nvPr>
            <p:ph type="sldNum" sz="quarter" idx="12"/>
          </p:nvPr>
        </p:nvSpPr>
        <p:spPr/>
        <p:txBody>
          <a:bodyPr/>
          <a:lstStyle/>
          <a:p>
            <a:fld id="{27CAFB24-C27C-4A95-A65A-B5BC303352B8}" type="slidenum">
              <a:rPr lang="en-US" smtClean="0"/>
              <a:pPr/>
              <a:t>‹#›</a:t>
            </a:fld>
            <a:endParaRPr lang="en-US"/>
          </a:p>
        </p:txBody>
      </p:sp>
    </p:spTree>
    <p:extLst>
      <p:ext uri="{BB962C8B-B14F-4D97-AF65-F5344CB8AC3E}">
        <p14:creationId xmlns:p14="http://schemas.microsoft.com/office/powerpoint/2010/main" val="2943605923"/>
      </p:ext>
    </p:extLst>
  </p:cSld>
  <p:clrMapOvr>
    <a:masterClrMapping/>
  </p:clrMapOvr>
  <p:transition>
    <p:sndAc>
      <p:stSnd>
        <p:snd r:embed="rId1" name="bell sound ppt.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bg1"/>
                </a:solidFill>
              </a:defRPr>
            </a:lvl1pPr>
          </a:lstStyle>
          <a:p>
            <a:fld id="{DE677DF5-9BDA-477D-AA2E-631CA6F98A91}" type="datetime1">
              <a:rPr lang="en-US" smtClean="0"/>
              <a:pPr/>
              <a:t>2/26/2024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bg1"/>
                </a:solidFill>
              </a:defRPr>
            </a:lvl1pPr>
          </a:lstStyle>
          <a:p>
            <a:r>
              <a:rPr lang="en-US"/>
              <a:t>CA P J JOHNEY B.Sc FCA</a:t>
            </a:r>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bg1"/>
                </a:solidFill>
              </a:defRPr>
            </a:lvl1pPr>
          </a:lstStyle>
          <a:p>
            <a:fld id="{27CAFB24-C27C-4A95-A65A-B5BC303352B8}" type="slidenum">
              <a:rPr lang="en-US" smtClean="0"/>
              <a:pPr/>
              <a:t>‹#›</a:t>
            </a:fld>
            <a:endParaRPr lang="en-US" dirty="0"/>
          </a:p>
        </p:txBody>
      </p:sp>
    </p:spTree>
    <p:extLst>
      <p:ext uri="{BB962C8B-B14F-4D97-AF65-F5344CB8AC3E}">
        <p14:creationId xmlns:p14="http://schemas.microsoft.com/office/powerpoint/2010/main" val="10165820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sndAc>
      <p:stSnd>
        <p:snd r:embed="rId13" name="bell sound ppt.wav"/>
      </p:stSnd>
    </p:sndAc>
  </p:transition>
  <p:hf hdr="0" dt="0"/>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18/10/relationships/comments" Target="../comments/modernComment_559_D04BFF37.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24124" y="66349"/>
            <a:ext cx="11530941" cy="5293757"/>
          </a:xfrm>
          <a:prstGeom prst="rect">
            <a:avLst/>
          </a:prstGeom>
          <a:noFill/>
        </p:spPr>
        <p:txBody>
          <a:bodyPr wrap="square" rtlCol="0">
            <a:spAutoFit/>
          </a:bodyPr>
          <a:lstStyle/>
          <a:p>
            <a:pPr lvl="8" algn="ctr">
              <a:defRPr/>
            </a:pPr>
            <a:r>
              <a:rPr kumimoji="0" lang="en-US" sz="2800" b="1" u="sng" strike="noStrike" kern="1200" spc="50" normalizeH="0" baseline="0" noProof="0" dirty="0">
                <a:ln w="0"/>
                <a:solidFill>
                  <a:schemeClr val="bg2"/>
                </a:solidFill>
                <a:effectLst>
                  <a:innerShdw blurRad="63500" dist="50800" dir="13500000">
                    <a:srgbClr val="000000">
                      <a:alpha val="50000"/>
                    </a:srgbClr>
                  </a:innerShdw>
                </a:effectLst>
                <a:uLnTx/>
                <a:uFillTx/>
                <a:latin typeface="Calibri"/>
                <a:ea typeface="+mn-ea"/>
                <a:cs typeface="+mn-cs"/>
              </a:rPr>
              <a:t>COMMISSIONER OF INCOME TAX (EXEMPTIONS),</a:t>
            </a:r>
          </a:p>
          <a:p>
            <a:pPr lvl="8" algn="ctr">
              <a:defRPr/>
            </a:pPr>
            <a:r>
              <a:rPr lang="en-US" sz="2800" b="1" u="sng" spc="50" dirty="0">
                <a:ln w="0"/>
                <a:solidFill>
                  <a:schemeClr val="bg2"/>
                </a:solidFill>
                <a:effectLst>
                  <a:innerShdw blurRad="63500" dist="50800" dir="13500000">
                    <a:srgbClr val="000000">
                      <a:alpha val="50000"/>
                    </a:srgbClr>
                  </a:innerShdw>
                </a:effectLst>
                <a:latin typeface="Calibri"/>
              </a:rPr>
              <a:t>KERALA</a:t>
            </a:r>
          </a:p>
          <a:p>
            <a:pPr lvl="8" algn="ctr">
              <a:defRPr/>
            </a:pPr>
            <a:endParaRPr lang="en-US" sz="2800" b="1" u="sng" spc="50" dirty="0">
              <a:ln w="0"/>
              <a:solidFill>
                <a:schemeClr val="bg2"/>
              </a:solidFill>
              <a:effectLst>
                <a:innerShdw blurRad="63500" dist="50800" dir="13500000">
                  <a:srgbClr val="000000">
                    <a:alpha val="50000"/>
                  </a:srgbClr>
                </a:innerShdw>
              </a:effectLst>
              <a:latin typeface="Calibri"/>
            </a:endParaRPr>
          </a:p>
          <a:p>
            <a:pPr lvl="8" algn="ctr">
              <a:defRPr/>
            </a:pPr>
            <a:r>
              <a:rPr lang="en-US" sz="4000" b="1" u="sng" spc="50" dirty="0">
                <a:ln w="0"/>
                <a:solidFill>
                  <a:schemeClr val="bg2"/>
                </a:solidFill>
                <a:effectLst>
                  <a:innerShdw blurRad="63500" dist="50800" dir="13500000">
                    <a:srgbClr val="000000">
                      <a:alpha val="50000"/>
                    </a:srgbClr>
                  </a:innerShdw>
                </a:effectLst>
                <a:latin typeface="Calibri"/>
              </a:rPr>
              <a:t>OUTREACH PROGRAME </a:t>
            </a:r>
          </a:p>
          <a:p>
            <a:pPr lvl="8" algn="ctr">
              <a:defRPr/>
            </a:pPr>
            <a:endParaRPr lang="en-US" sz="2400" b="1" u="sng" spc="50" dirty="0">
              <a:ln w="0"/>
              <a:solidFill>
                <a:schemeClr val="bg2"/>
              </a:solidFill>
              <a:effectLst>
                <a:innerShdw blurRad="63500" dist="50800" dir="13500000">
                  <a:srgbClr val="000000">
                    <a:alpha val="50000"/>
                  </a:srgbClr>
                </a:innerShdw>
              </a:effectLst>
              <a:latin typeface="Calibri"/>
            </a:endParaRPr>
          </a:p>
          <a:p>
            <a:pPr lvl="8" algn="ctr">
              <a:defRPr/>
            </a:pPr>
            <a:r>
              <a:rPr lang="en-US" sz="2800" b="1" u="sng" spc="50" dirty="0">
                <a:ln w="0"/>
                <a:solidFill>
                  <a:schemeClr val="bg2"/>
                </a:solidFill>
                <a:effectLst>
                  <a:innerShdw blurRad="63500" dist="50800" dir="13500000">
                    <a:srgbClr val="000000">
                      <a:alpha val="50000"/>
                    </a:srgbClr>
                  </a:innerShdw>
                </a:effectLst>
                <a:latin typeface="Calibri"/>
              </a:rPr>
              <a:t>ISSUES ON IT AMENDMENTS </a:t>
            </a:r>
          </a:p>
          <a:p>
            <a:pPr lvl="8" algn="ctr">
              <a:defRPr/>
            </a:pPr>
            <a:r>
              <a:rPr lang="en-US" sz="2800" b="1" u="sng" spc="50" dirty="0">
                <a:ln w="0"/>
                <a:solidFill>
                  <a:schemeClr val="bg2"/>
                </a:solidFill>
                <a:effectLst>
                  <a:innerShdw blurRad="63500" dist="50800" dir="13500000">
                    <a:srgbClr val="000000">
                      <a:alpha val="50000"/>
                    </a:srgbClr>
                  </a:innerShdw>
                </a:effectLst>
                <a:latin typeface="Calibri"/>
              </a:rPr>
              <a:t>AND IMPACT ON TRUSTS </a:t>
            </a:r>
          </a:p>
          <a:p>
            <a:pPr lvl="8" algn="ctr">
              <a:defRPr/>
            </a:pPr>
            <a:endParaRPr lang="en-US" sz="2800" b="1" i="1" u="sng" spc="50" dirty="0">
              <a:ln w="0"/>
              <a:solidFill>
                <a:schemeClr val="bg2"/>
              </a:solidFill>
              <a:effectLst>
                <a:innerShdw blurRad="63500" dist="50800" dir="13500000">
                  <a:srgbClr val="000000">
                    <a:alpha val="50000"/>
                  </a:srgbClr>
                </a:innerShdw>
              </a:effectLst>
              <a:latin typeface="Calibri"/>
            </a:endParaRPr>
          </a:p>
          <a:p>
            <a:pPr lvl="8" algn="ctr">
              <a:defRPr/>
            </a:pPr>
            <a:endParaRPr lang="en-US" sz="2800" b="1" i="1" u="sng" spc="50" dirty="0">
              <a:ln w="0"/>
              <a:solidFill>
                <a:schemeClr val="bg2"/>
              </a:solidFill>
              <a:effectLst>
                <a:innerShdw blurRad="63500" dist="50800" dir="13500000">
                  <a:srgbClr val="000000">
                    <a:alpha val="50000"/>
                  </a:srgbClr>
                </a:innerShdw>
              </a:effectLst>
              <a:latin typeface="Calibri"/>
            </a:endParaRPr>
          </a:p>
          <a:p>
            <a:pPr lvl="8" algn="ctr">
              <a:defRPr/>
            </a:pPr>
            <a:endParaRPr lang="en-US" sz="2800" b="1" i="1" u="sng" spc="50" dirty="0">
              <a:ln w="0"/>
              <a:solidFill>
                <a:schemeClr val="bg2"/>
              </a:solidFill>
              <a:effectLst>
                <a:innerShdw blurRad="63500" dist="50800" dir="13500000">
                  <a:srgbClr val="000000">
                    <a:alpha val="50000"/>
                  </a:srgbClr>
                </a:innerShdw>
              </a:effectLst>
              <a:latin typeface="Calibri"/>
            </a:endParaRPr>
          </a:p>
          <a:p>
            <a:pPr lvl="8" algn="ctr">
              <a:defRPr/>
            </a:pPr>
            <a:endParaRPr lang="en-US" sz="2800" b="1" i="1" u="sng" spc="50" dirty="0">
              <a:ln w="0"/>
              <a:solidFill>
                <a:schemeClr val="bg2"/>
              </a:solidFill>
              <a:effectLst>
                <a:innerShdw blurRad="63500" dist="50800" dir="13500000">
                  <a:srgbClr val="000000">
                    <a:alpha val="50000"/>
                  </a:srgbClr>
                </a:innerShdw>
              </a:effectLst>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prstClr val="white"/>
              </a:solidFill>
              <a:latin typeface="Calibri"/>
            </a:endParaRPr>
          </a:p>
        </p:txBody>
      </p:sp>
      <p:sp>
        <p:nvSpPr>
          <p:cNvPr id="7" name="TextBox 6"/>
          <p:cNvSpPr txBox="1"/>
          <p:nvPr/>
        </p:nvSpPr>
        <p:spPr>
          <a:xfrm>
            <a:off x="7170292" y="4263470"/>
            <a:ext cx="4297584" cy="418576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1" i="0"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1" i="0"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strike="noStrike" kern="1200" spc="50" normalizeH="0" baseline="0" noProof="0" dirty="0">
                <a:ln w="0"/>
                <a:solidFill>
                  <a:schemeClr val="bg2"/>
                </a:solidFill>
                <a:effectLst>
                  <a:innerShdw blurRad="63500" dist="50800" dir="13500000">
                    <a:srgbClr val="000000">
                      <a:alpha val="50000"/>
                    </a:srgbClr>
                  </a:innerShdw>
                </a:effectLst>
                <a:uLnTx/>
                <a:uFillTx/>
                <a:latin typeface="Calibri"/>
                <a:ea typeface="+mn-ea"/>
                <a:cs typeface="+mn-cs"/>
              </a:rPr>
              <a:t>CA. P J JOHNEY</a:t>
            </a:r>
            <a:r>
              <a:rPr kumimoji="0" lang="en-US" sz="2200" b="1" i="0" u="none" strike="noStrike" kern="1200" spc="50" normalizeH="0" baseline="0" noProof="0" dirty="0">
                <a:ln w="0"/>
                <a:solidFill>
                  <a:schemeClr val="bg2"/>
                </a:solidFill>
                <a:effectLst>
                  <a:innerShdw blurRad="63500" dist="50800" dir="13500000">
                    <a:srgbClr val="000000">
                      <a:alpha val="50000"/>
                    </a:srgbClr>
                  </a:innerShdw>
                </a:effectLst>
                <a:uLnTx/>
                <a:uFillTx/>
                <a:latin typeface="Calibri"/>
                <a:ea typeface="+mn-ea"/>
                <a:cs typeface="+mn-cs"/>
              </a:rPr>
              <a:t>, PALLIVATHUKKAL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spc="50" normalizeH="0" baseline="0" noProof="0" dirty="0">
                <a:ln w="0"/>
                <a:solidFill>
                  <a:schemeClr val="bg2"/>
                </a:solidFill>
                <a:effectLst>
                  <a:innerShdw blurRad="63500" dist="50800" dir="13500000">
                    <a:srgbClr val="000000">
                      <a:alpha val="50000"/>
                    </a:srgbClr>
                  </a:innerShdw>
                </a:effectLst>
                <a:uLnTx/>
                <a:uFillTx/>
                <a:latin typeface="Calibri"/>
                <a:ea typeface="+mn-ea"/>
                <a:cs typeface="+mn-cs"/>
              </a:rPr>
              <a:t> B.Sc., FCA,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spc="50" normalizeH="0" baseline="0" noProof="0" dirty="0">
                <a:ln w="0"/>
                <a:solidFill>
                  <a:schemeClr val="bg2"/>
                </a:solidFill>
                <a:effectLst>
                  <a:innerShdw blurRad="63500" dist="50800" dir="13500000">
                    <a:srgbClr val="000000">
                      <a:alpha val="50000"/>
                    </a:srgbClr>
                  </a:innerShdw>
                </a:effectLst>
                <a:uLnTx/>
                <a:uFillTx/>
                <a:latin typeface="Calibri"/>
                <a:ea typeface="+mn-ea"/>
                <a:cs typeface="+mn-cs"/>
              </a:rPr>
              <a:t>JOHNEY &amp; Co. EDAPPALLY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spc="50" normalizeH="0" baseline="0" noProof="0" dirty="0">
                <a:ln w="0"/>
                <a:solidFill>
                  <a:schemeClr val="bg2"/>
                </a:solidFill>
                <a:effectLst>
                  <a:innerShdw blurRad="63500" dist="50800" dir="13500000">
                    <a:srgbClr val="000000">
                      <a:alpha val="50000"/>
                    </a:srgbClr>
                  </a:innerShdw>
                </a:effectLst>
                <a:uLnTx/>
                <a:uFillTx/>
                <a:latin typeface="Calibri"/>
                <a:ea typeface="+mn-ea"/>
                <a:cs typeface="+mn-cs"/>
              </a:rPr>
              <a:t>Ph: 9388601505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spc="50" normalizeH="0" baseline="0" noProof="0" dirty="0">
                <a:ln w="0"/>
                <a:solidFill>
                  <a:schemeClr val="bg2"/>
                </a:solidFill>
                <a:effectLst>
                  <a:innerShdw blurRad="63500" dist="50800" dir="13500000">
                    <a:srgbClr val="000000">
                      <a:alpha val="50000"/>
                    </a:srgbClr>
                  </a:innerShdw>
                </a:effectLst>
                <a:uLnTx/>
                <a:uFillTx/>
                <a:latin typeface="Calibri"/>
                <a:ea typeface="+mn-ea"/>
                <a:cs typeface="+mn-cs"/>
              </a:rPr>
              <a:t>Email: auditor.jandco@gmail.com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Footer Placeholder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CA P J JOHNEY </a:t>
            </a:r>
            <a:r>
              <a:rPr kumimoji="0" lang="en-US" sz="1200" b="0" i="0" u="none" strike="noStrike" kern="1200" cap="none" spc="0" normalizeH="0" baseline="0" noProof="0" dirty="0" err="1">
                <a:ln>
                  <a:noFill/>
                </a:ln>
                <a:solidFill>
                  <a:prstClr val="white"/>
                </a:solidFill>
                <a:effectLst/>
                <a:uLnTx/>
                <a:uFillTx/>
                <a:latin typeface="Calibri"/>
                <a:ea typeface="+mn-ea"/>
                <a:cs typeface="+mn-cs"/>
              </a:rPr>
              <a:t>B.Sc</a:t>
            </a:r>
            <a:r>
              <a:rPr kumimoji="0" lang="en-US" sz="1200" b="0" i="0" u="none" strike="noStrike" kern="1200" cap="none" spc="0" normalizeH="0" baseline="0" noProof="0" dirty="0">
                <a:ln>
                  <a:noFill/>
                </a:ln>
                <a:solidFill>
                  <a:prstClr val="white"/>
                </a:solidFill>
                <a:effectLst/>
                <a:uLnTx/>
                <a:uFillTx/>
                <a:latin typeface="Calibri"/>
                <a:ea typeface="+mn-ea"/>
                <a:cs typeface="+mn-cs"/>
              </a:rPr>
              <a:t> FCA</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CAFB24-C27C-4A95-A65A-B5BC303352B8}" type="slidenum">
              <a:rPr kumimoji="0" lang="en-US" sz="1200" b="0" i="0" u="none" strike="noStrike" kern="1200" cap="none" spc="0" normalizeH="0" baseline="0" noProof="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4" descr="A person in a suit and tie&#10;&#10;Description automatically generated with medium confidence">
            <a:extLst>
              <a:ext uri="{FF2B5EF4-FFF2-40B4-BE49-F238E27FC236}">
                <a16:creationId xmlns:a16="http://schemas.microsoft.com/office/drawing/2014/main" id="{6C1F5867-0442-525F-FC08-1BF10B009CEF}"/>
              </a:ext>
            </a:extLst>
          </p:cNvPr>
          <p:cNvPicPr>
            <a:picLocks noChangeAspect="1"/>
          </p:cNvPicPr>
          <p:nvPr/>
        </p:nvPicPr>
        <p:blipFill rotWithShape="1">
          <a:blip r:embed="rId4">
            <a:extLst>
              <a:ext uri="{28A0092B-C50C-407E-A947-70E740481C1C}">
                <a14:useLocalDpi xmlns:a14="http://schemas.microsoft.com/office/drawing/2010/main" val="0"/>
              </a:ext>
            </a:extLst>
          </a:blip>
          <a:srcRect b="4209"/>
          <a:stretch/>
        </p:blipFill>
        <p:spPr>
          <a:xfrm>
            <a:off x="513185" y="927816"/>
            <a:ext cx="4662452" cy="4941139"/>
          </a:xfrm>
          <a:prstGeom prst="rect">
            <a:avLst/>
          </a:prstGeom>
        </p:spPr>
      </p:pic>
      <p:pic>
        <p:nvPicPr>
          <p:cNvPr id="9" name="Picture 8">
            <a:extLst>
              <a:ext uri="{FF2B5EF4-FFF2-40B4-BE49-F238E27FC236}">
                <a16:creationId xmlns:a16="http://schemas.microsoft.com/office/drawing/2014/main" id="{F7E22551-7F44-F0C5-3F93-192E1BF2A5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52712" y="3503080"/>
            <a:ext cx="1619642" cy="1271348"/>
          </a:xfrm>
          <a:prstGeom prst="rect">
            <a:avLst/>
          </a:prstGeom>
        </p:spPr>
      </p:pic>
      <p:pic>
        <p:nvPicPr>
          <p:cNvPr id="11" name="Picture 10">
            <a:extLst>
              <a:ext uri="{FF2B5EF4-FFF2-40B4-BE49-F238E27FC236}">
                <a16:creationId xmlns:a16="http://schemas.microsoft.com/office/drawing/2014/main" id="{991477E0-8E71-C6BB-7FF5-241495F7CFC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47808" y="3443273"/>
            <a:ext cx="1384887" cy="1390961"/>
          </a:xfrm>
          <a:prstGeom prst="rect">
            <a:avLst/>
          </a:prstGeom>
        </p:spPr>
      </p:pic>
    </p:spTree>
    <p:extLst>
      <p:ext uri="{BB962C8B-B14F-4D97-AF65-F5344CB8AC3E}">
        <p14:creationId xmlns:p14="http://schemas.microsoft.com/office/powerpoint/2010/main" val="3829067637"/>
      </p:ext>
    </p:extLst>
  </p:cSld>
  <p:clrMapOvr>
    <a:masterClrMapping/>
  </p:clrMapOvr>
  <p:transition>
    <p:sndAc>
      <p:stSnd>
        <p:snd r:embed="rId3" name="bell sound ppt.wav"/>
      </p:stSnd>
    </p:sndAc>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4AECE-DA46-4A41-7CDB-0982D5E6CCC3}"/>
              </a:ext>
            </a:extLst>
          </p:cNvPr>
          <p:cNvSpPr>
            <a:spLocks noGrp="1"/>
          </p:cNvSpPr>
          <p:nvPr>
            <p:ph type="title"/>
          </p:nvPr>
        </p:nvSpPr>
        <p:spPr/>
        <p:txBody>
          <a:bodyPr/>
          <a:lstStyle/>
          <a:p>
            <a:endParaRPr lang="en-IN" dirty="0"/>
          </a:p>
        </p:txBody>
      </p:sp>
      <p:sp>
        <p:nvSpPr>
          <p:cNvPr id="3" name="Content Placeholder 2">
            <a:extLst>
              <a:ext uri="{FF2B5EF4-FFF2-40B4-BE49-F238E27FC236}">
                <a16:creationId xmlns:a16="http://schemas.microsoft.com/office/drawing/2014/main" id="{DAA7A76F-CE71-178B-34AB-094A1B068084}"/>
              </a:ext>
            </a:extLst>
          </p:cNvPr>
          <p:cNvSpPr>
            <a:spLocks noGrp="1"/>
          </p:cNvSpPr>
          <p:nvPr>
            <p:ph idx="1"/>
          </p:nvPr>
        </p:nvSpPr>
        <p:spPr>
          <a:xfrm>
            <a:off x="609600" y="2656703"/>
            <a:ext cx="10972800" cy="3469462"/>
          </a:xfrm>
        </p:spPr>
        <p:txBody>
          <a:bodyPr/>
          <a:lstStyle/>
          <a:p>
            <a:pPr marL="0" indent="0" algn="ctr">
              <a:buNone/>
            </a:pPr>
            <a:r>
              <a:rPr lang="en-GB" sz="6000" b="1" spc="50" dirty="0">
                <a:ln w="0"/>
                <a:solidFill>
                  <a:schemeClr val="bg2"/>
                </a:solidFill>
                <a:effectLst>
                  <a:innerShdw blurRad="63500" dist="50800" dir="13500000">
                    <a:srgbClr val="000000">
                      <a:alpha val="50000"/>
                    </a:srgbClr>
                  </a:innerShdw>
                </a:effectLst>
                <a:latin typeface="+mj-lt"/>
              </a:rPr>
              <a:t>2.AUDIT AND AUDIT REPORT </a:t>
            </a:r>
          </a:p>
          <a:p>
            <a:endParaRPr lang="en-IN" sz="4400" dirty="0"/>
          </a:p>
        </p:txBody>
      </p:sp>
      <p:sp>
        <p:nvSpPr>
          <p:cNvPr id="4" name="Footer Placeholder 3">
            <a:extLst>
              <a:ext uri="{FF2B5EF4-FFF2-40B4-BE49-F238E27FC236}">
                <a16:creationId xmlns:a16="http://schemas.microsoft.com/office/drawing/2014/main" id="{5C314204-3208-A2C9-2FAC-2B19BE6F89B9}"/>
              </a:ext>
            </a:extLst>
          </p:cNvPr>
          <p:cNvSpPr>
            <a:spLocks noGrp="1"/>
          </p:cNvSpPr>
          <p:nvPr>
            <p:ph type="ftr" sz="quarter" idx="11"/>
          </p:nvPr>
        </p:nvSpPr>
        <p:spPr/>
        <p:txBody>
          <a:bodyPr/>
          <a:lstStyle/>
          <a:p>
            <a:r>
              <a:rPr lang="en-US"/>
              <a:t>CA P J JOHNEY B.Sc FCA</a:t>
            </a:r>
          </a:p>
        </p:txBody>
      </p:sp>
      <p:sp>
        <p:nvSpPr>
          <p:cNvPr id="5" name="Slide Number Placeholder 4">
            <a:extLst>
              <a:ext uri="{FF2B5EF4-FFF2-40B4-BE49-F238E27FC236}">
                <a16:creationId xmlns:a16="http://schemas.microsoft.com/office/drawing/2014/main" id="{4B688F63-B6E7-7BB0-5F89-DD0EE0C0FD2E}"/>
              </a:ext>
            </a:extLst>
          </p:cNvPr>
          <p:cNvSpPr>
            <a:spLocks noGrp="1"/>
          </p:cNvSpPr>
          <p:nvPr>
            <p:ph type="sldNum" sz="quarter" idx="12"/>
          </p:nvPr>
        </p:nvSpPr>
        <p:spPr/>
        <p:txBody>
          <a:bodyPr/>
          <a:lstStyle/>
          <a:p>
            <a:fld id="{27CAFB24-C27C-4A95-A65A-B5BC303352B8}" type="slidenum">
              <a:rPr lang="en-US" smtClean="0"/>
              <a:pPr/>
              <a:t>10</a:t>
            </a:fld>
            <a:endParaRPr lang="en-US"/>
          </a:p>
        </p:txBody>
      </p:sp>
    </p:spTree>
    <p:extLst>
      <p:ext uri="{BB962C8B-B14F-4D97-AF65-F5344CB8AC3E}">
        <p14:creationId xmlns:p14="http://schemas.microsoft.com/office/powerpoint/2010/main" val="2238794156"/>
      </p:ext>
    </p:extLst>
  </p:cSld>
  <p:clrMapOvr>
    <a:masterClrMapping/>
  </p:clrMapOvr>
  <p:transition>
    <p:sndAc>
      <p:stSnd>
        <p:snd r:embed="rId2" name="bell sound ppt.wav"/>
      </p:stSnd>
    </p:sndAc>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descr="A blue and white screen with text&#10;&#10;Description automatically generated">
            <a:extLst>
              <a:ext uri="{FF2B5EF4-FFF2-40B4-BE49-F238E27FC236}">
                <a16:creationId xmlns:a16="http://schemas.microsoft.com/office/drawing/2014/main" id="{9982E832-5493-4C98-94A2-7FC832A80DA6}"/>
              </a:ext>
            </a:extLst>
          </p:cNvPr>
          <p:cNvPicPr>
            <a:picLocks noGrp="1" noChangeAspect="1"/>
          </p:cNvPicPr>
          <p:nvPr>
            <p:ph idx="1"/>
          </p:nvPr>
        </p:nvPicPr>
        <p:blipFill rotWithShape="1">
          <a:blip r:embed="rId4"/>
          <a:srcRect b="5405"/>
          <a:stretch/>
        </p:blipFill>
        <p:spPr>
          <a:xfrm>
            <a:off x="21" y="0"/>
            <a:ext cx="12191979" cy="6848107"/>
          </a:xfrm>
          <a:prstGeom prst="rect">
            <a:avLst/>
          </a:prstGeom>
        </p:spPr>
      </p:pic>
      <p:sp>
        <p:nvSpPr>
          <p:cNvPr id="4" name="Footer Placeholder 3">
            <a:extLst>
              <a:ext uri="{FF2B5EF4-FFF2-40B4-BE49-F238E27FC236}">
                <a16:creationId xmlns:a16="http://schemas.microsoft.com/office/drawing/2014/main" id="{37888B29-6A7E-F72F-314F-94F9C64DA8F5}"/>
              </a:ext>
            </a:extLst>
          </p:cNvPr>
          <p:cNvSpPr>
            <a:spLocks noGrp="1"/>
          </p:cNvSpPr>
          <p:nvPr>
            <p:ph type="ftr" sz="quarter" idx="11"/>
          </p:nvPr>
        </p:nvSpPr>
        <p:spPr>
          <a:xfrm flipV="1">
            <a:off x="4038600" y="8152386"/>
            <a:ext cx="125627" cy="45719"/>
          </a:xfrm>
        </p:spPr>
        <p:txBody>
          <a:bodyPr vert="horz" lIns="91440" tIns="45720" rIns="91440" bIns="45720" rtlCol="0" anchor="ctr">
            <a:normAutofit fontScale="25000" lnSpcReduction="20000"/>
          </a:bodyPr>
          <a:lstStyle/>
          <a:p>
            <a:pPr>
              <a:spcAft>
                <a:spcPts val="600"/>
              </a:spcAft>
            </a:pPr>
            <a:r>
              <a:rPr lang="en-US" kern="1200" dirty="0">
                <a:solidFill>
                  <a:srgbClr val="FFFFFF"/>
                </a:solidFill>
                <a:latin typeface="+mn-lt"/>
                <a:ea typeface="+mn-ea"/>
                <a:cs typeface="+mn-cs"/>
              </a:rPr>
              <a:t>CA P J JOCA P J JOHNEY </a:t>
            </a:r>
            <a:r>
              <a:rPr lang="en-US" kern="1200" dirty="0" err="1">
                <a:solidFill>
                  <a:srgbClr val="FFFFFF"/>
                </a:solidFill>
                <a:latin typeface="+mn-lt"/>
                <a:ea typeface="+mn-ea"/>
                <a:cs typeface="+mn-cs"/>
              </a:rPr>
              <a:t>B.Sc</a:t>
            </a:r>
            <a:r>
              <a:rPr lang="en-US" kern="1200" dirty="0">
                <a:solidFill>
                  <a:srgbClr val="FFFFFF"/>
                </a:solidFill>
                <a:latin typeface="+mn-lt"/>
                <a:ea typeface="+mn-ea"/>
                <a:cs typeface="+mn-cs"/>
              </a:rPr>
              <a:t> FCA</a:t>
            </a:r>
          </a:p>
          <a:p>
            <a:pPr>
              <a:spcAft>
                <a:spcPts val="600"/>
              </a:spcAft>
            </a:pPr>
            <a:r>
              <a:rPr lang="en-US" kern="1200" dirty="0">
                <a:solidFill>
                  <a:srgbClr val="FFFFFF"/>
                </a:solidFill>
                <a:latin typeface="+mn-lt"/>
                <a:ea typeface="+mn-ea"/>
                <a:cs typeface="+mn-cs"/>
              </a:rPr>
              <a:t>HNEY </a:t>
            </a:r>
            <a:r>
              <a:rPr lang="en-US" kern="1200" dirty="0" err="1">
                <a:solidFill>
                  <a:srgbClr val="FFFFFF"/>
                </a:solidFill>
                <a:latin typeface="+mn-lt"/>
                <a:ea typeface="+mn-ea"/>
                <a:cs typeface="+mn-cs"/>
              </a:rPr>
              <a:t>B.Sc</a:t>
            </a:r>
            <a:r>
              <a:rPr lang="en-US" kern="1200" dirty="0">
                <a:solidFill>
                  <a:srgbClr val="FFFFFF"/>
                </a:solidFill>
                <a:latin typeface="+mn-lt"/>
                <a:ea typeface="+mn-ea"/>
                <a:cs typeface="+mn-cs"/>
              </a:rPr>
              <a:t> FCA</a:t>
            </a:r>
          </a:p>
        </p:txBody>
      </p:sp>
      <p:sp>
        <p:nvSpPr>
          <p:cNvPr id="5" name="Slide Number Placeholder 4">
            <a:extLst>
              <a:ext uri="{FF2B5EF4-FFF2-40B4-BE49-F238E27FC236}">
                <a16:creationId xmlns:a16="http://schemas.microsoft.com/office/drawing/2014/main" id="{490E7DB3-3F4D-EEB1-A9BD-826C0FF9274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27CAFB24-C27C-4A95-A65A-B5BC303352B8}" type="slidenum">
              <a:rPr lang="en-US">
                <a:solidFill>
                  <a:srgbClr val="FFFFFF"/>
                </a:solidFill>
              </a:rPr>
              <a:pPr>
                <a:spcAft>
                  <a:spcPts val="600"/>
                </a:spcAft>
              </a:pPr>
              <a:t>11</a:t>
            </a:fld>
            <a:endParaRPr lang="en-US">
              <a:solidFill>
                <a:srgbClr val="FFFFFF"/>
              </a:solidFill>
            </a:endParaRPr>
          </a:p>
        </p:txBody>
      </p:sp>
      <p:sp>
        <p:nvSpPr>
          <p:cNvPr id="8" name="TextBox 7">
            <a:extLst>
              <a:ext uri="{FF2B5EF4-FFF2-40B4-BE49-F238E27FC236}">
                <a16:creationId xmlns:a16="http://schemas.microsoft.com/office/drawing/2014/main" id="{1AFE7E50-1167-7786-B058-41DD6B5638AA}"/>
              </a:ext>
            </a:extLst>
          </p:cNvPr>
          <p:cNvSpPr txBox="1"/>
          <p:nvPr/>
        </p:nvSpPr>
        <p:spPr>
          <a:xfrm>
            <a:off x="4164226" y="6583680"/>
            <a:ext cx="6058929" cy="276999"/>
          </a:xfrm>
          <a:prstGeom prst="rect">
            <a:avLst/>
          </a:prstGeom>
          <a:noFill/>
        </p:spPr>
        <p:txBody>
          <a:bodyPr wrap="square">
            <a:spAutoFit/>
          </a:bodyPr>
          <a:lstStyle/>
          <a:p>
            <a:pPr>
              <a:spcAft>
                <a:spcPts val="600"/>
              </a:spcAft>
            </a:pPr>
            <a:r>
              <a:rPr lang="en-US" sz="1200" kern="1200" dirty="0">
                <a:solidFill>
                  <a:srgbClr val="FFFFFF"/>
                </a:solidFill>
                <a:latin typeface="+mn-lt"/>
                <a:ea typeface="+mn-ea"/>
                <a:cs typeface="+mn-cs"/>
              </a:rPr>
              <a:t>CA P J JOHNEY </a:t>
            </a:r>
            <a:r>
              <a:rPr lang="en-US" sz="1200" kern="1200" dirty="0" err="1">
                <a:solidFill>
                  <a:srgbClr val="FFFFFF"/>
                </a:solidFill>
                <a:latin typeface="+mn-lt"/>
                <a:ea typeface="+mn-ea"/>
                <a:cs typeface="+mn-cs"/>
              </a:rPr>
              <a:t>B.Sc</a:t>
            </a:r>
            <a:r>
              <a:rPr lang="en-US" sz="1200" kern="1200" dirty="0">
                <a:solidFill>
                  <a:srgbClr val="FFFFFF"/>
                </a:solidFill>
                <a:latin typeface="+mn-lt"/>
                <a:ea typeface="+mn-ea"/>
                <a:cs typeface="+mn-cs"/>
              </a:rPr>
              <a:t> FCA</a:t>
            </a:r>
          </a:p>
        </p:txBody>
      </p:sp>
    </p:spTree>
    <p:extLst>
      <p:ext uri="{BB962C8B-B14F-4D97-AF65-F5344CB8AC3E}">
        <p14:creationId xmlns:p14="http://schemas.microsoft.com/office/powerpoint/2010/main" val="3494641463"/>
      </p:ext>
    </p:extLst>
  </p:cSld>
  <p:clrMapOvr>
    <a:masterClrMapping/>
  </p:clrMapOvr>
  <p:transition>
    <p:sndAc>
      <p:stSnd>
        <p:snd r:embed="rId2" name="bell sound ppt.wav"/>
      </p:stSnd>
    </p:sndAc>
  </p:transition>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3B9FC0AA-0FF7-28DF-95CB-231FF447C420}"/>
              </a:ext>
            </a:extLst>
          </p:cNvPr>
          <p:cNvPicPr>
            <a:picLocks noGrp="1" noChangeAspect="1"/>
          </p:cNvPicPr>
          <p:nvPr>
            <p:ph idx="1"/>
          </p:nvPr>
        </p:nvPicPr>
        <p:blipFill rotWithShape="1">
          <a:blip r:embed="rId3"/>
          <a:srcRect b="5405"/>
          <a:stretch/>
        </p:blipFill>
        <p:spPr>
          <a:xfrm>
            <a:off x="20" y="0"/>
            <a:ext cx="12191979" cy="6858000"/>
          </a:xfrm>
          <a:prstGeom prst="rect">
            <a:avLst/>
          </a:prstGeom>
        </p:spPr>
      </p:pic>
      <p:sp>
        <p:nvSpPr>
          <p:cNvPr id="4" name="Footer Placeholder 3">
            <a:extLst>
              <a:ext uri="{FF2B5EF4-FFF2-40B4-BE49-F238E27FC236}">
                <a16:creationId xmlns:a16="http://schemas.microsoft.com/office/drawing/2014/main" id="{CB3BD977-5186-1B9E-963A-D86F8B21DA45}"/>
              </a:ext>
            </a:extLst>
          </p:cNvPr>
          <p:cNvSpPr>
            <a:spLocks noGrp="1"/>
          </p:cNvSpPr>
          <p:nvPr>
            <p:ph type="ftr" sz="quarter" idx="11"/>
          </p:nvPr>
        </p:nvSpPr>
        <p:spPr>
          <a:xfrm>
            <a:off x="4038600" y="6492876"/>
            <a:ext cx="4114800" cy="587546"/>
          </a:xfrm>
        </p:spPr>
        <p:txBody>
          <a:bodyPr vert="horz" lIns="91440" tIns="45720" rIns="91440" bIns="45720" rtlCol="0" anchor="ctr">
            <a:normAutofit/>
          </a:bodyPr>
          <a:lstStyle/>
          <a:p>
            <a:pPr>
              <a:spcAft>
                <a:spcPts val="600"/>
              </a:spcAft>
            </a:pPr>
            <a:r>
              <a:rPr lang="en-US" kern="1200" dirty="0">
                <a:solidFill>
                  <a:srgbClr val="FFFFFF"/>
                </a:solidFill>
                <a:latin typeface="+mn-lt"/>
                <a:ea typeface="+mn-ea"/>
                <a:cs typeface="+mn-cs"/>
              </a:rPr>
              <a:t>CA P J JOHNEY </a:t>
            </a:r>
            <a:r>
              <a:rPr lang="en-US" kern="1200" dirty="0" err="1">
                <a:solidFill>
                  <a:srgbClr val="FFFFFF"/>
                </a:solidFill>
                <a:latin typeface="+mn-lt"/>
                <a:ea typeface="+mn-ea"/>
                <a:cs typeface="+mn-cs"/>
              </a:rPr>
              <a:t>B.Sc</a:t>
            </a:r>
            <a:r>
              <a:rPr lang="en-US" kern="1200" dirty="0">
                <a:solidFill>
                  <a:srgbClr val="FFFFFF"/>
                </a:solidFill>
                <a:latin typeface="+mn-lt"/>
                <a:ea typeface="+mn-ea"/>
                <a:cs typeface="+mn-cs"/>
              </a:rPr>
              <a:t> FCA</a:t>
            </a:r>
          </a:p>
        </p:txBody>
      </p:sp>
      <p:sp>
        <p:nvSpPr>
          <p:cNvPr id="5" name="Slide Number Placeholder 4">
            <a:extLst>
              <a:ext uri="{FF2B5EF4-FFF2-40B4-BE49-F238E27FC236}">
                <a16:creationId xmlns:a16="http://schemas.microsoft.com/office/drawing/2014/main" id="{5437BA15-F2F4-D37F-3CC1-A6A7FF41F662}"/>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27CAFB24-C27C-4A95-A65A-B5BC303352B8}" type="slidenum">
              <a:rPr lang="en-US">
                <a:solidFill>
                  <a:srgbClr val="FFFFFF"/>
                </a:solidFill>
              </a:rPr>
              <a:pPr>
                <a:spcAft>
                  <a:spcPts val="600"/>
                </a:spcAft>
              </a:pPr>
              <a:t>12</a:t>
            </a:fld>
            <a:endParaRPr lang="en-US">
              <a:solidFill>
                <a:srgbClr val="FFFFFF"/>
              </a:solidFill>
            </a:endParaRPr>
          </a:p>
        </p:txBody>
      </p:sp>
    </p:spTree>
    <p:extLst>
      <p:ext uri="{BB962C8B-B14F-4D97-AF65-F5344CB8AC3E}">
        <p14:creationId xmlns:p14="http://schemas.microsoft.com/office/powerpoint/2010/main" val="1110553894"/>
      </p:ext>
    </p:extLst>
  </p:cSld>
  <p:clrMapOvr>
    <a:masterClrMapping/>
  </p:clrMapOvr>
  <p:transition>
    <p:sndAc>
      <p:stSnd>
        <p:snd r:embed="rId2" name="bell sound ppt.wav"/>
      </p:stSnd>
    </p:sndAc>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descr="A blue and white rectangular object with text&#10;&#10;Description automatically generated">
            <a:extLst>
              <a:ext uri="{FF2B5EF4-FFF2-40B4-BE49-F238E27FC236}">
                <a16:creationId xmlns:a16="http://schemas.microsoft.com/office/drawing/2014/main" id="{084C3142-68C6-32F8-ED75-16B46B5E2B48}"/>
              </a:ext>
            </a:extLst>
          </p:cNvPr>
          <p:cNvPicPr>
            <a:picLocks noGrp="1" noChangeAspect="1"/>
          </p:cNvPicPr>
          <p:nvPr>
            <p:ph idx="1"/>
          </p:nvPr>
        </p:nvPicPr>
        <p:blipFill rotWithShape="1">
          <a:blip r:embed="rId3"/>
          <a:srcRect b="5766"/>
          <a:stretch/>
        </p:blipFill>
        <p:spPr>
          <a:xfrm>
            <a:off x="20" y="0"/>
            <a:ext cx="12191979" cy="6858000"/>
          </a:xfrm>
          <a:prstGeom prst="rect">
            <a:avLst/>
          </a:prstGeom>
        </p:spPr>
      </p:pic>
      <p:sp>
        <p:nvSpPr>
          <p:cNvPr id="4" name="Footer Placeholder 3">
            <a:extLst>
              <a:ext uri="{FF2B5EF4-FFF2-40B4-BE49-F238E27FC236}">
                <a16:creationId xmlns:a16="http://schemas.microsoft.com/office/drawing/2014/main" id="{85B2D651-B948-0096-F4E2-B453F8280EC4}"/>
              </a:ext>
            </a:extLst>
          </p:cNvPr>
          <p:cNvSpPr>
            <a:spLocks noGrp="1"/>
          </p:cNvSpPr>
          <p:nvPr>
            <p:ph type="ftr" sz="quarter" idx="11"/>
          </p:nvPr>
        </p:nvSpPr>
        <p:spPr>
          <a:xfrm>
            <a:off x="4038600" y="6356349"/>
            <a:ext cx="4114800" cy="711715"/>
          </a:xfrm>
        </p:spPr>
        <p:txBody>
          <a:bodyPr vert="horz" lIns="91440" tIns="45720" rIns="91440" bIns="45720" rtlCol="0" anchor="ctr">
            <a:normAutofit/>
          </a:bodyPr>
          <a:lstStyle/>
          <a:p>
            <a:pPr>
              <a:spcAft>
                <a:spcPts val="600"/>
              </a:spcAft>
            </a:pPr>
            <a:r>
              <a:rPr lang="en-US" kern="1200" dirty="0">
                <a:solidFill>
                  <a:srgbClr val="FFFFFF"/>
                </a:solidFill>
                <a:latin typeface="+mn-lt"/>
                <a:ea typeface="+mn-ea"/>
                <a:cs typeface="+mn-cs"/>
              </a:rPr>
              <a:t>CA P J JOHNEY </a:t>
            </a:r>
            <a:r>
              <a:rPr lang="en-US" kern="1200" dirty="0" err="1">
                <a:solidFill>
                  <a:srgbClr val="FFFFFF"/>
                </a:solidFill>
                <a:latin typeface="+mn-lt"/>
                <a:ea typeface="+mn-ea"/>
                <a:cs typeface="+mn-cs"/>
              </a:rPr>
              <a:t>B.Sc</a:t>
            </a:r>
            <a:r>
              <a:rPr lang="en-US" kern="1200" dirty="0">
                <a:solidFill>
                  <a:srgbClr val="FFFFFF"/>
                </a:solidFill>
                <a:latin typeface="+mn-lt"/>
                <a:ea typeface="+mn-ea"/>
                <a:cs typeface="+mn-cs"/>
              </a:rPr>
              <a:t> FCA</a:t>
            </a:r>
          </a:p>
        </p:txBody>
      </p:sp>
      <p:sp>
        <p:nvSpPr>
          <p:cNvPr id="5" name="Slide Number Placeholder 4">
            <a:extLst>
              <a:ext uri="{FF2B5EF4-FFF2-40B4-BE49-F238E27FC236}">
                <a16:creationId xmlns:a16="http://schemas.microsoft.com/office/drawing/2014/main" id="{FBDBFFD3-F460-2F11-C2CA-ECA109544CDF}"/>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27CAFB24-C27C-4A95-A65A-B5BC303352B8}" type="slidenum">
              <a:rPr lang="en-US">
                <a:solidFill>
                  <a:srgbClr val="FFFFFF"/>
                </a:solidFill>
              </a:rPr>
              <a:pPr>
                <a:spcAft>
                  <a:spcPts val="600"/>
                </a:spcAft>
              </a:pPr>
              <a:t>13</a:t>
            </a:fld>
            <a:endParaRPr lang="en-US">
              <a:solidFill>
                <a:srgbClr val="FFFFFF"/>
              </a:solidFill>
            </a:endParaRPr>
          </a:p>
        </p:txBody>
      </p:sp>
    </p:spTree>
    <p:extLst>
      <p:ext uri="{BB962C8B-B14F-4D97-AF65-F5344CB8AC3E}">
        <p14:creationId xmlns:p14="http://schemas.microsoft.com/office/powerpoint/2010/main" val="3860255214"/>
      </p:ext>
    </p:extLst>
  </p:cSld>
  <p:clrMapOvr>
    <a:masterClrMapping/>
  </p:clrMapOvr>
  <p:transition>
    <p:sndAc>
      <p:stSnd>
        <p:snd r:embed="rId2" name="bell sound ppt.wav"/>
      </p:stSnd>
    </p:sndAc>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Content Placeholder 5">
            <a:extLst>
              <a:ext uri="{FF2B5EF4-FFF2-40B4-BE49-F238E27FC236}">
                <a16:creationId xmlns:a16="http://schemas.microsoft.com/office/drawing/2014/main" id="{051A5D8B-0A58-AA0B-D083-015FBB0EB8C9}"/>
              </a:ext>
            </a:extLst>
          </p:cNvPr>
          <p:cNvPicPr>
            <a:picLocks noGrp="1" noChangeAspect="1"/>
          </p:cNvPicPr>
          <p:nvPr>
            <p:ph idx="1"/>
          </p:nvPr>
        </p:nvPicPr>
        <p:blipFill rotWithShape="1">
          <a:blip r:embed="rId3"/>
          <a:srcRect t="-1" b="7335"/>
          <a:stretch/>
        </p:blipFill>
        <p:spPr>
          <a:xfrm>
            <a:off x="20" y="1282"/>
            <a:ext cx="12191980" cy="6856718"/>
          </a:xfrm>
          <a:prstGeom prst="rect">
            <a:avLst/>
          </a:prstGeom>
        </p:spPr>
      </p:pic>
      <p:sp>
        <p:nvSpPr>
          <p:cNvPr id="4" name="Footer Placeholder 3">
            <a:extLst>
              <a:ext uri="{FF2B5EF4-FFF2-40B4-BE49-F238E27FC236}">
                <a16:creationId xmlns:a16="http://schemas.microsoft.com/office/drawing/2014/main" id="{A0684FE4-EA2D-1DBD-EBB1-333FF2814D6D}"/>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dirty="0">
                <a:solidFill>
                  <a:srgbClr val="FFFFFF"/>
                </a:solidFill>
                <a:latin typeface="+mn-lt"/>
                <a:ea typeface="+mn-ea"/>
                <a:cs typeface="+mn-cs"/>
              </a:rPr>
              <a:t>CA P J JOHNEY </a:t>
            </a:r>
            <a:r>
              <a:rPr lang="en-US" kern="1200" dirty="0" err="1">
                <a:solidFill>
                  <a:srgbClr val="FFFFFF"/>
                </a:solidFill>
                <a:latin typeface="+mn-lt"/>
                <a:ea typeface="+mn-ea"/>
                <a:cs typeface="+mn-cs"/>
              </a:rPr>
              <a:t>B.Sc</a:t>
            </a:r>
            <a:r>
              <a:rPr lang="en-US" kern="1200" dirty="0">
                <a:solidFill>
                  <a:srgbClr val="FFFFFF"/>
                </a:solidFill>
                <a:latin typeface="+mn-lt"/>
                <a:ea typeface="+mn-ea"/>
                <a:cs typeface="+mn-cs"/>
              </a:rPr>
              <a:t> FCA</a:t>
            </a:r>
          </a:p>
        </p:txBody>
      </p:sp>
      <p:sp>
        <p:nvSpPr>
          <p:cNvPr id="5" name="Slide Number Placeholder 4">
            <a:extLst>
              <a:ext uri="{FF2B5EF4-FFF2-40B4-BE49-F238E27FC236}">
                <a16:creationId xmlns:a16="http://schemas.microsoft.com/office/drawing/2014/main" id="{46BCD3F7-7FE9-84EA-F842-D374715A9A77}"/>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27CAFB24-C27C-4A95-A65A-B5BC303352B8}" type="slidenum">
              <a:rPr lang="en-US">
                <a:solidFill>
                  <a:srgbClr val="FFFFFF"/>
                </a:solidFill>
              </a:rPr>
              <a:pPr>
                <a:spcAft>
                  <a:spcPts val="600"/>
                </a:spcAft>
              </a:pPr>
              <a:t>14</a:t>
            </a:fld>
            <a:endParaRPr lang="en-US">
              <a:solidFill>
                <a:srgbClr val="FFFFFF"/>
              </a:solidFill>
            </a:endParaRPr>
          </a:p>
        </p:txBody>
      </p:sp>
    </p:spTree>
    <p:extLst>
      <p:ext uri="{BB962C8B-B14F-4D97-AF65-F5344CB8AC3E}">
        <p14:creationId xmlns:p14="http://schemas.microsoft.com/office/powerpoint/2010/main" val="3797667679"/>
      </p:ext>
    </p:extLst>
  </p:cSld>
  <p:clrMapOvr>
    <a:masterClrMapping/>
  </p:clrMapOvr>
  <p:transition>
    <p:sndAc>
      <p:stSnd>
        <p:snd r:embed="rId2" name="bell sound ppt.wav"/>
      </p:stSnd>
    </p:sndAc>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Content Placeholder 5">
            <a:extLst>
              <a:ext uri="{FF2B5EF4-FFF2-40B4-BE49-F238E27FC236}">
                <a16:creationId xmlns:a16="http://schemas.microsoft.com/office/drawing/2014/main" id="{65B0D8AD-FEED-6151-E0E9-6019BF33B21C}"/>
              </a:ext>
            </a:extLst>
          </p:cNvPr>
          <p:cNvPicPr>
            <a:picLocks noGrp="1" noChangeAspect="1"/>
          </p:cNvPicPr>
          <p:nvPr>
            <p:ph idx="1"/>
          </p:nvPr>
        </p:nvPicPr>
        <p:blipFill rotWithShape="1">
          <a:blip r:embed="rId3"/>
          <a:srcRect t="-1" b="7335"/>
          <a:stretch/>
        </p:blipFill>
        <p:spPr>
          <a:xfrm>
            <a:off x="20" y="1282"/>
            <a:ext cx="12191980" cy="6856718"/>
          </a:xfrm>
          <a:prstGeom prst="rect">
            <a:avLst/>
          </a:prstGeom>
        </p:spPr>
      </p:pic>
      <p:sp>
        <p:nvSpPr>
          <p:cNvPr id="4" name="Footer Placeholder 3">
            <a:extLst>
              <a:ext uri="{FF2B5EF4-FFF2-40B4-BE49-F238E27FC236}">
                <a16:creationId xmlns:a16="http://schemas.microsoft.com/office/drawing/2014/main" id="{4DC618EF-7B29-09EC-E879-373876DD4504}"/>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CA P J JOHNEY B.Sc FCA</a:t>
            </a:r>
          </a:p>
        </p:txBody>
      </p:sp>
      <p:sp>
        <p:nvSpPr>
          <p:cNvPr id="5" name="Slide Number Placeholder 4">
            <a:extLst>
              <a:ext uri="{FF2B5EF4-FFF2-40B4-BE49-F238E27FC236}">
                <a16:creationId xmlns:a16="http://schemas.microsoft.com/office/drawing/2014/main" id="{FF675C07-C0A4-D3FC-B0D4-3302E36F4C83}"/>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27CAFB24-C27C-4A95-A65A-B5BC303352B8}" type="slidenum">
              <a:rPr lang="en-US">
                <a:solidFill>
                  <a:srgbClr val="FFFFFF"/>
                </a:solidFill>
              </a:rPr>
              <a:pPr>
                <a:spcAft>
                  <a:spcPts val="600"/>
                </a:spcAft>
              </a:pPr>
              <a:t>15</a:t>
            </a:fld>
            <a:endParaRPr lang="en-US">
              <a:solidFill>
                <a:srgbClr val="FFFFFF"/>
              </a:solidFill>
            </a:endParaRPr>
          </a:p>
        </p:txBody>
      </p:sp>
    </p:spTree>
    <p:extLst>
      <p:ext uri="{BB962C8B-B14F-4D97-AF65-F5344CB8AC3E}">
        <p14:creationId xmlns:p14="http://schemas.microsoft.com/office/powerpoint/2010/main" val="2085197115"/>
      </p:ext>
    </p:extLst>
  </p:cSld>
  <p:clrMapOvr>
    <a:masterClrMapping/>
  </p:clrMapOvr>
  <p:transition>
    <p:sndAc>
      <p:stSnd>
        <p:snd r:embed="rId2" name="bell sound ppt.wav"/>
      </p:stSnd>
    </p:sndAc>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82206-1533-51F3-C05F-703BC5F66BA7}"/>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43EF4D35-7B1A-7646-FC29-BC7B5BFFE730}"/>
              </a:ext>
            </a:extLst>
          </p:cNvPr>
          <p:cNvSpPr>
            <a:spLocks noGrp="1"/>
          </p:cNvSpPr>
          <p:nvPr>
            <p:ph idx="1"/>
          </p:nvPr>
        </p:nvSpPr>
        <p:spPr>
          <a:xfrm>
            <a:off x="609600" y="2669059"/>
            <a:ext cx="10972800" cy="3457105"/>
          </a:xfrm>
        </p:spPr>
        <p:txBody>
          <a:bodyPr/>
          <a:lstStyle/>
          <a:p>
            <a:pPr marL="0" indent="0" algn="ctr">
              <a:buNone/>
            </a:pPr>
            <a:r>
              <a:rPr lang="en-GB" sz="4800" b="1" i="1" spc="50" dirty="0">
                <a:ln w="0"/>
                <a:solidFill>
                  <a:schemeClr val="bg2"/>
                </a:solidFill>
                <a:effectLst>
                  <a:innerShdw blurRad="63500" dist="50800" dir="13500000">
                    <a:srgbClr val="000000">
                      <a:alpha val="50000"/>
                    </a:srgbClr>
                  </a:innerShdw>
                </a:effectLst>
              </a:rPr>
              <a:t>3. COMPUTATION OF INCOME AND ITR 7</a:t>
            </a:r>
          </a:p>
          <a:p>
            <a:endParaRPr lang="en-IN" dirty="0"/>
          </a:p>
        </p:txBody>
      </p:sp>
      <p:sp>
        <p:nvSpPr>
          <p:cNvPr id="4" name="Footer Placeholder 3">
            <a:extLst>
              <a:ext uri="{FF2B5EF4-FFF2-40B4-BE49-F238E27FC236}">
                <a16:creationId xmlns:a16="http://schemas.microsoft.com/office/drawing/2014/main" id="{4487E558-64FE-251B-4611-77F1A4AE13DF}"/>
              </a:ext>
            </a:extLst>
          </p:cNvPr>
          <p:cNvSpPr>
            <a:spLocks noGrp="1"/>
          </p:cNvSpPr>
          <p:nvPr>
            <p:ph type="ftr" sz="quarter" idx="11"/>
          </p:nvPr>
        </p:nvSpPr>
        <p:spPr/>
        <p:txBody>
          <a:bodyPr/>
          <a:lstStyle/>
          <a:p>
            <a:r>
              <a:rPr lang="en-US"/>
              <a:t>CA P J JOHNEY B.Sc FCA</a:t>
            </a:r>
          </a:p>
        </p:txBody>
      </p:sp>
      <p:sp>
        <p:nvSpPr>
          <p:cNvPr id="5" name="Slide Number Placeholder 4">
            <a:extLst>
              <a:ext uri="{FF2B5EF4-FFF2-40B4-BE49-F238E27FC236}">
                <a16:creationId xmlns:a16="http://schemas.microsoft.com/office/drawing/2014/main" id="{077C9119-0DE2-9DEC-EB2A-76DAC5E3B230}"/>
              </a:ext>
            </a:extLst>
          </p:cNvPr>
          <p:cNvSpPr>
            <a:spLocks noGrp="1"/>
          </p:cNvSpPr>
          <p:nvPr>
            <p:ph type="sldNum" sz="quarter" idx="12"/>
          </p:nvPr>
        </p:nvSpPr>
        <p:spPr/>
        <p:txBody>
          <a:bodyPr/>
          <a:lstStyle/>
          <a:p>
            <a:fld id="{27CAFB24-C27C-4A95-A65A-B5BC303352B8}" type="slidenum">
              <a:rPr lang="en-US" smtClean="0"/>
              <a:pPr/>
              <a:t>16</a:t>
            </a:fld>
            <a:endParaRPr lang="en-US"/>
          </a:p>
        </p:txBody>
      </p:sp>
    </p:spTree>
    <p:extLst>
      <p:ext uri="{BB962C8B-B14F-4D97-AF65-F5344CB8AC3E}">
        <p14:creationId xmlns:p14="http://schemas.microsoft.com/office/powerpoint/2010/main" val="612947920"/>
      </p:ext>
    </p:extLst>
  </p:cSld>
  <p:clrMapOvr>
    <a:masterClrMapping/>
  </p:clrMapOvr>
  <p:transition>
    <p:sndAc>
      <p:stSnd>
        <p:snd r:embed="rId2" name="bell sound ppt.wav"/>
      </p:stSnd>
    </p:sndAc>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Content Placeholder 5">
            <a:extLst>
              <a:ext uri="{FF2B5EF4-FFF2-40B4-BE49-F238E27FC236}">
                <a16:creationId xmlns:a16="http://schemas.microsoft.com/office/drawing/2014/main" id="{578E5417-5369-303A-03EB-73D7B4E02EE8}"/>
              </a:ext>
            </a:extLst>
          </p:cNvPr>
          <p:cNvPicPr>
            <a:picLocks noGrp="1" noChangeAspect="1"/>
          </p:cNvPicPr>
          <p:nvPr>
            <p:ph idx="1"/>
          </p:nvPr>
        </p:nvPicPr>
        <p:blipFill rotWithShape="1">
          <a:blip r:embed="rId3"/>
          <a:srcRect b="5965"/>
          <a:stretch/>
        </p:blipFill>
        <p:spPr>
          <a:xfrm>
            <a:off x="20" y="1281"/>
            <a:ext cx="12191980" cy="6856719"/>
          </a:xfrm>
          <a:prstGeom prst="rect">
            <a:avLst/>
          </a:prstGeom>
        </p:spPr>
      </p:pic>
      <p:sp>
        <p:nvSpPr>
          <p:cNvPr id="4" name="Footer Placeholder 3">
            <a:extLst>
              <a:ext uri="{FF2B5EF4-FFF2-40B4-BE49-F238E27FC236}">
                <a16:creationId xmlns:a16="http://schemas.microsoft.com/office/drawing/2014/main" id="{A07B5568-01CE-EE93-A1AA-46BA6F3A9BAC}"/>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dirty="0">
                <a:solidFill>
                  <a:srgbClr val="FFFFFF"/>
                </a:solidFill>
                <a:latin typeface="+mn-lt"/>
                <a:ea typeface="+mn-ea"/>
                <a:cs typeface="+mn-cs"/>
              </a:rPr>
              <a:t>CA P J JOHNEY </a:t>
            </a:r>
            <a:r>
              <a:rPr lang="en-US" kern="1200" dirty="0" err="1">
                <a:solidFill>
                  <a:srgbClr val="FFFFFF"/>
                </a:solidFill>
                <a:latin typeface="+mn-lt"/>
                <a:ea typeface="+mn-ea"/>
                <a:cs typeface="+mn-cs"/>
              </a:rPr>
              <a:t>B.Sc</a:t>
            </a:r>
            <a:r>
              <a:rPr lang="en-US" kern="1200" dirty="0">
                <a:solidFill>
                  <a:srgbClr val="FFFFFF"/>
                </a:solidFill>
                <a:latin typeface="+mn-lt"/>
                <a:ea typeface="+mn-ea"/>
                <a:cs typeface="+mn-cs"/>
              </a:rPr>
              <a:t> FCA</a:t>
            </a:r>
          </a:p>
        </p:txBody>
      </p:sp>
      <p:sp>
        <p:nvSpPr>
          <p:cNvPr id="5" name="Slide Number Placeholder 4">
            <a:extLst>
              <a:ext uri="{FF2B5EF4-FFF2-40B4-BE49-F238E27FC236}">
                <a16:creationId xmlns:a16="http://schemas.microsoft.com/office/drawing/2014/main" id="{A7465BA1-47B4-4154-5D7C-D8A9569E56A1}"/>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27CAFB24-C27C-4A95-A65A-B5BC303352B8}" type="slidenum">
              <a:rPr lang="en-US">
                <a:solidFill>
                  <a:srgbClr val="FFFFFF"/>
                </a:solidFill>
              </a:rPr>
              <a:pPr>
                <a:spcAft>
                  <a:spcPts val="600"/>
                </a:spcAft>
              </a:pPr>
              <a:t>17</a:t>
            </a:fld>
            <a:endParaRPr lang="en-US">
              <a:solidFill>
                <a:srgbClr val="FFFFFF"/>
              </a:solidFill>
            </a:endParaRPr>
          </a:p>
        </p:txBody>
      </p:sp>
    </p:spTree>
    <p:extLst>
      <p:ext uri="{BB962C8B-B14F-4D97-AF65-F5344CB8AC3E}">
        <p14:creationId xmlns:p14="http://schemas.microsoft.com/office/powerpoint/2010/main" val="3870425916"/>
      </p:ext>
    </p:extLst>
  </p:cSld>
  <p:clrMapOvr>
    <a:masterClrMapping/>
  </p:clrMapOvr>
  <p:transition>
    <p:sndAc>
      <p:stSnd>
        <p:snd r:embed="rId2" name="bell sound ppt.wav"/>
      </p:stSnd>
    </p:sndAc>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Content Placeholder 5">
            <a:extLst>
              <a:ext uri="{FF2B5EF4-FFF2-40B4-BE49-F238E27FC236}">
                <a16:creationId xmlns:a16="http://schemas.microsoft.com/office/drawing/2014/main" id="{FB7E037B-B765-34B6-0330-2AA7DC25800C}"/>
              </a:ext>
            </a:extLst>
          </p:cNvPr>
          <p:cNvPicPr>
            <a:picLocks noGrp="1" noChangeAspect="1"/>
          </p:cNvPicPr>
          <p:nvPr>
            <p:ph idx="1"/>
          </p:nvPr>
        </p:nvPicPr>
        <p:blipFill rotWithShape="1">
          <a:blip r:embed="rId3"/>
          <a:srcRect b="5785"/>
          <a:stretch/>
        </p:blipFill>
        <p:spPr>
          <a:xfrm>
            <a:off x="20" y="1282"/>
            <a:ext cx="12191980" cy="6856718"/>
          </a:xfrm>
          <a:prstGeom prst="rect">
            <a:avLst/>
          </a:prstGeom>
        </p:spPr>
      </p:pic>
      <p:sp>
        <p:nvSpPr>
          <p:cNvPr id="4" name="Footer Placeholder 3">
            <a:extLst>
              <a:ext uri="{FF2B5EF4-FFF2-40B4-BE49-F238E27FC236}">
                <a16:creationId xmlns:a16="http://schemas.microsoft.com/office/drawing/2014/main" id="{3D82A155-4EC5-2C8B-F07F-B83860CC81C0}"/>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CA P J JOHNEY B.Sc FCA</a:t>
            </a:r>
          </a:p>
        </p:txBody>
      </p:sp>
      <p:sp>
        <p:nvSpPr>
          <p:cNvPr id="5" name="Slide Number Placeholder 4">
            <a:extLst>
              <a:ext uri="{FF2B5EF4-FFF2-40B4-BE49-F238E27FC236}">
                <a16:creationId xmlns:a16="http://schemas.microsoft.com/office/drawing/2014/main" id="{192347E0-90AA-75EC-4210-E8E14B14DC72}"/>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27CAFB24-C27C-4A95-A65A-B5BC303352B8}" type="slidenum">
              <a:rPr lang="en-US">
                <a:solidFill>
                  <a:srgbClr val="FFFFFF"/>
                </a:solidFill>
              </a:rPr>
              <a:pPr>
                <a:spcAft>
                  <a:spcPts val="600"/>
                </a:spcAft>
              </a:pPr>
              <a:t>18</a:t>
            </a:fld>
            <a:endParaRPr lang="en-US">
              <a:solidFill>
                <a:srgbClr val="FFFFFF"/>
              </a:solidFill>
            </a:endParaRPr>
          </a:p>
        </p:txBody>
      </p:sp>
    </p:spTree>
    <p:extLst>
      <p:ext uri="{BB962C8B-B14F-4D97-AF65-F5344CB8AC3E}">
        <p14:creationId xmlns:p14="http://schemas.microsoft.com/office/powerpoint/2010/main" val="2825382905"/>
      </p:ext>
    </p:extLst>
  </p:cSld>
  <p:clrMapOvr>
    <a:masterClrMapping/>
  </p:clrMapOvr>
  <p:transition>
    <p:sndAc>
      <p:stSnd>
        <p:snd r:embed="rId2" name="bell sound ppt.wav"/>
      </p:stSnd>
    </p:sndAc>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Content Placeholder 5">
            <a:extLst>
              <a:ext uri="{FF2B5EF4-FFF2-40B4-BE49-F238E27FC236}">
                <a16:creationId xmlns:a16="http://schemas.microsoft.com/office/drawing/2014/main" id="{7FF0D993-6809-19FA-634C-FF75338A59D4}"/>
              </a:ext>
            </a:extLst>
          </p:cNvPr>
          <p:cNvPicPr>
            <a:picLocks noGrp="1" noChangeAspect="1"/>
          </p:cNvPicPr>
          <p:nvPr>
            <p:ph idx="1"/>
          </p:nvPr>
        </p:nvPicPr>
        <p:blipFill rotWithShape="1">
          <a:blip r:embed="rId3"/>
          <a:srcRect t="19" b="5945"/>
          <a:stretch/>
        </p:blipFill>
        <p:spPr>
          <a:xfrm>
            <a:off x="20" y="1282"/>
            <a:ext cx="12191980" cy="6856718"/>
          </a:xfrm>
          <a:prstGeom prst="rect">
            <a:avLst/>
          </a:prstGeom>
        </p:spPr>
      </p:pic>
      <p:sp>
        <p:nvSpPr>
          <p:cNvPr id="4" name="Footer Placeholder 3">
            <a:extLst>
              <a:ext uri="{FF2B5EF4-FFF2-40B4-BE49-F238E27FC236}">
                <a16:creationId xmlns:a16="http://schemas.microsoft.com/office/drawing/2014/main" id="{DAAEF812-2643-87B3-8DC5-4774F96410A0}"/>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CA P J JOHNEY B.Sc FCA</a:t>
            </a:r>
          </a:p>
        </p:txBody>
      </p:sp>
      <p:sp>
        <p:nvSpPr>
          <p:cNvPr id="5" name="Slide Number Placeholder 4">
            <a:extLst>
              <a:ext uri="{FF2B5EF4-FFF2-40B4-BE49-F238E27FC236}">
                <a16:creationId xmlns:a16="http://schemas.microsoft.com/office/drawing/2014/main" id="{C5DBF66C-426A-2649-A763-C7733BA4E1E9}"/>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27CAFB24-C27C-4A95-A65A-B5BC303352B8}" type="slidenum">
              <a:rPr lang="en-US">
                <a:solidFill>
                  <a:srgbClr val="FFFFFF"/>
                </a:solidFill>
              </a:rPr>
              <a:pPr>
                <a:spcAft>
                  <a:spcPts val="600"/>
                </a:spcAft>
              </a:pPr>
              <a:t>19</a:t>
            </a:fld>
            <a:endParaRPr lang="en-US">
              <a:solidFill>
                <a:srgbClr val="FFFFFF"/>
              </a:solidFill>
            </a:endParaRPr>
          </a:p>
        </p:txBody>
      </p:sp>
    </p:spTree>
    <p:extLst>
      <p:ext uri="{BB962C8B-B14F-4D97-AF65-F5344CB8AC3E}">
        <p14:creationId xmlns:p14="http://schemas.microsoft.com/office/powerpoint/2010/main" val="4020108008"/>
      </p:ext>
    </p:extLst>
  </p:cSld>
  <p:clrMapOvr>
    <a:masterClrMapping/>
  </p:clrMapOvr>
  <p:transition>
    <p:sndAc>
      <p:stSnd>
        <p:snd r:embed="rId2" name="bell sound ppt.wav"/>
      </p:stSnd>
    </p:sndAc>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0DBD4-4DF3-2251-BC8A-B05089212C11}"/>
              </a:ext>
            </a:extLst>
          </p:cNvPr>
          <p:cNvSpPr>
            <a:spLocks noGrp="1"/>
          </p:cNvSpPr>
          <p:nvPr>
            <p:ph type="title"/>
          </p:nvPr>
        </p:nvSpPr>
        <p:spPr>
          <a:xfrm>
            <a:off x="609600" y="1278294"/>
            <a:ext cx="10972800" cy="234778"/>
          </a:xfrm>
        </p:spPr>
        <p:txBody>
          <a:bodyPr>
            <a:noAutofit/>
          </a:bodyPr>
          <a:lstStyle/>
          <a:p>
            <a:br>
              <a:rPr lang="en-GB" b="1" u="sng" dirty="0">
                <a:effectLst>
                  <a:outerShdw blurRad="38100" dist="38100" dir="2700000" algn="tl">
                    <a:srgbClr val="000000">
                      <a:alpha val="43137"/>
                    </a:srgbClr>
                  </a:outerShdw>
                </a:effectLst>
              </a:rPr>
            </a:br>
            <a:r>
              <a:rPr lang="en-GB" b="1" u="sng" spc="50" dirty="0">
                <a:ln w="0"/>
                <a:solidFill>
                  <a:schemeClr val="bg2"/>
                </a:solidFill>
                <a:effectLst>
                  <a:innerShdw blurRad="63500" dist="50800" dir="13500000">
                    <a:srgbClr val="000000">
                      <a:alpha val="50000"/>
                    </a:srgbClr>
                  </a:innerShdw>
                </a:effectLst>
              </a:rPr>
              <a:t>Issues on IT Amendments and Impact on Charitable Institutions</a:t>
            </a:r>
            <a:br>
              <a:rPr lang="en-GB" sz="4400" dirty="0"/>
            </a:br>
            <a:r>
              <a:rPr lang="en-GB" b="1" u="sng" spc="50" dirty="0">
                <a:ln w="0"/>
                <a:solidFill>
                  <a:schemeClr val="bg2"/>
                </a:solidFill>
                <a:effectLst>
                  <a:innerShdw blurRad="63500" dist="50800" dir="13500000">
                    <a:srgbClr val="000000">
                      <a:alpha val="50000"/>
                    </a:srgbClr>
                  </a:innerShdw>
                </a:effectLst>
              </a:rPr>
              <a:t>TOPICS</a:t>
            </a:r>
            <a:br>
              <a:rPr lang="en-GB" b="1" spc="50" dirty="0">
                <a:ln w="0"/>
                <a:solidFill>
                  <a:schemeClr val="bg2"/>
                </a:solidFill>
                <a:effectLst>
                  <a:innerShdw blurRad="63500" dist="50800" dir="13500000">
                    <a:srgbClr val="000000">
                      <a:alpha val="50000"/>
                    </a:srgbClr>
                  </a:innerShdw>
                </a:effectLst>
              </a:rPr>
            </a:br>
            <a:br>
              <a:rPr lang="en-GB" b="1" spc="50" dirty="0">
                <a:ln w="0"/>
                <a:solidFill>
                  <a:schemeClr val="bg2"/>
                </a:solidFill>
                <a:effectLst>
                  <a:innerShdw blurRad="63500" dist="50800" dir="13500000">
                    <a:srgbClr val="000000">
                      <a:alpha val="50000"/>
                    </a:srgbClr>
                  </a:innerShdw>
                </a:effectLst>
              </a:rPr>
            </a:br>
            <a:endParaRPr lang="en-IN" dirty="0"/>
          </a:p>
        </p:txBody>
      </p:sp>
      <p:sp>
        <p:nvSpPr>
          <p:cNvPr id="3" name="Content Placeholder 2">
            <a:extLst>
              <a:ext uri="{FF2B5EF4-FFF2-40B4-BE49-F238E27FC236}">
                <a16:creationId xmlns:a16="http://schemas.microsoft.com/office/drawing/2014/main" id="{12F14A52-EBDE-00C0-0004-3D4881675C9B}"/>
              </a:ext>
            </a:extLst>
          </p:cNvPr>
          <p:cNvSpPr>
            <a:spLocks noGrp="1"/>
          </p:cNvSpPr>
          <p:nvPr>
            <p:ph idx="1"/>
          </p:nvPr>
        </p:nvSpPr>
        <p:spPr>
          <a:xfrm>
            <a:off x="609600" y="2210740"/>
            <a:ext cx="10972800" cy="4938713"/>
          </a:xfrm>
        </p:spPr>
        <p:txBody>
          <a:bodyPr>
            <a:normAutofit/>
          </a:bodyPr>
          <a:lstStyle/>
          <a:p>
            <a:pPr marL="514350" indent="-514350">
              <a:buFont typeface="+mj-lt"/>
              <a:buAutoNum type="arabicPeriod"/>
            </a:pPr>
            <a:r>
              <a:rPr lang="en-GB" sz="2800" b="1" spc="50" dirty="0">
                <a:ln w="0"/>
                <a:solidFill>
                  <a:schemeClr val="bg2"/>
                </a:solidFill>
                <a:effectLst>
                  <a:innerShdw blurRad="63500" dist="50800" dir="13500000">
                    <a:srgbClr val="000000">
                      <a:alpha val="50000"/>
                    </a:srgbClr>
                  </a:innerShdw>
                </a:effectLst>
              </a:rPr>
              <a:t>MANDATORY BOOKS OF ACCOUNTS</a:t>
            </a:r>
          </a:p>
          <a:p>
            <a:pPr marL="514350" indent="-514350">
              <a:buFont typeface="+mj-lt"/>
              <a:buAutoNum type="arabicPeriod"/>
            </a:pPr>
            <a:r>
              <a:rPr lang="en-GB" sz="2800" b="1" spc="50" dirty="0">
                <a:ln w="0"/>
                <a:solidFill>
                  <a:schemeClr val="bg2"/>
                </a:solidFill>
                <a:effectLst>
                  <a:innerShdw blurRad="63500" dist="50800" dir="13500000">
                    <a:srgbClr val="000000">
                      <a:alpha val="50000"/>
                    </a:srgbClr>
                  </a:innerShdw>
                </a:effectLst>
              </a:rPr>
              <a:t>AUDIT AND AUDIT REPORT </a:t>
            </a:r>
          </a:p>
          <a:p>
            <a:pPr marL="514350" indent="-514350">
              <a:buFont typeface="+mj-lt"/>
              <a:buAutoNum type="arabicPeriod"/>
            </a:pPr>
            <a:r>
              <a:rPr lang="en-GB" sz="2800" b="1" spc="50" dirty="0">
                <a:ln w="0"/>
                <a:solidFill>
                  <a:schemeClr val="bg2"/>
                </a:solidFill>
                <a:effectLst>
                  <a:innerShdw blurRad="63500" dist="50800" dir="13500000">
                    <a:srgbClr val="000000">
                      <a:alpha val="50000"/>
                    </a:srgbClr>
                  </a:innerShdw>
                </a:effectLst>
              </a:rPr>
              <a:t>COMPUTATION OF INCOME AND ITR 7</a:t>
            </a:r>
          </a:p>
          <a:p>
            <a:pPr marL="514350" indent="-514350">
              <a:buFont typeface="+mj-lt"/>
              <a:buAutoNum type="arabicPeriod"/>
            </a:pPr>
            <a:r>
              <a:rPr lang="en-GB" sz="2800" b="1" spc="50" dirty="0">
                <a:ln w="0"/>
                <a:solidFill>
                  <a:schemeClr val="bg2"/>
                </a:solidFill>
                <a:effectLst>
                  <a:innerShdw blurRad="63500" dist="50800" dir="13500000">
                    <a:srgbClr val="000000">
                      <a:alpha val="50000"/>
                    </a:srgbClr>
                  </a:innerShdw>
                </a:effectLst>
              </a:rPr>
              <a:t>INTER CHARITY DONATION </a:t>
            </a:r>
          </a:p>
          <a:p>
            <a:pPr marL="514350" indent="-514350">
              <a:buFont typeface="+mj-lt"/>
              <a:buAutoNum type="arabicPeriod"/>
            </a:pPr>
            <a:r>
              <a:rPr lang="en-GB" sz="2800" b="1" spc="50" dirty="0">
                <a:ln w="0"/>
                <a:solidFill>
                  <a:schemeClr val="bg2"/>
                </a:solidFill>
                <a:effectLst>
                  <a:innerShdw blurRad="63500" dist="50800" dir="13500000">
                    <a:srgbClr val="000000">
                      <a:alpha val="50000"/>
                    </a:srgbClr>
                  </a:innerShdw>
                </a:effectLst>
              </a:rPr>
              <a:t>NEW PROCEDURES &amp; FORMS FOR REGISTRATION</a:t>
            </a:r>
          </a:p>
          <a:p>
            <a:pPr marL="514350" indent="-514350">
              <a:buFont typeface="+mj-lt"/>
              <a:buAutoNum type="arabicPeriod"/>
            </a:pPr>
            <a:r>
              <a:rPr lang="en-GB" sz="2800" b="1" spc="50" dirty="0">
                <a:ln w="0"/>
                <a:solidFill>
                  <a:schemeClr val="bg2"/>
                </a:solidFill>
                <a:effectLst>
                  <a:innerShdw blurRad="63500" dist="50800" dir="13500000">
                    <a:srgbClr val="000000">
                      <a:alpha val="50000"/>
                    </a:srgbClr>
                  </a:innerShdw>
                </a:effectLst>
              </a:rPr>
              <a:t>MANDATORY CLAUSES</a:t>
            </a:r>
          </a:p>
          <a:p>
            <a:pPr marL="514350" indent="-514350">
              <a:buFont typeface="+mj-lt"/>
              <a:buAutoNum type="arabicPeriod"/>
            </a:pPr>
            <a:r>
              <a:rPr lang="en-GB" sz="2800" b="1" spc="50" dirty="0">
                <a:ln w="0"/>
                <a:solidFill>
                  <a:schemeClr val="bg2"/>
                </a:solidFill>
                <a:effectLst>
                  <a:innerShdw blurRad="63500" dist="50800" dir="13500000">
                    <a:srgbClr val="000000">
                      <a:alpha val="50000"/>
                    </a:srgbClr>
                  </a:innerShdw>
                </a:effectLst>
              </a:rPr>
              <a:t>CANCELLATION OF REGISTRATION/REJECTION OF APPLICATION</a:t>
            </a:r>
          </a:p>
          <a:p>
            <a:pPr marL="0" indent="0">
              <a:buNone/>
            </a:pPr>
            <a:r>
              <a:rPr lang="en-GB" sz="2800" b="1" spc="50" dirty="0">
                <a:ln w="0"/>
                <a:solidFill>
                  <a:schemeClr val="bg2"/>
                </a:solidFill>
                <a:effectLst>
                  <a:innerShdw blurRad="63500" dist="50800" dir="13500000">
                    <a:srgbClr val="000000">
                      <a:alpha val="50000"/>
                    </a:srgbClr>
                  </a:innerShdw>
                </a:effectLst>
              </a:rPr>
              <a:t>8.   APPLICATION OF INCOME</a:t>
            </a:r>
            <a:endParaRPr lang="en-IN" sz="2800" b="1" spc="50" dirty="0">
              <a:ln w="0"/>
              <a:solidFill>
                <a:schemeClr val="bg2"/>
              </a:solidFill>
              <a:effectLst>
                <a:innerShdw blurRad="63500" dist="50800" dir="13500000">
                  <a:srgbClr val="000000">
                    <a:alpha val="50000"/>
                  </a:srgbClr>
                </a:innerShdw>
              </a:effectLst>
            </a:endParaRPr>
          </a:p>
          <a:p>
            <a:pPr marL="514350" indent="-514350">
              <a:buFont typeface="+mj-lt"/>
              <a:buAutoNum type="arabicPeriod"/>
            </a:pPr>
            <a:endParaRPr lang="en-IN"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514350" indent="-514350">
              <a:buFont typeface="+mj-lt"/>
              <a:buAutoNum type="arabicPeriod"/>
            </a:pP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514350" indent="-514350">
              <a:buFont typeface="+mj-lt"/>
              <a:buAutoNum type="arabicPeriod"/>
            </a:pPr>
            <a:endParaRPr lang="en-GB"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514350" indent="-514350">
              <a:buFont typeface="+mj-lt"/>
              <a:buAutoNum type="arabicPeriod"/>
            </a:pPr>
            <a:endParaRPr lang="en-GB"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None/>
            </a:pPr>
            <a:endParaRPr lang="en-GB"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514350" indent="-514350">
              <a:buFont typeface="+mj-lt"/>
              <a:buAutoNum type="arabicPeriod"/>
            </a:pP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514350" indent="-514350">
              <a:buFont typeface="+mj-lt"/>
              <a:buAutoNum type="arabicPeriod"/>
            </a:pPr>
            <a:endParaRPr lang="en-IN" sz="3600" kern="100" dirty="0">
              <a:effectLst/>
              <a:ea typeface="Calibri" panose="020F0502020204030204" pitchFamily="34" charset="0"/>
              <a:cs typeface="Times New Roman" panose="02020603050405020304" pitchFamily="18" charset="0"/>
            </a:endParaRPr>
          </a:p>
          <a:p>
            <a:pPr marL="514350" indent="-514350">
              <a:buFont typeface="+mj-lt"/>
              <a:buAutoNum type="arabicPeriod"/>
            </a:pPr>
            <a:endParaRPr lang="en-IN" sz="3600" kern="100" dirty="0">
              <a:effectLst/>
              <a:ea typeface="Calibri" panose="020F0502020204030204" pitchFamily="34" charset="0"/>
              <a:cs typeface="Times New Roman" panose="02020603050405020304" pitchFamily="18" charset="0"/>
            </a:endParaRPr>
          </a:p>
          <a:p>
            <a:pPr marL="514350" indent="-514350">
              <a:buFont typeface="+mj-lt"/>
              <a:buAutoNum type="arabicPeriod"/>
            </a:pPr>
            <a:endParaRPr lang="en-GB" sz="3600" b="1" u="sng" spc="50" dirty="0">
              <a:ln w="0"/>
              <a:solidFill>
                <a:schemeClr val="bg2"/>
              </a:solidFill>
              <a:effectLst>
                <a:innerShdw blurRad="63500" dist="50800" dir="13500000">
                  <a:srgbClr val="000000">
                    <a:alpha val="50000"/>
                  </a:srgbClr>
                </a:innerShdw>
              </a:effectLst>
            </a:endParaRPr>
          </a:p>
          <a:p>
            <a:pPr marL="0" indent="0">
              <a:buNone/>
            </a:pPr>
            <a:endParaRPr lang="en-GB" sz="3600" b="1" u="sng" spc="50" dirty="0">
              <a:ln w="0"/>
              <a:solidFill>
                <a:schemeClr val="bg2"/>
              </a:solidFill>
              <a:effectLst>
                <a:innerShdw blurRad="63500" dist="50800" dir="13500000">
                  <a:srgbClr val="000000">
                    <a:alpha val="50000"/>
                  </a:srgbClr>
                </a:innerShdw>
              </a:effectLst>
            </a:endParaRPr>
          </a:p>
          <a:p>
            <a:pPr marL="514350" indent="-514350">
              <a:buFont typeface="+mj-lt"/>
              <a:buAutoNum type="arabicPeriod"/>
            </a:pPr>
            <a:endParaRPr lang="en-IN" sz="3600" dirty="0"/>
          </a:p>
        </p:txBody>
      </p:sp>
      <p:sp>
        <p:nvSpPr>
          <p:cNvPr id="4" name="Footer Placeholder 3">
            <a:extLst>
              <a:ext uri="{FF2B5EF4-FFF2-40B4-BE49-F238E27FC236}">
                <a16:creationId xmlns:a16="http://schemas.microsoft.com/office/drawing/2014/main" id="{F9DBC342-7E5A-AECD-8913-7C9B67DF5CBA}"/>
              </a:ext>
            </a:extLst>
          </p:cNvPr>
          <p:cNvSpPr>
            <a:spLocks noGrp="1"/>
          </p:cNvSpPr>
          <p:nvPr>
            <p:ph type="ftr" sz="quarter" idx="11"/>
          </p:nvPr>
        </p:nvSpPr>
        <p:spPr/>
        <p:txBody>
          <a:bodyPr/>
          <a:lstStyle/>
          <a:p>
            <a:r>
              <a:rPr lang="en-US"/>
              <a:t>CA P J JOHNEY B.Sc FCA</a:t>
            </a:r>
          </a:p>
        </p:txBody>
      </p:sp>
      <p:sp>
        <p:nvSpPr>
          <p:cNvPr id="5" name="Slide Number Placeholder 4">
            <a:extLst>
              <a:ext uri="{FF2B5EF4-FFF2-40B4-BE49-F238E27FC236}">
                <a16:creationId xmlns:a16="http://schemas.microsoft.com/office/drawing/2014/main" id="{8E04090A-1803-BCF5-ABD0-506226E4B618}"/>
              </a:ext>
            </a:extLst>
          </p:cNvPr>
          <p:cNvSpPr>
            <a:spLocks noGrp="1"/>
          </p:cNvSpPr>
          <p:nvPr>
            <p:ph type="sldNum" sz="quarter" idx="12"/>
          </p:nvPr>
        </p:nvSpPr>
        <p:spPr/>
        <p:txBody>
          <a:bodyPr/>
          <a:lstStyle/>
          <a:p>
            <a:fld id="{27CAFB24-C27C-4A95-A65A-B5BC303352B8}" type="slidenum">
              <a:rPr lang="en-US" smtClean="0"/>
              <a:pPr/>
              <a:t>2</a:t>
            </a:fld>
            <a:endParaRPr lang="en-US"/>
          </a:p>
        </p:txBody>
      </p:sp>
    </p:spTree>
    <p:extLst>
      <p:ext uri="{BB962C8B-B14F-4D97-AF65-F5344CB8AC3E}">
        <p14:creationId xmlns:p14="http://schemas.microsoft.com/office/powerpoint/2010/main" val="1260144002"/>
      </p:ext>
    </p:extLst>
  </p:cSld>
  <p:clrMapOvr>
    <a:masterClrMapping/>
  </p:clrMapOvr>
  <p:transition>
    <p:sndAc>
      <p:stSnd>
        <p:snd r:embed="rId2" name="bell sound ppt.wav"/>
      </p:stSnd>
    </p:sndAc>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E2864-D7A4-7991-2D51-6EE5D9F66599}"/>
              </a:ext>
            </a:extLst>
          </p:cNvPr>
          <p:cNvSpPr>
            <a:spLocks noGrp="1"/>
          </p:cNvSpPr>
          <p:nvPr>
            <p:ph type="title"/>
          </p:nvPr>
        </p:nvSpPr>
        <p:spPr>
          <a:xfrm>
            <a:off x="609600" y="136524"/>
            <a:ext cx="10972800" cy="1233490"/>
          </a:xfrm>
        </p:spPr>
        <p:txBody>
          <a:bodyPr>
            <a:normAutofit/>
          </a:bodyPr>
          <a:lstStyle/>
          <a:p>
            <a:r>
              <a:rPr lang="en-IN" sz="2400" b="1" kern="100" dirty="0">
                <a:effectLst/>
                <a:latin typeface="Calibri" panose="020F0502020204030204" pitchFamily="34" charset="0"/>
                <a:ea typeface="Calibri" panose="020F0502020204030204" pitchFamily="34" charset="0"/>
                <a:cs typeface="Times New Roman" panose="02020603050405020304" pitchFamily="18" charset="0"/>
              </a:rPr>
              <a:t>FILING OF INCOME TAX RETURNS(ITR-7)</a:t>
            </a:r>
            <a:br>
              <a:rPr lang="en-IN" sz="2400" kern="100" dirty="0">
                <a:effectLst/>
                <a:latin typeface="Calibri" panose="020F0502020204030204" pitchFamily="34" charset="0"/>
                <a:ea typeface="Calibri" panose="020F0502020204030204" pitchFamily="34" charset="0"/>
                <a:cs typeface="Times New Roman" panose="02020603050405020304" pitchFamily="18" charset="0"/>
              </a:rPr>
            </a:br>
            <a:endParaRPr lang="en-IN" sz="2400" dirty="0"/>
          </a:p>
        </p:txBody>
      </p:sp>
      <p:sp>
        <p:nvSpPr>
          <p:cNvPr id="3" name="Content Placeholder 2">
            <a:extLst>
              <a:ext uri="{FF2B5EF4-FFF2-40B4-BE49-F238E27FC236}">
                <a16:creationId xmlns:a16="http://schemas.microsoft.com/office/drawing/2014/main" id="{2F0981D7-064F-B305-BFBC-9DECCA54A93B}"/>
              </a:ext>
            </a:extLst>
          </p:cNvPr>
          <p:cNvSpPr>
            <a:spLocks noGrp="1"/>
          </p:cNvSpPr>
          <p:nvPr>
            <p:ph idx="1"/>
          </p:nvPr>
        </p:nvSpPr>
        <p:spPr>
          <a:xfrm>
            <a:off x="609600" y="1135117"/>
            <a:ext cx="10972800" cy="4991047"/>
          </a:xfrm>
        </p:spPr>
        <p:txBody>
          <a:bodyPr/>
          <a:lstStyle/>
          <a:p>
            <a:pPr>
              <a:lnSpc>
                <a:spcPct val="115000"/>
              </a:lnSpc>
              <a:spcAft>
                <a:spcPts val="800"/>
              </a:spcAft>
            </a:pP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It is mandatory to file ITR for claiming exemption u/s.11 &amp; 12, 10(23C), if the total income exceeds the maximum amount which is not chargeable to tax (Rs.2.50 lakhs)</a:t>
            </a:r>
          </a:p>
          <a:p>
            <a:pPr marL="0" indent="0">
              <a:buNone/>
            </a:pPr>
            <a:endParaRPr lang="en-IN" dirty="0"/>
          </a:p>
        </p:txBody>
      </p:sp>
      <p:sp>
        <p:nvSpPr>
          <p:cNvPr id="4" name="Footer Placeholder 3">
            <a:extLst>
              <a:ext uri="{FF2B5EF4-FFF2-40B4-BE49-F238E27FC236}">
                <a16:creationId xmlns:a16="http://schemas.microsoft.com/office/drawing/2014/main" id="{BC133E36-0829-EBC1-2852-A8E06D097E83}"/>
              </a:ext>
            </a:extLst>
          </p:cNvPr>
          <p:cNvSpPr>
            <a:spLocks noGrp="1"/>
          </p:cNvSpPr>
          <p:nvPr>
            <p:ph type="ftr" sz="quarter" idx="11"/>
          </p:nvPr>
        </p:nvSpPr>
        <p:spPr/>
        <p:txBody>
          <a:bodyPr/>
          <a:lstStyle/>
          <a:p>
            <a:r>
              <a:rPr lang="en-US"/>
              <a:t>CA P J JOHNEY B.Sc FCA</a:t>
            </a:r>
          </a:p>
        </p:txBody>
      </p:sp>
      <p:sp>
        <p:nvSpPr>
          <p:cNvPr id="5" name="Slide Number Placeholder 4">
            <a:extLst>
              <a:ext uri="{FF2B5EF4-FFF2-40B4-BE49-F238E27FC236}">
                <a16:creationId xmlns:a16="http://schemas.microsoft.com/office/drawing/2014/main" id="{E2B90239-1E5B-491B-B5F8-45F962DBF178}"/>
              </a:ext>
            </a:extLst>
          </p:cNvPr>
          <p:cNvSpPr>
            <a:spLocks noGrp="1"/>
          </p:cNvSpPr>
          <p:nvPr>
            <p:ph type="sldNum" sz="quarter" idx="12"/>
          </p:nvPr>
        </p:nvSpPr>
        <p:spPr/>
        <p:txBody>
          <a:bodyPr/>
          <a:lstStyle/>
          <a:p>
            <a:fld id="{27CAFB24-C27C-4A95-A65A-B5BC303352B8}" type="slidenum">
              <a:rPr lang="en-US" smtClean="0"/>
              <a:pPr/>
              <a:t>20</a:t>
            </a:fld>
            <a:endParaRPr lang="en-US"/>
          </a:p>
        </p:txBody>
      </p:sp>
      <p:graphicFrame>
        <p:nvGraphicFramePr>
          <p:cNvPr id="8" name="Table 7">
            <a:extLst>
              <a:ext uri="{FF2B5EF4-FFF2-40B4-BE49-F238E27FC236}">
                <a16:creationId xmlns:a16="http://schemas.microsoft.com/office/drawing/2014/main" id="{260F9EE3-863C-0040-5527-96CD4FDD4A42}"/>
              </a:ext>
            </a:extLst>
          </p:cNvPr>
          <p:cNvGraphicFramePr>
            <a:graphicFrameLocks noGrp="1"/>
          </p:cNvGraphicFramePr>
          <p:nvPr>
            <p:extLst>
              <p:ext uri="{D42A27DB-BD31-4B8C-83A1-F6EECF244321}">
                <p14:modId xmlns:p14="http://schemas.microsoft.com/office/powerpoint/2010/main" val="1702906742"/>
              </p:ext>
            </p:extLst>
          </p:nvPr>
        </p:nvGraphicFramePr>
        <p:xfrm>
          <a:off x="790832" y="2000633"/>
          <a:ext cx="9131643" cy="4355718"/>
        </p:xfrm>
        <a:graphic>
          <a:graphicData uri="http://schemas.openxmlformats.org/drawingml/2006/table">
            <a:tbl>
              <a:tblPr firstRow="1" firstCol="1" bandRow="1">
                <a:tableStyleId>{5C22544A-7EE6-4342-B048-85BDC9FD1C3A}</a:tableStyleId>
              </a:tblPr>
              <a:tblGrid>
                <a:gridCol w="2995245">
                  <a:extLst>
                    <a:ext uri="{9D8B030D-6E8A-4147-A177-3AD203B41FA5}">
                      <a16:colId xmlns:a16="http://schemas.microsoft.com/office/drawing/2014/main" val="1811341797"/>
                    </a:ext>
                  </a:extLst>
                </a:gridCol>
                <a:gridCol w="3068199">
                  <a:extLst>
                    <a:ext uri="{9D8B030D-6E8A-4147-A177-3AD203B41FA5}">
                      <a16:colId xmlns:a16="http://schemas.microsoft.com/office/drawing/2014/main" val="2469251075"/>
                    </a:ext>
                  </a:extLst>
                </a:gridCol>
                <a:gridCol w="3068199">
                  <a:extLst>
                    <a:ext uri="{9D8B030D-6E8A-4147-A177-3AD203B41FA5}">
                      <a16:colId xmlns:a16="http://schemas.microsoft.com/office/drawing/2014/main" val="2337291272"/>
                    </a:ext>
                  </a:extLst>
                </a:gridCol>
              </a:tblGrid>
              <a:tr h="200611">
                <a:tc>
                  <a:txBody>
                    <a:bodyPr/>
                    <a:lstStyle/>
                    <a:p>
                      <a:pPr>
                        <a:lnSpc>
                          <a:spcPct val="115000"/>
                        </a:lnSpc>
                        <a:spcAft>
                          <a:spcPts val="800"/>
                        </a:spcAft>
                      </a:pPr>
                      <a:r>
                        <a:rPr lang="en-IN" sz="1100" kern="100">
                          <a:effectLst/>
                        </a:rPr>
                        <a:t>Entities</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IN" sz="1100" kern="100">
                          <a:effectLst/>
                        </a:rPr>
                        <a:t> </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IN" sz="1100" kern="100">
                          <a:effectLst/>
                        </a:rPr>
                        <a:t>Sec.</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52285079"/>
                  </a:ext>
                </a:extLst>
              </a:tr>
              <a:tr h="517160">
                <a:tc rowSpan="2">
                  <a:txBody>
                    <a:bodyPr/>
                    <a:lstStyle/>
                    <a:p>
                      <a:pPr>
                        <a:lnSpc>
                          <a:spcPct val="115000"/>
                        </a:lnSpc>
                        <a:spcAft>
                          <a:spcPts val="800"/>
                        </a:spcAft>
                      </a:pPr>
                      <a:r>
                        <a:rPr lang="en-IN" sz="1100" kern="100">
                          <a:effectLst/>
                        </a:rPr>
                        <a:t>Trusts/Societies/ Educational</a:t>
                      </a:r>
                    </a:p>
                    <a:p>
                      <a:pPr>
                        <a:lnSpc>
                          <a:spcPct val="115000"/>
                        </a:lnSpc>
                        <a:spcAft>
                          <a:spcPts val="800"/>
                        </a:spcAft>
                      </a:pPr>
                      <a:r>
                        <a:rPr lang="en-IN" sz="1100" kern="100">
                          <a:effectLst/>
                        </a:rPr>
                        <a:t>institutions/ Hospitals</a:t>
                      </a:r>
                    </a:p>
                    <a:p>
                      <a:pPr>
                        <a:lnSpc>
                          <a:spcPct val="115000"/>
                        </a:lnSpc>
                        <a:spcAft>
                          <a:spcPts val="800"/>
                        </a:spcAft>
                      </a:pPr>
                      <a:r>
                        <a:rPr lang="en-IN" sz="1100" kern="100">
                          <a:effectLst/>
                        </a:rPr>
                        <a:t> </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IN" sz="1100" kern="100">
                          <a:effectLst/>
                        </a:rPr>
                        <a:t>claiming exemption u/s.11 &amp; 12</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IN" sz="1100" kern="100">
                          <a:effectLst/>
                        </a:rPr>
                        <a:t>139(4A)</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78742817"/>
                  </a:ext>
                </a:extLst>
              </a:tr>
              <a:tr h="526027">
                <a:tc vMerge="1">
                  <a:txBody>
                    <a:bodyPr/>
                    <a:lstStyle/>
                    <a:p>
                      <a:endParaRPr lang="en-IN"/>
                    </a:p>
                  </a:txBody>
                  <a:tcPr/>
                </a:tc>
                <a:tc>
                  <a:txBody>
                    <a:bodyPr/>
                    <a:lstStyle/>
                    <a:p>
                      <a:pPr>
                        <a:lnSpc>
                          <a:spcPct val="115000"/>
                        </a:lnSpc>
                        <a:spcAft>
                          <a:spcPts val="800"/>
                        </a:spcAft>
                      </a:pPr>
                      <a:r>
                        <a:rPr lang="en-IN" sz="1100" kern="100" dirty="0">
                          <a:effectLst/>
                        </a:rPr>
                        <a:t>Claiming exemption u/s.10(23C)</a:t>
                      </a:r>
                      <a:endParaRPr lang="en-IN"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IN" sz="1100" kern="100">
                          <a:effectLst/>
                        </a:rPr>
                        <a:t>139(4C)</a:t>
                      </a:r>
                    </a:p>
                    <a:p>
                      <a:pPr>
                        <a:lnSpc>
                          <a:spcPct val="115000"/>
                        </a:lnSpc>
                        <a:spcAft>
                          <a:spcPts val="800"/>
                        </a:spcAft>
                      </a:pPr>
                      <a:r>
                        <a:rPr lang="en-IN" sz="1100" kern="100">
                          <a:effectLst/>
                        </a:rPr>
                        <a:t> </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76804364"/>
                  </a:ext>
                </a:extLst>
              </a:tr>
              <a:tr h="526027">
                <a:tc>
                  <a:txBody>
                    <a:bodyPr/>
                    <a:lstStyle/>
                    <a:p>
                      <a:pPr>
                        <a:lnSpc>
                          <a:spcPct val="115000"/>
                        </a:lnSpc>
                        <a:spcAft>
                          <a:spcPts val="800"/>
                        </a:spcAft>
                      </a:pPr>
                      <a:r>
                        <a:rPr lang="en-IN" sz="1100" kern="100">
                          <a:effectLst/>
                        </a:rPr>
                        <a:t>Due date</a:t>
                      </a:r>
                    </a:p>
                    <a:p>
                      <a:pPr>
                        <a:lnSpc>
                          <a:spcPct val="115000"/>
                        </a:lnSpc>
                        <a:spcAft>
                          <a:spcPts val="800"/>
                        </a:spcAft>
                      </a:pPr>
                      <a:r>
                        <a:rPr lang="en-IN" sz="1100" kern="100">
                          <a:effectLst/>
                        </a:rPr>
                        <a:t> </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115000"/>
                        </a:lnSpc>
                        <a:spcAft>
                          <a:spcPts val="800"/>
                        </a:spcAft>
                      </a:pPr>
                      <a:r>
                        <a:rPr lang="en-IN" sz="1100" kern="100" dirty="0">
                          <a:effectLst/>
                        </a:rPr>
                        <a:t>The due date has been extended from 31st October, 2023 to 30th</a:t>
                      </a:r>
                    </a:p>
                    <a:p>
                      <a:pPr>
                        <a:lnSpc>
                          <a:spcPct val="115000"/>
                        </a:lnSpc>
                        <a:spcAft>
                          <a:spcPts val="800"/>
                        </a:spcAft>
                      </a:pPr>
                      <a:r>
                        <a:rPr lang="en-IN" sz="1100" kern="100" dirty="0">
                          <a:effectLst/>
                        </a:rPr>
                        <a:t>November, 2023 ( Circular No.16/2023 dt.18-09-2023 )</a:t>
                      </a:r>
                      <a:endParaRPr lang="en-IN"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IN"/>
                    </a:p>
                  </a:txBody>
                  <a:tcPr/>
                </a:tc>
                <a:extLst>
                  <a:ext uri="{0D108BD9-81ED-4DB2-BD59-A6C34878D82A}">
                    <a16:rowId xmlns:a16="http://schemas.microsoft.com/office/drawing/2014/main" val="4054127047"/>
                  </a:ext>
                </a:extLst>
              </a:tr>
              <a:tr h="2059866">
                <a:tc>
                  <a:txBody>
                    <a:bodyPr/>
                    <a:lstStyle/>
                    <a:p>
                      <a:pPr>
                        <a:lnSpc>
                          <a:spcPct val="115000"/>
                        </a:lnSpc>
                        <a:spcAft>
                          <a:spcPts val="800"/>
                        </a:spcAft>
                      </a:pPr>
                      <a:r>
                        <a:rPr lang="en-IN" sz="1100" kern="100" dirty="0">
                          <a:effectLst/>
                        </a:rPr>
                        <a:t>Consequences of not filing ITR</a:t>
                      </a:r>
                      <a:endParaRPr lang="en-IN"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342900" lvl="0" indent="-342900">
                        <a:lnSpc>
                          <a:spcPct val="115000"/>
                        </a:lnSpc>
                        <a:spcAft>
                          <a:spcPts val="800"/>
                        </a:spcAft>
                        <a:buFont typeface="Symbol" panose="05050102010706020507" pitchFamily="18" charset="2"/>
                        <a:buChar char=""/>
                      </a:pPr>
                      <a:r>
                        <a:rPr lang="en-IN" sz="1100" kern="100" dirty="0">
                          <a:effectLst/>
                        </a:rPr>
                        <a:t>benefit of accumulation u/s.11(2) will not be available</a:t>
                      </a:r>
                    </a:p>
                    <a:p>
                      <a:pPr>
                        <a:lnSpc>
                          <a:spcPct val="115000"/>
                        </a:lnSpc>
                        <a:spcAft>
                          <a:spcPts val="800"/>
                        </a:spcAft>
                      </a:pPr>
                      <a:r>
                        <a:rPr lang="en-IN" sz="1100" kern="100" dirty="0">
                          <a:effectLst/>
                        </a:rPr>
                        <a:t>                                   &amp;</a:t>
                      </a:r>
                    </a:p>
                    <a:p>
                      <a:pPr marL="342900" lvl="0" indent="-342900">
                        <a:lnSpc>
                          <a:spcPct val="115000"/>
                        </a:lnSpc>
                        <a:spcAft>
                          <a:spcPts val="800"/>
                        </a:spcAft>
                        <a:buFont typeface="Symbol" panose="05050102010706020507" pitchFamily="18" charset="2"/>
                        <a:buChar char=""/>
                      </a:pPr>
                      <a:r>
                        <a:rPr lang="en-IN" sz="1100" kern="100" dirty="0">
                          <a:effectLst/>
                        </a:rPr>
                        <a:t>benefit of exemption will not be available &amp; the income will be taxed on net basis (after allowing deductions on expenditures</a:t>
                      </a:r>
                    </a:p>
                    <a:p>
                      <a:pPr marL="342900" lvl="0" indent="-342900">
                        <a:lnSpc>
                          <a:spcPct val="115000"/>
                        </a:lnSpc>
                        <a:spcAft>
                          <a:spcPts val="800"/>
                        </a:spcAft>
                        <a:buFont typeface="Symbol" panose="05050102010706020507" pitchFamily="18" charset="2"/>
                        <a:buChar char=""/>
                      </a:pPr>
                      <a:r>
                        <a:rPr lang="en-IN" sz="1100" kern="100" dirty="0">
                          <a:effectLst/>
                        </a:rPr>
                        <a:t>Penalty u/s.272A(2)(e) @ Rs.500/every day. ( Finance Act, 2022</a:t>
                      </a:r>
                    </a:p>
                    <a:p>
                      <a:pPr>
                        <a:lnSpc>
                          <a:spcPct val="115000"/>
                        </a:lnSpc>
                        <a:spcAft>
                          <a:spcPts val="800"/>
                        </a:spcAft>
                      </a:pPr>
                      <a:r>
                        <a:rPr lang="en-IN" sz="1100" kern="100" dirty="0">
                          <a:effectLst/>
                        </a:rPr>
                        <a:t>w.e.f.01-04-2023 )</a:t>
                      </a:r>
                      <a:endParaRPr lang="en-IN"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IN"/>
                    </a:p>
                  </a:txBody>
                  <a:tcPr/>
                </a:tc>
                <a:extLst>
                  <a:ext uri="{0D108BD9-81ED-4DB2-BD59-A6C34878D82A}">
                    <a16:rowId xmlns:a16="http://schemas.microsoft.com/office/drawing/2014/main" val="3541374709"/>
                  </a:ext>
                </a:extLst>
              </a:tr>
              <a:tr h="526027">
                <a:tc gridSpan="3">
                  <a:txBody>
                    <a:bodyPr/>
                    <a:lstStyle/>
                    <a:p>
                      <a:pPr>
                        <a:lnSpc>
                          <a:spcPct val="115000"/>
                        </a:lnSpc>
                        <a:spcAft>
                          <a:spcPts val="800"/>
                        </a:spcAft>
                      </a:pPr>
                      <a:r>
                        <a:rPr lang="en-IN" sz="1100" u="sng" kern="100" dirty="0">
                          <a:effectLst/>
                        </a:rPr>
                        <a:t>Filing of updated returns :</a:t>
                      </a:r>
                      <a:endParaRPr lang="en-IN" sz="1100" kern="100" dirty="0">
                        <a:effectLst/>
                      </a:endParaRPr>
                    </a:p>
                    <a:p>
                      <a:pPr>
                        <a:lnSpc>
                          <a:spcPct val="115000"/>
                        </a:lnSpc>
                        <a:spcAft>
                          <a:spcPts val="800"/>
                        </a:spcAft>
                      </a:pPr>
                      <a:r>
                        <a:rPr lang="en-IN" sz="1100" kern="100" dirty="0">
                          <a:effectLst/>
                        </a:rPr>
                        <a:t>Updated return can be filed but will not get any benefit of exemption u/s.11 &amp; 12.</a:t>
                      </a:r>
                      <a:endParaRPr lang="en-IN"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2546282556"/>
                  </a:ext>
                </a:extLst>
              </a:tr>
            </a:tbl>
          </a:graphicData>
        </a:graphic>
      </p:graphicFrame>
    </p:spTree>
    <p:extLst>
      <p:ext uri="{BB962C8B-B14F-4D97-AF65-F5344CB8AC3E}">
        <p14:creationId xmlns:p14="http://schemas.microsoft.com/office/powerpoint/2010/main" val="2712027267"/>
      </p:ext>
    </p:extLst>
  </p:cSld>
  <p:clrMapOvr>
    <a:masterClrMapping/>
  </p:clrMapOvr>
  <p:transition>
    <p:sndAc>
      <p:stSnd>
        <p:snd r:embed="rId2" name="bell sound ppt.wav"/>
      </p:stSnd>
    </p:sndAc>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A6EB6-19C1-1A46-E86D-D53639284C6F}"/>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D14CD7AE-1AB2-AD99-42CD-4055D74EF2EF}"/>
              </a:ext>
            </a:extLst>
          </p:cNvPr>
          <p:cNvSpPr>
            <a:spLocks noGrp="1"/>
          </p:cNvSpPr>
          <p:nvPr>
            <p:ph idx="1"/>
          </p:nvPr>
        </p:nvSpPr>
        <p:spPr>
          <a:xfrm>
            <a:off x="609600" y="2554014"/>
            <a:ext cx="10972800" cy="3572150"/>
          </a:xfrm>
        </p:spPr>
        <p:txBody>
          <a:bodyPr/>
          <a:lstStyle/>
          <a:p>
            <a:pPr marL="0" indent="0" algn="ctr">
              <a:buNone/>
            </a:pPr>
            <a:r>
              <a:rPr lang="en-GB" sz="5400" dirty="0"/>
              <a:t>4. </a:t>
            </a:r>
            <a:r>
              <a:rPr lang="en-GB" sz="5400" b="1" i="1" spc="50" dirty="0">
                <a:ln w="0"/>
                <a:solidFill>
                  <a:schemeClr val="bg2"/>
                </a:solidFill>
                <a:effectLst>
                  <a:innerShdw blurRad="63500" dist="50800" dir="13500000">
                    <a:srgbClr val="000000">
                      <a:alpha val="50000"/>
                    </a:srgbClr>
                  </a:innerShdw>
                </a:effectLst>
              </a:rPr>
              <a:t>INTER CHARITY DONATION </a:t>
            </a:r>
          </a:p>
          <a:p>
            <a:endParaRPr lang="en-IN" dirty="0"/>
          </a:p>
        </p:txBody>
      </p:sp>
      <p:sp>
        <p:nvSpPr>
          <p:cNvPr id="4" name="Footer Placeholder 3">
            <a:extLst>
              <a:ext uri="{FF2B5EF4-FFF2-40B4-BE49-F238E27FC236}">
                <a16:creationId xmlns:a16="http://schemas.microsoft.com/office/drawing/2014/main" id="{E7191CB2-00D6-CA92-B6B2-8B57EA22232B}"/>
              </a:ext>
            </a:extLst>
          </p:cNvPr>
          <p:cNvSpPr>
            <a:spLocks noGrp="1"/>
          </p:cNvSpPr>
          <p:nvPr>
            <p:ph type="ftr" sz="quarter" idx="11"/>
          </p:nvPr>
        </p:nvSpPr>
        <p:spPr/>
        <p:txBody>
          <a:bodyPr/>
          <a:lstStyle/>
          <a:p>
            <a:r>
              <a:rPr lang="en-US"/>
              <a:t>CA P J JOHNEY B.Sc FCA</a:t>
            </a:r>
          </a:p>
        </p:txBody>
      </p:sp>
      <p:sp>
        <p:nvSpPr>
          <p:cNvPr id="5" name="Slide Number Placeholder 4">
            <a:extLst>
              <a:ext uri="{FF2B5EF4-FFF2-40B4-BE49-F238E27FC236}">
                <a16:creationId xmlns:a16="http://schemas.microsoft.com/office/drawing/2014/main" id="{4B95C0BF-5B6F-D159-6717-9516DC0073EC}"/>
              </a:ext>
            </a:extLst>
          </p:cNvPr>
          <p:cNvSpPr>
            <a:spLocks noGrp="1"/>
          </p:cNvSpPr>
          <p:nvPr>
            <p:ph type="sldNum" sz="quarter" idx="12"/>
          </p:nvPr>
        </p:nvSpPr>
        <p:spPr/>
        <p:txBody>
          <a:bodyPr/>
          <a:lstStyle/>
          <a:p>
            <a:fld id="{27CAFB24-C27C-4A95-A65A-B5BC303352B8}" type="slidenum">
              <a:rPr lang="en-US" smtClean="0"/>
              <a:pPr/>
              <a:t>21</a:t>
            </a:fld>
            <a:endParaRPr lang="en-US"/>
          </a:p>
        </p:txBody>
      </p:sp>
    </p:spTree>
    <p:extLst>
      <p:ext uri="{BB962C8B-B14F-4D97-AF65-F5344CB8AC3E}">
        <p14:creationId xmlns:p14="http://schemas.microsoft.com/office/powerpoint/2010/main" val="3195384382"/>
      </p:ext>
    </p:extLst>
  </p:cSld>
  <p:clrMapOvr>
    <a:masterClrMapping/>
  </p:clrMapOvr>
  <p:transition>
    <p:sndAc>
      <p:stSnd>
        <p:snd r:embed="rId2" name="bell sound ppt.wav"/>
      </p:stSnd>
    </p:sndAc>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Content Placeholder 5">
            <a:extLst>
              <a:ext uri="{FF2B5EF4-FFF2-40B4-BE49-F238E27FC236}">
                <a16:creationId xmlns:a16="http://schemas.microsoft.com/office/drawing/2014/main" id="{8E767273-2466-FC8D-3232-596D764C93D1}"/>
              </a:ext>
            </a:extLst>
          </p:cNvPr>
          <p:cNvPicPr>
            <a:picLocks noGrp="1" noChangeAspect="1"/>
          </p:cNvPicPr>
          <p:nvPr>
            <p:ph idx="1"/>
          </p:nvPr>
        </p:nvPicPr>
        <p:blipFill rotWithShape="1">
          <a:blip r:embed="rId3"/>
          <a:srcRect t="19" b="5585"/>
          <a:stretch/>
        </p:blipFill>
        <p:spPr>
          <a:xfrm>
            <a:off x="20" y="1282"/>
            <a:ext cx="12191980" cy="6856718"/>
          </a:xfrm>
          <a:prstGeom prst="rect">
            <a:avLst/>
          </a:prstGeom>
        </p:spPr>
      </p:pic>
      <p:sp>
        <p:nvSpPr>
          <p:cNvPr id="4" name="Footer Placeholder 3">
            <a:extLst>
              <a:ext uri="{FF2B5EF4-FFF2-40B4-BE49-F238E27FC236}">
                <a16:creationId xmlns:a16="http://schemas.microsoft.com/office/drawing/2014/main" id="{64B08F87-673A-176C-CEAE-17A317B23615}"/>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CA P J JOHNEY B.Sc FCA</a:t>
            </a:r>
          </a:p>
        </p:txBody>
      </p:sp>
      <p:sp>
        <p:nvSpPr>
          <p:cNvPr id="5" name="Slide Number Placeholder 4">
            <a:extLst>
              <a:ext uri="{FF2B5EF4-FFF2-40B4-BE49-F238E27FC236}">
                <a16:creationId xmlns:a16="http://schemas.microsoft.com/office/drawing/2014/main" id="{66A96DF6-F966-B2A3-F3FA-1ECDF9034E26}"/>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27CAFB24-C27C-4A95-A65A-B5BC303352B8}" type="slidenum">
              <a:rPr lang="en-US">
                <a:solidFill>
                  <a:srgbClr val="FFFFFF"/>
                </a:solidFill>
              </a:rPr>
              <a:pPr>
                <a:spcAft>
                  <a:spcPts val="600"/>
                </a:spcAft>
              </a:pPr>
              <a:t>22</a:t>
            </a:fld>
            <a:endParaRPr lang="en-US">
              <a:solidFill>
                <a:srgbClr val="FFFFFF"/>
              </a:solidFill>
            </a:endParaRPr>
          </a:p>
        </p:txBody>
      </p:sp>
    </p:spTree>
    <p:extLst>
      <p:ext uri="{BB962C8B-B14F-4D97-AF65-F5344CB8AC3E}">
        <p14:creationId xmlns:p14="http://schemas.microsoft.com/office/powerpoint/2010/main" val="1147996294"/>
      </p:ext>
    </p:extLst>
  </p:cSld>
  <p:clrMapOvr>
    <a:masterClrMapping/>
  </p:clrMapOvr>
  <p:transition>
    <p:sndAc>
      <p:stSnd>
        <p:snd r:embed="rId2" name="bell sound ppt.wav"/>
      </p:stSnd>
    </p:sndAc>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Content Placeholder 5">
            <a:extLst>
              <a:ext uri="{FF2B5EF4-FFF2-40B4-BE49-F238E27FC236}">
                <a16:creationId xmlns:a16="http://schemas.microsoft.com/office/drawing/2014/main" id="{69DD8D41-1E35-1B1C-F6B2-8F913B2D5502}"/>
              </a:ext>
            </a:extLst>
          </p:cNvPr>
          <p:cNvPicPr>
            <a:picLocks noGrp="1" noChangeAspect="1"/>
          </p:cNvPicPr>
          <p:nvPr>
            <p:ph idx="1"/>
          </p:nvPr>
        </p:nvPicPr>
        <p:blipFill rotWithShape="1">
          <a:blip r:embed="rId3"/>
          <a:srcRect t="19" b="5945"/>
          <a:stretch/>
        </p:blipFill>
        <p:spPr>
          <a:xfrm>
            <a:off x="20" y="1282"/>
            <a:ext cx="12191980" cy="6856718"/>
          </a:xfrm>
          <a:prstGeom prst="rect">
            <a:avLst/>
          </a:prstGeom>
        </p:spPr>
      </p:pic>
      <p:sp>
        <p:nvSpPr>
          <p:cNvPr id="4" name="Footer Placeholder 3">
            <a:extLst>
              <a:ext uri="{FF2B5EF4-FFF2-40B4-BE49-F238E27FC236}">
                <a16:creationId xmlns:a16="http://schemas.microsoft.com/office/drawing/2014/main" id="{7E99BF51-7013-69B4-E035-AA3C6FEEED24}"/>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CA P J JOHNEY B.Sc FCA</a:t>
            </a:r>
          </a:p>
        </p:txBody>
      </p:sp>
      <p:sp>
        <p:nvSpPr>
          <p:cNvPr id="5" name="Slide Number Placeholder 4">
            <a:extLst>
              <a:ext uri="{FF2B5EF4-FFF2-40B4-BE49-F238E27FC236}">
                <a16:creationId xmlns:a16="http://schemas.microsoft.com/office/drawing/2014/main" id="{C6D3DD95-24C0-C0E7-AA96-EE12F5AE93E4}"/>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27CAFB24-C27C-4A95-A65A-B5BC303352B8}" type="slidenum">
              <a:rPr lang="en-US">
                <a:solidFill>
                  <a:srgbClr val="FFFFFF"/>
                </a:solidFill>
              </a:rPr>
              <a:pPr>
                <a:spcAft>
                  <a:spcPts val="600"/>
                </a:spcAft>
              </a:pPr>
              <a:t>23</a:t>
            </a:fld>
            <a:endParaRPr lang="en-US">
              <a:solidFill>
                <a:srgbClr val="FFFFFF"/>
              </a:solidFill>
            </a:endParaRPr>
          </a:p>
        </p:txBody>
      </p:sp>
    </p:spTree>
    <p:extLst>
      <p:ext uri="{BB962C8B-B14F-4D97-AF65-F5344CB8AC3E}">
        <p14:creationId xmlns:p14="http://schemas.microsoft.com/office/powerpoint/2010/main" val="2736003036"/>
      </p:ext>
    </p:extLst>
  </p:cSld>
  <p:clrMapOvr>
    <a:masterClrMapping/>
  </p:clrMapOvr>
  <p:transition>
    <p:sndAc>
      <p:stSnd>
        <p:snd r:embed="rId2" name="bell sound ppt.wav"/>
      </p:stSnd>
    </p:sndAc>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31DCC-E21C-C6FA-699C-1DF85C40E194}"/>
              </a:ext>
            </a:extLst>
          </p:cNvPr>
          <p:cNvSpPr>
            <a:spLocks noGrp="1"/>
          </p:cNvSpPr>
          <p:nvPr>
            <p:ph type="title"/>
          </p:nvPr>
        </p:nvSpPr>
        <p:spPr>
          <a:xfrm>
            <a:off x="420414" y="314048"/>
            <a:ext cx="10972800" cy="868365"/>
          </a:xfrm>
        </p:spPr>
        <p:txBody>
          <a:bodyPr>
            <a:noAutofit/>
          </a:bodyPr>
          <a:lstStyle/>
          <a:p>
            <a:r>
              <a:rPr lang="en-IN" sz="5400" b="1" kern="1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rPr>
              <a:t>A. BACKGROUND</a:t>
            </a:r>
            <a:br>
              <a:rPr lang="en-IN" sz="5400" kern="100" dirty="0">
                <a:solidFill>
                  <a:schemeClr val="bg1">
                    <a:lumMod val="85000"/>
                  </a:schemeClr>
                </a:solidFill>
                <a:effectLst/>
                <a:latin typeface="Calibri" panose="020F0502020204030204" pitchFamily="34" charset="0"/>
                <a:ea typeface="Calibri" panose="020F0502020204030204" pitchFamily="34" charset="0"/>
              </a:rPr>
            </a:br>
            <a:endParaRPr lang="en-IN" sz="5400" dirty="0">
              <a:solidFill>
                <a:schemeClr val="bg1">
                  <a:lumMod val="85000"/>
                </a:schemeClr>
              </a:solidFill>
            </a:endParaRPr>
          </a:p>
        </p:txBody>
      </p:sp>
      <p:sp>
        <p:nvSpPr>
          <p:cNvPr id="3" name="Content Placeholder 2">
            <a:extLst>
              <a:ext uri="{FF2B5EF4-FFF2-40B4-BE49-F238E27FC236}">
                <a16:creationId xmlns:a16="http://schemas.microsoft.com/office/drawing/2014/main" id="{462110B4-497B-54B7-80C0-87875CC30ED0}"/>
              </a:ext>
            </a:extLst>
          </p:cNvPr>
          <p:cNvSpPr>
            <a:spLocks noGrp="1"/>
          </p:cNvSpPr>
          <p:nvPr>
            <p:ph idx="1"/>
          </p:nvPr>
        </p:nvSpPr>
        <p:spPr>
          <a:xfrm>
            <a:off x="609600" y="725214"/>
            <a:ext cx="10972800" cy="5996261"/>
          </a:xfrm>
        </p:spPr>
        <p:txBody>
          <a:bodyPr>
            <a:normAutofit fontScale="92500" lnSpcReduction="10000"/>
          </a:bodyPr>
          <a:lstStyle/>
          <a:p>
            <a:pPr marL="304800" algn="just">
              <a:lnSpc>
                <a:spcPct val="107000"/>
              </a:lnSpc>
              <a:spcAft>
                <a:spcPts val="1215"/>
              </a:spcAft>
            </a:pPr>
            <a:r>
              <a:rPr lang="en-IN" sz="2400" b="1" kern="0" dirty="0">
                <a:solidFill>
                  <a:schemeClr val="bg1">
                    <a:lumMod val="85000"/>
                  </a:schemeClr>
                </a:solidFill>
                <a:effectLst/>
                <a:latin typeface="Calibri" panose="020F0502020204030204" pitchFamily="34" charset="0"/>
                <a:ea typeface="Times New Roman" panose="02020603050405020304" pitchFamily="18" charset="0"/>
                <a:cs typeface="Calibri" panose="020F0502020204030204" pitchFamily="34" charset="0"/>
              </a:rPr>
              <a:t> AMENDMENTS U/S 10(23 C) and 12AB of the IT ACT</a:t>
            </a:r>
            <a:endParaRPr lang="en-IN" sz="2400" kern="100" dirty="0">
              <a:solidFill>
                <a:schemeClr val="bg1">
                  <a:lumMod val="85000"/>
                </a:schemeClr>
              </a:solidFill>
              <a:effectLst/>
              <a:latin typeface="Calibri" panose="020F0502020204030204" pitchFamily="34" charset="0"/>
              <a:ea typeface="Calibri" panose="020F0502020204030204" pitchFamily="34" charset="0"/>
            </a:endParaRPr>
          </a:p>
          <a:p>
            <a:pPr marL="304800" algn="just">
              <a:lnSpc>
                <a:spcPts val="2100"/>
              </a:lnSpc>
              <a:spcAft>
                <a:spcPts val="15"/>
              </a:spcAft>
            </a:pPr>
            <a:r>
              <a:rPr lang="en-IN" sz="2400" kern="0" dirty="0">
                <a:solidFill>
                  <a:schemeClr val="bg1">
                    <a:lumMod val="85000"/>
                  </a:schemeClr>
                </a:solidFill>
                <a:effectLst/>
                <a:latin typeface="Calibri" panose="020F0502020204030204" pitchFamily="34" charset="0"/>
                <a:ea typeface="Times New Roman" panose="02020603050405020304" pitchFamily="18" charset="0"/>
                <a:cs typeface="Calibri" panose="020F0502020204030204" pitchFamily="34" charset="0"/>
              </a:rPr>
              <a:t>In order to ensure intended application toward charitable or religious purpose, only 85% of the eligible donations made by a trust or institution under the first or the second regime to another trust under the first or second regime shall be treated as application only to the extent of 85% of such donation.</a:t>
            </a:r>
            <a:endParaRPr lang="en-IN" sz="2400" kern="100" dirty="0">
              <a:solidFill>
                <a:schemeClr val="bg1">
                  <a:lumMod val="85000"/>
                </a:schemeClr>
              </a:solidFill>
              <a:effectLst/>
              <a:latin typeface="Calibri" panose="020F0502020204030204" pitchFamily="34" charset="0"/>
              <a:ea typeface="Calibri" panose="020F0502020204030204" pitchFamily="34" charset="0"/>
            </a:endParaRPr>
          </a:p>
          <a:p>
            <a:pPr marL="48260" algn="just">
              <a:lnSpc>
                <a:spcPts val="2100"/>
              </a:lnSpc>
              <a:spcAft>
                <a:spcPts val="15"/>
              </a:spcAft>
            </a:pPr>
            <a:r>
              <a:rPr lang="en-IN" sz="2400" kern="0" dirty="0">
                <a:solidFill>
                  <a:schemeClr val="bg1">
                    <a:lumMod val="85000"/>
                  </a:schemeClr>
                </a:solidFill>
                <a:effectLst/>
                <a:latin typeface="Calibri" panose="020F0502020204030204" pitchFamily="34" charset="0"/>
                <a:ea typeface="Times New Roman" panose="02020603050405020304" pitchFamily="18" charset="0"/>
                <a:cs typeface="Calibri" panose="020F0502020204030204" pitchFamily="34" charset="0"/>
              </a:rPr>
              <a:t>Accordingly, the following amendments with effect from 1</a:t>
            </a:r>
            <a:r>
              <a:rPr lang="en-IN" sz="2400" kern="0" baseline="30000" dirty="0">
                <a:solidFill>
                  <a:schemeClr val="bg1">
                    <a:lumMod val="85000"/>
                  </a:schemeClr>
                </a:solidFill>
                <a:effectLst/>
                <a:latin typeface="Calibri" panose="020F0502020204030204" pitchFamily="34" charset="0"/>
                <a:ea typeface="Times New Roman" panose="02020603050405020304" pitchFamily="18" charset="0"/>
                <a:cs typeface="Calibri" panose="020F0502020204030204" pitchFamily="34" charset="0"/>
              </a:rPr>
              <a:t>st</a:t>
            </a:r>
            <a:r>
              <a:rPr lang="en-IN" sz="2400" kern="0" dirty="0">
                <a:solidFill>
                  <a:schemeClr val="bg1">
                    <a:lumMod val="85000"/>
                  </a:schemeClr>
                </a:solidFill>
                <a:effectLst/>
                <a:latin typeface="Calibri" panose="020F0502020204030204" pitchFamily="34" charset="0"/>
                <a:ea typeface="Times New Roman" panose="02020603050405020304" pitchFamily="18" charset="0"/>
                <a:cs typeface="Calibri" panose="020F0502020204030204" pitchFamily="34" charset="0"/>
              </a:rPr>
              <a:t> April 2024 and will apply for Assessment Year 2024-25 and subsequent years:</a:t>
            </a:r>
            <a:endParaRPr lang="en-IN" sz="2400" kern="100" dirty="0">
              <a:solidFill>
                <a:schemeClr val="bg1">
                  <a:lumMod val="85000"/>
                </a:schemeClr>
              </a:solidFill>
              <a:effectLst/>
              <a:latin typeface="Calibri" panose="020F0502020204030204" pitchFamily="34" charset="0"/>
              <a:ea typeface="Calibri" panose="020F0502020204030204" pitchFamily="34" charset="0"/>
            </a:endParaRPr>
          </a:p>
          <a:p>
            <a:pPr marL="48260" algn="just">
              <a:lnSpc>
                <a:spcPts val="2100"/>
              </a:lnSpc>
              <a:spcAft>
                <a:spcPts val="15"/>
              </a:spcAft>
            </a:pPr>
            <a:r>
              <a:rPr lang="en-IN" sz="2400" kern="0" dirty="0">
                <a:solidFill>
                  <a:schemeClr val="bg1">
                    <a:lumMod val="85000"/>
                  </a:schemeClr>
                </a:solidFill>
                <a:effectLst/>
                <a:latin typeface="Calibri" panose="020F0502020204030204" pitchFamily="34" charset="0"/>
                <a:ea typeface="Times New Roman" panose="02020603050405020304" pitchFamily="18" charset="0"/>
                <a:cs typeface="Calibri" panose="020F0502020204030204" pitchFamily="34" charset="0"/>
              </a:rPr>
              <a:t>“a) clause (iii) in Explanation 2 to the third proviso of clause (23C) of section 10 of the Act to provide that </a:t>
            </a:r>
            <a:endParaRPr lang="en-IN" sz="2400" kern="100" dirty="0">
              <a:solidFill>
                <a:schemeClr val="bg1">
                  <a:lumMod val="85000"/>
                </a:schemeClr>
              </a:solidFill>
              <a:effectLst/>
              <a:latin typeface="Calibri" panose="020F0502020204030204" pitchFamily="34" charset="0"/>
              <a:ea typeface="Calibri" panose="020F0502020204030204" pitchFamily="34" charset="0"/>
            </a:endParaRPr>
          </a:p>
          <a:p>
            <a:pPr marL="304800" algn="just">
              <a:lnSpc>
                <a:spcPts val="2100"/>
              </a:lnSpc>
            </a:pPr>
            <a:r>
              <a:rPr lang="en-IN" sz="2400" b="1" kern="0" dirty="0">
                <a:solidFill>
                  <a:schemeClr val="bg1">
                    <a:lumMod val="85000"/>
                  </a:schemeClr>
                </a:solidFill>
                <a:effectLst/>
                <a:latin typeface="Calibri" panose="020F0502020204030204" pitchFamily="34" charset="0"/>
                <a:ea typeface="Times New Roman" panose="02020603050405020304" pitchFamily="18" charset="0"/>
                <a:cs typeface="Calibri" panose="020F0502020204030204" pitchFamily="34" charset="0"/>
              </a:rPr>
              <a:t>“any amount credited or paid out of income of any fund or trust or institution or any university or other educational institution or any hospital or other medical institution referred to in sub-clause (iv) or sub-clause (v) or sub-clause (vi) or sub-clause (via) of clause (23C) of section 10 of the Act, other than the amount referred to in the twelfth proviso, to any other fund or trust or institution or any university or other educational institution or any hospital or other medical institution referred to in sub-clause(iv) or sub-clause (v) or sub-clause (vi) or sub-clause (via) of clause (23C) of section 10 of the Act or trust or institution registered under section 12AB of the Act, as the case may be, shall be treated as application for charitable or religious purposes only to the extent of eighty-five per cent. of such amount credited or paid”.</a:t>
            </a:r>
            <a:endParaRPr lang="en-IN" sz="2400" kern="100" dirty="0">
              <a:solidFill>
                <a:schemeClr val="bg1">
                  <a:lumMod val="85000"/>
                </a:schemeClr>
              </a:solidFill>
              <a:effectLst/>
              <a:latin typeface="Calibri" panose="020F0502020204030204" pitchFamily="34" charset="0"/>
              <a:ea typeface="Calibri" panose="020F0502020204030204" pitchFamily="34" charset="0"/>
            </a:endParaRPr>
          </a:p>
          <a:p>
            <a:pPr marL="304800" algn="just">
              <a:lnSpc>
                <a:spcPts val="2100"/>
              </a:lnSpc>
              <a:spcAft>
                <a:spcPts val="15"/>
              </a:spcAft>
            </a:pPr>
            <a:r>
              <a:rPr lang="en-IN" sz="2400" kern="0" dirty="0">
                <a:solidFill>
                  <a:srgbClr val="444444"/>
                </a:solidFill>
                <a:effectLst/>
                <a:latin typeface="Calibri" panose="020F0502020204030204" pitchFamily="34" charset="0"/>
                <a:ea typeface="Times New Roman" panose="02020603050405020304" pitchFamily="18" charset="0"/>
                <a:cs typeface="Calibri" panose="020F0502020204030204" pitchFamily="34" charset="0"/>
              </a:rPr>
              <a:t> </a:t>
            </a:r>
            <a:endParaRPr lang="en-IN" sz="2400" kern="100" dirty="0">
              <a:solidFill>
                <a:srgbClr val="000000"/>
              </a:solidFill>
              <a:effectLst/>
              <a:latin typeface="Calibri" panose="020F0502020204030204" pitchFamily="34" charset="0"/>
              <a:ea typeface="Calibri" panose="020F0502020204030204" pitchFamily="34" charset="0"/>
            </a:endParaRPr>
          </a:p>
          <a:p>
            <a:endParaRPr lang="en-IN" dirty="0"/>
          </a:p>
        </p:txBody>
      </p:sp>
      <p:sp>
        <p:nvSpPr>
          <p:cNvPr id="4" name="Footer Placeholder 3">
            <a:extLst>
              <a:ext uri="{FF2B5EF4-FFF2-40B4-BE49-F238E27FC236}">
                <a16:creationId xmlns:a16="http://schemas.microsoft.com/office/drawing/2014/main" id="{86BE1F47-CCDE-C8DD-F697-41AF044BA3CF}"/>
              </a:ext>
            </a:extLst>
          </p:cNvPr>
          <p:cNvSpPr>
            <a:spLocks noGrp="1"/>
          </p:cNvSpPr>
          <p:nvPr>
            <p:ph type="ftr" sz="quarter" idx="11"/>
          </p:nvPr>
        </p:nvSpPr>
        <p:spPr/>
        <p:txBody>
          <a:bodyPr/>
          <a:lstStyle/>
          <a:p>
            <a:r>
              <a:rPr lang="en-US"/>
              <a:t>CA P J JOHNEY B.Sc FCA</a:t>
            </a:r>
          </a:p>
        </p:txBody>
      </p:sp>
      <p:sp>
        <p:nvSpPr>
          <p:cNvPr id="5" name="Slide Number Placeholder 4">
            <a:extLst>
              <a:ext uri="{FF2B5EF4-FFF2-40B4-BE49-F238E27FC236}">
                <a16:creationId xmlns:a16="http://schemas.microsoft.com/office/drawing/2014/main" id="{ADB4C817-BAC7-4811-FB83-97018E673BD9}"/>
              </a:ext>
            </a:extLst>
          </p:cNvPr>
          <p:cNvSpPr>
            <a:spLocks noGrp="1"/>
          </p:cNvSpPr>
          <p:nvPr>
            <p:ph type="sldNum" sz="quarter" idx="12"/>
          </p:nvPr>
        </p:nvSpPr>
        <p:spPr/>
        <p:txBody>
          <a:bodyPr/>
          <a:lstStyle/>
          <a:p>
            <a:fld id="{27CAFB24-C27C-4A95-A65A-B5BC303352B8}" type="slidenum">
              <a:rPr lang="en-US" smtClean="0"/>
              <a:pPr/>
              <a:t>24</a:t>
            </a:fld>
            <a:endParaRPr lang="en-US"/>
          </a:p>
        </p:txBody>
      </p:sp>
    </p:spTree>
    <p:extLst>
      <p:ext uri="{BB962C8B-B14F-4D97-AF65-F5344CB8AC3E}">
        <p14:creationId xmlns:p14="http://schemas.microsoft.com/office/powerpoint/2010/main" val="1994649355"/>
      </p:ext>
    </p:extLst>
  </p:cSld>
  <p:clrMapOvr>
    <a:masterClrMapping/>
  </p:clrMapOvr>
  <p:transition>
    <p:sndAc>
      <p:stSnd>
        <p:snd r:embed="rId2" name="bell sound ppt.wav"/>
      </p:stSnd>
    </p:sndAc>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AD0F5-6B06-5993-EB84-E7EEAA5B3055}"/>
              </a:ext>
            </a:extLst>
          </p:cNvPr>
          <p:cNvSpPr>
            <a:spLocks noGrp="1"/>
          </p:cNvSpPr>
          <p:nvPr>
            <p:ph type="title"/>
          </p:nvPr>
        </p:nvSpPr>
        <p:spPr/>
        <p:txBody>
          <a:bodyPr>
            <a:normAutofit fontScale="90000"/>
          </a:bodyPr>
          <a:lstStyle/>
          <a:p>
            <a:r>
              <a:rPr lang="en-IN" sz="5400" b="1" kern="0" dirty="0">
                <a:solidFill>
                  <a:schemeClr val="bg1">
                    <a:lumMod val="85000"/>
                  </a:schemeClr>
                </a:solidFill>
                <a:effectLst/>
                <a:latin typeface="Calibri" panose="020F0502020204030204" pitchFamily="34" charset="0"/>
                <a:ea typeface="Times New Roman" panose="02020603050405020304" pitchFamily="18" charset="0"/>
                <a:cs typeface="Calibri" panose="020F0502020204030204" pitchFamily="34" charset="0"/>
              </a:rPr>
              <a:t>B. ISSUES</a:t>
            </a:r>
            <a:br>
              <a:rPr lang="en-IN" sz="1800" kern="100" dirty="0">
                <a:solidFill>
                  <a:srgbClr val="000000"/>
                </a:solidFill>
                <a:effectLst/>
                <a:latin typeface="Calibri" panose="020F0502020204030204" pitchFamily="34" charset="0"/>
                <a:ea typeface="Calibri" panose="020F0502020204030204" pitchFamily="34" charset="0"/>
              </a:rPr>
            </a:br>
            <a:endParaRPr lang="en-IN" dirty="0"/>
          </a:p>
        </p:txBody>
      </p:sp>
      <p:sp>
        <p:nvSpPr>
          <p:cNvPr id="3" name="Content Placeholder 2">
            <a:extLst>
              <a:ext uri="{FF2B5EF4-FFF2-40B4-BE49-F238E27FC236}">
                <a16:creationId xmlns:a16="http://schemas.microsoft.com/office/drawing/2014/main" id="{89735732-4A05-6637-CA10-50353A2590D0}"/>
              </a:ext>
            </a:extLst>
          </p:cNvPr>
          <p:cNvSpPr>
            <a:spLocks noGrp="1"/>
          </p:cNvSpPr>
          <p:nvPr>
            <p:ph idx="1"/>
          </p:nvPr>
        </p:nvSpPr>
        <p:spPr>
          <a:xfrm>
            <a:off x="609600" y="835572"/>
            <a:ext cx="10972800" cy="5747790"/>
          </a:xfrm>
        </p:spPr>
        <p:txBody>
          <a:bodyPr>
            <a:normAutofit fontScale="92500"/>
          </a:bodyPr>
          <a:lstStyle/>
          <a:p>
            <a:pPr marL="48260" algn="just">
              <a:lnSpc>
                <a:spcPts val="2100"/>
              </a:lnSpc>
              <a:spcAft>
                <a:spcPts val="15"/>
              </a:spcAft>
            </a:pPr>
            <a:r>
              <a:rPr lang="en-IN" sz="2200" kern="1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rPr>
              <a:t>. Kind attention of Government that voluntary donations are received by one charitable institution or religious trust from general public. The recipient trust utilized part of donation for which it has received, and balance amount of donation given to other trusts having similar objects since such trust would have necessary infrastructure to utilize such donations received. </a:t>
            </a:r>
            <a:endParaRPr lang="en-IN" sz="2200" kern="100" dirty="0">
              <a:solidFill>
                <a:schemeClr val="bg1">
                  <a:lumMod val="85000"/>
                </a:schemeClr>
              </a:solidFill>
              <a:effectLst/>
              <a:latin typeface="Calibri" panose="020F0502020204030204" pitchFamily="34" charset="0"/>
              <a:ea typeface="Calibri" panose="020F0502020204030204" pitchFamily="34" charset="0"/>
            </a:endParaRPr>
          </a:p>
          <a:p>
            <a:pPr marL="48260" algn="just">
              <a:lnSpc>
                <a:spcPts val="2100"/>
              </a:lnSpc>
              <a:spcAft>
                <a:spcPts val="15"/>
              </a:spcAft>
            </a:pPr>
            <a:r>
              <a:rPr lang="en-IN" sz="2200" kern="1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en-IN" sz="2200" kern="100" dirty="0">
              <a:solidFill>
                <a:schemeClr val="bg1">
                  <a:lumMod val="85000"/>
                </a:schemeClr>
              </a:solidFill>
              <a:effectLst/>
              <a:latin typeface="Calibri" panose="020F0502020204030204" pitchFamily="34" charset="0"/>
              <a:ea typeface="Calibri" panose="020F0502020204030204" pitchFamily="34" charset="0"/>
            </a:endParaRPr>
          </a:p>
          <a:p>
            <a:pPr marL="48260" algn="just">
              <a:lnSpc>
                <a:spcPts val="2100"/>
              </a:lnSpc>
              <a:spcAft>
                <a:spcPts val="15"/>
              </a:spcAft>
            </a:pPr>
            <a:r>
              <a:rPr lang="en-IN" sz="2200" kern="1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rPr>
              <a:t>on account of the amendment, religious trusts as well as charitable institutions would be required to pay income tax on 15% of such donation granted to other trusts or institutions. even 100% of such donations given are actually spent as utilized by recipient trust actually in operation.</a:t>
            </a:r>
            <a:endParaRPr lang="en-IN" sz="2200" kern="100" dirty="0">
              <a:solidFill>
                <a:schemeClr val="bg1">
                  <a:lumMod val="85000"/>
                </a:schemeClr>
              </a:solidFill>
              <a:effectLst/>
              <a:latin typeface="Calibri" panose="020F0502020204030204" pitchFamily="34" charset="0"/>
              <a:ea typeface="Calibri" panose="020F0502020204030204" pitchFamily="34" charset="0"/>
            </a:endParaRPr>
          </a:p>
          <a:p>
            <a:pPr marL="48260" algn="just">
              <a:lnSpc>
                <a:spcPts val="2100"/>
              </a:lnSpc>
              <a:spcAft>
                <a:spcPts val="15"/>
              </a:spcAft>
            </a:pPr>
            <a:r>
              <a:rPr lang="en-IN" sz="2200" kern="1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en-IN" sz="2200" kern="100" dirty="0">
              <a:solidFill>
                <a:schemeClr val="bg1">
                  <a:lumMod val="85000"/>
                </a:schemeClr>
              </a:solidFill>
              <a:effectLst/>
              <a:latin typeface="Calibri" panose="020F0502020204030204" pitchFamily="34" charset="0"/>
              <a:ea typeface="Calibri" panose="020F0502020204030204" pitchFamily="34" charset="0"/>
            </a:endParaRPr>
          </a:p>
          <a:p>
            <a:pPr marL="48260" algn="just">
              <a:lnSpc>
                <a:spcPct val="105000"/>
              </a:lnSpc>
              <a:spcAft>
                <a:spcPts val="230"/>
              </a:spcAft>
            </a:pPr>
            <a:r>
              <a:rPr lang="en-IN" sz="2200" kern="100" dirty="0">
                <a:solidFill>
                  <a:schemeClr val="bg1">
                    <a:lumMod val="85000"/>
                  </a:schemeClr>
                </a:solidFill>
                <a:effectLst/>
                <a:latin typeface="Calibri" panose="020F0502020204030204" pitchFamily="34" charset="0"/>
                <a:ea typeface="Calibri" panose="020F0502020204030204" pitchFamily="34" charset="0"/>
              </a:rPr>
              <a:t>B2. As per the format of ITR – 7, when a contribution is given to a charitable institution (for e.g., an aided school etc), which are not registered u/s 12A, it is fully disallowed. When school is allotted to a particular management, it is their duty to maintain infrastructure at their cost. Aided schools having no other income depend upon their management for aid to do the maintenance work. In the present situation, when management gives a contribution to school having different pan number, the same amount is disallowed from the utilization and the donor institution is forced to pay the tax. The above educational institution files return u/s 10(23C) (iii(ab)). Hence, we request to allow payment of contribution to unregistered institution which are filing return under the Income Tax Act. </a:t>
            </a:r>
          </a:p>
          <a:p>
            <a:pPr marL="0" indent="0">
              <a:buNone/>
            </a:pPr>
            <a:endParaRPr lang="en-IN" dirty="0"/>
          </a:p>
        </p:txBody>
      </p:sp>
      <p:sp>
        <p:nvSpPr>
          <p:cNvPr id="4" name="Footer Placeholder 3">
            <a:extLst>
              <a:ext uri="{FF2B5EF4-FFF2-40B4-BE49-F238E27FC236}">
                <a16:creationId xmlns:a16="http://schemas.microsoft.com/office/drawing/2014/main" id="{817AE2D6-1BC9-A6C7-2017-78DE16A23894}"/>
              </a:ext>
            </a:extLst>
          </p:cNvPr>
          <p:cNvSpPr>
            <a:spLocks noGrp="1"/>
          </p:cNvSpPr>
          <p:nvPr>
            <p:ph type="ftr" sz="quarter" idx="11"/>
          </p:nvPr>
        </p:nvSpPr>
        <p:spPr/>
        <p:txBody>
          <a:bodyPr/>
          <a:lstStyle/>
          <a:p>
            <a:r>
              <a:rPr lang="en-US"/>
              <a:t>CA P J JOHNEY B.Sc FCA</a:t>
            </a:r>
          </a:p>
        </p:txBody>
      </p:sp>
      <p:sp>
        <p:nvSpPr>
          <p:cNvPr id="5" name="Slide Number Placeholder 4">
            <a:extLst>
              <a:ext uri="{FF2B5EF4-FFF2-40B4-BE49-F238E27FC236}">
                <a16:creationId xmlns:a16="http://schemas.microsoft.com/office/drawing/2014/main" id="{BA50C2ED-09B9-92BC-7E0D-BAE465670465}"/>
              </a:ext>
            </a:extLst>
          </p:cNvPr>
          <p:cNvSpPr>
            <a:spLocks noGrp="1"/>
          </p:cNvSpPr>
          <p:nvPr>
            <p:ph type="sldNum" sz="quarter" idx="12"/>
          </p:nvPr>
        </p:nvSpPr>
        <p:spPr/>
        <p:txBody>
          <a:bodyPr/>
          <a:lstStyle/>
          <a:p>
            <a:fld id="{27CAFB24-C27C-4A95-A65A-B5BC303352B8}" type="slidenum">
              <a:rPr lang="en-US" smtClean="0"/>
              <a:pPr/>
              <a:t>25</a:t>
            </a:fld>
            <a:endParaRPr lang="en-US"/>
          </a:p>
        </p:txBody>
      </p:sp>
    </p:spTree>
    <p:extLst>
      <p:ext uri="{BB962C8B-B14F-4D97-AF65-F5344CB8AC3E}">
        <p14:creationId xmlns:p14="http://schemas.microsoft.com/office/powerpoint/2010/main" val="1741697720"/>
      </p:ext>
    </p:extLst>
  </p:cSld>
  <p:clrMapOvr>
    <a:masterClrMapping/>
  </p:clrMapOvr>
  <p:transition>
    <p:sndAc>
      <p:stSnd>
        <p:snd r:embed="rId2" name="bell sound ppt.wav"/>
      </p:stSnd>
    </p:sndAc>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83EB9-D95B-4DD0-5E5A-55D57912F48F}"/>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9651FA33-D25B-255B-13B8-2A1779F9FE78}"/>
              </a:ext>
            </a:extLst>
          </p:cNvPr>
          <p:cNvSpPr>
            <a:spLocks noGrp="1"/>
          </p:cNvSpPr>
          <p:nvPr>
            <p:ph idx="1"/>
          </p:nvPr>
        </p:nvSpPr>
        <p:spPr>
          <a:xfrm>
            <a:off x="609600" y="2323070"/>
            <a:ext cx="10972800" cy="3803094"/>
          </a:xfrm>
        </p:spPr>
        <p:txBody>
          <a:bodyPr/>
          <a:lstStyle/>
          <a:p>
            <a:pPr marL="0" indent="0" algn="ctr">
              <a:buNone/>
            </a:pPr>
            <a:r>
              <a:rPr lang="en-GB" sz="4400" b="1" kern="100" dirty="0">
                <a:effectLst/>
                <a:ea typeface="Calibri" panose="020F0502020204030204" pitchFamily="34" charset="0"/>
                <a:cs typeface="Times New Roman" panose="02020603050405020304" pitchFamily="18" charset="0"/>
              </a:rPr>
              <a:t>5. NEW PROCEDURES &amp; FORMS FOR REGISTRATION</a:t>
            </a:r>
          </a:p>
          <a:p>
            <a:endParaRPr lang="en-IN" dirty="0"/>
          </a:p>
        </p:txBody>
      </p:sp>
      <p:sp>
        <p:nvSpPr>
          <p:cNvPr id="4" name="Footer Placeholder 3">
            <a:extLst>
              <a:ext uri="{FF2B5EF4-FFF2-40B4-BE49-F238E27FC236}">
                <a16:creationId xmlns:a16="http://schemas.microsoft.com/office/drawing/2014/main" id="{0B58588D-E83D-C992-D592-67F94558ADA1}"/>
              </a:ext>
            </a:extLst>
          </p:cNvPr>
          <p:cNvSpPr>
            <a:spLocks noGrp="1"/>
          </p:cNvSpPr>
          <p:nvPr>
            <p:ph type="ftr" sz="quarter" idx="11"/>
          </p:nvPr>
        </p:nvSpPr>
        <p:spPr/>
        <p:txBody>
          <a:bodyPr/>
          <a:lstStyle/>
          <a:p>
            <a:r>
              <a:rPr lang="en-US"/>
              <a:t>CA P J JOHNEY B.Sc FCA</a:t>
            </a:r>
          </a:p>
        </p:txBody>
      </p:sp>
      <p:sp>
        <p:nvSpPr>
          <p:cNvPr id="5" name="Slide Number Placeholder 4">
            <a:extLst>
              <a:ext uri="{FF2B5EF4-FFF2-40B4-BE49-F238E27FC236}">
                <a16:creationId xmlns:a16="http://schemas.microsoft.com/office/drawing/2014/main" id="{53AA2B66-F588-D070-D277-B3E1859DBF3F}"/>
              </a:ext>
            </a:extLst>
          </p:cNvPr>
          <p:cNvSpPr>
            <a:spLocks noGrp="1"/>
          </p:cNvSpPr>
          <p:nvPr>
            <p:ph type="sldNum" sz="quarter" idx="12"/>
          </p:nvPr>
        </p:nvSpPr>
        <p:spPr/>
        <p:txBody>
          <a:bodyPr/>
          <a:lstStyle/>
          <a:p>
            <a:fld id="{27CAFB24-C27C-4A95-A65A-B5BC303352B8}" type="slidenum">
              <a:rPr lang="en-US" smtClean="0"/>
              <a:pPr/>
              <a:t>26</a:t>
            </a:fld>
            <a:endParaRPr lang="en-US"/>
          </a:p>
        </p:txBody>
      </p:sp>
    </p:spTree>
    <p:extLst>
      <p:ext uri="{BB962C8B-B14F-4D97-AF65-F5344CB8AC3E}">
        <p14:creationId xmlns:p14="http://schemas.microsoft.com/office/powerpoint/2010/main" val="918028436"/>
      </p:ext>
    </p:extLst>
  </p:cSld>
  <p:clrMapOvr>
    <a:masterClrMapping/>
  </p:clrMapOvr>
  <p:transition>
    <p:sndAc>
      <p:stSnd>
        <p:snd r:embed="rId2" name="bell sound ppt.wav"/>
      </p:stSnd>
    </p:sndAc>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6C612-063A-618B-FCFB-3661C08FC7D8}"/>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7B4E3F42-1475-F3BB-2270-E1F8BF289794}"/>
              </a:ext>
            </a:extLst>
          </p:cNvPr>
          <p:cNvSpPr>
            <a:spLocks noGrp="1"/>
          </p:cNvSpPr>
          <p:nvPr>
            <p:ph idx="1"/>
          </p:nvPr>
        </p:nvSpPr>
        <p:spPr>
          <a:xfrm>
            <a:off x="609600" y="1072055"/>
            <a:ext cx="10972800" cy="5054109"/>
          </a:xfrm>
        </p:spPr>
        <p:txBody>
          <a:bodyPr/>
          <a:lstStyle/>
          <a:p>
            <a:pPr marL="0" indent="0">
              <a:lnSpc>
                <a:spcPct val="115000"/>
              </a:lnSpc>
              <a:spcAft>
                <a:spcPts val="800"/>
              </a:spcAft>
              <a:buNone/>
            </a:pP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15000"/>
              </a:lnSpc>
              <a:spcAft>
                <a:spcPts val="800"/>
              </a:spcAft>
              <a:buNone/>
            </a:pPr>
            <a:r>
              <a:rPr lang="en-IN" sz="3600" kern="100" dirty="0">
                <a:solidFill>
                  <a:schemeClr val="bg1">
                    <a:lumMod val="85000"/>
                  </a:schemeClr>
                </a:solidFill>
                <a:effectLst/>
                <a:latin typeface="Calibri" panose="020F0502020204030204" pitchFamily="34" charset="0"/>
                <a:ea typeface="Calibri" panose="020F0502020204030204" pitchFamily="34" charset="0"/>
                <a:cs typeface="Times New Roman" panose="02020603050405020304" pitchFamily="18" charset="0"/>
              </a:rPr>
              <a:t>There are only 2 types applications:</a:t>
            </a:r>
          </a:p>
          <a:p>
            <a:pPr marL="342900" lvl="0" indent="-342900">
              <a:lnSpc>
                <a:spcPct val="115000"/>
              </a:lnSpc>
              <a:buFont typeface="Symbol" panose="05050102010706020507" pitchFamily="18" charset="2"/>
              <a:buChar char=""/>
            </a:pPr>
            <a:r>
              <a:rPr lang="en-IN" sz="3600" kern="100" dirty="0">
                <a:solidFill>
                  <a:schemeClr val="bg1">
                    <a:lumMod val="85000"/>
                  </a:schemeClr>
                </a:solidFill>
                <a:effectLst/>
                <a:latin typeface="Calibri" panose="020F0502020204030204" pitchFamily="34" charset="0"/>
                <a:ea typeface="Calibri" panose="020F0502020204030204" pitchFamily="34" charset="0"/>
                <a:cs typeface="Times New Roman" panose="02020603050405020304" pitchFamily="18" charset="0"/>
              </a:rPr>
              <a:t>Provisional registration ( 3 years ) and</a:t>
            </a:r>
          </a:p>
          <a:p>
            <a:pPr marL="342900" lvl="0" indent="-342900">
              <a:lnSpc>
                <a:spcPct val="115000"/>
              </a:lnSpc>
              <a:spcAft>
                <a:spcPts val="800"/>
              </a:spcAft>
              <a:buFont typeface="Symbol" panose="05050102010706020507" pitchFamily="18" charset="2"/>
              <a:buChar char=""/>
            </a:pPr>
            <a:r>
              <a:rPr lang="en-IN" sz="3600" kern="100" dirty="0">
                <a:solidFill>
                  <a:schemeClr val="bg1">
                    <a:lumMod val="85000"/>
                  </a:schemeClr>
                </a:solidFill>
                <a:effectLst/>
                <a:latin typeface="Calibri" panose="020F0502020204030204" pitchFamily="34" charset="0"/>
                <a:ea typeface="Calibri" panose="020F0502020204030204" pitchFamily="34" charset="0"/>
                <a:cs typeface="Times New Roman" panose="02020603050405020304" pitchFamily="18" charset="0"/>
              </a:rPr>
              <a:t>Final registration or Re-registration (5 years).</a:t>
            </a:r>
          </a:p>
          <a:p>
            <a:pPr marL="0" indent="0">
              <a:buNone/>
            </a:pPr>
            <a:endParaRPr lang="en-IN" dirty="0"/>
          </a:p>
        </p:txBody>
      </p:sp>
      <p:sp>
        <p:nvSpPr>
          <p:cNvPr id="4" name="Footer Placeholder 3">
            <a:extLst>
              <a:ext uri="{FF2B5EF4-FFF2-40B4-BE49-F238E27FC236}">
                <a16:creationId xmlns:a16="http://schemas.microsoft.com/office/drawing/2014/main" id="{E602B9BE-DD5F-BED9-4E20-0ECD70160BC0}"/>
              </a:ext>
            </a:extLst>
          </p:cNvPr>
          <p:cNvSpPr>
            <a:spLocks noGrp="1"/>
          </p:cNvSpPr>
          <p:nvPr>
            <p:ph type="ftr" sz="quarter" idx="11"/>
          </p:nvPr>
        </p:nvSpPr>
        <p:spPr/>
        <p:txBody>
          <a:bodyPr/>
          <a:lstStyle/>
          <a:p>
            <a:r>
              <a:rPr lang="en-US"/>
              <a:t>CA P J JOHNEY B.Sc FCA</a:t>
            </a:r>
          </a:p>
        </p:txBody>
      </p:sp>
      <p:sp>
        <p:nvSpPr>
          <p:cNvPr id="5" name="Slide Number Placeholder 4">
            <a:extLst>
              <a:ext uri="{FF2B5EF4-FFF2-40B4-BE49-F238E27FC236}">
                <a16:creationId xmlns:a16="http://schemas.microsoft.com/office/drawing/2014/main" id="{3F1B62A0-D281-2B08-D658-A2E5E0455323}"/>
              </a:ext>
            </a:extLst>
          </p:cNvPr>
          <p:cNvSpPr>
            <a:spLocks noGrp="1"/>
          </p:cNvSpPr>
          <p:nvPr>
            <p:ph type="sldNum" sz="quarter" idx="12"/>
          </p:nvPr>
        </p:nvSpPr>
        <p:spPr/>
        <p:txBody>
          <a:bodyPr/>
          <a:lstStyle/>
          <a:p>
            <a:fld id="{27CAFB24-C27C-4A95-A65A-B5BC303352B8}" type="slidenum">
              <a:rPr lang="en-US" smtClean="0"/>
              <a:pPr/>
              <a:t>27</a:t>
            </a:fld>
            <a:endParaRPr lang="en-US"/>
          </a:p>
        </p:txBody>
      </p:sp>
    </p:spTree>
    <p:extLst>
      <p:ext uri="{BB962C8B-B14F-4D97-AF65-F5344CB8AC3E}">
        <p14:creationId xmlns:p14="http://schemas.microsoft.com/office/powerpoint/2010/main" val="3789888835"/>
      </p:ext>
    </p:extLst>
  </p:cSld>
  <p:clrMapOvr>
    <a:masterClrMapping/>
  </p:clrMapOvr>
  <p:transition>
    <p:sndAc>
      <p:stSnd>
        <p:snd r:embed="rId2" name="bell sound ppt.wav"/>
      </p:stSnd>
    </p:sndAc>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5E245-D64C-3AFD-E06B-C4B482A6BC65}"/>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72FDAB7B-1CCB-3E19-7E4E-58FC245AFEBD}"/>
              </a:ext>
            </a:extLst>
          </p:cNvPr>
          <p:cNvSpPr>
            <a:spLocks noGrp="1"/>
          </p:cNvSpPr>
          <p:nvPr>
            <p:ph idx="1"/>
          </p:nvPr>
        </p:nvSpPr>
        <p:spPr>
          <a:xfrm>
            <a:off x="609600" y="2656703"/>
            <a:ext cx="10972800" cy="3469461"/>
          </a:xfrm>
        </p:spPr>
        <p:txBody>
          <a:bodyPr/>
          <a:lstStyle/>
          <a:p>
            <a:pPr marL="0" indent="0" algn="ctr">
              <a:buNone/>
            </a:pPr>
            <a:r>
              <a:rPr lang="en-GB" sz="4800" b="1" kern="100" dirty="0">
                <a:effectLst/>
                <a:ea typeface="Calibri" panose="020F0502020204030204" pitchFamily="34" charset="0"/>
                <a:cs typeface="Times New Roman" panose="02020603050405020304" pitchFamily="18" charset="0"/>
              </a:rPr>
              <a:t>6. MANDATORY CLAUSES</a:t>
            </a:r>
          </a:p>
          <a:p>
            <a:endParaRPr lang="en-IN" dirty="0"/>
          </a:p>
        </p:txBody>
      </p:sp>
      <p:sp>
        <p:nvSpPr>
          <p:cNvPr id="4" name="Footer Placeholder 3">
            <a:extLst>
              <a:ext uri="{FF2B5EF4-FFF2-40B4-BE49-F238E27FC236}">
                <a16:creationId xmlns:a16="http://schemas.microsoft.com/office/drawing/2014/main" id="{9EC0A746-73BE-1365-A2FA-41957CC5D41E}"/>
              </a:ext>
            </a:extLst>
          </p:cNvPr>
          <p:cNvSpPr>
            <a:spLocks noGrp="1"/>
          </p:cNvSpPr>
          <p:nvPr>
            <p:ph type="ftr" sz="quarter" idx="11"/>
          </p:nvPr>
        </p:nvSpPr>
        <p:spPr/>
        <p:txBody>
          <a:bodyPr/>
          <a:lstStyle/>
          <a:p>
            <a:r>
              <a:rPr lang="en-US"/>
              <a:t>CA P J JOHNEY B.Sc FCA</a:t>
            </a:r>
          </a:p>
        </p:txBody>
      </p:sp>
      <p:sp>
        <p:nvSpPr>
          <p:cNvPr id="5" name="Slide Number Placeholder 4">
            <a:extLst>
              <a:ext uri="{FF2B5EF4-FFF2-40B4-BE49-F238E27FC236}">
                <a16:creationId xmlns:a16="http://schemas.microsoft.com/office/drawing/2014/main" id="{66244A41-2636-176C-952B-9774F7C96543}"/>
              </a:ext>
            </a:extLst>
          </p:cNvPr>
          <p:cNvSpPr>
            <a:spLocks noGrp="1"/>
          </p:cNvSpPr>
          <p:nvPr>
            <p:ph type="sldNum" sz="quarter" idx="12"/>
          </p:nvPr>
        </p:nvSpPr>
        <p:spPr/>
        <p:txBody>
          <a:bodyPr/>
          <a:lstStyle/>
          <a:p>
            <a:fld id="{27CAFB24-C27C-4A95-A65A-B5BC303352B8}" type="slidenum">
              <a:rPr lang="en-US" smtClean="0"/>
              <a:pPr/>
              <a:t>28</a:t>
            </a:fld>
            <a:endParaRPr lang="en-US"/>
          </a:p>
        </p:txBody>
      </p:sp>
    </p:spTree>
    <p:extLst>
      <p:ext uri="{BB962C8B-B14F-4D97-AF65-F5344CB8AC3E}">
        <p14:creationId xmlns:p14="http://schemas.microsoft.com/office/powerpoint/2010/main" val="1246729110"/>
      </p:ext>
    </p:extLst>
  </p:cSld>
  <p:clrMapOvr>
    <a:masterClrMapping/>
  </p:clrMapOvr>
  <p:transition>
    <p:sndAc>
      <p:stSnd>
        <p:snd r:embed="rId2" name="bell sound ppt.wav"/>
      </p:stSnd>
    </p:sndAc>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92DD0-F1D6-07E5-8C48-AFA0C777AEBE}"/>
              </a:ext>
            </a:extLst>
          </p:cNvPr>
          <p:cNvSpPr>
            <a:spLocks noGrp="1"/>
          </p:cNvSpPr>
          <p:nvPr>
            <p:ph type="title"/>
          </p:nvPr>
        </p:nvSpPr>
        <p:spPr>
          <a:xfrm>
            <a:off x="609600" y="274638"/>
            <a:ext cx="10972800" cy="750121"/>
          </a:xfrm>
        </p:spPr>
        <p:txBody>
          <a:bodyPr>
            <a:normAutofit fontScale="90000"/>
          </a:bodyPr>
          <a:lstStyle/>
          <a:p>
            <a:r>
              <a:rPr lang="en-GB" dirty="0"/>
              <a:t>MANDATORY CLAUSES</a:t>
            </a:r>
            <a:endParaRPr lang="en-IN" dirty="0"/>
          </a:p>
        </p:txBody>
      </p:sp>
      <p:sp>
        <p:nvSpPr>
          <p:cNvPr id="3" name="Content Placeholder 2">
            <a:extLst>
              <a:ext uri="{FF2B5EF4-FFF2-40B4-BE49-F238E27FC236}">
                <a16:creationId xmlns:a16="http://schemas.microsoft.com/office/drawing/2014/main" id="{4B91280C-A03D-7658-62D4-2E1E6374B6EC}"/>
              </a:ext>
            </a:extLst>
          </p:cNvPr>
          <p:cNvSpPr>
            <a:spLocks noGrp="1"/>
          </p:cNvSpPr>
          <p:nvPr>
            <p:ph idx="1"/>
          </p:nvPr>
        </p:nvSpPr>
        <p:spPr>
          <a:xfrm>
            <a:off x="609600" y="1024759"/>
            <a:ext cx="10972800" cy="5331592"/>
          </a:xfrm>
        </p:spPr>
        <p:txBody>
          <a:bodyPr>
            <a:normAutofit/>
          </a:bodyPr>
          <a:lstStyle/>
          <a:p>
            <a:r>
              <a:rPr lang="en-GB" dirty="0"/>
              <a:t>Area of operation </a:t>
            </a:r>
          </a:p>
          <a:p>
            <a:r>
              <a:rPr lang="en-GB" dirty="0"/>
              <a:t>Dissolution</a:t>
            </a:r>
          </a:p>
          <a:p>
            <a:r>
              <a:rPr lang="en-GB" dirty="0"/>
              <a:t>Investment</a:t>
            </a:r>
          </a:p>
          <a:p>
            <a:r>
              <a:rPr lang="en-GB" dirty="0"/>
              <a:t>Audit clause</a:t>
            </a:r>
          </a:p>
          <a:p>
            <a:r>
              <a:rPr lang="en-GB" dirty="0"/>
              <a:t>Amendment</a:t>
            </a:r>
          </a:p>
          <a:p>
            <a:r>
              <a:rPr lang="en-GB" dirty="0"/>
              <a:t>Irrevocable</a:t>
            </a:r>
          </a:p>
          <a:p>
            <a:r>
              <a:rPr lang="en-GB" dirty="0"/>
              <a:t>Beneficiary</a:t>
            </a:r>
          </a:p>
          <a:p>
            <a:r>
              <a:rPr lang="en-GB" dirty="0"/>
              <a:t>Benefit of public at large</a:t>
            </a:r>
          </a:p>
          <a:p>
            <a:r>
              <a:rPr lang="en-GB" dirty="0"/>
              <a:t>Income tax clauses</a:t>
            </a:r>
          </a:p>
          <a:p>
            <a:endParaRPr lang="en-GB" dirty="0"/>
          </a:p>
          <a:p>
            <a:pPr marL="0" indent="0">
              <a:buNone/>
            </a:pPr>
            <a:endParaRPr lang="en-IN" dirty="0"/>
          </a:p>
        </p:txBody>
      </p:sp>
      <p:sp>
        <p:nvSpPr>
          <p:cNvPr id="4" name="Footer Placeholder 3">
            <a:extLst>
              <a:ext uri="{FF2B5EF4-FFF2-40B4-BE49-F238E27FC236}">
                <a16:creationId xmlns:a16="http://schemas.microsoft.com/office/drawing/2014/main" id="{8D8ECF5A-289E-4CDB-B239-E0FD7C8079BF}"/>
              </a:ext>
            </a:extLst>
          </p:cNvPr>
          <p:cNvSpPr>
            <a:spLocks noGrp="1"/>
          </p:cNvSpPr>
          <p:nvPr>
            <p:ph type="ftr" sz="quarter" idx="11"/>
          </p:nvPr>
        </p:nvSpPr>
        <p:spPr/>
        <p:txBody>
          <a:bodyPr/>
          <a:lstStyle/>
          <a:p>
            <a:r>
              <a:rPr lang="en-US"/>
              <a:t>CA P J JOHNEY B.Sc FCA</a:t>
            </a:r>
          </a:p>
        </p:txBody>
      </p:sp>
      <p:sp>
        <p:nvSpPr>
          <p:cNvPr id="5" name="Slide Number Placeholder 4">
            <a:extLst>
              <a:ext uri="{FF2B5EF4-FFF2-40B4-BE49-F238E27FC236}">
                <a16:creationId xmlns:a16="http://schemas.microsoft.com/office/drawing/2014/main" id="{966FB2EB-A5B7-733A-22A8-A91A5A20BAD1}"/>
              </a:ext>
            </a:extLst>
          </p:cNvPr>
          <p:cNvSpPr>
            <a:spLocks noGrp="1"/>
          </p:cNvSpPr>
          <p:nvPr>
            <p:ph type="sldNum" sz="quarter" idx="12"/>
          </p:nvPr>
        </p:nvSpPr>
        <p:spPr/>
        <p:txBody>
          <a:bodyPr/>
          <a:lstStyle/>
          <a:p>
            <a:fld id="{27CAFB24-C27C-4A95-A65A-B5BC303352B8}" type="slidenum">
              <a:rPr lang="en-US" smtClean="0"/>
              <a:pPr/>
              <a:t>29</a:t>
            </a:fld>
            <a:endParaRPr lang="en-US"/>
          </a:p>
        </p:txBody>
      </p:sp>
    </p:spTree>
    <p:extLst>
      <p:ext uri="{BB962C8B-B14F-4D97-AF65-F5344CB8AC3E}">
        <p14:creationId xmlns:p14="http://schemas.microsoft.com/office/powerpoint/2010/main" val="22517675"/>
      </p:ext>
    </p:extLst>
  </p:cSld>
  <p:clrMapOvr>
    <a:masterClrMapping/>
  </p:clrMapOvr>
  <p:transition>
    <p:sndAc>
      <p:stSnd>
        <p:snd r:embed="rId2" name="bell sound ppt.wav"/>
      </p:stSnd>
    </p:sndAc>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0DBD4-4DF3-2251-BC8A-B05089212C11}"/>
              </a:ext>
            </a:extLst>
          </p:cNvPr>
          <p:cNvSpPr>
            <a:spLocks noGrp="1"/>
          </p:cNvSpPr>
          <p:nvPr>
            <p:ph type="title"/>
          </p:nvPr>
        </p:nvSpPr>
        <p:spPr>
          <a:xfrm>
            <a:off x="609600" y="1139090"/>
            <a:ext cx="10972800" cy="345989"/>
          </a:xfrm>
        </p:spPr>
        <p:txBody>
          <a:bodyPr>
            <a:noAutofit/>
          </a:bodyPr>
          <a:lstStyle/>
          <a:p>
            <a:br>
              <a:rPr lang="en-GB" b="1" i="1" u="sng" dirty="0"/>
            </a:br>
            <a:r>
              <a:rPr lang="en-GB" b="1" u="sng" spc="50" dirty="0">
                <a:ln w="0"/>
                <a:solidFill>
                  <a:schemeClr val="bg2"/>
                </a:solidFill>
                <a:effectLst>
                  <a:innerShdw blurRad="63500" dist="50800" dir="13500000">
                    <a:srgbClr val="000000">
                      <a:alpha val="50000"/>
                    </a:srgbClr>
                  </a:innerShdw>
                </a:effectLst>
              </a:rPr>
              <a:t>Issues on IT Amendments and Impact on trusts</a:t>
            </a:r>
            <a:br>
              <a:rPr lang="en-GB" sz="4400" i="1" dirty="0"/>
            </a:br>
            <a:r>
              <a:rPr lang="en-GB" b="1" u="sng" spc="50" dirty="0">
                <a:ln w="0"/>
                <a:solidFill>
                  <a:schemeClr val="bg2"/>
                </a:solidFill>
                <a:effectLst>
                  <a:innerShdw blurRad="63500" dist="50800" dir="13500000">
                    <a:srgbClr val="000000">
                      <a:alpha val="50000"/>
                    </a:srgbClr>
                  </a:innerShdw>
                </a:effectLst>
              </a:rPr>
              <a:t>TOPICS</a:t>
            </a:r>
            <a:br>
              <a:rPr lang="en-GB" b="1" spc="50" dirty="0">
                <a:ln w="0"/>
                <a:solidFill>
                  <a:schemeClr val="bg2"/>
                </a:solidFill>
                <a:effectLst>
                  <a:innerShdw blurRad="63500" dist="50800" dir="13500000">
                    <a:srgbClr val="000000">
                      <a:alpha val="50000"/>
                    </a:srgbClr>
                  </a:innerShdw>
                </a:effectLst>
              </a:rPr>
            </a:br>
            <a:br>
              <a:rPr lang="en-GB" b="1" spc="50" dirty="0">
                <a:ln w="0"/>
                <a:solidFill>
                  <a:schemeClr val="bg2"/>
                </a:solidFill>
                <a:effectLst>
                  <a:innerShdw blurRad="63500" dist="50800" dir="13500000">
                    <a:srgbClr val="000000">
                      <a:alpha val="50000"/>
                    </a:srgbClr>
                  </a:innerShdw>
                </a:effectLst>
              </a:rPr>
            </a:br>
            <a:endParaRPr lang="en-IN" dirty="0"/>
          </a:p>
        </p:txBody>
      </p:sp>
      <p:sp>
        <p:nvSpPr>
          <p:cNvPr id="3" name="Content Placeholder 2">
            <a:extLst>
              <a:ext uri="{FF2B5EF4-FFF2-40B4-BE49-F238E27FC236}">
                <a16:creationId xmlns:a16="http://schemas.microsoft.com/office/drawing/2014/main" id="{12F14A52-EBDE-00C0-0004-3D4881675C9B}"/>
              </a:ext>
            </a:extLst>
          </p:cNvPr>
          <p:cNvSpPr>
            <a:spLocks noGrp="1"/>
          </p:cNvSpPr>
          <p:nvPr>
            <p:ph idx="1"/>
          </p:nvPr>
        </p:nvSpPr>
        <p:spPr>
          <a:xfrm>
            <a:off x="609600" y="1782763"/>
            <a:ext cx="10972800" cy="4938713"/>
          </a:xfrm>
        </p:spPr>
        <p:txBody>
          <a:bodyPr>
            <a:normAutofit/>
          </a:bodyPr>
          <a:lstStyle/>
          <a:p>
            <a:pPr marL="514350" indent="-514350">
              <a:buFont typeface="+mj-lt"/>
              <a:buAutoNum type="arabicPeriod"/>
            </a:pPr>
            <a:endParaRPr lang="en-GB"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2800" b="1" kern="100" dirty="0">
                <a:latin typeface="Calibri" panose="020F0502020204030204" pitchFamily="34" charset="0"/>
                <a:ea typeface="Calibri" panose="020F0502020204030204" pitchFamily="34" charset="0"/>
                <a:cs typeface="Times New Roman" panose="02020603050405020304" pitchFamily="18" charset="0"/>
              </a:rPr>
              <a:t> 9.</a:t>
            </a:r>
            <a:r>
              <a:rPr lang="en-GB" sz="2800" b="1" kern="100" dirty="0">
                <a:effectLst/>
                <a:latin typeface="Calibri" panose="020F0502020204030204" pitchFamily="34" charset="0"/>
                <a:ea typeface="Calibri" panose="020F0502020204030204" pitchFamily="34" charset="0"/>
                <a:cs typeface="Times New Roman" panose="02020603050405020304" pitchFamily="18" charset="0"/>
              </a:rPr>
              <a:t> SUPREME COURT DECISIONS </a:t>
            </a:r>
            <a:endParaRPr lang="en-GB" sz="2800" b="1" kern="1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2800" b="1" kern="100" dirty="0">
                <a:effectLst/>
                <a:latin typeface="Calibri" panose="020F0502020204030204" pitchFamily="34" charset="0"/>
                <a:ea typeface="Calibri" panose="020F0502020204030204" pitchFamily="34" charset="0"/>
                <a:cs typeface="Times New Roman" panose="02020603050405020304" pitchFamily="18" charset="0"/>
              </a:rPr>
              <a:t>10. SPECIFIED INCOME U/S 115BBI</a:t>
            </a:r>
          </a:p>
          <a:p>
            <a:pPr marL="0" indent="0">
              <a:buNone/>
            </a:pPr>
            <a:r>
              <a:rPr lang="en-GB" sz="2800" b="1" kern="100" dirty="0">
                <a:latin typeface="Calibri" panose="020F0502020204030204" pitchFamily="34" charset="0"/>
                <a:ea typeface="Calibri" panose="020F0502020204030204" pitchFamily="34" charset="0"/>
                <a:cs typeface="Times New Roman" panose="02020603050405020304" pitchFamily="18" charset="0"/>
              </a:rPr>
              <a:t>11.</a:t>
            </a:r>
            <a:r>
              <a:rPr lang="en-GB" sz="2800" b="1" dirty="0">
                <a:effectLst/>
                <a:latin typeface="Calibri" panose="020F0502020204030204" pitchFamily="34" charset="0"/>
                <a:ea typeface="Calibri" panose="020F0502020204030204" pitchFamily="34" charset="0"/>
                <a:cs typeface="Times New Roman" panose="02020603050405020304" pitchFamily="18" charset="0"/>
              </a:rPr>
              <a:t> 80G &amp; FORM 10BD</a:t>
            </a:r>
            <a:endParaRPr lang="en-GB" sz="2800" b="1" kern="1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2800" b="1" kern="100" dirty="0">
                <a:effectLst/>
                <a:latin typeface="Calibri" panose="020F0502020204030204" pitchFamily="34" charset="0"/>
                <a:ea typeface="Calibri" panose="020F0502020204030204" pitchFamily="34" charset="0"/>
                <a:cs typeface="Times New Roman" panose="02020603050405020304" pitchFamily="18" charset="0"/>
              </a:rPr>
              <a:t>12.</a:t>
            </a:r>
            <a:r>
              <a:rPr lang="en-GB" sz="2800" b="1" dirty="0">
                <a:effectLst/>
                <a:latin typeface="Calibri" panose="020F0502020204030204" pitchFamily="34" charset="0"/>
                <a:ea typeface="Calibri" panose="020F0502020204030204" pitchFamily="34" charset="0"/>
                <a:cs typeface="Times New Roman" panose="02020603050405020304" pitchFamily="18" charset="0"/>
              </a:rPr>
              <a:t> NEW PENALTIES </a:t>
            </a:r>
            <a:endParaRPr lang="en-GB" sz="2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2800" b="1" kern="100" dirty="0">
                <a:effectLst/>
                <a:latin typeface="Calibri" panose="020F0502020204030204" pitchFamily="34" charset="0"/>
                <a:ea typeface="Calibri" panose="020F0502020204030204" pitchFamily="34" charset="0"/>
                <a:cs typeface="Times New Roman" panose="02020603050405020304" pitchFamily="18" charset="0"/>
              </a:rPr>
              <a:t>13.</a:t>
            </a:r>
            <a:r>
              <a:rPr lang="en-GB" sz="2800" b="1" dirty="0">
                <a:effectLst/>
                <a:latin typeface="Calibri" panose="020F0502020204030204" pitchFamily="34" charset="0"/>
                <a:ea typeface="Calibri" panose="020F0502020204030204" pitchFamily="34" charset="0"/>
                <a:cs typeface="Times New Roman" panose="02020603050405020304" pitchFamily="18" charset="0"/>
              </a:rPr>
              <a:t> PERSONS HAVING SUBSTANITIAL INTEREST U/S 13(3) LIMIT – RS. 50,000</a:t>
            </a:r>
            <a:endParaRPr lang="en-GB" sz="2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2800" b="1" kern="100" dirty="0">
                <a:latin typeface="Calibri" panose="020F0502020204030204" pitchFamily="34" charset="0"/>
                <a:ea typeface="Calibri" panose="020F0502020204030204" pitchFamily="34" charset="0"/>
                <a:cs typeface="Times New Roman" panose="02020603050405020304" pitchFamily="18" charset="0"/>
              </a:rPr>
              <a:t>14.</a:t>
            </a:r>
            <a:r>
              <a:rPr lang="en-GB" sz="2800" b="1" dirty="0">
                <a:effectLst/>
                <a:latin typeface="Calibri" panose="020F0502020204030204" pitchFamily="34" charset="0"/>
                <a:ea typeface="Calibri" panose="020F0502020204030204" pitchFamily="34" charset="0"/>
                <a:cs typeface="Times New Roman" panose="02020603050405020304" pitchFamily="18" charset="0"/>
              </a:rPr>
              <a:t> REPAYMENT OF LOAN &amp; ELIGIBILITY FOR APPLICATION OF INCOME</a:t>
            </a:r>
            <a:r>
              <a:rPr lang="en-GB" sz="2800" b="1" kern="100" dirty="0">
                <a:latin typeface="Calibri" panose="020F0502020204030204" pitchFamily="34" charset="0"/>
                <a:ea typeface="Calibri" panose="020F0502020204030204" pitchFamily="34" charset="0"/>
                <a:cs typeface="Times New Roman" panose="02020603050405020304" pitchFamily="18" charset="0"/>
              </a:rPr>
              <a:t>.</a:t>
            </a:r>
            <a:endParaRPr lang="en-GB" sz="2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514350" indent="-514350">
              <a:buFont typeface="+mj-lt"/>
              <a:buAutoNum type="arabicPeriod"/>
            </a:pPr>
            <a:endParaRPr lang="en-IN" sz="2800" kern="100" dirty="0">
              <a:effectLst/>
              <a:ea typeface="Calibri" panose="020F0502020204030204" pitchFamily="34" charset="0"/>
              <a:cs typeface="Times New Roman" panose="02020603050405020304" pitchFamily="18" charset="0"/>
            </a:endParaRPr>
          </a:p>
          <a:p>
            <a:pPr marL="514350" indent="-514350">
              <a:buFont typeface="+mj-lt"/>
              <a:buAutoNum type="arabicPeriod"/>
            </a:pPr>
            <a:endParaRPr lang="en-GB" sz="3600" b="1" i="1" u="sng" spc="50" dirty="0">
              <a:ln w="0"/>
              <a:solidFill>
                <a:schemeClr val="bg2"/>
              </a:solidFill>
              <a:effectLst>
                <a:innerShdw blurRad="63500" dist="50800" dir="13500000">
                  <a:srgbClr val="000000">
                    <a:alpha val="50000"/>
                  </a:srgbClr>
                </a:innerShdw>
              </a:effectLst>
            </a:endParaRPr>
          </a:p>
          <a:p>
            <a:pPr marL="0" indent="0">
              <a:buNone/>
            </a:pPr>
            <a:endParaRPr lang="en-GB" sz="3600" b="1" i="1" u="sng" spc="50" dirty="0">
              <a:ln w="0"/>
              <a:solidFill>
                <a:schemeClr val="bg2"/>
              </a:solidFill>
              <a:effectLst>
                <a:innerShdw blurRad="63500" dist="50800" dir="13500000">
                  <a:srgbClr val="000000">
                    <a:alpha val="50000"/>
                  </a:srgbClr>
                </a:innerShdw>
              </a:effectLst>
            </a:endParaRPr>
          </a:p>
          <a:p>
            <a:pPr marL="514350" indent="-514350">
              <a:buFont typeface="+mj-lt"/>
              <a:buAutoNum type="arabicPeriod"/>
            </a:pPr>
            <a:endParaRPr lang="en-IN" sz="3600" i="1" dirty="0"/>
          </a:p>
        </p:txBody>
      </p:sp>
      <p:sp>
        <p:nvSpPr>
          <p:cNvPr id="4" name="Footer Placeholder 3">
            <a:extLst>
              <a:ext uri="{FF2B5EF4-FFF2-40B4-BE49-F238E27FC236}">
                <a16:creationId xmlns:a16="http://schemas.microsoft.com/office/drawing/2014/main" id="{F9DBC342-7E5A-AECD-8913-7C9B67DF5CBA}"/>
              </a:ext>
            </a:extLst>
          </p:cNvPr>
          <p:cNvSpPr>
            <a:spLocks noGrp="1"/>
          </p:cNvSpPr>
          <p:nvPr>
            <p:ph type="ftr" sz="quarter" idx="11"/>
          </p:nvPr>
        </p:nvSpPr>
        <p:spPr/>
        <p:txBody>
          <a:bodyPr/>
          <a:lstStyle/>
          <a:p>
            <a:r>
              <a:rPr lang="en-US"/>
              <a:t>CA P J JOHNEY B.Sc FCA</a:t>
            </a:r>
          </a:p>
        </p:txBody>
      </p:sp>
      <p:sp>
        <p:nvSpPr>
          <p:cNvPr id="5" name="Slide Number Placeholder 4">
            <a:extLst>
              <a:ext uri="{FF2B5EF4-FFF2-40B4-BE49-F238E27FC236}">
                <a16:creationId xmlns:a16="http://schemas.microsoft.com/office/drawing/2014/main" id="{8E04090A-1803-BCF5-ABD0-506226E4B618}"/>
              </a:ext>
            </a:extLst>
          </p:cNvPr>
          <p:cNvSpPr>
            <a:spLocks noGrp="1"/>
          </p:cNvSpPr>
          <p:nvPr>
            <p:ph type="sldNum" sz="quarter" idx="12"/>
          </p:nvPr>
        </p:nvSpPr>
        <p:spPr/>
        <p:txBody>
          <a:bodyPr/>
          <a:lstStyle/>
          <a:p>
            <a:fld id="{27CAFB24-C27C-4A95-A65A-B5BC303352B8}" type="slidenum">
              <a:rPr lang="en-US" smtClean="0"/>
              <a:pPr/>
              <a:t>3</a:t>
            </a:fld>
            <a:endParaRPr lang="en-US"/>
          </a:p>
        </p:txBody>
      </p:sp>
    </p:spTree>
    <p:extLst>
      <p:ext uri="{BB962C8B-B14F-4D97-AF65-F5344CB8AC3E}">
        <p14:creationId xmlns:p14="http://schemas.microsoft.com/office/powerpoint/2010/main" val="1509808452"/>
      </p:ext>
    </p:extLst>
  </p:cSld>
  <p:clrMapOvr>
    <a:masterClrMapping/>
  </p:clrMapOvr>
  <p:transition>
    <p:sndAc>
      <p:stSnd>
        <p:snd r:embed="rId2" name="bell sound ppt.wav"/>
      </p:stSnd>
    </p:sndAc>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C40CB-D3B9-5127-DE2C-FA3AB8E06AB9}"/>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C337F2C5-72EC-C6F3-4352-2E1A98B78652}"/>
              </a:ext>
            </a:extLst>
          </p:cNvPr>
          <p:cNvSpPr>
            <a:spLocks noGrp="1"/>
          </p:cNvSpPr>
          <p:nvPr>
            <p:ph idx="1"/>
          </p:nvPr>
        </p:nvSpPr>
        <p:spPr>
          <a:xfrm>
            <a:off x="609600" y="2224216"/>
            <a:ext cx="10972800" cy="3901948"/>
          </a:xfrm>
        </p:spPr>
        <p:txBody>
          <a:bodyPr/>
          <a:lstStyle/>
          <a:p>
            <a:pPr marL="0" indent="0" algn="ctr">
              <a:buNone/>
            </a:pPr>
            <a:r>
              <a:rPr lang="en-GB" sz="4400" b="1" kern="100" dirty="0">
                <a:effectLst/>
                <a:latin typeface="Calibri" panose="020F0502020204030204" pitchFamily="34" charset="0"/>
                <a:ea typeface="Calibri" panose="020F0502020204030204" pitchFamily="34" charset="0"/>
                <a:cs typeface="Times New Roman" panose="02020603050405020304" pitchFamily="18" charset="0"/>
              </a:rPr>
              <a:t>7. CANCELLATION OF REGISTRATION/REJECTION OF APPLICATION</a:t>
            </a:r>
          </a:p>
          <a:p>
            <a:endParaRPr lang="en-IN" dirty="0"/>
          </a:p>
        </p:txBody>
      </p:sp>
      <p:sp>
        <p:nvSpPr>
          <p:cNvPr id="4" name="Footer Placeholder 3">
            <a:extLst>
              <a:ext uri="{FF2B5EF4-FFF2-40B4-BE49-F238E27FC236}">
                <a16:creationId xmlns:a16="http://schemas.microsoft.com/office/drawing/2014/main" id="{6A4A7E36-2FF2-F543-7EEB-2C179900F337}"/>
              </a:ext>
            </a:extLst>
          </p:cNvPr>
          <p:cNvSpPr>
            <a:spLocks noGrp="1"/>
          </p:cNvSpPr>
          <p:nvPr>
            <p:ph type="ftr" sz="quarter" idx="11"/>
          </p:nvPr>
        </p:nvSpPr>
        <p:spPr/>
        <p:txBody>
          <a:bodyPr/>
          <a:lstStyle/>
          <a:p>
            <a:r>
              <a:rPr lang="en-US"/>
              <a:t>CA P J JOHNEY B.Sc FCA</a:t>
            </a:r>
          </a:p>
        </p:txBody>
      </p:sp>
      <p:sp>
        <p:nvSpPr>
          <p:cNvPr id="5" name="Slide Number Placeholder 4">
            <a:extLst>
              <a:ext uri="{FF2B5EF4-FFF2-40B4-BE49-F238E27FC236}">
                <a16:creationId xmlns:a16="http://schemas.microsoft.com/office/drawing/2014/main" id="{03F29152-CE5A-CADE-E544-CF4E39D6835F}"/>
              </a:ext>
            </a:extLst>
          </p:cNvPr>
          <p:cNvSpPr>
            <a:spLocks noGrp="1"/>
          </p:cNvSpPr>
          <p:nvPr>
            <p:ph type="sldNum" sz="quarter" idx="12"/>
          </p:nvPr>
        </p:nvSpPr>
        <p:spPr/>
        <p:txBody>
          <a:bodyPr/>
          <a:lstStyle/>
          <a:p>
            <a:fld id="{27CAFB24-C27C-4A95-A65A-B5BC303352B8}" type="slidenum">
              <a:rPr lang="en-US" smtClean="0"/>
              <a:pPr/>
              <a:t>30</a:t>
            </a:fld>
            <a:endParaRPr lang="en-US"/>
          </a:p>
        </p:txBody>
      </p:sp>
    </p:spTree>
    <p:extLst>
      <p:ext uri="{BB962C8B-B14F-4D97-AF65-F5344CB8AC3E}">
        <p14:creationId xmlns:p14="http://schemas.microsoft.com/office/powerpoint/2010/main" val="1116235349"/>
      </p:ext>
    </p:extLst>
  </p:cSld>
  <p:clrMapOvr>
    <a:masterClrMapping/>
  </p:clrMapOvr>
  <p:transition>
    <p:sndAc>
      <p:stSnd>
        <p:snd r:embed="rId2" name="bell sound ppt.wav"/>
      </p:stSnd>
    </p:sndAc>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1778E-3C25-28A0-E819-47A8F65B807E}"/>
              </a:ext>
            </a:extLst>
          </p:cNvPr>
          <p:cNvSpPr>
            <a:spLocks noGrp="1"/>
          </p:cNvSpPr>
          <p:nvPr>
            <p:ph type="title"/>
          </p:nvPr>
        </p:nvSpPr>
        <p:spPr/>
        <p:txBody>
          <a:bodyPr>
            <a:normAutofit fontScale="90000"/>
          </a:bodyPr>
          <a:lstStyle/>
          <a:p>
            <a:r>
              <a:rPr lang="en-US" sz="4400" i="0" dirty="0">
                <a:solidFill>
                  <a:schemeClr val="bg1">
                    <a:lumMod val="85000"/>
                  </a:schemeClr>
                </a:solidFill>
                <a:effectLst>
                  <a:outerShdw blurRad="38100" dist="38100" dir="2700000" algn="tl">
                    <a:srgbClr val="000000">
                      <a:alpha val="43137"/>
                    </a:srgbClr>
                  </a:outerShdw>
                </a:effectLst>
                <a:latin typeface="Arial Black" panose="020B0A04020102020204" pitchFamily="34" charset="0"/>
                <a:cs typeface="Times New Roman" panose="02020603050405020304" pitchFamily="18" charset="0"/>
              </a:rPr>
              <a:t>Cancellation of Registration U/sec.12AB</a:t>
            </a:r>
            <a:endParaRPr lang="en-IN" dirty="0">
              <a:solidFill>
                <a:schemeClr val="bg1">
                  <a:lumMod val="85000"/>
                </a:schemeClr>
              </a:solidFill>
            </a:endParaRPr>
          </a:p>
        </p:txBody>
      </p:sp>
      <p:sp>
        <p:nvSpPr>
          <p:cNvPr id="3" name="Content Placeholder 2">
            <a:extLst>
              <a:ext uri="{FF2B5EF4-FFF2-40B4-BE49-F238E27FC236}">
                <a16:creationId xmlns:a16="http://schemas.microsoft.com/office/drawing/2014/main" id="{53A72EEB-8885-A20A-FE47-6B11859797E7}"/>
              </a:ext>
            </a:extLst>
          </p:cNvPr>
          <p:cNvSpPr>
            <a:spLocks noGrp="1"/>
          </p:cNvSpPr>
          <p:nvPr>
            <p:ph idx="1"/>
          </p:nvPr>
        </p:nvSpPr>
        <p:spPr/>
        <p:txBody>
          <a:bodyPr>
            <a:normAutofit fontScale="85000" lnSpcReduction="20000"/>
          </a:bodyPr>
          <a:lstStyle/>
          <a:p>
            <a:pPr marL="452628" indent="-342900" algn="just">
              <a:buFont typeface="+mj-lt"/>
              <a:buAutoNum type="arabicPeriod"/>
            </a:pPr>
            <a:r>
              <a:rPr lang="en-US" sz="3200" dirty="0">
                <a:latin typeface="Bookman Old Style" pitchFamily="18" charset="0"/>
                <a:cs typeface="Times New Roman" panose="02020603050405020304" pitchFamily="18" charset="0"/>
              </a:rPr>
              <a:t>“ </a:t>
            </a:r>
            <a:r>
              <a:rPr lang="en-US" sz="3200" dirty="0">
                <a:solidFill>
                  <a:srgbClr val="FF0000"/>
                </a:solidFill>
                <a:latin typeface="Bookman Old Style" pitchFamily="18" charset="0"/>
                <a:cs typeface="Times New Roman" panose="02020603050405020304" pitchFamily="18" charset="0"/>
              </a:rPr>
              <a:t>Specified violation</a:t>
            </a:r>
            <a:r>
              <a:rPr lang="en-US" sz="3200" dirty="0">
                <a:latin typeface="Bookman Old Style" pitchFamily="18" charset="0"/>
                <a:cs typeface="Times New Roman" panose="02020603050405020304" pitchFamily="18" charset="0"/>
              </a:rPr>
              <a:t>” u/sec.12AB(4)(a)&amp;(b)</a:t>
            </a:r>
          </a:p>
          <a:p>
            <a:pPr marL="452628" indent="-342900" algn="just">
              <a:buAutoNum type="arabicPeriod"/>
            </a:pPr>
            <a:r>
              <a:rPr lang="en-US" sz="3200" dirty="0">
                <a:latin typeface="Bookman Old Style" pitchFamily="18" charset="0"/>
                <a:cs typeface="Times New Roman" panose="02020603050405020304" pitchFamily="18" charset="0"/>
              </a:rPr>
              <a:t>     Sec 143(3) reference by A.O. that violation is found</a:t>
            </a:r>
          </a:p>
          <a:p>
            <a:pPr marL="452628" indent="-342900" algn="just">
              <a:buAutoNum type="arabicPeriod"/>
            </a:pPr>
            <a:r>
              <a:rPr lang="en-US" sz="3200" dirty="0">
                <a:latin typeface="Bookman Old Style" pitchFamily="18" charset="0"/>
                <a:cs typeface="Times New Roman" panose="02020603050405020304" pitchFamily="18" charset="0"/>
              </a:rPr>
              <a:t>     Risk management strategy selection</a:t>
            </a:r>
          </a:p>
          <a:p>
            <a:pPr marL="452628" indent="-342900" algn="just">
              <a:buAutoNum type="arabicPeriod"/>
            </a:pPr>
            <a:r>
              <a:rPr lang="en-US" sz="3200" b="1" dirty="0">
                <a:latin typeface="Bookman Old Style" pitchFamily="18" charset="0"/>
                <a:cs typeface="Times New Roman" panose="02020603050405020304" pitchFamily="18" charset="0"/>
              </a:rPr>
              <a:t>     Consequence of cancellation</a:t>
            </a:r>
            <a:r>
              <a:rPr lang="en-US" sz="3200" dirty="0">
                <a:latin typeface="Bookman Old Style" pitchFamily="18" charset="0"/>
                <a:cs typeface="Times New Roman" panose="02020603050405020304" pitchFamily="18" charset="0"/>
              </a:rPr>
              <a:t> w.e.f 01-04-2022</a:t>
            </a:r>
          </a:p>
          <a:p>
            <a:pPr marL="452628" indent="-342900" algn="just">
              <a:buNone/>
            </a:pPr>
            <a:r>
              <a:rPr lang="en-US" sz="3200" dirty="0">
                <a:latin typeface="Bookman Old Style" pitchFamily="18" charset="0"/>
                <a:cs typeface="Times New Roman" panose="02020603050405020304" pitchFamily="18" charset="0"/>
              </a:rPr>
              <a:t>        a) No sec.11 exemption</a:t>
            </a:r>
          </a:p>
          <a:p>
            <a:pPr marL="452628" indent="-342900" algn="just">
              <a:buNone/>
            </a:pPr>
            <a:r>
              <a:rPr lang="en-US" sz="3200" dirty="0">
                <a:latin typeface="Bookman Old Style" pitchFamily="18" charset="0"/>
                <a:cs typeface="Times New Roman" panose="02020603050405020304" pitchFamily="18" charset="0"/>
              </a:rPr>
              <a:t>        b) sec.56(2)(x) applicable –</a:t>
            </a:r>
            <a:r>
              <a:rPr lang="en-US" sz="3200" dirty="0" err="1">
                <a:latin typeface="Bookman Old Style" pitchFamily="18" charset="0"/>
                <a:cs typeface="Times New Roman" panose="02020603050405020304" pitchFamily="18" charset="0"/>
              </a:rPr>
              <a:t>i</a:t>
            </a:r>
            <a:r>
              <a:rPr lang="en-US" sz="3200" dirty="0">
                <a:latin typeface="Bookman Old Style" pitchFamily="18" charset="0"/>
                <a:cs typeface="Times New Roman" panose="02020603050405020304" pitchFamily="18" charset="0"/>
              </a:rPr>
              <a:t>) corpus Donation  taxable. </a:t>
            </a:r>
          </a:p>
          <a:p>
            <a:pPr marL="452628" indent="-342900" algn="just">
              <a:buNone/>
            </a:pPr>
            <a:r>
              <a:rPr lang="en-US" sz="3200" dirty="0">
                <a:latin typeface="Bookman Old Style" pitchFamily="18" charset="0"/>
                <a:cs typeface="Times New Roman" panose="02020603050405020304" pitchFamily="18" charset="0"/>
              </a:rPr>
              <a:t>                                                 ii) </a:t>
            </a:r>
            <a:r>
              <a:rPr lang="en-US" sz="3200" dirty="0" err="1">
                <a:latin typeface="Bookman Old Style" pitchFamily="18" charset="0"/>
                <a:cs typeface="Times New Roman" panose="02020603050405020304" pitchFamily="18" charset="0"/>
              </a:rPr>
              <a:t>Donee</a:t>
            </a:r>
            <a:r>
              <a:rPr lang="en-US" sz="3200" dirty="0">
                <a:latin typeface="Bookman Old Style" pitchFamily="18" charset="0"/>
                <a:cs typeface="Times New Roman" panose="02020603050405020304" pitchFamily="18" charset="0"/>
              </a:rPr>
              <a:t> loses exemption</a:t>
            </a:r>
          </a:p>
          <a:p>
            <a:pPr marL="452628" indent="-342900" algn="just">
              <a:buNone/>
            </a:pPr>
            <a:r>
              <a:rPr lang="en-US" sz="3200" dirty="0">
                <a:latin typeface="Bookman Old Style" pitchFamily="18" charset="0"/>
                <a:cs typeface="Times New Roman" panose="02020603050405020304" pitchFamily="18" charset="0"/>
              </a:rPr>
              <a:t>        c) No 80G </a:t>
            </a:r>
          </a:p>
          <a:p>
            <a:pPr marL="452628" indent="-342900" algn="just">
              <a:buNone/>
            </a:pPr>
            <a:r>
              <a:rPr lang="en-US" sz="3200" dirty="0">
                <a:latin typeface="Bookman Old Style" pitchFamily="18" charset="0"/>
                <a:cs typeface="Times New Roman" panose="02020603050405020304" pitchFamily="18" charset="0"/>
              </a:rPr>
              <a:t>        d) Exit tax u/sec.115TD at MMR on FMV of assets over  </a:t>
            </a:r>
          </a:p>
          <a:p>
            <a:pPr marL="452628" indent="-342900" algn="just">
              <a:buNone/>
            </a:pPr>
            <a:r>
              <a:rPr lang="en-US" sz="3200" dirty="0">
                <a:latin typeface="Bookman Old Style" pitchFamily="18" charset="0"/>
                <a:cs typeface="Times New Roman" panose="02020603050405020304" pitchFamily="18" charset="0"/>
              </a:rPr>
              <a:t>                                                                          liabilities</a:t>
            </a:r>
          </a:p>
          <a:p>
            <a:pPr marL="0" indent="0">
              <a:buNone/>
            </a:pPr>
            <a:endParaRPr lang="en-IN" dirty="0"/>
          </a:p>
        </p:txBody>
      </p:sp>
      <p:sp>
        <p:nvSpPr>
          <p:cNvPr id="4" name="Footer Placeholder 3">
            <a:extLst>
              <a:ext uri="{FF2B5EF4-FFF2-40B4-BE49-F238E27FC236}">
                <a16:creationId xmlns:a16="http://schemas.microsoft.com/office/drawing/2014/main" id="{D5D0F1CD-DCC5-3CB8-A1D5-F05A1F564CF0}"/>
              </a:ext>
            </a:extLst>
          </p:cNvPr>
          <p:cNvSpPr>
            <a:spLocks noGrp="1"/>
          </p:cNvSpPr>
          <p:nvPr>
            <p:ph type="ftr" sz="quarter" idx="11"/>
          </p:nvPr>
        </p:nvSpPr>
        <p:spPr/>
        <p:txBody>
          <a:bodyPr/>
          <a:lstStyle/>
          <a:p>
            <a:r>
              <a:rPr lang="en-US"/>
              <a:t>CA P J JOHNEY B.Sc FCA</a:t>
            </a:r>
          </a:p>
        </p:txBody>
      </p:sp>
      <p:sp>
        <p:nvSpPr>
          <p:cNvPr id="5" name="Slide Number Placeholder 4">
            <a:extLst>
              <a:ext uri="{FF2B5EF4-FFF2-40B4-BE49-F238E27FC236}">
                <a16:creationId xmlns:a16="http://schemas.microsoft.com/office/drawing/2014/main" id="{E07D0212-382A-6731-B8CD-F8E0F39C41E7}"/>
              </a:ext>
            </a:extLst>
          </p:cNvPr>
          <p:cNvSpPr>
            <a:spLocks noGrp="1"/>
          </p:cNvSpPr>
          <p:nvPr>
            <p:ph type="sldNum" sz="quarter" idx="12"/>
          </p:nvPr>
        </p:nvSpPr>
        <p:spPr/>
        <p:txBody>
          <a:bodyPr/>
          <a:lstStyle/>
          <a:p>
            <a:fld id="{27CAFB24-C27C-4A95-A65A-B5BC303352B8}" type="slidenum">
              <a:rPr lang="en-US" smtClean="0"/>
              <a:pPr/>
              <a:t>31</a:t>
            </a:fld>
            <a:endParaRPr lang="en-US"/>
          </a:p>
        </p:txBody>
      </p:sp>
    </p:spTree>
    <p:extLst>
      <p:ext uri="{BB962C8B-B14F-4D97-AF65-F5344CB8AC3E}">
        <p14:creationId xmlns:p14="http://schemas.microsoft.com/office/powerpoint/2010/main" val="448757868"/>
      </p:ext>
    </p:extLst>
  </p:cSld>
  <p:clrMapOvr>
    <a:masterClrMapping/>
  </p:clrMapOvr>
  <p:transition>
    <p:sndAc>
      <p:stSnd>
        <p:snd r:embed="rId2" name="bell sound ppt.wav"/>
      </p:stSnd>
    </p:sndAc>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Content Placeholder 5">
            <a:extLst>
              <a:ext uri="{FF2B5EF4-FFF2-40B4-BE49-F238E27FC236}">
                <a16:creationId xmlns:a16="http://schemas.microsoft.com/office/drawing/2014/main" id="{0FBB2A9D-3F2D-C636-0E84-739B9264EC2E}"/>
              </a:ext>
            </a:extLst>
          </p:cNvPr>
          <p:cNvPicPr>
            <a:picLocks noGrp="1" noChangeAspect="1"/>
          </p:cNvPicPr>
          <p:nvPr>
            <p:ph idx="1"/>
          </p:nvPr>
        </p:nvPicPr>
        <p:blipFill rotWithShape="1">
          <a:blip r:embed="rId3"/>
          <a:srcRect b="5965"/>
          <a:stretch/>
        </p:blipFill>
        <p:spPr>
          <a:xfrm>
            <a:off x="20" y="0"/>
            <a:ext cx="12191980" cy="6895071"/>
          </a:xfrm>
          <a:prstGeom prst="rect">
            <a:avLst/>
          </a:prstGeom>
        </p:spPr>
      </p:pic>
      <p:sp>
        <p:nvSpPr>
          <p:cNvPr id="4" name="Footer Placeholder 3">
            <a:extLst>
              <a:ext uri="{FF2B5EF4-FFF2-40B4-BE49-F238E27FC236}">
                <a16:creationId xmlns:a16="http://schemas.microsoft.com/office/drawing/2014/main" id="{675D94D8-C6A7-8524-480F-61E7FB30612E}"/>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CA P J JOHNEY B.Sc FCA</a:t>
            </a:r>
          </a:p>
        </p:txBody>
      </p:sp>
      <p:sp>
        <p:nvSpPr>
          <p:cNvPr id="5" name="Slide Number Placeholder 4">
            <a:extLst>
              <a:ext uri="{FF2B5EF4-FFF2-40B4-BE49-F238E27FC236}">
                <a16:creationId xmlns:a16="http://schemas.microsoft.com/office/drawing/2014/main" id="{0A5D72C0-2665-E074-2EDE-532BA2C8DA87}"/>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27CAFB24-C27C-4A95-A65A-B5BC303352B8}" type="slidenum">
              <a:rPr lang="en-US">
                <a:solidFill>
                  <a:srgbClr val="FFFFFF"/>
                </a:solidFill>
              </a:rPr>
              <a:pPr>
                <a:spcAft>
                  <a:spcPts val="600"/>
                </a:spcAft>
              </a:pPr>
              <a:t>32</a:t>
            </a:fld>
            <a:endParaRPr lang="en-US">
              <a:solidFill>
                <a:srgbClr val="FFFFFF"/>
              </a:solidFill>
            </a:endParaRPr>
          </a:p>
        </p:txBody>
      </p:sp>
    </p:spTree>
    <p:extLst>
      <p:ext uri="{BB962C8B-B14F-4D97-AF65-F5344CB8AC3E}">
        <p14:creationId xmlns:p14="http://schemas.microsoft.com/office/powerpoint/2010/main" val="3863485963"/>
      </p:ext>
    </p:extLst>
  </p:cSld>
  <p:clrMapOvr>
    <a:masterClrMapping/>
  </p:clrMapOvr>
  <p:transition>
    <p:sndAc>
      <p:stSnd>
        <p:snd r:embed="rId2" name="bell sound ppt.wav"/>
      </p:stSnd>
    </p:sndAc>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FCE84-D79F-09A9-D874-F066EFB5F146}"/>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39953F82-CC55-83B5-98F3-1B11D5DA05B3}"/>
              </a:ext>
            </a:extLst>
          </p:cNvPr>
          <p:cNvSpPr>
            <a:spLocks noGrp="1"/>
          </p:cNvSpPr>
          <p:nvPr>
            <p:ph idx="1"/>
          </p:nvPr>
        </p:nvSpPr>
        <p:spPr>
          <a:xfrm>
            <a:off x="609600" y="2508422"/>
            <a:ext cx="10972800" cy="3617742"/>
          </a:xfrm>
        </p:spPr>
        <p:txBody>
          <a:bodyPr/>
          <a:lstStyle/>
          <a:p>
            <a:pPr marL="0" indent="0" algn="ctr">
              <a:buNone/>
            </a:pPr>
            <a:r>
              <a:rPr lang="en-GB" sz="4800" b="1" kern="100" dirty="0">
                <a:latin typeface="Calibri" panose="020F0502020204030204" pitchFamily="34" charset="0"/>
                <a:ea typeface="Calibri" panose="020F0502020204030204" pitchFamily="34" charset="0"/>
                <a:cs typeface="Times New Roman" panose="02020603050405020304" pitchFamily="18" charset="0"/>
              </a:rPr>
              <a:t>8</a:t>
            </a:r>
            <a:r>
              <a:rPr lang="en-GB" sz="4800" b="1" kern="100" dirty="0">
                <a:effectLst/>
                <a:latin typeface="Calibri" panose="020F0502020204030204" pitchFamily="34" charset="0"/>
                <a:ea typeface="Calibri" panose="020F0502020204030204" pitchFamily="34" charset="0"/>
                <a:cs typeface="Times New Roman" panose="02020603050405020304" pitchFamily="18" charset="0"/>
              </a:rPr>
              <a:t>. APPLICATION OF INCOME</a:t>
            </a:r>
            <a:endParaRPr lang="en-IN" sz="4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
        <p:nvSpPr>
          <p:cNvPr id="4" name="Footer Placeholder 3">
            <a:extLst>
              <a:ext uri="{FF2B5EF4-FFF2-40B4-BE49-F238E27FC236}">
                <a16:creationId xmlns:a16="http://schemas.microsoft.com/office/drawing/2014/main" id="{86B7DC42-77A7-06A5-8169-0FA56E1BA3A2}"/>
              </a:ext>
            </a:extLst>
          </p:cNvPr>
          <p:cNvSpPr>
            <a:spLocks noGrp="1"/>
          </p:cNvSpPr>
          <p:nvPr>
            <p:ph type="ftr" sz="quarter" idx="11"/>
          </p:nvPr>
        </p:nvSpPr>
        <p:spPr/>
        <p:txBody>
          <a:bodyPr/>
          <a:lstStyle/>
          <a:p>
            <a:r>
              <a:rPr lang="en-US"/>
              <a:t>CA P J JOHNEY B.Sc FCA</a:t>
            </a:r>
          </a:p>
        </p:txBody>
      </p:sp>
      <p:sp>
        <p:nvSpPr>
          <p:cNvPr id="5" name="Slide Number Placeholder 4">
            <a:extLst>
              <a:ext uri="{FF2B5EF4-FFF2-40B4-BE49-F238E27FC236}">
                <a16:creationId xmlns:a16="http://schemas.microsoft.com/office/drawing/2014/main" id="{151AA691-196A-1B66-D452-AA845E09082D}"/>
              </a:ext>
            </a:extLst>
          </p:cNvPr>
          <p:cNvSpPr>
            <a:spLocks noGrp="1"/>
          </p:cNvSpPr>
          <p:nvPr>
            <p:ph type="sldNum" sz="quarter" idx="12"/>
          </p:nvPr>
        </p:nvSpPr>
        <p:spPr/>
        <p:txBody>
          <a:bodyPr/>
          <a:lstStyle/>
          <a:p>
            <a:fld id="{27CAFB24-C27C-4A95-A65A-B5BC303352B8}" type="slidenum">
              <a:rPr lang="en-US" smtClean="0"/>
              <a:pPr/>
              <a:t>33</a:t>
            </a:fld>
            <a:endParaRPr lang="en-US"/>
          </a:p>
        </p:txBody>
      </p:sp>
    </p:spTree>
    <p:extLst>
      <p:ext uri="{BB962C8B-B14F-4D97-AF65-F5344CB8AC3E}">
        <p14:creationId xmlns:p14="http://schemas.microsoft.com/office/powerpoint/2010/main" val="246728487"/>
      </p:ext>
    </p:extLst>
  </p:cSld>
  <p:clrMapOvr>
    <a:masterClrMapping/>
  </p:clrMapOvr>
  <p:transition>
    <p:sndAc>
      <p:stSnd>
        <p:snd r:embed="rId2" name="bell sound ppt.wav"/>
      </p:stSnd>
    </p:sndAc>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23069-E6AA-DEC8-4485-8FC0D581B278}"/>
              </a:ext>
            </a:extLst>
          </p:cNvPr>
          <p:cNvSpPr>
            <a:spLocks noGrp="1"/>
          </p:cNvSpPr>
          <p:nvPr>
            <p:ph type="title"/>
          </p:nvPr>
        </p:nvSpPr>
        <p:spPr>
          <a:xfrm>
            <a:off x="609600" y="-98854"/>
            <a:ext cx="10972800" cy="1346886"/>
          </a:xfrm>
        </p:spPr>
        <p:txBody>
          <a:bodyPr>
            <a:normAutofit/>
          </a:bodyPr>
          <a:lstStyle/>
          <a:p>
            <a:r>
              <a:rPr lang="en-GB" dirty="0"/>
              <a:t>Application of income </a:t>
            </a:r>
            <a:endParaRPr lang="en-IN" dirty="0"/>
          </a:p>
        </p:txBody>
      </p:sp>
      <p:sp>
        <p:nvSpPr>
          <p:cNvPr id="3" name="Content Placeholder 2">
            <a:extLst>
              <a:ext uri="{FF2B5EF4-FFF2-40B4-BE49-F238E27FC236}">
                <a16:creationId xmlns:a16="http://schemas.microsoft.com/office/drawing/2014/main" id="{2642437F-5987-8672-5F5B-5881C3D4F8EC}"/>
              </a:ext>
            </a:extLst>
          </p:cNvPr>
          <p:cNvSpPr>
            <a:spLocks noGrp="1"/>
          </p:cNvSpPr>
          <p:nvPr>
            <p:ph idx="1"/>
          </p:nvPr>
        </p:nvSpPr>
        <p:spPr>
          <a:xfrm>
            <a:off x="609600" y="1248032"/>
            <a:ext cx="10972800" cy="4878132"/>
          </a:xfrm>
        </p:spPr>
        <p:txBody>
          <a:bodyPr/>
          <a:lstStyle/>
          <a:p>
            <a:pPr>
              <a:buFont typeface="Wingdings" panose="05000000000000000000" pitchFamily="2" charset="2"/>
              <a:buChar char="v"/>
            </a:pPr>
            <a:r>
              <a:rPr lang="en-GB" dirty="0"/>
              <a:t>Donation given by a charitable /religious trust to another charitable /religious trust is treated as “ application of income for the donor trust.</a:t>
            </a:r>
          </a:p>
          <a:p>
            <a:pPr>
              <a:buFont typeface="Wingdings" panose="05000000000000000000" pitchFamily="2" charset="2"/>
              <a:buChar char="v"/>
            </a:pPr>
            <a:r>
              <a:rPr lang="en-GB" dirty="0"/>
              <a:t>Sec. 11(2) provides that where 85% of the income is not applied  or is not deemed to have been applied  to charitable or religious purposes but is accumulated or set apart</a:t>
            </a:r>
          </a:p>
          <a:p>
            <a:pPr>
              <a:buFont typeface="Wingdings" panose="05000000000000000000" pitchFamily="2" charset="2"/>
              <a:buChar char="v"/>
            </a:pPr>
            <a:r>
              <a:rPr lang="en-GB" dirty="0"/>
              <a:t>The accumulated shortfall should use for religious or charitable purposes within the next 5 years. </a:t>
            </a:r>
          </a:p>
          <a:p>
            <a:pPr>
              <a:buFont typeface="Wingdings" panose="05000000000000000000" pitchFamily="2" charset="2"/>
              <a:buChar char="v"/>
            </a:pPr>
            <a:endParaRPr lang="en-IN" dirty="0"/>
          </a:p>
        </p:txBody>
      </p:sp>
      <p:sp>
        <p:nvSpPr>
          <p:cNvPr id="4" name="Footer Placeholder 3">
            <a:extLst>
              <a:ext uri="{FF2B5EF4-FFF2-40B4-BE49-F238E27FC236}">
                <a16:creationId xmlns:a16="http://schemas.microsoft.com/office/drawing/2014/main" id="{F130B29E-04CE-4EA1-2C27-11C103A6F49B}"/>
              </a:ext>
            </a:extLst>
          </p:cNvPr>
          <p:cNvSpPr>
            <a:spLocks noGrp="1"/>
          </p:cNvSpPr>
          <p:nvPr>
            <p:ph type="ftr" sz="quarter" idx="11"/>
          </p:nvPr>
        </p:nvSpPr>
        <p:spPr/>
        <p:txBody>
          <a:bodyPr/>
          <a:lstStyle/>
          <a:p>
            <a:r>
              <a:rPr lang="en-US"/>
              <a:t>CA P J JOHNEY B.Sc FCA</a:t>
            </a:r>
          </a:p>
        </p:txBody>
      </p:sp>
      <p:sp>
        <p:nvSpPr>
          <p:cNvPr id="5" name="Slide Number Placeholder 4">
            <a:extLst>
              <a:ext uri="{FF2B5EF4-FFF2-40B4-BE49-F238E27FC236}">
                <a16:creationId xmlns:a16="http://schemas.microsoft.com/office/drawing/2014/main" id="{E1967E14-4597-A2C9-509C-17F9363381AD}"/>
              </a:ext>
            </a:extLst>
          </p:cNvPr>
          <p:cNvSpPr>
            <a:spLocks noGrp="1"/>
          </p:cNvSpPr>
          <p:nvPr>
            <p:ph type="sldNum" sz="quarter" idx="12"/>
          </p:nvPr>
        </p:nvSpPr>
        <p:spPr/>
        <p:txBody>
          <a:bodyPr/>
          <a:lstStyle/>
          <a:p>
            <a:fld id="{27CAFB24-C27C-4A95-A65A-B5BC303352B8}" type="slidenum">
              <a:rPr lang="en-US" smtClean="0"/>
              <a:pPr/>
              <a:t>34</a:t>
            </a:fld>
            <a:endParaRPr lang="en-US"/>
          </a:p>
        </p:txBody>
      </p:sp>
    </p:spTree>
    <p:extLst>
      <p:ext uri="{BB962C8B-B14F-4D97-AF65-F5344CB8AC3E}">
        <p14:creationId xmlns:p14="http://schemas.microsoft.com/office/powerpoint/2010/main" val="3598360775"/>
      </p:ext>
    </p:extLst>
  </p:cSld>
  <p:clrMapOvr>
    <a:masterClrMapping/>
  </p:clrMapOvr>
  <p:transition>
    <p:sndAc>
      <p:stSnd>
        <p:snd r:embed="rId2" name="bell sound ppt.wav"/>
      </p:stSnd>
    </p:sndAc>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FD2A2-930E-3EB0-8C35-6FD055F91ABE}"/>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FBBBA165-EBD0-7190-B33D-2A85324FCB3C}"/>
              </a:ext>
            </a:extLst>
          </p:cNvPr>
          <p:cNvSpPr>
            <a:spLocks noGrp="1"/>
          </p:cNvSpPr>
          <p:nvPr>
            <p:ph idx="1"/>
          </p:nvPr>
        </p:nvSpPr>
        <p:spPr>
          <a:xfrm>
            <a:off x="226540" y="2780270"/>
            <a:ext cx="10972800" cy="3369706"/>
          </a:xfrm>
        </p:spPr>
        <p:txBody>
          <a:bodyPr>
            <a:normAutofit/>
          </a:bodyPr>
          <a:lstStyle/>
          <a:p>
            <a:pPr marL="0" indent="0" algn="ctr">
              <a:buNone/>
            </a:pPr>
            <a:r>
              <a:rPr lang="en-GB" sz="4400" b="1" kern="100" dirty="0">
                <a:latin typeface="Calibri" panose="020F0502020204030204" pitchFamily="34" charset="0"/>
                <a:ea typeface="Calibri" panose="020F0502020204030204" pitchFamily="34" charset="0"/>
                <a:cs typeface="Times New Roman" panose="02020603050405020304" pitchFamily="18" charset="0"/>
              </a:rPr>
              <a:t>9</a:t>
            </a:r>
            <a:r>
              <a:rPr lang="en-GB" sz="4400" b="1" kern="100" dirty="0">
                <a:effectLst/>
                <a:latin typeface="Calibri" panose="020F0502020204030204" pitchFamily="34" charset="0"/>
                <a:ea typeface="Calibri" panose="020F0502020204030204" pitchFamily="34" charset="0"/>
                <a:cs typeface="Times New Roman" panose="02020603050405020304" pitchFamily="18" charset="0"/>
              </a:rPr>
              <a:t>. SUPREME COURT DECISIONS</a:t>
            </a:r>
            <a:endParaRPr lang="en-IN" sz="4400" dirty="0"/>
          </a:p>
        </p:txBody>
      </p:sp>
      <p:sp>
        <p:nvSpPr>
          <p:cNvPr id="4" name="Footer Placeholder 3">
            <a:extLst>
              <a:ext uri="{FF2B5EF4-FFF2-40B4-BE49-F238E27FC236}">
                <a16:creationId xmlns:a16="http://schemas.microsoft.com/office/drawing/2014/main" id="{DA706FB7-5E1B-BCEA-CD9E-33115E8A2C81}"/>
              </a:ext>
            </a:extLst>
          </p:cNvPr>
          <p:cNvSpPr>
            <a:spLocks noGrp="1"/>
          </p:cNvSpPr>
          <p:nvPr>
            <p:ph type="ftr" sz="quarter" idx="11"/>
          </p:nvPr>
        </p:nvSpPr>
        <p:spPr/>
        <p:txBody>
          <a:bodyPr/>
          <a:lstStyle/>
          <a:p>
            <a:r>
              <a:rPr lang="en-US"/>
              <a:t>CA P J JOHNEY B.Sc FCA</a:t>
            </a:r>
          </a:p>
        </p:txBody>
      </p:sp>
      <p:sp>
        <p:nvSpPr>
          <p:cNvPr id="5" name="Slide Number Placeholder 4">
            <a:extLst>
              <a:ext uri="{FF2B5EF4-FFF2-40B4-BE49-F238E27FC236}">
                <a16:creationId xmlns:a16="http://schemas.microsoft.com/office/drawing/2014/main" id="{5AE639AB-21F1-B6B6-AFB2-A05082269BB8}"/>
              </a:ext>
            </a:extLst>
          </p:cNvPr>
          <p:cNvSpPr>
            <a:spLocks noGrp="1"/>
          </p:cNvSpPr>
          <p:nvPr>
            <p:ph type="sldNum" sz="quarter" idx="12"/>
          </p:nvPr>
        </p:nvSpPr>
        <p:spPr/>
        <p:txBody>
          <a:bodyPr/>
          <a:lstStyle/>
          <a:p>
            <a:fld id="{27CAFB24-C27C-4A95-A65A-B5BC303352B8}" type="slidenum">
              <a:rPr lang="en-US" smtClean="0"/>
              <a:pPr/>
              <a:t>35</a:t>
            </a:fld>
            <a:endParaRPr lang="en-US"/>
          </a:p>
        </p:txBody>
      </p:sp>
    </p:spTree>
    <p:extLst>
      <p:ext uri="{BB962C8B-B14F-4D97-AF65-F5344CB8AC3E}">
        <p14:creationId xmlns:p14="http://schemas.microsoft.com/office/powerpoint/2010/main" val="669880751"/>
      </p:ext>
    </p:extLst>
  </p:cSld>
  <p:clrMapOvr>
    <a:masterClrMapping/>
  </p:clrMapOvr>
  <p:transition>
    <p:sndAc>
      <p:stSnd>
        <p:snd r:embed="rId2" name="bell sound ppt.wav"/>
      </p:stSnd>
    </p:sndAc>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5961A-094D-B86B-E5AB-E7B339CD8567}"/>
              </a:ext>
            </a:extLst>
          </p:cNvPr>
          <p:cNvSpPr>
            <a:spLocks noGrp="1"/>
          </p:cNvSpPr>
          <p:nvPr>
            <p:ph type="title"/>
          </p:nvPr>
        </p:nvSpPr>
        <p:spPr/>
        <p:txBody>
          <a:bodyPr/>
          <a:lstStyle/>
          <a:p>
            <a:r>
              <a:rPr lang="en-GB" sz="4800" dirty="0">
                <a:latin typeface="Arial Black" panose="020B0A04020102020204" pitchFamily="34" charset="0"/>
              </a:rPr>
              <a:t>SC</a:t>
            </a:r>
            <a:r>
              <a:rPr lang="en-GB" dirty="0"/>
              <a:t> </a:t>
            </a:r>
            <a:r>
              <a:rPr lang="en-GB" dirty="0">
                <a:latin typeface="Arial Black" panose="020B0A04020102020204" pitchFamily="34" charset="0"/>
              </a:rPr>
              <a:t>decision</a:t>
            </a:r>
            <a:r>
              <a:rPr lang="en-GB" dirty="0"/>
              <a:t> </a:t>
            </a:r>
            <a:r>
              <a:rPr lang="en-GB" dirty="0">
                <a:latin typeface="Arial Black" panose="020B0A04020102020204" pitchFamily="34" charset="0"/>
                <a:cs typeface="Arial" panose="020B0604020202020204" pitchFamily="34" charset="0"/>
              </a:rPr>
              <a:t>in New Noble </a:t>
            </a:r>
            <a:r>
              <a:rPr lang="en-GB" dirty="0" err="1">
                <a:latin typeface="Arial Black" panose="020B0A04020102020204" pitchFamily="34" charset="0"/>
                <a:cs typeface="Arial" panose="020B0604020202020204" pitchFamily="34" charset="0"/>
              </a:rPr>
              <a:t>EdnSty</a:t>
            </a:r>
            <a:endParaRPr lang="en-IN" dirty="0"/>
          </a:p>
        </p:txBody>
      </p:sp>
      <p:sp>
        <p:nvSpPr>
          <p:cNvPr id="3" name="Content Placeholder 2">
            <a:extLst>
              <a:ext uri="{FF2B5EF4-FFF2-40B4-BE49-F238E27FC236}">
                <a16:creationId xmlns:a16="http://schemas.microsoft.com/office/drawing/2014/main" id="{6340A817-131C-F2C9-1A14-E178AAB79010}"/>
              </a:ext>
            </a:extLst>
          </p:cNvPr>
          <p:cNvSpPr>
            <a:spLocks noGrp="1"/>
          </p:cNvSpPr>
          <p:nvPr>
            <p:ph idx="1"/>
          </p:nvPr>
        </p:nvSpPr>
        <p:spPr/>
        <p:txBody>
          <a:bodyPr>
            <a:normAutofit lnSpcReduction="10000"/>
          </a:bodyPr>
          <a:lstStyle/>
          <a:p>
            <a:r>
              <a:rPr lang="en-GB" dirty="0"/>
              <a:t>New Noble Educational Society&amp; Others Vs. CCIT (2022)</a:t>
            </a:r>
            <a:r>
              <a:rPr lang="en-GB" b="0" i="0" dirty="0">
                <a:solidFill>
                  <a:srgbClr val="333333"/>
                </a:solidFill>
                <a:effectLst/>
                <a:latin typeface="Bookman Light"/>
              </a:rPr>
              <a:t>  </a:t>
            </a:r>
            <a:r>
              <a:rPr lang="en-GB" b="0" i="0" dirty="0">
                <a:solidFill>
                  <a:schemeClr val="bg1">
                    <a:lumMod val="85000"/>
                  </a:schemeClr>
                </a:solidFill>
                <a:effectLst/>
                <a:latin typeface="Bookman Light"/>
              </a:rPr>
              <a:t>448 ITR 594 (SC)</a:t>
            </a:r>
            <a:endParaRPr lang="en-GB" dirty="0">
              <a:solidFill>
                <a:schemeClr val="bg1">
                  <a:lumMod val="85000"/>
                </a:schemeClr>
              </a:solidFill>
            </a:endParaRPr>
          </a:p>
          <a:p>
            <a:r>
              <a:rPr lang="en-GB" dirty="0"/>
              <a:t>Solely for Education-Scholastic </a:t>
            </a:r>
          </a:p>
          <a:p>
            <a:r>
              <a:rPr lang="en-GB" dirty="0"/>
              <a:t>Not for the purpose of profit- markup</a:t>
            </a:r>
          </a:p>
          <a:p>
            <a:pPr marL="109728" indent="0">
              <a:buNone/>
            </a:pPr>
            <a:r>
              <a:rPr lang="en-GB" dirty="0"/>
              <a:t>     Incidental activities—income under Other </a:t>
            </a:r>
          </a:p>
          <a:p>
            <a:pPr marL="109728" indent="0">
              <a:buNone/>
            </a:pPr>
            <a:r>
              <a:rPr lang="en-GB" dirty="0"/>
              <a:t>							sources</a:t>
            </a:r>
          </a:p>
          <a:p>
            <a:r>
              <a:rPr lang="en-GB" dirty="0" err="1"/>
              <a:t>Regn</a:t>
            </a:r>
            <a:r>
              <a:rPr lang="en-GB" dirty="0"/>
              <a:t> should be with  State Endowments dept</a:t>
            </a:r>
          </a:p>
          <a:p>
            <a:pPr marL="109728" indent="0">
              <a:buNone/>
            </a:pPr>
            <a:r>
              <a:rPr lang="en-GB" dirty="0"/>
              <a:t>     -  in future</a:t>
            </a:r>
          </a:p>
          <a:p>
            <a:pPr marL="0" indent="0">
              <a:buNone/>
            </a:pPr>
            <a:endParaRPr lang="en-IN" dirty="0"/>
          </a:p>
        </p:txBody>
      </p:sp>
      <p:sp>
        <p:nvSpPr>
          <p:cNvPr id="4" name="Footer Placeholder 3">
            <a:extLst>
              <a:ext uri="{FF2B5EF4-FFF2-40B4-BE49-F238E27FC236}">
                <a16:creationId xmlns:a16="http://schemas.microsoft.com/office/drawing/2014/main" id="{8B04AF30-08A4-D5E8-6B0F-8E9AB361919A}"/>
              </a:ext>
            </a:extLst>
          </p:cNvPr>
          <p:cNvSpPr>
            <a:spLocks noGrp="1"/>
          </p:cNvSpPr>
          <p:nvPr>
            <p:ph type="ftr" sz="quarter" idx="11"/>
          </p:nvPr>
        </p:nvSpPr>
        <p:spPr/>
        <p:txBody>
          <a:bodyPr/>
          <a:lstStyle/>
          <a:p>
            <a:r>
              <a:rPr lang="en-US"/>
              <a:t>CA P J JOHNEY B.Sc FCA</a:t>
            </a:r>
          </a:p>
        </p:txBody>
      </p:sp>
      <p:sp>
        <p:nvSpPr>
          <p:cNvPr id="5" name="Slide Number Placeholder 4">
            <a:extLst>
              <a:ext uri="{FF2B5EF4-FFF2-40B4-BE49-F238E27FC236}">
                <a16:creationId xmlns:a16="http://schemas.microsoft.com/office/drawing/2014/main" id="{5FED9295-4EB4-505E-8C2B-7A4BBEBDD7BB}"/>
              </a:ext>
            </a:extLst>
          </p:cNvPr>
          <p:cNvSpPr>
            <a:spLocks noGrp="1"/>
          </p:cNvSpPr>
          <p:nvPr>
            <p:ph type="sldNum" sz="quarter" idx="12"/>
          </p:nvPr>
        </p:nvSpPr>
        <p:spPr/>
        <p:txBody>
          <a:bodyPr/>
          <a:lstStyle/>
          <a:p>
            <a:fld id="{27CAFB24-C27C-4A95-A65A-B5BC303352B8}" type="slidenum">
              <a:rPr lang="en-US" smtClean="0"/>
              <a:pPr/>
              <a:t>36</a:t>
            </a:fld>
            <a:endParaRPr lang="en-US"/>
          </a:p>
        </p:txBody>
      </p:sp>
    </p:spTree>
    <p:extLst>
      <p:ext uri="{BB962C8B-B14F-4D97-AF65-F5344CB8AC3E}">
        <p14:creationId xmlns:p14="http://schemas.microsoft.com/office/powerpoint/2010/main" val="1256578162"/>
      </p:ext>
    </p:extLst>
  </p:cSld>
  <p:clrMapOvr>
    <a:masterClrMapping/>
  </p:clrMapOvr>
  <p:transition>
    <p:sndAc>
      <p:stSnd>
        <p:snd r:embed="rId2" name="bell sound ppt.wav"/>
      </p:stSnd>
    </p:sndAc>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8A03F-84AF-A249-D209-340B7289F758}"/>
              </a:ext>
            </a:extLst>
          </p:cNvPr>
          <p:cNvSpPr>
            <a:spLocks noGrp="1"/>
          </p:cNvSpPr>
          <p:nvPr>
            <p:ph type="title"/>
          </p:nvPr>
        </p:nvSpPr>
        <p:spPr>
          <a:xfrm>
            <a:off x="609600" y="274638"/>
            <a:ext cx="10972800" cy="1059892"/>
          </a:xfrm>
        </p:spPr>
        <p:txBody>
          <a:bodyPr>
            <a:normAutofit fontScale="90000"/>
          </a:bodyPr>
          <a:lstStyle/>
          <a:p>
            <a:r>
              <a:rPr lang="en-GB" sz="4400" dirty="0" err="1">
                <a:solidFill>
                  <a:schemeClr val="bg1">
                    <a:lumMod val="85000"/>
                  </a:schemeClr>
                </a:solidFill>
                <a:latin typeface="Arial Black" panose="020B0A04020102020204" pitchFamily="34" charset="0"/>
              </a:rPr>
              <a:t>S.C.decision</a:t>
            </a:r>
            <a:r>
              <a:rPr lang="en-GB" sz="4400" dirty="0">
                <a:solidFill>
                  <a:schemeClr val="bg1">
                    <a:lumMod val="85000"/>
                  </a:schemeClr>
                </a:solidFill>
                <a:latin typeface="Arial Black" panose="020B0A04020102020204" pitchFamily="34" charset="0"/>
              </a:rPr>
              <a:t> in </a:t>
            </a:r>
            <a:r>
              <a:rPr lang="en-GB" sz="4400" dirty="0">
                <a:latin typeface="Arial Black" panose="020B0A04020102020204" pitchFamily="34" charset="0"/>
                <a:cs typeface="Arial" panose="020B0604020202020204" pitchFamily="34" charset="0"/>
              </a:rPr>
              <a:t>Ahmedabad</a:t>
            </a:r>
            <a:r>
              <a:rPr lang="en-GB" sz="4000" dirty="0">
                <a:latin typeface="Bookman Old Style" pitchFamily="18" charset="0"/>
              </a:rPr>
              <a:t> </a:t>
            </a:r>
            <a:r>
              <a:rPr lang="en-GB" sz="4400" dirty="0">
                <a:latin typeface="Arial Black" panose="020B0A04020102020204" pitchFamily="34" charset="0"/>
              </a:rPr>
              <a:t>Urban </a:t>
            </a:r>
            <a:r>
              <a:rPr lang="en-GB" sz="4400" dirty="0" err="1">
                <a:latin typeface="Arial Black" panose="020B0A04020102020204" pitchFamily="34" charset="0"/>
              </a:rPr>
              <a:t>Dev.Authority</a:t>
            </a:r>
            <a:r>
              <a:rPr lang="en-GB" sz="4400" dirty="0">
                <a:latin typeface="Arial Black" panose="020B0A04020102020204" pitchFamily="34" charset="0"/>
              </a:rPr>
              <a:t> (AUDA)</a:t>
            </a:r>
            <a:endParaRPr lang="en-IN" dirty="0"/>
          </a:p>
        </p:txBody>
      </p:sp>
      <p:sp>
        <p:nvSpPr>
          <p:cNvPr id="3" name="Content Placeholder 2">
            <a:extLst>
              <a:ext uri="{FF2B5EF4-FFF2-40B4-BE49-F238E27FC236}">
                <a16:creationId xmlns:a16="http://schemas.microsoft.com/office/drawing/2014/main" id="{B58904E0-3D23-EC47-1A2D-A27E425A4258}"/>
              </a:ext>
            </a:extLst>
          </p:cNvPr>
          <p:cNvSpPr>
            <a:spLocks noGrp="1"/>
          </p:cNvSpPr>
          <p:nvPr>
            <p:ph idx="1"/>
          </p:nvPr>
        </p:nvSpPr>
        <p:spPr>
          <a:xfrm>
            <a:off x="609600" y="1600201"/>
            <a:ext cx="10972800" cy="5257799"/>
          </a:xfrm>
        </p:spPr>
        <p:txBody>
          <a:bodyPr>
            <a:normAutofit fontScale="70000" lnSpcReduction="20000"/>
          </a:bodyPr>
          <a:lstStyle/>
          <a:p>
            <a:r>
              <a:rPr lang="en-GB" dirty="0">
                <a:latin typeface="Bookman Old Style" pitchFamily="18" charset="0"/>
              </a:rPr>
              <a:t>A business is carried on as per sec.2(15)- Advancement of </a:t>
            </a:r>
          </a:p>
          <a:p>
            <a:pPr marL="109728" indent="0">
              <a:buNone/>
            </a:pPr>
            <a:r>
              <a:rPr lang="en-GB" dirty="0">
                <a:latin typeface="Bookman Old Style" pitchFamily="18" charset="0"/>
              </a:rPr>
              <a:t>        any other object of General Public Utility— (GPU)</a:t>
            </a:r>
          </a:p>
          <a:p>
            <a:pPr marL="109728" indent="0">
              <a:buNone/>
            </a:pPr>
            <a:r>
              <a:rPr lang="en-GB" dirty="0">
                <a:latin typeface="Bookman Old Style" pitchFamily="18" charset="0"/>
              </a:rPr>
              <a:t>                       Proviso (ii)-    20% &gt;of gross receipts- Not Charitable </a:t>
            </a:r>
          </a:p>
          <a:p>
            <a:pPr marL="109728" indent="0">
              <a:buNone/>
            </a:pPr>
            <a:r>
              <a:rPr lang="en-GB" dirty="0">
                <a:latin typeface="Bookman Old Style" pitchFamily="18" charset="0"/>
              </a:rPr>
              <a:t>   CIT Vs. Ahmedabad Urban Dev. Authority 400 ITR 1</a:t>
            </a:r>
          </a:p>
          <a:p>
            <a:r>
              <a:rPr lang="en-GB" dirty="0">
                <a:latin typeface="Bookman Old Style" pitchFamily="18" charset="0"/>
              </a:rPr>
              <a:t>If Govt promoted –profit is not a concern.</a:t>
            </a:r>
          </a:p>
          <a:p>
            <a:r>
              <a:rPr lang="en-GB" dirty="0">
                <a:latin typeface="Bookman Old Style" pitchFamily="18" charset="0"/>
              </a:rPr>
              <a:t>If  others promote “Profit should not be a predominant one”. Nominal Mark-up.</a:t>
            </a:r>
          </a:p>
          <a:p>
            <a:r>
              <a:rPr lang="en-GB" dirty="0"/>
              <a:t>Eg:- where activities are not in nature of business .</a:t>
            </a:r>
          </a:p>
          <a:p>
            <a:r>
              <a:rPr lang="en-GB" dirty="0"/>
              <a:t> Gandhi Peace Foundation disseminating Mahatma Gandhi’s philosophy through museums and exhibitions and publishing his works, for nominal cost is not business or</a:t>
            </a:r>
          </a:p>
          <a:p>
            <a:r>
              <a:rPr lang="en-GB" dirty="0"/>
              <a:t> providing access to low-cost hostels to weaker segments of society, where the fee or charges recovered cover the costs (including administrative expenditure) plus nominal mark up; </a:t>
            </a:r>
          </a:p>
          <a:p>
            <a:r>
              <a:rPr lang="en-GB" dirty="0"/>
              <a:t> renting marriage halls for low amounts, again with a fee meant to cover costs; </a:t>
            </a:r>
          </a:p>
          <a:p>
            <a:r>
              <a:rPr lang="en-GB" dirty="0"/>
              <a:t> blood bank services, again with fee to cover costs</a:t>
            </a:r>
            <a:endParaRPr lang="en-GB" dirty="0">
              <a:latin typeface="Bookman Old Style" pitchFamily="18" charset="0"/>
            </a:endParaRPr>
          </a:p>
          <a:p>
            <a:pPr marL="0" indent="0">
              <a:buNone/>
            </a:pPr>
            <a:endParaRPr lang="en-IN" dirty="0"/>
          </a:p>
        </p:txBody>
      </p:sp>
      <p:sp>
        <p:nvSpPr>
          <p:cNvPr id="4" name="Footer Placeholder 3">
            <a:extLst>
              <a:ext uri="{FF2B5EF4-FFF2-40B4-BE49-F238E27FC236}">
                <a16:creationId xmlns:a16="http://schemas.microsoft.com/office/drawing/2014/main" id="{C38056BE-7F20-D675-AE71-175FC8411A4E}"/>
              </a:ext>
            </a:extLst>
          </p:cNvPr>
          <p:cNvSpPr>
            <a:spLocks noGrp="1"/>
          </p:cNvSpPr>
          <p:nvPr>
            <p:ph type="ftr" sz="quarter" idx="11"/>
          </p:nvPr>
        </p:nvSpPr>
        <p:spPr/>
        <p:txBody>
          <a:bodyPr/>
          <a:lstStyle/>
          <a:p>
            <a:r>
              <a:rPr lang="en-US"/>
              <a:t>CA P J JOHNEY B.Sc FCA</a:t>
            </a:r>
          </a:p>
        </p:txBody>
      </p:sp>
      <p:sp>
        <p:nvSpPr>
          <p:cNvPr id="5" name="Slide Number Placeholder 4">
            <a:extLst>
              <a:ext uri="{FF2B5EF4-FFF2-40B4-BE49-F238E27FC236}">
                <a16:creationId xmlns:a16="http://schemas.microsoft.com/office/drawing/2014/main" id="{82D115F8-A2DA-915B-5B4C-F1A702CCEE4E}"/>
              </a:ext>
            </a:extLst>
          </p:cNvPr>
          <p:cNvSpPr>
            <a:spLocks noGrp="1"/>
          </p:cNvSpPr>
          <p:nvPr>
            <p:ph type="sldNum" sz="quarter" idx="12"/>
          </p:nvPr>
        </p:nvSpPr>
        <p:spPr/>
        <p:txBody>
          <a:bodyPr/>
          <a:lstStyle/>
          <a:p>
            <a:fld id="{27CAFB24-C27C-4A95-A65A-B5BC303352B8}" type="slidenum">
              <a:rPr lang="en-US" smtClean="0"/>
              <a:pPr/>
              <a:t>37</a:t>
            </a:fld>
            <a:endParaRPr lang="en-US"/>
          </a:p>
        </p:txBody>
      </p:sp>
    </p:spTree>
    <p:extLst>
      <p:ext uri="{BB962C8B-B14F-4D97-AF65-F5344CB8AC3E}">
        <p14:creationId xmlns:p14="http://schemas.microsoft.com/office/powerpoint/2010/main" val="1990231588"/>
      </p:ext>
    </p:extLst>
  </p:cSld>
  <p:clrMapOvr>
    <a:masterClrMapping/>
  </p:clrMapOvr>
  <p:transition>
    <p:sndAc>
      <p:stSnd>
        <p:snd r:embed="rId2" name="bell sound ppt.wav"/>
      </p:stSnd>
    </p:sndAc>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C54E6-9298-DA0A-5696-1986765FA099}"/>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A61E7A52-49A1-F24B-4F33-1612A10268AE}"/>
              </a:ext>
            </a:extLst>
          </p:cNvPr>
          <p:cNvSpPr>
            <a:spLocks noGrp="1"/>
          </p:cNvSpPr>
          <p:nvPr>
            <p:ph idx="1"/>
          </p:nvPr>
        </p:nvSpPr>
        <p:spPr>
          <a:xfrm>
            <a:off x="609600" y="2854411"/>
            <a:ext cx="10972800" cy="3271753"/>
          </a:xfrm>
        </p:spPr>
        <p:txBody>
          <a:bodyPr>
            <a:normAutofit/>
          </a:bodyPr>
          <a:lstStyle/>
          <a:p>
            <a:pPr marL="0" indent="0" algn="ctr">
              <a:buNone/>
            </a:pPr>
            <a:r>
              <a:rPr lang="en-GB" sz="4400" b="1" kern="100" dirty="0">
                <a:effectLst/>
                <a:latin typeface="Calibri" panose="020F0502020204030204" pitchFamily="34" charset="0"/>
                <a:ea typeface="Calibri" panose="020F0502020204030204" pitchFamily="34" charset="0"/>
                <a:cs typeface="Times New Roman" panose="02020603050405020304" pitchFamily="18" charset="0"/>
              </a:rPr>
              <a:t>10. SPECIFIED INCOME U/S 115BBI</a:t>
            </a:r>
            <a:endParaRPr lang="en-IN" sz="4400" dirty="0"/>
          </a:p>
        </p:txBody>
      </p:sp>
      <p:sp>
        <p:nvSpPr>
          <p:cNvPr id="4" name="Footer Placeholder 3">
            <a:extLst>
              <a:ext uri="{FF2B5EF4-FFF2-40B4-BE49-F238E27FC236}">
                <a16:creationId xmlns:a16="http://schemas.microsoft.com/office/drawing/2014/main" id="{B2A797F1-DC22-78DF-864E-DFBC778F3887}"/>
              </a:ext>
            </a:extLst>
          </p:cNvPr>
          <p:cNvSpPr>
            <a:spLocks noGrp="1"/>
          </p:cNvSpPr>
          <p:nvPr>
            <p:ph type="ftr" sz="quarter" idx="11"/>
          </p:nvPr>
        </p:nvSpPr>
        <p:spPr/>
        <p:txBody>
          <a:bodyPr/>
          <a:lstStyle/>
          <a:p>
            <a:r>
              <a:rPr lang="en-US"/>
              <a:t>CA P J JOHNEY B.Sc FCA</a:t>
            </a:r>
          </a:p>
        </p:txBody>
      </p:sp>
      <p:sp>
        <p:nvSpPr>
          <p:cNvPr id="5" name="Slide Number Placeholder 4">
            <a:extLst>
              <a:ext uri="{FF2B5EF4-FFF2-40B4-BE49-F238E27FC236}">
                <a16:creationId xmlns:a16="http://schemas.microsoft.com/office/drawing/2014/main" id="{F0C7BE6A-F280-73E0-B23D-D87C9A587D88}"/>
              </a:ext>
            </a:extLst>
          </p:cNvPr>
          <p:cNvSpPr>
            <a:spLocks noGrp="1"/>
          </p:cNvSpPr>
          <p:nvPr>
            <p:ph type="sldNum" sz="quarter" idx="12"/>
          </p:nvPr>
        </p:nvSpPr>
        <p:spPr/>
        <p:txBody>
          <a:bodyPr/>
          <a:lstStyle/>
          <a:p>
            <a:fld id="{27CAFB24-C27C-4A95-A65A-B5BC303352B8}" type="slidenum">
              <a:rPr lang="en-US" smtClean="0"/>
              <a:pPr/>
              <a:t>38</a:t>
            </a:fld>
            <a:endParaRPr lang="en-US"/>
          </a:p>
        </p:txBody>
      </p:sp>
    </p:spTree>
    <p:extLst>
      <p:ext uri="{BB962C8B-B14F-4D97-AF65-F5344CB8AC3E}">
        <p14:creationId xmlns:p14="http://schemas.microsoft.com/office/powerpoint/2010/main" val="1786649266"/>
      </p:ext>
    </p:extLst>
  </p:cSld>
  <p:clrMapOvr>
    <a:masterClrMapping/>
  </p:clrMapOvr>
  <p:transition>
    <p:sndAc>
      <p:stSnd>
        <p:snd r:embed="rId2" name="bell sound ppt.wav"/>
      </p:stSnd>
    </p:sndAc>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956BB-EE4A-10F1-FEA9-9C6B4BEEC3A7}"/>
              </a:ext>
            </a:extLst>
          </p:cNvPr>
          <p:cNvSpPr>
            <a:spLocks noGrp="1"/>
          </p:cNvSpPr>
          <p:nvPr>
            <p:ph type="title"/>
          </p:nvPr>
        </p:nvSpPr>
        <p:spPr/>
        <p:txBody>
          <a:bodyPr/>
          <a:lstStyle/>
          <a:p>
            <a:r>
              <a:rPr lang="en-GB" dirty="0">
                <a:latin typeface="Arial Black" panose="020B0A04020102020204" pitchFamily="34" charset="0"/>
              </a:rPr>
              <a:t>Specified Income –Sec. 115BBI</a:t>
            </a:r>
            <a:endParaRPr lang="en-IN" dirty="0"/>
          </a:p>
        </p:txBody>
      </p:sp>
      <p:sp>
        <p:nvSpPr>
          <p:cNvPr id="3" name="Content Placeholder 2">
            <a:extLst>
              <a:ext uri="{FF2B5EF4-FFF2-40B4-BE49-F238E27FC236}">
                <a16:creationId xmlns:a16="http://schemas.microsoft.com/office/drawing/2014/main" id="{3F4703E8-2A4D-B410-4ED0-42B07A4D4210}"/>
              </a:ext>
            </a:extLst>
          </p:cNvPr>
          <p:cNvSpPr>
            <a:spLocks noGrp="1"/>
          </p:cNvSpPr>
          <p:nvPr>
            <p:ph idx="1"/>
          </p:nvPr>
        </p:nvSpPr>
        <p:spPr>
          <a:xfrm>
            <a:off x="609600" y="1417638"/>
            <a:ext cx="10972800" cy="5165723"/>
          </a:xfrm>
        </p:spPr>
        <p:txBody>
          <a:bodyPr>
            <a:normAutofit lnSpcReduction="10000"/>
          </a:bodyPr>
          <a:lstStyle/>
          <a:p>
            <a:r>
              <a:rPr lang="en-GB" sz="3200" dirty="0"/>
              <a:t>Tax is @ 30%</a:t>
            </a:r>
          </a:p>
          <a:p>
            <a:r>
              <a:rPr lang="en-GB" sz="3200" dirty="0">
                <a:solidFill>
                  <a:srgbClr val="FF0000"/>
                </a:solidFill>
              </a:rPr>
              <a:t>Specified Income</a:t>
            </a:r>
            <a:r>
              <a:rPr lang="en-GB" sz="3200" dirty="0"/>
              <a:t> means</a:t>
            </a:r>
          </a:p>
          <a:p>
            <a:pPr marL="109728" indent="0">
              <a:buNone/>
            </a:pPr>
            <a:r>
              <a:rPr lang="en-GB" sz="3200" dirty="0"/>
              <a:t>    a)Income accumulated is more than 15% </a:t>
            </a:r>
          </a:p>
          <a:p>
            <a:pPr marL="109728" indent="0">
              <a:buNone/>
            </a:pPr>
            <a:r>
              <a:rPr lang="en-GB" sz="3200" dirty="0"/>
              <a:t>    -Form 10 or Form 9A filed-violation–3types-  </a:t>
            </a:r>
          </a:p>
          <a:p>
            <a:pPr marL="109728" indent="0">
              <a:buNone/>
            </a:pPr>
            <a:r>
              <a:rPr lang="en-GB" sz="3200" dirty="0"/>
              <a:t>                                                 taxable</a:t>
            </a:r>
          </a:p>
          <a:p>
            <a:pPr marL="109728" indent="0">
              <a:buNone/>
            </a:pPr>
            <a:r>
              <a:rPr lang="en-GB" sz="3200" dirty="0"/>
              <a:t>    b) Sec.11(5) violation-read with Sec 13(1)(d)</a:t>
            </a:r>
          </a:p>
          <a:p>
            <a:pPr marL="109728" indent="0">
              <a:buNone/>
            </a:pPr>
            <a:r>
              <a:rPr lang="en-GB" sz="3200" dirty="0"/>
              <a:t>    c) Sec.13(3)-Income applied-specified persons</a:t>
            </a:r>
          </a:p>
          <a:p>
            <a:pPr marL="109728" indent="0">
              <a:buNone/>
            </a:pPr>
            <a:r>
              <a:rPr lang="en-GB" sz="3200" dirty="0"/>
              <a:t>    d) Income applied outside India</a:t>
            </a:r>
          </a:p>
          <a:p>
            <a:pPr marL="109728" indent="0">
              <a:buNone/>
            </a:pPr>
            <a:r>
              <a:rPr lang="en-GB" sz="3200" dirty="0"/>
              <a:t>  </a:t>
            </a:r>
            <a:endParaRPr lang="x-none" sz="3200" dirty="0"/>
          </a:p>
          <a:p>
            <a:endParaRPr lang="en-IN" dirty="0"/>
          </a:p>
        </p:txBody>
      </p:sp>
      <p:sp>
        <p:nvSpPr>
          <p:cNvPr id="4" name="Footer Placeholder 3">
            <a:extLst>
              <a:ext uri="{FF2B5EF4-FFF2-40B4-BE49-F238E27FC236}">
                <a16:creationId xmlns:a16="http://schemas.microsoft.com/office/drawing/2014/main" id="{0465FF95-AC58-1A64-CCB0-869619B4D16F}"/>
              </a:ext>
            </a:extLst>
          </p:cNvPr>
          <p:cNvSpPr>
            <a:spLocks noGrp="1"/>
          </p:cNvSpPr>
          <p:nvPr>
            <p:ph type="ftr" sz="quarter" idx="11"/>
          </p:nvPr>
        </p:nvSpPr>
        <p:spPr/>
        <p:txBody>
          <a:bodyPr/>
          <a:lstStyle/>
          <a:p>
            <a:r>
              <a:rPr lang="en-US"/>
              <a:t>CA P J JOHNEY B.Sc FCA</a:t>
            </a:r>
          </a:p>
        </p:txBody>
      </p:sp>
      <p:sp>
        <p:nvSpPr>
          <p:cNvPr id="5" name="Slide Number Placeholder 4">
            <a:extLst>
              <a:ext uri="{FF2B5EF4-FFF2-40B4-BE49-F238E27FC236}">
                <a16:creationId xmlns:a16="http://schemas.microsoft.com/office/drawing/2014/main" id="{6EE1431E-6366-FC65-C275-81163A7CB0EC}"/>
              </a:ext>
            </a:extLst>
          </p:cNvPr>
          <p:cNvSpPr>
            <a:spLocks noGrp="1"/>
          </p:cNvSpPr>
          <p:nvPr>
            <p:ph type="sldNum" sz="quarter" idx="12"/>
          </p:nvPr>
        </p:nvSpPr>
        <p:spPr/>
        <p:txBody>
          <a:bodyPr/>
          <a:lstStyle/>
          <a:p>
            <a:fld id="{27CAFB24-C27C-4A95-A65A-B5BC303352B8}" type="slidenum">
              <a:rPr lang="en-US" smtClean="0"/>
              <a:pPr/>
              <a:t>39</a:t>
            </a:fld>
            <a:endParaRPr lang="en-US"/>
          </a:p>
        </p:txBody>
      </p:sp>
    </p:spTree>
    <p:extLst>
      <p:ext uri="{BB962C8B-B14F-4D97-AF65-F5344CB8AC3E}">
        <p14:creationId xmlns:p14="http://schemas.microsoft.com/office/powerpoint/2010/main" val="4270318144"/>
      </p:ext>
    </p:extLst>
  </p:cSld>
  <p:clrMapOvr>
    <a:masterClrMapping/>
  </p:clrMapOvr>
  <p:transition>
    <p:sndAc>
      <p:stSnd>
        <p:snd r:embed="rId2" name="bell sound ppt.wav"/>
      </p:stSnd>
    </p:sndAc>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33C281-4DDC-7563-7E86-15E5BE0D7C6D}"/>
              </a:ext>
            </a:extLst>
          </p:cNvPr>
          <p:cNvSpPr>
            <a:spLocks noGrp="1"/>
          </p:cNvSpPr>
          <p:nvPr>
            <p:ph idx="1"/>
          </p:nvPr>
        </p:nvSpPr>
        <p:spPr>
          <a:xfrm>
            <a:off x="1020147" y="2717461"/>
            <a:ext cx="10972800" cy="3446026"/>
          </a:xfrm>
        </p:spPr>
        <p:txBody>
          <a:bodyPr/>
          <a:lstStyle/>
          <a:p>
            <a:pPr marL="0" indent="0">
              <a:buNone/>
            </a:pPr>
            <a:r>
              <a:rPr lang="en-GB" sz="4800" b="1" spc="50" dirty="0">
                <a:ln w="0"/>
                <a:solidFill>
                  <a:schemeClr val="bg2"/>
                </a:solidFill>
                <a:effectLst>
                  <a:innerShdw blurRad="63500" dist="50800" dir="13500000">
                    <a:srgbClr val="000000">
                      <a:alpha val="50000"/>
                    </a:srgbClr>
                  </a:innerShdw>
                </a:effectLst>
              </a:rPr>
              <a:t>1. MANDATORY BOOKS OF ACCOUNTS</a:t>
            </a:r>
          </a:p>
          <a:p>
            <a:pPr algn="ctr"/>
            <a:endParaRPr lang="en-IN" dirty="0"/>
          </a:p>
        </p:txBody>
      </p:sp>
      <p:sp>
        <p:nvSpPr>
          <p:cNvPr id="4" name="Footer Placeholder 3">
            <a:extLst>
              <a:ext uri="{FF2B5EF4-FFF2-40B4-BE49-F238E27FC236}">
                <a16:creationId xmlns:a16="http://schemas.microsoft.com/office/drawing/2014/main" id="{699BCAF8-9D4D-1577-DC9F-E85D0672856E}"/>
              </a:ext>
            </a:extLst>
          </p:cNvPr>
          <p:cNvSpPr>
            <a:spLocks noGrp="1"/>
          </p:cNvSpPr>
          <p:nvPr>
            <p:ph type="ftr" sz="quarter" idx="11"/>
          </p:nvPr>
        </p:nvSpPr>
        <p:spPr/>
        <p:txBody>
          <a:bodyPr/>
          <a:lstStyle/>
          <a:p>
            <a:r>
              <a:rPr lang="en-US"/>
              <a:t>CA P J JOHNEY B.Sc FCA</a:t>
            </a:r>
          </a:p>
        </p:txBody>
      </p:sp>
      <p:sp>
        <p:nvSpPr>
          <p:cNvPr id="5" name="Slide Number Placeholder 4">
            <a:extLst>
              <a:ext uri="{FF2B5EF4-FFF2-40B4-BE49-F238E27FC236}">
                <a16:creationId xmlns:a16="http://schemas.microsoft.com/office/drawing/2014/main" id="{DAB9A476-AD25-8A27-6734-91997382BB7B}"/>
              </a:ext>
            </a:extLst>
          </p:cNvPr>
          <p:cNvSpPr>
            <a:spLocks noGrp="1"/>
          </p:cNvSpPr>
          <p:nvPr>
            <p:ph type="sldNum" sz="quarter" idx="12"/>
          </p:nvPr>
        </p:nvSpPr>
        <p:spPr/>
        <p:txBody>
          <a:bodyPr/>
          <a:lstStyle/>
          <a:p>
            <a:fld id="{27CAFB24-C27C-4A95-A65A-B5BC303352B8}" type="slidenum">
              <a:rPr lang="en-US" smtClean="0"/>
              <a:pPr/>
              <a:t>4</a:t>
            </a:fld>
            <a:endParaRPr lang="en-US"/>
          </a:p>
        </p:txBody>
      </p:sp>
    </p:spTree>
    <p:extLst>
      <p:ext uri="{BB962C8B-B14F-4D97-AF65-F5344CB8AC3E}">
        <p14:creationId xmlns:p14="http://schemas.microsoft.com/office/powerpoint/2010/main" val="1844994917"/>
      </p:ext>
    </p:extLst>
  </p:cSld>
  <p:clrMapOvr>
    <a:masterClrMapping/>
  </p:clrMapOvr>
  <p:transition>
    <p:sndAc>
      <p:stSnd>
        <p:snd r:embed="rId2" name="bell sound ppt.wav"/>
      </p:stSnd>
    </p:sndAc>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06CF2-045A-F9C9-6743-16315DF39AE5}"/>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3B59240F-9967-1FFB-DAD3-E0C7DCDCFEA3}"/>
              </a:ext>
            </a:extLst>
          </p:cNvPr>
          <p:cNvSpPr>
            <a:spLocks noGrp="1"/>
          </p:cNvSpPr>
          <p:nvPr>
            <p:ph idx="1"/>
          </p:nvPr>
        </p:nvSpPr>
        <p:spPr>
          <a:xfrm>
            <a:off x="609600" y="2743200"/>
            <a:ext cx="10972800" cy="3382964"/>
          </a:xfrm>
        </p:spPr>
        <p:txBody>
          <a:bodyPr>
            <a:normAutofit/>
          </a:bodyPr>
          <a:lstStyle/>
          <a:p>
            <a:pPr marL="0" indent="0" algn="ctr">
              <a:buNone/>
            </a:pPr>
            <a:r>
              <a:rPr lang="en-GB" sz="4400" b="1" dirty="0">
                <a:effectLst/>
                <a:latin typeface="Calibri" panose="020F0502020204030204" pitchFamily="34" charset="0"/>
                <a:ea typeface="Calibri" panose="020F0502020204030204" pitchFamily="34" charset="0"/>
                <a:cs typeface="Times New Roman" panose="02020603050405020304" pitchFamily="18" charset="0"/>
              </a:rPr>
              <a:t>11. 80G &amp; FORM 10BD</a:t>
            </a:r>
            <a:endParaRPr lang="en-IN" sz="4400" dirty="0"/>
          </a:p>
        </p:txBody>
      </p:sp>
      <p:sp>
        <p:nvSpPr>
          <p:cNvPr id="4" name="Footer Placeholder 3">
            <a:extLst>
              <a:ext uri="{FF2B5EF4-FFF2-40B4-BE49-F238E27FC236}">
                <a16:creationId xmlns:a16="http://schemas.microsoft.com/office/drawing/2014/main" id="{7664B071-C9A1-CC15-9C40-D6DCFC0C6EDB}"/>
              </a:ext>
            </a:extLst>
          </p:cNvPr>
          <p:cNvSpPr>
            <a:spLocks noGrp="1"/>
          </p:cNvSpPr>
          <p:nvPr>
            <p:ph type="ftr" sz="quarter" idx="11"/>
          </p:nvPr>
        </p:nvSpPr>
        <p:spPr/>
        <p:txBody>
          <a:bodyPr/>
          <a:lstStyle/>
          <a:p>
            <a:r>
              <a:rPr lang="en-US"/>
              <a:t>CA P J JOHNEY B.Sc FCA</a:t>
            </a:r>
          </a:p>
        </p:txBody>
      </p:sp>
      <p:sp>
        <p:nvSpPr>
          <p:cNvPr id="5" name="Slide Number Placeholder 4">
            <a:extLst>
              <a:ext uri="{FF2B5EF4-FFF2-40B4-BE49-F238E27FC236}">
                <a16:creationId xmlns:a16="http://schemas.microsoft.com/office/drawing/2014/main" id="{9754691C-1447-5CF7-FEA0-F3887660F146}"/>
              </a:ext>
            </a:extLst>
          </p:cNvPr>
          <p:cNvSpPr>
            <a:spLocks noGrp="1"/>
          </p:cNvSpPr>
          <p:nvPr>
            <p:ph type="sldNum" sz="quarter" idx="12"/>
          </p:nvPr>
        </p:nvSpPr>
        <p:spPr/>
        <p:txBody>
          <a:bodyPr/>
          <a:lstStyle/>
          <a:p>
            <a:fld id="{27CAFB24-C27C-4A95-A65A-B5BC303352B8}" type="slidenum">
              <a:rPr lang="en-US" smtClean="0"/>
              <a:pPr/>
              <a:t>40</a:t>
            </a:fld>
            <a:endParaRPr lang="en-US"/>
          </a:p>
        </p:txBody>
      </p:sp>
    </p:spTree>
    <p:extLst>
      <p:ext uri="{BB962C8B-B14F-4D97-AF65-F5344CB8AC3E}">
        <p14:creationId xmlns:p14="http://schemas.microsoft.com/office/powerpoint/2010/main" val="596805349"/>
      </p:ext>
    </p:extLst>
  </p:cSld>
  <p:clrMapOvr>
    <a:masterClrMapping/>
  </p:clrMapOvr>
  <p:transition>
    <p:sndAc>
      <p:stSnd>
        <p:snd r:embed="rId2" name="bell sound ppt.wav"/>
      </p:stSnd>
    </p:sndAc>
  </p:transition>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Content Placeholder 5" descr="A blue background with white text&#10;&#10;Description automatically generated">
            <a:extLst>
              <a:ext uri="{FF2B5EF4-FFF2-40B4-BE49-F238E27FC236}">
                <a16:creationId xmlns:a16="http://schemas.microsoft.com/office/drawing/2014/main" id="{857A70DE-2F41-59A2-02E7-8C1AED8AF858}"/>
              </a:ext>
            </a:extLst>
          </p:cNvPr>
          <p:cNvPicPr>
            <a:picLocks noGrp="1" noChangeAspect="1"/>
          </p:cNvPicPr>
          <p:nvPr>
            <p:ph idx="1"/>
          </p:nvPr>
        </p:nvPicPr>
        <p:blipFill rotWithShape="1">
          <a:blip r:embed="rId3"/>
          <a:srcRect t="19" b="5585"/>
          <a:stretch/>
        </p:blipFill>
        <p:spPr>
          <a:xfrm>
            <a:off x="20" y="0"/>
            <a:ext cx="12191980" cy="6882714"/>
          </a:xfrm>
          <a:prstGeom prst="rect">
            <a:avLst/>
          </a:prstGeom>
        </p:spPr>
      </p:pic>
      <p:sp>
        <p:nvSpPr>
          <p:cNvPr id="4" name="Footer Placeholder 3">
            <a:extLst>
              <a:ext uri="{FF2B5EF4-FFF2-40B4-BE49-F238E27FC236}">
                <a16:creationId xmlns:a16="http://schemas.microsoft.com/office/drawing/2014/main" id="{77A57B16-1250-860B-5C18-29E0988FF3DF}"/>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CA P J JOHNEY B.Sc FCA</a:t>
            </a:r>
          </a:p>
        </p:txBody>
      </p:sp>
      <p:sp>
        <p:nvSpPr>
          <p:cNvPr id="5" name="Slide Number Placeholder 4">
            <a:extLst>
              <a:ext uri="{FF2B5EF4-FFF2-40B4-BE49-F238E27FC236}">
                <a16:creationId xmlns:a16="http://schemas.microsoft.com/office/drawing/2014/main" id="{550D6019-33C7-22A6-9D26-CA5C4E6B45F2}"/>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27CAFB24-C27C-4A95-A65A-B5BC303352B8}" type="slidenum">
              <a:rPr lang="en-US">
                <a:solidFill>
                  <a:srgbClr val="FFFFFF"/>
                </a:solidFill>
              </a:rPr>
              <a:pPr>
                <a:spcAft>
                  <a:spcPts val="600"/>
                </a:spcAft>
              </a:pPr>
              <a:t>41</a:t>
            </a:fld>
            <a:endParaRPr lang="en-US">
              <a:solidFill>
                <a:srgbClr val="FFFFFF"/>
              </a:solidFill>
            </a:endParaRPr>
          </a:p>
        </p:txBody>
      </p:sp>
    </p:spTree>
    <p:extLst>
      <p:ext uri="{BB962C8B-B14F-4D97-AF65-F5344CB8AC3E}">
        <p14:creationId xmlns:p14="http://schemas.microsoft.com/office/powerpoint/2010/main" val="2765846676"/>
      </p:ext>
    </p:extLst>
  </p:cSld>
  <p:clrMapOvr>
    <a:masterClrMapping/>
  </p:clrMapOvr>
  <p:transition>
    <p:sndAc>
      <p:stSnd>
        <p:snd r:embed="rId2" name="bell sound ppt.wav"/>
      </p:stSnd>
    </p:sndAc>
  </p:transition>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Content Placeholder 5">
            <a:extLst>
              <a:ext uri="{FF2B5EF4-FFF2-40B4-BE49-F238E27FC236}">
                <a16:creationId xmlns:a16="http://schemas.microsoft.com/office/drawing/2014/main" id="{F457AF7B-0EEA-06D3-0743-75C3133A24B1}"/>
              </a:ext>
            </a:extLst>
          </p:cNvPr>
          <p:cNvPicPr>
            <a:picLocks noGrp="1" noChangeAspect="1"/>
          </p:cNvPicPr>
          <p:nvPr>
            <p:ph idx="1"/>
          </p:nvPr>
        </p:nvPicPr>
        <p:blipFill rotWithShape="1">
          <a:blip r:embed="rId3"/>
          <a:srcRect b="5605"/>
          <a:stretch/>
        </p:blipFill>
        <p:spPr>
          <a:xfrm>
            <a:off x="20" y="1282"/>
            <a:ext cx="12191980" cy="6856718"/>
          </a:xfrm>
          <a:prstGeom prst="rect">
            <a:avLst/>
          </a:prstGeom>
        </p:spPr>
      </p:pic>
      <p:sp>
        <p:nvSpPr>
          <p:cNvPr id="4" name="Footer Placeholder 3">
            <a:extLst>
              <a:ext uri="{FF2B5EF4-FFF2-40B4-BE49-F238E27FC236}">
                <a16:creationId xmlns:a16="http://schemas.microsoft.com/office/drawing/2014/main" id="{93496956-C46C-5C84-FC41-61E02EA5D9C0}"/>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dirty="0">
                <a:solidFill>
                  <a:srgbClr val="FFFFFF"/>
                </a:solidFill>
                <a:latin typeface="+mn-lt"/>
                <a:ea typeface="+mn-ea"/>
                <a:cs typeface="+mn-cs"/>
              </a:rPr>
              <a:t>CA P J JOHNEY </a:t>
            </a:r>
            <a:r>
              <a:rPr lang="en-US" kern="1200" dirty="0" err="1">
                <a:solidFill>
                  <a:srgbClr val="FFFFFF"/>
                </a:solidFill>
                <a:latin typeface="+mn-lt"/>
                <a:ea typeface="+mn-ea"/>
                <a:cs typeface="+mn-cs"/>
              </a:rPr>
              <a:t>B.Sc</a:t>
            </a:r>
            <a:r>
              <a:rPr lang="en-US" kern="1200" dirty="0">
                <a:solidFill>
                  <a:srgbClr val="FFFFFF"/>
                </a:solidFill>
                <a:latin typeface="+mn-lt"/>
                <a:ea typeface="+mn-ea"/>
                <a:cs typeface="+mn-cs"/>
              </a:rPr>
              <a:t> FCA</a:t>
            </a:r>
          </a:p>
        </p:txBody>
      </p:sp>
      <p:sp>
        <p:nvSpPr>
          <p:cNvPr id="5" name="Slide Number Placeholder 4">
            <a:extLst>
              <a:ext uri="{FF2B5EF4-FFF2-40B4-BE49-F238E27FC236}">
                <a16:creationId xmlns:a16="http://schemas.microsoft.com/office/drawing/2014/main" id="{7C39E2FE-6A8B-BBA6-C2E6-D0D1A13EC006}"/>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27CAFB24-C27C-4A95-A65A-B5BC303352B8}" type="slidenum">
              <a:rPr lang="en-US">
                <a:solidFill>
                  <a:srgbClr val="FFFFFF"/>
                </a:solidFill>
              </a:rPr>
              <a:pPr>
                <a:spcAft>
                  <a:spcPts val="600"/>
                </a:spcAft>
              </a:pPr>
              <a:t>42</a:t>
            </a:fld>
            <a:endParaRPr lang="en-US">
              <a:solidFill>
                <a:srgbClr val="FFFFFF"/>
              </a:solidFill>
            </a:endParaRPr>
          </a:p>
        </p:txBody>
      </p:sp>
    </p:spTree>
    <p:extLst>
      <p:ext uri="{BB962C8B-B14F-4D97-AF65-F5344CB8AC3E}">
        <p14:creationId xmlns:p14="http://schemas.microsoft.com/office/powerpoint/2010/main" val="2247013957"/>
      </p:ext>
    </p:extLst>
  </p:cSld>
  <p:clrMapOvr>
    <a:masterClrMapping/>
  </p:clrMapOvr>
  <p:transition>
    <p:sndAc>
      <p:stSnd>
        <p:snd r:embed="rId2" name="bell sound ppt.wav"/>
      </p:stSnd>
    </p:sndAc>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FAF0D-1DB9-B05D-FE85-7297E3F37783}"/>
              </a:ext>
            </a:extLst>
          </p:cNvPr>
          <p:cNvSpPr>
            <a:spLocks noGrp="1"/>
          </p:cNvSpPr>
          <p:nvPr>
            <p:ph type="title"/>
          </p:nvPr>
        </p:nvSpPr>
        <p:spPr/>
        <p:txBody>
          <a:bodyPr/>
          <a:lstStyle/>
          <a:p>
            <a:endParaRPr lang="en-IN"/>
          </a:p>
        </p:txBody>
      </p:sp>
      <p:graphicFrame>
        <p:nvGraphicFramePr>
          <p:cNvPr id="6" name="Content Placeholder 5">
            <a:extLst>
              <a:ext uri="{FF2B5EF4-FFF2-40B4-BE49-F238E27FC236}">
                <a16:creationId xmlns:a16="http://schemas.microsoft.com/office/drawing/2014/main" id="{2D5251F7-FA24-3995-5CFE-0CCE31EFCAED}"/>
              </a:ext>
            </a:extLst>
          </p:cNvPr>
          <p:cNvGraphicFramePr>
            <a:graphicFrameLocks noGrp="1"/>
          </p:cNvGraphicFramePr>
          <p:nvPr>
            <p:ph idx="1"/>
            <p:extLst>
              <p:ext uri="{D42A27DB-BD31-4B8C-83A1-F6EECF244321}">
                <p14:modId xmlns:p14="http://schemas.microsoft.com/office/powerpoint/2010/main" val="2163343553"/>
              </p:ext>
            </p:extLst>
          </p:nvPr>
        </p:nvGraphicFramePr>
        <p:xfrm>
          <a:off x="506628" y="1417638"/>
          <a:ext cx="11075773" cy="4938714"/>
        </p:xfrm>
        <a:graphic>
          <a:graphicData uri="http://schemas.openxmlformats.org/drawingml/2006/table">
            <a:tbl>
              <a:tblPr firstRow="1" firstCol="1" bandRow="1">
                <a:tableStyleId>{5C22544A-7EE6-4342-B048-85BDC9FD1C3A}</a:tableStyleId>
              </a:tblPr>
              <a:tblGrid>
                <a:gridCol w="3691105">
                  <a:extLst>
                    <a:ext uri="{9D8B030D-6E8A-4147-A177-3AD203B41FA5}">
                      <a16:colId xmlns:a16="http://schemas.microsoft.com/office/drawing/2014/main" val="4270793873"/>
                    </a:ext>
                  </a:extLst>
                </a:gridCol>
                <a:gridCol w="3692334">
                  <a:extLst>
                    <a:ext uri="{9D8B030D-6E8A-4147-A177-3AD203B41FA5}">
                      <a16:colId xmlns:a16="http://schemas.microsoft.com/office/drawing/2014/main" val="1557191514"/>
                    </a:ext>
                  </a:extLst>
                </a:gridCol>
                <a:gridCol w="3692334">
                  <a:extLst>
                    <a:ext uri="{9D8B030D-6E8A-4147-A177-3AD203B41FA5}">
                      <a16:colId xmlns:a16="http://schemas.microsoft.com/office/drawing/2014/main" val="4198804433"/>
                    </a:ext>
                  </a:extLst>
                </a:gridCol>
              </a:tblGrid>
              <a:tr h="1191742">
                <a:tc>
                  <a:txBody>
                    <a:bodyPr/>
                    <a:lstStyle/>
                    <a:p>
                      <a:pPr>
                        <a:lnSpc>
                          <a:spcPct val="115000"/>
                        </a:lnSpc>
                        <a:spcAft>
                          <a:spcPts val="800"/>
                        </a:spcAft>
                      </a:pPr>
                      <a:r>
                        <a:rPr lang="en-IN" sz="1100" kern="100">
                          <a:effectLst/>
                        </a:rPr>
                        <a:t> </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IN" sz="1100" kern="100">
                          <a:effectLst/>
                        </a:rPr>
                        <a:t>Form 10BD</a:t>
                      </a:r>
                    </a:p>
                    <a:p>
                      <a:pPr>
                        <a:lnSpc>
                          <a:spcPct val="115000"/>
                        </a:lnSpc>
                        <a:spcAft>
                          <a:spcPts val="800"/>
                        </a:spcAft>
                      </a:pPr>
                      <a:r>
                        <a:rPr lang="en-IN" sz="1100" kern="100">
                          <a:effectLst/>
                        </a:rPr>
                        <a:t> </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IN" sz="1100" kern="100">
                          <a:effectLst/>
                        </a:rPr>
                        <a:t>Form 10BE</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97105844"/>
                  </a:ext>
                </a:extLst>
              </a:tr>
              <a:tr h="1191742">
                <a:tc>
                  <a:txBody>
                    <a:bodyPr/>
                    <a:lstStyle/>
                    <a:p>
                      <a:pPr>
                        <a:lnSpc>
                          <a:spcPct val="115000"/>
                        </a:lnSpc>
                        <a:spcAft>
                          <a:spcPts val="800"/>
                        </a:spcAft>
                      </a:pPr>
                      <a:r>
                        <a:rPr lang="en-IN" sz="1100" kern="100">
                          <a:effectLst/>
                        </a:rPr>
                        <a:t>To be Furnished to</a:t>
                      </a:r>
                    </a:p>
                    <a:p>
                      <a:pPr>
                        <a:lnSpc>
                          <a:spcPct val="115000"/>
                        </a:lnSpc>
                        <a:spcAft>
                          <a:spcPts val="800"/>
                        </a:spcAft>
                      </a:pPr>
                      <a:r>
                        <a:rPr lang="en-IN" sz="1100" kern="100">
                          <a:effectLst/>
                        </a:rPr>
                        <a:t> </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IN" sz="1100" kern="100">
                          <a:effectLst/>
                        </a:rPr>
                        <a:t>The Department</a:t>
                      </a:r>
                    </a:p>
                    <a:p>
                      <a:pPr>
                        <a:lnSpc>
                          <a:spcPct val="115000"/>
                        </a:lnSpc>
                        <a:spcAft>
                          <a:spcPts val="800"/>
                        </a:spcAft>
                      </a:pPr>
                      <a:r>
                        <a:rPr lang="en-IN" sz="1100" kern="100">
                          <a:effectLst/>
                        </a:rPr>
                        <a:t> </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IN" sz="1100" kern="100">
                          <a:effectLst/>
                        </a:rPr>
                        <a:t>The donor</a:t>
                      </a:r>
                    </a:p>
                    <a:p>
                      <a:pPr>
                        <a:lnSpc>
                          <a:spcPct val="115000"/>
                        </a:lnSpc>
                        <a:spcAft>
                          <a:spcPts val="800"/>
                        </a:spcAft>
                      </a:pPr>
                      <a:r>
                        <a:rPr lang="en-IN" sz="1100" kern="100">
                          <a:effectLst/>
                        </a:rPr>
                        <a:t> </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97149182"/>
                  </a:ext>
                </a:extLst>
              </a:tr>
              <a:tr h="1191742">
                <a:tc>
                  <a:txBody>
                    <a:bodyPr/>
                    <a:lstStyle/>
                    <a:p>
                      <a:pPr>
                        <a:lnSpc>
                          <a:spcPct val="115000"/>
                        </a:lnSpc>
                        <a:spcAft>
                          <a:spcPts val="800"/>
                        </a:spcAft>
                      </a:pPr>
                      <a:r>
                        <a:rPr lang="en-IN" sz="1100" kern="100">
                          <a:effectLst/>
                        </a:rPr>
                        <a:t>Due date</a:t>
                      </a:r>
                    </a:p>
                    <a:p>
                      <a:pPr>
                        <a:lnSpc>
                          <a:spcPct val="115000"/>
                        </a:lnSpc>
                        <a:spcAft>
                          <a:spcPts val="800"/>
                        </a:spcAft>
                      </a:pPr>
                      <a:r>
                        <a:rPr lang="en-IN" sz="1100" kern="100">
                          <a:effectLst/>
                        </a:rPr>
                        <a:t> </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IN" sz="1100" kern="100">
                          <a:effectLst/>
                        </a:rPr>
                        <a:t>31st May</a:t>
                      </a:r>
                    </a:p>
                    <a:p>
                      <a:pPr>
                        <a:lnSpc>
                          <a:spcPct val="115000"/>
                        </a:lnSpc>
                        <a:spcAft>
                          <a:spcPts val="800"/>
                        </a:spcAft>
                      </a:pPr>
                      <a:r>
                        <a:rPr lang="en-IN" sz="1100" kern="100">
                          <a:effectLst/>
                        </a:rPr>
                        <a:t> </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IN" sz="1100" kern="100">
                          <a:effectLst/>
                        </a:rPr>
                        <a:t>31 st May</a:t>
                      </a:r>
                    </a:p>
                    <a:p>
                      <a:pPr>
                        <a:lnSpc>
                          <a:spcPct val="115000"/>
                        </a:lnSpc>
                        <a:spcAft>
                          <a:spcPts val="800"/>
                        </a:spcAft>
                      </a:pPr>
                      <a:r>
                        <a:rPr lang="en-IN" sz="1100" kern="100">
                          <a:effectLst/>
                        </a:rPr>
                        <a:t> </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19085956"/>
                  </a:ext>
                </a:extLst>
              </a:tr>
              <a:tr h="454496">
                <a:tc rowSpan="3">
                  <a:txBody>
                    <a:bodyPr/>
                    <a:lstStyle/>
                    <a:p>
                      <a:pPr>
                        <a:lnSpc>
                          <a:spcPct val="115000"/>
                        </a:lnSpc>
                        <a:spcAft>
                          <a:spcPts val="800"/>
                        </a:spcAft>
                      </a:pPr>
                      <a:r>
                        <a:rPr lang="en-IN" sz="1100" kern="100">
                          <a:effectLst/>
                        </a:rPr>
                        <a:t>Consequences</a:t>
                      </a:r>
                    </a:p>
                    <a:p>
                      <a:pPr>
                        <a:lnSpc>
                          <a:spcPct val="115000"/>
                        </a:lnSpc>
                        <a:spcAft>
                          <a:spcPts val="800"/>
                        </a:spcAft>
                      </a:pPr>
                      <a:r>
                        <a:rPr lang="en-IN" sz="1100" kern="100">
                          <a:effectLst/>
                        </a:rPr>
                        <a:t> </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IN" sz="1100" kern="100">
                          <a:effectLst/>
                        </a:rPr>
                        <a:t>Delay for filing</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IN" sz="1100" kern="100">
                          <a:effectLst/>
                        </a:rPr>
                        <a:t>Rs.200/day</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51409096"/>
                  </a:ext>
                </a:extLst>
              </a:tr>
              <a:tr h="454496">
                <a:tc vMerge="1">
                  <a:txBody>
                    <a:bodyPr/>
                    <a:lstStyle/>
                    <a:p>
                      <a:endParaRPr lang="en-IN"/>
                    </a:p>
                  </a:txBody>
                  <a:tcPr/>
                </a:tc>
                <a:tc>
                  <a:txBody>
                    <a:bodyPr/>
                    <a:lstStyle/>
                    <a:p>
                      <a:pPr>
                        <a:lnSpc>
                          <a:spcPct val="115000"/>
                        </a:lnSpc>
                        <a:spcAft>
                          <a:spcPts val="800"/>
                        </a:spcAft>
                      </a:pPr>
                      <a:r>
                        <a:rPr lang="en-IN" sz="1100" kern="100">
                          <a:effectLst/>
                        </a:rPr>
                        <a:t>Penalty</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IN" sz="1100" kern="100">
                          <a:effectLst/>
                        </a:rPr>
                        <a:t>Rs.10,000/- upto Rs.1 lakh</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46116541"/>
                  </a:ext>
                </a:extLst>
              </a:tr>
              <a:tr h="454496">
                <a:tc vMerge="1">
                  <a:txBody>
                    <a:bodyPr/>
                    <a:lstStyle/>
                    <a:p>
                      <a:endParaRPr lang="en-IN"/>
                    </a:p>
                  </a:txBody>
                  <a:tcPr/>
                </a:tc>
                <a:tc>
                  <a:txBody>
                    <a:bodyPr/>
                    <a:lstStyle/>
                    <a:p>
                      <a:pPr>
                        <a:lnSpc>
                          <a:spcPct val="115000"/>
                        </a:lnSpc>
                        <a:spcAft>
                          <a:spcPts val="800"/>
                        </a:spcAft>
                      </a:pPr>
                      <a:r>
                        <a:rPr lang="en-IN" sz="1100" kern="100">
                          <a:effectLst/>
                        </a:rPr>
                        <a:t>Exemption</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IN" sz="1100" kern="100" dirty="0">
                          <a:effectLst/>
                        </a:rPr>
                        <a:t>No tax exemption to the donor</a:t>
                      </a:r>
                      <a:endParaRPr lang="en-IN"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06062227"/>
                  </a:ext>
                </a:extLst>
              </a:tr>
            </a:tbl>
          </a:graphicData>
        </a:graphic>
      </p:graphicFrame>
      <p:sp>
        <p:nvSpPr>
          <p:cNvPr id="4" name="Footer Placeholder 3">
            <a:extLst>
              <a:ext uri="{FF2B5EF4-FFF2-40B4-BE49-F238E27FC236}">
                <a16:creationId xmlns:a16="http://schemas.microsoft.com/office/drawing/2014/main" id="{BCE66099-1576-DB9F-2058-BD168F726D69}"/>
              </a:ext>
            </a:extLst>
          </p:cNvPr>
          <p:cNvSpPr>
            <a:spLocks noGrp="1"/>
          </p:cNvSpPr>
          <p:nvPr>
            <p:ph type="ftr" sz="quarter" idx="11"/>
          </p:nvPr>
        </p:nvSpPr>
        <p:spPr/>
        <p:txBody>
          <a:bodyPr/>
          <a:lstStyle/>
          <a:p>
            <a:r>
              <a:rPr lang="en-US"/>
              <a:t>CA P J JOHNEY B.Sc FCA</a:t>
            </a:r>
          </a:p>
        </p:txBody>
      </p:sp>
      <p:sp>
        <p:nvSpPr>
          <p:cNvPr id="5" name="Slide Number Placeholder 4">
            <a:extLst>
              <a:ext uri="{FF2B5EF4-FFF2-40B4-BE49-F238E27FC236}">
                <a16:creationId xmlns:a16="http://schemas.microsoft.com/office/drawing/2014/main" id="{A12D41A4-A5C1-D0AC-8AAE-8F3BA101455A}"/>
              </a:ext>
            </a:extLst>
          </p:cNvPr>
          <p:cNvSpPr>
            <a:spLocks noGrp="1"/>
          </p:cNvSpPr>
          <p:nvPr>
            <p:ph type="sldNum" sz="quarter" idx="12"/>
          </p:nvPr>
        </p:nvSpPr>
        <p:spPr/>
        <p:txBody>
          <a:bodyPr/>
          <a:lstStyle/>
          <a:p>
            <a:fld id="{27CAFB24-C27C-4A95-A65A-B5BC303352B8}" type="slidenum">
              <a:rPr lang="en-US" smtClean="0"/>
              <a:pPr/>
              <a:t>43</a:t>
            </a:fld>
            <a:endParaRPr lang="en-US"/>
          </a:p>
        </p:txBody>
      </p:sp>
      <p:sp>
        <p:nvSpPr>
          <p:cNvPr id="7" name="Rectangle 1">
            <a:extLst>
              <a:ext uri="{FF2B5EF4-FFF2-40B4-BE49-F238E27FC236}">
                <a16:creationId xmlns:a16="http://schemas.microsoft.com/office/drawing/2014/main" id="{5775D6B7-AF6C-BB43-B37C-0B2B8ED721FF}"/>
              </a:ext>
            </a:extLst>
          </p:cNvPr>
          <p:cNvSpPr>
            <a:spLocks noChangeArrowheads="1"/>
          </p:cNvSpPr>
          <p:nvPr/>
        </p:nvSpPr>
        <p:spPr bwMode="auto">
          <a:xfrm>
            <a:off x="-5805514" y="0"/>
            <a:ext cx="2358376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IN"/>
          </a:p>
        </p:txBody>
      </p:sp>
    </p:spTree>
    <p:extLst>
      <p:ext uri="{BB962C8B-B14F-4D97-AF65-F5344CB8AC3E}">
        <p14:creationId xmlns:p14="http://schemas.microsoft.com/office/powerpoint/2010/main" val="1060019511"/>
      </p:ext>
    </p:extLst>
  </p:cSld>
  <p:clrMapOvr>
    <a:masterClrMapping/>
  </p:clrMapOvr>
  <p:transition>
    <p:sndAc>
      <p:stSnd>
        <p:snd r:embed="rId2" name="bell sound ppt.wav"/>
      </p:stSnd>
    </p:sndAc>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0CFCE-844F-DD94-CB7A-F94DB7C732D3}"/>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B5157D25-3DF0-7520-0D7E-085CC3EF4798}"/>
              </a:ext>
            </a:extLst>
          </p:cNvPr>
          <p:cNvSpPr>
            <a:spLocks noGrp="1"/>
          </p:cNvSpPr>
          <p:nvPr>
            <p:ph idx="1"/>
          </p:nvPr>
        </p:nvSpPr>
        <p:spPr>
          <a:xfrm>
            <a:off x="609600" y="2333297"/>
            <a:ext cx="10972800" cy="3792867"/>
          </a:xfrm>
        </p:spPr>
        <p:txBody>
          <a:bodyPr>
            <a:normAutofit/>
          </a:bodyPr>
          <a:lstStyle/>
          <a:p>
            <a:pPr marL="0" indent="0" algn="ctr">
              <a:buNone/>
            </a:pPr>
            <a:endParaRPr lang="en-GB" sz="66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r>
              <a:rPr lang="en-GB" sz="6600" b="1" dirty="0">
                <a:effectLst/>
                <a:latin typeface="Calibri" panose="020F0502020204030204" pitchFamily="34" charset="0"/>
                <a:ea typeface="Calibri" panose="020F0502020204030204" pitchFamily="34" charset="0"/>
                <a:cs typeface="Times New Roman" panose="02020603050405020304" pitchFamily="18" charset="0"/>
              </a:rPr>
              <a:t>12. NEW PENALTIES</a:t>
            </a:r>
            <a:endParaRPr lang="en-IN" sz="6600" dirty="0"/>
          </a:p>
        </p:txBody>
      </p:sp>
      <p:sp>
        <p:nvSpPr>
          <p:cNvPr id="4" name="Footer Placeholder 3">
            <a:extLst>
              <a:ext uri="{FF2B5EF4-FFF2-40B4-BE49-F238E27FC236}">
                <a16:creationId xmlns:a16="http://schemas.microsoft.com/office/drawing/2014/main" id="{6971FFC0-8620-0CA4-44C1-D612C4F93057}"/>
              </a:ext>
            </a:extLst>
          </p:cNvPr>
          <p:cNvSpPr>
            <a:spLocks noGrp="1"/>
          </p:cNvSpPr>
          <p:nvPr>
            <p:ph type="ftr" sz="quarter" idx="11"/>
          </p:nvPr>
        </p:nvSpPr>
        <p:spPr/>
        <p:txBody>
          <a:bodyPr/>
          <a:lstStyle/>
          <a:p>
            <a:r>
              <a:rPr lang="en-US"/>
              <a:t>CA P J JOHNEY B.Sc FCA</a:t>
            </a:r>
          </a:p>
        </p:txBody>
      </p:sp>
      <p:sp>
        <p:nvSpPr>
          <p:cNvPr id="5" name="Slide Number Placeholder 4">
            <a:extLst>
              <a:ext uri="{FF2B5EF4-FFF2-40B4-BE49-F238E27FC236}">
                <a16:creationId xmlns:a16="http://schemas.microsoft.com/office/drawing/2014/main" id="{FC98D7F9-BEC4-7D7C-18C1-F6669CDDDC98}"/>
              </a:ext>
            </a:extLst>
          </p:cNvPr>
          <p:cNvSpPr>
            <a:spLocks noGrp="1"/>
          </p:cNvSpPr>
          <p:nvPr>
            <p:ph type="sldNum" sz="quarter" idx="12"/>
          </p:nvPr>
        </p:nvSpPr>
        <p:spPr/>
        <p:txBody>
          <a:bodyPr/>
          <a:lstStyle/>
          <a:p>
            <a:fld id="{27CAFB24-C27C-4A95-A65A-B5BC303352B8}" type="slidenum">
              <a:rPr lang="en-US" smtClean="0"/>
              <a:pPr/>
              <a:t>44</a:t>
            </a:fld>
            <a:endParaRPr lang="en-US"/>
          </a:p>
        </p:txBody>
      </p:sp>
    </p:spTree>
    <p:extLst>
      <p:ext uri="{BB962C8B-B14F-4D97-AF65-F5344CB8AC3E}">
        <p14:creationId xmlns:p14="http://schemas.microsoft.com/office/powerpoint/2010/main" val="300232950"/>
      </p:ext>
    </p:extLst>
  </p:cSld>
  <p:clrMapOvr>
    <a:masterClrMapping/>
  </p:clrMapOvr>
  <p:transition>
    <p:sndAc>
      <p:stSnd>
        <p:snd r:embed="rId2" name="bell sound ppt.wav"/>
      </p:stSnd>
    </p:sndAc>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613FD-1896-E322-2036-7978C0AFDFF7}"/>
              </a:ext>
            </a:extLst>
          </p:cNvPr>
          <p:cNvSpPr>
            <a:spLocks noGrp="1"/>
          </p:cNvSpPr>
          <p:nvPr>
            <p:ph type="title"/>
          </p:nvPr>
        </p:nvSpPr>
        <p:spPr>
          <a:xfrm>
            <a:off x="609600" y="274638"/>
            <a:ext cx="10972800" cy="765886"/>
          </a:xfrm>
        </p:spPr>
        <p:txBody>
          <a:bodyPr>
            <a:normAutofit fontScale="90000"/>
          </a:bodyPr>
          <a:lstStyle/>
          <a:p>
            <a:r>
              <a:rPr lang="en-GB" sz="6600" dirty="0">
                <a:solidFill>
                  <a:schemeClr val="bg1">
                    <a:lumMod val="85000"/>
                  </a:schemeClr>
                </a:solidFill>
              </a:rPr>
              <a:t>New Penalties</a:t>
            </a:r>
            <a:endParaRPr lang="en-IN" sz="6600" dirty="0">
              <a:solidFill>
                <a:schemeClr val="bg1">
                  <a:lumMod val="85000"/>
                </a:schemeClr>
              </a:solidFill>
            </a:endParaRPr>
          </a:p>
        </p:txBody>
      </p:sp>
      <p:sp>
        <p:nvSpPr>
          <p:cNvPr id="3" name="Content Placeholder 2">
            <a:extLst>
              <a:ext uri="{FF2B5EF4-FFF2-40B4-BE49-F238E27FC236}">
                <a16:creationId xmlns:a16="http://schemas.microsoft.com/office/drawing/2014/main" id="{75923AC8-D0A5-D114-66E9-DBC11ABCE721}"/>
              </a:ext>
            </a:extLst>
          </p:cNvPr>
          <p:cNvSpPr>
            <a:spLocks noGrp="1"/>
          </p:cNvSpPr>
          <p:nvPr>
            <p:ph idx="1"/>
          </p:nvPr>
        </p:nvSpPr>
        <p:spPr>
          <a:xfrm>
            <a:off x="609600" y="1040524"/>
            <a:ext cx="10972800" cy="5315827"/>
          </a:xfrm>
        </p:spPr>
        <p:txBody>
          <a:bodyPr>
            <a:normAutofit fontScale="62500" lnSpcReduction="20000"/>
          </a:bodyPr>
          <a:lstStyle/>
          <a:p>
            <a:r>
              <a:rPr lang="en-GB" sz="4000" dirty="0"/>
              <a:t>Sec. 271AAE- Benefits to related parties</a:t>
            </a:r>
          </a:p>
          <a:p>
            <a:pPr marL="109728" indent="0">
              <a:buNone/>
            </a:pPr>
            <a:r>
              <a:rPr lang="en-GB" sz="4000" dirty="0"/>
              <a:t>        Trust should pay </a:t>
            </a:r>
          </a:p>
          <a:p>
            <a:pPr marL="109728" indent="0">
              <a:buNone/>
            </a:pPr>
            <a:r>
              <a:rPr lang="en-GB" sz="4000" dirty="0"/>
              <a:t>                    a) first time 100% of benefit passed on</a:t>
            </a:r>
          </a:p>
          <a:p>
            <a:pPr marL="109728" indent="0">
              <a:buNone/>
            </a:pPr>
            <a:r>
              <a:rPr lang="en-GB" sz="4000" dirty="0"/>
              <a:t>                    b) any second/subsequent time@ 200% of such </a:t>
            </a:r>
          </a:p>
          <a:p>
            <a:pPr marL="109728" indent="0">
              <a:buNone/>
            </a:pPr>
            <a:r>
              <a:rPr lang="en-GB" sz="4000" dirty="0"/>
              <a:t>                        benefit amount</a:t>
            </a:r>
          </a:p>
          <a:p>
            <a:pPr marL="109728" indent="0">
              <a:buNone/>
            </a:pPr>
            <a:r>
              <a:rPr lang="en-GB" sz="4000" dirty="0"/>
              <a:t>Sec.  271K - failure to file Form 10-BD statement attracts   </a:t>
            </a:r>
          </a:p>
          <a:p>
            <a:pPr marL="109728" indent="0">
              <a:buNone/>
            </a:pPr>
            <a:r>
              <a:rPr lang="en-GB" sz="4000" dirty="0"/>
              <a:t>         penalty, shall not be less than Rs.10,000/- but may </a:t>
            </a:r>
          </a:p>
          <a:p>
            <a:pPr marL="109728" indent="0">
              <a:buNone/>
            </a:pPr>
            <a:r>
              <a:rPr lang="en-GB" sz="4000" dirty="0"/>
              <a:t>         extend up to Rs.1,00,000/-</a:t>
            </a:r>
          </a:p>
          <a:p>
            <a:pPr marL="109728" indent="0">
              <a:buNone/>
            </a:pPr>
            <a:r>
              <a:rPr lang="en-GB" sz="4000" dirty="0"/>
              <a:t>Sec. 115 TD- On the total Market value of      </a:t>
            </a:r>
          </a:p>
          <a:p>
            <a:pPr marL="109728" indent="0">
              <a:buNone/>
            </a:pPr>
            <a:r>
              <a:rPr lang="en-GB" sz="4000" dirty="0"/>
              <a:t>        Asset  , over liabilities—Accreted Income      </a:t>
            </a:r>
          </a:p>
          <a:p>
            <a:pPr marL="109728" indent="0">
              <a:buNone/>
            </a:pPr>
            <a:r>
              <a:rPr lang="en-GB" sz="4000" dirty="0"/>
              <a:t>        @ 30% in case of a)</a:t>
            </a:r>
            <a:r>
              <a:rPr lang="en-GB" sz="4000" dirty="0" err="1"/>
              <a:t>Regn</a:t>
            </a:r>
            <a:r>
              <a:rPr lang="en-GB" sz="4000" dirty="0"/>
              <a:t> is cancelled</a:t>
            </a:r>
          </a:p>
          <a:p>
            <a:pPr marL="109728" indent="0">
              <a:buNone/>
            </a:pPr>
            <a:r>
              <a:rPr lang="en-GB" sz="4000" dirty="0"/>
              <a:t>         b) Fresh </a:t>
            </a:r>
            <a:r>
              <a:rPr lang="en-GB" sz="4000" dirty="0" err="1"/>
              <a:t>Regn</a:t>
            </a:r>
            <a:r>
              <a:rPr lang="en-GB" sz="4000" dirty="0"/>
              <a:t> or Renewal is rejected</a:t>
            </a:r>
          </a:p>
          <a:p>
            <a:pPr marL="109728" indent="0">
              <a:buNone/>
            </a:pPr>
            <a:r>
              <a:rPr lang="en-GB" sz="4000" dirty="0"/>
              <a:t>         c ) fails to make an Application in the previous year </a:t>
            </a:r>
            <a:endParaRPr lang="x-none" sz="4000" dirty="0"/>
          </a:p>
          <a:p>
            <a:endParaRPr lang="en-IN" dirty="0"/>
          </a:p>
        </p:txBody>
      </p:sp>
      <p:sp>
        <p:nvSpPr>
          <p:cNvPr id="4" name="Footer Placeholder 3">
            <a:extLst>
              <a:ext uri="{FF2B5EF4-FFF2-40B4-BE49-F238E27FC236}">
                <a16:creationId xmlns:a16="http://schemas.microsoft.com/office/drawing/2014/main" id="{09311772-9C05-3EFF-DC22-E46EAEFADC77}"/>
              </a:ext>
            </a:extLst>
          </p:cNvPr>
          <p:cNvSpPr>
            <a:spLocks noGrp="1"/>
          </p:cNvSpPr>
          <p:nvPr>
            <p:ph type="ftr" sz="quarter" idx="11"/>
          </p:nvPr>
        </p:nvSpPr>
        <p:spPr/>
        <p:txBody>
          <a:bodyPr/>
          <a:lstStyle/>
          <a:p>
            <a:r>
              <a:rPr lang="en-US"/>
              <a:t>CA P J JOHNEY B.Sc FCA</a:t>
            </a:r>
          </a:p>
        </p:txBody>
      </p:sp>
      <p:sp>
        <p:nvSpPr>
          <p:cNvPr id="5" name="Slide Number Placeholder 4">
            <a:extLst>
              <a:ext uri="{FF2B5EF4-FFF2-40B4-BE49-F238E27FC236}">
                <a16:creationId xmlns:a16="http://schemas.microsoft.com/office/drawing/2014/main" id="{2EFD41DE-50D7-E8D3-4636-4B4E36BEB621}"/>
              </a:ext>
            </a:extLst>
          </p:cNvPr>
          <p:cNvSpPr>
            <a:spLocks noGrp="1"/>
          </p:cNvSpPr>
          <p:nvPr>
            <p:ph type="sldNum" sz="quarter" idx="12"/>
          </p:nvPr>
        </p:nvSpPr>
        <p:spPr/>
        <p:txBody>
          <a:bodyPr/>
          <a:lstStyle/>
          <a:p>
            <a:fld id="{27CAFB24-C27C-4A95-A65A-B5BC303352B8}" type="slidenum">
              <a:rPr lang="en-US" smtClean="0"/>
              <a:pPr/>
              <a:t>45</a:t>
            </a:fld>
            <a:endParaRPr lang="en-US"/>
          </a:p>
        </p:txBody>
      </p:sp>
    </p:spTree>
    <p:extLst>
      <p:ext uri="{BB962C8B-B14F-4D97-AF65-F5344CB8AC3E}">
        <p14:creationId xmlns:p14="http://schemas.microsoft.com/office/powerpoint/2010/main" val="2753964866"/>
      </p:ext>
    </p:extLst>
  </p:cSld>
  <p:clrMapOvr>
    <a:masterClrMapping/>
  </p:clrMapOvr>
  <p:transition>
    <p:sndAc>
      <p:stSnd>
        <p:snd r:embed="rId2" name="bell sound ppt.wav"/>
      </p:stSnd>
    </p:sndAc>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B2E16-7D35-9651-69D8-16E9FECA4DB4}"/>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8B47503C-8FED-3054-0F5B-6A1CB12B391F}"/>
              </a:ext>
            </a:extLst>
          </p:cNvPr>
          <p:cNvSpPr>
            <a:spLocks noGrp="1"/>
          </p:cNvSpPr>
          <p:nvPr>
            <p:ph idx="1"/>
          </p:nvPr>
        </p:nvSpPr>
        <p:spPr>
          <a:xfrm>
            <a:off x="609600" y="2125362"/>
            <a:ext cx="10972800" cy="4000802"/>
          </a:xfrm>
        </p:spPr>
        <p:txBody>
          <a:bodyPr>
            <a:normAutofit/>
          </a:bodyPr>
          <a:lstStyle/>
          <a:p>
            <a:pPr marL="0" indent="0" algn="ctr">
              <a:buNone/>
            </a:pPr>
            <a:r>
              <a:rPr lang="en-GB" sz="4400" b="1" dirty="0">
                <a:effectLst/>
                <a:latin typeface="Calibri" panose="020F0502020204030204" pitchFamily="34" charset="0"/>
                <a:ea typeface="Calibri" panose="020F0502020204030204" pitchFamily="34" charset="0"/>
                <a:cs typeface="Times New Roman" panose="02020603050405020304" pitchFamily="18" charset="0"/>
              </a:rPr>
              <a:t>13. PERSONS HAVING SUBSTANITIAL INTEREST U/S 13(3) LIMIT – RS. 50,000</a:t>
            </a:r>
            <a:endParaRPr lang="en-IN" sz="4400" dirty="0"/>
          </a:p>
        </p:txBody>
      </p:sp>
      <p:sp>
        <p:nvSpPr>
          <p:cNvPr id="4" name="Footer Placeholder 3">
            <a:extLst>
              <a:ext uri="{FF2B5EF4-FFF2-40B4-BE49-F238E27FC236}">
                <a16:creationId xmlns:a16="http://schemas.microsoft.com/office/drawing/2014/main" id="{BC8C4970-35B0-3DC5-B2F2-34556EEF60FF}"/>
              </a:ext>
            </a:extLst>
          </p:cNvPr>
          <p:cNvSpPr>
            <a:spLocks noGrp="1"/>
          </p:cNvSpPr>
          <p:nvPr>
            <p:ph type="ftr" sz="quarter" idx="11"/>
          </p:nvPr>
        </p:nvSpPr>
        <p:spPr/>
        <p:txBody>
          <a:bodyPr/>
          <a:lstStyle/>
          <a:p>
            <a:r>
              <a:rPr lang="en-US"/>
              <a:t>CA P J JOHNEY B.Sc FCA</a:t>
            </a:r>
          </a:p>
        </p:txBody>
      </p:sp>
      <p:sp>
        <p:nvSpPr>
          <p:cNvPr id="5" name="Slide Number Placeholder 4">
            <a:extLst>
              <a:ext uri="{FF2B5EF4-FFF2-40B4-BE49-F238E27FC236}">
                <a16:creationId xmlns:a16="http://schemas.microsoft.com/office/drawing/2014/main" id="{6A86F18C-DE7F-E76F-F630-CD89A8C1CA0F}"/>
              </a:ext>
            </a:extLst>
          </p:cNvPr>
          <p:cNvSpPr>
            <a:spLocks noGrp="1"/>
          </p:cNvSpPr>
          <p:nvPr>
            <p:ph type="sldNum" sz="quarter" idx="12"/>
          </p:nvPr>
        </p:nvSpPr>
        <p:spPr/>
        <p:txBody>
          <a:bodyPr/>
          <a:lstStyle/>
          <a:p>
            <a:fld id="{27CAFB24-C27C-4A95-A65A-B5BC303352B8}" type="slidenum">
              <a:rPr lang="en-US" smtClean="0"/>
              <a:pPr/>
              <a:t>46</a:t>
            </a:fld>
            <a:endParaRPr lang="en-US"/>
          </a:p>
        </p:txBody>
      </p:sp>
    </p:spTree>
    <p:extLst>
      <p:ext uri="{BB962C8B-B14F-4D97-AF65-F5344CB8AC3E}">
        <p14:creationId xmlns:p14="http://schemas.microsoft.com/office/powerpoint/2010/main" val="406421402"/>
      </p:ext>
    </p:extLst>
  </p:cSld>
  <p:clrMapOvr>
    <a:masterClrMapping/>
  </p:clrMapOvr>
  <p:transition>
    <p:sndAc>
      <p:stSnd>
        <p:snd r:embed="rId2" name="bell sound ppt.wav"/>
      </p:stSnd>
    </p:sndAc>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6933E-2F86-E643-EE50-388256D8F724}"/>
              </a:ext>
            </a:extLst>
          </p:cNvPr>
          <p:cNvSpPr>
            <a:spLocks noGrp="1"/>
          </p:cNvSpPr>
          <p:nvPr>
            <p:ph type="title"/>
          </p:nvPr>
        </p:nvSpPr>
        <p:spPr/>
        <p:txBody>
          <a:bodyPr>
            <a:noAutofit/>
          </a:bodyPr>
          <a:lstStyle/>
          <a:p>
            <a:r>
              <a:rPr lang="en-IN" sz="5400" b="1" kern="1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rPr>
              <a:t>BACKGROUND</a:t>
            </a:r>
            <a:br>
              <a:rPr lang="en-IN" sz="5400" kern="100" dirty="0">
                <a:solidFill>
                  <a:schemeClr val="bg1">
                    <a:lumMod val="85000"/>
                  </a:schemeClr>
                </a:solidFill>
                <a:effectLst/>
                <a:latin typeface="Calibri" panose="020F0502020204030204" pitchFamily="34" charset="0"/>
                <a:ea typeface="Calibri" panose="020F0502020204030204" pitchFamily="34" charset="0"/>
              </a:rPr>
            </a:br>
            <a:endParaRPr lang="en-IN" sz="5400" dirty="0">
              <a:solidFill>
                <a:schemeClr val="bg1">
                  <a:lumMod val="85000"/>
                </a:schemeClr>
              </a:solidFill>
            </a:endParaRPr>
          </a:p>
        </p:txBody>
      </p:sp>
      <p:sp>
        <p:nvSpPr>
          <p:cNvPr id="3" name="Content Placeholder 2">
            <a:extLst>
              <a:ext uri="{FF2B5EF4-FFF2-40B4-BE49-F238E27FC236}">
                <a16:creationId xmlns:a16="http://schemas.microsoft.com/office/drawing/2014/main" id="{A6A3A1EC-339F-19E4-EE3E-B987EDF7C86C}"/>
              </a:ext>
            </a:extLst>
          </p:cNvPr>
          <p:cNvSpPr>
            <a:spLocks noGrp="1"/>
          </p:cNvSpPr>
          <p:nvPr>
            <p:ph idx="1"/>
          </p:nvPr>
        </p:nvSpPr>
        <p:spPr>
          <a:xfrm>
            <a:off x="609600" y="930166"/>
            <a:ext cx="10972800" cy="5927833"/>
          </a:xfrm>
        </p:spPr>
        <p:txBody>
          <a:bodyPr>
            <a:noAutofit/>
          </a:bodyPr>
          <a:lstStyle/>
          <a:p>
            <a:pPr marL="48260" algn="just">
              <a:lnSpc>
                <a:spcPct val="107000"/>
              </a:lnSpc>
              <a:spcAft>
                <a:spcPts val="935"/>
              </a:spcAft>
            </a:pPr>
            <a:r>
              <a:rPr lang="en-IN" sz="2000" kern="1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rPr>
              <a:t>Section 13(3)(b) specifies the persons which are covered by the restrictions of Section 13(1)(c)  and Section 13(2). </a:t>
            </a:r>
            <a:endParaRPr lang="en-IN" sz="2000" kern="100" dirty="0">
              <a:solidFill>
                <a:schemeClr val="bg1">
                  <a:lumMod val="85000"/>
                </a:schemeClr>
              </a:solidFill>
              <a:effectLst/>
              <a:latin typeface="Calibri" panose="020F0502020204030204" pitchFamily="34" charset="0"/>
              <a:ea typeface="Calibri" panose="020F0502020204030204" pitchFamily="34" charset="0"/>
            </a:endParaRPr>
          </a:p>
          <a:p>
            <a:pPr marL="48260" algn="just">
              <a:lnSpc>
                <a:spcPct val="107000"/>
              </a:lnSpc>
              <a:spcAft>
                <a:spcPts val="935"/>
              </a:spcAft>
            </a:pPr>
            <a:r>
              <a:rPr lang="en-IN" sz="2000" kern="1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rPr>
              <a:t>These `Specified persons ’ are the following: </a:t>
            </a:r>
            <a:endParaRPr lang="en-IN" sz="2000" kern="100" dirty="0">
              <a:solidFill>
                <a:schemeClr val="bg1">
                  <a:lumMod val="85000"/>
                </a:schemeClr>
              </a:solidFill>
              <a:effectLst/>
              <a:latin typeface="Calibri" panose="020F0502020204030204" pitchFamily="34" charset="0"/>
              <a:ea typeface="Calibri" panose="020F0502020204030204" pitchFamily="34" charset="0"/>
            </a:endParaRPr>
          </a:p>
          <a:p>
            <a:pPr marL="48260" algn="just">
              <a:lnSpc>
                <a:spcPct val="107000"/>
              </a:lnSpc>
              <a:spcAft>
                <a:spcPts val="935"/>
              </a:spcAft>
            </a:pPr>
            <a:r>
              <a:rPr lang="en-IN" sz="2000" kern="1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rPr>
              <a:t>(a) the author of the trust or the founder of the institution</a:t>
            </a:r>
            <a:endParaRPr lang="en-IN" sz="2000" kern="100" dirty="0">
              <a:solidFill>
                <a:schemeClr val="bg1">
                  <a:lumMod val="85000"/>
                </a:schemeClr>
              </a:solidFill>
              <a:effectLst/>
              <a:latin typeface="Calibri" panose="020F0502020204030204" pitchFamily="34" charset="0"/>
              <a:ea typeface="Calibri" panose="020F0502020204030204" pitchFamily="34" charset="0"/>
            </a:endParaRPr>
          </a:p>
          <a:p>
            <a:pPr marL="48260" algn="just">
              <a:lnSpc>
                <a:spcPct val="107000"/>
              </a:lnSpc>
              <a:spcAft>
                <a:spcPts val="935"/>
              </a:spcAft>
            </a:pPr>
            <a:r>
              <a:rPr lang="en-IN" sz="2000" kern="1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rPr>
              <a:t> (b) </a:t>
            </a:r>
            <a:r>
              <a:rPr lang="en-IN" sz="2000" b="1" kern="1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rPr>
              <a:t>any person who has made a substantial contribution to the trust or institution, [that is to say, any person whose total contribution up to the end of the relevant previous year exceeds fifty thousand rupees];</a:t>
            </a:r>
            <a:r>
              <a:rPr lang="en-IN" sz="2000" kern="1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en-IN" sz="2000" kern="100" dirty="0">
              <a:solidFill>
                <a:schemeClr val="bg1">
                  <a:lumMod val="85000"/>
                </a:schemeClr>
              </a:solidFill>
              <a:effectLst/>
              <a:latin typeface="Calibri" panose="020F0502020204030204" pitchFamily="34" charset="0"/>
              <a:ea typeface="Calibri" panose="020F0502020204030204" pitchFamily="34" charset="0"/>
            </a:endParaRPr>
          </a:p>
          <a:p>
            <a:pPr marL="48260" algn="just">
              <a:lnSpc>
                <a:spcPct val="107000"/>
              </a:lnSpc>
              <a:spcAft>
                <a:spcPts val="935"/>
              </a:spcAft>
            </a:pPr>
            <a:r>
              <a:rPr lang="en-IN" sz="2000" kern="1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rPr>
              <a:t>(c) where such author, founder or person is a Hindu undivided family, a member of the family; </a:t>
            </a:r>
            <a:endParaRPr lang="en-IN" sz="2000" kern="100" dirty="0">
              <a:solidFill>
                <a:schemeClr val="bg1">
                  <a:lumMod val="85000"/>
                </a:schemeClr>
              </a:solidFill>
              <a:effectLst/>
              <a:latin typeface="Calibri" panose="020F0502020204030204" pitchFamily="34" charset="0"/>
              <a:ea typeface="Calibri" panose="020F0502020204030204" pitchFamily="34" charset="0"/>
            </a:endParaRPr>
          </a:p>
          <a:p>
            <a:pPr marL="48260" algn="just">
              <a:lnSpc>
                <a:spcPct val="107000"/>
              </a:lnSpc>
              <a:spcAft>
                <a:spcPts val="935"/>
              </a:spcAft>
            </a:pPr>
            <a:r>
              <a:rPr lang="en-IN" sz="2000" kern="1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rPr>
              <a:t>(cc) any trustee of the trust or manager (by whatever name called) of the institution;]</a:t>
            </a:r>
            <a:endParaRPr lang="en-IN" sz="2000" kern="100" dirty="0">
              <a:solidFill>
                <a:schemeClr val="bg1">
                  <a:lumMod val="85000"/>
                </a:schemeClr>
              </a:solidFill>
              <a:effectLst/>
              <a:latin typeface="Calibri" panose="020F0502020204030204" pitchFamily="34" charset="0"/>
              <a:ea typeface="Calibri" panose="020F0502020204030204" pitchFamily="34" charset="0"/>
            </a:endParaRPr>
          </a:p>
          <a:p>
            <a:pPr marL="48260" algn="just">
              <a:lnSpc>
                <a:spcPct val="107000"/>
              </a:lnSpc>
              <a:spcAft>
                <a:spcPts val="935"/>
              </a:spcAft>
            </a:pPr>
            <a:r>
              <a:rPr lang="en-IN" sz="2000" kern="1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rPr>
              <a:t> (d) any relative of any such author, founder, person, member, trustee or manager as aforesaid;</a:t>
            </a:r>
            <a:endParaRPr lang="en-IN" sz="2000" kern="100" dirty="0">
              <a:solidFill>
                <a:schemeClr val="bg1">
                  <a:lumMod val="85000"/>
                </a:schemeClr>
              </a:solidFill>
              <a:effectLst/>
              <a:latin typeface="Calibri" panose="020F0502020204030204" pitchFamily="34" charset="0"/>
              <a:ea typeface="Calibri" panose="020F0502020204030204" pitchFamily="34" charset="0"/>
            </a:endParaRPr>
          </a:p>
          <a:p>
            <a:pPr marL="48260" algn="just">
              <a:lnSpc>
                <a:spcPct val="107000"/>
              </a:lnSpc>
              <a:spcAft>
                <a:spcPts val="935"/>
              </a:spcAft>
            </a:pPr>
            <a:r>
              <a:rPr lang="en-IN" sz="2000" kern="1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rPr>
              <a:t> (e) any concern in which any of the persons referred to in clauses (a), (b), (c , (cc) and </a:t>
            </a:r>
            <a:endParaRPr lang="en-IN" sz="2000" kern="100" dirty="0">
              <a:solidFill>
                <a:schemeClr val="bg1">
                  <a:lumMod val="85000"/>
                </a:schemeClr>
              </a:solidFill>
              <a:effectLst/>
              <a:latin typeface="Calibri" panose="020F0502020204030204" pitchFamily="34" charset="0"/>
              <a:ea typeface="Calibri" panose="020F0502020204030204" pitchFamily="34" charset="0"/>
            </a:endParaRPr>
          </a:p>
          <a:p>
            <a:r>
              <a:rPr lang="en-IN" sz="2000" dirty="0">
                <a:solidFill>
                  <a:schemeClr val="bg1">
                    <a:lumMod val="85000"/>
                  </a:schemeClr>
                </a:solidFill>
                <a:effectLst/>
                <a:latin typeface="Calibri" panose="020F0502020204030204" pitchFamily="34" charset="0"/>
                <a:ea typeface="Calibri" panose="020F0502020204030204" pitchFamily="34" charset="0"/>
              </a:rPr>
              <a:t>(d) has a substantial interest.</a:t>
            </a:r>
            <a:br>
              <a:rPr lang="en-IN" sz="2000" dirty="0">
                <a:solidFill>
                  <a:schemeClr val="bg1">
                    <a:lumMod val="85000"/>
                  </a:schemeClr>
                </a:solidFill>
                <a:effectLst/>
                <a:latin typeface="Calibri" panose="020F0502020204030204" pitchFamily="34" charset="0"/>
                <a:ea typeface="Calibri" panose="020F0502020204030204" pitchFamily="34" charset="0"/>
              </a:rPr>
            </a:br>
            <a:br>
              <a:rPr lang="en-IN" sz="2000" dirty="0">
                <a:solidFill>
                  <a:schemeClr val="bg1">
                    <a:lumMod val="85000"/>
                  </a:schemeClr>
                </a:solidFill>
                <a:effectLst/>
                <a:latin typeface="Calibri" panose="020F0502020204030204" pitchFamily="34" charset="0"/>
                <a:ea typeface="Calibri" panose="020F0502020204030204" pitchFamily="34" charset="0"/>
              </a:rPr>
            </a:br>
            <a:endParaRPr lang="en-IN" sz="2000" dirty="0">
              <a:solidFill>
                <a:schemeClr val="bg1">
                  <a:lumMod val="85000"/>
                </a:schemeClr>
              </a:solidFill>
            </a:endParaRPr>
          </a:p>
        </p:txBody>
      </p:sp>
      <p:sp>
        <p:nvSpPr>
          <p:cNvPr id="4" name="Footer Placeholder 3">
            <a:extLst>
              <a:ext uri="{FF2B5EF4-FFF2-40B4-BE49-F238E27FC236}">
                <a16:creationId xmlns:a16="http://schemas.microsoft.com/office/drawing/2014/main" id="{2E5EDF1F-A69B-362E-A651-0C112F5291FF}"/>
              </a:ext>
            </a:extLst>
          </p:cNvPr>
          <p:cNvSpPr>
            <a:spLocks noGrp="1"/>
          </p:cNvSpPr>
          <p:nvPr>
            <p:ph type="ftr" sz="quarter" idx="11"/>
          </p:nvPr>
        </p:nvSpPr>
        <p:spPr/>
        <p:txBody>
          <a:bodyPr/>
          <a:lstStyle/>
          <a:p>
            <a:r>
              <a:rPr lang="en-US"/>
              <a:t>CA P J JOHNEY B.Sc FCA</a:t>
            </a:r>
          </a:p>
        </p:txBody>
      </p:sp>
      <p:sp>
        <p:nvSpPr>
          <p:cNvPr id="5" name="Slide Number Placeholder 4">
            <a:extLst>
              <a:ext uri="{FF2B5EF4-FFF2-40B4-BE49-F238E27FC236}">
                <a16:creationId xmlns:a16="http://schemas.microsoft.com/office/drawing/2014/main" id="{907FBB26-29AF-26F5-886F-257090EAF83A}"/>
              </a:ext>
            </a:extLst>
          </p:cNvPr>
          <p:cNvSpPr>
            <a:spLocks noGrp="1"/>
          </p:cNvSpPr>
          <p:nvPr>
            <p:ph type="sldNum" sz="quarter" idx="12"/>
          </p:nvPr>
        </p:nvSpPr>
        <p:spPr/>
        <p:txBody>
          <a:bodyPr/>
          <a:lstStyle/>
          <a:p>
            <a:fld id="{27CAFB24-C27C-4A95-A65A-B5BC303352B8}" type="slidenum">
              <a:rPr lang="en-US" smtClean="0"/>
              <a:pPr/>
              <a:t>47</a:t>
            </a:fld>
            <a:endParaRPr lang="en-US"/>
          </a:p>
        </p:txBody>
      </p:sp>
    </p:spTree>
    <p:extLst>
      <p:ext uri="{BB962C8B-B14F-4D97-AF65-F5344CB8AC3E}">
        <p14:creationId xmlns:p14="http://schemas.microsoft.com/office/powerpoint/2010/main" val="1371946134"/>
      </p:ext>
    </p:extLst>
  </p:cSld>
  <p:clrMapOvr>
    <a:masterClrMapping/>
  </p:clrMapOvr>
  <p:transition>
    <p:sndAc>
      <p:stSnd>
        <p:snd r:embed="rId2" name="bell sound ppt.wav"/>
      </p:stSnd>
    </p:sndAc>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039A0-0E8B-C33D-1A8C-3EE9B3E67386}"/>
              </a:ext>
            </a:extLst>
          </p:cNvPr>
          <p:cNvSpPr>
            <a:spLocks noGrp="1"/>
          </p:cNvSpPr>
          <p:nvPr>
            <p:ph type="title"/>
          </p:nvPr>
        </p:nvSpPr>
        <p:spPr/>
        <p:txBody>
          <a:bodyPr/>
          <a:lstStyle/>
          <a:p>
            <a:r>
              <a:rPr lang="en-GB" dirty="0"/>
              <a:t>ISSUES</a:t>
            </a:r>
            <a:endParaRPr lang="en-IN" dirty="0"/>
          </a:p>
        </p:txBody>
      </p:sp>
      <p:sp>
        <p:nvSpPr>
          <p:cNvPr id="3" name="Content Placeholder 2">
            <a:extLst>
              <a:ext uri="{FF2B5EF4-FFF2-40B4-BE49-F238E27FC236}">
                <a16:creationId xmlns:a16="http://schemas.microsoft.com/office/drawing/2014/main" id="{64C7182E-C93F-18FB-BB6F-43E3FA41A065}"/>
              </a:ext>
            </a:extLst>
          </p:cNvPr>
          <p:cNvSpPr>
            <a:spLocks noGrp="1"/>
          </p:cNvSpPr>
          <p:nvPr>
            <p:ph idx="1"/>
          </p:nvPr>
        </p:nvSpPr>
        <p:spPr/>
        <p:txBody>
          <a:bodyPr/>
          <a:lstStyle/>
          <a:p>
            <a:pPr marL="0" indent="0" algn="just">
              <a:lnSpc>
                <a:spcPct val="107000"/>
              </a:lnSpc>
              <a:spcAft>
                <a:spcPts val="935"/>
              </a:spcAft>
              <a:buNone/>
            </a:pPr>
            <a:r>
              <a:rPr lang="en-IN" sz="2400" kern="1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rPr>
              <a:t>1. The amount specified u/s 13(3)(b)Rs. 50,000 (rupees fifty thousand only) was substituted  in the Taxation Laws (Amendment) Act,1984 w.e.f 01.04. 1985. </a:t>
            </a:r>
            <a:endParaRPr lang="en-IN" sz="2400" kern="100" dirty="0">
              <a:solidFill>
                <a:schemeClr val="bg1">
                  <a:lumMod val="85000"/>
                </a:schemeClr>
              </a:solidFill>
              <a:effectLst/>
              <a:latin typeface="Calibri" panose="020F0502020204030204" pitchFamily="34" charset="0"/>
              <a:ea typeface="Calibri" panose="020F0502020204030204" pitchFamily="34" charset="0"/>
            </a:endParaRPr>
          </a:p>
          <a:p>
            <a:pPr marL="0" indent="0" algn="just">
              <a:lnSpc>
                <a:spcPct val="107000"/>
              </a:lnSpc>
              <a:spcAft>
                <a:spcPts val="935"/>
              </a:spcAft>
              <a:buNone/>
            </a:pPr>
            <a:r>
              <a:rPr lang="en-IN" sz="2400" kern="100" dirty="0">
                <a:solidFill>
                  <a:schemeClr val="bg1">
                    <a:lumMod val="85000"/>
                  </a:schemeClr>
                </a:solidFill>
                <a:effectLst/>
                <a:latin typeface="Calibri" panose="020F0502020204030204" pitchFamily="34" charset="0"/>
                <a:ea typeface="Calibri" panose="020F0502020204030204" pitchFamily="34" charset="0"/>
                <a:cs typeface="Calibri" panose="020F0502020204030204" pitchFamily="34" charset="0"/>
              </a:rPr>
              <a:t>Considering the money value of Rs. 50,000 today, compared with the amount fixed w.e.f 01.04 1985 is very small amount which is practically very difficult to implement</a:t>
            </a:r>
            <a:endParaRPr lang="en-IN" sz="2400" kern="100" dirty="0">
              <a:solidFill>
                <a:schemeClr val="bg1">
                  <a:lumMod val="85000"/>
                </a:schemeClr>
              </a:solidFill>
              <a:effectLst/>
              <a:latin typeface="Calibri" panose="020F0502020204030204" pitchFamily="34" charset="0"/>
              <a:ea typeface="Calibri" panose="020F0502020204030204" pitchFamily="34" charset="0"/>
            </a:endParaRPr>
          </a:p>
          <a:p>
            <a:pPr marL="0" indent="0">
              <a:buNone/>
            </a:pPr>
            <a:r>
              <a:rPr lang="en-IN" sz="2400" kern="100" dirty="0">
                <a:solidFill>
                  <a:schemeClr val="bg1">
                    <a:lumMod val="85000"/>
                  </a:schemeClr>
                </a:solidFill>
                <a:effectLst/>
                <a:latin typeface="Calibri" panose="020F0502020204030204" pitchFamily="34" charset="0"/>
                <a:ea typeface="Calibri" panose="020F0502020204030204" pitchFamily="34" charset="0"/>
              </a:rPr>
              <a:t>2.  As per Sec 13(1)(c) specified persons include a person who have made a substantial contribution to a trust or institution which exceeds Rs.50,000. But in the Act, it is not mentioned whether Rs.50,000 is for a particular year or up to the end of relevant previous year from the beginning of the trust which may be clarified.</a:t>
            </a:r>
          </a:p>
          <a:p>
            <a:endParaRPr lang="en-IN" dirty="0"/>
          </a:p>
        </p:txBody>
      </p:sp>
      <p:sp>
        <p:nvSpPr>
          <p:cNvPr id="4" name="Footer Placeholder 3">
            <a:extLst>
              <a:ext uri="{FF2B5EF4-FFF2-40B4-BE49-F238E27FC236}">
                <a16:creationId xmlns:a16="http://schemas.microsoft.com/office/drawing/2014/main" id="{7600696B-5B20-EEF7-3904-31A820706EE2}"/>
              </a:ext>
            </a:extLst>
          </p:cNvPr>
          <p:cNvSpPr>
            <a:spLocks noGrp="1"/>
          </p:cNvSpPr>
          <p:nvPr>
            <p:ph type="ftr" sz="quarter" idx="11"/>
          </p:nvPr>
        </p:nvSpPr>
        <p:spPr/>
        <p:txBody>
          <a:bodyPr/>
          <a:lstStyle/>
          <a:p>
            <a:r>
              <a:rPr lang="en-US"/>
              <a:t>CA P J JOHNEY B.Sc FCA</a:t>
            </a:r>
          </a:p>
        </p:txBody>
      </p:sp>
      <p:sp>
        <p:nvSpPr>
          <p:cNvPr id="5" name="Slide Number Placeholder 4">
            <a:extLst>
              <a:ext uri="{FF2B5EF4-FFF2-40B4-BE49-F238E27FC236}">
                <a16:creationId xmlns:a16="http://schemas.microsoft.com/office/drawing/2014/main" id="{B100A3CB-CC20-8158-2828-96F5C68653DF}"/>
              </a:ext>
            </a:extLst>
          </p:cNvPr>
          <p:cNvSpPr>
            <a:spLocks noGrp="1"/>
          </p:cNvSpPr>
          <p:nvPr>
            <p:ph type="sldNum" sz="quarter" idx="12"/>
          </p:nvPr>
        </p:nvSpPr>
        <p:spPr/>
        <p:txBody>
          <a:bodyPr/>
          <a:lstStyle/>
          <a:p>
            <a:fld id="{27CAFB24-C27C-4A95-A65A-B5BC303352B8}" type="slidenum">
              <a:rPr lang="en-US" smtClean="0"/>
              <a:pPr/>
              <a:t>48</a:t>
            </a:fld>
            <a:endParaRPr lang="en-US"/>
          </a:p>
        </p:txBody>
      </p:sp>
    </p:spTree>
    <p:extLst>
      <p:ext uri="{BB962C8B-B14F-4D97-AF65-F5344CB8AC3E}">
        <p14:creationId xmlns:p14="http://schemas.microsoft.com/office/powerpoint/2010/main" val="3253119519"/>
      </p:ext>
    </p:extLst>
  </p:cSld>
  <p:clrMapOvr>
    <a:masterClrMapping/>
  </p:clrMapOvr>
  <p:transition>
    <p:sndAc>
      <p:stSnd>
        <p:snd r:embed="rId2" name="bell sound ppt.wav"/>
      </p:stSnd>
    </p:sndAc>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7128A-9BC4-600F-F611-D4DFE0B1433B}"/>
              </a:ext>
            </a:extLst>
          </p:cNvPr>
          <p:cNvSpPr>
            <a:spLocks noGrp="1"/>
          </p:cNvSpPr>
          <p:nvPr>
            <p:ph type="title"/>
          </p:nvPr>
        </p:nvSpPr>
        <p:spPr>
          <a:xfrm>
            <a:off x="609600" y="274638"/>
            <a:ext cx="10972800" cy="860479"/>
          </a:xfrm>
        </p:spPr>
        <p:txBody>
          <a:bodyPr/>
          <a:lstStyle/>
          <a:p>
            <a:r>
              <a:rPr lang="en-GB" dirty="0"/>
              <a:t>ISSUES</a:t>
            </a:r>
            <a:endParaRPr lang="en-IN" dirty="0"/>
          </a:p>
        </p:txBody>
      </p:sp>
      <p:sp>
        <p:nvSpPr>
          <p:cNvPr id="3" name="Content Placeholder 2">
            <a:extLst>
              <a:ext uri="{FF2B5EF4-FFF2-40B4-BE49-F238E27FC236}">
                <a16:creationId xmlns:a16="http://schemas.microsoft.com/office/drawing/2014/main" id="{256F35B6-8FA7-D595-FB91-476806C7819D}"/>
              </a:ext>
            </a:extLst>
          </p:cNvPr>
          <p:cNvSpPr>
            <a:spLocks noGrp="1"/>
          </p:cNvSpPr>
          <p:nvPr>
            <p:ph idx="1"/>
          </p:nvPr>
        </p:nvSpPr>
        <p:spPr>
          <a:xfrm>
            <a:off x="609600" y="1135117"/>
            <a:ext cx="10972800" cy="5586359"/>
          </a:xfrm>
        </p:spPr>
        <p:txBody>
          <a:bodyPr/>
          <a:lstStyle/>
          <a:p>
            <a:pPr marL="0" indent="0" algn="just">
              <a:lnSpc>
                <a:spcPct val="105000"/>
              </a:lnSpc>
              <a:spcAft>
                <a:spcPts val="230"/>
              </a:spcAft>
              <a:buNone/>
            </a:pPr>
            <a:r>
              <a:rPr lang="en-IN" sz="2800" kern="100" dirty="0">
                <a:solidFill>
                  <a:schemeClr val="bg1">
                    <a:lumMod val="85000"/>
                  </a:schemeClr>
                </a:solidFill>
                <a:effectLst/>
                <a:latin typeface="Calibri" panose="020F0502020204030204" pitchFamily="34" charset="0"/>
                <a:ea typeface="Calibri" panose="020F0502020204030204" pitchFamily="34" charset="0"/>
              </a:rPr>
              <a:t>3.  Penalty clause </a:t>
            </a:r>
          </a:p>
          <a:p>
            <a:pPr lvl="0" algn="just">
              <a:lnSpc>
                <a:spcPct val="105000"/>
              </a:lnSpc>
              <a:spcAft>
                <a:spcPts val="230"/>
              </a:spcAft>
              <a:buFont typeface="Wingdings" panose="05000000000000000000" pitchFamily="2" charset="2"/>
              <a:buChar char="v"/>
            </a:pPr>
            <a:r>
              <a:rPr lang="en-IN" sz="2800" kern="100" dirty="0">
                <a:solidFill>
                  <a:schemeClr val="bg1">
                    <a:lumMod val="85000"/>
                  </a:schemeClr>
                </a:solidFill>
                <a:effectLst/>
                <a:latin typeface="Calibri" panose="020F0502020204030204" pitchFamily="34" charset="0"/>
                <a:ea typeface="Calibri" panose="020F0502020204030204" pitchFamily="34" charset="0"/>
              </a:rPr>
              <a:t>  Sec. 271AAE – Benefits to related parties </a:t>
            </a:r>
          </a:p>
          <a:p>
            <a:pPr marL="0" indent="0" algn="just">
              <a:lnSpc>
                <a:spcPct val="105000"/>
              </a:lnSpc>
              <a:spcAft>
                <a:spcPts val="230"/>
              </a:spcAft>
              <a:buNone/>
            </a:pPr>
            <a:r>
              <a:rPr lang="en-IN" sz="2800" kern="100" dirty="0">
                <a:solidFill>
                  <a:schemeClr val="bg1">
                    <a:lumMod val="85000"/>
                  </a:schemeClr>
                </a:solidFill>
                <a:effectLst/>
                <a:latin typeface="Calibri" panose="020F0502020204030204" pitchFamily="34" charset="0"/>
                <a:ea typeface="Calibri" panose="020F0502020204030204" pitchFamily="34" charset="0"/>
              </a:rPr>
              <a:t>            Trust should pay. </a:t>
            </a:r>
          </a:p>
          <a:p>
            <a:pPr lvl="0" algn="just">
              <a:lnSpc>
                <a:spcPct val="105000"/>
              </a:lnSpc>
              <a:spcAft>
                <a:spcPts val="230"/>
              </a:spcAft>
              <a:buFont typeface="Wingdings" panose="05000000000000000000" pitchFamily="2" charset="2"/>
              <a:buChar char="§"/>
            </a:pPr>
            <a:r>
              <a:rPr lang="en-IN" sz="2800" kern="100" dirty="0">
                <a:solidFill>
                  <a:schemeClr val="bg1">
                    <a:lumMod val="85000"/>
                  </a:schemeClr>
                </a:solidFill>
                <a:effectLst/>
                <a:latin typeface="Calibri" panose="020F0502020204030204" pitchFamily="34" charset="0"/>
                <a:ea typeface="Calibri" panose="020F0502020204030204" pitchFamily="34" charset="0"/>
              </a:rPr>
              <a:t>First time 100% of benefit passed on. </a:t>
            </a:r>
          </a:p>
          <a:p>
            <a:pPr lvl="0" algn="just">
              <a:lnSpc>
                <a:spcPct val="105000"/>
              </a:lnSpc>
              <a:spcAft>
                <a:spcPts val="230"/>
              </a:spcAft>
              <a:buFont typeface="Wingdings" panose="05000000000000000000" pitchFamily="2" charset="2"/>
              <a:buChar char="§"/>
            </a:pPr>
            <a:r>
              <a:rPr lang="en-IN" sz="2800" kern="100" dirty="0">
                <a:solidFill>
                  <a:schemeClr val="bg1">
                    <a:lumMod val="85000"/>
                  </a:schemeClr>
                </a:solidFill>
                <a:effectLst/>
                <a:latin typeface="Calibri" panose="020F0502020204030204" pitchFamily="34" charset="0"/>
                <a:ea typeface="Calibri" panose="020F0502020204030204" pitchFamily="34" charset="0"/>
              </a:rPr>
              <a:t>Any second / subsequent time @ 200% of such benefit amount.</a:t>
            </a:r>
          </a:p>
          <a:p>
            <a:pPr marL="0" lvl="0" indent="0" algn="just">
              <a:lnSpc>
                <a:spcPct val="105000"/>
              </a:lnSpc>
              <a:spcAft>
                <a:spcPts val="230"/>
              </a:spcAft>
              <a:buNone/>
            </a:pPr>
            <a:endParaRPr lang="en-IN" sz="2800" kern="100" dirty="0">
              <a:solidFill>
                <a:schemeClr val="bg1">
                  <a:lumMod val="85000"/>
                </a:schemeClr>
              </a:solidFill>
              <a:effectLst/>
              <a:latin typeface="Calibri" panose="020F0502020204030204" pitchFamily="34" charset="0"/>
              <a:ea typeface="Calibri" panose="020F0502020204030204" pitchFamily="34" charset="0"/>
            </a:endParaRPr>
          </a:p>
          <a:p>
            <a:pPr marL="0" indent="0" algn="just">
              <a:lnSpc>
                <a:spcPct val="105000"/>
              </a:lnSpc>
              <a:spcAft>
                <a:spcPts val="230"/>
              </a:spcAft>
              <a:buNone/>
            </a:pPr>
            <a:r>
              <a:rPr lang="en-IN" sz="2800" kern="100" dirty="0">
                <a:solidFill>
                  <a:schemeClr val="bg1">
                    <a:lumMod val="85000"/>
                  </a:schemeClr>
                </a:solidFill>
                <a:effectLst/>
                <a:latin typeface="Calibri" panose="020F0502020204030204" pitchFamily="34" charset="0"/>
                <a:ea typeface="Calibri" panose="020F0502020204030204" pitchFamily="34" charset="0"/>
              </a:rPr>
              <a:t>4. Specified Income Section.115BBI </a:t>
            </a:r>
          </a:p>
          <a:p>
            <a:pPr marL="342900" lvl="0" indent="-342900" algn="just">
              <a:lnSpc>
                <a:spcPct val="105000"/>
              </a:lnSpc>
              <a:spcAft>
                <a:spcPts val="230"/>
              </a:spcAft>
              <a:buFont typeface="Wingdings" panose="05000000000000000000" pitchFamily="2" charset="2"/>
              <a:buChar char=""/>
            </a:pPr>
            <a:r>
              <a:rPr lang="en-IN" sz="2800" kern="100" dirty="0">
                <a:solidFill>
                  <a:schemeClr val="bg1">
                    <a:lumMod val="85000"/>
                  </a:schemeClr>
                </a:solidFill>
                <a:effectLst/>
                <a:latin typeface="Calibri" panose="020F0502020204030204" pitchFamily="34" charset="0"/>
                <a:ea typeface="Calibri" panose="020F0502020204030204" pitchFamily="34" charset="0"/>
              </a:rPr>
              <a:t>Tax is 30% of income applied to specified person. </a:t>
            </a:r>
          </a:p>
          <a:p>
            <a:pPr marL="0" lvl="0" indent="0" algn="just">
              <a:lnSpc>
                <a:spcPct val="105000"/>
              </a:lnSpc>
              <a:spcAft>
                <a:spcPts val="230"/>
              </a:spcAft>
              <a:buNone/>
            </a:pPr>
            <a:endParaRPr lang="en-IN" sz="2400" kern="100" dirty="0">
              <a:solidFill>
                <a:schemeClr val="bg1">
                  <a:lumMod val="85000"/>
                </a:schemeClr>
              </a:solidFill>
              <a:effectLst/>
              <a:latin typeface="Calibri" panose="020F0502020204030204" pitchFamily="34" charset="0"/>
              <a:ea typeface="Calibri" panose="020F0502020204030204" pitchFamily="34" charset="0"/>
            </a:endParaRPr>
          </a:p>
          <a:p>
            <a:endParaRPr lang="en-IN" dirty="0"/>
          </a:p>
        </p:txBody>
      </p:sp>
      <p:sp>
        <p:nvSpPr>
          <p:cNvPr id="4" name="Footer Placeholder 3">
            <a:extLst>
              <a:ext uri="{FF2B5EF4-FFF2-40B4-BE49-F238E27FC236}">
                <a16:creationId xmlns:a16="http://schemas.microsoft.com/office/drawing/2014/main" id="{3D8F1311-90F3-FCF3-6305-5D2DCD6707B6}"/>
              </a:ext>
            </a:extLst>
          </p:cNvPr>
          <p:cNvSpPr>
            <a:spLocks noGrp="1"/>
          </p:cNvSpPr>
          <p:nvPr>
            <p:ph type="ftr" sz="quarter" idx="11"/>
          </p:nvPr>
        </p:nvSpPr>
        <p:spPr/>
        <p:txBody>
          <a:bodyPr/>
          <a:lstStyle/>
          <a:p>
            <a:r>
              <a:rPr lang="en-US"/>
              <a:t>CA P J JOHNEY B.Sc FCA</a:t>
            </a:r>
          </a:p>
        </p:txBody>
      </p:sp>
      <p:sp>
        <p:nvSpPr>
          <p:cNvPr id="5" name="Slide Number Placeholder 4">
            <a:extLst>
              <a:ext uri="{FF2B5EF4-FFF2-40B4-BE49-F238E27FC236}">
                <a16:creationId xmlns:a16="http://schemas.microsoft.com/office/drawing/2014/main" id="{ACF04ADB-7E43-4B49-EA38-B60EC786AF2B}"/>
              </a:ext>
            </a:extLst>
          </p:cNvPr>
          <p:cNvSpPr>
            <a:spLocks noGrp="1"/>
          </p:cNvSpPr>
          <p:nvPr>
            <p:ph type="sldNum" sz="quarter" idx="12"/>
          </p:nvPr>
        </p:nvSpPr>
        <p:spPr/>
        <p:txBody>
          <a:bodyPr/>
          <a:lstStyle/>
          <a:p>
            <a:fld id="{27CAFB24-C27C-4A95-A65A-B5BC303352B8}" type="slidenum">
              <a:rPr lang="en-US" smtClean="0"/>
              <a:pPr/>
              <a:t>49</a:t>
            </a:fld>
            <a:endParaRPr lang="en-US"/>
          </a:p>
        </p:txBody>
      </p:sp>
    </p:spTree>
    <p:extLst>
      <p:ext uri="{BB962C8B-B14F-4D97-AF65-F5344CB8AC3E}">
        <p14:creationId xmlns:p14="http://schemas.microsoft.com/office/powerpoint/2010/main" val="3208016725"/>
      </p:ext>
    </p:extLst>
  </p:cSld>
  <p:clrMapOvr>
    <a:masterClrMapping/>
  </p:clrMapOvr>
  <p:transition>
    <p:sndAc>
      <p:stSnd>
        <p:snd r:embed="rId2" name="bell sound ppt.wav"/>
      </p:stSnd>
    </p:sndAc>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Content Placeholder 5" descr="A blue and white text on a blue background&#10;&#10;Description automatically generated">
            <a:extLst>
              <a:ext uri="{FF2B5EF4-FFF2-40B4-BE49-F238E27FC236}">
                <a16:creationId xmlns:a16="http://schemas.microsoft.com/office/drawing/2014/main" id="{A8A2F96F-E68F-3B58-1B9A-82ED37FEBD4F}"/>
              </a:ext>
            </a:extLst>
          </p:cNvPr>
          <p:cNvPicPr>
            <a:picLocks noGrp="1" noChangeAspect="1"/>
          </p:cNvPicPr>
          <p:nvPr>
            <p:ph idx="1"/>
          </p:nvPr>
        </p:nvPicPr>
        <p:blipFill rotWithShape="1">
          <a:blip r:embed="rId3"/>
          <a:srcRect t="19" b="7314"/>
          <a:stretch/>
        </p:blipFill>
        <p:spPr>
          <a:xfrm>
            <a:off x="20" y="1282"/>
            <a:ext cx="12191980" cy="6856718"/>
          </a:xfrm>
          <a:prstGeom prst="rect">
            <a:avLst/>
          </a:prstGeom>
        </p:spPr>
      </p:pic>
      <p:sp>
        <p:nvSpPr>
          <p:cNvPr id="4" name="Footer Placeholder 3">
            <a:extLst>
              <a:ext uri="{FF2B5EF4-FFF2-40B4-BE49-F238E27FC236}">
                <a16:creationId xmlns:a16="http://schemas.microsoft.com/office/drawing/2014/main" id="{1AB7676F-E79D-9A4A-1E98-BF0526DFD8B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CA P J JOHNEY B.Sc FCA</a:t>
            </a:r>
          </a:p>
        </p:txBody>
      </p:sp>
      <p:sp>
        <p:nvSpPr>
          <p:cNvPr id="5" name="Slide Number Placeholder 4">
            <a:extLst>
              <a:ext uri="{FF2B5EF4-FFF2-40B4-BE49-F238E27FC236}">
                <a16:creationId xmlns:a16="http://schemas.microsoft.com/office/drawing/2014/main" id="{937BFF4E-060B-71EE-076B-D1DBFC86B592}"/>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27CAFB24-C27C-4A95-A65A-B5BC303352B8}" type="slidenum">
              <a:rPr lang="en-US">
                <a:solidFill>
                  <a:srgbClr val="FFFFFF"/>
                </a:solidFill>
              </a:rPr>
              <a:pPr>
                <a:spcAft>
                  <a:spcPts val="600"/>
                </a:spcAft>
              </a:pPr>
              <a:t>5</a:t>
            </a:fld>
            <a:endParaRPr lang="en-US">
              <a:solidFill>
                <a:srgbClr val="FFFFFF"/>
              </a:solidFill>
            </a:endParaRPr>
          </a:p>
        </p:txBody>
      </p:sp>
    </p:spTree>
    <p:extLst>
      <p:ext uri="{BB962C8B-B14F-4D97-AF65-F5344CB8AC3E}">
        <p14:creationId xmlns:p14="http://schemas.microsoft.com/office/powerpoint/2010/main" val="1957070805"/>
      </p:ext>
    </p:extLst>
  </p:cSld>
  <p:clrMapOvr>
    <a:masterClrMapping/>
  </p:clrMapOvr>
  <p:transition>
    <p:sndAc>
      <p:stSnd>
        <p:snd r:embed="rId2" name="bell sound ppt.wav"/>
      </p:stSnd>
    </p:sndAc>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382D7-95E3-8243-2478-9C58041B181F}"/>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877A412E-9FD9-8766-CC6D-1F1DF214437D}"/>
              </a:ext>
            </a:extLst>
          </p:cNvPr>
          <p:cNvSpPr>
            <a:spLocks noGrp="1"/>
          </p:cNvSpPr>
          <p:nvPr>
            <p:ph idx="1"/>
          </p:nvPr>
        </p:nvSpPr>
        <p:spPr/>
        <p:txBody>
          <a:bodyPr/>
          <a:lstStyle/>
          <a:p>
            <a:pPr marL="0" indent="0" algn="ctr">
              <a:buNone/>
            </a:pPr>
            <a:r>
              <a:rPr lang="en-GB" sz="4400" b="1" dirty="0">
                <a:effectLst/>
                <a:latin typeface="Calibri" panose="020F0502020204030204" pitchFamily="34" charset="0"/>
                <a:ea typeface="Calibri" panose="020F0502020204030204" pitchFamily="34" charset="0"/>
                <a:cs typeface="Times New Roman" panose="02020603050405020304" pitchFamily="18" charset="0"/>
              </a:rPr>
              <a:t>14. REPAYMENT OF LOAN &amp; ELIGIBILITY FOR APPLICATION OF INCOME</a:t>
            </a:r>
            <a:endParaRPr lang="en-GB" sz="44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514350" indent="-514350" algn="ctr">
              <a:buFont typeface="+mj-lt"/>
              <a:buAutoNum type="arabicPeriod"/>
            </a:pPr>
            <a:endParaRPr lang="en-IN" sz="4400" kern="100" dirty="0">
              <a:effectLst/>
              <a:ea typeface="Calibri" panose="020F0502020204030204" pitchFamily="34" charset="0"/>
              <a:cs typeface="Times New Roman" panose="02020603050405020304" pitchFamily="18" charset="0"/>
            </a:endParaRPr>
          </a:p>
          <a:p>
            <a:pPr marL="0" indent="0">
              <a:buNone/>
            </a:pPr>
            <a:endParaRPr lang="en-IN" dirty="0"/>
          </a:p>
        </p:txBody>
      </p:sp>
      <p:sp>
        <p:nvSpPr>
          <p:cNvPr id="4" name="Footer Placeholder 3">
            <a:extLst>
              <a:ext uri="{FF2B5EF4-FFF2-40B4-BE49-F238E27FC236}">
                <a16:creationId xmlns:a16="http://schemas.microsoft.com/office/drawing/2014/main" id="{475A2434-8883-992F-E0DD-D3AF183B21FD}"/>
              </a:ext>
            </a:extLst>
          </p:cNvPr>
          <p:cNvSpPr>
            <a:spLocks noGrp="1"/>
          </p:cNvSpPr>
          <p:nvPr>
            <p:ph type="ftr" sz="quarter" idx="11"/>
          </p:nvPr>
        </p:nvSpPr>
        <p:spPr/>
        <p:txBody>
          <a:bodyPr/>
          <a:lstStyle/>
          <a:p>
            <a:r>
              <a:rPr lang="en-US"/>
              <a:t>CA P J JOHNEY B.Sc FCA</a:t>
            </a:r>
          </a:p>
        </p:txBody>
      </p:sp>
      <p:sp>
        <p:nvSpPr>
          <p:cNvPr id="5" name="Slide Number Placeholder 4">
            <a:extLst>
              <a:ext uri="{FF2B5EF4-FFF2-40B4-BE49-F238E27FC236}">
                <a16:creationId xmlns:a16="http://schemas.microsoft.com/office/drawing/2014/main" id="{02E3FEF4-F5F6-4622-D07C-5724103A1B27}"/>
              </a:ext>
            </a:extLst>
          </p:cNvPr>
          <p:cNvSpPr>
            <a:spLocks noGrp="1"/>
          </p:cNvSpPr>
          <p:nvPr>
            <p:ph type="sldNum" sz="quarter" idx="12"/>
          </p:nvPr>
        </p:nvSpPr>
        <p:spPr/>
        <p:txBody>
          <a:bodyPr/>
          <a:lstStyle/>
          <a:p>
            <a:fld id="{27CAFB24-C27C-4A95-A65A-B5BC303352B8}" type="slidenum">
              <a:rPr lang="en-US" smtClean="0"/>
              <a:pPr/>
              <a:t>50</a:t>
            </a:fld>
            <a:endParaRPr lang="en-US"/>
          </a:p>
        </p:txBody>
      </p:sp>
    </p:spTree>
    <p:extLst>
      <p:ext uri="{BB962C8B-B14F-4D97-AF65-F5344CB8AC3E}">
        <p14:creationId xmlns:p14="http://schemas.microsoft.com/office/powerpoint/2010/main" val="3337544632"/>
      </p:ext>
    </p:extLst>
  </p:cSld>
  <p:clrMapOvr>
    <a:masterClrMapping/>
  </p:clrMapOvr>
  <p:transition>
    <p:sndAc>
      <p:stSnd>
        <p:snd r:embed="rId2" name="bell sound ppt.wav"/>
      </p:stSnd>
    </p:sndAc>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125DF-5720-A7E1-ACBB-1036CA412CA3}"/>
              </a:ext>
            </a:extLst>
          </p:cNvPr>
          <p:cNvSpPr>
            <a:spLocks noGrp="1"/>
          </p:cNvSpPr>
          <p:nvPr>
            <p:ph type="title"/>
          </p:nvPr>
        </p:nvSpPr>
        <p:spPr>
          <a:xfrm>
            <a:off x="609600" y="274637"/>
            <a:ext cx="10972800" cy="1459569"/>
          </a:xfrm>
        </p:spPr>
        <p:txBody>
          <a:bodyPr>
            <a:noAutofit/>
          </a:bodyPr>
          <a:lstStyle/>
          <a:p>
            <a:r>
              <a:rPr lang="en-IN" sz="4800" b="1" kern="100" dirty="0">
                <a:solidFill>
                  <a:schemeClr val="bg1">
                    <a:lumMod val="85000"/>
                  </a:schemeClr>
                </a:solidFill>
                <a:effectLst/>
                <a:latin typeface="Calibri" panose="020F0502020204030204" pitchFamily="34" charset="0"/>
                <a:ea typeface="Calibri" panose="020F0502020204030204" pitchFamily="34" charset="0"/>
              </a:rPr>
              <a:t>BACKGROUND </a:t>
            </a:r>
            <a:br>
              <a:rPr lang="en-IN" sz="4800" kern="100" dirty="0">
                <a:solidFill>
                  <a:schemeClr val="bg1">
                    <a:lumMod val="85000"/>
                  </a:schemeClr>
                </a:solidFill>
                <a:effectLst/>
                <a:latin typeface="Calibri" panose="020F0502020204030204" pitchFamily="34" charset="0"/>
                <a:ea typeface="Calibri" panose="020F0502020204030204" pitchFamily="34" charset="0"/>
              </a:rPr>
            </a:br>
            <a:endParaRPr lang="en-IN" sz="4800" dirty="0">
              <a:solidFill>
                <a:schemeClr val="bg1">
                  <a:lumMod val="85000"/>
                </a:schemeClr>
              </a:solidFill>
            </a:endParaRPr>
          </a:p>
        </p:txBody>
      </p:sp>
      <p:sp>
        <p:nvSpPr>
          <p:cNvPr id="3" name="Content Placeholder 2">
            <a:extLst>
              <a:ext uri="{FF2B5EF4-FFF2-40B4-BE49-F238E27FC236}">
                <a16:creationId xmlns:a16="http://schemas.microsoft.com/office/drawing/2014/main" id="{CD277B7E-C472-E224-1B1D-7B46B6751F65}"/>
              </a:ext>
            </a:extLst>
          </p:cNvPr>
          <p:cNvSpPr>
            <a:spLocks noGrp="1"/>
          </p:cNvSpPr>
          <p:nvPr>
            <p:ph idx="1"/>
          </p:nvPr>
        </p:nvSpPr>
        <p:spPr/>
        <p:txBody>
          <a:bodyPr/>
          <a:lstStyle/>
          <a:p>
            <a:r>
              <a:rPr lang="en-IN" sz="4000" kern="100" dirty="0">
                <a:solidFill>
                  <a:schemeClr val="bg1">
                    <a:lumMod val="85000"/>
                  </a:schemeClr>
                </a:solidFill>
                <a:effectLst/>
                <a:latin typeface="Calibri" panose="020F0502020204030204" pitchFamily="34" charset="0"/>
                <a:ea typeface="Calibri" panose="020F0502020204030204" pitchFamily="34" charset="0"/>
              </a:rPr>
              <a:t>As per Clause (ii) of Explanation 4 to section 11(1), any repayment of loan shall not be treated as application of income, if loan or borrowing is made on or before 31</a:t>
            </a:r>
            <a:r>
              <a:rPr lang="en-IN" sz="4000" kern="100" baseline="30000" dirty="0">
                <a:solidFill>
                  <a:schemeClr val="bg1">
                    <a:lumMod val="85000"/>
                  </a:schemeClr>
                </a:solidFill>
                <a:effectLst/>
                <a:latin typeface="Calibri" panose="020F0502020204030204" pitchFamily="34" charset="0"/>
                <a:ea typeface="Calibri" panose="020F0502020204030204" pitchFamily="34" charset="0"/>
              </a:rPr>
              <a:t>st </a:t>
            </a:r>
            <a:r>
              <a:rPr lang="en-IN" sz="4000" kern="100" dirty="0">
                <a:solidFill>
                  <a:schemeClr val="bg1">
                    <a:lumMod val="85000"/>
                  </a:schemeClr>
                </a:solidFill>
                <a:effectLst/>
                <a:latin typeface="Calibri" panose="020F0502020204030204" pitchFamily="34" charset="0"/>
                <a:ea typeface="Calibri" panose="020F0502020204030204" pitchFamily="34" charset="0"/>
              </a:rPr>
              <a:t>day March 2021.</a:t>
            </a:r>
          </a:p>
          <a:p>
            <a:pPr marL="0" indent="0">
              <a:buNone/>
            </a:pPr>
            <a:endParaRPr lang="en-IN" dirty="0"/>
          </a:p>
        </p:txBody>
      </p:sp>
      <p:sp>
        <p:nvSpPr>
          <p:cNvPr id="4" name="Footer Placeholder 3">
            <a:extLst>
              <a:ext uri="{FF2B5EF4-FFF2-40B4-BE49-F238E27FC236}">
                <a16:creationId xmlns:a16="http://schemas.microsoft.com/office/drawing/2014/main" id="{7C31045F-DD39-0C5D-8741-1BE7E5510F0F}"/>
              </a:ext>
            </a:extLst>
          </p:cNvPr>
          <p:cNvSpPr>
            <a:spLocks noGrp="1"/>
          </p:cNvSpPr>
          <p:nvPr>
            <p:ph type="ftr" sz="quarter" idx="11"/>
          </p:nvPr>
        </p:nvSpPr>
        <p:spPr/>
        <p:txBody>
          <a:bodyPr/>
          <a:lstStyle/>
          <a:p>
            <a:r>
              <a:rPr lang="en-US"/>
              <a:t>CA P J JOHNEY B.Sc FCA</a:t>
            </a:r>
          </a:p>
        </p:txBody>
      </p:sp>
      <p:sp>
        <p:nvSpPr>
          <p:cNvPr id="5" name="Slide Number Placeholder 4">
            <a:extLst>
              <a:ext uri="{FF2B5EF4-FFF2-40B4-BE49-F238E27FC236}">
                <a16:creationId xmlns:a16="http://schemas.microsoft.com/office/drawing/2014/main" id="{A7E47580-1B69-B389-E7AA-8B1A5C6E66B9}"/>
              </a:ext>
            </a:extLst>
          </p:cNvPr>
          <p:cNvSpPr>
            <a:spLocks noGrp="1"/>
          </p:cNvSpPr>
          <p:nvPr>
            <p:ph type="sldNum" sz="quarter" idx="12"/>
          </p:nvPr>
        </p:nvSpPr>
        <p:spPr/>
        <p:txBody>
          <a:bodyPr/>
          <a:lstStyle/>
          <a:p>
            <a:fld id="{27CAFB24-C27C-4A95-A65A-B5BC303352B8}" type="slidenum">
              <a:rPr lang="en-US" smtClean="0"/>
              <a:pPr/>
              <a:t>51</a:t>
            </a:fld>
            <a:endParaRPr lang="en-US"/>
          </a:p>
        </p:txBody>
      </p:sp>
    </p:spTree>
    <p:extLst>
      <p:ext uri="{BB962C8B-B14F-4D97-AF65-F5344CB8AC3E}">
        <p14:creationId xmlns:p14="http://schemas.microsoft.com/office/powerpoint/2010/main" val="2251095908"/>
      </p:ext>
    </p:extLst>
  </p:cSld>
  <p:clrMapOvr>
    <a:masterClrMapping/>
  </p:clrMapOvr>
  <p:transition>
    <p:sndAc>
      <p:stSnd>
        <p:snd r:embed="rId2" name="bell sound ppt.wav"/>
      </p:stSnd>
    </p:sndAc>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12E6A-2D3C-98DB-4797-06E349B40937}"/>
              </a:ext>
            </a:extLst>
          </p:cNvPr>
          <p:cNvSpPr>
            <a:spLocks noGrp="1"/>
          </p:cNvSpPr>
          <p:nvPr>
            <p:ph type="title"/>
          </p:nvPr>
        </p:nvSpPr>
        <p:spPr/>
        <p:txBody>
          <a:bodyPr/>
          <a:lstStyle/>
          <a:p>
            <a:r>
              <a:rPr lang="en-GB" dirty="0"/>
              <a:t>ISSUES </a:t>
            </a:r>
            <a:endParaRPr lang="en-IN" dirty="0"/>
          </a:p>
        </p:txBody>
      </p:sp>
      <p:sp>
        <p:nvSpPr>
          <p:cNvPr id="3" name="Content Placeholder 2">
            <a:extLst>
              <a:ext uri="{FF2B5EF4-FFF2-40B4-BE49-F238E27FC236}">
                <a16:creationId xmlns:a16="http://schemas.microsoft.com/office/drawing/2014/main" id="{87F80A8F-3D67-6E05-3D3B-A2348DAFB622}"/>
              </a:ext>
            </a:extLst>
          </p:cNvPr>
          <p:cNvSpPr>
            <a:spLocks noGrp="1"/>
          </p:cNvSpPr>
          <p:nvPr>
            <p:ph idx="1"/>
          </p:nvPr>
        </p:nvSpPr>
        <p:spPr>
          <a:xfrm>
            <a:off x="609600" y="1213945"/>
            <a:ext cx="10972800" cy="5507532"/>
          </a:xfrm>
        </p:spPr>
        <p:txBody>
          <a:bodyPr/>
          <a:lstStyle/>
          <a:p>
            <a:pPr marL="66040" indent="0" algn="just">
              <a:lnSpc>
                <a:spcPct val="105000"/>
              </a:lnSpc>
              <a:spcAft>
                <a:spcPts val="230"/>
              </a:spcAft>
              <a:buNone/>
            </a:pPr>
            <a:r>
              <a:rPr lang="en-IN" sz="3600" kern="100" dirty="0">
                <a:solidFill>
                  <a:schemeClr val="bg1">
                    <a:lumMod val="85000"/>
                  </a:schemeClr>
                </a:solidFill>
                <a:effectLst/>
                <a:latin typeface="Calibri" panose="020F0502020204030204" pitchFamily="34" charset="0"/>
                <a:ea typeface="Calibri" panose="020F0502020204030204" pitchFamily="34" charset="0"/>
              </a:rPr>
              <a:t>Many institutions have made their capital expenditure from loan taken from the banks and financial institutions which is repaid in instalment during a period of 5 to 7 years. But due to the introduction of above explanation in section 11(1) all these repayments are not allowed as utilization and these institutions are now forced to pay huge amount as income tax. The cut-off date to change from 31/03/2021 to 31/03/2016. </a:t>
            </a:r>
          </a:p>
          <a:p>
            <a:pPr marL="0" indent="0" algn="just">
              <a:lnSpc>
                <a:spcPct val="105000"/>
              </a:lnSpc>
              <a:spcAft>
                <a:spcPts val="230"/>
              </a:spcAft>
              <a:buNone/>
            </a:pPr>
            <a:endParaRPr lang="en-IN" sz="3600" kern="100" dirty="0">
              <a:solidFill>
                <a:srgbClr val="000000"/>
              </a:solidFill>
              <a:effectLst/>
              <a:latin typeface="Calibri" panose="020F0502020204030204" pitchFamily="34" charset="0"/>
              <a:ea typeface="Calibri" panose="020F0502020204030204" pitchFamily="34" charset="0"/>
            </a:endParaRPr>
          </a:p>
          <a:p>
            <a:pPr marL="0" indent="0">
              <a:buNone/>
            </a:pPr>
            <a:endParaRPr lang="en-IN" dirty="0"/>
          </a:p>
        </p:txBody>
      </p:sp>
      <p:sp>
        <p:nvSpPr>
          <p:cNvPr id="4" name="Footer Placeholder 3">
            <a:extLst>
              <a:ext uri="{FF2B5EF4-FFF2-40B4-BE49-F238E27FC236}">
                <a16:creationId xmlns:a16="http://schemas.microsoft.com/office/drawing/2014/main" id="{7E0851EE-E45F-BD31-5D8E-9F7DBDFE9D35}"/>
              </a:ext>
            </a:extLst>
          </p:cNvPr>
          <p:cNvSpPr>
            <a:spLocks noGrp="1"/>
          </p:cNvSpPr>
          <p:nvPr>
            <p:ph type="ftr" sz="quarter" idx="11"/>
          </p:nvPr>
        </p:nvSpPr>
        <p:spPr/>
        <p:txBody>
          <a:bodyPr/>
          <a:lstStyle/>
          <a:p>
            <a:r>
              <a:rPr lang="en-US"/>
              <a:t>CA P J JOHNEY B.Sc FCA</a:t>
            </a:r>
          </a:p>
        </p:txBody>
      </p:sp>
      <p:sp>
        <p:nvSpPr>
          <p:cNvPr id="5" name="Slide Number Placeholder 4">
            <a:extLst>
              <a:ext uri="{FF2B5EF4-FFF2-40B4-BE49-F238E27FC236}">
                <a16:creationId xmlns:a16="http://schemas.microsoft.com/office/drawing/2014/main" id="{5DFB8F8F-A548-C986-1B15-8CF2A27D0B77}"/>
              </a:ext>
            </a:extLst>
          </p:cNvPr>
          <p:cNvSpPr>
            <a:spLocks noGrp="1"/>
          </p:cNvSpPr>
          <p:nvPr>
            <p:ph type="sldNum" sz="quarter" idx="12"/>
          </p:nvPr>
        </p:nvSpPr>
        <p:spPr/>
        <p:txBody>
          <a:bodyPr/>
          <a:lstStyle/>
          <a:p>
            <a:fld id="{27CAFB24-C27C-4A95-A65A-B5BC303352B8}" type="slidenum">
              <a:rPr lang="en-US" smtClean="0"/>
              <a:pPr/>
              <a:t>52</a:t>
            </a:fld>
            <a:endParaRPr lang="en-US"/>
          </a:p>
        </p:txBody>
      </p:sp>
    </p:spTree>
    <p:extLst>
      <p:ext uri="{BB962C8B-B14F-4D97-AF65-F5344CB8AC3E}">
        <p14:creationId xmlns:p14="http://schemas.microsoft.com/office/powerpoint/2010/main" val="3571660977"/>
      </p:ext>
    </p:extLst>
  </p:cSld>
  <p:clrMapOvr>
    <a:masterClrMapping/>
  </p:clrMapOvr>
  <p:transition>
    <p:sndAc>
      <p:stSnd>
        <p:snd r:embed="rId2" name="bell sound ppt.wav"/>
      </p:stSnd>
    </p:sndAc>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51"/>
          <p:cNvSpPr txBox="1">
            <a:spLocks noGrp="1"/>
          </p:cNvSpPr>
          <p:nvPr>
            <p:ph type="title"/>
          </p:nvPr>
        </p:nvSpPr>
        <p:spPr>
          <a:xfrm>
            <a:off x="1981200" y="4200144"/>
            <a:ext cx="8229600" cy="1143000"/>
          </a:xfrm>
          <a:prstGeom prst="rect">
            <a:avLst/>
          </a:prstGeom>
          <a:noFill/>
          <a:ln>
            <a:noFill/>
          </a:ln>
        </p:spPr>
        <p:txBody>
          <a:bodyPr spcFirstLastPara="1" vert="horz" wrap="square" lIns="91425" tIns="45700" rIns="91425" bIns="45700" rtlCol="0" anchor="ctr" anchorCtr="0">
            <a:noAutofit/>
          </a:bodyPr>
          <a:lstStyle/>
          <a:p>
            <a:pPr>
              <a:spcBef>
                <a:spcPts val="0"/>
              </a:spcBef>
              <a:buClr>
                <a:schemeClr val="lt1"/>
              </a:buClr>
              <a:buSzPts val="9600"/>
            </a:pPr>
            <a:br>
              <a:rPr lang="en-US" sz="9600" b="1" dirty="0">
                <a:latin typeface="Corbel"/>
                <a:ea typeface="Corbel"/>
                <a:cs typeface="Corbel"/>
                <a:sym typeface="Corbel"/>
              </a:rPr>
            </a:br>
            <a:br>
              <a:rPr lang="en-US" sz="9600" b="1" dirty="0">
                <a:latin typeface="Corbel"/>
                <a:ea typeface="Corbel"/>
                <a:cs typeface="Corbel"/>
                <a:sym typeface="Corbel"/>
              </a:rPr>
            </a:br>
            <a:r>
              <a:rPr lang="en-US" sz="9600" b="1" dirty="0">
                <a:latin typeface="Corbel"/>
                <a:ea typeface="Corbel"/>
                <a:cs typeface="Corbel"/>
                <a:sym typeface="Corbel"/>
              </a:rPr>
              <a:t>THANK  YOU</a:t>
            </a:r>
            <a:br>
              <a:rPr lang="en-US" sz="9600" b="1" dirty="0">
                <a:latin typeface="Corbel"/>
                <a:ea typeface="Corbel"/>
                <a:cs typeface="Corbel"/>
                <a:sym typeface="Corbel"/>
              </a:rPr>
            </a:br>
            <a:endParaRPr sz="9600" dirty="0"/>
          </a:p>
        </p:txBody>
      </p:sp>
      <p:sp>
        <p:nvSpPr>
          <p:cNvPr id="528" name="Google Shape;528;p51"/>
          <p:cNvSpPr txBox="1"/>
          <p:nvPr/>
        </p:nvSpPr>
        <p:spPr>
          <a:xfrm>
            <a:off x="2223560" y="6061880"/>
            <a:ext cx="8215371" cy="95406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a:ea typeface="Calibri"/>
                <a:cs typeface="Calibri"/>
                <a:sym typeface="Calibri"/>
              </a:rPr>
              <a:t>CA. P J JOHNEY, PALLIVATHUKKAL, B.Sc., FCA </a:t>
            </a:r>
            <a:endParaRPr kumimoji="0"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dirty="0">
              <a:ln>
                <a:noFill/>
              </a:ln>
              <a:solidFill>
                <a:srgbClr val="FFFF00"/>
              </a:solidFill>
              <a:effectLst/>
              <a:uLnTx/>
              <a:uFillTx/>
              <a:latin typeface="Calibri"/>
              <a:ea typeface="Calibri"/>
              <a:cs typeface="Calibri"/>
              <a:sym typeface="Calibri"/>
            </a:endParaRPr>
          </a:p>
        </p:txBody>
      </p:sp>
      <p:sp>
        <p:nvSpPr>
          <p:cNvPr id="529" name="Google Shape;529;p51"/>
          <p:cNvSpPr txBox="1">
            <a:spLocks noGrp="1"/>
          </p:cNvSpPr>
          <p:nvPr>
            <p:ph type="sldNum" idx="12"/>
          </p:nvPr>
        </p:nvSpPr>
        <p:spPr>
          <a:xfrm>
            <a:off x="8077200" y="6356352"/>
            <a:ext cx="2133600" cy="365125"/>
          </a:xfrm>
          <a:prstGeom prst="rect">
            <a:avLst/>
          </a:prstGeom>
          <a:noFill/>
          <a:ln>
            <a:noFill/>
          </a:ln>
        </p:spPr>
        <p:txBody>
          <a:bodyPr spcFirstLastPara="1" vert="horz" wrap="square" lIns="91425" tIns="45700" rIns="91425" bIns="45700" rtlCol="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sz="1200" b="0" i="0" u="none" strike="noStrike" kern="1200" cap="none" spc="0" normalizeH="0" baseline="0" noProof="0">
              <a:ln>
                <a:noFill/>
              </a:ln>
              <a:solidFill>
                <a:prstClr val="white"/>
              </a:solidFill>
              <a:effectLst/>
              <a:uLnTx/>
              <a:uFillTx/>
              <a:latin typeface="Calibri"/>
              <a:ea typeface="+mn-ea"/>
              <a:cs typeface="+mn-cs"/>
            </a:endParaRPr>
          </a:p>
        </p:txBody>
      </p:sp>
      <p:pic>
        <p:nvPicPr>
          <p:cNvPr id="2" name="Content Placeholder 3" descr="recent photo 14.01.2019.jpg">
            <a:extLst>
              <a:ext uri="{FF2B5EF4-FFF2-40B4-BE49-F238E27FC236}">
                <a16:creationId xmlns:a16="http://schemas.microsoft.com/office/drawing/2014/main" id="{EE4B8164-1B74-E236-F9EF-8B7DBABD108A}"/>
              </a:ext>
            </a:extLst>
          </p:cNvPr>
          <p:cNvPicPr>
            <a:picLocks noChangeAspect="1"/>
          </p:cNvPicPr>
          <p:nvPr/>
        </p:nvPicPr>
        <p:blipFill>
          <a:blip r:embed="rId4" cstate="print"/>
          <a:srcRect l="10145" t="7463" r="2899" b="7462"/>
          <a:stretch>
            <a:fillRect/>
          </a:stretch>
        </p:blipFill>
        <p:spPr>
          <a:xfrm>
            <a:off x="3704491" y="577009"/>
            <a:ext cx="4513385" cy="4161693"/>
          </a:xfrm>
          <a:prstGeom prst="rect">
            <a:avLst/>
          </a:prstGeom>
          <a:ln>
            <a:noFill/>
          </a:ln>
          <a:effectLst/>
        </p:spPr>
      </p:pic>
    </p:spTree>
  </p:cSld>
  <p:clrMapOvr>
    <a:masterClrMapping/>
  </p:clrMapOvr>
  <p:transition>
    <p:sndAc>
      <p:stSnd>
        <p:snd r:embed="rId3" name="bell sound ppt.wav"/>
      </p:stSnd>
    </p:sndAc>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Content Placeholder 5">
            <a:extLst>
              <a:ext uri="{FF2B5EF4-FFF2-40B4-BE49-F238E27FC236}">
                <a16:creationId xmlns:a16="http://schemas.microsoft.com/office/drawing/2014/main" id="{C5B73C56-A5ED-B4CC-9A6B-466E5B4AF92D}"/>
              </a:ext>
            </a:extLst>
          </p:cNvPr>
          <p:cNvPicPr>
            <a:picLocks noGrp="1" noChangeAspect="1"/>
          </p:cNvPicPr>
          <p:nvPr>
            <p:ph idx="1"/>
          </p:nvPr>
        </p:nvPicPr>
        <p:blipFill rotWithShape="1">
          <a:blip r:embed="rId3"/>
          <a:srcRect t="19" b="7314"/>
          <a:stretch/>
        </p:blipFill>
        <p:spPr>
          <a:xfrm>
            <a:off x="20" y="1282"/>
            <a:ext cx="12191980" cy="6856718"/>
          </a:xfrm>
          <a:prstGeom prst="rect">
            <a:avLst/>
          </a:prstGeom>
        </p:spPr>
      </p:pic>
      <p:sp>
        <p:nvSpPr>
          <p:cNvPr id="4" name="Footer Placeholder 3">
            <a:extLst>
              <a:ext uri="{FF2B5EF4-FFF2-40B4-BE49-F238E27FC236}">
                <a16:creationId xmlns:a16="http://schemas.microsoft.com/office/drawing/2014/main" id="{4F0EA85A-7F66-4D65-0D11-8D5D482CA263}"/>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CA P J JOHNEY B.Sc FCA</a:t>
            </a:r>
          </a:p>
        </p:txBody>
      </p:sp>
      <p:sp>
        <p:nvSpPr>
          <p:cNvPr id="5" name="Slide Number Placeholder 4">
            <a:extLst>
              <a:ext uri="{FF2B5EF4-FFF2-40B4-BE49-F238E27FC236}">
                <a16:creationId xmlns:a16="http://schemas.microsoft.com/office/drawing/2014/main" id="{546F81C9-48C6-7B68-3F5E-CED618CD6C16}"/>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27CAFB24-C27C-4A95-A65A-B5BC303352B8}" type="slidenum">
              <a:rPr lang="en-US">
                <a:solidFill>
                  <a:srgbClr val="FFFFFF"/>
                </a:solidFill>
              </a:rPr>
              <a:pPr>
                <a:spcAft>
                  <a:spcPts val="600"/>
                </a:spcAft>
              </a:pPr>
              <a:t>6</a:t>
            </a:fld>
            <a:endParaRPr lang="en-US">
              <a:solidFill>
                <a:srgbClr val="FFFFFF"/>
              </a:solidFill>
            </a:endParaRPr>
          </a:p>
        </p:txBody>
      </p:sp>
    </p:spTree>
    <p:extLst>
      <p:ext uri="{BB962C8B-B14F-4D97-AF65-F5344CB8AC3E}">
        <p14:creationId xmlns:p14="http://schemas.microsoft.com/office/powerpoint/2010/main" val="945469048"/>
      </p:ext>
    </p:extLst>
  </p:cSld>
  <p:clrMapOvr>
    <a:masterClrMapping/>
  </p:clrMapOvr>
  <p:transition>
    <p:sndAc>
      <p:stSnd>
        <p:snd r:embed="rId2" name="bell sound ppt.wav"/>
      </p:stSnd>
    </p:sndAc>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Content Placeholder 5" descr="A blue background with white text&#10;&#10;Description automatically generated">
            <a:extLst>
              <a:ext uri="{FF2B5EF4-FFF2-40B4-BE49-F238E27FC236}">
                <a16:creationId xmlns:a16="http://schemas.microsoft.com/office/drawing/2014/main" id="{A70F4470-3CE4-F27F-D27E-CECCD7C82F68}"/>
              </a:ext>
            </a:extLst>
          </p:cNvPr>
          <p:cNvPicPr>
            <a:picLocks noGrp="1" noChangeAspect="1"/>
          </p:cNvPicPr>
          <p:nvPr>
            <p:ph idx="1"/>
          </p:nvPr>
        </p:nvPicPr>
        <p:blipFill rotWithShape="1">
          <a:blip r:embed="rId3"/>
          <a:srcRect t="20" b="5946"/>
          <a:stretch/>
        </p:blipFill>
        <p:spPr>
          <a:xfrm>
            <a:off x="20" y="1281"/>
            <a:ext cx="12191980" cy="6856719"/>
          </a:xfrm>
          <a:prstGeom prst="rect">
            <a:avLst/>
          </a:prstGeom>
        </p:spPr>
      </p:pic>
      <p:sp>
        <p:nvSpPr>
          <p:cNvPr id="4" name="Footer Placeholder 3">
            <a:extLst>
              <a:ext uri="{FF2B5EF4-FFF2-40B4-BE49-F238E27FC236}">
                <a16:creationId xmlns:a16="http://schemas.microsoft.com/office/drawing/2014/main" id="{055AF712-C2DF-93B2-2694-40ED6E55FE72}"/>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CA P J JOHNEY B.Sc FCA</a:t>
            </a:r>
          </a:p>
        </p:txBody>
      </p:sp>
      <p:sp>
        <p:nvSpPr>
          <p:cNvPr id="5" name="Slide Number Placeholder 4">
            <a:extLst>
              <a:ext uri="{FF2B5EF4-FFF2-40B4-BE49-F238E27FC236}">
                <a16:creationId xmlns:a16="http://schemas.microsoft.com/office/drawing/2014/main" id="{6B0B63AA-E621-05BE-0B32-4CA0884F7C5E}"/>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27CAFB24-C27C-4A95-A65A-B5BC303352B8}" type="slidenum">
              <a:rPr lang="en-US">
                <a:solidFill>
                  <a:srgbClr val="FFFFFF"/>
                </a:solidFill>
              </a:rPr>
              <a:pPr>
                <a:spcAft>
                  <a:spcPts val="600"/>
                </a:spcAft>
              </a:pPr>
              <a:t>7</a:t>
            </a:fld>
            <a:endParaRPr lang="en-US">
              <a:solidFill>
                <a:srgbClr val="FFFFFF"/>
              </a:solidFill>
            </a:endParaRPr>
          </a:p>
        </p:txBody>
      </p:sp>
    </p:spTree>
    <p:extLst>
      <p:ext uri="{BB962C8B-B14F-4D97-AF65-F5344CB8AC3E}">
        <p14:creationId xmlns:p14="http://schemas.microsoft.com/office/powerpoint/2010/main" val="2625341892"/>
      </p:ext>
    </p:extLst>
  </p:cSld>
  <p:clrMapOvr>
    <a:masterClrMapping/>
  </p:clrMapOvr>
  <p:transition>
    <p:sndAc>
      <p:stSnd>
        <p:snd r:embed="rId2" name="bell sound ppt.wav"/>
      </p:stSnd>
    </p:sndAc>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Content Placeholder 5" descr="A blue sign with white text&#10;&#10;Description automatically generated">
            <a:extLst>
              <a:ext uri="{FF2B5EF4-FFF2-40B4-BE49-F238E27FC236}">
                <a16:creationId xmlns:a16="http://schemas.microsoft.com/office/drawing/2014/main" id="{6406150A-8302-17D3-5448-0EEB3ECFF583}"/>
              </a:ext>
            </a:extLst>
          </p:cNvPr>
          <p:cNvPicPr>
            <a:picLocks noGrp="1" noChangeAspect="1"/>
          </p:cNvPicPr>
          <p:nvPr>
            <p:ph idx="1"/>
          </p:nvPr>
        </p:nvPicPr>
        <p:blipFill rotWithShape="1">
          <a:blip r:embed="rId3"/>
          <a:srcRect t="19" b="5945"/>
          <a:stretch/>
        </p:blipFill>
        <p:spPr>
          <a:xfrm>
            <a:off x="20" y="1282"/>
            <a:ext cx="12191980" cy="6856718"/>
          </a:xfrm>
          <a:prstGeom prst="rect">
            <a:avLst/>
          </a:prstGeom>
        </p:spPr>
      </p:pic>
      <p:sp>
        <p:nvSpPr>
          <p:cNvPr id="4" name="Footer Placeholder 3">
            <a:extLst>
              <a:ext uri="{FF2B5EF4-FFF2-40B4-BE49-F238E27FC236}">
                <a16:creationId xmlns:a16="http://schemas.microsoft.com/office/drawing/2014/main" id="{F177E7B6-67D1-37BD-1890-1A0E8A473E66}"/>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CA P J JOHNEY B.Sc FCA</a:t>
            </a:r>
          </a:p>
        </p:txBody>
      </p:sp>
      <p:sp>
        <p:nvSpPr>
          <p:cNvPr id="5" name="Slide Number Placeholder 4">
            <a:extLst>
              <a:ext uri="{FF2B5EF4-FFF2-40B4-BE49-F238E27FC236}">
                <a16:creationId xmlns:a16="http://schemas.microsoft.com/office/drawing/2014/main" id="{CD5A887C-98CD-B607-56F8-7D27E656F55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27CAFB24-C27C-4A95-A65A-B5BC303352B8}" type="slidenum">
              <a:rPr lang="en-US">
                <a:solidFill>
                  <a:srgbClr val="FFFFFF"/>
                </a:solidFill>
              </a:rPr>
              <a:pPr>
                <a:spcAft>
                  <a:spcPts val="600"/>
                </a:spcAft>
              </a:pPr>
              <a:t>8</a:t>
            </a:fld>
            <a:endParaRPr lang="en-US">
              <a:solidFill>
                <a:srgbClr val="FFFFFF"/>
              </a:solidFill>
            </a:endParaRPr>
          </a:p>
        </p:txBody>
      </p:sp>
    </p:spTree>
    <p:extLst>
      <p:ext uri="{BB962C8B-B14F-4D97-AF65-F5344CB8AC3E}">
        <p14:creationId xmlns:p14="http://schemas.microsoft.com/office/powerpoint/2010/main" val="939434592"/>
      </p:ext>
    </p:extLst>
  </p:cSld>
  <p:clrMapOvr>
    <a:masterClrMapping/>
  </p:clrMapOvr>
  <p:transition>
    <p:sndAc>
      <p:stSnd>
        <p:snd r:embed="rId2" name="bell sound ppt.wav"/>
      </p:stSnd>
    </p:sndAc>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Content Placeholder 5">
            <a:extLst>
              <a:ext uri="{FF2B5EF4-FFF2-40B4-BE49-F238E27FC236}">
                <a16:creationId xmlns:a16="http://schemas.microsoft.com/office/drawing/2014/main" id="{573330E8-45DD-9098-A54D-A38C3349489E}"/>
              </a:ext>
            </a:extLst>
          </p:cNvPr>
          <p:cNvPicPr>
            <a:picLocks noGrp="1" noChangeAspect="1"/>
          </p:cNvPicPr>
          <p:nvPr>
            <p:ph idx="1"/>
          </p:nvPr>
        </p:nvPicPr>
        <p:blipFill rotWithShape="1">
          <a:blip r:embed="rId3"/>
          <a:srcRect t="19" b="5945"/>
          <a:stretch/>
        </p:blipFill>
        <p:spPr>
          <a:xfrm>
            <a:off x="20" y="1282"/>
            <a:ext cx="12191980" cy="6856718"/>
          </a:xfrm>
          <a:prstGeom prst="rect">
            <a:avLst/>
          </a:prstGeom>
        </p:spPr>
      </p:pic>
      <p:sp>
        <p:nvSpPr>
          <p:cNvPr id="4" name="Footer Placeholder 3">
            <a:extLst>
              <a:ext uri="{FF2B5EF4-FFF2-40B4-BE49-F238E27FC236}">
                <a16:creationId xmlns:a16="http://schemas.microsoft.com/office/drawing/2014/main" id="{7A6F974D-C001-EC22-535E-EC1CE981FD4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CA P J JOHNEY B.Sc FCA</a:t>
            </a:r>
          </a:p>
        </p:txBody>
      </p:sp>
      <p:sp>
        <p:nvSpPr>
          <p:cNvPr id="5" name="Slide Number Placeholder 4">
            <a:extLst>
              <a:ext uri="{FF2B5EF4-FFF2-40B4-BE49-F238E27FC236}">
                <a16:creationId xmlns:a16="http://schemas.microsoft.com/office/drawing/2014/main" id="{4D116656-6A69-8FC5-5884-6F1BD4915BC9}"/>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27CAFB24-C27C-4A95-A65A-B5BC303352B8}" type="slidenum">
              <a:rPr lang="en-US">
                <a:solidFill>
                  <a:srgbClr val="FFFFFF"/>
                </a:solidFill>
              </a:rPr>
              <a:pPr>
                <a:spcAft>
                  <a:spcPts val="600"/>
                </a:spcAft>
              </a:pPr>
              <a:t>9</a:t>
            </a:fld>
            <a:endParaRPr lang="en-US">
              <a:solidFill>
                <a:srgbClr val="FFFFFF"/>
              </a:solidFill>
            </a:endParaRPr>
          </a:p>
        </p:txBody>
      </p:sp>
    </p:spTree>
    <p:extLst>
      <p:ext uri="{BB962C8B-B14F-4D97-AF65-F5344CB8AC3E}">
        <p14:creationId xmlns:p14="http://schemas.microsoft.com/office/powerpoint/2010/main" val="162281321"/>
      </p:ext>
    </p:extLst>
  </p:cSld>
  <p:clrMapOvr>
    <a:masterClrMapping/>
  </p:clrMapOvr>
  <p:transition>
    <p:sndAc>
      <p:stSnd>
        <p:snd r:embed="rId2" name="bell sound ppt.wav"/>
      </p:stSnd>
    </p:sndAc>
  </p:transition>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3808</TotalTime>
  <Words>2792</Words>
  <Application>Microsoft Office PowerPoint</Application>
  <PresentationFormat>Widescreen</PresentationFormat>
  <Paragraphs>335</Paragraphs>
  <Slides>53</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53</vt:i4>
      </vt:variant>
    </vt:vector>
  </HeadingPairs>
  <TitlesOfParts>
    <vt:vector size="62" baseType="lpstr">
      <vt:lpstr>Arial</vt:lpstr>
      <vt:lpstr>Arial Black</vt:lpstr>
      <vt:lpstr>Bookman Light</vt:lpstr>
      <vt:lpstr>Bookman Old Style</vt:lpstr>
      <vt:lpstr>Calibri</vt:lpstr>
      <vt:lpstr>Corbel</vt:lpstr>
      <vt:lpstr>Symbol</vt:lpstr>
      <vt:lpstr>Wingdings</vt:lpstr>
      <vt:lpstr>1_Office Theme</vt:lpstr>
      <vt:lpstr>PowerPoint Presentation</vt:lpstr>
      <vt:lpstr> Issues on IT Amendments and Impact on Charitable Institutions TOPICS  </vt:lpstr>
      <vt:lpstr> Issues on IT Amendments and Impact on trusts TOPICS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FILING OF INCOME TAX RETURNS(ITR-7) </vt:lpstr>
      <vt:lpstr>PowerPoint Presentation</vt:lpstr>
      <vt:lpstr>PowerPoint Presentation</vt:lpstr>
      <vt:lpstr>PowerPoint Presentation</vt:lpstr>
      <vt:lpstr>A. BACKGROUND </vt:lpstr>
      <vt:lpstr>B. ISSUES </vt:lpstr>
      <vt:lpstr>PowerPoint Presentation</vt:lpstr>
      <vt:lpstr>PowerPoint Presentation</vt:lpstr>
      <vt:lpstr>PowerPoint Presentation</vt:lpstr>
      <vt:lpstr>MANDATORY CLAUSES</vt:lpstr>
      <vt:lpstr>PowerPoint Presentation</vt:lpstr>
      <vt:lpstr>Cancellation of Registration U/sec.12AB</vt:lpstr>
      <vt:lpstr>PowerPoint Presentation</vt:lpstr>
      <vt:lpstr>PowerPoint Presentation</vt:lpstr>
      <vt:lpstr>Application of income </vt:lpstr>
      <vt:lpstr>PowerPoint Presentation</vt:lpstr>
      <vt:lpstr>SC decision in New Noble EdnSty</vt:lpstr>
      <vt:lpstr>S.C.decision in Ahmedabad Urban Dev.Authority (AUDA)</vt:lpstr>
      <vt:lpstr>PowerPoint Presentation</vt:lpstr>
      <vt:lpstr>Specified Income –Sec. 115BBI</vt:lpstr>
      <vt:lpstr>PowerPoint Presentation</vt:lpstr>
      <vt:lpstr>PowerPoint Presentation</vt:lpstr>
      <vt:lpstr>PowerPoint Presentation</vt:lpstr>
      <vt:lpstr>PowerPoint Presentation</vt:lpstr>
      <vt:lpstr>PowerPoint Presentation</vt:lpstr>
      <vt:lpstr>New Penalties</vt:lpstr>
      <vt:lpstr>PowerPoint Presentation</vt:lpstr>
      <vt:lpstr>BACKGROUND </vt:lpstr>
      <vt:lpstr>ISSUES</vt:lpstr>
      <vt:lpstr>ISSUES</vt:lpstr>
      <vt:lpstr>PowerPoint Presentation</vt:lpstr>
      <vt:lpstr>BACKGROUND  </vt:lpstr>
      <vt:lpstr>ISSUES </vt:lpstr>
      <vt:lpstr>  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raisa fathima</dc:creator>
  <cp:lastModifiedBy>ashitha mohan</cp:lastModifiedBy>
  <cp:revision>148</cp:revision>
  <dcterms:created xsi:type="dcterms:W3CDTF">2023-04-04T06:59:02Z</dcterms:created>
  <dcterms:modified xsi:type="dcterms:W3CDTF">2024-02-26T12:47:58Z</dcterms:modified>
</cp:coreProperties>
</file>