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7" r:id="rId1"/>
  </p:sldMasterIdLst>
  <p:notesMasterIdLst>
    <p:notesMasterId r:id="rId35"/>
  </p:notesMasterIdLst>
  <p:sldIdLst>
    <p:sldId id="256" r:id="rId2"/>
    <p:sldId id="259" r:id="rId3"/>
    <p:sldId id="260" r:id="rId4"/>
    <p:sldId id="300" r:id="rId5"/>
    <p:sldId id="301" r:id="rId6"/>
    <p:sldId id="302" r:id="rId7"/>
    <p:sldId id="303" r:id="rId8"/>
    <p:sldId id="304" r:id="rId9"/>
    <p:sldId id="305" r:id="rId10"/>
    <p:sldId id="306" r:id="rId11"/>
    <p:sldId id="278" r:id="rId12"/>
    <p:sldId id="280" r:id="rId13"/>
    <p:sldId id="282" r:id="rId14"/>
    <p:sldId id="281" r:id="rId15"/>
    <p:sldId id="317" r:id="rId16"/>
    <p:sldId id="283" r:id="rId17"/>
    <p:sldId id="307" r:id="rId18"/>
    <p:sldId id="284" r:id="rId19"/>
    <p:sldId id="285" r:id="rId20"/>
    <p:sldId id="308" r:id="rId21"/>
    <p:sldId id="286" r:id="rId22"/>
    <p:sldId id="287" r:id="rId23"/>
    <p:sldId id="313" r:id="rId24"/>
    <p:sldId id="288" r:id="rId25"/>
    <p:sldId id="314" r:id="rId26"/>
    <p:sldId id="290" r:id="rId27"/>
    <p:sldId id="289" r:id="rId28"/>
    <p:sldId id="309" r:id="rId29"/>
    <p:sldId id="310" r:id="rId30"/>
    <p:sldId id="312" r:id="rId31"/>
    <p:sldId id="298" r:id="rId32"/>
    <p:sldId id="315" r:id="rId33"/>
    <p:sldId id="316"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kash Jose" initials="AJ" lastIdx="1" clrIdx="0">
    <p:extLst>
      <p:ext uri="{19B8F6BF-5375-455C-9EA6-DF929625EA0E}">
        <p15:presenceInfo xmlns:p15="http://schemas.microsoft.com/office/powerpoint/2012/main" userId="2784499e4deaf3e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29" autoAdjust="0"/>
    <p:restoredTop sz="86392" autoAdjust="0"/>
  </p:normalViewPr>
  <p:slideViewPr>
    <p:cSldViewPr snapToGrid="0">
      <p:cViewPr varScale="1">
        <p:scale>
          <a:sx n="71" d="100"/>
          <a:sy n="71" d="100"/>
        </p:scale>
        <p:origin x="123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8-22T18:03:36.254" idx="1">
    <p:pos x="10" y="10"/>
    <p:text/>
    <p:extLst>
      <p:ext uri="{C676402C-5697-4E1C-873F-D02D1690AC5C}">
        <p15:threadingInfo xmlns:p15="http://schemas.microsoft.com/office/powerpoint/2012/main" timeZoneBias="-33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C19F39-BAEF-4243-9897-37DAE5C2DD2A}" type="datetimeFigureOut">
              <a:rPr lang="en-IN" smtClean="0"/>
              <a:t>23-08-2023</a:t>
            </a:fld>
            <a:endParaRPr lang="en-IN"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BDC639-797D-4695-BDCE-4CB132B34889}" type="slidenum">
              <a:rPr lang="en-IN" smtClean="0"/>
              <a:t>‹#›</a:t>
            </a:fld>
            <a:endParaRPr lang="en-IN" dirty="0"/>
          </a:p>
        </p:txBody>
      </p:sp>
    </p:spTree>
    <p:extLst>
      <p:ext uri="{BB962C8B-B14F-4D97-AF65-F5344CB8AC3E}">
        <p14:creationId xmlns:p14="http://schemas.microsoft.com/office/powerpoint/2010/main" val="456802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6BDC639-797D-4695-BDCE-4CB132B34889}" type="slidenum">
              <a:rPr lang="en-IN" smtClean="0"/>
              <a:t>26</a:t>
            </a:fld>
            <a:endParaRPr lang="en-IN" dirty="0"/>
          </a:p>
        </p:txBody>
      </p:sp>
    </p:spTree>
    <p:extLst>
      <p:ext uri="{BB962C8B-B14F-4D97-AF65-F5344CB8AC3E}">
        <p14:creationId xmlns:p14="http://schemas.microsoft.com/office/powerpoint/2010/main" val="2514107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9E8F95A-4E0F-4981-A0C1-E354EB7421DC}" type="datetimeFigureOut">
              <a:rPr lang="en-IN" smtClean="0"/>
              <a:t>23-08-2023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DD0EE7E-D4A1-4A87-AF73-CE032F70883C}" type="slidenum">
              <a:rPr lang="en-IN" smtClean="0"/>
              <a:t>‹#›</a:t>
            </a:fld>
            <a:endParaRPr lang="en-IN" dirty="0"/>
          </a:p>
        </p:txBody>
      </p:sp>
    </p:spTree>
    <p:extLst>
      <p:ext uri="{BB962C8B-B14F-4D97-AF65-F5344CB8AC3E}">
        <p14:creationId xmlns:p14="http://schemas.microsoft.com/office/powerpoint/2010/main" val="1818224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E8F95A-4E0F-4981-A0C1-E354EB7421DC}" type="datetimeFigureOut">
              <a:rPr lang="en-IN" smtClean="0"/>
              <a:t>23-08-2023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DD0EE7E-D4A1-4A87-AF73-CE032F70883C}" type="slidenum">
              <a:rPr lang="en-IN" smtClean="0"/>
              <a:t>‹#›</a:t>
            </a:fld>
            <a:endParaRPr lang="en-IN" dirty="0"/>
          </a:p>
        </p:txBody>
      </p:sp>
    </p:spTree>
    <p:extLst>
      <p:ext uri="{BB962C8B-B14F-4D97-AF65-F5344CB8AC3E}">
        <p14:creationId xmlns:p14="http://schemas.microsoft.com/office/powerpoint/2010/main" val="344983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E8F95A-4E0F-4981-A0C1-E354EB7421DC}" type="datetimeFigureOut">
              <a:rPr lang="en-IN" smtClean="0"/>
              <a:t>23-08-2023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DD0EE7E-D4A1-4A87-AF73-CE032F70883C}" type="slidenum">
              <a:rPr lang="en-IN" smtClean="0"/>
              <a:t>‹#›</a:t>
            </a:fld>
            <a:endParaRPr lang="en-IN"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016549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E8F95A-4E0F-4981-A0C1-E354EB7421DC}" type="datetimeFigureOut">
              <a:rPr lang="en-IN" smtClean="0"/>
              <a:t>23-08-2023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DD0EE7E-D4A1-4A87-AF73-CE032F70883C}" type="slidenum">
              <a:rPr lang="en-IN" smtClean="0"/>
              <a:t>‹#›</a:t>
            </a:fld>
            <a:endParaRPr lang="en-IN" dirty="0"/>
          </a:p>
        </p:txBody>
      </p:sp>
    </p:spTree>
    <p:extLst>
      <p:ext uri="{BB962C8B-B14F-4D97-AF65-F5344CB8AC3E}">
        <p14:creationId xmlns:p14="http://schemas.microsoft.com/office/powerpoint/2010/main" val="23351173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E8F95A-4E0F-4981-A0C1-E354EB7421DC}" type="datetimeFigureOut">
              <a:rPr lang="en-IN" smtClean="0"/>
              <a:t>23-08-2023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DD0EE7E-D4A1-4A87-AF73-CE032F70883C}" type="slidenum">
              <a:rPr lang="en-IN" smtClean="0"/>
              <a:t>‹#›</a:t>
            </a:fld>
            <a:endParaRPr lang="en-IN"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97480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E8F95A-4E0F-4981-A0C1-E354EB7421DC}" type="datetimeFigureOut">
              <a:rPr lang="en-IN" smtClean="0"/>
              <a:t>23-08-2023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DD0EE7E-D4A1-4A87-AF73-CE032F70883C}" type="slidenum">
              <a:rPr lang="en-IN" smtClean="0"/>
              <a:t>‹#›</a:t>
            </a:fld>
            <a:endParaRPr lang="en-IN" dirty="0"/>
          </a:p>
        </p:txBody>
      </p:sp>
    </p:spTree>
    <p:extLst>
      <p:ext uri="{BB962C8B-B14F-4D97-AF65-F5344CB8AC3E}">
        <p14:creationId xmlns:p14="http://schemas.microsoft.com/office/powerpoint/2010/main" val="32315545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E8F95A-4E0F-4981-A0C1-E354EB7421DC}" type="datetimeFigureOut">
              <a:rPr lang="en-IN" smtClean="0"/>
              <a:t>23-08-2023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DD0EE7E-D4A1-4A87-AF73-CE032F70883C}" type="slidenum">
              <a:rPr lang="en-IN" smtClean="0"/>
              <a:t>‹#›</a:t>
            </a:fld>
            <a:endParaRPr lang="en-IN" dirty="0"/>
          </a:p>
        </p:txBody>
      </p:sp>
    </p:spTree>
    <p:extLst>
      <p:ext uri="{BB962C8B-B14F-4D97-AF65-F5344CB8AC3E}">
        <p14:creationId xmlns:p14="http://schemas.microsoft.com/office/powerpoint/2010/main" val="39222522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E8F95A-4E0F-4981-A0C1-E354EB7421DC}" type="datetimeFigureOut">
              <a:rPr lang="en-IN" smtClean="0"/>
              <a:t>23-08-2023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DD0EE7E-D4A1-4A87-AF73-CE032F70883C}" type="slidenum">
              <a:rPr lang="en-IN" smtClean="0"/>
              <a:t>‹#›</a:t>
            </a:fld>
            <a:endParaRPr lang="en-IN" dirty="0"/>
          </a:p>
        </p:txBody>
      </p:sp>
    </p:spTree>
    <p:extLst>
      <p:ext uri="{BB962C8B-B14F-4D97-AF65-F5344CB8AC3E}">
        <p14:creationId xmlns:p14="http://schemas.microsoft.com/office/powerpoint/2010/main" val="3652068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E8F95A-4E0F-4981-A0C1-E354EB7421DC}" type="datetimeFigureOut">
              <a:rPr lang="en-IN" smtClean="0"/>
              <a:t>23-08-2023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DD0EE7E-D4A1-4A87-AF73-CE032F70883C}" type="slidenum">
              <a:rPr lang="en-IN" smtClean="0"/>
              <a:t>‹#›</a:t>
            </a:fld>
            <a:endParaRPr lang="en-IN" dirty="0"/>
          </a:p>
        </p:txBody>
      </p:sp>
    </p:spTree>
    <p:extLst>
      <p:ext uri="{BB962C8B-B14F-4D97-AF65-F5344CB8AC3E}">
        <p14:creationId xmlns:p14="http://schemas.microsoft.com/office/powerpoint/2010/main" val="3160413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E8F95A-4E0F-4981-A0C1-E354EB7421DC}" type="datetimeFigureOut">
              <a:rPr lang="en-IN" smtClean="0"/>
              <a:t>23-08-2023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DD0EE7E-D4A1-4A87-AF73-CE032F70883C}" type="slidenum">
              <a:rPr lang="en-IN" smtClean="0"/>
              <a:t>‹#›</a:t>
            </a:fld>
            <a:endParaRPr lang="en-IN" dirty="0"/>
          </a:p>
        </p:txBody>
      </p:sp>
    </p:spTree>
    <p:extLst>
      <p:ext uri="{BB962C8B-B14F-4D97-AF65-F5344CB8AC3E}">
        <p14:creationId xmlns:p14="http://schemas.microsoft.com/office/powerpoint/2010/main" val="3703000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E8F95A-4E0F-4981-A0C1-E354EB7421DC}" type="datetimeFigureOut">
              <a:rPr lang="en-IN" smtClean="0"/>
              <a:t>23-08-2023</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ADD0EE7E-D4A1-4A87-AF73-CE032F70883C}" type="slidenum">
              <a:rPr lang="en-IN" smtClean="0"/>
              <a:t>‹#›</a:t>
            </a:fld>
            <a:endParaRPr lang="en-IN" dirty="0"/>
          </a:p>
        </p:txBody>
      </p:sp>
    </p:spTree>
    <p:extLst>
      <p:ext uri="{BB962C8B-B14F-4D97-AF65-F5344CB8AC3E}">
        <p14:creationId xmlns:p14="http://schemas.microsoft.com/office/powerpoint/2010/main" val="296342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E8F95A-4E0F-4981-A0C1-E354EB7421DC}" type="datetimeFigureOut">
              <a:rPr lang="en-IN" smtClean="0"/>
              <a:t>23-08-2023</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ADD0EE7E-D4A1-4A87-AF73-CE032F70883C}" type="slidenum">
              <a:rPr lang="en-IN" smtClean="0"/>
              <a:t>‹#›</a:t>
            </a:fld>
            <a:endParaRPr lang="en-IN" dirty="0"/>
          </a:p>
        </p:txBody>
      </p:sp>
    </p:spTree>
    <p:extLst>
      <p:ext uri="{BB962C8B-B14F-4D97-AF65-F5344CB8AC3E}">
        <p14:creationId xmlns:p14="http://schemas.microsoft.com/office/powerpoint/2010/main" val="895854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E8F95A-4E0F-4981-A0C1-E354EB7421DC}" type="datetimeFigureOut">
              <a:rPr lang="en-IN" smtClean="0"/>
              <a:t>23-08-2023</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ADD0EE7E-D4A1-4A87-AF73-CE032F70883C}" type="slidenum">
              <a:rPr lang="en-IN" smtClean="0"/>
              <a:t>‹#›</a:t>
            </a:fld>
            <a:endParaRPr lang="en-IN" dirty="0"/>
          </a:p>
        </p:txBody>
      </p:sp>
    </p:spTree>
    <p:extLst>
      <p:ext uri="{BB962C8B-B14F-4D97-AF65-F5344CB8AC3E}">
        <p14:creationId xmlns:p14="http://schemas.microsoft.com/office/powerpoint/2010/main" val="3603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E8F95A-4E0F-4981-A0C1-E354EB7421DC}" type="datetimeFigureOut">
              <a:rPr lang="en-IN" smtClean="0"/>
              <a:t>23-08-2023</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ADD0EE7E-D4A1-4A87-AF73-CE032F70883C}" type="slidenum">
              <a:rPr lang="en-IN" smtClean="0"/>
              <a:t>‹#›</a:t>
            </a:fld>
            <a:endParaRPr lang="en-IN" dirty="0"/>
          </a:p>
        </p:txBody>
      </p:sp>
    </p:spTree>
    <p:extLst>
      <p:ext uri="{BB962C8B-B14F-4D97-AF65-F5344CB8AC3E}">
        <p14:creationId xmlns:p14="http://schemas.microsoft.com/office/powerpoint/2010/main" val="1106709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9E8F95A-4E0F-4981-A0C1-E354EB7421DC}" type="datetimeFigureOut">
              <a:rPr lang="en-IN" smtClean="0"/>
              <a:t>23-08-2023</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ADD0EE7E-D4A1-4A87-AF73-CE032F70883C}" type="slidenum">
              <a:rPr lang="en-IN" smtClean="0"/>
              <a:t>‹#›</a:t>
            </a:fld>
            <a:endParaRPr lang="en-IN" dirty="0"/>
          </a:p>
        </p:txBody>
      </p:sp>
    </p:spTree>
    <p:extLst>
      <p:ext uri="{BB962C8B-B14F-4D97-AF65-F5344CB8AC3E}">
        <p14:creationId xmlns:p14="http://schemas.microsoft.com/office/powerpoint/2010/main" val="3474475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ADD0EE7E-D4A1-4A87-AF73-CE032F70883C}" type="slidenum">
              <a:rPr lang="en-IN" smtClean="0"/>
              <a:t>‹#›</a:t>
            </a:fld>
            <a:endParaRPr lang="en-IN" dirty="0"/>
          </a:p>
        </p:txBody>
      </p:sp>
      <p:sp>
        <p:nvSpPr>
          <p:cNvPr id="5" name="Date Placeholder 4"/>
          <p:cNvSpPr>
            <a:spLocks noGrp="1"/>
          </p:cNvSpPr>
          <p:nvPr>
            <p:ph type="dt" sz="half" idx="10"/>
          </p:nvPr>
        </p:nvSpPr>
        <p:spPr/>
        <p:txBody>
          <a:bodyPr/>
          <a:lstStyle/>
          <a:p>
            <a:fld id="{09E8F95A-4E0F-4981-A0C1-E354EB7421DC}" type="datetimeFigureOut">
              <a:rPr lang="en-IN" smtClean="0"/>
              <a:t>23-08-2023</a:t>
            </a:fld>
            <a:endParaRPr lang="en-IN" dirty="0"/>
          </a:p>
        </p:txBody>
      </p:sp>
    </p:spTree>
    <p:extLst>
      <p:ext uri="{BB962C8B-B14F-4D97-AF65-F5344CB8AC3E}">
        <p14:creationId xmlns:p14="http://schemas.microsoft.com/office/powerpoint/2010/main" val="3583162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9E8F95A-4E0F-4981-A0C1-E354EB7421DC}" type="datetimeFigureOut">
              <a:rPr lang="en-IN" smtClean="0"/>
              <a:t>23-08-2023</a:t>
            </a:fld>
            <a:endParaRPr lang="en-IN"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DD0EE7E-D4A1-4A87-AF73-CE032F70883C}" type="slidenum">
              <a:rPr lang="en-IN" smtClean="0"/>
              <a:t>‹#›</a:t>
            </a:fld>
            <a:endParaRPr lang="en-IN" dirty="0"/>
          </a:p>
        </p:txBody>
      </p:sp>
    </p:spTree>
    <p:extLst>
      <p:ext uri="{BB962C8B-B14F-4D97-AF65-F5344CB8AC3E}">
        <p14:creationId xmlns:p14="http://schemas.microsoft.com/office/powerpoint/2010/main" val="2540157925"/>
      </p:ext>
    </p:extLst>
  </p:cSld>
  <p:clrMap bg1="lt1" tx1="dk1" bg2="lt2" tx2="dk2" accent1="accent1" accent2="accent2" accent3="accent3" accent4="accent4" accent5="accent5" accent6="accent6" hlink="hlink" folHlink="folHlink"/>
  <p:sldLayoutIdLst>
    <p:sldLayoutId id="2147483918" r:id="rId1"/>
    <p:sldLayoutId id="2147483919" r:id="rId2"/>
    <p:sldLayoutId id="2147483920" r:id="rId3"/>
    <p:sldLayoutId id="2147483921" r:id="rId4"/>
    <p:sldLayoutId id="2147483922" r:id="rId5"/>
    <p:sldLayoutId id="2147483923" r:id="rId6"/>
    <p:sldLayoutId id="2147483924" r:id="rId7"/>
    <p:sldLayoutId id="2147483925" r:id="rId8"/>
    <p:sldLayoutId id="2147483926" r:id="rId9"/>
    <p:sldLayoutId id="2147483927" r:id="rId10"/>
    <p:sldLayoutId id="2147483928" r:id="rId11"/>
    <p:sldLayoutId id="2147483929" r:id="rId12"/>
    <p:sldLayoutId id="2147483930" r:id="rId13"/>
    <p:sldLayoutId id="2147483931" r:id="rId14"/>
    <p:sldLayoutId id="2147483932" r:id="rId15"/>
    <p:sldLayoutId id="214748393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package" Target="../embeddings/Microsoft_Word_Document1.docx"/><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package" Target="../embeddings/Microsoft_Word_Document.docx"/><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FDF5E-AD1F-2321-7959-7B590329E350}"/>
              </a:ext>
            </a:extLst>
          </p:cNvPr>
          <p:cNvSpPr>
            <a:spLocks noGrp="1"/>
          </p:cNvSpPr>
          <p:nvPr>
            <p:ph type="ctrTitle"/>
          </p:nvPr>
        </p:nvSpPr>
        <p:spPr>
          <a:xfrm>
            <a:off x="1054248" y="936777"/>
            <a:ext cx="9843247" cy="2322790"/>
          </a:xfrm>
        </p:spPr>
        <p:txBody>
          <a:bodyPr/>
          <a:lstStyle/>
          <a:p>
            <a:pPr algn="l"/>
            <a:r>
              <a:rPr lang="en-US" sz="6500" dirty="0">
                <a:latin typeface="Times New Roman" panose="02020603050405020304" pitchFamily="18" charset="0"/>
                <a:cs typeface="Times New Roman" panose="02020603050405020304" pitchFamily="18" charset="0"/>
              </a:rPr>
              <a:t>Overview of Tax Audit Report</a:t>
            </a:r>
            <a:endParaRPr lang="en-IN" sz="65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4ACA25E4-25F6-603C-E801-0616794E984D}"/>
              </a:ext>
            </a:extLst>
          </p:cNvPr>
          <p:cNvSpPr txBox="1"/>
          <p:nvPr/>
        </p:nvSpPr>
        <p:spPr>
          <a:xfrm>
            <a:off x="6454588" y="4797911"/>
            <a:ext cx="4733366" cy="553998"/>
          </a:xfrm>
          <a:prstGeom prst="rect">
            <a:avLst/>
          </a:prstGeom>
          <a:noFill/>
        </p:spPr>
        <p:txBody>
          <a:bodyPr wrap="square" rtlCol="0">
            <a:spAutoFit/>
          </a:bodyPr>
          <a:lstStyle/>
          <a:p>
            <a:r>
              <a:rPr lang="en-US" sz="3000" dirty="0"/>
              <a:t>CA. Remya S Menon, FCA</a:t>
            </a:r>
            <a:endParaRPr lang="en-IN" sz="3000" dirty="0"/>
          </a:p>
        </p:txBody>
      </p:sp>
    </p:spTree>
    <p:extLst>
      <p:ext uri="{BB962C8B-B14F-4D97-AF65-F5344CB8AC3E}">
        <p14:creationId xmlns:p14="http://schemas.microsoft.com/office/powerpoint/2010/main" val="2142720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327F8107-AC52-5334-7E9A-88BB91FE7E1A}"/>
              </a:ext>
            </a:extLst>
          </p:cNvPr>
          <p:cNvGraphicFramePr>
            <a:graphicFrameLocks noGrp="1"/>
          </p:cNvGraphicFramePr>
          <p:nvPr>
            <p:ph idx="1"/>
            <p:extLst>
              <p:ext uri="{D42A27DB-BD31-4B8C-83A1-F6EECF244321}">
                <p14:modId xmlns:p14="http://schemas.microsoft.com/office/powerpoint/2010/main" val="134047902"/>
              </p:ext>
            </p:extLst>
          </p:nvPr>
        </p:nvGraphicFramePr>
        <p:xfrm>
          <a:off x="755581" y="168323"/>
          <a:ext cx="10912958" cy="6521354"/>
        </p:xfrm>
        <a:graphic>
          <a:graphicData uri="http://schemas.openxmlformats.org/drawingml/2006/table">
            <a:tbl>
              <a:tblPr firstRow="1" bandRow="1">
                <a:tableStyleId>{5C22544A-7EE6-4342-B048-85BDC9FD1C3A}</a:tableStyleId>
              </a:tblPr>
              <a:tblGrid>
                <a:gridCol w="1331636">
                  <a:extLst>
                    <a:ext uri="{9D8B030D-6E8A-4147-A177-3AD203B41FA5}">
                      <a16:colId xmlns:a16="http://schemas.microsoft.com/office/drawing/2014/main" val="1843419553"/>
                    </a:ext>
                  </a:extLst>
                </a:gridCol>
                <a:gridCol w="3886200">
                  <a:extLst>
                    <a:ext uri="{9D8B030D-6E8A-4147-A177-3AD203B41FA5}">
                      <a16:colId xmlns:a16="http://schemas.microsoft.com/office/drawing/2014/main" val="2092556189"/>
                    </a:ext>
                  </a:extLst>
                </a:gridCol>
                <a:gridCol w="2107096">
                  <a:extLst>
                    <a:ext uri="{9D8B030D-6E8A-4147-A177-3AD203B41FA5}">
                      <a16:colId xmlns:a16="http://schemas.microsoft.com/office/drawing/2014/main" val="1338662536"/>
                    </a:ext>
                  </a:extLst>
                </a:gridCol>
                <a:gridCol w="3588026">
                  <a:extLst>
                    <a:ext uri="{9D8B030D-6E8A-4147-A177-3AD203B41FA5}">
                      <a16:colId xmlns:a16="http://schemas.microsoft.com/office/drawing/2014/main" val="2159331824"/>
                    </a:ext>
                  </a:extLst>
                </a:gridCol>
              </a:tblGrid>
              <a:tr h="486314">
                <a:tc>
                  <a:txBody>
                    <a:bodyPr/>
                    <a:lstStyle/>
                    <a:p>
                      <a:pPr algn="just"/>
                      <a:r>
                        <a:rPr lang="en-US" b="0" dirty="0">
                          <a:latin typeface="Times New Roman" panose="02020603050405020304" pitchFamily="18" charset="0"/>
                          <a:cs typeface="Times New Roman" panose="02020603050405020304" pitchFamily="18" charset="0"/>
                        </a:rPr>
                        <a:t>ICDS</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As per ICDS</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As per IND AS</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As per AS</a:t>
                      </a:r>
                      <a:endParaRPr lang="en-IN"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33934498"/>
                  </a:ext>
                </a:extLst>
              </a:tr>
              <a:tr h="1690834">
                <a:tc>
                  <a:txBody>
                    <a:bodyPr/>
                    <a:lstStyle/>
                    <a:p>
                      <a:pPr algn="just"/>
                      <a:r>
                        <a:rPr lang="en-US" b="0" dirty="0">
                          <a:latin typeface="Times New Roman" panose="02020603050405020304" pitchFamily="18" charset="0"/>
                          <a:cs typeface="Times New Roman" panose="02020603050405020304" pitchFamily="18" charset="0"/>
                        </a:rPr>
                        <a:t>ICDS IX- Borrowing costs</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1" dirty="0">
                          <a:latin typeface="Times New Roman" panose="02020603050405020304" pitchFamily="18" charset="0"/>
                          <a:cs typeface="Times New Roman" panose="02020603050405020304" pitchFamily="18" charset="0"/>
                        </a:rPr>
                        <a:t>Exchange differences </a:t>
                      </a:r>
                      <a:r>
                        <a:rPr lang="en-US" b="0" dirty="0">
                          <a:latin typeface="Times New Roman" panose="02020603050405020304" pitchFamily="18" charset="0"/>
                          <a:cs typeface="Times New Roman" panose="02020603050405020304" pitchFamily="18" charset="0"/>
                        </a:rPr>
                        <a:t>arising from foreign currency borrowings to the extent that they are regarded as an adjustment to interest cost </a:t>
                      </a:r>
                      <a:r>
                        <a:rPr lang="en-US" b="1" dirty="0">
                          <a:latin typeface="Times New Roman" panose="02020603050405020304" pitchFamily="18" charset="0"/>
                          <a:cs typeface="Times New Roman" panose="02020603050405020304" pitchFamily="18" charset="0"/>
                        </a:rPr>
                        <a:t>are not covered</a:t>
                      </a:r>
                      <a:r>
                        <a:rPr lang="en-US" b="0" dirty="0">
                          <a:latin typeface="Times New Roman" panose="02020603050405020304" pitchFamily="18" charset="0"/>
                          <a:cs typeface="Times New Roman" panose="02020603050405020304" pitchFamily="18" charset="0"/>
                        </a:rPr>
                        <a:t> under this ICDS and hence are not adjusted to borrowing costs.</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Same as Indian GAAP</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Borrowing costs include </a:t>
                      </a:r>
                      <a:r>
                        <a:rPr lang="en-US" b="1" dirty="0">
                          <a:latin typeface="Times New Roman" panose="02020603050405020304" pitchFamily="18" charset="0"/>
                          <a:cs typeface="Times New Roman" panose="02020603050405020304" pitchFamily="18" charset="0"/>
                        </a:rPr>
                        <a:t>Exchange differences</a:t>
                      </a:r>
                      <a:r>
                        <a:rPr lang="en-US" b="0" dirty="0">
                          <a:latin typeface="Times New Roman" panose="02020603050405020304" pitchFamily="18" charset="0"/>
                          <a:cs typeface="Times New Roman" panose="02020603050405020304" pitchFamily="18" charset="0"/>
                        </a:rPr>
                        <a:t> arising from foreign currency borrowings to the extent that they </a:t>
                      </a:r>
                      <a:r>
                        <a:rPr lang="en-US" b="1" dirty="0">
                          <a:latin typeface="Times New Roman" panose="02020603050405020304" pitchFamily="18" charset="0"/>
                          <a:cs typeface="Times New Roman" panose="02020603050405020304" pitchFamily="18" charset="0"/>
                        </a:rPr>
                        <a:t>are regarded</a:t>
                      </a:r>
                      <a:r>
                        <a:rPr lang="en-US" b="0" dirty="0">
                          <a:latin typeface="Times New Roman" panose="02020603050405020304" pitchFamily="18" charset="0"/>
                          <a:cs typeface="Times New Roman" panose="02020603050405020304" pitchFamily="18" charset="0"/>
                        </a:rPr>
                        <a:t> as an adjustment to interest costs.</a:t>
                      </a:r>
                    </a:p>
                  </a:txBody>
                  <a:tcPr/>
                </a:tc>
                <a:extLst>
                  <a:ext uri="{0D108BD9-81ED-4DB2-BD59-A6C34878D82A}">
                    <a16:rowId xmlns:a16="http://schemas.microsoft.com/office/drawing/2014/main" val="1224208432"/>
                  </a:ext>
                </a:extLst>
              </a:tr>
              <a:tr h="1156886">
                <a:tc>
                  <a:txBody>
                    <a:bodyPr/>
                    <a:lstStyle/>
                    <a:p>
                      <a:pPr algn="just"/>
                      <a:r>
                        <a:rPr lang="en-US" b="0" dirty="0">
                          <a:latin typeface="Times New Roman" panose="02020603050405020304" pitchFamily="18" charset="0"/>
                          <a:cs typeface="Times New Roman" panose="02020603050405020304" pitchFamily="18" charset="0"/>
                        </a:rPr>
                        <a:t>ICDS IX</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The income from temporary investments of those borrowings </a:t>
                      </a:r>
                      <a:r>
                        <a:rPr lang="en-US" b="1" dirty="0">
                          <a:latin typeface="Times New Roman" panose="02020603050405020304" pitchFamily="18" charset="0"/>
                          <a:cs typeface="Times New Roman" panose="02020603050405020304" pitchFamily="18" charset="0"/>
                        </a:rPr>
                        <a:t>is not</a:t>
                      </a:r>
                      <a:r>
                        <a:rPr lang="en-US" b="0"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reduced</a:t>
                      </a:r>
                      <a:r>
                        <a:rPr lang="en-US" b="0" dirty="0">
                          <a:latin typeface="Times New Roman" panose="02020603050405020304" pitchFamily="18" charset="0"/>
                          <a:cs typeface="Times New Roman" panose="02020603050405020304" pitchFamily="18" charset="0"/>
                        </a:rPr>
                        <a:t> from the amount of borrowing costs for capitalisation.</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Similar to Indian GAAP</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The income from temporary investments of those borrowings </a:t>
                      </a:r>
                      <a:r>
                        <a:rPr lang="en-US" b="1" dirty="0">
                          <a:latin typeface="Times New Roman" panose="02020603050405020304" pitchFamily="18" charset="0"/>
                          <a:cs typeface="Times New Roman" panose="02020603050405020304" pitchFamily="18" charset="0"/>
                        </a:rPr>
                        <a:t>is reduced</a:t>
                      </a:r>
                      <a:r>
                        <a:rPr lang="en-US" b="0" dirty="0">
                          <a:latin typeface="Times New Roman" panose="02020603050405020304" pitchFamily="18" charset="0"/>
                          <a:cs typeface="Times New Roman" panose="02020603050405020304" pitchFamily="18" charset="0"/>
                        </a:rPr>
                        <a:t> from the amount of borrowing costs for capitalisation.</a:t>
                      </a:r>
                      <a:endParaRPr lang="en-IN"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052799874"/>
                  </a:ext>
                </a:extLst>
              </a:tr>
              <a:tr h="3074468">
                <a:tc>
                  <a:txBody>
                    <a:bodyPr/>
                    <a:lstStyle/>
                    <a:p>
                      <a:pPr algn="just"/>
                      <a:r>
                        <a:rPr lang="en-US" b="0" dirty="0">
                          <a:latin typeface="Times New Roman" panose="02020603050405020304" pitchFamily="18" charset="0"/>
                          <a:cs typeface="Times New Roman" panose="02020603050405020304" pitchFamily="18" charset="0"/>
                        </a:rPr>
                        <a:t>ICDS IX</a:t>
                      </a:r>
                      <a:endParaRPr lang="en-IN" b="0" dirty="0">
                        <a:latin typeface="Times New Roman" panose="02020603050405020304" pitchFamily="18" charset="0"/>
                        <a:cs typeface="Times New Roman" panose="02020603050405020304" pitchFamily="18" charset="0"/>
                      </a:endParaRPr>
                    </a:p>
                  </a:txBody>
                  <a:tcPr/>
                </a:tc>
                <a:tc>
                  <a:txBody>
                    <a:bodyPr/>
                    <a:lstStyle/>
                    <a:p>
                      <a:pPr marL="0" indent="0" algn="just">
                        <a:buFont typeface="Wingdings" panose="05000000000000000000" pitchFamily="2" charset="2"/>
                        <a:buNone/>
                      </a:pPr>
                      <a:r>
                        <a:rPr lang="en-US" sz="1800" dirty="0">
                          <a:latin typeface="Times New Roman" panose="02020603050405020304" pitchFamily="18" charset="0"/>
                          <a:cs typeface="Times New Roman" panose="02020603050405020304" pitchFamily="18" charset="0"/>
                        </a:rPr>
                        <a:t>General borrowing costs will be capitalised based on the below formula: A*(B/C)</a:t>
                      </a:r>
                    </a:p>
                    <a:p>
                      <a:pPr marL="0" indent="0" algn="just">
                        <a:buFont typeface="Arial" panose="020B0604020202020204" pitchFamily="34" charset="0"/>
                        <a:buNone/>
                      </a:pPr>
                      <a:r>
                        <a:rPr lang="en-US" sz="1800" dirty="0">
                          <a:latin typeface="Times New Roman" panose="02020603050405020304" pitchFamily="18" charset="0"/>
                          <a:cs typeface="Times New Roman" panose="02020603050405020304" pitchFamily="18" charset="0"/>
                        </a:rPr>
                        <a:t>A= Borrowing costs incurred during the previous year, except specific borrowing costs.</a:t>
                      </a:r>
                    </a:p>
                    <a:p>
                      <a:pPr marL="0" indent="0" algn="just">
                        <a:buFont typeface="Arial" panose="020B0604020202020204" pitchFamily="34" charset="0"/>
                        <a:buNone/>
                      </a:pPr>
                      <a:r>
                        <a:rPr lang="en-US" sz="1800" dirty="0">
                          <a:latin typeface="Times New Roman" panose="02020603050405020304" pitchFamily="18" charset="0"/>
                          <a:cs typeface="Times New Roman" panose="02020603050405020304" pitchFamily="18" charset="0"/>
                        </a:rPr>
                        <a:t>B= Average of costs of qualifying asset C= the average of the amount of total assets other than assets to the extent that are directly funded out of specific borrowings</a:t>
                      </a:r>
                    </a:p>
                  </a:txBody>
                  <a:tcPr/>
                </a:tc>
                <a:tc>
                  <a:txBody>
                    <a:bodyPr/>
                    <a:lstStyle/>
                    <a:p>
                      <a:pPr algn="just"/>
                      <a:r>
                        <a:rPr lang="en-US" b="0" dirty="0">
                          <a:latin typeface="Times New Roman" panose="02020603050405020304" pitchFamily="18" charset="0"/>
                          <a:cs typeface="Times New Roman" panose="02020603050405020304" pitchFamily="18" charset="0"/>
                        </a:rPr>
                        <a:t>Similar to Indian GAAP</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Borrowing costs eligible for capitalisation should be determined by applying a capitalisation rate to the expenditure on that asset.</a:t>
                      </a:r>
                    </a:p>
                  </a:txBody>
                  <a:tcPr/>
                </a:tc>
                <a:extLst>
                  <a:ext uri="{0D108BD9-81ED-4DB2-BD59-A6C34878D82A}">
                    <a16:rowId xmlns:a16="http://schemas.microsoft.com/office/drawing/2014/main" val="943807651"/>
                  </a:ext>
                </a:extLst>
              </a:tr>
            </a:tbl>
          </a:graphicData>
        </a:graphic>
      </p:graphicFrame>
    </p:spTree>
    <p:extLst>
      <p:ext uri="{BB962C8B-B14F-4D97-AF65-F5344CB8AC3E}">
        <p14:creationId xmlns:p14="http://schemas.microsoft.com/office/powerpoint/2010/main" val="3542896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9C2BB-8306-2E51-1801-78C873721EC3}"/>
              </a:ext>
            </a:extLst>
          </p:cNvPr>
          <p:cNvSpPr>
            <a:spLocks noGrp="1"/>
          </p:cNvSpPr>
          <p:nvPr>
            <p:ph type="title"/>
          </p:nvPr>
        </p:nvSpPr>
        <p:spPr>
          <a:xfrm>
            <a:off x="1171576" y="585216"/>
            <a:ext cx="10333036" cy="1499616"/>
          </a:xfrm>
        </p:spPr>
        <p:txBody>
          <a:bodyPr>
            <a:normAutofit/>
          </a:bodyPr>
          <a:lstStyle/>
          <a:p>
            <a:pPr algn="ctr"/>
            <a:r>
              <a:rPr lang="en-US" sz="4000" b="1" dirty="0">
                <a:solidFill>
                  <a:schemeClr val="tx1"/>
                </a:solidFill>
                <a:latin typeface="Times New Roman" panose="02020603050405020304" pitchFamily="18" charset="0"/>
                <a:cs typeface="Times New Roman" panose="02020603050405020304" pitchFamily="18" charset="0"/>
              </a:rPr>
              <a:t>CLAUSE 26 – Disclosures w.r.t Section 43B</a:t>
            </a:r>
            <a:endParaRPr lang="en-IN" sz="40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BDBDC08E-A203-A754-0042-8914ECDA3C49}"/>
              </a:ext>
            </a:extLst>
          </p:cNvPr>
          <p:cNvGraphicFramePr>
            <a:graphicFrameLocks noGrp="1"/>
          </p:cNvGraphicFramePr>
          <p:nvPr>
            <p:ph idx="1"/>
            <p:extLst>
              <p:ext uri="{D42A27DB-BD31-4B8C-83A1-F6EECF244321}">
                <p14:modId xmlns:p14="http://schemas.microsoft.com/office/powerpoint/2010/main" val="227457911"/>
              </p:ext>
            </p:extLst>
          </p:nvPr>
        </p:nvGraphicFramePr>
        <p:xfrm>
          <a:off x="375919" y="1819477"/>
          <a:ext cx="11440160" cy="1844040"/>
        </p:xfrm>
        <a:graphic>
          <a:graphicData uri="http://schemas.openxmlformats.org/drawingml/2006/table">
            <a:tbl>
              <a:tblPr>
                <a:tableStyleId>{5C22544A-7EE6-4342-B048-85BDC9FD1C3A}</a:tableStyleId>
              </a:tblPr>
              <a:tblGrid>
                <a:gridCol w="1579386">
                  <a:extLst>
                    <a:ext uri="{9D8B030D-6E8A-4147-A177-3AD203B41FA5}">
                      <a16:colId xmlns:a16="http://schemas.microsoft.com/office/drawing/2014/main" val="176043510"/>
                    </a:ext>
                  </a:extLst>
                </a:gridCol>
                <a:gridCol w="2815879">
                  <a:extLst>
                    <a:ext uri="{9D8B030D-6E8A-4147-A177-3AD203B41FA5}">
                      <a16:colId xmlns:a16="http://schemas.microsoft.com/office/drawing/2014/main" val="428139393"/>
                    </a:ext>
                  </a:extLst>
                </a:gridCol>
                <a:gridCol w="2348298">
                  <a:extLst>
                    <a:ext uri="{9D8B030D-6E8A-4147-A177-3AD203B41FA5}">
                      <a16:colId xmlns:a16="http://schemas.microsoft.com/office/drawing/2014/main" val="4119841166"/>
                    </a:ext>
                  </a:extLst>
                </a:gridCol>
                <a:gridCol w="2493768">
                  <a:extLst>
                    <a:ext uri="{9D8B030D-6E8A-4147-A177-3AD203B41FA5}">
                      <a16:colId xmlns:a16="http://schemas.microsoft.com/office/drawing/2014/main" val="3491678762"/>
                    </a:ext>
                  </a:extLst>
                </a:gridCol>
                <a:gridCol w="2202829">
                  <a:extLst>
                    <a:ext uri="{9D8B030D-6E8A-4147-A177-3AD203B41FA5}">
                      <a16:colId xmlns:a16="http://schemas.microsoft.com/office/drawing/2014/main" val="1108204492"/>
                    </a:ext>
                  </a:extLst>
                </a:gridCol>
              </a:tblGrid>
              <a:tr h="575734">
                <a:tc rowSpan="2">
                  <a:txBody>
                    <a:bodyPr/>
                    <a:lstStyle/>
                    <a:p>
                      <a:pPr algn="ctr" fontAlgn="ctr"/>
                      <a:r>
                        <a:rPr lang="en-IN" sz="2000" u="none" strike="noStrike" dirty="0">
                          <a:effectLst/>
                          <a:latin typeface="Times New Roman" panose="02020603050405020304" pitchFamily="18" charset="0"/>
                          <a:cs typeface="Times New Roman" panose="02020603050405020304" pitchFamily="18" charset="0"/>
                        </a:rPr>
                        <a:t>Particulars of items of Section 43B</a:t>
                      </a:r>
                      <a:endParaRPr lang="en-IN"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gridSpan="2">
                  <a:txBody>
                    <a:bodyPr/>
                    <a:lstStyle/>
                    <a:p>
                      <a:pPr algn="ctr" fontAlgn="ctr"/>
                      <a:r>
                        <a:rPr lang="en-US" sz="2000" b="1" i="0" u="none" strike="noStrike" dirty="0">
                          <a:solidFill>
                            <a:srgbClr val="000000"/>
                          </a:solidFill>
                          <a:effectLst/>
                          <a:latin typeface="Times New Roman" panose="02020603050405020304" pitchFamily="18" charset="0"/>
                          <a:cs typeface="Times New Roman" panose="02020603050405020304" pitchFamily="18" charset="0"/>
                        </a:rPr>
                        <a:t>Incurred during the relevant FY</a:t>
                      </a:r>
                      <a:endParaRPr lang="en-IN"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hMerge="1">
                  <a:txBody>
                    <a:bodyPr/>
                    <a:lstStyle/>
                    <a:p>
                      <a:endParaRPr lang="en-IN"/>
                    </a:p>
                  </a:txBody>
                  <a:tcPr/>
                </a:tc>
                <a:tc gridSpan="2">
                  <a:txBody>
                    <a:bodyPr/>
                    <a:lstStyle/>
                    <a:p>
                      <a:pPr algn="ctr" fontAlgn="ctr"/>
                      <a:r>
                        <a:rPr lang="en-US" sz="2000" b="1" i="0" u="none" strike="noStrike" dirty="0">
                          <a:solidFill>
                            <a:srgbClr val="000000"/>
                          </a:solidFill>
                          <a:effectLst/>
                          <a:latin typeface="Times New Roman" panose="02020603050405020304" pitchFamily="18" charset="0"/>
                          <a:cs typeface="Times New Roman" panose="02020603050405020304" pitchFamily="18" charset="0"/>
                        </a:rPr>
                        <a:t>Balance of amount disallowed in previous years.</a:t>
                      </a:r>
                      <a:endParaRPr lang="en-IN"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hMerge="1">
                  <a:txBody>
                    <a:bodyPr/>
                    <a:lstStyle/>
                    <a:p>
                      <a:endParaRPr lang="en-IN"/>
                    </a:p>
                  </a:txBody>
                  <a:tcPr/>
                </a:tc>
                <a:extLst>
                  <a:ext uri="{0D108BD9-81ED-4DB2-BD59-A6C34878D82A}">
                    <a16:rowId xmlns:a16="http://schemas.microsoft.com/office/drawing/2014/main" val="74497837"/>
                  </a:ext>
                </a:extLst>
              </a:tr>
              <a:tr h="1151466">
                <a:tc vMerge="1">
                  <a:txBody>
                    <a:bodyPr/>
                    <a:lstStyle/>
                    <a:p>
                      <a:endParaRPr lang="en-IN"/>
                    </a:p>
                  </a:txBody>
                  <a:tcPr/>
                </a:tc>
                <a:tc>
                  <a:txBody>
                    <a:bodyPr/>
                    <a:lstStyle/>
                    <a:p>
                      <a:pPr algn="ctr" fontAlgn="ctr"/>
                      <a:r>
                        <a:rPr lang="en-IN" sz="2000" u="none" strike="noStrike" dirty="0">
                          <a:effectLst/>
                          <a:latin typeface="Times New Roman" panose="02020603050405020304" pitchFamily="18" charset="0"/>
                          <a:cs typeface="Times New Roman" panose="02020603050405020304" pitchFamily="18" charset="0"/>
                        </a:rPr>
                        <a:t>Paid within due date</a:t>
                      </a:r>
                      <a:endParaRPr lang="en-IN"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en-US" sz="2000" u="none" strike="noStrike" dirty="0">
                          <a:effectLst/>
                          <a:latin typeface="Times New Roman" panose="02020603050405020304" pitchFamily="18" charset="0"/>
                          <a:cs typeface="Times New Roman" panose="02020603050405020304" pitchFamily="18" charset="0"/>
                        </a:rPr>
                        <a:t>Not Paid within due date</a:t>
                      </a:r>
                    </a:p>
                    <a:p>
                      <a:pPr algn="ctr" fontAlgn="ctr"/>
                      <a:r>
                        <a:rPr lang="en-US" sz="2000" b="0" i="0" u="none" strike="noStrike" dirty="0">
                          <a:solidFill>
                            <a:srgbClr val="000000"/>
                          </a:solidFill>
                          <a:effectLst/>
                          <a:latin typeface="Times New Roman" panose="02020603050405020304" pitchFamily="18" charset="0"/>
                          <a:cs typeface="Times New Roman" panose="02020603050405020304" pitchFamily="18" charset="0"/>
                        </a:rPr>
                        <a:t>(31.10.20XX)/ </a:t>
                      </a:r>
                    </a:p>
                    <a:p>
                      <a:pPr algn="ctr" fontAlgn="ctr"/>
                      <a:r>
                        <a:rPr lang="en-US" sz="2000" b="0" i="0" u="none" strike="noStrike" dirty="0">
                          <a:solidFill>
                            <a:srgbClr val="000000"/>
                          </a:solidFill>
                          <a:effectLst/>
                          <a:latin typeface="Times New Roman" panose="02020603050405020304" pitchFamily="18" charset="0"/>
                          <a:cs typeface="Times New Roman" panose="02020603050405020304" pitchFamily="18" charset="0"/>
                        </a:rPr>
                        <a:t>(30.11.20XX)</a:t>
                      </a:r>
                    </a:p>
                  </a:txBody>
                  <a:tcPr marL="7620" marR="7620" marT="7620" marB="0" anchor="ctr"/>
                </a:tc>
                <a:tc>
                  <a:txBody>
                    <a:bodyPr/>
                    <a:lstStyle/>
                    <a:p>
                      <a:pPr algn="ctr" fontAlgn="ctr"/>
                      <a:r>
                        <a:rPr lang="en-IN" sz="2000" u="none" strike="noStrike" dirty="0">
                          <a:effectLst/>
                          <a:latin typeface="Times New Roman" panose="02020603050405020304" pitchFamily="18" charset="0"/>
                          <a:cs typeface="Times New Roman" panose="02020603050405020304" pitchFamily="18" charset="0"/>
                        </a:rPr>
                        <a:t>Amount B/f</a:t>
                      </a:r>
                    </a:p>
                    <a:p>
                      <a:pPr algn="ctr" fontAlgn="ctr"/>
                      <a:r>
                        <a:rPr lang="en-IN" sz="2000" b="0" i="0" u="none" strike="noStrike" dirty="0">
                          <a:solidFill>
                            <a:srgbClr val="000000"/>
                          </a:solidFill>
                          <a:effectLst/>
                          <a:latin typeface="Times New Roman" panose="02020603050405020304" pitchFamily="18" charset="0"/>
                          <a:cs typeface="Times New Roman" panose="02020603050405020304" pitchFamily="18" charset="0"/>
                        </a:rPr>
                        <a:t>(Not paid in earlier years)</a:t>
                      </a:r>
                    </a:p>
                  </a:txBody>
                  <a:tcPr marL="7620" marR="7620" marT="7620" marB="0" anchor="ctr"/>
                </a:tc>
                <a:tc>
                  <a:txBody>
                    <a:bodyPr/>
                    <a:lstStyle/>
                    <a:p>
                      <a:pPr algn="ctr" fontAlgn="ctr"/>
                      <a:r>
                        <a:rPr lang="en-IN" sz="2000" u="none" strike="noStrike" dirty="0">
                          <a:effectLst/>
                          <a:latin typeface="Times New Roman" panose="02020603050405020304" pitchFamily="18" charset="0"/>
                          <a:cs typeface="Times New Roman" panose="02020603050405020304" pitchFamily="18" charset="0"/>
                        </a:rPr>
                        <a:t>Paid during the year</a:t>
                      </a:r>
                    </a:p>
                    <a:p>
                      <a:pPr algn="ctr" fontAlgn="ctr"/>
                      <a:r>
                        <a:rPr lang="en-IN" sz="2000" b="0" i="0" u="none" strike="noStrike" dirty="0">
                          <a:solidFill>
                            <a:srgbClr val="000000"/>
                          </a:solidFill>
                          <a:effectLst/>
                          <a:latin typeface="Times New Roman" panose="02020603050405020304" pitchFamily="18" charset="0"/>
                          <a:cs typeface="Times New Roman" panose="02020603050405020304" pitchFamily="18" charset="0"/>
                        </a:rPr>
                        <a:t>(i.e till 31.03.20XX)</a:t>
                      </a:r>
                    </a:p>
                  </a:txBody>
                  <a:tcPr marL="7620" marR="7620" marT="7620" marB="0" anchor="ctr"/>
                </a:tc>
                <a:extLst>
                  <a:ext uri="{0D108BD9-81ED-4DB2-BD59-A6C34878D82A}">
                    <a16:rowId xmlns:a16="http://schemas.microsoft.com/office/drawing/2014/main" val="1036323758"/>
                  </a:ext>
                </a:extLst>
              </a:tr>
            </a:tbl>
          </a:graphicData>
        </a:graphic>
      </p:graphicFrame>
      <p:sp>
        <p:nvSpPr>
          <p:cNvPr id="5" name="TextBox 4">
            <a:extLst>
              <a:ext uri="{FF2B5EF4-FFF2-40B4-BE49-F238E27FC236}">
                <a16:creationId xmlns:a16="http://schemas.microsoft.com/office/drawing/2014/main" id="{E9DB7EA1-5F9B-08FF-120F-3D00523C85A9}"/>
              </a:ext>
            </a:extLst>
          </p:cNvPr>
          <p:cNvSpPr txBox="1"/>
          <p:nvPr/>
        </p:nvSpPr>
        <p:spPr>
          <a:xfrm>
            <a:off x="534295" y="4082170"/>
            <a:ext cx="11123407" cy="1631216"/>
          </a:xfrm>
          <a:prstGeom prst="rect">
            <a:avLst/>
          </a:prstGeom>
          <a:noFill/>
        </p:spPr>
        <p:txBody>
          <a:bodyPr wrap="square" rtlCol="0">
            <a:spAutoFit/>
          </a:bodyPr>
          <a:lstStyle/>
          <a:p>
            <a:r>
              <a:rPr lang="en-US" sz="2000" b="1" dirty="0">
                <a:latin typeface="Times New Roman" panose="02020603050405020304" pitchFamily="18" charset="0"/>
                <a:cs typeface="Times New Roman" panose="02020603050405020304" pitchFamily="18" charset="0"/>
              </a:rPr>
              <a:t>New Major Amendments/Additions to Section 43B:</a:t>
            </a:r>
          </a:p>
          <a:p>
            <a:endParaRPr lang="en-US" sz="2000" dirty="0">
              <a:latin typeface="Times New Roman" panose="02020603050405020304" pitchFamily="18" charset="0"/>
              <a:cs typeface="Times New Roman" panose="02020603050405020304" pitchFamily="18" charset="0"/>
            </a:endParaRPr>
          </a:p>
          <a:p>
            <a:r>
              <a:rPr lang="en-US" sz="2000" dirty="0">
                <a:solidFill>
                  <a:srgbClr val="444444"/>
                </a:solidFill>
                <a:latin typeface="Times New Roman" panose="02020603050405020304" pitchFamily="18" charset="0"/>
              </a:rPr>
              <a:t>Any sum payable by the assessee to a micro or small enterprise beyond the time limit specified in section 15 of the Micro, Small and Medium Enterprises Development Act, 2006 ( w.e.f 1-04-2024).</a:t>
            </a:r>
          </a:p>
          <a:p>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9350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40A9C2BB-8306-2E51-1801-78C873721EC3}"/>
              </a:ext>
            </a:extLst>
          </p:cNvPr>
          <p:cNvSpPr>
            <a:spLocks noGrp="1"/>
          </p:cNvSpPr>
          <p:nvPr>
            <p:ph type="title"/>
          </p:nvPr>
        </p:nvSpPr>
        <p:spPr>
          <a:xfrm>
            <a:off x="1044448" y="193040"/>
            <a:ext cx="10454510" cy="1499616"/>
          </a:xfrm>
        </p:spPr>
        <p:txBody>
          <a:bodyPr>
            <a:normAutofit/>
          </a:bodyPr>
          <a:lstStyle/>
          <a:p>
            <a:pPr algn="ctr"/>
            <a:r>
              <a:rPr lang="en-US" sz="4000" b="1" dirty="0">
                <a:solidFill>
                  <a:schemeClr val="tx1"/>
                </a:solidFill>
                <a:latin typeface="Times New Roman" panose="02020603050405020304" pitchFamily="18" charset="0"/>
                <a:cs typeface="Times New Roman" panose="02020603050405020304" pitchFamily="18" charset="0"/>
              </a:rPr>
              <a:t>CLAUSE 26 – RELEVANT ISSUES</a:t>
            </a:r>
            <a:endParaRPr lang="en-IN" sz="40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A84A195-602D-BD22-6E3D-683CA1A91AC3}"/>
              </a:ext>
            </a:extLst>
          </p:cNvPr>
          <p:cNvSpPr>
            <a:spLocks noGrp="1"/>
          </p:cNvSpPr>
          <p:nvPr>
            <p:ph idx="1"/>
          </p:nvPr>
        </p:nvSpPr>
        <p:spPr>
          <a:xfrm>
            <a:off x="223520" y="1258645"/>
            <a:ext cx="11744960" cy="5619675"/>
          </a:xfrm>
        </p:spPr>
        <p:txBody>
          <a:bodyPr>
            <a:noAutofit/>
          </a:bodyPr>
          <a:lstStyle/>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Whether interest outstanding, converted to a loan/debenture would be considered as paid w.r.t Section 43B? (Explanation 3C,3CA,3D to Section 43B)</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Whether GST payable should be included in Clause 26 (Section 43B) as the same is not routed through P&amp;L?</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Whether subsequent reversal of items shown in section 43B can be claimed as deduction during the relevant previous year?</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Whether commission to whole time directors is to be considered as an item under 43B(c) i.e “Any sum paid to an employee as bonus or commission for services rendered, where such sum would not have been payable to him as profits or dividend if it had not been paid as bonus or commission” ?</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Whether interest accrued but not due needs to be shown under section 43B?</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How to identify whether gratuity is to be shown under 43B or 40A(7)?</a:t>
            </a:r>
          </a:p>
        </p:txBody>
      </p:sp>
    </p:spTree>
    <p:extLst>
      <p:ext uri="{BB962C8B-B14F-4D97-AF65-F5344CB8AC3E}">
        <p14:creationId xmlns:p14="http://schemas.microsoft.com/office/powerpoint/2010/main" val="2814144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84A195-602D-BD22-6E3D-683CA1A91AC3}"/>
              </a:ext>
            </a:extLst>
          </p:cNvPr>
          <p:cNvSpPr>
            <a:spLocks noGrp="1"/>
          </p:cNvSpPr>
          <p:nvPr>
            <p:ph idx="1"/>
          </p:nvPr>
        </p:nvSpPr>
        <p:spPr>
          <a:xfrm>
            <a:off x="333376" y="519113"/>
            <a:ext cx="11612190" cy="6910388"/>
          </a:xfrm>
        </p:spPr>
        <p:txBody>
          <a:bodyPr>
            <a:noAutofit/>
          </a:bodyPr>
          <a:lstStyle/>
          <a:p>
            <a:pPr marL="128016" lvl="1" indent="0">
              <a:buNone/>
            </a:pPr>
            <a:endParaRPr lang="en-US" sz="2000" dirty="0">
              <a:latin typeface="Times New Roman" panose="02020603050405020304" pitchFamily="18" charset="0"/>
              <a:cs typeface="Times New Roman" panose="02020603050405020304" pitchFamily="18" charset="0"/>
            </a:endParaRPr>
          </a:p>
        </p:txBody>
      </p:sp>
      <p:graphicFrame>
        <p:nvGraphicFramePr>
          <p:cNvPr id="4" name="Table 4">
            <a:extLst>
              <a:ext uri="{FF2B5EF4-FFF2-40B4-BE49-F238E27FC236}">
                <a16:creationId xmlns:a16="http://schemas.microsoft.com/office/drawing/2014/main" id="{A094CEA7-4DF1-4A77-8D60-BF93A78A1326}"/>
              </a:ext>
            </a:extLst>
          </p:cNvPr>
          <p:cNvGraphicFramePr>
            <a:graphicFrameLocks noGrp="1"/>
          </p:cNvGraphicFramePr>
          <p:nvPr>
            <p:extLst>
              <p:ext uri="{D42A27DB-BD31-4B8C-83A1-F6EECF244321}">
                <p14:modId xmlns:p14="http://schemas.microsoft.com/office/powerpoint/2010/main" val="696272604"/>
              </p:ext>
            </p:extLst>
          </p:nvPr>
        </p:nvGraphicFramePr>
        <p:xfrm>
          <a:off x="291438" y="190051"/>
          <a:ext cx="11567186" cy="6477897"/>
        </p:xfrm>
        <a:graphic>
          <a:graphicData uri="http://schemas.openxmlformats.org/drawingml/2006/table">
            <a:tbl>
              <a:tblPr firstRow="1" bandRow="1">
                <a:tableStyleId>{69CF1AB2-1976-4502-BF36-3FF5EA218861}</a:tableStyleId>
              </a:tblPr>
              <a:tblGrid>
                <a:gridCol w="5808148">
                  <a:extLst>
                    <a:ext uri="{9D8B030D-6E8A-4147-A177-3AD203B41FA5}">
                      <a16:colId xmlns:a16="http://schemas.microsoft.com/office/drawing/2014/main" val="3610733829"/>
                    </a:ext>
                  </a:extLst>
                </a:gridCol>
                <a:gridCol w="5759038">
                  <a:extLst>
                    <a:ext uri="{9D8B030D-6E8A-4147-A177-3AD203B41FA5}">
                      <a16:colId xmlns:a16="http://schemas.microsoft.com/office/drawing/2014/main" val="2752915515"/>
                    </a:ext>
                  </a:extLst>
                </a:gridCol>
              </a:tblGrid>
              <a:tr h="525295">
                <a:tc gridSpan="2">
                  <a:txBody>
                    <a:bodyPr/>
                    <a:lstStyle/>
                    <a:p>
                      <a:pPr algn="just">
                        <a:buFont typeface="Wingdings" panose="05000000000000000000" pitchFamily="2" charset="2"/>
                        <a:buNone/>
                      </a:pPr>
                      <a:r>
                        <a:rPr lang="en-US" sz="2000" dirty="0">
                          <a:latin typeface="Times New Roman" panose="02020603050405020304" pitchFamily="18" charset="0"/>
                          <a:cs typeface="Times New Roman" panose="02020603050405020304" pitchFamily="18" charset="0"/>
                        </a:rPr>
                        <a:t>The following items debited to profit or loss needs to be disclosed under Clause 21 of Tax Audit Report</a:t>
                      </a:r>
                    </a:p>
                  </a:txBody>
                  <a:tcPr/>
                </a:tc>
                <a:tc hMerge="1">
                  <a:txBody>
                    <a:bodyPr/>
                    <a:lstStyle/>
                    <a:p>
                      <a:endParaRPr lang="en-IN"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905456376"/>
                  </a:ext>
                </a:extLst>
              </a:tr>
              <a:tr h="386798">
                <a:tc>
                  <a:txBody>
                    <a:bodyPr/>
                    <a:lstStyle/>
                    <a:p>
                      <a:pPr algn="just"/>
                      <a:r>
                        <a:rPr lang="en-US" sz="2000" dirty="0">
                          <a:latin typeface="Times New Roman" panose="02020603050405020304" pitchFamily="18" charset="0"/>
                          <a:cs typeface="Times New Roman" panose="02020603050405020304" pitchFamily="18" charset="0"/>
                        </a:rPr>
                        <a:t>1.  Capital expenditure</a:t>
                      </a:r>
                      <a:endParaRPr lang="en-IN" sz="2000" dirty="0">
                        <a:latin typeface="Times New Roman" panose="02020603050405020304" pitchFamily="18" charset="0"/>
                        <a:cs typeface="Times New Roman" panose="02020603050405020304" pitchFamily="18" charset="0"/>
                      </a:endParaRPr>
                    </a:p>
                  </a:txBody>
                  <a:tcPr/>
                </a:tc>
                <a:tc>
                  <a:txBody>
                    <a:bodyPr/>
                    <a:lstStyle/>
                    <a:p>
                      <a:pPr algn="just"/>
                      <a:r>
                        <a:rPr lang="en-IN" sz="2000" dirty="0">
                          <a:latin typeface="Times New Roman" panose="02020603050405020304" pitchFamily="18" charset="0"/>
                          <a:cs typeface="Times New Roman" panose="02020603050405020304" pitchFamily="18" charset="0"/>
                        </a:rPr>
                        <a:t>2. Personal expenditure</a:t>
                      </a:r>
                    </a:p>
                  </a:txBody>
                  <a:tcPr/>
                </a:tc>
                <a:extLst>
                  <a:ext uri="{0D108BD9-81ED-4DB2-BD59-A6C34878D82A}">
                    <a16:rowId xmlns:a16="http://schemas.microsoft.com/office/drawing/2014/main" val="519465409"/>
                  </a:ext>
                </a:extLst>
              </a:tr>
              <a:tr h="981871">
                <a:tc>
                  <a:txBody>
                    <a:bodyPr/>
                    <a:lstStyle/>
                    <a:p>
                      <a:pPr algn="just"/>
                      <a:r>
                        <a:rPr lang="en-US" sz="2000" dirty="0">
                          <a:latin typeface="Times New Roman" panose="02020603050405020304" pitchFamily="18" charset="0"/>
                          <a:cs typeface="Times New Roman" panose="02020603050405020304" pitchFamily="18" charset="0"/>
                        </a:rPr>
                        <a:t>3. Advertisement expenditure in any souvenir, brochure, tract, pamphlet or the like, published by a political party.</a:t>
                      </a:r>
                      <a:endParaRPr lang="en-IN" sz="2000" dirty="0">
                        <a:latin typeface="Times New Roman" panose="02020603050405020304" pitchFamily="18" charset="0"/>
                        <a:cs typeface="Times New Roman" panose="02020603050405020304" pitchFamily="18" charset="0"/>
                      </a:endParaRPr>
                    </a:p>
                  </a:txBody>
                  <a:tcPr/>
                </a:tc>
                <a:tc>
                  <a:txBody>
                    <a:bodyPr/>
                    <a:lstStyle/>
                    <a:p>
                      <a:pPr algn="just"/>
                      <a:r>
                        <a:rPr lang="en-US" sz="2000" dirty="0">
                          <a:latin typeface="Times New Roman" panose="02020603050405020304" pitchFamily="18" charset="0"/>
                          <a:cs typeface="Times New Roman" panose="02020603050405020304" pitchFamily="18" charset="0"/>
                        </a:rPr>
                        <a:t>4. Expenditure incurred at clubs being entrance fees and subscriptions.</a:t>
                      </a:r>
                      <a:endParaRPr lang="en-IN"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14042298"/>
                  </a:ext>
                </a:extLst>
              </a:tr>
              <a:tr h="684335">
                <a:tc>
                  <a:txBody>
                    <a:bodyPr/>
                    <a:lstStyle/>
                    <a:p>
                      <a:pPr algn="just"/>
                      <a:r>
                        <a:rPr lang="en-US" sz="2000" dirty="0">
                          <a:latin typeface="Times New Roman" panose="02020603050405020304" pitchFamily="18" charset="0"/>
                          <a:cs typeface="Times New Roman" panose="02020603050405020304" pitchFamily="18" charset="0"/>
                        </a:rPr>
                        <a:t>5.  Expenditure incurred at clubs being cost for club services and facilities used.</a:t>
                      </a:r>
                      <a:endParaRPr lang="en-IN" sz="2000" dirty="0">
                        <a:latin typeface="Times New Roman" panose="02020603050405020304" pitchFamily="18" charset="0"/>
                        <a:cs typeface="Times New Roman" panose="02020603050405020304" pitchFamily="18" charset="0"/>
                      </a:endParaRPr>
                    </a:p>
                  </a:txBody>
                  <a:tcPr/>
                </a:tc>
                <a:tc>
                  <a:txBody>
                    <a:bodyPr/>
                    <a:lstStyle/>
                    <a:p>
                      <a:pPr algn="just"/>
                      <a:r>
                        <a:rPr lang="en-US" sz="2000" dirty="0">
                          <a:latin typeface="Times New Roman" panose="02020603050405020304" pitchFamily="18" charset="0"/>
                          <a:cs typeface="Times New Roman" panose="02020603050405020304" pitchFamily="18" charset="0"/>
                        </a:rPr>
                        <a:t>6. Expenditure by way of penalty or fine for violation of any law for the time being force.</a:t>
                      </a:r>
                      <a:endParaRPr lang="en-IN"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259901058"/>
                  </a:ext>
                </a:extLst>
              </a:tr>
              <a:tr h="684335">
                <a:tc>
                  <a:txBody>
                    <a:bodyPr/>
                    <a:lstStyle/>
                    <a:p>
                      <a:pPr algn="just"/>
                      <a:r>
                        <a:rPr lang="en-US" sz="2000" dirty="0">
                          <a:latin typeface="Times New Roman" panose="02020603050405020304" pitchFamily="18" charset="0"/>
                          <a:cs typeface="Times New Roman" panose="02020603050405020304" pitchFamily="18" charset="0"/>
                        </a:rPr>
                        <a:t>7. Expenditure incurred for any purpose which is an offence or which is prohibited by law.</a:t>
                      </a:r>
                      <a:endParaRPr lang="en-IN" sz="2000" dirty="0">
                        <a:latin typeface="Times New Roman" panose="02020603050405020304" pitchFamily="18" charset="0"/>
                        <a:cs typeface="Times New Roman" panose="02020603050405020304" pitchFamily="18" charset="0"/>
                      </a:endParaRPr>
                    </a:p>
                  </a:txBody>
                  <a:tcPr/>
                </a:tc>
                <a:tc>
                  <a:txBody>
                    <a:bodyPr/>
                    <a:lstStyle/>
                    <a:p>
                      <a:pPr algn="just"/>
                      <a:r>
                        <a:rPr lang="en-US" sz="2000" dirty="0">
                          <a:latin typeface="Times New Roman" panose="02020603050405020304" pitchFamily="18" charset="0"/>
                          <a:cs typeface="Times New Roman" panose="02020603050405020304" pitchFamily="18" charset="0"/>
                        </a:rPr>
                        <a:t>8. Amounts inadmissible under section 40(a)</a:t>
                      </a:r>
                      <a:endParaRPr lang="en-IN"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970082183"/>
                  </a:ext>
                </a:extLst>
              </a:tr>
              <a:tr h="651454">
                <a:tc>
                  <a:txBody>
                    <a:bodyPr/>
                    <a:lstStyle/>
                    <a:p>
                      <a:pPr algn="just"/>
                      <a:r>
                        <a:rPr lang="en-US" sz="2000" dirty="0">
                          <a:latin typeface="Times New Roman" panose="02020603050405020304" pitchFamily="18" charset="0"/>
                          <a:cs typeface="Times New Roman" panose="02020603050405020304" pitchFamily="18" charset="0"/>
                        </a:rPr>
                        <a:t>9. Amounts inadmissible under section 40(b)/40(ba)</a:t>
                      </a:r>
                      <a:endParaRPr lang="en-IN" sz="2000" dirty="0">
                        <a:latin typeface="Times New Roman" panose="02020603050405020304" pitchFamily="18" charset="0"/>
                        <a:cs typeface="Times New Roman" panose="02020603050405020304" pitchFamily="18" charset="0"/>
                      </a:endParaRPr>
                    </a:p>
                  </a:txBody>
                  <a:tcPr/>
                </a:tc>
                <a:tc>
                  <a:txBody>
                    <a:bodyPr/>
                    <a:lstStyle/>
                    <a:p>
                      <a:pPr algn="just"/>
                      <a:r>
                        <a:rPr lang="en-US" sz="2000" dirty="0">
                          <a:latin typeface="Times New Roman" panose="02020603050405020304" pitchFamily="18" charset="0"/>
                          <a:cs typeface="Times New Roman" panose="02020603050405020304" pitchFamily="18" charset="0"/>
                        </a:rPr>
                        <a:t>10. Disallowance under 40A(3)</a:t>
                      </a:r>
                      <a:endParaRPr lang="en-IN"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965694015"/>
                  </a:ext>
                </a:extLst>
              </a:tr>
              <a:tr h="684335">
                <a:tc>
                  <a:txBody>
                    <a:bodyPr/>
                    <a:lstStyle/>
                    <a:p>
                      <a:pPr algn="just"/>
                      <a:r>
                        <a:rPr lang="en-US" sz="2000" dirty="0">
                          <a:latin typeface="Times New Roman" panose="02020603050405020304" pitchFamily="18" charset="0"/>
                          <a:cs typeface="Times New Roman" panose="02020603050405020304" pitchFamily="18" charset="0"/>
                        </a:rPr>
                        <a:t>11. Provision not allowable under section 40A(7)</a:t>
                      </a:r>
                      <a:endParaRPr lang="en-IN" sz="2000" dirty="0">
                        <a:latin typeface="Times New Roman" panose="02020603050405020304" pitchFamily="18" charset="0"/>
                        <a:cs typeface="Times New Roman" panose="02020603050405020304" pitchFamily="18" charset="0"/>
                      </a:endParaRPr>
                    </a:p>
                  </a:txBody>
                  <a:tcPr/>
                </a:tc>
                <a:tc>
                  <a:txBody>
                    <a:bodyPr/>
                    <a:lstStyle/>
                    <a:p>
                      <a:pPr algn="just"/>
                      <a:r>
                        <a:rPr lang="en-US" sz="2000" dirty="0">
                          <a:latin typeface="Times New Roman" panose="02020603050405020304" pitchFamily="18" charset="0"/>
                          <a:cs typeface="Times New Roman" panose="02020603050405020304" pitchFamily="18" charset="0"/>
                        </a:rPr>
                        <a:t>12. Any sum paid by the assessee as an employer not allowable under section 40A(9)</a:t>
                      </a:r>
                      <a:endParaRPr lang="en-IN"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25660565"/>
                  </a:ext>
                </a:extLst>
              </a:tr>
              <a:tr h="1094908">
                <a:tc>
                  <a:txBody>
                    <a:bodyPr/>
                    <a:lstStyle/>
                    <a:p>
                      <a:pPr algn="just"/>
                      <a:r>
                        <a:rPr lang="en-US" sz="2000" dirty="0">
                          <a:latin typeface="Times New Roman" panose="02020603050405020304" pitchFamily="18" charset="0"/>
                          <a:cs typeface="Times New Roman" panose="02020603050405020304" pitchFamily="18" charset="0"/>
                        </a:rPr>
                        <a:t>13. Particulars of any liability of a contingent nature</a:t>
                      </a:r>
                      <a:endParaRPr lang="en-IN" sz="2000" dirty="0">
                        <a:latin typeface="Times New Roman" panose="02020603050405020304" pitchFamily="18" charset="0"/>
                        <a:cs typeface="Times New Roman" panose="02020603050405020304" pitchFamily="18" charset="0"/>
                      </a:endParaRPr>
                    </a:p>
                  </a:txBody>
                  <a:tcPr/>
                </a:tc>
                <a:tc>
                  <a:txBody>
                    <a:bodyPr/>
                    <a:lstStyle/>
                    <a:p>
                      <a:pPr algn="just"/>
                      <a:r>
                        <a:rPr lang="en-US" sz="2000" dirty="0">
                          <a:latin typeface="Times New Roman" panose="02020603050405020304" pitchFamily="18" charset="0"/>
                          <a:cs typeface="Times New Roman" panose="02020603050405020304" pitchFamily="18" charset="0"/>
                        </a:rPr>
                        <a:t>14. Amount of deduction inadmissible u/s 14A in respect of the expenditure incurred in relation to exempt income</a:t>
                      </a:r>
                      <a:endParaRPr lang="en-IN"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271996171"/>
                  </a:ext>
                </a:extLst>
              </a:tr>
              <a:tr h="684335">
                <a:tc>
                  <a:txBody>
                    <a:bodyPr/>
                    <a:lstStyle/>
                    <a:p>
                      <a:pPr algn="just"/>
                      <a:r>
                        <a:rPr lang="en-US" sz="2000" dirty="0">
                          <a:latin typeface="Times New Roman" panose="02020603050405020304" pitchFamily="18" charset="0"/>
                          <a:cs typeface="Times New Roman" panose="02020603050405020304" pitchFamily="18" charset="0"/>
                        </a:rPr>
                        <a:t>15. Amount inadmissible under the proviso to section 36(1)(iii)</a:t>
                      </a:r>
                      <a:endParaRPr lang="en-IN" sz="2000" dirty="0">
                        <a:latin typeface="Times New Roman" panose="02020603050405020304" pitchFamily="18" charset="0"/>
                        <a:cs typeface="Times New Roman" panose="02020603050405020304" pitchFamily="18" charset="0"/>
                      </a:endParaRPr>
                    </a:p>
                  </a:txBody>
                  <a:tcPr/>
                </a:tc>
                <a:tc>
                  <a:txBody>
                    <a:bodyPr/>
                    <a:lstStyle/>
                    <a:p>
                      <a:pPr algn="just"/>
                      <a:endParaRPr lang="en-IN"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157785514"/>
                  </a:ext>
                </a:extLst>
              </a:tr>
            </a:tbl>
          </a:graphicData>
        </a:graphic>
      </p:graphicFrame>
    </p:spTree>
    <p:extLst>
      <p:ext uri="{BB962C8B-B14F-4D97-AF65-F5344CB8AC3E}">
        <p14:creationId xmlns:p14="http://schemas.microsoft.com/office/powerpoint/2010/main" val="3942530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9C2BB-8306-2E51-1801-78C873721EC3}"/>
              </a:ext>
            </a:extLst>
          </p:cNvPr>
          <p:cNvSpPr>
            <a:spLocks noGrp="1"/>
          </p:cNvSpPr>
          <p:nvPr>
            <p:ph type="title"/>
          </p:nvPr>
        </p:nvSpPr>
        <p:spPr>
          <a:xfrm>
            <a:off x="1640156" y="133573"/>
            <a:ext cx="8911687" cy="771080"/>
          </a:xfrm>
        </p:spPr>
        <p:txBody>
          <a:bodyPr>
            <a:normAutofit/>
          </a:bodyPr>
          <a:lstStyle/>
          <a:p>
            <a:pPr algn="ctr"/>
            <a:r>
              <a:rPr lang="en-US" sz="3400" b="1" dirty="0">
                <a:latin typeface="Times New Roman" panose="02020603050405020304" pitchFamily="18" charset="0"/>
                <a:cs typeface="Times New Roman" panose="02020603050405020304" pitchFamily="18" charset="0"/>
              </a:rPr>
              <a:t>Clause 21: 40 Disallowances</a:t>
            </a:r>
            <a:endParaRPr lang="en-IN" sz="3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A84A195-602D-BD22-6E3D-683CA1A91AC3}"/>
              </a:ext>
            </a:extLst>
          </p:cNvPr>
          <p:cNvSpPr>
            <a:spLocks noGrp="1"/>
          </p:cNvSpPr>
          <p:nvPr>
            <p:ph idx="1"/>
          </p:nvPr>
        </p:nvSpPr>
        <p:spPr>
          <a:xfrm>
            <a:off x="284480" y="904653"/>
            <a:ext cx="11255059" cy="5388571"/>
          </a:xfrm>
        </p:spPr>
        <p:txBody>
          <a:bodyPr>
            <a:noAutofit/>
          </a:bodyPr>
          <a:lstStyle/>
          <a:p>
            <a:pPr marL="1312863" lvl="3" indent="-1044575" algn="just">
              <a:lnSpc>
                <a:spcPct val="100000"/>
              </a:lnSpc>
              <a:buNone/>
            </a:pPr>
            <a:r>
              <a:rPr lang="en-US" sz="2400" b="1" dirty="0">
                <a:latin typeface="Times New Roman" panose="02020603050405020304" pitchFamily="18" charset="0"/>
                <a:cs typeface="Times New Roman" panose="02020603050405020304" pitchFamily="18" charset="0"/>
              </a:rPr>
              <a:t>40(a)(i): Payment made to Non-Resident:</a:t>
            </a:r>
          </a:p>
          <a:p>
            <a:pPr marL="1312863" lvl="3" indent="-774700" algn="just">
              <a:lnSpc>
                <a:spcPct val="100000"/>
              </a:lnSpc>
              <a:buNone/>
            </a:pPr>
            <a:r>
              <a:rPr lang="en-US" sz="2400" dirty="0">
                <a:latin typeface="Times New Roman" panose="02020603050405020304" pitchFamily="18" charset="0"/>
                <a:cs typeface="Times New Roman" panose="02020603050405020304" pitchFamily="18" charset="0"/>
              </a:rPr>
              <a:t>Amount paid or credited to Non-resident or foreign Co.&amp; if	</a:t>
            </a:r>
          </a:p>
          <a:p>
            <a:pPr marL="1312863" lvl="3" indent="-506413" algn="just">
              <a:lnSpc>
                <a:spcPct val="100000"/>
              </a:lnSpc>
              <a:buNone/>
            </a:pPr>
            <a:r>
              <a:rPr lang="en-US" sz="2400" dirty="0">
                <a:latin typeface="Times New Roman" panose="02020603050405020304" pitchFamily="18" charset="0"/>
                <a:cs typeface="Times New Roman" panose="02020603050405020304" pitchFamily="18" charset="0"/>
              </a:rPr>
              <a:t>(i)    TDS has not been deducted in P.Y. or,</a:t>
            </a:r>
          </a:p>
          <a:p>
            <a:pPr marL="1312863" lvl="3" indent="-506413" algn="just">
              <a:lnSpc>
                <a:spcPct val="100000"/>
              </a:lnSpc>
              <a:buNone/>
            </a:pPr>
            <a:r>
              <a:rPr lang="en-US" sz="2400" dirty="0">
                <a:latin typeface="Times New Roman" panose="02020603050405020304" pitchFamily="18" charset="0"/>
                <a:cs typeface="Times New Roman" panose="02020603050405020304" pitchFamily="18" charset="0"/>
              </a:rPr>
              <a:t>(ii)   TDS deducted but not paid to Govt up to due date of return filing,</a:t>
            </a:r>
          </a:p>
          <a:p>
            <a:pPr marL="1312863" lvl="3" indent="-774700" algn="just">
              <a:lnSpc>
                <a:spcPct val="100000"/>
              </a:lnSpc>
              <a:buNone/>
            </a:pPr>
            <a:r>
              <a:rPr lang="en-US" sz="2400" dirty="0">
                <a:latin typeface="Times New Roman" panose="02020603050405020304" pitchFamily="18" charset="0"/>
                <a:cs typeface="Times New Roman" panose="02020603050405020304" pitchFamily="18" charset="0"/>
              </a:rPr>
              <a:t>Then such sum (100%) shall not be allowed as deduction in current P.Y.</a:t>
            </a:r>
          </a:p>
          <a:p>
            <a:pPr marL="1312863" lvl="3" indent="-1044575" algn="just">
              <a:lnSpc>
                <a:spcPct val="100000"/>
              </a:lnSpc>
              <a:buNone/>
            </a:pPr>
            <a:endParaRPr lang="en-US" sz="2400" b="1" dirty="0">
              <a:latin typeface="Times New Roman" panose="02020603050405020304" pitchFamily="18" charset="0"/>
              <a:cs typeface="Times New Roman" panose="02020603050405020304" pitchFamily="18" charset="0"/>
            </a:endParaRPr>
          </a:p>
          <a:p>
            <a:pPr marL="1312863" lvl="3" indent="-1044575" algn="just">
              <a:lnSpc>
                <a:spcPct val="100000"/>
              </a:lnSpc>
              <a:buNone/>
            </a:pPr>
            <a:r>
              <a:rPr lang="en-US" sz="2400" b="1" dirty="0">
                <a:latin typeface="Times New Roman" panose="02020603050405020304" pitchFamily="18" charset="0"/>
                <a:cs typeface="Times New Roman" panose="02020603050405020304" pitchFamily="18" charset="0"/>
              </a:rPr>
              <a:t>Sec 40(a)(ia):Payment made to Resident:</a:t>
            </a:r>
          </a:p>
          <a:p>
            <a:pPr marL="1312863" lvl="3" indent="-774700" algn="just">
              <a:lnSpc>
                <a:spcPct val="100000"/>
              </a:lnSpc>
              <a:buNone/>
            </a:pPr>
            <a:r>
              <a:rPr lang="en-US" sz="2400" dirty="0">
                <a:latin typeface="Times New Roman" panose="02020603050405020304" pitchFamily="18" charset="0"/>
                <a:cs typeface="Times New Roman" panose="02020603050405020304" pitchFamily="18" charset="0"/>
              </a:rPr>
              <a:t>Any amount paid or credited to Resident &amp; if:-</a:t>
            </a:r>
          </a:p>
          <a:p>
            <a:pPr marL="1312863" lvl="3" indent="-506413" algn="just">
              <a:lnSpc>
                <a:spcPct val="100000"/>
              </a:lnSpc>
              <a:buNone/>
            </a:pPr>
            <a:r>
              <a:rPr lang="en-US" sz="2400" dirty="0">
                <a:latin typeface="Times New Roman" panose="02020603050405020304" pitchFamily="18" charset="0"/>
                <a:cs typeface="Times New Roman" panose="02020603050405020304" pitchFamily="18" charset="0"/>
              </a:rPr>
              <a:t>(i)   TDS has not been deducted in P.Y. or,</a:t>
            </a:r>
          </a:p>
          <a:p>
            <a:pPr marL="1312863" lvl="3" indent="-506413" algn="just">
              <a:lnSpc>
                <a:spcPct val="100000"/>
              </a:lnSpc>
              <a:buNone/>
            </a:pPr>
            <a:r>
              <a:rPr lang="en-US" sz="2400" dirty="0">
                <a:latin typeface="Times New Roman" panose="02020603050405020304" pitchFamily="18" charset="0"/>
                <a:cs typeface="Times New Roman" panose="02020603050405020304" pitchFamily="18" charset="0"/>
              </a:rPr>
              <a:t>(ii)  TDS deducted but not paid to Govt upto due date of return filing,</a:t>
            </a:r>
          </a:p>
          <a:p>
            <a:pPr marL="1312863" lvl="3" indent="-774700" algn="just">
              <a:lnSpc>
                <a:spcPct val="100000"/>
              </a:lnSpc>
              <a:buNone/>
            </a:pPr>
            <a:r>
              <a:rPr lang="en-US" sz="2400" dirty="0">
                <a:latin typeface="Times New Roman" panose="02020603050405020304" pitchFamily="18" charset="0"/>
                <a:cs typeface="Times New Roman" panose="02020603050405020304" pitchFamily="18" charset="0"/>
              </a:rPr>
              <a:t>Then 30% of such sum shall not be allowed as deduction in current P.Y.</a:t>
            </a:r>
          </a:p>
        </p:txBody>
      </p:sp>
    </p:spTree>
    <p:extLst>
      <p:ext uri="{BB962C8B-B14F-4D97-AF65-F5344CB8AC3E}">
        <p14:creationId xmlns:p14="http://schemas.microsoft.com/office/powerpoint/2010/main" val="2438181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CDE0A9-69B1-DA16-2A99-0563A795949A}"/>
              </a:ext>
            </a:extLst>
          </p:cNvPr>
          <p:cNvSpPr>
            <a:spLocks noGrp="1"/>
          </p:cNvSpPr>
          <p:nvPr>
            <p:ph idx="1"/>
          </p:nvPr>
        </p:nvSpPr>
        <p:spPr>
          <a:xfrm>
            <a:off x="677334" y="1290919"/>
            <a:ext cx="10854864" cy="4750444"/>
          </a:xfrm>
        </p:spPr>
        <p:txBody>
          <a:bodyPr>
            <a:normAutofit/>
          </a:bodyPr>
          <a:lstStyle/>
          <a:p>
            <a:pPr marL="0" indent="0" algn="just">
              <a:buNone/>
            </a:pPr>
            <a:r>
              <a:rPr lang="en-US" sz="2400" b="1" dirty="0">
                <a:latin typeface="Times New Roman" panose="02020603050405020304" pitchFamily="18" charset="0"/>
                <a:cs typeface="Times New Roman" panose="02020603050405020304" pitchFamily="18" charset="0"/>
              </a:rPr>
              <a:t>40(a)(</a:t>
            </a:r>
            <a:r>
              <a:rPr lang="en-US" sz="2400" b="1" dirty="0" err="1">
                <a:latin typeface="Times New Roman" panose="02020603050405020304" pitchFamily="18" charset="0"/>
                <a:cs typeface="Times New Roman" panose="02020603050405020304" pitchFamily="18" charset="0"/>
              </a:rPr>
              <a:t>ib</a:t>
            </a:r>
            <a:r>
              <a:rPr lang="en-US" sz="2400" b="1" dirty="0">
                <a:latin typeface="Times New Roman" panose="02020603050405020304" pitchFamily="18" charset="0"/>
                <a:cs typeface="Times New Roman" panose="02020603050405020304" pitchFamily="18" charset="0"/>
              </a:rPr>
              <a:t>): Non-deduction of </a:t>
            </a:r>
            <a:r>
              <a:rPr lang="en-US" sz="2400" b="1" dirty="0" err="1">
                <a:latin typeface="Times New Roman" panose="02020603050405020304" pitchFamily="18" charset="0"/>
                <a:cs typeface="Times New Roman" panose="02020603050405020304" pitchFamily="18" charset="0"/>
              </a:rPr>
              <a:t>Equalisation</a:t>
            </a:r>
            <a:r>
              <a:rPr lang="en-US" sz="2400" b="1" dirty="0">
                <a:latin typeface="Times New Roman" panose="02020603050405020304" pitchFamily="18" charset="0"/>
                <a:cs typeface="Times New Roman" panose="02020603050405020304" pitchFamily="18" charset="0"/>
              </a:rPr>
              <a:t> Levy</a:t>
            </a:r>
            <a:endParaRPr lang="en-US"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Any consideration paid or payable to a non-resident for a specified service on which </a:t>
            </a:r>
            <a:r>
              <a:rPr lang="en-US" sz="2400" dirty="0" err="1">
                <a:latin typeface="Times New Roman" panose="02020603050405020304" pitchFamily="18" charset="0"/>
                <a:cs typeface="Times New Roman" panose="02020603050405020304" pitchFamily="18" charset="0"/>
              </a:rPr>
              <a:t>equalisation</a:t>
            </a:r>
            <a:r>
              <a:rPr lang="en-US" sz="2400" dirty="0">
                <a:latin typeface="Times New Roman" panose="02020603050405020304" pitchFamily="18" charset="0"/>
                <a:cs typeface="Times New Roman" panose="02020603050405020304" pitchFamily="18" charset="0"/>
              </a:rPr>
              <a:t> levy is deductible under the provisions of Chapter VIII of the Finance Act, 2016, and such levy has not been deducted or after deduction, has not been paid on or before the due date specified in sub-section (1) of section 139.</a:t>
            </a:r>
          </a:p>
          <a:p>
            <a:pPr marL="0" indent="0" algn="just">
              <a:buNone/>
            </a:pPr>
            <a:endParaRPr lang="en-US"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Provided that where in respect of any such consideration, the </a:t>
            </a:r>
            <a:r>
              <a:rPr lang="en-US" sz="2400" dirty="0" err="1">
                <a:latin typeface="Times New Roman" panose="02020603050405020304" pitchFamily="18" charset="0"/>
                <a:cs typeface="Times New Roman" panose="02020603050405020304" pitchFamily="18" charset="0"/>
              </a:rPr>
              <a:t>equalisation</a:t>
            </a:r>
            <a:r>
              <a:rPr lang="en-US" sz="2400" dirty="0">
                <a:latin typeface="Times New Roman" panose="02020603050405020304" pitchFamily="18" charset="0"/>
                <a:cs typeface="Times New Roman" panose="02020603050405020304" pitchFamily="18" charset="0"/>
              </a:rPr>
              <a:t> levy has been deducted in any subsequent year or has been deducted during the previous year but paid after the due date specified in sub-section (1) of section 139, such sum shall be allowed as a deduction in computing the income of the previous year in which such levy has been paid</a:t>
            </a:r>
            <a:endParaRPr lang="en-IN" sz="2400" dirty="0">
              <a:latin typeface="Times New Roman" panose="02020603050405020304" pitchFamily="18" charset="0"/>
              <a:cs typeface="Times New Roman" panose="02020603050405020304" pitchFamily="18" charset="0"/>
            </a:endParaRPr>
          </a:p>
        </p:txBody>
      </p:sp>
      <p:sp>
        <p:nvSpPr>
          <p:cNvPr id="6" name="Title 1">
            <a:extLst>
              <a:ext uri="{FF2B5EF4-FFF2-40B4-BE49-F238E27FC236}">
                <a16:creationId xmlns:a16="http://schemas.microsoft.com/office/drawing/2014/main" id="{5FD18763-359D-F7C6-E787-FF77CC198AE4}"/>
              </a:ext>
            </a:extLst>
          </p:cNvPr>
          <p:cNvSpPr>
            <a:spLocks noGrp="1"/>
          </p:cNvSpPr>
          <p:nvPr>
            <p:ph type="title"/>
          </p:nvPr>
        </p:nvSpPr>
        <p:spPr>
          <a:xfrm>
            <a:off x="1640156" y="133573"/>
            <a:ext cx="8911687" cy="771080"/>
          </a:xfrm>
        </p:spPr>
        <p:txBody>
          <a:bodyPr>
            <a:normAutofit/>
          </a:bodyPr>
          <a:lstStyle/>
          <a:p>
            <a:pPr algn="ctr"/>
            <a:r>
              <a:rPr lang="en-US" sz="3400" b="1" dirty="0">
                <a:latin typeface="Times New Roman" panose="02020603050405020304" pitchFamily="18" charset="0"/>
                <a:cs typeface="Times New Roman" panose="02020603050405020304" pitchFamily="18" charset="0"/>
              </a:rPr>
              <a:t>Clause 21: 40 Disallowances</a:t>
            </a:r>
            <a:endParaRPr lang="en-IN" sz="3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3972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9C2BB-8306-2E51-1801-78C873721EC3}"/>
              </a:ext>
            </a:extLst>
          </p:cNvPr>
          <p:cNvSpPr>
            <a:spLocks noGrp="1"/>
          </p:cNvSpPr>
          <p:nvPr>
            <p:ph type="title"/>
          </p:nvPr>
        </p:nvSpPr>
        <p:spPr>
          <a:xfrm>
            <a:off x="1161826" y="301467"/>
            <a:ext cx="9469771" cy="771080"/>
          </a:xfrm>
        </p:spPr>
        <p:txBody>
          <a:bodyPr>
            <a:noAutofit/>
          </a:bodyPr>
          <a:lstStyle/>
          <a:p>
            <a:pPr algn="ctr"/>
            <a:r>
              <a:rPr lang="en-US" sz="3200" b="1" dirty="0">
                <a:solidFill>
                  <a:schemeClr val="tx1"/>
                </a:solidFill>
                <a:latin typeface="Times New Roman" panose="02020603050405020304" pitchFamily="18" charset="0"/>
                <a:cs typeface="Times New Roman" panose="02020603050405020304" pitchFamily="18" charset="0"/>
              </a:rPr>
              <a:t>DISALLOWANCES U/S 40 - RELEVANT ISSUES</a:t>
            </a:r>
            <a:endParaRPr lang="en-IN" sz="32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A84A195-602D-BD22-6E3D-683CA1A91AC3}"/>
              </a:ext>
            </a:extLst>
          </p:cNvPr>
          <p:cNvSpPr>
            <a:spLocks noGrp="1"/>
          </p:cNvSpPr>
          <p:nvPr>
            <p:ph idx="1"/>
          </p:nvPr>
        </p:nvSpPr>
        <p:spPr>
          <a:xfrm>
            <a:off x="96819" y="580913"/>
            <a:ext cx="11833412" cy="6741012"/>
          </a:xfrm>
        </p:spPr>
        <p:txBody>
          <a:bodyPr>
            <a:noAutofit/>
          </a:bodyPr>
          <a:lstStyle/>
          <a:p>
            <a:pPr marL="1314439" lvl="3" indent="0" algn="just">
              <a:lnSpc>
                <a:spcPct val="100000"/>
              </a:lnSpc>
              <a:spcAft>
                <a:spcPts val="200"/>
              </a:spcAft>
              <a:buNone/>
            </a:pPr>
            <a:endParaRPr lang="en-US" sz="2500" dirty="0">
              <a:latin typeface="Times New Roman" panose="02020603050405020304" pitchFamily="18" charset="0"/>
              <a:cs typeface="Times New Roman" panose="02020603050405020304" pitchFamily="18" charset="0"/>
            </a:endParaRPr>
          </a:p>
          <a:p>
            <a:pPr marL="812800" lvl="3" indent="-457200" algn="just">
              <a:lnSpc>
                <a:spcPct val="100000"/>
              </a:lnSpc>
              <a:spcAft>
                <a:spcPts val="200"/>
              </a:spcAft>
              <a:buFont typeface="+mj-lt"/>
              <a:buAutoNum type="arabicPeriod"/>
            </a:pPr>
            <a:r>
              <a:rPr lang="en-US" sz="2500" dirty="0">
                <a:latin typeface="Times New Roman" panose="02020603050405020304" pitchFamily="18" charset="0"/>
                <a:cs typeface="Times New Roman" panose="02020603050405020304" pitchFamily="18" charset="0"/>
              </a:rPr>
              <a:t>Appellate authorities/ tribunals/ courts have held that provisions of sec. 40(a)(ia)can be invoked only in event of non-deduction of tax at source but not for lesser deduction of tax at source.</a:t>
            </a:r>
          </a:p>
          <a:p>
            <a:pPr marL="812800" lvl="3" indent="-457200" algn="just">
              <a:lnSpc>
                <a:spcPct val="100000"/>
              </a:lnSpc>
              <a:spcAft>
                <a:spcPts val="200"/>
              </a:spcAft>
              <a:buFont typeface="+mj-lt"/>
              <a:buAutoNum type="arabicPeriod"/>
            </a:pPr>
            <a:r>
              <a:rPr lang="en-US" sz="2500" dirty="0">
                <a:latin typeface="Times New Roman" panose="02020603050405020304" pitchFamily="18" charset="0"/>
                <a:cs typeface="Times New Roman" panose="02020603050405020304" pitchFamily="18" charset="0"/>
              </a:rPr>
              <a:t>Whether 40a(ia) can be invoked for non-deduction cases in case of expense provisions wherein the parties are not identified?</a:t>
            </a:r>
          </a:p>
          <a:p>
            <a:pPr marL="812800" lvl="3" indent="-457200" algn="just">
              <a:lnSpc>
                <a:spcPct val="100000"/>
              </a:lnSpc>
              <a:spcAft>
                <a:spcPts val="200"/>
              </a:spcAft>
              <a:buFont typeface="+mj-lt"/>
              <a:buAutoNum type="arabicPeriod"/>
            </a:pPr>
            <a:r>
              <a:rPr lang="en-US" sz="2500" dirty="0">
                <a:latin typeface="Times New Roman" panose="02020603050405020304" pitchFamily="18" charset="0"/>
                <a:cs typeface="Times New Roman" panose="02020603050405020304" pitchFamily="18" charset="0"/>
              </a:rPr>
              <a:t>Where TDS has not been deducted by the assessee, but the income with respect to the transaction on which no TDS has been deducted has been offered to tax by the party in their ITR, whether TDS can be claimed? (Form 26)</a:t>
            </a:r>
          </a:p>
          <a:p>
            <a:pPr marL="812800" lvl="3" indent="-457200" algn="just">
              <a:lnSpc>
                <a:spcPct val="100000"/>
              </a:lnSpc>
              <a:spcAft>
                <a:spcPts val="200"/>
              </a:spcAft>
              <a:buFont typeface="+mj-lt"/>
              <a:buAutoNum type="arabicPeriod"/>
            </a:pPr>
            <a:r>
              <a:rPr lang="en-US" sz="2500" dirty="0">
                <a:latin typeface="Times New Roman" panose="02020603050405020304" pitchFamily="18" charset="0"/>
                <a:cs typeface="Times New Roman" panose="02020603050405020304" pitchFamily="18" charset="0"/>
              </a:rPr>
              <a:t>Whether TDS would be applicable on import of goods/services of more than 2 crores from a single party as the same would result in the party having significant economic presence as per section 9 read with rule 11UD and hence being liable to tax in India under the Income Tax Act,1961?</a:t>
            </a:r>
          </a:p>
          <a:p>
            <a:pPr marL="355600" lvl="3" indent="0" algn="just">
              <a:lnSpc>
                <a:spcPct val="100000"/>
              </a:lnSpc>
              <a:buNone/>
            </a:pPr>
            <a:endParaRPr lang="en-US" sz="2400" dirty="0">
              <a:latin typeface="Times New Roman" panose="02020603050405020304" pitchFamily="18" charset="0"/>
              <a:cs typeface="Times New Roman" panose="02020603050405020304" pitchFamily="18" charset="0"/>
            </a:endParaRPr>
          </a:p>
          <a:p>
            <a:pPr marL="1314439" lvl="3" indent="0" algn="just">
              <a:lnSpc>
                <a:spcPct val="100000"/>
              </a:lnSpc>
              <a:buNone/>
            </a:pPr>
            <a:endParaRPr lang="en-US" sz="2400" dirty="0">
              <a:latin typeface="Times New Roman" panose="02020603050405020304" pitchFamily="18" charset="0"/>
              <a:cs typeface="Times New Roman" panose="02020603050405020304" pitchFamily="18" charset="0"/>
            </a:endParaRPr>
          </a:p>
          <a:p>
            <a:pPr marL="1771639" lvl="3" indent="-457200" algn="just">
              <a:lnSpc>
                <a:spcPct val="100000"/>
              </a:lnSpc>
              <a:buFont typeface="+mj-lt"/>
              <a:buAutoNum type="arabicPeriod"/>
            </a:pPr>
            <a:endParaRPr lang="en-US" sz="2400" dirty="0">
              <a:latin typeface="Times New Roman" panose="02020603050405020304" pitchFamily="18" charset="0"/>
              <a:cs typeface="Times New Roman" panose="02020603050405020304" pitchFamily="18" charset="0"/>
            </a:endParaRPr>
          </a:p>
          <a:p>
            <a:pPr marL="1314439" lvl="3" indent="0" algn="just">
              <a:lnSpc>
                <a:spcPct val="100000"/>
              </a:lnSpc>
              <a:buNone/>
            </a:pPr>
            <a:endParaRPr lang="en-US" sz="2400" dirty="0">
              <a:latin typeface="Times New Roman" panose="02020603050405020304" pitchFamily="18" charset="0"/>
              <a:cs typeface="Times New Roman" panose="02020603050405020304" pitchFamily="18" charset="0"/>
            </a:endParaRPr>
          </a:p>
          <a:p>
            <a:pPr marL="1314439" lvl="3" indent="0" algn="just">
              <a:lnSpc>
                <a:spcPct val="100000"/>
              </a:lnSpc>
              <a:buNone/>
            </a:pPr>
            <a:endParaRPr lang="en-US" sz="2400" dirty="0">
              <a:latin typeface="Times New Roman" panose="02020603050405020304" pitchFamily="18" charset="0"/>
              <a:cs typeface="Times New Roman" panose="02020603050405020304" pitchFamily="18" charset="0"/>
            </a:endParaRPr>
          </a:p>
          <a:p>
            <a:pPr marL="1771639" lvl="3" indent="-457200" algn="just">
              <a:lnSpc>
                <a:spcPct val="100000"/>
              </a:lnSpc>
              <a:buFont typeface="+mj-lt"/>
              <a:buAutoNum type="arabicPeriod"/>
            </a:pPr>
            <a:endParaRPr lang="en-US" sz="2400" dirty="0">
              <a:latin typeface="Times New Roman" panose="02020603050405020304" pitchFamily="18" charset="0"/>
              <a:cs typeface="Times New Roman" panose="02020603050405020304" pitchFamily="18" charset="0"/>
            </a:endParaRPr>
          </a:p>
        </p:txBody>
      </p:sp>
      <p:graphicFrame>
        <p:nvGraphicFramePr>
          <p:cNvPr id="4" name="Object 3">
            <a:extLst>
              <a:ext uri="{FF2B5EF4-FFF2-40B4-BE49-F238E27FC236}">
                <a16:creationId xmlns:a16="http://schemas.microsoft.com/office/drawing/2014/main" id="{A231EDF0-611A-88E3-7A5F-64B6470EE1CD}"/>
              </a:ext>
            </a:extLst>
          </p:cNvPr>
          <p:cNvGraphicFramePr>
            <a:graphicFrameLocks noChangeAspect="1"/>
          </p:cNvGraphicFramePr>
          <p:nvPr>
            <p:extLst>
              <p:ext uri="{D42A27DB-BD31-4B8C-83A1-F6EECF244321}">
                <p14:modId xmlns:p14="http://schemas.microsoft.com/office/powerpoint/2010/main" val="3184677797"/>
              </p:ext>
            </p:extLst>
          </p:nvPr>
        </p:nvGraphicFramePr>
        <p:xfrm>
          <a:off x="11030174" y="184831"/>
          <a:ext cx="914400" cy="792163"/>
        </p:xfrm>
        <a:graphic>
          <a:graphicData uri="http://schemas.openxmlformats.org/presentationml/2006/ole">
            <mc:AlternateContent xmlns:mc="http://schemas.openxmlformats.org/markup-compatibility/2006">
              <mc:Choice xmlns:v="urn:schemas-microsoft-com:vml" Requires="v">
                <p:oleObj name="Document" showAsIcon="1" r:id="rId2" imgW="914400" imgH="792685" progId="Word.Document.12">
                  <p:embed/>
                </p:oleObj>
              </mc:Choice>
              <mc:Fallback>
                <p:oleObj name="Document" showAsIcon="1" r:id="rId2" imgW="914400" imgH="792685" progId="Word.Document.12">
                  <p:embed/>
                  <p:pic>
                    <p:nvPicPr>
                      <p:cNvPr id="0" name=""/>
                      <p:cNvPicPr/>
                      <p:nvPr/>
                    </p:nvPicPr>
                    <p:blipFill>
                      <a:blip r:embed="rId3"/>
                      <a:stretch>
                        <a:fillRect/>
                      </a:stretch>
                    </p:blipFill>
                    <p:spPr>
                      <a:xfrm>
                        <a:off x="11030174" y="184831"/>
                        <a:ext cx="914400" cy="792163"/>
                      </a:xfrm>
                      <a:prstGeom prst="rect">
                        <a:avLst/>
                      </a:prstGeom>
                    </p:spPr>
                  </p:pic>
                </p:oleObj>
              </mc:Fallback>
            </mc:AlternateContent>
          </a:graphicData>
        </a:graphic>
      </p:graphicFrame>
    </p:spTree>
    <p:extLst>
      <p:ext uri="{BB962C8B-B14F-4D97-AF65-F5344CB8AC3E}">
        <p14:creationId xmlns:p14="http://schemas.microsoft.com/office/powerpoint/2010/main" val="393953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9C2BB-8306-2E51-1801-78C873721EC3}"/>
              </a:ext>
            </a:extLst>
          </p:cNvPr>
          <p:cNvSpPr>
            <a:spLocks noGrp="1"/>
          </p:cNvSpPr>
          <p:nvPr>
            <p:ph type="title"/>
          </p:nvPr>
        </p:nvSpPr>
        <p:spPr>
          <a:xfrm>
            <a:off x="742278" y="398286"/>
            <a:ext cx="10434917" cy="771080"/>
          </a:xfrm>
        </p:spPr>
        <p:txBody>
          <a:bodyPr>
            <a:noAutofit/>
          </a:bodyPr>
          <a:lstStyle/>
          <a:p>
            <a:pPr algn="ctr"/>
            <a:r>
              <a:rPr lang="en-US" sz="3500" b="1" dirty="0">
                <a:solidFill>
                  <a:schemeClr val="tx1"/>
                </a:solidFill>
                <a:latin typeface="Times New Roman" panose="02020603050405020304" pitchFamily="18" charset="0"/>
                <a:cs typeface="Times New Roman" panose="02020603050405020304" pitchFamily="18" charset="0"/>
              </a:rPr>
              <a:t>DISALLOWANCES U/S 40 - RECENT CHANGES</a:t>
            </a:r>
            <a:endParaRPr lang="en-IN" sz="35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A84A195-602D-BD22-6E3D-683CA1A91AC3}"/>
              </a:ext>
            </a:extLst>
          </p:cNvPr>
          <p:cNvSpPr>
            <a:spLocks noGrp="1"/>
          </p:cNvSpPr>
          <p:nvPr>
            <p:ph idx="1"/>
          </p:nvPr>
        </p:nvSpPr>
        <p:spPr>
          <a:xfrm>
            <a:off x="333376" y="1169366"/>
            <a:ext cx="11206163" cy="4446126"/>
          </a:xfrm>
        </p:spPr>
        <p:txBody>
          <a:bodyPr>
            <a:noAutofit/>
          </a:bodyPr>
          <a:lstStyle/>
          <a:p>
            <a:pPr marL="812800" lvl="3" indent="-457200" algn="just">
              <a:lnSpc>
                <a:spcPct val="150000"/>
              </a:lnSpc>
              <a:buFont typeface="+mj-lt"/>
              <a:buAutoNum type="arabicPeriod"/>
            </a:pPr>
            <a:r>
              <a:rPr lang="en-US" sz="2400" dirty="0">
                <a:latin typeface="Times New Roman" panose="02020603050405020304" pitchFamily="18" charset="0"/>
                <a:cs typeface="Times New Roman" panose="02020603050405020304" pitchFamily="18" charset="0"/>
              </a:rPr>
              <a:t>TDS u/s 194R for deduction of tax on benefit or perquisite in respect of business or profession  </a:t>
            </a:r>
          </a:p>
          <a:p>
            <a:pPr marL="812800" lvl="3" indent="-457200" algn="just">
              <a:lnSpc>
                <a:spcPct val="150000"/>
              </a:lnSpc>
              <a:buFont typeface="+mj-lt"/>
              <a:buAutoNum type="arabicPeriod"/>
            </a:pPr>
            <a:r>
              <a:rPr lang="en-US" sz="2400" dirty="0">
                <a:latin typeface="Times New Roman" panose="02020603050405020304" pitchFamily="18" charset="0"/>
                <a:cs typeface="Times New Roman" panose="02020603050405020304" pitchFamily="18" charset="0"/>
              </a:rPr>
              <a:t>TDS u/s 194S for deduction of tax on payments made on transfer of virtual digital assets.</a:t>
            </a:r>
          </a:p>
          <a:p>
            <a:pPr marL="812800" lvl="3" indent="-457200" algn="just">
              <a:lnSpc>
                <a:spcPct val="150000"/>
              </a:lnSpc>
              <a:buFont typeface="+mj-lt"/>
              <a:buAutoNum type="arabicPeriod"/>
            </a:pPr>
            <a:r>
              <a:rPr lang="en-US" sz="2400" dirty="0">
                <a:latin typeface="Times New Roman" panose="02020603050405020304" pitchFamily="18" charset="0"/>
                <a:cs typeface="Times New Roman" panose="02020603050405020304" pitchFamily="18" charset="0"/>
              </a:rPr>
              <a:t>TDS u/s 194BA for deduction of tax on winnings from online games.</a:t>
            </a:r>
          </a:p>
          <a:p>
            <a:pPr marL="812800" lvl="3" indent="-457200" algn="just">
              <a:lnSpc>
                <a:spcPct val="150000"/>
              </a:lnSpc>
              <a:buFont typeface="+mj-lt"/>
              <a:buAutoNum type="arabicPeriod"/>
            </a:pPr>
            <a:r>
              <a:rPr lang="en-US" sz="2400" dirty="0">
                <a:latin typeface="Times New Roman" panose="02020603050405020304" pitchFamily="18" charset="0"/>
                <a:cs typeface="Times New Roman" panose="02020603050405020304" pitchFamily="18" charset="0"/>
              </a:rPr>
              <a:t>TDS u/s 194Q for deduction of tax on purchase of goods.</a:t>
            </a:r>
          </a:p>
          <a:p>
            <a:pPr marL="355600" lvl="3" indent="0" algn="just">
              <a:lnSpc>
                <a:spcPct val="150000"/>
              </a:lnSpc>
              <a:buNone/>
            </a:pPr>
            <a:endParaRPr lang="en-US" sz="2400" dirty="0">
              <a:latin typeface="Times New Roman" panose="02020603050405020304" pitchFamily="18" charset="0"/>
              <a:cs typeface="Times New Roman" panose="02020603050405020304" pitchFamily="18" charset="0"/>
            </a:endParaRPr>
          </a:p>
          <a:p>
            <a:pPr marL="812800" lvl="3" indent="-457200" algn="just">
              <a:lnSpc>
                <a:spcPct val="150000"/>
              </a:lnSpc>
              <a:buFont typeface="+mj-lt"/>
              <a:buAutoNum type="arabicPeriod"/>
            </a:pPr>
            <a:endParaRPr lang="en-US" sz="2400" dirty="0">
              <a:latin typeface="Times New Roman" panose="02020603050405020304" pitchFamily="18" charset="0"/>
              <a:cs typeface="Times New Roman" panose="02020603050405020304" pitchFamily="18" charset="0"/>
            </a:endParaRPr>
          </a:p>
          <a:p>
            <a:pPr marL="1771639" lvl="3" indent="-457200" algn="just">
              <a:lnSpc>
                <a:spcPct val="150000"/>
              </a:lnSpc>
              <a:buFont typeface="+mj-lt"/>
              <a:buAutoNum type="arabicPeriod"/>
            </a:pPr>
            <a:endParaRPr lang="en-US" sz="2400" dirty="0">
              <a:latin typeface="Times New Roman" panose="02020603050405020304" pitchFamily="18" charset="0"/>
              <a:cs typeface="Times New Roman" panose="02020603050405020304" pitchFamily="18" charset="0"/>
            </a:endParaRPr>
          </a:p>
          <a:p>
            <a:pPr marL="1771639" lvl="3" indent="-457200" algn="just">
              <a:lnSpc>
                <a:spcPct val="150000"/>
              </a:lnSpc>
              <a:buFont typeface="+mj-lt"/>
              <a:buAutoNum type="arabicPeriod"/>
            </a:pPr>
            <a:endParaRPr lang="en-US" sz="2400" dirty="0">
              <a:latin typeface="Times New Roman" panose="02020603050405020304" pitchFamily="18" charset="0"/>
              <a:cs typeface="Times New Roman" panose="02020603050405020304" pitchFamily="18" charset="0"/>
            </a:endParaRPr>
          </a:p>
          <a:p>
            <a:pPr marL="1771639" lvl="3" indent="-457200" algn="just">
              <a:lnSpc>
                <a:spcPct val="150000"/>
              </a:lnSpc>
              <a:buFont typeface="+mj-lt"/>
              <a:buAutoNum type="arabicPeriod"/>
            </a:pPr>
            <a:endParaRPr lang="en-US" sz="2400" dirty="0">
              <a:latin typeface="Times New Roman" panose="02020603050405020304" pitchFamily="18" charset="0"/>
              <a:cs typeface="Times New Roman" panose="02020603050405020304" pitchFamily="18" charset="0"/>
            </a:endParaRPr>
          </a:p>
          <a:p>
            <a:pPr marL="1771639" lvl="3" indent="-457200" algn="just">
              <a:lnSpc>
                <a:spcPct val="150000"/>
              </a:lnSpc>
              <a:buFont typeface="+mj-lt"/>
              <a:buAutoNum type="arabicPeriod"/>
            </a:pPr>
            <a:endParaRPr lang="en-US" sz="2400" dirty="0">
              <a:latin typeface="Times New Roman" panose="02020603050405020304" pitchFamily="18" charset="0"/>
              <a:cs typeface="Times New Roman" panose="02020603050405020304" pitchFamily="18" charset="0"/>
            </a:endParaRPr>
          </a:p>
          <a:p>
            <a:pPr marL="1771639" lvl="3" indent="-457200" algn="just">
              <a:lnSpc>
                <a:spcPct val="150000"/>
              </a:lnSpc>
              <a:buFont typeface="+mj-lt"/>
              <a:buAutoNum type="arabicPeriod"/>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36191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E6D61-52A2-F904-AAD7-B2A12C330876}"/>
              </a:ext>
            </a:extLst>
          </p:cNvPr>
          <p:cNvSpPr>
            <a:spLocks noGrp="1"/>
          </p:cNvSpPr>
          <p:nvPr>
            <p:ph type="title"/>
          </p:nvPr>
        </p:nvSpPr>
        <p:spPr>
          <a:xfrm>
            <a:off x="964493" y="196970"/>
            <a:ext cx="9720072" cy="1093948"/>
          </a:xfrm>
        </p:spPr>
        <p:txBody>
          <a:bodyPr>
            <a:normAutofit/>
          </a:bodyPr>
          <a:lstStyle/>
          <a:p>
            <a:pPr algn="ctr"/>
            <a:r>
              <a:rPr lang="en-US" sz="4000" b="1" dirty="0">
                <a:solidFill>
                  <a:schemeClr val="tx1"/>
                </a:solidFill>
                <a:latin typeface="Times New Roman" panose="02020603050405020304" pitchFamily="18" charset="0"/>
                <a:cs typeface="Times New Roman" panose="02020603050405020304" pitchFamily="18" charset="0"/>
              </a:rPr>
              <a:t>Clause 21: Section 40A(3)</a:t>
            </a:r>
            <a:endParaRPr lang="en-IN" sz="40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83785BD-E1EF-286C-0D68-3A2EC8CFB3C8}"/>
              </a:ext>
            </a:extLst>
          </p:cNvPr>
          <p:cNvSpPr>
            <a:spLocks noGrp="1"/>
          </p:cNvSpPr>
          <p:nvPr>
            <p:ph idx="1"/>
          </p:nvPr>
        </p:nvSpPr>
        <p:spPr>
          <a:xfrm>
            <a:off x="551498" y="674609"/>
            <a:ext cx="11249640" cy="6065057"/>
          </a:xfrm>
        </p:spPr>
        <p:txBody>
          <a:bodyPr>
            <a:noAutofit/>
          </a:bodyPr>
          <a:lstStyle/>
          <a:p>
            <a:pPr algn="just"/>
            <a:endParaRPr lang="en-US" sz="2400" dirty="0">
              <a:latin typeface="Times New Roman" panose="02020603050405020304" pitchFamily="18" charset="0"/>
              <a:cs typeface="Times New Roman" panose="02020603050405020304" pitchFamily="18" charset="0"/>
            </a:endParaRPr>
          </a:p>
          <a:p>
            <a:pPr algn="just">
              <a:lnSpc>
                <a:spcPct val="110000"/>
              </a:lnSpc>
            </a:pPr>
            <a:r>
              <a:rPr lang="en-US" sz="2600" b="1" u="sng" dirty="0">
                <a:latin typeface="Times New Roman" panose="02020603050405020304" pitchFamily="18" charset="0"/>
                <a:cs typeface="Times New Roman" panose="02020603050405020304" pitchFamily="18" charset="0"/>
              </a:rPr>
              <a:t>Cash Payment  &gt; 10,000 to a single person in a single day</a:t>
            </a:r>
          </a:p>
          <a:p>
            <a:pPr marL="85725" lvl="1" indent="0" algn="just">
              <a:lnSpc>
                <a:spcPct val="110000"/>
              </a:lnSpc>
              <a:buNone/>
            </a:pPr>
            <a:r>
              <a:rPr lang="en-US" sz="2400" dirty="0">
                <a:latin typeface="Times New Roman" panose="02020603050405020304" pitchFamily="18" charset="0"/>
                <a:cs typeface="Times New Roman" panose="02020603050405020304" pitchFamily="18" charset="0"/>
              </a:rPr>
              <a:t>Where the assessee incurs any expenditure in respect of which a payment or aggregate of payments made to a person in a day, otherwise than by an account payee cheque drawn on a bank or account payee bank draft, or use of electronic clearing system through a bank account or through such other electronic mode as may be prescribed, exceeds ten thousand rupees, no deduction shall be allowed in respect of such expenditure. Note:</a:t>
            </a:r>
          </a:p>
          <a:p>
            <a:pPr marL="800100" lvl="1" indent="-342900" algn="just">
              <a:lnSpc>
                <a:spcPct val="110000"/>
              </a:lnSpc>
              <a:buAutoNum type="arabicPeriod"/>
            </a:pPr>
            <a:r>
              <a:rPr lang="en-US" sz="2400" dirty="0">
                <a:latin typeface="Times New Roman" panose="02020603050405020304" pitchFamily="18" charset="0"/>
                <a:cs typeface="Times New Roman" panose="02020603050405020304" pitchFamily="18" charset="0"/>
              </a:rPr>
              <a:t>If payment made to transporter then limit is Rs 35,000/-</a:t>
            </a:r>
          </a:p>
          <a:p>
            <a:pPr marL="800100" lvl="1" indent="-342900" algn="just">
              <a:lnSpc>
                <a:spcPct val="110000"/>
              </a:lnSpc>
              <a:buAutoNum type="arabicPeriod"/>
            </a:pPr>
            <a:r>
              <a:rPr lang="en-US" sz="2400" dirty="0">
                <a:latin typeface="Times New Roman" panose="02020603050405020304" pitchFamily="18" charset="0"/>
                <a:cs typeface="Times New Roman" panose="02020603050405020304" pitchFamily="18" charset="0"/>
              </a:rPr>
              <a:t>If the expenditure is claimed as deduction in earlier year on accrual basis &amp; if such expenses is subsequently paid in cash or bearer cheque then deduction allowed earlier shall be withdrawn and taxable as PGBP.</a:t>
            </a:r>
          </a:p>
          <a:p>
            <a:pPr marL="800100" lvl="1" indent="-342900" algn="just">
              <a:lnSpc>
                <a:spcPct val="110000"/>
              </a:lnSpc>
              <a:buAutoNum type="arabicPeriod"/>
            </a:pPr>
            <a:r>
              <a:rPr lang="en-US" sz="2400" dirty="0">
                <a:latin typeface="Times New Roman" panose="02020603050405020304" pitchFamily="18" charset="0"/>
                <a:cs typeface="Times New Roman" panose="02020603050405020304" pitchFamily="18" charset="0"/>
              </a:rPr>
              <a:t>If expenditure paid by cross cheque - deduction not allowed.</a:t>
            </a:r>
          </a:p>
          <a:p>
            <a:pPr marL="457200" lvl="1" indent="0" algn="just">
              <a:buNone/>
            </a:pPr>
            <a:r>
              <a:rPr lang="en-US" sz="2400" dirty="0">
                <a:latin typeface="Times New Roman" panose="02020603050405020304" pitchFamily="18" charset="0"/>
                <a:cs typeface="Times New Roman" panose="02020603050405020304" pitchFamily="18" charset="0"/>
              </a:rPr>
              <a:t>				</a:t>
            </a:r>
          </a:p>
          <a:p>
            <a:pPr marL="457200" lvl="1" indent="0" algn="just">
              <a:buNone/>
            </a:pPr>
            <a:endParaRPr lang="en-US" sz="2400" dirty="0">
              <a:latin typeface="Times New Roman" panose="02020603050405020304" pitchFamily="18" charset="0"/>
              <a:cs typeface="Times New Roman" panose="02020603050405020304" pitchFamily="18" charset="0"/>
            </a:endParaRPr>
          </a:p>
          <a:p>
            <a:pPr marL="800100" lvl="1" indent="-342900" algn="just">
              <a:buAutoNum type="arabicPeriod"/>
            </a:pPr>
            <a:endParaRPr lang="en-US" sz="2400" dirty="0">
              <a:latin typeface="Times New Roman" panose="02020603050405020304" pitchFamily="18" charset="0"/>
              <a:cs typeface="Times New Roman" panose="02020603050405020304" pitchFamily="18" charset="0"/>
            </a:endParaRPr>
          </a:p>
          <a:p>
            <a:pPr marL="457200" lvl="1" indent="0" algn="just">
              <a:buNone/>
            </a:pP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14882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E6D61-52A2-F904-AAD7-B2A12C330876}"/>
              </a:ext>
            </a:extLst>
          </p:cNvPr>
          <p:cNvSpPr>
            <a:spLocks noGrp="1"/>
          </p:cNvSpPr>
          <p:nvPr>
            <p:ph type="title"/>
          </p:nvPr>
        </p:nvSpPr>
        <p:spPr>
          <a:xfrm>
            <a:off x="1034886" y="118335"/>
            <a:ext cx="9720072" cy="836711"/>
          </a:xfrm>
        </p:spPr>
        <p:txBody>
          <a:bodyPr>
            <a:normAutofit/>
          </a:bodyPr>
          <a:lstStyle/>
          <a:p>
            <a:pPr algn="ctr"/>
            <a:r>
              <a:rPr lang="en-US" sz="4000" b="1" dirty="0">
                <a:solidFill>
                  <a:schemeClr val="tx1"/>
                </a:solidFill>
                <a:latin typeface="Times New Roman" panose="02020603050405020304" pitchFamily="18" charset="0"/>
                <a:cs typeface="Times New Roman" panose="02020603050405020304" pitchFamily="18" charset="0"/>
              </a:rPr>
              <a:t>Clause 21: Section 40A(3) - Rule 6DD</a:t>
            </a:r>
            <a:endParaRPr lang="en-IN" sz="40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83785BD-E1EF-286C-0D68-3A2EC8CFB3C8}"/>
              </a:ext>
            </a:extLst>
          </p:cNvPr>
          <p:cNvSpPr>
            <a:spLocks noGrp="1"/>
          </p:cNvSpPr>
          <p:nvPr>
            <p:ph idx="1"/>
          </p:nvPr>
        </p:nvSpPr>
        <p:spPr>
          <a:xfrm>
            <a:off x="279699" y="955046"/>
            <a:ext cx="10736889" cy="5558710"/>
          </a:xfrm>
        </p:spPr>
        <p:txBody>
          <a:bodyPr>
            <a:noAutofit/>
          </a:bodyPr>
          <a:lstStyle/>
          <a:p>
            <a:pPr marL="457200" lvl="1" indent="0">
              <a:lnSpc>
                <a:spcPct val="100000"/>
              </a:lnSpc>
              <a:buNone/>
            </a:pPr>
            <a:r>
              <a:rPr lang="en-US" sz="2400" b="1" u="sng" dirty="0">
                <a:latin typeface="Times New Roman" panose="02020603050405020304" pitchFamily="18" charset="0"/>
                <a:cs typeface="Times New Roman" panose="02020603050405020304" pitchFamily="18" charset="0"/>
              </a:rPr>
              <a:t>Exceptions of Sec 40A(3) [Rule 6DD] (Examples)</a:t>
            </a:r>
          </a:p>
          <a:p>
            <a:pPr marL="800100" lvl="1" indent="-342900">
              <a:lnSpc>
                <a:spcPct val="100000"/>
              </a:lnSpc>
              <a:buAutoNum type="arabicPeriod"/>
            </a:pPr>
            <a:r>
              <a:rPr lang="en-US" sz="2400" dirty="0">
                <a:latin typeface="Times New Roman" panose="02020603050405020304" pitchFamily="18" charset="0"/>
                <a:cs typeface="Times New Roman" panose="02020603050405020304" pitchFamily="18" charset="0"/>
              </a:rPr>
              <a:t>Payment made to RBI/LIC/Banks/Govt.</a:t>
            </a:r>
          </a:p>
          <a:p>
            <a:pPr marL="800100" lvl="1" indent="-342900">
              <a:lnSpc>
                <a:spcPct val="100000"/>
              </a:lnSpc>
              <a:buAutoNum type="arabicPeriod"/>
            </a:pPr>
            <a:r>
              <a:rPr lang="en-US" sz="2400" dirty="0">
                <a:latin typeface="Times New Roman" panose="02020603050405020304" pitchFamily="18" charset="0"/>
                <a:cs typeface="Times New Roman" panose="02020603050405020304" pitchFamily="18" charset="0"/>
              </a:rPr>
              <a:t>Payment made through NEFT/RTGS/Debit card/ECS/credit card/UPI/BHIM</a:t>
            </a:r>
          </a:p>
          <a:p>
            <a:pPr marL="800100" lvl="1" indent="-342900">
              <a:lnSpc>
                <a:spcPct val="100000"/>
              </a:lnSpc>
              <a:buAutoNum type="arabicPeriod"/>
            </a:pPr>
            <a:r>
              <a:rPr lang="en-US" sz="2400" dirty="0">
                <a:latin typeface="Times New Roman" panose="02020603050405020304" pitchFamily="18" charset="0"/>
                <a:cs typeface="Times New Roman" panose="02020603050405020304" pitchFamily="18" charset="0"/>
              </a:rPr>
              <a:t>Payments by book entry (adjustment).</a:t>
            </a:r>
          </a:p>
          <a:p>
            <a:pPr marL="800100" lvl="1" indent="-342900">
              <a:lnSpc>
                <a:spcPct val="100000"/>
              </a:lnSpc>
              <a:buAutoNum type="arabicPeriod"/>
            </a:pPr>
            <a:r>
              <a:rPr lang="en-US" sz="2400" dirty="0">
                <a:latin typeface="Times New Roman" panose="02020603050405020304" pitchFamily="18" charset="0"/>
                <a:cs typeface="Times New Roman" panose="02020603050405020304" pitchFamily="18" charset="0"/>
              </a:rPr>
              <a:t>Payment of producers of agriculture product, forest product, poultry product, fish product, live-stock etc.</a:t>
            </a:r>
          </a:p>
          <a:p>
            <a:pPr marL="800100" lvl="1" indent="-342900">
              <a:lnSpc>
                <a:spcPct val="100000"/>
              </a:lnSpc>
              <a:buAutoNum type="arabicPeriod"/>
            </a:pPr>
            <a:r>
              <a:rPr lang="en-US" sz="2400" dirty="0">
                <a:latin typeface="Times New Roman" panose="02020603050405020304" pitchFamily="18" charset="0"/>
                <a:cs typeface="Times New Roman" panose="02020603050405020304" pitchFamily="18" charset="0"/>
              </a:rPr>
              <a:t>Payment of salary to an employee who is posted to any other place for 15 days or more other than his normal place of duty.</a:t>
            </a:r>
          </a:p>
          <a:p>
            <a:pPr marL="800100" lvl="1" indent="-342900">
              <a:lnSpc>
                <a:spcPct val="100000"/>
              </a:lnSpc>
              <a:buAutoNum type="arabicPeriod"/>
            </a:pPr>
            <a:r>
              <a:rPr lang="en-US" sz="2400" dirty="0">
                <a:latin typeface="Times New Roman" panose="02020603050405020304" pitchFamily="18" charset="0"/>
                <a:cs typeface="Times New Roman" panose="02020603050405020304" pitchFamily="18" charset="0"/>
              </a:rPr>
              <a:t>Payment made where Banking facility is not available.</a:t>
            </a:r>
          </a:p>
          <a:p>
            <a:pPr marL="800100" lvl="1" indent="-342900">
              <a:lnSpc>
                <a:spcPct val="100000"/>
              </a:lnSpc>
              <a:buAutoNum type="arabicPeriod"/>
            </a:pPr>
            <a:r>
              <a:rPr lang="en-US" sz="2400" dirty="0">
                <a:latin typeface="Times New Roman" panose="02020603050405020304" pitchFamily="18" charset="0"/>
                <a:cs typeface="Times New Roman" panose="02020603050405020304" pitchFamily="18" charset="0"/>
              </a:rPr>
              <a:t>Payment is made by an authorized dealer or a money changer against purchase of foreign currency or travelers cheques in the normal course of his business.</a:t>
            </a:r>
          </a:p>
          <a:p>
            <a:pPr marL="800100" lvl="1" indent="-342900">
              <a:lnSpc>
                <a:spcPct val="100000"/>
              </a:lnSpc>
              <a:buAutoNum type="arabicPeriod"/>
            </a:pPr>
            <a:r>
              <a:rPr lang="en-US" sz="2400" dirty="0">
                <a:latin typeface="Times New Roman" panose="02020603050405020304" pitchFamily="18" charset="0"/>
                <a:cs typeface="Times New Roman" panose="02020603050405020304" pitchFamily="18" charset="0"/>
              </a:rPr>
              <a:t>Retrenchment benefits paid to an employee if its not exceeding Rs 50,000/-.</a:t>
            </a:r>
          </a:p>
          <a:p>
            <a:pPr marL="800100" lvl="1" indent="-342900">
              <a:lnSpc>
                <a:spcPct val="100000"/>
              </a:lnSpc>
              <a:buAutoNum type="arabicPeriod"/>
            </a:pP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7819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B1E3E-F689-A95D-9024-C4C781630679}"/>
              </a:ext>
            </a:extLst>
          </p:cNvPr>
          <p:cNvSpPr>
            <a:spLocks noGrp="1"/>
          </p:cNvSpPr>
          <p:nvPr>
            <p:ph type="title"/>
          </p:nvPr>
        </p:nvSpPr>
        <p:spPr>
          <a:xfrm>
            <a:off x="1128408" y="430306"/>
            <a:ext cx="10376203" cy="1156686"/>
          </a:xfrm>
        </p:spPr>
        <p:txBody>
          <a:bodyPr>
            <a:normAutofit/>
          </a:bodyPr>
          <a:lstStyle/>
          <a:p>
            <a:pPr algn="ctr"/>
            <a:r>
              <a:rPr lang="en-US" sz="4000" b="1" dirty="0">
                <a:solidFill>
                  <a:schemeClr val="tx1"/>
                </a:solidFill>
                <a:latin typeface="Times New Roman" panose="02020603050405020304" pitchFamily="18" charset="0"/>
                <a:cs typeface="Times New Roman" panose="02020603050405020304" pitchFamily="18" charset="0"/>
              </a:rPr>
              <a:t>APPLICABILITY OF TAX AUDIT REPORT</a:t>
            </a:r>
            <a:endParaRPr lang="en-IN" sz="40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D933C16-2479-3E6F-0566-F926E75B1837}"/>
              </a:ext>
            </a:extLst>
          </p:cNvPr>
          <p:cNvSpPr>
            <a:spLocks noGrp="1"/>
          </p:cNvSpPr>
          <p:nvPr>
            <p:ph idx="1"/>
          </p:nvPr>
        </p:nvSpPr>
        <p:spPr>
          <a:xfrm>
            <a:off x="355002" y="1345623"/>
            <a:ext cx="11403106" cy="3777622"/>
          </a:xfrm>
        </p:spPr>
        <p:txBody>
          <a:bodyPr>
            <a:noAutofit/>
          </a:bodyPr>
          <a:lstStyle/>
          <a:p>
            <a:pPr marL="0" indent="0">
              <a:buNone/>
            </a:pPr>
            <a:r>
              <a:rPr lang="en-US" sz="2600" b="1" dirty="0">
                <a:latin typeface="Times New Roman" panose="02020603050405020304" pitchFamily="18" charset="0"/>
                <a:cs typeface="Times New Roman" panose="02020603050405020304" pitchFamily="18" charset="0"/>
              </a:rPr>
              <a:t>Tax audit is compulsory in following cases:</a:t>
            </a:r>
          </a:p>
          <a:p>
            <a:r>
              <a:rPr lang="en-US" sz="2600" dirty="0">
                <a:latin typeface="Times New Roman" panose="02020603050405020304" pitchFamily="18" charset="0"/>
                <a:cs typeface="Times New Roman" panose="02020603050405020304" pitchFamily="18" charset="0"/>
              </a:rPr>
              <a:t>a) Business - If T/O &gt; Rs 1 crore during the P.Y.</a:t>
            </a:r>
          </a:p>
          <a:p>
            <a:r>
              <a:rPr lang="en-US" sz="2600" dirty="0">
                <a:latin typeface="Times New Roman" panose="02020603050405020304" pitchFamily="18" charset="0"/>
                <a:cs typeface="Times New Roman" panose="02020603050405020304" pitchFamily="18" charset="0"/>
              </a:rPr>
              <a:t>b) Profession - If Gross receipts &gt; Rs 50 lakhs during the P.Y.</a:t>
            </a:r>
          </a:p>
          <a:p>
            <a:r>
              <a:rPr lang="en-US" sz="2600" dirty="0">
                <a:latin typeface="Times New Roman" panose="02020603050405020304" pitchFamily="18" charset="0"/>
                <a:cs typeface="Times New Roman" panose="02020603050405020304" pitchFamily="18" charset="0"/>
              </a:rPr>
              <a:t>c) If assessee covered by Sec. 44AD or Sec. 44ADA and assessee claimed income less than 8%/ 6% or 50% and his total income is more than Basic exemption</a:t>
            </a:r>
          </a:p>
          <a:p>
            <a:r>
              <a:rPr lang="en-US" sz="2600" dirty="0">
                <a:latin typeface="Times New Roman" panose="02020603050405020304" pitchFamily="18" charset="0"/>
                <a:cs typeface="Times New Roman" panose="02020603050405020304" pitchFamily="18" charset="0"/>
              </a:rPr>
              <a:t>d) If assessee covered by Sec. 44AE, 44BB, 44BBB and assessee claimed income less than PGBP deemed under those sections.</a:t>
            </a:r>
          </a:p>
          <a:p>
            <a:r>
              <a:rPr lang="en-US" sz="2600" dirty="0">
                <a:latin typeface="Times New Roman" panose="02020603050405020304" pitchFamily="18" charset="0"/>
                <a:cs typeface="Times New Roman" panose="02020603050405020304" pitchFamily="18" charset="0"/>
              </a:rPr>
              <a:t>Note: In case of business, turnover limit for audit shall be considered as 10 crores instead of 1 crore if following conditions are satisfied: Cash receipts out of total receipts should be up to 5% during the PY; and Cash payment out of total payments should be up to 5% during the PY.</a:t>
            </a:r>
            <a:endParaRPr lang="en-IN"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21801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5A038-F1AD-695E-3E51-D46FC74FD292}"/>
              </a:ext>
            </a:extLst>
          </p:cNvPr>
          <p:cNvSpPr>
            <a:spLocks noGrp="1"/>
          </p:cNvSpPr>
          <p:nvPr>
            <p:ph type="title"/>
          </p:nvPr>
        </p:nvSpPr>
        <p:spPr>
          <a:xfrm>
            <a:off x="677333" y="609600"/>
            <a:ext cx="9972737" cy="778136"/>
          </a:xfrm>
        </p:spPr>
        <p:txBody>
          <a:bodyPr>
            <a:normAutofit/>
          </a:bodyPr>
          <a:lstStyle/>
          <a:p>
            <a:pPr algn="ctr"/>
            <a:r>
              <a:rPr lang="en-US" sz="4000" b="1" dirty="0">
                <a:solidFill>
                  <a:schemeClr val="tx1"/>
                </a:solidFill>
                <a:latin typeface="Times New Roman" panose="02020603050405020304" pitchFamily="18" charset="0"/>
                <a:cs typeface="Times New Roman" panose="02020603050405020304" pitchFamily="18" charset="0"/>
              </a:rPr>
              <a:t>Clause 21: Section 40A(3) - Relevant Issues</a:t>
            </a:r>
            <a:endParaRPr lang="en-IN" sz="4000" b="1" dirty="0">
              <a:solidFill>
                <a:schemeClr val="tx1"/>
              </a:solidFill>
            </a:endParaRPr>
          </a:p>
        </p:txBody>
      </p:sp>
      <p:sp>
        <p:nvSpPr>
          <p:cNvPr id="3" name="Content Placeholder 2">
            <a:extLst>
              <a:ext uri="{FF2B5EF4-FFF2-40B4-BE49-F238E27FC236}">
                <a16:creationId xmlns:a16="http://schemas.microsoft.com/office/drawing/2014/main" id="{92E5AF65-E34A-0022-2363-AC0E6761D544}"/>
              </a:ext>
            </a:extLst>
          </p:cNvPr>
          <p:cNvSpPr>
            <a:spLocks noGrp="1"/>
          </p:cNvSpPr>
          <p:nvPr>
            <p:ph idx="1"/>
          </p:nvPr>
        </p:nvSpPr>
        <p:spPr>
          <a:xfrm>
            <a:off x="247426" y="1570616"/>
            <a:ext cx="11596743" cy="4738744"/>
          </a:xfrm>
        </p:spPr>
        <p:txBody>
          <a:bodyPr>
            <a:normAutofit/>
          </a:bodyPr>
          <a:lstStyle/>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Whether payments made in cash above ten thousand is disallowable u/s 40A(3), if such payments were made to KSEB ?</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Whether cash payments made to a party on multiple days, each day payment being below ten thousand for a single invoice whose value exceeds ten thousand, is disallowable u/s 40A(3)?</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Whether cash payments made to a single party for multiple invoices in a single day exceeded ten thousand would invoke 40A(3)?</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Where cash payments are made in excess of the prescribed limit and TDS has also not been deducted on the same, under which </a:t>
            </a:r>
            <a:r>
              <a:rPr lang="en-US" sz="2400">
                <a:latin typeface="Times New Roman" panose="02020603050405020304" pitchFamily="18" charset="0"/>
                <a:cs typeface="Times New Roman" panose="02020603050405020304" pitchFamily="18" charset="0"/>
              </a:rPr>
              <a:t>section would the disallowance get </a:t>
            </a:r>
            <a:r>
              <a:rPr lang="en-US" sz="2400" dirty="0">
                <a:latin typeface="Times New Roman" panose="02020603050405020304" pitchFamily="18" charset="0"/>
                <a:cs typeface="Times New Roman" panose="02020603050405020304" pitchFamily="18" charset="0"/>
              </a:rPr>
              <a:t>invoked?</a:t>
            </a:r>
            <a:endParaRPr lang="en-IN" sz="2400" dirty="0">
              <a:latin typeface="Times New Roman" panose="02020603050405020304" pitchFamily="18" charset="0"/>
              <a:cs typeface="Times New Roman" panose="02020603050405020304" pitchFamily="18" charset="0"/>
            </a:endParaRPr>
          </a:p>
          <a:p>
            <a:pPr marL="457200" indent="-457200">
              <a:buFont typeface="+mj-lt"/>
              <a:buAutoNum type="arabicPeriod"/>
            </a:pP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4142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E6D61-52A2-F904-AAD7-B2A12C330876}"/>
              </a:ext>
            </a:extLst>
          </p:cNvPr>
          <p:cNvSpPr>
            <a:spLocks noGrp="1"/>
          </p:cNvSpPr>
          <p:nvPr>
            <p:ph type="title"/>
          </p:nvPr>
        </p:nvSpPr>
        <p:spPr>
          <a:xfrm>
            <a:off x="1024128" y="240971"/>
            <a:ext cx="9720072" cy="1499616"/>
          </a:xfrm>
        </p:spPr>
        <p:txBody>
          <a:bodyPr>
            <a:normAutofit/>
          </a:bodyPr>
          <a:lstStyle/>
          <a:p>
            <a:pPr algn="ctr"/>
            <a:r>
              <a:rPr lang="en-US" sz="4000" b="1" dirty="0">
                <a:solidFill>
                  <a:schemeClr val="tx1"/>
                </a:solidFill>
                <a:latin typeface="Times New Roman" panose="02020603050405020304" pitchFamily="18" charset="0"/>
                <a:cs typeface="Times New Roman" panose="02020603050405020304" pitchFamily="18" charset="0"/>
              </a:rPr>
              <a:t>Clause 21: Disallowance u/s 14A</a:t>
            </a:r>
            <a:endParaRPr lang="en-IN" sz="40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83785BD-E1EF-286C-0D68-3A2EC8CFB3C8}"/>
              </a:ext>
            </a:extLst>
          </p:cNvPr>
          <p:cNvSpPr>
            <a:spLocks noGrp="1"/>
          </p:cNvSpPr>
          <p:nvPr>
            <p:ph idx="1"/>
          </p:nvPr>
        </p:nvSpPr>
        <p:spPr>
          <a:xfrm>
            <a:off x="477838" y="1105886"/>
            <a:ext cx="11054360" cy="5004458"/>
          </a:xfrm>
        </p:spPr>
        <p:txBody>
          <a:bodyPr>
            <a:noAutofit/>
          </a:bodyPr>
          <a:lstStyle/>
          <a:p>
            <a:pPr marL="457200" lvl="1" indent="0" algn="just">
              <a:lnSpc>
                <a:spcPct val="150000"/>
              </a:lnSpc>
              <a:buNone/>
            </a:pPr>
            <a:r>
              <a:rPr lang="en-US" sz="2400" dirty="0">
                <a:latin typeface="Times New Roman" panose="02020603050405020304" pitchFamily="18" charset="0"/>
                <a:cs typeface="Times New Roman" panose="02020603050405020304" pitchFamily="18" charset="0"/>
              </a:rPr>
              <a:t>Section 14A: No deduction shall be allowed in respect of expenditure incurred by assessee in relation to income which do  not form part of total income (exempt Income) under the Act.</a:t>
            </a:r>
          </a:p>
          <a:p>
            <a:pPr marL="457200" lvl="1" indent="0" algn="just">
              <a:lnSpc>
                <a:spcPct val="150000"/>
              </a:lnSpc>
              <a:buNone/>
            </a:pPr>
            <a:r>
              <a:rPr lang="en-US" sz="2400" dirty="0">
                <a:latin typeface="Times New Roman" panose="02020603050405020304" pitchFamily="18" charset="0"/>
                <a:cs typeface="Times New Roman" panose="02020603050405020304" pitchFamily="18" charset="0"/>
              </a:rPr>
              <a:t>Manner of computation of disallowance (by AO) : Rule 8D</a:t>
            </a:r>
          </a:p>
          <a:p>
            <a:pPr marL="914400" lvl="1" indent="-457200" algn="just">
              <a:lnSpc>
                <a:spcPct val="150000"/>
              </a:lnSpc>
              <a:buAutoNum type="alphaLcPeriod"/>
            </a:pPr>
            <a:r>
              <a:rPr lang="en-US" sz="2400" dirty="0">
                <a:latin typeface="Times New Roman" panose="02020603050405020304" pitchFamily="18" charset="0"/>
                <a:cs typeface="Times New Roman" panose="02020603050405020304" pitchFamily="18" charset="0"/>
              </a:rPr>
              <a:t>Amount of expenses directly relating to exempt income</a:t>
            </a:r>
          </a:p>
          <a:p>
            <a:pPr marL="914400" lvl="1" indent="-457200" algn="just">
              <a:lnSpc>
                <a:spcPct val="150000"/>
              </a:lnSpc>
              <a:buAutoNum type="alphaLcPeriod"/>
            </a:pPr>
            <a:r>
              <a:rPr lang="en-US" sz="2400" dirty="0">
                <a:latin typeface="Times New Roman" panose="02020603050405020304" pitchFamily="18" charset="0"/>
                <a:cs typeface="Times New Roman" panose="02020603050405020304" pitchFamily="18" charset="0"/>
              </a:rPr>
              <a:t>Amount equal to 1% of this annual average of the monthly average of the opening and closing balance of investment, income from which is exempt.</a:t>
            </a:r>
          </a:p>
          <a:p>
            <a:pPr marL="857250" lvl="2" indent="0" algn="just">
              <a:lnSpc>
                <a:spcPct val="150000"/>
              </a:lnSpc>
              <a:buNone/>
            </a:pPr>
            <a:r>
              <a:rPr lang="en-US" sz="2400" dirty="0">
                <a:latin typeface="Times New Roman" panose="02020603050405020304" pitchFamily="18" charset="0"/>
                <a:cs typeface="Times New Roman" panose="02020603050405020304" pitchFamily="18" charset="0"/>
              </a:rPr>
              <a:t>Total amount is dis-allowable u/s 14 A  =  (a + b)</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30719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E6D61-52A2-F904-AAD7-B2A12C330876}"/>
              </a:ext>
            </a:extLst>
          </p:cNvPr>
          <p:cNvSpPr>
            <a:spLocks noGrp="1"/>
          </p:cNvSpPr>
          <p:nvPr>
            <p:ph type="title"/>
          </p:nvPr>
        </p:nvSpPr>
        <p:spPr>
          <a:xfrm>
            <a:off x="1013370" y="133394"/>
            <a:ext cx="9720072" cy="856310"/>
          </a:xfrm>
        </p:spPr>
        <p:txBody>
          <a:bodyPr>
            <a:normAutofit/>
          </a:bodyPr>
          <a:lstStyle/>
          <a:p>
            <a:pPr algn="ctr"/>
            <a:r>
              <a:rPr lang="en-US" sz="4000" b="1" dirty="0">
                <a:solidFill>
                  <a:schemeClr val="tx1"/>
                </a:solidFill>
                <a:latin typeface="Times New Roman" panose="02020603050405020304" pitchFamily="18" charset="0"/>
                <a:cs typeface="Times New Roman" panose="02020603050405020304" pitchFamily="18" charset="0"/>
              </a:rPr>
              <a:t>Section 37 disallowances - Relevant Issues</a:t>
            </a:r>
            <a:endParaRPr lang="en-IN" sz="40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83785BD-E1EF-286C-0D68-3A2EC8CFB3C8}"/>
              </a:ext>
            </a:extLst>
          </p:cNvPr>
          <p:cNvSpPr>
            <a:spLocks noGrp="1"/>
          </p:cNvSpPr>
          <p:nvPr>
            <p:ph idx="1"/>
          </p:nvPr>
        </p:nvSpPr>
        <p:spPr>
          <a:xfrm>
            <a:off x="324522" y="1151068"/>
            <a:ext cx="11542955" cy="4788229"/>
          </a:xfrm>
        </p:spPr>
        <p:txBody>
          <a:bodyPr>
            <a:normAutofit lnSpcReduction="10000"/>
          </a:bodyPr>
          <a:lstStyle/>
          <a:p>
            <a:pPr marL="542925" lvl="2" indent="-457200" algn="just">
              <a:lnSpc>
                <a:spcPct val="150000"/>
              </a:lnSpc>
              <a:buFont typeface="+mj-lt"/>
              <a:buAutoNum type="arabicPeriod"/>
            </a:pPr>
            <a:r>
              <a:rPr lang="en-US" sz="2400" dirty="0">
                <a:latin typeface="Times New Roman" panose="02020603050405020304" pitchFamily="18" charset="0"/>
                <a:cs typeface="Times New Roman" panose="02020603050405020304" pitchFamily="18" charset="0"/>
              </a:rPr>
              <a:t>Whether penalty expenses which are compensatory in nature and paid for breach of a contract or statute is deductible?</a:t>
            </a:r>
          </a:p>
          <a:p>
            <a:pPr marL="542925" lvl="2" indent="-457200" algn="just">
              <a:lnSpc>
                <a:spcPct val="150000"/>
              </a:lnSpc>
              <a:buFont typeface="+mj-lt"/>
              <a:buAutoNum type="arabicPeriod"/>
            </a:pPr>
            <a:r>
              <a:rPr lang="en-US" sz="2400" dirty="0">
                <a:latin typeface="Times New Roman" panose="02020603050405020304" pitchFamily="18" charset="0"/>
                <a:cs typeface="Times New Roman" panose="02020603050405020304" pitchFamily="18" charset="0"/>
              </a:rPr>
              <a:t>Whether interest on income taxes paid or delay in remittance of TDS is allowable as business expenditure?</a:t>
            </a:r>
          </a:p>
          <a:p>
            <a:pPr marL="542925" lvl="2" indent="-457200" algn="just">
              <a:lnSpc>
                <a:spcPct val="150000"/>
              </a:lnSpc>
              <a:buFont typeface="+mj-lt"/>
              <a:buAutoNum type="arabicPeriod"/>
            </a:pPr>
            <a:r>
              <a:rPr lang="en-US" sz="2400" dirty="0">
                <a:latin typeface="Times New Roman" panose="02020603050405020304" pitchFamily="18" charset="0"/>
                <a:cs typeface="Times New Roman" panose="02020603050405020304" pitchFamily="18" charset="0"/>
              </a:rPr>
              <a:t>Whether late fees paid for late filing of GST returns are allowed as business expenditure?</a:t>
            </a:r>
          </a:p>
          <a:p>
            <a:pPr marL="542925" lvl="2" indent="-457200" algn="just">
              <a:lnSpc>
                <a:spcPct val="150000"/>
              </a:lnSpc>
              <a:buFont typeface="+mj-lt"/>
              <a:buAutoNum type="arabicPeriod"/>
            </a:pPr>
            <a:r>
              <a:rPr lang="en-US" sz="2400" dirty="0">
                <a:latin typeface="Times New Roman" panose="02020603050405020304" pitchFamily="18" charset="0"/>
                <a:cs typeface="Times New Roman" panose="02020603050405020304" pitchFamily="18" charset="0"/>
              </a:rPr>
              <a:t>Whether expenses incurred for  IPO, FPO, right shares and increase in authorized share capital etc. are capital in nature?</a:t>
            </a:r>
          </a:p>
          <a:p>
            <a:pPr marL="542925" lvl="2" indent="-457200" algn="just">
              <a:lnSpc>
                <a:spcPct val="150000"/>
              </a:lnSpc>
              <a:buFont typeface="+mj-lt"/>
              <a:buAutoNum type="arabicPeriod"/>
            </a:pPr>
            <a:endParaRPr lang="en-US" sz="2400" dirty="0">
              <a:latin typeface="Times New Roman" panose="02020603050405020304" pitchFamily="18" charset="0"/>
              <a:cs typeface="Times New Roman" panose="02020603050405020304" pitchFamily="18" charset="0"/>
            </a:endParaRPr>
          </a:p>
          <a:p>
            <a:pPr marL="542925" lvl="2" indent="-457200" algn="just">
              <a:lnSpc>
                <a:spcPct val="150000"/>
              </a:lnSpc>
              <a:buFont typeface="+mj-lt"/>
              <a:buAutoNum type="arabicPeriod"/>
            </a:pPr>
            <a:endParaRPr lang="en-US" sz="2400" dirty="0">
              <a:latin typeface="Times New Roman" panose="02020603050405020304" pitchFamily="18" charset="0"/>
              <a:cs typeface="Times New Roman" panose="02020603050405020304" pitchFamily="18" charset="0"/>
            </a:endParaRPr>
          </a:p>
          <a:p>
            <a:pPr marL="768096" lvl="2" indent="-457200" algn="just">
              <a:buFont typeface="+mj-lt"/>
              <a:buAutoNum type="arabicPeriod"/>
            </a:pPr>
            <a:endParaRPr lang="en-US" sz="2400" dirty="0">
              <a:latin typeface="Times New Roman" panose="02020603050405020304" pitchFamily="18" charset="0"/>
              <a:cs typeface="Times New Roman" panose="02020603050405020304" pitchFamily="18" charset="0"/>
            </a:endParaRPr>
          </a:p>
          <a:p>
            <a:pPr marL="768096" lvl="2" indent="-457200" algn="just">
              <a:buFont typeface="+mj-lt"/>
              <a:buAutoNum type="arabicPeriod"/>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54595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E6D61-52A2-F904-AAD7-B2A12C330876}"/>
              </a:ext>
            </a:extLst>
          </p:cNvPr>
          <p:cNvSpPr>
            <a:spLocks noGrp="1"/>
          </p:cNvSpPr>
          <p:nvPr>
            <p:ph type="title"/>
          </p:nvPr>
        </p:nvSpPr>
        <p:spPr>
          <a:xfrm>
            <a:off x="849855" y="369821"/>
            <a:ext cx="10030366" cy="652156"/>
          </a:xfrm>
        </p:spPr>
        <p:txBody>
          <a:bodyPr>
            <a:normAutofit fontScale="90000"/>
          </a:bodyPr>
          <a:lstStyle/>
          <a:p>
            <a:pPr algn="ctr"/>
            <a:r>
              <a:rPr lang="en-US" sz="4000" b="1" dirty="0">
                <a:solidFill>
                  <a:schemeClr val="tx1"/>
                </a:solidFill>
                <a:latin typeface="Times New Roman" panose="02020603050405020304" pitchFamily="18" charset="0"/>
                <a:cs typeface="Times New Roman" panose="02020603050405020304" pitchFamily="18" charset="0"/>
              </a:rPr>
              <a:t>Clause 44: Goods and Services Tax Compliance</a:t>
            </a:r>
            <a:endParaRPr lang="en-IN" sz="40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83785BD-E1EF-286C-0D68-3A2EC8CFB3C8}"/>
              </a:ext>
            </a:extLst>
          </p:cNvPr>
          <p:cNvSpPr>
            <a:spLocks noGrp="1"/>
          </p:cNvSpPr>
          <p:nvPr>
            <p:ph idx="1"/>
          </p:nvPr>
        </p:nvSpPr>
        <p:spPr>
          <a:xfrm>
            <a:off x="365760" y="1167764"/>
            <a:ext cx="11736593" cy="5577281"/>
          </a:xfrm>
        </p:spPr>
        <p:txBody>
          <a:bodyPr>
            <a:noAutofit/>
          </a:bodyPr>
          <a:lstStyle/>
          <a:p>
            <a:pPr marL="0" lvl="2" indent="0">
              <a:buNone/>
            </a:pPr>
            <a:r>
              <a:rPr lang="en-US" sz="2400" dirty="0">
                <a:latin typeface="Times New Roman" panose="02020603050405020304" pitchFamily="18" charset="0"/>
                <a:cs typeface="Times New Roman" panose="02020603050405020304" pitchFamily="18" charset="0"/>
              </a:rPr>
              <a:t>Clause 44 requires disclosure related to the break up total expenditure of entities registered or not registered under GST:</a:t>
            </a:r>
          </a:p>
          <a:p>
            <a:pPr marL="0" lvl="2" indent="0">
              <a:buNone/>
            </a:pPr>
            <a:endParaRPr lang="en-US" sz="2400" dirty="0">
              <a:latin typeface="Times New Roman" panose="02020603050405020304" pitchFamily="18" charset="0"/>
              <a:cs typeface="Times New Roman" panose="02020603050405020304" pitchFamily="18" charset="0"/>
            </a:endParaRPr>
          </a:p>
          <a:p>
            <a:pPr marL="0" lvl="2" indent="0">
              <a:buNone/>
            </a:pPr>
            <a:endParaRPr lang="en-US" sz="2400" dirty="0">
              <a:latin typeface="Times New Roman" panose="02020603050405020304" pitchFamily="18" charset="0"/>
              <a:cs typeface="Times New Roman" panose="02020603050405020304" pitchFamily="18" charset="0"/>
            </a:endParaRPr>
          </a:p>
          <a:p>
            <a:pPr marL="914400" lvl="2" indent="0">
              <a:buNone/>
            </a:pPr>
            <a:endParaRPr lang="en-US" sz="2400" dirty="0">
              <a:latin typeface="Times New Roman" panose="02020603050405020304" pitchFamily="18" charset="0"/>
              <a:cs typeface="Times New Roman" panose="02020603050405020304" pitchFamily="18" charset="0"/>
            </a:endParaRPr>
          </a:p>
          <a:p>
            <a:pPr marL="914400" lvl="2" indent="0">
              <a:buNone/>
            </a:pPr>
            <a:endParaRPr lang="en-US" sz="2400" dirty="0">
              <a:latin typeface="Times New Roman" panose="02020603050405020304" pitchFamily="18" charset="0"/>
              <a:cs typeface="Times New Roman" panose="02020603050405020304" pitchFamily="18" charset="0"/>
            </a:endParaRPr>
          </a:p>
          <a:p>
            <a:pPr marL="914400" lvl="2" indent="0">
              <a:buNone/>
            </a:pPr>
            <a:endParaRPr lang="en-US" sz="2400" dirty="0">
              <a:latin typeface="Times New Roman" panose="02020603050405020304" pitchFamily="18" charset="0"/>
              <a:cs typeface="Times New Roman" panose="02020603050405020304" pitchFamily="18" charset="0"/>
            </a:endParaRPr>
          </a:p>
          <a:p>
            <a:pPr marL="914400" lvl="2" indent="0">
              <a:buNone/>
            </a:pPr>
            <a:endParaRPr lang="en-US" sz="2400" dirty="0">
              <a:latin typeface="Times New Roman" panose="02020603050405020304" pitchFamily="18" charset="0"/>
              <a:cs typeface="Times New Roman" panose="02020603050405020304" pitchFamily="18" charset="0"/>
            </a:endParaRPr>
          </a:p>
          <a:p>
            <a:pPr marL="914400" lvl="2" indent="0">
              <a:buNone/>
            </a:pPr>
            <a:endParaRPr lang="en-US" sz="2400" dirty="0">
              <a:latin typeface="Times New Roman" panose="02020603050405020304" pitchFamily="18" charset="0"/>
              <a:cs typeface="Times New Roman" panose="02020603050405020304" pitchFamily="18" charset="0"/>
            </a:endParaRPr>
          </a:p>
          <a:p>
            <a:pPr marL="310896" lvl="2" indent="0">
              <a:buNone/>
            </a:pPr>
            <a:endParaRPr lang="en-US" sz="1800" dirty="0">
              <a:latin typeface="Times New Roman" panose="02020603050405020304" pitchFamily="18" charset="0"/>
              <a:cs typeface="Times New Roman" panose="02020603050405020304" pitchFamily="18" charset="0"/>
            </a:endParaRPr>
          </a:p>
          <a:p>
            <a:pPr marL="310896" lvl="2" indent="0">
              <a:buNone/>
            </a:pPr>
            <a:endParaRPr lang="en-US" sz="18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B6052877-A29E-271A-F9A6-B630D51DB0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071498"/>
            <a:ext cx="12052622" cy="3457933"/>
          </a:xfrm>
          <a:prstGeom prst="rect">
            <a:avLst/>
          </a:prstGeom>
        </p:spPr>
      </p:pic>
    </p:spTree>
    <p:extLst>
      <p:ext uri="{BB962C8B-B14F-4D97-AF65-F5344CB8AC3E}">
        <p14:creationId xmlns:p14="http://schemas.microsoft.com/office/powerpoint/2010/main" val="21500612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E6D61-52A2-F904-AAD7-B2A12C330876}"/>
              </a:ext>
            </a:extLst>
          </p:cNvPr>
          <p:cNvSpPr>
            <a:spLocks noGrp="1"/>
          </p:cNvSpPr>
          <p:nvPr>
            <p:ph type="title"/>
          </p:nvPr>
        </p:nvSpPr>
        <p:spPr>
          <a:xfrm>
            <a:off x="1903987" y="25576"/>
            <a:ext cx="8911687" cy="705944"/>
          </a:xfrm>
        </p:spPr>
        <p:txBody>
          <a:bodyPr>
            <a:normAutofit/>
          </a:bodyPr>
          <a:lstStyle/>
          <a:p>
            <a:pPr algn="ctr"/>
            <a:r>
              <a:rPr lang="en-US" sz="4000" b="1" dirty="0">
                <a:solidFill>
                  <a:schemeClr val="tx1"/>
                </a:solidFill>
                <a:latin typeface="Times New Roman" panose="02020603050405020304" pitchFamily="18" charset="0"/>
                <a:cs typeface="Times New Roman" panose="02020603050405020304" pitchFamily="18" charset="0"/>
              </a:rPr>
              <a:t>Clause 44</a:t>
            </a:r>
            <a:endParaRPr lang="en-IN" sz="40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83785BD-E1EF-286C-0D68-3A2EC8CFB3C8}"/>
              </a:ext>
            </a:extLst>
          </p:cNvPr>
          <p:cNvSpPr>
            <a:spLocks noGrp="1"/>
          </p:cNvSpPr>
          <p:nvPr>
            <p:ph idx="1"/>
          </p:nvPr>
        </p:nvSpPr>
        <p:spPr>
          <a:xfrm>
            <a:off x="279699" y="645738"/>
            <a:ext cx="11639774" cy="5566523"/>
          </a:xfrm>
        </p:spPr>
        <p:txBody>
          <a:bodyPr>
            <a:noAutofit/>
          </a:bodyPr>
          <a:lstStyle/>
          <a:p>
            <a:pPr marL="0" lvl="2" indent="0">
              <a:buNone/>
            </a:pPr>
            <a:r>
              <a:rPr lang="en-US" sz="2400" dirty="0">
                <a:latin typeface="Times New Roman" panose="02020603050405020304" pitchFamily="18" charset="0"/>
                <a:cs typeface="Times New Roman" panose="02020603050405020304" pitchFamily="18" charset="0"/>
              </a:rPr>
              <a:t>Disclosures related to Clause 44:</a:t>
            </a:r>
          </a:p>
          <a:p>
            <a:pPr marL="0" lvl="2" indent="0">
              <a:buNone/>
            </a:pPr>
            <a:endParaRPr lang="en-US" sz="2400" dirty="0">
              <a:latin typeface="Times New Roman" panose="02020603050405020304" pitchFamily="18" charset="0"/>
              <a:cs typeface="Times New Roman" panose="02020603050405020304" pitchFamily="18" charset="0"/>
            </a:endParaRPr>
          </a:p>
          <a:p>
            <a:pPr marL="914400" lvl="2" indent="0">
              <a:buNone/>
            </a:pPr>
            <a:endParaRPr lang="en-US" sz="2400" dirty="0">
              <a:latin typeface="Times New Roman" panose="02020603050405020304" pitchFamily="18" charset="0"/>
              <a:cs typeface="Times New Roman" panose="02020603050405020304" pitchFamily="18" charset="0"/>
            </a:endParaRPr>
          </a:p>
          <a:p>
            <a:pPr marL="914400" lvl="2" indent="0">
              <a:buNone/>
            </a:pPr>
            <a:endParaRPr lang="en-US" sz="2400" dirty="0">
              <a:latin typeface="Times New Roman" panose="02020603050405020304" pitchFamily="18" charset="0"/>
              <a:cs typeface="Times New Roman" panose="02020603050405020304" pitchFamily="18" charset="0"/>
            </a:endParaRPr>
          </a:p>
          <a:p>
            <a:pPr marL="914400" lvl="2" indent="0">
              <a:buNone/>
            </a:pPr>
            <a:endParaRPr lang="en-US" sz="2400" dirty="0">
              <a:latin typeface="Times New Roman" panose="02020603050405020304" pitchFamily="18" charset="0"/>
              <a:cs typeface="Times New Roman" panose="02020603050405020304" pitchFamily="18" charset="0"/>
            </a:endParaRPr>
          </a:p>
          <a:p>
            <a:pPr marL="914400" lvl="2" indent="0">
              <a:buNone/>
            </a:pPr>
            <a:endParaRPr lang="en-US" sz="2400" dirty="0">
              <a:latin typeface="Times New Roman" panose="02020603050405020304" pitchFamily="18" charset="0"/>
              <a:cs typeface="Times New Roman" panose="02020603050405020304" pitchFamily="18" charset="0"/>
            </a:endParaRPr>
          </a:p>
          <a:p>
            <a:pPr marL="0" lvl="6" indent="0">
              <a:buNone/>
            </a:pPr>
            <a:endParaRPr lang="en-US" sz="1800" dirty="0">
              <a:latin typeface="Times New Roman" panose="02020603050405020304" pitchFamily="18" charset="0"/>
              <a:cs typeface="Times New Roman" panose="02020603050405020304" pitchFamily="18" charset="0"/>
            </a:endParaRPr>
          </a:p>
          <a:p>
            <a:pPr marL="914400" lvl="2" indent="0">
              <a:buNone/>
            </a:pPr>
            <a:endParaRPr lang="en-US" sz="1800" dirty="0">
              <a:latin typeface="Times New Roman" panose="02020603050405020304" pitchFamily="18" charset="0"/>
              <a:cs typeface="Times New Roman" panose="02020603050405020304" pitchFamily="18" charset="0"/>
            </a:endParaRPr>
          </a:p>
          <a:p>
            <a:pPr marL="914400" lvl="2" indent="0">
              <a:buNone/>
            </a:pPr>
            <a:endParaRPr lang="en-US" sz="1800" dirty="0">
              <a:latin typeface="Times New Roman" panose="02020603050405020304" pitchFamily="18" charset="0"/>
              <a:cs typeface="Times New Roman" panose="02020603050405020304" pitchFamily="18" charset="0"/>
            </a:endParaRPr>
          </a:p>
        </p:txBody>
      </p:sp>
      <p:pic>
        <p:nvPicPr>
          <p:cNvPr id="14" name="Picture 13">
            <a:extLst>
              <a:ext uri="{FF2B5EF4-FFF2-40B4-BE49-F238E27FC236}">
                <a16:creationId xmlns:a16="http://schemas.microsoft.com/office/drawing/2014/main" id="{10B7C467-55EA-C9B4-A258-26ABA8AC6083}"/>
              </a:ext>
            </a:extLst>
          </p:cNvPr>
          <p:cNvPicPr>
            <a:picLocks noChangeAspect="1"/>
          </p:cNvPicPr>
          <p:nvPr/>
        </p:nvPicPr>
        <p:blipFill rotWithShape="1">
          <a:blip r:embed="rId2">
            <a:extLst>
              <a:ext uri="{28A0092B-C50C-407E-A947-70E740481C1C}">
                <a14:useLocalDpi xmlns:a14="http://schemas.microsoft.com/office/drawing/2010/main" val="0"/>
              </a:ext>
            </a:extLst>
          </a:blip>
          <a:srcRect l="53383" t="21804" r="20940" b="27842"/>
          <a:stretch/>
        </p:blipFill>
        <p:spPr>
          <a:xfrm>
            <a:off x="365758" y="1026761"/>
            <a:ext cx="5087188" cy="5611459"/>
          </a:xfrm>
          <a:prstGeom prst="rect">
            <a:avLst/>
          </a:prstGeom>
        </p:spPr>
      </p:pic>
      <p:pic>
        <p:nvPicPr>
          <p:cNvPr id="16" name="Picture 15">
            <a:extLst>
              <a:ext uri="{FF2B5EF4-FFF2-40B4-BE49-F238E27FC236}">
                <a16:creationId xmlns:a16="http://schemas.microsoft.com/office/drawing/2014/main" id="{FA024B8F-0099-003B-CD34-F262AF6D3230}"/>
              </a:ext>
            </a:extLst>
          </p:cNvPr>
          <p:cNvPicPr>
            <a:picLocks noChangeAspect="1"/>
          </p:cNvPicPr>
          <p:nvPr/>
        </p:nvPicPr>
        <p:blipFill rotWithShape="1">
          <a:blip r:embed="rId3">
            <a:extLst>
              <a:ext uri="{28A0092B-C50C-407E-A947-70E740481C1C}">
                <a14:useLocalDpi xmlns:a14="http://schemas.microsoft.com/office/drawing/2010/main" val="0"/>
              </a:ext>
            </a:extLst>
          </a:blip>
          <a:srcRect l="53471" t="38432" r="20588" b="31922"/>
          <a:stretch/>
        </p:blipFill>
        <p:spPr>
          <a:xfrm>
            <a:off x="6096000" y="1448501"/>
            <a:ext cx="5846088" cy="3758200"/>
          </a:xfrm>
          <a:prstGeom prst="rect">
            <a:avLst/>
          </a:prstGeom>
        </p:spPr>
      </p:pic>
    </p:spTree>
    <p:extLst>
      <p:ext uri="{BB962C8B-B14F-4D97-AF65-F5344CB8AC3E}">
        <p14:creationId xmlns:p14="http://schemas.microsoft.com/office/powerpoint/2010/main" val="6562358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E6D61-52A2-F904-AAD7-B2A12C330876}"/>
              </a:ext>
            </a:extLst>
          </p:cNvPr>
          <p:cNvSpPr>
            <a:spLocks noGrp="1"/>
          </p:cNvSpPr>
          <p:nvPr>
            <p:ph type="title"/>
          </p:nvPr>
        </p:nvSpPr>
        <p:spPr>
          <a:xfrm>
            <a:off x="656216" y="86061"/>
            <a:ext cx="10245519" cy="748975"/>
          </a:xfrm>
        </p:spPr>
        <p:txBody>
          <a:bodyPr>
            <a:normAutofit fontScale="90000"/>
          </a:bodyPr>
          <a:lstStyle/>
          <a:p>
            <a:pPr algn="ctr"/>
            <a:r>
              <a:rPr lang="en-US" sz="4000" b="1" dirty="0">
                <a:solidFill>
                  <a:schemeClr val="tx1"/>
                </a:solidFill>
                <a:latin typeface="Times New Roman" panose="02020603050405020304" pitchFamily="18" charset="0"/>
                <a:cs typeface="Times New Roman" panose="02020603050405020304" pitchFamily="18" charset="0"/>
              </a:rPr>
              <a:t>Clause 44: Goods and Services Tax Compliance</a:t>
            </a:r>
            <a:endParaRPr lang="en-IN" sz="40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83785BD-E1EF-286C-0D68-3A2EC8CFB3C8}"/>
              </a:ext>
            </a:extLst>
          </p:cNvPr>
          <p:cNvSpPr>
            <a:spLocks noGrp="1"/>
          </p:cNvSpPr>
          <p:nvPr>
            <p:ph idx="1"/>
          </p:nvPr>
        </p:nvSpPr>
        <p:spPr>
          <a:xfrm>
            <a:off x="455408" y="748976"/>
            <a:ext cx="11453308" cy="5932842"/>
          </a:xfrm>
        </p:spPr>
        <p:txBody>
          <a:bodyPr>
            <a:noAutofit/>
          </a:bodyPr>
          <a:lstStyle/>
          <a:p>
            <a:pPr marL="0" lvl="2" indent="0">
              <a:buNone/>
            </a:pPr>
            <a:r>
              <a:rPr lang="en-US" sz="2400" b="1" dirty="0">
                <a:latin typeface="Times New Roman" panose="02020603050405020304" pitchFamily="18" charset="0"/>
                <a:cs typeface="Times New Roman" panose="02020603050405020304" pitchFamily="18" charset="0"/>
              </a:rPr>
              <a:t>Important Points as mentioned in the Guidance Note:</a:t>
            </a:r>
          </a:p>
          <a:p>
            <a:pPr marL="457200" lvl="2" indent="-457200" algn="just">
              <a:spcAft>
                <a:spcPts val="150"/>
              </a:spcAft>
              <a:buAutoNum type="arabicPeriod"/>
            </a:pPr>
            <a:r>
              <a:rPr lang="en-US" sz="2500" dirty="0">
                <a:latin typeface="Times New Roman" panose="02020603050405020304" pitchFamily="18" charset="0"/>
                <a:cs typeface="Times New Roman" panose="02020603050405020304" pitchFamily="18" charset="0"/>
              </a:rPr>
              <a:t>Total expenses should include purchases.</a:t>
            </a:r>
          </a:p>
          <a:p>
            <a:pPr marL="457200" lvl="2" indent="-457200" algn="just">
              <a:spcAft>
                <a:spcPts val="150"/>
              </a:spcAft>
              <a:buAutoNum type="arabicPeriod"/>
            </a:pPr>
            <a:r>
              <a:rPr lang="en-US" sz="2500" dirty="0">
                <a:latin typeface="Times New Roman" panose="02020603050405020304" pitchFamily="18" charset="0"/>
                <a:cs typeface="Times New Roman" panose="02020603050405020304" pitchFamily="18" charset="0"/>
              </a:rPr>
              <a:t>Head wise/Nature wise break-up of expenditure is not envisaged in the above clause.</a:t>
            </a:r>
          </a:p>
          <a:p>
            <a:pPr marL="457200" lvl="2" indent="-457200" algn="just">
              <a:spcAft>
                <a:spcPts val="150"/>
              </a:spcAft>
              <a:buAutoNum type="arabicPeriod"/>
            </a:pPr>
            <a:r>
              <a:rPr lang="en-US" sz="2500" dirty="0">
                <a:latin typeface="Times New Roman" panose="02020603050405020304" pitchFamily="18" charset="0"/>
                <a:cs typeface="Times New Roman" panose="02020603050405020304" pitchFamily="18" charset="0"/>
              </a:rPr>
              <a:t>Separate reporting of capital expenditure is recommended.</a:t>
            </a:r>
          </a:p>
          <a:p>
            <a:pPr marL="457200" lvl="2" indent="-457200" algn="just">
              <a:spcAft>
                <a:spcPts val="150"/>
              </a:spcAft>
              <a:buAutoNum type="arabicPeriod"/>
            </a:pPr>
            <a:r>
              <a:rPr lang="en-US" sz="2500" dirty="0">
                <a:latin typeface="Times New Roman" panose="02020603050405020304" pitchFamily="18" charset="0"/>
                <a:cs typeface="Times New Roman" panose="02020603050405020304" pitchFamily="18" charset="0"/>
              </a:rPr>
              <a:t>An appropriate disclosure should be made for the view taken in relation to the meaning of “Total Expenditure” and the method of filling up the appropriate columns.</a:t>
            </a:r>
          </a:p>
          <a:p>
            <a:pPr marL="457200" lvl="2" indent="-457200" algn="just">
              <a:spcAft>
                <a:spcPts val="150"/>
              </a:spcAft>
              <a:buAutoNum type="arabicPeriod"/>
            </a:pPr>
            <a:r>
              <a:rPr lang="en-US" sz="2500" dirty="0">
                <a:latin typeface="Times New Roman" panose="02020603050405020304" pitchFamily="18" charset="0"/>
                <a:cs typeface="Times New Roman" panose="02020603050405020304" pitchFamily="18" charset="0"/>
              </a:rPr>
              <a:t>In case of ineligible input tax credits and purchases from composition levy suppliers, it is a normal practice to not record GSTIN of the said suppliers in the accounting software. Remark with respect to the same maybe included in the report.</a:t>
            </a:r>
          </a:p>
          <a:p>
            <a:pPr marL="457200" lvl="2" indent="-457200" algn="just">
              <a:spcAft>
                <a:spcPts val="150"/>
              </a:spcAft>
              <a:buAutoNum type="arabicPeriod"/>
            </a:pPr>
            <a:r>
              <a:rPr lang="en-US" sz="2500" dirty="0">
                <a:latin typeface="Times New Roman" panose="02020603050405020304" pitchFamily="18" charset="0"/>
                <a:cs typeface="Times New Roman" panose="02020603050405020304" pitchFamily="18" charset="0"/>
              </a:rPr>
              <a:t>Items that are outside GST purview like depreciation, employee benefits, changes in inventories, balances written off, other provisions etc. are not disclosed in column 6 or 7 of the clause and can be shown as a reconciliation separately.</a:t>
            </a:r>
          </a:p>
          <a:p>
            <a:pPr lvl="2" algn="just">
              <a:spcAft>
                <a:spcPts val="150"/>
              </a:spcAft>
              <a:buFont typeface="Wingdings" panose="05000000000000000000" pitchFamily="2" charset="2"/>
              <a:buChar char="Ø"/>
            </a:pPr>
            <a:endParaRPr lang="en-US" sz="2500" dirty="0">
              <a:latin typeface="Times New Roman" panose="02020603050405020304" pitchFamily="18" charset="0"/>
              <a:cs typeface="Times New Roman" panose="02020603050405020304" pitchFamily="18" charset="0"/>
            </a:endParaRPr>
          </a:p>
          <a:p>
            <a:pPr lvl="2">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a:p>
            <a:pPr marL="310896" lvl="2"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32545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E6D61-52A2-F904-AAD7-B2A12C330876}"/>
              </a:ext>
            </a:extLst>
          </p:cNvPr>
          <p:cNvSpPr>
            <a:spLocks noGrp="1"/>
          </p:cNvSpPr>
          <p:nvPr>
            <p:ph type="title"/>
          </p:nvPr>
        </p:nvSpPr>
        <p:spPr>
          <a:xfrm>
            <a:off x="397219" y="397023"/>
            <a:ext cx="11392347" cy="899585"/>
          </a:xfrm>
        </p:spPr>
        <p:txBody>
          <a:bodyPr>
            <a:noAutofit/>
          </a:bodyPr>
          <a:lstStyle/>
          <a:p>
            <a:pPr algn="ctr"/>
            <a:r>
              <a:rPr lang="en-US" sz="3400" dirty="0">
                <a:solidFill>
                  <a:schemeClr val="tx1"/>
                </a:solidFill>
                <a:latin typeface="Times New Roman" panose="02020603050405020304" pitchFamily="18" charset="0"/>
                <a:cs typeface="Times New Roman" panose="02020603050405020304" pitchFamily="18" charset="0"/>
              </a:rPr>
              <a:t>Clause 30A: Primary adjustment to transfer price u/s 92CE(1)</a:t>
            </a:r>
            <a:endParaRPr lang="en-IN" sz="3400" dirty="0">
              <a:solidFill>
                <a:schemeClr val="tx1"/>
              </a:solidFill>
              <a:latin typeface="Times New Roman" panose="02020603050405020304" pitchFamily="18" charset="0"/>
              <a:cs typeface="Times New Roman" panose="02020603050405020304" pitchFamily="18" charset="0"/>
            </a:endParaRPr>
          </a:p>
        </p:txBody>
      </p:sp>
      <p:sp>
        <p:nvSpPr>
          <p:cNvPr id="5" name="Content Placeholder 4">
            <a:extLst>
              <a:ext uri="{FF2B5EF4-FFF2-40B4-BE49-F238E27FC236}">
                <a16:creationId xmlns:a16="http://schemas.microsoft.com/office/drawing/2014/main" id="{2765C65F-F75B-96CA-FBB3-E82D6324A758}"/>
              </a:ext>
            </a:extLst>
          </p:cNvPr>
          <p:cNvSpPr>
            <a:spLocks noGrp="1"/>
          </p:cNvSpPr>
          <p:nvPr>
            <p:ph idx="1"/>
          </p:nvPr>
        </p:nvSpPr>
        <p:spPr>
          <a:xfrm>
            <a:off x="5508251" y="1761789"/>
            <a:ext cx="1828464" cy="1115666"/>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normAutofit fontScale="92500" lnSpcReduction="10000"/>
          </a:bodyPr>
          <a:lstStyle/>
          <a:p>
            <a:pPr algn="just"/>
            <a:r>
              <a:rPr lang="en-US" sz="2400" dirty="0">
                <a:latin typeface="Times New Roman" panose="02020603050405020304" pitchFamily="18" charset="0"/>
                <a:cs typeface="Times New Roman" panose="02020603050405020304" pitchFamily="18" charset="0"/>
              </a:rPr>
              <a:t>Primary Adjustment</a:t>
            </a:r>
            <a:endParaRPr lang="en-IN" sz="2400" dirty="0">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98E62DE9-6834-FB97-5AF6-7EB520292C4E}"/>
              </a:ext>
            </a:extLst>
          </p:cNvPr>
          <p:cNvSpPr/>
          <p:nvPr/>
        </p:nvSpPr>
        <p:spPr>
          <a:xfrm>
            <a:off x="613524" y="1761789"/>
            <a:ext cx="4410297" cy="1115666"/>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just"/>
            <a:r>
              <a:rPr lang="en-US" sz="2400" dirty="0">
                <a:latin typeface="Times New Roman" panose="02020603050405020304" pitchFamily="18" charset="0"/>
                <a:cs typeface="Times New Roman" panose="02020603050405020304" pitchFamily="18" charset="0"/>
              </a:rPr>
              <a:t>Difference between ALP and Transaction price</a:t>
            </a:r>
            <a:endParaRPr lang="en-IN" sz="2400" dirty="0">
              <a:latin typeface="Times New Roman" panose="02020603050405020304" pitchFamily="18"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E5886C9E-7F12-0854-E257-995477F5E79D}"/>
              </a:ext>
            </a:extLst>
          </p:cNvPr>
          <p:cNvSpPr/>
          <p:nvPr/>
        </p:nvSpPr>
        <p:spPr>
          <a:xfrm>
            <a:off x="7960827" y="3232165"/>
            <a:ext cx="1247887" cy="1057278"/>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No</a:t>
            </a:r>
            <a:endParaRPr lang="en-IN" sz="2400" dirty="0">
              <a:latin typeface="Times New Roman" panose="02020603050405020304" pitchFamily="18" charset="0"/>
              <a:cs typeface="Times New Roman" panose="02020603050405020304" pitchFamily="18" charset="0"/>
            </a:endParaRPr>
          </a:p>
        </p:txBody>
      </p:sp>
      <p:sp>
        <p:nvSpPr>
          <p:cNvPr id="7" name="Rectangle: Rounded Corners 6">
            <a:extLst>
              <a:ext uri="{FF2B5EF4-FFF2-40B4-BE49-F238E27FC236}">
                <a16:creationId xmlns:a16="http://schemas.microsoft.com/office/drawing/2014/main" id="{71C3831D-8457-6A57-06CC-D1AFE8C04EE0}"/>
              </a:ext>
            </a:extLst>
          </p:cNvPr>
          <p:cNvSpPr/>
          <p:nvPr/>
        </p:nvSpPr>
        <p:spPr>
          <a:xfrm>
            <a:off x="7681295" y="1761788"/>
            <a:ext cx="4302724" cy="1115667"/>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just"/>
            <a:r>
              <a:rPr lang="en-US" sz="2400" dirty="0">
                <a:latin typeface="Times New Roman" panose="02020603050405020304" pitchFamily="18" charset="0"/>
                <a:cs typeface="Times New Roman" panose="02020603050405020304" pitchFamily="18" charset="0"/>
              </a:rPr>
              <a:t>Whether excess money has been repatriated within prescribed time(90 days)</a:t>
            </a:r>
            <a:endParaRPr lang="en-IN" sz="2400" dirty="0">
              <a:latin typeface="Times New Roman" panose="02020603050405020304" pitchFamily="18" charset="0"/>
              <a:cs typeface="Times New Roman" panose="02020603050405020304" pitchFamily="18" charset="0"/>
            </a:endParaRPr>
          </a:p>
        </p:txBody>
      </p:sp>
      <p:sp>
        <p:nvSpPr>
          <p:cNvPr id="8" name="Rectangle: Rounded Corners 7">
            <a:extLst>
              <a:ext uri="{FF2B5EF4-FFF2-40B4-BE49-F238E27FC236}">
                <a16:creationId xmlns:a16="http://schemas.microsoft.com/office/drawing/2014/main" id="{7C2A2EDB-A26B-79F7-0680-0B1E7AFB8A30}"/>
              </a:ext>
            </a:extLst>
          </p:cNvPr>
          <p:cNvSpPr/>
          <p:nvPr/>
        </p:nvSpPr>
        <p:spPr>
          <a:xfrm>
            <a:off x="10165080" y="3232165"/>
            <a:ext cx="1247887" cy="1060136"/>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Yes</a:t>
            </a:r>
            <a:endParaRPr lang="en-IN" sz="2400" dirty="0">
              <a:latin typeface="Times New Roman" panose="02020603050405020304" pitchFamily="18" charset="0"/>
              <a:cs typeface="Times New Roman" panose="02020603050405020304" pitchFamily="18" charset="0"/>
            </a:endParaRPr>
          </a:p>
        </p:txBody>
      </p:sp>
      <p:cxnSp>
        <p:nvCxnSpPr>
          <p:cNvPr id="10" name="Straight Arrow Connector 9">
            <a:extLst>
              <a:ext uri="{FF2B5EF4-FFF2-40B4-BE49-F238E27FC236}">
                <a16:creationId xmlns:a16="http://schemas.microsoft.com/office/drawing/2014/main" id="{E12571E9-52E6-92FC-10D0-F1EEB07D55DD}"/>
              </a:ext>
            </a:extLst>
          </p:cNvPr>
          <p:cNvCxnSpPr>
            <a:cxnSpLocks/>
            <a:stCxn id="4" idx="3"/>
            <a:endCxn id="5" idx="1"/>
          </p:cNvCxnSpPr>
          <p:nvPr/>
        </p:nvCxnSpPr>
        <p:spPr>
          <a:xfrm>
            <a:off x="5023821" y="2319622"/>
            <a:ext cx="48443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 name="Straight Arrow Connector 11">
            <a:extLst>
              <a:ext uri="{FF2B5EF4-FFF2-40B4-BE49-F238E27FC236}">
                <a16:creationId xmlns:a16="http://schemas.microsoft.com/office/drawing/2014/main" id="{AEDA21A1-67EF-8DF7-236A-59253E709038}"/>
              </a:ext>
            </a:extLst>
          </p:cNvPr>
          <p:cNvCxnSpPr>
            <a:cxnSpLocks/>
            <a:stCxn id="5" idx="3"/>
            <a:endCxn id="7" idx="1"/>
          </p:cNvCxnSpPr>
          <p:nvPr/>
        </p:nvCxnSpPr>
        <p:spPr>
          <a:xfrm>
            <a:off x="7336715" y="2319622"/>
            <a:ext cx="34458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 name="Straight Arrow Connector 13">
            <a:extLst>
              <a:ext uri="{FF2B5EF4-FFF2-40B4-BE49-F238E27FC236}">
                <a16:creationId xmlns:a16="http://schemas.microsoft.com/office/drawing/2014/main" id="{4BD1B327-3AFB-440D-B53D-BBCE5E5F1F4C}"/>
              </a:ext>
            </a:extLst>
          </p:cNvPr>
          <p:cNvCxnSpPr>
            <a:cxnSpLocks/>
            <a:stCxn id="7" idx="2"/>
            <a:endCxn id="8" idx="0"/>
          </p:cNvCxnSpPr>
          <p:nvPr/>
        </p:nvCxnSpPr>
        <p:spPr>
          <a:xfrm>
            <a:off x="9832657" y="2877455"/>
            <a:ext cx="956367" cy="3547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Straight Arrow Connector 15">
            <a:extLst>
              <a:ext uri="{FF2B5EF4-FFF2-40B4-BE49-F238E27FC236}">
                <a16:creationId xmlns:a16="http://schemas.microsoft.com/office/drawing/2014/main" id="{BFECFE2D-E477-906E-B566-E9438EE4E37E}"/>
              </a:ext>
            </a:extLst>
          </p:cNvPr>
          <p:cNvCxnSpPr>
            <a:cxnSpLocks/>
            <a:stCxn id="7" idx="2"/>
            <a:endCxn id="6" idx="0"/>
          </p:cNvCxnSpPr>
          <p:nvPr/>
        </p:nvCxnSpPr>
        <p:spPr>
          <a:xfrm flipH="1">
            <a:off x="8584771" y="2877455"/>
            <a:ext cx="1247886" cy="3547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 name="Rectangle: Rounded Corners 20">
            <a:extLst>
              <a:ext uri="{FF2B5EF4-FFF2-40B4-BE49-F238E27FC236}">
                <a16:creationId xmlns:a16="http://schemas.microsoft.com/office/drawing/2014/main" id="{6C219F24-033E-26E9-F279-0D1C637D1847}"/>
              </a:ext>
            </a:extLst>
          </p:cNvPr>
          <p:cNvSpPr/>
          <p:nvPr/>
        </p:nvSpPr>
        <p:spPr>
          <a:xfrm>
            <a:off x="9594028" y="4842982"/>
            <a:ext cx="2389991" cy="891372"/>
          </a:xfrm>
          <a:prstGeom prst="round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No Adjustments</a:t>
            </a:r>
            <a:endParaRPr lang="en-IN" sz="2400" dirty="0">
              <a:latin typeface="Times New Roman" panose="02020603050405020304" pitchFamily="18" charset="0"/>
              <a:cs typeface="Times New Roman" panose="02020603050405020304" pitchFamily="18" charset="0"/>
            </a:endParaRPr>
          </a:p>
        </p:txBody>
      </p:sp>
      <p:sp>
        <p:nvSpPr>
          <p:cNvPr id="22" name="Rectangle: Rounded Corners 21">
            <a:extLst>
              <a:ext uri="{FF2B5EF4-FFF2-40B4-BE49-F238E27FC236}">
                <a16:creationId xmlns:a16="http://schemas.microsoft.com/office/drawing/2014/main" id="{4EF15CF1-F937-B447-9A12-D2374CA5B25F}"/>
              </a:ext>
            </a:extLst>
          </p:cNvPr>
          <p:cNvSpPr/>
          <p:nvPr/>
        </p:nvSpPr>
        <p:spPr>
          <a:xfrm>
            <a:off x="639243" y="3134295"/>
            <a:ext cx="6368189" cy="1158006"/>
          </a:xfrm>
          <a:prstGeom prst="round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just"/>
            <a:r>
              <a:rPr lang="en-US" sz="2400" dirty="0">
                <a:latin typeface="Times New Roman" panose="02020603050405020304" pitchFamily="18" charset="0"/>
                <a:cs typeface="Times New Roman" panose="02020603050405020304" pitchFamily="18" charset="0"/>
              </a:rPr>
              <a:t>Deemed to be an advance and interest to be computed on such advance.(Secondary Adjustment)</a:t>
            </a:r>
            <a:endParaRPr lang="en-IN" sz="2400" dirty="0">
              <a:latin typeface="Times New Roman" panose="02020603050405020304" pitchFamily="18" charset="0"/>
              <a:cs typeface="Times New Roman" panose="02020603050405020304" pitchFamily="18" charset="0"/>
            </a:endParaRPr>
          </a:p>
        </p:txBody>
      </p:sp>
      <p:sp>
        <p:nvSpPr>
          <p:cNvPr id="29" name="Rectangle: Rounded Corners 28">
            <a:extLst>
              <a:ext uri="{FF2B5EF4-FFF2-40B4-BE49-F238E27FC236}">
                <a16:creationId xmlns:a16="http://schemas.microsoft.com/office/drawing/2014/main" id="{6D3170BF-7B82-70AD-AC90-05E34E70E6A1}"/>
              </a:ext>
            </a:extLst>
          </p:cNvPr>
          <p:cNvSpPr/>
          <p:nvPr/>
        </p:nvSpPr>
        <p:spPr>
          <a:xfrm>
            <a:off x="4845506" y="4791235"/>
            <a:ext cx="1247887" cy="891372"/>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FC</a:t>
            </a:r>
            <a:endParaRPr lang="en-IN" sz="2400" dirty="0">
              <a:latin typeface="Times New Roman" panose="02020603050405020304" pitchFamily="18" charset="0"/>
              <a:cs typeface="Times New Roman" panose="02020603050405020304" pitchFamily="18" charset="0"/>
            </a:endParaRPr>
          </a:p>
        </p:txBody>
      </p:sp>
      <p:sp>
        <p:nvSpPr>
          <p:cNvPr id="30" name="Rectangle: Rounded Corners 29">
            <a:extLst>
              <a:ext uri="{FF2B5EF4-FFF2-40B4-BE49-F238E27FC236}">
                <a16:creationId xmlns:a16="http://schemas.microsoft.com/office/drawing/2014/main" id="{1858B869-1256-7D41-575D-F7ED348A3D44}"/>
              </a:ext>
            </a:extLst>
          </p:cNvPr>
          <p:cNvSpPr/>
          <p:nvPr/>
        </p:nvSpPr>
        <p:spPr>
          <a:xfrm>
            <a:off x="3059556" y="4791235"/>
            <a:ext cx="1247887" cy="891372"/>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INR</a:t>
            </a:r>
            <a:endParaRPr lang="en-IN" sz="2400" dirty="0">
              <a:latin typeface="Times New Roman" panose="02020603050405020304" pitchFamily="18" charset="0"/>
              <a:cs typeface="Times New Roman" panose="02020603050405020304" pitchFamily="18" charset="0"/>
            </a:endParaRPr>
          </a:p>
        </p:txBody>
      </p:sp>
      <p:sp>
        <p:nvSpPr>
          <p:cNvPr id="31" name="Rectangle: Rounded Corners 30">
            <a:extLst>
              <a:ext uri="{FF2B5EF4-FFF2-40B4-BE49-F238E27FC236}">
                <a16:creationId xmlns:a16="http://schemas.microsoft.com/office/drawing/2014/main" id="{C48E6A89-84ED-FE30-777C-FD3D540434DC}"/>
              </a:ext>
            </a:extLst>
          </p:cNvPr>
          <p:cNvSpPr/>
          <p:nvPr/>
        </p:nvSpPr>
        <p:spPr>
          <a:xfrm>
            <a:off x="238353" y="4567641"/>
            <a:ext cx="2389991" cy="1790958"/>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r>
              <a:rPr lang="en-US" sz="2400" dirty="0">
                <a:latin typeface="Times New Roman" panose="02020603050405020304" pitchFamily="18" charset="0"/>
                <a:cs typeface="Times New Roman" panose="02020603050405020304" pitchFamily="18" charset="0"/>
              </a:rPr>
              <a:t>Interest Rate:    1 year MCLR of SBI+ 325 basis points as on 01.04.XX</a:t>
            </a:r>
            <a:endParaRPr lang="en-IN" sz="2400" dirty="0">
              <a:latin typeface="Times New Roman" panose="02020603050405020304" pitchFamily="18" charset="0"/>
              <a:cs typeface="Times New Roman" panose="02020603050405020304" pitchFamily="18" charset="0"/>
            </a:endParaRPr>
          </a:p>
        </p:txBody>
      </p:sp>
      <p:sp>
        <p:nvSpPr>
          <p:cNvPr id="33" name="Rectangle: Rounded Corners 32">
            <a:extLst>
              <a:ext uri="{FF2B5EF4-FFF2-40B4-BE49-F238E27FC236}">
                <a16:creationId xmlns:a16="http://schemas.microsoft.com/office/drawing/2014/main" id="{EC2879D1-5F49-77A7-3A53-67CEC814717B}"/>
              </a:ext>
            </a:extLst>
          </p:cNvPr>
          <p:cNvSpPr/>
          <p:nvPr/>
        </p:nvSpPr>
        <p:spPr>
          <a:xfrm>
            <a:off x="6545575" y="4604670"/>
            <a:ext cx="2564347" cy="1790959"/>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just"/>
            <a:r>
              <a:rPr lang="en-US" sz="2400" dirty="0">
                <a:latin typeface="Times New Roman" panose="02020603050405020304" pitchFamily="18" charset="0"/>
                <a:cs typeface="Times New Roman" panose="02020603050405020304" pitchFamily="18" charset="0"/>
              </a:rPr>
              <a:t>Interest Rate:</a:t>
            </a:r>
          </a:p>
          <a:p>
            <a:pPr algn="just"/>
            <a:r>
              <a:rPr lang="en-US" sz="2400" dirty="0">
                <a:latin typeface="Times New Roman" panose="02020603050405020304" pitchFamily="18" charset="0"/>
                <a:cs typeface="Times New Roman" panose="02020603050405020304" pitchFamily="18" charset="0"/>
              </a:rPr>
              <a:t>6 months LIBOR+300 basis points as on 30.09.XX</a:t>
            </a:r>
            <a:endParaRPr lang="en-IN" sz="2400" dirty="0">
              <a:latin typeface="Times New Roman" panose="02020603050405020304" pitchFamily="18" charset="0"/>
              <a:cs typeface="Times New Roman" panose="02020603050405020304" pitchFamily="18" charset="0"/>
            </a:endParaRPr>
          </a:p>
        </p:txBody>
      </p:sp>
      <p:cxnSp>
        <p:nvCxnSpPr>
          <p:cNvPr id="35" name="Straight Arrow Connector 34">
            <a:extLst>
              <a:ext uri="{FF2B5EF4-FFF2-40B4-BE49-F238E27FC236}">
                <a16:creationId xmlns:a16="http://schemas.microsoft.com/office/drawing/2014/main" id="{7D76477A-E2FD-EFD0-61D3-D530E51774C5}"/>
              </a:ext>
            </a:extLst>
          </p:cNvPr>
          <p:cNvCxnSpPr>
            <a:cxnSpLocks/>
            <a:endCxn id="22" idx="3"/>
          </p:cNvCxnSpPr>
          <p:nvPr/>
        </p:nvCxnSpPr>
        <p:spPr>
          <a:xfrm flipH="1" flipV="1">
            <a:off x="7007432" y="3713298"/>
            <a:ext cx="953395" cy="2576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a:extLst>
              <a:ext uri="{FF2B5EF4-FFF2-40B4-BE49-F238E27FC236}">
                <a16:creationId xmlns:a16="http://schemas.microsoft.com/office/drawing/2014/main" id="{E0F4743D-B282-F2C8-9F6D-F8BC2D40DD04}"/>
              </a:ext>
            </a:extLst>
          </p:cNvPr>
          <p:cNvCxnSpPr>
            <a:cxnSpLocks/>
            <a:endCxn id="30" idx="0"/>
          </p:cNvCxnSpPr>
          <p:nvPr/>
        </p:nvCxnSpPr>
        <p:spPr>
          <a:xfrm flipH="1">
            <a:off x="3683500" y="4289443"/>
            <a:ext cx="931531" cy="50179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3" name="Straight Arrow Connector 42">
            <a:extLst>
              <a:ext uri="{FF2B5EF4-FFF2-40B4-BE49-F238E27FC236}">
                <a16:creationId xmlns:a16="http://schemas.microsoft.com/office/drawing/2014/main" id="{C840DF02-B0A0-3745-A9CD-A165553F13DA}"/>
              </a:ext>
            </a:extLst>
          </p:cNvPr>
          <p:cNvCxnSpPr>
            <a:cxnSpLocks/>
            <a:endCxn id="29" idx="0"/>
          </p:cNvCxnSpPr>
          <p:nvPr/>
        </p:nvCxnSpPr>
        <p:spPr>
          <a:xfrm>
            <a:off x="4722607" y="4289443"/>
            <a:ext cx="746843" cy="50179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5" name="Straight Arrow Connector 44">
            <a:extLst>
              <a:ext uri="{FF2B5EF4-FFF2-40B4-BE49-F238E27FC236}">
                <a16:creationId xmlns:a16="http://schemas.microsoft.com/office/drawing/2014/main" id="{4B33D8AF-DF18-A46A-B658-574F3E6D54F5}"/>
              </a:ext>
            </a:extLst>
          </p:cNvPr>
          <p:cNvCxnSpPr>
            <a:cxnSpLocks/>
            <a:stCxn id="29" idx="3"/>
            <a:endCxn id="33" idx="1"/>
          </p:cNvCxnSpPr>
          <p:nvPr/>
        </p:nvCxnSpPr>
        <p:spPr>
          <a:xfrm>
            <a:off x="6093393" y="5236921"/>
            <a:ext cx="452182" cy="26322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7" name="Straight Arrow Connector 46">
            <a:extLst>
              <a:ext uri="{FF2B5EF4-FFF2-40B4-BE49-F238E27FC236}">
                <a16:creationId xmlns:a16="http://schemas.microsoft.com/office/drawing/2014/main" id="{F5FEB56B-EE65-2ACF-C02B-E92E19D2FC18}"/>
              </a:ext>
            </a:extLst>
          </p:cNvPr>
          <p:cNvCxnSpPr>
            <a:cxnSpLocks/>
            <a:stCxn id="8" idx="2"/>
            <a:endCxn id="21" idx="0"/>
          </p:cNvCxnSpPr>
          <p:nvPr/>
        </p:nvCxnSpPr>
        <p:spPr>
          <a:xfrm>
            <a:off x="10789024" y="4292301"/>
            <a:ext cx="0" cy="55068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0" name="Straight Arrow Connector 79">
            <a:extLst>
              <a:ext uri="{FF2B5EF4-FFF2-40B4-BE49-F238E27FC236}">
                <a16:creationId xmlns:a16="http://schemas.microsoft.com/office/drawing/2014/main" id="{DFEF2C6F-607C-913D-1B97-97C69432D4BD}"/>
              </a:ext>
            </a:extLst>
          </p:cNvPr>
          <p:cNvCxnSpPr>
            <a:stCxn id="30" idx="1"/>
            <a:endCxn id="31" idx="3"/>
          </p:cNvCxnSpPr>
          <p:nvPr/>
        </p:nvCxnSpPr>
        <p:spPr>
          <a:xfrm flipH="1">
            <a:off x="2628344" y="5236921"/>
            <a:ext cx="431212" cy="22619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81199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3785BD-E1EF-286C-0D68-3A2EC8CFB3C8}"/>
              </a:ext>
            </a:extLst>
          </p:cNvPr>
          <p:cNvSpPr>
            <a:spLocks noGrp="1"/>
          </p:cNvSpPr>
          <p:nvPr>
            <p:ph idx="1"/>
          </p:nvPr>
        </p:nvSpPr>
        <p:spPr>
          <a:xfrm>
            <a:off x="523875" y="1609725"/>
            <a:ext cx="10980737" cy="5024215"/>
          </a:xfrm>
        </p:spPr>
        <p:txBody>
          <a:bodyPr>
            <a:normAutofit/>
          </a:bodyPr>
          <a:lstStyle/>
          <a:p>
            <a:pPr lvl="2">
              <a:lnSpc>
                <a:spcPct val="150000"/>
              </a:lnSpc>
              <a:buFont typeface="Wingdings" panose="05000000000000000000" pitchFamily="2" charset="2"/>
              <a:buChar char="§"/>
            </a:pPr>
            <a:endParaRPr lang="en-US" sz="2000" dirty="0">
              <a:latin typeface="Times New Roman" panose="02020603050405020304" pitchFamily="18" charset="0"/>
              <a:cs typeface="Times New Roman" panose="02020603050405020304" pitchFamily="18" charset="0"/>
            </a:endParaRPr>
          </a:p>
          <a:p>
            <a:pPr lvl="2">
              <a:lnSpc>
                <a:spcPct val="150000"/>
              </a:lnSpc>
              <a:buFont typeface="Wingdings" panose="05000000000000000000" pitchFamily="2" charset="2"/>
              <a:buChar char="§"/>
            </a:pPr>
            <a:endParaRPr lang="en-US" sz="2000" dirty="0">
              <a:latin typeface="Times New Roman" panose="02020603050405020304" pitchFamily="18" charset="0"/>
              <a:cs typeface="Times New Roman" panose="02020603050405020304" pitchFamily="18" charset="0"/>
            </a:endParaRPr>
          </a:p>
          <a:p>
            <a:pPr lvl="2">
              <a:lnSpc>
                <a:spcPct val="150000"/>
              </a:lnSpc>
              <a:buFont typeface="Wingdings" panose="05000000000000000000" pitchFamily="2" charset="2"/>
              <a:buChar char="§"/>
            </a:pPr>
            <a:endParaRPr lang="en-US" sz="2000" dirty="0">
              <a:latin typeface="Times New Roman" panose="02020603050405020304" pitchFamily="18" charset="0"/>
              <a:cs typeface="Times New Roman" panose="02020603050405020304" pitchFamily="18" charset="0"/>
            </a:endParaRPr>
          </a:p>
          <a:p>
            <a:pPr lvl="2">
              <a:lnSpc>
                <a:spcPct val="150000"/>
              </a:lnSpc>
              <a:buFont typeface="Wingdings" panose="05000000000000000000" pitchFamily="2" charset="2"/>
              <a:buChar char="§"/>
            </a:pPr>
            <a:endParaRPr lang="en-US" sz="2000" dirty="0">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26B27490-6A6F-8F7A-36BF-64D9294EFFA8}"/>
              </a:ext>
            </a:extLst>
          </p:cNvPr>
          <p:cNvSpPr/>
          <p:nvPr/>
        </p:nvSpPr>
        <p:spPr>
          <a:xfrm>
            <a:off x="1129554" y="1828800"/>
            <a:ext cx="9879758" cy="785308"/>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2800" b="1" u="sng" dirty="0">
                <a:latin typeface="Times New Roman" panose="02020603050405020304" pitchFamily="18" charset="0"/>
                <a:cs typeface="Times New Roman" panose="02020603050405020304" pitchFamily="18" charset="0"/>
              </a:rPr>
              <a:t>Exceptions to Secondary Adjustment</a:t>
            </a:r>
            <a:endParaRPr lang="en-IN" sz="2800" b="1" u="sng" dirty="0">
              <a:latin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0E6C7D2F-8884-7791-7749-17F0416DE06C}"/>
              </a:ext>
            </a:extLst>
          </p:cNvPr>
          <p:cNvSpPr/>
          <p:nvPr/>
        </p:nvSpPr>
        <p:spPr>
          <a:xfrm>
            <a:off x="1129553" y="3036346"/>
            <a:ext cx="9879757" cy="785308"/>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Secondary adjustment not applicable for domestic transactions</a:t>
            </a:r>
            <a:endParaRPr lang="en-IN" sz="2400" dirty="0">
              <a:latin typeface="Times New Roman" panose="02020603050405020304" pitchFamily="18"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C0F5C979-A00B-9D40-8A50-8F366F9B82F5}"/>
              </a:ext>
            </a:extLst>
          </p:cNvPr>
          <p:cNvSpPr/>
          <p:nvPr/>
        </p:nvSpPr>
        <p:spPr>
          <a:xfrm>
            <a:off x="1129554" y="4243892"/>
            <a:ext cx="9879756" cy="785308"/>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Where primary adjustment does not exceed One crore.</a:t>
            </a:r>
            <a:endParaRPr lang="en-IN" sz="2400" dirty="0">
              <a:latin typeface="Times New Roman" panose="02020603050405020304" pitchFamily="18" charset="0"/>
              <a:cs typeface="Times New Roman" panose="02020603050405020304" pitchFamily="18" charset="0"/>
            </a:endParaRPr>
          </a:p>
        </p:txBody>
      </p:sp>
      <p:sp>
        <p:nvSpPr>
          <p:cNvPr id="7" name="Rectangle: Rounded Corners 6">
            <a:extLst>
              <a:ext uri="{FF2B5EF4-FFF2-40B4-BE49-F238E27FC236}">
                <a16:creationId xmlns:a16="http://schemas.microsoft.com/office/drawing/2014/main" id="{5B445C47-B44A-5F20-C98F-B889DB4252E2}"/>
              </a:ext>
            </a:extLst>
          </p:cNvPr>
          <p:cNvSpPr/>
          <p:nvPr/>
        </p:nvSpPr>
        <p:spPr>
          <a:xfrm>
            <a:off x="1156120" y="5438916"/>
            <a:ext cx="9879756" cy="785308"/>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No secondary adjustment for primary adjustment of AY 16-17 or earlier.</a:t>
            </a:r>
            <a:endParaRPr lang="en-IN" sz="2400" dirty="0">
              <a:latin typeface="Times New Roman" panose="02020603050405020304" pitchFamily="18" charset="0"/>
              <a:cs typeface="Times New Roman" panose="02020603050405020304" pitchFamily="18" charset="0"/>
            </a:endParaRPr>
          </a:p>
        </p:txBody>
      </p:sp>
      <p:cxnSp>
        <p:nvCxnSpPr>
          <p:cNvPr id="29" name="Connector: Elbow 28">
            <a:extLst>
              <a:ext uri="{FF2B5EF4-FFF2-40B4-BE49-F238E27FC236}">
                <a16:creationId xmlns:a16="http://schemas.microsoft.com/office/drawing/2014/main" id="{A413CB5B-BCAC-4950-1A1E-DB6CA78300F8}"/>
              </a:ext>
            </a:extLst>
          </p:cNvPr>
          <p:cNvCxnSpPr>
            <a:stCxn id="4" idx="1"/>
          </p:cNvCxnSpPr>
          <p:nvPr/>
        </p:nvCxnSpPr>
        <p:spPr>
          <a:xfrm rot="10800000" flipV="1">
            <a:off x="523876" y="2221454"/>
            <a:ext cx="605679" cy="3641464"/>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D80533FB-4D56-7051-D906-F565ED2309ED}"/>
              </a:ext>
            </a:extLst>
          </p:cNvPr>
          <p:cNvCxnSpPr>
            <a:cxnSpLocks/>
            <a:endCxn id="5" idx="1"/>
          </p:cNvCxnSpPr>
          <p:nvPr/>
        </p:nvCxnSpPr>
        <p:spPr>
          <a:xfrm>
            <a:off x="523875" y="3429000"/>
            <a:ext cx="6056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5" name="Straight Arrow Connector 34">
            <a:extLst>
              <a:ext uri="{FF2B5EF4-FFF2-40B4-BE49-F238E27FC236}">
                <a16:creationId xmlns:a16="http://schemas.microsoft.com/office/drawing/2014/main" id="{BD18CAFD-BC21-3332-D37F-E7CDF98F4A83}"/>
              </a:ext>
            </a:extLst>
          </p:cNvPr>
          <p:cNvCxnSpPr>
            <a:cxnSpLocks/>
            <a:endCxn id="6" idx="1"/>
          </p:cNvCxnSpPr>
          <p:nvPr/>
        </p:nvCxnSpPr>
        <p:spPr>
          <a:xfrm flipV="1">
            <a:off x="523875" y="4636546"/>
            <a:ext cx="605679" cy="1075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CBB7787A-C308-F378-CE14-A6AAAC452B6B}"/>
              </a:ext>
            </a:extLst>
          </p:cNvPr>
          <p:cNvCxnSpPr>
            <a:cxnSpLocks/>
            <a:endCxn id="7" idx="1"/>
          </p:cNvCxnSpPr>
          <p:nvPr/>
        </p:nvCxnSpPr>
        <p:spPr>
          <a:xfrm flipV="1">
            <a:off x="523873" y="5831570"/>
            <a:ext cx="632247" cy="3134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 name="Title 1">
            <a:extLst>
              <a:ext uri="{FF2B5EF4-FFF2-40B4-BE49-F238E27FC236}">
                <a16:creationId xmlns:a16="http://schemas.microsoft.com/office/drawing/2014/main" id="{0D17FD10-8FB2-9908-9B57-32B59A0A67DD}"/>
              </a:ext>
            </a:extLst>
          </p:cNvPr>
          <p:cNvSpPr txBox="1">
            <a:spLocks/>
          </p:cNvSpPr>
          <p:nvPr/>
        </p:nvSpPr>
        <p:spPr>
          <a:xfrm>
            <a:off x="399824" y="485684"/>
            <a:ext cx="11392347" cy="899585"/>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400" dirty="0">
                <a:solidFill>
                  <a:schemeClr val="tx1"/>
                </a:solidFill>
                <a:latin typeface="Times New Roman" panose="02020603050405020304" pitchFamily="18" charset="0"/>
                <a:cs typeface="Times New Roman" panose="02020603050405020304" pitchFamily="18" charset="0"/>
              </a:rPr>
              <a:t>Clause 30A: Primary adjustment to transfer price u/s 92CE(1)</a:t>
            </a:r>
            <a:endParaRPr lang="en-IN" sz="3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95421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3785BD-E1EF-286C-0D68-3A2EC8CFB3C8}"/>
              </a:ext>
            </a:extLst>
          </p:cNvPr>
          <p:cNvSpPr>
            <a:spLocks noGrp="1"/>
          </p:cNvSpPr>
          <p:nvPr>
            <p:ph idx="1"/>
          </p:nvPr>
        </p:nvSpPr>
        <p:spPr>
          <a:xfrm>
            <a:off x="523875" y="1609725"/>
            <a:ext cx="10980737" cy="5024215"/>
          </a:xfrm>
        </p:spPr>
        <p:txBody>
          <a:bodyPr>
            <a:normAutofit/>
          </a:bodyPr>
          <a:lstStyle/>
          <a:p>
            <a:pPr lvl="2">
              <a:lnSpc>
                <a:spcPct val="150000"/>
              </a:lnSpc>
              <a:buFont typeface="Wingdings" panose="05000000000000000000" pitchFamily="2" charset="2"/>
              <a:buChar char="§"/>
            </a:pPr>
            <a:endParaRPr lang="en-US" sz="2000" dirty="0">
              <a:latin typeface="Times New Roman" panose="02020603050405020304" pitchFamily="18" charset="0"/>
              <a:cs typeface="Times New Roman" panose="02020603050405020304" pitchFamily="18" charset="0"/>
            </a:endParaRPr>
          </a:p>
          <a:p>
            <a:pPr lvl="2">
              <a:lnSpc>
                <a:spcPct val="150000"/>
              </a:lnSpc>
              <a:buFont typeface="Wingdings" panose="05000000000000000000" pitchFamily="2" charset="2"/>
              <a:buChar char="§"/>
            </a:pPr>
            <a:endParaRPr lang="en-US" sz="2000" dirty="0">
              <a:latin typeface="Times New Roman" panose="02020603050405020304" pitchFamily="18" charset="0"/>
              <a:cs typeface="Times New Roman" panose="02020603050405020304" pitchFamily="18" charset="0"/>
            </a:endParaRPr>
          </a:p>
          <a:p>
            <a:pPr lvl="2">
              <a:lnSpc>
                <a:spcPct val="150000"/>
              </a:lnSpc>
              <a:buFont typeface="Wingdings" panose="05000000000000000000" pitchFamily="2" charset="2"/>
              <a:buChar char="§"/>
            </a:pPr>
            <a:endParaRPr lang="en-US" sz="2000" dirty="0">
              <a:latin typeface="Times New Roman" panose="02020603050405020304" pitchFamily="18" charset="0"/>
              <a:cs typeface="Times New Roman" panose="02020603050405020304" pitchFamily="18" charset="0"/>
            </a:endParaRPr>
          </a:p>
          <a:p>
            <a:pPr lvl="2">
              <a:lnSpc>
                <a:spcPct val="150000"/>
              </a:lnSpc>
              <a:buFont typeface="Wingdings" panose="05000000000000000000" pitchFamily="2" charset="2"/>
              <a:buChar char="§"/>
            </a:pPr>
            <a:endParaRPr lang="en-US" sz="2000" dirty="0">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26B27490-6A6F-8F7A-36BF-64D9294EFFA8}"/>
              </a:ext>
            </a:extLst>
          </p:cNvPr>
          <p:cNvSpPr/>
          <p:nvPr/>
        </p:nvSpPr>
        <p:spPr>
          <a:xfrm>
            <a:off x="1129554" y="1828800"/>
            <a:ext cx="9879758" cy="785308"/>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2800" b="1" u="sng" dirty="0">
                <a:latin typeface="Times New Roman" panose="02020603050405020304" pitchFamily="18" charset="0"/>
                <a:cs typeface="Times New Roman" panose="02020603050405020304" pitchFamily="18" charset="0"/>
              </a:rPr>
              <a:t>Relevant Issues</a:t>
            </a:r>
            <a:endParaRPr lang="en-IN" sz="2800" b="1" u="sng" dirty="0">
              <a:latin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0E6C7D2F-8884-7791-7749-17F0416DE06C}"/>
              </a:ext>
            </a:extLst>
          </p:cNvPr>
          <p:cNvSpPr/>
          <p:nvPr/>
        </p:nvSpPr>
        <p:spPr>
          <a:xfrm>
            <a:off x="1129554" y="3036346"/>
            <a:ext cx="9879758" cy="785308"/>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Whether primary adjustment made with respect to any AY, but made during the period of the relevant PY should be disclosed in Clause 30A?</a:t>
            </a:r>
            <a:endParaRPr lang="en-IN" sz="2400" dirty="0">
              <a:latin typeface="Times New Roman" panose="02020603050405020304" pitchFamily="18"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C0F5C979-A00B-9D40-8A50-8F366F9B82F5}"/>
              </a:ext>
            </a:extLst>
          </p:cNvPr>
          <p:cNvSpPr/>
          <p:nvPr/>
        </p:nvSpPr>
        <p:spPr>
          <a:xfrm>
            <a:off x="1129554" y="4243892"/>
            <a:ext cx="9879758" cy="785308"/>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Whether primary adjustment made by the AO but currently under litigation needs to be disclosed?</a:t>
            </a:r>
            <a:endParaRPr lang="en-IN" sz="2400" dirty="0">
              <a:latin typeface="Times New Roman" panose="02020603050405020304" pitchFamily="18" charset="0"/>
              <a:cs typeface="Times New Roman" panose="02020603050405020304" pitchFamily="18" charset="0"/>
            </a:endParaRPr>
          </a:p>
        </p:txBody>
      </p:sp>
      <p:cxnSp>
        <p:nvCxnSpPr>
          <p:cNvPr id="29" name="Connector: Elbow 28">
            <a:extLst>
              <a:ext uri="{FF2B5EF4-FFF2-40B4-BE49-F238E27FC236}">
                <a16:creationId xmlns:a16="http://schemas.microsoft.com/office/drawing/2014/main" id="{A413CB5B-BCAC-4950-1A1E-DB6CA78300F8}"/>
              </a:ext>
            </a:extLst>
          </p:cNvPr>
          <p:cNvCxnSpPr>
            <a:cxnSpLocks/>
            <a:stCxn id="4" idx="1"/>
          </p:cNvCxnSpPr>
          <p:nvPr/>
        </p:nvCxnSpPr>
        <p:spPr>
          <a:xfrm rot="10800000" flipV="1">
            <a:off x="523876" y="2221454"/>
            <a:ext cx="605679" cy="242585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D80533FB-4D56-7051-D906-F565ED2309ED}"/>
              </a:ext>
            </a:extLst>
          </p:cNvPr>
          <p:cNvCxnSpPr>
            <a:cxnSpLocks/>
            <a:endCxn id="5" idx="1"/>
          </p:cNvCxnSpPr>
          <p:nvPr/>
        </p:nvCxnSpPr>
        <p:spPr>
          <a:xfrm>
            <a:off x="523875" y="3429000"/>
            <a:ext cx="60567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5" name="Straight Arrow Connector 34">
            <a:extLst>
              <a:ext uri="{FF2B5EF4-FFF2-40B4-BE49-F238E27FC236}">
                <a16:creationId xmlns:a16="http://schemas.microsoft.com/office/drawing/2014/main" id="{BD18CAFD-BC21-3332-D37F-E7CDF98F4A83}"/>
              </a:ext>
            </a:extLst>
          </p:cNvPr>
          <p:cNvCxnSpPr>
            <a:cxnSpLocks/>
            <a:endCxn id="6" idx="1"/>
          </p:cNvCxnSpPr>
          <p:nvPr/>
        </p:nvCxnSpPr>
        <p:spPr>
          <a:xfrm flipV="1">
            <a:off x="523875" y="4636546"/>
            <a:ext cx="605679" cy="1075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 name="Title 1">
            <a:extLst>
              <a:ext uri="{FF2B5EF4-FFF2-40B4-BE49-F238E27FC236}">
                <a16:creationId xmlns:a16="http://schemas.microsoft.com/office/drawing/2014/main" id="{17BB4827-C549-9344-49C4-9B4EB5194358}"/>
              </a:ext>
            </a:extLst>
          </p:cNvPr>
          <p:cNvSpPr txBox="1">
            <a:spLocks/>
          </p:cNvSpPr>
          <p:nvPr/>
        </p:nvSpPr>
        <p:spPr>
          <a:xfrm>
            <a:off x="399824" y="485684"/>
            <a:ext cx="11392347" cy="899585"/>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400" dirty="0">
                <a:solidFill>
                  <a:schemeClr val="tx1"/>
                </a:solidFill>
                <a:latin typeface="Times New Roman" panose="02020603050405020304" pitchFamily="18" charset="0"/>
                <a:cs typeface="Times New Roman" panose="02020603050405020304" pitchFamily="18" charset="0"/>
              </a:rPr>
              <a:t>Clause 30A: Primary adjustment to transfer price u/s 92CE(1)</a:t>
            </a:r>
            <a:endParaRPr lang="en-IN" sz="3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10794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BA00F-29FF-B3E1-94C4-43CEC54EA9B6}"/>
              </a:ext>
            </a:extLst>
          </p:cNvPr>
          <p:cNvSpPr>
            <a:spLocks noGrp="1"/>
          </p:cNvSpPr>
          <p:nvPr>
            <p:ph type="title"/>
          </p:nvPr>
        </p:nvSpPr>
        <p:spPr>
          <a:xfrm>
            <a:off x="710005" y="113492"/>
            <a:ext cx="10897495" cy="1499616"/>
          </a:xfrm>
        </p:spPr>
        <p:txBody>
          <a:bodyPr>
            <a:normAutofit/>
          </a:bodyPr>
          <a:lstStyle/>
          <a:p>
            <a:pPr algn="ctr"/>
            <a:r>
              <a:rPr lang="en-US" sz="4000" dirty="0">
                <a:solidFill>
                  <a:schemeClr val="tx1"/>
                </a:solidFill>
                <a:latin typeface="Times New Roman" panose="02020603050405020304" pitchFamily="18" charset="0"/>
                <a:cs typeface="Times New Roman" panose="02020603050405020304" pitchFamily="18" charset="0"/>
              </a:rPr>
              <a:t>Clause 30B: Expenditure incurred exceeding limit u/s 94B(1)</a:t>
            </a:r>
            <a:endParaRPr lang="en-IN" sz="4000" dirty="0">
              <a:solidFill>
                <a:schemeClr val="tx1"/>
              </a:solidFill>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38EE0DA8-A61C-33C8-2390-4F3BB8579869}"/>
              </a:ext>
            </a:extLst>
          </p:cNvPr>
          <p:cNvSpPr/>
          <p:nvPr/>
        </p:nvSpPr>
        <p:spPr>
          <a:xfrm>
            <a:off x="1099431" y="1613108"/>
            <a:ext cx="10165975" cy="1045643"/>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Expenditure by way of interest exceeding more than Rs.1 crore to NR AE or to a lender where AE provides either an implicit or explicit guarantee or deposits of similar amount.</a:t>
            </a:r>
            <a:endParaRPr lang="en-IN" sz="2400" dirty="0">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6FDD2CD8-9F5B-FE0B-702E-79310F6E4B7D}"/>
              </a:ext>
            </a:extLst>
          </p:cNvPr>
          <p:cNvSpPr/>
          <p:nvPr/>
        </p:nvSpPr>
        <p:spPr>
          <a:xfrm>
            <a:off x="1024128" y="3429000"/>
            <a:ext cx="4429641" cy="1045643"/>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just"/>
            <a:r>
              <a:rPr lang="en-US" sz="2400" dirty="0">
                <a:latin typeface="Times New Roman" panose="02020603050405020304" pitchFamily="18" charset="0"/>
                <a:cs typeface="Times New Roman" panose="02020603050405020304" pitchFamily="18" charset="0"/>
              </a:rPr>
              <a:t>Total Interest paid in excess of 30% of EBITDA</a:t>
            </a:r>
            <a:endParaRPr lang="en-IN" sz="2400" dirty="0">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1F6CF38F-26A5-BB01-0EE4-97B7D6D40F89}"/>
              </a:ext>
            </a:extLst>
          </p:cNvPr>
          <p:cNvSpPr/>
          <p:nvPr/>
        </p:nvSpPr>
        <p:spPr>
          <a:xfrm>
            <a:off x="6738232" y="3428999"/>
            <a:ext cx="4527174" cy="1045643"/>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just"/>
            <a:r>
              <a:rPr lang="en-US" sz="2400" dirty="0">
                <a:latin typeface="Times New Roman" panose="02020603050405020304" pitchFamily="18" charset="0"/>
                <a:cs typeface="Times New Roman" panose="02020603050405020304" pitchFamily="18" charset="0"/>
              </a:rPr>
              <a:t>Interest paid or payable to AEs for that previous year</a:t>
            </a:r>
            <a:endParaRPr lang="en-IN" sz="2400" dirty="0">
              <a:latin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3F07D7A6-F1A9-F072-18E6-CF259AECD18C}"/>
              </a:ext>
            </a:extLst>
          </p:cNvPr>
          <p:cNvSpPr/>
          <p:nvPr/>
        </p:nvSpPr>
        <p:spPr>
          <a:xfrm>
            <a:off x="4063162" y="4950131"/>
            <a:ext cx="4238513" cy="43030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Whichever is lower</a:t>
            </a:r>
            <a:endParaRPr lang="en-IN" sz="2400" dirty="0">
              <a:latin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DB799865-126A-6396-F063-01DCF6A871FE}"/>
              </a:ext>
            </a:extLst>
          </p:cNvPr>
          <p:cNvSpPr/>
          <p:nvPr/>
        </p:nvSpPr>
        <p:spPr>
          <a:xfrm>
            <a:off x="2465652" y="5588057"/>
            <a:ext cx="7433533" cy="669127"/>
          </a:xfrm>
          <a:prstGeom prst="rect">
            <a:avLst/>
          </a:prstGeom>
          <a:solidFill>
            <a:schemeClr val="bg1">
              <a:lumMod val="50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Excess Interest- to be disallowed</a:t>
            </a:r>
            <a:endParaRPr lang="en-IN" sz="2400" dirty="0">
              <a:latin typeface="Times New Roman" panose="02020603050405020304" pitchFamily="18" charset="0"/>
              <a:cs typeface="Times New Roman" panose="02020603050405020304" pitchFamily="18" charset="0"/>
            </a:endParaRPr>
          </a:p>
        </p:txBody>
      </p:sp>
      <p:cxnSp>
        <p:nvCxnSpPr>
          <p:cNvPr id="18" name="Straight Arrow Connector 17">
            <a:extLst>
              <a:ext uri="{FF2B5EF4-FFF2-40B4-BE49-F238E27FC236}">
                <a16:creationId xmlns:a16="http://schemas.microsoft.com/office/drawing/2014/main" id="{BB57DCDD-A89F-CABD-E954-CF8EF1AA0EE2}"/>
              </a:ext>
            </a:extLst>
          </p:cNvPr>
          <p:cNvCxnSpPr>
            <a:cxnSpLocks/>
            <a:stCxn id="4" idx="2"/>
            <a:endCxn id="13" idx="0"/>
          </p:cNvCxnSpPr>
          <p:nvPr/>
        </p:nvCxnSpPr>
        <p:spPr>
          <a:xfrm flipH="1">
            <a:off x="3238949" y="2658751"/>
            <a:ext cx="2943470" cy="77024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Straight Arrow Connector 19">
            <a:extLst>
              <a:ext uri="{FF2B5EF4-FFF2-40B4-BE49-F238E27FC236}">
                <a16:creationId xmlns:a16="http://schemas.microsoft.com/office/drawing/2014/main" id="{BE032726-94BB-68A0-A327-A130A00F58F3}"/>
              </a:ext>
            </a:extLst>
          </p:cNvPr>
          <p:cNvCxnSpPr>
            <a:cxnSpLocks/>
            <a:stCxn id="4" idx="2"/>
            <a:endCxn id="14" idx="0"/>
          </p:cNvCxnSpPr>
          <p:nvPr/>
        </p:nvCxnSpPr>
        <p:spPr>
          <a:xfrm>
            <a:off x="6182419" y="2658751"/>
            <a:ext cx="2819400" cy="77024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a:extLst>
              <a:ext uri="{FF2B5EF4-FFF2-40B4-BE49-F238E27FC236}">
                <a16:creationId xmlns:a16="http://schemas.microsoft.com/office/drawing/2014/main" id="{19EFD763-24F5-48DA-7A21-F5EDAB7611FD}"/>
              </a:ext>
            </a:extLst>
          </p:cNvPr>
          <p:cNvCxnSpPr>
            <a:cxnSpLocks/>
            <a:stCxn id="13" idx="2"/>
            <a:endCxn id="15" idx="0"/>
          </p:cNvCxnSpPr>
          <p:nvPr/>
        </p:nvCxnSpPr>
        <p:spPr>
          <a:xfrm>
            <a:off x="3238949" y="4474643"/>
            <a:ext cx="2943470" cy="47548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 name="Straight Arrow Connector 23">
            <a:extLst>
              <a:ext uri="{FF2B5EF4-FFF2-40B4-BE49-F238E27FC236}">
                <a16:creationId xmlns:a16="http://schemas.microsoft.com/office/drawing/2014/main" id="{C410B338-F7E8-0009-514E-1EE60212D812}"/>
              </a:ext>
            </a:extLst>
          </p:cNvPr>
          <p:cNvCxnSpPr>
            <a:cxnSpLocks/>
            <a:stCxn id="14" idx="2"/>
            <a:endCxn id="15" idx="0"/>
          </p:cNvCxnSpPr>
          <p:nvPr/>
        </p:nvCxnSpPr>
        <p:spPr>
          <a:xfrm flipH="1">
            <a:off x="6182419" y="4474642"/>
            <a:ext cx="2819400" cy="47548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a:extLst>
              <a:ext uri="{FF2B5EF4-FFF2-40B4-BE49-F238E27FC236}">
                <a16:creationId xmlns:a16="http://schemas.microsoft.com/office/drawing/2014/main" id="{0A99B1A0-0B6D-BAC2-C505-FD2F89455261}"/>
              </a:ext>
            </a:extLst>
          </p:cNvPr>
          <p:cNvCxnSpPr>
            <a:cxnSpLocks/>
            <a:stCxn id="15" idx="2"/>
          </p:cNvCxnSpPr>
          <p:nvPr/>
        </p:nvCxnSpPr>
        <p:spPr>
          <a:xfrm>
            <a:off x="6182419" y="5380436"/>
            <a:ext cx="0" cy="22322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43917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B1E3E-F689-A95D-9024-C4C781630679}"/>
              </a:ext>
            </a:extLst>
          </p:cNvPr>
          <p:cNvSpPr>
            <a:spLocks noGrp="1"/>
          </p:cNvSpPr>
          <p:nvPr>
            <p:ph type="title"/>
          </p:nvPr>
        </p:nvSpPr>
        <p:spPr>
          <a:xfrm>
            <a:off x="1183946" y="585216"/>
            <a:ext cx="10540548" cy="1499616"/>
          </a:xfrm>
        </p:spPr>
        <p:txBody>
          <a:bodyPr>
            <a:normAutofit/>
          </a:bodyPr>
          <a:lstStyle/>
          <a:p>
            <a:pPr algn="ctr"/>
            <a:r>
              <a:rPr lang="en-US" sz="4000" b="1" dirty="0">
                <a:latin typeface="Times New Roman" panose="02020603050405020304" pitchFamily="18" charset="0"/>
                <a:cs typeface="Times New Roman" panose="02020603050405020304" pitchFamily="18" charset="0"/>
              </a:rPr>
              <a:t>CLAUSES OF FORM 3CD</a:t>
            </a:r>
            <a:endParaRPr lang="en-IN"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D933C16-2479-3E6F-0566-F926E75B1837}"/>
              </a:ext>
            </a:extLst>
          </p:cNvPr>
          <p:cNvSpPr>
            <a:spLocks noGrp="1"/>
          </p:cNvSpPr>
          <p:nvPr>
            <p:ph idx="1"/>
          </p:nvPr>
        </p:nvSpPr>
        <p:spPr>
          <a:xfrm>
            <a:off x="688092" y="2160589"/>
            <a:ext cx="8596668" cy="3880773"/>
          </a:xfrm>
        </p:spPr>
        <p:txBody>
          <a:bodyPr>
            <a:normAutofit/>
          </a:bodyPr>
          <a:lstStyle/>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IN" dirty="0">
              <a:latin typeface="Times New Roman" panose="02020603050405020304" pitchFamily="18" charset="0"/>
              <a:cs typeface="Times New Roman" panose="02020603050405020304" pitchFamily="18" charset="0"/>
            </a:endParaRPr>
          </a:p>
          <a:p>
            <a:pPr marL="0" indent="0">
              <a:buNone/>
            </a:pPr>
            <a:endParaRPr lang="en-IN" dirty="0">
              <a:latin typeface="Times New Roman" panose="02020603050405020304" pitchFamily="18" charset="0"/>
              <a:cs typeface="Times New Roman" panose="02020603050405020304" pitchFamily="18" charset="0"/>
            </a:endParaRPr>
          </a:p>
          <a:p>
            <a:pPr marL="0" indent="0">
              <a:buNone/>
            </a:pPr>
            <a:endParaRPr lang="en-IN" dirty="0">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C613786C-17C1-E405-8700-BE5DF56B94CE}"/>
              </a:ext>
            </a:extLst>
          </p:cNvPr>
          <p:cNvSpPr/>
          <p:nvPr/>
        </p:nvSpPr>
        <p:spPr>
          <a:xfrm>
            <a:off x="2271325" y="1689741"/>
            <a:ext cx="8108303" cy="587829"/>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Clauses in Form 3CD</a:t>
            </a:r>
            <a:endParaRPr lang="en-IN"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8" name="Rectangle: Rounded Corners 7">
            <a:extLst>
              <a:ext uri="{FF2B5EF4-FFF2-40B4-BE49-F238E27FC236}">
                <a16:creationId xmlns:a16="http://schemas.microsoft.com/office/drawing/2014/main" id="{B96646D9-9D6E-42BA-EF69-1D1D2B35F18D}"/>
              </a:ext>
            </a:extLst>
          </p:cNvPr>
          <p:cNvSpPr/>
          <p:nvPr/>
        </p:nvSpPr>
        <p:spPr>
          <a:xfrm>
            <a:off x="8869326" y="3352799"/>
            <a:ext cx="2855168" cy="2142931"/>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Part B- Disclosures of specified transactions.</a:t>
            </a:r>
          </a:p>
          <a:p>
            <a:pPr algn="ctr"/>
            <a:r>
              <a:rPr lang="en-US"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(Clause 9-44)</a:t>
            </a:r>
            <a:endParaRPr lang="en-IN"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9" name="Rectangle: Rounded Corners 8">
            <a:extLst>
              <a:ext uri="{FF2B5EF4-FFF2-40B4-BE49-F238E27FC236}">
                <a16:creationId xmlns:a16="http://schemas.microsoft.com/office/drawing/2014/main" id="{97D11C1E-D1CB-21B6-2A9F-BA959E337DFC}"/>
              </a:ext>
            </a:extLst>
          </p:cNvPr>
          <p:cNvSpPr/>
          <p:nvPr/>
        </p:nvSpPr>
        <p:spPr>
          <a:xfrm>
            <a:off x="843741" y="3349209"/>
            <a:ext cx="2855168" cy="2142931"/>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Part A- General Information </a:t>
            </a:r>
          </a:p>
          <a:p>
            <a:pPr algn="ctr"/>
            <a:r>
              <a:rPr lang="en-US"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(Clause 1-8)</a:t>
            </a:r>
            <a:endParaRPr lang="en-IN"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cxnSp>
        <p:nvCxnSpPr>
          <p:cNvPr id="12" name="Connector: Elbow 11">
            <a:extLst>
              <a:ext uri="{FF2B5EF4-FFF2-40B4-BE49-F238E27FC236}">
                <a16:creationId xmlns:a16="http://schemas.microsoft.com/office/drawing/2014/main" id="{6BD3FE74-424B-A752-D5B8-378ECF4BA01B}"/>
              </a:ext>
            </a:extLst>
          </p:cNvPr>
          <p:cNvCxnSpPr>
            <a:stCxn id="4" idx="2"/>
            <a:endCxn id="9" idx="0"/>
          </p:cNvCxnSpPr>
          <p:nvPr/>
        </p:nvCxnSpPr>
        <p:spPr>
          <a:xfrm rot="5400000">
            <a:off x="3762582" y="786313"/>
            <a:ext cx="1071639" cy="405415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onnector: Elbow 15">
            <a:extLst>
              <a:ext uri="{FF2B5EF4-FFF2-40B4-BE49-F238E27FC236}">
                <a16:creationId xmlns:a16="http://schemas.microsoft.com/office/drawing/2014/main" id="{2A705FDD-24D5-6D0E-4E71-D85A5DECBA8A}"/>
              </a:ext>
            </a:extLst>
          </p:cNvPr>
          <p:cNvCxnSpPr>
            <a:stCxn id="4" idx="2"/>
            <a:endCxn id="8" idx="0"/>
          </p:cNvCxnSpPr>
          <p:nvPr/>
        </p:nvCxnSpPr>
        <p:spPr>
          <a:xfrm rot="16200000" flipH="1">
            <a:off x="7773579" y="829467"/>
            <a:ext cx="1075229" cy="3971433"/>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91417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BA00F-29FF-B3E1-94C4-43CEC54EA9B6}"/>
              </a:ext>
            </a:extLst>
          </p:cNvPr>
          <p:cNvSpPr>
            <a:spLocks noGrp="1"/>
          </p:cNvSpPr>
          <p:nvPr>
            <p:ph type="title"/>
          </p:nvPr>
        </p:nvSpPr>
        <p:spPr>
          <a:xfrm>
            <a:off x="727735" y="278863"/>
            <a:ext cx="10736530" cy="1320800"/>
          </a:xfrm>
        </p:spPr>
        <p:txBody>
          <a:bodyPr>
            <a:normAutofit/>
          </a:bodyPr>
          <a:lstStyle/>
          <a:p>
            <a:pPr algn="ctr"/>
            <a:r>
              <a:rPr lang="en-US" sz="4000" dirty="0">
                <a:solidFill>
                  <a:schemeClr val="tx1"/>
                </a:solidFill>
                <a:latin typeface="Times New Roman" panose="02020603050405020304" pitchFamily="18" charset="0"/>
                <a:cs typeface="Times New Roman" panose="02020603050405020304" pitchFamily="18" charset="0"/>
              </a:rPr>
              <a:t>Clause 30C: I</a:t>
            </a:r>
            <a:r>
              <a:rPr lang="fr-FR" sz="4000" dirty="0">
                <a:solidFill>
                  <a:schemeClr val="tx1"/>
                </a:solidFill>
                <a:latin typeface="Times New Roman" panose="02020603050405020304" pitchFamily="18" charset="0"/>
                <a:cs typeface="Times New Roman" panose="02020603050405020304" pitchFamily="18" charset="0"/>
              </a:rPr>
              <a:t>mpermissible avoidance arrangement (GAAR) u/s 96</a:t>
            </a:r>
            <a:endParaRPr lang="en-IN" sz="4000" dirty="0">
              <a:solidFill>
                <a:schemeClr val="tx1"/>
              </a:solidFill>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38EE0DA8-A61C-33C8-2390-4F3BB8579869}"/>
              </a:ext>
            </a:extLst>
          </p:cNvPr>
          <p:cNvSpPr/>
          <p:nvPr/>
        </p:nvSpPr>
        <p:spPr>
          <a:xfrm>
            <a:off x="1025025" y="1659906"/>
            <a:ext cx="10165975" cy="1045643"/>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Whether the assessee has entered into an impermissible avoidance arrangement? </a:t>
            </a:r>
          </a:p>
          <a:p>
            <a:pPr algn="ctr"/>
            <a:r>
              <a:rPr lang="en-US" sz="2400" dirty="0">
                <a:latin typeface="Times New Roman" panose="02020603050405020304" pitchFamily="18" charset="0"/>
                <a:cs typeface="Times New Roman" panose="02020603050405020304" pitchFamily="18" charset="0"/>
              </a:rPr>
              <a:t>If yes, the following disclosures shall be made:</a:t>
            </a:r>
            <a:endParaRPr lang="en-IN" sz="2400" dirty="0">
              <a:latin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3F07D7A6-F1A9-F072-18E6-CF259AECD18C}"/>
              </a:ext>
            </a:extLst>
          </p:cNvPr>
          <p:cNvSpPr/>
          <p:nvPr/>
        </p:nvSpPr>
        <p:spPr>
          <a:xfrm>
            <a:off x="957431" y="3466651"/>
            <a:ext cx="10197533" cy="69978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Nature of impermissible avoidance agreement</a:t>
            </a:r>
            <a:endParaRPr lang="en-IN" sz="2400" dirty="0">
              <a:latin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DB799865-126A-6396-F063-01DCF6A871FE}"/>
              </a:ext>
            </a:extLst>
          </p:cNvPr>
          <p:cNvSpPr/>
          <p:nvPr/>
        </p:nvSpPr>
        <p:spPr>
          <a:xfrm>
            <a:off x="957431" y="4820502"/>
            <a:ext cx="10197534" cy="893962"/>
          </a:xfrm>
          <a:prstGeom prst="rect">
            <a:avLst/>
          </a:prstGeom>
          <a:solidFill>
            <a:schemeClr val="bg1">
              <a:lumMod val="65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Amount of tax benefit in the PY arising, in aggregate, to all the parties to the arrangement</a:t>
            </a:r>
            <a:endParaRPr lang="en-IN" sz="2400" dirty="0">
              <a:latin typeface="Times New Roman" panose="02020603050405020304" pitchFamily="18" charset="0"/>
              <a:cs typeface="Times New Roman" panose="02020603050405020304" pitchFamily="18" charset="0"/>
            </a:endParaRPr>
          </a:p>
        </p:txBody>
      </p:sp>
      <p:cxnSp>
        <p:nvCxnSpPr>
          <p:cNvPr id="22" name="Straight Arrow Connector 21">
            <a:extLst>
              <a:ext uri="{FF2B5EF4-FFF2-40B4-BE49-F238E27FC236}">
                <a16:creationId xmlns:a16="http://schemas.microsoft.com/office/drawing/2014/main" id="{19EFD763-24F5-48DA-7A21-F5EDAB7611FD}"/>
              </a:ext>
            </a:extLst>
          </p:cNvPr>
          <p:cNvCxnSpPr>
            <a:cxnSpLocks/>
          </p:cNvCxnSpPr>
          <p:nvPr/>
        </p:nvCxnSpPr>
        <p:spPr>
          <a:xfrm>
            <a:off x="6096000" y="2705549"/>
            <a:ext cx="12012" cy="72345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a:extLst>
              <a:ext uri="{FF2B5EF4-FFF2-40B4-BE49-F238E27FC236}">
                <a16:creationId xmlns:a16="http://schemas.microsoft.com/office/drawing/2014/main" id="{0A99B1A0-0B6D-BAC2-C505-FD2F89455261}"/>
              </a:ext>
            </a:extLst>
          </p:cNvPr>
          <p:cNvCxnSpPr>
            <a:cxnSpLocks/>
          </p:cNvCxnSpPr>
          <p:nvPr/>
        </p:nvCxnSpPr>
        <p:spPr>
          <a:xfrm>
            <a:off x="6108012" y="4120717"/>
            <a:ext cx="0" cy="69978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3114876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92C93-57BE-5F11-D100-F5E8C28C88AE}"/>
              </a:ext>
            </a:extLst>
          </p:cNvPr>
          <p:cNvSpPr>
            <a:spLocks noGrp="1"/>
          </p:cNvSpPr>
          <p:nvPr>
            <p:ph type="title"/>
          </p:nvPr>
        </p:nvSpPr>
        <p:spPr>
          <a:xfrm>
            <a:off x="889298" y="189769"/>
            <a:ext cx="10413403" cy="595174"/>
          </a:xfrm>
        </p:spPr>
        <p:txBody>
          <a:bodyPr>
            <a:normAutofit fontScale="90000"/>
          </a:bodyPr>
          <a:lstStyle/>
          <a:p>
            <a:pPr algn="ctr"/>
            <a:r>
              <a:rPr lang="en-US" dirty="0">
                <a:solidFill>
                  <a:schemeClr val="tx1"/>
                </a:solidFill>
                <a:latin typeface="Times New Roman" panose="02020603050405020304" pitchFamily="18" charset="0"/>
                <a:cs typeface="Times New Roman" panose="02020603050405020304" pitchFamily="18" charset="0"/>
              </a:rPr>
              <a:t>Clause 42: Information pertaining to Form 61/61A/61B</a:t>
            </a:r>
            <a:endParaRPr lang="en-IN" dirty="0">
              <a:solidFill>
                <a:schemeClr val="tx1"/>
              </a:solidFill>
              <a:latin typeface="Times New Roman" panose="02020603050405020304" pitchFamily="18" charset="0"/>
              <a:cs typeface="Times New Roman" panose="02020603050405020304" pitchFamily="18" charset="0"/>
            </a:endParaRPr>
          </a:p>
        </p:txBody>
      </p:sp>
      <p:sp>
        <p:nvSpPr>
          <p:cNvPr id="6" name="Content Placeholder 5">
            <a:extLst>
              <a:ext uri="{FF2B5EF4-FFF2-40B4-BE49-F238E27FC236}">
                <a16:creationId xmlns:a16="http://schemas.microsoft.com/office/drawing/2014/main" id="{02FCF50E-EA3B-6E94-FF9C-BF922EFBA1A1}"/>
              </a:ext>
            </a:extLst>
          </p:cNvPr>
          <p:cNvSpPr>
            <a:spLocks noGrp="1"/>
          </p:cNvSpPr>
          <p:nvPr>
            <p:ph idx="1"/>
          </p:nvPr>
        </p:nvSpPr>
        <p:spPr>
          <a:xfrm>
            <a:off x="308383" y="839096"/>
            <a:ext cx="11575229" cy="4936374"/>
          </a:xfrm>
        </p:spPr>
        <p:txBody>
          <a:bodyPr>
            <a:normAutofit/>
          </a:bodyPr>
          <a:lstStyle/>
          <a:p>
            <a:pPr algn="just"/>
            <a:r>
              <a:rPr lang="en-US" sz="2400" dirty="0">
                <a:latin typeface="Times New Roman" panose="02020603050405020304" pitchFamily="18" charset="0"/>
                <a:cs typeface="Times New Roman" panose="02020603050405020304" pitchFamily="18" charset="0"/>
              </a:rPr>
              <a:t>Details of statements furnished in Form No.61,Form No 61A or Form No 61B to be disclosed under this clause.</a:t>
            </a:r>
            <a:endParaRPr lang="en-IN" sz="2400" dirty="0">
              <a:latin typeface="Times New Roman" panose="02020603050405020304" pitchFamily="18" charset="0"/>
              <a:cs typeface="Times New Roman" panose="02020603050405020304" pitchFamily="18" charset="0"/>
            </a:endParaRPr>
          </a:p>
        </p:txBody>
      </p:sp>
      <p:graphicFrame>
        <p:nvGraphicFramePr>
          <p:cNvPr id="3" name="Table 4">
            <a:extLst>
              <a:ext uri="{FF2B5EF4-FFF2-40B4-BE49-F238E27FC236}">
                <a16:creationId xmlns:a16="http://schemas.microsoft.com/office/drawing/2014/main" id="{0704D147-AA45-7B6A-077E-979EA233A78C}"/>
              </a:ext>
            </a:extLst>
          </p:cNvPr>
          <p:cNvGraphicFramePr>
            <a:graphicFrameLocks noGrp="1"/>
          </p:cNvGraphicFramePr>
          <p:nvPr>
            <p:extLst>
              <p:ext uri="{D42A27DB-BD31-4B8C-83A1-F6EECF244321}">
                <p14:modId xmlns:p14="http://schemas.microsoft.com/office/powerpoint/2010/main" val="175508703"/>
              </p:ext>
            </p:extLst>
          </p:nvPr>
        </p:nvGraphicFramePr>
        <p:xfrm>
          <a:off x="391807" y="1753337"/>
          <a:ext cx="11408380" cy="4617307"/>
        </p:xfrm>
        <a:graphic>
          <a:graphicData uri="http://schemas.openxmlformats.org/drawingml/2006/table">
            <a:tbl>
              <a:tblPr firstRow="1" bandRow="1">
                <a:tableStyleId>{7DF18680-E054-41AD-8BC1-D1AEF772440D}</a:tableStyleId>
              </a:tblPr>
              <a:tblGrid>
                <a:gridCol w="951947">
                  <a:extLst>
                    <a:ext uri="{9D8B030D-6E8A-4147-A177-3AD203B41FA5}">
                      <a16:colId xmlns:a16="http://schemas.microsoft.com/office/drawing/2014/main" val="967996525"/>
                    </a:ext>
                  </a:extLst>
                </a:gridCol>
                <a:gridCol w="5884433">
                  <a:extLst>
                    <a:ext uri="{9D8B030D-6E8A-4147-A177-3AD203B41FA5}">
                      <a16:colId xmlns:a16="http://schemas.microsoft.com/office/drawing/2014/main" val="1353090896"/>
                    </a:ext>
                  </a:extLst>
                </a:gridCol>
                <a:gridCol w="4572000">
                  <a:extLst>
                    <a:ext uri="{9D8B030D-6E8A-4147-A177-3AD203B41FA5}">
                      <a16:colId xmlns:a16="http://schemas.microsoft.com/office/drawing/2014/main" val="3110937401"/>
                    </a:ext>
                  </a:extLst>
                </a:gridCol>
              </a:tblGrid>
              <a:tr h="854246">
                <a:tc>
                  <a:txBody>
                    <a:bodyPr/>
                    <a:lstStyle/>
                    <a:p>
                      <a:pPr algn="ctr"/>
                      <a:r>
                        <a:rPr lang="en-US" sz="2300" dirty="0">
                          <a:latin typeface="Times New Roman" panose="02020603050405020304" pitchFamily="18" charset="0"/>
                          <a:cs typeface="Times New Roman" panose="02020603050405020304" pitchFamily="18" charset="0"/>
                        </a:rPr>
                        <a:t>Form No.</a:t>
                      </a:r>
                      <a:endParaRPr lang="en-IN" sz="2300" dirty="0">
                        <a:latin typeface="Times New Roman" panose="02020603050405020304" pitchFamily="18" charset="0"/>
                        <a:cs typeface="Times New Roman" panose="02020603050405020304" pitchFamily="18" charset="0"/>
                      </a:endParaRPr>
                    </a:p>
                  </a:txBody>
                  <a:tcPr>
                    <a:solidFill>
                      <a:schemeClr val="tx2">
                        <a:lumMod val="60000"/>
                        <a:lumOff val="40000"/>
                      </a:schemeClr>
                    </a:solidFill>
                  </a:tcPr>
                </a:tc>
                <a:tc>
                  <a:txBody>
                    <a:bodyPr/>
                    <a:lstStyle/>
                    <a:p>
                      <a:pPr algn="ctr"/>
                      <a:r>
                        <a:rPr lang="en-US" sz="2300" dirty="0">
                          <a:latin typeface="Times New Roman" panose="02020603050405020304" pitchFamily="18" charset="0"/>
                          <a:cs typeface="Times New Roman" panose="02020603050405020304" pitchFamily="18" charset="0"/>
                        </a:rPr>
                        <a:t>Due Date</a:t>
                      </a:r>
                      <a:endParaRPr lang="en-IN" sz="2300" dirty="0">
                        <a:latin typeface="Times New Roman" panose="02020603050405020304" pitchFamily="18" charset="0"/>
                        <a:cs typeface="Times New Roman" panose="02020603050405020304" pitchFamily="18" charset="0"/>
                      </a:endParaRPr>
                    </a:p>
                  </a:txBody>
                  <a:tcPr>
                    <a:solidFill>
                      <a:schemeClr val="tx2">
                        <a:lumMod val="60000"/>
                        <a:lumOff val="40000"/>
                      </a:schemeClr>
                    </a:solidFill>
                  </a:tcPr>
                </a:tc>
                <a:tc>
                  <a:txBody>
                    <a:bodyPr/>
                    <a:lstStyle/>
                    <a:p>
                      <a:pPr algn="ctr"/>
                      <a:r>
                        <a:rPr lang="en-US" sz="2300" dirty="0">
                          <a:latin typeface="Times New Roman" panose="02020603050405020304" pitchFamily="18" charset="0"/>
                          <a:cs typeface="Times New Roman" panose="02020603050405020304" pitchFamily="18" charset="0"/>
                        </a:rPr>
                        <a:t>Applicability</a:t>
                      </a:r>
                      <a:endParaRPr lang="en-IN" sz="2300" dirty="0">
                        <a:latin typeface="Times New Roman" panose="02020603050405020304" pitchFamily="18" charset="0"/>
                        <a:cs typeface="Times New Roman" panose="02020603050405020304" pitchFamily="18" charset="0"/>
                      </a:endParaRPr>
                    </a:p>
                  </a:txBody>
                  <a:tcPr>
                    <a:solidFill>
                      <a:schemeClr val="tx2">
                        <a:lumMod val="60000"/>
                        <a:lumOff val="40000"/>
                      </a:schemeClr>
                    </a:solidFill>
                  </a:tcPr>
                </a:tc>
                <a:extLst>
                  <a:ext uri="{0D108BD9-81ED-4DB2-BD59-A6C34878D82A}">
                    <a16:rowId xmlns:a16="http://schemas.microsoft.com/office/drawing/2014/main" val="3806168939"/>
                  </a:ext>
                </a:extLst>
              </a:tr>
              <a:tr h="1993240">
                <a:tc>
                  <a:txBody>
                    <a:bodyPr/>
                    <a:lstStyle/>
                    <a:p>
                      <a:r>
                        <a:rPr lang="en-US" sz="2300" dirty="0">
                          <a:latin typeface="Times New Roman" panose="02020603050405020304" pitchFamily="18" charset="0"/>
                          <a:cs typeface="Times New Roman" panose="02020603050405020304" pitchFamily="18" charset="0"/>
                        </a:rPr>
                        <a:t>61</a:t>
                      </a:r>
                      <a:endParaRPr lang="en-IN" sz="2300" dirty="0">
                        <a:latin typeface="Times New Roman" panose="02020603050405020304" pitchFamily="18" charset="0"/>
                        <a:cs typeface="Times New Roman" panose="02020603050405020304" pitchFamily="18" charset="0"/>
                      </a:endParaRPr>
                    </a:p>
                  </a:txBody>
                  <a:tcPr/>
                </a:tc>
                <a:tc>
                  <a:txBody>
                    <a:bodyPr/>
                    <a:lstStyle/>
                    <a:p>
                      <a:pPr algn="just"/>
                      <a:r>
                        <a:rPr lang="en-US" sz="2300" dirty="0">
                          <a:latin typeface="Times New Roman" panose="02020603050405020304" pitchFamily="18" charset="0"/>
                          <a:cs typeface="Times New Roman" panose="02020603050405020304" pitchFamily="18" charset="0"/>
                        </a:rPr>
                        <a:t>31st October where declarations in Form No. 60 have been received before 30 September; and by 30th April where declarations in Form No. 60 have been received by 31st March of the immediately preceding financial year.</a:t>
                      </a:r>
                      <a:endParaRPr lang="en-IN" sz="2300" dirty="0">
                        <a:latin typeface="Times New Roman" panose="02020603050405020304" pitchFamily="18" charset="0"/>
                        <a:cs typeface="Times New Roman" panose="02020603050405020304" pitchFamily="18" charset="0"/>
                      </a:endParaRPr>
                    </a:p>
                  </a:txBody>
                  <a:tcPr/>
                </a:tc>
                <a:tc>
                  <a:txBody>
                    <a:bodyPr/>
                    <a:lstStyle/>
                    <a:p>
                      <a:pPr algn="just"/>
                      <a:r>
                        <a:rPr lang="en-US" sz="2300" dirty="0">
                          <a:latin typeface="Times New Roman" panose="02020603050405020304" pitchFamily="18" charset="0"/>
                          <a:cs typeface="Times New Roman" panose="02020603050405020304" pitchFamily="18" charset="0"/>
                        </a:rPr>
                        <a:t>Form No. 61 is to be filed by specified persons who have received any declaration in Form No. 60.</a:t>
                      </a:r>
                      <a:endParaRPr lang="en-IN" sz="23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313733171"/>
                  </a:ext>
                </a:extLst>
              </a:tr>
              <a:tr h="915575">
                <a:tc>
                  <a:txBody>
                    <a:bodyPr/>
                    <a:lstStyle/>
                    <a:p>
                      <a:r>
                        <a:rPr lang="en-US" sz="2300" dirty="0">
                          <a:latin typeface="Times New Roman" panose="02020603050405020304" pitchFamily="18" charset="0"/>
                          <a:cs typeface="Times New Roman" panose="02020603050405020304" pitchFamily="18" charset="0"/>
                        </a:rPr>
                        <a:t>61A</a:t>
                      </a:r>
                      <a:endParaRPr lang="en-IN" sz="2300" dirty="0">
                        <a:latin typeface="Times New Roman" panose="02020603050405020304" pitchFamily="18" charset="0"/>
                        <a:cs typeface="Times New Roman" panose="02020603050405020304" pitchFamily="18" charset="0"/>
                      </a:endParaRPr>
                    </a:p>
                  </a:txBody>
                  <a:tcPr/>
                </a:tc>
                <a:tc>
                  <a:txBody>
                    <a:bodyPr/>
                    <a:lstStyle/>
                    <a:p>
                      <a:pPr algn="just"/>
                      <a:r>
                        <a:rPr lang="en-US" sz="2300" dirty="0">
                          <a:latin typeface="Times New Roman" panose="02020603050405020304" pitchFamily="18" charset="0"/>
                          <a:cs typeface="Times New Roman" panose="02020603050405020304" pitchFamily="18" charset="0"/>
                        </a:rPr>
                        <a:t>31st May of the immediately following financial year</a:t>
                      </a:r>
                      <a:endParaRPr lang="en-IN" sz="2300" dirty="0">
                        <a:latin typeface="Times New Roman" panose="02020603050405020304" pitchFamily="18" charset="0"/>
                        <a:cs typeface="Times New Roman" panose="02020603050405020304" pitchFamily="18" charset="0"/>
                      </a:endParaRPr>
                    </a:p>
                  </a:txBody>
                  <a:tcPr/>
                </a:tc>
                <a:tc>
                  <a:txBody>
                    <a:bodyPr/>
                    <a:lstStyle/>
                    <a:p>
                      <a:pPr algn="just"/>
                      <a:r>
                        <a:rPr lang="en-US" sz="2300" dirty="0">
                          <a:latin typeface="Times New Roman" panose="02020603050405020304" pitchFamily="18" charset="0"/>
                          <a:cs typeface="Times New Roman" panose="02020603050405020304" pitchFamily="18" charset="0"/>
                        </a:rPr>
                        <a:t>To be filed by persons mentioned in Rule 114E(2) required to file SFT</a:t>
                      </a:r>
                      <a:endParaRPr lang="en-IN" sz="23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828184876"/>
                  </a:ext>
                </a:extLst>
              </a:tr>
              <a:tr h="854246">
                <a:tc>
                  <a:txBody>
                    <a:bodyPr/>
                    <a:lstStyle/>
                    <a:p>
                      <a:r>
                        <a:rPr lang="en-US" sz="2300" dirty="0">
                          <a:latin typeface="Times New Roman" panose="02020603050405020304" pitchFamily="18" charset="0"/>
                          <a:cs typeface="Times New Roman" panose="02020603050405020304" pitchFamily="18" charset="0"/>
                        </a:rPr>
                        <a:t>61B</a:t>
                      </a:r>
                      <a:endParaRPr lang="en-IN" sz="2300" dirty="0">
                        <a:latin typeface="Times New Roman" panose="02020603050405020304" pitchFamily="18" charset="0"/>
                        <a:cs typeface="Times New Roman" panose="02020603050405020304" pitchFamily="18" charset="0"/>
                      </a:endParaRPr>
                    </a:p>
                  </a:txBody>
                  <a:tcPr/>
                </a:tc>
                <a:tc>
                  <a:txBody>
                    <a:bodyPr/>
                    <a:lstStyle/>
                    <a:p>
                      <a:pPr algn="just"/>
                      <a:r>
                        <a:rPr lang="en-US" sz="2300" dirty="0">
                          <a:latin typeface="Times New Roman" panose="02020603050405020304" pitchFamily="18" charset="0"/>
                          <a:cs typeface="Times New Roman" panose="02020603050405020304" pitchFamily="18" charset="0"/>
                        </a:rPr>
                        <a:t>31st May of the immediately following financial year</a:t>
                      </a:r>
                      <a:endParaRPr lang="en-IN" sz="2300" dirty="0">
                        <a:latin typeface="Times New Roman" panose="02020603050405020304" pitchFamily="18" charset="0"/>
                        <a:cs typeface="Times New Roman" panose="02020603050405020304" pitchFamily="18" charset="0"/>
                      </a:endParaRPr>
                    </a:p>
                  </a:txBody>
                  <a:tcPr/>
                </a:tc>
                <a:tc>
                  <a:txBody>
                    <a:bodyPr/>
                    <a:lstStyle/>
                    <a:p>
                      <a:pPr algn="just"/>
                      <a:r>
                        <a:rPr lang="en-US" sz="2300" dirty="0">
                          <a:latin typeface="Times New Roman" panose="02020603050405020304" pitchFamily="18" charset="0"/>
                          <a:cs typeface="Times New Roman" panose="02020603050405020304" pitchFamily="18" charset="0"/>
                        </a:rPr>
                        <a:t>For reporting information under Rule114F,114G,114H</a:t>
                      </a:r>
                      <a:endParaRPr lang="en-IN" sz="23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78191154"/>
                  </a:ext>
                </a:extLst>
              </a:tr>
            </a:tbl>
          </a:graphicData>
        </a:graphic>
      </p:graphicFrame>
    </p:spTree>
    <p:extLst>
      <p:ext uri="{BB962C8B-B14F-4D97-AF65-F5344CB8AC3E}">
        <p14:creationId xmlns:p14="http://schemas.microsoft.com/office/powerpoint/2010/main" val="41494598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92C93-57BE-5F11-D100-F5E8C28C88AE}"/>
              </a:ext>
            </a:extLst>
          </p:cNvPr>
          <p:cNvSpPr>
            <a:spLocks noGrp="1"/>
          </p:cNvSpPr>
          <p:nvPr>
            <p:ph type="title"/>
          </p:nvPr>
        </p:nvSpPr>
        <p:spPr>
          <a:xfrm>
            <a:off x="1640156" y="197755"/>
            <a:ext cx="8911687" cy="1280890"/>
          </a:xfrm>
        </p:spPr>
        <p:txBody>
          <a:bodyPr/>
          <a:lstStyle/>
          <a:p>
            <a:pPr algn="ctr"/>
            <a:r>
              <a:rPr lang="en-US" dirty="0">
                <a:solidFill>
                  <a:schemeClr val="tx1"/>
                </a:solidFill>
                <a:latin typeface="Times New Roman" panose="02020603050405020304" pitchFamily="18" charset="0"/>
                <a:cs typeface="Times New Roman" panose="02020603050405020304" pitchFamily="18" charset="0"/>
              </a:rPr>
              <a:t>Clause 43: Details of Report u/s 286(2)</a:t>
            </a:r>
            <a:r>
              <a:rPr lang="en-US" dirty="0">
                <a:latin typeface="Times New Roman" panose="02020603050405020304" pitchFamily="18" charset="0"/>
                <a:cs typeface="Times New Roman" panose="02020603050405020304" pitchFamily="18" charset="0"/>
              </a:rPr>
              <a:t> </a:t>
            </a:r>
            <a:endParaRPr lang="en-IN" dirty="0">
              <a:latin typeface="Times New Roman" panose="02020603050405020304" pitchFamily="18" charset="0"/>
              <a:cs typeface="Times New Roman" panose="02020603050405020304" pitchFamily="18" charset="0"/>
            </a:endParaRPr>
          </a:p>
        </p:txBody>
      </p:sp>
      <p:sp>
        <p:nvSpPr>
          <p:cNvPr id="6" name="Content Placeholder 5">
            <a:extLst>
              <a:ext uri="{FF2B5EF4-FFF2-40B4-BE49-F238E27FC236}">
                <a16:creationId xmlns:a16="http://schemas.microsoft.com/office/drawing/2014/main" id="{02FCF50E-EA3B-6E94-FF9C-BF922EFBA1A1}"/>
              </a:ext>
            </a:extLst>
          </p:cNvPr>
          <p:cNvSpPr>
            <a:spLocks noGrp="1"/>
          </p:cNvSpPr>
          <p:nvPr>
            <p:ph idx="1"/>
          </p:nvPr>
        </p:nvSpPr>
        <p:spPr>
          <a:xfrm>
            <a:off x="387276" y="968188"/>
            <a:ext cx="11349318" cy="5809130"/>
          </a:xfrm>
        </p:spPr>
        <p:txBody>
          <a:bodyPr>
            <a:noAutofit/>
          </a:bodyPr>
          <a:lstStyle/>
          <a:p>
            <a:pPr algn="just"/>
            <a:r>
              <a:rPr lang="en-US" sz="2300" dirty="0">
                <a:latin typeface="Times New Roman" panose="02020603050405020304" pitchFamily="18" charset="0"/>
                <a:cs typeface="Times New Roman" panose="02020603050405020304" pitchFamily="18" charset="0"/>
              </a:rPr>
              <a:t>Whether the assessee or its parent entity or alternate reporting entity is liable to furnish the report as referred to in sub-section (2) of section 286 Form No 3CEAC:</a:t>
            </a:r>
          </a:p>
          <a:p>
            <a:pPr algn="just"/>
            <a:r>
              <a:rPr lang="en-US" sz="2300" dirty="0">
                <a:latin typeface="Times New Roman" panose="02020603050405020304" pitchFamily="18" charset="0"/>
                <a:cs typeface="Times New Roman" panose="02020603050405020304" pitchFamily="18" charset="0"/>
              </a:rPr>
              <a:t>Section 286 deals with filing of Country by Country Report by ‘international group’.</a:t>
            </a:r>
            <a:endParaRPr lang="en-IN" sz="2300" dirty="0">
              <a:latin typeface="Times New Roman" panose="02020603050405020304" pitchFamily="18" charset="0"/>
              <a:cs typeface="Times New Roman" panose="02020603050405020304" pitchFamily="18" charset="0"/>
            </a:endParaRPr>
          </a:p>
          <a:p>
            <a:pPr algn="just"/>
            <a:r>
              <a:rPr lang="en-IN" sz="2300" dirty="0">
                <a:latin typeface="Times New Roman" panose="02020603050405020304" pitchFamily="18" charset="0"/>
                <a:cs typeface="Times New Roman" panose="02020603050405020304" pitchFamily="18" charset="0"/>
              </a:rPr>
              <a:t>Conditions for filing Form No 3CEAC :</a:t>
            </a:r>
          </a:p>
          <a:p>
            <a:pPr marL="457200" indent="-457200" algn="just">
              <a:buFont typeface="+mj-lt"/>
              <a:buAutoNum type="arabicPeriod"/>
            </a:pPr>
            <a:r>
              <a:rPr lang="en-IN" sz="2300" dirty="0">
                <a:latin typeface="Times New Roman" panose="02020603050405020304" pitchFamily="18" charset="0"/>
                <a:cs typeface="Times New Roman" panose="02020603050405020304" pitchFamily="18" charset="0"/>
              </a:rPr>
              <a:t>If assessee is a parent entity of an international group.</a:t>
            </a:r>
          </a:p>
          <a:p>
            <a:pPr marL="457200" indent="-457200" algn="just">
              <a:buFont typeface="+mj-lt"/>
              <a:buAutoNum type="arabicPeriod"/>
            </a:pPr>
            <a:r>
              <a:rPr lang="en-IN" sz="2300" dirty="0">
                <a:latin typeface="Times New Roman" panose="02020603050405020304" pitchFamily="18" charset="0"/>
                <a:cs typeface="Times New Roman" panose="02020603050405020304" pitchFamily="18" charset="0"/>
              </a:rPr>
              <a:t>If assessee is resident in India and has been designated as the alternate reporting entity of an international group.</a:t>
            </a:r>
          </a:p>
          <a:p>
            <a:pPr marL="457200" indent="-457200" algn="just">
              <a:buFont typeface="+mj-lt"/>
              <a:buAutoNum type="arabicPeriod"/>
            </a:pPr>
            <a:r>
              <a:rPr lang="en-US" sz="2300" dirty="0">
                <a:latin typeface="Times New Roman" panose="02020603050405020304" pitchFamily="18" charset="0"/>
                <a:cs typeface="Times New Roman" panose="02020603050405020304" pitchFamily="18" charset="0"/>
              </a:rPr>
              <a:t>If the assessee is a constituent of the international group with its parent entity resident in India and the group has not designated any other resident constituent entity as the alternate reporting entity.(Parent entity to file Form 3CEAC)</a:t>
            </a:r>
          </a:p>
          <a:p>
            <a:pPr marL="457200" indent="-457200" algn="just">
              <a:buFont typeface="+mj-lt"/>
              <a:buAutoNum type="arabicPeriod"/>
            </a:pPr>
            <a:r>
              <a:rPr lang="en-US" sz="2300" dirty="0">
                <a:latin typeface="Times New Roman" panose="02020603050405020304" pitchFamily="18" charset="0"/>
                <a:cs typeface="Times New Roman" panose="02020603050405020304" pitchFamily="18" charset="0"/>
              </a:rPr>
              <a:t>If the assessee is neither the parent entity nor has it been designated as the alternate reporting entity, but other constituent entity resident in India of the international group has been designated as the alternate reporting entity by the group. (Other constituent entity to file form 3CEAC)</a:t>
            </a:r>
          </a:p>
        </p:txBody>
      </p:sp>
    </p:spTree>
    <p:extLst>
      <p:ext uri="{BB962C8B-B14F-4D97-AF65-F5344CB8AC3E}">
        <p14:creationId xmlns:p14="http://schemas.microsoft.com/office/powerpoint/2010/main" val="25248663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341D5-740E-1F52-7620-FEAAE1D2FCDE}"/>
              </a:ext>
            </a:extLst>
          </p:cNvPr>
          <p:cNvSpPr>
            <a:spLocks noGrp="1"/>
          </p:cNvSpPr>
          <p:nvPr>
            <p:ph type="title"/>
          </p:nvPr>
        </p:nvSpPr>
        <p:spPr>
          <a:xfrm>
            <a:off x="860214" y="2104913"/>
            <a:ext cx="8596668" cy="778136"/>
          </a:xfrm>
        </p:spPr>
        <p:txBody>
          <a:bodyPr>
            <a:normAutofit/>
          </a:bodyPr>
          <a:lstStyle/>
          <a:p>
            <a:r>
              <a:rPr lang="en-US" sz="4400" dirty="0"/>
              <a:t>Thank you!!</a:t>
            </a:r>
            <a:endParaRPr lang="en-IN" sz="4400" dirty="0"/>
          </a:p>
        </p:txBody>
      </p:sp>
    </p:spTree>
    <p:extLst>
      <p:ext uri="{BB962C8B-B14F-4D97-AF65-F5344CB8AC3E}">
        <p14:creationId xmlns:p14="http://schemas.microsoft.com/office/powerpoint/2010/main" val="3817381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6B570-1522-63B3-0A0C-746A56897A11}"/>
              </a:ext>
            </a:extLst>
          </p:cNvPr>
          <p:cNvSpPr>
            <a:spLocks noGrp="1"/>
          </p:cNvSpPr>
          <p:nvPr>
            <p:ph type="title"/>
          </p:nvPr>
        </p:nvSpPr>
        <p:spPr>
          <a:xfrm>
            <a:off x="1235964" y="37812"/>
            <a:ext cx="9720072" cy="642908"/>
          </a:xfrm>
        </p:spPr>
        <p:txBody>
          <a:bodyPr>
            <a:normAutofit/>
          </a:bodyPr>
          <a:lstStyle/>
          <a:p>
            <a:pPr algn="ctr"/>
            <a:r>
              <a:rPr lang="en-US" sz="3500" b="1" dirty="0">
                <a:latin typeface="Times New Roman" panose="02020603050405020304" pitchFamily="18" charset="0"/>
                <a:cs typeface="Times New Roman" panose="02020603050405020304" pitchFamily="18" charset="0"/>
              </a:rPr>
              <a:t>Clause 13-ICDS Adjustments</a:t>
            </a:r>
            <a:endParaRPr lang="en-IN" sz="3500" b="1" dirty="0">
              <a:latin typeface="Times New Roman" panose="02020603050405020304" pitchFamily="18" charset="0"/>
              <a:cs typeface="Times New Roman" panose="02020603050405020304" pitchFamily="18" charset="0"/>
            </a:endParaRPr>
          </a:p>
        </p:txBody>
      </p:sp>
      <p:graphicFrame>
        <p:nvGraphicFramePr>
          <p:cNvPr id="4" name="Table 4">
            <a:extLst>
              <a:ext uri="{FF2B5EF4-FFF2-40B4-BE49-F238E27FC236}">
                <a16:creationId xmlns:a16="http://schemas.microsoft.com/office/drawing/2014/main" id="{F5CA9E4F-0109-D978-F0BB-B1FC96403515}"/>
              </a:ext>
            </a:extLst>
          </p:cNvPr>
          <p:cNvGraphicFramePr>
            <a:graphicFrameLocks noGrp="1"/>
          </p:cNvGraphicFramePr>
          <p:nvPr>
            <p:ph idx="1"/>
            <p:extLst>
              <p:ext uri="{D42A27DB-BD31-4B8C-83A1-F6EECF244321}">
                <p14:modId xmlns:p14="http://schemas.microsoft.com/office/powerpoint/2010/main" val="1228545114"/>
              </p:ext>
            </p:extLst>
          </p:nvPr>
        </p:nvGraphicFramePr>
        <p:xfrm>
          <a:off x="1024127" y="787620"/>
          <a:ext cx="10366116" cy="5830290"/>
        </p:xfrm>
        <a:graphic>
          <a:graphicData uri="http://schemas.openxmlformats.org/drawingml/2006/table">
            <a:tbl>
              <a:tblPr firstRow="1" bandRow="1">
                <a:tableStyleId>{5C22544A-7EE6-4342-B048-85BDC9FD1C3A}</a:tableStyleId>
              </a:tblPr>
              <a:tblGrid>
                <a:gridCol w="2375056">
                  <a:extLst>
                    <a:ext uri="{9D8B030D-6E8A-4147-A177-3AD203B41FA5}">
                      <a16:colId xmlns:a16="http://schemas.microsoft.com/office/drawing/2014/main" val="2806126189"/>
                    </a:ext>
                  </a:extLst>
                </a:gridCol>
                <a:gridCol w="7991060">
                  <a:extLst>
                    <a:ext uri="{9D8B030D-6E8A-4147-A177-3AD203B41FA5}">
                      <a16:colId xmlns:a16="http://schemas.microsoft.com/office/drawing/2014/main" val="1855923989"/>
                    </a:ext>
                  </a:extLst>
                </a:gridCol>
              </a:tblGrid>
              <a:tr h="0">
                <a:tc>
                  <a:txBody>
                    <a:bodyPr/>
                    <a:lstStyle/>
                    <a:p>
                      <a:pPr algn="just"/>
                      <a:r>
                        <a:rPr lang="en-US" dirty="0">
                          <a:latin typeface="Times New Roman" panose="02020603050405020304" pitchFamily="18" charset="0"/>
                          <a:cs typeface="Times New Roman" panose="02020603050405020304" pitchFamily="18" charset="0"/>
                        </a:rPr>
                        <a:t>Serial Number</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ICDS Issued</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70177293"/>
                  </a:ext>
                </a:extLst>
              </a:tr>
              <a:tr h="566530">
                <a:tc>
                  <a:txBody>
                    <a:bodyPr/>
                    <a:lstStyle/>
                    <a:p>
                      <a:pPr algn="just"/>
                      <a:r>
                        <a:rPr lang="en-US" dirty="0">
                          <a:latin typeface="Times New Roman" panose="02020603050405020304" pitchFamily="18" charset="0"/>
                          <a:cs typeface="Times New Roman" panose="02020603050405020304" pitchFamily="18" charset="0"/>
                        </a:rPr>
                        <a:t>I</a:t>
                      </a:r>
                    </a:p>
                  </a:txBody>
                  <a:tcPr/>
                </a:tc>
                <a:tc>
                  <a:txBody>
                    <a:bodyPr/>
                    <a:lstStyle/>
                    <a:p>
                      <a:pPr algn="just"/>
                      <a:r>
                        <a:rPr lang="en-US" dirty="0">
                          <a:latin typeface="Times New Roman" panose="02020603050405020304" pitchFamily="18" charset="0"/>
                          <a:cs typeface="Times New Roman" panose="02020603050405020304" pitchFamily="18" charset="0"/>
                        </a:rPr>
                        <a:t>ICDS I relating to accounting policies</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376147428"/>
                  </a:ext>
                </a:extLst>
              </a:tr>
              <a:tr h="566530">
                <a:tc>
                  <a:txBody>
                    <a:bodyPr/>
                    <a:lstStyle/>
                    <a:p>
                      <a:pPr algn="just"/>
                      <a:r>
                        <a:rPr lang="en-US" dirty="0">
                          <a:latin typeface="Times New Roman" panose="02020603050405020304" pitchFamily="18" charset="0"/>
                          <a:cs typeface="Times New Roman" panose="02020603050405020304" pitchFamily="18" charset="0"/>
                        </a:rPr>
                        <a:t>II</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ICDS II relating to valuation of inventories</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28241428"/>
                  </a:ext>
                </a:extLst>
              </a:tr>
              <a:tr h="566530">
                <a:tc>
                  <a:txBody>
                    <a:bodyPr/>
                    <a:lstStyle/>
                    <a:p>
                      <a:pPr algn="just"/>
                      <a:r>
                        <a:rPr lang="en-US" dirty="0">
                          <a:latin typeface="Times New Roman" panose="02020603050405020304" pitchFamily="18" charset="0"/>
                          <a:cs typeface="Times New Roman" panose="02020603050405020304" pitchFamily="18" charset="0"/>
                        </a:rPr>
                        <a:t>III</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ICDS III relating to construction contracts</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21830622"/>
                  </a:ext>
                </a:extLst>
              </a:tr>
              <a:tr h="566530">
                <a:tc>
                  <a:txBody>
                    <a:bodyPr/>
                    <a:lstStyle/>
                    <a:p>
                      <a:pPr algn="just"/>
                      <a:r>
                        <a:rPr lang="en-US" dirty="0">
                          <a:latin typeface="Times New Roman" panose="02020603050405020304" pitchFamily="18" charset="0"/>
                          <a:cs typeface="Times New Roman" panose="02020603050405020304" pitchFamily="18" charset="0"/>
                        </a:rPr>
                        <a:t>IV</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ICDS IV relating to revenue recognition </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12137643"/>
                  </a:ext>
                </a:extLst>
              </a:tr>
              <a:tr h="566530">
                <a:tc>
                  <a:txBody>
                    <a:bodyPr/>
                    <a:lstStyle/>
                    <a:p>
                      <a:pPr algn="just"/>
                      <a:r>
                        <a:rPr lang="en-US" dirty="0">
                          <a:latin typeface="Times New Roman" panose="02020603050405020304" pitchFamily="18" charset="0"/>
                          <a:cs typeface="Times New Roman" panose="02020603050405020304" pitchFamily="18" charset="0"/>
                        </a:rPr>
                        <a:t>V</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ICDS V relating to tangible fixed assets</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628123527"/>
                  </a:ext>
                </a:extLst>
              </a:tr>
              <a:tr h="566530">
                <a:tc>
                  <a:txBody>
                    <a:bodyPr/>
                    <a:lstStyle/>
                    <a:p>
                      <a:pPr algn="just"/>
                      <a:r>
                        <a:rPr lang="en-US" dirty="0">
                          <a:latin typeface="Times New Roman" panose="02020603050405020304" pitchFamily="18" charset="0"/>
                          <a:cs typeface="Times New Roman" panose="02020603050405020304" pitchFamily="18" charset="0"/>
                        </a:rPr>
                        <a:t>VI</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ICDS VI relating to the effects of changes in foreign exchange rates</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805956164"/>
                  </a:ext>
                </a:extLst>
              </a:tr>
              <a:tr h="566530">
                <a:tc>
                  <a:txBody>
                    <a:bodyPr/>
                    <a:lstStyle/>
                    <a:p>
                      <a:pPr algn="just"/>
                      <a:r>
                        <a:rPr lang="en-US" dirty="0">
                          <a:latin typeface="Times New Roman" panose="02020603050405020304" pitchFamily="18" charset="0"/>
                          <a:cs typeface="Times New Roman" panose="02020603050405020304" pitchFamily="18" charset="0"/>
                        </a:rPr>
                        <a:t>VII</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ICDS VII relating to government grants</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9081462"/>
                  </a:ext>
                </a:extLst>
              </a:tr>
              <a:tr h="566530">
                <a:tc>
                  <a:txBody>
                    <a:bodyPr/>
                    <a:lstStyle/>
                    <a:p>
                      <a:pPr algn="just"/>
                      <a:r>
                        <a:rPr lang="en-US" dirty="0">
                          <a:latin typeface="Times New Roman" panose="02020603050405020304" pitchFamily="18" charset="0"/>
                          <a:cs typeface="Times New Roman" panose="02020603050405020304" pitchFamily="18" charset="0"/>
                        </a:rPr>
                        <a:t>VIII</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ICDS VIII relating to securities</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462047683"/>
                  </a:ext>
                </a:extLst>
              </a:tr>
              <a:tr h="566530">
                <a:tc>
                  <a:txBody>
                    <a:bodyPr/>
                    <a:lstStyle/>
                    <a:p>
                      <a:pPr algn="just"/>
                      <a:r>
                        <a:rPr lang="en-US" dirty="0">
                          <a:latin typeface="Times New Roman" panose="02020603050405020304" pitchFamily="18" charset="0"/>
                          <a:cs typeface="Times New Roman" panose="02020603050405020304" pitchFamily="18" charset="0"/>
                        </a:rPr>
                        <a:t>IX</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ICDS IX relating to borrowing costs</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361413410"/>
                  </a:ext>
                </a:extLst>
              </a:tr>
              <a:tr h="0">
                <a:tc>
                  <a:txBody>
                    <a:bodyPr/>
                    <a:lstStyle/>
                    <a:p>
                      <a:pPr algn="just"/>
                      <a:r>
                        <a:rPr lang="en-US" dirty="0">
                          <a:latin typeface="Times New Roman" panose="02020603050405020304" pitchFamily="18" charset="0"/>
                          <a:cs typeface="Times New Roman" panose="02020603050405020304" pitchFamily="18" charset="0"/>
                        </a:rPr>
                        <a:t>X</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ICDS X relating to provisions, contingent liabilities and contingent assets</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988090656"/>
                  </a:ext>
                </a:extLst>
              </a:tr>
            </a:tbl>
          </a:graphicData>
        </a:graphic>
      </p:graphicFrame>
      <p:graphicFrame>
        <p:nvGraphicFramePr>
          <p:cNvPr id="3" name="Object 2">
            <a:extLst>
              <a:ext uri="{FF2B5EF4-FFF2-40B4-BE49-F238E27FC236}">
                <a16:creationId xmlns:a16="http://schemas.microsoft.com/office/drawing/2014/main" id="{D4C940F6-EBC1-D27E-3D70-BE7D325A28A1}"/>
              </a:ext>
            </a:extLst>
          </p:cNvPr>
          <p:cNvGraphicFramePr>
            <a:graphicFrameLocks noChangeAspect="1"/>
          </p:cNvGraphicFramePr>
          <p:nvPr>
            <p:extLst>
              <p:ext uri="{D42A27DB-BD31-4B8C-83A1-F6EECF244321}">
                <p14:modId xmlns:p14="http://schemas.microsoft.com/office/powerpoint/2010/main" val="3599887846"/>
              </p:ext>
            </p:extLst>
          </p:nvPr>
        </p:nvGraphicFramePr>
        <p:xfrm>
          <a:off x="11167873" y="149652"/>
          <a:ext cx="914400" cy="792163"/>
        </p:xfrm>
        <a:graphic>
          <a:graphicData uri="http://schemas.openxmlformats.org/presentationml/2006/ole">
            <mc:AlternateContent xmlns:mc="http://schemas.openxmlformats.org/markup-compatibility/2006">
              <mc:Choice xmlns:v="urn:schemas-microsoft-com:vml" Requires="v">
                <p:oleObj name="Document" showAsIcon="1" r:id="rId2" imgW="914400" imgH="792685" progId="Word.Document.12">
                  <p:embed/>
                </p:oleObj>
              </mc:Choice>
              <mc:Fallback>
                <p:oleObj name="Document" showAsIcon="1" r:id="rId2" imgW="914400" imgH="792685" progId="Word.Document.12">
                  <p:embed/>
                  <p:pic>
                    <p:nvPicPr>
                      <p:cNvPr id="0" name=""/>
                      <p:cNvPicPr/>
                      <p:nvPr/>
                    </p:nvPicPr>
                    <p:blipFill>
                      <a:blip r:embed="rId3"/>
                      <a:stretch>
                        <a:fillRect/>
                      </a:stretch>
                    </p:blipFill>
                    <p:spPr>
                      <a:xfrm>
                        <a:off x="11167873" y="149652"/>
                        <a:ext cx="914400" cy="792163"/>
                      </a:xfrm>
                      <a:prstGeom prst="rect">
                        <a:avLst/>
                      </a:prstGeom>
                    </p:spPr>
                  </p:pic>
                </p:oleObj>
              </mc:Fallback>
            </mc:AlternateContent>
          </a:graphicData>
        </a:graphic>
      </p:graphicFrame>
    </p:spTree>
    <p:extLst>
      <p:ext uri="{BB962C8B-B14F-4D97-AF65-F5344CB8AC3E}">
        <p14:creationId xmlns:p14="http://schemas.microsoft.com/office/powerpoint/2010/main" val="3567110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327F8107-AC52-5334-7E9A-88BB91FE7E1A}"/>
              </a:ext>
            </a:extLst>
          </p:cNvPr>
          <p:cNvGraphicFramePr>
            <a:graphicFrameLocks noGrp="1"/>
          </p:cNvGraphicFramePr>
          <p:nvPr>
            <p:ph idx="1"/>
            <p:extLst>
              <p:ext uri="{D42A27DB-BD31-4B8C-83A1-F6EECF244321}">
                <p14:modId xmlns:p14="http://schemas.microsoft.com/office/powerpoint/2010/main" val="2054109975"/>
              </p:ext>
            </p:extLst>
          </p:nvPr>
        </p:nvGraphicFramePr>
        <p:xfrm>
          <a:off x="666973" y="527125"/>
          <a:ext cx="10885505" cy="5992009"/>
        </p:xfrm>
        <a:graphic>
          <a:graphicData uri="http://schemas.openxmlformats.org/drawingml/2006/table">
            <a:tbl>
              <a:tblPr firstRow="1" bandRow="1">
                <a:tableStyleId>{5C22544A-7EE6-4342-B048-85BDC9FD1C3A}</a:tableStyleId>
              </a:tblPr>
              <a:tblGrid>
                <a:gridCol w="1328286">
                  <a:extLst>
                    <a:ext uri="{9D8B030D-6E8A-4147-A177-3AD203B41FA5}">
                      <a16:colId xmlns:a16="http://schemas.microsoft.com/office/drawing/2014/main" val="1843419553"/>
                    </a:ext>
                  </a:extLst>
                </a:gridCol>
                <a:gridCol w="2994066">
                  <a:extLst>
                    <a:ext uri="{9D8B030D-6E8A-4147-A177-3AD203B41FA5}">
                      <a16:colId xmlns:a16="http://schemas.microsoft.com/office/drawing/2014/main" val="2092556189"/>
                    </a:ext>
                  </a:extLst>
                </a:gridCol>
                <a:gridCol w="3420374">
                  <a:extLst>
                    <a:ext uri="{9D8B030D-6E8A-4147-A177-3AD203B41FA5}">
                      <a16:colId xmlns:a16="http://schemas.microsoft.com/office/drawing/2014/main" val="1338662536"/>
                    </a:ext>
                  </a:extLst>
                </a:gridCol>
                <a:gridCol w="3142779">
                  <a:extLst>
                    <a:ext uri="{9D8B030D-6E8A-4147-A177-3AD203B41FA5}">
                      <a16:colId xmlns:a16="http://schemas.microsoft.com/office/drawing/2014/main" val="2159331824"/>
                    </a:ext>
                  </a:extLst>
                </a:gridCol>
              </a:tblGrid>
              <a:tr h="531096">
                <a:tc>
                  <a:txBody>
                    <a:bodyPr/>
                    <a:lstStyle/>
                    <a:p>
                      <a:pPr algn="just"/>
                      <a:r>
                        <a:rPr lang="en-US" dirty="0">
                          <a:latin typeface="Times New Roman" panose="02020603050405020304" pitchFamily="18" charset="0"/>
                          <a:cs typeface="Times New Roman" panose="02020603050405020304" pitchFamily="18" charset="0"/>
                        </a:rPr>
                        <a:t>ICDS</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As per ICDS</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As per IND AS</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As per AS</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33934498"/>
                  </a:ext>
                </a:extLst>
              </a:tr>
              <a:tr h="2107721">
                <a:tc>
                  <a:txBody>
                    <a:bodyPr/>
                    <a:lstStyle/>
                    <a:p>
                      <a:pPr algn="just"/>
                      <a:r>
                        <a:rPr lang="en-US" dirty="0">
                          <a:latin typeface="Times New Roman" panose="02020603050405020304" pitchFamily="18" charset="0"/>
                          <a:cs typeface="Times New Roman" panose="02020603050405020304" pitchFamily="18" charset="0"/>
                        </a:rPr>
                        <a:t>ICDS I-</a:t>
                      </a:r>
                    </a:p>
                    <a:p>
                      <a:pPr algn="just"/>
                      <a:r>
                        <a:rPr lang="en-US" dirty="0">
                          <a:latin typeface="Times New Roman" panose="02020603050405020304" pitchFamily="18" charset="0"/>
                          <a:cs typeface="Times New Roman" panose="02020603050405020304" pitchFamily="18" charset="0"/>
                        </a:rPr>
                        <a:t>Accounting policies</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b="1" dirty="0">
                          <a:latin typeface="Times New Roman" panose="02020603050405020304" pitchFamily="18" charset="0"/>
                          <a:cs typeface="Times New Roman" panose="02020603050405020304" pitchFamily="18" charset="0"/>
                        </a:rPr>
                        <a:t>Marked to market loss</a:t>
                      </a:r>
                      <a:r>
                        <a:rPr lang="en-US" dirty="0">
                          <a:latin typeface="Times New Roman" panose="02020603050405020304" pitchFamily="18" charset="0"/>
                          <a:cs typeface="Times New Roman" panose="02020603050405020304" pitchFamily="18" charset="0"/>
                        </a:rPr>
                        <a:t> or an</a:t>
                      </a:r>
                    </a:p>
                    <a:p>
                      <a:pPr algn="just"/>
                      <a:r>
                        <a:rPr lang="en-US" dirty="0">
                          <a:latin typeface="Times New Roman" panose="02020603050405020304" pitchFamily="18" charset="0"/>
                          <a:cs typeface="Times New Roman" panose="02020603050405020304" pitchFamily="18" charset="0"/>
                        </a:rPr>
                        <a:t>expected loss </a:t>
                      </a:r>
                      <a:r>
                        <a:rPr lang="en-US" b="1" dirty="0">
                          <a:latin typeface="Times New Roman" panose="02020603050405020304" pitchFamily="18" charset="0"/>
                          <a:cs typeface="Times New Roman" panose="02020603050405020304" pitchFamily="18" charset="0"/>
                        </a:rPr>
                        <a:t>shall not be recognised</a:t>
                      </a:r>
                      <a:r>
                        <a:rPr lang="en-US" dirty="0">
                          <a:latin typeface="Times New Roman" panose="02020603050405020304" pitchFamily="18" charset="0"/>
                          <a:cs typeface="Times New Roman" panose="02020603050405020304" pitchFamily="18" charset="0"/>
                        </a:rPr>
                        <a:t> unless the recognition of such loss is in accordance with the provisions of any other ICDS</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Marked to market/Fair value measurement </a:t>
                      </a:r>
                      <a:r>
                        <a:rPr lang="en-US" b="1" dirty="0">
                          <a:latin typeface="Times New Roman" panose="02020603050405020304" pitchFamily="18" charset="0"/>
                          <a:cs typeface="Times New Roman" panose="02020603050405020304" pitchFamily="18" charset="0"/>
                        </a:rPr>
                        <a:t>adjustments are made as and when required</a:t>
                      </a:r>
                      <a:r>
                        <a:rPr lang="en-US" dirty="0">
                          <a:latin typeface="Times New Roman" panose="02020603050405020304" pitchFamily="18" charset="0"/>
                          <a:cs typeface="Times New Roman" panose="02020603050405020304" pitchFamily="18" charset="0"/>
                        </a:rPr>
                        <a:t> as per the relevant IND AS’</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MTM adjustments can be made under Indian GAAP  as per prudence concept.</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24208432"/>
                  </a:ext>
                </a:extLst>
              </a:tr>
              <a:tr h="2107721">
                <a:tc>
                  <a:txBody>
                    <a:bodyPr/>
                    <a:lstStyle/>
                    <a:p>
                      <a:pPr algn="just"/>
                      <a:r>
                        <a:rPr lang="en-US" dirty="0">
                          <a:latin typeface="Times New Roman" panose="02020603050405020304" pitchFamily="18" charset="0"/>
                          <a:cs typeface="Times New Roman" panose="02020603050405020304" pitchFamily="18" charset="0"/>
                        </a:rPr>
                        <a:t>ICDS II- Valuation of inventories</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In case of dissolution of partnership, Association of Persons, Body of Individuals </a:t>
                      </a:r>
                      <a:r>
                        <a:rPr lang="en-US" b="1" dirty="0">
                          <a:latin typeface="Times New Roman" panose="02020603050405020304" pitchFamily="18" charset="0"/>
                          <a:cs typeface="Times New Roman" panose="02020603050405020304" pitchFamily="18" charset="0"/>
                        </a:rPr>
                        <a:t>irrespective of dissolution of</a:t>
                      </a:r>
                    </a:p>
                    <a:p>
                      <a:pPr algn="just"/>
                      <a:r>
                        <a:rPr lang="en-US" b="1" dirty="0">
                          <a:latin typeface="Times New Roman" panose="02020603050405020304" pitchFamily="18" charset="0"/>
                          <a:cs typeface="Times New Roman" panose="02020603050405020304" pitchFamily="18" charset="0"/>
                        </a:rPr>
                        <a:t>business</a:t>
                      </a:r>
                      <a:r>
                        <a:rPr lang="en-US" dirty="0">
                          <a:latin typeface="Times New Roman" panose="02020603050405020304" pitchFamily="18" charset="0"/>
                          <a:cs typeface="Times New Roman" panose="02020603050405020304" pitchFamily="18" charset="0"/>
                        </a:rPr>
                        <a:t>, inventory will be valued at </a:t>
                      </a:r>
                      <a:r>
                        <a:rPr lang="en-US" b="1" dirty="0">
                          <a:latin typeface="Times New Roman" panose="02020603050405020304" pitchFamily="18" charset="0"/>
                          <a:cs typeface="Times New Roman" panose="02020603050405020304" pitchFamily="18" charset="0"/>
                        </a:rPr>
                        <a:t>net realisable value.</a:t>
                      </a:r>
                      <a:endParaRPr lang="en-IN" b="1"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Similar to Indian GAAP</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Inventory valued at net realizable value only when going concern is affected.</a:t>
                      </a:r>
                      <a:endParaRPr lang="en-IN" dirty="0">
                        <a:latin typeface="Times New Roman" panose="02020603050405020304" pitchFamily="18" charset="0"/>
                        <a:cs typeface="Times New Roman" panose="02020603050405020304" pitchFamily="18" charset="0"/>
                      </a:endParaRPr>
                    </a:p>
                    <a:p>
                      <a:pPr algn="just"/>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052799874"/>
                  </a:ext>
                </a:extLst>
              </a:tr>
              <a:tr h="1245471">
                <a:tc>
                  <a:txBody>
                    <a:bodyPr/>
                    <a:lstStyle/>
                    <a:p>
                      <a:pPr algn="just"/>
                      <a:r>
                        <a:rPr lang="en-US" dirty="0">
                          <a:latin typeface="Times New Roman" panose="02020603050405020304" pitchFamily="18" charset="0"/>
                          <a:cs typeface="Times New Roman" panose="02020603050405020304" pitchFamily="18" charset="0"/>
                        </a:rPr>
                        <a:t>ICDS III/IV- Construction contracts</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b="1" dirty="0">
                          <a:latin typeface="Times New Roman" panose="02020603050405020304" pitchFamily="18" charset="0"/>
                          <a:cs typeface="Times New Roman" panose="02020603050405020304" pitchFamily="18" charset="0"/>
                        </a:rPr>
                        <a:t>Completed service method </a:t>
                      </a:r>
                      <a:r>
                        <a:rPr lang="en-US" b="0" dirty="0">
                          <a:latin typeface="Times New Roman" panose="02020603050405020304" pitchFamily="18" charset="0"/>
                          <a:cs typeface="Times New Roman" panose="02020603050405020304" pitchFamily="18" charset="0"/>
                        </a:rPr>
                        <a:t>is not permitted under ICDS IV</a:t>
                      </a:r>
                      <a:endParaRPr lang="en-IN" b="1" dirty="0">
                        <a:latin typeface="Times New Roman" panose="02020603050405020304" pitchFamily="18" charset="0"/>
                        <a:cs typeface="Times New Roman" panose="02020603050405020304" pitchFamily="18"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Revenue is recognised as per IND AS 115</a:t>
                      </a:r>
                      <a:endParaRPr lang="en-IN" dirty="0">
                        <a:latin typeface="Times New Roman" panose="02020603050405020304" pitchFamily="18" charset="0"/>
                        <a:cs typeface="Times New Roman" panose="02020603050405020304" pitchFamily="18"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Revenue from service transactions can be recognised by the completed service method.</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38375967"/>
                  </a:ext>
                </a:extLst>
              </a:tr>
            </a:tbl>
          </a:graphicData>
        </a:graphic>
      </p:graphicFrame>
    </p:spTree>
    <p:extLst>
      <p:ext uri="{BB962C8B-B14F-4D97-AF65-F5344CB8AC3E}">
        <p14:creationId xmlns:p14="http://schemas.microsoft.com/office/powerpoint/2010/main" val="1234619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327F8107-AC52-5334-7E9A-88BB91FE7E1A}"/>
              </a:ext>
            </a:extLst>
          </p:cNvPr>
          <p:cNvGraphicFramePr>
            <a:graphicFrameLocks noGrp="1"/>
          </p:cNvGraphicFramePr>
          <p:nvPr>
            <p:ph idx="1"/>
            <p:extLst>
              <p:ext uri="{D42A27DB-BD31-4B8C-83A1-F6EECF244321}">
                <p14:modId xmlns:p14="http://schemas.microsoft.com/office/powerpoint/2010/main" val="3965384684"/>
              </p:ext>
            </p:extLst>
          </p:nvPr>
        </p:nvGraphicFramePr>
        <p:xfrm>
          <a:off x="639521" y="694102"/>
          <a:ext cx="10912958" cy="5603475"/>
        </p:xfrm>
        <a:graphic>
          <a:graphicData uri="http://schemas.openxmlformats.org/drawingml/2006/table">
            <a:tbl>
              <a:tblPr firstRow="1" bandRow="1">
                <a:tableStyleId>{5C22544A-7EE6-4342-B048-85BDC9FD1C3A}</a:tableStyleId>
              </a:tblPr>
              <a:tblGrid>
                <a:gridCol w="1331636">
                  <a:extLst>
                    <a:ext uri="{9D8B030D-6E8A-4147-A177-3AD203B41FA5}">
                      <a16:colId xmlns:a16="http://schemas.microsoft.com/office/drawing/2014/main" val="1843419553"/>
                    </a:ext>
                  </a:extLst>
                </a:gridCol>
                <a:gridCol w="2713383">
                  <a:extLst>
                    <a:ext uri="{9D8B030D-6E8A-4147-A177-3AD203B41FA5}">
                      <a16:colId xmlns:a16="http://schemas.microsoft.com/office/drawing/2014/main" val="2092556189"/>
                    </a:ext>
                  </a:extLst>
                </a:gridCol>
                <a:gridCol w="3717234">
                  <a:extLst>
                    <a:ext uri="{9D8B030D-6E8A-4147-A177-3AD203B41FA5}">
                      <a16:colId xmlns:a16="http://schemas.microsoft.com/office/drawing/2014/main" val="1338662536"/>
                    </a:ext>
                  </a:extLst>
                </a:gridCol>
                <a:gridCol w="3150705">
                  <a:extLst>
                    <a:ext uri="{9D8B030D-6E8A-4147-A177-3AD203B41FA5}">
                      <a16:colId xmlns:a16="http://schemas.microsoft.com/office/drawing/2014/main" val="2159331824"/>
                    </a:ext>
                  </a:extLst>
                </a:gridCol>
              </a:tblGrid>
              <a:tr h="544859">
                <a:tc>
                  <a:txBody>
                    <a:bodyPr/>
                    <a:lstStyle/>
                    <a:p>
                      <a:pPr algn="just"/>
                      <a:r>
                        <a:rPr lang="en-US" dirty="0">
                          <a:latin typeface="Times New Roman" panose="02020603050405020304" pitchFamily="18" charset="0"/>
                          <a:cs typeface="Times New Roman" panose="02020603050405020304" pitchFamily="18" charset="0"/>
                        </a:rPr>
                        <a:t>ICDS</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As per ICDS</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As per IND AS</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As per AS</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33934498"/>
                  </a:ext>
                </a:extLst>
              </a:tr>
              <a:tr h="1867477">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ICDS III/IV- Construction contracts and Revenue</a:t>
                      </a:r>
                      <a:endParaRPr lang="en-IN" dirty="0">
                        <a:latin typeface="Times New Roman" panose="02020603050405020304" pitchFamily="18" charset="0"/>
                        <a:cs typeface="Times New Roman" panose="02020603050405020304" pitchFamily="18" charset="0"/>
                      </a:endParaRPr>
                    </a:p>
                    <a:p>
                      <a:pPr algn="just"/>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Contract revenue should be</a:t>
                      </a:r>
                    </a:p>
                    <a:p>
                      <a:pPr algn="just"/>
                      <a:r>
                        <a:rPr lang="en-US" dirty="0">
                          <a:latin typeface="Times New Roman" panose="02020603050405020304" pitchFamily="18" charset="0"/>
                          <a:cs typeface="Times New Roman" panose="02020603050405020304" pitchFamily="18" charset="0"/>
                        </a:rPr>
                        <a:t>recognised when there is </a:t>
                      </a:r>
                      <a:r>
                        <a:rPr lang="en-US" b="1" dirty="0">
                          <a:latin typeface="Times New Roman" panose="02020603050405020304" pitchFamily="18" charset="0"/>
                          <a:cs typeface="Times New Roman" panose="02020603050405020304" pitchFamily="18" charset="0"/>
                        </a:rPr>
                        <a:t>reasonable certainty</a:t>
                      </a:r>
                      <a:r>
                        <a:rPr lang="en-US" dirty="0">
                          <a:latin typeface="Times New Roman" panose="02020603050405020304" pitchFamily="18" charset="0"/>
                          <a:cs typeface="Times New Roman" panose="02020603050405020304" pitchFamily="18" charset="0"/>
                        </a:rPr>
                        <a:t> of its</a:t>
                      </a:r>
                    </a:p>
                    <a:p>
                      <a:pPr algn="just"/>
                      <a:r>
                        <a:rPr lang="en-US" dirty="0">
                          <a:latin typeface="Times New Roman" panose="02020603050405020304" pitchFamily="18" charset="0"/>
                          <a:cs typeface="Times New Roman" panose="02020603050405020304" pitchFamily="18" charset="0"/>
                        </a:rPr>
                        <a:t>ultimate collection.</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Revenue is recorded when it is </a:t>
                      </a:r>
                      <a:r>
                        <a:rPr lang="en-US" b="1" dirty="0">
                          <a:latin typeface="Times New Roman" panose="02020603050405020304" pitchFamily="18" charset="0"/>
                          <a:cs typeface="Times New Roman" panose="02020603050405020304" pitchFamily="18" charset="0"/>
                        </a:rPr>
                        <a:t>probable that the entity will collect the consideration</a:t>
                      </a:r>
                      <a:r>
                        <a:rPr lang="en-US" dirty="0">
                          <a:latin typeface="Times New Roman" panose="02020603050405020304" pitchFamily="18" charset="0"/>
                          <a:cs typeface="Times New Roman" panose="02020603050405020304" pitchFamily="18" charset="0"/>
                        </a:rPr>
                        <a:t> to which it will be entitled in exchange for the goods or services that will be transferred to the customer.</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Under AS 9, revenue is recognised when </a:t>
                      </a:r>
                      <a:r>
                        <a:rPr lang="en-US" b="1" dirty="0">
                          <a:latin typeface="Times New Roman" panose="02020603050405020304" pitchFamily="18" charset="0"/>
                          <a:cs typeface="Times New Roman" panose="02020603050405020304" pitchFamily="18" charset="0"/>
                        </a:rPr>
                        <a:t>it is not unreasonable</a:t>
                      </a:r>
                      <a:r>
                        <a:rPr lang="en-US" dirty="0">
                          <a:latin typeface="Times New Roman" panose="02020603050405020304" pitchFamily="18" charset="0"/>
                          <a:cs typeface="Times New Roman" panose="02020603050405020304" pitchFamily="18" charset="0"/>
                        </a:rPr>
                        <a:t> to expect ultimate collection.</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24208432"/>
                  </a:ext>
                </a:extLst>
              </a:tr>
              <a:tr h="3046936">
                <a:tc>
                  <a:txBody>
                    <a:bodyPr/>
                    <a:lstStyle/>
                    <a:p>
                      <a:pPr algn="just"/>
                      <a:r>
                        <a:rPr lang="en-US" dirty="0">
                          <a:latin typeface="Times New Roman" panose="02020603050405020304" pitchFamily="18" charset="0"/>
                          <a:cs typeface="Times New Roman" panose="02020603050405020304" pitchFamily="18" charset="0"/>
                        </a:rPr>
                        <a:t>ICDS III</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Contract revenue shall comprise of variations in contract work, claims and incentive payments to the</a:t>
                      </a:r>
                    </a:p>
                    <a:p>
                      <a:pPr algn="just"/>
                      <a:r>
                        <a:rPr lang="en-US" b="0" dirty="0">
                          <a:latin typeface="Times New Roman" panose="02020603050405020304" pitchFamily="18" charset="0"/>
                          <a:cs typeface="Times New Roman" panose="02020603050405020304" pitchFamily="18" charset="0"/>
                        </a:rPr>
                        <a:t>extent that </a:t>
                      </a:r>
                      <a:r>
                        <a:rPr lang="en-US" b="1" dirty="0">
                          <a:latin typeface="Times New Roman" panose="02020603050405020304" pitchFamily="18" charset="0"/>
                          <a:cs typeface="Times New Roman" panose="02020603050405020304" pitchFamily="18" charset="0"/>
                        </a:rPr>
                        <a:t>it is probable that they will result in revenue</a:t>
                      </a:r>
                      <a:r>
                        <a:rPr lang="en-US" b="0" dirty="0">
                          <a:latin typeface="Times New Roman" panose="02020603050405020304" pitchFamily="18" charset="0"/>
                          <a:cs typeface="Times New Roman" panose="02020603050405020304" pitchFamily="18" charset="0"/>
                        </a:rPr>
                        <a:t> and their capable of being reliably measured.</a:t>
                      </a:r>
                      <a:endParaRPr lang="en-IN" b="0" dirty="0">
                        <a:latin typeface="Times New Roman" panose="02020603050405020304" pitchFamily="18" charset="0"/>
                        <a:cs typeface="Times New Roman" panose="02020603050405020304" pitchFamily="18"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Variable considerations (including potentially  contingent considerations) are only included in the transaction price to the </a:t>
                      </a:r>
                      <a:r>
                        <a:rPr lang="en-US" b="1" dirty="0">
                          <a:latin typeface="Times New Roman" panose="02020603050405020304" pitchFamily="18" charset="0"/>
                          <a:cs typeface="Times New Roman" panose="02020603050405020304" pitchFamily="18" charset="0"/>
                        </a:rPr>
                        <a:t>extent that it is probable that the amount of cumulative revenue recognised would not be subject to a significant future revenue reversal</a:t>
                      </a:r>
                      <a:r>
                        <a:rPr lang="en-US" dirty="0">
                          <a:latin typeface="Times New Roman" panose="02020603050405020304" pitchFamily="18" charset="0"/>
                          <a:cs typeface="Times New Roman" panose="02020603050405020304" pitchFamily="18" charset="0"/>
                        </a:rPr>
                        <a:t> when such estimates are revised.</a:t>
                      </a:r>
                      <a:endParaRPr lang="en-IN" dirty="0">
                        <a:latin typeface="Times New Roman" panose="02020603050405020304" pitchFamily="18" charset="0"/>
                        <a:cs typeface="Times New Roman" panose="02020603050405020304" pitchFamily="18"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Incentive payments are included in contract revenue when the contract is sufficiently advanced </a:t>
                      </a:r>
                      <a:r>
                        <a:rPr lang="en-US" b="1" dirty="0">
                          <a:latin typeface="Times New Roman" panose="02020603050405020304" pitchFamily="18" charset="0"/>
                          <a:cs typeface="Times New Roman" panose="02020603050405020304" pitchFamily="18" charset="0"/>
                        </a:rPr>
                        <a:t>that it is probable the specified performance standards will be met or exceeded and the amount of the incentive payments can be measured reliably</a:t>
                      </a:r>
                      <a:r>
                        <a:rPr lang="en-US" dirty="0">
                          <a:latin typeface="Times New Roman" panose="02020603050405020304" pitchFamily="18" charset="0"/>
                          <a:cs typeface="Times New Roman" panose="02020603050405020304" pitchFamily="18" charset="0"/>
                        </a:rPr>
                        <a:t>.</a:t>
                      </a:r>
                      <a:endParaRPr lang="en-IN" dirty="0">
                        <a:latin typeface="Times New Roman" panose="02020603050405020304" pitchFamily="18" charset="0"/>
                        <a:cs typeface="Times New Roman" panose="02020603050405020304" pitchFamily="18" charset="0"/>
                      </a:endParaRPr>
                    </a:p>
                    <a:p>
                      <a:pPr algn="just"/>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052799874"/>
                  </a:ext>
                </a:extLst>
              </a:tr>
            </a:tbl>
          </a:graphicData>
        </a:graphic>
      </p:graphicFrame>
    </p:spTree>
    <p:extLst>
      <p:ext uri="{BB962C8B-B14F-4D97-AF65-F5344CB8AC3E}">
        <p14:creationId xmlns:p14="http://schemas.microsoft.com/office/powerpoint/2010/main" val="2749854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327F8107-AC52-5334-7E9A-88BB91FE7E1A}"/>
              </a:ext>
            </a:extLst>
          </p:cNvPr>
          <p:cNvGraphicFramePr>
            <a:graphicFrameLocks noGrp="1"/>
          </p:cNvGraphicFramePr>
          <p:nvPr>
            <p:ph idx="1"/>
            <p:extLst>
              <p:ext uri="{D42A27DB-BD31-4B8C-83A1-F6EECF244321}">
                <p14:modId xmlns:p14="http://schemas.microsoft.com/office/powerpoint/2010/main" val="3574931664"/>
              </p:ext>
            </p:extLst>
          </p:nvPr>
        </p:nvGraphicFramePr>
        <p:xfrm>
          <a:off x="639521" y="615232"/>
          <a:ext cx="10912958" cy="5796327"/>
        </p:xfrm>
        <a:graphic>
          <a:graphicData uri="http://schemas.openxmlformats.org/drawingml/2006/table">
            <a:tbl>
              <a:tblPr firstRow="1" bandRow="1">
                <a:tableStyleId>{5C22544A-7EE6-4342-B048-85BDC9FD1C3A}</a:tableStyleId>
              </a:tblPr>
              <a:tblGrid>
                <a:gridCol w="1331636">
                  <a:extLst>
                    <a:ext uri="{9D8B030D-6E8A-4147-A177-3AD203B41FA5}">
                      <a16:colId xmlns:a16="http://schemas.microsoft.com/office/drawing/2014/main" val="1843419553"/>
                    </a:ext>
                  </a:extLst>
                </a:gridCol>
                <a:gridCol w="3269974">
                  <a:extLst>
                    <a:ext uri="{9D8B030D-6E8A-4147-A177-3AD203B41FA5}">
                      <a16:colId xmlns:a16="http://schemas.microsoft.com/office/drawing/2014/main" val="2092556189"/>
                    </a:ext>
                  </a:extLst>
                </a:gridCol>
                <a:gridCol w="3160643">
                  <a:extLst>
                    <a:ext uri="{9D8B030D-6E8A-4147-A177-3AD203B41FA5}">
                      <a16:colId xmlns:a16="http://schemas.microsoft.com/office/drawing/2014/main" val="1338662536"/>
                    </a:ext>
                  </a:extLst>
                </a:gridCol>
                <a:gridCol w="3150705">
                  <a:extLst>
                    <a:ext uri="{9D8B030D-6E8A-4147-A177-3AD203B41FA5}">
                      <a16:colId xmlns:a16="http://schemas.microsoft.com/office/drawing/2014/main" val="2159331824"/>
                    </a:ext>
                  </a:extLst>
                </a:gridCol>
              </a:tblGrid>
              <a:tr h="522100">
                <a:tc>
                  <a:txBody>
                    <a:bodyPr/>
                    <a:lstStyle/>
                    <a:p>
                      <a:pPr algn="just"/>
                      <a:r>
                        <a:rPr lang="en-US" dirty="0">
                          <a:latin typeface="Times New Roman" panose="02020603050405020304" pitchFamily="18" charset="0"/>
                          <a:cs typeface="Times New Roman" panose="02020603050405020304" pitchFamily="18" charset="0"/>
                        </a:rPr>
                        <a:t>ICDS</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As per ICDS</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As per IND AS</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As per AS</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33934498"/>
                  </a:ext>
                </a:extLst>
              </a:tr>
              <a:tr h="3767305">
                <a:tc>
                  <a:txBody>
                    <a:bodyPr/>
                    <a:lstStyle/>
                    <a:p>
                      <a:pPr algn="just"/>
                      <a:r>
                        <a:rPr lang="en-US" dirty="0">
                          <a:latin typeface="Times New Roman" panose="02020603050405020304" pitchFamily="18" charset="0"/>
                          <a:cs typeface="Times New Roman" panose="02020603050405020304" pitchFamily="18" charset="0"/>
                        </a:rPr>
                        <a:t>ICDS III- Construction contracts</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Under ICDS III, during early stages, where outcome of the contract cannot be reliably estimated, </a:t>
                      </a:r>
                      <a:r>
                        <a:rPr lang="en-US" b="1" dirty="0">
                          <a:latin typeface="Times New Roman" panose="02020603050405020304" pitchFamily="18" charset="0"/>
                          <a:cs typeface="Times New Roman" panose="02020603050405020304" pitchFamily="18" charset="0"/>
                        </a:rPr>
                        <a:t>revenue is recognised to the extent of costs incurred</a:t>
                      </a:r>
                      <a:r>
                        <a:rPr lang="en-US" dirty="0">
                          <a:latin typeface="Times New Roman" panose="02020603050405020304" pitchFamily="18" charset="0"/>
                          <a:cs typeface="Times New Roman" panose="02020603050405020304" pitchFamily="18" charset="0"/>
                        </a:rPr>
                        <a:t> up to to the point where </a:t>
                      </a:r>
                      <a:r>
                        <a:rPr lang="en-US" b="1" dirty="0">
                          <a:latin typeface="Times New Roman" panose="02020603050405020304" pitchFamily="18" charset="0"/>
                          <a:cs typeface="Times New Roman" panose="02020603050405020304" pitchFamily="18" charset="0"/>
                        </a:rPr>
                        <a:t>25% of the work is completed otherwise proportionate method will apply</a:t>
                      </a:r>
                      <a:r>
                        <a:rPr lang="en-US" dirty="0">
                          <a:latin typeface="Times New Roman" panose="02020603050405020304" pitchFamily="18" charset="0"/>
                          <a:cs typeface="Times New Roman" panose="02020603050405020304" pitchFamily="18" charset="0"/>
                        </a:rPr>
                        <a:t>. Thus, profit recognition has to start compulsorily once 25% stage is completed.</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For each performance obligation satisfied over time, revenue is </a:t>
                      </a:r>
                      <a:r>
                        <a:rPr lang="en-US" b="1" dirty="0">
                          <a:latin typeface="Times New Roman" panose="02020603050405020304" pitchFamily="18" charset="0"/>
                          <a:cs typeface="Times New Roman" panose="02020603050405020304" pitchFamily="18" charset="0"/>
                        </a:rPr>
                        <a:t>recognised by measuring the progress towards complete satisfaction </a:t>
                      </a:r>
                      <a:r>
                        <a:rPr lang="en-US" dirty="0">
                          <a:latin typeface="Times New Roman" panose="02020603050405020304" pitchFamily="18" charset="0"/>
                          <a:cs typeface="Times New Roman" panose="02020603050405020304" pitchFamily="18" charset="0"/>
                        </a:rPr>
                        <a:t>(by using either output or input methods) and only if it can reasonably measure its progress towards completion; else, </a:t>
                      </a:r>
                      <a:r>
                        <a:rPr lang="en-US" b="1" dirty="0">
                          <a:latin typeface="Times New Roman" panose="02020603050405020304" pitchFamily="18" charset="0"/>
                          <a:cs typeface="Times New Roman" panose="02020603050405020304" pitchFamily="18" charset="0"/>
                        </a:rPr>
                        <a:t>revenue should be recognised only to the extent of contract costs incurred</a:t>
                      </a:r>
                      <a:r>
                        <a:rPr lang="en-US" dirty="0">
                          <a:latin typeface="Times New Roman" panose="02020603050405020304" pitchFamily="18" charset="0"/>
                          <a:cs typeface="Times New Roman" panose="02020603050405020304" pitchFamily="18" charset="0"/>
                        </a:rPr>
                        <a:t> of which recovery is probable.</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Contract revenue and contract costs to be recognised as revenue or expenses by reference to the </a:t>
                      </a:r>
                      <a:r>
                        <a:rPr lang="en-US" b="1" dirty="0">
                          <a:latin typeface="Times New Roman" panose="02020603050405020304" pitchFamily="18" charset="0"/>
                          <a:cs typeface="Times New Roman" panose="02020603050405020304" pitchFamily="18" charset="0"/>
                        </a:rPr>
                        <a:t>percentage of completion method if the outcome of the contract can be estimated reliably</a:t>
                      </a:r>
                      <a:r>
                        <a:rPr lang="en-US" dirty="0">
                          <a:latin typeface="Times New Roman" panose="02020603050405020304" pitchFamily="18" charset="0"/>
                          <a:cs typeface="Times New Roman" panose="02020603050405020304" pitchFamily="18" charset="0"/>
                        </a:rPr>
                        <a:t>; else, revenue should be recognised only to the extent of contract costs incurred of which recovery is probable.</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24208432"/>
                  </a:ext>
                </a:extLst>
              </a:tr>
              <a:tr h="1506922">
                <a:tc>
                  <a:txBody>
                    <a:bodyPr/>
                    <a:lstStyle/>
                    <a:p>
                      <a:pPr algn="just"/>
                      <a:r>
                        <a:rPr lang="en-US" dirty="0">
                          <a:latin typeface="Times New Roman" panose="02020603050405020304" pitchFamily="18" charset="0"/>
                          <a:cs typeface="Times New Roman" panose="02020603050405020304" pitchFamily="18" charset="0"/>
                        </a:rPr>
                        <a:t>ICDS IV- Revenue</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Interest shall accrue on </a:t>
                      </a:r>
                      <a:r>
                        <a:rPr lang="en-US" b="1" dirty="0">
                          <a:latin typeface="Times New Roman" panose="02020603050405020304" pitchFamily="18" charset="0"/>
                          <a:cs typeface="Times New Roman" panose="02020603050405020304" pitchFamily="18" charset="0"/>
                        </a:rPr>
                        <a:t>time basis</a:t>
                      </a:r>
                      <a:endParaRPr lang="en-IN" b="1"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Interest shall be calculated by using the </a:t>
                      </a:r>
                      <a:r>
                        <a:rPr lang="en-US" b="1" dirty="0">
                          <a:latin typeface="Times New Roman" panose="02020603050405020304" pitchFamily="18" charset="0"/>
                          <a:cs typeface="Times New Roman" panose="02020603050405020304" pitchFamily="18" charset="0"/>
                        </a:rPr>
                        <a:t>effective interest rate method.</a:t>
                      </a:r>
                      <a:endParaRPr lang="en-IN" b="1" dirty="0">
                        <a:latin typeface="Times New Roman" panose="02020603050405020304" pitchFamily="18" charset="0"/>
                        <a:cs typeface="Times New Roman" panose="02020603050405020304" pitchFamily="18" charset="0"/>
                      </a:endParaRPr>
                    </a:p>
                  </a:txBody>
                  <a:tcPr/>
                </a:tc>
                <a:tc>
                  <a:txBody>
                    <a:bodyPr/>
                    <a:lstStyle/>
                    <a:p>
                      <a:pPr algn="just"/>
                      <a:r>
                        <a:rPr lang="en-US" dirty="0">
                          <a:latin typeface="Times New Roman" panose="02020603050405020304" pitchFamily="18" charset="0"/>
                          <a:cs typeface="Times New Roman" panose="02020603050405020304" pitchFamily="18" charset="0"/>
                        </a:rPr>
                        <a:t>Interest accrues, </a:t>
                      </a:r>
                      <a:r>
                        <a:rPr lang="en-US" b="1" dirty="0">
                          <a:latin typeface="Times New Roman" panose="02020603050405020304" pitchFamily="18" charset="0"/>
                          <a:cs typeface="Times New Roman" panose="02020603050405020304" pitchFamily="18" charset="0"/>
                        </a:rPr>
                        <a:t>in most circumstances</a:t>
                      </a:r>
                      <a:r>
                        <a:rPr lang="en-US"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on the time basis</a:t>
                      </a:r>
                      <a:r>
                        <a:rPr lang="en-US" dirty="0">
                          <a:latin typeface="Times New Roman" panose="02020603050405020304" pitchFamily="18" charset="0"/>
                          <a:cs typeface="Times New Roman" panose="02020603050405020304" pitchFamily="18" charset="0"/>
                        </a:rPr>
                        <a:t> determined by the amount</a:t>
                      </a:r>
                    </a:p>
                    <a:p>
                      <a:pPr algn="just"/>
                      <a:r>
                        <a:rPr lang="en-US" dirty="0">
                          <a:latin typeface="Times New Roman" panose="02020603050405020304" pitchFamily="18" charset="0"/>
                          <a:cs typeface="Times New Roman" panose="02020603050405020304" pitchFamily="18" charset="0"/>
                        </a:rPr>
                        <a:t>outstanding and the rate applicable.</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052799874"/>
                  </a:ext>
                </a:extLst>
              </a:tr>
            </a:tbl>
          </a:graphicData>
        </a:graphic>
      </p:graphicFrame>
    </p:spTree>
    <p:extLst>
      <p:ext uri="{BB962C8B-B14F-4D97-AF65-F5344CB8AC3E}">
        <p14:creationId xmlns:p14="http://schemas.microsoft.com/office/powerpoint/2010/main" val="1728057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327F8107-AC52-5334-7E9A-88BB91FE7E1A}"/>
              </a:ext>
            </a:extLst>
          </p:cNvPr>
          <p:cNvGraphicFramePr>
            <a:graphicFrameLocks noGrp="1"/>
          </p:cNvGraphicFramePr>
          <p:nvPr>
            <p:ph idx="1"/>
            <p:extLst>
              <p:ext uri="{D42A27DB-BD31-4B8C-83A1-F6EECF244321}">
                <p14:modId xmlns:p14="http://schemas.microsoft.com/office/powerpoint/2010/main" val="3782292100"/>
              </p:ext>
            </p:extLst>
          </p:nvPr>
        </p:nvGraphicFramePr>
        <p:xfrm>
          <a:off x="467912" y="255494"/>
          <a:ext cx="11256176" cy="5916705"/>
        </p:xfrm>
        <a:graphic>
          <a:graphicData uri="http://schemas.openxmlformats.org/drawingml/2006/table">
            <a:tbl>
              <a:tblPr firstRow="1" bandRow="1">
                <a:tableStyleId>{5C22544A-7EE6-4342-B048-85BDC9FD1C3A}</a:tableStyleId>
              </a:tblPr>
              <a:tblGrid>
                <a:gridCol w="1373517">
                  <a:extLst>
                    <a:ext uri="{9D8B030D-6E8A-4147-A177-3AD203B41FA5}">
                      <a16:colId xmlns:a16="http://schemas.microsoft.com/office/drawing/2014/main" val="1843419553"/>
                    </a:ext>
                  </a:extLst>
                </a:gridCol>
                <a:gridCol w="3372816">
                  <a:extLst>
                    <a:ext uri="{9D8B030D-6E8A-4147-A177-3AD203B41FA5}">
                      <a16:colId xmlns:a16="http://schemas.microsoft.com/office/drawing/2014/main" val="2092556189"/>
                    </a:ext>
                  </a:extLst>
                </a:gridCol>
                <a:gridCol w="3260047">
                  <a:extLst>
                    <a:ext uri="{9D8B030D-6E8A-4147-A177-3AD203B41FA5}">
                      <a16:colId xmlns:a16="http://schemas.microsoft.com/office/drawing/2014/main" val="1338662536"/>
                    </a:ext>
                  </a:extLst>
                </a:gridCol>
                <a:gridCol w="3249796">
                  <a:extLst>
                    <a:ext uri="{9D8B030D-6E8A-4147-A177-3AD203B41FA5}">
                      <a16:colId xmlns:a16="http://schemas.microsoft.com/office/drawing/2014/main" val="2159331824"/>
                    </a:ext>
                  </a:extLst>
                </a:gridCol>
              </a:tblGrid>
              <a:tr h="624229">
                <a:tc>
                  <a:txBody>
                    <a:bodyPr/>
                    <a:lstStyle/>
                    <a:p>
                      <a:pPr algn="just"/>
                      <a:r>
                        <a:rPr lang="en-US" b="0" dirty="0">
                          <a:latin typeface="Times New Roman" panose="02020603050405020304" pitchFamily="18" charset="0"/>
                          <a:cs typeface="Times New Roman" panose="02020603050405020304" pitchFamily="18" charset="0"/>
                        </a:rPr>
                        <a:t>ICDS</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As per ICDS</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As per IND AS</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As per AS</a:t>
                      </a:r>
                      <a:endParaRPr lang="en-IN"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33934498"/>
                  </a:ext>
                </a:extLst>
              </a:tr>
              <a:tr h="1801694">
                <a:tc>
                  <a:txBody>
                    <a:bodyPr/>
                    <a:lstStyle/>
                    <a:p>
                      <a:pPr algn="just"/>
                      <a:r>
                        <a:rPr lang="en-US" b="0" dirty="0">
                          <a:latin typeface="Times New Roman" panose="02020603050405020304" pitchFamily="18" charset="0"/>
                          <a:cs typeface="Times New Roman" panose="02020603050405020304" pitchFamily="18" charset="0"/>
                        </a:rPr>
                        <a:t>ICDS VI-Foreign currency differences</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Any </a:t>
                      </a:r>
                      <a:r>
                        <a:rPr lang="en-US" b="1" dirty="0">
                          <a:latin typeface="Times New Roman" panose="02020603050405020304" pitchFamily="18" charset="0"/>
                          <a:cs typeface="Times New Roman" panose="02020603050405020304" pitchFamily="18" charset="0"/>
                        </a:rPr>
                        <a:t>premium or discount arising at the inception of a forward exchange contract is amortized as expense or income</a:t>
                      </a:r>
                      <a:r>
                        <a:rPr lang="en-US" b="0" dirty="0">
                          <a:latin typeface="Times New Roman" panose="02020603050405020304" pitchFamily="18" charset="0"/>
                          <a:cs typeface="Times New Roman" panose="02020603050405020304" pitchFamily="18" charset="0"/>
                        </a:rPr>
                        <a:t> over the life of the contract</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As per IND AS 109</a:t>
                      </a:r>
                    </a:p>
                    <a:p>
                      <a:pPr algn="just"/>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Similar to ICDS in respect of forward exchange contracts not intended for trading or speculation purposes</a:t>
                      </a:r>
                      <a:endParaRPr lang="en-IN"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24208432"/>
                  </a:ext>
                </a:extLst>
              </a:tr>
              <a:tr h="3490782">
                <a:tc>
                  <a:txBody>
                    <a:bodyPr/>
                    <a:lstStyle/>
                    <a:p>
                      <a:pPr algn="just"/>
                      <a:r>
                        <a:rPr lang="en-US" b="0" dirty="0">
                          <a:latin typeface="Times New Roman" panose="02020603050405020304" pitchFamily="18" charset="0"/>
                          <a:cs typeface="Times New Roman" panose="02020603050405020304" pitchFamily="18" charset="0"/>
                        </a:rPr>
                        <a:t>ICDS VI</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For other forward exchange contracts that are intended for trading or speculation purposes or that are entered into to hedge the foreign currency risk of a firm commitment or a highly probable forecast transaction, premium, discount or exchange difference, shall </a:t>
                      </a:r>
                      <a:r>
                        <a:rPr lang="en-US" b="1" dirty="0">
                          <a:latin typeface="Times New Roman" panose="02020603050405020304" pitchFamily="18" charset="0"/>
                          <a:cs typeface="Times New Roman" panose="02020603050405020304" pitchFamily="18" charset="0"/>
                        </a:rPr>
                        <a:t>be recognised at the time of settlement.</a:t>
                      </a:r>
                      <a:endParaRPr lang="en-IN" b="1" dirty="0">
                        <a:latin typeface="Times New Roman" panose="02020603050405020304" pitchFamily="18" charset="0"/>
                        <a:cs typeface="Times New Roman" panose="02020603050405020304" pitchFamily="18"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0" dirty="0">
                          <a:latin typeface="Times New Roman" panose="02020603050405020304" pitchFamily="18" charset="0"/>
                          <a:cs typeface="Times New Roman" panose="02020603050405020304" pitchFamily="18" charset="0"/>
                        </a:rPr>
                        <a:t>As per IND AS 109</a:t>
                      </a:r>
                    </a:p>
                    <a:p>
                      <a:pPr algn="just"/>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The premium or discount on the contract is ignored and at each balance sheet date, the value of </a:t>
                      </a:r>
                      <a:r>
                        <a:rPr lang="en-US" b="1" dirty="0">
                          <a:latin typeface="Times New Roman" panose="02020603050405020304" pitchFamily="18" charset="0"/>
                          <a:cs typeface="Times New Roman" panose="02020603050405020304" pitchFamily="18" charset="0"/>
                        </a:rPr>
                        <a:t>the contract is marked to its current market value and the gain or loss on the contract is recognised.</a:t>
                      </a:r>
                      <a:endParaRPr lang="en-IN"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052799874"/>
                  </a:ext>
                </a:extLst>
              </a:tr>
            </a:tbl>
          </a:graphicData>
        </a:graphic>
      </p:graphicFrame>
    </p:spTree>
    <p:extLst>
      <p:ext uri="{BB962C8B-B14F-4D97-AF65-F5344CB8AC3E}">
        <p14:creationId xmlns:p14="http://schemas.microsoft.com/office/powerpoint/2010/main" val="3561080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327F8107-AC52-5334-7E9A-88BB91FE7E1A}"/>
              </a:ext>
            </a:extLst>
          </p:cNvPr>
          <p:cNvGraphicFramePr>
            <a:graphicFrameLocks noGrp="1"/>
          </p:cNvGraphicFramePr>
          <p:nvPr>
            <p:ph idx="1"/>
            <p:extLst>
              <p:ext uri="{D42A27DB-BD31-4B8C-83A1-F6EECF244321}">
                <p14:modId xmlns:p14="http://schemas.microsoft.com/office/powerpoint/2010/main" val="4108136421"/>
              </p:ext>
            </p:extLst>
          </p:nvPr>
        </p:nvGraphicFramePr>
        <p:xfrm>
          <a:off x="639521" y="102431"/>
          <a:ext cx="10912958" cy="6450496"/>
        </p:xfrm>
        <a:graphic>
          <a:graphicData uri="http://schemas.openxmlformats.org/drawingml/2006/table">
            <a:tbl>
              <a:tblPr firstRow="1" bandRow="1">
                <a:tableStyleId>{5C22544A-7EE6-4342-B048-85BDC9FD1C3A}</a:tableStyleId>
              </a:tblPr>
              <a:tblGrid>
                <a:gridCol w="1331636">
                  <a:extLst>
                    <a:ext uri="{9D8B030D-6E8A-4147-A177-3AD203B41FA5}">
                      <a16:colId xmlns:a16="http://schemas.microsoft.com/office/drawing/2014/main" val="1843419553"/>
                    </a:ext>
                  </a:extLst>
                </a:gridCol>
                <a:gridCol w="2708419">
                  <a:extLst>
                    <a:ext uri="{9D8B030D-6E8A-4147-A177-3AD203B41FA5}">
                      <a16:colId xmlns:a16="http://schemas.microsoft.com/office/drawing/2014/main" val="2092556189"/>
                    </a:ext>
                  </a:extLst>
                </a:gridCol>
                <a:gridCol w="2549563">
                  <a:extLst>
                    <a:ext uri="{9D8B030D-6E8A-4147-A177-3AD203B41FA5}">
                      <a16:colId xmlns:a16="http://schemas.microsoft.com/office/drawing/2014/main" val="1338662536"/>
                    </a:ext>
                  </a:extLst>
                </a:gridCol>
                <a:gridCol w="4323340">
                  <a:extLst>
                    <a:ext uri="{9D8B030D-6E8A-4147-A177-3AD203B41FA5}">
                      <a16:colId xmlns:a16="http://schemas.microsoft.com/office/drawing/2014/main" val="2159331824"/>
                    </a:ext>
                  </a:extLst>
                </a:gridCol>
              </a:tblGrid>
              <a:tr h="506896">
                <a:tc>
                  <a:txBody>
                    <a:bodyPr/>
                    <a:lstStyle/>
                    <a:p>
                      <a:pPr algn="just"/>
                      <a:r>
                        <a:rPr lang="en-US" b="0" dirty="0">
                          <a:latin typeface="Times New Roman" panose="02020603050405020304" pitchFamily="18" charset="0"/>
                          <a:cs typeface="Times New Roman" panose="02020603050405020304" pitchFamily="18" charset="0"/>
                        </a:rPr>
                        <a:t>ICDS</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As per ICDS</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As per IND AS</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As per AS</a:t>
                      </a:r>
                      <a:endParaRPr lang="en-IN"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33934498"/>
                  </a:ext>
                </a:extLst>
              </a:tr>
              <a:tr h="370840">
                <a:tc>
                  <a:txBody>
                    <a:bodyPr/>
                    <a:lstStyle/>
                    <a:p>
                      <a:pPr algn="just"/>
                      <a:r>
                        <a:rPr lang="en-US" b="0" dirty="0">
                          <a:latin typeface="Times New Roman" panose="02020603050405020304" pitchFamily="18" charset="0"/>
                          <a:cs typeface="Times New Roman" panose="02020603050405020304" pitchFamily="18" charset="0"/>
                        </a:rPr>
                        <a:t>ICDS VII- Government grants</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Government grants should not be recognised until there is reasonable assurance that </a:t>
                      </a:r>
                    </a:p>
                    <a:p>
                      <a:pPr algn="just"/>
                      <a:r>
                        <a:rPr lang="en-US" b="0" dirty="0">
                          <a:latin typeface="Times New Roman" panose="02020603050405020304" pitchFamily="18" charset="0"/>
                          <a:cs typeface="Times New Roman" panose="02020603050405020304" pitchFamily="18" charset="0"/>
                        </a:rPr>
                        <a:t>(i) the entity shall comply with the conditions attached to them, and</a:t>
                      </a:r>
                    </a:p>
                    <a:p>
                      <a:pPr algn="just"/>
                      <a:r>
                        <a:rPr lang="en-US" b="0" dirty="0">
                          <a:latin typeface="Times New Roman" panose="02020603050405020304" pitchFamily="18" charset="0"/>
                          <a:cs typeface="Times New Roman" panose="02020603050405020304" pitchFamily="18" charset="0"/>
                        </a:rPr>
                        <a:t>(ii) the grants shall be received. </a:t>
                      </a:r>
                    </a:p>
                    <a:p>
                      <a:pPr algn="just"/>
                      <a:r>
                        <a:rPr lang="en-US" b="0" dirty="0">
                          <a:latin typeface="Times New Roman" panose="02020603050405020304" pitchFamily="18" charset="0"/>
                          <a:cs typeface="Times New Roman" panose="02020603050405020304" pitchFamily="18" charset="0"/>
                        </a:rPr>
                        <a:t>However, recognition of Government grant </a:t>
                      </a:r>
                      <a:r>
                        <a:rPr lang="en-US" b="1" dirty="0">
                          <a:latin typeface="Times New Roman" panose="02020603050405020304" pitchFamily="18" charset="0"/>
                          <a:cs typeface="Times New Roman" panose="02020603050405020304" pitchFamily="18" charset="0"/>
                        </a:rPr>
                        <a:t>shall not be postponed beyond the date of actual receipt.</a:t>
                      </a:r>
                    </a:p>
                  </a:txBody>
                  <a:tcPr/>
                </a:tc>
                <a:tc>
                  <a:txBody>
                    <a:bodyPr/>
                    <a:lstStyle/>
                    <a:p>
                      <a:pPr algn="just"/>
                      <a:r>
                        <a:rPr lang="en-US" b="0" dirty="0">
                          <a:latin typeface="Times New Roman" panose="02020603050405020304" pitchFamily="18" charset="0"/>
                          <a:cs typeface="Times New Roman" panose="02020603050405020304" pitchFamily="18" charset="0"/>
                        </a:rPr>
                        <a:t>Similar to Indian GAAP</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1" dirty="0">
                          <a:latin typeface="Times New Roman" panose="02020603050405020304" pitchFamily="18" charset="0"/>
                          <a:cs typeface="Times New Roman" panose="02020603050405020304" pitchFamily="18" charset="0"/>
                        </a:rPr>
                        <a:t>Mere receipt of a grant</a:t>
                      </a:r>
                      <a:r>
                        <a:rPr lang="en-US" b="0" dirty="0">
                          <a:latin typeface="Times New Roman" panose="02020603050405020304" pitchFamily="18" charset="0"/>
                          <a:cs typeface="Times New Roman" panose="02020603050405020304" pitchFamily="18" charset="0"/>
                        </a:rPr>
                        <a:t> is not necessarily a conclusive evidence that conditions attaching to the grant have been or will be fulfilled. Government grants available to the enterprise are considered for inclusion in accounts:</a:t>
                      </a:r>
                    </a:p>
                    <a:p>
                      <a:pPr algn="just"/>
                      <a:r>
                        <a:rPr lang="en-US" b="0" dirty="0">
                          <a:latin typeface="Times New Roman" panose="02020603050405020304" pitchFamily="18" charset="0"/>
                          <a:cs typeface="Times New Roman" panose="02020603050405020304" pitchFamily="18" charset="0"/>
                        </a:rPr>
                        <a:t>i. where there is reasonable assurance that the enterprise will comply with the conditions attached to them.</a:t>
                      </a:r>
                    </a:p>
                    <a:p>
                      <a:pPr algn="just"/>
                      <a:r>
                        <a:rPr lang="en-US" b="0" dirty="0">
                          <a:latin typeface="Times New Roman" panose="02020603050405020304" pitchFamily="18" charset="0"/>
                          <a:cs typeface="Times New Roman" panose="02020603050405020304" pitchFamily="18" charset="0"/>
                        </a:rPr>
                        <a:t>ii. where such benefits have been earned by the enterprise and it is reasonably certain that the ultimate collection will be made.</a:t>
                      </a:r>
                      <a:endParaRPr lang="en-IN"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24208432"/>
                  </a:ext>
                </a:extLst>
              </a:tr>
              <a:tr h="370840">
                <a:tc>
                  <a:txBody>
                    <a:bodyPr/>
                    <a:lstStyle/>
                    <a:p>
                      <a:pPr algn="just"/>
                      <a:r>
                        <a:rPr lang="en-US" b="0" dirty="0">
                          <a:latin typeface="Times New Roman" panose="02020603050405020304" pitchFamily="18" charset="0"/>
                          <a:cs typeface="Times New Roman" panose="02020603050405020304" pitchFamily="18" charset="0"/>
                        </a:rPr>
                        <a:t>ICDS VII</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Where Government grant relates to a depreciable fixed asset, the grant </a:t>
                      </a:r>
                      <a:r>
                        <a:rPr lang="en-US" b="1" dirty="0">
                          <a:latin typeface="Times New Roman" panose="02020603050405020304" pitchFamily="18" charset="0"/>
                          <a:cs typeface="Times New Roman" panose="02020603050405020304" pitchFamily="18" charset="0"/>
                        </a:rPr>
                        <a:t>shall be deducted from the actual cost of the asset/ WDV of block of assets</a:t>
                      </a:r>
                      <a:r>
                        <a:rPr lang="en-US" b="0" dirty="0">
                          <a:latin typeface="Times New Roman" panose="02020603050405020304" pitchFamily="18" charset="0"/>
                          <a:cs typeface="Times New Roman" panose="02020603050405020304" pitchFamily="18" charset="0"/>
                        </a:rPr>
                        <a:t> to which concerned asset belonged to. </a:t>
                      </a:r>
                      <a:endParaRPr lang="en-IN" b="0"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Grants related to assets, including nonmonetary grants at fair value, should be presented in the balance sheet only by </a:t>
                      </a:r>
                      <a:r>
                        <a:rPr lang="en-US" b="1" dirty="0">
                          <a:latin typeface="Times New Roman" panose="02020603050405020304" pitchFamily="18" charset="0"/>
                          <a:cs typeface="Times New Roman" panose="02020603050405020304" pitchFamily="18" charset="0"/>
                        </a:rPr>
                        <a:t>setting up the grant as deferred income.</a:t>
                      </a:r>
                      <a:endParaRPr lang="en-IN" b="1" dirty="0">
                        <a:latin typeface="Times New Roman" panose="02020603050405020304" pitchFamily="18" charset="0"/>
                        <a:cs typeface="Times New Roman" panose="02020603050405020304" pitchFamily="18" charset="0"/>
                      </a:endParaRPr>
                    </a:p>
                  </a:txBody>
                  <a:tcPr/>
                </a:tc>
                <a:tc>
                  <a:txBody>
                    <a:bodyPr/>
                    <a:lstStyle/>
                    <a:p>
                      <a:pPr algn="just"/>
                      <a:r>
                        <a:rPr lang="en-US" b="0" dirty="0">
                          <a:latin typeface="Times New Roman" panose="02020603050405020304" pitchFamily="18" charset="0"/>
                          <a:cs typeface="Times New Roman" panose="02020603050405020304" pitchFamily="18" charset="0"/>
                        </a:rPr>
                        <a:t>Grants related to depreciable assets are either </a:t>
                      </a:r>
                      <a:r>
                        <a:rPr lang="en-US" b="1" dirty="0">
                          <a:latin typeface="Times New Roman" panose="02020603050405020304" pitchFamily="18" charset="0"/>
                          <a:cs typeface="Times New Roman" panose="02020603050405020304" pitchFamily="18" charset="0"/>
                        </a:rPr>
                        <a:t>treated as deferred income</a:t>
                      </a:r>
                      <a:r>
                        <a:rPr lang="en-US" b="0" dirty="0">
                          <a:latin typeface="Times New Roman" panose="02020603050405020304" pitchFamily="18" charset="0"/>
                          <a:cs typeface="Times New Roman" panose="02020603050405020304" pitchFamily="18" charset="0"/>
                        </a:rPr>
                        <a:t> and transferred to the statement of profit and loss in proportion to depreciation, or </a:t>
                      </a:r>
                      <a:r>
                        <a:rPr lang="en-US" b="1" dirty="0">
                          <a:latin typeface="Times New Roman" panose="02020603050405020304" pitchFamily="18" charset="0"/>
                          <a:cs typeface="Times New Roman" panose="02020603050405020304" pitchFamily="18" charset="0"/>
                        </a:rPr>
                        <a:t>deducted from the cost of the asset.</a:t>
                      </a:r>
                    </a:p>
                    <a:p>
                      <a:pPr algn="just"/>
                      <a:endParaRPr lang="en-IN"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052799874"/>
                  </a:ext>
                </a:extLst>
              </a:tr>
            </a:tbl>
          </a:graphicData>
        </a:graphic>
      </p:graphicFrame>
    </p:spTree>
    <p:extLst>
      <p:ext uri="{BB962C8B-B14F-4D97-AF65-F5344CB8AC3E}">
        <p14:creationId xmlns:p14="http://schemas.microsoft.com/office/powerpoint/2010/main" val="2186707244"/>
      </p:ext>
    </p:extLst>
  </p:cSld>
  <p:clrMapOvr>
    <a:masterClrMapping/>
  </p:clrMapOvr>
</p:sld>
</file>

<file path=ppt/theme/theme1.xml><?xml version="1.0" encoding="utf-8"?>
<a:theme xmlns:a="http://schemas.openxmlformats.org/drawingml/2006/main" name="Face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4038</TotalTime>
  <Words>4081</Words>
  <Application>Microsoft Office PowerPoint</Application>
  <PresentationFormat>Widescreen</PresentationFormat>
  <Paragraphs>333</Paragraphs>
  <Slides>33</Slides>
  <Notes>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41" baseType="lpstr">
      <vt:lpstr>Arial</vt:lpstr>
      <vt:lpstr>Calibri</vt:lpstr>
      <vt:lpstr>Times New Roman</vt:lpstr>
      <vt:lpstr>Trebuchet MS</vt:lpstr>
      <vt:lpstr>Wingdings</vt:lpstr>
      <vt:lpstr>Wingdings 3</vt:lpstr>
      <vt:lpstr>Facet</vt:lpstr>
      <vt:lpstr>Document</vt:lpstr>
      <vt:lpstr>Overview of Tax Audit Report</vt:lpstr>
      <vt:lpstr>APPLICABILITY OF TAX AUDIT REPORT</vt:lpstr>
      <vt:lpstr>CLAUSES OF FORM 3CD</vt:lpstr>
      <vt:lpstr>Clause 13-ICDS Adjustments</vt:lpstr>
      <vt:lpstr>PowerPoint Presentation</vt:lpstr>
      <vt:lpstr>PowerPoint Presentation</vt:lpstr>
      <vt:lpstr>PowerPoint Presentation</vt:lpstr>
      <vt:lpstr>PowerPoint Presentation</vt:lpstr>
      <vt:lpstr>PowerPoint Presentation</vt:lpstr>
      <vt:lpstr>PowerPoint Presentation</vt:lpstr>
      <vt:lpstr>CLAUSE 26 – Disclosures w.r.t Section 43B</vt:lpstr>
      <vt:lpstr>CLAUSE 26 – RELEVANT ISSUES</vt:lpstr>
      <vt:lpstr>PowerPoint Presentation</vt:lpstr>
      <vt:lpstr>Clause 21: 40 Disallowances</vt:lpstr>
      <vt:lpstr>Clause 21: 40 Disallowances</vt:lpstr>
      <vt:lpstr>DISALLOWANCES U/S 40 - RELEVANT ISSUES</vt:lpstr>
      <vt:lpstr>DISALLOWANCES U/S 40 - RECENT CHANGES</vt:lpstr>
      <vt:lpstr>Clause 21: Section 40A(3)</vt:lpstr>
      <vt:lpstr>Clause 21: Section 40A(3) - Rule 6DD</vt:lpstr>
      <vt:lpstr>Clause 21: Section 40A(3) - Relevant Issues</vt:lpstr>
      <vt:lpstr>Clause 21: Disallowance u/s 14A</vt:lpstr>
      <vt:lpstr>Section 37 disallowances - Relevant Issues</vt:lpstr>
      <vt:lpstr>Clause 44: Goods and Services Tax Compliance</vt:lpstr>
      <vt:lpstr>Clause 44</vt:lpstr>
      <vt:lpstr>Clause 44: Goods and Services Tax Compliance</vt:lpstr>
      <vt:lpstr>Clause 30A: Primary adjustment to transfer price u/s 92CE(1)</vt:lpstr>
      <vt:lpstr>PowerPoint Presentation</vt:lpstr>
      <vt:lpstr>PowerPoint Presentation</vt:lpstr>
      <vt:lpstr>Clause 30B: Expenditure incurred exceeding limit u/s 94B(1)</vt:lpstr>
      <vt:lpstr>Clause 30C: Impermissible avoidance arrangement (GAAR) u/s 96</vt:lpstr>
      <vt:lpstr>Clause 42: Information pertaining to Form 61/61A/61B</vt:lpstr>
      <vt:lpstr>Clause 43: Details of Report u/s 286(2)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Tax Audit Report</dc:title>
  <dc:creator>Akash Jose</dc:creator>
  <cp:lastModifiedBy>Akash Jose</cp:lastModifiedBy>
  <cp:revision>51</cp:revision>
  <dcterms:created xsi:type="dcterms:W3CDTF">2023-08-11T06:05:39Z</dcterms:created>
  <dcterms:modified xsi:type="dcterms:W3CDTF">2023-08-23T11:31:55Z</dcterms:modified>
</cp:coreProperties>
</file>