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17" r:id="rId3"/>
    <p:sldId id="257" r:id="rId4"/>
    <p:sldId id="258" r:id="rId5"/>
    <p:sldId id="259" r:id="rId6"/>
    <p:sldId id="260" r:id="rId7"/>
    <p:sldId id="261" r:id="rId8"/>
    <p:sldId id="262" r:id="rId9"/>
    <p:sldId id="263" r:id="rId10"/>
    <p:sldId id="264" r:id="rId11"/>
    <p:sldId id="265" r:id="rId12"/>
    <p:sldId id="266" r:id="rId13"/>
    <p:sldId id="267" r:id="rId14"/>
    <p:sldId id="312" r:id="rId15"/>
    <p:sldId id="268" r:id="rId16"/>
    <p:sldId id="269" r:id="rId17"/>
    <p:sldId id="270" r:id="rId18"/>
    <p:sldId id="272" r:id="rId19"/>
    <p:sldId id="313" r:id="rId20"/>
    <p:sldId id="275" r:id="rId21"/>
    <p:sldId id="276" r:id="rId22"/>
    <p:sldId id="277" r:id="rId23"/>
    <p:sldId id="278" r:id="rId24"/>
    <p:sldId id="279" r:id="rId25"/>
    <p:sldId id="280" r:id="rId26"/>
    <p:sldId id="281" r:id="rId27"/>
    <p:sldId id="282" r:id="rId28"/>
    <p:sldId id="283" r:id="rId29"/>
    <p:sldId id="284" r:id="rId30"/>
    <p:sldId id="285" r:id="rId31"/>
    <p:sldId id="314" r:id="rId32"/>
    <p:sldId id="287" r:id="rId33"/>
    <p:sldId id="315" r:id="rId34"/>
    <p:sldId id="293" r:id="rId35"/>
    <p:sldId id="316" r:id="rId36"/>
    <p:sldId id="297" r:id="rId37"/>
    <p:sldId id="298" r:id="rId38"/>
    <p:sldId id="300" r:id="rId39"/>
    <p:sldId id="301" r:id="rId40"/>
    <p:sldId id="318" r:id="rId41"/>
    <p:sldId id="319" r:id="rId42"/>
    <p:sldId id="302" r:id="rId43"/>
    <p:sldId id="303" r:id="rId44"/>
    <p:sldId id="307" r:id="rId45"/>
    <p:sldId id="308" r:id="rId46"/>
    <p:sldId id="309" r:id="rId47"/>
    <p:sldId id="310" r:id="rId48"/>
    <p:sldId id="311" r:id="rId4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4" d="100"/>
          <a:sy n="84" d="100"/>
        </p:scale>
        <p:origin x="30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FF5D3647-BB61-47FC-A59F-A4BC9872651A}" type="datetimeFigureOut">
              <a:rPr lang="en-IN" smtClean="0"/>
              <a:t>19-08-2023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D181E80-D420-4827-B494-31DBE51E0735}" type="slidenum">
              <a:rPr lang="en-IN" smtClean="0"/>
              <a:t>‹#›</a:t>
            </a:fld>
            <a:endParaRPr lang="en-IN"/>
          </a:p>
        </p:txBody>
      </p:sp>
    </p:spTree>
    <p:extLst>
      <p:ext uri="{BB962C8B-B14F-4D97-AF65-F5344CB8AC3E}">
        <p14:creationId xmlns:p14="http://schemas.microsoft.com/office/powerpoint/2010/main" val="2764793507"/>
      </p:ext>
    </p:extLst>
  </p:cSld>
  <p:clrMapOvr>
    <a:masterClrMapping/>
  </p:clrMapOvr>
  <p:transition spd="med">
    <p:pull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FF5D3647-BB61-47FC-A59F-A4BC9872651A}" type="datetimeFigureOut">
              <a:rPr lang="en-IN" smtClean="0"/>
              <a:t>19-08-2023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D181E80-D420-4827-B494-31DBE51E0735}" type="slidenum">
              <a:rPr lang="en-IN" smtClean="0"/>
              <a:t>‹#›</a:t>
            </a:fld>
            <a:endParaRPr lang="en-IN"/>
          </a:p>
        </p:txBody>
      </p:sp>
    </p:spTree>
    <p:extLst>
      <p:ext uri="{BB962C8B-B14F-4D97-AF65-F5344CB8AC3E}">
        <p14:creationId xmlns:p14="http://schemas.microsoft.com/office/powerpoint/2010/main" val="3714052698"/>
      </p:ext>
    </p:extLst>
  </p:cSld>
  <p:clrMapOvr>
    <a:masterClrMapping/>
  </p:clrMapOvr>
  <p:transition spd="med">
    <p:pull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FF5D3647-BB61-47FC-A59F-A4BC9872651A}" type="datetimeFigureOut">
              <a:rPr lang="en-IN" smtClean="0"/>
              <a:t>19-08-2023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D181E80-D420-4827-B494-31DBE51E0735}" type="slidenum">
              <a:rPr lang="en-IN" smtClean="0"/>
              <a:t>‹#›</a:t>
            </a:fld>
            <a:endParaRPr lang="en-IN"/>
          </a:p>
        </p:txBody>
      </p:sp>
    </p:spTree>
    <p:extLst>
      <p:ext uri="{BB962C8B-B14F-4D97-AF65-F5344CB8AC3E}">
        <p14:creationId xmlns:p14="http://schemas.microsoft.com/office/powerpoint/2010/main" val="2287833189"/>
      </p:ext>
    </p:extLst>
  </p:cSld>
  <p:clrMapOvr>
    <a:masterClrMapping/>
  </p:clrMapOvr>
  <p:transition spd="med">
    <p:pull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FF5D3647-BB61-47FC-A59F-A4BC9872651A}" type="datetimeFigureOut">
              <a:rPr lang="en-IN" smtClean="0"/>
              <a:t>19-08-2023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D181E80-D420-4827-B494-31DBE51E0735}" type="slidenum">
              <a:rPr lang="en-IN" smtClean="0"/>
              <a:t>‹#›</a:t>
            </a:fld>
            <a:endParaRPr lang="en-IN"/>
          </a:p>
        </p:txBody>
      </p:sp>
    </p:spTree>
    <p:extLst>
      <p:ext uri="{BB962C8B-B14F-4D97-AF65-F5344CB8AC3E}">
        <p14:creationId xmlns:p14="http://schemas.microsoft.com/office/powerpoint/2010/main" val="4156429165"/>
      </p:ext>
    </p:extLst>
  </p:cSld>
  <p:clrMapOvr>
    <a:masterClrMapping/>
  </p:clrMapOvr>
  <p:transition spd="med">
    <p:pull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F5D3647-BB61-47FC-A59F-A4BC9872651A}" type="datetimeFigureOut">
              <a:rPr lang="en-IN" smtClean="0"/>
              <a:t>19-08-2023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D181E80-D420-4827-B494-31DBE51E0735}" type="slidenum">
              <a:rPr lang="en-IN" smtClean="0"/>
              <a:t>‹#›</a:t>
            </a:fld>
            <a:endParaRPr lang="en-IN"/>
          </a:p>
        </p:txBody>
      </p:sp>
    </p:spTree>
    <p:extLst>
      <p:ext uri="{BB962C8B-B14F-4D97-AF65-F5344CB8AC3E}">
        <p14:creationId xmlns:p14="http://schemas.microsoft.com/office/powerpoint/2010/main" val="5927089"/>
      </p:ext>
    </p:extLst>
  </p:cSld>
  <p:clrMapOvr>
    <a:masterClrMapping/>
  </p:clrMapOvr>
  <p:transition spd="med">
    <p:pull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FF5D3647-BB61-47FC-A59F-A4BC9872651A}" type="datetimeFigureOut">
              <a:rPr lang="en-IN" smtClean="0"/>
              <a:t>19-08-2023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D181E80-D420-4827-B494-31DBE51E0735}" type="slidenum">
              <a:rPr lang="en-IN" smtClean="0"/>
              <a:t>‹#›</a:t>
            </a:fld>
            <a:endParaRPr lang="en-IN"/>
          </a:p>
        </p:txBody>
      </p:sp>
    </p:spTree>
    <p:extLst>
      <p:ext uri="{BB962C8B-B14F-4D97-AF65-F5344CB8AC3E}">
        <p14:creationId xmlns:p14="http://schemas.microsoft.com/office/powerpoint/2010/main" val="54774040"/>
      </p:ext>
    </p:extLst>
  </p:cSld>
  <p:clrMapOvr>
    <a:masterClrMapping/>
  </p:clrMapOvr>
  <p:transition spd="med">
    <p:pull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FF5D3647-BB61-47FC-A59F-A4BC9872651A}" type="datetimeFigureOut">
              <a:rPr lang="en-IN" smtClean="0"/>
              <a:t>19-08-2023</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6D181E80-D420-4827-B494-31DBE51E0735}" type="slidenum">
              <a:rPr lang="en-IN" smtClean="0"/>
              <a:t>‹#›</a:t>
            </a:fld>
            <a:endParaRPr lang="en-IN"/>
          </a:p>
        </p:txBody>
      </p:sp>
    </p:spTree>
    <p:extLst>
      <p:ext uri="{BB962C8B-B14F-4D97-AF65-F5344CB8AC3E}">
        <p14:creationId xmlns:p14="http://schemas.microsoft.com/office/powerpoint/2010/main" val="2439935679"/>
      </p:ext>
    </p:extLst>
  </p:cSld>
  <p:clrMapOvr>
    <a:masterClrMapping/>
  </p:clrMapOvr>
  <p:transition spd="med">
    <p:pull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FF5D3647-BB61-47FC-A59F-A4BC9872651A}" type="datetimeFigureOut">
              <a:rPr lang="en-IN" smtClean="0"/>
              <a:t>19-08-2023</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6D181E80-D420-4827-B494-31DBE51E0735}" type="slidenum">
              <a:rPr lang="en-IN" smtClean="0"/>
              <a:t>‹#›</a:t>
            </a:fld>
            <a:endParaRPr lang="en-IN"/>
          </a:p>
        </p:txBody>
      </p:sp>
    </p:spTree>
    <p:extLst>
      <p:ext uri="{BB962C8B-B14F-4D97-AF65-F5344CB8AC3E}">
        <p14:creationId xmlns:p14="http://schemas.microsoft.com/office/powerpoint/2010/main" val="3144540116"/>
      </p:ext>
    </p:extLst>
  </p:cSld>
  <p:clrMapOvr>
    <a:masterClrMapping/>
  </p:clrMapOvr>
  <p:transition spd="med">
    <p:pull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5D3647-BB61-47FC-A59F-A4BC9872651A}" type="datetimeFigureOut">
              <a:rPr lang="en-IN" smtClean="0"/>
              <a:t>19-08-2023</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6D181E80-D420-4827-B494-31DBE51E0735}" type="slidenum">
              <a:rPr lang="en-IN" smtClean="0"/>
              <a:t>‹#›</a:t>
            </a:fld>
            <a:endParaRPr lang="en-IN"/>
          </a:p>
        </p:txBody>
      </p:sp>
    </p:spTree>
    <p:extLst>
      <p:ext uri="{BB962C8B-B14F-4D97-AF65-F5344CB8AC3E}">
        <p14:creationId xmlns:p14="http://schemas.microsoft.com/office/powerpoint/2010/main" val="2814898850"/>
      </p:ext>
    </p:extLst>
  </p:cSld>
  <p:clrMapOvr>
    <a:masterClrMapping/>
  </p:clrMapOvr>
  <p:transition spd="med">
    <p:pull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5D3647-BB61-47FC-A59F-A4BC9872651A}" type="datetimeFigureOut">
              <a:rPr lang="en-IN" smtClean="0"/>
              <a:t>19-08-2023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D181E80-D420-4827-B494-31DBE51E0735}" type="slidenum">
              <a:rPr lang="en-IN" smtClean="0"/>
              <a:t>‹#›</a:t>
            </a:fld>
            <a:endParaRPr lang="en-IN"/>
          </a:p>
        </p:txBody>
      </p:sp>
    </p:spTree>
    <p:extLst>
      <p:ext uri="{BB962C8B-B14F-4D97-AF65-F5344CB8AC3E}">
        <p14:creationId xmlns:p14="http://schemas.microsoft.com/office/powerpoint/2010/main" val="2309466621"/>
      </p:ext>
    </p:extLst>
  </p:cSld>
  <p:clrMapOvr>
    <a:masterClrMapping/>
  </p:clrMapOvr>
  <p:transition spd="med">
    <p:pull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5D3647-BB61-47FC-A59F-A4BC9872651A}" type="datetimeFigureOut">
              <a:rPr lang="en-IN" smtClean="0"/>
              <a:t>19-08-2023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D181E80-D420-4827-B494-31DBE51E0735}" type="slidenum">
              <a:rPr lang="en-IN" smtClean="0"/>
              <a:t>‹#›</a:t>
            </a:fld>
            <a:endParaRPr lang="en-IN"/>
          </a:p>
        </p:txBody>
      </p:sp>
    </p:spTree>
    <p:extLst>
      <p:ext uri="{BB962C8B-B14F-4D97-AF65-F5344CB8AC3E}">
        <p14:creationId xmlns:p14="http://schemas.microsoft.com/office/powerpoint/2010/main" val="2857133910"/>
      </p:ext>
    </p:extLst>
  </p:cSld>
  <p:clrMapOvr>
    <a:masterClrMapping/>
  </p:clrMapOvr>
  <p:transition spd="med">
    <p:pull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5D3647-BB61-47FC-A59F-A4BC9872651A}" type="datetimeFigureOut">
              <a:rPr lang="en-IN" smtClean="0"/>
              <a:t>19-08-2023</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181E80-D420-4827-B494-31DBE51E0735}" type="slidenum">
              <a:rPr lang="en-IN" smtClean="0"/>
              <a:t>‹#›</a:t>
            </a:fld>
            <a:endParaRPr lang="en-IN"/>
          </a:p>
        </p:txBody>
      </p:sp>
    </p:spTree>
    <p:extLst>
      <p:ext uri="{BB962C8B-B14F-4D97-AF65-F5344CB8AC3E}">
        <p14:creationId xmlns:p14="http://schemas.microsoft.com/office/powerpoint/2010/main" val="21421901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pull dir="r"/>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ramnath@ksp.co.in"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www.taxmanagementindia.com/visitor/detail_notification.asp?ID=12388" TargetMode="External"/><Relationship Id="rId2" Type="http://schemas.openxmlformats.org/officeDocument/2006/relationships/hyperlink" Target="https://www.taxmanagementindia.com/visitor/detail_notification.asp?ID=22068" TargetMode="External"/><Relationship Id="rId1" Type="http://schemas.openxmlformats.org/officeDocument/2006/relationships/slideLayout" Target="../slideLayouts/slideLayout4.xml"/><Relationship Id="rId4" Type="http://schemas.openxmlformats.org/officeDocument/2006/relationships/hyperlink" Target="https://www.taxmanagementindia.com/visitor/detail_notification.asp?ID=13571"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chor="ctr">
            <a:normAutofit/>
          </a:bodyPr>
          <a:lstStyle/>
          <a:p>
            <a:r>
              <a:rPr lang="en-US" dirty="0" smtClean="0"/>
              <a:t>	TAX AUDIT u/s. 44AB RECENT DEVELOPMENTS </a:t>
            </a:r>
            <a:endParaRPr lang="en-IN" dirty="0"/>
          </a:p>
        </p:txBody>
      </p:sp>
      <p:sp>
        <p:nvSpPr>
          <p:cNvPr id="3" name="Subtitle 2"/>
          <p:cNvSpPr>
            <a:spLocks noGrp="1"/>
          </p:cNvSpPr>
          <p:nvPr>
            <p:ph type="subTitle" idx="1"/>
          </p:nvPr>
        </p:nvSpPr>
        <p:spPr/>
        <p:txBody>
          <a:bodyPr/>
          <a:lstStyle/>
          <a:p>
            <a:pPr algn="r"/>
            <a:r>
              <a:rPr lang="en-US" dirty="0" smtClean="0"/>
              <a:t>CA V RAMNATH, B COM FCA</a:t>
            </a:r>
          </a:p>
          <a:p>
            <a:pPr algn="r"/>
            <a:r>
              <a:rPr lang="en-US" dirty="0" smtClean="0"/>
              <a:t>COIMBATORE </a:t>
            </a:r>
          </a:p>
          <a:p>
            <a:pPr algn="r"/>
            <a:r>
              <a:rPr lang="en-US" dirty="0" smtClean="0">
                <a:hlinkClick r:id="rId2"/>
              </a:rPr>
              <a:t>ramnath@ksp.co.in</a:t>
            </a:r>
            <a:endParaRPr lang="en-IN" dirty="0" smtClean="0"/>
          </a:p>
          <a:p>
            <a:endParaRPr lang="en-US" dirty="0" smtClean="0"/>
          </a:p>
        </p:txBody>
      </p:sp>
    </p:spTree>
    <p:extLst>
      <p:ext uri="{BB962C8B-B14F-4D97-AF65-F5344CB8AC3E}">
        <p14:creationId xmlns:p14="http://schemas.microsoft.com/office/powerpoint/2010/main" val="2703020375"/>
      </p:ext>
    </p:extLst>
  </p:cSld>
  <p:clrMapOvr>
    <a:masterClrMapping/>
  </p:clrMapOvr>
  <p:transition spd="med">
    <p:pull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smtClean="0"/>
              <a:t>Applicability of sec 44AB (proviso to Cl(a) – Limit Rs.10 </a:t>
            </a:r>
            <a:r>
              <a:rPr lang="en-IN" dirty="0" err="1" smtClean="0"/>
              <a:t>cr</a:t>
            </a:r>
            <a:r>
              <a:rPr lang="en-IN" dirty="0" smtClean="0"/>
              <a:t> as against Rs.1 Cr – business)</a:t>
            </a:r>
            <a:endParaRPr lang="en-IN" dirty="0"/>
          </a:p>
        </p:txBody>
      </p:sp>
      <p:sp>
        <p:nvSpPr>
          <p:cNvPr id="3" name="Content Placeholder 2"/>
          <p:cNvSpPr>
            <a:spLocks noGrp="1"/>
          </p:cNvSpPr>
          <p:nvPr>
            <p:ph idx="1"/>
          </p:nvPr>
        </p:nvSpPr>
        <p:spPr/>
        <p:txBody>
          <a:bodyPr>
            <a:normAutofit fontScale="92500" lnSpcReduction="20000"/>
          </a:bodyPr>
          <a:lstStyle/>
          <a:p>
            <a:r>
              <a:rPr lang="en-IN" dirty="0" smtClean="0">
                <a:solidFill>
                  <a:srgbClr val="FF0000"/>
                </a:solidFill>
              </a:rPr>
              <a:t>Non Account payee cheque/draft – deemed as cash – practical difficulties</a:t>
            </a:r>
          </a:p>
          <a:p>
            <a:r>
              <a:rPr lang="en-IN" dirty="0"/>
              <a:t>5% of cash transactions in receipts and payments </a:t>
            </a:r>
            <a:r>
              <a:rPr lang="en-IN" dirty="0" smtClean="0"/>
              <a:t>permitted</a:t>
            </a:r>
          </a:p>
          <a:p>
            <a:r>
              <a:rPr lang="en-IN" dirty="0" smtClean="0"/>
              <a:t>Both capital and revenue account transactions are to be considered for this limit</a:t>
            </a:r>
          </a:p>
          <a:p>
            <a:r>
              <a:rPr lang="en-IN" dirty="0" smtClean="0"/>
              <a:t>capital introduction / drawings – in cash – whether to be counted for this purpose??</a:t>
            </a:r>
          </a:p>
          <a:p>
            <a:pPr lvl="1"/>
            <a:r>
              <a:rPr lang="en-IN" dirty="0" smtClean="0"/>
              <a:t>In case of proprietor</a:t>
            </a:r>
          </a:p>
          <a:p>
            <a:pPr lvl="1"/>
            <a:r>
              <a:rPr lang="en-IN" dirty="0" smtClean="0"/>
              <a:t>In case of firm/AOP/BOI</a:t>
            </a:r>
          </a:p>
          <a:p>
            <a:r>
              <a:rPr lang="en-IN" dirty="0" smtClean="0"/>
              <a:t>Exception in clause (a) only – </a:t>
            </a:r>
          </a:p>
          <a:p>
            <a:pPr lvl="1"/>
            <a:r>
              <a:rPr lang="en-IN" dirty="0" smtClean="0"/>
              <a:t>Not for cases coming out of section 44AD(4) – because that case is falling under clause (e ) of sec 44AB</a:t>
            </a:r>
          </a:p>
          <a:p>
            <a:pPr lvl="1"/>
            <a:r>
              <a:rPr lang="en-IN" dirty="0" smtClean="0"/>
              <a:t>Not for cases of profession as well</a:t>
            </a:r>
          </a:p>
          <a:p>
            <a:pPr lvl="1"/>
            <a:r>
              <a:rPr lang="en-IN" dirty="0" smtClean="0"/>
              <a:t>For cases coming out of section 44AD because of turnover exceeding </a:t>
            </a:r>
            <a:r>
              <a:rPr lang="en-IN" dirty="0" err="1" smtClean="0"/>
              <a:t>Rs</a:t>
            </a:r>
            <a:r>
              <a:rPr lang="en-IN" dirty="0" smtClean="0"/>
              <a:t>. 2 Crore </a:t>
            </a:r>
          </a:p>
          <a:p>
            <a:endParaRPr lang="en-IN" dirty="0" smtClean="0">
              <a:latin typeface="Trebuchet MS" panose="020B0603020202020204" pitchFamily="34" charset="0"/>
            </a:endParaRPr>
          </a:p>
          <a:p>
            <a:endParaRPr lang="en-IN" dirty="0" smtClean="0">
              <a:latin typeface="Trebuchet MS" panose="020B0603020202020204" pitchFamily="34" charset="0"/>
            </a:endParaRPr>
          </a:p>
        </p:txBody>
      </p:sp>
    </p:spTree>
    <p:extLst>
      <p:ext uri="{BB962C8B-B14F-4D97-AF65-F5344CB8AC3E}">
        <p14:creationId xmlns:p14="http://schemas.microsoft.com/office/powerpoint/2010/main" val="4062154999"/>
      </p:ext>
    </p:extLst>
  </p:cSld>
  <p:clrMapOvr>
    <a:masterClrMapping/>
  </p:clrMapOvr>
  <p:transition spd="med">
    <p:pull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APPLICABILITY OF SEC 44AB – </a:t>
            </a:r>
            <a:r>
              <a:rPr lang="en-IN" dirty="0" smtClean="0"/>
              <a:t>Cont’d</a:t>
            </a:r>
            <a:endParaRPr lang="en-IN" dirty="0"/>
          </a:p>
        </p:txBody>
      </p:sp>
      <p:sp>
        <p:nvSpPr>
          <p:cNvPr id="3" name="Content Placeholder 2"/>
          <p:cNvSpPr>
            <a:spLocks noGrp="1"/>
          </p:cNvSpPr>
          <p:nvPr>
            <p:ph sz="half" idx="1"/>
          </p:nvPr>
        </p:nvSpPr>
        <p:spPr/>
        <p:txBody>
          <a:bodyPr>
            <a:normAutofit fontScale="92500" lnSpcReduction="20000"/>
          </a:bodyPr>
          <a:lstStyle/>
          <a:p>
            <a:pPr marL="354013" indent="-354013" algn="just">
              <a:buFont typeface="Courier New" panose="02070309020205020404" pitchFamily="49" charset="0"/>
              <a:buChar char="o"/>
            </a:pPr>
            <a:r>
              <a:rPr lang="en-IN" dirty="0"/>
              <a:t>M/s. Vinoth P Ltd carries on business of trading in Electrical Items</a:t>
            </a:r>
          </a:p>
          <a:p>
            <a:pPr marL="354013" indent="-354013" algn="just">
              <a:buFont typeface="Courier New" panose="02070309020205020404" pitchFamily="49" charset="0"/>
              <a:buChar char="o"/>
            </a:pPr>
            <a:r>
              <a:rPr lang="en-IN" dirty="0"/>
              <a:t>During the </a:t>
            </a:r>
            <a:r>
              <a:rPr lang="en-IN" dirty="0" smtClean="0"/>
              <a:t>FY </a:t>
            </a:r>
            <a:r>
              <a:rPr lang="en-IN" dirty="0"/>
              <a:t>its turnover from business was Rs.98.5 lacs</a:t>
            </a:r>
          </a:p>
          <a:p>
            <a:pPr marL="354013" indent="-354013" algn="just">
              <a:buFont typeface="Courier New" panose="02070309020205020404" pitchFamily="49" charset="0"/>
              <a:buChar char="o"/>
            </a:pPr>
            <a:r>
              <a:rPr lang="en-IN" dirty="0"/>
              <a:t>Also, the company sold its car for Rs.3.5 lacs during the year</a:t>
            </a:r>
          </a:p>
          <a:p>
            <a:pPr marL="354013" indent="-354013" algn="just">
              <a:buFont typeface="Courier New" panose="02070309020205020404" pitchFamily="49" charset="0"/>
              <a:buChar char="o"/>
            </a:pPr>
            <a:r>
              <a:rPr lang="en-IN" dirty="0"/>
              <a:t>The sale of car was shown as turnover for the purpose of </a:t>
            </a:r>
            <a:r>
              <a:rPr lang="en-IN" dirty="0" smtClean="0"/>
              <a:t>GST returns</a:t>
            </a:r>
            <a:r>
              <a:rPr lang="en-IN" dirty="0"/>
              <a:t>.</a:t>
            </a:r>
          </a:p>
          <a:p>
            <a:pPr marL="354013" indent="-354013" algn="just">
              <a:buFont typeface="Courier New" panose="02070309020205020404" pitchFamily="49" charset="0"/>
              <a:buChar char="o"/>
            </a:pPr>
            <a:r>
              <a:rPr lang="en-IN" dirty="0"/>
              <a:t>Whether sec 44AB is applicable in this case</a:t>
            </a:r>
            <a:r>
              <a:rPr lang="en-IN" dirty="0" smtClean="0"/>
              <a:t>?</a:t>
            </a:r>
            <a:endParaRPr lang="en-IN" dirty="0"/>
          </a:p>
        </p:txBody>
      </p:sp>
      <p:sp>
        <p:nvSpPr>
          <p:cNvPr id="4" name="Content Placeholder 3"/>
          <p:cNvSpPr>
            <a:spLocks noGrp="1"/>
          </p:cNvSpPr>
          <p:nvPr>
            <p:ph sz="half" idx="2"/>
          </p:nvPr>
        </p:nvSpPr>
        <p:spPr/>
        <p:txBody>
          <a:bodyPr>
            <a:normAutofit fontScale="92500" lnSpcReduction="20000"/>
          </a:bodyPr>
          <a:lstStyle/>
          <a:p>
            <a:pPr algn="just"/>
            <a:r>
              <a:rPr lang="en-IN" dirty="0"/>
              <a:t>Every person,—</a:t>
            </a:r>
          </a:p>
          <a:p>
            <a:pPr marL="457200" indent="-457200" algn="just">
              <a:buAutoNum type="alphaLcParenBoth"/>
            </a:pPr>
            <a:r>
              <a:rPr lang="en-IN" dirty="0"/>
              <a:t>carrying on business shall, </a:t>
            </a:r>
            <a:r>
              <a:rPr lang="en-IN" i="1" dirty="0" smtClean="0"/>
              <a:t>if </a:t>
            </a:r>
            <a:r>
              <a:rPr lang="en-IN" b="1" i="1" dirty="0">
                <a:solidFill>
                  <a:srgbClr val="FF0000"/>
                </a:solidFill>
              </a:rPr>
              <a:t>his </a:t>
            </a:r>
            <a:r>
              <a:rPr lang="en-IN" i="1" dirty="0">
                <a:solidFill>
                  <a:srgbClr val="FF0000"/>
                </a:solidFill>
              </a:rPr>
              <a:t>total sales, turnover or gross receipts</a:t>
            </a:r>
            <a:r>
              <a:rPr lang="en-IN" i="1" dirty="0"/>
              <a:t>, as the case may be, </a:t>
            </a:r>
            <a:r>
              <a:rPr lang="en-IN" b="1" i="1" u="sng" dirty="0">
                <a:solidFill>
                  <a:srgbClr val="FF0000"/>
                </a:solidFill>
              </a:rPr>
              <a:t>in business</a:t>
            </a:r>
            <a:r>
              <a:rPr lang="en-IN" i="1" dirty="0"/>
              <a:t> exceed or exceeds </a:t>
            </a:r>
            <a:r>
              <a:rPr lang="en-IN" b="1" i="1" dirty="0">
                <a:solidFill>
                  <a:srgbClr val="FF0000"/>
                </a:solidFill>
              </a:rPr>
              <a:t>one crore rupees</a:t>
            </a:r>
            <a:r>
              <a:rPr lang="en-IN" i="1" dirty="0"/>
              <a:t> in any previous year</a:t>
            </a:r>
          </a:p>
          <a:p>
            <a:endParaRPr lang="en-IN" dirty="0"/>
          </a:p>
        </p:txBody>
      </p:sp>
    </p:spTree>
    <p:extLst>
      <p:ext uri="{BB962C8B-B14F-4D97-AF65-F5344CB8AC3E}">
        <p14:creationId xmlns:p14="http://schemas.microsoft.com/office/powerpoint/2010/main" val="4138665350"/>
      </p:ext>
    </p:extLst>
  </p:cSld>
  <p:clrMapOvr>
    <a:masterClrMapping/>
  </p:clrMapOvr>
  <p:transition spd="med">
    <p:pull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APPLICABILITY OF SEC 44AB – </a:t>
            </a:r>
            <a:r>
              <a:rPr lang="en-IN" dirty="0" smtClean="0"/>
              <a:t>Cont’d</a:t>
            </a:r>
            <a:endParaRPr lang="en-IN" dirty="0"/>
          </a:p>
        </p:txBody>
      </p:sp>
      <p:sp>
        <p:nvSpPr>
          <p:cNvPr id="3" name="Content Placeholder 2"/>
          <p:cNvSpPr>
            <a:spLocks noGrp="1"/>
          </p:cNvSpPr>
          <p:nvPr>
            <p:ph sz="half" idx="1"/>
          </p:nvPr>
        </p:nvSpPr>
        <p:spPr/>
        <p:txBody>
          <a:bodyPr>
            <a:normAutofit lnSpcReduction="10000"/>
          </a:bodyPr>
          <a:lstStyle/>
          <a:p>
            <a:pPr marL="354013" indent="-354013" algn="just">
              <a:buFont typeface="Courier New" panose="02070309020205020404" pitchFamily="49" charset="0"/>
              <a:buChar char="o"/>
            </a:pPr>
            <a:r>
              <a:rPr lang="en-IN" dirty="0"/>
              <a:t>M/s. Brindha Ltd achieved a turnover of Rs.101 lacs during </a:t>
            </a:r>
            <a:r>
              <a:rPr lang="en-IN" dirty="0" smtClean="0"/>
              <a:t>the financial year </a:t>
            </a:r>
            <a:endParaRPr lang="en-IN" dirty="0"/>
          </a:p>
          <a:p>
            <a:pPr marL="354013" indent="-354013" algn="just">
              <a:buFont typeface="Courier New" panose="02070309020205020404" pitchFamily="49" charset="0"/>
              <a:buChar char="o"/>
            </a:pPr>
            <a:r>
              <a:rPr lang="en-IN" dirty="0"/>
              <a:t>Also, it has sales return of Rs.2.5 lacs</a:t>
            </a:r>
          </a:p>
          <a:p>
            <a:pPr marL="354013" indent="-354013" algn="just">
              <a:buFont typeface="Courier New" panose="02070309020205020404" pitchFamily="49" charset="0"/>
              <a:buChar char="o"/>
            </a:pPr>
            <a:r>
              <a:rPr lang="en-IN" dirty="0"/>
              <a:t>Out of the sales returns of Rs.2.5 lacs, Rs.2.25 lacs represents the return out of sales made during the </a:t>
            </a:r>
            <a:r>
              <a:rPr lang="en-IN" dirty="0" smtClean="0"/>
              <a:t>earlier year</a:t>
            </a:r>
            <a:endParaRPr lang="en-IN" dirty="0"/>
          </a:p>
          <a:p>
            <a:pPr marL="354013" indent="-354013" algn="just">
              <a:buFont typeface="Courier New" panose="02070309020205020404" pitchFamily="49" charset="0"/>
              <a:buChar char="o"/>
            </a:pPr>
            <a:r>
              <a:rPr lang="en-IN" dirty="0"/>
              <a:t>Whether tax audit is applicable</a:t>
            </a:r>
            <a:r>
              <a:rPr lang="en-IN" dirty="0" smtClean="0"/>
              <a:t>?</a:t>
            </a:r>
            <a:endParaRPr lang="en-IN" dirty="0"/>
          </a:p>
        </p:txBody>
      </p:sp>
      <p:sp>
        <p:nvSpPr>
          <p:cNvPr id="4" name="Content Placeholder 3"/>
          <p:cNvSpPr>
            <a:spLocks noGrp="1"/>
          </p:cNvSpPr>
          <p:nvPr>
            <p:ph sz="half" idx="2"/>
          </p:nvPr>
        </p:nvSpPr>
        <p:spPr/>
        <p:txBody>
          <a:bodyPr>
            <a:normAutofit lnSpcReduction="10000"/>
          </a:bodyPr>
          <a:lstStyle/>
          <a:p>
            <a:pPr marL="354013" indent="-354013" algn="just">
              <a:buFont typeface="Courier New" panose="02070309020205020404" pitchFamily="49" charset="0"/>
              <a:buChar char="o"/>
            </a:pPr>
            <a:r>
              <a:rPr lang="en-IN" dirty="0"/>
              <a:t>View </a:t>
            </a:r>
            <a:r>
              <a:rPr lang="en-IN" dirty="0" smtClean="0"/>
              <a:t>– I </a:t>
            </a:r>
            <a:r>
              <a:rPr lang="en-IN" dirty="0"/>
              <a:t>– Turnover minus sales return – Rs.98.5 lacs (i.e. 101-2.5</a:t>
            </a:r>
            <a:r>
              <a:rPr lang="en-IN" dirty="0" smtClean="0"/>
              <a:t>)</a:t>
            </a:r>
          </a:p>
          <a:p>
            <a:pPr marL="0" indent="0" algn="just">
              <a:buNone/>
            </a:pPr>
            <a:endParaRPr lang="en-IN" dirty="0"/>
          </a:p>
          <a:p>
            <a:pPr marL="0" indent="0" algn="just">
              <a:buNone/>
            </a:pPr>
            <a:r>
              <a:rPr lang="en-IN" dirty="0" smtClean="0"/>
              <a:t> </a:t>
            </a:r>
            <a:endParaRPr lang="en-IN" dirty="0"/>
          </a:p>
          <a:p>
            <a:pPr marL="354013" indent="-354013" algn="just">
              <a:buFont typeface="Courier New" panose="02070309020205020404" pitchFamily="49" charset="0"/>
              <a:buChar char="o"/>
            </a:pPr>
            <a:r>
              <a:rPr lang="en-IN" dirty="0"/>
              <a:t>View – II – Turnover minus sales return out of sales of Current year – Rs.100.75 lacs (i.e., 101 – 0.25)</a:t>
            </a:r>
          </a:p>
          <a:p>
            <a:pPr marL="0" indent="0">
              <a:buNone/>
            </a:pPr>
            <a:endParaRPr lang="en-IN" dirty="0"/>
          </a:p>
        </p:txBody>
      </p:sp>
    </p:spTree>
    <p:extLst>
      <p:ext uri="{BB962C8B-B14F-4D97-AF65-F5344CB8AC3E}">
        <p14:creationId xmlns:p14="http://schemas.microsoft.com/office/powerpoint/2010/main" val="3384475351"/>
      </p:ext>
    </p:extLst>
  </p:cSld>
  <p:clrMapOvr>
    <a:masterClrMapping/>
  </p:clrMapOvr>
  <p:transition spd="med">
    <p:pull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APPLICABILITY OF SEC 44AB – </a:t>
            </a:r>
            <a:r>
              <a:rPr lang="en-IN" dirty="0" smtClean="0"/>
              <a:t>Cont’d</a:t>
            </a:r>
            <a:endParaRPr lang="en-IN" dirty="0"/>
          </a:p>
        </p:txBody>
      </p:sp>
      <p:sp>
        <p:nvSpPr>
          <p:cNvPr id="3" name="Content Placeholder 2"/>
          <p:cNvSpPr>
            <a:spLocks noGrp="1"/>
          </p:cNvSpPr>
          <p:nvPr>
            <p:ph sz="half" idx="1"/>
          </p:nvPr>
        </p:nvSpPr>
        <p:spPr/>
        <p:txBody>
          <a:bodyPr>
            <a:normAutofit/>
          </a:bodyPr>
          <a:lstStyle/>
          <a:p>
            <a:pPr marL="354013" indent="-354013" algn="just">
              <a:buFont typeface="Courier New" panose="02070309020205020404" pitchFamily="49" charset="0"/>
              <a:buChar char="o"/>
            </a:pPr>
            <a:r>
              <a:rPr lang="en-IN" dirty="0"/>
              <a:t>Dr R is a medical practitioner, having clinic and medical shop.</a:t>
            </a:r>
          </a:p>
          <a:p>
            <a:pPr marL="354013" indent="-354013" algn="just">
              <a:buFont typeface="Courier New" panose="02070309020205020404" pitchFamily="49" charset="0"/>
              <a:buChar char="o"/>
            </a:pPr>
            <a:r>
              <a:rPr lang="en-IN" dirty="0"/>
              <a:t>His turnover/gross receipts are as under:</a:t>
            </a:r>
          </a:p>
          <a:p>
            <a:pPr marL="720725" lvl="1" indent="-366713" algn="just">
              <a:buFont typeface="Courier New" panose="02070309020205020404" pitchFamily="49" charset="0"/>
              <a:buChar char="o"/>
            </a:pPr>
            <a:r>
              <a:rPr lang="en-IN" dirty="0"/>
              <a:t>Fees from Profession – Rs. 40 lacs</a:t>
            </a:r>
          </a:p>
          <a:p>
            <a:pPr marL="720725" lvl="1" indent="-366713" algn="just">
              <a:buFont typeface="Courier New" panose="02070309020205020404" pitchFamily="49" charset="0"/>
              <a:buChar char="o"/>
            </a:pPr>
            <a:r>
              <a:rPr lang="en-IN" dirty="0"/>
              <a:t>Sales in medial Shop – Rs. 70 lacs </a:t>
            </a:r>
          </a:p>
          <a:p>
            <a:pPr marL="354013" indent="-354013" algn="just">
              <a:buFont typeface="Courier New" panose="02070309020205020404" pitchFamily="49" charset="0"/>
              <a:buChar char="o"/>
            </a:pPr>
            <a:r>
              <a:rPr lang="en-IN" dirty="0"/>
              <a:t>Advise whether sec 44AB is applicable to him.</a:t>
            </a:r>
          </a:p>
        </p:txBody>
      </p:sp>
      <p:sp>
        <p:nvSpPr>
          <p:cNvPr id="4" name="Content Placeholder 3"/>
          <p:cNvSpPr>
            <a:spLocks noGrp="1"/>
          </p:cNvSpPr>
          <p:nvPr>
            <p:ph sz="half" idx="2"/>
          </p:nvPr>
        </p:nvSpPr>
        <p:spPr/>
        <p:txBody>
          <a:bodyPr>
            <a:normAutofit/>
          </a:bodyPr>
          <a:lstStyle/>
          <a:p>
            <a:pPr algn="just"/>
            <a:r>
              <a:rPr lang="en-US" dirty="0" smtClean="0"/>
              <a:t>Assuming tax audit is not applicable, </a:t>
            </a:r>
          </a:p>
          <a:p>
            <a:pPr lvl="1" algn="just"/>
            <a:r>
              <a:rPr lang="en-US" dirty="0" smtClean="0"/>
              <a:t>Whether he can go for sec 44ADA for his professional gross receipts</a:t>
            </a:r>
          </a:p>
          <a:p>
            <a:pPr lvl="1" algn="just"/>
            <a:r>
              <a:rPr lang="en-US" dirty="0" smtClean="0"/>
              <a:t>Whether he can avail sec 44AD for his medical shop turnover?</a:t>
            </a:r>
            <a:endParaRPr lang="en-IN" dirty="0"/>
          </a:p>
        </p:txBody>
      </p:sp>
    </p:spTree>
    <p:extLst>
      <p:ext uri="{BB962C8B-B14F-4D97-AF65-F5344CB8AC3E}">
        <p14:creationId xmlns:p14="http://schemas.microsoft.com/office/powerpoint/2010/main" val="2907341071"/>
      </p:ext>
    </p:extLst>
  </p:cSld>
  <p:clrMapOvr>
    <a:masterClrMapping/>
  </p:clrMapOvr>
  <p:transition spd="med">
    <p:pull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APPLICABILITY OF SEC 44AB – </a:t>
            </a:r>
            <a:r>
              <a:rPr lang="en-IN" dirty="0" smtClean="0"/>
              <a:t>Cont’d</a:t>
            </a:r>
            <a:endParaRPr lang="en-IN" dirty="0"/>
          </a:p>
        </p:txBody>
      </p:sp>
      <p:sp>
        <p:nvSpPr>
          <p:cNvPr id="3" name="Content Placeholder 2"/>
          <p:cNvSpPr>
            <a:spLocks noGrp="1"/>
          </p:cNvSpPr>
          <p:nvPr>
            <p:ph idx="1"/>
          </p:nvPr>
        </p:nvSpPr>
        <p:spPr/>
        <p:txBody>
          <a:bodyPr>
            <a:normAutofit fontScale="92500" lnSpcReduction="10000"/>
          </a:bodyPr>
          <a:lstStyle/>
          <a:p>
            <a:pPr marL="354013" indent="-354013">
              <a:buFont typeface="Courier New" panose="02070309020205020404" pitchFamily="49" charset="0"/>
              <a:buChar char="o"/>
            </a:pPr>
            <a:r>
              <a:rPr lang="en-IN" dirty="0"/>
              <a:t>Mr. Q is engaged in retail trade and money lending </a:t>
            </a:r>
            <a:r>
              <a:rPr lang="en-IN" dirty="0" smtClean="0"/>
              <a:t>business</a:t>
            </a:r>
          </a:p>
          <a:p>
            <a:pPr marL="354013" indent="-354013">
              <a:buFont typeface="Courier New" panose="02070309020205020404" pitchFamily="49" charset="0"/>
              <a:buChar char="o"/>
            </a:pPr>
            <a:r>
              <a:rPr lang="en-IN" dirty="0" smtClean="0"/>
              <a:t>His turnover and profits for the first year of business are as under</a:t>
            </a:r>
            <a:endParaRPr lang="en-IN" dirty="0"/>
          </a:p>
          <a:p>
            <a:pPr marL="354013" indent="-354013">
              <a:buFont typeface="Courier New" panose="02070309020205020404" pitchFamily="49" charset="0"/>
              <a:buChar char="o"/>
            </a:pPr>
            <a:endParaRPr lang="en-IN" dirty="0" smtClean="0"/>
          </a:p>
          <a:p>
            <a:pPr marL="354013" indent="-354013">
              <a:buFont typeface="Courier New" panose="02070309020205020404" pitchFamily="49" charset="0"/>
              <a:buChar char="o"/>
            </a:pPr>
            <a:endParaRPr lang="en-IN" dirty="0"/>
          </a:p>
          <a:p>
            <a:pPr marL="354013" indent="-354013">
              <a:buFont typeface="Courier New" panose="02070309020205020404" pitchFamily="49" charset="0"/>
              <a:buChar char="o"/>
            </a:pPr>
            <a:endParaRPr lang="en-IN" dirty="0" smtClean="0"/>
          </a:p>
          <a:p>
            <a:pPr marL="354013" indent="-354013">
              <a:buFont typeface="Courier New" panose="02070309020205020404" pitchFamily="49" charset="0"/>
              <a:buChar char="o"/>
            </a:pPr>
            <a:endParaRPr lang="en-IN" dirty="0"/>
          </a:p>
          <a:p>
            <a:pPr marL="0" indent="0">
              <a:buNone/>
            </a:pPr>
            <a:endParaRPr lang="en-IN" dirty="0" smtClean="0"/>
          </a:p>
          <a:p>
            <a:pPr marL="354013" indent="-354013">
              <a:buFont typeface="Courier New" panose="02070309020205020404" pitchFamily="49" charset="0"/>
              <a:buChar char="o"/>
            </a:pPr>
            <a:r>
              <a:rPr lang="en-IN" dirty="0" smtClean="0"/>
              <a:t>He </a:t>
            </a:r>
            <a:r>
              <a:rPr lang="en-IN" dirty="0"/>
              <a:t>would like to go u/s. 44AD for money lending (offering 8%) and u/s. 44AB for retail trade (offering 6</a:t>
            </a:r>
            <a:r>
              <a:rPr lang="en-IN" dirty="0" smtClean="0"/>
              <a:t>%).</a:t>
            </a:r>
          </a:p>
          <a:p>
            <a:pPr marL="354013" indent="-354013">
              <a:buFont typeface="Courier New" panose="02070309020205020404" pitchFamily="49" charset="0"/>
              <a:buChar char="o"/>
            </a:pPr>
            <a:r>
              <a:rPr lang="en-IN" dirty="0" smtClean="0"/>
              <a:t>Can he do so?</a:t>
            </a:r>
            <a:endParaRPr lang="en-IN" dirty="0"/>
          </a:p>
        </p:txBody>
      </p:sp>
      <p:graphicFrame>
        <p:nvGraphicFramePr>
          <p:cNvPr id="4" name="Table 3"/>
          <p:cNvGraphicFramePr>
            <a:graphicFrameLocks noGrp="1"/>
          </p:cNvGraphicFramePr>
          <p:nvPr>
            <p:extLst>
              <p:ext uri="{D42A27DB-BD31-4B8C-83A1-F6EECF244321}">
                <p14:modId xmlns:p14="http://schemas.microsoft.com/office/powerpoint/2010/main" val="1709509178"/>
              </p:ext>
            </p:extLst>
          </p:nvPr>
        </p:nvGraphicFramePr>
        <p:xfrm>
          <a:off x="1255394" y="2699596"/>
          <a:ext cx="9498332" cy="2194560"/>
        </p:xfrm>
        <a:graphic>
          <a:graphicData uri="http://schemas.openxmlformats.org/drawingml/2006/table">
            <a:tbl>
              <a:tblPr firstRow="1" bandRow="1">
                <a:tableStyleId>{5DA37D80-6434-44D0-A028-1B22A696006F}</a:tableStyleId>
              </a:tblPr>
              <a:tblGrid>
                <a:gridCol w="3453766"/>
                <a:gridCol w="2274570"/>
                <a:gridCol w="1794510"/>
                <a:gridCol w="1975486"/>
              </a:tblGrid>
              <a:tr h="0">
                <a:tc>
                  <a:txBody>
                    <a:bodyPr/>
                    <a:lstStyle/>
                    <a:p>
                      <a:r>
                        <a:rPr lang="en-IN" sz="2400" b="0" dirty="0" smtClean="0">
                          <a:latin typeface="+mn-lt"/>
                        </a:rPr>
                        <a:t>Particulars</a:t>
                      </a:r>
                      <a:endParaRPr lang="en-IN" sz="2400" b="0" dirty="0">
                        <a:latin typeface="+mn-lt"/>
                      </a:endParaRPr>
                    </a:p>
                  </a:txBody>
                  <a:tcPr/>
                </a:tc>
                <a:tc>
                  <a:txBody>
                    <a:bodyPr/>
                    <a:lstStyle/>
                    <a:p>
                      <a:r>
                        <a:rPr lang="en-IN" sz="2400" b="0" dirty="0" smtClean="0">
                          <a:latin typeface="+mn-lt"/>
                        </a:rPr>
                        <a:t>Turnover</a:t>
                      </a:r>
                      <a:endParaRPr lang="en-IN" sz="2400" b="0" dirty="0">
                        <a:latin typeface="+mn-lt"/>
                      </a:endParaRPr>
                    </a:p>
                  </a:txBody>
                  <a:tcPr/>
                </a:tc>
                <a:tc>
                  <a:txBody>
                    <a:bodyPr/>
                    <a:lstStyle/>
                    <a:p>
                      <a:r>
                        <a:rPr lang="en-IN" sz="2400" b="0" dirty="0" smtClean="0">
                          <a:latin typeface="+mn-lt"/>
                        </a:rPr>
                        <a:t>Net Profit</a:t>
                      </a:r>
                      <a:endParaRPr lang="en-IN" sz="2400" b="0" dirty="0">
                        <a:latin typeface="+mn-lt"/>
                      </a:endParaRPr>
                    </a:p>
                  </a:txBody>
                  <a:tcPr/>
                </a:tc>
                <a:tc>
                  <a:txBody>
                    <a:bodyPr/>
                    <a:lstStyle/>
                    <a:p>
                      <a:r>
                        <a:rPr lang="en-IN" sz="2400" b="0" dirty="0" smtClean="0">
                          <a:latin typeface="+mn-lt"/>
                        </a:rPr>
                        <a:t> % of NP over TO</a:t>
                      </a:r>
                      <a:endParaRPr lang="en-IN" sz="2400" b="0" dirty="0">
                        <a:latin typeface="+mn-lt"/>
                      </a:endParaRPr>
                    </a:p>
                  </a:txBody>
                  <a:tcPr/>
                </a:tc>
              </a:tr>
              <a:tr h="370840">
                <a:tc>
                  <a:txBody>
                    <a:bodyPr/>
                    <a:lstStyle/>
                    <a:p>
                      <a:r>
                        <a:rPr lang="en-IN" sz="2400" b="0" dirty="0" smtClean="0">
                          <a:latin typeface="+mn-lt"/>
                        </a:rPr>
                        <a:t>Money lending business</a:t>
                      </a:r>
                      <a:endParaRPr lang="en-IN" sz="2400" b="0" dirty="0">
                        <a:latin typeface="+mn-lt"/>
                      </a:endParaRPr>
                    </a:p>
                  </a:txBody>
                  <a:tcPr/>
                </a:tc>
                <a:tc>
                  <a:txBody>
                    <a:bodyPr/>
                    <a:lstStyle/>
                    <a:p>
                      <a:pPr algn="r"/>
                      <a:r>
                        <a:rPr lang="en-IN" sz="2400" b="0" dirty="0" smtClean="0">
                          <a:latin typeface="+mn-lt"/>
                        </a:rPr>
                        <a:t>Rs.25 Lacs</a:t>
                      </a:r>
                      <a:endParaRPr lang="en-IN" sz="2400" b="0" dirty="0">
                        <a:latin typeface="+mn-lt"/>
                      </a:endParaRPr>
                    </a:p>
                  </a:txBody>
                  <a:tcPr/>
                </a:tc>
                <a:tc>
                  <a:txBody>
                    <a:bodyPr/>
                    <a:lstStyle/>
                    <a:p>
                      <a:pPr algn="r"/>
                      <a:r>
                        <a:rPr lang="en-IN" sz="2400" b="0" dirty="0" smtClean="0">
                          <a:latin typeface="+mn-lt"/>
                        </a:rPr>
                        <a:t>Rs.5 Lacs </a:t>
                      </a:r>
                      <a:endParaRPr lang="en-IN" sz="2400" b="0" dirty="0">
                        <a:latin typeface="+mn-lt"/>
                      </a:endParaRPr>
                    </a:p>
                  </a:txBody>
                  <a:tcPr/>
                </a:tc>
                <a:tc>
                  <a:txBody>
                    <a:bodyPr/>
                    <a:lstStyle/>
                    <a:p>
                      <a:pPr algn="ctr"/>
                      <a:r>
                        <a:rPr lang="en-IN" sz="2400" b="0" dirty="0" smtClean="0">
                          <a:latin typeface="+mn-lt"/>
                        </a:rPr>
                        <a:t>20%</a:t>
                      </a:r>
                      <a:endParaRPr lang="en-IN" sz="2400" b="0" dirty="0">
                        <a:latin typeface="+mn-lt"/>
                      </a:endParaRPr>
                    </a:p>
                  </a:txBody>
                  <a:tcPr/>
                </a:tc>
              </a:tr>
              <a:tr h="370840">
                <a:tc>
                  <a:txBody>
                    <a:bodyPr/>
                    <a:lstStyle/>
                    <a:p>
                      <a:r>
                        <a:rPr lang="en-IN" sz="2400" b="0" dirty="0" smtClean="0">
                          <a:latin typeface="+mn-lt"/>
                        </a:rPr>
                        <a:t>Retail Trade</a:t>
                      </a:r>
                      <a:endParaRPr lang="en-IN" sz="2400" b="0" dirty="0">
                        <a:latin typeface="+mn-lt"/>
                      </a:endParaRPr>
                    </a:p>
                  </a:txBody>
                  <a:tcPr/>
                </a:tc>
                <a:tc>
                  <a:txBody>
                    <a:bodyPr/>
                    <a:lstStyle/>
                    <a:p>
                      <a:pPr algn="r"/>
                      <a:r>
                        <a:rPr lang="en-IN" sz="2400" b="0" dirty="0" smtClean="0">
                          <a:latin typeface="+mn-lt"/>
                        </a:rPr>
                        <a:t>Rs.50 Lacs</a:t>
                      </a:r>
                      <a:endParaRPr lang="en-IN" sz="2400" b="0" dirty="0">
                        <a:latin typeface="+mn-lt"/>
                      </a:endParaRPr>
                    </a:p>
                  </a:txBody>
                  <a:tcPr/>
                </a:tc>
                <a:tc>
                  <a:txBody>
                    <a:bodyPr/>
                    <a:lstStyle/>
                    <a:p>
                      <a:pPr algn="r"/>
                      <a:r>
                        <a:rPr lang="en-IN" sz="2400" b="0" dirty="0" smtClean="0">
                          <a:latin typeface="+mn-lt"/>
                        </a:rPr>
                        <a:t>Rs.3 Lacs</a:t>
                      </a:r>
                      <a:endParaRPr lang="en-IN" sz="2400" b="0" dirty="0">
                        <a:latin typeface="+mn-lt"/>
                      </a:endParaRPr>
                    </a:p>
                  </a:txBody>
                  <a:tcPr/>
                </a:tc>
                <a:tc>
                  <a:txBody>
                    <a:bodyPr/>
                    <a:lstStyle/>
                    <a:p>
                      <a:pPr algn="ctr"/>
                      <a:r>
                        <a:rPr lang="en-IN" sz="2400" b="0" dirty="0" smtClean="0">
                          <a:latin typeface="+mn-lt"/>
                        </a:rPr>
                        <a:t>6%</a:t>
                      </a:r>
                      <a:endParaRPr lang="en-IN" sz="2400" b="0" dirty="0">
                        <a:latin typeface="+mn-lt"/>
                      </a:endParaRPr>
                    </a:p>
                  </a:txBody>
                  <a:tcPr/>
                </a:tc>
              </a:tr>
              <a:tr h="370840">
                <a:tc>
                  <a:txBody>
                    <a:bodyPr/>
                    <a:lstStyle/>
                    <a:p>
                      <a:r>
                        <a:rPr lang="en-IN" sz="2400" b="0" dirty="0" smtClean="0">
                          <a:latin typeface="+mn-lt"/>
                        </a:rPr>
                        <a:t>Total</a:t>
                      </a:r>
                      <a:endParaRPr lang="en-IN" sz="2400" b="0" dirty="0">
                        <a:latin typeface="+mn-lt"/>
                      </a:endParaRPr>
                    </a:p>
                  </a:txBody>
                  <a:tcPr/>
                </a:tc>
                <a:tc>
                  <a:txBody>
                    <a:bodyPr/>
                    <a:lstStyle/>
                    <a:p>
                      <a:pPr algn="r"/>
                      <a:r>
                        <a:rPr lang="en-IN" sz="2400" b="0" dirty="0" smtClean="0">
                          <a:latin typeface="+mn-lt"/>
                        </a:rPr>
                        <a:t>Rs.75 Lacs</a:t>
                      </a:r>
                      <a:endParaRPr lang="en-IN" sz="2400" b="0" dirty="0">
                        <a:latin typeface="+mn-lt"/>
                      </a:endParaRPr>
                    </a:p>
                  </a:txBody>
                  <a:tcPr/>
                </a:tc>
                <a:tc>
                  <a:txBody>
                    <a:bodyPr/>
                    <a:lstStyle/>
                    <a:p>
                      <a:pPr algn="r"/>
                      <a:r>
                        <a:rPr lang="en-IN" sz="2400" b="0" dirty="0" smtClean="0">
                          <a:latin typeface="+mn-lt"/>
                        </a:rPr>
                        <a:t>Rs.8 Lacs</a:t>
                      </a:r>
                      <a:endParaRPr lang="en-IN" sz="2400" b="0" dirty="0">
                        <a:latin typeface="+mn-lt"/>
                      </a:endParaRPr>
                    </a:p>
                  </a:txBody>
                  <a:tcPr/>
                </a:tc>
                <a:tc>
                  <a:txBody>
                    <a:bodyPr/>
                    <a:lstStyle/>
                    <a:p>
                      <a:pPr algn="ctr"/>
                      <a:r>
                        <a:rPr lang="en-IN" sz="2400" b="0" dirty="0" smtClean="0">
                          <a:latin typeface="+mn-lt"/>
                        </a:rPr>
                        <a:t>10.67%</a:t>
                      </a:r>
                      <a:endParaRPr lang="en-IN" sz="2400" b="0" dirty="0">
                        <a:latin typeface="+mn-lt"/>
                      </a:endParaRPr>
                    </a:p>
                  </a:txBody>
                  <a:tcPr/>
                </a:tc>
              </a:tr>
            </a:tbl>
          </a:graphicData>
        </a:graphic>
      </p:graphicFrame>
    </p:spTree>
    <p:extLst>
      <p:ext uri="{BB962C8B-B14F-4D97-AF65-F5344CB8AC3E}">
        <p14:creationId xmlns:p14="http://schemas.microsoft.com/office/powerpoint/2010/main" val="3089544300"/>
      </p:ext>
    </p:extLst>
  </p:cSld>
  <p:clrMapOvr>
    <a:masterClrMapping/>
  </p:clrMapOvr>
  <p:transition spd="med">
    <p:pull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86435"/>
          </a:xfrm>
        </p:spPr>
        <p:txBody>
          <a:bodyPr>
            <a:normAutofit fontScale="90000"/>
          </a:bodyPr>
          <a:lstStyle/>
          <a:p>
            <a:r>
              <a:rPr lang="en-IN" dirty="0"/>
              <a:t>APPLICABILITY OF SEC 44AB – </a:t>
            </a:r>
            <a:r>
              <a:rPr lang="en-IN" dirty="0" smtClean="0"/>
              <a:t>Cont’d</a:t>
            </a:r>
            <a:endParaRPr lang="en-IN" dirty="0"/>
          </a:p>
        </p:txBody>
      </p:sp>
      <p:sp>
        <p:nvSpPr>
          <p:cNvPr id="3" name="Content Placeholder 2"/>
          <p:cNvSpPr>
            <a:spLocks noGrp="1"/>
          </p:cNvSpPr>
          <p:nvPr>
            <p:ph idx="1"/>
          </p:nvPr>
        </p:nvSpPr>
        <p:spPr>
          <a:xfrm>
            <a:off x="838200" y="1051560"/>
            <a:ext cx="10515600" cy="5125403"/>
          </a:xfrm>
        </p:spPr>
        <p:txBody>
          <a:bodyPr>
            <a:normAutofit fontScale="25000" lnSpcReduction="20000"/>
          </a:bodyPr>
          <a:lstStyle/>
          <a:p>
            <a:r>
              <a:rPr lang="en-IN" sz="9600" dirty="0" smtClean="0"/>
              <a:t>M/s. S &amp; Co, is a firm  engaged in the business of trading in rice. It gives the following details</a:t>
            </a:r>
            <a:r>
              <a:rPr lang="en-IN" sz="9600" dirty="0" smtClean="0"/>
              <a:t>:</a:t>
            </a:r>
          </a:p>
          <a:p>
            <a:endParaRPr lang="en-IN" sz="9600" dirty="0" smtClean="0"/>
          </a:p>
          <a:p>
            <a:endParaRPr lang="en-IN" dirty="0" smtClean="0"/>
          </a:p>
          <a:p>
            <a:endParaRPr lang="en-IN" dirty="0"/>
          </a:p>
          <a:p>
            <a:endParaRPr lang="en-IN" dirty="0" smtClean="0"/>
          </a:p>
          <a:p>
            <a:endParaRPr lang="en-IN" dirty="0"/>
          </a:p>
          <a:p>
            <a:endParaRPr lang="en-IN" dirty="0" smtClean="0"/>
          </a:p>
          <a:p>
            <a:endParaRPr lang="en-IN" dirty="0"/>
          </a:p>
          <a:p>
            <a:endParaRPr lang="en-IN" dirty="0"/>
          </a:p>
          <a:p>
            <a:endParaRPr lang="en-IN" dirty="0" smtClean="0"/>
          </a:p>
          <a:p>
            <a:pPr marL="0" indent="0">
              <a:buNone/>
            </a:pPr>
            <a:endParaRPr lang="en-IN" dirty="0" smtClean="0"/>
          </a:p>
          <a:p>
            <a:endParaRPr lang="en-IN" dirty="0" smtClean="0"/>
          </a:p>
          <a:p>
            <a:pPr marL="0" indent="0">
              <a:buNone/>
            </a:pPr>
            <a:endParaRPr lang="en-IN" dirty="0" smtClean="0"/>
          </a:p>
          <a:p>
            <a:pPr marL="0" indent="0">
              <a:buNone/>
            </a:pPr>
            <a:endParaRPr lang="en-IN" dirty="0" smtClean="0"/>
          </a:p>
          <a:p>
            <a:pPr marL="0" indent="0">
              <a:buNone/>
            </a:pPr>
            <a:endParaRPr lang="en-IN" dirty="0"/>
          </a:p>
          <a:p>
            <a:pPr marL="0" indent="0">
              <a:buNone/>
            </a:pPr>
            <a:endParaRPr lang="en-IN" dirty="0" smtClean="0"/>
          </a:p>
          <a:p>
            <a:pPr marL="0" indent="0">
              <a:buNone/>
            </a:pPr>
            <a:endParaRPr lang="en-IN" dirty="0" smtClean="0"/>
          </a:p>
          <a:p>
            <a:pPr marL="0" indent="0">
              <a:buNone/>
            </a:pPr>
            <a:endParaRPr lang="en-IN" sz="9600" dirty="0" smtClean="0"/>
          </a:p>
          <a:p>
            <a:r>
              <a:rPr lang="en-IN" sz="9600" dirty="0" smtClean="0"/>
              <a:t>Is this firm required to audit its accounts since the income is less than 8/6% of its turnover </a:t>
            </a:r>
          </a:p>
        </p:txBody>
      </p:sp>
      <p:graphicFrame>
        <p:nvGraphicFramePr>
          <p:cNvPr id="4" name="Table 3"/>
          <p:cNvGraphicFramePr>
            <a:graphicFrameLocks noGrp="1"/>
          </p:cNvGraphicFramePr>
          <p:nvPr>
            <p:extLst>
              <p:ext uri="{D42A27DB-BD31-4B8C-83A1-F6EECF244321}">
                <p14:modId xmlns:p14="http://schemas.microsoft.com/office/powerpoint/2010/main" val="4006326818"/>
              </p:ext>
            </p:extLst>
          </p:nvPr>
        </p:nvGraphicFramePr>
        <p:xfrm>
          <a:off x="1143000" y="1634490"/>
          <a:ext cx="9646920" cy="3739896"/>
        </p:xfrm>
        <a:graphic>
          <a:graphicData uri="http://schemas.openxmlformats.org/drawingml/2006/table">
            <a:tbl>
              <a:tblPr firstRow="1" bandRow="1">
                <a:tableStyleId>{5DA37D80-6434-44D0-A028-1B22A696006F}</a:tableStyleId>
              </a:tblPr>
              <a:tblGrid>
                <a:gridCol w="2080260"/>
                <a:gridCol w="2583180"/>
                <a:gridCol w="2834640"/>
                <a:gridCol w="2148840"/>
              </a:tblGrid>
              <a:tr h="498348">
                <a:tc>
                  <a:txBody>
                    <a:bodyPr/>
                    <a:lstStyle/>
                    <a:p>
                      <a:pPr algn="ctr"/>
                      <a:r>
                        <a:rPr lang="en-IN" sz="2400" b="0" dirty="0" err="1" smtClean="0"/>
                        <a:t>Asst</a:t>
                      </a:r>
                      <a:r>
                        <a:rPr lang="en-IN" sz="2400" b="0" baseline="0" dirty="0" smtClean="0"/>
                        <a:t> Year</a:t>
                      </a:r>
                      <a:endParaRPr lang="en-IN" sz="2400" b="0" dirty="0">
                        <a:latin typeface="Trebuchet MS" panose="020B0603020202020204" pitchFamily="34" charset="0"/>
                      </a:endParaRPr>
                    </a:p>
                  </a:txBody>
                  <a:tcPr/>
                </a:tc>
                <a:tc>
                  <a:txBody>
                    <a:bodyPr/>
                    <a:lstStyle/>
                    <a:p>
                      <a:pPr algn="ctr"/>
                      <a:r>
                        <a:rPr lang="en-IN" sz="2400" b="0" dirty="0" smtClean="0"/>
                        <a:t>Turnover</a:t>
                      </a:r>
                      <a:endParaRPr lang="en-IN" sz="2400" b="0" dirty="0">
                        <a:latin typeface="Trebuchet MS" panose="020B0603020202020204" pitchFamily="34" charset="0"/>
                      </a:endParaRPr>
                    </a:p>
                  </a:txBody>
                  <a:tcPr/>
                </a:tc>
                <a:tc>
                  <a:txBody>
                    <a:bodyPr/>
                    <a:lstStyle/>
                    <a:p>
                      <a:pPr algn="ctr"/>
                      <a:r>
                        <a:rPr lang="en-IN" sz="2400" b="0" dirty="0" smtClean="0"/>
                        <a:t>Taxable Income</a:t>
                      </a:r>
                      <a:endParaRPr lang="en-IN" sz="2400" b="0" dirty="0">
                        <a:latin typeface="Trebuchet MS" panose="020B0603020202020204" pitchFamily="34" charset="0"/>
                      </a:endParaRPr>
                    </a:p>
                  </a:txBody>
                  <a:tcPr/>
                </a:tc>
                <a:tc>
                  <a:txBody>
                    <a:bodyPr/>
                    <a:lstStyle/>
                    <a:p>
                      <a:pPr algn="ctr"/>
                      <a:r>
                        <a:rPr lang="en-IN" sz="2400" b="0" dirty="0" smtClean="0"/>
                        <a:t>Audit</a:t>
                      </a:r>
                      <a:r>
                        <a:rPr lang="en-IN" sz="2400" b="0" baseline="0" dirty="0" smtClean="0"/>
                        <a:t> u/s </a:t>
                      </a:r>
                      <a:endParaRPr lang="en-IN" sz="2400" b="0" dirty="0">
                        <a:latin typeface="Trebuchet MS" panose="020B0603020202020204" pitchFamily="34" charset="0"/>
                      </a:endParaRPr>
                    </a:p>
                  </a:txBody>
                  <a:tcPr/>
                </a:tc>
              </a:tr>
              <a:tr h="336042">
                <a:tc>
                  <a:txBody>
                    <a:bodyPr/>
                    <a:lstStyle/>
                    <a:p>
                      <a:pPr algn="ctr"/>
                      <a:r>
                        <a:rPr lang="en-IN" sz="2400" b="0" dirty="0" smtClean="0"/>
                        <a:t>2017-18</a:t>
                      </a:r>
                      <a:endParaRPr lang="en-IN" sz="2400" b="0" dirty="0">
                        <a:latin typeface="Trebuchet MS" panose="020B0603020202020204" pitchFamily="34" charset="0"/>
                      </a:endParaRPr>
                    </a:p>
                  </a:txBody>
                  <a:tcPr/>
                </a:tc>
                <a:tc>
                  <a:txBody>
                    <a:bodyPr/>
                    <a:lstStyle/>
                    <a:p>
                      <a:pPr algn="ctr"/>
                      <a:r>
                        <a:rPr lang="en-IN" sz="2400" b="0" dirty="0" smtClean="0"/>
                        <a:t>80.00</a:t>
                      </a:r>
                      <a:r>
                        <a:rPr lang="en-IN" sz="2400" b="0" baseline="0" dirty="0" smtClean="0"/>
                        <a:t> lacs</a:t>
                      </a:r>
                      <a:endParaRPr lang="en-IN" sz="2400" b="0" dirty="0">
                        <a:latin typeface="Trebuchet MS" panose="020B0603020202020204" pitchFamily="34" charset="0"/>
                      </a:endParaRPr>
                    </a:p>
                  </a:txBody>
                  <a:tcPr/>
                </a:tc>
                <a:tc>
                  <a:txBody>
                    <a:bodyPr/>
                    <a:lstStyle/>
                    <a:p>
                      <a:pPr algn="ctr"/>
                      <a:r>
                        <a:rPr lang="en-IN" sz="2400" b="0" dirty="0" smtClean="0"/>
                        <a:t>4.00 lacs</a:t>
                      </a:r>
                      <a:endParaRPr lang="en-IN" sz="2400" b="0" dirty="0">
                        <a:latin typeface="Trebuchet MS" panose="020B0603020202020204" pitchFamily="34" charset="0"/>
                      </a:endParaRPr>
                    </a:p>
                  </a:txBody>
                  <a:tcPr/>
                </a:tc>
                <a:tc>
                  <a:txBody>
                    <a:bodyPr/>
                    <a:lstStyle/>
                    <a:p>
                      <a:pPr algn="ctr"/>
                      <a:r>
                        <a:rPr lang="en-IN" sz="2400" b="0" dirty="0" smtClean="0"/>
                        <a:t>44AB</a:t>
                      </a:r>
                      <a:endParaRPr lang="en-IN" sz="2400" b="0" dirty="0">
                        <a:latin typeface="Trebuchet MS" panose="020B0603020202020204" pitchFamily="34" charset="0"/>
                      </a:endParaRPr>
                    </a:p>
                  </a:txBody>
                  <a:tcPr/>
                </a:tc>
              </a:tr>
              <a:tr h="450342">
                <a:tc>
                  <a:txBody>
                    <a:bodyPr/>
                    <a:lstStyle/>
                    <a:p>
                      <a:pPr algn="ctr"/>
                      <a:r>
                        <a:rPr lang="en-IN" sz="2400" b="0" dirty="0" smtClean="0"/>
                        <a:t>2018-19</a:t>
                      </a:r>
                      <a:endParaRPr lang="en-IN" sz="2400" b="0" dirty="0">
                        <a:latin typeface="Trebuchet MS" panose="020B0603020202020204" pitchFamily="34" charset="0"/>
                      </a:endParaRPr>
                    </a:p>
                  </a:txBody>
                  <a:tcPr/>
                </a:tc>
                <a:tc>
                  <a:txBody>
                    <a:bodyPr/>
                    <a:lstStyle/>
                    <a:p>
                      <a:pPr algn="ctr"/>
                      <a:r>
                        <a:rPr lang="en-IN" sz="2400" b="0" dirty="0" smtClean="0"/>
                        <a:t>82.00</a:t>
                      </a:r>
                      <a:r>
                        <a:rPr lang="en-IN" sz="2400" b="0" baseline="0" dirty="0" smtClean="0"/>
                        <a:t> lacs</a:t>
                      </a:r>
                      <a:endParaRPr lang="en-IN" sz="2400" b="0" dirty="0">
                        <a:latin typeface="Trebuchet MS" panose="020B0603020202020204" pitchFamily="34" charset="0"/>
                      </a:endParaRPr>
                    </a:p>
                  </a:txBody>
                  <a:tcPr/>
                </a:tc>
                <a:tc>
                  <a:txBody>
                    <a:bodyPr/>
                    <a:lstStyle/>
                    <a:p>
                      <a:pPr algn="ctr"/>
                      <a:r>
                        <a:rPr lang="en-IN" sz="2400" b="0" dirty="0" smtClean="0"/>
                        <a:t>4.10</a:t>
                      </a:r>
                      <a:r>
                        <a:rPr lang="en-IN" sz="2400" b="0" baseline="0" dirty="0" smtClean="0"/>
                        <a:t> lacs</a:t>
                      </a:r>
                      <a:endParaRPr lang="en-IN" sz="2400" b="0" dirty="0">
                        <a:latin typeface="Trebuchet MS" panose="020B0603020202020204" pitchFamily="34" charset="0"/>
                      </a:endParaRPr>
                    </a:p>
                  </a:txBody>
                  <a:tcPr/>
                </a:tc>
                <a:tc>
                  <a:txBody>
                    <a:bodyPr/>
                    <a:lstStyle/>
                    <a:p>
                      <a:pPr algn="ctr"/>
                      <a:r>
                        <a:rPr lang="en-IN" sz="2400" b="0" dirty="0" smtClean="0"/>
                        <a:t>44AB</a:t>
                      </a:r>
                      <a:endParaRPr lang="en-IN" sz="2400" b="0" dirty="0">
                        <a:latin typeface="Trebuchet MS" panose="020B0603020202020204" pitchFamily="34" charset="0"/>
                      </a:endParaRPr>
                    </a:p>
                  </a:txBody>
                  <a:tcPr/>
                </a:tc>
              </a:tr>
              <a:tr h="404622">
                <a:tc>
                  <a:txBody>
                    <a:bodyPr/>
                    <a:lstStyle/>
                    <a:p>
                      <a:pPr algn="ctr"/>
                      <a:r>
                        <a:rPr lang="en-IN" sz="2400" b="0" dirty="0" smtClean="0"/>
                        <a:t>2019-20</a:t>
                      </a:r>
                      <a:endParaRPr lang="en-IN" sz="2400" b="0" dirty="0">
                        <a:latin typeface="Trebuchet MS" panose="020B0603020202020204" pitchFamily="34" charset="0"/>
                      </a:endParaRPr>
                    </a:p>
                  </a:txBody>
                  <a:tcPr/>
                </a:tc>
                <a:tc>
                  <a:txBody>
                    <a:bodyPr/>
                    <a:lstStyle/>
                    <a:p>
                      <a:pPr algn="ctr"/>
                      <a:r>
                        <a:rPr lang="en-IN" sz="2400" b="0" dirty="0" smtClean="0"/>
                        <a:t>84.00</a:t>
                      </a:r>
                      <a:r>
                        <a:rPr lang="en-IN" sz="2400" b="0" baseline="0" dirty="0" smtClean="0"/>
                        <a:t> lacs</a:t>
                      </a:r>
                      <a:endParaRPr lang="en-IN" sz="2400" b="0" dirty="0">
                        <a:latin typeface="Trebuchet MS" panose="020B0603020202020204" pitchFamily="34" charset="0"/>
                      </a:endParaRPr>
                    </a:p>
                  </a:txBody>
                  <a:tcPr/>
                </a:tc>
                <a:tc>
                  <a:txBody>
                    <a:bodyPr/>
                    <a:lstStyle/>
                    <a:p>
                      <a:pPr algn="ctr"/>
                      <a:r>
                        <a:rPr lang="en-IN" sz="2400" b="0" dirty="0" smtClean="0"/>
                        <a:t>4.20 lacs</a:t>
                      </a:r>
                      <a:endParaRPr lang="en-IN" sz="2400" b="0" dirty="0">
                        <a:latin typeface="Trebuchet MS" panose="020B0603020202020204" pitchFamily="34" charset="0"/>
                      </a:endParaRPr>
                    </a:p>
                  </a:txBody>
                  <a:tcPr/>
                </a:tc>
                <a:tc>
                  <a:txBody>
                    <a:bodyPr/>
                    <a:lstStyle/>
                    <a:p>
                      <a:pPr algn="ctr"/>
                      <a:r>
                        <a:rPr lang="en-IN" sz="2400" b="0" dirty="0" smtClean="0"/>
                        <a:t>44AB</a:t>
                      </a:r>
                      <a:endParaRPr lang="en-IN" sz="2400" b="0" dirty="0">
                        <a:latin typeface="Trebuchet MS" panose="020B0603020202020204" pitchFamily="34" charset="0"/>
                      </a:endParaRPr>
                    </a:p>
                  </a:txBody>
                  <a:tcPr/>
                </a:tc>
              </a:tr>
              <a:tr h="427482">
                <a:tc>
                  <a:txBody>
                    <a:bodyPr/>
                    <a:lstStyle/>
                    <a:p>
                      <a:pPr algn="ctr"/>
                      <a:r>
                        <a:rPr lang="en-IN" sz="2400" b="0" dirty="0" smtClean="0"/>
                        <a:t>2020-21</a:t>
                      </a:r>
                      <a:endParaRPr lang="en-IN" sz="2400" b="0" dirty="0">
                        <a:latin typeface="Trebuchet MS" panose="020B0603020202020204" pitchFamily="34" charset="0"/>
                      </a:endParaRPr>
                    </a:p>
                  </a:txBody>
                  <a:tcPr/>
                </a:tc>
                <a:tc>
                  <a:txBody>
                    <a:bodyPr/>
                    <a:lstStyle/>
                    <a:p>
                      <a:pPr algn="ctr"/>
                      <a:r>
                        <a:rPr lang="en-IN" sz="2400" b="0" dirty="0" smtClean="0"/>
                        <a:t>90.00</a:t>
                      </a:r>
                      <a:r>
                        <a:rPr lang="en-IN" sz="2400" b="0" baseline="0" dirty="0" smtClean="0"/>
                        <a:t> lacs</a:t>
                      </a:r>
                      <a:endParaRPr lang="en-IN" sz="2400" b="0" dirty="0">
                        <a:latin typeface="Trebuchet MS" panose="020B0603020202020204" pitchFamily="34" charset="0"/>
                      </a:endParaRPr>
                    </a:p>
                  </a:txBody>
                  <a:tcPr/>
                </a:tc>
                <a:tc>
                  <a:txBody>
                    <a:bodyPr/>
                    <a:lstStyle/>
                    <a:p>
                      <a:pPr algn="ctr"/>
                      <a:r>
                        <a:rPr lang="en-IN" sz="2400" b="0" dirty="0" smtClean="0"/>
                        <a:t>4.50 lacs</a:t>
                      </a:r>
                      <a:endParaRPr lang="en-IN" sz="2400" b="0" dirty="0">
                        <a:latin typeface="Trebuchet MS" panose="020B0603020202020204" pitchFamily="34" charset="0"/>
                      </a:endParaRPr>
                    </a:p>
                  </a:txBody>
                  <a:tcPr/>
                </a:tc>
                <a:tc>
                  <a:txBody>
                    <a:bodyPr/>
                    <a:lstStyle/>
                    <a:p>
                      <a:pPr algn="ctr"/>
                      <a:r>
                        <a:rPr lang="en-IN" sz="2400" b="0" dirty="0" smtClean="0"/>
                        <a:t>44AB</a:t>
                      </a:r>
                      <a:endParaRPr lang="en-IN" sz="2400" b="0" dirty="0">
                        <a:latin typeface="Trebuchet MS" panose="020B0603020202020204" pitchFamily="34" charset="0"/>
                      </a:endParaRPr>
                    </a:p>
                  </a:txBody>
                  <a:tcPr/>
                </a:tc>
              </a:tr>
              <a:tr h="416052">
                <a:tc>
                  <a:txBody>
                    <a:bodyPr/>
                    <a:lstStyle/>
                    <a:p>
                      <a:pPr algn="ctr"/>
                      <a:r>
                        <a:rPr lang="en-IN" sz="2400" b="0" dirty="0" smtClean="0"/>
                        <a:t>2021-22</a:t>
                      </a:r>
                      <a:endParaRPr lang="en-IN" sz="2400" b="0" dirty="0">
                        <a:latin typeface="Trebuchet MS" panose="020B0603020202020204" pitchFamily="34" charset="0"/>
                      </a:endParaRPr>
                    </a:p>
                  </a:txBody>
                  <a:tcPr/>
                </a:tc>
                <a:tc>
                  <a:txBody>
                    <a:bodyPr/>
                    <a:lstStyle/>
                    <a:p>
                      <a:pPr algn="ctr"/>
                      <a:r>
                        <a:rPr lang="en-IN" sz="2400" b="0" dirty="0" smtClean="0"/>
                        <a:t>92.00 lacs</a:t>
                      </a:r>
                      <a:endParaRPr lang="en-IN" sz="2400" b="0" dirty="0">
                        <a:latin typeface="Trebuchet MS" panose="020B0603020202020204" pitchFamily="34" charset="0"/>
                      </a:endParaRPr>
                    </a:p>
                  </a:txBody>
                  <a:tcPr/>
                </a:tc>
                <a:tc>
                  <a:txBody>
                    <a:bodyPr/>
                    <a:lstStyle/>
                    <a:p>
                      <a:pPr algn="ctr"/>
                      <a:r>
                        <a:rPr lang="en-IN" sz="2400" b="0" dirty="0" smtClean="0"/>
                        <a:t>4.60 lacs</a:t>
                      </a:r>
                      <a:endParaRPr lang="en-IN" sz="2400" b="0" dirty="0">
                        <a:latin typeface="Trebuchet MS" panose="020B0603020202020204" pitchFamily="34" charset="0"/>
                      </a:endParaRPr>
                    </a:p>
                  </a:txBody>
                  <a:tcPr/>
                </a:tc>
                <a:tc>
                  <a:txBody>
                    <a:bodyPr/>
                    <a:lstStyle/>
                    <a:p>
                      <a:pPr algn="ctr"/>
                      <a:r>
                        <a:rPr lang="en-IN" sz="2400" b="0" dirty="0" smtClean="0"/>
                        <a:t>44AB</a:t>
                      </a:r>
                      <a:endParaRPr lang="en-IN" sz="2400" b="0" dirty="0">
                        <a:latin typeface="Trebuchet MS" panose="020B0603020202020204" pitchFamily="34" charset="0"/>
                      </a:endParaRPr>
                    </a:p>
                  </a:txBody>
                  <a:tcPr/>
                </a:tc>
              </a:tr>
              <a:tr h="438912">
                <a:tc>
                  <a:txBody>
                    <a:bodyPr/>
                    <a:lstStyle/>
                    <a:p>
                      <a:pPr algn="ctr"/>
                      <a:r>
                        <a:rPr lang="en-IN" sz="2400" b="0" dirty="0" smtClean="0"/>
                        <a:t>2022-23</a:t>
                      </a:r>
                      <a:endParaRPr lang="en-IN" sz="2400" b="0" dirty="0">
                        <a:latin typeface="Trebuchet MS" panose="020B0603020202020204" pitchFamily="34" charset="0"/>
                      </a:endParaRPr>
                    </a:p>
                  </a:txBody>
                  <a:tcPr/>
                </a:tc>
                <a:tc>
                  <a:txBody>
                    <a:bodyPr/>
                    <a:lstStyle/>
                    <a:p>
                      <a:pPr algn="ctr"/>
                      <a:r>
                        <a:rPr lang="en-IN" sz="2400" b="0" dirty="0" smtClean="0"/>
                        <a:t>94.00</a:t>
                      </a:r>
                      <a:r>
                        <a:rPr lang="en-IN" sz="2400" b="0" baseline="0" dirty="0" smtClean="0"/>
                        <a:t> lacs</a:t>
                      </a:r>
                      <a:endParaRPr lang="en-IN" sz="2400" b="0" dirty="0">
                        <a:latin typeface="Trebuchet MS" panose="020B0603020202020204" pitchFamily="34" charset="0"/>
                      </a:endParaRPr>
                    </a:p>
                  </a:txBody>
                  <a:tcPr/>
                </a:tc>
                <a:tc>
                  <a:txBody>
                    <a:bodyPr/>
                    <a:lstStyle/>
                    <a:p>
                      <a:pPr algn="ctr"/>
                      <a:r>
                        <a:rPr lang="en-IN" sz="2400" b="0" dirty="0" smtClean="0"/>
                        <a:t>4.70 lacs</a:t>
                      </a:r>
                      <a:endParaRPr lang="en-IN" sz="2400" b="0" dirty="0">
                        <a:latin typeface="Trebuchet MS" panose="020B0603020202020204" pitchFamily="34" charset="0"/>
                      </a:endParaRPr>
                    </a:p>
                  </a:txBody>
                  <a:tcPr/>
                </a:tc>
                <a:tc>
                  <a:txBody>
                    <a:bodyPr/>
                    <a:lstStyle/>
                    <a:p>
                      <a:pPr algn="ctr"/>
                      <a:r>
                        <a:rPr lang="en-US" sz="2400" b="0" dirty="0" smtClean="0"/>
                        <a:t>44AB</a:t>
                      </a:r>
                      <a:endParaRPr lang="en-IN" sz="2400" b="0" dirty="0">
                        <a:latin typeface="Trebuchet MS" panose="020B0603020202020204" pitchFamily="34" charset="0"/>
                      </a:endParaRPr>
                    </a:p>
                  </a:txBody>
                  <a:tcPr/>
                </a:tc>
              </a:tr>
              <a:tr h="498348">
                <a:tc>
                  <a:txBody>
                    <a:bodyPr/>
                    <a:lstStyle/>
                    <a:p>
                      <a:pPr algn="ctr"/>
                      <a:r>
                        <a:rPr lang="en-US" sz="2400" b="0" dirty="0" smtClean="0"/>
                        <a:t>2023-24</a:t>
                      </a:r>
                      <a:endParaRPr lang="en-IN" sz="2400" b="0" dirty="0">
                        <a:latin typeface="Trebuchet MS" panose="020B0603020202020204" pitchFamily="34" charset="0"/>
                      </a:endParaRPr>
                    </a:p>
                  </a:txBody>
                  <a:tcPr/>
                </a:tc>
                <a:tc>
                  <a:txBody>
                    <a:bodyPr/>
                    <a:lstStyle/>
                    <a:p>
                      <a:pPr algn="ctr"/>
                      <a:r>
                        <a:rPr lang="en-US" sz="2400" b="0" dirty="0" smtClean="0"/>
                        <a:t>98.00</a:t>
                      </a:r>
                      <a:r>
                        <a:rPr lang="en-US" sz="2400" b="0" baseline="0" dirty="0" smtClean="0"/>
                        <a:t> lacs</a:t>
                      </a:r>
                      <a:endParaRPr lang="en-IN" sz="2400" b="0" dirty="0">
                        <a:latin typeface="Trebuchet MS" panose="020B0603020202020204" pitchFamily="34" charset="0"/>
                      </a:endParaRPr>
                    </a:p>
                  </a:txBody>
                  <a:tcPr/>
                </a:tc>
                <a:tc>
                  <a:txBody>
                    <a:bodyPr/>
                    <a:lstStyle/>
                    <a:p>
                      <a:pPr algn="ctr"/>
                      <a:r>
                        <a:rPr lang="en-US" sz="2400" b="0" dirty="0" smtClean="0"/>
                        <a:t>4.90 lacs</a:t>
                      </a:r>
                      <a:endParaRPr lang="en-IN" sz="2400" b="0" dirty="0">
                        <a:latin typeface="Trebuchet MS" panose="020B0603020202020204" pitchFamily="34" charset="0"/>
                      </a:endParaRPr>
                    </a:p>
                  </a:txBody>
                  <a:tcPr/>
                </a:tc>
                <a:tc>
                  <a:txBody>
                    <a:bodyPr/>
                    <a:lstStyle/>
                    <a:p>
                      <a:pPr algn="ctr"/>
                      <a:r>
                        <a:rPr lang="en-US" sz="2400" b="0" dirty="0" smtClean="0"/>
                        <a:t>???</a:t>
                      </a:r>
                      <a:endParaRPr lang="en-IN" sz="2400" b="0" dirty="0">
                        <a:latin typeface="Trebuchet MS" panose="020B0603020202020204" pitchFamily="34" charset="0"/>
                      </a:endParaRPr>
                    </a:p>
                  </a:txBody>
                  <a:tcPr/>
                </a:tc>
              </a:tr>
            </a:tbl>
          </a:graphicData>
        </a:graphic>
      </p:graphicFrame>
    </p:spTree>
    <p:extLst>
      <p:ext uri="{BB962C8B-B14F-4D97-AF65-F5344CB8AC3E}">
        <p14:creationId xmlns:p14="http://schemas.microsoft.com/office/powerpoint/2010/main" val="2998616797"/>
      </p:ext>
    </p:extLst>
  </p:cSld>
  <p:clrMapOvr>
    <a:masterClrMapping/>
  </p:clrMapOvr>
  <p:transition spd="med">
    <p:pull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APPLICABILITY OF SEC 44AB – Cont’d</a:t>
            </a:r>
          </a:p>
        </p:txBody>
      </p:sp>
      <p:sp>
        <p:nvSpPr>
          <p:cNvPr id="3" name="Content Placeholder 2"/>
          <p:cNvSpPr>
            <a:spLocks noGrp="1"/>
          </p:cNvSpPr>
          <p:nvPr>
            <p:ph idx="1"/>
          </p:nvPr>
        </p:nvSpPr>
        <p:spPr/>
        <p:txBody>
          <a:bodyPr>
            <a:normAutofit/>
          </a:bodyPr>
          <a:lstStyle/>
          <a:p>
            <a:r>
              <a:rPr lang="en-IN" dirty="0" smtClean="0"/>
              <a:t>Mr Raghavan is in the business of trading in cloth. Following details are given </a:t>
            </a:r>
          </a:p>
          <a:p>
            <a:endParaRPr lang="en-IN" dirty="0" smtClean="0"/>
          </a:p>
          <a:p>
            <a:endParaRPr lang="en-IN" dirty="0" smtClean="0"/>
          </a:p>
          <a:p>
            <a:endParaRPr lang="en-IN" dirty="0"/>
          </a:p>
          <a:p>
            <a:pPr marL="0" indent="0">
              <a:buNone/>
            </a:pPr>
            <a:endParaRPr lang="en-IN" dirty="0"/>
          </a:p>
          <a:p>
            <a:r>
              <a:rPr lang="en-IN" dirty="0" smtClean="0"/>
              <a:t>His cash receipts/payments are less than 5% of total Receipt/ payments</a:t>
            </a:r>
          </a:p>
          <a:p>
            <a:r>
              <a:rPr lang="en-IN" dirty="0" smtClean="0"/>
              <a:t>Applicability of sec 44AD/44AB</a:t>
            </a:r>
            <a:endParaRPr lang="en-IN" dirty="0"/>
          </a:p>
        </p:txBody>
      </p:sp>
      <p:graphicFrame>
        <p:nvGraphicFramePr>
          <p:cNvPr id="4" name="Table 3"/>
          <p:cNvGraphicFramePr>
            <a:graphicFrameLocks noGrp="1"/>
          </p:cNvGraphicFramePr>
          <p:nvPr>
            <p:extLst>
              <p:ext uri="{D42A27DB-BD31-4B8C-83A1-F6EECF244321}">
                <p14:modId xmlns:p14="http://schemas.microsoft.com/office/powerpoint/2010/main" val="3511475406"/>
              </p:ext>
            </p:extLst>
          </p:nvPr>
        </p:nvGraphicFramePr>
        <p:xfrm>
          <a:off x="1177288" y="2697056"/>
          <a:ext cx="9178291" cy="1981200"/>
        </p:xfrm>
        <a:graphic>
          <a:graphicData uri="http://schemas.openxmlformats.org/drawingml/2006/table">
            <a:tbl>
              <a:tblPr firstRow="1" bandRow="1">
                <a:tableStyleId>{5DA37D80-6434-44D0-A028-1B22A696006F}</a:tableStyleId>
              </a:tblPr>
              <a:tblGrid>
                <a:gridCol w="1623062"/>
                <a:gridCol w="1888019"/>
                <a:gridCol w="1792441"/>
                <a:gridCol w="2201705"/>
                <a:gridCol w="1673064"/>
              </a:tblGrid>
              <a:tr h="370840">
                <a:tc>
                  <a:txBody>
                    <a:bodyPr/>
                    <a:lstStyle/>
                    <a:p>
                      <a:r>
                        <a:rPr lang="en-IN" sz="2800" dirty="0" smtClean="0"/>
                        <a:t>Asst Year </a:t>
                      </a:r>
                      <a:endParaRPr lang="en-IN" sz="2800" dirty="0"/>
                    </a:p>
                  </a:txBody>
                  <a:tcPr/>
                </a:tc>
                <a:tc>
                  <a:txBody>
                    <a:bodyPr/>
                    <a:lstStyle/>
                    <a:p>
                      <a:r>
                        <a:rPr lang="en-IN" sz="2800" dirty="0" smtClean="0"/>
                        <a:t>Turnover</a:t>
                      </a:r>
                      <a:endParaRPr lang="en-IN" sz="2800" dirty="0"/>
                    </a:p>
                  </a:txBody>
                  <a:tcPr/>
                </a:tc>
                <a:tc>
                  <a:txBody>
                    <a:bodyPr/>
                    <a:lstStyle/>
                    <a:p>
                      <a:r>
                        <a:rPr lang="en-IN" sz="2800" dirty="0" smtClean="0"/>
                        <a:t>Net Profit </a:t>
                      </a:r>
                      <a:endParaRPr lang="en-IN" sz="2800" dirty="0"/>
                    </a:p>
                  </a:txBody>
                  <a:tcPr/>
                </a:tc>
                <a:tc>
                  <a:txBody>
                    <a:bodyPr/>
                    <a:lstStyle/>
                    <a:p>
                      <a:r>
                        <a:rPr lang="en-IN" sz="2800" dirty="0" smtClean="0"/>
                        <a:t>% of net profit</a:t>
                      </a:r>
                      <a:endParaRPr lang="en-IN" sz="2800" dirty="0"/>
                    </a:p>
                  </a:txBody>
                  <a:tcPr/>
                </a:tc>
                <a:tc>
                  <a:txBody>
                    <a:bodyPr/>
                    <a:lstStyle/>
                    <a:p>
                      <a:r>
                        <a:rPr lang="en-IN" sz="2800" dirty="0" smtClean="0"/>
                        <a:t>Sec applied</a:t>
                      </a:r>
                      <a:endParaRPr lang="en-IN" sz="2800" dirty="0"/>
                    </a:p>
                  </a:txBody>
                  <a:tcPr/>
                </a:tc>
              </a:tr>
              <a:tr h="370840">
                <a:tc>
                  <a:txBody>
                    <a:bodyPr/>
                    <a:lstStyle/>
                    <a:p>
                      <a:r>
                        <a:rPr lang="en-IN" sz="2800" dirty="0" smtClean="0"/>
                        <a:t>2022-23</a:t>
                      </a:r>
                      <a:endParaRPr lang="en-IN" sz="2800" dirty="0"/>
                    </a:p>
                  </a:txBody>
                  <a:tcPr/>
                </a:tc>
                <a:tc>
                  <a:txBody>
                    <a:bodyPr/>
                    <a:lstStyle/>
                    <a:p>
                      <a:r>
                        <a:rPr lang="en-IN" sz="2800" dirty="0" smtClean="0"/>
                        <a:t>150 lakhs</a:t>
                      </a:r>
                      <a:endParaRPr lang="en-IN" sz="2800" dirty="0"/>
                    </a:p>
                  </a:txBody>
                  <a:tcPr/>
                </a:tc>
                <a:tc>
                  <a:txBody>
                    <a:bodyPr/>
                    <a:lstStyle/>
                    <a:p>
                      <a:r>
                        <a:rPr lang="en-IN" sz="2800" dirty="0" smtClean="0"/>
                        <a:t>12 lakhs</a:t>
                      </a:r>
                      <a:endParaRPr lang="en-IN" sz="2800" dirty="0"/>
                    </a:p>
                  </a:txBody>
                  <a:tcPr/>
                </a:tc>
                <a:tc>
                  <a:txBody>
                    <a:bodyPr/>
                    <a:lstStyle/>
                    <a:p>
                      <a:r>
                        <a:rPr lang="en-IN" sz="2800" dirty="0" smtClean="0"/>
                        <a:t>10%</a:t>
                      </a:r>
                      <a:endParaRPr lang="en-IN" sz="2800" dirty="0"/>
                    </a:p>
                  </a:txBody>
                  <a:tcPr/>
                </a:tc>
                <a:tc>
                  <a:txBody>
                    <a:bodyPr/>
                    <a:lstStyle/>
                    <a:p>
                      <a:r>
                        <a:rPr lang="en-IN" sz="2800" dirty="0" smtClean="0"/>
                        <a:t>44AD(1)</a:t>
                      </a:r>
                      <a:endParaRPr lang="en-IN" sz="2800" dirty="0"/>
                    </a:p>
                  </a:txBody>
                  <a:tcPr/>
                </a:tc>
              </a:tr>
              <a:tr h="370840">
                <a:tc>
                  <a:txBody>
                    <a:bodyPr/>
                    <a:lstStyle/>
                    <a:p>
                      <a:r>
                        <a:rPr lang="en-IN" sz="2800" dirty="0" smtClean="0"/>
                        <a:t>2023-24</a:t>
                      </a:r>
                      <a:endParaRPr lang="en-IN" sz="2800" dirty="0"/>
                    </a:p>
                  </a:txBody>
                  <a:tcPr/>
                </a:tc>
                <a:tc>
                  <a:txBody>
                    <a:bodyPr/>
                    <a:lstStyle/>
                    <a:p>
                      <a:r>
                        <a:rPr lang="en-IN" sz="2800" dirty="0" smtClean="0"/>
                        <a:t>220</a:t>
                      </a:r>
                      <a:r>
                        <a:rPr lang="en-IN" sz="2800" baseline="0" dirty="0" smtClean="0"/>
                        <a:t> lakhs</a:t>
                      </a:r>
                      <a:endParaRPr lang="en-IN" sz="2800" dirty="0"/>
                    </a:p>
                  </a:txBody>
                  <a:tcPr/>
                </a:tc>
                <a:tc>
                  <a:txBody>
                    <a:bodyPr/>
                    <a:lstStyle/>
                    <a:p>
                      <a:r>
                        <a:rPr lang="en-IN" sz="2800" dirty="0" smtClean="0"/>
                        <a:t>11 lakhs </a:t>
                      </a:r>
                      <a:endParaRPr lang="en-IN" sz="2800" dirty="0"/>
                    </a:p>
                  </a:txBody>
                  <a:tcPr/>
                </a:tc>
                <a:tc>
                  <a:txBody>
                    <a:bodyPr/>
                    <a:lstStyle/>
                    <a:p>
                      <a:r>
                        <a:rPr lang="en-IN" sz="2800" dirty="0" smtClean="0"/>
                        <a:t>5%</a:t>
                      </a:r>
                      <a:endParaRPr lang="en-IN" sz="2800" dirty="0"/>
                    </a:p>
                  </a:txBody>
                  <a:tcPr/>
                </a:tc>
                <a:tc>
                  <a:txBody>
                    <a:bodyPr/>
                    <a:lstStyle/>
                    <a:p>
                      <a:endParaRPr lang="en-IN" sz="2800" dirty="0"/>
                    </a:p>
                  </a:txBody>
                  <a:tcPr/>
                </a:tc>
              </a:tr>
            </a:tbl>
          </a:graphicData>
        </a:graphic>
      </p:graphicFrame>
    </p:spTree>
    <p:extLst>
      <p:ext uri="{BB962C8B-B14F-4D97-AF65-F5344CB8AC3E}">
        <p14:creationId xmlns:p14="http://schemas.microsoft.com/office/powerpoint/2010/main" val="501966812"/>
      </p:ext>
    </p:extLst>
  </p:cSld>
  <p:clrMapOvr>
    <a:masterClrMapping/>
  </p:clrMapOvr>
  <p:transition spd="med">
    <p:pull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APPLICABILITY OF SEC 44AB – Cont’d</a:t>
            </a:r>
          </a:p>
        </p:txBody>
      </p:sp>
      <p:sp>
        <p:nvSpPr>
          <p:cNvPr id="3" name="Content Placeholder 2"/>
          <p:cNvSpPr>
            <a:spLocks noGrp="1"/>
          </p:cNvSpPr>
          <p:nvPr>
            <p:ph idx="1"/>
          </p:nvPr>
        </p:nvSpPr>
        <p:spPr/>
        <p:txBody>
          <a:bodyPr>
            <a:normAutofit/>
          </a:bodyPr>
          <a:lstStyle/>
          <a:p>
            <a:r>
              <a:rPr lang="en-IN" dirty="0" smtClean="0"/>
              <a:t>Mr Raghavan is in the business of trading in cloth. Following details are given </a:t>
            </a:r>
          </a:p>
          <a:p>
            <a:endParaRPr lang="en-IN" dirty="0" smtClean="0"/>
          </a:p>
          <a:p>
            <a:endParaRPr lang="en-IN" dirty="0" smtClean="0"/>
          </a:p>
          <a:p>
            <a:endParaRPr lang="en-IN" dirty="0"/>
          </a:p>
          <a:p>
            <a:pPr marL="0" indent="0">
              <a:buNone/>
            </a:pPr>
            <a:endParaRPr lang="en-IN" dirty="0"/>
          </a:p>
          <a:p>
            <a:r>
              <a:rPr lang="en-IN" dirty="0" smtClean="0"/>
              <a:t>His cash receipts/payments are less than 5% of total Receipt/ payments</a:t>
            </a:r>
          </a:p>
          <a:p>
            <a:r>
              <a:rPr lang="en-IN" dirty="0" smtClean="0"/>
              <a:t>Applicability of sec 44AD/44AB</a:t>
            </a:r>
            <a:endParaRPr lang="en-IN" dirty="0"/>
          </a:p>
        </p:txBody>
      </p:sp>
      <p:graphicFrame>
        <p:nvGraphicFramePr>
          <p:cNvPr id="4" name="Table 3"/>
          <p:cNvGraphicFramePr>
            <a:graphicFrameLocks noGrp="1"/>
          </p:cNvGraphicFramePr>
          <p:nvPr>
            <p:extLst>
              <p:ext uri="{D42A27DB-BD31-4B8C-83A1-F6EECF244321}">
                <p14:modId xmlns:p14="http://schemas.microsoft.com/office/powerpoint/2010/main" val="1209207841"/>
              </p:ext>
            </p:extLst>
          </p:nvPr>
        </p:nvGraphicFramePr>
        <p:xfrm>
          <a:off x="1177288" y="2697056"/>
          <a:ext cx="9178291" cy="1981200"/>
        </p:xfrm>
        <a:graphic>
          <a:graphicData uri="http://schemas.openxmlformats.org/drawingml/2006/table">
            <a:tbl>
              <a:tblPr firstRow="1" bandRow="1">
                <a:tableStyleId>{5DA37D80-6434-44D0-A028-1B22A696006F}</a:tableStyleId>
              </a:tblPr>
              <a:tblGrid>
                <a:gridCol w="1623062"/>
                <a:gridCol w="1888019"/>
                <a:gridCol w="1792441"/>
                <a:gridCol w="2201705"/>
                <a:gridCol w="1673064"/>
              </a:tblGrid>
              <a:tr h="370840">
                <a:tc>
                  <a:txBody>
                    <a:bodyPr/>
                    <a:lstStyle/>
                    <a:p>
                      <a:r>
                        <a:rPr lang="en-IN" sz="2800" b="0" dirty="0" smtClean="0"/>
                        <a:t>Asst Year </a:t>
                      </a:r>
                      <a:endParaRPr lang="en-IN" sz="2800" b="0" dirty="0"/>
                    </a:p>
                  </a:txBody>
                  <a:tcPr/>
                </a:tc>
                <a:tc>
                  <a:txBody>
                    <a:bodyPr/>
                    <a:lstStyle/>
                    <a:p>
                      <a:r>
                        <a:rPr lang="en-IN" sz="2800" b="0" dirty="0" smtClean="0"/>
                        <a:t>Turnover</a:t>
                      </a:r>
                      <a:endParaRPr lang="en-IN" sz="2800" b="0" dirty="0"/>
                    </a:p>
                  </a:txBody>
                  <a:tcPr/>
                </a:tc>
                <a:tc>
                  <a:txBody>
                    <a:bodyPr/>
                    <a:lstStyle/>
                    <a:p>
                      <a:r>
                        <a:rPr lang="en-IN" sz="2800" b="0" dirty="0" smtClean="0"/>
                        <a:t>Net Profit </a:t>
                      </a:r>
                      <a:endParaRPr lang="en-IN" sz="2800" b="0" dirty="0"/>
                    </a:p>
                  </a:txBody>
                  <a:tcPr/>
                </a:tc>
                <a:tc>
                  <a:txBody>
                    <a:bodyPr/>
                    <a:lstStyle/>
                    <a:p>
                      <a:r>
                        <a:rPr lang="en-IN" sz="2800" b="0" dirty="0" smtClean="0"/>
                        <a:t>% of net profit</a:t>
                      </a:r>
                      <a:endParaRPr lang="en-IN" sz="2800" b="0" dirty="0"/>
                    </a:p>
                  </a:txBody>
                  <a:tcPr/>
                </a:tc>
                <a:tc>
                  <a:txBody>
                    <a:bodyPr/>
                    <a:lstStyle/>
                    <a:p>
                      <a:r>
                        <a:rPr lang="en-IN" sz="2800" b="0" dirty="0" smtClean="0"/>
                        <a:t>Sec applied</a:t>
                      </a:r>
                      <a:endParaRPr lang="en-IN" sz="2800" b="0" dirty="0"/>
                    </a:p>
                  </a:txBody>
                  <a:tcPr/>
                </a:tc>
              </a:tr>
              <a:tr h="370840">
                <a:tc>
                  <a:txBody>
                    <a:bodyPr/>
                    <a:lstStyle/>
                    <a:p>
                      <a:r>
                        <a:rPr lang="en-IN" sz="2800" b="0" dirty="0" smtClean="0"/>
                        <a:t>2022-23</a:t>
                      </a:r>
                      <a:endParaRPr lang="en-IN" sz="2800" b="0" dirty="0"/>
                    </a:p>
                  </a:txBody>
                  <a:tcPr/>
                </a:tc>
                <a:tc>
                  <a:txBody>
                    <a:bodyPr/>
                    <a:lstStyle/>
                    <a:p>
                      <a:r>
                        <a:rPr lang="en-IN" sz="2800" b="0" dirty="0" smtClean="0"/>
                        <a:t>150 lakhs</a:t>
                      </a:r>
                      <a:endParaRPr lang="en-IN" sz="2800" b="0" dirty="0"/>
                    </a:p>
                  </a:txBody>
                  <a:tcPr/>
                </a:tc>
                <a:tc>
                  <a:txBody>
                    <a:bodyPr/>
                    <a:lstStyle/>
                    <a:p>
                      <a:r>
                        <a:rPr lang="en-IN" sz="2800" b="0" dirty="0" smtClean="0"/>
                        <a:t>12 lakhs</a:t>
                      </a:r>
                      <a:endParaRPr lang="en-IN" sz="2800" b="0" dirty="0"/>
                    </a:p>
                  </a:txBody>
                  <a:tcPr/>
                </a:tc>
                <a:tc>
                  <a:txBody>
                    <a:bodyPr/>
                    <a:lstStyle/>
                    <a:p>
                      <a:r>
                        <a:rPr lang="en-IN" sz="2800" b="0" dirty="0" smtClean="0"/>
                        <a:t>10%</a:t>
                      </a:r>
                      <a:endParaRPr lang="en-IN" sz="2800" b="0" dirty="0"/>
                    </a:p>
                  </a:txBody>
                  <a:tcPr/>
                </a:tc>
                <a:tc>
                  <a:txBody>
                    <a:bodyPr/>
                    <a:lstStyle/>
                    <a:p>
                      <a:r>
                        <a:rPr lang="en-IN" sz="2800" b="0" dirty="0" smtClean="0"/>
                        <a:t>44AD(1)</a:t>
                      </a:r>
                      <a:endParaRPr lang="en-IN" sz="2800" b="0" dirty="0"/>
                    </a:p>
                  </a:txBody>
                  <a:tcPr/>
                </a:tc>
              </a:tr>
              <a:tr h="370840">
                <a:tc>
                  <a:txBody>
                    <a:bodyPr/>
                    <a:lstStyle/>
                    <a:p>
                      <a:r>
                        <a:rPr lang="en-IN" sz="2800" b="0" dirty="0" smtClean="0"/>
                        <a:t>2023-24</a:t>
                      </a:r>
                      <a:endParaRPr lang="en-IN" sz="2800" b="0" dirty="0"/>
                    </a:p>
                  </a:txBody>
                  <a:tcPr/>
                </a:tc>
                <a:tc>
                  <a:txBody>
                    <a:bodyPr/>
                    <a:lstStyle/>
                    <a:p>
                      <a:r>
                        <a:rPr lang="en-IN" sz="2800" b="0" dirty="0" smtClean="0"/>
                        <a:t>140</a:t>
                      </a:r>
                      <a:r>
                        <a:rPr lang="en-IN" sz="2800" b="0" baseline="0" dirty="0" smtClean="0"/>
                        <a:t> lakhs</a:t>
                      </a:r>
                      <a:endParaRPr lang="en-IN" sz="2800" b="0" dirty="0"/>
                    </a:p>
                  </a:txBody>
                  <a:tcPr/>
                </a:tc>
                <a:tc>
                  <a:txBody>
                    <a:bodyPr/>
                    <a:lstStyle/>
                    <a:p>
                      <a:r>
                        <a:rPr lang="en-IN" sz="2800" b="0" dirty="0" smtClean="0"/>
                        <a:t>7 lakhs </a:t>
                      </a:r>
                      <a:endParaRPr lang="en-IN" sz="2800" b="0" dirty="0"/>
                    </a:p>
                  </a:txBody>
                  <a:tcPr/>
                </a:tc>
                <a:tc>
                  <a:txBody>
                    <a:bodyPr/>
                    <a:lstStyle/>
                    <a:p>
                      <a:r>
                        <a:rPr lang="en-IN" sz="2800" b="0" dirty="0" smtClean="0"/>
                        <a:t>5%</a:t>
                      </a:r>
                      <a:endParaRPr lang="en-IN" sz="2800" b="0" dirty="0"/>
                    </a:p>
                  </a:txBody>
                  <a:tcPr/>
                </a:tc>
                <a:tc>
                  <a:txBody>
                    <a:bodyPr/>
                    <a:lstStyle/>
                    <a:p>
                      <a:endParaRPr lang="en-IN" sz="2800" b="0" dirty="0"/>
                    </a:p>
                  </a:txBody>
                  <a:tcPr/>
                </a:tc>
              </a:tr>
            </a:tbl>
          </a:graphicData>
        </a:graphic>
      </p:graphicFrame>
    </p:spTree>
    <p:extLst>
      <p:ext uri="{BB962C8B-B14F-4D97-AF65-F5344CB8AC3E}">
        <p14:creationId xmlns:p14="http://schemas.microsoft.com/office/powerpoint/2010/main" val="2638504473"/>
      </p:ext>
    </p:extLst>
  </p:cSld>
  <p:clrMapOvr>
    <a:masterClrMapping/>
  </p:clrMapOvr>
  <p:transition spd="med">
    <p:pull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APPLICABILITY OF SEC 44AB – Cont’d</a:t>
            </a:r>
          </a:p>
        </p:txBody>
      </p:sp>
      <p:sp>
        <p:nvSpPr>
          <p:cNvPr id="3" name="Content Placeholder 2"/>
          <p:cNvSpPr>
            <a:spLocks noGrp="1"/>
          </p:cNvSpPr>
          <p:nvPr>
            <p:ph idx="1"/>
          </p:nvPr>
        </p:nvSpPr>
        <p:spPr/>
        <p:txBody>
          <a:bodyPr>
            <a:normAutofit/>
          </a:bodyPr>
          <a:lstStyle/>
          <a:p>
            <a:r>
              <a:rPr lang="en-IN" dirty="0" smtClean="0"/>
              <a:t>Mr Raghavan is in the  business of trading in cloth. Following details are given </a:t>
            </a:r>
          </a:p>
          <a:p>
            <a:endParaRPr lang="en-IN" dirty="0" smtClean="0"/>
          </a:p>
          <a:p>
            <a:endParaRPr lang="en-IN" dirty="0" smtClean="0"/>
          </a:p>
          <a:p>
            <a:endParaRPr lang="en-IN" dirty="0"/>
          </a:p>
          <a:p>
            <a:pPr marL="0" indent="0">
              <a:buNone/>
            </a:pPr>
            <a:endParaRPr lang="en-IN" dirty="0"/>
          </a:p>
          <a:p>
            <a:r>
              <a:rPr lang="en-IN" dirty="0" smtClean="0"/>
              <a:t>His cash receipts/payments are less than 5% of total Receipt/ payments</a:t>
            </a:r>
          </a:p>
          <a:p>
            <a:r>
              <a:rPr lang="en-IN" dirty="0" smtClean="0"/>
              <a:t>Applicability of sec 44AD/44AB</a:t>
            </a:r>
            <a:endParaRPr lang="en-IN" dirty="0"/>
          </a:p>
        </p:txBody>
      </p:sp>
      <p:graphicFrame>
        <p:nvGraphicFramePr>
          <p:cNvPr id="4" name="Table 3"/>
          <p:cNvGraphicFramePr>
            <a:graphicFrameLocks noGrp="1"/>
          </p:cNvGraphicFramePr>
          <p:nvPr>
            <p:extLst>
              <p:ext uri="{D42A27DB-BD31-4B8C-83A1-F6EECF244321}">
                <p14:modId xmlns:p14="http://schemas.microsoft.com/office/powerpoint/2010/main" val="80203405"/>
              </p:ext>
            </p:extLst>
          </p:nvPr>
        </p:nvGraphicFramePr>
        <p:xfrm>
          <a:off x="1177288" y="2697056"/>
          <a:ext cx="9178291" cy="1981200"/>
        </p:xfrm>
        <a:graphic>
          <a:graphicData uri="http://schemas.openxmlformats.org/drawingml/2006/table">
            <a:tbl>
              <a:tblPr firstRow="1" bandRow="1">
                <a:tableStyleId>{5DA37D80-6434-44D0-A028-1B22A696006F}</a:tableStyleId>
              </a:tblPr>
              <a:tblGrid>
                <a:gridCol w="1623062"/>
                <a:gridCol w="1888019"/>
                <a:gridCol w="1792441"/>
                <a:gridCol w="2201705"/>
                <a:gridCol w="1673064"/>
              </a:tblGrid>
              <a:tr h="370840">
                <a:tc>
                  <a:txBody>
                    <a:bodyPr/>
                    <a:lstStyle/>
                    <a:p>
                      <a:r>
                        <a:rPr lang="en-IN" sz="2800" b="0" dirty="0" smtClean="0"/>
                        <a:t>Asst Year </a:t>
                      </a:r>
                      <a:endParaRPr lang="en-IN" sz="2800" b="0" dirty="0"/>
                    </a:p>
                  </a:txBody>
                  <a:tcPr/>
                </a:tc>
                <a:tc>
                  <a:txBody>
                    <a:bodyPr/>
                    <a:lstStyle/>
                    <a:p>
                      <a:r>
                        <a:rPr lang="en-IN" sz="2800" b="0" dirty="0" smtClean="0"/>
                        <a:t>Turnover</a:t>
                      </a:r>
                      <a:endParaRPr lang="en-IN" sz="2800" b="0" dirty="0"/>
                    </a:p>
                  </a:txBody>
                  <a:tcPr/>
                </a:tc>
                <a:tc>
                  <a:txBody>
                    <a:bodyPr/>
                    <a:lstStyle/>
                    <a:p>
                      <a:r>
                        <a:rPr lang="en-IN" sz="2800" b="0" dirty="0" smtClean="0"/>
                        <a:t>Net Profit </a:t>
                      </a:r>
                      <a:endParaRPr lang="en-IN" sz="2800" b="0" dirty="0"/>
                    </a:p>
                  </a:txBody>
                  <a:tcPr/>
                </a:tc>
                <a:tc>
                  <a:txBody>
                    <a:bodyPr/>
                    <a:lstStyle/>
                    <a:p>
                      <a:r>
                        <a:rPr lang="en-IN" sz="2800" b="0" dirty="0" smtClean="0"/>
                        <a:t>% of net profit</a:t>
                      </a:r>
                      <a:endParaRPr lang="en-IN" sz="2800" b="0" dirty="0"/>
                    </a:p>
                  </a:txBody>
                  <a:tcPr/>
                </a:tc>
                <a:tc>
                  <a:txBody>
                    <a:bodyPr/>
                    <a:lstStyle/>
                    <a:p>
                      <a:r>
                        <a:rPr lang="en-IN" sz="2800" b="0" dirty="0" smtClean="0"/>
                        <a:t>Sec applied</a:t>
                      </a:r>
                      <a:endParaRPr lang="en-IN" sz="2800" b="0" dirty="0"/>
                    </a:p>
                  </a:txBody>
                  <a:tcPr/>
                </a:tc>
              </a:tr>
              <a:tr h="370840">
                <a:tc>
                  <a:txBody>
                    <a:bodyPr/>
                    <a:lstStyle/>
                    <a:p>
                      <a:r>
                        <a:rPr lang="en-IN" sz="2800" b="0" dirty="0" smtClean="0"/>
                        <a:t>2022-23</a:t>
                      </a:r>
                      <a:endParaRPr lang="en-IN" sz="2800" b="0" dirty="0"/>
                    </a:p>
                  </a:txBody>
                  <a:tcPr/>
                </a:tc>
                <a:tc>
                  <a:txBody>
                    <a:bodyPr/>
                    <a:lstStyle/>
                    <a:p>
                      <a:r>
                        <a:rPr lang="en-IN" sz="2800" b="0" dirty="0" smtClean="0"/>
                        <a:t>110 </a:t>
                      </a:r>
                      <a:r>
                        <a:rPr lang="en-IN" sz="2800" b="0" dirty="0" smtClean="0"/>
                        <a:t>lakhs</a:t>
                      </a:r>
                      <a:endParaRPr lang="en-IN" sz="2800" b="0" dirty="0"/>
                    </a:p>
                  </a:txBody>
                  <a:tcPr/>
                </a:tc>
                <a:tc>
                  <a:txBody>
                    <a:bodyPr/>
                    <a:lstStyle/>
                    <a:p>
                      <a:r>
                        <a:rPr lang="en-IN" sz="2800" b="0" dirty="0" smtClean="0"/>
                        <a:t>11 lakhs</a:t>
                      </a:r>
                      <a:endParaRPr lang="en-IN" sz="2800" b="0" dirty="0"/>
                    </a:p>
                  </a:txBody>
                  <a:tcPr/>
                </a:tc>
                <a:tc>
                  <a:txBody>
                    <a:bodyPr/>
                    <a:lstStyle/>
                    <a:p>
                      <a:r>
                        <a:rPr lang="en-IN" sz="2800" b="0" dirty="0" smtClean="0"/>
                        <a:t>10%</a:t>
                      </a:r>
                      <a:endParaRPr lang="en-IN" sz="2800" b="0" dirty="0"/>
                    </a:p>
                  </a:txBody>
                  <a:tcPr/>
                </a:tc>
                <a:tc>
                  <a:txBody>
                    <a:bodyPr/>
                    <a:lstStyle/>
                    <a:p>
                      <a:r>
                        <a:rPr lang="en-IN" sz="2800" b="0" dirty="0" smtClean="0"/>
                        <a:t>44AD(1)</a:t>
                      </a:r>
                      <a:endParaRPr lang="en-IN" sz="2800" b="0" dirty="0"/>
                    </a:p>
                  </a:txBody>
                  <a:tcPr/>
                </a:tc>
              </a:tr>
              <a:tr h="370840">
                <a:tc>
                  <a:txBody>
                    <a:bodyPr/>
                    <a:lstStyle/>
                    <a:p>
                      <a:r>
                        <a:rPr lang="en-IN" sz="2800" b="0" dirty="0" smtClean="0"/>
                        <a:t>2023-24</a:t>
                      </a:r>
                      <a:endParaRPr lang="en-IN" sz="2800" b="0" dirty="0"/>
                    </a:p>
                  </a:txBody>
                  <a:tcPr/>
                </a:tc>
                <a:tc>
                  <a:txBody>
                    <a:bodyPr/>
                    <a:lstStyle/>
                    <a:p>
                      <a:r>
                        <a:rPr lang="en-IN" sz="2800" b="0" dirty="0" smtClean="0"/>
                        <a:t>90</a:t>
                      </a:r>
                      <a:r>
                        <a:rPr lang="en-IN" sz="2800" b="0" baseline="0" dirty="0" smtClean="0"/>
                        <a:t> lakhs</a:t>
                      </a:r>
                      <a:endParaRPr lang="en-IN" sz="2800" b="0" dirty="0"/>
                    </a:p>
                  </a:txBody>
                  <a:tcPr/>
                </a:tc>
                <a:tc>
                  <a:txBody>
                    <a:bodyPr/>
                    <a:lstStyle/>
                    <a:p>
                      <a:r>
                        <a:rPr lang="en-IN" sz="2800" b="0" dirty="0" smtClean="0"/>
                        <a:t>4.5 lakhs </a:t>
                      </a:r>
                      <a:endParaRPr lang="en-IN" sz="2800" b="0" dirty="0"/>
                    </a:p>
                  </a:txBody>
                  <a:tcPr/>
                </a:tc>
                <a:tc>
                  <a:txBody>
                    <a:bodyPr/>
                    <a:lstStyle/>
                    <a:p>
                      <a:r>
                        <a:rPr lang="en-IN" sz="2800" b="0" dirty="0" smtClean="0"/>
                        <a:t>5%</a:t>
                      </a:r>
                      <a:endParaRPr lang="en-IN" sz="2800" b="0" dirty="0"/>
                    </a:p>
                  </a:txBody>
                  <a:tcPr/>
                </a:tc>
                <a:tc>
                  <a:txBody>
                    <a:bodyPr/>
                    <a:lstStyle/>
                    <a:p>
                      <a:endParaRPr lang="en-IN" sz="2800" b="0" dirty="0"/>
                    </a:p>
                  </a:txBody>
                  <a:tcPr/>
                </a:tc>
              </a:tr>
            </a:tbl>
          </a:graphicData>
        </a:graphic>
      </p:graphicFrame>
    </p:spTree>
    <p:extLst>
      <p:ext uri="{BB962C8B-B14F-4D97-AF65-F5344CB8AC3E}">
        <p14:creationId xmlns:p14="http://schemas.microsoft.com/office/powerpoint/2010/main" val="1322666404"/>
      </p:ext>
    </p:extLst>
  </p:cSld>
  <p:clrMapOvr>
    <a:masterClrMapping/>
  </p:clrMapOvr>
  <p:transition spd="med">
    <p:pull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43890" y="2673985"/>
            <a:ext cx="10515600" cy="1325563"/>
          </a:xfrm>
        </p:spPr>
        <p:txBody>
          <a:bodyPr/>
          <a:lstStyle/>
          <a:p>
            <a:pPr algn="ctr"/>
            <a:r>
              <a:rPr lang="en-US" dirty="0" smtClean="0"/>
              <a:t>PART – II – Clauses of Form No: 3CD</a:t>
            </a:r>
            <a:endParaRPr lang="en-IN" dirty="0"/>
          </a:p>
        </p:txBody>
      </p:sp>
    </p:spTree>
    <p:extLst>
      <p:ext uri="{BB962C8B-B14F-4D97-AF65-F5344CB8AC3E}">
        <p14:creationId xmlns:p14="http://schemas.microsoft.com/office/powerpoint/2010/main" val="1354602449"/>
      </p:ext>
    </p:extLst>
  </p:cSld>
  <p:clrMapOvr>
    <a:masterClrMapping/>
  </p:clrMapOvr>
  <p:transition spd="med">
    <p:pull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5330" y="2491105"/>
            <a:ext cx="10515600" cy="1325563"/>
          </a:xfrm>
        </p:spPr>
        <p:txBody>
          <a:bodyPr/>
          <a:lstStyle/>
          <a:p>
            <a:pPr algn="ctr"/>
            <a:r>
              <a:rPr lang="en-US" dirty="0" smtClean="0"/>
              <a:t>PART – I – APPLICABILITY OF SEC 44AB</a:t>
            </a:r>
            <a:endParaRPr lang="en-IN" dirty="0"/>
          </a:p>
        </p:txBody>
      </p:sp>
    </p:spTree>
    <p:extLst>
      <p:ext uri="{BB962C8B-B14F-4D97-AF65-F5344CB8AC3E}">
        <p14:creationId xmlns:p14="http://schemas.microsoft.com/office/powerpoint/2010/main" val="720869540"/>
      </p:ext>
    </p:extLst>
  </p:cSld>
  <p:clrMapOvr>
    <a:masterClrMapping/>
  </p:clrMapOvr>
  <p:transition spd="med">
    <p:pull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Basic details – Clause 1 to 8a</a:t>
            </a:r>
            <a:endParaRPr lang="en-IN" dirty="0"/>
          </a:p>
        </p:txBody>
      </p:sp>
      <p:sp>
        <p:nvSpPr>
          <p:cNvPr id="3" name="Content Placeholder 2"/>
          <p:cNvSpPr>
            <a:spLocks noGrp="1"/>
          </p:cNvSpPr>
          <p:nvPr>
            <p:ph idx="1"/>
          </p:nvPr>
        </p:nvSpPr>
        <p:spPr/>
        <p:txBody>
          <a:bodyPr/>
          <a:lstStyle/>
          <a:p>
            <a:r>
              <a:rPr lang="en-IN" dirty="0" smtClean="0"/>
              <a:t>8. Indicate the relevant clause of section 44AB under which the audit has been conducted </a:t>
            </a:r>
          </a:p>
          <a:p>
            <a:pPr lvl="1"/>
            <a:r>
              <a:rPr lang="en-IN" dirty="0" smtClean="0"/>
              <a:t>a, b, c, d, e or third proviso to sec 44AB</a:t>
            </a:r>
          </a:p>
          <a:p>
            <a:r>
              <a:rPr lang="en-IN" dirty="0" smtClean="0"/>
              <a:t>8a. Whether the assessee has opted for taxation under section 115BA/115BAA/115BAB/115BAC/115BAD?</a:t>
            </a:r>
          </a:p>
          <a:p>
            <a:pPr lvl="1"/>
            <a:r>
              <a:rPr lang="en-IN" dirty="0" smtClean="0"/>
              <a:t>Gap between the due date and date of filing TAR</a:t>
            </a:r>
          </a:p>
          <a:p>
            <a:pPr lvl="1"/>
            <a:r>
              <a:rPr lang="en-IN" dirty="0" smtClean="0"/>
              <a:t>MRL, if this is the first year </a:t>
            </a:r>
          </a:p>
          <a:p>
            <a:pPr lvl="1"/>
            <a:r>
              <a:rPr lang="en-IN" dirty="0" smtClean="0"/>
              <a:t>Previous year filing of forms </a:t>
            </a:r>
            <a:endParaRPr lang="en-IN" dirty="0"/>
          </a:p>
        </p:txBody>
      </p:sp>
    </p:spTree>
    <p:extLst>
      <p:ext uri="{BB962C8B-B14F-4D97-AF65-F5344CB8AC3E}">
        <p14:creationId xmlns:p14="http://schemas.microsoft.com/office/powerpoint/2010/main" val="1870440431"/>
      </p:ext>
    </p:extLst>
  </p:cSld>
  <p:clrMapOvr>
    <a:masterClrMapping/>
  </p:clrMapOvr>
  <p:transition spd="med">
    <p:pull dir="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smtClean="0"/>
              <a:t>Books and documents – Clause 11 (b)</a:t>
            </a:r>
            <a:endParaRPr lang="en-IN" dirty="0"/>
          </a:p>
        </p:txBody>
      </p:sp>
      <p:sp>
        <p:nvSpPr>
          <p:cNvPr id="3" name="Content Placeholder 2"/>
          <p:cNvSpPr>
            <a:spLocks noGrp="1"/>
          </p:cNvSpPr>
          <p:nvPr>
            <p:ph idx="1"/>
          </p:nvPr>
        </p:nvSpPr>
        <p:spPr/>
        <p:txBody>
          <a:bodyPr>
            <a:normAutofit lnSpcReduction="10000"/>
          </a:bodyPr>
          <a:lstStyle/>
          <a:p>
            <a:pPr>
              <a:buFont typeface="Wingdings" panose="05000000000000000000" pitchFamily="2" charset="2"/>
              <a:buChar char="v"/>
            </a:pPr>
            <a:r>
              <a:rPr lang="en-IN" sz="2500" dirty="0"/>
              <a:t>Prescribed </a:t>
            </a:r>
          </a:p>
          <a:p>
            <a:pPr lvl="1"/>
            <a:r>
              <a:rPr lang="en-IN" sz="2500" dirty="0"/>
              <a:t>For Specified 11 professionals – as per Rule 6F</a:t>
            </a:r>
          </a:p>
          <a:p>
            <a:pPr lvl="1"/>
            <a:r>
              <a:rPr lang="en-IN" sz="2500" dirty="0"/>
              <a:t>For others – not yet prescribed</a:t>
            </a:r>
            <a:endParaRPr lang="en-IN" sz="2500" dirty="0" smtClean="0"/>
          </a:p>
          <a:p>
            <a:pPr>
              <a:buFont typeface="Wingdings" panose="05000000000000000000" pitchFamily="2" charset="2"/>
              <a:buChar char="v"/>
            </a:pPr>
            <a:r>
              <a:rPr lang="en-IN" sz="2500" dirty="0" smtClean="0"/>
              <a:t>Maintained </a:t>
            </a:r>
          </a:p>
          <a:p>
            <a:pPr lvl="1"/>
            <a:r>
              <a:rPr lang="en-IN" sz="2500" dirty="0" smtClean="0"/>
              <a:t>In More than one place – Whether all such place to be reported??</a:t>
            </a:r>
          </a:p>
          <a:p>
            <a:pPr lvl="1"/>
            <a:r>
              <a:rPr lang="en-IN" sz="2500" dirty="0" smtClean="0"/>
              <a:t>In such cases whether the details of books maintained at each such place to be reported???</a:t>
            </a:r>
          </a:p>
          <a:p>
            <a:pPr lvl="1"/>
            <a:r>
              <a:rPr lang="en-IN" sz="2500" dirty="0" smtClean="0"/>
              <a:t>Refer to sec 133A</a:t>
            </a:r>
          </a:p>
          <a:p>
            <a:pPr>
              <a:buFont typeface="Wingdings" panose="05000000000000000000" pitchFamily="2" charset="2"/>
              <a:buChar char="v"/>
            </a:pPr>
            <a:r>
              <a:rPr lang="en-IN" sz="2500" dirty="0" smtClean="0"/>
              <a:t>Examined</a:t>
            </a:r>
          </a:p>
          <a:p>
            <a:pPr lvl="1"/>
            <a:r>
              <a:rPr lang="en-IN" sz="2500" dirty="0" smtClean="0"/>
              <a:t>Whether details of underlying evidences are to be reported?? </a:t>
            </a:r>
          </a:p>
          <a:p>
            <a:pPr lvl="2"/>
            <a:r>
              <a:rPr lang="en-IN" sz="2500" dirty="0" smtClean="0"/>
              <a:t>Books </a:t>
            </a:r>
            <a:r>
              <a:rPr lang="en-IN" sz="2500" b="1" dirty="0" smtClean="0">
                <a:solidFill>
                  <a:srgbClr val="00B050"/>
                </a:solidFill>
              </a:rPr>
              <a:t>and other relevant documents</a:t>
            </a:r>
          </a:p>
        </p:txBody>
      </p:sp>
    </p:spTree>
    <p:extLst>
      <p:ext uri="{BB962C8B-B14F-4D97-AF65-F5344CB8AC3E}">
        <p14:creationId xmlns:p14="http://schemas.microsoft.com/office/powerpoint/2010/main" val="280639473"/>
      </p:ext>
    </p:extLst>
  </p:cSld>
  <p:clrMapOvr>
    <a:masterClrMapping/>
  </p:clrMapOvr>
  <p:transition spd="med">
    <p:pull dir="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Profession specified u/s. 44AA(1)</a:t>
            </a:r>
            <a:endParaRPr lang="en-IN" dirty="0"/>
          </a:p>
        </p:txBody>
      </p:sp>
      <p:sp>
        <p:nvSpPr>
          <p:cNvPr id="4" name="Content Placeholder 3"/>
          <p:cNvSpPr>
            <a:spLocks noGrp="1"/>
          </p:cNvSpPr>
          <p:nvPr>
            <p:ph sz="half" idx="1"/>
          </p:nvPr>
        </p:nvSpPr>
        <p:spPr>
          <a:xfrm>
            <a:off x="838200" y="1825625"/>
            <a:ext cx="4853940" cy="4351338"/>
          </a:xfrm>
        </p:spPr>
        <p:txBody>
          <a:bodyPr>
            <a:normAutofit/>
          </a:bodyPr>
          <a:lstStyle/>
          <a:p>
            <a:r>
              <a:rPr lang="en-IN" dirty="0"/>
              <a:t>legal, </a:t>
            </a:r>
          </a:p>
          <a:p>
            <a:r>
              <a:rPr lang="en-IN" dirty="0"/>
              <a:t>medical, </a:t>
            </a:r>
          </a:p>
          <a:p>
            <a:r>
              <a:rPr lang="en-IN" dirty="0"/>
              <a:t>engineering or </a:t>
            </a:r>
          </a:p>
          <a:p>
            <a:r>
              <a:rPr lang="en-IN" dirty="0"/>
              <a:t>architectural profession or </a:t>
            </a:r>
          </a:p>
          <a:p>
            <a:r>
              <a:rPr lang="en-IN" dirty="0"/>
              <a:t>the profession of accountancy or</a:t>
            </a:r>
          </a:p>
          <a:p>
            <a:r>
              <a:rPr lang="en-IN" dirty="0"/>
              <a:t>technical consultancy or </a:t>
            </a:r>
          </a:p>
          <a:p>
            <a:r>
              <a:rPr lang="en-IN" dirty="0"/>
              <a:t>interior decoration or </a:t>
            </a:r>
          </a:p>
          <a:p>
            <a:endParaRPr lang="en-IN" dirty="0"/>
          </a:p>
        </p:txBody>
      </p:sp>
      <p:sp>
        <p:nvSpPr>
          <p:cNvPr id="5" name="Content Placeholder 4"/>
          <p:cNvSpPr>
            <a:spLocks noGrp="1"/>
          </p:cNvSpPr>
          <p:nvPr>
            <p:ph sz="half" idx="2"/>
          </p:nvPr>
        </p:nvSpPr>
        <p:spPr>
          <a:xfrm>
            <a:off x="5692140" y="1825625"/>
            <a:ext cx="5661660" cy="4351338"/>
          </a:xfrm>
        </p:spPr>
        <p:txBody>
          <a:bodyPr>
            <a:normAutofit/>
          </a:bodyPr>
          <a:lstStyle/>
          <a:p>
            <a:pPr marL="0" indent="0">
              <a:buNone/>
            </a:pPr>
            <a:r>
              <a:rPr lang="en-IN" dirty="0"/>
              <a:t>any other profession as is notified by the Board in the Official Gazette </a:t>
            </a:r>
          </a:p>
          <a:p>
            <a:r>
              <a:rPr lang="en-IN" dirty="0"/>
              <a:t>Authorized representatives</a:t>
            </a:r>
          </a:p>
          <a:p>
            <a:r>
              <a:rPr lang="en-IN" dirty="0"/>
              <a:t>Film Artists </a:t>
            </a:r>
            <a:r>
              <a:rPr lang="en-IN" sz="2200" dirty="0"/>
              <a:t>(</a:t>
            </a:r>
            <a:r>
              <a:rPr lang="en-IN" sz="2200" dirty="0">
                <a:hlinkClick r:id="rId2"/>
              </a:rPr>
              <a:t>No. 17(E) - Dated: 12-1-1977 – IT</a:t>
            </a:r>
            <a:r>
              <a:rPr lang="en-IN" sz="2200" dirty="0"/>
              <a:t>)</a:t>
            </a:r>
          </a:p>
          <a:p>
            <a:r>
              <a:rPr lang="en-IN" dirty="0"/>
              <a:t>Company Secretaries </a:t>
            </a:r>
            <a:r>
              <a:rPr lang="en-IN" sz="2200" dirty="0"/>
              <a:t>(</a:t>
            </a:r>
            <a:r>
              <a:rPr lang="en-IN" sz="2200" dirty="0">
                <a:hlinkClick r:id="rId3"/>
              </a:rPr>
              <a:t>No. S.O.2675 - Dated: 25-9-1992 – IT</a:t>
            </a:r>
            <a:r>
              <a:rPr lang="en-IN" sz="2200" dirty="0"/>
              <a:t>)</a:t>
            </a:r>
            <a:r>
              <a:rPr lang="en-IN" dirty="0"/>
              <a:t> and</a:t>
            </a:r>
          </a:p>
          <a:p>
            <a:r>
              <a:rPr lang="en-IN" dirty="0"/>
              <a:t>Information technology </a:t>
            </a:r>
            <a:r>
              <a:rPr lang="en-IN" sz="2200" dirty="0"/>
              <a:t>(</a:t>
            </a:r>
            <a:r>
              <a:rPr lang="en-IN" sz="2200" dirty="0">
                <a:hlinkClick r:id="rId4"/>
              </a:rPr>
              <a:t>No. 385(E) - Dated: 4-5-2001 – IT</a:t>
            </a:r>
            <a:r>
              <a:rPr lang="en-IN" sz="2200" dirty="0" smtClean="0"/>
              <a:t>)</a:t>
            </a:r>
            <a:endParaRPr lang="en-IN" sz="2200" dirty="0"/>
          </a:p>
        </p:txBody>
      </p:sp>
    </p:spTree>
    <p:extLst>
      <p:ext uri="{BB962C8B-B14F-4D97-AF65-F5344CB8AC3E}">
        <p14:creationId xmlns:p14="http://schemas.microsoft.com/office/powerpoint/2010/main" val="785859971"/>
      </p:ext>
    </p:extLst>
  </p:cSld>
  <p:clrMapOvr>
    <a:masterClrMapping/>
  </p:clrMapOvr>
  <p:transition spd="med">
    <p:pull dir="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0603231" cy="1097915"/>
          </a:xfrm>
        </p:spPr>
        <p:txBody>
          <a:bodyPr>
            <a:normAutofit fontScale="90000"/>
          </a:bodyPr>
          <a:lstStyle/>
          <a:p>
            <a:r>
              <a:rPr lang="en-IN" dirty="0"/>
              <a:t>Profession specified u/s. 44AA(1) Vs Code prescribed – </a:t>
            </a:r>
            <a:r>
              <a:rPr lang="en-IN" dirty="0" smtClean="0"/>
              <a:t>Medical – Part 1</a:t>
            </a:r>
            <a:endParaRPr lang="en-IN" dirty="0"/>
          </a:p>
        </p:txBody>
      </p:sp>
      <p:graphicFrame>
        <p:nvGraphicFramePr>
          <p:cNvPr id="4" name="Content Placeholder 3"/>
          <p:cNvGraphicFramePr>
            <a:graphicFrameLocks noGrp="1"/>
          </p:cNvGraphicFramePr>
          <p:nvPr>
            <p:ph idx="1"/>
            <p:extLst/>
          </p:nvPr>
        </p:nvGraphicFramePr>
        <p:xfrm>
          <a:off x="1005841" y="1600197"/>
          <a:ext cx="10347960" cy="4606294"/>
        </p:xfrm>
        <a:graphic>
          <a:graphicData uri="http://schemas.openxmlformats.org/drawingml/2006/table">
            <a:tbl>
              <a:tblPr>
                <a:tableStyleId>{5C22544A-7EE6-4342-B048-85BDC9FD1C3A}</a:tableStyleId>
              </a:tblPr>
              <a:tblGrid>
                <a:gridCol w="1520189"/>
                <a:gridCol w="5154930"/>
                <a:gridCol w="1108710"/>
                <a:gridCol w="822960"/>
                <a:gridCol w="962641"/>
                <a:gridCol w="778530"/>
              </a:tblGrid>
              <a:tr h="418754">
                <a:tc>
                  <a:txBody>
                    <a:bodyPr/>
                    <a:lstStyle/>
                    <a:p>
                      <a:pPr algn="ctr" fontAlgn="t"/>
                      <a:r>
                        <a:rPr lang="en-IN" sz="2000" u="none" strike="noStrike" dirty="0">
                          <a:effectLst/>
                          <a:latin typeface="Trebuchet MS" panose="020B0603020202020204" pitchFamily="34" charset="0"/>
                        </a:rPr>
                        <a:t>Sector</a:t>
                      </a:r>
                      <a:endParaRPr lang="en-IN" sz="2000" b="1" i="0" u="none" strike="noStrike" dirty="0">
                        <a:solidFill>
                          <a:srgbClr val="000000"/>
                        </a:solidFill>
                        <a:effectLst/>
                        <a:latin typeface="Trebuchet MS" panose="020B0603020202020204" pitchFamily="34" charset="0"/>
                      </a:endParaRPr>
                    </a:p>
                  </a:txBody>
                  <a:tcPr marL="9525" marR="9525" marT="9525" marB="0">
                    <a:solidFill>
                      <a:schemeClr val="accent4"/>
                    </a:solidFill>
                  </a:tcPr>
                </a:tc>
                <a:tc>
                  <a:txBody>
                    <a:bodyPr/>
                    <a:lstStyle/>
                    <a:p>
                      <a:pPr algn="l" fontAlgn="t"/>
                      <a:r>
                        <a:rPr lang="en-IN" sz="2000" u="none" strike="noStrike" dirty="0">
                          <a:effectLst/>
                          <a:latin typeface="Trebuchet MS" panose="020B0603020202020204" pitchFamily="34" charset="0"/>
                        </a:rPr>
                        <a:t>Sub-Sector</a:t>
                      </a:r>
                      <a:endParaRPr lang="en-IN" sz="2000" b="1" i="0" u="none" strike="noStrike" dirty="0">
                        <a:solidFill>
                          <a:srgbClr val="000000"/>
                        </a:solidFill>
                        <a:effectLst/>
                        <a:latin typeface="Trebuchet MS" panose="020B0603020202020204" pitchFamily="34" charset="0"/>
                      </a:endParaRPr>
                    </a:p>
                  </a:txBody>
                  <a:tcPr marL="9525" marR="9525" marT="9525" marB="0">
                    <a:solidFill>
                      <a:schemeClr val="accent4"/>
                    </a:solidFill>
                  </a:tcPr>
                </a:tc>
                <a:tc>
                  <a:txBody>
                    <a:bodyPr/>
                    <a:lstStyle/>
                    <a:p>
                      <a:pPr algn="ctr" fontAlgn="t"/>
                      <a:r>
                        <a:rPr lang="en-IN" sz="2000" u="none" strike="noStrike" dirty="0">
                          <a:effectLst/>
                          <a:latin typeface="Trebuchet MS" panose="020B0603020202020204" pitchFamily="34" charset="0"/>
                        </a:rPr>
                        <a:t>Code</a:t>
                      </a:r>
                      <a:endParaRPr lang="en-IN" sz="2000" b="1" i="0" u="none" strike="noStrike" dirty="0">
                        <a:solidFill>
                          <a:srgbClr val="000000"/>
                        </a:solidFill>
                        <a:effectLst/>
                        <a:latin typeface="Trebuchet MS" panose="020B0603020202020204" pitchFamily="34" charset="0"/>
                      </a:endParaRPr>
                    </a:p>
                  </a:txBody>
                  <a:tcPr marL="9525" marR="9525" marT="9525" marB="0">
                    <a:solidFill>
                      <a:schemeClr val="accent4"/>
                    </a:solidFill>
                  </a:tcPr>
                </a:tc>
                <a:tc>
                  <a:txBody>
                    <a:bodyPr/>
                    <a:lstStyle/>
                    <a:p>
                      <a:pPr algn="ctr" fontAlgn="t"/>
                      <a:r>
                        <a:rPr lang="en-IN" sz="2000" u="none" strike="noStrike" dirty="0">
                          <a:effectLst/>
                          <a:latin typeface="Trebuchet MS" panose="020B0603020202020204" pitchFamily="34" charset="0"/>
                        </a:rPr>
                        <a:t>44AD</a:t>
                      </a:r>
                      <a:endParaRPr lang="en-IN" sz="2000" b="1" i="0" u="none" strike="noStrike" dirty="0">
                        <a:solidFill>
                          <a:srgbClr val="000000"/>
                        </a:solidFill>
                        <a:effectLst/>
                        <a:latin typeface="Trebuchet MS" panose="020B0603020202020204" pitchFamily="34" charset="0"/>
                      </a:endParaRPr>
                    </a:p>
                  </a:txBody>
                  <a:tcPr marL="9525" marR="9525" marT="9525" marB="0">
                    <a:solidFill>
                      <a:schemeClr val="accent4"/>
                    </a:solidFill>
                  </a:tcPr>
                </a:tc>
                <a:tc>
                  <a:txBody>
                    <a:bodyPr/>
                    <a:lstStyle/>
                    <a:p>
                      <a:pPr algn="ctr" fontAlgn="t"/>
                      <a:r>
                        <a:rPr lang="en-IN" sz="2000" u="none" strike="noStrike" dirty="0">
                          <a:effectLst/>
                          <a:latin typeface="Trebuchet MS" panose="020B0603020202020204" pitchFamily="34" charset="0"/>
                        </a:rPr>
                        <a:t>44ADA</a:t>
                      </a:r>
                      <a:endParaRPr lang="en-IN" sz="2000" b="1" i="0" u="none" strike="noStrike" dirty="0">
                        <a:solidFill>
                          <a:srgbClr val="000000"/>
                        </a:solidFill>
                        <a:effectLst/>
                        <a:latin typeface="Trebuchet MS" panose="020B0603020202020204" pitchFamily="34" charset="0"/>
                      </a:endParaRPr>
                    </a:p>
                  </a:txBody>
                  <a:tcPr marL="9525" marR="9525" marT="9525" marB="0">
                    <a:solidFill>
                      <a:schemeClr val="accent4"/>
                    </a:solidFill>
                  </a:tcPr>
                </a:tc>
                <a:tc>
                  <a:txBody>
                    <a:bodyPr/>
                    <a:lstStyle/>
                    <a:p>
                      <a:pPr algn="ctr" fontAlgn="t"/>
                      <a:r>
                        <a:rPr lang="en-IN" sz="2000" u="none" strike="noStrike" dirty="0">
                          <a:effectLst/>
                          <a:latin typeface="Trebuchet MS" panose="020B0603020202020204" pitchFamily="34" charset="0"/>
                        </a:rPr>
                        <a:t>44AE</a:t>
                      </a:r>
                      <a:endParaRPr lang="en-IN" sz="2000" b="1" i="0" u="none" strike="noStrike" dirty="0">
                        <a:solidFill>
                          <a:srgbClr val="000000"/>
                        </a:solidFill>
                        <a:effectLst/>
                        <a:latin typeface="Trebuchet MS" panose="020B0603020202020204" pitchFamily="34" charset="0"/>
                      </a:endParaRPr>
                    </a:p>
                  </a:txBody>
                  <a:tcPr marL="9525" marR="9525" marT="9525" marB="0">
                    <a:solidFill>
                      <a:schemeClr val="accent4"/>
                    </a:solidFill>
                  </a:tcPr>
                </a:tc>
              </a:tr>
              <a:tr h="418754">
                <a:tc rowSpan="3">
                  <a:txBody>
                    <a:bodyPr/>
                    <a:lstStyle/>
                    <a:p>
                      <a:pPr algn="l" fontAlgn="t"/>
                      <a:r>
                        <a:rPr lang="en-IN" sz="2000" u="none" strike="noStrike" dirty="0">
                          <a:effectLst/>
                          <a:latin typeface="Trebuchet MS" panose="020B0603020202020204" pitchFamily="34" charset="0"/>
                        </a:rPr>
                        <a:t>HEALTH CARE SERVICES</a:t>
                      </a:r>
                      <a:endParaRPr lang="en-IN" sz="2000" b="0" i="0" u="none" strike="noStrike" dirty="0">
                        <a:solidFill>
                          <a:srgbClr val="000000"/>
                        </a:solidFill>
                        <a:effectLst/>
                        <a:latin typeface="Trebuchet MS" panose="020B0603020202020204" pitchFamily="34" charset="0"/>
                      </a:endParaRPr>
                    </a:p>
                  </a:txBody>
                  <a:tcPr marL="9525" marR="9525" marT="9525" marB="0"/>
                </a:tc>
                <a:tc>
                  <a:txBody>
                    <a:bodyPr/>
                    <a:lstStyle/>
                    <a:p>
                      <a:pPr algn="l" fontAlgn="t"/>
                      <a:r>
                        <a:rPr lang="en-IN" sz="2000" u="none" strike="noStrike">
                          <a:effectLst/>
                          <a:latin typeface="Trebuchet MS" panose="020B0603020202020204" pitchFamily="34" charset="0"/>
                        </a:rPr>
                        <a:t>General hospitals</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dirty="0">
                          <a:effectLst/>
                          <a:latin typeface="Trebuchet MS" panose="020B0603020202020204" pitchFamily="34" charset="0"/>
                        </a:rPr>
                        <a:t>18001</a:t>
                      </a:r>
                      <a:endParaRPr lang="en-IN" sz="2000" b="0" i="0" u="none" strike="noStrike" dirty="0">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a:effectLst/>
                          <a:latin typeface="Trebuchet MS" panose="020B0603020202020204" pitchFamily="34" charset="0"/>
                        </a:rPr>
                        <a:t>X</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dirty="0">
                          <a:effectLst/>
                          <a:latin typeface="Trebuchet MS" panose="020B0603020202020204" pitchFamily="34" charset="0"/>
                        </a:rPr>
                        <a:t>√</a:t>
                      </a:r>
                      <a:endParaRPr lang="en-IN" sz="2000" b="0" i="0" u="none" strike="noStrike" dirty="0">
                        <a:solidFill>
                          <a:srgbClr val="000000"/>
                        </a:solidFill>
                        <a:effectLst/>
                        <a:latin typeface="Trebuchet MS" panose="020B0603020202020204" pitchFamily="34" charset="0"/>
                      </a:endParaRPr>
                    </a:p>
                  </a:txBody>
                  <a:tcPr marL="9525" marR="9525" marT="9525" marB="0">
                    <a:solidFill>
                      <a:schemeClr val="accent6">
                        <a:lumMod val="60000"/>
                        <a:lumOff val="40000"/>
                      </a:schemeClr>
                    </a:solidFill>
                  </a:tcPr>
                </a:tc>
                <a:tc>
                  <a:txBody>
                    <a:bodyPr/>
                    <a:lstStyle/>
                    <a:p>
                      <a:pPr algn="ctr" fontAlgn="t"/>
                      <a:r>
                        <a:rPr lang="en-IN" sz="2000" u="none" strike="noStrike" dirty="0">
                          <a:effectLst/>
                          <a:latin typeface="Trebuchet MS" panose="020B0603020202020204" pitchFamily="34" charset="0"/>
                        </a:rPr>
                        <a:t>X</a:t>
                      </a:r>
                      <a:endParaRPr lang="en-IN" sz="2000" b="0" i="0" u="none" strike="noStrike" dirty="0">
                        <a:solidFill>
                          <a:srgbClr val="000000"/>
                        </a:solidFill>
                        <a:effectLst/>
                        <a:latin typeface="Trebuchet MS" panose="020B0603020202020204" pitchFamily="34" charset="0"/>
                      </a:endParaRPr>
                    </a:p>
                  </a:txBody>
                  <a:tcPr marL="9525" marR="9525" marT="9525" marB="0"/>
                </a:tc>
              </a:tr>
              <a:tr h="418754">
                <a:tc vMerge="1">
                  <a:txBody>
                    <a:bodyPr/>
                    <a:lstStyle/>
                    <a:p>
                      <a:endParaRPr lang="en-IN" sz="2000" dirty="0"/>
                    </a:p>
                  </a:txBody>
                  <a:tcPr marL="9525" marR="9525" marT="9525" marB="0"/>
                </a:tc>
                <a:tc>
                  <a:txBody>
                    <a:bodyPr/>
                    <a:lstStyle/>
                    <a:p>
                      <a:pPr algn="l" fontAlgn="t"/>
                      <a:r>
                        <a:rPr lang="en-IN" sz="2000" u="none" strike="noStrike">
                          <a:effectLst/>
                          <a:latin typeface="Trebuchet MS" panose="020B0603020202020204" pitchFamily="34" charset="0"/>
                        </a:rPr>
                        <a:t>Speciality and super speciality hospitals</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dirty="0">
                          <a:effectLst/>
                          <a:latin typeface="Trebuchet MS" panose="020B0603020202020204" pitchFamily="34" charset="0"/>
                        </a:rPr>
                        <a:t>18002</a:t>
                      </a:r>
                      <a:endParaRPr lang="en-IN" sz="2000" b="0" i="0" u="none" strike="noStrike" dirty="0">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dirty="0">
                          <a:effectLst/>
                          <a:latin typeface="Trebuchet MS" panose="020B0603020202020204" pitchFamily="34" charset="0"/>
                        </a:rPr>
                        <a:t>X</a:t>
                      </a:r>
                      <a:endParaRPr lang="en-IN" sz="2000" b="0" i="0" u="none" strike="noStrike" dirty="0">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dirty="0">
                          <a:effectLst/>
                          <a:latin typeface="Trebuchet MS" panose="020B0603020202020204" pitchFamily="34" charset="0"/>
                        </a:rPr>
                        <a:t>√</a:t>
                      </a:r>
                      <a:endParaRPr lang="en-IN" sz="2000" b="0" i="0" u="none" strike="noStrike" dirty="0">
                        <a:solidFill>
                          <a:srgbClr val="000000"/>
                        </a:solidFill>
                        <a:effectLst/>
                        <a:latin typeface="Trebuchet MS" panose="020B0603020202020204" pitchFamily="34" charset="0"/>
                      </a:endParaRPr>
                    </a:p>
                  </a:txBody>
                  <a:tcPr marL="9525" marR="9525" marT="9525" marB="0">
                    <a:solidFill>
                      <a:schemeClr val="accent6">
                        <a:lumMod val="60000"/>
                        <a:lumOff val="40000"/>
                      </a:schemeClr>
                    </a:solidFill>
                  </a:tcPr>
                </a:tc>
                <a:tc>
                  <a:txBody>
                    <a:bodyPr/>
                    <a:lstStyle/>
                    <a:p>
                      <a:pPr algn="ctr" fontAlgn="t"/>
                      <a:r>
                        <a:rPr lang="en-IN" sz="2000" u="none" strike="noStrike" dirty="0">
                          <a:effectLst/>
                          <a:latin typeface="Trebuchet MS" panose="020B0603020202020204" pitchFamily="34" charset="0"/>
                        </a:rPr>
                        <a:t>X</a:t>
                      </a:r>
                      <a:endParaRPr lang="en-IN" sz="2000" b="0" i="0" u="none" strike="noStrike" dirty="0">
                        <a:solidFill>
                          <a:srgbClr val="000000"/>
                        </a:solidFill>
                        <a:effectLst/>
                        <a:latin typeface="Trebuchet MS" panose="020B0603020202020204" pitchFamily="34" charset="0"/>
                      </a:endParaRPr>
                    </a:p>
                  </a:txBody>
                  <a:tcPr marL="9525" marR="9525" marT="9525" marB="0"/>
                </a:tc>
              </a:tr>
              <a:tr h="418754">
                <a:tc vMerge="1">
                  <a:txBody>
                    <a:bodyPr/>
                    <a:lstStyle/>
                    <a:p>
                      <a:endParaRPr lang="en-IN" sz="2000" dirty="0"/>
                    </a:p>
                  </a:txBody>
                  <a:tcPr marL="9525" marR="9525" marT="9525" marB="0"/>
                </a:tc>
                <a:tc>
                  <a:txBody>
                    <a:bodyPr/>
                    <a:lstStyle/>
                    <a:p>
                      <a:pPr algn="l" fontAlgn="t"/>
                      <a:r>
                        <a:rPr lang="en-IN" sz="2000" u="none" strike="noStrike">
                          <a:effectLst/>
                          <a:latin typeface="Trebuchet MS" panose="020B0603020202020204" pitchFamily="34" charset="0"/>
                        </a:rPr>
                        <a:t>Nursing homes</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a:effectLst/>
                          <a:latin typeface="Trebuchet MS" panose="020B0603020202020204" pitchFamily="34" charset="0"/>
                        </a:rPr>
                        <a:t>18003</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a:effectLst/>
                          <a:latin typeface="Trebuchet MS" panose="020B0603020202020204" pitchFamily="34" charset="0"/>
                        </a:rPr>
                        <a:t>X</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dirty="0">
                          <a:effectLst/>
                          <a:latin typeface="Trebuchet MS" panose="020B0603020202020204" pitchFamily="34" charset="0"/>
                        </a:rPr>
                        <a:t>√</a:t>
                      </a:r>
                      <a:endParaRPr lang="en-IN" sz="2000" b="0" i="0" u="none" strike="noStrike" dirty="0">
                        <a:solidFill>
                          <a:srgbClr val="000000"/>
                        </a:solidFill>
                        <a:effectLst/>
                        <a:latin typeface="Trebuchet MS" panose="020B0603020202020204" pitchFamily="34" charset="0"/>
                      </a:endParaRPr>
                    </a:p>
                  </a:txBody>
                  <a:tcPr marL="9525" marR="9525" marT="9525" marB="0">
                    <a:solidFill>
                      <a:schemeClr val="accent6">
                        <a:lumMod val="60000"/>
                        <a:lumOff val="40000"/>
                      </a:schemeClr>
                    </a:solidFill>
                  </a:tcPr>
                </a:tc>
                <a:tc>
                  <a:txBody>
                    <a:bodyPr/>
                    <a:lstStyle/>
                    <a:p>
                      <a:pPr algn="ctr" fontAlgn="t"/>
                      <a:r>
                        <a:rPr lang="en-IN" sz="2000" u="none" strike="noStrike" dirty="0">
                          <a:effectLst/>
                          <a:latin typeface="Trebuchet MS" panose="020B0603020202020204" pitchFamily="34" charset="0"/>
                        </a:rPr>
                        <a:t>X</a:t>
                      </a:r>
                      <a:endParaRPr lang="en-IN" sz="2000" b="0" i="0" u="none" strike="noStrike" dirty="0">
                        <a:solidFill>
                          <a:srgbClr val="000000"/>
                        </a:solidFill>
                        <a:effectLst/>
                        <a:latin typeface="Trebuchet MS" panose="020B0603020202020204" pitchFamily="34" charset="0"/>
                      </a:endParaRPr>
                    </a:p>
                  </a:txBody>
                  <a:tcPr marL="9525" marR="9525" marT="9525" marB="0"/>
                </a:tc>
              </a:tr>
              <a:tr h="418754">
                <a:tc>
                  <a:txBody>
                    <a:bodyPr/>
                    <a:lstStyle/>
                    <a:p>
                      <a:endParaRPr lang="en-IN" sz="2000" dirty="0">
                        <a:latin typeface="Trebuchet MS" panose="020B0603020202020204" pitchFamily="34" charset="0"/>
                      </a:endParaRPr>
                    </a:p>
                  </a:txBody>
                  <a:tcPr marL="9525" marR="9525" marT="9525" marB="0"/>
                </a:tc>
                <a:tc>
                  <a:txBody>
                    <a:bodyPr/>
                    <a:lstStyle/>
                    <a:p>
                      <a:pPr algn="l" fontAlgn="t"/>
                      <a:r>
                        <a:rPr lang="en-IN" sz="2000" u="none" strike="noStrike">
                          <a:effectLst/>
                          <a:latin typeface="Trebuchet MS" panose="020B0603020202020204" pitchFamily="34" charset="0"/>
                        </a:rPr>
                        <a:t>Diagnostic centres</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a:effectLst/>
                          <a:latin typeface="Trebuchet MS" panose="020B0603020202020204" pitchFamily="34" charset="0"/>
                        </a:rPr>
                        <a:t>18004</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dirty="0">
                          <a:effectLst/>
                          <a:latin typeface="Trebuchet MS" panose="020B0603020202020204" pitchFamily="34" charset="0"/>
                        </a:rPr>
                        <a:t>X</a:t>
                      </a:r>
                      <a:endParaRPr lang="en-IN" sz="2000" b="0" i="0" u="none" strike="noStrike" dirty="0">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dirty="0">
                          <a:effectLst/>
                          <a:latin typeface="Trebuchet MS" panose="020B0603020202020204" pitchFamily="34" charset="0"/>
                        </a:rPr>
                        <a:t>√</a:t>
                      </a:r>
                      <a:endParaRPr lang="en-IN" sz="2000" b="0" i="0" u="none" strike="noStrike" dirty="0">
                        <a:solidFill>
                          <a:srgbClr val="000000"/>
                        </a:solidFill>
                        <a:effectLst/>
                        <a:latin typeface="Trebuchet MS" panose="020B0603020202020204" pitchFamily="34" charset="0"/>
                      </a:endParaRPr>
                    </a:p>
                  </a:txBody>
                  <a:tcPr marL="9525" marR="9525" marT="9525" marB="0">
                    <a:solidFill>
                      <a:schemeClr val="accent6">
                        <a:lumMod val="60000"/>
                        <a:lumOff val="40000"/>
                      </a:schemeClr>
                    </a:solidFill>
                  </a:tcPr>
                </a:tc>
                <a:tc>
                  <a:txBody>
                    <a:bodyPr/>
                    <a:lstStyle/>
                    <a:p>
                      <a:pPr algn="ctr" fontAlgn="t"/>
                      <a:r>
                        <a:rPr lang="en-IN" sz="2000" u="none" strike="noStrike" dirty="0">
                          <a:effectLst/>
                          <a:latin typeface="Trebuchet MS" panose="020B0603020202020204" pitchFamily="34" charset="0"/>
                        </a:rPr>
                        <a:t>X</a:t>
                      </a:r>
                      <a:endParaRPr lang="en-IN" sz="2000" b="0" i="0" u="none" strike="noStrike" dirty="0">
                        <a:solidFill>
                          <a:srgbClr val="000000"/>
                        </a:solidFill>
                        <a:effectLst/>
                        <a:latin typeface="Trebuchet MS" panose="020B0603020202020204" pitchFamily="34" charset="0"/>
                      </a:endParaRPr>
                    </a:p>
                  </a:txBody>
                  <a:tcPr marL="9525" marR="9525" marT="9525" marB="0"/>
                </a:tc>
              </a:tr>
              <a:tr h="418754">
                <a:tc>
                  <a:txBody>
                    <a:bodyPr/>
                    <a:lstStyle/>
                    <a:p>
                      <a:endParaRPr lang="en-IN" sz="2000" dirty="0">
                        <a:latin typeface="Trebuchet MS" panose="020B0603020202020204" pitchFamily="34" charset="0"/>
                      </a:endParaRPr>
                    </a:p>
                  </a:txBody>
                  <a:tcPr marL="9525" marR="9525" marT="9525" marB="0"/>
                </a:tc>
                <a:tc>
                  <a:txBody>
                    <a:bodyPr/>
                    <a:lstStyle/>
                    <a:p>
                      <a:pPr algn="l" fontAlgn="t"/>
                      <a:r>
                        <a:rPr lang="en-IN" sz="2000" u="none" strike="noStrike">
                          <a:effectLst/>
                          <a:latin typeface="Trebuchet MS" panose="020B0603020202020204" pitchFamily="34" charset="0"/>
                        </a:rPr>
                        <a:t>Pathological laboratories</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a:effectLst/>
                          <a:latin typeface="Trebuchet MS" panose="020B0603020202020204" pitchFamily="34" charset="0"/>
                        </a:rPr>
                        <a:t>18005</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a:effectLst/>
                          <a:latin typeface="Trebuchet MS" panose="020B0603020202020204" pitchFamily="34" charset="0"/>
                        </a:rPr>
                        <a:t>X</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dirty="0">
                          <a:effectLst/>
                          <a:latin typeface="Trebuchet MS" panose="020B0603020202020204" pitchFamily="34" charset="0"/>
                        </a:rPr>
                        <a:t>√</a:t>
                      </a:r>
                      <a:endParaRPr lang="en-IN" sz="2000" b="0" i="0" u="none" strike="noStrike" dirty="0">
                        <a:solidFill>
                          <a:srgbClr val="000000"/>
                        </a:solidFill>
                        <a:effectLst/>
                        <a:latin typeface="Trebuchet MS" panose="020B0603020202020204" pitchFamily="34" charset="0"/>
                      </a:endParaRPr>
                    </a:p>
                  </a:txBody>
                  <a:tcPr marL="9525" marR="9525" marT="9525" marB="0">
                    <a:solidFill>
                      <a:schemeClr val="accent6">
                        <a:lumMod val="60000"/>
                        <a:lumOff val="40000"/>
                      </a:schemeClr>
                    </a:solidFill>
                  </a:tcPr>
                </a:tc>
                <a:tc>
                  <a:txBody>
                    <a:bodyPr/>
                    <a:lstStyle/>
                    <a:p>
                      <a:pPr algn="ctr" fontAlgn="t"/>
                      <a:r>
                        <a:rPr lang="en-IN" sz="2000" u="none" strike="noStrike" dirty="0">
                          <a:effectLst/>
                          <a:latin typeface="Trebuchet MS" panose="020B0603020202020204" pitchFamily="34" charset="0"/>
                        </a:rPr>
                        <a:t>X</a:t>
                      </a:r>
                      <a:endParaRPr lang="en-IN" sz="2000" b="0" i="0" u="none" strike="noStrike" dirty="0">
                        <a:solidFill>
                          <a:srgbClr val="000000"/>
                        </a:solidFill>
                        <a:effectLst/>
                        <a:latin typeface="Trebuchet MS" panose="020B0603020202020204" pitchFamily="34" charset="0"/>
                      </a:endParaRPr>
                    </a:p>
                  </a:txBody>
                  <a:tcPr marL="9525" marR="9525" marT="9525" marB="0"/>
                </a:tc>
              </a:tr>
              <a:tr h="418754">
                <a:tc>
                  <a:txBody>
                    <a:bodyPr/>
                    <a:lstStyle/>
                    <a:p>
                      <a:endParaRPr lang="en-IN" sz="2000" dirty="0">
                        <a:latin typeface="Trebuchet MS" panose="020B0603020202020204" pitchFamily="34" charset="0"/>
                      </a:endParaRPr>
                    </a:p>
                  </a:txBody>
                  <a:tcPr marL="9525" marR="9525" marT="9525" marB="0"/>
                </a:tc>
                <a:tc>
                  <a:txBody>
                    <a:bodyPr/>
                    <a:lstStyle/>
                    <a:p>
                      <a:pPr algn="l" fontAlgn="t"/>
                      <a:r>
                        <a:rPr lang="en-IN" sz="2000" u="none" strike="noStrike" dirty="0">
                          <a:effectLst/>
                          <a:latin typeface="Trebuchet MS" panose="020B0603020202020204" pitchFamily="34" charset="0"/>
                        </a:rPr>
                        <a:t>Independent blood banks</a:t>
                      </a:r>
                      <a:endParaRPr lang="en-IN" sz="2000" b="0" i="0" u="none" strike="noStrike" dirty="0">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a:effectLst/>
                          <a:latin typeface="Trebuchet MS" panose="020B0603020202020204" pitchFamily="34" charset="0"/>
                        </a:rPr>
                        <a:t>18006</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dirty="0">
                          <a:effectLst/>
                          <a:latin typeface="Trebuchet MS" panose="020B0603020202020204" pitchFamily="34" charset="0"/>
                        </a:rPr>
                        <a:t>√</a:t>
                      </a:r>
                      <a:endParaRPr lang="en-IN" sz="2000" b="0" i="0" u="none" strike="noStrike" dirty="0">
                        <a:solidFill>
                          <a:srgbClr val="000000"/>
                        </a:solidFill>
                        <a:effectLst/>
                        <a:latin typeface="Trebuchet MS" panose="020B0603020202020204" pitchFamily="34" charset="0"/>
                      </a:endParaRPr>
                    </a:p>
                  </a:txBody>
                  <a:tcPr marL="9525" marR="9525" marT="9525" marB="0">
                    <a:solidFill>
                      <a:schemeClr val="accent4">
                        <a:lumMod val="60000"/>
                        <a:lumOff val="40000"/>
                      </a:schemeClr>
                    </a:solidFill>
                  </a:tcPr>
                </a:tc>
                <a:tc>
                  <a:txBody>
                    <a:bodyPr/>
                    <a:lstStyle/>
                    <a:p>
                      <a:pPr algn="ctr" fontAlgn="t"/>
                      <a:r>
                        <a:rPr lang="en-IN" sz="2000" u="none" strike="noStrike">
                          <a:effectLst/>
                          <a:latin typeface="Trebuchet MS" panose="020B0603020202020204" pitchFamily="34" charset="0"/>
                        </a:rPr>
                        <a:t>X</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dirty="0">
                          <a:effectLst/>
                          <a:latin typeface="Trebuchet MS" panose="020B0603020202020204" pitchFamily="34" charset="0"/>
                        </a:rPr>
                        <a:t>X</a:t>
                      </a:r>
                      <a:endParaRPr lang="en-IN" sz="2000" b="0" i="0" u="none" strike="noStrike" dirty="0">
                        <a:solidFill>
                          <a:srgbClr val="000000"/>
                        </a:solidFill>
                        <a:effectLst/>
                        <a:latin typeface="Trebuchet MS" panose="020B0603020202020204" pitchFamily="34" charset="0"/>
                      </a:endParaRPr>
                    </a:p>
                  </a:txBody>
                  <a:tcPr marL="9525" marR="9525" marT="9525" marB="0"/>
                </a:tc>
              </a:tr>
              <a:tr h="418754">
                <a:tc>
                  <a:txBody>
                    <a:bodyPr/>
                    <a:lstStyle/>
                    <a:p>
                      <a:endParaRPr lang="en-IN" sz="2000" dirty="0">
                        <a:latin typeface="Trebuchet MS" panose="020B0603020202020204" pitchFamily="34" charset="0"/>
                      </a:endParaRPr>
                    </a:p>
                  </a:txBody>
                  <a:tcPr marL="9525" marR="9525" marT="9525" marB="0"/>
                </a:tc>
                <a:tc>
                  <a:txBody>
                    <a:bodyPr/>
                    <a:lstStyle/>
                    <a:p>
                      <a:pPr algn="l" fontAlgn="t"/>
                      <a:r>
                        <a:rPr lang="en-IN" sz="2000" u="none" strike="noStrike">
                          <a:effectLst/>
                          <a:latin typeface="Trebuchet MS" panose="020B0603020202020204" pitchFamily="34" charset="0"/>
                        </a:rPr>
                        <a:t>Medical transcription</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a:effectLst/>
                          <a:latin typeface="Trebuchet MS" panose="020B0603020202020204" pitchFamily="34" charset="0"/>
                        </a:rPr>
                        <a:t>18007</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dirty="0">
                          <a:effectLst/>
                          <a:latin typeface="Trebuchet MS" panose="020B0603020202020204" pitchFamily="34" charset="0"/>
                        </a:rPr>
                        <a:t>√</a:t>
                      </a:r>
                      <a:endParaRPr lang="en-IN" sz="2000" b="0" i="0" u="none" strike="noStrike" dirty="0">
                        <a:solidFill>
                          <a:srgbClr val="000000"/>
                        </a:solidFill>
                        <a:effectLst/>
                        <a:latin typeface="Trebuchet MS" panose="020B0603020202020204" pitchFamily="34" charset="0"/>
                      </a:endParaRPr>
                    </a:p>
                  </a:txBody>
                  <a:tcPr marL="9525" marR="9525" marT="9525" marB="0">
                    <a:solidFill>
                      <a:schemeClr val="accent4">
                        <a:lumMod val="60000"/>
                        <a:lumOff val="40000"/>
                      </a:schemeClr>
                    </a:solidFill>
                  </a:tcPr>
                </a:tc>
                <a:tc>
                  <a:txBody>
                    <a:bodyPr/>
                    <a:lstStyle/>
                    <a:p>
                      <a:pPr algn="ctr" fontAlgn="t"/>
                      <a:r>
                        <a:rPr lang="en-IN" sz="2000" u="none" strike="noStrike">
                          <a:effectLst/>
                          <a:latin typeface="Trebuchet MS" panose="020B0603020202020204" pitchFamily="34" charset="0"/>
                        </a:rPr>
                        <a:t>X</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dirty="0">
                          <a:effectLst/>
                          <a:latin typeface="Trebuchet MS" panose="020B0603020202020204" pitchFamily="34" charset="0"/>
                        </a:rPr>
                        <a:t>X</a:t>
                      </a:r>
                      <a:endParaRPr lang="en-IN" sz="2000" b="0" i="0" u="none" strike="noStrike" dirty="0">
                        <a:solidFill>
                          <a:srgbClr val="000000"/>
                        </a:solidFill>
                        <a:effectLst/>
                        <a:latin typeface="Trebuchet MS" panose="020B0603020202020204" pitchFamily="34" charset="0"/>
                      </a:endParaRPr>
                    </a:p>
                  </a:txBody>
                  <a:tcPr marL="9525" marR="9525" marT="9525" marB="0"/>
                </a:tc>
              </a:tr>
              <a:tr h="418754">
                <a:tc>
                  <a:txBody>
                    <a:bodyPr/>
                    <a:lstStyle/>
                    <a:p>
                      <a:endParaRPr lang="en-IN" sz="2000" dirty="0">
                        <a:latin typeface="Trebuchet MS" panose="020B0603020202020204" pitchFamily="34" charset="0"/>
                      </a:endParaRPr>
                    </a:p>
                  </a:txBody>
                  <a:tcPr marL="9525" marR="9525" marT="9525" marB="0"/>
                </a:tc>
                <a:tc>
                  <a:txBody>
                    <a:bodyPr/>
                    <a:lstStyle/>
                    <a:p>
                      <a:pPr algn="l" fontAlgn="t"/>
                      <a:r>
                        <a:rPr lang="en-IN" sz="2000" u="none" strike="noStrike">
                          <a:effectLst/>
                          <a:latin typeface="Trebuchet MS" panose="020B0603020202020204" pitchFamily="34" charset="0"/>
                        </a:rPr>
                        <a:t>Independent ambulance services</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a:effectLst/>
                          <a:latin typeface="Trebuchet MS" panose="020B0603020202020204" pitchFamily="34" charset="0"/>
                        </a:rPr>
                        <a:t>18008</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dirty="0">
                          <a:effectLst/>
                          <a:latin typeface="Trebuchet MS" panose="020B0603020202020204" pitchFamily="34" charset="0"/>
                        </a:rPr>
                        <a:t>√</a:t>
                      </a:r>
                      <a:endParaRPr lang="en-IN" sz="2000" b="0" i="0" u="none" strike="noStrike" dirty="0">
                        <a:solidFill>
                          <a:srgbClr val="000000"/>
                        </a:solidFill>
                        <a:effectLst/>
                        <a:latin typeface="Trebuchet MS" panose="020B0603020202020204" pitchFamily="34" charset="0"/>
                      </a:endParaRPr>
                    </a:p>
                  </a:txBody>
                  <a:tcPr marL="9525" marR="9525" marT="9525" marB="0">
                    <a:solidFill>
                      <a:schemeClr val="accent4">
                        <a:lumMod val="60000"/>
                        <a:lumOff val="40000"/>
                      </a:schemeClr>
                    </a:solidFill>
                  </a:tcPr>
                </a:tc>
                <a:tc>
                  <a:txBody>
                    <a:bodyPr/>
                    <a:lstStyle/>
                    <a:p>
                      <a:pPr algn="ctr" fontAlgn="t"/>
                      <a:r>
                        <a:rPr lang="en-IN" sz="2000" u="none" strike="noStrike">
                          <a:effectLst/>
                          <a:latin typeface="Trebuchet MS" panose="020B0603020202020204" pitchFamily="34" charset="0"/>
                        </a:rPr>
                        <a:t>X</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dirty="0">
                          <a:effectLst/>
                          <a:latin typeface="Trebuchet MS" panose="020B0603020202020204" pitchFamily="34" charset="0"/>
                        </a:rPr>
                        <a:t>X</a:t>
                      </a:r>
                      <a:endParaRPr lang="en-IN" sz="2000" b="0" i="0" u="none" strike="noStrike" dirty="0">
                        <a:solidFill>
                          <a:srgbClr val="000000"/>
                        </a:solidFill>
                        <a:effectLst/>
                        <a:latin typeface="Trebuchet MS" panose="020B0603020202020204" pitchFamily="34" charset="0"/>
                      </a:endParaRPr>
                    </a:p>
                  </a:txBody>
                  <a:tcPr marL="9525" marR="9525" marT="9525" marB="0"/>
                </a:tc>
              </a:tr>
              <a:tr h="418754">
                <a:tc>
                  <a:txBody>
                    <a:bodyPr/>
                    <a:lstStyle/>
                    <a:p>
                      <a:endParaRPr lang="en-IN" sz="2000" dirty="0">
                        <a:latin typeface="Trebuchet MS" panose="020B0603020202020204" pitchFamily="34" charset="0"/>
                      </a:endParaRPr>
                    </a:p>
                  </a:txBody>
                  <a:tcPr marL="9525" marR="9525" marT="9525" marB="0"/>
                </a:tc>
                <a:tc>
                  <a:txBody>
                    <a:bodyPr/>
                    <a:lstStyle/>
                    <a:p>
                      <a:pPr algn="l" fontAlgn="t"/>
                      <a:r>
                        <a:rPr lang="en-IN" sz="2000" u="none" strike="noStrike">
                          <a:effectLst/>
                          <a:latin typeface="Trebuchet MS" panose="020B0603020202020204" pitchFamily="34" charset="0"/>
                        </a:rPr>
                        <a:t>Medical suppliers, agencies and stores</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a:effectLst/>
                          <a:latin typeface="Trebuchet MS" panose="020B0603020202020204" pitchFamily="34" charset="0"/>
                        </a:rPr>
                        <a:t>18009</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dirty="0">
                          <a:effectLst/>
                          <a:latin typeface="Trebuchet MS" panose="020B0603020202020204" pitchFamily="34" charset="0"/>
                        </a:rPr>
                        <a:t>√</a:t>
                      </a:r>
                      <a:endParaRPr lang="en-IN" sz="2000" b="0" i="0" u="none" strike="noStrike" dirty="0">
                        <a:solidFill>
                          <a:srgbClr val="000000"/>
                        </a:solidFill>
                        <a:effectLst/>
                        <a:latin typeface="Trebuchet MS" panose="020B0603020202020204" pitchFamily="34" charset="0"/>
                      </a:endParaRPr>
                    </a:p>
                  </a:txBody>
                  <a:tcPr marL="9525" marR="9525" marT="9525" marB="0">
                    <a:solidFill>
                      <a:schemeClr val="accent4">
                        <a:lumMod val="60000"/>
                        <a:lumOff val="40000"/>
                      </a:schemeClr>
                    </a:solidFill>
                  </a:tcPr>
                </a:tc>
                <a:tc>
                  <a:txBody>
                    <a:bodyPr/>
                    <a:lstStyle/>
                    <a:p>
                      <a:pPr algn="ctr" fontAlgn="t"/>
                      <a:r>
                        <a:rPr lang="en-IN" sz="2000" u="none" strike="noStrike">
                          <a:effectLst/>
                          <a:latin typeface="Trebuchet MS" panose="020B0603020202020204" pitchFamily="34" charset="0"/>
                        </a:rPr>
                        <a:t>X</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dirty="0">
                          <a:effectLst/>
                          <a:latin typeface="Trebuchet MS" panose="020B0603020202020204" pitchFamily="34" charset="0"/>
                        </a:rPr>
                        <a:t>X</a:t>
                      </a:r>
                      <a:endParaRPr lang="en-IN" sz="2000" b="0" i="0" u="none" strike="noStrike" dirty="0">
                        <a:solidFill>
                          <a:srgbClr val="000000"/>
                        </a:solidFill>
                        <a:effectLst/>
                        <a:latin typeface="Trebuchet MS" panose="020B0603020202020204" pitchFamily="34" charset="0"/>
                      </a:endParaRPr>
                    </a:p>
                  </a:txBody>
                  <a:tcPr marL="9525" marR="9525" marT="9525" marB="0"/>
                </a:tc>
              </a:tr>
              <a:tr h="418754">
                <a:tc>
                  <a:txBody>
                    <a:bodyPr/>
                    <a:lstStyle/>
                    <a:p>
                      <a:endParaRPr lang="en-IN" sz="2000" dirty="0">
                        <a:latin typeface="Trebuchet MS" panose="020B0603020202020204" pitchFamily="34" charset="0"/>
                      </a:endParaRPr>
                    </a:p>
                  </a:txBody>
                  <a:tcPr marL="9525" marR="9525" marT="9525" marB="0"/>
                </a:tc>
                <a:tc>
                  <a:txBody>
                    <a:bodyPr/>
                    <a:lstStyle/>
                    <a:p>
                      <a:pPr algn="l" fontAlgn="t"/>
                      <a:r>
                        <a:rPr lang="en-IN" sz="2000" u="none" strike="noStrike" dirty="0">
                          <a:effectLst/>
                          <a:latin typeface="Trebuchet MS" panose="020B0603020202020204" pitchFamily="34" charset="0"/>
                        </a:rPr>
                        <a:t>Medical clinics</a:t>
                      </a:r>
                      <a:endParaRPr lang="en-IN" sz="2000" b="0" i="0" u="none" strike="noStrike" dirty="0">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dirty="0">
                          <a:effectLst/>
                          <a:latin typeface="Trebuchet MS" panose="020B0603020202020204" pitchFamily="34" charset="0"/>
                        </a:rPr>
                        <a:t>18010</a:t>
                      </a:r>
                      <a:endParaRPr lang="en-IN" sz="2000" b="0" i="0" u="none" strike="noStrike" dirty="0">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dirty="0">
                          <a:effectLst/>
                          <a:latin typeface="Trebuchet MS" panose="020B0603020202020204" pitchFamily="34" charset="0"/>
                        </a:rPr>
                        <a:t>X</a:t>
                      </a:r>
                      <a:endParaRPr lang="en-IN" sz="2000" b="0" i="0" u="none" strike="noStrike" dirty="0">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dirty="0">
                          <a:effectLst/>
                          <a:latin typeface="Trebuchet MS" panose="020B0603020202020204" pitchFamily="34" charset="0"/>
                        </a:rPr>
                        <a:t>√</a:t>
                      </a:r>
                      <a:endParaRPr lang="en-IN" sz="2000" b="0" i="0" u="none" strike="noStrike" dirty="0">
                        <a:solidFill>
                          <a:srgbClr val="000000"/>
                        </a:solidFill>
                        <a:effectLst/>
                        <a:latin typeface="Trebuchet MS" panose="020B0603020202020204" pitchFamily="34" charset="0"/>
                      </a:endParaRPr>
                    </a:p>
                  </a:txBody>
                  <a:tcPr marL="9525" marR="9525" marT="9525" marB="0">
                    <a:solidFill>
                      <a:schemeClr val="accent6">
                        <a:lumMod val="60000"/>
                        <a:lumOff val="40000"/>
                      </a:schemeClr>
                    </a:solidFill>
                  </a:tcPr>
                </a:tc>
                <a:tc>
                  <a:txBody>
                    <a:bodyPr/>
                    <a:lstStyle/>
                    <a:p>
                      <a:pPr algn="ctr" fontAlgn="t"/>
                      <a:r>
                        <a:rPr lang="en-IN" sz="2000" u="none" strike="noStrike" dirty="0">
                          <a:effectLst/>
                          <a:latin typeface="Trebuchet MS" panose="020B0603020202020204" pitchFamily="34" charset="0"/>
                        </a:rPr>
                        <a:t>X</a:t>
                      </a:r>
                      <a:endParaRPr lang="en-IN" sz="2000" b="0" i="0" u="none" strike="noStrike" dirty="0">
                        <a:solidFill>
                          <a:srgbClr val="000000"/>
                        </a:solidFill>
                        <a:effectLst/>
                        <a:latin typeface="Trebuchet MS" panose="020B0603020202020204" pitchFamily="34" charset="0"/>
                      </a:endParaRPr>
                    </a:p>
                  </a:txBody>
                  <a:tcPr marL="9525" marR="9525" marT="9525" marB="0"/>
                </a:tc>
              </a:tr>
            </a:tbl>
          </a:graphicData>
        </a:graphic>
      </p:graphicFrame>
    </p:spTree>
    <p:extLst>
      <p:ext uri="{BB962C8B-B14F-4D97-AF65-F5344CB8AC3E}">
        <p14:creationId xmlns:p14="http://schemas.microsoft.com/office/powerpoint/2010/main" val="3373189145"/>
      </p:ext>
    </p:extLst>
  </p:cSld>
  <p:clrMapOvr>
    <a:masterClrMapping/>
  </p:clrMapOvr>
  <p:transition spd="med">
    <p:pull dir="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143635"/>
          </a:xfrm>
        </p:spPr>
        <p:txBody>
          <a:bodyPr>
            <a:normAutofit fontScale="90000"/>
          </a:bodyPr>
          <a:lstStyle/>
          <a:p>
            <a:r>
              <a:rPr lang="en-IN" dirty="0"/>
              <a:t>Profession specified u/s. 44AA(1) Vs Code prescribed – Medical – Part </a:t>
            </a:r>
            <a:r>
              <a:rPr lang="en-IN" dirty="0" smtClean="0"/>
              <a:t>2</a:t>
            </a:r>
            <a:endParaRPr lang="en-IN" dirty="0"/>
          </a:p>
        </p:txBody>
      </p:sp>
      <p:graphicFrame>
        <p:nvGraphicFramePr>
          <p:cNvPr id="4" name="Content Placeholder 3"/>
          <p:cNvGraphicFramePr>
            <a:graphicFrameLocks noGrp="1"/>
          </p:cNvGraphicFramePr>
          <p:nvPr>
            <p:ph idx="1"/>
            <p:extLst/>
          </p:nvPr>
        </p:nvGraphicFramePr>
        <p:xfrm>
          <a:off x="937259" y="1623057"/>
          <a:ext cx="10416542" cy="4720594"/>
        </p:xfrm>
        <a:graphic>
          <a:graphicData uri="http://schemas.openxmlformats.org/drawingml/2006/table">
            <a:tbl>
              <a:tblPr>
                <a:tableStyleId>{5C22544A-7EE6-4342-B048-85BDC9FD1C3A}</a:tableStyleId>
              </a:tblPr>
              <a:tblGrid>
                <a:gridCol w="1840231"/>
                <a:gridCol w="4812030"/>
                <a:gridCol w="1165860"/>
                <a:gridCol w="880110"/>
                <a:gridCol w="934621"/>
                <a:gridCol w="783690"/>
              </a:tblGrid>
              <a:tr h="393383">
                <a:tc>
                  <a:txBody>
                    <a:bodyPr/>
                    <a:lstStyle/>
                    <a:p>
                      <a:pPr algn="ctr" fontAlgn="t"/>
                      <a:r>
                        <a:rPr lang="en-IN" sz="2000" u="none" strike="noStrike" dirty="0">
                          <a:effectLst/>
                          <a:latin typeface="Trebuchet MS" panose="020B0603020202020204" pitchFamily="34" charset="0"/>
                        </a:rPr>
                        <a:t>Sector</a:t>
                      </a:r>
                      <a:endParaRPr lang="en-IN" sz="2000" b="1" i="0" u="none" strike="noStrike" dirty="0">
                        <a:solidFill>
                          <a:srgbClr val="000000"/>
                        </a:solidFill>
                        <a:effectLst/>
                        <a:latin typeface="Trebuchet MS" panose="020B0603020202020204" pitchFamily="34" charset="0"/>
                      </a:endParaRPr>
                    </a:p>
                  </a:txBody>
                  <a:tcPr marL="9525" marR="9525" marT="9525" marB="0">
                    <a:solidFill>
                      <a:schemeClr val="accent4">
                        <a:lumMod val="40000"/>
                        <a:lumOff val="60000"/>
                      </a:schemeClr>
                    </a:solidFill>
                  </a:tcPr>
                </a:tc>
                <a:tc>
                  <a:txBody>
                    <a:bodyPr/>
                    <a:lstStyle/>
                    <a:p>
                      <a:pPr algn="l" fontAlgn="t"/>
                      <a:r>
                        <a:rPr lang="en-IN" sz="2000" u="none" strike="noStrike" dirty="0">
                          <a:effectLst/>
                          <a:latin typeface="Trebuchet MS" panose="020B0603020202020204" pitchFamily="34" charset="0"/>
                        </a:rPr>
                        <a:t>Sub-Sector</a:t>
                      </a:r>
                      <a:endParaRPr lang="en-IN" sz="2000" b="1" i="0" u="none" strike="noStrike" dirty="0">
                        <a:solidFill>
                          <a:srgbClr val="000000"/>
                        </a:solidFill>
                        <a:effectLst/>
                        <a:latin typeface="Trebuchet MS" panose="020B0603020202020204" pitchFamily="34" charset="0"/>
                      </a:endParaRPr>
                    </a:p>
                  </a:txBody>
                  <a:tcPr marL="9525" marR="9525" marT="9525" marB="0">
                    <a:solidFill>
                      <a:schemeClr val="accent4">
                        <a:lumMod val="40000"/>
                        <a:lumOff val="60000"/>
                      </a:schemeClr>
                    </a:solidFill>
                  </a:tcPr>
                </a:tc>
                <a:tc>
                  <a:txBody>
                    <a:bodyPr/>
                    <a:lstStyle/>
                    <a:p>
                      <a:pPr algn="ctr" fontAlgn="t"/>
                      <a:r>
                        <a:rPr lang="en-IN" sz="2000" u="none" strike="noStrike" dirty="0">
                          <a:effectLst/>
                          <a:latin typeface="Trebuchet MS" panose="020B0603020202020204" pitchFamily="34" charset="0"/>
                        </a:rPr>
                        <a:t>Code</a:t>
                      </a:r>
                      <a:endParaRPr lang="en-IN" sz="2000" b="1" i="0" u="none" strike="noStrike" dirty="0">
                        <a:solidFill>
                          <a:srgbClr val="000000"/>
                        </a:solidFill>
                        <a:effectLst/>
                        <a:latin typeface="Trebuchet MS" panose="020B0603020202020204" pitchFamily="34" charset="0"/>
                      </a:endParaRPr>
                    </a:p>
                  </a:txBody>
                  <a:tcPr marL="9525" marR="9525" marT="9525" marB="0">
                    <a:solidFill>
                      <a:schemeClr val="accent4">
                        <a:lumMod val="40000"/>
                        <a:lumOff val="60000"/>
                      </a:schemeClr>
                    </a:solidFill>
                  </a:tcPr>
                </a:tc>
                <a:tc>
                  <a:txBody>
                    <a:bodyPr/>
                    <a:lstStyle/>
                    <a:p>
                      <a:pPr algn="ctr" fontAlgn="t"/>
                      <a:r>
                        <a:rPr lang="en-IN" sz="2000" u="none" strike="noStrike" dirty="0">
                          <a:effectLst/>
                          <a:latin typeface="Trebuchet MS" panose="020B0603020202020204" pitchFamily="34" charset="0"/>
                        </a:rPr>
                        <a:t>44AD</a:t>
                      </a:r>
                      <a:endParaRPr lang="en-IN" sz="2000" b="1" i="0" u="none" strike="noStrike" dirty="0">
                        <a:solidFill>
                          <a:srgbClr val="000000"/>
                        </a:solidFill>
                        <a:effectLst/>
                        <a:latin typeface="Trebuchet MS" panose="020B0603020202020204" pitchFamily="34" charset="0"/>
                      </a:endParaRPr>
                    </a:p>
                  </a:txBody>
                  <a:tcPr marL="9525" marR="9525" marT="9525" marB="0">
                    <a:solidFill>
                      <a:schemeClr val="accent4">
                        <a:lumMod val="40000"/>
                        <a:lumOff val="60000"/>
                      </a:schemeClr>
                    </a:solidFill>
                  </a:tcPr>
                </a:tc>
                <a:tc>
                  <a:txBody>
                    <a:bodyPr/>
                    <a:lstStyle/>
                    <a:p>
                      <a:pPr algn="ctr" fontAlgn="t"/>
                      <a:r>
                        <a:rPr lang="en-IN" sz="2000" u="none" strike="noStrike" dirty="0">
                          <a:effectLst/>
                          <a:latin typeface="Trebuchet MS" panose="020B0603020202020204" pitchFamily="34" charset="0"/>
                        </a:rPr>
                        <a:t>44ADA</a:t>
                      </a:r>
                      <a:endParaRPr lang="en-IN" sz="2000" b="1" i="0" u="none" strike="noStrike" dirty="0">
                        <a:solidFill>
                          <a:srgbClr val="000000"/>
                        </a:solidFill>
                        <a:effectLst/>
                        <a:latin typeface="Trebuchet MS" panose="020B0603020202020204" pitchFamily="34" charset="0"/>
                      </a:endParaRPr>
                    </a:p>
                  </a:txBody>
                  <a:tcPr marL="9525" marR="9525" marT="9525" marB="0">
                    <a:solidFill>
                      <a:schemeClr val="accent4">
                        <a:lumMod val="40000"/>
                        <a:lumOff val="60000"/>
                      </a:schemeClr>
                    </a:solidFill>
                  </a:tcPr>
                </a:tc>
                <a:tc>
                  <a:txBody>
                    <a:bodyPr/>
                    <a:lstStyle/>
                    <a:p>
                      <a:pPr algn="ctr" fontAlgn="t"/>
                      <a:r>
                        <a:rPr lang="en-IN" sz="2000" u="none" strike="noStrike" dirty="0">
                          <a:effectLst/>
                          <a:latin typeface="Trebuchet MS" panose="020B0603020202020204" pitchFamily="34" charset="0"/>
                        </a:rPr>
                        <a:t>44AE</a:t>
                      </a:r>
                      <a:endParaRPr lang="en-IN" sz="2000" b="1" i="0" u="none" strike="noStrike" dirty="0">
                        <a:solidFill>
                          <a:srgbClr val="000000"/>
                        </a:solidFill>
                        <a:effectLst/>
                        <a:latin typeface="Trebuchet MS" panose="020B0603020202020204" pitchFamily="34" charset="0"/>
                      </a:endParaRPr>
                    </a:p>
                  </a:txBody>
                  <a:tcPr marL="9525" marR="9525" marT="9525" marB="0">
                    <a:solidFill>
                      <a:schemeClr val="accent4">
                        <a:lumMod val="40000"/>
                        <a:lumOff val="60000"/>
                      </a:schemeClr>
                    </a:solidFill>
                  </a:tcPr>
                </a:tc>
              </a:tr>
              <a:tr h="393383">
                <a:tc rowSpan="3">
                  <a:txBody>
                    <a:bodyPr/>
                    <a:lstStyle/>
                    <a:p>
                      <a:pPr algn="l" fontAlgn="t"/>
                      <a:r>
                        <a:rPr lang="en-IN" sz="2000" u="none" strike="noStrike" dirty="0">
                          <a:effectLst/>
                          <a:latin typeface="Trebuchet MS" panose="020B0603020202020204" pitchFamily="34" charset="0"/>
                        </a:rPr>
                        <a:t>HEALTH CARE SERVICES</a:t>
                      </a:r>
                      <a:endParaRPr lang="en-IN" sz="2000" b="0" i="0" u="none" strike="noStrike" dirty="0">
                        <a:solidFill>
                          <a:srgbClr val="000000"/>
                        </a:solidFill>
                        <a:effectLst/>
                        <a:latin typeface="Trebuchet MS" panose="020B0603020202020204" pitchFamily="34" charset="0"/>
                      </a:endParaRPr>
                    </a:p>
                  </a:txBody>
                  <a:tcPr marL="9525" marR="9525" marT="9525" marB="0"/>
                </a:tc>
                <a:tc>
                  <a:txBody>
                    <a:bodyPr/>
                    <a:lstStyle/>
                    <a:p>
                      <a:pPr algn="l" fontAlgn="t"/>
                      <a:r>
                        <a:rPr lang="en-IN" sz="2000" u="none" strike="noStrike">
                          <a:effectLst/>
                          <a:latin typeface="Trebuchet MS" panose="020B0603020202020204" pitchFamily="34" charset="0"/>
                        </a:rPr>
                        <a:t>Dental practice</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dirty="0">
                          <a:effectLst/>
                          <a:latin typeface="Trebuchet MS" panose="020B0603020202020204" pitchFamily="34" charset="0"/>
                        </a:rPr>
                        <a:t>18011</a:t>
                      </a:r>
                      <a:endParaRPr lang="en-IN" sz="2000" b="0" i="0" u="none" strike="noStrike" dirty="0">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a:effectLst/>
                          <a:latin typeface="Trebuchet MS" panose="020B0603020202020204" pitchFamily="34" charset="0"/>
                        </a:rPr>
                        <a:t>X</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dirty="0">
                          <a:effectLst/>
                          <a:latin typeface="Trebuchet MS" panose="020B0603020202020204" pitchFamily="34" charset="0"/>
                        </a:rPr>
                        <a:t>√</a:t>
                      </a:r>
                      <a:endParaRPr lang="en-IN" sz="2000" b="0" i="0" u="none" strike="noStrike" dirty="0">
                        <a:solidFill>
                          <a:srgbClr val="000000"/>
                        </a:solidFill>
                        <a:effectLst/>
                        <a:latin typeface="Trebuchet MS" panose="020B0603020202020204" pitchFamily="34" charset="0"/>
                      </a:endParaRPr>
                    </a:p>
                  </a:txBody>
                  <a:tcPr marL="9525" marR="9525" marT="9525" marB="0">
                    <a:solidFill>
                      <a:schemeClr val="accent6">
                        <a:lumMod val="60000"/>
                        <a:lumOff val="40000"/>
                      </a:schemeClr>
                    </a:solidFill>
                  </a:tcPr>
                </a:tc>
                <a:tc>
                  <a:txBody>
                    <a:bodyPr/>
                    <a:lstStyle/>
                    <a:p>
                      <a:pPr algn="ctr" fontAlgn="t"/>
                      <a:r>
                        <a:rPr lang="en-IN" sz="2000" u="none" strike="noStrike">
                          <a:effectLst/>
                          <a:latin typeface="Trebuchet MS" panose="020B0603020202020204" pitchFamily="34" charset="0"/>
                        </a:rPr>
                        <a:t>X</a:t>
                      </a:r>
                      <a:endParaRPr lang="en-IN" sz="2000" b="0" i="0" u="none" strike="noStrike">
                        <a:solidFill>
                          <a:srgbClr val="000000"/>
                        </a:solidFill>
                        <a:effectLst/>
                        <a:latin typeface="Trebuchet MS" panose="020B0603020202020204" pitchFamily="34" charset="0"/>
                      </a:endParaRPr>
                    </a:p>
                  </a:txBody>
                  <a:tcPr marL="9525" marR="9525" marT="9525" marB="0"/>
                </a:tc>
              </a:tr>
              <a:tr h="393383">
                <a:tc vMerge="1">
                  <a:txBody>
                    <a:bodyPr/>
                    <a:lstStyle/>
                    <a:p>
                      <a:endParaRPr lang="en-IN" sz="2000" dirty="0"/>
                    </a:p>
                  </a:txBody>
                  <a:tcPr marL="9525" marR="9525" marT="9525" marB="0"/>
                </a:tc>
                <a:tc>
                  <a:txBody>
                    <a:bodyPr/>
                    <a:lstStyle/>
                    <a:p>
                      <a:pPr algn="l" fontAlgn="t"/>
                      <a:r>
                        <a:rPr lang="en-IN" sz="2000" u="none" strike="noStrike">
                          <a:effectLst/>
                          <a:latin typeface="Trebuchet MS" panose="020B0603020202020204" pitchFamily="34" charset="0"/>
                        </a:rPr>
                        <a:t>Ayurveda practice</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dirty="0">
                          <a:effectLst/>
                          <a:latin typeface="Trebuchet MS" panose="020B0603020202020204" pitchFamily="34" charset="0"/>
                        </a:rPr>
                        <a:t>18012</a:t>
                      </a:r>
                      <a:endParaRPr lang="en-IN" sz="2000" b="0" i="0" u="none" strike="noStrike" dirty="0">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dirty="0">
                          <a:effectLst/>
                          <a:latin typeface="Trebuchet MS" panose="020B0603020202020204" pitchFamily="34" charset="0"/>
                        </a:rPr>
                        <a:t>X</a:t>
                      </a:r>
                      <a:endParaRPr lang="en-IN" sz="2000" b="0" i="0" u="none" strike="noStrike" dirty="0">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dirty="0">
                          <a:effectLst/>
                          <a:latin typeface="Trebuchet MS" panose="020B0603020202020204" pitchFamily="34" charset="0"/>
                        </a:rPr>
                        <a:t>√</a:t>
                      </a:r>
                      <a:endParaRPr lang="en-IN" sz="2000" b="0" i="0" u="none" strike="noStrike" dirty="0">
                        <a:solidFill>
                          <a:srgbClr val="000000"/>
                        </a:solidFill>
                        <a:effectLst/>
                        <a:latin typeface="Trebuchet MS" panose="020B0603020202020204" pitchFamily="34" charset="0"/>
                      </a:endParaRPr>
                    </a:p>
                  </a:txBody>
                  <a:tcPr marL="9525" marR="9525" marT="9525" marB="0">
                    <a:solidFill>
                      <a:schemeClr val="accent6">
                        <a:lumMod val="60000"/>
                        <a:lumOff val="40000"/>
                      </a:schemeClr>
                    </a:solidFill>
                  </a:tcPr>
                </a:tc>
                <a:tc>
                  <a:txBody>
                    <a:bodyPr/>
                    <a:lstStyle/>
                    <a:p>
                      <a:pPr algn="ctr" fontAlgn="t"/>
                      <a:r>
                        <a:rPr lang="en-IN" sz="2000" u="none" strike="noStrike" dirty="0">
                          <a:effectLst/>
                          <a:latin typeface="Trebuchet MS" panose="020B0603020202020204" pitchFamily="34" charset="0"/>
                        </a:rPr>
                        <a:t>X</a:t>
                      </a:r>
                      <a:endParaRPr lang="en-IN" sz="2000" b="0" i="0" u="none" strike="noStrike" dirty="0">
                        <a:solidFill>
                          <a:srgbClr val="000000"/>
                        </a:solidFill>
                        <a:effectLst/>
                        <a:latin typeface="Trebuchet MS" panose="020B0603020202020204" pitchFamily="34" charset="0"/>
                      </a:endParaRPr>
                    </a:p>
                  </a:txBody>
                  <a:tcPr marL="9525" marR="9525" marT="9525" marB="0"/>
                </a:tc>
              </a:tr>
              <a:tr h="393383">
                <a:tc vMerge="1">
                  <a:txBody>
                    <a:bodyPr/>
                    <a:lstStyle/>
                    <a:p>
                      <a:endParaRPr lang="en-IN" sz="2000" dirty="0"/>
                    </a:p>
                  </a:txBody>
                  <a:tcPr marL="9525" marR="9525" marT="9525" marB="0"/>
                </a:tc>
                <a:tc>
                  <a:txBody>
                    <a:bodyPr/>
                    <a:lstStyle/>
                    <a:p>
                      <a:pPr algn="l" fontAlgn="t"/>
                      <a:r>
                        <a:rPr lang="en-IN" sz="2000" u="none" strike="noStrike">
                          <a:effectLst/>
                          <a:latin typeface="Trebuchet MS" panose="020B0603020202020204" pitchFamily="34" charset="0"/>
                        </a:rPr>
                        <a:t>Unani practice</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a:effectLst/>
                          <a:latin typeface="Trebuchet MS" panose="020B0603020202020204" pitchFamily="34" charset="0"/>
                        </a:rPr>
                        <a:t>18013</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a:effectLst/>
                          <a:latin typeface="Trebuchet MS" panose="020B0603020202020204" pitchFamily="34" charset="0"/>
                        </a:rPr>
                        <a:t>X</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dirty="0">
                          <a:effectLst/>
                          <a:latin typeface="Trebuchet MS" panose="020B0603020202020204" pitchFamily="34" charset="0"/>
                        </a:rPr>
                        <a:t>√</a:t>
                      </a:r>
                      <a:endParaRPr lang="en-IN" sz="2000" b="0" i="0" u="none" strike="noStrike" dirty="0">
                        <a:solidFill>
                          <a:srgbClr val="000000"/>
                        </a:solidFill>
                        <a:effectLst/>
                        <a:latin typeface="Trebuchet MS" panose="020B0603020202020204" pitchFamily="34" charset="0"/>
                      </a:endParaRPr>
                    </a:p>
                  </a:txBody>
                  <a:tcPr marL="9525" marR="9525" marT="9525" marB="0">
                    <a:solidFill>
                      <a:schemeClr val="accent6">
                        <a:lumMod val="60000"/>
                        <a:lumOff val="40000"/>
                      </a:schemeClr>
                    </a:solidFill>
                  </a:tcPr>
                </a:tc>
                <a:tc>
                  <a:txBody>
                    <a:bodyPr/>
                    <a:lstStyle/>
                    <a:p>
                      <a:pPr algn="ctr" fontAlgn="t"/>
                      <a:r>
                        <a:rPr lang="en-IN" sz="2000" u="none" strike="noStrike" dirty="0">
                          <a:effectLst/>
                          <a:latin typeface="Trebuchet MS" panose="020B0603020202020204" pitchFamily="34" charset="0"/>
                        </a:rPr>
                        <a:t>X</a:t>
                      </a:r>
                      <a:endParaRPr lang="en-IN" sz="2000" b="0" i="0" u="none" strike="noStrike" dirty="0">
                        <a:solidFill>
                          <a:srgbClr val="000000"/>
                        </a:solidFill>
                        <a:effectLst/>
                        <a:latin typeface="Trebuchet MS" panose="020B0603020202020204" pitchFamily="34" charset="0"/>
                      </a:endParaRPr>
                    </a:p>
                  </a:txBody>
                  <a:tcPr marL="9525" marR="9525" marT="9525" marB="0"/>
                </a:tc>
              </a:tr>
              <a:tr h="393383">
                <a:tc>
                  <a:txBody>
                    <a:bodyPr/>
                    <a:lstStyle/>
                    <a:p>
                      <a:endParaRPr lang="en-IN" sz="2000" dirty="0">
                        <a:latin typeface="Trebuchet MS" panose="020B0603020202020204" pitchFamily="34" charset="0"/>
                      </a:endParaRPr>
                    </a:p>
                  </a:txBody>
                  <a:tcPr marL="9525" marR="9525" marT="9525" marB="0"/>
                </a:tc>
                <a:tc>
                  <a:txBody>
                    <a:bodyPr/>
                    <a:lstStyle/>
                    <a:p>
                      <a:pPr algn="l" fontAlgn="t"/>
                      <a:r>
                        <a:rPr lang="en-IN" sz="2000" u="none" strike="noStrike" dirty="0">
                          <a:effectLst/>
                          <a:latin typeface="Trebuchet MS" panose="020B0603020202020204" pitchFamily="34" charset="0"/>
                        </a:rPr>
                        <a:t>Homeopathy practice</a:t>
                      </a:r>
                      <a:endParaRPr lang="en-IN" sz="2000" b="0" i="0" u="none" strike="noStrike" dirty="0">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a:effectLst/>
                          <a:latin typeface="Trebuchet MS" panose="020B0603020202020204" pitchFamily="34" charset="0"/>
                        </a:rPr>
                        <a:t>18014</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a:effectLst/>
                          <a:latin typeface="Trebuchet MS" panose="020B0603020202020204" pitchFamily="34" charset="0"/>
                        </a:rPr>
                        <a:t>X</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dirty="0">
                          <a:effectLst/>
                          <a:latin typeface="Trebuchet MS" panose="020B0603020202020204" pitchFamily="34" charset="0"/>
                        </a:rPr>
                        <a:t>√</a:t>
                      </a:r>
                      <a:endParaRPr lang="en-IN" sz="2000" b="0" i="0" u="none" strike="noStrike" dirty="0">
                        <a:solidFill>
                          <a:srgbClr val="000000"/>
                        </a:solidFill>
                        <a:effectLst/>
                        <a:latin typeface="Trebuchet MS" panose="020B0603020202020204" pitchFamily="34" charset="0"/>
                      </a:endParaRPr>
                    </a:p>
                  </a:txBody>
                  <a:tcPr marL="9525" marR="9525" marT="9525" marB="0">
                    <a:solidFill>
                      <a:schemeClr val="accent6">
                        <a:lumMod val="60000"/>
                        <a:lumOff val="40000"/>
                      </a:schemeClr>
                    </a:solidFill>
                  </a:tcPr>
                </a:tc>
                <a:tc>
                  <a:txBody>
                    <a:bodyPr/>
                    <a:lstStyle/>
                    <a:p>
                      <a:pPr algn="ctr" fontAlgn="t"/>
                      <a:r>
                        <a:rPr lang="en-IN" sz="2000" u="none" strike="noStrike" dirty="0">
                          <a:effectLst/>
                          <a:latin typeface="Trebuchet MS" panose="020B0603020202020204" pitchFamily="34" charset="0"/>
                        </a:rPr>
                        <a:t>X</a:t>
                      </a:r>
                      <a:endParaRPr lang="en-IN" sz="2000" b="0" i="0" u="none" strike="noStrike" dirty="0">
                        <a:solidFill>
                          <a:srgbClr val="000000"/>
                        </a:solidFill>
                        <a:effectLst/>
                        <a:latin typeface="Trebuchet MS" panose="020B0603020202020204" pitchFamily="34" charset="0"/>
                      </a:endParaRPr>
                    </a:p>
                  </a:txBody>
                  <a:tcPr marL="9525" marR="9525" marT="9525" marB="0"/>
                </a:tc>
              </a:tr>
              <a:tr h="786764">
                <a:tc>
                  <a:txBody>
                    <a:bodyPr/>
                    <a:lstStyle/>
                    <a:p>
                      <a:endParaRPr lang="en-IN" sz="2000" dirty="0">
                        <a:latin typeface="Trebuchet MS" panose="020B0603020202020204" pitchFamily="34" charset="0"/>
                      </a:endParaRPr>
                    </a:p>
                  </a:txBody>
                  <a:tcPr marL="9525" marR="9525" marT="9525" marB="0"/>
                </a:tc>
                <a:tc>
                  <a:txBody>
                    <a:bodyPr/>
                    <a:lstStyle/>
                    <a:p>
                      <a:pPr algn="l" fontAlgn="t"/>
                      <a:r>
                        <a:rPr lang="en-IN" sz="2000" u="none" strike="noStrike">
                          <a:effectLst/>
                          <a:latin typeface="Trebuchet MS" panose="020B0603020202020204" pitchFamily="34" charset="0"/>
                        </a:rPr>
                        <a:t>Nurses, physiotherapists or other para-medical practitioners</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a:effectLst/>
                          <a:latin typeface="Trebuchet MS" panose="020B0603020202020204" pitchFamily="34" charset="0"/>
                        </a:rPr>
                        <a:t>18015</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a:effectLst/>
                          <a:latin typeface="Trebuchet MS" panose="020B0603020202020204" pitchFamily="34" charset="0"/>
                        </a:rPr>
                        <a:t>X</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dirty="0">
                          <a:effectLst/>
                          <a:latin typeface="Trebuchet MS" panose="020B0603020202020204" pitchFamily="34" charset="0"/>
                        </a:rPr>
                        <a:t>√</a:t>
                      </a:r>
                      <a:endParaRPr lang="en-IN" sz="2000" b="0" i="0" u="none" strike="noStrike" dirty="0">
                        <a:solidFill>
                          <a:srgbClr val="000000"/>
                        </a:solidFill>
                        <a:effectLst/>
                        <a:latin typeface="Trebuchet MS" panose="020B0603020202020204" pitchFamily="34" charset="0"/>
                      </a:endParaRPr>
                    </a:p>
                  </a:txBody>
                  <a:tcPr marL="9525" marR="9525" marT="9525" marB="0">
                    <a:solidFill>
                      <a:schemeClr val="accent6">
                        <a:lumMod val="60000"/>
                        <a:lumOff val="40000"/>
                      </a:schemeClr>
                    </a:solidFill>
                  </a:tcPr>
                </a:tc>
                <a:tc>
                  <a:txBody>
                    <a:bodyPr/>
                    <a:lstStyle/>
                    <a:p>
                      <a:pPr algn="ctr" fontAlgn="t"/>
                      <a:r>
                        <a:rPr lang="en-IN" sz="2000" u="none" strike="noStrike" dirty="0">
                          <a:effectLst/>
                          <a:latin typeface="Trebuchet MS" panose="020B0603020202020204" pitchFamily="34" charset="0"/>
                        </a:rPr>
                        <a:t>X</a:t>
                      </a:r>
                      <a:endParaRPr lang="en-IN" sz="2000" b="0" i="0" u="none" strike="noStrike" dirty="0">
                        <a:solidFill>
                          <a:srgbClr val="000000"/>
                        </a:solidFill>
                        <a:effectLst/>
                        <a:latin typeface="Trebuchet MS" panose="020B0603020202020204" pitchFamily="34" charset="0"/>
                      </a:endParaRPr>
                    </a:p>
                  </a:txBody>
                  <a:tcPr marL="9525" marR="9525" marT="9525" marB="0"/>
                </a:tc>
              </a:tr>
              <a:tr h="393383">
                <a:tc>
                  <a:txBody>
                    <a:bodyPr/>
                    <a:lstStyle/>
                    <a:p>
                      <a:endParaRPr lang="en-IN" sz="2000" dirty="0">
                        <a:latin typeface="Trebuchet MS" panose="020B0603020202020204" pitchFamily="34" charset="0"/>
                      </a:endParaRPr>
                    </a:p>
                  </a:txBody>
                  <a:tcPr marL="9525" marR="9525" marT="9525" marB="0"/>
                </a:tc>
                <a:tc>
                  <a:txBody>
                    <a:bodyPr/>
                    <a:lstStyle/>
                    <a:p>
                      <a:pPr algn="l" fontAlgn="t"/>
                      <a:r>
                        <a:rPr lang="en-IN" sz="2000" u="none" strike="noStrike">
                          <a:effectLst/>
                          <a:latin typeface="Trebuchet MS" panose="020B0603020202020204" pitchFamily="34" charset="0"/>
                        </a:rPr>
                        <a:t>Veterinary hospitals and practice</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a:effectLst/>
                          <a:latin typeface="Trebuchet MS" panose="020B0603020202020204" pitchFamily="34" charset="0"/>
                        </a:rPr>
                        <a:t>18016</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a:effectLst/>
                          <a:latin typeface="Trebuchet MS" panose="020B0603020202020204" pitchFamily="34" charset="0"/>
                        </a:rPr>
                        <a:t>X</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dirty="0">
                          <a:effectLst/>
                          <a:latin typeface="Trebuchet MS" panose="020B0603020202020204" pitchFamily="34" charset="0"/>
                        </a:rPr>
                        <a:t>√</a:t>
                      </a:r>
                      <a:endParaRPr lang="en-IN" sz="2000" b="0" i="0" u="none" strike="noStrike" dirty="0">
                        <a:solidFill>
                          <a:srgbClr val="000000"/>
                        </a:solidFill>
                        <a:effectLst/>
                        <a:latin typeface="Trebuchet MS" panose="020B0603020202020204" pitchFamily="34" charset="0"/>
                      </a:endParaRPr>
                    </a:p>
                  </a:txBody>
                  <a:tcPr marL="9525" marR="9525" marT="9525" marB="0">
                    <a:solidFill>
                      <a:schemeClr val="accent6">
                        <a:lumMod val="60000"/>
                        <a:lumOff val="40000"/>
                      </a:schemeClr>
                    </a:solidFill>
                  </a:tcPr>
                </a:tc>
                <a:tc>
                  <a:txBody>
                    <a:bodyPr/>
                    <a:lstStyle/>
                    <a:p>
                      <a:pPr algn="ctr" fontAlgn="t"/>
                      <a:r>
                        <a:rPr lang="en-IN" sz="2000" u="none" strike="noStrike" dirty="0">
                          <a:effectLst/>
                          <a:latin typeface="Trebuchet MS" panose="020B0603020202020204" pitchFamily="34" charset="0"/>
                        </a:rPr>
                        <a:t>X</a:t>
                      </a:r>
                      <a:endParaRPr lang="en-IN" sz="2000" b="0" i="0" u="none" strike="noStrike" dirty="0">
                        <a:solidFill>
                          <a:srgbClr val="000000"/>
                        </a:solidFill>
                        <a:effectLst/>
                        <a:latin typeface="Trebuchet MS" panose="020B0603020202020204" pitchFamily="34" charset="0"/>
                      </a:endParaRPr>
                    </a:p>
                  </a:txBody>
                  <a:tcPr marL="9525" marR="9525" marT="9525" marB="0"/>
                </a:tc>
              </a:tr>
              <a:tr h="393383">
                <a:tc>
                  <a:txBody>
                    <a:bodyPr/>
                    <a:lstStyle/>
                    <a:p>
                      <a:endParaRPr lang="en-IN" sz="2000" dirty="0">
                        <a:latin typeface="Trebuchet MS" panose="020B0603020202020204" pitchFamily="34" charset="0"/>
                      </a:endParaRPr>
                    </a:p>
                  </a:txBody>
                  <a:tcPr marL="9525" marR="9525" marT="9525" marB="0"/>
                </a:tc>
                <a:tc>
                  <a:txBody>
                    <a:bodyPr/>
                    <a:lstStyle/>
                    <a:p>
                      <a:pPr algn="l" fontAlgn="t"/>
                      <a:r>
                        <a:rPr lang="en-IN" sz="2000" u="none" strike="noStrike">
                          <a:effectLst/>
                          <a:latin typeface="Trebuchet MS" panose="020B0603020202020204" pitchFamily="34" charset="0"/>
                        </a:rPr>
                        <a:t>Medical education</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a:effectLst/>
                          <a:latin typeface="Trebuchet MS" panose="020B0603020202020204" pitchFamily="34" charset="0"/>
                        </a:rPr>
                        <a:t>18017</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a:effectLst/>
                          <a:latin typeface="Trebuchet MS" panose="020B0603020202020204" pitchFamily="34" charset="0"/>
                        </a:rPr>
                        <a:t>X</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dirty="0">
                          <a:effectLst/>
                          <a:latin typeface="Trebuchet MS" panose="020B0603020202020204" pitchFamily="34" charset="0"/>
                        </a:rPr>
                        <a:t>√</a:t>
                      </a:r>
                      <a:endParaRPr lang="en-IN" sz="2000" b="0" i="0" u="none" strike="noStrike" dirty="0">
                        <a:solidFill>
                          <a:srgbClr val="000000"/>
                        </a:solidFill>
                        <a:effectLst/>
                        <a:latin typeface="Trebuchet MS" panose="020B0603020202020204" pitchFamily="34" charset="0"/>
                      </a:endParaRPr>
                    </a:p>
                  </a:txBody>
                  <a:tcPr marL="9525" marR="9525" marT="9525" marB="0">
                    <a:solidFill>
                      <a:schemeClr val="accent6">
                        <a:lumMod val="60000"/>
                        <a:lumOff val="40000"/>
                      </a:schemeClr>
                    </a:solidFill>
                  </a:tcPr>
                </a:tc>
                <a:tc>
                  <a:txBody>
                    <a:bodyPr/>
                    <a:lstStyle/>
                    <a:p>
                      <a:pPr algn="ctr" fontAlgn="t"/>
                      <a:r>
                        <a:rPr lang="en-IN" sz="2000" u="none" strike="noStrike" dirty="0">
                          <a:effectLst/>
                          <a:latin typeface="Trebuchet MS" panose="020B0603020202020204" pitchFamily="34" charset="0"/>
                        </a:rPr>
                        <a:t>X</a:t>
                      </a:r>
                      <a:endParaRPr lang="en-IN" sz="2000" b="0" i="0" u="none" strike="noStrike" dirty="0">
                        <a:solidFill>
                          <a:srgbClr val="000000"/>
                        </a:solidFill>
                        <a:effectLst/>
                        <a:latin typeface="Trebuchet MS" panose="020B0603020202020204" pitchFamily="34" charset="0"/>
                      </a:endParaRPr>
                    </a:p>
                  </a:txBody>
                  <a:tcPr marL="9525" marR="9525" marT="9525" marB="0"/>
                </a:tc>
              </a:tr>
              <a:tr h="393383">
                <a:tc>
                  <a:txBody>
                    <a:bodyPr/>
                    <a:lstStyle/>
                    <a:p>
                      <a:endParaRPr lang="en-IN" sz="2000" dirty="0">
                        <a:latin typeface="Trebuchet MS" panose="020B0603020202020204" pitchFamily="34" charset="0"/>
                      </a:endParaRPr>
                    </a:p>
                  </a:txBody>
                  <a:tcPr marL="9525" marR="9525" marT="9525" marB="0"/>
                </a:tc>
                <a:tc>
                  <a:txBody>
                    <a:bodyPr/>
                    <a:lstStyle/>
                    <a:p>
                      <a:pPr algn="l" fontAlgn="t"/>
                      <a:r>
                        <a:rPr lang="en-IN" sz="2000" u="none" strike="noStrike">
                          <a:effectLst/>
                          <a:latin typeface="Trebuchet MS" panose="020B0603020202020204" pitchFamily="34" charset="0"/>
                        </a:rPr>
                        <a:t>Medical research</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a:effectLst/>
                          <a:latin typeface="Trebuchet MS" panose="020B0603020202020204" pitchFamily="34" charset="0"/>
                        </a:rPr>
                        <a:t>18018</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a:effectLst/>
                          <a:latin typeface="Trebuchet MS" panose="020B0603020202020204" pitchFamily="34" charset="0"/>
                        </a:rPr>
                        <a:t>X</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dirty="0">
                          <a:effectLst/>
                          <a:latin typeface="Trebuchet MS" panose="020B0603020202020204" pitchFamily="34" charset="0"/>
                        </a:rPr>
                        <a:t>√</a:t>
                      </a:r>
                      <a:endParaRPr lang="en-IN" sz="2000" b="0" i="0" u="none" strike="noStrike" dirty="0">
                        <a:solidFill>
                          <a:srgbClr val="000000"/>
                        </a:solidFill>
                        <a:effectLst/>
                        <a:latin typeface="Trebuchet MS" panose="020B0603020202020204" pitchFamily="34" charset="0"/>
                      </a:endParaRPr>
                    </a:p>
                  </a:txBody>
                  <a:tcPr marL="9525" marR="9525" marT="9525" marB="0">
                    <a:solidFill>
                      <a:schemeClr val="accent6">
                        <a:lumMod val="60000"/>
                        <a:lumOff val="40000"/>
                      </a:schemeClr>
                    </a:solidFill>
                  </a:tcPr>
                </a:tc>
                <a:tc>
                  <a:txBody>
                    <a:bodyPr/>
                    <a:lstStyle/>
                    <a:p>
                      <a:pPr algn="ctr" fontAlgn="t"/>
                      <a:r>
                        <a:rPr lang="en-IN" sz="2000" u="none" strike="noStrike" dirty="0">
                          <a:effectLst/>
                          <a:latin typeface="Trebuchet MS" panose="020B0603020202020204" pitchFamily="34" charset="0"/>
                        </a:rPr>
                        <a:t>X</a:t>
                      </a:r>
                      <a:endParaRPr lang="en-IN" sz="2000" b="0" i="0" u="none" strike="noStrike" dirty="0">
                        <a:solidFill>
                          <a:srgbClr val="000000"/>
                        </a:solidFill>
                        <a:effectLst/>
                        <a:latin typeface="Trebuchet MS" panose="020B0603020202020204" pitchFamily="34" charset="0"/>
                      </a:endParaRPr>
                    </a:p>
                  </a:txBody>
                  <a:tcPr marL="9525" marR="9525" marT="9525" marB="0"/>
                </a:tc>
              </a:tr>
              <a:tr h="393383">
                <a:tc>
                  <a:txBody>
                    <a:bodyPr/>
                    <a:lstStyle/>
                    <a:p>
                      <a:endParaRPr lang="en-IN" sz="2000" dirty="0">
                        <a:latin typeface="Trebuchet MS" panose="020B0603020202020204" pitchFamily="34" charset="0"/>
                      </a:endParaRPr>
                    </a:p>
                  </a:txBody>
                  <a:tcPr marL="9525" marR="9525" marT="9525" marB="0"/>
                </a:tc>
                <a:tc>
                  <a:txBody>
                    <a:bodyPr/>
                    <a:lstStyle/>
                    <a:p>
                      <a:pPr algn="l" fontAlgn="t"/>
                      <a:r>
                        <a:rPr lang="en-IN" sz="2000" u="none" strike="noStrike">
                          <a:effectLst/>
                          <a:latin typeface="Trebuchet MS" panose="020B0603020202020204" pitchFamily="34" charset="0"/>
                        </a:rPr>
                        <a:t>Practice of alternative medicine</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a:effectLst/>
                          <a:latin typeface="Trebuchet MS" panose="020B0603020202020204" pitchFamily="34" charset="0"/>
                        </a:rPr>
                        <a:t>18019</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a:effectLst/>
                          <a:latin typeface="Trebuchet MS" panose="020B0603020202020204" pitchFamily="34" charset="0"/>
                        </a:rPr>
                        <a:t>X</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dirty="0">
                          <a:effectLst/>
                          <a:latin typeface="Trebuchet MS" panose="020B0603020202020204" pitchFamily="34" charset="0"/>
                        </a:rPr>
                        <a:t>√</a:t>
                      </a:r>
                      <a:endParaRPr lang="en-IN" sz="2000" b="0" i="0" u="none" strike="noStrike" dirty="0">
                        <a:solidFill>
                          <a:srgbClr val="000000"/>
                        </a:solidFill>
                        <a:effectLst/>
                        <a:latin typeface="Trebuchet MS" panose="020B0603020202020204" pitchFamily="34" charset="0"/>
                      </a:endParaRPr>
                    </a:p>
                  </a:txBody>
                  <a:tcPr marL="9525" marR="9525" marT="9525" marB="0">
                    <a:solidFill>
                      <a:schemeClr val="accent6">
                        <a:lumMod val="60000"/>
                        <a:lumOff val="40000"/>
                      </a:schemeClr>
                    </a:solidFill>
                  </a:tcPr>
                </a:tc>
                <a:tc>
                  <a:txBody>
                    <a:bodyPr/>
                    <a:lstStyle/>
                    <a:p>
                      <a:pPr algn="ctr" fontAlgn="t"/>
                      <a:r>
                        <a:rPr lang="en-IN" sz="2000" u="none" strike="noStrike" dirty="0">
                          <a:effectLst/>
                          <a:latin typeface="Trebuchet MS" panose="020B0603020202020204" pitchFamily="34" charset="0"/>
                        </a:rPr>
                        <a:t>X</a:t>
                      </a:r>
                      <a:endParaRPr lang="en-IN" sz="2000" b="0" i="0" u="none" strike="noStrike" dirty="0">
                        <a:solidFill>
                          <a:srgbClr val="000000"/>
                        </a:solidFill>
                        <a:effectLst/>
                        <a:latin typeface="Trebuchet MS" panose="020B0603020202020204" pitchFamily="34" charset="0"/>
                      </a:endParaRPr>
                    </a:p>
                  </a:txBody>
                  <a:tcPr marL="9525" marR="9525" marT="9525" marB="0"/>
                </a:tc>
              </a:tr>
              <a:tr h="393383">
                <a:tc>
                  <a:txBody>
                    <a:bodyPr/>
                    <a:lstStyle/>
                    <a:p>
                      <a:endParaRPr lang="en-IN" sz="2000" dirty="0">
                        <a:latin typeface="Trebuchet MS" panose="020B0603020202020204" pitchFamily="34" charset="0"/>
                      </a:endParaRPr>
                    </a:p>
                  </a:txBody>
                  <a:tcPr marL="9525" marR="9525" marT="9525" marB="0"/>
                </a:tc>
                <a:tc>
                  <a:txBody>
                    <a:bodyPr/>
                    <a:lstStyle/>
                    <a:p>
                      <a:pPr algn="l" fontAlgn="t"/>
                      <a:r>
                        <a:rPr lang="en-IN" sz="2000" u="none" strike="noStrike" dirty="0">
                          <a:effectLst/>
                          <a:latin typeface="Trebuchet MS" panose="020B0603020202020204" pitchFamily="34" charset="0"/>
                        </a:rPr>
                        <a:t>Other healthcare services</a:t>
                      </a:r>
                      <a:endParaRPr lang="en-IN" sz="2000" b="0" i="0" u="none" strike="noStrike" dirty="0">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dirty="0">
                          <a:effectLst/>
                          <a:latin typeface="Trebuchet MS" panose="020B0603020202020204" pitchFamily="34" charset="0"/>
                        </a:rPr>
                        <a:t>18020</a:t>
                      </a:r>
                      <a:endParaRPr lang="en-IN" sz="2000" b="0" i="0" u="none" strike="noStrike" dirty="0">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dirty="0">
                          <a:effectLst/>
                          <a:latin typeface="Trebuchet MS" panose="020B0603020202020204" pitchFamily="34" charset="0"/>
                        </a:rPr>
                        <a:t>X</a:t>
                      </a:r>
                      <a:endParaRPr lang="en-IN" sz="2000" b="0" i="0" u="none" strike="noStrike" dirty="0">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dirty="0">
                          <a:effectLst/>
                          <a:latin typeface="Trebuchet MS" panose="020B0603020202020204" pitchFamily="34" charset="0"/>
                        </a:rPr>
                        <a:t>√</a:t>
                      </a:r>
                      <a:endParaRPr lang="en-IN" sz="2000" b="0" i="0" u="none" strike="noStrike" dirty="0">
                        <a:solidFill>
                          <a:srgbClr val="000000"/>
                        </a:solidFill>
                        <a:effectLst/>
                        <a:latin typeface="Trebuchet MS" panose="020B0603020202020204" pitchFamily="34" charset="0"/>
                      </a:endParaRPr>
                    </a:p>
                  </a:txBody>
                  <a:tcPr marL="9525" marR="9525" marT="9525" marB="0">
                    <a:solidFill>
                      <a:schemeClr val="accent6">
                        <a:lumMod val="60000"/>
                        <a:lumOff val="40000"/>
                      </a:schemeClr>
                    </a:solidFill>
                  </a:tcPr>
                </a:tc>
                <a:tc>
                  <a:txBody>
                    <a:bodyPr/>
                    <a:lstStyle/>
                    <a:p>
                      <a:pPr algn="ctr" fontAlgn="t"/>
                      <a:r>
                        <a:rPr lang="en-IN" sz="2000" u="none" strike="noStrike" dirty="0">
                          <a:effectLst/>
                          <a:latin typeface="Trebuchet MS" panose="020B0603020202020204" pitchFamily="34" charset="0"/>
                        </a:rPr>
                        <a:t>X</a:t>
                      </a:r>
                      <a:endParaRPr lang="en-IN" sz="2000" b="0" i="0" u="none" strike="noStrike" dirty="0">
                        <a:solidFill>
                          <a:srgbClr val="000000"/>
                        </a:solidFill>
                        <a:effectLst/>
                        <a:latin typeface="Trebuchet MS" panose="020B0603020202020204" pitchFamily="34" charset="0"/>
                      </a:endParaRPr>
                    </a:p>
                  </a:txBody>
                  <a:tcPr marL="9525" marR="9525" marT="9525" marB="0"/>
                </a:tc>
              </a:tr>
            </a:tbl>
          </a:graphicData>
        </a:graphic>
      </p:graphicFrame>
    </p:spTree>
    <p:extLst>
      <p:ext uri="{BB962C8B-B14F-4D97-AF65-F5344CB8AC3E}">
        <p14:creationId xmlns:p14="http://schemas.microsoft.com/office/powerpoint/2010/main" val="2711355375"/>
      </p:ext>
    </p:extLst>
  </p:cSld>
  <p:clrMapOvr>
    <a:masterClrMapping/>
  </p:clrMapOvr>
  <p:transition spd="med">
    <p:pull dir="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3600" dirty="0"/>
              <a:t>Profession specified u/s. 44AA(1) Vs Code prescribed – </a:t>
            </a:r>
            <a:r>
              <a:rPr lang="en-IN" sz="3600" dirty="0" smtClean="0"/>
              <a:t>Accountancy, Consultancy</a:t>
            </a:r>
            <a:endParaRPr lang="en-IN" sz="3600" dirty="0"/>
          </a:p>
        </p:txBody>
      </p:sp>
      <p:graphicFrame>
        <p:nvGraphicFramePr>
          <p:cNvPr id="4" name="Content Placeholder 3"/>
          <p:cNvGraphicFramePr>
            <a:graphicFrameLocks noGrp="1"/>
          </p:cNvGraphicFramePr>
          <p:nvPr>
            <p:ph idx="1"/>
            <p:extLst/>
          </p:nvPr>
        </p:nvGraphicFramePr>
        <p:xfrm>
          <a:off x="958216" y="1804989"/>
          <a:ext cx="10275568" cy="4521801"/>
        </p:xfrm>
        <a:graphic>
          <a:graphicData uri="http://schemas.openxmlformats.org/drawingml/2006/table">
            <a:tbl>
              <a:tblPr>
                <a:tableStyleId>{5C22544A-7EE6-4342-B048-85BDC9FD1C3A}</a:tableStyleId>
              </a:tblPr>
              <a:tblGrid>
                <a:gridCol w="2343150"/>
                <a:gridCol w="4128134"/>
                <a:gridCol w="1303020"/>
                <a:gridCol w="822960"/>
                <a:gridCol w="905221"/>
                <a:gridCol w="773083"/>
              </a:tblGrid>
              <a:tr h="467582">
                <a:tc>
                  <a:txBody>
                    <a:bodyPr/>
                    <a:lstStyle/>
                    <a:p>
                      <a:pPr algn="ctr" fontAlgn="t"/>
                      <a:r>
                        <a:rPr lang="en-IN" sz="2000" u="none" strike="noStrike" dirty="0">
                          <a:effectLst/>
                          <a:latin typeface="Trebuchet MS" panose="020B0603020202020204" pitchFamily="34" charset="0"/>
                        </a:rPr>
                        <a:t>Sector</a:t>
                      </a:r>
                      <a:endParaRPr lang="en-IN" sz="2000" b="1" i="0" u="none" strike="noStrike" dirty="0">
                        <a:solidFill>
                          <a:srgbClr val="000000"/>
                        </a:solidFill>
                        <a:effectLst/>
                        <a:latin typeface="Trebuchet MS" panose="020B0603020202020204" pitchFamily="34" charset="0"/>
                      </a:endParaRPr>
                    </a:p>
                  </a:txBody>
                  <a:tcPr marL="9525" marR="9525" marT="9525" marB="0">
                    <a:solidFill>
                      <a:schemeClr val="accent4">
                        <a:lumMod val="40000"/>
                        <a:lumOff val="60000"/>
                      </a:schemeClr>
                    </a:solidFill>
                  </a:tcPr>
                </a:tc>
                <a:tc>
                  <a:txBody>
                    <a:bodyPr/>
                    <a:lstStyle/>
                    <a:p>
                      <a:pPr algn="l" fontAlgn="t"/>
                      <a:r>
                        <a:rPr lang="en-IN" sz="2000" u="none" strike="noStrike" dirty="0">
                          <a:effectLst/>
                          <a:latin typeface="Trebuchet MS" panose="020B0603020202020204" pitchFamily="34" charset="0"/>
                        </a:rPr>
                        <a:t>Sub-Sector</a:t>
                      </a:r>
                      <a:endParaRPr lang="en-IN" sz="2000" b="1" i="0" u="none" strike="noStrike" dirty="0">
                        <a:solidFill>
                          <a:srgbClr val="000000"/>
                        </a:solidFill>
                        <a:effectLst/>
                        <a:latin typeface="Trebuchet MS" panose="020B0603020202020204" pitchFamily="34" charset="0"/>
                      </a:endParaRPr>
                    </a:p>
                  </a:txBody>
                  <a:tcPr marL="9525" marR="9525" marT="9525" marB="0">
                    <a:solidFill>
                      <a:schemeClr val="accent4">
                        <a:lumMod val="40000"/>
                        <a:lumOff val="60000"/>
                      </a:schemeClr>
                    </a:solidFill>
                  </a:tcPr>
                </a:tc>
                <a:tc>
                  <a:txBody>
                    <a:bodyPr/>
                    <a:lstStyle/>
                    <a:p>
                      <a:pPr algn="ctr" fontAlgn="t"/>
                      <a:r>
                        <a:rPr lang="en-IN" sz="2000" u="none" strike="noStrike" dirty="0">
                          <a:effectLst/>
                          <a:latin typeface="Trebuchet MS" panose="020B0603020202020204" pitchFamily="34" charset="0"/>
                        </a:rPr>
                        <a:t>Code</a:t>
                      </a:r>
                      <a:endParaRPr lang="en-IN" sz="2000" b="1" i="0" u="none" strike="noStrike" dirty="0">
                        <a:solidFill>
                          <a:srgbClr val="000000"/>
                        </a:solidFill>
                        <a:effectLst/>
                        <a:latin typeface="Trebuchet MS" panose="020B0603020202020204" pitchFamily="34" charset="0"/>
                      </a:endParaRPr>
                    </a:p>
                  </a:txBody>
                  <a:tcPr marL="9525" marR="9525" marT="9525" marB="0">
                    <a:solidFill>
                      <a:schemeClr val="accent4">
                        <a:lumMod val="40000"/>
                        <a:lumOff val="60000"/>
                      </a:schemeClr>
                    </a:solidFill>
                  </a:tcPr>
                </a:tc>
                <a:tc>
                  <a:txBody>
                    <a:bodyPr/>
                    <a:lstStyle/>
                    <a:p>
                      <a:pPr algn="ctr" fontAlgn="t"/>
                      <a:r>
                        <a:rPr lang="en-IN" sz="2000" u="none" strike="noStrike" dirty="0">
                          <a:effectLst/>
                          <a:latin typeface="Trebuchet MS" panose="020B0603020202020204" pitchFamily="34" charset="0"/>
                        </a:rPr>
                        <a:t>44AD</a:t>
                      </a:r>
                      <a:endParaRPr lang="en-IN" sz="2000" b="1" i="0" u="none" strike="noStrike" dirty="0">
                        <a:solidFill>
                          <a:srgbClr val="000000"/>
                        </a:solidFill>
                        <a:effectLst/>
                        <a:latin typeface="Trebuchet MS" panose="020B0603020202020204" pitchFamily="34" charset="0"/>
                      </a:endParaRPr>
                    </a:p>
                  </a:txBody>
                  <a:tcPr marL="9525" marR="9525" marT="9525" marB="0">
                    <a:solidFill>
                      <a:schemeClr val="accent4">
                        <a:lumMod val="40000"/>
                        <a:lumOff val="60000"/>
                      </a:schemeClr>
                    </a:solidFill>
                  </a:tcPr>
                </a:tc>
                <a:tc>
                  <a:txBody>
                    <a:bodyPr/>
                    <a:lstStyle/>
                    <a:p>
                      <a:pPr algn="ctr" fontAlgn="t"/>
                      <a:r>
                        <a:rPr lang="en-IN" sz="2000" u="none" strike="noStrike" dirty="0">
                          <a:effectLst/>
                          <a:latin typeface="Trebuchet MS" panose="020B0603020202020204" pitchFamily="34" charset="0"/>
                        </a:rPr>
                        <a:t>44ADA</a:t>
                      </a:r>
                      <a:endParaRPr lang="en-IN" sz="2000" b="1" i="0" u="none" strike="noStrike" dirty="0">
                        <a:solidFill>
                          <a:srgbClr val="000000"/>
                        </a:solidFill>
                        <a:effectLst/>
                        <a:latin typeface="Trebuchet MS" panose="020B0603020202020204" pitchFamily="34" charset="0"/>
                      </a:endParaRPr>
                    </a:p>
                  </a:txBody>
                  <a:tcPr marL="9525" marR="9525" marT="9525" marB="0">
                    <a:solidFill>
                      <a:schemeClr val="accent4">
                        <a:lumMod val="40000"/>
                        <a:lumOff val="60000"/>
                      </a:schemeClr>
                    </a:solidFill>
                  </a:tcPr>
                </a:tc>
                <a:tc>
                  <a:txBody>
                    <a:bodyPr/>
                    <a:lstStyle/>
                    <a:p>
                      <a:pPr algn="ctr" fontAlgn="t"/>
                      <a:r>
                        <a:rPr lang="en-IN" sz="2000" u="none" strike="noStrike" dirty="0">
                          <a:effectLst/>
                          <a:latin typeface="Trebuchet MS" panose="020B0603020202020204" pitchFamily="34" charset="0"/>
                        </a:rPr>
                        <a:t>44AE</a:t>
                      </a:r>
                      <a:endParaRPr lang="en-IN" sz="2000" b="1" i="0" u="none" strike="noStrike" dirty="0">
                        <a:solidFill>
                          <a:srgbClr val="000000"/>
                        </a:solidFill>
                        <a:effectLst/>
                        <a:latin typeface="Trebuchet MS" panose="020B0603020202020204" pitchFamily="34" charset="0"/>
                      </a:endParaRPr>
                    </a:p>
                  </a:txBody>
                  <a:tcPr marL="9525" marR="9525" marT="9525" marB="0">
                    <a:solidFill>
                      <a:schemeClr val="accent4">
                        <a:lumMod val="40000"/>
                        <a:lumOff val="60000"/>
                      </a:schemeClr>
                    </a:solidFill>
                  </a:tcPr>
                </a:tc>
              </a:tr>
              <a:tr h="767809">
                <a:tc>
                  <a:txBody>
                    <a:bodyPr/>
                    <a:lstStyle/>
                    <a:p>
                      <a:pPr algn="l" fontAlgn="t"/>
                      <a:r>
                        <a:rPr lang="en-IN" sz="2000" u="none" strike="noStrike" dirty="0">
                          <a:effectLst/>
                          <a:latin typeface="Trebuchet MS" panose="020B0603020202020204" pitchFamily="34" charset="0"/>
                        </a:rPr>
                        <a:t>PROFESSIONS</a:t>
                      </a:r>
                      <a:endParaRPr lang="en-IN" sz="2000" b="0" i="0" u="none" strike="noStrike" dirty="0">
                        <a:solidFill>
                          <a:srgbClr val="000000"/>
                        </a:solidFill>
                        <a:effectLst/>
                        <a:latin typeface="Trebuchet MS" panose="020B0603020202020204" pitchFamily="34" charset="0"/>
                      </a:endParaRPr>
                    </a:p>
                  </a:txBody>
                  <a:tcPr marL="9525" marR="9525" marT="9525" marB="0"/>
                </a:tc>
                <a:tc>
                  <a:txBody>
                    <a:bodyPr/>
                    <a:lstStyle/>
                    <a:p>
                      <a:pPr algn="l" fontAlgn="t"/>
                      <a:r>
                        <a:rPr lang="en-IN" sz="2000" u="none" strike="noStrike" dirty="0">
                          <a:effectLst/>
                          <a:latin typeface="Trebuchet MS" panose="020B0603020202020204" pitchFamily="34" charset="0"/>
                        </a:rPr>
                        <a:t>Accounting, book-keeping and auditing profession</a:t>
                      </a:r>
                      <a:endParaRPr lang="en-IN" sz="2000" b="0" i="0" u="none" strike="noStrike" dirty="0">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dirty="0">
                          <a:effectLst/>
                          <a:latin typeface="Trebuchet MS" panose="020B0603020202020204" pitchFamily="34" charset="0"/>
                        </a:rPr>
                        <a:t>16002</a:t>
                      </a:r>
                      <a:endParaRPr lang="en-IN" sz="2000" b="0" i="0" u="none" strike="noStrike" dirty="0">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a:effectLst/>
                          <a:latin typeface="Trebuchet MS" panose="020B0603020202020204" pitchFamily="34" charset="0"/>
                        </a:rPr>
                        <a:t>X</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dirty="0">
                          <a:effectLst/>
                          <a:latin typeface="Trebuchet MS" panose="020B0603020202020204" pitchFamily="34" charset="0"/>
                        </a:rPr>
                        <a:t>√</a:t>
                      </a:r>
                      <a:endParaRPr lang="en-IN" sz="2000" b="0" i="0" u="none" strike="noStrike" dirty="0">
                        <a:solidFill>
                          <a:srgbClr val="000000"/>
                        </a:solidFill>
                        <a:effectLst/>
                        <a:latin typeface="Trebuchet MS" panose="020B0603020202020204" pitchFamily="34" charset="0"/>
                      </a:endParaRPr>
                    </a:p>
                  </a:txBody>
                  <a:tcPr marL="9525" marR="9525" marT="9525" marB="0">
                    <a:solidFill>
                      <a:schemeClr val="accent6">
                        <a:lumMod val="60000"/>
                        <a:lumOff val="40000"/>
                      </a:schemeClr>
                    </a:solidFill>
                  </a:tcPr>
                </a:tc>
                <a:tc>
                  <a:txBody>
                    <a:bodyPr/>
                    <a:lstStyle/>
                    <a:p>
                      <a:pPr algn="ctr" fontAlgn="t"/>
                      <a:r>
                        <a:rPr lang="en-IN" sz="2000" u="none" strike="noStrike" dirty="0">
                          <a:effectLst/>
                          <a:latin typeface="Trebuchet MS" panose="020B0603020202020204" pitchFamily="34" charset="0"/>
                        </a:rPr>
                        <a:t>X</a:t>
                      </a:r>
                      <a:endParaRPr lang="en-IN" sz="2000" b="0" i="0" u="none" strike="noStrike" dirty="0">
                        <a:solidFill>
                          <a:srgbClr val="000000"/>
                        </a:solidFill>
                        <a:effectLst/>
                        <a:latin typeface="Trebuchet MS" panose="020B0603020202020204" pitchFamily="34" charset="0"/>
                      </a:endParaRPr>
                    </a:p>
                  </a:txBody>
                  <a:tcPr marL="9525" marR="9525" marT="9525" marB="0"/>
                </a:tc>
              </a:tr>
              <a:tr h="358425">
                <a:tc>
                  <a:txBody>
                    <a:bodyPr/>
                    <a:lstStyle/>
                    <a:p>
                      <a:endParaRPr lang="en-IN" dirty="0">
                        <a:latin typeface="Trebuchet MS" panose="020B0603020202020204" pitchFamily="34" charset="0"/>
                      </a:endParaRPr>
                    </a:p>
                  </a:txBody>
                  <a:tcPr marL="9525" marR="9525" marT="9525" marB="0"/>
                </a:tc>
                <a:tc>
                  <a:txBody>
                    <a:bodyPr/>
                    <a:lstStyle/>
                    <a:p>
                      <a:pPr algn="l" fontAlgn="t"/>
                      <a:r>
                        <a:rPr lang="en-IN" sz="2000" u="none" strike="noStrike">
                          <a:effectLst/>
                          <a:latin typeface="Trebuchet MS" panose="020B0603020202020204" pitchFamily="34" charset="0"/>
                        </a:rPr>
                        <a:t>Tax consultancy</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dirty="0">
                          <a:effectLst/>
                          <a:latin typeface="Trebuchet MS" panose="020B0603020202020204" pitchFamily="34" charset="0"/>
                        </a:rPr>
                        <a:t>16003</a:t>
                      </a:r>
                      <a:endParaRPr lang="en-IN" sz="2000" b="0" i="0" u="none" strike="noStrike" dirty="0">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dirty="0">
                          <a:effectLst/>
                          <a:latin typeface="Trebuchet MS" panose="020B0603020202020204" pitchFamily="34" charset="0"/>
                        </a:rPr>
                        <a:t>X</a:t>
                      </a:r>
                      <a:endParaRPr lang="en-IN" sz="2000" b="0" i="0" u="none" strike="noStrike" dirty="0">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dirty="0">
                          <a:effectLst/>
                          <a:latin typeface="Trebuchet MS" panose="020B0603020202020204" pitchFamily="34" charset="0"/>
                        </a:rPr>
                        <a:t>√</a:t>
                      </a:r>
                      <a:endParaRPr lang="en-IN" sz="2000" b="0" i="0" u="none" strike="noStrike" dirty="0">
                        <a:solidFill>
                          <a:srgbClr val="000000"/>
                        </a:solidFill>
                        <a:effectLst/>
                        <a:latin typeface="Trebuchet MS" panose="020B0603020202020204" pitchFamily="34" charset="0"/>
                      </a:endParaRPr>
                    </a:p>
                  </a:txBody>
                  <a:tcPr marL="9525" marR="9525" marT="9525" marB="0">
                    <a:solidFill>
                      <a:schemeClr val="accent6">
                        <a:lumMod val="60000"/>
                        <a:lumOff val="40000"/>
                      </a:schemeClr>
                    </a:solidFill>
                  </a:tcPr>
                </a:tc>
                <a:tc>
                  <a:txBody>
                    <a:bodyPr/>
                    <a:lstStyle/>
                    <a:p>
                      <a:pPr algn="ctr" fontAlgn="t"/>
                      <a:r>
                        <a:rPr lang="en-IN" sz="2000" u="none" strike="noStrike" dirty="0">
                          <a:effectLst/>
                          <a:latin typeface="Trebuchet MS" panose="020B0603020202020204" pitchFamily="34" charset="0"/>
                        </a:rPr>
                        <a:t>X</a:t>
                      </a:r>
                      <a:endParaRPr lang="en-IN" sz="2000" b="0" i="0" u="none" strike="noStrike" dirty="0">
                        <a:solidFill>
                          <a:srgbClr val="000000"/>
                        </a:solidFill>
                        <a:effectLst/>
                        <a:latin typeface="Trebuchet MS" panose="020B0603020202020204" pitchFamily="34" charset="0"/>
                      </a:endParaRPr>
                    </a:p>
                  </a:txBody>
                  <a:tcPr marL="9525" marR="9525" marT="9525" marB="0"/>
                </a:tc>
              </a:tr>
              <a:tr h="434340">
                <a:tc>
                  <a:txBody>
                    <a:bodyPr/>
                    <a:lstStyle/>
                    <a:p>
                      <a:endParaRPr lang="en-IN" dirty="0">
                        <a:latin typeface="Trebuchet MS" panose="020B0603020202020204" pitchFamily="34" charset="0"/>
                      </a:endParaRPr>
                    </a:p>
                  </a:txBody>
                  <a:tcPr marL="9525" marR="9525" marT="9525" marB="0"/>
                </a:tc>
                <a:tc>
                  <a:txBody>
                    <a:bodyPr/>
                    <a:lstStyle/>
                    <a:p>
                      <a:pPr algn="l" fontAlgn="t"/>
                      <a:r>
                        <a:rPr lang="en-IN" sz="2000" u="none" strike="noStrike" dirty="0">
                          <a:effectLst/>
                          <a:latin typeface="Trebuchet MS" panose="020B0603020202020204" pitchFamily="34" charset="0"/>
                        </a:rPr>
                        <a:t>Fashion designing</a:t>
                      </a:r>
                      <a:endParaRPr lang="en-IN" sz="2000" b="0" i="0" u="none" strike="noStrike" dirty="0">
                        <a:solidFill>
                          <a:srgbClr val="000000"/>
                        </a:solidFill>
                        <a:effectLst/>
                        <a:latin typeface="Trebuchet MS" panose="020B0603020202020204" pitchFamily="34" charset="0"/>
                      </a:endParaRPr>
                    </a:p>
                  </a:txBody>
                  <a:tcPr marL="9525" marR="9525" marT="9525" marB="0">
                    <a:solidFill>
                      <a:srgbClr val="FFFF00"/>
                    </a:solidFill>
                  </a:tcPr>
                </a:tc>
                <a:tc>
                  <a:txBody>
                    <a:bodyPr/>
                    <a:lstStyle/>
                    <a:p>
                      <a:pPr algn="ctr" fontAlgn="t"/>
                      <a:r>
                        <a:rPr lang="en-IN" sz="2000" u="none" strike="noStrike">
                          <a:effectLst/>
                          <a:latin typeface="Trebuchet MS" panose="020B0603020202020204" pitchFamily="34" charset="0"/>
                        </a:rPr>
                        <a:t>16007</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a:effectLst/>
                          <a:latin typeface="Trebuchet MS" panose="020B0603020202020204" pitchFamily="34" charset="0"/>
                        </a:rPr>
                        <a:t>X</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dirty="0">
                          <a:effectLst/>
                          <a:latin typeface="Trebuchet MS" panose="020B0603020202020204" pitchFamily="34" charset="0"/>
                        </a:rPr>
                        <a:t>√</a:t>
                      </a:r>
                      <a:endParaRPr lang="en-IN" sz="2000" b="0" i="0" u="none" strike="noStrike" dirty="0">
                        <a:solidFill>
                          <a:srgbClr val="000000"/>
                        </a:solidFill>
                        <a:effectLst/>
                        <a:latin typeface="Trebuchet MS" panose="020B0603020202020204" pitchFamily="34" charset="0"/>
                      </a:endParaRPr>
                    </a:p>
                  </a:txBody>
                  <a:tcPr marL="9525" marR="9525" marT="9525" marB="0">
                    <a:solidFill>
                      <a:schemeClr val="accent6">
                        <a:lumMod val="60000"/>
                        <a:lumOff val="40000"/>
                      </a:schemeClr>
                    </a:solidFill>
                  </a:tcPr>
                </a:tc>
                <a:tc>
                  <a:txBody>
                    <a:bodyPr/>
                    <a:lstStyle/>
                    <a:p>
                      <a:pPr algn="ctr" fontAlgn="t"/>
                      <a:r>
                        <a:rPr lang="en-IN" sz="2000" u="none" strike="noStrike" dirty="0">
                          <a:effectLst/>
                          <a:latin typeface="Trebuchet MS" panose="020B0603020202020204" pitchFamily="34" charset="0"/>
                        </a:rPr>
                        <a:t>X</a:t>
                      </a:r>
                      <a:endParaRPr lang="en-IN" sz="2000" b="0" i="0" u="none" strike="noStrike" dirty="0">
                        <a:solidFill>
                          <a:srgbClr val="000000"/>
                        </a:solidFill>
                        <a:effectLst/>
                        <a:latin typeface="Trebuchet MS" panose="020B0603020202020204" pitchFamily="34" charset="0"/>
                      </a:endParaRPr>
                    </a:p>
                  </a:txBody>
                  <a:tcPr marL="9525" marR="9525" marT="9525" marB="0"/>
                </a:tc>
              </a:tr>
              <a:tr h="400050">
                <a:tc>
                  <a:txBody>
                    <a:bodyPr/>
                    <a:lstStyle/>
                    <a:p>
                      <a:endParaRPr lang="en-IN" dirty="0">
                        <a:latin typeface="Trebuchet MS" panose="020B0603020202020204" pitchFamily="34" charset="0"/>
                      </a:endParaRPr>
                    </a:p>
                  </a:txBody>
                  <a:tcPr marL="9525" marR="9525" marT="9525" marB="0"/>
                </a:tc>
                <a:tc>
                  <a:txBody>
                    <a:bodyPr/>
                    <a:lstStyle/>
                    <a:p>
                      <a:pPr algn="l" fontAlgn="t"/>
                      <a:r>
                        <a:rPr lang="en-IN" sz="2000" u="none" strike="noStrike" dirty="0">
                          <a:effectLst/>
                          <a:latin typeface="Trebuchet MS" panose="020B0603020202020204" pitchFamily="34" charset="0"/>
                        </a:rPr>
                        <a:t>Photography</a:t>
                      </a:r>
                      <a:endParaRPr lang="en-IN" sz="2000" b="0" i="0" u="none" strike="noStrike" dirty="0">
                        <a:solidFill>
                          <a:srgbClr val="000000"/>
                        </a:solidFill>
                        <a:effectLst/>
                        <a:latin typeface="Trebuchet MS" panose="020B0603020202020204" pitchFamily="34" charset="0"/>
                      </a:endParaRPr>
                    </a:p>
                  </a:txBody>
                  <a:tcPr marL="9525" marR="9525" marT="9525" marB="0">
                    <a:solidFill>
                      <a:srgbClr val="FFFF00"/>
                    </a:solidFill>
                  </a:tcPr>
                </a:tc>
                <a:tc>
                  <a:txBody>
                    <a:bodyPr/>
                    <a:lstStyle/>
                    <a:p>
                      <a:pPr algn="ctr" fontAlgn="t"/>
                      <a:r>
                        <a:rPr lang="en-IN" sz="2000" u="none" strike="noStrike">
                          <a:effectLst/>
                          <a:latin typeface="Trebuchet MS" panose="020B0603020202020204" pitchFamily="34" charset="0"/>
                        </a:rPr>
                        <a:t>16009</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a:effectLst/>
                          <a:latin typeface="Trebuchet MS" panose="020B0603020202020204" pitchFamily="34" charset="0"/>
                        </a:rPr>
                        <a:t>X</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dirty="0">
                          <a:effectLst/>
                          <a:latin typeface="Trebuchet MS" panose="020B0603020202020204" pitchFamily="34" charset="0"/>
                        </a:rPr>
                        <a:t>√</a:t>
                      </a:r>
                      <a:endParaRPr lang="en-IN" sz="2000" b="0" i="0" u="none" strike="noStrike" dirty="0">
                        <a:solidFill>
                          <a:srgbClr val="000000"/>
                        </a:solidFill>
                        <a:effectLst/>
                        <a:latin typeface="Trebuchet MS" panose="020B0603020202020204" pitchFamily="34" charset="0"/>
                      </a:endParaRPr>
                    </a:p>
                  </a:txBody>
                  <a:tcPr marL="9525" marR="9525" marT="9525" marB="0">
                    <a:solidFill>
                      <a:schemeClr val="accent6">
                        <a:lumMod val="60000"/>
                        <a:lumOff val="40000"/>
                      </a:schemeClr>
                    </a:solidFill>
                  </a:tcPr>
                </a:tc>
                <a:tc>
                  <a:txBody>
                    <a:bodyPr/>
                    <a:lstStyle/>
                    <a:p>
                      <a:pPr algn="ctr" fontAlgn="t"/>
                      <a:r>
                        <a:rPr lang="en-IN" sz="2000" u="none" strike="noStrike" dirty="0">
                          <a:effectLst/>
                          <a:latin typeface="Trebuchet MS" panose="020B0603020202020204" pitchFamily="34" charset="0"/>
                        </a:rPr>
                        <a:t>X</a:t>
                      </a:r>
                      <a:endParaRPr lang="en-IN" sz="2000" b="0" i="0" u="none" strike="noStrike" dirty="0">
                        <a:solidFill>
                          <a:srgbClr val="000000"/>
                        </a:solidFill>
                        <a:effectLst/>
                        <a:latin typeface="Trebuchet MS" panose="020B0603020202020204" pitchFamily="34" charset="0"/>
                      </a:endParaRPr>
                    </a:p>
                  </a:txBody>
                  <a:tcPr marL="9525" marR="9525" marT="9525" marB="0"/>
                </a:tc>
              </a:tr>
              <a:tr h="467582">
                <a:tc>
                  <a:txBody>
                    <a:bodyPr/>
                    <a:lstStyle/>
                    <a:p>
                      <a:endParaRPr lang="en-IN" dirty="0">
                        <a:latin typeface="Trebuchet MS" panose="020B0603020202020204" pitchFamily="34" charset="0"/>
                      </a:endParaRPr>
                    </a:p>
                  </a:txBody>
                  <a:tcPr marL="9525" marR="9525" marT="9525" marB="0"/>
                </a:tc>
                <a:tc>
                  <a:txBody>
                    <a:bodyPr/>
                    <a:lstStyle/>
                    <a:p>
                      <a:pPr algn="l" fontAlgn="t"/>
                      <a:r>
                        <a:rPr lang="en-IN" sz="2000" u="none" strike="noStrike" dirty="0">
                          <a:effectLst/>
                          <a:latin typeface="Trebuchet MS" panose="020B0603020202020204" pitchFamily="34" charset="0"/>
                        </a:rPr>
                        <a:t>Business and management consultancy activities</a:t>
                      </a:r>
                      <a:endParaRPr lang="en-IN" sz="2000" b="0" i="0" u="none" strike="noStrike" dirty="0">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a:effectLst/>
                          <a:latin typeface="Trebuchet MS" panose="020B0603020202020204" pitchFamily="34" charset="0"/>
                        </a:rPr>
                        <a:t>16013</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a:effectLst/>
                          <a:latin typeface="Trebuchet MS" panose="020B0603020202020204" pitchFamily="34" charset="0"/>
                        </a:rPr>
                        <a:t>X</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dirty="0">
                          <a:effectLst/>
                          <a:latin typeface="Trebuchet MS" panose="020B0603020202020204" pitchFamily="34" charset="0"/>
                        </a:rPr>
                        <a:t>√</a:t>
                      </a:r>
                      <a:endParaRPr lang="en-IN" sz="2000" b="0" i="0" u="none" strike="noStrike" dirty="0">
                        <a:solidFill>
                          <a:srgbClr val="000000"/>
                        </a:solidFill>
                        <a:effectLst/>
                        <a:latin typeface="Trebuchet MS" panose="020B0603020202020204" pitchFamily="34" charset="0"/>
                      </a:endParaRPr>
                    </a:p>
                  </a:txBody>
                  <a:tcPr marL="9525" marR="9525" marT="9525" marB="0">
                    <a:solidFill>
                      <a:schemeClr val="accent6">
                        <a:lumMod val="60000"/>
                        <a:lumOff val="40000"/>
                      </a:schemeClr>
                    </a:solidFill>
                  </a:tcPr>
                </a:tc>
                <a:tc>
                  <a:txBody>
                    <a:bodyPr/>
                    <a:lstStyle/>
                    <a:p>
                      <a:pPr algn="ctr" fontAlgn="t"/>
                      <a:r>
                        <a:rPr lang="en-IN" sz="2000" u="none" strike="noStrike" dirty="0">
                          <a:effectLst/>
                          <a:latin typeface="Trebuchet MS" panose="020B0603020202020204" pitchFamily="34" charset="0"/>
                        </a:rPr>
                        <a:t>X</a:t>
                      </a:r>
                      <a:endParaRPr lang="en-IN" sz="2000" b="0" i="0" u="none" strike="noStrike" dirty="0">
                        <a:solidFill>
                          <a:srgbClr val="000000"/>
                        </a:solidFill>
                        <a:effectLst/>
                        <a:latin typeface="Trebuchet MS" panose="020B0603020202020204" pitchFamily="34" charset="0"/>
                      </a:endParaRPr>
                    </a:p>
                  </a:txBody>
                  <a:tcPr marL="9525" marR="9525" marT="9525" marB="0"/>
                </a:tc>
              </a:tr>
              <a:tr h="467582">
                <a:tc>
                  <a:txBody>
                    <a:bodyPr/>
                    <a:lstStyle/>
                    <a:p>
                      <a:pPr algn="l" fontAlgn="t"/>
                      <a:r>
                        <a:rPr lang="en-IN" sz="2000" u="none" strike="noStrike" dirty="0">
                          <a:effectLst/>
                          <a:latin typeface="Trebuchet MS" panose="020B0603020202020204" pitchFamily="34" charset="0"/>
                        </a:rPr>
                        <a:t>CULTURE AND SPORT</a:t>
                      </a:r>
                      <a:endParaRPr lang="en-IN" sz="2000" b="0" i="0" u="none" strike="noStrike" dirty="0">
                        <a:solidFill>
                          <a:srgbClr val="000000"/>
                        </a:solidFill>
                        <a:effectLst/>
                        <a:latin typeface="Trebuchet MS" panose="020B0603020202020204" pitchFamily="34" charset="0"/>
                      </a:endParaRPr>
                    </a:p>
                  </a:txBody>
                  <a:tcPr marL="9525" marR="9525" marT="9525" marB="0"/>
                </a:tc>
                <a:tc>
                  <a:txBody>
                    <a:bodyPr/>
                    <a:lstStyle/>
                    <a:p>
                      <a:pPr algn="l" fontAlgn="t"/>
                      <a:r>
                        <a:rPr lang="en-IN" sz="2000" u="none" strike="noStrike" dirty="0">
                          <a:effectLst/>
                          <a:latin typeface="Trebuchet MS" panose="020B0603020202020204" pitchFamily="34" charset="0"/>
                        </a:rPr>
                        <a:t>Individual artists excluding authors</a:t>
                      </a:r>
                      <a:endParaRPr lang="en-IN" sz="2000" b="0" i="0" u="none" strike="noStrike" dirty="0">
                        <a:solidFill>
                          <a:srgbClr val="000000"/>
                        </a:solidFill>
                        <a:effectLst/>
                        <a:latin typeface="Trebuchet MS" panose="020B0603020202020204" pitchFamily="34" charset="0"/>
                      </a:endParaRPr>
                    </a:p>
                  </a:txBody>
                  <a:tcPr marL="9525" marR="9525" marT="9525" marB="0">
                    <a:solidFill>
                      <a:srgbClr val="FFFF00"/>
                    </a:solidFill>
                  </a:tcPr>
                </a:tc>
                <a:tc>
                  <a:txBody>
                    <a:bodyPr/>
                    <a:lstStyle/>
                    <a:p>
                      <a:pPr algn="ctr" fontAlgn="t"/>
                      <a:r>
                        <a:rPr lang="en-IN" sz="2000" u="none" strike="noStrike">
                          <a:effectLst/>
                          <a:latin typeface="Trebuchet MS" panose="020B0603020202020204" pitchFamily="34" charset="0"/>
                        </a:rPr>
                        <a:t>20010</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a:effectLst/>
                          <a:latin typeface="Trebuchet MS" panose="020B0603020202020204" pitchFamily="34" charset="0"/>
                        </a:rPr>
                        <a:t>X</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dirty="0">
                          <a:effectLst/>
                          <a:latin typeface="Trebuchet MS" panose="020B0603020202020204" pitchFamily="34" charset="0"/>
                        </a:rPr>
                        <a:t>√</a:t>
                      </a:r>
                      <a:endParaRPr lang="en-IN" sz="2000" b="0" i="0" u="none" strike="noStrike" dirty="0">
                        <a:solidFill>
                          <a:srgbClr val="000000"/>
                        </a:solidFill>
                        <a:effectLst/>
                        <a:latin typeface="Trebuchet MS" panose="020B0603020202020204" pitchFamily="34" charset="0"/>
                      </a:endParaRPr>
                    </a:p>
                  </a:txBody>
                  <a:tcPr marL="9525" marR="9525" marT="9525" marB="0">
                    <a:solidFill>
                      <a:schemeClr val="accent6">
                        <a:lumMod val="60000"/>
                        <a:lumOff val="40000"/>
                      </a:schemeClr>
                    </a:solidFill>
                  </a:tcPr>
                </a:tc>
                <a:tc>
                  <a:txBody>
                    <a:bodyPr/>
                    <a:lstStyle/>
                    <a:p>
                      <a:pPr algn="ctr" fontAlgn="t"/>
                      <a:r>
                        <a:rPr lang="en-IN" sz="2000" u="none" strike="noStrike" dirty="0">
                          <a:effectLst/>
                          <a:latin typeface="Trebuchet MS" panose="020B0603020202020204" pitchFamily="34" charset="0"/>
                        </a:rPr>
                        <a:t>X</a:t>
                      </a:r>
                      <a:endParaRPr lang="en-IN" sz="2000" b="0" i="0" u="none" strike="noStrike" dirty="0">
                        <a:solidFill>
                          <a:srgbClr val="000000"/>
                        </a:solidFill>
                        <a:effectLst/>
                        <a:latin typeface="Trebuchet MS" panose="020B0603020202020204" pitchFamily="34" charset="0"/>
                      </a:endParaRPr>
                    </a:p>
                  </a:txBody>
                  <a:tcPr marL="9525" marR="9525" marT="9525" marB="0"/>
                </a:tc>
              </a:tr>
              <a:tr h="387763">
                <a:tc>
                  <a:txBody>
                    <a:bodyPr/>
                    <a:lstStyle/>
                    <a:p>
                      <a:endParaRPr lang="en-IN" dirty="0">
                        <a:latin typeface="Trebuchet MS" panose="020B0603020202020204" pitchFamily="34" charset="0"/>
                      </a:endParaRPr>
                    </a:p>
                  </a:txBody>
                  <a:tcPr marL="9525" marR="9525" marT="9525" marB="0"/>
                </a:tc>
                <a:tc>
                  <a:txBody>
                    <a:bodyPr/>
                    <a:lstStyle/>
                    <a:p>
                      <a:pPr algn="l" fontAlgn="t"/>
                      <a:r>
                        <a:rPr lang="en-IN" sz="2000" u="none" strike="noStrike" dirty="0">
                          <a:effectLst/>
                          <a:latin typeface="Trebuchet MS" panose="020B0603020202020204" pitchFamily="34" charset="0"/>
                        </a:rPr>
                        <a:t>Literary activities</a:t>
                      </a:r>
                      <a:endParaRPr lang="en-IN" sz="2000" b="0" i="0" u="none" strike="noStrike" dirty="0">
                        <a:solidFill>
                          <a:srgbClr val="000000"/>
                        </a:solidFill>
                        <a:effectLst/>
                        <a:latin typeface="Trebuchet MS" panose="020B0603020202020204" pitchFamily="34" charset="0"/>
                      </a:endParaRPr>
                    </a:p>
                  </a:txBody>
                  <a:tcPr marL="9525" marR="9525" marT="9525" marB="0">
                    <a:solidFill>
                      <a:srgbClr val="FFFF00"/>
                    </a:solidFill>
                  </a:tcPr>
                </a:tc>
                <a:tc>
                  <a:txBody>
                    <a:bodyPr/>
                    <a:lstStyle/>
                    <a:p>
                      <a:pPr algn="ctr" fontAlgn="t"/>
                      <a:r>
                        <a:rPr lang="en-IN" sz="2000" u="none" strike="noStrike">
                          <a:effectLst/>
                          <a:latin typeface="Trebuchet MS" panose="020B0603020202020204" pitchFamily="34" charset="0"/>
                        </a:rPr>
                        <a:t>20011</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a:effectLst/>
                          <a:latin typeface="Trebuchet MS" panose="020B0603020202020204" pitchFamily="34" charset="0"/>
                        </a:rPr>
                        <a:t>X</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dirty="0">
                          <a:effectLst/>
                          <a:latin typeface="Trebuchet MS" panose="020B0603020202020204" pitchFamily="34" charset="0"/>
                        </a:rPr>
                        <a:t>√</a:t>
                      </a:r>
                      <a:endParaRPr lang="en-IN" sz="2000" b="0" i="0" u="none" strike="noStrike" dirty="0">
                        <a:solidFill>
                          <a:srgbClr val="000000"/>
                        </a:solidFill>
                        <a:effectLst/>
                        <a:latin typeface="Trebuchet MS" panose="020B0603020202020204" pitchFamily="34" charset="0"/>
                      </a:endParaRPr>
                    </a:p>
                  </a:txBody>
                  <a:tcPr marL="9525" marR="9525" marT="9525" marB="0">
                    <a:solidFill>
                      <a:schemeClr val="accent6">
                        <a:lumMod val="60000"/>
                        <a:lumOff val="40000"/>
                      </a:schemeClr>
                    </a:solidFill>
                  </a:tcPr>
                </a:tc>
                <a:tc>
                  <a:txBody>
                    <a:bodyPr/>
                    <a:lstStyle/>
                    <a:p>
                      <a:pPr algn="ctr" fontAlgn="t"/>
                      <a:r>
                        <a:rPr lang="en-IN" sz="2000" u="none" strike="noStrike" dirty="0">
                          <a:effectLst/>
                          <a:latin typeface="Trebuchet MS" panose="020B0603020202020204" pitchFamily="34" charset="0"/>
                        </a:rPr>
                        <a:t>X</a:t>
                      </a:r>
                      <a:endParaRPr lang="en-IN" sz="2000" b="0" i="0" u="none" strike="noStrike" dirty="0">
                        <a:solidFill>
                          <a:srgbClr val="000000"/>
                        </a:solidFill>
                        <a:effectLst/>
                        <a:latin typeface="Trebuchet MS" panose="020B0603020202020204" pitchFamily="34" charset="0"/>
                      </a:endParaRPr>
                    </a:p>
                  </a:txBody>
                  <a:tcPr marL="9525" marR="9525" marT="9525" marB="0"/>
                </a:tc>
              </a:tr>
              <a:tr h="467582">
                <a:tc>
                  <a:txBody>
                    <a:bodyPr/>
                    <a:lstStyle/>
                    <a:p>
                      <a:endParaRPr lang="en-IN" dirty="0">
                        <a:latin typeface="Trebuchet MS" panose="020B0603020202020204" pitchFamily="34" charset="0"/>
                      </a:endParaRPr>
                    </a:p>
                  </a:txBody>
                  <a:tcPr marL="9525" marR="9525" marT="9525" marB="0"/>
                </a:tc>
                <a:tc>
                  <a:txBody>
                    <a:bodyPr/>
                    <a:lstStyle/>
                    <a:p>
                      <a:pPr algn="l" fontAlgn="t"/>
                      <a:r>
                        <a:rPr lang="en-IN" sz="2000" u="none" strike="noStrike" dirty="0">
                          <a:effectLst/>
                          <a:latin typeface="Trebuchet MS" panose="020B0603020202020204" pitchFamily="34" charset="0"/>
                        </a:rPr>
                        <a:t>Other cultural activities </a:t>
                      </a:r>
                      <a:r>
                        <a:rPr lang="en-IN" sz="2000" u="none" strike="noStrike" dirty="0" err="1">
                          <a:effectLst/>
                          <a:latin typeface="Trebuchet MS" panose="020B0603020202020204" pitchFamily="34" charset="0"/>
                        </a:rPr>
                        <a:t>n.e.c</a:t>
                      </a:r>
                      <a:r>
                        <a:rPr lang="en-IN" sz="2000" u="none" strike="noStrike" dirty="0">
                          <a:effectLst/>
                          <a:latin typeface="Trebuchet MS" panose="020B0603020202020204" pitchFamily="34" charset="0"/>
                        </a:rPr>
                        <a:t>.</a:t>
                      </a:r>
                      <a:endParaRPr lang="en-IN" sz="2000" b="0" i="0" u="none" strike="noStrike" dirty="0">
                        <a:solidFill>
                          <a:srgbClr val="000000"/>
                        </a:solidFill>
                        <a:effectLst/>
                        <a:latin typeface="Trebuchet MS" panose="020B0603020202020204" pitchFamily="34" charset="0"/>
                      </a:endParaRPr>
                    </a:p>
                  </a:txBody>
                  <a:tcPr marL="9525" marR="9525" marT="9525" marB="0">
                    <a:solidFill>
                      <a:srgbClr val="FFFF00"/>
                    </a:solidFill>
                  </a:tcPr>
                </a:tc>
                <a:tc>
                  <a:txBody>
                    <a:bodyPr/>
                    <a:lstStyle/>
                    <a:p>
                      <a:pPr algn="ctr" fontAlgn="t"/>
                      <a:r>
                        <a:rPr lang="en-IN" sz="2000" u="none" strike="noStrike" dirty="0">
                          <a:effectLst/>
                          <a:latin typeface="Trebuchet MS" panose="020B0603020202020204" pitchFamily="34" charset="0"/>
                        </a:rPr>
                        <a:t>20012</a:t>
                      </a:r>
                      <a:endParaRPr lang="en-IN" sz="2000" b="0" i="0" u="none" strike="noStrike" dirty="0">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dirty="0">
                          <a:effectLst/>
                          <a:latin typeface="Trebuchet MS" panose="020B0603020202020204" pitchFamily="34" charset="0"/>
                        </a:rPr>
                        <a:t>X</a:t>
                      </a:r>
                      <a:endParaRPr lang="en-IN" sz="2000" b="0" i="0" u="none" strike="noStrike" dirty="0">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dirty="0">
                          <a:effectLst/>
                          <a:latin typeface="Trebuchet MS" panose="020B0603020202020204" pitchFamily="34" charset="0"/>
                        </a:rPr>
                        <a:t>√</a:t>
                      </a:r>
                      <a:endParaRPr lang="en-IN" sz="2000" b="0" i="0" u="none" strike="noStrike" dirty="0">
                        <a:solidFill>
                          <a:srgbClr val="000000"/>
                        </a:solidFill>
                        <a:effectLst/>
                        <a:latin typeface="Trebuchet MS" panose="020B0603020202020204" pitchFamily="34" charset="0"/>
                      </a:endParaRPr>
                    </a:p>
                  </a:txBody>
                  <a:tcPr marL="9525" marR="9525" marT="9525" marB="0">
                    <a:solidFill>
                      <a:schemeClr val="accent6">
                        <a:lumMod val="60000"/>
                        <a:lumOff val="40000"/>
                      </a:schemeClr>
                    </a:solidFill>
                  </a:tcPr>
                </a:tc>
                <a:tc>
                  <a:txBody>
                    <a:bodyPr/>
                    <a:lstStyle/>
                    <a:p>
                      <a:pPr algn="ctr" fontAlgn="t"/>
                      <a:r>
                        <a:rPr lang="en-IN" sz="2000" u="none" strike="noStrike" dirty="0">
                          <a:effectLst/>
                          <a:latin typeface="Trebuchet MS" panose="020B0603020202020204" pitchFamily="34" charset="0"/>
                        </a:rPr>
                        <a:t>X</a:t>
                      </a:r>
                      <a:endParaRPr lang="en-IN" sz="2000" b="0" i="0" u="none" strike="noStrike" dirty="0">
                        <a:solidFill>
                          <a:srgbClr val="000000"/>
                        </a:solidFill>
                        <a:effectLst/>
                        <a:latin typeface="Trebuchet MS" panose="020B0603020202020204" pitchFamily="34" charset="0"/>
                      </a:endParaRPr>
                    </a:p>
                  </a:txBody>
                  <a:tcPr marL="9525" marR="9525" marT="9525" marB="0"/>
                </a:tc>
              </a:tr>
            </a:tbl>
          </a:graphicData>
        </a:graphic>
      </p:graphicFrame>
    </p:spTree>
    <p:extLst>
      <p:ext uri="{BB962C8B-B14F-4D97-AF65-F5344CB8AC3E}">
        <p14:creationId xmlns:p14="http://schemas.microsoft.com/office/powerpoint/2010/main" val="739276619"/>
      </p:ext>
    </p:extLst>
  </p:cSld>
  <p:clrMapOvr>
    <a:masterClrMapping/>
  </p:clrMapOvr>
  <p:transition spd="med">
    <p:pull dir="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0515601" cy="1075055"/>
          </a:xfrm>
        </p:spPr>
        <p:txBody>
          <a:bodyPr>
            <a:normAutofit fontScale="90000"/>
          </a:bodyPr>
          <a:lstStyle/>
          <a:p>
            <a:r>
              <a:rPr lang="en-IN" dirty="0" smtClean="0"/>
              <a:t>Profession specified u/s. 44AA(1) Vs Code prescribed – Information technology </a:t>
            </a:r>
            <a:endParaRPr lang="en-IN" dirty="0"/>
          </a:p>
        </p:txBody>
      </p:sp>
      <p:graphicFrame>
        <p:nvGraphicFramePr>
          <p:cNvPr id="4" name="Content Placeholder 3"/>
          <p:cNvGraphicFramePr>
            <a:graphicFrameLocks noGrp="1"/>
          </p:cNvGraphicFramePr>
          <p:nvPr>
            <p:ph idx="1"/>
            <p:extLst/>
          </p:nvPr>
        </p:nvGraphicFramePr>
        <p:xfrm>
          <a:off x="807719" y="1440181"/>
          <a:ext cx="10347960" cy="4941483"/>
        </p:xfrm>
        <a:graphic>
          <a:graphicData uri="http://schemas.openxmlformats.org/drawingml/2006/table">
            <a:tbl>
              <a:tblPr>
                <a:tableStyleId>{5C22544A-7EE6-4342-B048-85BDC9FD1C3A}</a:tableStyleId>
              </a:tblPr>
              <a:tblGrid>
                <a:gridCol w="1750906"/>
                <a:gridCol w="4402245"/>
                <a:gridCol w="1085850"/>
                <a:gridCol w="1062990"/>
                <a:gridCol w="1154430"/>
                <a:gridCol w="891539"/>
              </a:tblGrid>
              <a:tr h="342814">
                <a:tc>
                  <a:txBody>
                    <a:bodyPr/>
                    <a:lstStyle/>
                    <a:p>
                      <a:pPr algn="ctr" fontAlgn="t"/>
                      <a:r>
                        <a:rPr lang="en-IN" sz="2000" u="none" strike="noStrike" dirty="0">
                          <a:effectLst/>
                          <a:latin typeface="Trebuchet MS" panose="020B0603020202020204" pitchFamily="34" charset="0"/>
                        </a:rPr>
                        <a:t>Sector</a:t>
                      </a:r>
                      <a:endParaRPr lang="en-IN" sz="2000" b="1" i="0" u="none" strike="noStrike" dirty="0">
                        <a:solidFill>
                          <a:srgbClr val="000000"/>
                        </a:solidFill>
                        <a:effectLst/>
                        <a:latin typeface="Trebuchet MS" panose="020B0603020202020204" pitchFamily="34" charset="0"/>
                      </a:endParaRPr>
                    </a:p>
                  </a:txBody>
                  <a:tcPr marL="9525" marR="9525" marT="9525" marB="0">
                    <a:solidFill>
                      <a:schemeClr val="accent4">
                        <a:lumMod val="20000"/>
                        <a:lumOff val="80000"/>
                      </a:schemeClr>
                    </a:solidFill>
                  </a:tcPr>
                </a:tc>
                <a:tc>
                  <a:txBody>
                    <a:bodyPr/>
                    <a:lstStyle/>
                    <a:p>
                      <a:pPr algn="ctr" fontAlgn="t"/>
                      <a:r>
                        <a:rPr lang="en-IN" sz="2000" u="none" strike="noStrike" dirty="0">
                          <a:effectLst/>
                          <a:latin typeface="Trebuchet MS" panose="020B0603020202020204" pitchFamily="34" charset="0"/>
                        </a:rPr>
                        <a:t>Sub-Sector</a:t>
                      </a:r>
                      <a:endParaRPr lang="en-IN" sz="2000" b="1" i="0" u="none" strike="noStrike" dirty="0">
                        <a:solidFill>
                          <a:srgbClr val="000000"/>
                        </a:solidFill>
                        <a:effectLst/>
                        <a:latin typeface="Trebuchet MS" panose="020B0603020202020204" pitchFamily="34" charset="0"/>
                      </a:endParaRPr>
                    </a:p>
                  </a:txBody>
                  <a:tcPr marL="9525" marR="9525" marT="9525" marB="0">
                    <a:solidFill>
                      <a:schemeClr val="accent4">
                        <a:lumMod val="20000"/>
                        <a:lumOff val="80000"/>
                      </a:schemeClr>
                    </a:solidFill>
                  </a:tcPr>
                </a:tc>
                <a:tc>
                  <a:txBody>
                    <a:bodyPr/>
                    <a:lstStyle/>
                    <a:p>
                      <a:pPr algn="ctr" fontAlgn="t"/>
                      <a:r>
                        <a:rPr lang="en-IN" sz="2000" u="none" strike="noStrike" dirty="0">
                          <a:effectLst/>
                          <a:latin typeface="Trebuchet MS" panose="020B0603020202020204" pitchFamily="34" charset="0"/>
                        </a:rPr>
                        <a:t>Code</a:t>
                      </a:r>
                      <a:endParaRPr lang="en-IN" sz="2000" b="1" i="0" u="none" strike="noStrike" dirty="0">
                        <a:solidFill>
                          <a:srgbClr val="000000"/>
                        </a:solidFill>
                        <a:effectLst/>
                        <a:latin typeface="Trebuchet MS" panose="020B0603020202020204" pitchFamily="34" charset="0"/>
                      </a:endParaRPr>
                    </a:p>
                  </a:txBody>
                  <a:tcPr marL="9525" marR="9525" marT="9525" marB="0">
                    <a:solidFill>
                      <a:schemeClr val="accent4">
                        <a:lumMod val="20000"/>
                        <a:lumOff val="80000"/>
                      </a:schemeClr>
                    </a:solidFill>
                  </a:tcPr>
                </a:tc>
                <a:tc>
                  <a:txBody>
                    <a:bodyPr/>
                    <a:lstStyle/>
                    <a:p>
                      <a:pPr algn="ctr" fontAlgn="t"/>
                      <a:r>
                        <a:rPr lang="en-IN" sz="2000" u="none" strike="noStrike" dirty="0">
                          <a:effectLst/>
                          <a:latin typeface="Trebuchet MS" panose="020B0603020202020204" pitchFamily="34" charset="0"/>
                        </a:rPr>
                        <a:t>44AD</a:t>
                      </a:r>
                      <a:endParaRPr lang="en-IN" sz="2000" b="1" i="0" u="none" strike="noStrike" dirty="0">
                        <a:solidFill>
                          <a:srgbClr val="000000"/>
                        </a:solidFill>
                        <a:effectLst/>
                        <a:latin typeface="Trebuchet MS" panose="020B0603020202020204" pitchFamily="34" charset="0"/>
                      </a:endParaRPr>
                    </a:p>
                  </a:txBody>
                  <a:tcPr marL="9525" marR="9525" marT="9525" marB="0">
                    <a:solidFill>
                      <a:schemeClr val="accent4">
                        <a:lumMod val="20000"/>
                        <a:lumOff val="80000"/>
                      </a:schemeClr>
                    </a:solidFill>
                  </a:tcPr>
                </a:tc>
                <a:tc>
                  <a:txBody>
                    <a:bodyPr/>
                    <a:lstStyle/>
                    <a:p>
                      <a:pPr algn="ctr" fontAlgn="t"/>
                      <a:r>
                        <a:rPr lang="en-IN" sz="2000" u="none" strike="noStrike" dirty="0">
                          <a:effectLst/>
                          <a:latin typeface="Trebuchet MS" panose="020B0603020202020204" pitchFamily="34" charset="0"/>
                        </a:rPr>
                        <a:t>44ADA</a:t>
                      </a:r>
                      <a:endParaRPr lang="en-IN" sz="2000" b="1" i="0" u="none" strike="noStrike" dirty="0">
                        <a:solidFill>
                          <a:srgbClr val="000000"/>
                        </a:solidFill>
                        <a:effectLst/>
                        <a:latin typeface="Trebuchet MS" panose="020B0603020202020204" pitchFamily="34" charset="0"/>
                      </a:endParaRPr>
                    </a:p>
                  </a:txBody>
                  <a:tcPr marL="9525" marR="9525" marT="9525" marB="0">
                    <a:solidFill>
                      <a:schemeClr val="accent4">
                        <a:lumMod val="20000"/>
                        <a:lumOff val="80000"/>
                      </a:schemeClr>
                    </a:solidFill>
                  </a:tcPr>
                </a:tc>
                <a:tc>
                  <a:txBody>
                    <a:bodyPr/>
                    <a:lstStyle/>
                    <a:p>
                      <a:pPr algn="ctr" fontAlgn="t"/>
                      <a:r>
                        <a:rPr lang="en-IN" sz="2000" u="none" strike="noStrike" dirty="0">
                          <a:effectLst/>
                          <a:latin typeface="Trebuchet MS" panose="020B0603020202020204" pitchFamily="34" charset="0"/>
                        </a:rPr>
                        <a:t>44AE</a:t>
                      </a:r>
                      <a:endParaRPr lang="en-IN" sz="2000" b="1" i="0" u="none" strike="noStrike" dirty="0">
                        <a:solidFill>
                          <a:srgbClr val="000000"/>
                        </a:solidFill>
                        <a:effectLst/>
                        <a:latin typeface="Trebuchet MS" panose="020B0603020202020204" pitchFamily="34" charset="0"/>
                      </a:endParaRPr>
                    </a:p>
                  </a:txBody>
                  <a:tcPr marL="9525" marR="9525" marT="9525" marB="0">
                    <a:solidFill>
                      <a:schemeClr val="accent4">
                        <a:lumMod val="20000"/>
                        <a:lumOff val="80000"/>
                      </a:schemeClr>
                    </a:solidFill>
                  </a:tcPr>
                </a:tc>
              </a:tr>
              <a:tr h="342814">
                <a:tc rowSpan="4">
                  <a:txBody>
                    <a:bodyPr/>
                    <a:lstStyle/>
                    <a:p>
                      <a:pPr algn="l" fontAlgn="t"/>
                      <a:r>
                        <a:rPr lang="en-IN" sz="2000" u="none" strike="noStrike" dirty="0">
                          <a:effectLst/>
                          <a:latin typeface="Trebuchet MS" panose="020B0603020202020204" pitchFamily="34" charset="0"/>
                        </a:rPr>
                        <a:t>COMPUTER AND </a:t>
                      </a:r>
                      <a:r>
                        <a:rPr lang="en-IN" sz="2000" u="none" strike="noStrike" dirty="0" smtClean="0">
                          <a:effectLst/>
                          <a:latin typeface="Trebuchet MS" panose="020B0603020202020204" pitchFamily="34" charset="0"/>
                        </a:rPr>
                        <a:t>RELATED</a:t>
                      </a:r>
                      <a:endParaRPr lang="en-IN" sz="2000" b="0" i="0" u="none" strike="noStrike" dirty="0">
                        <a:solidFill>
                          <a:srgbClr val="000000"/>
                        </a:solidFill>
                        <a:effectLst/>
                        <a:latin typeface="Trebuchet MS" panose="020B0603020202020204" pitchFamily="34" charset="0"/>
                      </a:endParaRPr>
                    </a:p>
                    <a:p>
                      <a:r>
                        <a:rPr lang="en-IN" sz="2000" u="none" strike="noStrike" dirty="0" smtClean="0">
                          <a:effectLst/>
                          <a:latin typeface="Trebuchet MS" panose="020B0603020202020204" pitchFamily="34" charset="0"/>
                        </a:rPr>
                        <a:t>SERVICES</a:t>
                      </a:r>
                      <a:endParaRPr lang="en-IN" sz="2000" dirty="0">
                        <a:latin typeface="Trebuchet MS" panose="020B0603020202020204" pitchFamily="34" charset="0"/>
                      </a:endParaRPr>
                    </a:p>
                  </a:txBody>
                  <a:tcPr marL="9525" marR="9525" marT="9525" marB="0"/>
                </a:tc>
                <a:tc>
                  <a:txBody>
                    <a:bodyPr/>
                    <a:lstStyle/>
                    <a:p>
                      <a:pPr algn="l" fontAlgn="t"/>
                      <a:r>
                        <a:rPr lang="en-IN" sz="2000" u="none" strike="noStrike">
                          <a:effectLst/>
                          <a:latin typeface="Trebuchet MS" panose="020B0603020202020204" pitchFamily="34" charset="0"/>
                        </a:rPr>
                        <a:t>Software development</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r" fontAlgn="t"/>
                      <a:r>
                        <a:rPr lang="en-IN" sz="2000" u="none" strike="noStrike">
                          <a:effectLst/>
                          <a:latin typeface="Trebuchet MS" panose="020B0603020202020204" pitchFamily="34" charset="0"/>
                        </a:rPr>
                        <a:t>14001</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dirty="0">
                          <a:effectLst/>
                          <a:latin typeface="Trebuchet MS" panose="020B0603020202020204" pitchFamily="34" charset="0"/>
                        </a:rPr>
                        <a:t>X</a:t>
                      </a:r>
                      <a:endParaRPr lang="en-IN" sz="2000" b="0" i="0" u="none" strike="noStrike" dirty="0">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dirty="0">
                          <a:effectLst/>
                          <a:latin typeface="Trebuchet MS" panose="020B0603020202020204" pitchFamily="34" charset="0"/>
                        </a:rPr>
                        <a:t>√</a:t>
                      </a:r>
                      <a:endParaRPr lang="en-IN" sz="2000" b="0" i="0" u="none" strike="noStrike" dirty="0">
                        <a:solidFill>
                          <a:srgbClr val="000000"/>
                        </a:solidFill>
                        <a:effectLst/>
                        <a:latin typeface="Trebuchet MS" panose="020B0603020202020204" pitchFamily="34" charset="0"/>
                      </a:endParaRPr>
                    </a:p>
                  </a:txBody>
                  <a:tcPr marL="9525" marR="9525" marT="9525" marB="0">
                    <a:solidFill>
                      <a:schemeClr val="accent6">
                        <a:lumMod val="60000"/>
                        <a:lumOff val="40000"/>
                      </a:schemeClr>
                    </a:solidFill>
                  </a:tcPr>
                </a:tc>
                <a:tc>
                  <a:txBody>
                    <a:bodyPr/>
                    <a:lstStyle/>
                    <a:p>
                      <a:pPr algn="ctr" fontAlgn="t"/>
                      <a:r>
                        <a:rPr lang="en-IN" sz="2000" u="none" strike="noStrike">
                          <a:effectLst/>
                          <a:latin typeface="Trebuchet MS" panose="020B0603020202020204" pitchFamily="34" charset="0"/>
                        </a:rPr>
                        <a:t>X</a:t>
                      </a:r>
                      <a:endParaRPr lang="en-IN" sz="2000" b="0" i="0" u="none" strike="noStrike">
                        <a:solidFill>
                          <a:srgbClr val="000000"/>
                        </a:solidFill>
                        <a:effectLst/>
                        <a:latin typeface="Trebuchet MS" panose="020B0603020202020204" pitchFamily="34" charset="0"/>
                      </a:endParaRPr>
                    </a:p>
                  </a:txBody>
                  <a:tcPr marL="9525" marR="9525" marT="9525" marB="0"/>
                </a:tc>
              </a:tr>
              <a:tr h="342814">
                <a:tc vMerge="1">
                  <a:txBody>
                    <a:bodyPr/>
                    <a:lstStyle/>
                    <a:p>
                      <a:pPr algn="l" fontAlgn="t"/>
                      <a:endParaRPr lang="en-IN" sz="2000" b="0" i="0" u="none" strike="noStrike" dirty="0">
                        <a:solidFill>
                          <a:srgbClr val="000000"/>
                        </a:solidFill>
                        <a:effectLst/>
                        <a:latin typeface="Times New Roman" panose="02020603050405020304" pitchFamily="18" charset="0"/>
                      </a:endParaRPr>
                    </a:p>
                  </a:txBody>
                  <a:tcPr marL="9525" marR="9525" marT="9525" marB="0"/>
                </a:tc>
                <a:tc>
                  <a:txBody>
                    <a:bodyPr/>
                    <a:lstStyle/>
                    <a:p>
                      <a:pPr algn="l" fontAlgn="t"/>
                      <a:r>
                        <a:rPr lang="en-IN" sz="2000" u="none" strike="noStrike" dirty="0">
                          <a:effectLst/>
                          <a:latin typeface="Trebuchet MS" panose="020B0603020202020204" pitchFamily="34" charset="0"/>
                        </a:rPr>
                        <a:t>Other software consultancy</a:t>
                      </a:r>
                      <a:endParaRPr lang="en-IN" sz="2000" b="0" i="0" u="none" strike="noStrike" dirty="0">
                        <a:solidFill>
                          <a:srgbClr val="000000"/>
                        </a:solidFill>
                        <a:effectLst/>
                        <a:latin typeface="Trebuchet MS" panose="020B0603020202020204" pitchFamily="34" charset="0"/>
                      </a:endParaRPr>
                    </a:p>
                  </a:txBody>
                  <a:tcPr marL="9525" marR="9525" marT="9525" marB="0"/>
                </a:tc>
                <a:tc>
                  <a:txBody>
                    <a:bodyPr/>
                    <a:lstStyle/>
                    <a:p>
                      <a:pPr algn="r" fontAlgn="t"/>
                      <a:r>
                        <a:rPr lang="en-IN" sz="2000" u="none" strike="noStrike" dirty="0">
                          <a:effectLst/>
                          <a:latin typeface="Trebuchet MS" panose="020B0603020202020204" pitchFamily="34" charset="0"/>
                        </a:rPr>
                        <a:t>14002</a:t>
                      </a:r>
                      <a:endParaRPr lang="en-IN" sz="2000" b="0" i="0" u="none" strike="noStrike" dirty="0">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dirty="0">
                          <a:effectLst/>
                          <a:latin typeface="Trebuchet MS" panose="020B0603020202020204" pitchFamily="34" charset="0"/>
                        </a:rPr>
                        <a:t>X</a:t>
                      </a:r>
                      <a:endParaRPr lang="en-IN" sz="2000" b="0" i="0" u="none" strike="noStrike" dirty="0">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dirty="0">
                          <a:effectLst/>
                          <a:latin typeface="Trebuchet MS" panose="020B0603020202020204" pitchFamily="34" charset="0"/>
                        </a:rPr>
                        <a:t>√</a:t>
                      </a:r>
                      <a:endParaRPr lang="en-IN" sz="2000" b="0" i="0" u="none" strike="noStrike" dirty="0">
                        <a:solidFill>
                          <a:srgbClr val="000000"/>
                        </a:solidFill>
                        <a:effectLst/>
                        <a:latin typeface="Trebuchet MS" panose="020B0603020202020204" pitchFamily="34" charset="0"/>
                      </a:endParaRPr>
                    </a:p>
                  </a:txBody>
                  <a:tcPr marL="9525" marR="9525" marT="9525" marB="0">
                    <a:solidFill>
                      <a:schemeClr val="accent6">
                        <a:lumMod val="60000"/>
                        <a:lumOff val="40000"/>
                      </a:schemeClr>
                    </a:solidFill>
                  </a:tcPr>
                </a:tc>
                <a:tc>
                  <a:txBody>
                    <a:bodyPr/>
                    <a:lstStyle/>
                    <a:p>
                      <a:pPr algn="ctr" fontAlgn="t"/>
                      <a:r>
                        <a:rPr lang="en-IN" sz="2000" u="none" strike="noStrike" dirty="0">
                          <a:effectLst/>
                          <a:latin typeface="Trebuchet MS" panose="020B0603020202020204" pitchFamily="34" charset="0"/>
                        </a:rPr>
                        <a:t>X</a:t>
                      </a:r>
                      <a:endParaRPr lang="en-IN" sz="2000" b="0" i="0" u="none" strike="noStrike" dirty="0">
                        <a:solidFill>
                          <a:srgbClr val="000000"/>
                        </a:solidFill>
                        <a:effectLst/>
                        <a:latin typeface="Trebuchet MS" panose="020B0603020202020204" pitchFamily="34" charset="0"/>
                      </a:endParaRPr>
                    </a:p>
                  </a:txBody>
                  <a:tcPr marL="9525" marR="9525" marT="9525" marB="0"/>
                </a:tc>
              </a:tr>
              <a:tr h="342814">
                <a:tc vMerge="1">
                  <a:txBody>
                    <a:bodyPr/>
                    <a:lstStyle/>
                    <a:p>
                      <a:endParaRPr lang="en-IN" sz="2000" dirty="0"/>
                    </a:p>
                  </a:txBody>
                  <a:tcPr marL="9525" marR="9525" marT="9525" marB="0"/>
                </a:tc>
                <a:tc>
                  <a:txBody>
                    <a:bodyPr/>
                    <a:lstStyle/>
                    <a:p>
                      <a:pPr algn="l" fontAlgn="t"/>
                      <a:r>
                        <a:rPr lang="en-IN" sz="2000" u="none" strike="noStrike" dirty="0">
                          <a:effectLst/>
                          <a:latin typeface="Trebuchet MS" panose="020B0603020202020204" pitchFamily="34" charset="0"/>
                        </a:rPr>
                        <a:t>Data processing</a:t>
                      </a:r>
                      <a:endParaRPr lang="en-IN" sz="2000" b="0" i="0" u="none" strike="noStrike" dirty="0">
                        <a:solidFill>
                          <a:srgbClr val="000000"/>
                        </a:solidFill>
                        <a:effectLst/>
                        <a:latin typeface="Trebuchet MS" panose="020B0603020202020204" pitchFamily="34" charset="0"/>
                      </a:endParaRPr>
                    </a:p>
                  </a:txBody>
                  <a:tcPr marL="9525" marR="9525" marT="9525" marB="0"/>
                </a:tc>
                <a:tc>
                  <a:txBody>
                    <a:bodyPr/>
                    <a:lstStyle/>
                    <a:p>
                      <a:pPr algn="r" fontAlgn="t"/>
                      <a:r>
                        <a:rPr lang="en-IN" sz="2000" u="none" strike="noStrike">
                          <a:effectLst/>
                          <a:latin typeface="Trebuchet MS" panose="020B0603020202020204" pitchFamily="34" charset="0"/>
                        </a:rPr>
                        <a:t>14003</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dirty="0">
                          <a:effectLst/>
                          <a:latin typeface="Trebuchet MS" panose="020B0603020202020204" pitchFamily="34" charset="0"/>
                        </a:rPr>
                        <a:t>X</a:t>
                      </a:r>
                      <a:endParaRPr lang="en-IN" sz="2000" b="0" i="0" u="none" strike="noStrike" dirty="0">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dirty="0">
                          <a:effectLst/>
                          <a:latin typeface="Trebuchet MS" panose="020B0603020202020204" pitchFamily="34" charset="0"/>
                        </a:rPr>
                        <a:t>√</a:t>
                      </a:r>
                      <a:endParaRPr lang="en-IN" sz="2000" b="0" i="0" u="none" strike="noStrike" dirty="0">
                        <a:solidFill>
                          <a:srgbClr val="000000"/>
                        </a:solidFill>
                        <a:effectLst/>
                        <a:latin typeface="Trebuchet MS" panose="020B0603020202020204" pitchFamily="34" charset="0"/>
                      </a:endParaRPr>
                    </a:p>
                  </a:txBody>
                  <a:tcPr marL="9525" marR="9525" marT="9525" marB="0">
                    <a:solidFill>
                      <a:schemeClr val="accent6">
                        <a:lumMod val="60000"/>
                        <a:lumOff val="40000"/>
                      </a:schemeClr>
                    </a:solidFill>
                  </a:tcPr>
                </a:tc>
                <a:tc>
                  <a:txBody>
                    <a:bodyPr/>
                    <a:lstStyle/>
                    <a:p>
                      <a:pPr algn="ctr" fontAlgn="t"/>
                      <a:r>
                        <a:rPr lang="en-IN" sz="2000" u="none" strike="noStrike">
                          <a:effectLst/>
                          <a:latin typeface="Trebuchet MS" panose="020B0603020202020204" pitchFamily="34" charset="0"/>
                        </a:rPr>
                        <a:t>X</a:t>
                      </a:r>
                      <a:endParaRPr lang="en-IN" sz="2000" b="0" i="0" u="none" strike="noStrike">
                        <a:solidFill>
                          <a:srgbClr val="000000"/>
                        </a:solidFill>
                        <a:effectLst/>
                        <a:latin typeface="Trebuchet MS" panose="020B0603020202020204" pitchFamily="34" charset="0"/>
                      </a:endParaRPr>
                    </a:p>
                  </a:txBody>
                  <a:tcPr marL="9525" marR="9525" marT="9525" marB="0"/>
                </a:tc>
              </a:tr>
              <a:tr h="665462">
                <a:tc vMerge="1">
                  <a:txBody>
                    <a:bodyPr/>
                    <a:lstStyle/>
                    <a:p>
                      <a:endParaRPr lang="en-IN" sz="2000" dirty="0"/>
                    </a:p>
                  </a:txBody>
                  <a:tcPr marL="9525" marR="9525" marT="9525" marB="0"/>
                </a:tc>
                <a:tc>
                  <a:txBody>
                    <a:bodyPr/>
                    <a:lstStyle/>
                    <a:p>
                      <a:pPr algn="l" fontAlgn="t"/>
                      <a:r>
                        <a:rPr lang="en-IN" sz="2000" u="none" strike="noStrike">
                          <a:effectLst/>
                          <a:latin typeface="Trebuchet MS" panose="020B0603020202020204" pitchFamily="34" charset="0"/>
                        </a:rPr>
                        <a:t>Database activities and distribution of electronic content</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r" fontAlgn="t"/>
                      <a:r>
                        <a:rPr lang="en-IN" sz="2000" u="none" strike="noStrike">
                          <a:effectLst/>
                          <a:latin typeface="Trebuchet MS" panose="020B0603020202020204" pitchFamily="34" charset="0"/>
                        </a:rPr>
                        <a:t>14004</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dirty="0">
                          <a:effectLst/>
                          <a:latin typeface="Trebuchet MS" panose="020B0603020202020204" pitchFamily="34" charset="0"/>
                        </a:rPr>
                        <a:t>X</a:t>
                      </a:r>
                      <a:endParaRPr lang="en-IN" sz="2000" b="0" i="0" u="none" strike="noStrike" dirty="0">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dirty="0">
                          <a:effectLst/>
                          <a:latin typeface="Trebuchet MS" panose="020B0603020202020204" pitchFamily="34" charset="0"/>
                        </a:rPr>
                        <a:t>√</a:t>
                      </a:r>
                      <a:endParaRPr lang="en-IN" sz="2000" b="0" i="0" u="none" strike="noStrike" dirty="0">
                        <a:solidFill>
                          <a:srgbClr val="000000"/>
                        </a:solidFill>
                        <a:effectLst/>
                        <a:latin typeface="Trebuchet MS" panose="020B0603020202020204" pitchFamily="34" charset="0"/>
                      </a:endParaRPr>
                    </a:p>
                  </a:txBody>
                  <a:tcPr marL="9525" marR="9525" marT="9525" marB="0">
                    <a:solidFill>
                      <a:schemeClr val="accent6">
                        <a:lumMod val="60000"/>
                        <a:lumOff val="40000"/>
                      </a:schemeClr>
                    </a:solidFill>
                  </a:tcPr>
                </a:tc>
                <a:tc>
                  <a:txBody>
                    <a:bodyPr/>
                    <a:lstStyle/>
                    <a:p>
                      <a:pPr algn="ctr" fontAlgn="t"/>
                      <a:r>
                        <a:rPr lang="en-IN" sz="2000" u="none" strike="noStrike">
                          <a:effectLst/>
                          <a:latin typeface="Trebuchet MS" panose="020B0603020202020204" pitchFamily="34" charset="0"/>
                        </a:rPr>
                        <a:t>X</a:t>
                      </a:r>
                      <a:endParaRPr lang="en-IN" sz="2000" b="0" i="0" u="none" strike="noStrike">
                        <a:solidFill>
                          <a:srgbClr val="000000"/>
                        </a:solidFill>
                        <a:effectLst/>
                        <a:latin typeface="Trebuchet MS" panose="020B0603020202020204" pitchFamily="34" charset="0"/>
                      </a:endParaRPr>
                    </a:p>
                  </a:txBody>
                  <a:tcPr marL="9525" marR="9525" marT="9525" marB="0"/>
                </a:tc>
              </a:tr>
              <a:tr h="342814">
                <a:tc>
                  <a:txBody>
                    <a:bodyPr/>
                    <a:lstStyle/>
                    <a:p>
                      <a:endParaRPr lang="en-IN" sz="2000" dirty="0">
                        <a:latin typeface="Trebuchet MS" panose="020B0603020202020204" pitchFamily="34" charset="0"/>
                      </a:endParaRPr>
                    </a:p>
                  </a:txBody>
                  <a:tcPr marL="9525" marR="9525" marT="9525" marB="0"/>
                </a:tc>
                <a:tc>
                  <a:txBody>
                    <a:bodyPr/>
                    <a:lstStyle/>
                    <a:p>
                      <a:pPr algn="l" fontAlgn="t"/>
                      <a:r>
                        <a:rPr lang="en-IN" sz="2000" u="none" strike="noStrike" dirty="0">
                          <a:effectLst/>
                          <a:latin typeface="Trebuchet MS" panose="020B0603020202020204" pitchFamily="34" charset="0"/>
                        </a:rPr>
                        <a:t>Other IT enabled services</a:t>
                      </a:r>
                      <a:endParaRPr lang="en-IN" sz="2000" b="0" i="0" u="none" strike="noStrike" dirty="0">
                        <a:solidFill>
                          <a:srgbClr val="000000"/>
                        </a:solidFill>
                        <a:effectLst/>
                        <a:latin typeface="Trebuchet MS" panose="020B0603020202020204" pitchFamily="34" charset="0"/>
                      </a:endParaRPr>
                    </a:p>
                  </a:txBody>
                  <a:tcPr marL="9525" marR="9525" marT="9525" marB="0"/>
                </a:tc>
                <a:tc>
                  <a:txBody>
                    <a:bodyPr/>
                    <a:lstStyle/>
                    <a:p>
                      <a:pPr algn="r" fontAlgn="t"/>
                      <a:r>
                        <a:rPr lang="en-IN" sz="2000" u="none" strike="noStrike">
                          <a:effectLst/>
                          <a:latin typeface="Trebuchet MS" panose="020B0603020202020204" pitchFamily="34" charset="0"/>
                        </a:rPr>
                        <a:t>14005</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dirty="0">
                          <a:effectLst/>
                          <a:latin typeface="Trebuchet MS" panose="020B0603020202020204" pitchFamily="34" charset="0"/>
                        </a:rPr>
                        <a:t>X</a:t>
                      </a:r>
                      <a:endParaRPr lang="en-IN" sz="2000" b="0" i="0" u="none" strike="noStrike" dirty="0">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dirty="0">
                          <a:effectLst/>
                          <a:latin typeface="Trebuchet MS" panose="020B0603020202020204" pitchFamily="34" charset="0"/>
                        </a:rPr>
                        <a:t>√</a:t>
                      </a:r>
                      <a:endParaRPr lang="en-IN" sz="2000" b="0" i="0" u="none" strike="noStrike" dirty="0">
                        <a:solidFill>
                          <a:srgbClr val="000000"/>
                        </a:solidFill>
                        <a:effectLst/>
                        <a:latin typeface="Trebuchet MS" panose="020B0603020202020204" pitchFamily="34" charset="0"/>
                      </a:endParaRPr>
                    </a:p>
                  </a:txBody>
                  <a:tcPr marL="9525" marR="9525" marT="9525" marB="0">
                    <a:solidFill>
                      <a:schemeClr val="accent6">
                        <a:lumMod val="60000"/>
                        <a:lumOff val="40000"/>
                      </a:schemeClr>
                    </a:solidFill>
                  </a:tcPr>
                </a:tc>
                <a:tc>
                  <a:txBody>
                    <a:bodyPr/>
                    <a:lstStyle/>
                    <a:p>
                      <a:pPr algn="ctr" fontAlgn="t"/>
                      <a:r>
                        <a:rPr lang="en-IN" sz="2000" u="none" strike="noStrike">
                          <a:effectLst/>
                          <a:latin typeface="Trebuchet MS" panose="020B0603020202020204" pitchFamily="34" charset="0"/>
                        </a:rPr>
                        <a:t>X</a:t>
                      </a:r>
                      <a:endParaRPr lang="en-IN" sz="2000" b="0" i="0" u="none" strike="noStrike">
                        <a:solidFill>
                          <a:srgbClr val="000000"/>
                        </a:solidFill>
                        <a:effectLst/>
                        <a:latin typeface="Trebuchet MS" panose="020B0603020202020204" pitchFamily="34" charset="0"/>
                      </a:endParaRPr>
                    </a:p>
                  </a:txBody>
                  <a:tcPr marL="9525" marR="9525" marT="9525" marB="0"/>
                </a:tc>
              </a:tr>
              <a:tr h="342814">
                <a:tc>
                  <a:txBody>
                    <a:bodyPr/>
                    <a:lstStyle/>
                    <a:p>
                      <a:endParaRPr lang="en-IN" sz="2000" dirty="0">
                        <a:latin typeface="Trebuchet MS" panose="020B0603020202020204" pitchFamily="34" charset="0"/>
                      </a:endParaRPr>
                    </a:p>
                  </a:txBody>
                  <a:tcPr marL="9525" marR="9525" marT="9525" marB="0"/>
                </a:tc>
                <a:tc>
                  <a:txBody>
                    <a:bodyPr/>
                    <a:lstStyle/>
                    <a:p>
                      <a:pPr algn="l" fontAlgn="t"/>
                      <a:r>
                        <a:rPr lang="en-IN" sz="2000" u="none" strike="noStrike">
                          <a:effectLst/>
                          <a:latin typeface="Trebuchet MS" panose="020B0603020202020204" pitchFamily="34" charset="0"/>
                        </a:rPr>
                        <a:t>BPO services</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r" fontAlgn="t"/>
                      <a:r>
                        <a:rPr lang="en-IN" sz="2000" u="none" strike="noStrike">
                          <a:effectLst/>
                          <a:latin typeface="Trebuchet MS" panose="020B0603020202020204" pitchFamily="34" charset="0"/>
                        </a:rPr>
                        <a:t>14006</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dirty="0">
                          <a:effectLst/>
                          <a:latin typeface="Trebuchet MS" panose="020B0603020202020204" pitchFamily="34" charset="0"/>
                        </a:rPr>
                        <a:t>X</a:t>
                      </a:r>
                      <a:endParaRPr lang="en-IN" sz="2000" b="0" i="0" u="none" strike="noStrike" dirty="0">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dirty="0">
                          <a:effectLst/>
                          <a:latin typeface="Trebuchet MS" panose="020B0603020202020204" pitchFamily="34" charset="0"/>
                        </a:rPr>
                        <a:t>√</a:t>
                      </a:r>
                      <a:endParaRPr lang="en-IN" sz="2000" b="0" i="0" u="none" strike="noStrike" dirty="0">
                        <a:solidFill>
                          <a:srgbClr val="000000"/>
                        </a:solidFill>
                        <a:effectLst/>
                        <a:latin typeface="Trebuchet MS" panose="020B0603020202020204" pitchFamily="34" charset="0"/>
                      </a:endParaRPr>
                    </a:p>
                  </a:txBody>
                  <a:tcPr marL="9525" marR="9525" marT="9525" marB="0">
                    <a:solidFill>
                      <a:schemeClr val="accent6">
                        <a:lumMod val="60000"/>
                        <a:lumOff val="40000"/>
                      </a:schemeClr>
                    </a:solidFill>
                  </a:tcPr>
                </a:tc>
                <a:tc>
                  <a:txBody>
                    <a:bodyPr/>
                    <a:lstStyle/>
                    <a:p>
                      <a:pPr algn="ctr" fontAlgn="t"/>
                      <a:r>
                        <a:rPr lang="en-IN" sz="2000" u="none" strike="noStrike">
                          <a:effectLst/>
                          <a:latin typeface="Trebuchet MS" panose="020B0603020202020204" pitchFamily="34" charset="0"/>
                        </a:rPr>
                        <a:t>X</a:t>
                      </a:r>
                      <a:endParaRPr lang="en-IN" sz="2000" b="0" i="0" u="none" strike="noStrike">
                        <a:solidFill>
                          <a:srgbClr val="000000"/>
                        </a:solidFill>
                        <a:effectLst/>
                        <a:latin typeface="Trebuchet MS" panose="020B0603020202020204" pitchFamily="34" charset="0"/>
                      </a:endParaRPr>
                    </a:p>
                  </a:txBody>
                  <a:tcPr marL="9525" marR="9525" marT="9525" marB="0"/>
                </a:tc>
              </a:tr>
              <a:tr h="638073">
                <a:tc>
                  <a:txBody>
                    <a:bodyPr/>
                    <a:lstStyle/>
                    <a:p>
                      <a:endParaRPr lang="en-IN" sz="2000" dirty="0">
                        <a:latin typeface="Trebuchet MS" panose="020B0603020202020204" pitchFamily="34" charset="0"/>
                      </a:endParaRPr>
                    </a:p>
                  </a:txBody>
                  <a:tcPr marL="9525" marR="9525" marT="9525" marB="0"/>
                </a:tc>
                <a:tc>
                  <a:txBody>
                    <a:bodyPr/>
                    <a:lstStyle/>
                    <a:p>
                      <a:pPr algn="l" fontAlgn="t"/>
                      <a:r>
                        <a:rPr lang="en-IN" sz="2000" u="none" strike="noStrike" dirty="0">
                          <a:effectLst/>
                          <a:latin typeface="Trebuchet MS" panose="020B0603020202020204" pitchFamily="34" charset="0"/>
                        </a:rPr>
                        <a:t>Maintenance and repair of office, accounting and computing machinery</a:t>
                      </a:r>
                      <a:endParaRPr lang="en-IN" sz="2000" b="0" i="0" u="none" strike="noStrike" dirty="0">
                        <a:solidFill>
                          <a:srgbClr val="000000"/>
                        </a:solidFill>
                        <a:effectLst/>
                        <a:latin typeface="Trebuchet MS" panose="020B0603020202020204" pitchFamily="34" charset="0"/>
                      </a:endParaRPr>
                    </a:p>
                  </a:txBody>
                  <a:tcPr marL="9525" marR="9525" marT="9525" marB="0"/>
                </a:tc>
                <a:tc>
                  <a:txBody>
                    <a:bodyPr/>
                    <a:lstStyle/>
                    <a:p>
                      <a:pPr algn="r" fontAlgn="t"/>
                      <a:r>
                        <a:rPr lang="en-IN" sz="2000" u="none" strike="noStrike">
                          <a:effectLst/>
                          <a:latin typeface="Trebuchet MS" panose="020B0603020202020204" pitchFamily="34" charset="0"/>
                        </a:rPr>
                        <a:t>14008</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dirty="0">
                          <a:effectLst/>
                          <a:latin typeface="Trebuchet MS" panose="020B0603020202020204" pitchFamily="34" charset="0"/>
                        </a:rPr>
                        <a:t>X</a:t>
                      </a:r>
                      <a:endParaRPr lang="en-IN" sz="2000" b="0" i="0" u="none" strike="noStrike" dirty="0">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dirty="0">
                          <a:effectLst/>
                          <a:latin typeface="Trebuchet MS" panose="020B0603020202020204" pitchFamily="34" charset="0"/>
                        </a:rPr>
                        <a:t>√</a:t>
                      </a:r>
                      <a:endParaRPr lang="en-IN" sz="2000" b="0" i="0" u="none" strike="noStrike" dirty="0">
                        <a:solidFill>
                          <a:srgbClr val="000000"/>
                        </a:solidFill>
                        <a:effectLst/>
                        <a:latin typeface="Trebuchet MS" panose="020B0603020202020204" pitchFamily="34" charset="0"/>
                      </a:endParaRPr>
                    </a:p>
                  </a:txBody>
                  <a:tcPr marL="9525" marR="9525" marT="9525" marB="0">
                    <a:solidFill>
                      <a:schemeClr val="accent6">
                        <a:lumMod val="60000"/>
                        <a:lumOff val="40000"/>
                      </a:schemeClr>
                    </a:solidFill>
                  </a:tcPr>
                </a:tc>
                <a:tc>
                  <a:txBody>
                    <a:bodyPr/>
                    <a:lstStyle/>
                    <a:p>
                      <a:pPr algn="ctr" fontAlgn="t"/>
                      <a:r>
                        <a:rPr lang="en-IN" sz="2000" u="none" strike="noStrike">
                          <a:effectLst/>
                          <a:latin typeface="Trebuchet MS" panose="020B0603020202020204" pitchFamily="34" charset="0"/>
                        </a:rPr>
                        <a:t>X</a:t>
                      </a:r>
                      <a:endParaRPr lang="en-IN" sz="2000" b="0" i="0" u="none" strike="noStrike">
                        <a:solidFill>
                          <a:srgbClr val="000000"/>
                        </a:solidFill>
                        <a:effectLst/>
                        <a:latin typeface="Trebuchet MS" panose="020B0603020202020204" pitchFamily="34" charset="0"/>
                      </a:endParaRPr>
                    </a:p>
                  </a:txBody>
                  <a:tcPr marL="9525" marR="9525" marT="9525" marB="0"/>
                </a:tc>
              </a:tr>
              <a:tr h="342814">
                <a:tc>
                  <a:txBody>
                    <a:bodyPr/>
                    <a:lstStyle/>
                    <a:p>
                      <a:endParaRPr lang="en-IN" sz="2000" dirty="0">
                        <a:latin typeface="Trebuchet MS" panose="020B0603020202020204" pitchFamily="34" charset="0"/>
                      </a:endParaRPr>
                    </a:p>
                  </a:txBody>
                  <a:tcPr marL="9525" marR="9525" marT="9525" marB="0"/>
                </a:tc>
                <a:tc>
                  <a:txBody>
                    <a:bodyPr/>
                    <a:lstStyle/>
                    <a:p>
                      <a:pPr algn="l" fontAlgn="t"/>
                      <a:r>
                        <a:rPr lang="en-IN" sz="2000" u="none" strike="noStrike">
                          <a:effectLst/>
                          <a:latin typeface="Trebuchet MS" panose="020B0603020202020204" pitchFamily="34" charset="0"/>
                        </a:rPr>
                        <a:t>Cyber café</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r" fontAlgn="t"/>
                      <a:r>
                        <a:rPr lang="en-IN" sz="2000" u="none" strike="noStrike">
                          <a:effectLst/>
                          <a:latin typeface="Trebuchet MS" panose="020B0603020202020204" pitchFamily="34" charset="0"/>
                        </a:rPr>
                        <a:t>14007</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dirty="0">
                          <a:effectLst/>
                          <a:latin typeface="Trebuchet MS" panose="020B0603020202020204" pitchFamily="34" charset="0"/>
                        </a:rPr>
                        <a:t>√</a:t>
                      </a:r>
                      <a:endParaRPr lang="en-IN" sz="2000" b="0" i="0" u="none" strike="noStrike" dirty="0">
                        <a:solidFill>
                          <a:srgbClr val="000000"/>
                        </a:solidFill>
                        <a:effectLst/>
                        <a:latin typeface="Trebuchet MS" panose="020B0603020202020204" pitchFamily="34" charset="0"/>
                      </a:endParaRPr>
                    </a:p>
                  </a:txBody>
                  <a:tcPr marL="9525" marR="9525" marT="9525" marB="0">
                    <a:solidFill>
                      <a:schemeClr val="accent4">
                        <a:lumMod val="60000"/>
                        <a:lumOff val="40000"/>
                      </a:schemeClr>
                    </a:solidFill>
                  </a:tcPr>
                </a:tc>
                <a:tc>
                  <a:txBody>
                    <a:bodyPr/>
                    <a:lstStyle/>
                    <a:p>
                      <a:pPr algn="ctr" fontAlgn="t"/>
                      <a:r>
                        <a:rPr lang="en-IN" sz="2000" u="none" strike="noStrike">
                          <a:effectLst/>
                          <a:latin typeface="Trebuchet MS" panose="020B0603020202020204" pitchFamily="34" charset="0"/>
                        </a:rPr>
                        <a:t>X</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a:effectLst/>
                          <a:latin typeface="Trebuchet MS" panose="020B0603020202020204" pitchFamily="34" charset="0"/>
                        </a:rPr>
                        <a:t>X</a:t>
                      </a:r>
                      <a:endParaRPr lang="en-IN" sz="2000" b="0" i="0" u="none" strike="noStrike">
                        <a:solidFill>
                          <a:srgbClr val="000000"/>
                        </a:solidFill>
                        <a:effectLst/>
                        <a:latin typeface="Trebuchet MS" panose="020B0603020202020204" pitchFamily="34" charset="0"/>
                      </a:endParaRPr>
                    </a:p>
                  </a:txBody>
                  <a:tcPr marL="9525" marR="9525" marT="9525" marB="0"/>
                </a:tc>
              </a:tr>
              <a:tr h="601665">
                <a:tc>
                  <a:txBody>
                    <a:bodyPr/>
                    <a:lstStyle/>
                    <a:p>
                      <a:endParaRPr lang="en-IN" sz="2000" dirty="0">
                        <a:latin typeface="Trebuchet MS" panose="020B0603020202020204" pitchFamily="34" charset="0"/>
                      </a:endParaRPr>
                    </a:p>
                  </a:txBody>
                  <a:tcPr marL="9525" marR="9525" marT="9525" marB="0"/>
                </a:tc>
                <a:tc>
                  <a:txBody>
                    <a:bodyPr/>
                    <a:lstStyle/>
                    <a:p>
                      <a:pPr algn="l" fontAlgn="t"/>
                      <a:r>
                        <a:rPr lang="en-IN" sz="2000" u="none" strike="noStrike" dirty="0">
                          <a:effectLst/>
                          <a:latin typeface="Trebuchet MS" panose="020B0603020202020204" pitchFamily="34" charset="0"/>
                        </a:rPr>
                        <a:t>Computer training and educational institutes</a:t>
                      </a:r>
                      <a:endParaRPr lang="en-IN" sz="2000" b="0" i="0" u="none" strike="noStrike" dirty="0">
                        <a:solidFill>
                          <a:srgbClr val="000000"/>
                        </a:solidFill>
                        <a:effectLst/>
                        <a:latin typeface="Trebuchet MS" panose="020B0603020202020204" pitchFamily="34" charset="0"/>
                      </a:endParaRPr>
                    </a:p>
                  </a:txBody>
                  <a:tcPr marL="9525" marR="9525" marT="9525" marB="0"/>
                </a:tc>
                <a:tc>
                  <a:txBody>
                    <a:bodyPr/>
                    <a:lstStyle/>
                    <a:p>
                      <a:pPr algn="r" fontAlgn="t"/>
                      <a:r>
                        <a:rPr lang="en-IN" sz="2000" u="none" strike="noStrike">
                          <a:effectLst/>
                          <a:latin typeface="Trebuchet MS" panose="020B0603020202020204" pitchFamily="34" charset="0"/>
                        </a:rPr>
                        <a:t>14009</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dirty="0">
                          <a:effectLst/>
                          <a:latin typeface="Trebuchet MS" panose="020B0603020202020204" pitchFamily="34" charset="0"/>
                        </a:rPr>
                        <a:t>√</a:t>
                      </a:r>
                      <a:endParaRPr lang="en-IN" sz="2000" b="0" i="0" u="none" strike="noStrike" dirty="0">
                        <a:solidFill>
                          <a:srgbClr val="000000"/>
                        </a:solidFill>
                        <a:effectLst/>
                        <a:latin typeface="Trebuchet MS" panose="020B0603020202020204" pitchFamily="34" charset="0"/>
                      </a:endParaRPr>
                    </a:p>
                  </a:txBody>
                  <a:tcPr marL="9525" marR="9525" marT="9525" marB="0">
                    <a:solidFill>
                      <a:schemeClr val="accent4">
                        <a:lumMod val="60000"/>
                        <a:lumOff val="40000"/>
                      </a:schemeClr>
                    </a:solidFill>
                  </a:tcPr>
                </a:tc>
                <a:tc>
                  <a:txBody>
                    <a:bodyPr/>
                    <a:lstStyle/>
                    <a:p>
                      <a:pPr algn="ctr" fontAlgn="t"/>
                      <a:r>
                        <a:rPr lang="en-IN" sz="2000" u="none" strike="noStrike">
                          <a:effectLst/>
                          <a:latin typeface="Trebuchet MS" panose="020B0603020202020204" pitchFamily="34" charset="0"/>
                        </a:rPr>
                        <a:t>X</a:t>
                      </a:r>
                      <a:endParaRPr lang="en-IN" sz="2000" b="0" i="0" u="none" strike="noStrike">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a:effectLst/>
                          <a:latin typeface="Trebuchet MS" panose="020B0603020202020204" pitchFamily="34" charset="0"/>
                        </a:rPr>
                        <a:t>X</a:t>
                      </a:r>
                      <a:endParaRPr lang="en-IN" sz="2000" b="0" i="0" u="none" strike="noStrike">
                        <a:solidFill>
                          <a:srgbClr val="000000"/>
                        </a:solidFill>
                        <a:effectLst/>
                        <a:latin typeface="Trebuchet MS" panose="020B0603020202020204" pitchFamily="34" charset="0"/>
                      </a:endParaRPr>
                    </a:p>
                  </a:txBody>
                  <a:tcPr marL="9525" marR="9525" marT="9525" marB="0"/>
                </a:tc>
              </a:tr>
              <a:tr h="601665">
                <a:tc>
                  <a:txBody>
                    <a:bodyPr/>
                    <a:lstStyle/>
                    <a:p>
                      <a:endParaRPr lang="en-IN" sz="2000" dirty="0">
                        <a:latin typeface="Trebuchet MS" panose="020B0603020202020204" pitchFamily="34" charset="0"/>
                      </a:endParaRPr>
                    </a:p>
                  </a:txBody>
                  <a:tcPr marL="9525" marR="9525" marT="9525" marB="0"/>
                </a:tc>
                <a:tc>
                  <a:txBody>
                    <a:bodyPr/>
                    <a:lstStyle/>
                    <a:p>
                      <a:pPr algn="l" fontAlgn="t"/>
                      <a:r>
                        <a:rPr lang="en-IN" sz="2000" u="none" strike="noStrike" dirty="0">
                          <a:effectLst/>
                          <a:latin typeface="Trebuchet MS" panose="020B0603020202020204" pitchFamily="34" charset="0"/>
                        </a:rPr>
                        <a:t>Other computation related services </a:t>
                      </a:r>
                      <a:r>
                        <a:rPr lang="en-IN" sz="2000" u="none" strike="noStrike" dirty="0" err="1">
                          <a:effectLst/>
                          <a:latin typeface="Trebuchet MS" panose="020B0603020202020204" pitchFamily="34" charset="0"/>
                        </a:rPr>
                        <a:t>n.e.c</a:t>
                      </a:r>
                      <a:r>
                        <a:rPr lang="en-IN" sz="2000" u="none" strike="noStrike" dirty="0">
                          <a:effectLst/>
                          <a:latin typeface="Trebuchet MS" panose="020B0603020202020204" pitchFamily="34" charset="0"/>
                        </a:rPr>
                        <a:t>.</a:t>
                      </a:r>
                      <a:endParaRPr lang="en-IN" sz="2000" b="0" i="0" u="none" strike="noStrike" dirty="0">
                        <a:solidFill>
                          <a:srgbClr val="000000"/>
                        </a:solidFill>
                        <a:effectLst/>
                        <a:latin typeface="Trebuchet MS" panose="020B0603020202020204" pitchFamily="34" charset="0"/>
                      </a:endParaRPr>
                    </a:p>
                  </a:txBody>
                  <a:tcPr marL="9525" marR="9525" marT="9525" marB="0"/>
                </a:tc>
                <a:tc>
                  <a:txBody>
                    <a:bodyPr/>
                    <a:lstStyle/>
                    <a:p>
                      <a:pPr algn="r" fontAlgn="t"/>
                      <a:r>
                        <a:rPr lang="en-IN" sz="2000" u="none" strike="noStrike" dirty="0">
                          <a:effectLst/>
                          <a:latin typeface="Trebuchet MS" panose="020B0603020202020204" pitchFamily="34" charset="0"/>
                        </a:rPr>
                        <a:t>14010</a:t>
                      </a:r>
                      <a:endParaRPr lang="en-IN" sz="2000" b="0" i="0" u="none" strike="noStrike" dirty="0">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dirty="0">
                          <a:effectLst/>
                          <a:latin typeface="Trebuchet MS" panose="020B0603020202020204" pitchFamily="34" charset="0"/>
                        </a:rPr>
                        <a:t>√</a:t>
                      </a:r>
                      <a:endParaRPr lang="en-IN" sz="2000" b="0" i="0" u="none" strike="noStrike" dirty="0">
                        <a:solidFill>
                          <a:srgbClr val="000000"/>
                        </a:solidFill>
                        <a:effectLst/>
                        <a:latin typeface="Trebuchet MS" panose="020B0603020202020204" pitchFamily="34" charset="0"/>
                      </a:endParaRPr>
                    </a:p>
                  </a:txBody>
                  <a:tcPr marL="9525" marR="9525" marT="9525" marB="0">
                    <a:solidFill>
                      <a:schemeClr val="accent4">
                        <a:lumMod val="60000"/>
                        <a:lumOff val="40000"/>
                      </a:schemeClr>
                    </a:solidFill>
                  </a:tcPr>
                </a:tc>
                <a:tc>
                  <a:txBody>
                    <a:bodyPr/>
                    <a:lstStyle/>
                    <a:p>
                      <a:pPr algn="ctr" fontAlgn="t"/>
                      <a:r>
                        <a:rPr lang="en-IN" sz="2000" u="none" strike="noStrike" dirty="0">
                          <a:effectLst/>
                          <a:latin typeface="Trebuchet MS" panose="020B0603020202020204" pitchFamily="34" charset="0"/>
                        </a:rPr>
                        <a:t>X</a:t>
                      </a:r>
                      <a:endParaRPr lang="en-IN" sz="2000" b="0" i="0" u="none" strike="noStrike" dirty="0">
                        <a:solidFill>
                          <a:srgbClr val="000000"/>
                        </a:solidFill>
                        <a:effectLst/>
                        <a:latin typeface="Trebuchet MS" panose="020B0603020202020204" pitchFamily="34" charset="0"/>
                      </a:endParaRPr>
                    </a:p>
                  </a:txBody>
                  <a:tcPr marL="9525" marR="9525" marT="9525" marB="0"/>
                </a:tc>
                <a:tc>
                  <a:txBody>
                    <a:bodyPr/>
                    <a:lstStyle/>
                    <a:p>
                      <a:pPr algn="ctr" fontAlgn="t"/>
                      <a:r>
                        <a:rPr lang="en-IN" sz="2000" u="none" strike="noStrike" dirty="0">
                          <a:effectLst/>
                          <a:latin typeface="Trebuchet MS" panose="020B0603020202020204" pitchFamily="34" charset="0"/>
                        </a:rPr>
                        <a:t>X</a:t>
                      </a:r>
                      <a:endParaRPr lang="en-IN" sz="2000" b="0" i="0" u="none" strike="noStrike" dirty="0">
                        <a:solidFill>
                          <a:srgbClr val="000000"/>
                        </a:solidFill>
                        <a:effectLst/>
                        <a:latin typeface="Trebuchet MS" panose="020B0603020202020204" pitchFamily="34" charset="0"/>
                      </a:endParaRPr>
                    </a:p>
                  </a:txBody>
                  <a:tcPr marL="9525" marR="9525" marT="9525" marB="0"/>
                </a:tc>
              </a:tr>
            </a:tbl>
          </a:graphicData>
        </a:graphic>
      </p:graphicFrame>
    </p:spTree>
    <p:extLst>
      <p:ext uri="{BB962C8B-B14F-4D97-AF65-F5344CB8AC3E}">
        <p14:creationId xmlns:p14="http://schemas.microsoft.com/office/powerpoint/2010/main" val="1775262421"/>
      </p:ext>
    </p:extLst>
  </p:cSld>
  <p:clrMapOvr>
    <a:masterClrMapping/>
  </p:clrMapOvr>
  <p:transition spd="med">
    <p:pull dir="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Inadmissible </a:t>
            </a:r>
            <a:r>
              <a:rPr lang="en-IN" dirty="0" smtClean="0"/>
              <a:t>Deductions</a:t>
            </a:r>
            <a:endParaRPr lang="en-IN" dirty="0"/>
          </a:p>
        </p:txBody>
      </p:sp>
      <p:sp>
        <p:nvSpPr>
          <p:cNvPr id="3" name="Content Placeholder 2"/>
          <p:cNvSpPr>
            <a:spLocks noGrp="1"/>
          </p:cNvSpPr>
          <p:nvPr>
            <p:ph sz="half" idx="1"/>
          </p:nvPr>
        </p:nvSpPr>
        <p:spPr/>
        <p:txBody>
          <a:bodyPr>
            <a:normAutofit fontScale="92500"/>
          </a:bodyPr>
          <a:lstStyle/>
          <a:p>
            <a:r>
              <a:rPr lang="en-IN" dirty="0" smtClean="0"/>
              <a:t>Sec 43B – cl 26</a:t>
            </a:r>
          </a:p>
          <a:p>
            <a:r>
              <a:rPr lang="en-IN" dirty="0" smtClean="0"/>
              <a:t>Applies to mercantile system of accounting</a:t>
            </a:r>
          </a:p>
          <a:p>
            <a:r>
              <a:rPr lang="en-IN" dirty="0" smtClean="0"/>
              <a:t>Does not cover</a:t>
            </a:r>
          </a:p>
          <a:p>
            <a:pPr marL="128016" lvl="1" indent="0" algn="just">
              <a:buNone/>
            </a:pPr>
            <a:r>
              <a:rPr lang="en-IN" dirty="0" smtClean="0"/>
              <a:t>(</a:t>
            </a:r>
            <a:r>
              <a:rPr lang="en-IN" i="1" dirty="0" smtClean="0"/>
              <a:t>da</a:t>
            </a:r>
            <a:r>
              <a:rPr lang="en-IN" dirty="0" smtClean="0"/>
              <a:t>) any sum payable by the assessee as interest on any loan or borrowing from a </a:t>
            </a:r>
            <a:r>
              <a:rPr lang="en-IN" dirty="0" smtClean="0">
                <a:solidFill>
                  <a:srgbClr val="FF0000"/>
                </a:solidFill>
              </a:rPr>
              <a:t>deposit taking non-banking financial company or systemically important non-deposit taking non-banking financial company,</a:t>
            </a:r>
            <a:r>
              <a:rPr lang="en-IN" dirty="0" smtClean="0"/>
              <a:t> in accordance with the terms and conditions of the agreement governing such loan or borrowing, or</a:t>
            </a:r>
          </a:p>
          <a:p>
            <a:pPr marL="128016" lvl="1" indent="0">
              <a:buNone/>
            </a:pPr>
            <a:endParaRPr lang="en-IN" dirty="0" smtClean="0"/>
          </a:p>
        </p:txBody>
      </p:sp>
      <p:sp>
        <p:nvSpPr>
          <p:cNvPr id="4" name="Content Placeholder 3"/>
          <p:cNvSpPr>
            <a:spLocks noGrp="1"/>
          </p:cNvSpPr>
          <p:nvPr>
            <p:ph sz="half" idx="2"/>
          </p:nvPr>
        </p:nvSpPr>
        <p:spPr/>
        <p:txBody>
          <a:bodyPr>
            <a:normAutofit fontScale="92500"/>
          </a:bodyPr>
          <a:lstStyle/>
          <a:p>
            <a:r>
              <a:rPr lang="en-IN" dirty="0" smtClean="0"/>
              <a:t>Covers only</a:t>
            </a:r>
          </a:p>
          <a:p>
            <a:pPr lvl="1"/>
            <a:r>
              <a:rPr lang="en-IN" dirty="0" smtClean="0"/>
              <a:t>Tax, cess, duty</a:t>
            </a:r>
          </a:p>
          <a:p>
            <a:pPr lvl="1"/>
            <a:r>
              <a:rPr lang="en-IN" dirty="0" smtClean="0"/>
              <a:t>Labour welfare contributions</a:t>
            </a:r>
          </a:p>
          <a:p>
            <a:pPr lvl="1"/>
            <a:r>
              <a:rPr lang="en-IN" dirty="0" smtClean="0"/>
              <a:t>Bonus</a:t>
            </a:r>
          </a:p>
          <a:p>
            <a:pPr lvl="1" algn="just"/>
            <a:r>
              <a:rPr lang="en-IN" dirty="0" smtClean="0"/>
              <a:t>Interest on term loan WC loan from Scheduled Banks &amp; Public Financial Institutions</a:t>
            </a:r>
          </a:p>
          <a:p>
            <a:pPr lvl="1"/>
            <a:r>
              <a:rPr lang="en-IN" dirty="0" smtClean="0"/>
              <a:t>Leave encashment</a:t>
            </a:r>
          </a:p>
          <a:p>
            <a:pPr lvl="1"/>
            <a:r>
              <a:rPr lang="en-IN" dirty="0" smtClean="0"/>
              <a:t>Rent for use of railway properties</a:t>
            </a:r>
          </a:p>
          <a:p>
            <a:endParaRPr lang="en-IN" dirty="0"/>
          </a:p>
        </p:txBody>
      </p:sp>
    </p:spTree>
    <p:extLst>
      <p:ext uri="{BB962C8B-B14F-4D97-AF65-F5344CB8AC3E}">
        <p14:creationId xmlns:p14="http://schemas.microsoft.com/office/powerpoint/2010/main" val="4069124567"/>
      </p:ext>
    </p:extLst>
  </p:cSld>
  <p:clrMapOvr>
    <a:masterClrMapping/>
  </p:clrMapOvr>
  <p:transition spd="med">
    <p:pull dir="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Inadmissible </a:t>
            </a:r>
            <a:r>
              <a:rPr lang="en-IN" dirty="0"/>
              <a:t>Deductions </a:t>
            </a:r>
            <a:r>
              <a:rPr lang="en-IN" dirty="0" smtClean="0"/>
              <a:t>- Cont’d</a:t>
            </a:r>
            <a:endParaRPr lang="en-IN" dirty="0"/>
          </a:p>
        </p:txBody>
      </p:sp>
      <p:sp>
        <p:nvSpPr>
          <p:cNvPr id="3" name="Content Placeholder 2"/>
          <p:cNvSpPr>
            <a:spLocks noGrp="1"/>
          </p:cNvSpPr>
          <p:nvPr>
            <p:ph idx="1"/>
          </p:nvPr>
        </p:nvSpPr>
        <p:spPr/>
        <p:txBody>
          <a:bodyPr>
            <a:normAutofit/>
          </a:bodyPr>
          <a:lstStyle/>
          <a:p>
            <a:r>
              <a:rPr lang="en-IN" dirty="0" smtClean="0"/>
              <a:t>Reporting of info </a:t>
            </a:r>
          </a:p>
          <a:p>
            <a:pPr lvl="1" algn="just"/>
            <a:r>
              <a:rPr lang="en-IN" dirty="0"/>
              <a:t>A</a:t>
            </a:r>
            <a:r>
              <a:rPr lang="en-IN" dirty="0" smtClean="0"/>
              <a:t>bout disallowances made in the last year for which payment made/ not made during the year</a:t>
            </a:r>
          </a:p>
          <a:p>
            <a:pPr lvl="1" algn="just"/>
            <a:r>
              <a:rPr lang="en-IN" dirty="0" smtClean="0"/>
              <a:t>About the items outstanding as at year end for which payment made / not made before the due date of filing the Return of income</a:t>
            </a:r>
          </a:p>
          <a:p>
            <a:pPr lvl="1" algn="just"/>
            <a:r>
              <a:rPr lang="en-IN" dirty="0" smtClean="0">
                <a:solidFill>
                  <a:srgbClr val="FF0000"/>
                </a:solidFill>
              </a:rPr>
              <a:t>Payment made after issue of TAR considering one month time gap in Filing TAR &amp; ROI – option available</a:t>
            </a:r>
          </a:p>
          <a:p>
            <a:pPr marL="0" indent="0">
              <a:buNone/>
            </a:pPr>
            <a:endParaRPr lang="en-IN" dirty="0"/>
          </a:p>
        </p:txBody>
      </p:sp>
    </p:spTree>
    <p:extLst>
      <p:ext uri="{BB962C8B-B14F-4D97-AF65-F5344CB8AC3E}">
        <p14:creationId xmlns:p14="http://schemas.microsoft.com/office/powerpoint/2010/main" val="3855359590"/>
      </p:ext>
    </p:extLst>
  </p:cSld>
  <p:clrMapOvr>
    <a:masterClrMapping/>
  </p:clrMapOvr>
  <p:transition spd="med">
    <p:pull dir="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Inadmissible </a:t>
            </a:r>
            <a:r>
              <a:rPr lang="en-IN" dirty="0" smtClean="0"/>
              <a:t>Deductions - Cont’d </a:t>
            </a:r>
            <a:endParaRPr lang="en-IN" dirty="0"/>
          </a:p>
        </p:txBody>
      </p:sp>
      <p:sp>
        <p:nvSpPr>
          <p:cNvPr id="3" name="Content Placeholder 2"/>
          <p:cNvSpPr>
            <a:spLocks noGrp="1"/>
          </p:cNvSpPr>
          <p:nvPr>
            <p:ph sz="half" idx="1"/>
          </p:nvPr>
        </p:nvSpPr>
        <p:spPr/>
        <p:txBody>
          <a:bodyPr>
            <a:normAutofit fontScale="92500" lnSpcReduction="10000"/>
          </a:bodyPr>
          <a:lstStyle/>
          <a:p>
            <a:pPr algn="just"/>
            <a:r>
              <a:rPr lang="en-IN" dirty="0"/>
              <a:t>Fixed Deposit made with bank in Dec </a:t>
            </a:r>
            <a:r>
              <a:rPr lang="en-IN" dirty="0" smtClean="0"/>
              <a:t>2022 </a:t>
            </a:r>
            <a:r>
              <a:rPr lang="en-IN" dirty="0"/>
              <a:t>for 3 years </a:t>
            </a:r>
          </a:p>
          <a:p>
            <a:pPr algn="just"/>
            <a:r>
              <a:rPr lang="en-IN" dirty="0"/>
              <a:t>Loan against the FD taken in Feb </a:t>
            </a:r>
            <a:r>
              <a:rPr lang="en-IN" dirty="0" smtClean="0"/>
              <a:t>2023</a:t>
            </a:r>
            <a:endParaRPr lang="en-IN" dirty="0"/>
          </a:p>
          <a:p>
            <a:pPr algn="just"/>
            <a:r>
              <a:rPr lang="en-IN" dirty="0"/>
              <a:t>Interest accrued on FD – Rs.1.5 lacs </a:t>
            </a:r>
          </a:p>
          <a:p>
            <a:pPr algn="just"/>
            <a:r>
              <a:rPr lang="en-IN" dirty="0"/>
              <a:t>Interest accrued on Loan against FD – Rs.1.1 lacs (Not paid upto due date) </a:t>
            </a:r>
          </a:p>
          <a:p>
            <a:pPr algn="just"/>
            <a:r>
              <a:rPr lang="en-IN" dirty="0"/>
              <a:t>Applicability of sec 43B</a:t>
            </a:r>
          </a:p>
          <a:p>
            <a:pPr marL="0" indent="0">
              <a:buNone/>
            </a:pPr>
            <a:endParaRPr lang="en-IN" dirty="0"/>
          </a:p>
        </p:txBody>
      </p:sp>
      <p:sp>
        <p:nvSpPr>
          <p:cNvPr id="4" name="Content Placeholder 3"/>
          <p:cNvSpPr>
            <a:spLocks noGrp="1"/>
          </p:cNvSpPr>
          <p:nvPr>
            <p:ph sz="half" idx="2"/>
          </p:nvPr>
        </p:nvSpPr>
        <p:spPr/>
        <p:txBody>
          <a:bodyPr>
            <a:normAutofit fontScale="92500" lnSpcReduction="10000"/>
          </a:bodyPr>
          <a:lstStyle/>
          <a:p>
            <a:pPr algn="just"/>
            <a:r>
              <a:rPr lang="en-IN" dirty="0" smtClean="0"/>
              <a:t>(e) any </a:t>
            </a:r>
            <a:r>
              <a:rPr lang="en-IN" dirty="0"/>
              <a:t>sum payable by the assessee as interest on any loan or advances from </a:t>
            </a:r>
            <a:endParaRPr lang="en-IN" dirty="0" smtClean="0"/>
          </a:p>
          <a:p>
            <a:pPr marL="720725" indent="-457200" algn="just">
              <a:buAutoNum type="alphaLcParenR"/>
            </a:pPr>
            <a:r>
              <a:rPr lang="en-IN" dirty="0" smtClean="0"/>
              <a:t>a </a:t>
            </a:r>
            <a:r>
              <a:rPr lang="en-IN" dirty="0"/>
              <a:t>scheduled bank </a:t>
            </a:r>
            <a:r>
              <a:rPr lang="en-IN" i="1" dirty="0" smtClean="0"/>
              <a:t>or </a:t>
            </a:r>
          </a:p>
          <a:p>
            <a:pPr marL="720725" indent="-457200" algn="just">
              <a:buAutoNum type="alphaLcParenR"/>
            </a:pPr>
            <a:r>
              <a:rPr lang="en-IN" i="1" dirty="0" smtClean="0"/>
              <a:t>a </a:t>
            </a:r>
            <a:r>
              <a:rPr lang="en-IN" i="1" dirty="0"/>
              <a:t>co-operative bank other than a primary agricultural credit society or a primary co-operative agricultural and rural development </a:t>
            </a:r>
            <a:r>
              <a:rPr lang="en-IN" i="1" dirty="0" smtClean="0"/>
              <a:t>bank</a:t>
            </a:r>
            <a:r>
              <a:rPr lang="en-IN" dirty="0" smtClean="0"/>
              <a:t> </a:t>
            </a:r>
          </a:p>
          <a:p>
            <a:pPr marL="0" indent="0" algn="just">
              <a:buNone/>
            </a:pPr>
            <a:r>
              <a:rPr lang="en-IN" dirty="0" smtClean="0">
                <a:solidFill>
                  <a:srgbClr val="FF0000"/>
                </a:solidFill>
              </a:rPr>
              <a:t>in </a:t>
            </a:r>
            <a:r>
              <a:rPr lang="en-IN" dirty="0">
                <a:solidFill>
                  <a:srgbClr val="FF0000"/>
                </a:solidFill>
              </a:rPr>
              <a:t>accordance with the terms and conditions of the agreement governing such loan or advances</a:t>
            </a:r>
            <a:endParaRPr lang="en-IN" dirty="0" smtClean="0">
              <a:solidFill>
                <a:srgbClr val="FF0000"/>
              </a:solidFill>
              <a:latin typeface="Trebuchet MS" panose="020B0603020202020204" pitchFamily="34" charset="0"/>
            </a:endParaRPr>
          </a:p>
        </p:txBody>
      </p:sp>
    </p:spTree>
    <p:extLst>
      <p:ext uri="{BB962C8B-B14F-4D97-AF65-F5344CB8AC3E}">
        <p14:creationId xmlns:p14="http://schemas.microsoft.com/office/powerpoint/2010/main" val="636636761"/>
      </p:ext>
    </p:extLst>
  </p:cSld>
  <p:clrMapOvr>
    <a:masterClrMapping/>
  </p:clrMapOvr>
  <p:transition spd="med">
    <p:pull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APPLICABILITY OF SEC 44AB</a:t>
            </a:r>
            <a:endParaRPr lang="en-IN" dirty="0"/>
          </a:p>
        </p:txBody>
      </p:sp>
      <p:sp>
        <p:nvSpPr>
          <p:cNvPr id="3" name="Content Placeholder 2"/>
          <p:cNvSpPr>
            <a:spLocks noGrp="1"/>
          </p:cNvSpPr>
          <p:nvPr>
            <p:ph idx="1"/>
          </p:nvPr>
        </p:nvSpPr>
        <p:spPr/>
        <p:txBody>
          <a:bodyPr>
            <a:normAutofit/>
          </a:bodyPr>
          <a:lstStyle/>
          <a:p>
            <a:pPr algn="just"/>
            <a:r>
              <a:rPr lang="en-IN" dirty="0"/>
              <a:t>Every person,—</a:t>
            </a:r>
          </a:p>
          <a:p>
            <a:pPr marL="457200" indent="-457200" algn="just">
              <a:buAutoNum type="alphaLcParenBoth"/>
            </a:pPr>
            <a:r>
              <a:rPr lang="en-IN" dirty="0" smtClean="0"/>
              <a:t>carrying </a:t>
            </a:r>
            <a:r>
              <a:rPr lang="en-IN" dirty="0"/>
              <a:t>on business shall, if </a:t>
            </a:r>
            <a:r>
              <a:rPr lang="en-IN" b="1" dirty="0">
                <a:solidFill>
                  <a:srgbClr val="FF0000"/>
                </a:solidFill>
              </a:rPr>
              <a:t>his </a:t>
            </a:r>
            <a:r>
              <a:rPr lang="en-IN" dirty="0">
                <a:solidFill>
                  <a:srgbClr val="FF0000"/>
                </a:solidFill>
              </a:rPr>
              <a:t>total sales, turnover or gross receipts</a:t>
            </a:r>
            <a:r>
              <a:rPr lang="en-IN" dirty="0"/>
              <a:t>, as the case may be, in business exceed or exceeds </a:t>
            </a:r>
            <a:r>
              <a:rPr lang="en-IN" b="1" dirty="0">
                <a:solidFill>
                  <a:srgbClr val="FF0000"/>
                </a:solidFill>
              </a:rPr>
              <a:t>one crore rupees</a:t>
            </a:r>
            <a:r>
              <a:rPr lang="en-IN" dirty="0"/>
              <a:t> in any previous year ; </a:t>
            </a:r>
            <a:endParaRPr lang="en-IN" dirty="0" smtClean="0"/>
          </a:p>
          <a:p>
            <a:pPr marL="1439863" indent="-993775" algn="just">
              <a:buNone/>
            </a:pPr>
            <a:r>
              <a:rPr lang="en-IN" b="1" i="1" dirty="0" smtClean="0"/>
              <a:t>Provided</a:t>
            </a:r>
            <a:r>
              <a:rPr lang="en-IN" i="1" dirty="0"/>
              <a:t> that in the case of a person whose</a:t>
            </a:r>
            <a:r>
              <a:rPr lang="en-IN" i="1" dirty="0" smtClean="0"/>
              <a:t>—………….</a:t>
            </a:r>
            <a:endParaRPr lang="en-IN" i="1" dirty="0"/>
          </a:p>
        </p:txBody>
      </p:sp>
    </p:spTree>
    <p:extLst>
      <p:ext uri="{BB962C8B-B14F-4D97-AF65-F5344CB8AC3E}">
        <p14:creationId xmlns:p14="http://schemas.microsoft.com/office/powerpoint/2010/main" val="1611377625"/>
      </p:ext>
    </p:extLst>
  </p:cSld>
  <p:clrMapOvr>
    <a:masterClrMapping/>
  </p:clrMapOvr>
  <p:transition spd="med">
    <p:pull dir="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Inadmissible Deductions - Cont’d</a:t>
            </a:r>
            <a:endParaRPr lang="en-IN" dirty="0"/>
          </a:p>
        </p:txBody>
      </p:sp>
      <p:sp>
        <p:nvSpPr>
          <p:cNvPr id="3" name="Content Placeholder 2"/>
          <p:cNvSpPr>
            <a:spLocks noGrp="1"/>
          </p:cNvSpPr>
          <p:nvPr>
            <p:ph idx="1"/>
          </p:nvPr>
        </p:nvSpPr>
        <p:spPr/>
        <p:txBody>
          <a:bodyPr>
            <a:normAutofit fontScale="92500"/>
          </a:bodyPr>
          <a:lstStyle/>
          <a:p>
            <a:pPr algn="just"/>
            <a:r>
              <a:rPr lang="en-IN" dirty="0" smtClean="0"/>
              <a:t>Is section 43B is applicable to even GST outstanding as the same is not debited to profit &amp; loss account and nothing to do with the profit/loss as the input and output GST are debited to separate GST account in the books of account?</a:t>
            </a:r>
          </a:p>
          <a:p>
            <a:r>
              <a:rPr lang="en-IN" dirty="0" err="1" smtClean="0"/>
              <a:t>Chowringhee</a:t>
            </a:r>
            <a:r>
              <a:rPr lang="en-IN" dirty="0" smtClean="0"/>
              <a:t> </a:t>
            </a:r>
            <a:r>
              <a:rPr lang="en-IN" dirty="0"/>
              <a:t>Sales Bureau </a:t>
            </a:r>
            <a:r>
              <a:rPr lang="en-IN" dirty="0" smtClean="0"/>
              <a:t>P Ltd – 1979 - 87 ITR SC </a:t>
            </a:r>
            <a:endParaRPr lang="en-IN" dirty="0"/>
          </a:p>
          <a:p>
            <a:pPr lvl="1" algn="just"/>
            <a:r>
              <a:rPr lang="en-IN" i="1" dirty="0"/>
              <a:t>The amount of </a:t>
            </a:r>
            <a:r>
              <a:rPr lang="en-IN" i="1" dirty="0">
                <a:solidFill>
                  <a:srgbClr val="FF0000"/>
                </a:solidFill>
              </a:rPr>
              <a:t>sales tax collected </a:t>
            </a:r>
            <a:r>
              <a:rPr lang="en-IN" i="1" dirty="0"/>
              <a:t>by the auctioneer </a:t>
            </a:r>
            <a:r>
              <a:rPr lang="en-IN" i="1" dirty="0">
                <a:solidFill>
                  <a:srgbClr val="FF0000"/>
                </a:solidFill>
              </a:rPr>
              <a:t>should be held to form part of trading or business receipts</a:t>
            </a:r>
            <a:r>
              <a:rPr lang="en-IN" i="1" dirty="0"/>
              <a:t>. The appellant would, of course, be </a:t>
            </a:r>
            <a:r>
              <a:rPr lang="en-IN" i="1" dirty="0">
                <a:solidFill>
                  <a:srgbClr val="FF0000"/>
                </a:solidFill>
              </a:rPr>
              <a:t>entitled to claim deduction</a:t>
            </a:r>
            <a:r>
              <a:rPr lang="en-IN" i="1" dirty="0"/>
              <a:t> of the amount as and when it pays to State Government</a:t>
            </a:r>
          </a:p>
          <a:p>
            <a:pPr lvl="1" algn="just"/>
            <a:r>
              <a:rPr lang="en-IN" i="1" dirty="0"/>
              <a:t>The fact that the appellant credited the amount received as sales tax under the head "sales tax collection account" would not in our opinion, make any material difference. It is the true nature and the quality of the receipt and not the head under which it is entered in the account books as would prove decisive.</a:t>
            </a:r>
          </a:p>
          <a:p>
            <a:pPr algn="just"/>
            <a:endParaRPr lang="en-IN" dirty="0"/>
          </a:p>
        </p:txBody>
      </p:sp>
    </p:spTree>
    <p:extLst>
      <p:ext uri="{BB962C8B-B14F-4D97-AF65-F5344CB8AC3E}">
        <p14:creationId xmlns:p14="http://schemas.microsoft.com/office/powerpoint/2010/main" val="3401679110"/>
      </p:ext>
    </p:extLst>
  </p:cSld>
  <p:clrMapOvr>
    <a:masterClrMapping/>
  </p:clrMapOvr>
  <p:transition spd="med">
    <p:pull dir="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dirty="0" smtClean="0"/>
              <a:t>Inadmissible Deductions - Cont’d </a:t>
            </a:r>
            <a:br>
              <a:rPr lang="en-IN" dirty="0" smtClean="0"/>
            </a:br>
            <a:r>
              <a:rPr lang="en-IN" dirty="0" smtClean="0"/>
              <a:t>S</a:t>
            </a:r>
            <a:r>
              <a:rPr lang="en-IN" dirty="0" smtClean="0"/>
              <a:t>ec 40A(3/3A)</a:t>
            </a:r>
            <a:endParaRPr lang="en-IN" dirty="0"/>
          </a:p>
        </p:txBody>
      </p:sp>
      <p:sp>
        <p:nvSpPr>
          <p:cNvPr id="3" name="Content Placeholder 2"/>
          <p:cNvSpPr>
            <a:spLocks noGrp="1"/>
          </p:cNvSpPr>
          <p:nvPr>
            <p:ph sz="half" idx="1"/>
          </p:nvPr>
        </p:nvSpPr>
        <p:spPr/>
        <p:txBody>
          <a:bodyPr>
            <a:normAutofit/>
          </a:bodyPr>
          <a:lstStyle/>
          <a:p>
            <a:pPr algn="just"/>
            <a:r>
              <a:rPr lang="en-IN" dirty="0" smtClean="0"/>
              <a:t>Does not apply to balance sheet items </a:t>
            </a:r>
          </a:p>
          <a:p>
            <a:pPr algn="just"/>
            <a:r>
              <a:rPr lang="en-IN" dirty="0" smtClean="0"/>
              <a:t>Payment on a holiday or Sunday</a:t>
            </a:r>
          </a:p>
          <a:p>
            <a:pPr lvl="1" algn="just"/>
            <a:r>
              <a:rPr lang="en-IN" dirty="0" smtClean="0">
                <a:solidFill>
                  <a:srgbClr val="FF0000"/>
                </a:solidFill>
                <a:latin typeface="Trebuchet MS" panose="020B0603020202020204" pitchFamily="34" charset="0"/>
              </a:rPr>
              <a:t>Cl [j] of Rule 6DD omitted w e f 29-1-2020</a:t>
            </a:r>
            <a:endParaRPr lang="en-IN" dirty="0" smtClean="0">
              <a:latin typeface="Trebuchet MS" panose="020B0603020202020204" pitchFamily="34" charset="0"/>
            </a:endParaRPr>
          </a:p>
          <a:p>
            <a:pPr algn="just"/>
            <a:r>
              <a:rPr lang="en-IN" dirty="0" smtClean="0"/>
              <a:t>Genuineness Vs Compulsion </a:t>
            </a:r>
          </a:p>
          <a:p>
            <a:pPr lvl="1" algn="just"/>
            <a:r>
              <a:rPr lang="en-IN" dirty="0" smtClean="0">
                <a:solidFill>
                  <a:srgbClr val="FF0000"/>
                </a:solidFill>
                <a:latin typeface="Trebuchet MS" panose="020B0603020202020204" pitchFamily="34" charset="0"/>
              </a:rPr>
              <a:t>(</a:t>
            </a:r>
            <a:r>
              <a:rPr lang="en-IN" dirty="0" err="1" smtClean="0">
                <a:solidFill>
                  <a:srgbClr val="FF0000"/>
                </a:solidFill>
                <a:latin typeface="Trebuchet MS" panose="020B0603020202020204" pitchFamily="34" charset="0"/>
              </a:rPr>
              <a:t>Natesan</a:t>
            </a:r>
            <a:r>
              <a:rPr lang="en-IN" dirty="0" smtClean="0">
                <a:solidFill>
                  <a:srgbClr val="FF0000"/>
                </a:solidFill>
                <a:latin typeface="Trebuchet MS" panose="020B0603020202020204" pitchFamily="34" charset="0"/>
              </a:rPr>
              <a:t> </a:t>
            </a:r>
            <a:r>
              <a:rPr lang="en-IN" dirty="0" err="1" smtClean="0">
                <a:solidFill>
                  <a:srgbClr val="FF0000"/>
                </a:solidFill>
                <a:latin typeface="Trebuchet MS" panose="020B0603020202020204" pitchFamily="34" charset="0"/>
              </a:rPr>
              <a:t>Krishnamoorthy</a:t>
            </a:r>
            <a:r>
              <a:rPr lang="en-IN" dirty="0" smtClean="0">
                <a:solidFill>
                  <a:srgbClr val="FF0000"/>
                </a:solidFill>
                <a:latin typeface="Trebuchet MS" panose="020B0603020202020204" pitchFamily="34" charset="0"/>
              </a:rPr>
              <a:t> – 2019 (1) TMI 607 Mad HC)</a:t>
            </a:r>
            <a:endParaRPr lang="en-IN" dirty="0" smtClean="0"/>
          </a:p>
          <a:p>
            <a:pPr algn="just"/>
            <a:r>
              <a:rPr lang="en-IN" dirty="0" smtClean="0"/>
              <a:t>Interest and remuneration to partners – exceeding Rs.10k</a:t>
            </a:r>
            <a:endParaRPr lang="en-IN" dirty="0"/>
          </a:p>
        </p:txBody>
      </p:sp>
      <p:sp>
        <p:nvSpPr>
          <p:cNvPr id="4" name="Content Placeholder 3"/>
          <p:cNvSpPr>
            <a:spLocks noGrp="1"/>
          </p:cNvSpPr>
          <p:nvPr>
            <p:ph sz="half" idx="2"/>
          </p:nvPr>
        </p:nvSpPr>
        <p:spPr/>
        <p:txBody>
          <a:bodyPr>
            <a:normAutofit/>
          </a:bodyPr>
          <a:lstStyle/>
          <a:p>
            <a:pPr algn="just"/>
            <a:r>
              <a:rPr lang="en-IN" dirty="0" smtClean="0"/>
              <a:t>Self cheque and cash deposits – Date mismatch</a:t>
            </a:r>
          </a:p>
          <a:p>
            <a:pPr algn="just"/>
            <a:r>
              <a:rPr lang="en-IN" dirty="0" smtClean="0"/>
              <a:t>Cheques issued</a:t>
            </a:r>
          </a:p>
          <a:p>
            <a:pPr lvl="1" algn="just"/>
            <a:r>
              <a:rPr lang="en-IN" dirty="0" smtClean="0"/>
              <a:t>Self cheque </a:t>
            </a:r>
          </a:p>
          <a:p>
            <a:pPr lvl="1" algn="just"/>
            <a:r>
              <a:rPr lang="en-IN" dirty="0" smtClean="0"/>
              <a:t>Open cheque </a:t>
            </a:r>
          </a:p>
          <a:p>
            <a:pPr lvl="1" algn="just"/>
            <a:r>
              <a:rPr lang="en-IN" dirty="0" smtClean="0"/>
              <a:t>simple crossing </a:t>
            </a:r>
          </a:p>
          <a:p>
            <a:pPr lvl="1" algn="just"/>
            <a:r>
              <a:rPr lang="en-IN" dirty="0" smtClean="0"/>
              <a:t>Account payee crossing </a:t>
            </a:r>
          </a:p>
          <a:p>
            <a:pPr algn="just"/>
            <a:r>
              <a:rPr lang="en-IN" dirty="0" smtClean="0"/>
              <a:t>Test check and documentation </a:t>
            </a:r>
          </a:p>
          <a:p>
            <a:endParaRPr lang="en-IN" dirty="0"/>
          </a:p>
        </p:txBody>
      </p:sp>
    </p:spTree>
    <p:extLst>
      <p:ext uri="{BB962C8B-B14F-4D97-AF65-F5344CB8AC3E}">
        <p14:creationId xmlns:p14="http://schemas.microsoft.com/office/powerpoint/2010/main" val="2454760487"/>
      </p:ext>
    </p:extLst>
  </p:cSld>
  <p:clrMapOvr>
    <a:masterClrMapping/>
  </p:clrMapOvr>
  <p:transition spd="med">
    <p:pull dir="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dirty="0"/>
              <a:t>Inadmissible Deductions </a:t>
            </a:r>
            <a:r>
              <a:rPr lang="en-IN" dirty="0" smtClean="0"/>
              <a:t>- Cont’d</a:t>
            </a:r>
            <a:endParaRPr lang="en-IN" dirty="0"/>
          </a:p>
        </p:txBody>
      </p:sp>
      <p:sp>
        <p:nvSpPr>
          <p:cNvPr id="3" name="Content Placeholder 2"/>
          <p:cNvSpPr>
            <a:spLocks noGrp="1"/>
          </p:cNvSpPr>
          <p:nvPr>
            <p:ph idx="1"/>
          </p:nvPr>
        </p:nvSpPr>
        <p:spPr/>
        <p:txBody>
          <a:bodyPr>
            <a:normAutofit/>
          </a:bodyPr>
          <a:lstStyle/>
          <a:p>
            <a:pPr>
              <a:buFont typeface="Arial" panose="020B0604020202020204" pitchFamily="34" charset="0"/>
              <a:buChar char="•"/>
            </a:pPr>
            <a:r>
              <a:rPr lang="en-IN" dirty="0" smtClean="0"/>
              <a:t>Interest and remuneration paid </a:t>
            </a:r>
            <a:r>
              <a:rPr lang="en-IN" dirty="0"/>
              <a:t>to partner </a:t>
            </a:r>
            <a:endParaRPr lang="en-IN" dirty="0" smtClean="0"/>
          </a:p>
          <a:p>
            <a:pPr lvl="1"/>
            <a:r>
              <a:rPr lang="en-IN" dirty="0" smtClean="0"/>
              <a:t>Application </a:t>
            </a:r>
            <a:r>
              <a:rPr lang="en-IN" dirty="0"/>
              <a:t>of sec </a:t>
            </a:r>
            <a:r>
              <a:rPr lang="en-IN" dirty="0" smtClean="0"/>
              <a:t>40A(3)</a:t>
            </a:r>
          </a:p>
          <a:p>
            <a:pPr lvl="1"/>
            <a:r>
              <a:rPr lang="en-IN" u="sng" dirty="0" err="1" smtClean="0">
                <a:solidFill>
                  <a:srgbClr val="FF0000"/>
                </a:solidFill>
              </a:rPr>
              <a:t>Allowability</a:t>
            </a:r>
            <a:r>
              <a:rPr lang="en-IN" u="sng" dirty="0" smtClean="0">
                <a:solidFill>
                  <a:srgbClr val="FF0000"/>
                </a:solidFill>
              </a:rPr>
              <a:t> in case of cash basis of accounting</a:t>
            </a:r>
          </a:p>
          <a:p>
            <a:pPr lvl="1"/>
            <a:r>
              <a:rPr lang="en-US" dirty="0" err="1" smtClean="0"/>
              <a:t>Allowability</a:t>
            </a:r>
            <a:r>
              <a:rPr lang="en-US" dirty="0" smtClean="0"/>
              <a:t> in the case of professional firms</a:t>
            </a:r>
          </a:p>
          <a:p>
            <a:pPr lvl="1"/>
            <a:r>
              <a:rPr lang="en-US" dirty="0" smtClean="0"/>
              <a:t>Supreme court ruling </a:t>
            </a:r>
            <a:endParaRPr lang="en-US" dirty="0" smtClean="0"/>
          </a:p>
          <a:p>
            <a:r>
              <a:rPr lang="en-US" dirty="0" smtClean="0"/>
              <a:t>Interest u/s. 36(1)(iii) – proviso</a:t>
            </a:r>
          </a:p>
          <a:p>
            <a:pPr lvl="1"/>
            <a:r>
              <a:rPr lang="en-US" dirty="0" smtClean="0"/>
              <a:t>Partners contribution</a:t>
            </a:r>
          </a:p>
          <a:p>
            <a:pPr lvl="1"/>
            <a:r>
              <a:rPr lang="en-US" dirty="0" smtClean="0"/>
              <a:t>Outside borrowing </a:t>
            </a:r>
            <a:endParaRPr lang="en-IN" dirty="0" smtClean="0"/>
          </a:p>
          <a:p>
            <a:endParaRPr lang="en-IN" dirty="0"/>
          </a:p>
        </p:txBody>
      </p:sp>
    </p:spTree>
    <p:extLst>
      <p:ext uri="{BB962C8B-B14F-4D97-AF65-F5344CB8AC3E}">
        <p14:creationId xmlns:p14="http://schemas.microsoft.com/office/powerpoint/2010/main" val="2124090235"/>
      </p:ext>
    </p:extLst>
  </p:cSld>
  <p:clrMapOvr>
    <a:masterClrMapping/>
  </p:clrMapOvr>
  <p:transition spd="med">
    <p:pull dir="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dirty="0" smtClean="0"/>
              <a:t>Inadmissible Deductions - Cont’d</a:t>
            </a:r>
            <a:br>
              <a:rPr lang="en-IN" dirty="0" smtClean="0"/>
            </a:br>
            <a:r>
              <a:rPr lang="en-IN" dirty="0" smtClean="0"/>
              <a:t>Sec </a:t>
            </a:r>
            <a:r>
              <a:rPr lang="en-IN" dirty="0" smtClean="0"/>
              <a:t>40A(2)(b) - Related party transactions</a:t>
            </a:r>
            <a:endParaRPr lang="en-IN" dirty="0"/>
          </a:p>
        </p:txBody>
      </p:sp>
      <p:sp>
        <p:nvSpPr>
          <p:cNvPr id="3" name="Content Placeholder 2"/>
          <p:cNvSpPr>
            <a:spLocks noGrp="1"/>
          </p:cNvSpPr>
          <p:nvPr>
            <p:ph idx="1"/>
          </p:nvPr>
        </p:nvSpPr>
        <p:spPr/>
        <p:txBody>
          <a:bodyPr>
            <a:normAutofit lnSpcReduction="10000"/>
          </a:bodyPr>
          <a:lstStyle/>
          <a:p>
            <a:pPr algn="just"/>
            <a:r>
              <a:rPr lang="en-IN" dirty="0" smtClean="0"/>
              <a:t>M/s. Murthy &amp; Co entered into following related party transactions </a:t>
            </a:r>
          </a:p>
          <a:p>
            <a:pPr lvl="1" algn="just"/>
            <a:r>
              <a:rPr lang="en-IN" dirty="0" smtClean="0"/>
              <a:t>From M/s. Raghu &amp; Co – Machinery (Second hand) purchased for Rs.10 lacs</a:t>
            </a:r>
          </a:p>
          <a:p>
            <a:pPr lvl="1" algn="just"/>
            <a:r>
              <a:rPr lang="en-IN" dirty="0" smtClean="0"/>
              <a:t>To M/s. Kalyan &amp; Co – Sales made for Rs.20 lakhs</a:t>
            </a:r>
          </a:p>
          <a:p>
            <a:pPr lvl="1" algn="just"/>
            <a:r>
              <a:rPr lang="en-IN" dirty="0" smtClean="0"/>
              <a:t>To M/s. </a:t>
            </a:r>
            <a:r>
              <a:rPr lang="en-IN" dirty="0" err="1" smtClean="0"/>
              <a:t>Keethi</a:t>
            </a:r>
            <a:r>
              <a:rPr lang="en-IN" dirty="0" smtClean="0"/>
              <a:t> &amp; co – Provided sales discount of Rs.0.20 lakhs</a:t>
            </a:r>
          </a:p>
          <a:p>
            <a:pPr lvl="1" algn="just"/>
            <a:r>
              <a:rPr lang="en-IN" dirty="0" smtClean="0"/>
              <a:t>To M/s. </a:t>
            </a:r>
            <a:r>
              <a:rPr lang="en-IN" dirty="0" err="1" smtClean="0"/>
              <a:t>Ranga</a:t>
            </a:r>
            <a:r>
              <a:rPr lang="en-IN" dirty="0" smtClean="0"/>
              <a:t> &amp; Co – Allowed bad debt of Rs.0.75 lakhs</a:t>
            </a:r>
          </a:p>
          <a:p>
            <a:pPr lvl="1" algn="just"/>
            <a:r>
              <a:rPr lang="en-IN" dirty="0" smtClean="0"/>
              <a:t>From M/s. Raja &amp; Co – Material purchased for Rs.50 lacs </a:t>
            </a:r>
            <a:r>
              <a:rPr lang="en-IN" dirty="0" smtClean="0">
                <a:solidFill>
                  <a:srgbClr val="FF0000"/>
                </a:solidFill>
              </a:rPr>
              <a:t>(cash payment made for Rs.1.5 lacs)</a:t>
            </a:r>
          </a:p>
          <a:p>
            <a:pPr algn="just"/>
            <a:r>
              <a:rPr lang="en-IN" dirty="0" smtClean="0"/>
              <a:t>The firm would like to know how these transactions are to be reported in Cl. 23 of Form No. 3CD </a:t>
            </a:r>
          </a:p>
          <a:p>
            <a:pPr algn="just"/>
            <a:r>
              <a:rPr lang="en-IN" dirty="0">
                <a:solidFill>
                  <a:srgbClr val="FF0000"/>
                </a:solidFill>
              </a:rPr>
              <a:t>Cl. 23 </a:t>
            </a:r>
            <a:r>
              <a:rPr lang="en-IN" dirty="0" smtClean="0">
                <a:solidFill>
                  <a:srgbClr val="FF0000"/>
                </a:solidFill>
              </a:rPr>
              <a:t>- </a:t>
            </a:r>
            <a:r>
              <a:rPr lang="en-US" dirty="0" smtClean="0">
                <a:solidFill>
                  <a:srgbClr val="FF0000"/>
                </a:solidFill>
              </a:rPr>
              <a:t>Particulars </a:t>
            </a:r>
            <a:r>
              <a:rPr lang="en-US" dirty="0">
                <a:solidFill>
                  <a:srgbClr val="FF0000"/>
                </a:solidFill>
              </a:rPr>
              <a:t>of payments made to persons specified under </a:t>
            </a:r>
            <a:r>
              <a:rPr lang="en-US" dirty="0" smtClean="0">
                <a:solidFill>
                  <a:srgbClr val="FF0000"/>
                </a:solidFill>
              </a:rPr>
              <a:t>section 40A </a:t>
            </a:r>
            <a:r>
              <a:rPr lang="en-US" dirty="0">
                <a:solidFill>
                  <a:srgbClr val="FF0000"/>
                </a:solidFill>
              </a:rPr>
              <a:t>(2)(b).</a:t>
            </a:r>
            <a:endParaRPr lang="en-IN" dirty="0" smtClean="0">
              <a:solidFill>
                <a:srgbClr val="FF0000"/>
              </a:solidFill>
            </a:endParaRPr>
          </a:p>
          <a:p>
            <a:pPr marL="457200" lvl="1" indent="0">
              <a:buNone/>
            </a:pPr>
            <a:endParaRPr lang="en-IN" dirty="0"/>
          </a:p>
        </p:txBody>
      </p:sp>
    </p:spTree>
    <p:extLst>
      <p:ext uri="{BB962C8B-B14F-4D97-AF65-F5344CB8AC3E}">
        <p14:creationId xmlns:p14="http://schemas.microsoft.com/office/powerpoint/2010/main" val="3259136944"/>
      </p:ext>
    </p:extLst>
  </p:cSld>
  <p:clrMapOvr>
    <a:masterClrMapping/>
  </p:clrMapOvr>
  <p:transition spd="med">
    <p:pull dir="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dirty="0" smtClean="0"/>
              <a:t>Loans and deposits – clause 31</a:t>
            </a:r>
            <a:endParaRPr lang="en-IN" dirty="0"/>
          </a:p>
        </p:txBody>
      </p:sp>
      <p:sp>
        <p:nvSpPr>
          <p:cNvPr id="3" name="Content Placeholder 2"/>
          <p:cNvSpPr>
            <a:spLocks noGrp="1"/>
          </p:cNvSpPr>
          <p:nvPr>
            <p:ph idx="1"/>
          </p:nvPr>
        </p:nvSpPr>
        <p:spPr/>
        <p:txBody>
          <a:bodyPr>
            <a:normAutofit/>
          </a:bodyPr>
          <a:lstStyle/>
          <a:p>
            <a:pPr marL="354013" indent="-354013">
              <a:buFont typeface="Courier New" panose="02070309020205020404" pitchFamily="49" charset="0"/>
              <a:buChar char="o"/>
            </a:pPr>
            <a:r>
              <a:rPr lang="en-IN" dirty="0" smtClean="0"/>
              <a:t>Sec applies to loans, deposits, specified </a:t>
            </a:r>
            <a:r>
              <a:rPr lang="en-IN" dirty="0" smtClean="0"/>
              <a:t>sum</a:t>
            </a:r>
          </a:p>
          <a:p>
            <a:pPr marL="354013" indent="-354013">
              <a:buFont typeface="Courier New" panose="02070309020205020404" pitchFamily="49" charset="0"/>
              <a:buChar char="o"/>
            </a:pPr>
            <a:r>
              <a:rPr lang="en-IN" dirty="0" smtClean="0"/>
              <a:t>Whether </a:t>
            </a:r>
            <a:r>
              <a:rPr lang="en-IN" dirty="0" smtClean="0"/>
              <a:t>section would apply for payment of the interest on loan/deposit, if added to the loan /deposit account? </a:t>
            </a:r>
            <a:endParaRPr lang="en-IN" dirty="0"/>
          </a:p>
          <a:p>
            <a:pPr marL="354013" indent="-354013">
              <a:buFont typeface="Courier New" panose="02070309020205020404" pitchFamily="49" charset="0"/>
              <a:buChar char="o"/>
            </a:pPr>
            <a:r>
              <a:rPr lang="en-US" dirty="0" smtClean="0"/>
              <a:t>How to recon ceiling of Rs.20000</a:t>
            </a:r>
          </a:p>
          <a:p>
            <a:pPr marL="354013" indent="-354013">
              <a:buFont typeface="Courier New" panose="02070309020205020404" pitchFamily="49" charset="0"/>
              <a:buChar char="o"/>
            </a:pPr>
            <a:r>
              <a:rPr lang="en-US" dirty="0" smtClean="0"/>
              <a:t>Reporting in the case of NBFC</a:t>
            </a:r>
            <a:endParaRPr lang="en-US" dirty="0" smtClean="0"/>
          </a:p>
          <a:p>
            <a:pPr marL="354013" indent="-354013">
              <a:buFont typeface="Courier New" panose="02070309020205020404" pitchFamily="49" charset="0"/>
              <a:buChar char="o"/>
            </a:pPr>
            <a:r>
              <a:rPr lang="en-US" dirty="0" smtClean="0"/>
              <a:t>Meaning of specified sum</a:t>
            </a:r>
          </a:p>
          <a:p>
            <a:pPr marL="354013" indent="-354013">
              <a:buFont typeface="Courier New" panose="02070309020205020404" pitchFamily="49" charset="0"/>
              <a:buChar char="o"/>
            </a:pPr>
            <a:r>
              <a:rPr lang="en-US" dirty="0" smtClean="0"/>
              <a:t>Reporting in the case of flat developer?</a:t>
            </a:r>
          </a:p>
          <a:p>
            <a:pPr marL="354013" indent="-354013">
              <a:buFont typeface="Courier New" panose="02070309020205020404" pitchFamily="49" charset="0"/>
              <a:buChar char="o"/>
            </a:pPr>
            <a:r>
              <a:rPr lang="en-US" dirty="0" smtClean="0"/>
              <a:t>Repayment of loan – by assessee – to assessee?</a:t>
            </a:r>
            <a:endParaRPr lang="en-US" dirty="0" smtClean="0"/>
          </a:p>
          <a:p>
            <a:pPr marL="0" indent="0">
              <a:buNone/>
            </a:pPr>
            <a:endParaRPr lang="en-IN" dirty="0">
              <a:latin typeface="Trebuchet MS" panose="020B0603020202020204" pitchFamily="34" charset="0"/>
            </a:endParaRPr>
          </a:p>
        </p:txBody>
      </p:sp>
    </p:spTree>
    <p:extLst>
      <p:ext uri="{BB962C8B-B14F-4D97-AF65-F5344CB8AC3E}">
        <p14:creationId xmlns:p14="http://schemas.microsoft.com/office/powerpoint/2010/main" val="3047782491"/>
      </p:ext>
    </p:extLst>
  </p:cSld>
  <p:clrMapOvr>
    <a:masterClrMapping/>
  </p:clrMapOvr>
  <p:transition spd="med">
    <p:pull dir="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dirty="0" smtClean="0"/>
              <a:t>Loans and deposits – clause 31</a:t>
            </a:r>
            <a:endParaRPr lang="en-IN" dirty="0"/>
          </a:p>
        </p:txBody>
      </p:sp>
      <p:sp>
        <p:nvSpPr>
          <p:cNvPr id="4" name="Content Placeholder 3"/>
          <p:cNvSpPr>
            <a:spLocks noGrp="1"/>
          </p:cNvSpPr>
          <p:nvPr>
            <p:ph sz="half" idx="1"/>
          </p:nvPr>
        </p:nvSpPr>
        <p:spPr/>
        <p:txBody>
          <a:bodyPr>
            <a:normAutofit lnSpcReduction="10000"/>
          </a:bodyPr>
          <a:lstStyle/>
          <a:p>
            <a:pPr algn="just"/>
            <a:r>
              <a:rPr lang="en-IN" dirty="0" smtClean="0"/>
              <a:t>Mr </a:t>
            </a:r>
            <a:r>
              <a:rPr lang="en-IN" dirty="0" err="1" smtClean="0"/>
              <a:t>Prathap</a:t>
            </a:r>
            <a:r>
              <a:rPr lang="en-IN" dirty="0" smtClean="0"/>
              <a:t>, a money lender, gave Rs.1.50 lakhs to Mr. </a:t>
            </a:r>
            <a:r>
              <a:rPr lang="en-IN" dirty="0" err="1" smtClean="0"/>
              <a:t>Kumuran</a:t>
            </a:r>
            <a:endParaRPr lang="en-IN" dirty="0" smtClean="0"/>
          </a:p>
          <a:p>
            <a:pPr algn="just"/>
            <a:r>
              <a:rPr lang="en-IN" dirty="0" smtClean="0"/>
              <a:t>He received this money back in 6 monthly instalment of Rs.25 K (with agreed interest)</a:t>
            </a:r>
          </a:p>
          <a:p>
            <a:pPr algn="just"/>
            <a:r>
              <a:rPr lang="en-IN" dirty="0" smtClean="0"/>
              <a:t>Assume he is liable for tax audit.</a:t>
            </a:r>
          </a:p>
          <a:p>
            <a:pPr algn="just"/>
            <a:r>
              <a:rPr lang="en-IN" dirty="0"/>
              <a:t>W</a:t>
            </a:r>
            <a:r>
              <a:rPr lang="en-IN" dirty="0" smtClean="0"/>
              <a:t>hat would be the reporting requirement in Form No:3CD.</a:t>
            </a:r>
            <a:endParaRPr lang="en-IN" dirty="0"/>
          </a:p>
        </p:txBody>
      </p:sp>
      <p:sp>
        <p:nvSpPr>
          <p:cNvPr id="5" name="Content Placeholder 4"/>
          <p:cNvSpPr>
            <a:spLocks noGrp="1"/>
          </p:cNvSpPr>
          <p:nvPr>
            <p:ph sz="half" idx="2"/>
          </p:nvPr>
        </p:nvSpPr>
        <p:spPr/>
        <p:txBody>
          <a:bodyPr>
            <a:normAutofit lnSpcReduction="10000"/>
          </a:bodyPr>
          <a:lstStyle/>
          <a:p>
            <a:pPr algn="just"/>
            <a:r>
              <a:rPr lang="en-IN" dirty="0" smtClean="0"/>
              <a:t>31 (d</a:t>
            </a:r>
            <a:r>
              <a:rPr lang="en-IN" dirty="0"/>
              <a:t>) Particulars of repayment of loan or deposit or any specified advance in an amount exceeding the limit specified in section 269T </a:t>
            </a:r>
            <a:r>
              <a:rPr lang="en-IN" dirty="0">
                <a:solidFill>
                  <a:srgbClr val="FF0000"/>
                </a:solidFill>
              </a:rPr>
              <a:t>received</a:t>
            </a:r>
            <a:r>
              <a:rPr lang="en-IN" dirty="0"/>
              <a:t> otherwise than by a </a:t>
            </a:r>
            <a:r>
              <a:rPr lang="en-IN" dirty="0" smtClean="0"/>
              <a:t>cheque…..</a:t>
            </a:r>
          </a:p>
          <a:p>
            <a:pPr algn="just"/>
            <a:r>
              <a:rPr lang="en-IN" dirty="0" smtClean="0"/>
              <a:t>(i) Name……. Of payer</a:t>
            </a:r>
          </a:p>
          <a:p>
            <a:pPr algn="just"/>
            <a:r>
              <a:rPr lang="en-IN" dirty="0" smtClean="0"/>
              <a:t>(ii) </a:t>
            </a:r>
            <a:r>
              <a:rPr lang="en-IN" dirty="0"/>
              <a:t>A</a:t>
            </a:r>
            <a:r>
              <a:rPr lang="en-IN" dirty="0" smtClean="0"/>
              <a:t>mount </a:t>
            </a:r>
            <a:r>
              <a:rPr lang="en-IN" dirty="0"/>
              <a:t>of repayment of loan or deposit or any specified advance </a:t>
            </a:r>
            <a:r>
              <a:rPr lang="en-IN" dirty="0">
                <a:solidFill>
                  <a:srgbClr val="FF0000"/>
                </a:solidFill>
              </a:rPr>
              <a:t>received</a:t>
            </a:r>
            <a:r>
              <a:rPr lang="en-IN" dirty="0"/>
              <a:t> otherwise </a:t>
            </a:r>
            <a:r>
              <a:rPr lang="en-IN" dirty="0" smtClean="0"/>
              <a:t>than…………..</a:t>
            </a:r>
            <a:endParaRPr lang="en-IN" dirty="0"/>
          </a:p>
        </p:txBody>
      </p:sp>
    </p:spTree>
    <p:extLst>
      <p:ext uri="{BB962C8B-B14F-4D97-AF65-F5344CB8AC3E}">
        <p14:creationId xmlns:p14="http://schemas.microsoft.com/office/powerpoint/2010/main" val="988555680"/>
      </p:ext>
    </p:extLst>
  </p:cSld>
  <p:clrMapOvr>
    <a:masterClrMapping/>
  </p:clrMapOvr>
  <p:transition spd="med">
    <p:pull dir="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dirty="0" smtClean="0"/>
              <a:t>Loans and Deposits – Cl 31 - Cont’d</a:t>
            </a:r>
            <a:endParaRPr lang="en-IN" dirty="0"/>
          </a:p>
        </p:txBody>
      </p:sp>
      <p:sp>
        <p:nvSpPr>
          <p:cNvPr id="3" name="Content Placeholder 2"/>
          <p:cNvSpPr>
            <a:spLocks noGrp="1"/>
          </p:cNvSpPr>
          <p:nvPr>
            <p:ph idx="1"/>
          </p:nvPr>
        </p:nvSpPr>
        <p:spPr/>
        <p:txBody>
          <a:bodyPr>
            <a:normAutofit/>
          </a:bodyPr>
          <a:lstStyle/>
          <a:p>
            <a:r>
              <a:rPr lang="en-IN" dirty="0"/>
              <a:t>Facts of the case of an individual being a proprietor of two or more business</a:t>
            </a:r>
          </a:p>
          <a:p>
            <a:pPr lvl="1"/>
            <a:r>
              <a:rPr lang="en-IN" dirty="0"/>
              <a:t>He borrowed money in his personal capacity </a:t>
            </a:r>
          </a:p>
          <a:p>
            <a:pPr lvl="1"/>
            <a:r>
              <a:rPr lang="en-IN" dirty="0"/>
              <a:t>The interest on such loans are paid in his personal capacity </a:t>
            </a:r>
          </a:p>
          <a:p>
            <a:pPr lvl="1"/>
            <a:r>
              <a:rPr lang="en-IN" dirty="0"/>
              <a:t>No TDS was effected on the interest paid on loans borrowed </a:t>
            </a:r>
          </a:p>
          <a:p>
            <a:pPr lvl="1"/>
            <a:r>
              <a:rPr lang="en-IN" dirty="0"/>
              <a:t>The borrowings, interest payment are not recorded in the proprietary concerns books of account (but routed through capital account)</a:t>
            </a:r>
          </a:p>
          <a:p>
            <a:pPr lvl="1"/>
            <a:r>
              <a:rPr lang="en-IN" dirty="0"/>
              <a:t>Any obligation on tax auditor to report the particulars in Form 3CB and 3CD </a:t>
            </a:r>
            <a:endParaRPr lang="en-IN" dirty="0" smtClean="0"/>
          </a:p>
          <a:p>
            <a:pPr lvl="2"/>
            <a:r>
              <a:rPr lang="en-IN" dirty="0" smtClean="0"/>
              <a:t>For loan borrowed</a:t>
            </a:r>
          </a:p>
          <a:p>
            <a:pPr lvl="2"/>
            <a:r>
              <a:rPr lang="en-IN" dirty="0" smtClean="0"/>
              <a:t>For loan repaid</a:t>
            </a:r>
          </a:p>
          <a:p>
            <a:pPr lvl="2"/>
            <a:r>
              <a:rPr lang="en-IN" dirty="0" smtClean="0"/>
              <a:t>For no TDS for the interest paid </a:t>
            </a:r>
            <a:endParaRPr lang="en-IN" dirty="0"/>
          </a:p>
          <a:p>
            <a:endParaRPr lang="en-IN" dirty="0"/>
          </a:p>
        </p:txBody>
      </p:sp>
    </p:spTree>
    <p:extLst>
      <p:ext uri="{BB962C8B-B14F-4D97-AF65-F5344CB8AC3E}">
        <p14:creationId xmlns:p14="http://schemas.microsoft.com/office/powerpoint/2010/main" val="2895586218"/>
      </p:ext>
    </p:extLst>
  </p:cSld>
  <p:clrMapOvr>
    <a:masterClrMapping/>
  </p:clrMapOvr>
  <p:transition spd="med">
    <p:pull dir="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dirty="0" smtClean="0"/>
              <a:t>Loss/ deductions u/c – VI-A</a:t>
            </a:r>
            <a:endParaRPr lang="en-IN" dirty="0"/>
          </a:p>
        </p:txBody>
      </p:sp>
      <p:sp>
        <p:nvSpPr>
          <p:cNvPr id="3" name="Content Placeholder 2"/>
          <p:cNvSpPr>
            <a:spLocks noGrp="1"/>
          </p:cNvSpPr>
          <p:nvPr>
            <p:ph idx="1"/>
          </p:nvPr>
        </p:nvSpPr>
        <p:spPr/>
        <p:txBody>
          <a:bodyPr>
            <a:normAutofit/>
          </a:bodyPr>
          <a:lstStyle/>
          <a:p>
            <a:pPr>
              <a:buFont typeface="Arial" panose="020B0604020202020204" pitchFamily="34" charset="0"/>
              <a:buChar char="•"/>
            </a:pPr>
            <a:r>
              <a:rPr lang="en-IN" sz="3000" dirty="0" smtClean="0"/>
              <a:t>Cl 32 (a)</a:t>
            </a:r>
          </a:p>
          <a:p>
            <a:pPr lvl="1"/>
            <a:r>
              <a:rPr lang="en-IN" sz="2800" dirty="0" smtClean="0"/>
              <a:t>Only brought forward loss to be reported</a:t>
            </a:r>
          </a:p>
          <a:p>
            <a:pPr lvl="1"/>
            <a:r>
              <a:rPr lang="en-IN" sz="2800" dirty="0" smtClean="0"/>
              <a:t>Current year loss not to be reported</a:t>
            </a:r>
          </a:p>
          <a:p>
            <a:pPr lvl="1"/>
            <a:r>
              <a:rPr lang="en-IN" sz="2800" dirty="0" smtClean="0"/>
              <a:t>Dispute, if any, to be suitably reported in Remarks</a:t>
            </a:r>
          </a:p>
          <a:p>
            <a:r>
              <a:rPr lang="en-IN" sz="3000" dirty="0" smtClean="0"/>
              <a:t>Cl 32 (c)/(d)</a:t>
            </a:r>
          </a:p>
          <a:p>
            <a:pPr lvl="1"/>
            <a:r>
              <a:rPr lang="en-IN" sz="3000" dirty="0" smtClean="0"/>
              <a:t>Sec 73 - Speculative loss – current year only</a:t>
            </a:r>
          </a:p>
          <a:p>
            <a:pPr lvl="1"/>
            <a:r>
              <a:rPr lang="en-IN" sz="3000" dirty="0" smtClean="0"/>
              <a:t>Sec 73A – loss from specified business – current year only </a:t>
            </a:r>
          </a:p>
          <a:p>
            <a:pPr lvl="1"/>
            <a:endParaRPr lang="en-IN" dirty="0"/>
          </a:p>
        </p:txBody>
      </p:sp>
    </p:spTree>
    <p:extLst>
      <p:ext uri="{BB962C8B-B14F-4D97-AF65-F5344CB8AC3E}">
        <p14:creationId xmlns:p14="http://schemas.microsoft.com/office/powerpoint/2010/main" val="296126265"/>
      </p:ext>
    </p:extLst>
  </p:cSld>
  <p:clrMapOvr>
    <a:masterClrMapping/>
  </p:clrMapOvr>
  <p:transition spd="med">
    <p:pull dir="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dirty="0" smtClean="0"/>
              <a:t>TDS/TCS – Cl 21(b)</a:t>
            </a:r>
            <a:endParaRPr lang="en-IN" dirty="0"/>
          </a:p>
        </p:txBody>
      </p:sp>
      <p:sp>
        <p:nvSpPr>
          <p:cNvPr id="3" name="Content Placeholder 2"/>
          <p:cNvSpPr>
            <a:spLocks noGrp="1"/>
          </p:cNvSpPr>
          <p:nvPr>
            <p:ph idx="1"/>
          </p:nvPr>
        </p:nvSpPr>
        <p:spPr/>
        <p:txBody>
          <a:bodyPr>
            <a:normAutofit/>
          </a:bodyPr>
          <a:lstStyle/>
          <a:p>
            <a:r>
              <a:rPr lang="en-IN" sz="3000" dirty="0" smtClean="0"/>
              <a:t>This cl requires Party wise details of TDS not deducted/ deducted but not remitted to be reported both for sec 40(a)(i) and sec 40(a)(</a:t>
            </a:r>
            <a:r>
              <a:rPr lang="en-IN" sz="3000" dirty="0" err="1" smtClean="0"/>
              <a:t>ia</a:t>
            </a:r>
            <a:r>
              <a:rPr lang="en-IN" sz="3000" dirty="0" smtClean="0"/>
              <a:t>) </a:t>
            </a:r>
            <a:endParaRPr lang="en-IN" sz="3000" dirty="0"/>
          </a:p>
          <a:p>
            <a:r>
              <a:rPr lang="en-IN" sz="3000" dirty="0" smtClean="0"/>
              <a:t>Other clauses of 40(a) are to be separately reported</a:t>
            </a:r>
          </a:p>
        </p:txBody>
      </p:sp>
    </p:spTree>
    <p:extLst>
      <p:ext uri="{BB962C8B-B14F-4D97-AF65-F5344CB8AC3E}">
        <p14:creationId xmlns:p14="http://schemas.microsoft.com/office/powerpoint/2010/main" val="3472146345"/>
      </p:ext>
    </p:extLst>
  </p:cSld>
  <p:clrMapOvr>
    <a:masterClrMapping/>
  </p:clrMapOvr>
  <p:transition spd="med">
    <p:pull dir="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dirty="0" smtClean="0"/>
              <a:t>TDS/TCS – Cl. 34(a) – summary of TDS /TCS </a:t>
            </a:r>
            <a:endParaRPr lang="en-IN" dirty="0"/>
          </a:p>
        </p:txBody>
      </p:sp>
      <p:sp>
        <p:nvSpPr>
          <p:cNvPr id="3" name="Content Placeholder 2"/>
          <p:cNvSpPr>
            <a:spLocks noGrp="1"/>
          </p:cNvSpPr>
          <p:nvPr>
            <p:ph idx="1"/>
          </p:nvPr>
        </p:nvSpPr>
        <p:spPr/>
        <p:txBody>
          <a:bodyPr>
            <a:noAutofit/>
          </a:bodyPr>
          <a:lstStyle/>
          <a:p>
            <a:r>
              <a:rPr lang="en-IN" sz="3000" dirty="0" smtClean="0"/>
              <a:t>Party wise details not required to be given</a:t>
            </a:r>
          </a:p>
          <a:p>
            <a:r>
              <a:rPr lang="en-IN" sz="3000" dirty="0" smtClean="0"/>
              <a:t>Payments are to be arranged section wise, TAN wise, deductions at normal rate, lesser or NIL rate, below threshold limit</a:t>
            </a:r>
          </a:p>
          <a:p>
            <a:r>
              <a:rPr lang="en-IN" sz="3000" dirty="0" smtClean="0"/>
              <a:t>Amount not paid to be reported </a:t>
            </a:r>
          </a:p>
          <a:p>
            <a:r>
              <a:rPr lang="en-IN" sz="3000" dirty="0" smtClean="0"/>
              <a:t>TCS details are also to be similarly </a:t>
            </a:r>
            <a:r>
              <a:rPr lang="en-IN" sz="3000" dirty="0" smtClean="0"/>
              <a:t>reported</a:t>
            </a:r>
            <a:endParaRPr lang="en-IN" sz="3000" dirty="0" smtClean="0"/>
          </a:p>
        </p:txBody>
      </p:sp>
    </p:spTree>
    <p:extLst>
      <p:ext uri="{BB962C8B-B14F-4D97-AF65-F5344CB8AC3E}">
        <p14:creationId xmlns:p14="http://schemas.microsoft.com/office/powerpoint/2010/main" val="3795559969"/>
      </p:ext>
    </p:extLst>
  </p:cSld>
  <p:clrMapOvr>
    <a:masterClrMapping/>
  </p:clrMapOvr>
  <p:transition spd="med">
    <p:pull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APPLICABILITY OF SEC 44AB – Cont’d</a:t>
            </a:r>
            <a:endParaRPr lang="en-IN" dirty="0"/>
          </a:p>
        </p:txBody>
      </p:sp>
      <p:sp>
        <p:nvSpPr>
          <p:cNvPr id="3" name="Content Placeholder 2"/>
          <p:cNvSpPr>
            <a:spLocks noGrp="1"/>
          </p:cNvSpPr>
          <p:nvPr>
            <p:ph idx="1"/>
          </p:nvPr>
        </p:nvSpPr>
        <p:spPr/>
        <p:txBody>
          <a:bodyPr>
            <a:normAutofit fontScale="85000" lnSpcReduction="20000"/>
          </a:bodyPr>
          <a:lstStyle/>
          <a:p>
            <a:pPr marL="1439863" indent="-1347788">
              <a:buNone/>
            </a:pPr>
            <a:r>
              <a:rPr lang="en-IN" b="1" i="1" dirty="0" smtClean="0"/>
              <a:t>Provided</a:t>
            </a:r>
            <a:r>
              <a:rPr lang="en-IN" i="1" dirty="0" smtClean="0"/>
              <a:t> that in the case of a person whose—</a:t>
            </a:r>
          </a:p>
          <a:p>
            <a:pPr marL="1074738" indent="-628650" algn="just">
              <a:buNone/>
            </a:pPr>
            <a:r>
              <a:rPr lang="en-IN" i="1" dirty="0" smtClean="0"/>
              <a:t>(a)  aggregate of </a:t>
            </a:r>
            <a:r>
              <a:rPr lang="en-IN" i="1" dirty="0" smtClean="0">
                <a:solidFill>
                  <a:srgbClr val="FF0000"/>
                </a:solidFill>
              </a:rPr>
              <a:t>all amounts received</a:t>
            </a:r>
            <a:r>
              <a:rPr lang="en-IN" i="1" dirty="0" smtClean="0"/>
              <a:t> including amount received for sales, turnover or gross receipts during the previous year, in cash, </a:t>
            </a:r>
            <a:r>
              <a:rPr lang="en-IN" i="1" dirty="0" smtClean="0">
                <a:solidFill>
                  <a:srgbClr val="FF0000"/>
                </a:solidFill>
              </a:rPr>
              <a:t>does not exceed five per cent</a:t>
            </a:r>
            <a:r>
              <a:rPr lang="en-IN" i="1" dirty="0" smtClean="0"/>
              <a:t> of the said amount; </a:t>
            </a:r>
            <a:r>
              <a:rPr lang="en-IN" i="1" dirty="0" smtClean="0">
                <a:solidFill>
                  <a:srgbClr val="FF0000"/>
                </a:solidFill>
              </a:rPr>
              <a:t>and</a:t>
            </a:r>
          </a:p>
          <a:p>
            <a:pPr marL="1074738" indent="-628650" algn="just">
              <a:buNone/>
            </a:pPr>
            <a:r>
              <a:rPr lang="en-IN" i="1" dirty="0" smtClean="0"/>
              <a:t>(b)  	aggregate of </a:t>
            </a:r>
            <a:r>
              <a:rPr lang="en-IN" i="1" dirty="0" smtClean="0">
                <a:solidFill>
                  <a:srgbClr val="FF0000"/>
                </a:solidFill>
              </a:rPr>
              <a:t>all payments made</a:t>
            </a:r>
            <a:r>
              <a:rPr lang="en-IN" i="1" dirty="0" smtClean="0"/>
              <a:t> including amount incurred for expenditure, in cash, during the previous year </a:t>
            </a:r>
            <a:r>
              <a:rPr lang="en-IN" i="1" dirty="0" smtClean="0">
                <a:solidFill>
                  <a:srgbClr val="FF0000"/>
                </a:solidFill>
              </a:rPr>
              <a:t>does not exceed five per cent </a:t>
            </a:r>
            <a:r>
              <a:rPr lang="en-IN" i="1" dirty="0" smtClean="0"/>
              <a:t>of the said payment,</a:t>
            </a:r>
          </a:p>
          <a:p>
            <a:pPr marL="1074738" indent="-628650" algn="just">
              <a:buNone/>
            </a:pPr>
            <a:r>
              <a:rPr lang="en-IN" i="1" dirty="0" smtClean="0"/>
              <a:t>this clause shall have effect as if for the words "one crore rupees", the words </a:t>
            </a:r>
            <a:r>
              <a:rPr lang="en-IN" b="1" i="1" dirty="0" smtClean="0">
                <a:solidFill>
                  <a:srgbClr val="FF0000"/>
                </a:solidFill>
              </a:rPr>
              <a:t>“ten crore rupees"</a:t>
            </a:r>
            <a:r>
              <a:rPr lang="en-IN" i="1" dirty="0" smtClean="0"/>
              <a:t> had been substituted; </a:t>
            </a:r>
            <a:r>
              <a:rPr lang="en-IN" i="1" dirty="0" smtClean="0">
                <a:solidFill>
                  <a:srgbClr val="FF0000"/>
                </a:solidFill>
              </a:rPr>
              <a:t>(amendment from AY 2021-22) </a:t>
            </a:r>
          </a:p>
          <a:p>
            <a:pPr marL="1074738" indent="-982663" algn="just">
              <a:buNone/>
            </a:pPr>
            <a:r>
              <a:rPr lang="en-IN" b="1" i="1" dirty="0" smtClean="0"/>
              <a:t>Provided further that for the purposes of this clause, the </a:t>
            </a:r>
            <a:r>
              <a:rPr lang="en-IN" b="1" i="1" dirty="0" smtClean="0">
                <a:solidFill>
                  <a:srgbClr val="FF0000"/>
                </a:solidFill>
              </a:rPr>
              <a:t>payment or receipt</a:t>
            </a:r>
            <a:r>
              <a:rPr lang="en-IN" b="1" i="1" dirty="0" smtClean="0"/>
              <a:t>, as the case may be, by a </a:t>
            </a:r>
            <a:r>
              <a:rPr lang="en-IN" b="1" i="1" dirty="0" smtClean="0">
                <a:solidFill>
                  <a:srgbClr val="FF0000"/>
                </a:solidFill>
              </a:rPr>
              <a:t>cheque</a:t>
            </a:r>
            <a:r>
              <a:rPr lang="en-IN" b="1" i="1" dirty="0" smtClean="0"/>
              <a:t> drawn on a bank or by a </a:t>
            </a:r>
            <a:r>
              <a:rPr lang="en-IN" b="1" i="1" dirty="0" smtClean="0">
                <a:solidFill>
                  <a:srgbClr val="FF0000"/>
                </a:solidFill>
              </a:rPr>
              <a:t>bank draft</a:t>
            </a:r>
            <a:r>
              <a:rPr lang="en-IN" b="1" i="1" dirty="0" smtClean="0"/>
              <a:t>, </a:t>
            </a:r>
            <a:r>
              <a:rPr lang="en-IN" b="1" i="1" dirty="0" smtClean="0">
                <a:solidFill>
                  <a:srgbClr val="FF0000"/>
                </a:solidFill>
              </a:rPr>
              <a:t>which is not account payee, </a:t>
            </a:r>
            <a:r>
              <a:rPr lang="en-IN" b="1" i="1" dirty="0" smtClean="0"/>
              <a:t>shall be </a:t>
            </a:r>
            <a:r>
              <a:rPr lang="en-IN" b="1" i="1" dirty="0" smtClean="0">
                <a:solidFill>
                  <a:srgbClr val="FF0000"/>
                </a:solidFill>
              </a:rPr>
              <a:t>deemed</a:t>
            </a:r>
            <a:r>
              <a:rPr lang="en-IN" b="1" i="1" dirty="0" smtClean="0"/>
              <a:t> to be the payment or receipt, as the case may be, </a:t>
            </a:r>
            <a:r>
              <a:rPr lang="en-IN" b="1" i="1" dirty="0" smtClean="0">
                <a:solidFill>
                  <a:srgbClr val="FF0000"/>
                </a:solidFill>
              </a:rPr>
              <a:t>in cash</a:t>
            </a:r>
            <a:r>
              <a:rPr lang="en-IN" b="1" i="1" dirty="0" smtClean="0"/>
              <a:t>;</a:t>
            </a:r>
            <a:r>
              <a:rPr lang="en-IN" i="1" dirty="0" smtClean="0"/>
              <a:t> Or</a:t>
            </a:r>
            <a:endParaRPr lang="en-IN" i="1" dirty="0" smtClean="0">
              <a:solidFill>
                <a:srgbClr val="FF0000"/>
              </a:solidFill>
            </a:endParaRPr>
          </a:p>
        </p:txBody>
      </p:sp>
    </p:spTree>
    <p:extLst>
      <p:ext uri="{BB962C8B-B14F-4D97-AF65-F5344CB8AC3E}">
        <p14:creationId xmlns:p14="http://schemas.microsoft.com/office/powerpoint/2010/main" val="3150122011"/>
      </p:ext>
    </p:extLst>
  </p:cSld>
  <p:clrMapOvr>
    <a:masterClrMapping/>
  </p:clrMapOvr>
  <p:transition spd="med">
    <p:pull dir="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dirty="0" smtClean="0"/>
              <a:t>TDS/TCS – Cl. 34(a) – summary of TDS /TCS</a:t>
            </a:r>
            <a:endParaRPr lang="en-IN" dirty="0"/>
          </a:p>
        </p:txBody>
      </p:sp>
      <p:sp>
        <p:nvSpPr>
          <p:cNvPr id="3" name="Content Placeholder 2"/>
          <p:cNvSpPr>
            <a:spLocks noGrp="1"/>
          </p:cNvSpPr>
          <p:nvPr>
            <p:ph idx="1"/>
          </p:nvPr>
        </p:nvSpPr>
        <p:spPr/>
        <p:txBody>
          <a:bodyPr>
            <a:normAutofit/>
          </a:bodyPr>
          <a:lstStyle/>
          <a:p>
            <a:pPr algn="just"/>
            <a:r>
              <a:rPr lang="en-IN" dirty="0" smtClean="0"/>
              <a:t>M/s. Pandian Chemicals receives certain services from its supplier M/s. Gupta &amp; Co</a:t>
            </a:r>
          </a:p>
          <a:p>
            <a:pPr algn="just"/>
            <a:r>
              <a:rPr lang="en-IN" dirty="0" smtClean="0"/>
              <a:t>Gupta &amp; Co obtained a certificate of lower deduction of tax at source u/s. 194C in respect of services rendered by it (from </a:t>
            </a:r>
            <a:r>
              <a:rPr lang="en-IN" dirty="0"/>
              <a:t>2% to 0.5%) </a:t>
            </a:r>
            <a:endParaRPr lang="en-IN" dirty="0" smtClean="0"/>
          </a:p>
          <a:p>
            <a:pPr algn="just"/>
            <a:r>
              <a:rPr lang="en-IN" dirty="0" smtClean="0"/>
              <a:t>Aggregated amount for the services rendered during the year was Rs.4 lacs and TDS thereon was Rs. 2000/-</a:t>
            </a:r>
          </a:p>
          <a:p>
            <a:pPr algn="just"/>
            <a:r>
              <a:rPr lang="en-IN" dirty="0" smtClean="0"/>
              <a:t>How to report in cl. 34(a)</a:t>
            </a:r>
            <a:endParaRPr lang="en-IN" dirty="0"/>
          </a:p>
        </p:txBody>
      </p:sp>
    </p:spTree>
    <p:extLst>
      <p:ext uri="{BB962C8B-B14F-4D97-AF65-F5344CB8AC3E}">
        <p14:creationId xmlns:p14="http://schemas.microsoft.com/office/powerpoint/2010/main" val="636952618"/>
      </p:ext>
    </p:extLst>
  </p:cSld>
  <p:clrMapOvr>
    <a:masterClrMapping/>
  </p:clrMapOvr>
  <p:transition spd="med">
    <p:pull dir="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dirty="0" smtClean="0"/>
              <a:t>TDS/TCS – Cl. 34(a) – summary of TDS /TCS</a:t>
            </a:r>
            <a:endParaRPr lang="en-IN" dirty="0"/>
          </a:p>
        </p:txBody>
      </p:sp>
      <p:graphicFrame>
        <p:nvGraphicFramePr>
          <p:cNvPr id="5" name="Content Placeholder 4"/>
          <p:cNvGraphicFramePr>
            <a:graphicFrameLocks noGrp="1"/>
          </p:cNvGraphicFramePr>
          <p:nvPr>
            <p:ph idx="1"/>
            <p:extLst/>
          </p:nvPr>
        </p:nvGraphicFramePr>
        <p:xfrm>
          <a:off x="838200" y="1690688"/>
          <a:ext cx="10515599" cy="4647247"/>
        </p:xfrm>
        <a:graphic>
          <a:graphicData uri="http://schemas.openxmlformats.org/drawingml/2006/table">
            <a:tbl>
              <a:tblPr>
                <a:tableStyleId>{5C22544A-7EE6-4342-B048-85BDC9FD1C3A}</a:tableStyleId>
              </a:tblPr>
              <a:tblGrid>
                <a:gridCol w="967670"/>
                <a:gridCol w="883045"/>
                <a:gridCol w="1379758"/>
                <a:gridCol w="1445986"/>
                <a:gridCol w="1571941"/>
                <a:gridCol w="1337310"/>
                <a:gridCol w="1485900"/>
                <a:gridCol w="1443989"/>
              </a:tblGrid>
              <a:tr h="3612832">
                <a:tc>
                  <a:txBody>
                    <a:bodyPr/>
                    <a:lstStyle/>
                    <a:p>
                      <a:pPr algn="ctr" fontAlgn="ctr"/>
                      <a:r>
                        <a:rPr lang="en-IN" sz="2200" u="none" strike="noStrike" dirty="0">
                          <a:effectLst/>
                          <a:latin typeface="+mn-lt"/>
                        </a:rPr>
                        <a:t>Section</a:t>
                      </a:r>
                      <a:endParaRPr lang="en-IN" sz="2200" b="0" i="0" u="none" strike="noStrike" dirty="0">
                        <a:solidFill>
                          <a:srgbClr val="000000"/>
                        </a:solidFill>
                        <a:effectLst/>
                        <a:latin typeface="+mn-lt"/>
                      </a:endParaRPr>
                    </a:p>
                  </a:txBody>
                  <a:tcPr marL="9525" marR="9525" marT="9525" marB="0" anchor="ctr"/>
                </a:tc>
                <a:tc>
                  <a:txBody>
                    <a:bodyPr/>
                    <a:lstStyle/>
                    <a:p>
                      <a:pPr algn="ctr" fontAlgn="ctr"/>
                      <a:r>
                        <a:rPr lang="en-IN" sz="2200" u="none" strike="noStrike" dirty="0">
                          <a:effectLst/>
                          <a:latin typeface="+mn-lt"/>
                        </a:rPr>
                        <a:t>Nature of payment</a:t>
                      </a:r>
                      <a:endParaRPr lang="en-IN" sz="2200" b="0" i="0" u="none" strike="noStrike" dirty="0">
                        <a:solidFill>
                          <a:srgbClr val="000000"/>
                        </a:solidFill>
                        <a:effectLst/>
                        <a:latin typeface="+mn-lt"/>
                      </a:endParaRPr>
                    </a:p>
                  </a:txBody>
                  <a:tcPr marL="9525" marR="9525" marT="9525" marB="0" anchor="ctr"/>
                </a:tc>
                <a:tc>
                  <a:txBody>
                    <a:bodyPr/>
                    <a:lstStyle/>
                    <a:p>
                      <a:pPr algn="ctr" fontAlgn="ctr"/>
                      <a:r>
                        <a:rPr lang="en-IN" sz="2200" u="none" strike="noStrike" dirty="0">
                          <a:effectLst/>
                          <a:latin typeface="+mn-lt"/>
                        </a:rPr>
                        <a:t>Total amount of payment or receipt of the nature specified in column (3)</a:t>
                      </a:r>
                      <a:endParaRPr lang="en-IN" sz="2200" b="0" i="0" u="none" strike="noStrike" dirty="0">
                        <a:solidFill>
                          <a:srgbClr val="000000"/>
                        </a:solidFill>
                        <a:effectLst/>
                        <a:latin typeface="+mn-lt"/>
                      </a:endParaRPr>
                    </a:p>
                  </a:txBody>
                  <a:tcPr marL="9525" marR="9525" marT="9525" marB="0" anchor="ctr"/>
                </a:tc>
                <a:tc>
                  <a:txBody>
                    <a:bodyPr/>
                    <a:lstStyle/>
                    <a:p>
                      <a:pPr algn="ctr" fontAlgn="ctr"/>
                      <a:r>
                        <a:rPr lang="en-IN" sz="2200" u="none" strike="noStrike" dirty="0">
                          <a:effectLst/>
                          <a:latin typeface="+mn-lt"/>
                        </a:rPr>
                        <a:t>Total amount on which tax was required to be deducted or collected out of (4)</a:t>
                      </a:r>
                      <a:endParaRPr lang="en-IN" sz="2200" b="0" i="0" u="none" strike="noStrike" dirty="0">
                        <a:solidFill>
                          <a:srgbClr val="000000"/>
                        </a:solidFill>
                        <a:effectLst/>
                        <a:latin typeface="+mn-lt"/>
                      </a:endParaRPr>
                    </a:p>
                  </a:txBody>
                  <a:tcPr marL="9525" marR="9525" marT="9525" marB="0" anchor="ctr"/>
                </a:tc>
                <a:tc>
                  <a:txBody>
                    <a:bodyPr/>
                    <a:lstStyle/>
                    <a:p>
                      <a:pPr algn="ctr" fontAlgn="ctr"/>
                      <a:r>
                        <a:rPr lang="en-IN" sz="2200" u="none" strike="noStrike" dirty="0">
                          <a:effectLst/>
                          <a:latin typeface="+mn-lt"/>
                        </a:rPr>
                        <a:t>Total amount on which tax was deducted or collected </a:t>
                      </a:r>
                      <a:r>
                        <a:rPr lang="en-IN" sz="2200" u="none" strike="noStrike" dirty="0">
                          <a:solidFill>
                            <a:srgbClr val="FF0000"/>
                          </a:solidFill>
                          <a:effectLst/>
                          <a:latin typeface="+mn-lt"/>
                        </a:rPr>
                        <a:t>at specified rate </a:t>
                      </a:r>
                      <a:r>
                        <a:rPr lang="en-IN" sz="2200" u="none" strike="noStrike" dirty="0">
                          <a:effectLst/>
                          <a:latin typeface="+mn-lt"/>
                        </a:rPr>
                        <a:t>out of (5)</a:t>
                      </a:r>
                      <a:endParaRPr lang="en-IN" sz="2200" b="0" i="0" u="none" strike="noStrike" dirty="0">
                        <a:solidFill>
                          <a:srgbClr val="000000"/>
                        </a:solidFill>
                        <a:effectLst/>
                        <a:latin typeface="+mn-lt"/>
                      </a:endParaRPr>
                    </a:p>
                  </a:txBody>
                  <a:tcPr marL="9525" marR="9525" marT="9525" marB="0" anchor="ctr"/>
                </a:tc>
                <a:tc>
                  <a:txBody>
                    <a:bodyPr/>
                    <a:lstStyle/>
                    <a:p>
                      <a:pPr algn="ctr" fontAlgn="ctr"/>
                      <a:r>
                        <a:rPr lang="en-IN" sz="2200" u="none" strike="noStrike" dirty="0">
                          <a:effectLst/>
                          <a:latin typeface="+mn-lt"/>
                        </a:rPr>
                        <a:t>Amount of tax deducted or collected out of (6)</a:t>
                      </a:r>
                      <a:endParaRPr lang="en-IN" sz="2200" b="0" i="0" u="none" strike="noStrike" dirty="0">
                        <a:solidFill>
                          <a:srgbClr val="000000"/>
                        </a:solidFill>
                        <a:effectLst/>
                        <a:latin typeface="+mn-lt"/>
                      </a:endParaRPr>
                    </a:p>
                  </a:txBody>
                  <a:tcPr marL="9525" marR="9525" marT="9525" marB="0" anchor="ctr"/>
                </a:tc>
                <a:tc>
                  <a:txBody>
                    <a:bodyPr/>
                    <a:lstStyle/>
                    <a:p>
                      <a:pPr algn="ctr" fontAlgn="ctr"/>
                      <a:r>
                        <a:rPr lang="en-IN" sz="2200" u="none" strike="noStrike" dirty="0">
                          <a:effectLst/>
                          <a:latin typeface="+mn-lt"/>
                        </a:rPr>
                        <a:t>Total amount on which tax was deducted or collected at </a:t>
                      </a:r>
                      <a:r>
                        <a:rPr lang="en-IN" sz="2200" u="none" strike="noStrike" dirty="0">
                          <a:solidFill>
                            <a:srgbClr val="FF0000"/>
                          </a:solidFill>
                          <a:effectLst/>
                          <a:latin typeface="+mn-lt"/>
                        </a:rPr>
                        <a:t>less than specified rate </a:t>
                      </a:r>
                      <a:r>
                        <a:rPr lang="en-IN" sz="2200" u="none" strike="noStrike" dirty="0">
                          <a:effectLst/>
                          <a:latin typeface="+mn-lt"/>
                        </a:rPr>
                        <a:t>out of </a:t>
                      </a:r>
                      <a:r>
                        <a:rPr lang="en-IN" sz="2200" u="none" strike="noStrike" dirty="0" smtClean="0">
                          <a:effectLst/>
                          <a:latin typeface="+mn-lt"/>
                        </a:rPr>
                        <a:t>(5)</a:t>
                      </a:r>
                      <a:endParaRPr lang="en-IN" sz="2200" b="0" i="0" u="none" strike="noStrike" dirty="0">
                        <a:solidFill>
                          <a:srgbClr val="000000"/>
                        </a:solidFill>
                        <a:effectLst/>
                        <a:latin typeface="+mn-lt"/>
                      </a:endParaRPr>
                    </a:p>
                  </a:txBody>
                  <a:tcPr marL="9525" marR="9525" marT="9525" marB="0" anchor="ctr"/>
                </a:tc>
                <a:tc>
                  <a:txBody>
                    <a:bodyPr/>
                    <a:lstStyle/>
                    <a:p>
                      <a:pPr algn="ctr" fontAlgn="ctr"/>
                      <a:r>
                        <a:rPr lang="en-IN" sz="2200" u="none" strike="noStrike" dirty="0">
                          <a:effectLst/>
                          <a:latin typeface="+mn-lt"/>
                        </a:rPr>
                        <a:t>Amount of tax deducted or collected on (8)</a:t>
                      </a:r>
                      <a:endParaRPr lang="en-IN" sz="2200" b="0" i="0" u="none" strike="noStrike" dirty="0">
                        <a:solidFill>
                          <a:srgbClr val="000000"/>
                        </a:solidFill>
                        <a:effectLst/>
                        <a:latin typeface="+mn-lt"/>
                      </a:endParaRPr>
                    </a:p>
                  </a:txBody>
                  <a:tcPr marL="9525" marR="9525" marT="9525" marB="0" anchor="ctr"/>
                </a:tc>
              </a:tr>
              <a:tr h="319314">
                <a:tc>
                  <a:txBody>
                    <a:bodyPr/>
                    <a:lstStyle/>
                    <a:p>
                      <a:pPr algn="ctr" fontAlgn="b"/>
                      <a:r>
                        <a:rPr lang="en-IN" sz="2200" u="none" strike="noStrike" dirty="0">
                          <a:effectLst/>
                          <a:latin typeface="+mn-lt"/>
                        </a:rPr>
                        <a:t>2</a:t>
                      </a:r>
                      <a:endParaRPr lang="en-IN" sz="2200" b="0" i="0" u="none" strike="noStrike" dirty="0">
                        <a:solidFill>
                          <a:srgbClr val="000000"/>
                        </a:solidFill>
                        <a:effectLst/>
                        <a:latin typeface="+mn-lt"/>
                      </a:endParaRPr>
                    </a:p>
                  </a:txBody>
                  <a:tcPr marL="9525" marR="9525" marT="9525" marB="0" anchor="b"/>
                </a:tc>
                <a:tc>
                  <a:txBody>
                    <a:bodyPr/>
                    <a:lstStyle/>
                    <a:p>
                      <a:pPr algn="ctr" fontAlgn="b"/>
                      <a:r>
                        <a:rPr lang="en-IN" sz="2200" u="none" strike="noStrike" dirty="0">
                          <a:effectLst/>
                          <a:latin typeface="+mn-lt"/>
                        </a:rPr>
                        <a:t>3</a:t>
                      </a:r>
                      <a:endParaRPr lang="en-IN" sz="2200" b="0" i="0" u="none" strike="noStrike" dirty="0">
                        <a:solidFill>
                          <a:srgbClr val="000000"/>
                        </a:solidFill>
                        <a:effectLst/>
                        <a:latin typeface="+mn-lt"/>
                      </a:endParaRPr>
                    </a:p>
                  </a:txBody>
                  <a:tcPr marL="9525" marR="9525" marT="9525" marB="0" anchor="b"/>
                </a:tc>
                <a:tc>
                  <a:txBody>
                    <a:bodyPr/>
                    <a:lstStyle/>
                    <a:p>
                      <a:pPr algn="ctr" fontAlgn="b"/>
                      <a:r>
                        <a:rPr lang="en-IN" sz="2200" u="none" strike="noStrike" dirty="0">
                          <a:effectLst/>
                          <a:latin typeface="+mn-lt"/>
                        </a:rPr>
                        <a:t>4</a:t>
                      </a:r>
                      <a:endParaRPr lang="en-IN" sz="2200" b="0" i="0" u="none" strike="noStrike" dirty="0">
                        <a:solidFill>
                          <a:srgbClr val="000000"/>
                        </a:solidFill>
                        <a:effectLst/>
                        <a:latin typeface="+mn-lt"/>
                      </a:endParaRPr>
                    </a:p>
                  </a:txBody>
                  <a:tcPr marL="9525" marR="9525" marT="9525" marB="0" anchor="b"/>
                </a:tc>
                <a:tc>
                  <a:txBody>
                    <a:bodyPr/>
                    <a:lstStyle/>
                    <a:p>
                      <a:pPr algn="ctr" fontAlgn="b"/>
                      <a:r>
                        <a:rPr lang="en-IN" sz="2200" u="none" strike="noStrike" dirty="0">
                          <a:effectLst/>
                          <a:latin typeface="+mn-lt"/>
                        </a:rPr>
                        <a:t>5</a:t>
                      </a:r>
                      <a:endParaRPr lang="en-IN" sz="2200" b="0" i="0" u="none" strike="noStrike" dirty="0">
                        <a:solidFill>
                          <a:srgbClr val="000000"/>
                        </a:solidFill>
                        <a:effectLst/>
                        <a:latin typeface="+mn-lt"/>
                      </a:endParaRPr>
                    </a:p>
                  </a:txBody>
                  <a:tcPr marL="9525" marR="9525" marT="9525" marB="0" anchor="b"/>
                </a:tc>
                <a:tc>
                  <a:txBody>
                    <a:bodyPr/>
                    <a:lstStyle/>
                    <a:p>
                      <a:pPr algn="ctr" fontAlgn="b"/>
                      <a:r>
                        <a:rPr lang="en-IN" sz="2200" u="none" strike="noStrike" dirty="0">
                          <a:effectLst/>
                          <a:latin typeface="+mn-lt"/>
                        </a:rPr>
                        <a:t>6</a:t>
                      </a:r>
                      <a:endParaRPr lang="en-IN" sz="2200" b="0" i="0" u="none" strike="noStrike" dirty="0">
                        <a:solidFill>
                          <a:srgbClr val="000000"/>
                        </a:solidFill>
                        <a:effectLst/>
                        <a:latin typeface="+mn-lt"/>
                      </a:endParaRPr>
                    </a:p>
                  </a:txBody>
                  <a:tcPr marL="9525" marR="9525" marT="9525" marB="0" anchor="b"/>
                </a:tc>
                <a:tc>
                  <a:txBody>
                    <a:bodyPr/>
                    <a:lstStyle/>
                    <a:p>
                      <a:pPr algn="ctr" fontAlgn="b"/>
                      <a:r>
                        <a:rPr lang="en-IN" sz="2200" u="none" strike="noStrike" dirty="0">
                          <a:effectLst/>
                          <a:latin typeface="+mn-lt"/>
                        </a:rPr>
                        <a:t>7</a:t>
                      </a:r>
                      <a:endParaRPr lang="en-IN" sz="2200" b="0" i="0" u="none" strike="noStrike" dirty="0">
                        <a:solidFill>
                          <a:srgbClr val="000000"/>
                        </a:solidFill>
                        <a:effectLst/>
                        <a:latin typeface="+mn-lt"/>
                      </a:endParaRPr>
                    </a:p>
                  </a:txBody>
                  <a:tcPr marL="9525" marR="9525" marT="9525" marB="0" anchor="b"/>
                </a:tc>
                <a:tc>
                  <a:txBody>
                    <a:bodyPr/>
                    <a:lstStyle/>
                    <a:p>
                      <a:pPr algn="ctr" fontAlgn="b"/>
                      <a:r>
                        <a:rPr lang="en-IN" sz="2200" u="none" strike="noStrike" dirty="0">
                          <a:effectLst/>
                          <a:latin typeface="+mn-lt"/>
                        </a:rPr>
                        <a:t>8</a:t>
                      </a:r>
                      <a:endParaRPr lang="en-IN" sz="2200" b="0" i="0" u="none" strike="noStrike" dirty="0">
                        <a:solidFill>
                          <a:srgbClr val="000000"/>
                        </a:solidFill>
                        <a:effectLst/>
                        <a:latin typeface="+mn-lt"/>
                      </a:endParaRPr>
                    </a:p>
                  </a:txBody>
                  <a:tcPr marL="9525" marR="9525" marT="9525" marB="0" anchor="b"/>
                </a:tc>
                <a:tc>
                  <a:txBody>
                    <a:bodyPr/>
                    <a:lstStyle/>
                    <a:p>
                      <a:pPr algn="ctr" fontAlgn="b"/>
                      <a:r>
                        <a:rPr lang="en-IN" sz="2200" u="none" strike="noStrike" dirty="0">
                          <a:effectLst/>
                          <a:latin typeface="+mn-lt"/>
                        </a:rPr>
                        <a:t>9</a:t>
                      </a:r>
                      <a:endParaRPr lang="en-IN" sz="2200" b="0" i="0" u="none" strike="noStrike" dirty="0">
                        <a:solidFill>
                          <a:srgbClr val="000000"/>
                        </a:solidFill>
                        <a:effectLst/>
                        <a:latin typeface="+mn-lt"/>
                      </a:endParaRPr>
                    </a:p>
                  </a:txBody>
                  <a:tcPr marL="9525" marR="9525" marT="9525" marB="0" anchor="b"/>
                </a:tc>
              </a:tr>
              <a:tr h="319314">
                <a:tc>
                  <a:txBody>
                    <a:bodyPr/>
                    <a:lstStyle/>
                    <a:p>
                      <a:pPr algn="l" fontAlgn="b"/>
                      <a:r>
                        <a:rPr lang="en-IN" sz="2200" u="none" strike="noStrike" dirty="0">
                          <a:effectLst/>
                          <a:latin typeface="+mn-lt"/>
                        </a:rPr>
                        <a:t>194C</a:t>
                      </a:r>
                      <a:endParaRPr lang="en-IN" sz="2200" b="0" i="0" u="none" strike="noStrike" dirty="0">
                        <a:solidFill>
                          <a:srgbClr val="000000"/>
                        </a:solidFill>
                        <a:effectLst/>
                        <a:latin typeface="+mn-lt"/>
                      </a:endParaRPr>
                    </a:p>
                  </a:txBody>
                  <a:tcPr marL="9525" marR="9525" marT="9525" marB="0" anchor="b"/>
                </a:tc>
                <a:tc>
                  <a:txBody>
                    <a:bodyPr/>
                    <a:lstStyle/>
                    <a:p>
                      <a:pPr algn="l" fontAlgn="b"/>
                      <a:r>
                        <a:rPr lang="en-IN" sz="2200" u="none" strike="noStrike">
                          <a:effectLst/>
                          <a:latin typeface="+mn-lt"/>
                        </a:rPr>
                        <a:t>Work</a:t>
                      </a:r>
                      <a:endParaRPr lang="en-IN" sz="2200" b="0" i="0" u="none" strike="noStrike">
                        <a:solidFill>
                          <a:srgbClr val="000000"/>
                        </a:solidFill>
                        <a:effectLst/>
                        <a:latin typeface="+mn-lt"/>
                      </a:endParaRPr>
                    </a:p>
                  </a:txBody>
                  <a:tcPr marL="9525" marR="9525" marT="9525" marB="0" anchor="b"/>
                </a:tc>
                <a:tc>
                  <a:txBody>
                    <a:bodyPr/>
                    <a:lstStyle/>
                    <a:p>
                      <a:pPr algn="r" fontAlgn="b"/>
                      <a:r>
                        <a:rPr lang="en-IN" sz="2200" u="none" strike="noStrike">
                          <a:effectLst/>
                          <a:latin typeface="+mn-lt"/>
                        </a:rPr>
                        <a:t>400000</a:t>
                      </a:r>
                      <a:endParaRPr lang="en-IN" sz="2200" b="0" i="0" u="none" strike="noStrike">
                        <a:solidFill>
                          <a:srgbClr val="000000"/>
                        </a:solidFill>
                        <a:effectLst/>
                        <a:latin typeface="+mn-lt"/>
                      </a:endParaRPr>
                    </a:p>
                  </a:txBody>
                  <a:tcPr marL="9525" marR="9525" marT="9525" marB="0" anchor="b"/>
                </a:tc>
                <a:tc>
                  <a:txBody>
                    <a:bodyPr/>
                    <a:lstStyle/>
                    <a:p>
                      <a:pPr algn="r" fontAlgn="b"/>
                      <a:r>
                        <a:rPr lang="en-IN" sz="2200" u="none" strike="noStrike" dirty="0">
                          <a:effectLst/>
                          <a:latin typeface="+mn-lt"/>
                        </a:rPr>
                        <a:t>400000</a:t>
                      </a:r>
                      <a:endParaRPr lang="en-IN" sz="2200" b="0" i="0" u="none" strike="noStrike" dirty="0">
                        <a:solidFill>
                          <a:srgbClr val="000000"/>
                        </a:solidFill>
                        <a:effectLst/>
                        <a:latin typeface="+mn-lt"/>
                      </a:endParaRPr>
                    </a:p>
                  </a:txBody>
                  <a:tcPr marL="9525" marR="9525" marT="9525" marB="0" anchor="b"/>
                </a:tc>
                <a:tc>
                  <a:txBody>
                    <a:bodyPr/>
                    <a:lstStyle/>
                    <a:p>
                      <a:pPr algn="r" fontAlgn="b"/>
                      <a:r>
                        <a:rPr lang="en-IN" sz="2200" u="none" strike="noStrike" dirty="0">
                          <a:effectLst/>
                          <a:latin typeface="+mn-lt"/>
                        </a:rPr>
                        <a:t>400000</a:t>
                      </a:r>
                      <a:endParaRPr lang="en-IN" sz="2200" b="0" i="0" u="none" strike="noStrike" dirty="0">
                        <a:solidFill>
                          <a:srgbClr val="000000"/>
                        </a:solidFill>
                        <a:effectLst/>
                        <a:latin typeface="+mn-lt"/>
                      </a:endParaRPr>
                    </a:p>
                  </a:txBody>
                  <a:tcPr marL="9525" marR="9525" marT="9525" marB="0" anchor="b"/>
                </a:tc>
                <a:tc>
                  <a:txBody>
                    <a:bodyPr/>
                    <a:lstStyle/>
                    <a:p>
                      <a:pPr algn="r" fontAlgn="b"/>
                      <a:r>
                        <a:rPr lang="en-IN" sz="2200" u="none" strike="noStrike">
                          <a:effectLst/>
                          <a:latin typeface="+mn-lt"/>
                        </a:rPr>
                        <a:t>2000</a:t>
                      </a:r>
                      <a:endParaRPr lang="en-IN" sz="2200" b="0" i="0" u="none" strike="noStrike">
                        <a:solidFill>
                          <a:srgbClr val="000000"/>
                        </a:solidFill>
                        <a:effectLst/>
                        <a:latin typeface="+mn-lt"/>
                      </a:endParaRPr>
                    </a:p>
                  </a:txBody>
                  <a:tcPr marL="9525" marR="9525" marT="9525" marB="0" anchor="b"/>
                </a:tc>
                <a:tc>
                  <a:txBody>
                    <a:bodyPr/>
                    <a:lstStyle/>
                    <a:p>
                      <a:pPr algn="l" fontAlgn="b"/>
                      <a:r>
                        <a:rPr lang="en-IN" sz="2200" u="none" strike="noStrike">
                          <a:effectLst/>
                          <a:latin typeface="+mn-lt"/>
                        </a:rPr>
                        <a:t> </a:t>
                      </a:r>
                      <a:endParaRPr lang="en-IN" sz="2200" b="0" i="0" u="none" strike="noStrike">
                        <a:solidFill>
                          <a:srgbClr val="000000"/>
                        </a:solidFill>
                        <a:effectLst/>
                        <a:latin typeface="+mn-lt"/>
                      </a:endParaRPr>
                    </a:p>
                  </a:txBody>
                  <a:tcPr marL="9525" marR="9525" marT="9525" marB="0" anchor="b"/>
                </a:tc>
                <a:tc>
                  <a:txBody>
                    <a:bodyPr/>
                    <a:lstStyle/>
                    <a:p>
                      <a:pPr algn="l" fontAlgn="b"/>
                      <a:r>
                        <a:rPr lang="en-IN" sz="2200" u="none" strike="noStrike">
                          <a:effectLst/>
                          <a:latin typeface="+mn-lt"/>
                        </a:rPr>
                        <a:t> </a:t>
                      </a:r>
                      <a:endParaRPr lang="en-IN" sz="2200" b="0" i="0" u="none" strike="noStrike">
                        <a:solidFill>
                          <a:srgbClr val="000000"/>
                        </a:solidFill>
                        <a:effectLst/>
                        <a:latin typeface="+mn-lt"/>
                      </a:endParaRPr>
                    </a:p>
                  </a:txBody>
                  <a:tcPr marL="9525" marR="9525" marT="9525" marB="0" anchor="b"/>
                </a:tc>
              </a:tr>
              <a:tr h="319314">
                <a:tc>
                  <a:txBody>
                    <a:bodyPr/>
                    <a:lstStyle/>
                    <a:p>
                      <a:pPr algn="l" fontAlgn="b"/>
                      <a:r>
                        <a:rPr lang="en-IN" sz="2200" u="none" strike="noStrike" dirty="0">
                          <a:effectLst/>
                          <a:latin typeface="+mn-lt"/>
                        </a:rPr>
                        <a:t>194C</a:t>
                      </a:r>
                      <a:endParaRPr lang="en-IN" sz="2200" b="0" i="0" u="none" strike="noStrike" dirty="0">
                        <a:solidFill>
                          <a:srgbClr val="000000"/>
                        </a:solidFill>
                        <a:effectLst/>
                        <a:latin typeface="+mn-lt"/>
                      </a:endParaRPr>
                    </a:p>
                  </a:txBody>
                  <a:tcPr marL="9525" marR="9525" marT="9525" marB="0" anchor="b"/>
                </a:tc>
                <a:tc>
                  <a:txBody>
                    <a:bodyPr/>
                    <a:lstStyle/>
                    <a:p>
                      <a:pPr algn="l" fontAlgn="b"/>
                      <a:r>
                        <a:rPr lang="en-IN" sz="2200" u="none" strike="noStrike" dirty="0">
                          <a:effectLst/>
                          <a:latin typeface="+mn-lt"/>
                        </a:rPr>
                        <a:t>Work</a:t>
                      </a:r>
                      <a:endParaRPr lang="en-IN" sz="2200" b="0" i="0" u="none" strike="noStrike" dirty="0">
                        <a:solidFill>
                          <a:srgbClr val="000000"/>
                        </a:solidFill>
                        <a:effectLst/>
                        <a:latin typeface="+mn-lt"/>
                      </a:endParaRPr>
                    </a:p>
                  </a:txBody>
                  <a:tcPr marL="9525" marR="9525" marT="9525" marB="0" anchor="b"/>
                </a:tc>
                <a:tc>
                  <a:txBody>
                    <a:bodyPr/>
                    <a:lstStyle/>
                    <a:p>
                      <a:pPr algn="r" fontAlgn="b"/>
                      <a:r>
                        <a:rPr lang="en-IN" sz="2200" u="none" strike="noStrike" dirty="0">
                          <a:effectLst/>
                          <a:latin typeface="+mn-lt"/>
                        </a:rPr>
                        <a:t>400000</a:t>
                      </a:r>
                      <a:endParaRPr lang="en-IN" sz="2200" b="0" i="0" u="none" strike="noStrike" dirty="0">
                        <a:solidFill>
                          <a:srgbClr val="000000"/>
                        </a:solidFill>
                        <a:effectLst/>
                        <a:latin typeface="+mn-lt"/>
                      </a:endParaRPr>
                    </a:p>
                  </a:txBody>
                  <a:tcPr marL="9525" marR="9525" marT="9525" marB="0" anchor="b"/>
                </a:tc>
                <a:tc>
                  <a:txBody>
                    <a:bodyPr/>
                    <a:lstStyle/>
                    <a:p>
                      <a:pPr algn="r" fontAlgn="b"/>
                      <a:r>
                        <a:rPr lang="en-IN" sz="2200" u="none" strike="noStrike" dirty="0">
                          <a:effectLst/>
                          <a:latin typeface="+mn-lt"/>
                        </a:rPr>
                        <a:t>400000</a:t>
                      </a:r>
                      <a:endParaRPr lang="en-IN" sz="2200" b="0" i="0" u="none" strike="noStrike" dirty="0">
                        <a:solidFill>
                          <a:srgbClr val="000000"/>
                        </a:solidFill>
                        <a:effectLst/>
                        <a:latin typeface="+mn-lt"/>
                      </a:endParaRPr>
                    </a:p>
                  </a:txBody>
                  <a:tcPr marL="9525" marR="9525" marT="9525" marB="0" anchor="b"/>
                </a:tc>
                <a:tc>
                  <a:txBody>
                    <a:bodyPr/>
                    <a:lstStyle/>
                    <a:p>
                      <a:pPr algn="l" fontAlgn="b"/>
                      <a:r>
                        <a:rPr lang="en-IN" sz="2200" u="none" strike="noStrike" dirty="0">
                          <a:effectLst/>
                          <a:latin typeface="+mn-lt"/>
                        </a:rPr>
                        <a:t> </a:t>
                      </a:r>
                      <a:endParaRPr lang="en-IN" sz="2200" b="0" i="0" u="none" strike="noStrike" dirty="0">
                        <a:solidFill>
                          <a:srgbClr val="000000"/>
                        </a:solidFill>
                        <a:effectLst/>
                        <a:latin typeface="+mn-lt"/>
                      </a:endParaRPr>
                    </a:p>
                  </a:txBody>
                  <a:tcPr marL="9525" marR="9525" marT="9525" marB="0" anchor="b"/>
                </a:tc>
                <a:tc>
                  <a:txBody>
                    <a:bodyPr/>
                    <a:lstStyle/>
                    <a:p>
                      <a:pPr algn="l" fontAlgn="b"/>
                      <a:r>
                        <a:rPr lang="en-IN" sz="2200" u="none" strike="noStrike" dirty="0">
                          <a:effectLst/>
                          <a:latin typeface="+mn-lt"/>
                        </a:rPr>
                        <a:t> </a:t>
                      </a:r>
                      <a:endParaRPr lang="en-IN" sz="2200" b="0" i="0" u="none" strike="noStrike" dirty="0">
                        <a:solidFill>
                          <a:srgbClr val="000000"/>
                        </a:solidFill>
                        <a:effectLst/>
                        <a:latin typeface="+mn-lt"/>
                      </a:endParaRPr>
                    </a:p>
                  </a:txBody>
                  <a:tcPr marL="9525" marR="9525" marT="9525" marB="0" anchor="b"/>
                </a:tc>
                <a:tc>
                  <a:txBody>
                    <a:bodyPr/>
                    <a:lstStyle/>
                    <a:p>
                      <a:pPr algn="r" fontAlgn="b"/>
                      <a:r>
                        <a:rPr lang="en-IN" sz="2200" u="none" strike="noStrike" dirty="0">
                          <a:effectLst/>
                          <a:latin typeface="+mn-lt"/>
                        </a:rPr>
                        <a:t>400000</a:t>
                      </a:r>
                      <a:endParaRPr lang="en-IN" sz="2200" b="0" i="0" u="none" strike="noStrike" dirty="0">
                        <a:solidFill>
                          <a:srgbClr val="000000"/>
                        </a:solidFill>
                        <a:effectLst/>
                        <a:latin typeface="+mn-lt"/>
                      </a:endParaRPr>
                    </a:p>
                  </a:txBody>
                  <a:tcPr marL="9525" marR="9525" marT="9525" marB="0" anchor="b"/>
                </a:tc>
                <a:tc>
                  <a:txBody>
                    <a:bodyPr/>
                    <a:lstStyle/>
                    <a:p>
                      <a:pPr algn="r" fontAlgn="b"/>
                      <a:r>
                        <a:rPr lang="en-IN" sz="2200" u="none" strike="noStrike" dirty="0">
                          <a:effectLst/>
                          <a:latin typeface="+mn-lt"/>
                        </a:rPr>
                        <a:t>2000</a:t>
                      </a:r>
                      <a:endParaRPr lang="en-IN" sz="2200" b="0" i="0" u="none" strike="noStrike" dirty="0">
                        <a:solidFill>
                          <a:srgbClr val="000000"/>
                        </a:solidFill>
                        <a:effectLst/>
                        <a:latin typeface="+mn-lt"/>
                      </a:endParaRPr>
                    </a:p>
                  </a:txBody>
                  <a:tcPr marL="9525" marR="9525" marT="9525" marB="0" anchor="b"/>
                </a:tc>
              </a:tr>
            </a:tbl>
          </a:graphicData>
        </a:graphic>
      </p:graphicFrame>
    </p:spTree>
    <p:extLst>
      <p:ext uri="{BB962C8B-B14F-4D97-AF65-F5344CB8AC3E}">
        <p14:creationId xmlns:p14="http://schemas.microsoft.com/office/powerpoint/2010/main" val="881527356"/>
      </p:ext>
    </p:extLst>
  </p:cSld>
  <p:clrMapOvr>
    <a:masterClrMapping/>
  </p:clrMapOvr>
  <p:transition spd="med">
    <p:pull dir="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dirty="0"/>
              <a:t>TDS/TCS </a:t>
            </a:r>
            <a:r>
              <a:rPr lang="en-IN" dirty="0" smtClean="0"/>
              <a:t>- </a:t>
            </a:r>
            <a:r>
              <a:rPr lang="en-IN" dirty="0"/>
              <a:t>Cl 34(b) </a:t>
            </a:r>
            <a:r>
              <a:rPr lang="en-IN" dirty="0" smtClean="0"/>
              <a:t>– QTR-</a:t>
            </a:r>
            <a:r>
              <a:rPr lang="en-IN" dirty="0" err="1" smtClean="0"/>
              <a:t>ly</a:t>
            </a:r>
            <a:r>
              <a:rPr lang="en-IN" dirty="0" smtClean="0"/>
              <a:t> Returns </a:t>
            </a:r>
            <a:r>
              <a:rPr lang="en-IN" dirty="0"/>
              <a:t>filed </a:t>
            </a:r>
          </a:p>
        </p:txBody>
      </p:sp>
      <p:sp>
        <p:nvSpPr>
          <p:cNvPr id="6" name="Content Placeholder 5"/>
          <p:cNvSpPr>
            <a:spLocks noGrp="1"/>
          </p:cNvSpPr>
          <p:nvPr>
            <p:ph idx="1"/>
          </p:nvPr>
        </p:nvSpPr>
        <p:spPr/>
        <p:txBody>
          <a:bodyPr>
            <a:normAutofit/>
          </a:bodyPr>
          <a:lstStyle/>
          <a:p>
            <a:pPr algn="just"/>
            <a:r>
              <a:rPr lang="en-IN" sz="3000" dirty="0" smtClean="0"/>
              <a:t>Need to be filled up where there is requirement to furnish the statement of TDS</a:t>
            </a:r>
          </a:p>
          <a:p>
            <a:pPr algn="just"/>
            <a:r>
              <a:rPr lang="en-IN" dirty="0"/>
              <a:t>Fact that all the cases requires to be reported are reported or not is to be reported</a:t>
            </a:r>
          </a:p>
          <a:p>
            <a:pPr algn="just"/>
            <a:r>
              <a:rPr lang="en-IN" b="1" u="sng" dirty="0" smtClean="0"/>
              <a:t>If not, the details of unreported cases to be listed. </a:t>
            </a:r>
            <a:endParaRPr lang="en-IN" b="1" u="sng" dirty="0"/>
          </a:p>
        </p:txBody>
      </p:sp>
    </p:spTree>
    <p:extLst>
      <p:ext uri="{BB962C8B-B14F-4D97-AF65-F5344CB8AC3E}">
        <p14:creationId xmlns:p14="http://schemas.microsoft.com/office/powerpoint/2010/main" val="1786273526"/>
      </p:ext>
    </p:extLst>
  </p:cSld>
  <p:clrMapOvr>
    <a:masterClrMapping/>
  </p:clrMapOvr>
  <p:transition spd="med">
    <p:pull dir="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dirty="0" smtClean="0"/>
              <a:t>TDS/TCS- Cl 34(c) - interest u/s. 201(1A</a:t>
            </a:r>
            <a:r>
              <a:rPr lang="en-IN" dirty="0" smtClean="0"/>
              <a:t>)/ 206C(7</a:t>
            </a:r>
            <a:r>
              <a:rPr lang="en-IN" dirty="0" smtClean="0"/>
              <a:t>)</a:t>
            </a:r>
            <a:endParaRPr lang="en-IN" dirty="0"/>
          </a:p>
        </p:txBody>
      </p:sp>
      <p:sp>
        <p:nvSpPr>
          <p:cNvPr id="3" name="Content Placeholder 2"/>
          <p:cNvSpPr>
            <a:spLocks noGrp="1"/>
          </p:cNvSpPr>
          <p:nvPr>
            <p:ph idx="1"/>
          </p:nvPr>
        </p:nvSpPr>
        <p:spPr/>
        <p:txBody>
          <a:bodyPr>
            <a:normAutofit/>
          </a:bodyPr>
          <a:lstStyle/>
          <a:p>
            <a:r>
              <a:rPr lang="en-US" dirty="0" smtClean="0">
                <a:solidFill>
                  <a:srgbClr val="000000"/>
                </a:solidFill>
              </a:rPr>
              <a:t>Interest on TDS / TCS </a:t>
            </a:r>
          </a:p>
          <a:p>
            <a:pPr lvl="1"/>
            <a:r>
              <a:rPr lang="en-US" dirty="0" smtClean="0">
                <a:solidFill>
                  <a:srgbClr val="000000"/>
                </a:solidFill>
              </a:rPr>
              <a:t>For the FY 2021-22 Rs.4000/- paid during the FY 2022-23</a:t>
            </a:r>
          </a:p>
          <a:p>
            <a:pPr lvl="1"/>
            <a:r>
              <a:rPr lang="en-US" dirty="0" smtClean="0">
                <a:solidFill>
                  <a:srgbClr val="000000"/>
                </a:solidFill>
              </a:rPr>
              <a:t>For the FY 2022-23 Rs.1750/- paid during the FY 2023-24 (before the audit) </a:t>
            </a:r>
          </a:p>
          <a:p>
            <a:pPr lvl="1"/>
            <a:r>
              <a:rPr lang="en-US" dirty="0" smtClean="0">
                <a:solidFill>
                  <a:srgbClr val="000000"/>
                </a:solidFill>
              </a:rPr>
              <a:t>Which one to be reported?</a:t>
            </a:r>
          </a:p>
          <a:p>
            <a:pPr lvl="1"/>
            <a:endParaRPr lang="en-US" dirty="0" smtClean="0">
              <a:solidFill>
                <a:srgbClr val="000000"/>
              </a:solidFill>
            </a:endParaRPr>
          </a:p>
          <a:p>
            <a:r>
              <a:rPr lang="en-US" dirty="0" smtClean="0">
                <a:solidFill>
                  <a:srgbClr val="000000"/>
                </a:solidFill>
              </a:rPr>
              <a:t>Interest calculation </a:t>
            </a:r>
          </a:p>
          <a:p>
            <a:pPr lvl="1"/>
            <a:r>
              <a:rPr lang="en-US" dirty="0" smtClean="0">
                <a:solidFill>
                  <a:srgbClr val="000000"/>
                </a:solidFill>
              </a:rPr>
              <a:t>Date of deduction 11-08-2022</a:t>
            </a:r>
          </a:p>
          <a:p>
            <a:pPr lvl="1"/>
            <a:r>
              <a:rPr lang="en-US" dirty="0" smtClean="0">
                <a:solidFill>
                  <a:srgbClr val="000000"/>
                </a:solidFill>
              </a:rPr>
              <a:t>Due date of payment – 07-09-2022</a:t>
            </a:r>
          </a:p>
          <a:p>
            <a:pPr lvl="1"/>
            <a:r>
              <a:rPr lang="en-US" dirty="0" smtClean="0">
                <a:solidFill>
                  <a:srgbClr val="000000"/>
                </a:solidFill>
              </a:rPr>
              <a:t>Actual date of payment – 10-09-2022</a:t>
            </a:r>
          </a:p>
          <a:p>
            <a:pPr lvl="1"/>
            <a:r>
              <a:rPr lang="en-US" dirty="0" smtClean="0">
                <a:solidFill>
                  <a:srgbClr val="000000"/>
                </a:solidFill>
              </a:rPr>
              <a:t>Interest for one month or two months?</a:t>
            </a:r>
            <a:endParaRPr lang="en-IN" dirty="0"/>
          </a:p>
        </p:txBody>
      </p:sp>
    </p:spTree>
    <p:extLst>
      <p:ext uri="{BB962C8B-B14F-4D97-AF65-F5344CB8AC3E}">
        <p14:creationId xmlns:p14="http://schemas.microsoft.com/office/powerpoint/2010/main" val="5853391"/>
      </p:ext>
    </p:extLst>
  </p:cSld>
  <p:clrMapOvr>
    <a:masterClrMapping/>
  </p:clrMapOvr>
  <p:transition spd="med">
    <p:pull dir="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Reconciliation of Expenditure based on GST of vendors – Cl </a:t>
            </a:r>
            <a:r>
              <a:rPr lang="en-IN" dirty="0" smtClean="0"/>
              <a:t>44</a:t>
            </a:r>
            <a:endParaRPr lang="en-IN" dirty="0"/>
          </a:p>
        </p:txBody>
      </p:sp>
      <p:graphicFrame>
        <p:nvGraphicFramePr>
          <p:cNvPr id="4" name="Content Placeholder 3"/>
          <p:cNvGraphicFramePr>
            <a:graphicFrameLocks noGrp="1"/>
          </p:cNvGraphicFramePr>
          <p:nvPr>
            <p:ph idx="1"/>
            <p:extLst/>
          </p:nvPr>
        </p:nvGraphicFramePr>
        <p:xfrm>
          <a:off x="838200" y="1823876"/>
          <a:ext cx="10427971" cy="4845926"/>
        </p:xfrm>
        <a:graphic>
          <a:graphicData uri="http://schemas.openxmlformats.org/drawingml/2006/table">
            <a:tbl>
              <a:tblPr>
                <a:tableStyleId>{5940675A-B579-460E-94D1-54222C63F5DA}</a:tableStyleId>
              </a:tblPr>
              <a:tblGrid>
                <a:gridCol w="718934"/>
                <a:gridCol w="1787066"/>
                <a:gridCol w="1314622"/>
                <a:gridCol w="1752830"/>
                <a:gridCol w="1615891"/>
                <a:gridCol w="1451562"/>
                <a:gridCol w="1787066"/>
              </a:tblGrid>
              <a:tr h="1958953">
                <a:tc>
                  <a:txBody>
                    <a:bodyPr/>
                    <a:lstStyle/>
                    <a:p>
                      <a:pPr algn="ctr" fontAlgn="ctr"/>
                      <a:r>
                        <a:rPr lang="en-IN" sz="2400" u="none" strike="noStrike" dirty="0">
                          <a:effectLst/>
                        </a:rPr>
                        <a:t>Sl. No.</a:t>
                      </a:r>
                      <a:endParaRPr lang="en-IN" sz="2400" b="0" i="0" u="none" strike="noStrike" dirty="0">
                        <a:solidFill>
                          <a:srgbClr val="000000"/>
                        </a:solidFill>
                        <a:effectLst/>
                        <a:latin typeface="Bookman Old Style" panose="02050604050505020204" pitchFamily="18" charset="0"/>
                      </a:endParaRPr>
                    </a:p>
                  </a:txBody>
                  <a:tcPr marL="9525" marR="9525" marT="9525" marB="0" anchor="ctr"/>
                </a:tc>
                <a:tc>
                  <a:txBody>
                    <a:bodyPr/>
                    <a:lstStyle/>
                    <a:p>
                      <a:pPr algn="ctr" fontAlgn="ctr"/>
                      <a:r>
                        <a:rPr lang="en-IN" sz="2400" u="none" strike="noStrike" dirty="0">
                          <a:effectLst/>
                        </a:rPr>
                        <a:t>Total amount of Expenditure incurred during the year</a:t>
                      </a:r>
                      <a:endParaRPr lang="en-IN" sz="2400" b="0" i="0" u="none" strike="noStrike" dirty="0">
                        <a:solidFill>
                          <a:srgbClr val="000000"/>
                        </a:solidFill>
                        <a:effectLst/>
                        <a:latin typeface="Bookman Old Style" panose="02050604050505020204" pitchFamily="18" charset="0"/>
                      </a:endParaRPr>
                    </a:p>
                  </a:txBody>
                  <a:tcPr marL="9525" marR="9525" marT="9525" marB="0" anchor="ctr"/>
                </a:tc>
                <a:tc gridSpan="4">
                  <a:txBody>
                    <a:bodyPr/>
                    <a:lstStyle/>
                    <a:p>
                      <a:pPr algn="ctr" fontAlgn="ctr"/>
                      <a:r>
                        <a:rPr lang="en-IN" sz="2400" u="none" strike="noStrike" dirty="0">
                          <a:effectLst/>
                        </a:rPr>
                        <a:t>Expenditure in respect of entities registered under GST</a:t>
                      </a:r>
                      <a:endParaRPr lang="en-IN" sz="2400" b="0" i="0" u="none" strike="noStrike" dirty="0">
                        <a:solidFill>
                          <a:srgbClr val="000000"/>
                        </a:solidFill>
                        <a:effectLst/>
                        <a:latin typeface="Bookman Old Style" panose="02050604050505020204" pitchFamily="18" charset="0"/>
                      </a:endParaRPr>
                    </a:p>
                  </a:txBody>
                  <a:tcPr marL="9525" marR="9525" marT="9525" marB="0" anchor="ctr"/>
                </a:tc>
                <a:tc hMerge="1">
                  <a:txBody>
                    <a:bodyPr/>
                    <a:lstStyle/>
                    <a:p>
                      <a:endParaRPr lang="en-IN"/>
                    </a:p>
                  </a:txBody>
                  <a:tcPr/>
                </a:tc>
                <a:tc hMerge="1">
                  <a:txBody>
                    <a:bodyPr/>
                    <a:lstStyle/>
                    <a:p>
                      <a:endParaRPr lang="en-IN"/>
                    </a:p>
                  </a:txBody>
                  <a:tcPr/>
                </a:tc>
                <a:tc hMerge="1">
                  <a:txBody>
                    <a:bodyPr/>
                    <a:lstStyle/>
                    <a:p>
                      <a:endParaRPr lang="en-IN"/>
                    </a:p>
                  </a:txBody>
                  <a:tcPr/>
                </a:tc>
                <a:tc>
                  <a:txBody>
                    <a:bodyPr/>
                    <a:lstStyle/>
                    <a:p>
                      <a:pPr algn="ctr" fontAlgn="ctr"/>
                      <a:r>
                        <a:rPr lang="en-IN" sz="2400" u="none" strike="noStrike">
                          <a:effectLst/>
                        </a:rPr>
                        <a:t>Expenditure relating to entities not registered under GST</a:t>
                      </a:r>
                      <a:endParaRPr lang="en-IN" sz="2400" b="0" i="0" u="none" strike="noStrike">
                        <a:solidFill>
                          <a:srgbClr val="000000"/>
                        </a:solidFill>
                        <a:effectLst/>
                        <a:latin typeface="Bookman Old Style" panose="02050604050505020204" pitchFamily="18" charset="0"/>
                      </a:endParaRPr>
                    </a:p>
                  </a:txBody>
                  <a:tcPr marL="9525" marR="9525" marT="9525" marB="0" anchor="ctr"/>
                </a:tc>
              </a:tr>
              <a:tr h="2266556">
                <a:tc>
                  <a:txBody>
                    <a:bodyPr/>
                    <a:lstStyle/>
                    <a:p>
                      <a:pPr algn="l" fontAlgn="b"/>
                      <a:r>
                        <a:rPr lang="en-IN" sz="2400" u="none" strike="noStrike" dirty="0">
                          <a:effectLst/>
                        </a:rPr>
                        <a:t> </a:t>
                      </a:r>
                      <a:endParaRPr lang="en-IN" sz="2400" b="0" i="0" u="none" strike="noStrike" dirty="0">
                        <a:solidFill>
                          <a:srgbClr val="000000"/>
                        </a:solidFill>
                        <a:effectLst/>
                        <a:latin typeface="Bookman Old Style" panose="02050604050505020204" pitchFamily="18" charset="0"/>
                      </a:endParaRPr>
                    </a:p>
                  </a:txBody>
                  <a:tcPr marL="9525" marR="9525" marT="9525" marB="0" anchor="b"/>
                </a:tc>
                <a:tc>
                  <a:txBody>
                    <a:bodyPr/>
                    <a:lstStyle/>
                    <a:p>
                      <a:pPr algn="l" fontAlgn="b"/>
                      <a:r>
                        <a:rPr lang="en-IN" sz="2400" u="none" strike="noStrike" dirty="0">
                          <a:effectLst/>
                        </a:rPr>
                        <a:t> </a:t>
                      </a:r>
                      <a:endParaRPr lang="en-IN" sz="2400" b="0" i="0" u="none" strike="noStrike" dirty="0">
                        <a:solidFill>
                          <a:srgbClr val="000000"/>
                        </a:solidFill>
                        <a:effectLst/>
                        <a:latin typeface="Bookman Old Style" panose="02050604050505020204" pitchFamily="18" charset="0"/>
                      </a:endParaRPr>
                    </a:p>
                  </a:txBody>
                  <a:tcPr marL="9525" marR="9525" marT="9525" marB="0" anchor="b"/>
                </a:tc>
                <a:tc>
                  <a:txBody>
                    <a:bodyPr/>
                    <a:lstStyle/>
                    <a:p>
                      <a:pPr algn="ctr" fontAlgn="b"/>
                      <a:r>
                        <a:rPr lang="en-IN" sz="2400" u="none" strike="noStrike" dirty="0">
                          <a:effectLst/>
                        </a:rPr>
                        <a:t>Relating to goods or services exempt from GST</a:t>
                      </a:r>
                      <a:endParaRPr lang="en-IN" sz="2400" b="0" i="0" u="none" strike="noStrike" dirty="0">
                        <a:solidFill>
                          <a:srgbClr val="000000"/>
                        </a:solidFill>
                        <a:effectLst/>
                        <a:latin typeface="Bookman Old Style" panose="02050604050505020204" pitchFamily="18" charset="0"/>
                      </a:endParaRPr>
                    </a:p>
                  </a:txBody>
                  <a:tcPr marL="9525" marR="9525" marT="9525" marB="0" anchor="ctr"/>
                </a:tc>
                <a:tc>
                  <a:txBody>
                    <a:bodyPr/>
                    <a:lstStyle/>
                    <a:p>
                      <a:pPr algn="ctr" fontAlgn="b"/>
                      <a:r>
                        <a:rPr lang="en-IN" sz="2400" u="none" strike="noStrike" dirty="0">
                          <a:effectLst/>
                        </a:rPr>
                        <a:t>Relating to entities falling under composition scheme</a:t>
                      </a:r>
                      <a:endParaRPr lang="en-IN" sz="2400" b="0" i="0" u="none" strike="noStrike" dirty="0">
                        <a:solidFill>
                          <a:srgbClr val="000000"/>
                        </a:solidFill>
                        <a:effectLst/>
                        <a:latin typeface="Bookman Old Style" panose="02050604050505020204" pitchFamily="18" charset="0"/>
                      </a:endParaRPr>
                    </a:p>
                  </a:txBody>
                  <a:tcPr marL="9525" marR="9525" marT="9525" marB="0" anchor="ctr"/>
                </a:tc>
                <a:tc>
                  <a:txBody>
                    <a:bodyPr/>
                    <a:lstStyle/>
                    <a:p>
                      <a:pPr algn="ctr" fontAlgn="b"/>
                      <a:r>
                        <a:rPr lang="en-IN" sz="2400" u="none" strike="noStrike" dirty="0">
                          <a:effectLst/>
                        </a:rPr>
                        <a:t>Relating to other registered entities</a:t>
                      </a:r>
                      <a:endParaRPr lang="en-IN" sz="2400" b="0" i="0" u="none" strike="noStrike" dirty="0">
                        <a:solidFill>
                          <a:srgbClr val="000000"/>
                        </a:solidFill>
                        <a:effectLst/>
                        <a:latin typeface="Bookman Old Style" panose="02050604050505020204" pitchFamily="18" charset="0"/>
                      </a:endParaRPr>
                    </a:p>
                  </a:txBody>
                  <a:tcPr marL="9525" marR="9525" marT="9525" marB="0" anchor="ctr"/>
                </a:tc>
                <a:tc>
                  <a:txBody>
                    <a:bodyPr/>
                    <a:lstStyle/>
                    <a:p>
                      <a:pPr algn="ctr" fontAlgn="b"/>
                      <a:r>
                        <a:rPr lang="en-IN" sz="2400" u="none" strike="noStrike" dirty="0">
                          <a:effectLst/>
                        </a:rPr>
                        <a:t>Total </a:t>
                      </a:r>
                      <a:r>
                        <a:rPr lang="en-IN" sz="2400" b="1" u="none" strike="noStrike" dirty="0">
                          <a:solidFill>
                            <a:srgbClr val="FF0000"/>
                          </a:solidFill>
                          <a:effectLst/>
                        </a:rPr>
                        <a:t>payment</a:t>
                      </a:r>
                      <a:r>
                        <a:rPr lang="en-IN" sz="2400" u="none" strike="noStrike" dirty="0">
                          <a:effectLst/>
                        </a:rPr>
                        <a:t> to registered entities</a:t>
                      </a:r>
                      <a:endParaRPr lang="en-IN" sz="2400" b="0" i="0" u="none" strike="noStrike" dirty="0">
                        <a:solidFill>
                          <a:srgbClr val="000000"/>
                        </a:solidFill>
                        <a:effectLst/>
                        <a:latin typeface="Bookman Old Style" panose="02050604050505020204" pitchFamily="18" charset="0"/>
                      </a:endParaRPr>
                    </a:p>
                  </a:txBody>
                  <a:tcPr marL="9525" marR="9525" marT="9525" marB="0" anchor="ctr"/>
                </a:tc>
                <a:tc>
                  <a:txBody>
                    <a:bodyPr/>
                    <a:lstStyle/>
                    <a:p>
                      <a:pPr algn="l" fontAlgn="b"/>
                      <a:r>
                        <a:rPr lang="en-IN" sz="2400" u="none" strike="noStrike">
                          <a:effectLst/>
                        </a:rPr>
                        <a:t> </a:t>
                      </a:r>
                      <a:endParaRPr lang="en-IN" sz="2400" b="0" i="0" u="none" strike="noStrike">
                        <a:solidFill>
                          <a:srgbClr val="000000"/>
                        </a:solidFill>
                        <a:effectLst/>
                        <a:latin typeface="Bookman Old Style" panose="02050604050505020204" pitchFamily="18" charset="0"/>
                      </a:endParaRPr>
                    </a:p>
                  </a:txBody>
                  <a:tcPr marL="9525" marR="9525" marT="9525" marB="0" anchor="b"/>
                </a:tc>
              </a:tr>
              <a:tr h="339984">
                <a:tc>
                  <a:txBody>
                    <a:bodyPr/>
                    <a:lstStyle/>
                    <a:p>
                      <a:pPr algn="ctr" fontAlgn="b"/>
                      <a:r>
                        <a:rPr lang="en-IN" sz="2400" u="none" strike="noStrike" dirty="0">
                          <a:effectLst/>
                        </a:rPr>
                        <a:t>1</a:t>
                      </a:r>
                      <a:endParaRPr lang="en-IN" sz="2400" b="0" i="0" u="none" strike="noStrike" dirty="0">
                        <a:solidFill>
                          <a:srgbClr val="000000"/>
                        </a:solidFill>
                        <a:effectLst/>
                        <a:latin typeface="Bookman Old Style" panose="02050604050505020204" pitchFamily="18" charset="0"/>
                      </a:endParaRPr>
                    </a:p>
                  </a:txBody>
                  <a:tcPr marL="9525" marR="9525" marT="9525" marB="0" anchor="b"/>
                </a:tc>
                <a:tc>
                  <a:txBody>
                    <a:bodyPr/>
                    <a:lstStyle/>
                    <a:p>
                      <a:pPr algn="ctr" fontAlgn="b"/>
                      <a:r>
                        <a:rPr lang="en-IN" sz="2400" u="none" strike="noStrike" dirty="0">
                          <a:effectLst/>
                        </a:rPr>
                        <a:t>2</a:t>
                      </a:r>
                      <a:endParaRPr lang="en-IN" sz="2400" b="0" i="0" u="none" strike="noStrike" dirty="0">
                        <a:solidFill>
                          <a:srgbClr val="000000"/>
                        </a:solidFill>
                        <a:effectLst/>
                        <a:latin typeface="Bookman Old Style" panose="02050604050505020204" pitchFamily="18" charset="0"/>
                      </a:endParaRPr>
                    </a:p>
                  </a:txBody>
                  <a:tcPr marL="9525" marR="9525" marT="9525" marB="0" anchor="b"/>
                </a:tc>
                <a:tc>
                  <a:txBody>
                    <a:bodyPr/>
                    <a:lstStyle/>
                    <a:p>
                      <a:pPr algn="ctr" fontAlgn="b"/>
                      <a:r>
                        <a:rPr lang="en-IN" sz="2400" u="none" strike="noStrike" dirty="0">
                          <a:effectLst/>
                        </a:rPr>
                        <a:t>3</a:t>
                      </a:r>
                      <a:endParaRPr lang="en-IN" sz="2400" b="0" i="0" u="none" strike="noStrike" dirty="0">
                        <a:solidFill>
                          <a:srgbClr val="000000"/>
                        </a:solidFill>
                        <a:effectLst/>
                        <a:latin typeface="Bookman Old Style" panose="02050604050505020204" pitchFamily="18" charset="0"/>
                      </a:endParaRPr>
                    </a:p>
                  </a:txBody>
                  <a:tcPr marL="9525" marR="9525" marT="9525" marB="0" anchor="b"/>
                </a:tc>
                <a:tc>
                  <a:txBody>
                    <a:bodyPr/>
                    <a:lstStyle/>
                    <a:p>
                      <a:pPr algn="ctr" fontAlgn="b"/>
                      <a:r>
                        <a:rPr lang="en-IN" sz="2400" u="none" strike="noStrike" dirty="0">
                          <a:effectLst/>
                        </a:rPr>
                        <a:t>4</a:t>
                      </a:r>
                      <a:endParaRPr lang="en-IN" sz="2400" b="0" i="0" u="none" strike="noStrike" dirty="0">
                        <a:solidFill>
                          <a:srgbClr val="000000"/>
                        </a:solidFill>
                        <a:effectLst/>
                        <a:latin typeface="Bookman Old Style" panose="02050604050505020204" pitchFamily="18" charset="0"/>
                      </a:endParaRPr>
                    </a:p>
                  </a:txBody>
                  <a:tcPr marL="9525" marR="9525" marT="9525" marB="0" anchor="b"/>
                </a:tc>
                <a:tc>
                  <a:txBody>
                    <a:bodyPr/>
                    <a:lstStyle/>
                    <a:p>
                      <a:pPr algn="ctr" fontAlgn="b"/>
                      <a:r>
                        <a:rPr lang="en-IN" sz="2400" u="none" strike="noStrike" dirty="0">
                          <a:effectLst/>
                        </a:rPr>
                        <a:t>5</a:t>
                      </a:r>
                      <a:endParaRPr lang="en-IN" sz="2400" b="0" i="0" u="none" strike="noStrike" dirty="0">
                        <a:solidFill>
                          <a:srgbClr val="000000"/>
                        </a:solidFill>
                        <a:effectLst/>
                        <a:latin typeface="Bookman Old Style" panose="02050604050505020204" pitchFamily="18" charset="0"/>
                      </a:endParaRPr>
                    </a:p>
                  </a:txBody>
                  <a:tcPr marL="9525" marR="9525" marT="9525" marB="0" anchor="b"/>
                </a:tc>
                <a:tc>
                  <a:txBody>
                    <a:bodyPr/>
                    <a:lstStyle/>
                    <a:p>
                      <a:pPr algn="ctr" fontAlgn="b"/>
                      <a:r>
                        <a:rPr lang="en-IN" sz="2400" u="none" strike="noStrike" dirty="0">
                          <a:effectLst/>
                        </a:rPr>
                        <a:t>6</a:t>
                      </a:r>
                      <a:endParaRPr lang="en-IN" sz="2400" b="0" i="0" u="none" strike="noStrike" dirty="0">
                        <a:solidFill>
                          <a:srgbClr val="000000"/>
                        </a:solidFill>
                        <a:effectLst/>
                        <a:latin typeface="Bookman Old Style" panose="02050604050505020204" pitchFamily="18" charset="0"/>
                      </a:endParaRPr>
                    </a:p>
                  </a:txBody>
                  <a:tcPr marL="9525" marR="9525" marT="9525" marB="0" anchor="b"/>
                </a:tc>
                <a:tc>
                  <a:txBody>
                    <a:bodyPr/>
                    <a:lstStyle/>
                    <a:p>
                      <a:pPr algn="ctr" fontAlgn="b"/>
                      <a:r>
                        <a:rPr lang="en-IN" sz="2400" u="none" strike="noStrike" dirty="0">
                          <a:effectLst/>
                        </a:rPr>
                        <a:t>7</a:t>
                      </a:r>
                      <a:endParaRPr lang="en-IN" sz="2400" b="0" i="0" u="none" strike="noStrike" dirty="0">
                        <a:solidFill>
                          <a:srgbClr val="000000"/>
                        </a:solidFill>
                        <a:effectLst/>
                        <a:latin typeface="Bookman Old Style" panose="02050604050505020204" pitchFamily="18" charset="0"/>
                      </a:endParaRPr>
                    </a:p>
                  </a:txBody>
                  <a:tcPr marL="9525" marR="9525" marT="9525" marB="0" anchor="b"/>
                </a:tc>
              </a:tr>
            </a:tbl>
          </a:graphicData>
        </a:graphic>
      </p:graphicFrame>
    </p:spTree>
    <p:extLst>
      <p:ext uri="{BB962C8B-B14F-4D97-AF65-F5344CB8AC3E}">
        <p14:creationId xmlns:p14="http://schemas.microsoft.com/office/powerpoint/2010/main" val="3948878610"/>
      </p:ext>
    </p:extLst>
  </p:cSld>
  <p:clrMapOvr>
    <a:masterClrMapping/>
  </p:clrMapOvr>
  <p:transition spd="med">
    <p:pull dir="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Cl – 44 Issues</a:t>
            </a:r>
            <a:endParaRPr lang="en-IN" dirty="0"/>
          </a:p>
        </p:txBody>
      </p:sp>
      <p:sp>
        <p:nvSpPr>
          <p:cNvPr id="3" name="Content Placeholder 2"/>
          <p:cNvSpPr>
            <a:spLocks noGrp="1"/>
          </p:cNvSpPr>
          <p:nvPr>
            <p:ph idx="1"/>
          </p:nvPr>
        </p:nvSpPr>
        <p:spPr/>
        <p:txBody>
          <a:bodyPr>
            <a:normAutofit lnSpcReduction="10000"/>
          </a:bodyPr>
          <a:lstStyle/>
          <a:p>
            <a:r>
              <a:rPr lang="en-IN" sz="3200" dirty="0" smtClean="0"/>
              <a:t>One consolidated info vs expenses wise info</a:t>
            </a:r>
          </a:p>
          <a:p>
            <a:r>
              <a:rPr lang="en-IN" sz="3200" dirty="0" smtClean="0"/>
              <a:t>Expenditure incurred vs Payment</a:t>
            </a:r>
          </a:p>
          <a:p>
            <a:r>
              <a:rPr lang="en-IN" sz="3200" dirty="0" smtClean="0"/>
              <a:t>Capital or Revenue Expenditure</a:t>
            </a:r>
          </a:p>
          <a:p>
            <a:r>
              <a:rPr lang="en-IN" sz="3200" dirty="0" smtClean="0"/>
              <a:t>Purchases vs Expenditure </a:t>
            </a:r>
          </a:p>
          <a:p>
            <a:r>
              <a:rPr lang="en-IN" sz="3200" dirty="0" smtClean="0"/>
              <a:t>Advance payments / discounts </a:t>
            </a:r>
          </a:p>
          <a:p>
            <a:r>
              <a:rPr lang="en-IN" sz="3200" dirty="0" smtClean="0"/>
              <a:t>Availability of info with the assessee</a:t>
            </a:r>
          </a:p>
          <a:p>
            <a:r>
              <a:rPr lang="en-IN" sz="3200" dirty="0" smtClean="0"/>
              <a:t>MRL from Assessee</a:t>
            </a:r>
          </a:p>
          <a:p>
            <a:r>
              <a:rPr lang="en-IN" sz="3200" dirty="0" smtClean="0"/>
              <a:t>Disclaimer </a:t>
            </a:r>
            <a:endParaRPr lang="en-IN" sz="3200" dirty="0"/>
          </a:p>
        </p:txBody>
      </p:sp>
    </p:spTree>
    <p:extLst>
      <p:ext uri="{BB962C8B-B14F-4D97-AF65-F5344CB8AC3E}">
        <p14:creationId xmlns:p14="http://schemas.microsoft.com/office/powerpoint/2010/main" val="1316465868"/>
      </p:ext>
    </p:extLst>
  </p:cSld>
  <p:clrMapOvr>
    <a:masterClrMapping/>
  </p:clrMapOvr>
  <p:transition spd="med">
    <p:pull dir="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OTHER ISSUES</a:t>
            </a:r>
            <a:endParaRPr lang="en-IN" dirty="0"/>
          </a:p>
        </p:txBody>
      </p:sp>
      <p:sp>
        <p:nvSpPr>
          <p:cNvPr id="3" name="Content Placeholder 2"/>
          <p:cNvSpPr>
            <a:spLocks noGrp="1"/>
          </p:cNvSpPr>
          <p:nvPr>
            <p:ph idx="1"/>
          </p:nvPr>
        </p:nvSpPr>
        <p:spPr/>
        <p:txBody>
          <a:bodyPr/>
          <a:lstStyle/>
          <a:p>
            <a:r>
              <a:rPr lang="en-IN" dirty="0" smtClean="0"/>
              <a:t>Date of signing and Date of uploading</a:t>
            </a:r>
          </a:p>
          <a:p>
            <a:r>
              <a:rPr lang="en-IN" dirty="0" smtClean="0"/>
              <a:t>Whether the hard copy duly signed by tax auditor is to be issued to the assessee?</a:t>
            </a:r>
          </a:p>
          <a:p>
            <a:r>
              <a:rPr lang="en-IN" dirty="0" smtClean="0"/>
              <a:t>Whether the form as per ITR Utility can be followed or in IT Rules is to be followed (For reporting to </a:t>
            </a:r>
            <a:r>
              <a:rPr lang="en-IN" dirty="0" err="1" smtClean="0"/>
              <a:t>dept</a:t>
            </a:r>
            <a:r>
              <a:rPr lang="en-IN" dirty="0" smtClean="0"/>
              <a:t> and to the assessee)</a:t>
            </a:r>
          </a:p>
          <a:p>
            <a:r>
              <a:rPr lang="en-IN" dirty="0" smtClean="0"/>
              <a:t>Can the Form 3CA/3CB be revised?</a:t>
            </a:r>
          </a:p>
          <a:p>
            <a:r>
              <a:rPr lang="en-IN" dirty="0" smtClean="0"/>
              <a:t>Updating UDIN in Audit reports  </a:t>
            </a:r>
            <a:endParaRPr lang="en-IN" dirty="0"/>
          </a:p>
        </p:txBody>
      </p:sp>
    </p:spTree>
    <p:extLst>
      <p:ext uri="{BB962C8B-B14F-4D97-AF65-F5344CB8AC3E}">
        <p14:creationId xmlns:p14="http://schemas.microsoft.com/office/powerpoint/2010/main" val="1836323689"/>
      </p:ext>
    </p:extLst>
  </p:cSld>
  <p:clrMapOvr>
    <a:masterClrMapping/>
  </p:clrMapOvr>
  <p:transition spd="med">
    <p:pull dir="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dirty="0" smtClean="0"/>
              <a:t>CONSEQUENCES</a:t>
            </a:r>
            <a:endParaRPr lang="en-IN" dirty="0"/>
          </a:p>
        </p:txBody>
      </p:sp>
      <p:sp>
        <p:nvSpPr>
          <p:cNvPr id="3" name="Content Placeholder 2"/>
          <p:cNvSpPr>
            <a:spLocks noGrp="1"/>
          </p:cNvSpPr>
          <p:nvPr>
            <p:ph idx="1"/>
          </p:nvPr>
        </p:nvSpPr>
        <p:spPr/>
        <p:txBody>
          <a:bodyPr>
            <a:normAutofit/>
          </a:bodyPr>
          <a:lstStyle/>
          <a:p>
            <a:pPr>
              <a:buFont typeface="Arial" panose="020B0604020202020204" pitchFamily="34" charset="0"/>
              <a:buChar char="•"/>
            </a:pPr>
            <a:r>
              <a:rPr lang="en-IN" sz="2600" dirty="0" smtClean="0"/>
              <a:t>Penalty u/s. 271B</a:t>
            </a:r>
          </a:p>
          <a:p>
            <a:pPr>
              <a:buFont typeface="Arial" panose="020B0604020202020204" pitchFamily="34" charset="0"/>
              <a:buChar char="•"/>
            </a:pPr>
            <a:r>
              <a:rPr lang="en-IN" sz="2600" dirty="0" smtClean="0"/>
              <a:t>Alternative – penalty u/s. 271A</a:t>
            </a:r>
          </a:p>
          <a:p>
            <a:pPr>
              <a:buFont typeface="Arial" panose="020B0604020202020204" pitchFamily="34" charset="0"/>
              <a:buChar char="•"/>
            </a:pPr>
            <a:r>
              <a:rPr lang="en-IN" sz="2600" dirty="0" smtClean="0"/>
              <a:t>Penalty u/s. 271A &amp; 271B – both </a:t>
            </a:r>
            <a:r>
              <a:rPr lang="en-IN" sz="2600" dirty="0" smtClean="0"/>
              <a:t>possible</a:t>
            </a:r>
            <a:endParaRPr lang="en-IN" sz="2600" dirty="0" smtClean="0"/>
          </a:p>
          <a:p>
            <a:pPr>
              <a:buFont typeface="Arial" panose="020B0604020202020204" pitchFamily="34" charset="0"/>
              <a:buChar char="•"/>
            </a:pPr>
            <a:r>
              <a:rPr lang="en-IN" sz="2600" dirty="0" smtClean="0"/>
              <a:t>Where presumptive income not offered, penalty for not auditing accounts may apply but income cannot be enhanced to presumptive level</a:t>
            </a:r>
          </a:p>
          <a:p>
            <a:pPr>
              <a:buFont typeface="Arial" panose="020B0604020202020204" pitchFamily="34" charset="0"/>
              <a:buChar char="•"/>
            </a:pPr>
            <a:r>
              <a:rPr lang="en-IN" sz="2600" dirty="0" smtClean="0"/>
              <a:t>Audit report is dated </a:t>
            </a:r>
            <a:r>
              <a:rPr lang="en-IN" sz="2600" dirty="0" smtClean="0"/>
              <a:t>30-09-2023 </a:t>
            </a:r>
            <a:r>
              <a:rPr lang="en-IN" sz="2600" dirty="0" smtClean="0"/>
              <a:t>– Consequences????</a:t>
            </a:r>
            <a:endParaRPr lang="en-IN" sz="2600" dirty="0"/>
          </a:p>
        </p:txBody>
      </p:sp>
    </p:spTree>
    <p:extLst>
      <p:ext uri="{BB962C8B-B14F-4D97-AF65-F5344CB8AC3E}">
        <p14:creationId xmlns:p14="http://schemas.microsoft.com/office/powerpoint/2010/main" val="3223907340"/>
      </p:ext>
    </p:extLst>
  </p:cSld>
  <p:clrMapOvr>
    <a:masterClrMapping/>
  </p:clrMapOvr>
  <p:transition spd="med">
    <p:pull dir="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651760"/>
            <a:ext cx="10515600" cy="1623060"/>
          </a:xfrm>
        </p:spPr>
        <p:txBody>
          <a:bodyPr>
            <a:normAutofit/>
          </a:bodyPr>
          <a:lstStyle/>
          <a:p>
            <a:pPr algn="ctr"/>
            <a:r>
              <a:rPr lang="en-IN" dirty="0" smtClean="0">
                <a:latin typeface="+mn-lt"/>
              </a:rPr>
              <a:t>Thank you</a:t>
            </a:r>
            <a:endParaRPr lang="en-IN" dirty="0">
              <a:latin typeface="+mn-lt"/>
            </a:endParaRPr>
          </a:p>
        </p:txBody>
      </p:sp>
    </p:spTree>
    <p:extLst>
      <p:ext uri="{BB962C8B-B14F-4D97-AF65-F5344CB8AC3E}">
        <p14:creationId xmlns:p14="http://schemas.microsoft.com/office/powerpoint/2010/main" val="3603334964"/>
      </p:ext>
    </p:extLst>
  </p:cSld>
  <p:clrMapOvr>
    <a:masterClrMapping/>
  </p:clrMapOvr>
  <p:transition spd="med">
    <p:pull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APPLICABILITY OF SEC 44AB – </a:t>
            </a:r>
            <a:r>
              <a:rPr lang="en-IN" dirty="0" smtClean="0"/>
              <a:t>Cont’d</a:t>
            </a:r>
            <a:endParaRPr lang="en-IN" dirty="0"/>
          </a:p>
        </p:txBody>
      </p:sp>
      <p:sp>
        <p:nvSpPr>
          <p:cNvPr id="3" name="Content Placeholder 2"/>
          <p:cNvSpPr>
            <a:spLocks noGrp="1"/>
          </p:cNvSpPr>
          <p:nvPr>
            <p:ph idx="1"/>
          </p:nvPr>
        </p:nvSpPr>
        <p:spPr/>
        <p:txBody>
          <a:bodyPr/>
          <a:lstStyle/>
          <a:p>
            <a:pPr marL="0" indent="0" algn="just">
              <a:buNone/>
            </a:pPr>
            <a:r>
              <a:rPr lang="en-IN" dirty="0" smtClean="0"/>
              <a:t>(b) carrying </a:t>
            </a:r>
            <a:r>
              <a:rPr lang="en-IN" dirty="0"/>
              <a:t>on profession shall, if </a:t>
            </a:r>
            <a:r>
              <a:rPr lang="en-IN" b="1" dirty="0">
                <a:solidFill>
                  <a:srgbClr val="FF0000"/>
                </a:solidFill>
              </a:rPr>
              <a:t>his</a:t>
            </a:r>
            <a:r>
              <a:rPr lang="en-IN" dirty="0">
                <a:solidFill>
                  <a:srgbClr val="FF0000"/>
                </a:solidFill>
              </a:rPr>
              <a:t> gross receipts in profession</a:t>
            </a:r>
            <a:r>
              <a:rPr lang="en-IN" dirty="0"/>
              <a:t> exceed fifty lakh rupees in any previous year; </a:t>
            </a:r>
            <a:r>
              <a:rPr lang="en-IN" dirty="0" smtClean="0"/>
              <a:t>or</a:t>
            </a:r>
          </a:p>
          <a:p>
            <a:pPr marL="0" indent="0" algn="just">
              <a:buNone/>
            </a:pPr>
            <a:r>
              <a:rPr lang="en-IN" dirty="0" smtClean="0"/>
              <a:t>(c) carrying </a:t>
            </a:r>
            <a:r>
              <a:rPr lang="en-IN" dirty="0"/>
              <a:t>on the business shall, if the profits and gains from the business are deemed to be the profits and gains of such person under section </a:t>
            </a:r>
            <a:r>
              <a:rPr lang="en-IN" b="1" dirty="0">
                <a:solidFill>
                  <a:srgbClr val="FF0000"/>
                </a:solidFill>
              </a:rPr>
              <a:t>44AE</a:t>
            </a:r>
            <a:r>
              <a:rPr lang="en-IN" dirty="0"/>
              <a:t> or section 44BB or section 44BBB, as the case may be, and he has claimed his income to be lower than the profits or gains so deemed to be the profits and gains of his business, as the case may be, in any previous year; or</a:t>
            </a:r>
          </a:p>
          <a:p>
            <a:endParaRPr lang="en-IN" dirty="0"/>
          </a:p>
        </p:txBody>
      </p:sp>
    </p:spTree>
    <p:extLst>
      <p:ext uri="{BB962C8B-B14F-4D97-AF65-F5344CB8AC3E}">
        <p14:creationId xmlns:p14="http://schemas.microsoft.com/office/powerpoint/2010/main" val="2813472844"/>
      </p:ext>
    </p:extLst>
  </p:cSld>
  <p:clrMapOvr>
    <a:masterClrMapping/>
  </p:clrMapOvr>
  <p:transition spd="med">
    <p:pull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03605"/>
          </a:xfrm>
        </p:spPr>
        <p:txBody>
          <a:bodyPr/>
          <a:lstStyle/>
          <a:p>
            <a:r>
              <a:rPr lang="en-IN" dirty="0" smtClean="0"/>
              <a:t>APPLICABILITY OF SEC 44AB – Cont’d</a:t>
            </a:r>
            <a:endParaRPr lang="en-IN" dirty="0"/>
          </a:p>
        </p:txBody>
      </p:sp>
      <p:sp>
        <p:nvSpPr>
          <p:cNvPr id="3" name="Content Placeholder 2"/>
          <p:cNvSpPr>
            <a:spLocks noGrp="1"/>
          </p:cNvSpPr>
          <p:nvPr>
            <p:ph idx="1"/>
          </p:nvPr>
        </p:nvSpPr>
        <p:spPr>
          <a:xfrm>
            <a:off x="838200" y="1585595"/>
            <a:ext cx="10515600" cy="4351338"/>
          </a:xfrm>
        </p:spPr>
        <p:txBody>
          <a:bodyPr>
            <a:normAutofit fontScale="92500" lnSpcReduction="20000"/>
          </a:bodyPr>
          <a:lstStyle/>
          <a:p>
            <a:pPr marL="0" indent="0" algn="just">
              <a:buNone/>
            </a:pPr>
            <a:r>
              <a:rPr lang="en-IN" dirty="0" smtClean="0"/>
              <a:t>(d) carrying </a:t>
            </a:r>
            <a:r>
              <a:rPr lang="en-IN" dirty="0"/>
              <a:t>on the profession shall, if the profits and gains from the profession are deemed to be the profits and gains of such person under section </a:t>
            </a:r>
            <a:r>
              <a:rPr lang="en-IN" b="1" dirty="0">
                <a:solidFill>
                  <a:srgbClr val="FF0000"/>
                </a:solidFill>
              </a:rPr>
              <a:t>44ADA</a:t>
            </a:r>
            <a:r>
              <a:rPr lang="en-IN" dirty="0"/>
              <a:t> and he has claimed such income to be lower than the profits and gains so deemed to be the profits and gains of his profession and his </a:t>
            </a:r>
            <a:r>
              <a:rPr lang="en-IN" dirty="0">
                <a:solidFill>
                  <a:srgbClr val="FF0000"/>
                </a:solidFill>
              </a:rPr>
              <a:t>income exceeds the maximum</a:t>
            </a:r>
            <a:r>
              <a:rPr lang="en-IN" dirty="0"/>
              <a:t> amount which is not chargeable to income-tax in any previous year; </a:t>
            </a:r>
            <a:r>
              <a:rPr lang="en-IN" dirty="0" smtClean="0"/>
              <a:t>or</a:t>
            </a:r>
          </a:p>
          <a:p>
            <a:pPr marL="0" indent="0" algn="just">
              <a:buNone/>
            </a:pPr>
            <a:r>
              <a:rPr lang="en-IN" dirty="0" smtClean="0"/>
              <a:t>(e) carrying </a:t>
            </a:r>
            <a:r>
              <a:rPr lang="en-IN" dirty="0"/>
              <a:t>on the business shall, if the provisions of sub-section (4) of section </a:t>
            </a:r>
            <a:r>
              <a:rPr lang="en-IN" b="1" dirty="0">
                <a:solidFill>
                  <a:srgbClr val="FF0000"/>
                </a:solidFill>
              </a:rPr>
              <a:t>44AD</a:t>
            </a:r>
            <a:r>
              <a:rPr lang="en-IN" dirty="0"/>
              <a:t> are applicable in his case and his </a:t>
            </a:r>
            <a:r>
              <a:rPr lang="en-IN" dirty="0">
                <a:solidFill>
                  <a:srgbClr val="FF0000"/>
                </a:solidFill>
              </a:rPr>
              <a:t>income exceeds the maximum amount</a:t>
            </a:r>
            <a:r>
              <a:rPr lang="en-IN" dirty="0"/>
              <a:t> which is not chargeable to income-tax in any previous year</a:t>
            </a:r>
            <a:r>
              <a:rPr lang="en-IN" dirty="0" smtClean="0"/>
              <a:t>,</a:t>
            </a:r>
            <a:endParaRPr lang="en-IN" dirty="0"/>
          </a:p>
          <a:p>
            <a:pPr marL="0" indent="0" algn="just">
              <a:buNone/>
            </a:pPr>
            <a:r>
              <a:rPr lang="en-IN" dirty="0"/>
              <a:t>get his accounts of such previous year audited by an accountant </a:t>
            </a:r>
            <a:r>
              <a:rPr lang="en-IN" b="1" dirty="0">
                <a:solidFill>
                  <a:srgbClr val="FF0000"/>
                </a:solidFill>
              </a:rPr>
              <a:t>before the specified date</a:t>
            </a:r>
            <a:r>
              <a:rPr lang="en-IN" dirty="0"/>
              <a:t> and </a:t>
            </a:r>
            <a:r>
              <a:rPr lang="en-IN" b="1" dirty="0">
                <a:solidFill>
                  <a:srgbClr val="FF0000"/>
                </a:solidFill>
              </a:rPr>
              <a:t>furnish by that date</a:t>
            </a:r>
            <a:r>
              <a:rPr lang="en-IN" dirty="0"/>
              <a:t> the report of such audit in the prescribed form duly signed and verified by such accountant and setting forth such particulars as may be prescribed</a:t>
            </a:r>
          </a:p>
          <a:p>
            <a:pPr marL="0" indent="0" algn="just">
              <a:buNone/>
            </a:pPr>
            <a:endParaRPr lang="en-IN" dirty="0"/>
          </a:p>
        </p:txBody>
      </p:sp>
    </p:spTree>
    <p:extLst>
      <p:ext uri="{BB962C8B-B14F-4D97-AF65-F5344CB8AC3E}">
        <p14:creationId xmlns:p14="http://schemas.microsoft.com/office/powerpoint/2010/main" val="1070434031"/>
      </p:ext>
    </p:extLst>
  </p:cSld>
  <p:clrMapOvr>
    <a:masterClrMapping/>
  </p:clrMapOvr>
  <p:transition spd="med">
    <p:pull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5840" y="319405"/>
            <a:ext cx="10530840" cy="1325563"/>
          </a:xfrm>
        </p:spPr>
        <p:txBody>
          <a:bodyPr/>
          <a:lstStyle/>
          <a:p>
            <a:r>
              <a:rPr lang="en-IN" dirty="0" smtClean="0"/>
              <a:t>APPLICABILITY OF SEC 44AB – Cont’d</a:t>
            </a:r>
            <a:endParaRPr lang="en-IN" dirty="0"/>
          </a:p>
        </p:txBody>
      </p:sp>
      <p:sp>
        <p:nvSpPr>
          <p:cNvPr id="3" name="Content Placeholder 2"/>
          <p:cNvSpPr>
            <a:spLocks noGrp="1"/>
          </p:cNvSpPr>
          <p:nvPr>
            <p:ph idx="1"/>
          </p:nvPr>
        </p:nvSpPr>
        <p:spPr/>
        <p:txBody>
          <a:bodyPr>
            <a:normAutofit fontScale="77500" lnSpcReduction="20000"/>
          </a:bodyPr>
          <a:lstStyle/>
          <a:p>
            <a:pPr algn="just"/>
            <a:r>
              <a:rPr lang="en-IN" sz="3100" b="1" dirty="0"/>
              <a:t>Provided </a:t>
            </a:r>
            <a:r>
              <a:rPr lang="en-IN" sz="3100" dirty="0"/>
              <a:t>that this section shall not apply to the person, who declares profits and gains for the previous year in accordance with the provisions of sub-section (1) of </a:t>
            </a:r>
            <a:r>
              <a:rPr lang="en-IN" sz="3100" dirty="0">
                <a:solidFill>
                  <a:srgbClr val="FF0000"/>
                </a:solidFill>
              </a:rPr>
              <a:t>section 44AD</a:t>
            </a:r>
            <a:r>
              <a:rPr lang="en-IN" sz="3100" dirty="0"/>
              <a:t> and his total sales, turnover or gross receipts, as the case may be, in business </a:t>
            </a:r>
            <a:r>
              <a:rPr lang="en-IN" sz="3100" dirty="0">
                <a:solidFill>
                  <a:srgbClr val="FF0000"/>
                </a:solidFill>
              </a:rPr>
              <a:t>does not exceed two crore rupees</a:t>
            </a:r>
            <a:r>
              <a:rPr lang="en-IN" sz="3100" dirty="0"/>
              <a:t> in such previous year:</a:t>
            </a:r>
          </a:p>
          <a:p>
            <a:pPr algn="just"/>
            <a:r>
              <a:rPr lang="en-IN" sz="3100" b="1" dirty="0"/>
              <a:t>Provided further </a:t>
            </a:r>
            <a:r>
              <a:rPr lang="en-IN" sz="3100" dirty="0"/>
              <a:t>that this </a:t>
            </a:r>
            <a:r>
              <a:rPr lang="en-IN" sz="3100" dirty="0" smtClean="0"/>
              <a:t>section shall not apply ………..</a:t>
            </a:r>
            <a:r>
              <a:rPr lang="en-IN" sz="3100" dirty="0" smtClean="0">
                <a:solidFill>
                  <a:srgbClr val="FF0000"/>
                </a:solidFill>
              </a:rPr>
              <a:t>section </a:t>
            </a:r>
            <a:r>
              <a:rPr lang="en-IN" sz="3100" dirty="0">
                <a:solidFill>
                  <a:srgbClr val="FF0000"/>
                </a:solidFill>
              </a:rPr>
              <a:t>44B or section 44BBA</a:t>
            </a:r>
            <a:r>
              <a:rPr lang="en-IN" sz="3100" dirty="0" smtClean="0">
                <a:solidFill>
                  <a:srgbClr val="FF0000"/>
                </a:solidFill>
              </a:rPr>
              <a:t>,………..</a:t>
            </a:r>
            <a:r>
              <a:rPr lang="en-IN" sz="3100" dirty="0" smtClean="0"/>
              <a:t> :</a:t>
            </a:r>
            <a:endParaRPr lang="en-IN" sz="3100" dirty="0"/>
          </a:p>
          <a:p>
            <a:pPr algn="just"/>
            <a:r>
              <a:rPr lang="en-IN" sz="3100" b="1" dirty="0"/>
              <a:t>Provided also</a:t>
            </a:r>
            <a:r>
              <a:rPr lang="en-IN" sz="3100" dirty="0"/>
              <a:t> that in a case where such </a:t>
            </a:r>
            <a:r>
              <a:rPr lang="en-IN" sz="3100" dirty="0">
                <a:solidFill>
                  <a:srgbClr val="FF0000"/>
                </a:solidFill>
              </a:rPr>
              <a:t>person is required by or under any other law to get his accounts audited</a:t>
            </a:r>
            <a:r>
              <a:rPr lang="en-IN" sz="3100" dirty="0"/>
              <a:t>, it shall be sufficient compliance with the provisions of this section if such person gets the accounts of such business or profession </a:t>
            </a:r>
            <a:r>
              <a:rPr lang="en-IN" sz="3100" dirty="0">
                <a:solidFill>
                  <a:srgbClr val="FF0000"/>
                </a:solidFill>
              </a:rPr>
              <a:t>audited under such law before the specified date</a:t>
            </a:r>
            <a:r>
              <a:rPr lang="en-IN" sz="3100" dirty="0"/>
              <a:t> and furnishes by that date the </a:t>
            </a:r>
            <a:r>
              <a:rPr lang="en-IN" sz="3100" dirty="0">
                <a:solidFill>
                  <a:srgbClr val="FF0000"/>
                </a:solidFill>
              </a:rPr>
              <a:t>report of the audit as required under such other law</a:t>
            </a:r>
            <a:r>
              <a:rPr lang="en-IN" sz="3100" dirty="0"/>
              <a:t> and a </a:t>
            </a:r>
            <a:r>
              <a:rPr lang="en-IN" sz="3100" dirty="0">
                <a:solidFill>
                  <a:srgbClr val="FF0000"/>
                </a:solidFill>
              </a:rPr>
              <a:t>further report by an accountant in the form</a:t>
            </a:r>
            <a:r>
              <a:rPr lang="en-IN" sz="3100" dirty="0"/>
              <a:t> prescribed under this section.</a:t>
            </a:r>
          </a:p>
          <a:p>
            <a:pPr lvl="1"/>
            <a:r>
              <a:rPr lang="en-IN" dirty="0" smtClean="0"/>
              <a:t>Prescribed Rule is </a:t>
            </a:r>
            <a:r>
              <a:rPr lang="en-IN" dirty="0" smtClean="0">
                <a:solidFill>
                  <a:srgbClr val="FF0000"/>
                </a:solidFill>
              </a:rPr>
              <a:t>Rule 6G</a:t>
            </a:r>
          </a:p>
        </p:txBody>
      </p:sp>
    </p:spTree>
    <p:extLst>
      <p:ext uri="{BB962C8B-B14F-4D97-AF65-F5344CB8AC3E}">
        <p14:creationId xmlns:p14="http://schemas.microsoft.com/office/powerpoint/2010/main" val="3621916065"/>
      </p:ext>
    </p:extLst>
  </p:cSld>
  <p:clrMapOvr>
    <a:masterClrMapping/>
  </p:clrMapOvr>
  <p:transition spd="med">
    <p:pull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Choosing of Form – 3CA / 3CB, etc</a:t>
            </a:r>
            <a:endParaRPr lang="en-IN" dirty="0"/>
          </a:p>
        </p:txBody>
      </p:sp>
      <p:sp>
        <p:nvSpPr>
          <p:cNvPr id="3" name="Content Placeholder 2"/>
          <p:cNvSpPr>
            <a:spLocks noGrp="1"/>
          </p:cNvSpPr>
          <p:nvPr>
            <p:ph idx="1"/>
          </p:nvPr>
        </p:nvSpPr>
        <p:spPr/>
        <p:txBody>
          <a:bodyPr/>
          <a:lstStyle/>
          <a:p>
            <a:r>
              <a:rPr lang="en-IN" dirty="0" smtClean="0"/>
              <a:t>Rule 6G </a:t>
            </a:r>
          </a:p>
          <a:p>
            <a:pPr marL="514350" indent="-514350" algn="just">
              <a:buAutoNum type="arabicParenBoth"/>
            </a:pPr>
            <a:r>
              <a:rPr lang="en-IN" dirty="0" smtClean="0"/>
              <a:t>The report of audit of the accounts of a person required to be furnished under section 44AB shall,— </a:t>
            </a:r>
          </a:p>
          <a:p>
            <a:pPr marL="971550" lvl="1" indent="-514350" algn="just">
              <a:buAutoNum type="alphaLcPeriod"/>
            </a:pPr>
            <a:r>
              <a:rPr lang="en-IN" sz="2800" dirty="0" smtClean="0"/>
              <a:t>in </a:t>
            </a:r>
            <a:r>
              <a:rPr lang="en-IN" sz="2800" dirty="0"/>
              <a:t>the case of a person who carries on business or profession and who is </a:t>
            </a:r>
            <a:r>
              <a:rPr lang="en-IN" sz="2800" dirty="0">
                <a:solidFill>
                  <a:srgbClr val="FF0000"/>
                </a:solidFill>
              </a:rPr>
              <a:t>required by or under any other law to get his accounts audited</a:t>
            </a:r>
            <a:r>
              <a:rPr lang="en-IN" sz="2800" dirty="0"/>
              <a:t>, be in </a:t>
            </a:r>
            <a:r>
              <a:rPr lang="en-IN" sz="2800" dirty="0">
                <a:solidFill>
                  <a:srgbClr val="FF0000"/>
                </a:solidFill>
              </a:rPr>
              <a:t>Form No. </a:t>
            </a:r>
            <a:r>
              <a:rPr lang="en-IN" sz="2800" dirty="0" smtClean="0">
                <a:solidFill>
                  <a:srgbClr val="FF0000"/>
                </a:solidFill>
              </a:rPr>
              <a:t>3CA</a:t>
            </a:r>
            <a:r>
              <a:rPr lang="en-IN" sz="2800" dirty="0" smtClean="0"/>
              <a:t>;</a:t>
            </a:r>
          </a:p>
          <a:p>
            <a:pPr marL="971550" lvl="1" indent="-514350" algn="just">
              <a:buAutoNum type="alphaLcPeriod"/>
            </a:pPr>
            <a:r>
              <a:rPr lang="en-IN" sz="2800" dirty="0"/>
              <a:t>in the case of a person who carries on business or profession, but </a:t>
            </a:r>
            <a:r>
              <a:rPr lang="en-IN" sz="2800" dirty="0">
                <a:solidFill>
                  <a:srgbClr val="FF0000"/>
                </a:solidFill>
              </a:rPr>
              <a:t>not being a person referred to in clause (</a:t>
            </a:r>
            <a:r>
              <a:rPr lang="en-IN" sz="2800" i="1" dirty="0">
                <a:solidFill>
                  <a:srgbClr val="FF0000"/>
                </a:solidFill>
              </a:rPr>
              <a:t>a</a:t>
            </a:r>
            <a:r>
              <a:rPr lang="en-IN" sz="2800" dirty="0">
                <a:solidFill>
                  <a:srgbClr val="FF0000"/>
                </a:solidFill>
              </a:rPr>
              <a:t>)</a:t>
            </a:r>
            <a:r>
              <a:rPr lang="en-IN" sz="2800" dirty="0"/>
              <a:t>, be in </a:t>
            </a:r>
            <a:r>
              <a:rPr lang="en-IN" sz="2800" dirty="0">
                <a:solidFill>
                  <a:srgbClr val="FF0000"/>
                </a:solidFill>
              </a:rPr>
              <a:t>Form No. 3CB</a:t>
            </a:r>
            <a:r>
              <a:rPr lang="en-IN" sz="2800" dirty="0"/>
              <a:t>.</a:t>
            </a:r>
            <a:endParaRPr lang="en-IN" sz="2800" dirty="0" smtClean="0"/>
          </a:p>
          <a:p>
            <a:pPr marL="0" indent="0">
              <a:buNone/>
            </a:pPr>
            <a:endParaRPr lang="en-IN" dirty="0" smtClean="0"/>
          </a:p>
          <a:p>
            <a:pPr marL="0" indent="0">
              <a:buNone/>
            </a:pPr>
            <a:endParaRPr lang="en-IN" dirty="0" smtClean="0"/>
          </a:p>
          <a:p>
            <a:pPr marL="0" indent="0">
              <a:buNone/>
            </a:pPr>
            <a:endParaRPr lang="en-IN" dirty="0" smtClean="0"/>
          </a:p>
          <a:p>
            <a:endParaRPr lang="en-IN" dirty="0"/>
          </a:p>
        </p:txBody>
      </p:sp>
    </p:spTree>
    <p:extLst>
      <p:ext uri="{BB962C8B-B14F-4D97-AF65-F5344CB8AC3E}">
        <p14:creationId xmlns:p14="http://schemas.microsoft.com/office/powerpoint/2010/main" val="3935123745"/>
      </p:ext>
    </p:extLst>
  </p:cSld>
  <p:clrMapOvr>
    <a:masterClrMapping/>
  </p:clrMapOvr>
  <p:transition spd="med">
    <p:pull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Choosing of Form – 3CA / 3CB</a:t>
            </a:r>
            <a:endParaRPr lang="en-IN" dirty="0"/>
          </a:p>
        </p:txBody>
      </p:sp>
      <p:sp>
        <p:nvSpPr>
          <p:cNvPr id="3" name="Content Placeholder 2"/>
          <p:cNvSpPr>
            <a:spLocks noGrp="1"/>
          </p:cNvSpPr>
          <p:nvPr>
            <p:ph idx="1"/>
          </p:nvPr>
        </p:nvSpPr>
        <p:spPr/>
        <p:txBody>
          <a:bodyPr>
            <a:normAutofit lnSpcReduction="10000"/>
          </a:bodyPr>
          <a:lstStyle/>
          <a:p>
            <a:r>
              <a:rPr lang="en-IN" dirty="0" smtClean="0"/>
              <a:t>Companies requiring audit under Companies Act</a:t>
            </a:r>
          </a:p>
          <a:p>
            <a:pPr lvl="1" algn="just"/>
            <a:r>
              <a:rPr lang="en-IN" dirty="0" smtClean="0"/>
              <a:t>Newly started Companies – </a:t>
            </a:r>
            <a:r>
              <a:rPr lang="en-IN" dirty="0" smtClean="0">
                <a:solidFill>
                  <a:srgbClr val="FF0000"/>
                </a:solidFill>
              </a:rPr>
              <a:t>Form 3CA/3CB? Sec. 2(41) of the Companies Act </a:t>
            </a:r>
          </a:p>
          <a:p>
            <a:pPr lvl="1" algn="just"/>
            <a:r>
              <a:rPr lang="en-IN" dirty="0" smtClean="0"/>
              <a:t>Existing companies – </a:t>
            </a:r>
            <a:r>
              <a:rPr lang="en-IN" dirty="0" smtClean="0">
                <a:solidFill>
                  <a:srgbClr val="FF0000"/>
                </a:solidFill>
              </a:rPr>
              <a:t>Form 3CA/3CB?</a:t>
            </a:r>
          </a:p>
          <a:p>
            <a:pPr algn="just"/>
            <a:r>
              <a:rPr lang="en-IN" dirty="0" smtClean="0"/>
              <a:t>LLP requiring audit under LLP Act </a:t>
            </a:r>
          </a:p>
          <a:p>
            <a:pPr lvl="1" algn="just"/>
            <a:r>
              <a:rPr lang="en-IN" dirty="0" smtClean="0"/>
              <a:t>Newly started LLP – </a:t>
            </a:r>
            <a:r>
              <a:rPr lang="en-IN" dirty="0" smtClean="0">
                <a:solidFill>
                  <a:srgbClr val="FF0000"/>
                </a:solidFill>
              </a:rPr>
              <a:t>Form 3CA/3CB? – Sec. 2(l) of the LLP Act </a:t>
            </a:r>
          </a:p>
          <a:p>
            <a:pPr lvl="1" algn="just"/>
            <a:r>
              <a:rPr lang="en-IN" dirty="0" smtClean="0"/>
              <a:t>Voluntary audit by LLP – </a:t>
            </a:r>
            <a:r>
              <a:rPr lang="en-IN" dirty="0" smtClean="0">
                <a:solidFill>
                  <a:srgbClr val="FF0000"/>
                </a:solidFill>
              </a:rPr>
              <a:t>Form 3CA/3CB/NA</a:t>
            </a:r>
          </a:p>
          <a:p>
            <a:pPr algn="just"/>
            <a:r>
              <a:rPr lang="en-IN" dirty="0" smtClean="0"/>
              <a:t>Co-op Societies </a:t>
            </a:r>
          </a:p>
          <a:p>
            <a:pPr algn="just"/>
            <a:r>
              <a:rPr lang="en-IN" dirty="0" smtClean="0"/>
              <a:t>Audit under GST Act – </a:t>
            </a:r>
            <a:r>
              <a:rPr lang="en-IN" dirty="0" smtClean="0">
                <a:solidFill>
                  <a:srgbClr val="FF0000"/>
                </a:solidFill>
              </a:rPr>
              <a:t>Audit to express opinion on FS??</a:t>
            </a:r>
            <a:endParaRPr lang="en-IN" dirty="0" smtClean="0"/>
          </a:p>
          <a:p>
            <a:pPr algn="just"/>
            <a:r>
              <a:rPr lang="en-IN" dirty="0" smtClean="0">
                <a:solidFill>
                  <a:srgbClr val="FF0000"/>
                </a:solidFill>
              </a:rPr>
              <a:t>Whether entire Notes &amp; schedules to PNL &amp; BS to be uploaded or only first page of PNL &amp; BS?</a:t>
            </a:r>
            <a:endParaRPr lang="en-IN" dirty="0">
              <a:solidFill>
                <a:srgbClr val="FF0000"/>
              </a:solidFill>
            </a:endParaRPr>
          </a:p>
        </p:txBody>
      </p:sp>
    </p:spTree>
    <p:extLst>
      <p:ext uri="{BB962C8B-B14F-4D97-AF65-F5344CB8AC3E}">
        <p14:creationId xmlns:p14="http://schemas.microsoft.com/office/powerpoint/2010/main" val="1451950407"/>
      </p:ext>
    </p:extLst>
  </p:cSld>
  <p:clrMapOvr>
    <a:masterClrMapping/>
  </p:clrMapOvr>
  <p:transition spd="med">
    <p:pull dir="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82</TotalTime>
  <Words>3408</Words>
  <Application>Microsoft Office PowerPoint</Application>
  <PresentationFormat>Widescreen</PresentationFormat>
  <Paragraphs>681</Paragraphs>
  <Slides>48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48</vt:i4>
      </vt:variant>
    </vt:vector>
  </HeadingPairs>
  <TitlesOfParts>
    <vt:vector size="56" baseType="lpstr">
      <vt:lpstr>Arial</vt:lpstr>
      <vt:lpstr>Bookman Old Style</vt:lpstr>
      <vt:lpstr>Calibri</vt:lpstr>
      <vt:lpstr>Calibri Light</vt:lpstr>
      <vt:lpstr>Courier New</vt:lpstr>
      <vt:lpstr>Trebuchet MS</vt:lpstr>
      <vt:lpstr>Wingdings</vt:lpstr>
      <vt:lpstr>Office Theme</vt:lpstr>
      <vt:lpstr> TAX AUDIT u/s. 44AB RECENT DEVELOPMENTS </vt:lpstr>
      <vt:lpstr>PART – I – APPLICABILITY OF SEC 44AB</vt:lpstr>
      <vt:lpstr>APPLICABILITY OF SEC 44AB</vt:lpstr>
      <vt:lpstr>APPLICABILITY OF SEC 44AB – Cont’d</vt:lpstr>
      <vt:lpstr>APPLICABILITY OF SEC 44AB – Cont’d</vt:lpstr>
      <vt:lpstr>APPLICABILITY OF SEC 44AB – Cont’d</vt:lpstr>
      <vt:lpstr>APPLICABILITY OF SEC 44AB – Cont’d</vt:lpstr>
      <vt:lpstr>Choosing of Form – 3CA / 3CB, etc</vt:lpstr>
      <vt:lpstr>Choosing of Form – 3CA / 3CB</vt:lpstr>
      <vt:lpstr>Applicability of sec 44AB (proviso to Cl(a) – Limit Rs.10 cr as against Rs.1 Cr – business)</vt:lpstr>
      <vt:lpstr>APPLICABILITY OF SEC 44AB – Cont’d</vt:lpstr>
      <vt:lpstr>APPLICABILITY OF SEC 44AB – Cont’d</vt:lpstr>
      <vt:lpstr>APPLICABILITY OF SEC 44AB – Cont’d</vt:lpstr>
      <vt:lpstr>APPLICABILITY OF SEC 44AB – Cont’d</vt:lpstr>
      <vt:lpstr>APPLICABILITY OF SEC 44AB – Cont’d</vt:lpstr>
      <vt:lpstr>APPLICABILITY OF SEC 44AB – Cont’d</vt:lpstr>
      <vt:lpstr>APPLICABILITY OF SEC 44AB – Cont’d</vt:lpstr>
      <vt:lpstr>APPLICABILITY OF SEC 44AB – Cont’d</vt:lpstr>
      <vt:lpstr>PART – II – Clauses of Form No: 3CD</vt:lpstr>
      <vt:lpstr>Basic details – Clause 1 to 8a</vt:lpstr>
      <vt:lpstr>Books and documents – Clause 11 (b)</vt:lpstr>
      <vt:lpstr>Profession specified u/s. 44AA(1)</vt:lpstr>
      <vt:lpstr>Profession specified u/s. 44AA(1) Vs Code prescribed – Medical – Part 1</vt:lpstr>
      <vt:lpstr>Profession specified u/s. 44AA(1) Vs Code prescribed – Medical – Part 2</vt:lpstr>
      <vt:lpstr>Profession specified u/s. 44AA(1) Vs Code prescribed – Accountancy, Consultancy</vt:lpstr>
      <vt:lpstr>Profession specified u/s. 44AA(1) Vs Code prescribed – Information technology </vt:lpstr>
      <vt:lpstr>Inadmissible Deductions</vt:lpstr>
      <vt:lpstr>Inadmissible Deductions - Cont’d</vt:lpstr>
      <vt:lpstr>Inadmissible Deductions - Cont’d </vt:lpstr>
      <vt:lpstr>Inadmissible Deductions - Cont’d</vt:lpstr>
      <vt:lpstr>Inadmissible Deductions - Cont’d  Sec 40A(3/3A)</vt:lpstr>
      <vt:lpstr>Inadmissible Deductions - Cont’d</vt:lpstr>
      <vt:lpstr>Inadmissible Deductions - Cont’d Sec 40A(2)(b) - Related party transactions</vt:lpstr>
      <vt:lpstr>Loans and deposits – clause 31</vt:lpstr>
      <vt:lpstr>Loans and deposits – clause 31</vt:lpstr>
      <vt:lpstr>Loans and Deposits – Cl 31 - Cont’d</vt:lpstr>
      <vt:lpstr>Loss/ deductions u/c – VI-A</vt:lpstr>
      <vt:lpstr>TDS/TCS – Cl 21(b)</vt:lpstr>
      <vt:lpstr>TDS/TCS – Cl. 34(a) – summary of TDS /TCS </vt:lpstr>
      <vt:lpstr>TDS/TCS – Cl. 34(a) – summary of TDS /TCS</vt:lpstr>
      <vt:lpstr>TDS/TCS – Cl. 34(a) – summary of TDS /TCS</vt:lpstr>
      <vt:lpstr>TDS/TCS - Cl 34(b) – QTR-ly Returns filed </vt:lpstr>
      <vt:lpstr>TDS/TCS- Cl 34(c) - interest u/s. 201(1A)/ 206C(7)</vt:lpstr>
      <vt:lpstr>Reconciliation of Expenditure based on GST of vendors – Cl 44</vt:lpstr>
      <vt:lpstr>Cl – 44 Issues</vt:lpstr>
      <vt:lpstr>OTHER ISSUES</vt:lpstr>
      <vt:lpstr>CONSEQUENCES</vt:lpstr>
      <vt:lpstr>Thank you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TAX AUDIT – RECENT DEVELOPMENTS</dc:title>
  <dc:creator>Microsoft account</dc:creator>
  <cp:lastModifiedBy>Microsoft account</cp:lastModifiedBy>
  <cp:revision>10</cp:revision>
  <dcterms:created xsi:type="dcterms:W3CDTF">2023-08-19T00:28:05Z</dcterms:created>
  <dcterms:modified xsi:type="dcterms:W3CDTF">2023-08-19T01:50:35Z</dcterms:modified>
</cp:coreProperties>
</file>