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2"/>
  </p:notesMasterIdLst>
  <p:sldIdLst>
    <p:sldId id="444" r:id="rId2"/>
    <p:sldId id="1985" r:id="rId3"/>
    <p:sldId id="1951" r:id="rId4"/>
    <p:sldId id="2000" r:id="rId5"/>
    <p:sldId id="2005" r:id="rId6"/>
    <p:sldId id="2006" r:id="rId7"/>
    <p:sldId id="1997" r:id="rId8"/>
    <p:sldId id="2003" r:id="rId9"/>
    <p:sldId id="1950" r:id="rId10"/>
    <p:sldId id="1954" r:id="rId11"/>
    <p:sldId id="1955" r:id="rId12"/>
    <p:sldId id="1990" r:id="rId13"/>
    <p:sldId id="1957" r:id="rId14"/>
    <p:sldId id="1956" r:id="rId15"/>
    <p:sldId id="1959" r:id="rId16"/>
    <p:sldId id="1995" r:id="rId17"/>
    <p:sldId id="1961" r:id="rId18"/>
    <p:sldId id="1960" r:id="rId19"/>
    <p:sldId id="2007" r:id="rId20"/>
    <p:sldId id="1962" r:id="rId21"/>
    <p:sldId id="1979" r:id="rId22"/>
    <p:sldId id="1996" r:id="rId23"/>
    <p:sldId id="1964" r:id="rId24"/>
    <p:sldId id="1965" r:id="rId25"/>
    <p:sldId id="1966" r:id="rId26"/>
    <p:sldId id="1980" r:id="rId27"/>
    <p:sldId id="1998" r:id="rId28"/>
    <p:sldId id="1999" r:id="rId29"/>
    <p:sldId id="2008" r:id="rId30"/>
    <p:sldId id="1968" r:id="rId31"/>
    <p:sldId id="1969" r:id="rId32"/>
    <p:sldId id="1973" r:id="rId33"/>
    <p:sldId id="1974" r:id="rId34"/>
    <p:sldId id="2001" r:id="rId35"/>
    <p:sldId id="1991" r:id="rId36"/>
    <p:sldId id="1992" r:id="rId37"/>
    <p:sldId id="2002" r:id="rId38"/>
    <p:sldId id="1993" r:id="rId39"/>
    <p:sldId id="1977" r:id="rId40"/>
    <p:sldId id="1949" r:id="rId41"/>
    <p:sldId id="428" r:id="rId42"/>
    <p:sldId id="430" r:id="rId43"/>
    <p:sldId id="433" r:id="rId44"/>
    <p:sldId id="344" r:id="rId45"/>
    <p:sldId id="440" r:id="rId46"/>
    <p:sldId id="441" r:id="rId47"/>
    <p:sldId id="442" r:id="rId48"/>
    <p:sldId id="443" r:id="rId49"/>
    <p:sldId id="309" r:id="rId50"/>
    <p:sldId id="1976" r:id="rId51"/>
    <p:sldId id="1978" r:id="rId52"/>
    <p:sldId id="1981" r:id="rId53"/>
    <p:sldId id="1947" r:id="rId54"/>
    <p:sldId id="445" r:id="rId55"/>
    <p:sldId id="1948" r:id="rId56"/>
    <p:sldId id="1983" r:id="rId57"/>
    <p:sldId id="1987" r:id="rId58"/>
    <p:sldId id="2004" r:id="rId59"/>
    <p:sldId id="1988" r:id="rId60"/>
    <p:sldId id="45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6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DA8217-6CB8-A98E-3C2C-F2A19F5BC188}" name="Swathy Bhakta" initials="SB" userId="S::Swathy.Bhakta@walkerchandiok.in::104330fd-ef98-4349-b22c-ea87baeaedb0" providerId="AD"/>
  <p188:author id="{00530D46-9924-940B-AEB2-D5C436237316}" name="Nithin Reji" initials="NR" userId="S::Nithin.Reji@WalkerChandiok.IN::4143b86c-df28-46af-8c9b-e4c6028135a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2208" autoAdjust="0"/>
  </p:normalViewPr>
  <p:slideViewPr>
    <p:cSldViewPr snapToGrid="0">
      <p:cViewPr varScale="1">
        <p:scale>
          <a:sx n="73" d="100"/>
          <a:sy n="73" d="100"/>
        </p:scale>
        <p:origin x="96" y="56"/>
      </p:cViewPr>
      <p:guideLst>
        <p:guide orient="horz" pos="2160"/>
        <p:guide pos="763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996F2-870A-489C-93F6-40C4644021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97A6A52D-04C7-4C25-9160-D7599DCF2016}">
      <dgm:prSet custT="1"/>
      <dgm:spPr/>
      <dgm:t>
        <a:bodyPr/>
        <a:lstStyle/>
        <a:p>
          <a:pPr algn="ctr"/>
          <a:r>
            <a:rPr lang="en-US" sz="1900" b="1" dirty="0"/>
            <a:t>Firm should establish policies to consider following things before client acceptance / continuance</a:t>
          </a:r>
          <a:endParaRPr lang="en-IN" sz="1900" dirty="0"/>
        </a:p>
      </dgm:t>
    </dgm:pt>
    <dgm:pt modelId="{45422903-87F9-4999-AA87-5066AF87CBDF}" type="parTrans" cxnId="{29A2F45C-2F6F-418B-9328-E37A92BA434A}">
      <dgm:prSet/>
      <dgm:spPr/>
      <dgm:t>
        <a:bodyPr/>
        <a:lstStyle/>
        <a:p>
          <a:endParaRPr lang="en-IN"/>
        </a:p>
      </dgm:t>
    </dgm:pt>
    <dgm:pt modelId="{5E2C2F1C-0AD6-46FE-A042-41DE84D84B5C}" type="sibTrans" cxnId="{29A2F45C-2F6F-418B-9328-E37A92BA434A}">
      <dgm:prSet/>
      <dgm:spPr/>
      <dgm:t>
        <a:bodyPr/>
        <a:lstStyle/>
        <a:p>
          <a:endParaRPr lang="en-IN"/>
        </a:p>
      </dgm:t>
    </dgm:pt>
    <dgm:pt modelId="{C372B4DF-AAFB-49FC-A163-D4363F8206E7}">
      <dgm:prSet custT="1"/>
      <dgm:spPr/>
      <dgm:t>
        <a:bodyPr/>
        <a:lstStyle/>
        <a:p>
          <a:r>
            <a:rPr lang="en-US" sz="1900" dirty="0"/>
            <a:t>Integrity of the client -Client risk and Engagement risk to assessed</a:t>
          </a:r>
          <a:endParaRPr lang="en-IN" sz="1900" dirty="0"/>
        </a:p>
      </dgm:t>
    </dgm:pt>
    <dgm:pt modelId="{76BCA1DF-2200-4E9A-9D66-618F4BCF0BB4}" type="parTrans" cxnId="{2609086A-0435-46F2-8D3E-BA51BE547F99}">
      <dgm:prSet/>
      <dgm:spPr/>
      <dgm:t>
        <a:bodyPr/>
        <a:lstStyle/>
        <a:p>
          <a:endParaRPr lang="en-IN"/>
        </a:p>
      </dgm:t>
    </dgm:pt>
    <dgm:pt modelId="{E1F4F99E-EA74-419F-B211-7244FB1D7039}" type="sibTrans" cxnId="{2609086A-0435-46F2-8D3E-BA51BE547F99}">
      <dgm:prSet/>
      <dgm:spPr/>
      <dgm:t>
        <a:bodyPr/>
        <a:lstStyle/>
        <a:p>
          <a:endParaRPr lang="en-IN"/>
        </a:p>
      </dgm:t>
    </dgm:pt>
    <dgm:pt modelId="{343B445F-BCD8-4C23-8D3A-ACB29A29AFD8}">
      <dgm:prSet custT="1"/>
      <dgm:spPr/>
      <dgm:t>
        <a:bodyPr/>
        <a:lstStyle/>
        <a:p>
          <a:r>
            <a:rPr lang="en-US" sz="1900" dirty="0"/>
            <a:t>Competency and capabilities, time and resources for the engagement</a:t>
          </a:r>
          <a:endParaRPr lang="en-IN" sz="1900" dirty="0"/>
        </a:p>
      </dgm:t>
    </dgm:pt>
    <dgm:pt modelId="{F8A8F8A5-025C-4798-A731-9A15FEC10FF1}" type="parTrans" cxnId="{1FC8DB6A-7BBE-4BD7-B0B0-13F83C89EB2F}">
      <dgm:prSet/>
      <dgm:spPr/>
      <dgm:t>
        <a:bodyPr/>
        <a:lstStyle/>
        <a:p>
          <a:endParaRPr lang="en-IN"/>
        </a:p>
      </dgm:t>
    </dgm:pt>
    <dgm:pt modelId="{930F3EE3-D1BB-4C73-9A01-FC40C155ADE8}" type="sibTrans" cxnId="{1FC8DB6A-7BBE-4BD7-B0B0-13F83C89EB2F}">
      <dgm:prSet/>
      <dgm:spPr/>
      <dgm:t>
        <a:bodyPr/>
        <a:lstStyle/>
        <a:p>
          <a:endParaRPr lang="en-IN"/>
        </a:p>
      </dgm:t>
    </dgm:pt>
    <dgm:pt modelId="{28EFF2FA-B803-4614-A7F2-553DE52FE75B}">
      <dgm:prSet custT="1"/>
      <dgm:spPr/>
      <dgm:t>
        <a:bodyPr/>
        <a:lstStyle/>
        <a:p>
          <a:r>
            <a:rPr lang="en-US" sz="1900" dirty="0"/>
            <a:t>Compliance with the ethical requirements</a:t>
          </a:r>
          <a:endParaRPr lang="en-IN" sz="1900" dirty="0"/>
        </a:p>
      </dgm:t>
    </dgm:pt>
    <dgm:pt modelId="{590CDC09-EB0E-4EF4-BA1A-ABAE8E94F413}" type="parTrans" cxnId="{FB65961D-9C4F-4053-B7C5-A1BC055E4223}">
      <dgm:prSet/>
      <dgm:spPr/>
      <dgm:t>
        <a:bodyPr/>
        <a:lstStyle/>
        <a:p>
          <a:endParaRPr lang="en-IN"/>
        </a:p>
      </dgm:t>
    </dgm:pt>
    <dgm:pt modelId="{691841A7-5CC2-427F-A980-DEEC8A9E4947}" type="sibTrans" cxnId="{FB65961D-9C4F-4053-B7C5-A1BC055E4223}">
      <dgm:prSet/>
      <dgm:spPr/>
      <dgm:t>
        <a:bodyPr/>
        <a:lstStyle/>
        <a:p>
          <a:endParaRPr lang="en-IN"/>
        </a:p>
      </dgm:t>
    </dgm:pt>
    <dgm:pt modelId="{93F79A31-22A4-45B4-A330-09BC89E4F71C}">
      <dgm:prSet custT="1"/>
      <dgm:spPr/>
      <dgm:t>
        <a:bodyPr/>
        <a:lstStyle/>
        <a:p>
          <a:endParaRPr lang="en-IN" sz="1900" dirty="0"/>
        </a:p>
      </dgm:t>
    </dgm:pt>
    <dgm:pt modelId="{7F8496AD-45A9-4682-AB37-A017934C1E12}" type="parTrans" cxnId="{AABA1490-2183-4D0B-AE29-CF2AF40D663F}">
      <dgm:prSet/>
      <dgm:spPr/>
      <dgm:t>
        <a:bodyPr/>
        <a:lstStyle/>
        <a:p>
          <a:endParaRPr lang="en-IN"/>
        </a:p>
      </dgm:t>
    </dgm:pt>
    <dgm:pt modelId="{B28752AB-EAF9-4534-AD12-14EE52504421}" type="sibTrans" cxnId="{AABA1490-2183-4D0B-AE29-CF2AF40D663F}">
      <dgm:prSet/>
      <dgm:spPr/>
      <dgm:t>
        <a:bodyPr/>
        <a:lstStyle/>
        <a:p>
          <a:endParaRPr lang="en-IN"/>
        </a:p>
      </dgm:t>
    </dgm:pt>
    <dgm:pt modelId="{D72D7571-FE62-445E-8EA1-C38DFE2F9803}">
      <dgm:prSet custT="1"/>
      <dgm:spPr/>
      <dgm:t>
        <a:bodyPr/>
        <a:lstStyle/>
        <a:p>
          <a:endParaRPr lang="en-IN" sz="1900" dirty="0"/>
        </a:p>
      </dgm:t>
    </dgm:pt>
    <dgm:pt modelId="{06E99C06-55EC-4AB5-B537-7986F436455B}" type="parTrans" cxnId="{79B3742C-1A4D-4421-96C6-B0A71A4D6581}">
      <dgm:prSet/>
      <dgm:spPr/>
      <dgm:t>
        <a:bodyPr/>
        <a:lstStyle/>
        <a:p>
          <a:endParaRPr lang="en-IN"/>
        </a:p>
      </dgm:t>
    </dgm:pt>
    <dgm:pt modelId="{8F1F51E4-61DD-4D37-BB64-A4E0B6156726}" type="sibTrans" cxnId="{79B3742C-1A4D-4421-96C6-B0A71A4D6581}">
      <dgm:prSet/>
      <dgm:spPr/>
      <dgm:t>
        <a:bodyPr/>
        <a:lstStyle/>
        <a:p>
          <a:endParaRPr lang="en-IN"/>
        </a:p>
      </dgm:t>
    </dgm:pt>
    <dgm:pt modelId="{78E1764B-8893-47D5-A212-7AAE5FEFE4DE}">
      <dgm:prSet custT="1"/>
      <dgm:spPr/>
      <dgm:t>
        <a:bodyPr/>
        <a:lstStyle/>
        <a:p>
          <a:endParaRPr lang="en-IN" sz="1900" dirty="0"/>
        </a:p>
      </dgm:t>
    </dgm:pt>
    <dgm:pt modelId="{0E16E08F-B263-4563-945E-D7EA3FD2D4A8}" type="parTrans" cxnId="{65FE5651-9E19-4DFA-AE8C-DBBD32EDA3CA}">
      <dgm:prSet/>
      <dgm:spPr/>
      <dgm:t>
        <a:bodyPr/>
        <a:lstStyle/>
        <a:p>
          <a:endParaRPr lang="en-US"/>
        </a:p>
      </dgm:t>
    </dgm:pt>
    <dgm:pt modelId="{650E809E-31A2-4EDD-ACAA-1D2D019EA333}" type="sibTrans" cxnId="{65FE5651-9E19-4DFA-AE8C-DBBD32EDA3CA}">
      <dgm:prSet/>
      <dgm:spPr/>
      <dgm:t>
        <a:bodyPr/>
        <a:lstStyle/>
        <a:p>
          <a:endParaRPr lang="en-US"/>
        </a:p>
      </dgm:t>
    </dgm:pt>
    <dgm:pt modelId="{E73E8A53-6E99-4741-B365-8E95CE80D600}">
      <dgm:prSet custT="1"/>
      <dgm:spPr/>
      <dgm:t>
        <a:bodyPr/>
        <a:lstStyle/>
        <a:p>
          <a:r>
            <a:rPr lang="en-IN" sz="1900" dirty="0"/>
            <a:t>Engagement letter – scope, responsibilities &amp; terms to be agreed, </a:t>
          </a:r>
          <a:r>
            <a:rPr lang="en-AU" sz="1900" b="0" dirty="0"/>
            <a:t>Restriction on distribution or use to be mentioned.</a:t>
          </a:r>
          <a:endParaRPr lang="en-IN" sz="1900" b="0" dirty="0"/>
        </a:p>
      </dgm:t>
    </dgm:pt>
    <dgm:pt modelId="{55600F25-0CCF-4FB1-9B62-AEB90E2F3853}" type="parTrans" cxnId="{D4105948-5C1B-466F-B1AF-8C1D4AD7500A}">
      <dgm:prSet/>
      <dgm:spPr/>
      <dgm:t>
        <a:bodyPr/>
        <a:lstStyle/>
        <a:p>
          <a:endParaRPr lang="en-US"/>
        </a:p>
      </dgm:t>
    </dgm:pt>
    <dgm:pt modelId="{06CBE15A-CEDF-42BA-AFA9-41FC833AA711}" type="sibTrans" cxnId="{D4105948-5C1B-466F-B1AF-8C1D4AD7500A}">
      <dgm:prSet/>
      <dgm:spPr/>
      <dgm:t>
        <a:bodyPr/>
        <a:lstStyle/>
        <a:p>
          <a:endParaRPr lang="en-US"/>
        </a:p>
      </dgm:t>
    </dgm:pt>
    <dgm:pt modelId="{D51922EA-3AE9-44DC-8F49-896EF11E91CA}">
      <dgm:prSet custT="1"/>
      <dgm:spPr/>
      <dgm:t>
        <a:bodyPr/>
        <a:lstStyle/>
        <a:p>
          <a:endParaRPr lang="en-IN" sz="1900" dirty="0"/>
        </a:p>
      </dgm:t>
    </dgm:pt>
    <dgm:pt modelId="{9A37DCF8-B773-461E-B5A2-DB6BB5807892}" type="parTrans" cxnId="{D7B12E65-FCAA-456B-97AC-ECAC1AFAB1D8}">
      <dgm:prSet/>
      <dgm:spPr/>
      <dgm:t>
        <a:bodyPr/>
        <a:lstStyle/>
        <a:p>
          <a:endParaRPr lang="en-US"/>
        </a:p>
      </dgm:t>
    </dgm:pt>
    <dgm:pt modelId="{18CBD21A-BFE9-4D2D-BF9E-82F95C8088FA}" type="sibTrans" cxnId="{D7B12E65-FCAA-456B-97AC-ECAC1AFAB1D8}">
      <dgm:prSet/>
      <dgm:spPr/>
      <dgm:t>
        <a:bodyPr/>
        <a:lstStyle/>
        <a:p>
          <a:endParaRPr lang="en-US"/>
        </a:p>
      </dgm:t>
    </dgm:pt>
    <dgm:pt modelId="{299371C9-667B-4B7F-89CF-580863DC77FC}">
      <dgm:prSet custT="1"/>
      <dgm:spPr/>
      <dgm:t>
        <a:bodyPr/>
        <a:lstStyle/>
        <a:p>
          <a:r>
            <a:rPr lang="en-IN" sz="1900" dirty="0"/>
            <a:t>Do a background check of promoters</a:t>
          </a:r>
        </a:p>
      </dgm:t>
    </dgm:pt>
    <dgm:pt modelId="{06CFBCA2-3CDA-453F-A373-DD837BF237C4}" type="parTrans" cxnId="{79A2D532-039F-4F24-8367-A9440054A9B7}">
      <dgm:prSet/>
      <dgm:spPr/>
      <dgm:t>
        <a:bodyPr/>
        <a:lstStyle/>
        <a:p>
          <a:endParaRPr lang="en-US"/>
        </a:p>
      </dgm:t>
    </dgm:pt>
    <dgm:pt modelId="{8DA442C4-4DC8-4895-9FEB-DD16CA2AAD59}" type="sibTrans" cxnId="{79A2D532-039F-4F24-8367-A9440054A9B7}">
      <dgm:prSet/>
      <dgm:spPr/>
      <dgm:t>
        <a:bodyPr/>
        <a:lstStyle/>
        <a:p>
          <a:endParaRPr lang="en-US"/>
        </a:p>
      </dgm:t>
    </dgm:pt>
    <dgm:pt modelId="{85CA1A2A-065A-4694-B886-1CC84D5F1AE4}">
      <dgm:prSet custT="1"/>
      <dgm:spPr/>
      <dgm:t>
        <a:bodyPr/>
        <a:lstStyle/>
        <a:p>
          <a:endParaRPr lang="en-IN" sz="1900" dirty="0"/>
        </a:p>
      </dgm:t>
    </dgm:pt>
    <dgm:pt modelId="{3899A0B5-1FC4-4F95-950A-7F9D7E57E4FD}" type="parTrans" cxnId="{83EBEB39-D360-4A0A-9352-6BEB964B615E}">
      <dgm:prSet/>
      <dgm:spPr/>
      <dgm:t>
        <a:bodyPr/>
        <a:lstStyle/>
        <a:p>
          <a:endParaRPr lang="en-US"/>
        </a:p>
      </dgm:t>
    </dgm:pt>
    <dgm:pt modelId="{66FA30A6-3CA8-413E-A980-09183F0DF416}" type="sibTrans" cxnId="{83EBEB39-D360-4A0A-9352-6BEB964B615E}">
      <dgm:prSet/>
      <dgm:spPr/>
      <dgm:t>
        <a:bodyPr/>
        <a:lstStyle/>
        <a:p>
          <a:endParaRPr lang="en-US"/>
        </a:p>
      </dgm:t>
    </dgm:pt>
    <dgm:pt modelId="{D7EF6604-44EA-4F1F-982A-5CF19E645256}">
      <dgm:prSet custT="1"/>
      <dgm:spPr/>
      <dgm:t>
        <a:bodyPr/>
        <a:lstStyle/>
        <a:p>
          <a:endParaRPr lang="en-IN" sz="1900" dirty="0"/>
        </a:p>
      </dgm:t>
    </dgm:pt>
    <dgm:pt modelId="{44081833-36C1-4CE1-B810-DD7E680756E7}" type="parTrans" cxnId="{C189A93E-1944-4BCE-BE8E-1FB208D4D538}">
      <dgm:prSet/>
      <dgm:spPr/>
      <dgm:t>
        <a:bodyPr/>
        <a:lstStyle/>
        <a:p>
          <a:endParaRPr lang="en-US"/>
        </a:p>
      </dgm:t>
    </dgm:pt>
    <dgm:pt modelId="{B61926AD-C7B6-4B00-A03D-C783C25393AE}" type="sibTrans" cxnId="{C189A93E-1944-4BCE-BE8E-1FB208D4D538}">
      <dgm:prSet/>
      <dgm:spPr/>
      <dgm:t>
        <a:bodyPr/>
        <a:lstStyle/>
        <a:p>
          <a:endParaRPr lang="en-US"/>
        </a:p>
      </dgm:t>
    </dgm:pt>
    <dgm:pt modelId="{051AE8D3-8821-4315-B45B-31DFA05EB4BC}" type="pres">
      <dgm:prSet presAssocID="{78A996F2-870A-489C-93F6-40C46440218F}" presName="Name0" presStyleCnt="0">
        <dgm:presLayoutVars>
          <dgm:dir/>
          <dgm:animLvl val="lvl"/>
          <dgm:resizeHandles val="exact"/>
        </dgm:presLayoutVars>
      </dgm:prSet>
      <dgm:spPr/>
    </dgm:pt>
    <dgm:pt modelId="{D08B4015-E487-469C-A29A-55256B24C65D}" type="pres">
      <dgm:prSet presAssocID="{97A6A52D-04C7-4C25-9160-D7599DCF2016}" presName="linNode" presStyleCnt="0"/>
      <dgm:spPr/>
    </dgm:pt>
    <dgm:pt modelId="{896CEA3E-B37C-4F40-B4BF-1533FE54C5B0}" type="pres">
      <dgm:prSet presAssocID="{97A6A52D-04C7-4C25-9160-D7599DCF2016}" presName="parentText" presStyleLbl="node1" presStyleIdx="0" presStyleCnt="1" custLinFactNeighborX="-7370" custLinFactNeighborY="629">
        <dgm:presLayoutVars>
          <dgm:chMax val="1"/>
          <dgm:bulletEnabled val="1"/>
        </dgm:presLayoutVars>
      </dgm:prSet>
      <dgm:spPr/>
    </dgm:pt>
    <dgm:pt modelId="{81FB9C4F-2D82-45D7-8D44-6ABDBC64B74C}" type="pres">
      <dgm:prSet presAssocID="{97A6A52D-04C7-4C25-9160-D7599DCF2016}" presName="descendantText" presStyleLbl="alignAccFollowNode1" presStyleIdx="0" presStyleCnt="1" custScaleX="112689" custScaleY="125122">
        <dgm:presLayoutVars>
          <dgm:bulletEnabled val="1"/>
        </dgm:presLayoutVars>
      </dgm:prSet>
      <dgm:spPr/>
    </dgm:pt>
  </dgm:ptLst>
  <dgm:cxnLst>
    <dgm:cxn modelId="{1F8AFC07-945A-4498-8E4D-47DEDDB19D68}" type="presOf" srcId="{85CA1A2A-065A-4694-B886-1CC84D5F1AE4}" destId="{81FB9C4F-2D82-45D7-8D44-6ABDBC64B74C}" srcOrd="0" destOrd="2" presId="urn:microsoft.com/office/officeart/2005/8/layout/vList5"/>
    <dgm:cxn modelId="{FB65961D-9C4F-4053-B7C5-A1BC055E4223}" srcId="{97A6A52D-04C7-4C25-9160-D7599DCF2016}" destId="{28EFF2FA-B803-4614-A7F2-553DE52FE75B}" srcOrd="7" destOrd="0" parTransId="{590CDC09-EB0E-4EF4-BA1A-ABAE8E94F413}" sibTransId="{691841A7-5CC2-427F-A980-DEEC8A9E4947}"/>
    <dgm:cxn modelId="{5064B829-6933-497B-8F03-67EEFFFB018B}" type="presOf" srcId="{97A6A52D-04C7-4C25-9160-D7599DCF2016}" destId="{896CEA3E-B37C-4F40-B4BF-1533FE54C5B0}" srcOrd="0" destOrd="0" presId="urn:microsoft.com/office/officeart/2005/8/layout/vList5"/>
    <dgm:cxn modelId="{79B3742C-1A4D-4421-96C6-B0A71A4D6581}" srcId="{97A6A52D-04C7-4C25-9160-D7599DCF2016}" destId="{D72D7571-FE62-445E-8EA1-C38DFE2F9803}" srcOrd="6" destOrd="0" parTransId="{06E99C06-55EC-4AB5-B537-7986F436455B}" sibTransId="{8F1F51E4-61DD-4D37-BB64-A4E0B6156726}"/>
    <dgm:cxn modelId="{813D942C-BA7F-46D1-ACF2-A42A64EE0D03}" type="presOf" srcId="{343B445F-BCD8-4C23-8D3A-ACB29A29AFD8}" destId="{81FB9C4F-2D82-45D7-8D44-6ABDBC64B74C}" srcOrd="0" destOrd="5" presId="urn:microsoft.com/office/officeart/2005/8/layout/vList5"/>
    <dgm:cxn modelId="{79A2D532-039F-4F24-8367-A9440054A9B7}" srcId="{97A6A52D-04C7-4C25-9160-D7599DCF2016}" destId="{299371C9-667B-4B7F-89CF-580863DC77FC}" srcOrd="3" destOrd="0" parTransId="{06CFBCA2-3CDA-453F-A373-DD837BF237C4}" sibTransId="{8DA442C4-4DC8-4895-9FEB-DD16CA2AAD59}"/>
    <dgm:cxn modelId="{7EEFBE38-585B-4103-8DE3-A1728D56117E}" type="presOf" srcId="{93F79A31-22A4-45B4-A330-09BC89E4F71C}" destId="{81FB9C4F-2D82-45D7-8D44-6ABDBC64B74C}" srcOrd="0" destOrd="4" presId="urn:microsoft.com/office/officeart/2005/8/layout/vList5"/>
    <dgm:cxn modelId="{83EBEB39-D360-4A0A-9352-6BEB964B615E}" srcId="{97A6A52D-04C7-4C25-9160-D7599DCF2016}" destId="{85CA1A2A-065A-4694-B886-1CC84D5F1AE4}" srcOrd="2" destOrd="0" parTransId="{3899A0B5-1FC4-4F95-950A-7F9D7E57E4FD}" sibTransId="{66FA30A6-3CA8-413E-A980-09183F0DF416}"/>
    <dgm:cxn modelId="{C189A93E-1944-4BCE-BE8E-1FB208D4D538}" srcId="{97A6A52D-04C7-4C25-9160-D7599DCF2016}" destId="{D7EF6604-44EA-4F1F-982A-5CF19E645256}" srcOrd="0" destOrd="0" parTransId="{44081833-36C1-4CE1-B810-DD7E680756E7}" sibTransId="{B61926AD-C7B6-4B00-A03D-C783C25393AE}"/>
    <dgm:cxn modelId="{DBEE2E5C-E2C7-4B60-98A2-444E532CEB70}" type="presOf" srcId="{D51922EA-3AE9-44DC-8F49-896EF11E91CA}" destId="{81FB9C4F-2D82-45D7-8D44-6ABDBC64B74C}" srcOrd="0" destOrd="8" presId="urn:microsoft.com/office/officeart/2005/8/layout/vList5"/>
    <dgm:cxn modelId="{29A2F45C-2F6F-418B-9328-E37A92BA434A}" srcId="{78A996F2-870A-489C-93F6-40C46440218F}" destId="{97A6A52D-04C7-4C25-9160-D7599DCF2016}" srcOrd="0" destOrd="0" parTransId="{45422903-87F9-4999-AA87-5066AF87CBDF}" sibTransId="{5E2C2F1C-0AD6-46FE-A042-41DE84D84B5C}"/>
    <dgm:cxn modelId="{D7B12E65-FCAA-456B-97AC-ECAC1AFAB1D8}" srcId="{97A6A52D-04C7-4C25-9160-D7599DCF2016}" destId="{D51922EA-3AE9-44DC-8F49-896EF11E91CA}" srcOrd="8" destOrd="0" parTransId="{9A37DCF8-B773-461E-B5A2-DB6BB5807892}" sibTransId="{18CBD21A-BFE9-4D2D-BF9E-82F95C8088FA}"/>
    <dgm:cxn modelId="{D4105948-5C1B-466F-B1AF-8C1D4AD7500A}" srcId="{97A6A52D-04C7-4C25-9160-D7599DCF2016}" destId="{E73E8A53-6E99-4741-B365-8E95CE80D600}" srcOrd="9" destOrd="0" parTransId="{55600F25-0CCF-4FB1-9B62-AEB90E2F3853}" sibTransId="{06CBE15A-CEDF-42BA-AFA9-41FC833AA711}"/>
    <dgm:cxn modelId="{2609086A-0435-46F2-8D3E-BA51BE547F99}" srcId="{97A6A52D-04C7-4C25-9160-D7599DCF2016}" destId="{C372B4DF-AAFB-49FC-A163-D4363F8206E7}" srcOrd="1" destOrd="0" parTransId="{76BCA1DF-2200-4E9A-9D66-618F4BCF0BB4}" sibTransId="{E1F4F99E-EA74-419F-B211-7244FB1D7039}"/>
    <dgm:cxn modelId="{1FC8DB6A-7BBE-4BD7-B0B0-13F83C89EB2F}" srcId="{97A6A52D-04C7-4C25-9160-D7599DCF2016}" destId="{343B445F-BCD8-4C23-8D3A-ACB29A29AFD8}" srcOrd="5" destOrd="0" parTransId="{F8A8F8A5-025C-4798-A731-9A15FEC10FF1}" sibTransId="{930F3EE3-D1BB-4C73-9A01-FC40C155ADE8}"/>
    <dgm:cxn modelId="{65FE5651-9E19-4DFA-AE8C-DBBD32EDA3CA}" srcId="{97A6A52D-04C7-4C25-9160-D7599DCF2016}" destId="{78E1764B-8893-47D5-A212-7AAE5FEFE4DE}" srcOrd="10" destOrd="0" parTransId="{0E16E08F-B263-4563-945E-D7EA3FD2D4A8}" sibTransId="{650E809E-31A2-4EDD-ACAA-1D2D019EA333}"/>
    <dgm:cxn modelId="{3743A156-B7B6-4DEF-87F1-223457A6BE60}" type="presOf" srcId="{78A996F2-870A-489C-93F6-40C46440218F}" destId="{051AE8D3-8821-4315-B45B-31DFA05EB4BC}" srcOrd="0" destOrd="0" presId="urn:microsoft.com/office/officeart/2005/8/layout/vList5"/>
    <dgm:cxn modelId="{29954E7A-0C92-42FD-9DE0-AE4DD24D30B2}" type="presOf" srcId="{D7EF6604-44EA-4F1F-982A-5CF19E645256}" destId="{81FB9C4F-2D82-45D7-8D44-6ABDBC64B74C}" srcOrd="0" destOrd="0" presId="urn:microsoft.com/office/officeart/2005/8/layout/vList5"/>
    <dgm:cxn modelId="{AABA1490-2183-4D0B-AE29-CF2AF40D663F}" srcId="{97A6A52D-04C7-4C25-9160-D7599DCF2016}" destId="{93F79A31-22A4-45B4-A330-09BC89E4F71C}" srcOrd="4" destOrd="0" parTransId="{7F8496AD-45A9-4682-AB37-A017934C1E12}" sibTransId="{B28752AB-EAF9-4534-AD12-14EE52504421}"/>
    <dgm:cxn modelId="{0C4E6399-6435-4FAA-9064-67DECDB10BAC}" type="presOf" srcId="{299371C9-667B-4B7F-89CF-580863DC77FC}" destId="{81FB9C4F-2D82-45D7-8D44-6ABDBC64B74C}" srcOrd="0" destOrd="3" presId="urn:microsoft.com/office/officeart/2005/8/layout/vList5"/>
    <dgm:cxn modelId="{1D7E349E-1A8E-48B8-8295-F0F98041F0EA}" type="presOf" srcId="{28EFF2FA-B803-4614-A7F2-553DE52FE75B}" destId="{81FB9C4F-2D82-45D7-8D44-6ABDBC64B74C}" srcOrd="0" destOrd="7" presId="urn:microsoft.com/office/officeart/2005/8/layout/vList5"/>
    <dgm:cxn modelId="{D9193C9E-9179-45FB-94D5-91A4C3479F42}" type="presOf" srcId="{78E1764B-8893-47D5-A212-7AAE5FEFE4DE}" destId="{81FB9C4F-2D82-45D7-8D44-6ABDBC64B74C}" srcOrd="0" destOrd="10" presId="urn:microsoft.com/office/officeart/2005/8/layout/vList5"/>
    <dgm:cxn modelId="{969CADA3-C116-4901-9B83-6A11D6905388}" type="presOf" srcId="{C372B4DF-AAFB-49FC-A163-D4363F8206E7}" destId="{81FB9C4F-2D82-45D7-8D44-6ABDBC64B74C}" srcOrd="0" destOrd="1" presId="urn:microsoft.com/office/officeart/2005/8/layout/vList5"/>
    <dgm:cxn modelId="{977581BF-201C-4B51-8885-33342FF8CE32}" type="presOf" srcId="{D72D7571-FE62-445E-8EA1-C38DFE2F9803}" destId="{81FB9C4F-2D82-45D7-8D44-6ABDBC64B74C}" srcOrd="0" destOrd="6" presId="urn:microsoft.com/office/officeart/2005/8/layout/vList5"/>
    <dgm:cxn modelId="{373D7BDE-7312-4170-B3ED-CE36BB4B945B}" type="presOf" srcId="{E73E8A53-6E99-4741-B365-8E95CE80D600}" destId="{81FB9C4F-2D82-45D7-8D44-6ABDBC64B74C}" srcOrd="0" destOrd="9" presId="urn:microsoft.com/office/officeart/2005/8/layout/vList5"/>
    <dgm:cxn modelId="{8B0AC54F-3E33-4E86-822A-CF68518F7302}" type="presParOf" srcId="{051AE8D3-8821-4315-B45B-31DFA05EB4BC}" destId="{D08B4015-E487-469C-A29A-55256B24C65D}" srcOrd="0" destOrd="0" presId="urn:microsoft.com/office/officeart/2005/8/layout/vList5"/>
    <dgm:cxn modelId="{B897F0F6-5C2E-49C1-B922-0532D367B3BA}" type="presParOf" srcId="{D08B4015-E487-469C-A29A-55256B24C65D}" destId="{896CEA3E-B37C-4F40-B4BF-1533FE54C5B0}" srcOrd="0" destOrd="0" presId="urn:microsoft.com/office/officeart/2005/8/layout/vList5"/>
    <dgm:cxn modelId="{A8C97E9E-82BA-4203-8D64-90696D048735}" type="presParOf" srcId="{D08B4015-E487-469C-A29A-55256B24C65D}" destId="{81FB9C4F-2D82-45D7-8D44-6ABDBC64B7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14AFF6-1E01-4552-933C-F1D1EB7630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2CE94DFD-2FEC-43FC-83BB-AADB5901DD0D}">
      <dgm:prSet custT="1"/>
      <dgm:spPr/>
      <dgm:t>
        <a:bodyPr/>
        <a:lstStyle/>
        <a:p>
          <a:r>
            <a:rPr lang="en-US" sz="2300" b="1" dirty="0"/>
            <a:t>Audit of internal financial controls:</a:t>
          </a:r>
          <a:endParaRPr lang="en-IN" sz="2300" dirty="0"/>
        </a:p>
      </dgm:t>
    </dgm:pt>
    <dgm:pt modelId="{A156FFB5-BF25-4287-A59E-6513749D576B}" type="parTrans" cxnId="{46517FC5-8599-453F-A938-EE213C37B2FD}">
      <dgm:prSet/>
      <dgm:spPr/>
      <dgm:t>
        <a:bodyPr/>
        <a:lstStyle/>
        <a:p>
          <a:endParaRPr lang="en-IN"/>
        </a:p>
      </dgm:t>
    </dgm:pt>
    <dgm:pt modelId="{CD9B068F-F226-46F1-90BE-DFAE72B9CD58}" type="sibTrans" cxnId="{46517FC5-8599-453F-A938-EE213C37B2FD}">
      <dgm:prSet/>
      <dgm:spPr/>
      <dgm:t>
        <a:bodyPr/>
        <a:lstStyle/>
        <a:p>
          <a:endParaRPr lang="en-IN"/>
        </a:p>
      </dgm:t>
    </dgm:pt>
    <dgm:pt modelId="{B6457050-CA40-4B63-9131-709746D8D8AB}" type="pres">
      <dgm:prSet presAssocID="{A614AFF6-1E01-4552-933C-F1D1EB763001}" presName="linear" presStyleCnt="0">
        <dgm:presLayoutVars>
          <dgm:animLvl val="lvl"/>
          <dgm:resizeHandles val="exact"/>
        </dgm:presLayoutVars>
      </dgm:prSet>
      <dgm:spPr/>
    </dgm:pt>
    <dgm:pt modelId="{CF6CF5C2-70C6-439F-AFB2-8D11620BB958}" type="pres">
      <dgm:prSet presAssocID="{2CE94DFD-2FEC-43FC-83BB-AADB5901DD0D}" presName="parentText" presStyleLbl="node1" presStyleIdx="0" presStyleCnt="1" custLinFactNeighborX="-51914" custLinFactNeighborY="21388">
        <dgm:presLayoutVars>
          <dgm:chMax val="0"/>
          <dgm:bulletEnabled val="1"/>
        </dgm:presLayoutVars>
      </dgm:prSet>
      <dgm:spPr/>
    </dgm:pt>
  </dgm:ptLst>
  <dgm:cxnLst>
    <dgm:cxn modelId="{97994021-EC6F-4096-A0CE-0515D5D408E0}" type="presOf" srcId="{A614AFF6-1E01-4552-933C-F1D1EB763001}" destId="{B6457050-CA40-4B63-9131-709746D8D8AB}" srcOrd="0" destOrd="0" presId="urn:microsoft.com/office/officeart/2005/8/layout/vList2"/>
    <dgm:cxn modelId="{671DA935-9A87-4C8B-AF5B-8BDAF500BD79}" type="presOf" srcId="{2CE94DFD-2FEC-43FC-83BB-AADB5901DD0D}" destId="{CF6CF5C2-70C6-439F-AFB2-8D11620BB958}" srcOrd="0" destOrd="0" presId="urn:microsoft.com/office/officeart/2005/8/layout/vList2"/>
    <dgm:cxn modelId="{46517FC5-8599-453F-A938-EE213C37B2FD}" srcId="{A614AFF6-1E01-4552-933C-F1D1EB763001}" destId="{2CE94DFD-2FEC-43FC-83BB-AADB5901DD0D}" srcOrd="0" destOrd="0" parTransId="{A156FFB5-BF25-4287-A59E-6513749D576B}" sibTransId="{CD9B068F-F226-46F1-90BE-DFAE72B9CD58}"/>
    <dgm:cxn modelId="{EDA1E54C-4315-4B95-8EFE-126A9A12FD5A}" type="presParOf" srcId="{B6457050-CA40-4B63-9131-709746D8D8AB}" destId="{CF6CF5C2-70C6-439F-AFB2-8D11620BB95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EEE926-B02F-44C0-921C-739AA94152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D887173F-F7D4-47A9-9A74-E1C610C8053E}">
      <dgm:prSet/>
      <dgm:spPr/>
      <dgm:t>
        <a:bodyPr/>
        <a:lstStyle/>
        <a:p>
          <a:r>
            <a:rPr lang="en-US" dirty="0"/>
            <a:t>Not preparing audit documentation that is sufficient to enable an experienced auditor, having no previous connection with the audit, to understand the nature, timing and extent of audit procedures </a:t>
          </a:r>
          <a:endParaRPr lang="en-IN" dirty="0"/>
        </a:p>
      </dgm:t>
    </dgm:pt>
    <dgm:pt modelId="{40E80314-4C28-4D78-B65B-FBCFADD7C8AE}" type="parTrans" cxnId="{CEB30D29-571B-45AA-9EE1-59E00250081E}">
      <dgm:prSet/>
      <dgm:spPr/>
      <dgm:t>
        <a:bodyPr/>
        <a:lstStyle/>
        <a:p>
          <a:endParaRPr lang="en-IN"/>
        </a:p>
      </dgm:t>
    </dgm:pt>
    <dgm:pt modelId="{5EF0CF31-28F7-4F6D-9A0C-EF4D0007D9F9}" type="sibTrans" cxnId="{CEB30D29-571B-45AA-9EE1-59E00250081E}">
      <dgm:prSet/>
      <dgm:spPr/>
      <dgm:t>
        <a:bodyPr/>
        <a:lstStyle/>
        <a:p>
          <a:endParaRPr lang="en-IN"/>
        </a:p>
      </dgm:t>
    </dgm:pt>
    <dgm:pt modelId="{EE0E3422-A608-467C-B9ED-29401D3B1A38}">
      <dgm:prSet/>
      <dgm:spPr/>
      <dgm:t>
        <a:bodyPr/>
        <a:lstStyle/>
        <a:p>
          <a:r>
            <a:rPr lang="en-US" dirty="0"/>
            <a:t>The evidences collected / obtained were kept on record without linking to any audit program or account balance. </a:t>
          </a:r>
          <a:endParaRPr lang="en-IN" dirty="0"/>
        </a:p>
      </dgm:t>
    </dgm:pt>
    <dgm:pt modelId="{55B1864A-C61A-4C76-A845-A29D1D5324A3}" type="parTrans" cxnId="{53E58730-77CD-4D42-A140-24602FCDE615}">
      <dgm:prSet/>
      <dgm:spPr/>
      <dgm:t>
        <a:bodyPr/>
        <a:lstStyle/>
        <a:p>
          <a:endParaRPr lang="en-IN"/>
        </a:p>
      </dgm:t>
    </dgm:pt>
    <dgm:pt modelId="{59E0D11E-4ED4-4A07-BCF8-0B4F71BAFE43}" type="sibTrans" cxnId="{53E58730-77CD-4D42-A140-24602FCDE615}">
      <dgm:prSet/>
      <dgm:spPr/>
      <dgm:t>
        <a:bodyPr/>
        <a:lstStyle/>
        <a:p>
          <a:endParaRPr lang="en-IN"/>
        </a:p>
      </dgm:t>
    </dgm:pt>
    <dgm:pt modelId="{78477964-56AF-4DCD-8A71-D8C50A0F8297}">
      <dgm:prSet/>
      <dgm:spPr/>
      <dgm:t>
        <a:bodyPr/>
        <a:lstStyle/>
        <a:p>
          <a:r>
            <a:rPr lang="en-US" dirty="0"/>
            <a:t>There was no bifurcation in the file on the documents provided by the client and the documents generated / prepared by the firm. </a:t>
          </a:r>
          <a:endParaRPr lang="en-IN" dirty="0"/>
        </a:p>
      </dgm:t>
    </dgm:pt>
    <dgm:pt modelId="{E8119292-FF36-4562-80A3-B979FBDB5B4A}" type="parTrans" cxnId="{2808D3FB-4AB7-4B4A-8E4F-EFB3A513FA32}">
      <dgm:prSet/>
      <dgm:spPr/>
      <dgm:t>
        <a:bodyPr/>
        <a:lstStyle/>
        <a:p>
          <a:endParaRPr lang="en-IN"/>
        </a:p>
      </dgm:t>
    </dgm:pt>
    <dgm:pt modelId="{C704E902-DDAC-4530-80F4-2F8A606112A4}" type="sibTrans" cxnId="{2808D3FB-4AB7-4B4A-8E4F-EFB3A513FA32}">
      <dgm:prSet/>
      <dgm:spPr/>
      <dgm:t>
        <a:bodyPr/>
        <a:lstStyle/>
        <a:p>
          <a:endParaRPr lang="en-IN"/>
        </a:p>
      </dgm:t>
    </dgm:pt>
    <dgm:pt modelId="{9FE42007-69CF-43B5-99D5-2DAF8E9AD37F}">
      <dgm:prSet/>
      <dgm:spPr/>
      <dgm:t>
        <a:bodyPr/>
        <a:lstStyle/>
        <a:p>
          <a:r>
            <a:rPr lang="en-US" dirty="0"/>
            <a:t>Not documenting discussions of significant matters with management or those charged with governance </a:t>
          </a:r>
          <a:endParaRPr lang="en-IN" dirty="0"/>
        </a:p>
      </dgm:t>
    </dgm:pt>
    <dgm:pt modelId="{60145AEF-1108-4ECC-A0D5-C09176B7D84B}" type="parTrans" cxnId="{CC10C339-2BC7-4ED8-B44A-9D3D0F215FE7}">
      <dgm:prSet/>
      <dgm:spPr/>
      <dgm:t>
        <a:bodyPr/>
        <a:lstStyle/>
        <a:p>
          <a:endParaRPr lang="en-IN"/>
        </a:p>
      </dgm:t>
    </dgm:pt>
    <dgm:pt modelId="{9EBB597E-44E1-4EA3-A62F-4F1FF71CB96C}" type="sibTrans" cxnId="{CC10C339-2BC7-4ED8-B44A-9D3D0F215FE7}">
      <dgm:prSet/>
      <dgm:spPr/>
      <dgm:t>
        <a:bodyPr/>
        <a:lstStyle/>
        <a:p>
          <a:endParaRPr lang="en-IN"/>
        </a:p>
      </dgm:t>
    </dgm:pt>
    <dgm:pt modelId="{8A88100D-983A-413F-BA5F-348A4E73C77E}">
      <dgm:prSet/>
      <dgm:spPr/>
      <dgm:t>
        <a:bodyPr/>
        <a:lstStyle/>
        <a:p>
          <a:r>
            <a:rPr lang="en-US" dirty="0"/>
            <a:t>Not documenting/keeping sufficient audit documentation for recording audit procedure performed and audit evidence obtained for each FSLI</a:t>
          </a:r>
          <a:endParaRPr lang="en-IN" dirty="0"/>
        </a:p>
      </dgm:t>
    </dgm:pt>
    <dgm:pt modelId="{280640BC-E828-4B94-B06F-C6819A383990}" type="parTrans" cxnId="{A8EE6053-BDB9-4097-86E6-E62BD6600271}">
      <dgm:prSet/>
      <dgm:spPr/>
      <dgm:t>
        <a:bodyPr/>
        <a:lstStyle/>
        <a:p>
          <a:endParaRPr lang="en-IN"/>
        </a:p>
      </dgm:t>
    </dgm:pt>
    <dgm:pt modelId="{B65B8EA9-11AB-4567-BD54-1601BEF9DD15}" type="sibTrans" cxnId="{A8EE6053-BDB9-4097-86E6-E62BD6600271}">
      <dgm:prSet/>
      <dgm:spPr/>
      <dgm:t>
        <a:bodyPr/>
        <a:lstStyle/>
        <a:p>
          <a:endParaRPr lang="en-IN"/>
        </a:p>
      </dgm:t>
    </dgm:pt>
    <dgm:pt modelId="{FBDF498E-D8CB-4D71-929E-EA20A3104125}" type="pres">
      <dgm:prSet presAssocID="{0AEEE926-B02F-44C0-921C-739AA9415250}" presName="linear" presStyleCnt="0">
        <dgm:presLayoutVars>
          <dgm:animLvl val="lvl"/>
          <dgm:resizeHandles val="exact"/>
        </dgm:presLayoutVars>
      </dgm:prSet>
      <dgm:spPr/>
    </dgm:pt>
    <dgm:pt modelId="{A2279F7E-F09A-43F3-87F6-394239AB5595}" type="pres">
      <dgm:prSet presAssocID="{D887173F-F7D4-47A9-9A74-E1C610C8053E}" presName="parentText" presStyleLbl="node1" presStyleIdx="0" presStyleCnt="5" custLinFactNeighborX="-22857" custLinFactNeighborY="-69627">
        <dgm:presLayoutVars>
          <dgm:chMax val="0"/>
          <dgm:bulletEnabled val="1"/>
        </dgm:presLayoutVars>
      </dgm:prSet>
      <dgm:spPr/>
    </dgm:pt>
    <dgm:pt modelId="{9A1F8F20-9C57-48D4-BF14-3EB662F28E36}" type="pres">
      <dgm:prSet presAssocID="{5EF0CF31-28F7-4F6D-9A0C-EF4D0007D9F9}" presName="spacer" presStyleCnt="0"/>
      <dgm:spPr/>
    </dgm:pt>
    <dgm:pt modelId="{44F4E34E-8FBB-4CE5-9969-3F67D6601480}" type="pres">
      <dgm:prSet presAssocID="{EE0E3422-A608-467C-B9ED-29401D3B1A38}" presName="parentText" presStyleLbl="node1" presStyleIdx="1" presStyleCnt="5">
        <dgm:presLayoutVars>
          <dgm:chMax val="0"/>
          <dgm:bulletEnabled val="1"/>
        </dgm:presLayoutVars>
      </dgm:prSet>
      <dgm:spPr/>
    </dgm:pt>
    <dgm:pt modelId="{33A04411-677E-41A3-A92E-EB4085437A5C}" type="pres">
      <dgm:prSet presAssocID="{59E0D11E-4ED4-4A07-BCF8-0B4F71BAFE43}" presName="spacer" presStyleCnt="0"/>
      <dgm:spPr/>
    </dgm:pt>
    <dgm:pt modelId="{AA06D283-71C4-42EC-A262-5113ACEC91BA}" type="pres">
      <dgm:prSet presAssocID="{78477964-56AF-4DCD-8A71-D8C50A0F8297}" presName="parentText" presStyleLbl="node1" presStyleIdx="2" presStyleCnt="5">
        <dgm:presLayoutVars>
          <dgm:chMax val="0"/>
          <dgm:bulletEnabled val="1"/>
        </dgm:presLayoutVars>
      </dgm:prSet>
      <dgm:spPr/>
    </dgm:pt>
    <dgm:pt modelId="{7BFF0F72-44FE-430B-8C8F-E449F66AF356}" type="pres">
      <dgm:prSet presAssocID="{C704E902-DDAC-4530-80F4-2F8A606112A4}" presName="spacer" presStyleCnt="0"/>
      <dgm:spPr/>
    </dgm:pt>
    <dgm:pt modelId="{0C789241-1683-4242-BB64-0DFFF0BC9B4F}" type="pres">
      <dgm:prSet presAssocID="{9FE42007-69CF-43B5-99D5-2DAF8E9AD37F}" presName="parentText" presStyleLbl="node1" presStyleIdx="3" presStyleCnt="5">
        <dgm:presLayoutVars>
          <dgm:chMax val="0"/>
          <dgm:bulletEnabled val="1"/>
        </dgm:presLayoutVars>
      </dgm:prSet>
      <dgm:spPr/>
    </dgm:pt>
    <dgm:pt modelId="{BCBC379E-3B82-49E2-9AC7-F94CAED3AEEC}" type="pres">
      <dgm:prSet presAssocID="{9EBB597E-44E1-4EA3-A62F-4F1FF71CB96C}" presName="spacer" presStyleCnt="0"/>
      <dgm:spPr/>
    </dgm:pt>
    <dgm:pt modelId="{6D301AFB-30A3-4D8B-A3CE-1EA57097B279}" type="pres">
      <dgm:prSet presAssocID="{8A88100D-983A-413F-BA5F-348A4E73C77E}" presName="parentText" presStyleLbl="node1" presStyleIdx="4" presStyleCnt="5">
        <dgm:presLayoutVars>
          <dgm:chMax val="0"/>
          <dgm:bulletEnabled val="1"/>
        </dgm:presLayoutVars>
      </dgm:prSet>
      <dgm:spPr/>
    </dgm:pt>
  </dgm:ptLst>
  <dgm:cxnLst>
    <dgm:cxn modelId="{ED3B9A07-7FBC-4F34-97F3-B30972A80BBB}" type="presOf" srcId="{9FE42007-69CF-43B5-99D5-2DAF8E9AD37F}" destId="{0C789241-1683-4242-BB64-0DFFF0BC9B4F}" srcOrd="0" destOrd="0" presId="urn:microsoft.com/office/officeart/2005/8/layout/vList2"/>
    <dgm:cxn modelId="{CEB30D29-571B-45AA-9EE1-59E00250081E}" srcId="{0AEEE926-B02F-44C0-921C-739AA9415250}" destId="{D887173F-F7D4-47A9-9A74-E1C610C8053E}" srcOrd="0" destOrd="0" parTransId="{40E80314-4C28-4D78-B65B-FBCFADD7C8AE}" sibTransId="{5EF0CF31-28F7-4F6D-9A0C-EF4D0007D9F9}"/>
    <dgm:cxn modelId="{53E58730-77CD-4D42-A140-24602FCDE615}" srcId="{0AEEE926-B02F-44C0-921C-739AA9415250}" destId="{EE0E3422-A608-467C-B9ED-29401D3B1A38}" srcOrd="1" destOrd="0" parTransId="{55B1864A-C61A-4C76-A845-A29D1D5324A3}" sibTransId="{59E0D11E-4ED4-4A07-BCF8-0B4F71BAFE43}"/>
    <dgm:cxn modelId="{CC10C339-2BC7-4ED8-B44A-9D3D0F215FE7}" srcId="{0AEEE926-B02F-44C0-921C-739AA9415250}" destId="{9FE42007-69CF-43B5-99D5-2DAF8E9AD37F}" srcOrd="3" destOrd="0" parTransId="{60145AEF-1108-4ECC-A0D5-C09176B7D84B}" sibTransId="{9EBB597E-44E1-4EA3-A62F-4F1FF71CB96C}"/>
    <dgm:cxn modelId="{A29C2B67-1CA2-4B03-B593-98C0B05EA997}" type="presOf" srcId="{78477964-56AF-4DCD-8A71-D8C50A0F8297}" destId="{AA06D283-71C4-42EC-A262-5113ACEC91BA}" srcOrd="0" destOrd="0" presId="urn:microsoft.com/office/officeart/2005/8/layout/vList2"/>
    <dgm:cxn modelId="{C402FB6F-42AD-42F7-91A5-6AD989038ABD}" type="presOf" srcId="{0AEEE926-B02F-44C0-921C-739AA9415250}" destId="{FBDF498E-D8CB-4D71-929E-EA20A3104125}" srcOrd="0" destOrd="0" presId="urn:microsoft.com/office/officeart/2005/8/layout/vList2"/>
    <dgm:cxn modelId="{A8EE6053-BDB9-4097-86E6-E62BD6600271}" srcId="{0AEEE926-B02F-44C0-921C-739AA9415250}" destId="{8A88100D-983A-413F-BA5F-348A4E73C77E}" srcOrd="4" destOrd="0" parTransId="{280640BC-E828-4B94-B06F-C6819A383990}" sibTransId="{B65B8EA9-11AB-4567-BD54-1601BEF9DD15}"/>
    <dgm:cxn modelId="{10223991-BF2E-4F6C-9A9B-6E93DB8DDEE0}" type="presOf" srcId="{D887173F-F7D4-47A9-9A74-E1C610C8053E}" destId="{A2279F7E-F09A-43F3-87F6-394239AB5595}" srcOrd="0" destOrd="0" presId="urn:microsoft.com/office/officeart/2005/8/layout/vList2"/>
    <dgm:cxn modelId="{8FBD62C9-8AAF-44B2-B6A1-F4CD0E77858F}" type="presOf" srcId="{EE0E3422-A608-467C-B9ED-29401D3B1A38}" destId="{44F4E34E-8FBB-4CE5-9969-3F67D6601480}" srcOrd="0" destOrd="0" presId="urn:microsoft.com/office/officeart/2005/8/layout/vList2"/>
    <dgm:cxn modelId="{699413F8-9F45-43B9-B695-E9AC5C7910EA}" type="presOf" srcId="{8A88100D-983A-413F-BA5F-348A4E73C77E}" destId="{6D301AFB-30A3-4D8B-A3CE-1EA57097B279}" srcOrd="0" destOrd="0" presId="urn:microsoft.com/office/officeart/2005/8/layout/vList2"/>
    <dgm:cxn modelId="{2808D3FB-4AB7-4B4A-8E4F-EFB3A513FA32}" srcId="{0AEEE926-B02F-44C0-921C-739AA9415250}" destId="{78477964-56AF-4DCD-8A71-D8C50A0F8297}" srcOrd="2" destOrd="0" parTransId="{E8119292-FF36-4562-80A3-B979FBDB5B4A}" sibTransId="{C704E902-DDAC-4530-80F4-2F8A606112A4}"/>
    <dgm:cxn modelId="{7537A1DC-AA48-4CC6-A15D-E7BE4E5D253D}" type="presParOf" srcId="{FBDF498E-D8CB-4D71-929E-EA20A3104125}" destId="{A2279F7E-F09A-43F3-87F6-394239AB5595}" srcOrd="0" destOrd="0" presId="urn:microsoft.com/office/officeart/2005/8/layout/vList2"/>
    <dgm:cxn modelId="{7620ACAD-EF88-403E-9636-AF69737BD838}" type="presParOf" srcId="{FBDF498E-D8CB-4D71-929E-EA20A3104125}" destId="{9A1F8F20-9C57-48D4-BF14-3EB662F28E36}" srcOrd="1" destOrd="0" presId="urn:microsoft.com/office/officeart/2005/8/layout/vList2"/>
    <dgm:cxn modelId="{5B3F3466-1CD9-474A-B5F1-155C31A91471}" type="presParOf" srcId="{FBDF498E-D8CB-4D71-929E-EA20A3104125}" destId="{44F4E34E-8FBB-4CE5-9969-3F67D6601480}" srcOrd="2" destOrd="0" presId="urn:microsoft.com/office/officeart/2005/8/layout/vList2"/>
    <dgm:cxn modelId="{506286BF-2029-4C37-84DC-B44238C78EBF}" type="presParOf" srcId="{FBDF498E-D8CB-4D71-929E-EA20A3104125}" destId="{33A04411-677E-41A3-A92E-EB4085437A5C}" srcOrd="3" destOrd="0" presId="urn:microsoft.com/office/officeart/2005/8/layout/vList2"/>
    <dgm:cxn modelId="{AA385888-C140-45F0-B714-3A8E61E5DCCD}" type="presParOf" srcId="{FBDF498E-D8CB-4D71-929E-EA20A3104125}" destId="{AA06D283-71C4-42EC-A262-5113ACEC91BA}" srcOrd="4" destOrd="0" presId="urn:microsoft.com/office/officeart/2005/8/layout/vList2"/>
    <dgm:cxn modelId="{A1384431-D278-415E-B344-16B750E4F676}" type="presParOf" srcId="{FBDF498E-D8CB-4D71-929E-EA20A3104125}" destId="{7BFF0F72-44FE-430B-8C8F-E449F66AF356}" srcOrd="5" destOrd="0" presId="urn:microsoft.com/office/officeart/2005/8/layout/vList2"/>
    <dgm:cxn modelId="{EAEFBC8A-C145-408B-AA0A-1C5020F99881}" type="presParOf" srcId="{FBDF498E-D8CB-4D71-929E-EA20A3104125}" destId="{0C789241-1683-4242-BB64-0DFFF0BC9B4F}" srcOrd="6" destOrd="0" presId="urn:microsoft.com/office/officeart/2005/8/layout/vList2"/>
    <dgm:cxn modelId="{13384EAC-764A-43D4-95FE-5F543A856ECF}" type="presParOf" srcId="{FBDF498E-D8CB-4D71-929E-EA20A3104125}" destId="{BCBC379E-3B82-49E2-9AC7-F94CAED3AEEC}" srcOrd="7" destOrd="0" presId="urn:microsoft.com/office/officeart/2005/8/layout/vList2"/>
    <dgm:cxn modelId="{60766DB2-3908-4F76-95C3-9EB40B9B18C2}" type="presParOf" srcId="{FBDF498E-D8CB-4D71-929E-EA20A3104125}" destId="{6D301AFB-30A3-4D8B-A3CE-1EA57097B27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B1FAD-037E-4885-AFCC-A3018EFF7E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9E045220-7BBF-4E89-A9B7-AF259F357BE9}">
      <dgm:prSet/>
      <dgm:spPr/>
      <dgm:t>
        <a:bodyPr/>
        <a:lstStyle/>
        <a:p>
          <a:endParaRPr lang="en-IN" dirty="0"/>
        </a:p>
      </dgm:t>
    </dgm:pt>
    <dgm:pt modelId="{79AE3F31-90D0-4F82-884A-14A38F79EFF0}" type="parTrans" cxnId="{EACC1D3D-CA06-4824-87C3-36405C18558F}">
      <dgm:prSet/>
      <dgm:spPr/>
      <dgm:t>
        <a:bodyPr/>
        <a:lstStyle/>
        <a:p>
          <a:endParaRPr lang="en-IN"/>
        </a:p>
      </dgm:t>
    </dgm:pt>
    <dgm:pt modelId="{50AFBD2E-7DB6-4F3F-9617-77FBC9156C96}" type="sibTrans" cxnId="{EACC1D3D-CA06-4824-87C3-36405C18558F}">
      <dgm:prSet/>
      <dgm:spPr/>
      <dgm:t>
        <a:bodyPr/>
        <a:lstStyle/>
        <a:p>
          <a:endParaRPr lang="en-IN"/>
        </a:p>
      </dgm:t>
    </dgm:pt>
    <dgm:pt modelId="{34B53B76-9847-4E4E-91A1-02CCEB363A89}">
      <dgm:prSet/>
      <dgm:spPr/>
      <dgm:t>
        <a:bodyPr/>
        <a:lstStyle/>
        <a:p>
          <a:pPr>
            <a:buNone/>
          </a:pPr>
          <a:r>
            <a:rPr lang="en-US" dirty="0"/>
            <a:t>Recruitment </a:t>
          </a:r>
          <a:endParaRPr lang="en-IN" dirty="0"/>
        </a:p>
      </dgm:t>
    </dgm:pt>
    <dgm:pt modelId="{5C9FA2F0-DC8E-4B2B-A35C-46CE0E604FDA}" type="parTrans" cxnId="{82807BDD-8FC2-4B68-9D17-319C2DC38BE1}">
      <dgm:prSet/>
      <dgm:spPr/>
      <dgm:t>
        <a:bodyPr/>
        <a:lstStyle/>
        <a:p>
          <a:endParaRPr lang="en-IN"/>
        </a:p>
      </dgm:t>
    </dgm:pt>
    <dgm:pt modelId="{959CB442-65C3-45CC-B2E0-BDC79223A41F}" type="sibTrans" cxnId="{82807BDD-8FC2-4B68-9D17-319C2DC38BE1}">
      <dgm:prSet/>
      <dgm:spPr/>
      <dgm:t>
        <a:bodyPr/>
        <a:lstStyle/>
        <a:p>
          <a:endParaRPr lang="en-IN"/>
        </a:p>
      </dgm:t>
    </dgm:pt>
    <dgm:pt modelId="{21B57348-F006-4C98-9E38-08E834C89D64}">
      <dgm:prSet/>
      <dgm:spPr/>
      <dgm:t>
        <a:bodyPr/>
        <a:lstStyle/>
        <a:p>
          <a:endParaRPr lang="en-IN" dirty="0"/>
        </a:p>
      </dgm:t>
    </dgm:pt>
    <dgm:pt modelId="{C0C0B218-E664-4895-BF65-CAC63F6BB7C4}" type="parTrans" cxnId="{92666B15-1D69-4F36-BBB7-B036C8F4DC8F}">
      <dgm:prSet/>
      <dgm:spPr/>
      <dgm:t>
        <a:bodyPr/>
        <a:lstStyle/>
        <a:p>
          <a:endParaRPr lang="en-IN"/>
        </a:p>
      </dgm:t>
    </dgm:pt>
    <dgm:pt modelId="{CE4CC0BB-5572-4F04-8908-9842441EBA2F}" type="sibTrans" cxnId="{92666B15-1D69-4F36-BBB7-B036C8F4DC8F}">
      <dgm:prSet/>
      <dgm:spPr/>
      <dgm:t>
        <a:bodyPr/>
        <a:lstStyle/>
        <a:p>
          <a:endParaRPr lang="en-IN"/>
        </a:p>
      </dgm:t>
    </dgm:pt>
    <dgm:pt modelId="{1934BBAB-AAAF-4128-9B6A-6CAD1D0746B8}">
      <dgm:prSet/>
      <dgm:spPr/>
      <dgm:t>
        <a:bodyPr/>
        <a:lstStyle/>
        <a:p>
          <a:endParaRPr lang="en-IN" dirty="0"/>
        </a:p>
      </dgm:t>
    </dgm:pt>
    <dgm:pt modelId="{CF10E755-F27A-4F4F-AA0B-7D37BA2C17DF}" type="parTrans" cxnId="{1CA93910-2D4C-423A-97AA-BDCBC3D5D06A}">
      <dgm:prSet/>
      <dgm:spPr/>
      <dgm:t>
        <a:bodyPr/>
        <a:lstStyle/>
        <a:p>
          <a:endParaRPr lang="en-IN"/>
        </a:p>
      </dgm:t>
    </dgm:pt>
    <dgm:pt modelId="{192D5B82-22F3-4C5F-A6A2-9A99EEDA7428}" type="sibTrans" cxnId="{1CA93910-2D4C-423A-97AA-BDCBC3D5D06A}">
      <dgm:prSet/>
      <dgm:spPr/>
      <dgm:t>
        <a:bodyPr/>
        <a:lstStyle/>
        <a:p>
          <a:endParaRPr lang="en-IN"/>
        </a:p>
      </dgm:t>
    </dgm:pt>
    <dgm:pt modelId="{201F94AC-2FA7-4483-8A20-4EC8EDA0E690}">
      <dgm:prSet/>
      <dgm:spPr/>
      <dgm:t>
        <a:bodyPr/>
        <a:lstStyle/>
        <a:p>
          <a:endParaRPr lang="en-IN" dirty="0"/>
        </a:p>
      </dgm:t>
    </dgm:pt>
    <dgm:pt modelId="{E0C93493-0CB0-416F-8A65-98EF3D3C8FE5}" type="parTrans" cxnId="{6A11C5D7-B116-41A3-B129-5C0D2064F026}">
      <dgm:prSet/>
      <dgm:spPr/>
      <dgm:t>
        <a:bodyPr/>
        <a:lstStyle/>
        <a:p>
          <a:endParaRPr lang="en-IN"/>
        </a:p>
      </dgm:t>
    </dgm:pt>
    <dgm:pt modelId="{94EA68E4-6C29-44EA-805A-C53B6E7F7FCE}" type="sibTrans" cxnId="{6A11C5D7-B116-41A3-B129-5C0D2064F026}">
      <dgm:prSet/>
      <dgm:spPr/>
      <dgm:t>
        <a:bodyPr/>
        <a:lstStyle/>
        <a:p>
          <a:endParaRPr lang="en-IN"/>
        </a:p>
      </dgm:t>
    </dgm:pt>
    <dgm:pt modelId="{6F178924-281A-4A26-8D40-D83D719B4BAD}">
      <dgm:prSet/>
      <dgm:spPr/>
      <dgm:t>
        <a:bodyPr/>
        <a:lstStyle/>
        <a:p>
          <a:endParaRPr lang="en-IN" dirty="0"/>
        </a:p>
      </dgm:t>
    </dgm:pt>
    <dgm:pt modelId="{D47A645E-DFA5-4F28-9731-18F1E15FC5A8}" type="parTrans" cxnId="{CF615FA8-49ED-41B5-A2C5-DD2A30DDF29C}">
      <dgm:prSet/>
      <dgm:spPr/>
      <dgm:t>
        <a:bodyPr/>
        <a:lstStyle/>
        <a:p>
          <a:endParaRPr lang="en-IN"/>
        </a:p>
      </dgm:t>
    </dgm:pt>
    <dgm:pt modelId="{2783CCE6-0096-4346-B446-832D55CF49B7}" type="sibTrans" cxnId="{CF615FA8-49ED-41B5-A2C5-DD2A30DDF29C}">
      <dgm:prSet/>
      <dgm:spPr/>
      <dgm:t>
        <a:bodyPr/>
        <a:lstStyle/>
        <a:p>
          <a:endParaRPr lang="en-IN"/>
        </a:p>
      </dgm:t>
    </dgm:pt>
    <dgm:pt modelId="{469CE592-0E97-4750-ADB6-FA56A798B998}">
      <dgm:prSet/>
      <dgm:spPr/>
      <dgm:t>
        <a:bodyPr/>
        <a:lstStyle/>
        <a:p>
          <a:endParaRPr lang="en-IN" dirty="0"/>
        </a:p>
      </dgm:t>
    </dgm:pt>
    <dgm:pt modelId="{A3C11B02-B67E-4C0D-A7A7-A765D87670E5}" type="parTrans" cxnId="{CEAE114E-9020-4A89-9FE2-5429496E994C}">
      <dgm:prSet/>
      <dgm:spPr/>
      <dgm:t>
        <a:bodyPr/>
        <a:lstStyle/>
        <a:p>
          <a:endParaRPr lang="en-IN"/>
        </a:p>
      </dgm:t>
    </dgm:pt>
    <dgm:pt modelId="{732DD74A-1927-4B06-97AB-89F1B8C6CEFA}" type="sibTrans" cxnId="{CEAE114E-9020-4A89-9FE2-5429496E994C}">
      <dgm:prSet/>
      <dgm:spPr/>
      <dgm:t>
        <a:bodyPr/>
        <a:lstStyle/>
        <a:p>
          <a:endParaRPr lang="en-IN"/>
        </a:p>
      </dgm:t>
    </dgm:pt>
    <dgm:pt modelId="{EEEA3001-A9A8-415C-A0D1-EB0F8E0ADC24}">
      <dgm:prSet/>
      <dgm:spPr/>
      <dgm:t>
        <a:bodyPr/>
        <a:lstStyle/>
        <a:p>
          <a:endParaRPr lang="en-IN" dirty="0"/>
        </a:p>
      </dgm:t>
    </dgm:pt>
    <dgm:pt modelId="{D9552968-4F59-46BB-BFD8-84E303914468}" type="parTrans" cxnId="{068799CE-D50C-4C37-8E24-01E4A30AFF94}">
      <dgm:prSet/>
      <dgm:spPr/>
      <dgm:t>
        <a:bodyPr/>
        <a:lstStyle/>
        <a:p>
          <a:endParaRPr lang="en-IN"/>
        </a:p>
      </dgm:t>
    </dgm:pt>
    <dgm:pt modelId="{01E8EB2E-4A4A-40BE-8008-F782D428A237}" type="sibTrans" cxnId="{068799CE-D50C-4C37-8E24-01E4A30AFF94}">
      <dgm:prSet/>
      <dgm:spPr/>
      <dgm:t>
        <a:bodyPr/>
        <a:lstStyle/>
        <a:p>
          <a:endParaRPr lang="en-IN"/>
        </a:p>
      </dgm:t>
    </dgm:pt>
    <dgm:pt modelId="{AF3FFE14-0696-46EE-A615-AB84701C9E78}">
      <dgm:prSet/>
      <dgm:spPr/>
      <dgm:t>
        <a:bodyPr/>
        <a:lstStyle/>
        <a:p>
          <a:endParaRPr lang="en-IN" dirty="0"/>
        </a:p>
      </dgm:t>
    </dgm:pt>
    <dgm:pt modelId="{B69E4EEF-1635-4322-96BF-F3CDB1408E14}" type="parTrans" cxnId="{99EA2AD1-F6E7-4492-87B5-CFD4327F0C3F}">
      <dgm:prSet/>
      <dgm:spPr/>
      <dgm:t>
        <a:bodyPr/>
        <a:lstStyle/>
        <a:p>
          <a:endParaRPr lang="en-IN"/>
        </a:p>
      </dgm:t>
    </dgm:pt>
    <dgm:pt modelId="{A77F1066-E4D3-4BF4-ADAC-35CE82880E82}" type="sibTrans" cxnId="{99EA2AD1-F6E7-4492-87B5-CFD4327F0C3F}">
      <dgm:prSet/>
      <dgm:spPr/>
      <dgm:t>
        <a:bodyPr/>
        <a:lstStyle/>
        <a:p>
          <a:endParaRPr lang="en-IN"/>
        </a:p>
      </dgm:t>
    </dgm:pt>
    <dgm:pt modelId="{4F96A7CB-FAC8-4F6D-876B-459408241961}">
      <dgm:prSet/>
      <dgm:spPr/>
      <dgm:t>
        <a:bodyPr/>
        <a:lstStyle/>
        <a:p>
          <a:pPr>
            <a:buNone/>
          </a:pPr>
          <a:r>
            <a:rPr lang="en-US" dirty="0"/>
            <a:t>Estimation of personnel needs</a:t>
          </a:r>
          <a:endParaRPr lang="en-IN" dirty="0"/>
        </a:p>
      </dgm:t>
    </dgm:pt>
    <dgm:pt modelId="{6FFACA68-CEF7-4785-92B2-FC8AF6DBCCBD}" type="parTrans" cxnId="{F859B98C-DD93-41BF-8A92-922CAC6D4B8E}">
      <dgm:prSet/>
      <dgm:spPr/>
      <dgm:t>
        <a:bodyPr/>
        <a:lstStyle/>
        <a:p>
          <a:endParaRPr lang="en-IN"/>
        </a:p>
      </dgm:t>
    </dgm:pt>
    <dgm:pt modelId="{3F84EB20-ABC3-4A8F-B3CC-4852DBC31D98}" type="sibTrans" cxnId="{F859B98C-DD93-41BF-8A92-922CAC6D4B8E}">
      <dgm:prSet/>
      <dgm:spPr/>
      <dgm:t>
        <a:bodyPr/>
        <a:lstStyle/>
        <a:p>
          <a:endParaRPr lang="en-IN"/>
        </a:p>
      </dgm:t>
    </dgm:pt>
    <dgm:pt modelId="{5BD86199-37EF-469C-8814-C3C7BA51CE30}">
      <dgm:prSet/>
      <dgm:spPr/>
      <dgm:t>
        <a:bodyPr/>
        <a:lstStyle/>
        <a:p>
          <a:pPr>
            <a:buNone/>
          </a:pPr>
          <a:r>
            <a:rPr lang="en-US" dirty="0"/>
            <a:t>Performance evaluation</a:t>
          </a:r>
          <a:endParaRPr lang="en-IN" dirty="0"/>
        </a:p>
      </dgm:t>
    </dgm:pt>
    <dgm:pt modelId="{CF19F4A1-7328-4591-A2E0-FF1A0C97A1E4}" type="parTrans" cxnId="{6667FDD4-78A0-4E0A-B59B-80B2D985E4D9}">
      <dgm:prSet/>
      <dgm:spPr/>
      <dgm:t>
        <a:bodyPr/>
        <a:lstStyle/>
        <a:p>
          <a:endParaRPr lang="en-IN"/>
        </a:p>
      </dgm:t>
    </dgm:pt>
    <dgm:pt modelId="{92268911-2CB4-4846-95EB-4348C6AB0FF8}" type="sibTrans" cxnId="{6667FDD4-78A0-4E0A-B59B-80B2D985E4D9}">
      <dgm:prSet/>
      <dgm:spPr/>
      <dgm:t>
        <a:bodyPr/>
        <a:lstStyle/>
        <a:p>
          <a:endParaRPr lang="en-IN"/>
        </a:p>
      </dgm:t>
    </dgm:pt>
    <dgm:pt modelId="{2304B37A-D08E-48B7-8A69-C769AD8AC1F1}">
      <dgm:prSet/>
      <dgm:spPr/>
      <dgm:t>
        <a:bodyPr/>
        <a:lstStyle/>
        <a:p>
          <a:pPr>
            <a:buNone/>
          </a:pPr>
          <a:r>
            <a:rPr lang="en-US" dirty="0"/>
            <a:t>Capabilities</a:t>
          </a:r>
          <a:endParaRPr lang="en-IN" dirty="0"/>
        </a:p>
      </dgm:t>
    </dgm:pt>
    <dgm:pt modelId="{93050DD3-279D-499A-B9E3-BAB776A8AAE6}" type="parTrans" cxnId="{728FF37B-A485-45BC-A0A0-DC33F074ED1B}">
      <dgm:prSet/>
      <dgm:spPr/>
      <dgm:t>
        <a:bodyPr/>
        <a:lstStyle/>
        <a:p>
          <a:endParaRPr lang="en-IN"/>
        </a:p>
      </dgm:t>
    </dgm:pt>
    <dgm:pt modelId="{E7566F31-FB5D-4475-B570-965A660830EC}" type="sibTrans" cxnId="{728FF37B-A485-45BC-A0A0-DC33F074ED1B}">
      <dgm:prSet/>
      <dgm:spPr/>
      <dgm:t>
        <a:bodyPr/>
        <a:lstStyle/>
        <a:p>
          <a:endParaRPr lang="en-IN"/>
        </a:p>
      </dgm:t>
    </dgm:pt>
    <dgm:pt modelId="{4DEA43CC-4AE8-495C-91D1-01E4B4BBE63C}">
      <dgm:prSet/>
      <dgm:spPr/>
      <dgm:t>
        <a:bodyPr/>
        <a:lstStyle/>
        <a:p>
          <a:pPr>
            <a:buNone/>
          </a:pPr>
          <a:r>
            <a:rPr lang="en-US" dirty="0"/>
            <a:t>Competence</a:t>
          </a:r>
          <a:endParaRPr lang="en-IN" dirty="0"/>
        </a:p>
      </dgm:t>
    </dgm:pt>
    <dgm:pt modelId="{B7867277-3534-46C6-B701-545E18137F1F}" type="parTrans" cxnId="{5CB2A785-C0B5-4F3D-941E-B960233BCEAC}">
      <dgm:prSet/>
      <dgm:spPr/>
      <dgm:t>
        <a:bodyPr/>
        <a:lstStyle/>
        <a:p>
          <a:endParaRPr lang="en-IN"/>
        </a:p>
      </dgm:t>
    </dgm:pt>
    <dgm:pt modelId="{83EDB367-0F56-4EB2-AF27-885340A69B5F}" type="sibTrans" cxnId="{5CB2A785-C0B5-4F3D-941E-B960233BCEAC}">
      <dgm:prSet/>
      <dgm:spPr/>
      <dgm:t>
        <a:bodyPr/>
        <a:lstStyle/>
        <a:p>
          <a:endParaRPr lang="en-IN"/>
        </a:p>
      </dgm:t>
    </dgm:pt>
    <dgm:pt modelId="{B781901B-2FB1-4C8D-8A37-0B44A262C2EC}">
      <dgm:prSet/>
      <dgm:spPr/>
      <dgm:t>
        <a:bodyPr/>
        <a:lstStyle/>
        <a:p>
          <a:pPr>
            <a:buNone/>
          </a:pPr>
          <a:r>
            <a:rPr lang="en-US" dirty="0"/>
            <a:t>Career development</a:t>
          </a:r>
          <a:endParaRPr lang="en-IN" dirty="0"/>
        </a:p>
      </dgm:t>
    </dgm:pt>
    <dgm:pt modelId="{E6A5A8AE-43C5-4616-BFB0-5271166F1978}" type="parTrans" cxnId="{29DBC953-8C4E-4794-B06A-D734586B147B}">
      <dgm:prSet/>
      <dgm:spPr/>
      <dgm:t>
        <a:bodyPr/>
        <a:lstStyle/>
        <a:p>
          <a:endParaRPr lang="en-IN"/>
        </a:p>
      </dgm:t>
    </dgm:pt>
    <dgm:pt modelId="{7C50906B-221B-4290-9A4A-E902B646DF88}" type="sibTrans" cxnId="{29DBC953-8C4E-4794-B06A-D734586B147B}">
      <dgm:prSet/>
      <dgm:spPr/>
      <dgm:t>
        <a:bodyPr/>
        <a:lstStyle/>
        <a:p>
          <a:endParaRPr lang="en-IN"/>
        </a:p>
      </dgm:t>
    </dgm:pt>
    <dgm:pt modelId="{4CA7F29C-E8AE-484C-B095-C37D85E0E97A}">
      <dgm:prSet/>
      <dgm:spPr/>
      <dgm:t>
        <a:bodyPr/>
        <a:lstStyle/>
        <a:p>
          <a:pPr>
            <a:buNone/>
          </a:pPr>
          <a:r>
            <a:rPr lang="en-US" dirty="0"/>
            <a:t>Promotion</a:t>
          </a:r>
          <a:endParaRPr lang="en-IN" dirty="0"/>
        </a:p>
      </dgm:t>
    </dgm:pt>
    <dgm:pt modelId="{89B2CB43-C260-498D-A040-8F0F30072D8E}" type="parTrans" cxnId="{5216DD0A-BD1D-48D2-93A8-6D864AE4A89E}">
      <dgm:prSet/>
      <dgm:spPr/>
      <dgm:t>
        <a:bodyPr/>
        <a:lstStyle/>
        <a:p>
          <a:endParaRPr lang="en-IN"/>
        </a:p>
      </dgm:t>
    </dgm:pt>
    <dgm:pt modelId="{C2816AAE-4B44-4900-A5E2-1A02B2D8F123}" type="sibTrans" cxnId="{5216DD0A-BD1D-48D2-93A8-6D864AE4A89E}">
      <dgm:prSet/>
      <dgm:spPr/>
      <dgm:t>
        <a:bodyPr/>
        <a:lstStyle/>
        <a:p>
          <a:endParaRPr lang="en-IN"/>
        </a:p>
      </dgm:t>
    </dgm:pt>
    <dgm:pt modelId="{17681BED-58E4-42BE-A7D4-BEA6FB8EC11D}">
      <dgm:prSet/>
      <dgm:spPr/>
      <dgm:t>
        <a:bodyPr/>
        <a:lstStyle/>
        <a:p>
          <a:pPr>
            <a:buNone/>
          </a:pPr>
          <a:r>
            <a:rPr lang="en-US" dirty="0"/>
            <a:t>Compensation</a:t>
          </a:r>
          <a:endParaRPr lang="en-IN" dirty="0"/>
        </a:p>
      </dgm:t>
    </dgm:pt>
    <dgm:pt modelId="{58398C4B-0EB5-4CF8-8103-1CD9FE84B13E}" type="parTrans" cxnId="{CDB14F43-FB34-4FF2-AE9B-CE26BC86F8AB}">
      <dgm:prSet/>
      <dgm:spPr/>
      <dgm:t>
        <a:bodyPr/>
        <a:lstStyle/>
        <a:p>
          <a:endParaRPr lang="en-IN"/>
        </a:p>
      </dgm:t>
    </dgm:pt>
    <dgm:pt modelId="{E1CD86DD-06A9-4E20-B31C-70BF33C9534E}" type="sibTrans" cxnId="{CDB14F43-FB34-4FF2-AE9B-CE26BC86F8AB}">
      <dgm:prSet/>
      <dgm:spPr/>
      <dgm:t>
        <a:bodyPr/>
        <a:lstStyle/>
        <a:p>
          <a:endParaRPr lang="en-IN"/>
        </a:p>
      </dgm:t>
    </dgm:pt>
    <dgm:pt modelId="{7717F8F2-816B-4BC3-A4B0-70951E739B56}" type="pres">
      <dgm:prSet presAssocID="{C81B1FAD-037E-4885-AFCC-A3018EFF7E74}" presName="linearFlow" presStyleCnt="0">
        <dgm:presLayoutVars>
          <dgm:dir/>
          <dgm:animLvl val="lvl"/>
          <dgm:resizeHandles val="exact"/>
        </dgm:presLayoutVars>
      </dgm:prSet>
      <dgm:spPr/>
    </dgm:pt>
    <dgm:pt modelId="{9E620F5A-39F1-4DAF-B4F4-43EE2B296A0E}" type="pres">
      <dgm:prSet presAssocID="{9E045220-7BBF-4E89-A9B7-AF259F357BE9}" presName="composite" presStyleCnt="0"/>
      <dgm:spPr/>
    </dgm:pt>
    <dgm:pt modelId="{A91BC23A-4B9C-4AFF-BFAF-4B3A8131C8F8}" type="pres">
      <dgm:prSet presAssocID="{9E045220-7BBF-4E89-A9B7-AF259F357BE9}" presName="parentText" presStyleLbl="alignNode1" presStyleIdx="0" presStyleCnt="8">
        <dgm:presLayoutVars>
          <dgm:chMax val="1"/>
          <dgm:bulletEnabled val="1"/>
        </dgm:presLayoutVars>
      </dgm:prSet>
      <dgm:spPr/>
    </dgm:pt>
    <dgm:pt modelId="{AF061ACE-363F-4D56-B494-338C5946F26F}" type="pres">
      <dgm:prSet presAssocID="{9E045220-7BBF-4E89-A9B7-AF259F357BE9}" presName="descendantText" presStyleLbl="alignAcc1" presStyleIdx="0" presStyleCnt="8">
        <dgm:presLayoutVars>
          <dgm:bulletEnabled val="1"/>
        </dgm:presLayoutVars>
      </dgm:prSet>
      <dgm:spPr/>
    </dgm:pt>
    <dgm:pt modelId="{FD353F6A-DB0F-423D-9CD1-08232FA31546}" type="pres">
      <dgm:prSet presAssocID="{50AFBD2E-7DB6-4F3F-9617-77FBC9156C96}" presName="sp" presStyleCnt="0"/>
      <dgm:spPr/>
    </dgm:pt>
    <dgm:pt modelId="{36818EC9-B4A1-4380-8973-05B44073B253}" type="pres">
      <dgm:prSet presAssocID="{21B57348-F006-4C98-9E38-08E834C89D64}" presName="composite" presStyleCnt="0"/>
      <dgm:spPr/>
    </dgm:pt>
    <dgm:pt modelId="{4F26E85B-C6D3-48BB-A0F4-B4D716B9F638}" type="pres">
      <dgm:prSet presAssocID="{21B57348-F006-4C98-9E38-08E834C89D64}" presName="parentText" presStyleLbl="alignNode1" presStyleIdx="1" presStyleCnt="8">
        <dgm:presLayoutVars>
          <dgm:chMax val="1"/>
          <dgm:bulletEnabled val="1"/>
        </dgm:presLayoutVars>
      </dgm:prSet>
      <dgm:spPr/>
    </dgm:pt>
    <dgm:pt modelId="{DFFB9977-C7FD-44A8-8CD3-CCD1AD955AE1}" type="pres">
      <dgm:prSet presAssocID="{21B57348-F006-4C98-9E38-08E834C89D64}" presName="descendantText" presStyleLbl="alignAcc1" presStyleIdx="1" presStyleCnt="8">
        <dgm:presLayoutVars>
          <dgm:bulletEnabled val="1"/>
        </dgm:presLayoutVars>
      </dgm:prSet>
      <dgm:spPr/>
    </dgm:pt>
    <dgm:pt modelId="{FDB7F0A7-06D8-40EE-82E1-A3F325A128C1}" type="pres">
      <dgm:prSet presAssocID="{CE4CC0BB-5572-4F04-8908-9842441EBA2F}" presName="sp" presStyleCnt="0"/>
      <dgm:spPr/>
    </dgm:pt>
    <dgm:pt modelId="{14F06046-A7D7-4D9A-BD8F-B0FF2B3DD442}" type="pres">
      <dgm:prSet presAssocID="{1934BBAB-AAAF-4128-9B6A-6CAD1D0746B8}" presName="composite" presStyleCnt="0"/>
      <dgm:spPr/>
    </dgm:pt>
    <dgm:pt modelId="{B4C2CE11-E0C8-4228-92B9-3733A002B173}" type="pres">
      <dgm:prSet presAssocID="{1934BBAB-AAAF-4128-9B6A-6CAD1D0746B8}" presName="parentText" presStyleLbl="alignNode1" presStyleIdx="2" presStyleCnt="8">
        <dgm:presLayoutVars>
          <dgm:chMax val="1"/>
          <dgm:bulletEnabled val="1"/>
        </dgm:presLayoutVars>
      </dgm:prSet>
      <dgm:spPr/>
    </dgm:pt>
    <dgm:pt modelId="{483C4760-2DE3-4912-85FA-C393E2B17A19}" type="pres">
      <dgm:prSet presAssocID="{1934BBAB-AAAF-4128-9B6A-6CAD1D0746B8}" presName="descendantText" presStyleLbl="alignAcc1" presStyleIdx="2" presStyleCnt="8">
        <dgm:presLayoutVars>
          <dgm:bulletEnabled val="1"/>
        </dgm:presLayoutVars>
      </dgm:prSet>
      <dgm:spPr/>
    </dgm:pt>
    <dgm:pt modelId="{84A01FC4-135F-407E-B8AF-CCF35ADB69E5}" type="pres">
      <dgm:prSet presAssocID="{192D5B82-22F3-4C5F-A6A2-9A99EEDA7428}" presName="sp" presStyleCnt="0"/>
      <dgm:spPr/>
    </dgm:pt>
    <dgm:pt modelId="{F2C7B9F3-9C1D-4159-88DE-AF298C8521EB}" type="pres">
      <dgm:prSet presAssocID="{201F94AC-2FA7-4483-8A20-4EC8EDA0E690}" presName="composite" presStyleCnt="0"/>
      <dgm:spPr/>
    </dgm:pt>
    <dgm:pt modelId="{046BBEEE-0F8B-4BC6-90DA-94585D3C7B1F}" type="pres">
      <dgm:prSet presAssocID="{201F94AC-2FA7-4483-8A20-4EC8EDA0E690}" presName="parentText" presStyleLbl="alignNode1" presStyleIdx="3" presStyleCnt="8">
        <dgm:presLayoutVars>
          <dgm:chMax val="1"/>
          <dgm:bulletEnabled val="1"/>
        </dgm:presLayoutVars>
      </dgm:prSet>
      <dgm:spPr/>
    </dgm:pt>
    <dgm:pt modelId="{7143EC15-690A-4DF9-900F-A9687AC7209E}" type="pres">
      <dgm:prSet presAssocID="{201F94AC-2FA7-4483-8A20-4EC8EDA0E690}" presName="descendantText" presStyleLbl="alignAcc1" presStyleIdx="3" presStyleCnt="8">
        <dgm:presLayoutVars>
          <dgm:bulletEnabled val="1"/>
        </dgm:presLayoutVars>
      </dgm:prSet>
      <dgm:spPr/>
    </dgm:pt>
    <dgm:pt modelId="{2B987864-BF74-455C-BA1E-271CB78DD83E}" type="pres">
      <dgm:prSet presAssocID="{94EA68E4-6C29-44EA-805A-C53B6E7F7FCE}" presName="sp" presStyleCnt="0"/>
      <dgm:spPr/>
    </dgm:pt>
    <dgm:pt modelId="{D74FE32E-6CD8-4618-B1E2-10BE813FF238}" type="pres">
      <dgm:prSet presAssocID="{6F178924-281A-4A26-8D40-D83D719B4BAD}" presName="composite" presStyleCnt="0"/>
      <dgm:spPr/>
    </dgm:pt>
    <dgm:pt modelId="{33172166-97DA-4C3B-A986-5ED3E4B75967}" type="pres">
      <dgm:prSet presAssocID="{6F178924-281A-4A26-8D40-D83D719B4BAD}" presName="parentText" presStyleLbl="alignNode1" presStyleIdx="4" presStyleCnt="8">
        <dgm:presLayoutVars>
          <dgm:chMax val="1"/>
          <dgm:bulletEnabled val="1"/>
        </dgm:presLayoutVars>
      </dgm:prSet>
      <dgm:spPr/>
    </dgm:pt>
    <dgm:pt modelId="{6949F2F8-E27B-4715-89BA-069A912B5BA0}" type="pres">
      <dgm:prSet presAssocID="{6F178924-281A-4A26-8D40-D83D719B4BAD}" presName="descendantText" presStyleLbl="alignAcc1" presStyleIdx="4" presStyleCnt="8">
        <dgm:presLayoutVars>
          <dgm:bulletEnabled val="1"/>
        </dgm:presLayoutVars>
      </dgm:prSet>
      <dgm:spPr/>
    </dgm:pt>
    <dgm:pt modelId="{26D014C7-20D9-42D0-AC55-0A8221C8280B}" type="pres">
      <dgm:prSet presAssocID="{2783CCE6-0096-4346-B446-832D55CF49B7}" presName="sp" presStyleCnt="0"/>
      <dgm:spPr/>
    </dgm:pt>
    <dgm:pt modelId="{D51A97DD-871A-4869-92A8-69AF1A7B0FAD}" type="pres">
      <dgm:prSet presAssocID="{469CE592-0E97-4750-ADB6-FA56A798B998}" presName="composite" presStyleCnt="0"/>
      <dgm:spPr/>
    </dgm:pt>
    <dgm:pt modelId="{1F07B19E-2A41-4F65-8588-3A3C9DCE5AF6}" type="pres">
      <dgm:prSet presAssocID="{469CE592-0E97-4750-ADB6-FA56A798B998}" presName="parentText" presStyleLbl="alignNode1" presStyleIdx="5" presStyleCnt="8">
        <dgm:presLayoutVars>
          <dgm:chMax val="1"/>
          <dgm:bulletEnabled val="1"/>
        </dgm:presLayoutVars>
      </dgm:prSet>
      <dgm:spPr/>
    </dgm:pt>
    <dgm:pt modelId="{49AD63E5-C5AE-4B02-87D6-74AF92A4EA7A}" type="pres">
      <dgm:prSet presAssocID="{469CE592-0E97-4750-ADB6-FA56A798B998}" presName="descendantText" presStyleLbl="alignAcc1" presStyleIdx="5" presStyleCnt="8">
        <dgm:presLayoutVars>
          <dgm:bulletEnabled val="1"/>
        </dgm:presLayoutVars>
      </dgm:prSet>
      <dgm:spPr/>
    </dgm:pt>
    <dgm:pt modelId="{665C227A-992F-452A-8857-7AD9082A2959}" type="pres">
      <dgm:prSet presAssocID="{732DD74A-1927-4B06-97AB-89F1B8C6CEFA}" presName="sp" presStyleCnt="0"/>
      <dgm:spPr/>
    </dgm:pt>
    <dgm:pt modelId="{907BE597-F4CF-40DC-99D3-5F280ADC886D}" type="pres">
      <dgm:prSet presAssocID="{EEEA3001-A9A8-415C-A0D1-EB0F8E0ADC24}" presName="composite" presStyleCnt="0"/>
      <dgm:spPr/>
    </dgm:pt>
    <dgm:pt modelId="{4F06ABC6-93DC-4E9A-8BEA-BA3B1A14DA0A}" type="pres">
      <dgm:prSet presAssocID="{EEEA3001-A9A8-415C-A0D1-EB0F8E0ADC24}" presName="parentText" presStyleLbl="alignNode1" presStyleIdx="6" presStyleCnt="8">
        <dgm:presLayoutVars>
          <dgm:chMax val="1"/>
          <dgm:bulletEnabled val="1"/>
        </dgm:presLayoutVars>
      </dgm:prSet>
      <dgm:spPr/>
    </dgm:pt>
    <dgm:pt modelId="{ACB388EE-7804-4080-A902-FC9C71115410}" type="pres">
      <dgm:prSet presAssocID="{EEEA3001-A9A8-415C-A0D1-EB0F8E0ADC24}" presName="descendantText" presStyleLbl="alignAcc1" presStyleIdx="6" presStyleCnt="8">
        <dgm:presLayoutVars>
          <dgm:bulletEnabled val="1"/>
        </dgm:presLayoutVars>
      </dgm:prSet>
      <dgm:spPr/>
    </dgm:pt>
    <dgm:pt modelId="{BCBAC592-9FAF-4354-8624-1C66AF1B22EA}" type="pres">
      <dgm:prSet presAssocID="{01E8EB2E-4A4A-40BE-8008-F782D428A237}" presName="sp" presStyleCnt="0"/>
      <dgm:spPr/>
    </dgm:pt>
    <dgm:pt modelId="{FE0C0D72-7AC5-4E88-88F2-72487F2982E1}" type="pres">
      <dgm:prSet presAssocID="{AF3FFE14-0696-46EE-A615-AB84701C9E78}" presName="composite" presStyleCnt="0"/>
      <dgm:spPr/>
    </dgm:pt>
    <dgm:pt modelId="{638C63B7-FDB4-4DC6-A04F-58EBFE66F0EE}" type="pres">
      <dgm:prSet presAssocID="{AF3FFE14-0696-46EE-A615-AB84701C9E78}" presName="parentText" presStyleLbl="alignNode1" presStyleIdx="7" presStyleCnt="8">
        <dgm:presLayoutVars>
          <dgm:chMax val="1"/>
          <dgm:bulletEnabled val="1"/>
        </dgm:presLayoutVars>
      </dgm:prSet>
      <dgm:spPr/>
    </dgm:pt>
    <dgm:pt modelId="{8EF95E64-AE7B-46C6-AC51-6CE2B0B3167C}" type="pres">
      <dgm:prSet presAssocID="{AF3FFE14-0696-46EE-A615-AB84701C9E78}" presName="descendantText" presStyleLbl="alignAcc1" presStyleIdx="7" presStyleCnt="8">
        <dgm:presLayoutVars>
          <dgm:bulletEnabled val="1"/>
        </dgm:presLayoutVars>
      </dgm:prSet>
      <dgm:spPr/>
    </dgm:pt>
  </dgm:ptLst>
  <dgm:cxnLst>
    <dgm:cxn modelId="{1675F804-8CA2-466F-A114-F3211E818F4E}" type="presOf" srcId="{4DEA43CC-4AE8-495C-91D1-01E4B4BBE63C}" destId="{7143EC15-690A-4DF9-900F-A9687AC7209E}" srcOrd="0" destOrd="0" presId="urn:microsoft.com/office/officeart/2005/8/layout/chevron2"/>
    <dgm:cxn modelId="{5216DD0A-BD1D-48D2-93A8-6D864AE4A89E}" srcId="{469CE592-0E97-4750-ADB6-FA56A798B998}" destId="{4CA7F29C-E8AE-484C-B095-C37D85E0E97A}" srcOrd="0" destOrd="0" parTransId="{89B2CB43-C260-498D-A040-8F0F30072D8E}" sibTransId="{C2816AAE-4B44-4900-A5E2-1A02B2D8F123}"/>
    <dgm:cxn modelId="{CBBF3E0F-CE9A-417C-8C7F-5ACC88675C6B}" type="presOf" srcId="{17681BED-58E4-42BE-A7D4-BEA6FB8EC11D}" destId="{ACB388EE-7804-4080-A902-FC9C71115410}" srcOrd="0" destOrd="0" presId="urn:microsoft.com/office/officeart/2005/8/layout/chevron2"/>
    <dgm:cxn modelId="{1CA93910-2D4C-423A-97AA-BDCBC3D5D06A}" srcId="{C81B1FAD-037E-4885-AFCC-A3018EFF7E74}" destId="{1934BBAB-AAAF-4128-9B6A-6CAD1D0746B8}" srcOrd="2" destOrd="0" parTransId="{CF10E755-F27A-4F4F-AA0B-7D37BA2C17DF}" sibTransId="{192D5B82-22F3-4C5F-A6A2-9A99EEDA7428}"/>
    <dgm:cxn modelId="{92666B15-1D69-4F36-BBB7-B036C8F4DC8F}" srcId="{C81B1FAD-037E-4885-AFCC-A3018EFF7E74}" destId="{21B57348-F006-4C98-9E38-08E834C89D64}" srcOrd="1" destOrd="0" parTransId="{C0C0B218-E664-4895-BF65-CAC63F6BB7C4}" sibTransId="{CE4CC0BB-5572-4F04-8908-9842441EBA2F}"/>
    <dgm:cxn modelId="{1AB0EA18-08D8-4AE7-A807-55F727555234}" type="presOf" srcId="{1934BBAB-AAAF-4128-9B6A-6CAD1D0746B8}" destId="{B4C2CE11-E0C8-4228-92B9-3733A002B173}" srcOrd="0" destOrd="0" presId="urn:microsoft.com/office/officeart/2005/8/layout/chevron2"/>
    <dgm:cxn modelId="{F40B541B-6957-4838-96CF-9B277F02C0FF}" type="presOf" srcId="{4F96A7CB-FAC8-4F6D-876B-459408241961}" destId="{8EF95E64-AE7B-46C6-AC51-6CE2B0B3167C}" srcOrd="0" destOrd="0" presId="urn:microsoft.com/office/officeart/2005/8/layout/chevron2"/>
    <dgm:cxn modelId="{EACC1D3D-CA06-4824-87C3-36405C18558F}" srcId="{C81B1FAD-037E-4885-AFCC-A3018EFF7E74}" destId="{9E045220-7BBF-4E89-A9B7-AF259F357BE9}" srcOrd="0" destOrd="0" parTransId="{79AE3F31-90D0-4F82-884A-14A38F79EFF0}" sibTransId="{50AFBD2E-7DB6-4F3F-9617-77FBC9156C96}"/>
    <dgm:cxn modelId="{CDB14F43-FB34-4FF2-AE9B-CE26BC86F8AB}" srcId="{EEEA3001-A9A8-415C-A0D1-EB0F8E0ADC24}" destId="{17681BED-58E4-42BE-A7D4-BEA6FB8EC11D}" srcOrd="0" destOrd="0" parTransId="{58398C4B-0EB5-4CF8-8103-1CD9FE84B13E}" sibTransId="{E1CD86DD-06A9-4E20-B31C-70BF33C9534E}"/>
    <dgm:cxn modelId="{1544E44A-9508-46D7-9958-9057240DEABC}" type="presOf" srcId="{21B57348-F006-4C98-9E38-08E834C89D64}" destId="{4F26E85B-C6D3-48BB-A0F4-B4D716B9F638}" srcOrd="0" destOrd="0" presId="urn:microsoft.com/office/officeart/2005/8/layout/chevron2"/>
    <dgm:cxn modelId="{01940F6E-C98C-4650-8C0A-89028AA1A56E}" type="presOf" srcId="{469CE592-0E97-4750-ADB6-FA56A798B998}" destId="{1F07B19E-2A41-4F65-8588-3A3C9DCE5AF6}" srcOrd="0" destOrd="0" presId="urn:microsoft.com/office/officeart/2005/8/layout/chevron2"/>
    <dgm:cxn modelId="{CEAE114E-9020-4A89-9FE2-5429496E994C}" srcId="{C81B1FAD-037E-4885-AFCC-A3018EFF7E74}" destId="{469CE592-0E97-4750-ADB6-FA56A798B998}" srcOrd="5" destOrd="0" parTransId="{A3C11B02-B67E-4C0D-A7A7-A765D87670E5}" sibTransId="{732DD74A-1927-4B06-97AB-89F1B8C6CEFA}"/>
    <dgm:cxn modelId="{8E2E0370-F790-4EEA-8E1F-0A114DE3130D}" type="presOf" srcId="{9E045220-7BBF-4E89-A9B7-AF259F357BE9}" destId="{A91BC23A-4B9C-4AFF-BFAF-4B3A8131C8F8}" srcOrd="0" destOrd="0" presId="urn:microsoft.com/office/officeart/2005/8/layout/chevron2"/>
    <dgm:cxn modelId="{A2C1A270-8CDC-48B9-9A0A-A2E9A55FCD3E}" type="presOf" srcId="{C81B1FAD-037E-4885-AFCC-A3018EFF7E74}" destId="{7717F8F2-816B-4BC3-A4B0-70951E739B56}" srcOrd="0" destOrd="0" presId="urn:microsoft.com/office/officeart/2005/8/layout/chevron2"/>
    <dgm:cxn modelId="{D02C1D51-B0FF-4B45-8341-30BDDA152413}" type="presOf" srcId="{4CA7F29C-E8AE-484C-B095-C37D85E0E97A}" destId="{49AD63E5-C5AE-4B02-87D6-74AF92A4EA7A}" srcOrd="0" destOrd="0" presId="urn:microsoft.com/office/officeart/2005/8/layout/chevron2"/>
    <dgm:cxn modelId="{29DBC953-8C4E-4794-B06A-D734586B147B}" srcId="{6F178924-281A-4A26-8D40-D83D719B4BAD}" destId="{B781901B-2FB1-4C8D-8A37-0B44A262C2EC}" srcOrd="0" destOrd="0" parTransId="{E6A5A8AE-43C5-4616-BFB0-5271166F1978}" sibTransId="{7C50906B-221B-4290-9A4A-E902B646DF88}"/>
    <dgm:cxn modelId="{4D182456-66E5-4CBA-B8BC-C2760698778D}" type="presOf" srcId="{201F94AC-2FA7-4483-8A20-4EC8EDA0E690}" destId="{046BBEEE-0F8B-4BC6-90DA-94585D3C7B1F}" srcOrd="0" destOrd="0" presId="urn:microsoft.com/office/officeart/2005/8/layout/chevron2"/>
    <dgm:cxn modelId="{03646E79-58D3-4C71-87D5-296186F5FE2B}" type="presOf" srcId="{5BD86199-37EF-469C-8814-C3C7BA51CE30}" destId="{DFFB9977-C7FD-44A8-8CD3-CCD1AD955AE1}" srcOrd="0" destOrd="0" presId="urn:microsoft.com/office/officeart/2005/8/layout/chevron2"/>
    <dgm:cxn modelId="{728FF37B-A485-45BC-A0A0-DC33F074ED1B}" srcId="{1934BBAB-AAAF-4128-9B6A-6CAD1D0746B8}" destId="{2304B37A-D08E-48B7-8A69-C769AD8AC1F1}" srcOrd="0" destOrd="0" parTransId="{93050DD3-279D-499A-B9E3-BAB776A8AAE6}" sibTransId="{E7566F31-FB5D-4475-B570-965A660830EC}"/>
    <dgm:cxn modelId="{59ACCA82-7FB8-4297-8936-65C9620A89D6}" type="presOf" srcId="{34B53B76-9847-4E4E-91A1-02CCEB363A89}" destId="{AF061ACE-363F-4D56-B494-338C5946F26F}" srcOrd="0" destOrd="0" presId="urn:microsoft.com/office/officeart/2005/8/layout/chevron2"/>
    <dgm:cxn modelId="{5CB2A785-C0B5-4F3D-941E-B960233BCEAC}" srcId="{201F94AC-2FA7-4483-8A20-4EC8EDA0E690}" destId="{4DEA43CC-4AE8-495C-91D1-01E4B4BBE63C}" srcOrd="0" destOrd="0" parTransId="{B7867277-3534-46C6-B701-545E18137F1F}" sibTransId="{83EDB367-0F56-4EB2-AF27-885340A69B5F}"/>
    <dgm:cxn modelId="{F859B98C-DD93-41BF-8A92-922CAC6D4B8E}" srcId="{AF3FFE14-0696-46EE-A615-AB84701C9E78}" destId="{4F96A7CB-FAC8-4F6D-876B-459408241961}" srcOrd="0" destOrd="0" parTransId="{6FFACA68-CEF7-4785-92B2-FC8AF6DBCCBD}" sibTransId="{3F84EB20-ABC3-4A8F-B3CC-4852DBC31D98}"/>
    <dgm:cxn modelId="{06FAD0A6-F2DB-4C0C-91D8-7FEE1B04708E}" type="presOf" srcId="{2304B37A-D08E-48B7-8A69-C769AD8AC1F1}" destId="{483C4760-2DE3-4912-85FA-C393E2B17A19}" srcOrd="0" destOrd="0" presId="urn:microsoft.com/office/officeart/2005/8/layout/chevron2"/>
    <dgm:cxn modelId="{CF615FA8-49ED-41B5-A2C5-DD2A30DDF29C}" srcId="{C81B1FAD-037E-4885-AFCC-A3018EFF7E74}" destId="{6F178924-281A-4A26-8D40-D83D719B4BAD}" srcOrd="4" destOrd="0" parTransId="{D47A645E-DFA5-4F28-9731-18F1E15FC5A8}" sibTransId="{2783CCE6-0096-4346-B446-832D55CF49B7}"/>
    <dgm:cxn modelId="{B7E2E9B0-759A-4713-AABD-FD760B771980}" type="presOf" srcId="{AF3FFE14-0696-46EE-A615-AB84701C9E78}" destId="{638C63B7-FDB4-4DC6-A04F-58EBFE66F0EE}" srcOrd="0" destOrd="0" presId="urn:microsoft.com/office/officeart/2005/8/layout/chevron2"/>
    <dgm:cxn modelId="{D6562AC3-88A2-4698-8515-84795218D517}" type="presOf" srcId="{6F178924-281A-4A26-8D40-D83D719B4BAD}" destId="{33172166-97DA-4C3B-A986-5ED3E4B75967}" srcOrd="0" destOrd="0" presId="urn:microsoft.com/office/officeart/2005/8/layout/chevron2"/>
    <dgm:cxn modelId="{068799CE-D50C-4C37-8E24-01E4A30AFF94}" srcId="{C81B1FAD-037E-4885-AFCC-A3018EFF7E74}" destId="{EEEA3001-A9A8-415C-A0D1-EB0F8E0ADC24}" srcOrd="6" destOrd="0" parTransId="{D9552968-4F59-46BB-BFD8-84E303914468}" sibTransId="{01E8EB2E-4A4A-40BE-8008-F782D428A237}"/>
    <dgm:cxn modelId="{99EA2AD1-F6E7-4492-87B5-CFD4327F0C3F}" srcId="{C81B1FAD-037E-4885-AFCC-A3018EFF7E74}" destId="{AF3FFE14-0696-46EE-A615-AB84701C9E78}" srcOrd="7" destOrd="0" parTransId="{B69E4EEF-1635-4322-96BF-F3CDB1408E14}" sibTransId="{A77F1066-E4D3-4BF4-ADAC-35CE82880E82}"/>
    <dgm:cxn modelId="{6667FDD4-78A0-4E0A-B59B-80B2D985E4D9}" srcId="{21B57348-F006-4C98-9E38-08E834C89D64}" destId="{5BD86199-37EF-469C-8814-C3C7BA51CE30}" srcOrd="0" destOrd="0" parTransId="{CF19F4A1-7328-4591-A2E0-FF1A0C97A1E4}" sibTransId="{92268911-2CB4-4846-95EB-4348C6AB0FF8}"/>
    <dgm:cxn modelId="{6A11C5D7-B116-41A3-B129-5C0D2064F026}" srcId="{C81B1FAD-037E-4885-AFCC-A3018EFF7E74}" destId="{201F94AC-2FA7-4483-8A20-4EC8EDA0E690}" srcOrd="3" destOrd="0" parTransId="{E0C93493-0CB0-416F-8A65-98EF3D3C8FE5}" sibTransId="{94EA68E4-6C29-44EA-805A-C53B6E7F7FCE}"/>
    <dgm:cxn modelId="{73C8BBD9-15E6-4C54-B4FA-73DF25F48E50}" type="presOf" srcId="{B781901B-2FB1-4C8D-8A37-0B44A262C2EC}" destId="{6949F2F8-E27B-4715-89BA-069A912B5BA0}" srcOrd="0" destOrd="0" presId="urn:microsoft.com/office/officeart/2005/8/layout/chevron2"/>
    <dgm:cxn modelId="{82807BDD-8FC2-4B68-9D17-319C2DC38BE1}" srcId="{9E045220-7BBF-4E89-A9B7-AF259F357BE9}" destId="{34B53B76-9847-4E4E-91A1-02CCEB363A89}" srcOrd="0" destOrd="0" parTransId="{5C9FA2F0-DC8E-4B2B-A35C-46CE0E604FDA}" sibTransId="{959CB442-65C3-45CC-B2E0-BDC79223A41F}"/>
    <dgm:cxn modelId="{DC39C6F1-F78C-42B0-9EAE-5E0DEDCF9185}" type="presOf" srcId="{EEEA3001-A9A8-415C-A0D1-EB0F8E0ADC24}" destId="{4F06ABC6-93DC-4E9A-8BEA-BA3B1A14DA0A}" srcOrd="0" destOrd="0" presId="urn:microsoft.com/office/officeart/2005/8/layout/chevron2"/>
    <dgm:cxn modelId="{BA8F87E1-FA24-45C9-B80C-2546B594E2A8}" type="presParOf" srcId="{7717F8F2-816B-4BC3-A4B0-70951E739B56}" destId="{9E620F5A-39F1-4DAF-B4F4-43EE2B296A0E}" srcOrd="0" destOrd="0" presId="urn:microsoft.com/office/officeart/2005/8/layout/chevron2"/>
    <dgm:cxn modelId="{BC87CC47-940D-4D8F-A068-7A498D53B893}" type="presParOf" srcId="{9E620F5A-39F1-4DAF-B4F4-43EE2B296A0E}" destId="{A91BC23A-4B9C-4AFF-BFAF-4B3A8131C8F8}" srcOrd="0" destOrd="0" presId="urn:microsoft.com/office/officeart/2005/8/layout/chevron2"/>
    <dgm:cxn modelId="{640D9E88-8333-4933-A312-F8F0F553ACD2}" type="presParOf" srcId="{9E620F5A-39F1-4DAF-B4F4-43EE2B296A0E}" destId="{AF061ACE-363F-4D56-B494-338C5946F26F}" srcOrd="1" destOrd="0" presId="urn:microsoft.com/office/officeart/2005/8/layout/chevron2"/>
    <dgm:cxn modelId="{F23BB28F-A7A0-49E8-8E22-2A2DFAA97108}" type="presParOf" srcId="{7717F8F2-816B-4BC3-A4B0-70951E739B56}" destId="{FD353F6A-DB0F-423D-9CD1-08232FA31546}" srcOrd="1" destOrd="0" presId="urn:microsoft.com/office/officeart/2005/8/layout/chevron2"/>
    <dgm:cxn modelId="{7AED3338-9D91-4277-ACC3-BBE0922686D7}" type="presParOf" srcId="{7717F8F2-816B-4BC3-A4B0-70951E739B56}" destId="{36818EC9-B4A1-4380-8973-05B44073B253}" srcOrd="2" destOrd="0" presId="urn:microsoft.com/office/officeart/2005/8/layout/chevron2"/>
    <dgm:cxn modelId="{D7E3FC6E-ADFA-4A66-BD40-B60F952581D5}" type="presParOf" srcId="{36818EC9-B4A1-4380-8973-05B44073B253}" destId="{4F26E85B-C6D3-48BB-A0F4-B4D716B9F638}" srcOrd="0" destOrd="0" presId="urn:microsoft.com/office/officeart/2005/8/layout/chevron2"/>
    <dgm:cxn modelId="{AFF78B1A-AB1E-4299-9519-D2349EB7FD5A}" type="presParOf" srcId="{36818EC9-B4A1-4380-8973-05B44073B253}" destId="{DFFB9977-C7FD-44A8-8CD3-CCD1AD955AE1}" srcOrd="1" destOrd="0" presId="urn:microsoft.com/office/officeart/2005/8/layout/chevron2"/>
    <dgm:cxn modelId="{F64D1E4B-778E-4E17-B254-E73FF4C51ECC}" type="presParOf" srcId="{7717F8F2-816B-4BC3-A4B0-70951E739B56}" destId="{FDB7F0A7-06D8-40EE-82E1-A3F325A128C1}" srcOrd="3" destOrd="0" presId="urn:microsoft.com/office/officeart/2005/8/layout/chevron2"/>
    <dgm:cxn modelId="{9DC0F162-B7E1-471C-AA9F-3F4D24BDD99A}" type="presParOf" srcId="{7717F8F2-816B-4BC3-A4B0-70951E739B56}" destId="{14F06046-A7D7-4D9A-BD8F-B0FF2B3DD442}" srcOrd="4" destOrd="0" presId="urn:microsoft.com/office/officeart/2005/8/layout/chevron2"/>
    <dgm:cxn modelId="{282976E9-7B0A-4E55-9DE6-F7CF0AFC49C8}" type="presParOf" srcId="{14F06046-A7D7-4D9A-BD8F-B0FF2B3DD442}" destId="{B4C2CE11-E0C8-4228-92B9-3733A002B173}" srcOrd="0" destOrd="0" presId="urn:microsoft.com/office/officeart/2005/8/layout/chevron2"/>
    <dgm:cxn modelId="{57907BB7-EA81-4597-8F6E-42E5ECCE8D44}" type="presParOf" srcId="{14F06046-A7D7-4D9A-BD8F-B0FF2B3DD442}" destId="{483C4760-2DE3-4912-85FA-C393E2B17A19}" srcOrd="1" destOrd="0" presId="urn:microsoft.com/office/officeart/2005/8/layout/chevron2"/>
    <dgm:cxn modelId="{12375FDB-5732-4A56-A400-A4F536F61851}" type="presParOf" srcId="{7717F8F2-816B-4BC3-A4B0-70951E739B56}" destId="{84A01FC4-135F-407E-B8AF-CCF35ADB69E5}" srcOrd="5" destOrd="0" presId="urn:microsoft.com/office/officeart/2005/8/layout/chevron2"/>
    <dgm:cxn modelId="{66A51497-93AA-4CD5-9673-1BE339E696C8}" type="presParOf" srcId="{7717F8F2-816B-4BC3-A4B0-70951E739B56}" destId="{F2C7B9F3-9C1D-4159-88DE-AF298C8521EB}" srcOrd="6" destOrd="0" presId="urn:microsoft.com/office/officeart/2005/8/layout/chevron2"/>
    <dgm:cxn modelId="{A0EB5262-458D-4C7E-AB53-242534F17D89}" type="presParOf" srcId="{F2C7B9F3-9C1D-4159-88DE-AF298C8521EB}" destId="{046BBEEE-0F8B-4BC6-90DA-94585D3C7B1F}" srcOrd="0" destOrd="0" presId="urn:microsoft.com/office/officeart/2005/8/layout/chevron2"/>
    <dgm:cxn modelId="{652F0439-31A7-4EE3-B32D-BD4C655526F7}" type="presParOf" srcId="{F2C7B9F3-9C1D-4159-88DE-AF298C8521EB}" destId="{7143EC15-690A-4DF9-900F-A9687AC7209E}" srcOrd="1" destOrd="0" presId="urn:microsoft.com/office/officeart/2005/8/layout/chevron2"/>
    <dgm:cxn modelId="{A847F63A-0A93-4BB0-BA5A-72CFD7216FAD}" type="presParOf" srcId="{7717F8F2-816B-4BC3-A4B0-70951E739B56}" destId="{2B987864-BF74-455C-BA1E-271CB78DD83E}" srcOrd="7" destOrd="0" presId="urn:microsoft.com/office/officeart/2005/8/layout/chevron2"/>
    <dgm:cxn modelId="{3C0EC274-ACDC-4D66-8F0F-547978DC0BBC}" type="presParOf" srcId="{7717F8F2-816B-4BC3-A4B0-70951E739B56}" destId="{D74FE32E-6CD8-4618-B1E2-10BE813FF238}" srcOrd="8" destOrd="0" presId="urn:microsoft.com/office/officeart/2005/8/layout/chevron2"/>
    <dgm:cxn modelId="{05E91C2F-F8DA-47A4-8DA9-67F3FA6B2CB7}" type="presParOf" srcId="{D74FE32E-6CD8-4618-B1E2-10BE813FF238}" destId="{33172166-97DA-4C3B-A986-5ED3E4B75967}" srcOrd="0" destOrd="0" presId="urn:microsoft.com/office/officeart/2005/8/layout/chevron2"/>
    <dgm:cxn modelId="{1355DF99-BC39-447C-B876-71E9EF17CDFC}" type="presParOf" srcId="{D74FE32E-6CD8-4618-B1E2-10BE813FF238}" destId="{6949F2F8-E27B-4715-89BA-069A912B5BA0}" srcOrd="1" destOrd="0" presId="urn:microsoft.com/office/officeart/2005/8/layout/chevron2"/>
    <dgm:cxn modelId="{FFDA1D93-B7C7-48F6-8CD7-29E6DC5F6BAD}" type="presParOf" srcId="{7717F8F2-816B-4BC3-A4B0-70951E739B56}" destId="{26D014C7-20D9-42D0-AC55-0A8221C8280B}" srcOrd="9" destOrd="0" presId="urn:microsoft.com/office/officeart/2005/8/layout/chevron2"/>
    <dgm:cxn modelId="{7175C046-539A-4486-8BE6-0CC9297955A9}" type="presParOf" srcId="{7717F8F2-816B-4BC3-A4B0-70951E739B56}" destId="{D51A97DD-871A-4869-92A8-69AF1A7B0FAD}" srcOrd="10" destOrd="0" presId="urn:microsoft.com/office/officeart/2005/8/layout/chevron2"/>
    <dgm:cxn modelId="{B9716038-C3FD-4F88-9108-A98384AC6195}" type="presParOf" srcId="{D51A97DD-871A-4869-92A8-69AF1A7B0FAD}" destId="{1F07B19E-2A41-4F65-8588-3A3C9DCE5AF6}" srcOrd="0" destOrd="0" presId="urn:microsoft.com/office/officeart/2005/8/layout/chevron2"/>
    <dgm:cxn modelId="{0A4D9A42-4A04-42E8-B8AF-28352D0E97A2}" type="presParOf" srcId="{D51A97DD-871A-4869-92A8-69AF1A7B0FAD}" destId="{49AD63E5-C5AE-4B02-87D6-74AF92A4EA7A}" srcOrd="1" destOrd="0" presId="urn:microsoft.com/office/officeart/2005/8/layout/chevron2"/>
    <dgm:cxn modelId="{5D88295A-C94A-42B8-9071-C9CF988DC024}" type="presParOf" srcId="{7717F8F2-816B-4BC3-A4B0-70951E739B56}" destId="{665C227A-992F-452A-8857-7AD9082A2959}" srcOrd="11" destOrd="0" presId="urn:microsoft.com/office/officeart/2005/8/layout/chevron2"/>
    <dgm:cxn modelId="{36B21E89-83BC-4E6E-BA3D-D99BF9158816}" type="presParOf" srcId="{7717F8F2-816B-4BC3-A4B0-70951E739B56}" destId="{907BE597-F4CF-40DC-99D3-5F280ADC886D}" srcOrd="12" destOrd="0" presId="urn:microsoft.com/office/officeart/2005/8/layout/chevron2"/>
    <dgm:cxn modelId="{84997AAA-DD4D-4C2D-843D-6FF6FD21A31A}" type="presParOf" srcId="{907BE597-F4CF-40DC-99D3-5F280ADC886D}" destId="{4F06ABC6-93DC-4E9A-8BEA-BA3B1A14DA0A}" srcOrd="0" destOrd="0" presId="urn:microsoft.com/office/officeart/2005/8/layout/chevron2"/>
    <dgm:cxn modelId="{031CF12B-D44B-4A9C-87DE-A3123A13E5B7}" type="presParOf" srcId="{907BE597-F4CF-40DC-99D3-5F280ADC886D}" destId="{ACB388EE-7804-4080-A902-FC9C71115410}" srcOrd="1" destOrd="0" presId="urn:microsoft.com/office/officeart/2005/8/layout/chevron2"/>
    <dgm:cxn modelId="{26EA1773-D342-4946-99C1-50585C5ADB05}" type="presParOf" srcId="{7717F8F2-816B-4BC3-A4B0-70951E739B56}" destId="{BCBAC592-9FAF-4354-8624-1C66AF1B22EA}" srcOrd="13" destOrd="0" presId="urn:microsoft.com/office/officeart/2005/8/layout/chevron2"/>
    <dgm:cxn modelId="{6AEDEB5D-59FD-4A43-8341-FEB0291E5F54}" type="presParOf" srcId="{7717F8F2-816B-4BC3-A4B0-70951E739B56}" destId="{FE0C0D72-7AC5-4E88-88F2-72487F2982E1}" srcOrd="14" destOrd="0" presId="urn:microsoft.com/office/officeart/2005/8/layout/chevron2"/>
    <dgm:cxn modelId="{E1CA077F-F407-4EE3-A600-6696CEA7B9E9}" type="presParOf" srcId="{FE0C0D72-7AC5-4E88-88F2-72487F2982E1}" destId="{638C63B7-FDB4-4DC6-A04F-58EBFE66F0EE}" srcOrd="0" destOrd="0" presId="urn:microsoft.com/office/officeart/2005/8/layout/chevron2"/>
    <dgm:cxn modelId="{12BF17AC-DA02-420A-A9E1-66228B135452}" type="presParOf" srcId="{FE0C0D72-7AC5-4E88-88F2-72487F2982E1}" destId="{8EF95E64-AE7B-46C6-AC51-6CE2B0B316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9934E-0830-4193-A65F-A155C52799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EDEC6F65-CD4B-4976-A47F-57B19F5B8FC6}">
      <dgm:prSet/>
      <dgm:spPr/>
      <dgm:t>
        <a:bodyPr/>
        <a:lstStyle/>
        <a:p>
          <a:r>
            <a:rPr lang="en-US" dirty="0"/>
            <a:t>Staff training and coaching needs to be assessed </a:t>
          </a:r>
          <a:endParaRPr lang="en-IN" dirty="0"/>
        </a:p>
      </dgm:t>
    </dgm:pt>
    <dgm:pt modelId="{5DAAC4B3-13B5-4897-A85B-B7DB333303DF}" type="parTrans" cxnId="{77D240C7-39CE-4B09-94EB-3917177ABA50}">
      <dgm:prSet/>
      <dgm:spPr/>
      <dgm:t>
        <a:bodyPr/>
        <a:lstStyle/>
        <a:p>
          <a:endParaRPr lang="en-IN"/>
        </a:p>
      </dgm:t>
    </dgm:pt>
    <dgm:pt modelId="{5ED19A81-0642-4880-83E2-65296B9E24D6}" type="sibTrans" cxnId="{77D240C7-39CE-4B09-94EB-3917177ABA50}">
      <dgm:prSet/>
      <dgm:spPr/>
      <dgm:t>
        <a:bodyPr/>
        <a:lstStyle/>
        <a:p>
          <a:endParaRPr lang="en-IN"/>
        </a:p>
      </dgm:t>
    </dgm:pt>
    <dgm:pt modelId="{2D3D3211-6B5B-460B-833C-3677D97FD2F5}">
      <dgm:prSet/>
      <dgm:spPr/>
      <dgm:t>
        <a:bodyPr/>
        <a:lstStyle/>
        <a:p>
          <a:r>
            <a:rPr lang="en-US" dirty="0"/>
            <a:t>Let the team know what is expected from them for documentation</a:t>
          </a:r>
          <a:endParaRPr lang="en-IN" dirty="0"/>
        </a:p>
      </dgm:t>
    </dgm:pt>
    <dgm:pt modelId="{E1981DEB-1F3A-49DE-B2A7-FD197B2C6EB9}" type="parTrans" cxnId="{18119BD4-A253-45E7-BF77-A5A80C61C351}">
      <dgm:prSet/>
      <dgm:spPr/>
      <dgm:t>
        <a:bodyPr/>
        <a:lstStyle/>
        <a:p>
          <a:endParaRPr lang="en-IN"/>
        </a:p>
      </dgm:t>
    </dgm:pt>
    <dgm:pt modelId="{8C33B57C-57B8-450D-A55C-2BC28F13780F}" type="sibTrans" cxnId="{18119BD4-A253-45E7-BF77-A5A80C61C351}">
      <dgm:prSet/>
      <dgm:spPr/>
      <dgm:t>
        <a:bodyPr/>
        <a:lstStyle/>
        <a:p>
          <a:endParaRPr lang="en-IN"/>
        </a:p>
      </dgm:t>
    </dgm:pt>
    <dgm:pt modelId="{043968F3-43D0-4F93-90E2-20A8D45FC0BB}">
      <dgm:prSet/>
      <dgm:spPr/>
      <dgm:t>
        <a:bodyPr/>
        <a:lstStyle/>
        <a:p>
          <a:r>
            <a:rPr lang="en-IN" dirty="0"/>
            <a:t>Employee appraisal system &amp; feed back</a:t>
          </a:r>
        </a:p>
      </dgm:t>
    </dgm:pt>
    <dgm:pt modelId="{801F0B85-69C3-42F3-B127-70EC9ACC4F4B}" type="parTrans" cxnId="{8D274504-23CD-4E55-BF57-FA2A66596BA4}">
      <dgm:prSet/>
      <dgm:spPr/>
      <dgm:t>
        <a:bodyPr/>
        <a:lstStyle/>
        <a:p>
          <a:endParaRPr lang="en-US"/>
        </a:p>
      </dgm:t>
    </dgm:pt>
    <dgm:pt modelId="{06050DD8-78C0-4138-BEC9-C55DA20D80B3}" type="sibTrans" cxnId="{8D274504-23CD-4E55-BF57-FA2A66596BA4}">
      <dgm:prSet/>
      <dgm:spPr/>
      <dgm:t>
        <a:bodyPr/>
        <a:lstStyle/>
        <a:p>
          <a:endParaRPr lang="en-US"/>
        </a:p>
      </dgm:t>
    </dgm:pt>
    <dgm:pt modelId="{4D52B132-1AF3-4442-B44B-1379209D1413}">
      <dgm:prSet/>
      <dgm:spPr/>
      <dgm:t>
        <a:bodyPr/>
        <a:lstStyle/>
        <a:p>
          <a:r>
            <a:rPr lang="en-IN" dirty="0"/>
            <a:t>Assess our risk in the engagement and assign right resources with expertise</a:t>
          </a:r>
        </a:p>
      </dgm:t>
    </dgm:pt>
    <dgm:pt modelId="{9926E2CE-EC2A-4F72-8FD0-53BD9A72E59C}" type="parTrans" cxnId="{060A18BB-3929-4596-995F-B1912F53A5ED}">
      <dgm:prSet/>
      <dgm:spPr/>
      <dgm:t>
        <a:bodyPr/>
        <a:lstStyle/>
        <a:p>
          <a:endParaRPr lang="en-US"/>
        </a:p>
      </dgm:t>
    </dgm:pt>
    <dgm:pt modelId="{5ED384B5-2629-4437-9A4E-544096FFA661}" type="sibTrans" cxnId="{060A18BB-3929-4596-995F-B1912F53A5ED}">
      <dgm:prSet/>
      <dgm:spPr/>
      <dgm:t>
        <a:bodyPr/>
        <a:lstStyle/>
        <a:p>
          <a:endParaRPr lang="en-US"/>
        </a:p>
      </dgm:t>
    </dgm:pt>
    <dgm:pt modelId="{98AEA5EE-5165-44F5-B786-F2CC61D686AD}">
      <dgm:prSet/>
      <dgm:spPr/>
      <dgm:t>
        <a:bodyPr/>
        <a:lstStyle/>
        <a:p>
          <a:r>
            <a:rPr lang="en-IN" dirty="0"/>
            <a:t>Annual internal review of selected engagement</a:t>
          </a:r>
        </a:p>
      </dgm:t>
    </dgm:pt>
    <dgm:pt modelId="{38DFE399-2E61-4675-B0B1-748C9D5BF571}" type="parTrans" cxnId="{1866201F-DE0C-47F0-A59C-9DB6F5B69A3D}">
      <dgm:prSet/>
      <dgm:spPr/>
      <dgm:t>
        <a:bodyPr/>
        <a:lstStyle/>
        <a:p>
          <a:endParaRPr lang="en-US"/>
        </a:p>
      </dgm:t>
    </dgm:pt>
    <dgm:pt modelId="{A5B5EAB4-41DF-4E69-935D-9361672731EA}" type="sibTrans" cxnId="{1866201F-DE0C-47F0-A59C-9DB6F5B69A3D}">
      <dgm:prSet/>
      <dgm:spPr/>
      <dgm:t>
        <a:bodyPr/>
        <a:lstStyle/>
        <a:p>
          <a:endParaRPr lang="en-US"/>
        </a:p>
      </dgm:t>
    </dgm:pt>
    <dgm:pt modelId="{1A0B68F0-3D7C-4658-A41E-F8EBF158F2FF}">
      <dgm:prSet/>
      <dgm:spPr/>
      <dgm:t>
        <a:bodyPr/>
        <a:lstStyle/>
        <a:p>
          <a:r>
            <a:rPr lang="en-US" dirty="0"/>
            <a:t>Engagement supervision - by a senior resource or partner himself </a:t>
          </a:r>
          <a:endParaRPr lang="en-IN" dirty="0"/>
        </a:p>
      </dgm:t>
    </dgm:pt>
    <dgm:pt modelId="{0E1DAB7C-7419-4960-8C4A-5E5DD8AB1297}" type="parTrans" cxnId="{BB6FD42C-6E9B-4176-9A05-2797AB687C03}">
      <dgm:prSet/>
      <dgm:spPr/>
      <dgm:t>
        <a:bodyPr/>
        <a:lstStyle/>
        <a:p>
          <a:endParaRPr lang="en-US"/>
        </a:p>
      </dgm:t>
    </dgm:pt>
    <dgm:pt modelId="{61228DE6-6E3E-466F-8CA3-CF95AF2D8965}" type="sibTrans" cxnId="{BB6FD42C-6E9B-4176-9A05-2797AB687C03}">
      <dgm:prSet/>
      <dgm:spPr/>
      <dgm:t>
        <a:bodyPr/>
        <a:lstStyle/>
        <a:p>
          <a:endParaRPr lang="en-US"/>
        </a:p>
      </dgm:t>
    </dgm:pt>
    <dgm:pt modelId="{1783FA87-48EC-49D1-B33C-12DFEC0E1518}">
      <dgm:prSet/>
      <dgm:spPr/>
      <dgm:t>
        <a:bodyPr/>
        <a:lstStyle/>
        <a:p>
          <a:r>
            <a:rPr lang="en-IN" dirty="0"/>
            <a:t>Overriding review of deliverables before issuing  to client</a:t>
          </a:r>
        </a:p>
      </dgm:t>
    </dgm:pt>
    <dgm:pt modelId="{8CDDB002-06FC-47DE-BA90-3A69A6E6383A}" type="parTrans" cxnId="{86B73887-73F0-4F5F-851E-056400A20BFA}">
      <dgm:prSet/>
      <dgm:spPr/>
      <dgm:t>
        <a:bodyPr/>
        <a:lstStyle/>
        <a:p>
          <a:endParaRPr lang="en-US"/>
        </a:p>
      </dgm:t>
    </dgm:pt>
    <dgm:pt modelId="{337B50DD-7076-4DFB-8724-403C238BCBD4}" type="sibTrans" cxnId="{86B73887-73F0-4F5F-851E-056400A20BFA}">
      <dgm:prSet/>
      <dgm:spPr/>
      <dgm:t>
        <a:bodyPr/>
        <a:lstStyle/>
        <a:p>
          <a:endParaRPr lang="en-US"/>
        </a:p>
      </dgm:t>
    </dgm:pt>
    <dgm:pt modelId="{CFFFE448-53E0-48D2-B54C-22AC0DC2505C}">
      <dgm:prSet/>
      <dgm:spPr/>
      <dgm:t>
        <a:bodyPr/>
        <a:lstStyle/>
        <a:p>
          <a:r>
            <a:rPr lang="en-IN" dirty="0"/>
            <a:t>When in doubt – consult </a:t>
          </a:r>
        </a:p>
      </dgm:t>
    </dgm:pt>
    <dgm:pt modelId="{E0A02A70-23DA-43B3-9ED3-1DEC13CCA8BE}" type="parTrans" cxnId="{250EB2DB-3FFA-48F5-8DB7-5D250AF3C1A4}">
      <dgm:prSet/>
      <dgm:spPr/>
      <dgm:t>
        <a:bodyPr/>
        <a:lstStyle/>
        <a:p>
          <a:endParaRPr lang="en-US"/>
        </a:p>
      </dgm:t>
    </dgm:pt>
    <dgm:pt modelId="{927A01D3-7D03-42DA-A931-08315738B0FF}" type="sibTrans" cxnId="{250EB2DB-3FFA-48F5-8DB7-5D250AF3C1A4}">
      <dgm:prSet/>
      <dgm:spPr/>
      <dgm:t>
        <a:bodyPr/>
        <a:lstStyle/>
        <a:p>
          <a:endParaRPr lang="en-US"/>
        </a:p>
      </dgm:t>
    </dgm:pt>
    <dgm:pt modelId="{D9DB534B-68C4-4F67-9FDF-F02059F3107D}">
      <dgm:prSet/>
      <dgm:spPr/>
      <dgm:t>
        <a:bodyPr/>
        <a:lstStyle/>
        <a:p>
          <a:r>
            <a:rPr lang="en-IN" dirty="0"/>
            <a:t>Have a formal plan of execution for all engagements</a:t>
          </a:r>
        </a:p>
      </dgm:t>
    </dgm:pt>
    <dgm:pt modelId="{9A9F07F4-B609-4768-A5DA-C45A8B2645DE}" type="sibTrans" cxnId="{531E6C12-42D7-4577-A3FF-F729E0A2510E}">
      <dgm:prSet/>
      <dgm:spPr/>
      <dgm:t>
        <a:bodyPr/>
        <a:lstStyle/>
        <a:p>
          <a:endParaRPr lang="en-US"/>
        </a:p>
      </dgm:t>
    </dgm:pt>
    <dgm:pt modelId="{046C2FE2-5A3F-4CF2-8886-2FD520791339}" type="parTrans" cxnId="{531E6C12-42D7-4577-A3FF-F729E0A2510E}">
      <dgm:prSet/>
      <dgm:spPr/>
      <dgm:t>
        <a:bodyPr/>
        <a:lstStyle/>
        <a:p>
          <a:endParaRPr lang="en-US"/>
        </a:p>
      </dgm:t>
    </dgm:pt>
    <dgm:pt modelId="{9CCE8960-47FD-47F5-86A7-6100C0BCFC15}">
      <dgm:prSet/>
      <dgm:spPr/>
      <dgm:t>
        <a:bodyPr/>
        <a:lstStyle/>
        <a:p>
          <a:r>
            <a:rPr lang="en-IN" dirty="0"/>
            <a:t>Understand the objectives of work</a:t>
          </a:r>
        </a:p>
      </dgm:t>
    </dgm:pt>
    <dgm:pt modelId="{B4089823-F55E-44A8-8E4F-C6F8657B1839}" type="sibTrans" cxnId="{8C829603-0AEC-48BA-9C10-8B29C066303F}">
      <dgm:prSet/>
      <dgm:spPr/>
      <dgm:t>
        <a:bodyPr/>
        <a:lstStyle/>
        <a:p>
          <a:endParaRPr lang="en-US"/>
        </a:p>
      </dgm:t>
    </dgm:pt>
    <dgm:pt modelId="{4FB93577-59CC-436C-8CC3-60F607206B95}" type="parTrans" cxnId="{8C829603-0AEC-48BA-9C10-8B29C066303F}">
      <dgm:prSet/>
      <dgm:spPr/>
      <dgm:t>
        <a:bodyPr/>
        <a:lstStyle/>
        <a:p>
          <a:endParaRPr lang="en-US"/>
        </a:p>
      </dgm:t>
    </dgm:pt>
    <dgm:pt modelId="{7E4476B7-6E6D-4670-A79B-89D70EF9FFCC}">
      <dgm:prSet/>
      <dgm:spPr/>
      <dgm:t>
        <a:bodyPr/>
        <a:lstStyle/>
        <a:p>
          <a:r>
            <a:rPr lang="en-US" dirty="0"/>
            <a:t>Key aspects:</a:t>
          </a:r>
          <a:endParaRPr lang="en-IN" dirty="0"/>
        </a:p>
      </dgm:t>
    </dgm:pt>
    <dgm:pt modelId="{D7D5E5DA-ADD4-4993-9207-3145DD2C422B}" type="sibTrans" cxnId="{44B5B8B3-7187-4D5B-BC54-039F2D15881A}">
      <dgm:prSet/>
      <dgm:spPr/>
      <dgm:t>
        <a:bodyPr/>
        <a:lstStyle/>
        <a:p>
          <a:endParaRPr lang="en-IN"/>
        </a:p>
      </dgm:t>
    </dgm:pt>
    <dgm:pt modelId="{FEC5E0BC-FDE8-4DD9-B060-FB82D38FF3A2}" type="parTrans" cxnId="{44B5B8B3-7187-4D5B-BC54-039F2D15881A}">
      <dgm:prSet/>
      <dgm:spPr/>
      <dgm:t>
        <a:bodyPr/>
        <a:lstStyle/>
        <a:p>
          <a:endParaRPr lang="en-IN"/>
        </a:p>
      </dgm:t>
    </dgm:pt>
    <dgm:pt modelId="{734F1F17-6AD9-4DA1-9443-32CF26030A40}">
      <dgm:prSet/>
      <dgm:spPr/>
      <dgm:t>
        <a:bodyPr/>
        <a:lstStyle/>
        <a:p>
          <a:r>
            <a:rPr lang="en-IN" dirty="0"/>
            <a:t>Use technology and available tools where ever possible. </a:t>
          </a:r>
        </a:p>
      </dgm:t>
    </dgm:pt>
    <dgm:pt modelId="{38A798D3-84AE-468E-A6B0-476D5FDCC5A4}" type="parTrans" cxnId="{490BE7E2-E83B-409A-8982-A2E8190DE7A8}">
      <dgm:prSet/>
      <dgm:spPr/>
      <dgm:t>
        <a:bodyPr/>
        <a:lstStyle/>
        <a:p>
          <a:endParaRPr lang="en-US"/>
        </a:p>
      </dgm:t>
    </dgm:pt>
    <dgm:pt modelId="{16B7D5E3-3749-4C49-B728-1D90CC84B9AD}" type="sibTrans" cxnId="{490BE7E2-E83B-409A-8982-A2E8190DE7A8}">
      <dgm:prSet/>
      <dgm:spPr/>
      <dgm:t>
        <a:bodyPr/>
        <a:lstStyle/>
        <a:p>
          <a:endParaRPr lang="en-US"/>
        </a:p>
      </dgm:t>
    </dgm:pt>
    <dgm:pt modelId="{E5602F34-E455-4F09-9828-864E8E85E648}">
      <dgm:prSet/>
      <dgm:spPr/>
      <dgm:t>
        <a:bodyPr/>
        <a:lstStyle/>
        <a:p>
          <a:r>
            <a:rPr lang="en-IN" dirty="0"/>
            <a:t>Juniors to do a self review of his WP before giving for senior review</a:t>
          </a:r>
        </a:p>
      </dgm:t>
    </dgm:pt>
    <dgm:pt modelId="{16D2B9CD-3027-41AB-A377-6ADB3AAC638D}" type="parTrans" cxnId="{5FC9DB46-632E-4BA7-A1A6-0CBCCA30C845}">
      <dgm:prSet/>
      <dgm:spPr/>
      <dgm:t>
        <a:bodyPr/>
        <a:lstStyle/>
        <a:p>
          <a:endParaRPr lang="en-US"/>
        </a:p>
      </dgm:t>
    </dgm:pt>
    <dgm:pt modelId="{C279E891-F8F3-4A02-8958-0F2663C52C90}" type="sibTrans" cxnId="{5FC9DB46-632E-4BA7-A1A6-0CBCCA30C845}">
      <dgm:prSet/>
      <dgm:spPr/>
      <dgm:t>
        <a:bodyPr/>
        <a:lstStyle/>
        <a:p>
          <a:endParaRPr lang="en-US"/>
        </a:p>
      </dgm:t>
    </dgm:pt>
    <dgm:pt modelId="{0DA8C9ED-0F76-4E22-BE92-785CFB994200}" type="pres">
      <dgm:prSet presAssocID="{9759934E-0830-4193-A65F-A155C52799B5}" presName="linear" presStyleCnt="0">
        <dgm:presLayoutVars>
          <dgm:animLvl val="lvl"/>
          <dgm:resizeHandles val="exact"/>
        </dgm:presLayoutVars>
      </dgm:prSet>
      <dgm:spPr/>
    </dgm:pt>
    <dgm:pt modelId="{2841E753-F476-411C-A549-03104D5DF9A1}" type="pres">
      <dgm:prSet presAssocID="{7E4476B7-6E6D-4670-A79B-89D70EF9FFCC}" presName="parentText" presStyleLbl="node1" presStyleIdx="0" presStyleCnt="1" custLinFactNeighborX="-7555" custLinFactNeighborY="-49634">
        <dgm:presLayoutVars>
          <dgm:chMax val="0"/>
          <dgm:bulletEnabled val="1"/>
        </dgm:presLayoutVars>
      </dgm:prSet>
      <dgm:spPr/>
    </dgm:pt>
    <dgm:pt modelId="{6A60C39A-0FF8-4DB1-997C-D818738B566D}" type="pres">
      <dgm:prSet presAssocID="{7E4476B7-6E6D-4670-A79B-89D70EF9FFCC}" presName="childText" presStyleLbl="revTx" presStyleIdx="0" presStyleCnt="1">
        <dgm:presLayoutVars>
          <dgm:bulletEnabled val="1"/>
        </dgm:presLayoutVars>
      </dgm:prSet>
      <dgm:spPr/>
    </dgm:pt>
  </dgm:ptLst>
  <dgm:cxnLst>
    <dgm:cxn modelId="{8C829603-0AEC-48BA-9C10-8B29C066303F}" srcId="{7E4476B7-6E6D-4670-A79B-89D70EF9FFCC}" destId="{9CCE8960-47FD-47F5-86A7-6100C0BCFC15}" srcOrd="0" destOrd="0" parTransId="{4FB93577-59CC-436C-8CC3-60F607206B95}" sibTransId="{B4089823-F55E-44A8-8E4F-C6F8657B1839}"/>
    <dgm:cxn modelId="{8D274504-23CD-4E55-BF57-FA2A66596BA4}" srcId="{7E4476B7-6E6D-4670-A79B-89D70EF9FFCC}" destId="{043968F3-43D0-4F93-90E2-20A8D45FC0BB}" srcOrd="10" destOrd="0" parTransId="{801F0B85-69C3-42F3-B127-70EC9ACC4F4B}" sibTransId="{06050DD8-78C0-4138-BEC9-C55DA20D80B3}"/>
    <dgm:cxn modelId="{D979CE08-2797-429C-BFE7-479C75978EBF}" type="presOf" srcId="{734F1F17-6AD9-4DA1-9443-32CF26030A40}" destId="{6A60C39A-0FF8-4DB1-997C-D818738B566D}" srcOrd="0" destOrd="5" presId="urn:microsoft.com/office/officeart/2005/8/layout/vList2"/>
    <dgm:cxn modelId="{7EE2F60B-EB9D-47AB-B59E-398388994CED}" type="presOf" srcId="{D9DB534B-68C4-4F67-9FDF-F02059F3107D}" destId="{6A60C39A-0FF8-4DB1-997C-D818738B566D}" srcOrd="0" destOrd="1" presId="urn:microsoft.com/office/officeart/2005/8/layout/vList2"/>
    <dgm:cxn modelId="{531E6C12-42D7-4577-A3FF-F729E0A2510E}" srcId="{7E4476B7-6E6D-4670-A79B-89D70EF9FFCC}" destId="{D9DB534B-68C4-4F67-9FDF-F02059F3107D}" srcOrd="1" destOrd="0" parTransId="{046C2FE2-5A3F-4CF2-8886-2FD520791339}" sibTransId="{9A9F07F4-B609-4768-A5DA-C45A8B2645DE}"/>
    <dgm:cxn modelId="{D7521E13-0AA0-46D0-AF2D-BC1BA45EC06F}" type="presOf" srcId="{EDEC6F65-CD4B-4976-A47F-57B19F5B8FC6}" destId="{6A60C39A-0FF8-4DB1-997C-D818738B566D}" srcOrd="0" destOrd="4" presId="urn:microsoft.com/office/officeart/2005/8/layout/vList2"/>
    <dgm:cxn modelId="{DD6AA918-44DC-4862-B55D-EBEA2CC2B6FB}" type="presOf" srcId="{043968F3-43D0-4F93-90E2-20A8D45FC0BB}" destId="{6A60C39A-0FF8-4DB1-997C-D818738B566D}" srcOrd="0" destOrd="10" presId="urn:microsoft.com/office/officeart/2005/8/layout/vList2"/>
    <dgm:cxn modelId="{1866201F-DE0C-47F0-A59C-9DB6F5B69A3D}" srcId="{7E4476B7-6E6D-4670-A79B-89D70EF9FFCC}" destId="{98AEA5EE-5165-44F5-B786-F2CC61D686AD}" srcOrd="11" destOrd="0" parTransId="{38DFE399-2E61-4675-B0B1-748C9D5BF571}" sibTransId="{A5B5EAB4-41DF-4E69-935D-9361672731EA}"/>
    <dgm:cxn modelId="{BB6FD42C-6E9B-4176-9A05-2797AB687C03}" srcId="{7E4476B7-6E6D-4670-A79B-89D70EF9FFCC}" destId="{1A0B68F0-3D7C-4658-A41E-F8EBF158F2FF}" srcOrd="3" destOrd="0" parTransId="{0E1DAB7C-7419-4960-8C4A-5E5DD8AB1297}" sibTransId="{61228DE6-6E3E-466F-8CA3-CF95AF2D8965}"/>
    <dgm:cxn modelId="{580C632D-7BE4-46FB-A80F-D9A911B7D0C3}" type="presOf" srcId="{98AEA5EE-5165-44F5-B786-F2CC61D686AD}" destId="{6A60C39A-0FF8-4DB1-997C-D818738B566D}" srcOrd="0" destOrd="11" presId="urn:microsoft.com/office/officeart/2005/8/layout/vList2"/>
    <dgm:cxn modelId="{3CE12A40-5049-4523-B6F0-81BE38E65268}" type="presOf" srcId="{9CCE8960-47FD-47F5-86A7-6100C0BCFC15}" destId="{6A60C39A-0FF8-4DB1-997C-D818738B566D}" srcOrd="0" destOrd="0" presId="urn:microsoft.com/office/officeart/2005/8/layout/vList2"/>
    <dgm:cxn modelId="{1D4EA360-A0DA-4C05-B7F1-9D220A10689A}" type="presOf" srcId="{1A0B68F0-3D7C-4658-A41E-F8EBF158F2FF}" destId="{6A60C39A-0FF8-4DB1-997C-D818738B566D}" srcOrd="0" destOrd="3" presId="urn:microsoft.com/office/officeart/2005/8/layout/vList2"/>
    <dgm:cxn modelId="{11704143-540C-4FF7-A49B-C1CC54334B2B}" type="presOf" srcId="{1783FA87-48EC-49D1-B33C-12DFEC0E1518}" destId="{6A60C39A-0FF8-4DB1-997C-D818738B566D}" srcOrd="0" destOrd="9" presId="urn:microsoft.com/office/officeart/2005/8/layout/vList2"/>
    <dgm:cxn modelId="{5FC9DB46-632E-4BA7-A1A6-0CBCCA30C845}" srcId="{7E4476B7-6E6D-4670-A79B-89D70EF9FFCC}" destId="{E5602F34-E455-4F09-9828-864E8E85E648}" srcOrd="8" destOrd="0" parTransId="{16D2B9CD-3027-41AB-A377-6ADB3AAC638D}" sibTransId="{C279E891-F8F3-4A02-8958-0F2663C52C90}"/>
    <dgm:cxn modelId="{8793FA54-CE44-41D6-B3FB-65344C1FA80B}" type="presOf" srcId="{4D52B132-1AF3-4442-B44B-1379209D1413}" destId="{6A60C39A-0FF8-4DB1-997C-D818738B566D}" srcOrd="0" destOrd="2" presId="urn:microsoft.com/office/officeart/2005/8/layout/vList2"/>
    <dgm:cxn modelId="{C05C657B-BF33-43F4-B412-E5DCE7A872BB}" type="presOf" srcId="{E5602F34-E455-4F09-9828-864E8E85E648}" destId="{6A60C39A-0FF8-4DB1-997C-D818738B566D}" srcOrd="0" destOrd="8" presId="urn:microsoft.com/office/officeart/2005/8/layout/vList2"/>
    <dgm:cxn modelId="{86B73887-73F0-4F5F-851E-056400A20BFA}" srcId="{7E4476B7-6E6D-4670-A79B-89D70EF9FFCC}" destId="{1783FA87-48EC-49D1-B33C-12DFEC0E1518}" srcOrd="9" destOrd="0" parTransId="{8CDDB002-06FC-47DE-BA90-3A69A6E6383A}" sibTransId="{337B50DD-7076-4DFB-8724-403C238BCBD4}"/>
    <dgm:cxn modelId="{62D72AA2-C35D-4D4E-96B4-C914D4377856}" type="presOf" srcId="{7E4476B7-6E6D-4670-A79B-89D70EF9FFCC}" destId="{2841E753-F476-411C-A549-03104D5DF9A1}" srcOrd="0" destOrd="0" presId="urn:microsoft.com/office/officeart/2005/8/layout/vList2"/>
    <dgm:cxn modelId="{44B5B8B3-7187-4D5B-BC54-039F2D15881A}" srcId="{9759934E-0830-4193-A65F-A155C52799B5}" destId="{7E4476B7-6E6D-4670-A79B-89D70EF9FFCC}" srcOrd="0" destOrd="0" parTransId="{FEC5E0BC-FDE8-4DD9-B060-FB82D38FF3A2}" sibTransId="{D7D5E5DA-ADD4-4993-9207-3145DD2C422B}"/>
    <dgm:cxn modelId="{060A18BB-3929-4596-995F-B1912F53A5ED}" srcId="{7E4476B7-6E6D-4670-A79B-89D70EF9FFCC}" destId="{4D52B132-1AF3-4442-B44B-1379209D1413}" srcOrd="2" destOrd="0" parTransId="{9926E2CE-EC2A-4F72-8FD0-53BD9A72E59C}" sibTransId="{5ED384B5-2629-4437-9A4E-544096FFA661}"/>
    <dgm:cxn modelId="{77D240C7-39CE-4B09-94EB-3917177ABA50}" srcId="{7E4476B7-6E6D-4670-A79B-89D70EF9FFCC}" destId="{EDEC6F65-CD4B-4976-A47F-57B19F5B8FC6}" srcOrd="4" destOrd="0" parTransId="{5DAAC4B3-13B5-4897-A85B-B7DB333303DF}" sibTransId="{5ED19A81-0642-4880-83E2-65296B9E24D6}"/>
    <dgm:cxn modelId="{18119BD4-A253-45E7-BF77-A5A80C61C351}" srcId="{7E4476B7-6E6D-4670-A79B-89D70EF9FFCC}" destId="{2D3D3211-6B5B-460B-833C-3677D97FD2F5}" srcOrd="6" destOrd="0" parTransId="{E1981DEB-1F3A-49DE-B2A7-FD197B2C6EB9}" sibTransId="{8C33B57C-57B8-450D-A55C-2BC28F13780F}"/>
    <dgm:cxn modelId="{250EB2DB-3FFA-48F5-8DB7-5D250AF3C1A4}" srcId="{7E4476B7-6E6D-4670-A79B-89D70EF9FFCC}" destId="{CFFFE448-53E0-48D2-B54C-22AC0DC2505C}" srcOrd="7" destOrd="0" parTransId="{E0A02A70-23DA-43B3-9ED3-1DEC13CCA8BE}" sibTransId="{927A01D3-7D03-42DA-A931-08315738B0FF}"/>
    <dgm:cxn modelId="{490BE7E2-E83B-409A-8982-A2E8190DE7A8}" srcId="{7E4476B7-6E6D-4670-A79B-89D70EF9FFCC}" destId="{734F1F17-6AD9-4DA1-9443-32CF26030A40}" srcOrd="5" destOrd="0" parTransId="{38A798D3-84AE-468E-A6B0-476D5FDCC5A4}" sibTransId="{16B7D5E3-3749-4C49-B728-1D90CC84B9AD}"/>
    <dgm:cxn modelId="{0F6270F6-875C-477A-8DFE-0114051774F4}" type="presOf" srcId="{9759934E-0830-4193-A65F-A155C52799B5}" destId="{0DA8C9ED-0F76-4E22-BE92-785CFB994200}" srcOrd="0" destOrd="0" presId="urn:microsoft.com/office/officeart/2005/8/layout/vList2"/>
    <dgm:cxn modelId="{9597D8F8-6874-4B56-8FBD-4BCDE861B594}" type="presOf" srcId="{CFFFE448-53E0-48D2-B54C-22AC0DC2505C}" destId="{6A60C39A-0FF8-4DB1-997C-D818738B566D}" srcOrd="0" destOrd="7" presId="urn:microsoft.com/office/officeart/2005/8/layout/vList2"/>
    <dgm:cxn modelId="{047BE6FC-15A5-4377-9CB1-04021818EA3B}" type="presOf" srcId="{2D3D3211-6B5B-460B-833C-3677D97FD2F5}" destId="{6A60C39A-0FF8-4DB1-997C-D818738B566D}" srcOrd="0" destOrd="6" presId="urn:microsoft.com/office/officeart/2005/8/layout/vList2"/>
    <dgm:cxn modelId="{9D086FA7-118A-4F02-879B-B6397683A95B}" type="presParOf" srcId="{0DA8C9ED-0F76-4E22-BE92-785CFB994200}" destId="{2841E753-F476-411C-A549-03104D5DF9A1}" srcOrd="0" destOrd="0" presId="urn:microsoft.com/office/officeart/2005/8/layout/vList2"/>
    <dgm:cxn modelId="{1A8D2FC3-5DBF-4399-B4A2-2218E481A897}" type="presParOf" srcId="{0DA8C9ED-0F76-4E22-BE92-785CFB994200}" destId="{6A60C39A-0FF8-4DB1-997C-D818738B566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406BD7-2925-44AD-83D0-4740AB0A86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FB2CF36A-2F4B-48E5-9C87-D0DB7B0CC592}">
      <dgm:prSet custT="1"/>
      <dgm:spPr/>
      <dgm:t>
        <a:bodyPr/>
        <a:lstStyle/>
        <a:p>
          <a:r>
            <a:rPr lang="en-US" sz="1800" dirty="0"/>
            <a:t>Consultation on difficult or contentious matters </a:t>
          </a:r>
          <a:endParaRPr lang="en-IN" sz="1800" dirty="0"/>
        </a:p>
      </dgm:t>
    </dgm:pt>
    <dgm:pt modelId="{5DC45BA2-FDF9-43C7-A3AD-2EAA467CC4B9}" type="parTrans" cxnId="{3769E2F9-B9AC-4365-8785-EBE1A5CADAA6}">
      <dgm:prSet/>
      <dgm:spPr/>
      <dgm:t>
        <a:bodyPr/>
        <a:lstStyle/>
        <a:p>
          <a:endParaRPr lang="en-IN" sz="1800"/>
        </a:p>
      </dgm:t>
    </dgm:pt>
    <dgm:pt modelId="{ED03B7DF-2FD9-4D42-9CBC-21B17BD0208F}" type="sibTrans" cxnId="{3769E2F9-B9AC-4365-8785-EBE1A5CADAA6}">
      <dgm:prSet/>
      <dgm:spPr/>
      <dgm:t>
        <a:bodyPr/>
        <a:lstStyle/>
        <a:p>
          <a:endParaRPr lang="en-IN" sz="1800"/>
        </a:p>
      </dgm:t>
    </dgm:pt>
    <dgm:pt modelId="{884524C2-8F2F-4AF8-A1C6-722C9648C5EC}">
      <dgm:prSet custT="1"/>
      <dgm:spPr/>
      <dgm:t>
        <a:bodyPr/>
        <a:lstStyle/>
        <a:p>
          <a:r>
            <a:rPr lang="en-US" sz="1800" dirty="0"/>
            <a:t>Availability of experts</a:t>
          </a:r>
          <a:endParaRPr lang="en-IN" sz="1800" dirty="0"/>
        </a:p>
      </dgm:t>
    </dgm:pt>
    <dgm:pt modelId="{C06EDFFB-C656-4D9E-8757-12E25178FB52}" type="parTrans" cxnId="{22187304-F852-49D9-B1F6-2207306A56C9}">
      <dgm:prSet/>
      <dgm:spPr/>
      <dgm:t>
        <a:bodyPr/>
        <a:lstStyle/>
        <a:p>
          <a:endParaRPr lang="en-IN" sz="1800"/>
        </a:p>
      </dgm:t>
    </dgm:pt>
    <dgm:pt modelId="{D5BFD9F2-6DAA-41B6-85C6-2966ED149E11}" type="sibTrans" cxnId="{22187304-F852-49D9-B1F6-2207306A56C9}">
      <dgm:prSet/>
      <dgm:spPr/>
      <dgm:t>
        <a:bodyPr/>
        <a:lstStyle/>
        <a:p>
          <a:endParaRPr lang="en-IN" sz="1800"/>
        </a:p>
      </dgm:t>
    </dgm:pt>
    <dgm:pt modelId="{5DF3842E-7509-45EB-8494-0AB1974DA891}">
      <dgm:prSet custT="1"/>
      <dgm:spPr/>
      <dgm:t>
        <a:bodyPr/>
        <a:lstStyle/>
        <a:p>
          <a:r>
            <a:rPr lang="en-US" sz="1800" dirty="0"/>
            <a:t> Documentation of nature and scope of consultations </a:t>
          </a:r>
          <a:endParaRPr lang="en-IN" sz="1800" dirty="0"/>
        </a:p>
      </dgm:t>
    </dgm:pt>
    <dgm:pt modelId="{103B723D-F963-481E-A7BD-E9ABA4FDF070}" type="parTrans" cxnId="{7CFAC6A0-DD86-455D-98A6-FF2BF29A0DB6}">
      <dgm:prSet/>
      <dgm:spPr/>
      <dgm:t>
        <a:bodyPr/>
        <a:lstStyle/>
        <a:p>
          <a:endParaRPr lang="en-IN" sz="1800"/>
        </a:p>
      </dgm:t>
    </dgm:pt>
    <dgm:pt modelId="{D8155E64-8552-4A09-94CD-977EE951CDA1}" type="sibTrans" cxnId="{7CFAC6A0-DD86-455D-98A6-FF2BF29A0DB6}">
      <dgm:prSet/>
      <dgm:spPr/>
      <dgm:t>
        <a:bodyPr/>
        <a:lstStyle/>
        <a:p>
          <a:endParaRPr lang="en-IN" sz="1800"/>
        </a:p>
      </dgm:t>
    </dgm:pt>
    <dgm:pt modelId="{62265CF9-6354-489E-8C4A-0D8A5B69FBE1}">
      <dgm:prSet custT="1"/>
      <dgm:spPr/>
      <dgm:t>
        <a:bodyPr/>
        <a:lstStyle/>
        <a:p>
          <a:r>
            <a:rPr lang="en-US" sz="1800" dirty="0"/>
            <a:t>Documentation of conclusions</a:t>
          </a:r>
          <a:endParaRPr lang="en-IN" sz="1800" dirty="0"/>
        </a:p>
      </dgm:t>
    </dgm:pt>
    <dgm:pt modelId="{EE13CB1D-5069-4BC0-9AD4-16B3FC15EB87}" type="parTrans" cxnId="{9D5598B4-358E-4FD5-AC4F-DBFEEDB35EBB}">
      <dgm:prSet/>
      <dgm:spPr/>
      <dgm:t>
        <a:bodyPr/>
        <a:lstStyle/>
        <a:p>
          <a:endParaRPr lang="en-IN" sz="1800"/>
        </a:p>
      </dgm:t>
    </dgm:pt>
    <dgm:pt modelId="{22B683ED-208A-4466-B8A6-6A37477234C8}" type="sibTrans" cxnId="{9D5598B4-358E-4FD5-AC4F-DBFEEDB35EBB}">
      <dgm:prSet/>
      <dgm:spPr/>
      <dgm:t>
        <a:bodyPr/>
        <a:lstStyle/>
        <a:p>
          <a:endParaRPr lang="en-IN" sz="1800"/>
        </a:p>
      </dgm:t>
    </dgm:pt>
    <dgm:pt modelId="{D0348BA5-E288-4AA3-80E4-DAC2A85EA563}" type="pres">
      <dgm:prSet presAssocID="{84406BD7-2925-44AD-83D0-4740AB0A86A4}" presName="Name0" presStyleCnt="0">
        <dgm:presLayoutVars>
          <dgm:chMax val="7"/>
          <dgm:chPref val="7"/>
          <dgm:dir/>
        </dgm:presLayoutVars>
      </dgm:prSet>
      <dgm:spPr/>
    </dgm:pt>
    <dgm:pt modelId="{74799D11-C3B9-4B25-8607-4EF92AB6676D}" type="pres">
      <dgm:prSet presAssocID="{84406BD7-2925-44AD-83D0-4740AB0A86A4}" presName="Name1" presStyleCnt="0"/>
      <dgm:spPr/>
    </dgm:pt>
    <dgm:pt modelId="{FE3F1519-B606-4E92-B7F4-250B45FFE0B8}" type="pres">
      <dgm:prSet presAssocID="{84406BD7-2925-44AD-83D0-4740AB0A86A4}" presName="cycle" presStyleCnt="0"/>
      <dgm:spPr/>
    </dgm:pt>
    <dgm:pt modelId="{6BFE8D4D-BB33-45A5-9B45-FBA013F920CD}" type="pres">
      <dgm:prSet presAssocID="{84406BD7-2925-44AD-83D0-4740AB0A86A4}" presName="srcNode" presStyleLbl="node1" presStyleIdx="0" presStyleCnt="4"/>
      <dgm:spPr/>
    </dgm:pt>
    <dgm:pt modelId="{8892A014-64A2-4447-BFAA-CCDB66E239D0}" type="pres">
      <dgm:prSet presAssocID="{84406BD7-2925-44AD-83D0-4740AB0A86A4}" presName="conn" presStyleLbl="parChTrans1D2" presStyleIdx="0" presStyleCnt="1"/>
      <dgm:spPr/>
    </dgm:pt>
    <dgm:pt modelId="{47615C1D-454C-4208-BF90-EF9FB48A9B12}" type="pres">
      <dgm:prSet presAssocID="{84406BD7-2925-44AD-83D0-4740AB0A86A4}" presName="extraNode" presStyleLbl="node1" presStyleIdx="0" presStyleCnt="4"/>
      <dgm:spPr/>
    </dgm:pt>
    <dgm:pt modelId="{1D92AA41-D75D-4C74-80C0-09B268AE6A0D}" type="pres">
      <dgm:prSet presAssocID="{84406BD7-2925-44AD-83D0-4740AB0A86A4}" presName="dstNode" presStyleLbl="node1" presStyleIdx="0" presStyleCnt="4"/>
      <dgm:spPr/>
    </dgm:pt>
    <dgm:pt modelId="{379C351F-39CC-41EA-BE91-00C8668ECADC}" type="pres">
      <dgm:prSet presAssocID="{FB2CF36A-2F4B-48E5-9C87-D0DB7B0CC592}" presName="text_1" presStyleLbl="node1" presStyleIdx="0" presStyleCnt="4">
        <dgm:presLayoutVars>
          <dgm:bulletEnabled val="1"/>
        </dgm:presLayoutVars>
      </dgm:prSet>
      <dgm:spPr/>
    </dgm:pt>
    <dgm:pt modelId="{3B1BD0AA-5E65-4480-B02F-910CDE11A637}" type="pres">
      <dgm:prSet presAssocID="{FB2CF36A-2F4B-48E5-9C87-D0DB7B0CC592}" presName="accent_1" presStyleCnt="0"/>
      <dgm:spPr/>
    </dgm:pt>
    <dgm:pt modelId="{C6486B01-DE16-40BC-8412-A4D7CBB25484}" type="pres">
      <dgm:prSet presAssocID="{FB2CF36A-2F4B-48E5-9C87-D0DB7B0CC592}" presName="accentRepeatNode" presStyleLbl="solidFgAcc1" presStyleIdx="0" presStyleCnt="4"/>
      <dgm:spPr/>
    </dgm:pt>
    <dgm:pt modelId="{2FB760B6-18B1-427C-ADF1-72122A46064C}" type="pres">
      <dgm:prSet presAssocID="{884524C2-8F2F-4AF8-A1C6-722C9648C5EC}" presName="text_2" presStyleLbl="node1" presStyleIdx="1" presStyleCnt="4">
        <dgm:presLayoutVars>
          <dgm:bulletEnabled val="1"/>
        </dgm:presLayoutVars>
      </dgm:prSet>
      <dgm:spPr/>
    </dgm:pt>
    <dgm:pt modelId="{3B0CEF09-AF71-44B3-8AB6-FC275F056344}" type="pres">
      <dgm:prSet presAssocID="{884524C2-8F2F-4AF8-A1C6-722C9648C5EC}" presName="accent_2" presStyleCnt="0"/>
      <dgm:spPr/>
    </dgm:pt>
    <dgm:pt modelId="{18F94A95-3EAA-481C-8830-52AFE0BFE610}" type="pres">
      <dgm:prSet presAssocID="{884524C2-8F2F-4AF8-A1C6-722C9648C5EC}" presName="accentRepeatNode" presStyleLbl="solidFgAcc1" presStyleIdx="1" presStyleCnt="4"/>
      <dgm:spPr/>
    </dgm:pt>
    <dgm:pt modelId="{866D4647-AFED-4B31-B4BE-523A4AE9F91A}" type="pres">
      <dgm:prSet presAssocID="{5DF3842E-7509-45EB-8494-0AB1974DA891}" presName="text_3" presStyleLbl="node1" presStyleIdx="2" presStyleCnt="4">
        <dgm:presLayoutVars>
          <dgm:bulletEnabled val="1"/>
        </dgm:presLayoutVars>
      </dgm:prSet>
      <dgm:spPr/>
    </dgm:pt>
    <dgm:pt modelId="{544F7F70-80FB-4E0B-BCE7-6D2C185A72C2}" type="pres">
      <dgm:prSet presAssocID="{5DF3842E-7509-45EB-8494-0AB1974DA891}" presName="accent_3" presStyleCnt="0"/>
      <dgm:spPr/>
    </dgm:pt>
    <dgm:pt modelId="{F121C07D-79BF-4C56-82CB-FA8C67927B86}" type="pres">
      <dgm:prSet presAssocID="{5DF3842E-7509-45EB-8494-0AB1974DA891}" presName="accentRepeatNode" presStyleLbl="solidFgAcc1" presStyleIdx="2" presStyleCnt="4"/>
      <dgm:spPr/>
    </dgm:pt>
    <dgm:pt modelId="{FEDA400D-AE2E-4E24-8B89-05A5FBAD52E5}" type="pres">
      <dgm:prSet presAssocID="{62265CF9-6354-489E-8C4A-0D8A5B69FBE1}" presName="text_4" presStyleLbl="node1" presStyleIdx="3" presStyleCnt="4">
        <dgm:presLayoutVars>
          <dgm:bulletEnabled val="1"/>
        </dgm:presLayoutVars>
      </dgm:prSet>
      <dgm:spPr/>
    </dgm:pt>
    <dgm:pt modelId="{45C5D693-FA05-4462-B7A8-DDEF1CB04D4D}" type="pres">
      <dgm:prSet presAssocID="{62265CF9-6354-489E-8C4A-0D8A5B69FBE1}" presName="accent_4" presStyleCnt="0"/>
      <dgm:spPr/>
    </dgm:pt>
    <dgm:pt modelId="{CD2EA466-B818-4EA9-B95D-19CAE9921861}" type="pres">
      <dgm:prSet presAssocID="{62265CF9-6354-489E-8C4A-0D8A5B69FBE1}" presName="accentRepeatNode" presStyleLbl="solidFgAcc1" presStyleIdx="3" presStyleCnt="4"/>
      <dgm:spPr/>
    </dgm:pt>
  </dgm:ptLst>
  <dgm:cxnLst>
    <dgm:cxn modelId="{22187304-F852-49D9-B1F6-2207306A56C9}" srcId="{84406BD7-2925-44AD-83D0-4740AB0A86A4}" destId="{884524C2-8F2F-4AF8-A1C6-722C9648C5EC}" srcOrd="1" destOrd="0" parTransId="{C06EDFFB-C656-4D9E-8757-12E25178FB52}" sibTransId="{D5BFD9F2-6DAA-41B6-85C6-2966ED149E11}"/>
    <dgm:cxn modelId="{69E24007-0D4F-4FE0-B640-A24C412F34EF}" type="presOf" srcId="{ED03B7DF-2FD9-4D42-9CBC-21B17BD0208F}" destId="{8892A014-64A2-4447-BFAA-CCDB66E239D0}" srcOrd="0" destOrd="0" presId="urn:microsoft.com/office/officeart/2008/layout/VerticalCurvedList"/>
    <dgm:cxn modelId="{6E1B9722-5A68-4706-8956-225D3A0C315C}" type="presOf" srcId="{5DF3842E-7509-45EB-8494-0AB1974DA891}" destId="{866D4647-AFED-4B31-B4BE-523A4AE9F91A}" srcOrd="0" destOrd="0" presId="urn:microsoft.com/office/officeart/2008/layout/VerticalCurvedList"/>
    <dgm:cxn modelId="{0CFBB153-EE6A-40B3-BAEB-F2C9C9670F5D}" type="presOf" srcId="{62265CF9-6354-489E-8C4A-0D8A5B69FBE1}" destId="{FEDA400D-AE2E-4E24-8B89-05A5FBAD52E5}" srcOrd="0" destOrd="0" presId="urn:microsoft.com/office/officeart/2008/layout/VerticalCurvedList"/>
    <dgm:cxn modelId="{7CFAC6A0-DD86-455D-98A6-FF2BF29A0DB6}" srcId="{84406BD7-2925-44AD-83D0-4740AB0A86A4}" destId="{5DF3842E-7509-45EB-8494-0AB1974DA891}" srcOrd="2" destOrd="0" parTransId="{103B723D-F963-481E-A7BD-E9ABA4FDF070}" sibTransId="{D8155E64-8552-4A09-94CD-977EE951CDA1}"/>
    <dgm:cxn modelId="{9D5598B4-358E-4FD5-AC4F-DBFEEDB35EBB}" srcId="{84406BD7-2925-44AD-83D0-4740AB0A86A4}" destId="{62265CF9-6354-489E-8C4A-0D8A5B69FBE1}" srcOrd="3" destOrd="0" parTransId="{EE13CB1D-5069-4BC0-9AD4-16B3FC15EB87}" sibTransId="{22B683ED-208A-4466-B8A6-6A37477234C8}"/>
    <dgm:cxn modelId="{E635CFBF-90BB-40EA-84AC-04461A3DA06A}" type="presOf" srcId="{84406BD7-2925-44AD-83D0-4740AB0A86A4}" destId="{D0348BA5-E288-4AA3-80E4-DAC2A85EA563}" srcOrd="0" destOrd="0" presId="urn:microsoft.com/office/officeart/2008/layout/VerticalCurvedList"/>
    <dgm:cxn modelId="{059532DD-099A-48B6-B3C5-72CBC2862098}" type="presOf" srcId="{884524C2-8F2F-4AF8-A1C6-722C9648C5EC}" destId="{2FB760B6-18B1-427C-ADF1-72122A46064C}" srcOrd="0" destOrd="0" presId="urn:microsoft.com/office/officeart/2008/layout/VerticalCurvedList"/>
    <dgm:cxn modelId="{3769E2F9-B9AC-4365-8785-EBE1A5CADAA6}" srcId="{84406BD7-2925-44AD-83D0-4740AB0A86A4}" destId="{FB2CF36A-2F4B-48E5-9C87-D0DB7B0CC592}" srcOrd="0" destOrd="0" parTransId="{5DC45BA2-FDF9-43C7-A3AD-2EAA467CC4B9}" sibTransId="{ED03B7DF-2FD9-4D42-9CBC-21B17BD0208F}"/>
    <dgm:cxn modelId="{25DA36FF-7E0E-41FB-B821-CB365E632751}" type="presOf" srcId="{FB2CF36A-2F4B-48E5-9C87-D0DB7B0CC592}" destId="{379C351F-39CC-41EA-BE91-00C8668ECADC}" srcOrd="0" destOrd="0" presId="urn:microsoft.com/office/officeart/2008/layout/VerticalCurvedList"/>
    <dgm:cxn modelId="{B2A74C59-03AA-4439-9279-5B803820F2A8}" type="presParOf" srcId="{D0348BA5-E288-4AA3-80E4-DAC2A85EA563}" destId="{74799D11-C3B9-4B25-8607-4EF92AB6676D}" srcOrd="0" destOrd="0" presId="urn:microsoft.com/office/officeart/2008/layout/VerticalCurvedList"/>
    <dgm:cxn modelId="{8A11319B-30E8-40BD-BF29-FE00228B9E5F}" type="presParOf" srcId="{74799D11-C3B9-4B25-8607-4EF92AB6676D}" destId="{FE3F1519-B606-4E92-B7F4-250B45FFE0B8}" srcOrd="0" destOrd="0" presId="urn:microsoft.com/office/officeart/2008/layout/VerticalCurvedList"/>
    <dgm:cxn modelId="{FAC37186-DA53-4546-93EB-2DDA592C4401}" type="presParOf" srcId="{FE3F1519-B606-4E92-B7F4-250B45FFE0B8}" destId="{6BFE8D4D-BB33-45A5-9B45-FBA013F920CD}" srcOrd="0" destOrd="0" presId="urn:microsoft.com/office/officeart/2008/layout/VerticalCurvedList"/>
    <dgm:cxn modelId="{7448F2D7-6E12-4994-8CD0-2C9F456BF8D9}" type="presParOf" srcId="{FE3F1519-B606-4E92-B7F4-250B45FFE0B8}" destId="{8892A014-64A2-4447-BFAA-CCDB66E239D0}" srcOrd="1" destOrd="0" presId="urn:microsoft.com/office/officeart/2008/layout/VerticalCurvedList"/>
    <dgm:cxn modelId="{43A0ADD2-0050-4FA7-9E33-7BF6A8DA5E80}" type="presParOf" srcId="{FE3F1519-B606-4E92-B7F4-250B45FFE0B8}" destId="{47615C1D-454C-4208-BF90-EF9FB48A9B12}" srcOrd="2" destOrd="0" presId="urn:microsoft.com/office/officeart/2008/layout/VerticalCurvedList"/>
    <dgm:cxn modelId="{CC645ED8-A3E3-45D7-BA99-DBC5BA737150}" type="presParOf" srcId="{FE3F1519-B606-4E92-B7F4-250B45FFE0B8}" destId="{1D92AA41-D75D-4C74-80C0-09B268AE6A0D}" srcOrd="3" destOrd="0" presId="urn:microsoft.com/office/officeart/2008/layout/VerticalCurvedList"/>
    <dgm:cxn modelId="{019EB713-7A0A-437D-B2C3-D127A52439DE}" type="presParOf" srcId="{74799D11-C3B9-4B25-8607-4EF92AB6676D}" destId="{379C351F-39CC-41EA-BE91-00C8668ECADC}" srcOrd="1" destOrd="0" presId="urn:microsoft.com/office/officeart/2008/layout/VerticalCurvedList"/>
    <dgm:cxn modelId="{5DD4D6BA-9BFF-40FC-A537-14479EF67C53}" type="presParOf" srcId="{74799D11-C3B9-4B25-8607-4EF92AB6676D}" destId="{3B1BD0AA-5E65-4480-B02F-910CDE11A637}" srcOrd="2" destOrd="0" presId="urn:microsoft.com/office/officeart/2008/layout/VerticalCurvedList"/>
    <dgm:cxn modelId="{B99B45A0-D76C-4286-A81B-2BB362C14C89}" type="presParOf" srcId="{3B1BD0AA-5E65-4480-B02F-910CDE11A637}" destId="{C6486B01-DE16-40BC-8412-A4D7CBB25484}" srcOrd="0" destOrd="0" presId="urn:microsoft.com/office/officeart/2008/layout/VerticalCurvedList"/>
    <dgm:cxn modelId="{69B26F51-D1E2-4F2B-8473-4D98EE0EBC2F}" type="presParOf" srcId="{74799D11-C3B9-4B25-8607-4EF92AB6676D}" destId="{2FB760B6-18B1-427C-ADF1-72122A46064C}" srcOrd="3" destOrd="0" presId="urn:microsoft.com/office/officeart/2008/layout/VerticalCurvedList"/>
    <dgm:cxn modelId="{8BCF80B9-FF6C-4883-8602-CED5F46D6521}" type="presParOf" srcId="{74799D11-C3B9-4B25-8607-4EF92AB6676D}" destId="{3B0CEF09-AF71-44B3-8AB6-FC275F056344}" srcOrd="4" destOrd="0" presId="urn:microsoft.com/office/officeart/2008/layout/VerticalCurvedList"/>
    <dgm:cxn modelId="{FB9A4631-4D9A-4CD4-B48B-F8014A3671A6}" type="presParOf" srcId="{3B0CEF09-AF71-44B3-8AB6-FC275F056344}" destId="{18F94A95-3EAA-481C-8830-52AFE0BFE610}" srcOrd="0" destOrd="0" presId="urn:microsoft.com/office/officeart/2008/layout/VerticalCurvedList"/>
    <dgm:cxn modelId="{B423318D-1891-4A20-B731-EA4B26FDC64E}" type="presParOf" srcId="{74799D11-C3B9-4B25-8607-4EF92AB6676D}" destId="{866D4647-AFED-4B31-B4BE-523A4AE9F91A}" srcOrd="5" destOrd="0" presId="urn:microsoft.com/office/officeart/2008/layout/VerticalCurvedList"/>
    <dgm:cxn modelId="{24AB1A8C-E133-49B4-951C-774D9EC8CFD7}" type="presParOf" srcId="{74799D11-C3B9-4B25-8607-4EF92AB6676D}" destId="{544F7F70-80FB-4E0B-BCE7-6D2C185A72C2}" srcOrd="6" destOrd="0" presId="urn:microsoft.com/office/officeart/2008/layout/VerticalCurvedList"/>
    <dgm:cxn modelId="{A4CABCC1-ACC9-4F86-ABDC-E98E435B1B91}" type="presParOf" srcId="{544F7F70-80FB-4E0B-BCE7-6D2C185A72C2}" destId="{F121C07D-79BF-4C56-82CB-FA8C67927B86}" srcOrd="0" destOrd="0" presId="urn:microsoft.com/office/officeart/2008/layout/VerticalCurvedList"/>
    <dgm:cxn modelId="{57CDB31C-372C-4AFD-9EB0-16ABECB93C67}" type="presParOf" srcId="{74799D11-C3B9-4B25-8607-4EF92AB6676D}" destId="{FEDA400D-AE2E-4E24-8B89-05A5FBAD52E5}" srcOrd="7" destOrd="0" presId="urn:microsoft.com/office/officeart/2008/layout/VerticalCurvedList"/>
    <dgm:cxn modelId="{11ED8D5D-C6A2-4AE9-8A42-56AC6C0C8BFC}" type="presParOf" srcId="{74799D11-C3B9-4B25-8607-4EF92AB6676D}" destId="{45C5D693-FA05-4462-B7A8-DDEF1CB04D4D}" srcOrd="8" destOrd="0" presId="urn:microsoft.com/office/officeart/2008/layout/VerticalCurvedList"/>
    <dgm:cxn modelId="{C3AB986B-882A-4811-95C2-335A73B53A5C}" type="presParOf" srcId="{45C5D693-FA05-4462-B7A8-DDEF1CB04D4D}" destId="{CD2EA466-B818-4EA9-B95D-19CAE99218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9251F3-7A89-43F6-B0FB-7D79E4FAD87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IN"/>
        </a:p>
      </dgm:t>
    </dgm:pt>
    <dgm:pt modelId="{9A9BD67C-856E-4A8D-BF72-B626398E852A}">
      <dgm:prSet/>
      <dgm:spPr/>
      <dgm:t>
        <a:bodyPr/>
        <a:lstStyle/>
        <a:p>
          <a:pPr algn="l"/>
          <a:r>
            <a:rPr lang="en-US" dirty="0"/>
            <a:t>A firm needing to consult externally, for example, a firm without appropriate internal resources, may take advantage of advisory services provided by (a) other firms, or (b) professional and regulatory bodies.</a:t>
          </a:r>
          <a:endParaRPr lang="en-IN" dirty="0"/>
        </a:p>
      </dgm:t>
    </dgm:pt>
    <dgm:pt modelId="{BE597D3F-9733-47DC-9027-9F050A9DAB09}" type="parTrans" cxnId="{1D6FDF55-F616-4452-91F9-97EAF911274F}">
      <dgm:prSet/>
      <dgm:spPr/>
      <dgm:t>
        <a:bodyPr/>
        <a:lstStyle/>
        <a:p>
          <a:endParaRPr lang="en-IN"/>
        </a:p>
      </dgm:t>
    </dgm:pt>
    <dgm:pt modelId="{E29B91E7-5E55-42C4-9C35-CDCB13321BD6}" type="sibTrans" cxnId="{1D6FDF55-F616-4452-91F9-97EAF911274F}">
      <dgm:prSet/>
      <dgm:spPr/>
      <dgm:t>
        <a:bodyPr/>
        <a:lstStyle/>
        <a:p>
          <a:endParaRPr lang="en-IN"/>
        </a:p>
      </dgm:t>
    </dgm:pt>
    <dgm:pt modelId="{C76B1FC0-E9AF-4210-9FEA-55888059B1F4}" type="pres">
      <dgm:prSet presAssocID="{059251F3-7A89-43F6-B0FB-7D79E4FAD874}" presName="Name0" presStyleCnt="0">
        <dgm:presLayoutVars>
          <dgm:chMax val="7"/>
          <dgm:dir/>
          <dgm:animLvl val="lvl"/>
          <dgm:resizeHandles val="exact"/>
        </dgm:presLayoutVars>
      </dgm:prSet>
      <dgm:spPr/>
    </dgm:pt>
    <dgm:pt modelId="{FF740933-B8D3-484F-BABF-2CF92D89EC83}" type="pres">
      <dgm:prSet presAssocID="{9A9BD67C-856E-4A8D-BF72-B626398E852A}" presName="circle1" presStyleLbl="node1" presStyleIdx="0" presStyleCnt="1"/>
      <dgm:spPr/>
    </dgm:pt>
    <dgm:pt modelId="{7D9BA1AD-B462-45E8-A610-5045CFD13649}" type="pres">
      <dgm:prSet presAssocID="{9A9BD67C-856E-4A8D-BF72-B626398E852A}" presName="space" presStyleCnt="0"/>
      <dgm:spPr/>
    </dgm:pt>
    <dgm:pt modelId="{047FA695-C1B6-4B10-B64C-9132C21793BE}" type="pres">
      <dgm:prSet presAssocID="{9A9BD67C-856E-4A8D-BF72-B626398E852A}" presName="rect1" presStyleLbl="alignAcc1" presStyleIdx="0" presStyleCnt="1"/>
      <dgm:spPr/>
    </dgm:pt>
    <dgm:pt modelId="{686E956D-6265-4463-A8ED-2EA5F5797D13}" type="pres">
      <dgm:prSet presAssocID="{9A9BD67C-856E-4A8D-BF72-B626398E852A}" presName="rect1ParTxNoCh" presStyleLbl="alignAcc1" presStyleIdx="0" presStyleCnt="1">
        <dgm:presLayoutVars>
          <dgm:chMax val="1"/>
          <dgm:bulletEnabled val="1"/>
        </dgm:presLayoutVars>
      </dgm:prSet>
      <dgm:spPr/>
    </dgm:pt>
  </dgm:ptLst>
  <dgm:cxnLst>
    <dgm:cxn modelId="{45A5DE0F-D869-4AFD-A732-588500A9FE97}" type="presOf" srcId="{059251F3-7A89-43F6-B0FB-7D79E4FAD874}" destId="{C76B1FC0-E9AF-4210-9FEA-55888059B1F4}" srcOrd="0" destOrd="0" presId="urn:microsoft.com/office/officeart/2005/8/layout/target3"/>
    <dgm:cxn modelId="{D034D614-D061-4E0E-9DE9-B268F33F62BF}" type="presOf" srcId="{9A9BD67C-856E-4A8D-BF72-B626398E852A}" destId="{686E956D-6265-4463-A8ED-2EA5F5797D13}" srcOrd="1" destOrd="0" presId="urn:microsoft.com/office/officeart/2005/8/layout/target3"/>
    <dgm:cxn modelId="{A0F0EE49-7A26-474C-82A3-FE665785366F}" type="presOf" srcId="{9A9BD67C-856E-4A8D-BF72-B626398E852A}" destId="{047FA695-C1B6-4B10-B64C-9132C21793BE}" srcOrd="0" destOrd="0" presId="urn:microsoft.com/office/officeart/2005/8/layout/target3"/>
    <dgm:cxn modelId="{1D6FDF55-F616-4452-91F9-97EAF911274F}" srcId="{059251F3-7A89-43F6-B0FB-7D79E4FAD874}" destId="{9A9BD67C-856E-4A8D-BF72-B626398E852A}" srcOrd="0" destOrd="0" parTransId="{BE597D3F-9733-47DC-9027-9F050A9DAB09}" sibTransId="{E29B91E7-5E55-42C4-9C35-CDCB13321BD6}"/>
    <dgm:cxn modelId="{13C9735D-8E64-480D-AD37-7506A7464D42}" type="presParOf" srcId="{C76B1FC0-E9AF-4210-9FEA-55888059B1F4}" destId="{FF740933-B8D3-484F-BABF-2CF92D89EC83}" srcOrd="0" destOrd="0" presId="urn:microsoft.com/office/officeart/2005/8/layout/target3"/>
    <dgm:cxn modelId="{4BABB836-C35C-47E0-B7BF-633961A9D5A0}" type="presParOf" srcId="{C76B1FC0-E9AF-4210-9FEA-55888059B1F4}" destId="{7D9BA1AD-B462-45E8-A610-5045CFD13649}" srcOrd="1" destOrd="0" presId="urn:microsoft.com/office/officeart/2005/8/layout/target3"/>
    <dgm:cxn modelId="{691FD14F-BD92-4302-835B-4EF9E4F0384A}" type="presParOf" srcId="{C76B1FC0-E9AF-4210-9FEA-55888059B1F4}" destId="{047FA695-C1B6-4B10-B64C-9132C21793BE}" srcOrd="2" destOrd="0" presId="urn:microsoft.com/office/officeart/2005/8/layout/target3"/>
    <dgm:cxn modelId="{1CC15870-D450-45A2-859A-935859353D13}" type="presParOf" srcId="{C76B1FC0-E9AF-4210-9FEA-55888059B1F4}" destId="{686E956D-6265-4463-A8ED-2EA5F5797D13}"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1CCB8D-7226-441B-B47A-30A14350C23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6148EA8B-DFA9-4D95-A73A-D92688C7C34B}">
      <dgm:prSet custT="1"/>
      <dgm:spPr/>
      <dgm:t>
        <a:bodyPr/>
        <a:lstStyle/>
        <a:p>
          <a:pPr algn="l"/>
          <a:r>
            <a:rPr lang="en-US" sz="1800" dirty="0"/>
            <a:t>Assembly and retention of final engagement files on a timely basis</a:t>
          </a:r>
          <a:endParaRPr lang="en-IN" sz="1800" dirty="0"/>
        </a:p>
      </dgm:t>
    </dgm:pt>
    <dgm:pt modelId="{3D181A08-B5AB-4B8D-AEEE-2E0BEA730115}" type="parTrans" cxnId="{348F61B5-A0C8-4361-AA39-859EFECD901D}">
      <dgm:prSet/>
      <dgm:spPr/>
      <dgm:t>
        <a:bodyPr/>
        <a:lstStyle/>
        <a:p>
          <a:endParaRPr lang="en-IN"/>
        </a:p>
      </dgm:t>
    </dgm:pt>
    <dgm:pt modelId="{9F222C75-8500-4870-AA6E-BECBEB3DDAD8}" type="sibTrans" cxnId="{348F61B5-A0C8-4361-AA39-859EFECD901D}">
      <dgm:prSet/>
      <dgm:spPr/>
      <dgm:t>
        <a:bodyPr/>
        <a:lstStyle/>
        <a:p>
          <a:endParaRPr lang="en-IN"/>
        </a:p>
      </dgm:t>
    </dgm:pt>
    <dgm:pt modelId="{BB47D6E5-C9B5-4EC4-8A0C-919E9E99EB50}">
      <dgm:prSet custT="1"/>
      <dgm:spPr/>
      <dgm:t>
        <a:bodyPr/>
        <a:lstStyle/>
        <a:p>
          <a:r>
            <a:rPr lang="en-US" sz="1800" dirty="0"/>
            <a:t>Ensures:</a:t>
          </a:r>
          <a:endParaRPr lang="en-IN" sz="1800" dirty="0"/>
        </a:p>
      </dgm:t>
    </dgm:pt>
    <dgm:pt modelId="{F6A60C88-3456-49F9-90B8-88E5DDBC5AB5}" type="parTrans" cxnId="{AB580073-AD75-4E8F-9738-9C9901D595D0}">
      <dgm:prSet/>
      <dgm:spPr/>
      <dgm:t>
        <a:bodyPr/>
        <a:lstStyle/>
        <a:p>
          <a:endParaRPr lang="en-IN"/>
        </a:p>
      </dgm:t>
    </dgm:pt>
    <dgm:pt modelId="{B878D0D0-D0C9-4496-9DA9-0B484506A43A}" type="sibTrans" cxnId="{AB580073-AD75-4E8F-9738-9C9901D595D0}">
      <dgm:prSet/>
      <dgm:spPr/>
      <dgm:t>
        <a:bodyPr/>
        <a:lstStyle/>
        <a:p>
          <a:endParaRPr lang="en-IN"/>
        </a:p>
      </dgm:t>
    </dgm:pt>
    <dgm:pt modelId="{2AFB41E6-8AB0-42D2-9CE6-AFABA4AF76F7}">
      <dgm:prSet custT="1"/>
      <dgm:spPr/>
      <dgm:t>
        <a:bodyPr/>
        <a:lstStyle/>
        <a:p>
          <a:r>
            <a:rPr lang="en-US" sz="1800" dirty="0"/>
            <a:t>Confidentiality</a:t>
          </a:r>
          <a:endParaRPr lang="en-IN" sz="1800" dirty="0"/>
        </a:p>
      </dgm:t>
    </dgm:pt>
    <dgm:pt modelId="{E557C8D4-45BE-452E-9263-F0B4B8232777}" type="parTrans" cxnId="{1DD84895-91D6-428F-AF0D-224257C7FCE2}">
      <dgm:prSet/>
      <dgm:spPr/>
      <dgm:t>
        <a:bodyPr/>
        <a:lstStyle/>
        <a:p>
          <a:endParaRPr lang="en-IN"/>
        </a:p>
      </dgm:t>
    </dgm:pt>
    <dgm:pt modelId="{6AFFC6CB-8B6B-4546-B2E6-280A5BA13C94}" type="sibTrans" cxnId="{1DD84895-91D6-428F-AF0D-224257C7FCE2}">
      <dgm:prSet/>
      <dgm:spPr/>
      <dgm:t>
        <a:bodyPr/>
        <a:lstStyle/>
        <a:p>
          <a:endParaRPr lang="en-IN"/>
        </a:p>
      </dgm:t>
    </dgm:pt>
    <dgm:pt modelId="{7F09234C-4953-4476-A8B2-9EE099548A73}">
      <dgm:prSet custT="1"/>
      <dgm:spPr/>
      <dgm:t>
        <a:bodyPr/>
        <a:lstStyle/>
        <a:p>
          <a:r>
            <a:rPr lang="en-US" sz="1800" dirty="0"/>
            <a:t>Safe custody </a:t>
          </a:r>
          <a:endParaRPr lang="en-IN" sz="1800" dirty="0"/>
        </a:p>
      </dgm:t>
    </dgm:pt>
    <dgm:pt modelId="{5D547B1E-FB76-4498-983F-01554DCE4687}" type="parTrans" cxnId="{B83B4E01-3FA0-4C76-A6CA-501F92F44C13}">
      <dgm:prSet/>
      <dgm:spPr/>
      <dgm:t>
        <a:bodyPr/>
        <a:lstStyle/>
        <a:p>
          <a:endParaRPr lang="en-IN"/>
        </a:p>
      </dgm:t>
    </dgm:pt>
    <dgm:pt modelId="{AD0B2446-1553-4B06-A53B-C4D50A6E019B}" type="sibTrans" cxnId="{B83B4E01-3FA0-4C76-A6CA-501F92F44C13}">
      <dgm:prSet/>
      <dgm:spPr/>
      <dgm:t>
        <a:bodyPr/>
        <a:lstStyle/>
        <a:p>
          <a:endParaRPr lang="en-IN"/>
        </a:p>
      </dgm:t>
    </dgm:pt>
    <dgm:pt modelId="{EA71C80E-1EBA-42AA-AC7C-F27ED7DD4767}">
      <dgm:prSet custT="1"/>
      <dgm:spPr/>
      <dgm:t>
        <a:bodyPr/>
        <a:lstStyle/>
        <a:p>
          <a:pPr algn="l"/>
          <a:r>
            <a:rPr lang="en-IN" sz="1800" dirty="0"/>
            <a:t>Engagement Documentation </a:t>
          </a:r>
          <a:r>
            <a:rPr lang="en-US" sz="1800" dirty="0"/>
            <a:t>is the </a:t>
          </a:r>
          <a:r>
            <a:rPr lang="en-US" sz="1800" b="1" dirty="0"/>
            <a:t>property of the firm </a:t>
          </a:r>
          <a:r>
            <a:rPr lang="en-US" sz="1800" b="0" dirty="0"/>
            <a:t>-</a:t>
          </a:r>
          <a:r>
            <a:rPr lang="en-US" sz="1800" b="1" dirty="0"/>
            <a:t> </a:t>
          </a:r>
          <a:r>
            <a:rPr lang="en-US" sz="1800" dirty="0"/>
            <a:t>The firm may, at its discretion, make portions of, or extracts available to other relevant parties</a:t>
          </a:r>
          <a:endParaRPr lang="en-IN" sz="1800" dirty="0"/>
        </a:p>
      </dgm:t>
    </dgm:pt>
    <dgm:pt modelId="{9E6E527F-66E6-4437-9136-FF923FD98924}" type="parTrans" cxnId="{9E8CF088-6806-43D1-BDE1-274825FE3616}">
      <dgm:prSet/>
      <dgm:spPr/>
      <dgm:t>
        <a:bodyPr/>
        <a:lstStyle/>
        <a:p>
          <a:endParaRPr lang="en-IN"/>
        </a:p>
      </dgm:t>
    </dgm:pt>
    <dgm:pt modelId="{B42BAA8F-F700-4116-8AFF-E3641C698EB8}" type="sibTrans" cxnId="{9E8CF088-6806-43D1-BDE1-274825FE3616}">
      <dgm:prSet/>
      <dgm:spPr/>
      <dgm:t>
        <a:bodyPr/>
        <a:lstStyle/>
        <a:p>
          <a:endParaRPr lang="en-IN"/>
        </a:p>
      </dgm:t>
    </dgm:pt>
    <dgm:pt modelId="{DB7ECA87-A0D2-45A2-81B5-5062D6306A4F}">
      <dgm:prSet custT="1"/>
      <dgm:spPr/>
      <dgm:t>
        <a:bodyPr/>
        <a:lstStyle/>
        <a:p>
          <a:r>
            <a:rPr lang="en-US" sz="1800" dirty="0"/>
            <a:t>Integrity</a:t>
          </a:r>
          <a:endParaRPr lang="en-IN" sz="1800" dirty="0"/>
        </a:p>
      </dgm:t>
    </dgm:pt>
    <dgm:pt modelId="{561F6F5B-D2BD-4B6A-B43A-7D6088E4E2DB}" type="parTrans" cxnId="{D9CB04B3-C598-46DB-A7D6-A3A4EA2ABF54}">
      <dgm:prSet/>
      <dgm:spPr/>
      <dgm:t>
        <a:bodyPr/>
        <a:lstStyle/>
        <a:p>
          <a:endParaRPr lang="en-IN"/>
        </a:p>
      </dgm:t>
    </dgm:pt>
    <dgm:pt modelId="{891BE077-E64C-4F8C-BCCC-B7EDA2344764}" type="sibTrans" cxnId="{D9CB04B3-C598-46DB-A7D6-A3A4EA2ABF54}">
      <dgm:prSet/>
      <dgm:spPr/>
      <dgm:t>
        <a:bodyPr/>
        <a:lstStyle/>
        <a:p>
          <a:endParaRPr lang="en-IN"/>
        </a:p>
      </dgm:t>
    </dgm:pt>
    <dgm:pt modelId="{87EF2E9F-EA28-4232-A22A-95936825E786}">
      <dgm:prSet custT="1"/>
      <dgm:spPr/>
      <dgm:t>
        <a:bodyPr/>
        <a:lstStyle/>
        <a:p>
          <a:r>
            <a:rPr lang="en-US" sz="1800" dirty="0"/>
            <a:t>Accessibility and</a:t>
          </a:r>
          <a:endParaRPr lang="en-IN" sz="1800" dirty="0"/>
        </a:p>
      </dgm:t>
    </dgm:pt>
    <dgm:pt modelId="{926B6B1A-3B53-4E5A-A4BD-BC3D83FCB93C}" type="parTrans" cxnId="{A21225F4-8D8D-46C5-A357-E9A522135055}">
      <dgm:prSet/>
      <dgm:spPr/>
      <dgm:t>
        <a:bodyPr/>
        <a:lstStyle/>
        <a:p>
          <a:endParaRPr lang="en-IN"/>
        </a:p>
      </dgm:t>
    </dgm:pt>
    <dgm:pt modelId="{A3781A86-1CBA-4019-8269-47C2893ED6AA}" type="sibTrans" cxnId="{A21225F4-8D8D-46C5-A357-E9A522135055}">
      <dgm:prSet/>
      <dgm:spPr/>
      <dgm:t>
        <a:bodyPr/>
        <a:lstStyle/>
        <a:p>
          <a:endParaRPr lang="en-IN"/>
        </a:p>
      </dgm:t>
    </dgm:pt>
    <dgm:pt modelId="{601EFF79-82FE-43FA-B781-4F8CEE856383}">
      <dgm:prSet custT="1"/>
      <dgm:spPr/>
      <dgm:t>
        <a:bodyPr/>
        <a:lstStyle/>
        <a:p>
          <a:r>
            <a:rPr lang="en-US" sz="1800" dirty="0"/>
            <a:t>Retrievability </a:t>
          </a:r>
          <a:endParaRPr lang="en-IN" sz="1800" dirty="0"/>
        </a:p>
      </dgm:t>
    </dgm:pt>
    <dgm:pt modelId="{4900A81E-0208-44AF-8BCE-3333333EDEFC}" type="parTrans" cxnId="{01189E0A-D877-435C-9BDD-32AB0FF16230}">
      <dgm:prSet/>
      <dgm:spPr/>
      <dgm:t>
        <a:bodyPr/>
        <a:lstStyle/>
        <a:p>
          <a:endParaRPr lang="en-IN"/>
        </a:p>
      </dgm:t>
    </dgm:pt>
    <dgm:pt modelId="{84FEA5F1-CBBF-40BC-8717-970AB7ABB896}" type="sibTrans" cxnId="{01189E0A-D877-435C-9BDD-32AB0FF16230}">
      <dgm:prSet/>
      <dgm:spPr/>
      <dgm:t>
        <a:bodyPr/>
        <a:lstStyle/>
        <a:p>
          <a:endParaRPr lang="en-IN"/>
        </a:p>
      </dgm:t>
    </dgm:pt>
    <dgm:pt modelId="{7D7CF289-7866-4990-9354-B18996F99CE9}" type="pres">
      <dgm:prSet presAssocID="{5A1CCB8D-7226-441B-B47A-30A14350C233}" presName="compositeShape" presStyleCnt="0">
        <dgm:presLayoutVars>
          <dgm:dir/>
          <dgm:resizeHandles/>
        </dgm:presLayoutVars>
      </dgm:prSet>
      <dgm:spPr/>
    </dgm:pt>
    <dgm:pt modelId="{23F735EE-8E3B-4BB9-A3BC-76B9EF598392}" type="pres">
      <dgm:prSet presAssocID="{5A1CCB8D-7226-441B-B47A-30A14350C233}" presName="pyramid" presStyleLbl="node1" presStyleIdx="0" presStyleCnt="1"/>
      <dgm:spPr/>
    </dgm:pt>
    <dgm:pt modelId="{31516F12-AAC9-4721-B8B2-DC0DB84CEE14}" type="pres">
      <dgm:prSet presAssocID="{5A1CCB8D-7226-441B-B47A-30A14350C233}" presName="theList" presStyleCnt="0"/>
      <dgm:spPr/>
    </dgm:pt>
    <dgm:pt modelId="{AFCD4BF1-6B6F-447E-B0E8-6E6D76355E12}" type="pres">
      <dgm:prSet presAssocID="{6148EA8B-DFA9-4D95-A73A-D92688C7C34B}" presName="aNode" presStyleLbl="fgAcc1" presStyleIdx="0" presStyleCnt="3" custScaleX="284502" custScaleY="94290">
        <dgm:presLayoutVars>
          <dgm:bulletEnabled val="1"/>
        </dgm:presLayoutVars>
      </dgm:prSet>
      <dgm:spPr/>
    </dgm:pt>
    <dgm:pt modelId="{1CBC76F6-6C47-4224-BCB7-44E9C4705972}" type="pres">
      <dgm:prSet presAssocID="{6148EA8B-DFA9-4D95-A73A-D92688C7C34B}" presName="aSpace" presStyleCnt="0"/>
      <dgm:spPr/>
    </dgm:pt>
    <dgm:pt modelId="{1C1F5004-855E-4213-B133-1067F70AD66C}" type="pres">
      <dgm:prSet presAssocID="{BB47D6E5-C9B5-4EC4-8A0C-919E9E99EB50}" presName="aNode" presStyleLbl="fgAcc1" presStyleIdx="1" presStyleCnt="3" custScaleX="284502" custScaleY="265457">
        <dgm:presLayoutVars>
          <dgm:bulletEnabled val="1"/>
        </dgm:presLayoutVars>
      </dgm:prSet>
      <dgm:spPr/>
    </dgm:pt>
    <dgm:pt modelId="{679EFE7F-E68A-415E-9FB5-12C2959A0473}" type="pres">
      <dgm:prSet presAssocID="{BB47D6E5-C9B5-4EC4-8A0C-919E9E99EB50}" presName="aSpace" presStyleCnt="0"/>
      <dgm:spPr/>
    </dgm:pt>
    <dgm:pt modelId="{CAEB9C07-7D6D-4ED1-A334-81BCCCA2742A}" type="pres">
      <dgm:prSet presAssocID="{EA71C80E-1EBA-42AA-AC7C-F27ED7DD4767}" presName="aNode" presStyleLbl="fgAcc1" presStyleIdx="2" presStyleCnt="3" custScaleX="276538" custScaleY="118550" custLinFactNeighborX="-1913" custLinFactNeighborY="56732">
        <dgm:presLayoutVars>
          <dgm:bulletEnabled val="1"/>
        </dgm:presLayoutVars>
      </dgm:prSet>
      <dgm:spPr/>
    </dgm:pt>
    <dgm:pt modelId="{A1CA31CB-E8A8-4BB6-B61C-3791EB40C6BE}" type="pres">
      <dgm:prSet presAssocID="{EA71C80E-1EBA-42AA-AC7C-F27ED7DD4767}" presName="aSpace" presStyleCnt="0"/>
      <dgm:spPr/>
    </dgm:pt>
  </dgm:ptLst>
  <dgm:cxnLst>
    <dgm:cxn modelId="{B83B4E01-3FA0-4C76-A6CA-501F92F44C13}" srcId="{BB47D6E5-C9B5-4EC4-8A0C-919E9E99EB50}" destId="{7F09234C-4953-4476-A8B2-9EE099548A73}" srcOrd="1" destOrd="0" parTransId="{5D547B1E-FB76-4498-983F-01554DCE4687}" sibTransId="{AD0B2446-1553-4B06-A53B-C4D50A6E019B}"/>
    <dgm:cxn modelId="{01189E0A-D877-435C-9BDD-32AB0FF16230}" srcId="{BB47D6E5-C9B5-4EC4-8A0C-919E9E99EB50}" destId="{601EFF79-82FE-43FA-B781-4F8CEE856383}" srcOrd="4" destOrd="0" parTransId="{4900A81E-0208-44AF-8BCE-3333333EDEFC}" sibTransId="{84FEA5F1-CBBF-40BC-8717-970AB7ABB896}"/>
    <dgm:cxn modelId="{6F365613-629D-488C-807E-1C015E44A468}" type="presOf" srcId="{EA71C80E-1EBA-42AA-AC7C-F27ED7DD4767}" destId="{CAEB9C07-7D6D-4ED1-A334-81BCCCA2742A}" srcOrd="0" destOrd="0" presId="urn:microsoft.com/office/officeart/2005/8/layout/pyramid2"/>
    <dgm:cxn modelId="{8801D914-6282-4F1E-A079-752DFB715516}" type="presOf" srcId="{2AFB41E6-8AB0-42D2-9CE6-AFABA4AF76F7}" destId="{1C1F5004-855E-4213-B133-1067F70AD66C}" srcOrd="0" destOrd="1" presId="urn:microsoft.com/office/officeart/2005/8/layout/pyramid2"/>
    <dgm:cxn modelId="{C4DB2330-DA02-473F-85DE-3349F179C9D6}" type="presOf" srcId="{7F09234C-4953-4476-A8B2-9EE099548A73}" destId="{1C1F5004-855E-4213-B133-1067F70AD66C}" srcOrd="0" destOrd="2" presId="urn:microsoft.com/office/officeart/2005/8/layout/pyramid2"/>
    <dgm:cxn modelId="{2FD69936-F6FD-4336-BBAD-18F88BE203EC}" type="presOf" srcId="{6148EA8B-DFA9-4D95-A73A-D92688C7C34B}" destId="{AFCD4BF1-6B6F-447E-B0E8-6E6D76355E12}" srcOrd="0" destOrd="0" presId="urn:microsoft.com/office/officeart/2005/8/layout/pyramid2"/>
    <dgm:cxn modelId="{DBE71471-68F6-4873-BB11-C6C645E6CD33}" type="presOf" srcId="{5A1CCB8D-7226-441B-B47A-30A14350C233}" destId="{7D7CF289-7866-4990-9354-B18996F99CE9}" srcOrd="0" destOrd="0" presId="urn:microsoft.com/office/officeart/2005/8/layout/pyramid2"/>
    <dgm:cxn modelId="{AB580073-AD75-4E8F-9738-9C9901D595D0}" srcId="{5A1CCB8D-7226-441B-B47A-30A14350C233}" destId="{BB47D6E5-C9B5-4EC4-8A0C-919E9E99EB50}" srcOrd="1" destOrd="0" parTransId="{F6A60C88-3456-49F9-90B8-88E5DDBC5AB5}" sibTransId="{B878D0D0-D0C9-4496-9DA9-0B484506A43A}"/>
    <dgm:cxn modelId="{9E8CF088-6806-43D1-BDE1-274825FE3616}" srcId="{5A1CCB8D-7226-441B-B47A-30A14350C233}" destId="{EA71C80E-1EBA-42AA-AC7C-F27ED7DD4767}" srcOrd="2" destOrd="0" parTransId="{9E6E527F-66E6-4437-9136-FF923FD98924}" sibTransId="{B42BAA8F-F700-4116-8AFF-E3641C698EB8}"/>
    <dgm:cxn modelId="{1DD84895-91D6-428F-AF0D-224257C7FCE2}" srcId="{BB47D6E5-C9B5-4EC4-8A0C-919E9E99EB50}" destId="{2AFB41E6-8AB0-42D2-9CE6-AFABA4AF76F7}" srcOrd="0" destOrd="0" parTransId="{E557C8D4-45BE-452E-9263-F0B4B8232777}" sibTransId="{6AFFC6CB-8B6B-4546-B2E6-280A5BA13C94}"/>
    <dgm:cxn modelId="{D9CB04B3-C598-46DB-A7D6-A3A4EA2ABF54}" srcId="{BB47D6E5-C9B5-4EC4-8A0C-919E9E99EB50}" destId="{DB7ECA87-A0D2-45A2-81B5-5062D6306A4F}" srcOrd="2" destOrd="0" parTransId="{561F6F5B-D2BD-4B6A-B43A-7D6088E4E2DB}" sibTransId="{891BE077-E64C-4F8C-BCCC-B7EDA2344764}"/>
    <dgm:cxn modelId="{78E5D5B4-DA2A-47BA-85EA-EC63D02E1CFE}" type="presOf" srcId="{601EFF79-82FE-43FA-B781-4F8CEE856383}" destId="{1C1F5004-855E-4213-B133-1067F70AD66C}" srcOrd="0" destOrd="5" presId="urn:microsoft.com/office/officeart/2005/8/layout/pyramid2"/>
    <dgm:cxn modelId="{348F61B5-A0C8-4361-AA39-859EFECD901D}" srcId="{5A1CCB8D-7226-441B-B47A-30A14350C233}" destId="{6148EA8B-DFA9-4D95-A73A-D92688C7C34B}" srcOrd="0" destOrd="0" parTransId="{3D181A08-B5AB-4B8D-AEEE-2E0BEA730115}" sibTransId="{9F222C75-8500-4870-AA6E-BECBEB3DDAD8}"/>
    <dgm:cxn modelId="{25E899DC-9D24-49E0-9270-56388B5D7A64}" type="presOf" srcId="{DB7ECA87-A0D2-45A2-81B5-5062D6306A4F}" destId="{1C1F5004-855E-4213-B133-1067F70AD66C}" srcOrd="0" destOrd="3" presId="urn:microsoft.com/office/officeart/2005/8/layout/pyramid2"/>
    <dgm:cxn modelId="{0D7855E9-F436-42AF-8776-2671A65055A1}" type="presOf" srcId="{87EF2E9F-EA28-4232-A22A-95936825E786}" destId="{1C1F5004-855E-4213-B133-1067F70AD66C}" srcOrd="0" destOrd="4" presId="urn:microsoft.com/office/officeart/2005/8/layout/pyramid2"/>
    <dgm:cxn modelId="{A21225F4-8D8D-46C5-A357-E9A522135055}" srcId="{BB47D6E5-C9B5-4EC4-8A0C-919E9E99EB50}" destId="{87EF2E9F-EA28-4232-A22A-95936825E786}" srcOrd="3" destOrd="0" parTransId="{926B6B1A-3B53-4E5A-A4BD-BC3D83FCB93C}" sibTransId="{A3781A86-1CBA-4019-8269-47C2893ED6AA}"/>
    <dgm:cxn modelId="{055415F5-67B0-4C99-8011-59DFE24D2C6C}" type="presOf" srcId="{BB47D6E5-C9B5-4EC4-8A0C-919E9E99EB50}" destId="{1C1F5004-855E-4213-B133-1067F70AD66C}" srcOrd="0" destOrd="0" presId="urn:microsoft.com/office/officeart/2005/8/layout/pyramid2"/>
    <dgm:cxn modelId="{B727D925-CB1F-4234-B29A-35FCA888AE69}" type="presParOf" srcId="{7D7CF289-7866-4990-9354-B18996F99CE9}" destId="{23F735EE-8E3B-4BB9-A3BC-76B9EF598392}" srcOrd="0" destOrd="0" presId="urn:microsoft.com/office/officeart/2005/8/layout/pyramid2"/>
    <dgm:cxn modelId="{8B5DD001-425A-4D53-A91A-EA6126DABB19}" type="presParOf" srcId="{7D7CF289-7866-4990-9354-B18996F99CE9}" destId="{31516F12-AAC9-4721-B8B2-DC0DB84CEE14}" srcOrd="1" destOrd="0" presId="urn:microsoft.com/office/officeart/2005/8/layout/pyramid2"/>
    <dgm:cxn modelId="{0834B9C3-AAA3-47ED-8202-CCE1D7F68AED}" type="presParOf" srcId="{31516F12-AAC9-4721-B8B2-DC0DB84CEE14}" destId="{AFCD4BF1-6B6F-447E-B0E8-6E6D76355E12}" srcOrd="0" destOrd="0" presId="urn:microsoft.com/office/officeart/2005/8/layout/pyramid2"/>
    <dgm:cxn modelId="{256F9E23-C636-4F95-BF98-6551C3328000}" type="presParOf" srcId="{31516F12-AAC9-4721-B8B2-DC0DB84CEE14}" destId="{1CBC76F6-6C47-4224-BCB7-44E9C4705972}" srcOrd="1" destOrd="0" presId="urn:microsoft.com/office/officeart/2005/8/layout/pyramid2"/>
    <dgm:cxn modelId="{58DCA870-C0F8-4FDF-AC8D-C545815843BD}" type="presParOf" srcId="{31516F12-AAC9-4721-B8B2-DC0DB84CEE14}" destId="{1C1F5004-855E-4213-B133-1067F70AD66C}" srcOrd="2" destOrd="0" presId="urn:microsoft.com/office/officeart/2005/8/layout/pyramid2"/>
    <dgm:cxn modelId="{22A19121-EFC7-4839-8DC3-4397BD7F48A5}" type="presParOf" srcId="{31516F12-AAC9-4721-B8B2-DC0DB84CEE14}" destId="{679EFE7F-E68A-415E-9FB5-12C2959A0473}" srcOrd="3" destOrd="0" presId="urn:microsoft.com/office/officeart/2005/8/layout/pyramid2"/>
    <dgm:cxn modelId="{A00F59AE-6220-4ED4-81A4-A7FABF57CD65}" type="presParOf" srcId="{31516F12-AAC9-4721-B8B2-DC0DB84CEE14}" destId="{CAEB9C07-7D6D-4ED1-A334-81BCCCA2742A}" srcOrd="4" destOrd="0" presId="urn:microsoft.com/office/officeart/2005/8/layout/pyramid2"/>
    <dgm:cxn modelId="{026B8F6D-80CB-4D88-B85C-0A08155DA6A3}" type="presParOf" srcId="{31516F12-AAC9-4721-B8B2-DC0DB84CEE14}" destId="{A1CA31CB-E8A8-4BB6-B61C-3791EB40C6B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65E23F-F9AC-4C62-9A2A-E423896DC0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F9CE21E-1559-48D3-99D9-251E73E72615}">
      <dgm:prSet custT="1"/>
      <dgm:spPr/>
      <dgm:t>
        <a:bodyPr/>
        <a:lstStyle/>
        <a:p>
          <a:r>
            <a:rPr lang="en-US" sz="1800" dirty="0"/>
            <a:t>Not documenting its policies and procedures on each element of Quality Control</a:t>
          </a:r>
          <a:endParaRPr lang="en-IN" sz="1800" dirty="0"/>
        </a:p>
      </dgm:t>
    </dgm:pt>
    <dgm:pt modelId="{DB73C3DF-CE23-458B-8878-D36FB90D58C3}" type="parTrans" cxnId="{DB616C44-5DD3-419A-BEAB-A4FDFFE359AD}">
      <dgm:prSet/>
      <dgm:spPr/>
      <dgm:t>
        <a:bodyPr/>
        <a:lstStyle/>
        <a:p>
          <a:endParaRPr lang="en-IN"/>
        </a:p>
      </dgm:t>
    </dgm:pt>
    <dgm:pt modelId="{E846CFBE-9296-4364-A0E1-CEE090AD5895}" type="sibTrans" cxnId="{DB616C44-5DD3-419A-BEAB-A4FDFFE359AD}">
      <dgm:prSet/>
      <dgm:spPr/>
      <dgm:t>
        <a:bodyPr/>
        <a:lstStyle/>
        <a:p>
          <a:endParaRPr lang="en-IN"/>
        </a:p>
      </dgm:t>
    </dgm:pt>
    <dgm:pt modelId="{41CD4874-13E7-4CD1-827D-48719ECE4295}">
      <dgm:prSet custT="1"/>
      <dgm:spPr/>
      <dgm:t>
        <a:bodyPr/>
        <a:lstStyle/>
        <a:p>
          <a:r>
            <a:rPr lang="en-US" sz="1800" dirty="0"/>
            <a:t>Complex accounting matters not evaluated or consulted</a:t>
          </a:r>
          <a:endParaRPr lang="en-IN" sz="1800" dirty="0"/>
        </a:p>
      </dgm:t>
    </dgm:pt>
    <dgm:pt modelId="{1017202D-81FD-4202-B670-77A2057AD356}" type="parTrans" cxnId="{DF52EC9D-DF34-4184-B7EC-8D6910FC10AA}">
      <dgm:prSet/>
      <dgm:spPr/>
      <dgm:t>
        <a:bodyPr/>
        <a:lstStyle/>
        <a:p>
          <a:endParaRPr lang="en-IN"/>
        </a:p>
      </dgm:t>
    </dgm:pt>
    <dgm:pt modelId="{A8B1F7A7-2218-40C4-BFFD-8FF7187F4B86}" type="sibTrans" cxnId="{DF52EC9D-DF34-4184-B7EC-8D6910FC10AA}">
      <dgm:prSet/>
      <dgm:spPr/>
      <dgm:t>
        <a:bodyPr/>
        <a:lstStyle/>
        <a:p>
          <a:endParaRPr lang="en-IN"/>
        </a:p>
      </dgm:t>
    </dgm:pt>
    <dgm:pt modelId="{CE70FEB3-CD0D-40A6-B11B-3638BD4F665A}">
      <dgm:prSet custT="1"/>
      <dgm:spPr/>
      <dgm:t>
        <a:bodyPr/>
        <a:lstStyle/>
        <a:p>
          <a:r>
            <a:rPr lang="en-US" sz="1800" dirty="0"/>
            <a:t>Items requiring mandatory consultation missed</a:t>
          </a:r>
          <a:endParaRPr lang="en-IN" sz="1800" dirty="0"/>
        </a:p>
      </dgm:t>
    </dgm:pt>
    <dgm:pt modelId="{682BE3A8-6B07-4B19-8F82-DE0C9461A0E3}" type="parTrans" cxnId="{DA0BF9EE-466A-4B37-A64F-A55D0FC1C2C5}">
      <dgm:prSet/>
      <dgm:spPr/>
      <dgm:t>
        <a:bodyPr/>
        <a:lstStyle/>
        <a:p>
          <a:endParaRPr lang="en-IN"/>
        </a:p>
      </dgm:t>
    </dgm:pt>
    <dgm:pt modelId="{3C4AA55C-2474-4A0D-8229-6D20D4F7E54B}" type="sibTrans" cxnId="{DA0BF9EE-466A-4B37-A64F-A55D0FC1C2C5}">
      <dgm:prSet/>
      <dgm:spPr/>
      <dgm:t>
        <a:bodyPr/>
        <a:lstStyle/>
        <a:p>
          <a:endParaRPr lang="en-IN"/>
        </a:p>
      </dgm:t>
    </dgm:pt>
    <dgm:pt modelId="{AEE4252F-DD38-4D68-8DAD-270E7EA2030C}">
      <dgm:prSet custT="1"/>
      <dgm:spPr/>
      <dgm:t>
        <a:bodyPr/>
        <a:lstStyle/>
        <a:p>
          <a:r>
            <a:rPr lang="en-US" sz="1800" dirty="0"/>
            <a:t>Engagement letter not executed on a timely basis</a:t>
          </a:r>
          <a:endParaRPr lang="en-IN" sz="1800" dirty="0"/>
        </a:p>
      </dgm:t>
    </dgm:pt>
    <dgm:pt modelId="{5478DE57-6173-4E91-A787-D0EF6FB85283}" type="parTrans" cxnId="{67C1C040-0E22-4B93-9BA7-CB2C7DE74BEC}">
      <dgm:prSet/>
      <dgm:spPr/>
      <dgm:t>
        <a:bodyPr/>
        <a:lstStyle/>
        <a:p>
          <a:endParaRPr lang="en-IN"/>
        </a:p>
      </dgm:t>
    </dgm:pt>
    <dgm:pt modelId="{DFCCED58-E926-4FCC-AE9F-DC90F0E447B1}" type="sibTrans" cxnId="{67C1C040-0E22-4B93-9BA7-CB2C7DE74BEC}">
      <dgm:prSet/>
      <dgm:spPr/>
      <dgm:t>
        <a:bodyPr/>
        <a:lstStyle/>
        <a:p>
          <a:endParaRPr lang="en-IN"/>
        </a:p>
      </dgm:t>
    </dgm:pt>
    <dgm:pt modelId="{24DD00DF-7EA4-4B8F-9EDB-5C82108F07FD}">
      <dgm:prSet custT="1"/>
      <dgm:spPr/>
      <dgm:t>
        <a:bodyPr/>
        <a:lstStyle/>
        <a:p>
          <a:r>
            <a:rPr lang="en-IN" sz="3000" dirty="0"/>
            <a:t>Major Observations – Statutory audit engagements</a:t>
          </a:r>
        </a:p>
      </dgm:t>
    </dgm:pt>
    <dgm:pt modelId="{7138EAA6-BDF7-41E7-9839-F4A7FD985988}" type="sibTrans" cxnId="{1754EA16-D6E2-44F0-B4E6-A13CF315FAE8}">
      <dgm:prSet/>
      <dgm:spPr/>
      <dgm:t>
        <a:bodyPr/>
        <a:lstStyle/>
        <a:p>
          <a:endParaRPr lang="en-IN"/>
        </a:p>
      </dgm:t>
    </dgm:pt>
    <dgm:pt modelId="{645F8A1C-CA24-428B-8BF1-62CC01BA0BFA}" type="parTrans" cxnId="{1754EA16-D6E2-44F0-B4E6-A13CF315FAE8}">
      <dgm:prSet/>
      <dgm:spPr/>
      <dgm:t>
        <a:bodyPr/>
        <a:lstStyle/>
        <a:p>
          <a:endParaRPr lang="en-IN"/>
        </a:p>
      </dgm:t>
    </dgm:pt>
    <dgm:pt modelId="{35E9BECB-A827-45FC-866C-4CB0FA2B8569}">
      <dgm:prSet custT="1"/>
      <dgm:spPr/>
      <dgm:t>
        <a:bodyPr/>
        <a:lstStyle/>
        <a:p>
          <a:r>
            <a:rPr lang="en-IN" sz="1800" dirty="0"/>
            <a:t>Not establishing HR policies or staff competency assessment model</a:t>
          </a:r>
        </a:p>
      </dgm:t>
    </dgm:pt>
    <dgm:pt modelId="{93E27F18-B58B-4E7E-AD85-B2361DF27079}" type="parTrans" cxnId="{173B7AC2-AA6F-4661-879E-26EF4C44272C}">
      <dgm:prSet/>
      <dgm:spPr/>
      <dgm:t>
        <a:bodyPr/>
        <a:lstStyle/>
        <a:p>
          <a:endParaRPr lang="en-US"/>
        </a:p>
      </dgm:t>
    </dgm:pt>
    <dgm:pt modelId="{5D913E10-B458-4C97-9D05-269508A05D2F}" type="sibTrans" cxnId="{173B7AC2-AA6F-4661-879E-26EF4C44272C}">
      <dgm:prSet/>
      <dgm:spPr/>
      <dgm:t>
        <a:bodyPr/>
        <a:lstStyle/>
        <a:p>
          <a:endParaRPr lang="en-US"/>
        </a:p>
      </dgm:t>
    </dgm:pt>
    <dgm:pt modelId="{1AACBAA3-4A94-4190-9AC2-A6848F72A98D}">
      <dgm:prSet custT="1"/>
      <dgm:spPr/>
      <dgm:t>
        <a:bodyPr/>
        <a:lstStyle/>
        <a:p>
          <a:r>
            <a:rPr lang="en-IN" sz="1800" dirty="0"/>
            <a:t>Engagement performance- not maintaining consistency in standards</a:t>
          </a:r>
        </a:p>
      </dgm:t>
    </dgm:pt>
    <dgm:pt modelId="{995D5CA0-6FDD-477C-A3F6-C22269D21E8F}" type="parTrans" cxnId="{E545D75D-B2B5-4253-8898-0C09E144BD46}">
      <dgm:prSet/>
      <dgm:spPr/>
      <dgm:t>
        <a:bodyPr/>
        <a:lstStyle/>
        <a:p>
          <a:endParaRPr lang="en-US"/>
        </a:p>
      </dgm:t>
    </dgm:pt>
    <dgm:pt modelId="{078D854F-C3CC-40EE-9F0B-AA9B9CDDED9F}" type="sibTrans" cxnId="{E545D75D-B2B5-4253-8898-0C09E144BD46}">
      <dgm:prSet/>
      <dgm:spPr/>
      <dgm:t>
        <a:bodyPr/>
        <a:lstStyle/>
        <a:p>
          <a:endParaRPr lang="en-US"/>
        </a:p>
      </dgm:t>
    </dgm:pt>
    <dgm:pt modelId="{5EE337F1-62A8-42DE-B97B-257EED08D9C7}">
      <dgm:prSet custT="1"/>
      <dgm:spPr/>
      <dgm:t>
        <a:bodyPr/>
        <a:lstStyle/>
        <a:p>
          <a:r>
            <a:rPr lang="en-IN" sz="1800" dirty="0"/>
            <a:t>Not establishing quality control review procedures </a:t>
          </a:r>
        </a:p>
      </dgm:t>
    </dgm:pt>
    <dgm:pt modelId="{0D645B06-B6ED-4C9C-9F33-40AE079ACDFB}" type="parTrans" cxnId="{77EC1B8E-EB39-45A5-9CB2-DDECE4763740}">
      <dgm:prSet/>
      <dgm:spPr/>
      <dgm:t>
        <a:bodyPr/>
        <a:lstStyle/>
        <a:p>
          <a:endParaRPr lang="en-US"/>
        </a:p>
      </dgm:t>
    </dgm:pt>
    <dgm:pt modelId="{6707D62C-7B66-48CB-84C0-C7B91927DA45}" type="sibTrans" cxnId="{77EC1B8E-EB39-45A5-9CB2-DDECE4763740}">
      <dgm:prSet/>
      <dgm:spPr/>
      <dgm:t>
        <a:bodyPr/>
        <a:lstStyle/>
        <a:p>
          <a:endParaRPr lang="en-US"/>
        </a:p>
      </dgm:t>
    </dgm:pt>
    <dgm:pt modelId="{8DD25030-1D62-4719-8073-1DCBAD0AEEC8}">
      <dgm:prSet custT="1"/>
      <dgm:spPr/>
      <dgm:t>
        <a:bodyPr/>
        <a:lstStyle/>
        <a:p>
          <a:r>
            <a:rPr lang="en-IN" sz="1800" dirty="0"/>
            <a:t>Not obtaining sufficient evidence for compliance with laws and regulations</a:t>
          </a:r>
        </a:p>
      </dgm:t>
    </dgm:pt>
    <dgm:pt modelId="{C7F76C68-BED9-44B0-BCD1-FE2AEAF8C152}" type="parTrans" cxnId="{A8723839-52E2-4748-9470-5D1C7314F417}">
      <dgm:prSet/>
      <dgm:spPr/>
      <dgm:t>
        <a:bodyPr/>
        <a:lstStyle/>
        <a:p>
          <a:endParaRPr lang="en-US"/>
        </a:p>
      </dgm:t>
    </dgm:pt>
    <dgm:pt modelId="{A0E8E3CD-F518-4EC5-98A6-689C18C0175A}" type="sibTrans" cxnId="{A8723839-52E2-4748-9470-5D1C7314F417}">
      <dgm:prSet/>
      <dgm:spPr/>
      <dgm:t>
        <a:bodyPr/>
        <a:lstStyle/>
        <a:p>
          <a:endParaRPr lang="en-US"/>
        </a:p>
      </dgm:t>
    </dgm:pt>
    <dgm:pt modelId="{E973DB45-3F34-4204-9DC7-1486A7ECE916}" type="pres">
      <dgm:prSet presAssocID="{4565E23F-F9AC-4C62-9A2A-E423896DC0BF}" presName="linear" presStyleCnt="0">
        <dgm:presLayoutVars>
          <dgm:animLvl val="lvl"/>
          <dgm:resizeHandles val="exact"/>
        </dgm:presLayoutVars>
      </dgm:prSet>
      <dgm:spPr/>
    </dgm:pt>
    <dgm:pt modelId="{6DBE3672-92E0-4A36-8F31-E9B3659DDFF4}" type="pres">
      <dgm:prSet presAssocID="{24DD00DF-7EA4-4B8F-9EDB-5C82108F07FD}" presName="parentText" presStyleLbl="node1" presStyleIdx="0" presStyleCnt="1" custFlipVert="0" custScaleX="100000" custScaleY="79465">
        <dgm:presLayoutVars>
          <dgm:chMax val="0"/>
          <dgm:bulletEnabled val="1"/>
        </dgm:presLayoutVars>
      </dgm:prSet>
      <dgm:spPr/>
    </dgm:pt>
    <dgm:pt modelId="{2943A620-FAA9-4B9C-8D37-5A5198C67C2F}" type="pres">
      <dgm:prSet presAssocID="{24DD00DF-7EA4-4B8F-9EDB-5C82108F07FD}" presName="childText" presStyleLbl="revTx" presStyleIdx="0" presStyleCnt="1" custLinFactNeighborX="7303" custLinFactNeighborY="-727">
        <dgm:presLayoutVars>
          <dgm:bulletEnabled val="1"/>
        </dgm:presLayoutVars>
      </dgm:prSet>
      <dgm:spPr/>
    </dgm:pt>
  </dgm:ptLst>
  <dgm:cxnLst>
    <dgm:cxn modelId="{77375D0F-F8DB-4343-A0B6-CA16048CB076}" type="presOf" srcId="{8DD25030-1D62-4719-8073-1DCBAD0AEEC8}" destId="{2943A620-FAA9-4B9C-8D37-5A5198C67C2F}" srcOrd="0" destOrd="4" presId="urn:microsoft.com/office/officeart/2005/8/layout/vList2"/>
    <dgm:cxn modelId="{1754EA16-D6E2-44F0-B4E6-A13CF315FAE8}" srcId="{4565E23F-F9AC-4C62-9A2A-E423896DC0BF}" destId="{24DD00DF-7EA4-4B8F-9EDB-5C82108F07FD}" srcOrd="0" destOrd="0" parTransId="{645F8A1C-CA24-428B-8BF1-62CC01BA0BFA}" sibTransId="{7138EAA6-BDF7-41E7-9839-F4A7FD985988}"/>
    <dgm:cxn modelId="{A60CEE30-1B78-408B-B79F-6F0BA993B853}" type="presOf" srcId="{4565E23F-F9AC-4C62-9A2A-E423896DC0BF}" destId="{E973DB45-3F34-4204-9DC7-1486A7ECE916}" srcOrd="0" destOrd="0" presId="urn:microsoft.com/office/officeart/2005/8/layout/vList2"/>
    <dgm:cxn modelId="{A8723839-52E2-4748-9470-5D1C7314F417}" srcId="{24DD00DF-7EA4-4B8F-9EDB-5C82108F07FD}" destId="{8DD25030-1D62-4719-8073-1DCBAD0AEEC8}" srcOrd="4" destOrd="0" parTransId="{C7F76C68-BED9-44B0-BCD1-FE2AEAF8C152}" sibTransId="{A0E8E3CD-F518-4EC5-98A6-689C18C0175A}"/>
    <dgm:cxn modelId="{1F71463A-C396-403D-B218-6644E83E0FAA}" type="presOf" srcId="{24DD00DF-7EA4-4B8F-9EDB-5C82108F07FD}" destId="{6DBE3672-92E0-4A36-8F31-E9B3659DDFF4}" srcOrd="0" destOrd="0" presId="urn:microsoft.com/office/officeart/2005/8/layout/vList2"/>
    <dgm:cxn modelId="{67C1C040-0E22-4B93-9BA7-CB2C7DE74BEC}" srcId="{24DD00DF-7EA4-4B8F-9EDB-5C82108F07FD}" destId="{AEE4252F-DD38-4D68-8DAD-270E7EA2030C}" srcOrd="7" destOrd="0" parTransId="{5478DE57-6173-4E91-A787-D0EF6FB85283}" sibTransId="{DFCCED58-E926-4FCC-AE9F-DC90F0E447B1}"/>
    <dgm:cxn modelId="{E545D75D-B2B5-4253-8898-0C09E144BD46}" srcId="{24DD00DF-7EA4-4B8F-9EDB-5C82108F07FD}" destId="{1AACBAA3-4A94-4190-9AC2-A6848F72A98D}" srcOrd="2" destOrd="0" parTransId="{995D5CA0-6FDD-477C-A3F6-C22269D21E8F}" sibTransId="{078D854F-C3CC-40EE-9F0B-AA9B9CDDED9F}"/>
    <dgm:cxn modelId="{343A2864-C974-4C67-9516-BCE87EAB6705}" type="presOf" srcId="{CE70FEB3-CD0D-40A6-B11B-3638BD4F665A}" destId="{2943A620-FAA9-4B9C-8D37-5A5198C67C2F}" srcOrd="0" destOrd="6" presId="urn:microsoft.com/office/officeart/2005/8/layout/vList2"/>
    <dgm:cxn modelId="{DB616C44-5DD3-419A-BEAB-A4FDFFE359AD}" srcId="{24DD00DF-7EA4-4B8F-9EDB-5C82108F07FD}" destId="{7F9CE21E-1559-48D3-99D9-251E73E72615}" srcOrd="0" destOrd="0" parTransId="{DB73C3DF-CE23-458B-8878-D36FB90D58C3}" sibTransId="{E846CFBE-9296-4364-A0E1-CEE090AD5895}"/>
    <dgm:cxn modelId="{5742C366-E1FE-49C0-BD39-D3527B3A2E2B}" type="presOf" srcId="{1AACBAA3-4A94-4190-9AC2-A6848F72A98D}" destId="{2943A620-FAA9-4B9C-8D37-5A5198C67C2F}" srcOrd="0" destOrd="2" presId="urn:microsoft.com/office/officeart/2005/8/layout/vList2"/>
    <dgm:cxn modelId="{D299E353-0BDE-4771-BB6F-1E8754EA88B2}" type="presOf" srcId="{35E9BECB-A827-45FC-866C-4CB0FA2B8569}" destId="{2943A620-FAA9-4B9C-8D37-5A5198C67C2F}" srcOrd="0" destOrd="1" presId="urn:microsoft.com/office/officeart/2005/8/layout/vList2"/>
    <dgm:cxn modelId="{E94BB859-1103-46C8-A9B5-BD8AC8AFB5D8}" type="presOf" srcId="{AEE4252F-DD38-4D68-8DAD-270E7EA2030C}" destId="{2943A620-FAA9-4B9C-8D37-5A5198C67C2F}" srcOrd="0" destOrd="7" presId="urn:microsoft.com/office/officeart/2005/8/layout/vList2"/>
    <dgm:cxn modelId="{77EC1B8E-EB39-45A5-9CB2-DDECE4763740}" srcId="{24DD00DF-7EA4-4B8F-9EDB-5C82108F07FD}" destId="{5EE337F1-62A8-42DE-B97B-257EED08D9C7}" srcOrd="3" destOrd="0" parTransId="{0D645B06-B6ED-4C9C-9F33-40AE079ACDFB}" sibTransId="{6707D62C-7B66-48CB-84C0-C7B91927DA45}"/>
    <dgm:cxn modelId="{E6751E98-3DF2-4E81-8D5A-09C934F4CA2C}" type="presOf" srcId="{5EE337F1-62A8-42DE-B97B-257EED08D9C7}" destId="{2943A620-FAA9-4B9C-8D37-5A5198C67C2F}" srcOrd="0" destOrd="3" presId="urn:microsoft.com/office/officeart/2005/8/layout/vList2"/>
    <dgm:cxn modelId="{DF52EC9D-DF34-4184-B7EC-8D6910FC10AA}" srcId="{24DD00DF-7EA4-4B8F-9EDB-5C82108F07FD}" destId="{41CD4874-13E7-4CD1-827D-48719ECE4295}" srcOrd="5" destOrd="0" parTransId="{1017202D-81FD-4202-B670-77A2057AD356}" sibTransId="{A8B1F7A7-2218-40C4-BFFD-8FF7187F4B86}"/>
    <dgm:cxn modelId="{173B7AC2-AA6F-4661-879E-26EF4C44272C}" srcId="{24DD00DF-7EA4-4B8F-9EDB-5C82108F07FD}" destId="{35E9BECB-A827-45FC-866C-4CB0FA2B8569}" srcOrd="1" destOrd="0" parTransId="{93E27F18-B58B-4E7E-AD85-B2361DF27079}" sibTransId="{5D913E10-B458-4C97-9D05-269508A05D2F}"/>
    <dgm:cxn modelId="{C77F00DA-99C8-444B-8DDE-5D88121DD28D}" type="presOf" srcId="{7F9CE21E-1559-48D3-99D9-251E73E72615}" destId="{2943A620-FAA9-4B9C-8D37-5A5198C67C2F}" srcOrd="0" destOrd="0" presId="urn:microsoft.com/office/officeart/2005/8/layout/vList2"/>
    <dgm:cxn modelId="{DA0BF9EE-466A-4B37-A64F-A55D0FC1C2C5}" srcId="{24DD00DF-7EA4-4B8F-9EDB-5C82108F07FD}" destId="{CE70FEB3-CD0D-40A6-B11B-3638BD4F665A}" srcOrd="6" destOrd="0" parTransId="{682BE3A8-6B07-4B19-8F82-DE0C9461A0E3}" sibTransId="{3C4AA55C-2474-4A0D-8229-6D20D4F7E54B}"/>
    <dgm:cxn modelId="{523E6BF0-C6C3-4B3F-99A8-8F1FD8FF3660}" type="presOf" srcId="{41CD4874-13E7-4CD1-827D-48719ECE4295}" destId="{2943A620-FAA9-4B9C-8D37-5A5198C67C2F}" srcOrd="0" destOrd="5" presId="urn:microsoft.com/office/officeart/2005/8/layout/vList2"/>
    <dgm:cxn modelId="{513FBCB6-5323-412A-A84D-8F9444120048}" type="presParOf" srcId="{E973DB45-3F34-4204-9DC7-1486A7ECE916}" destId="{6DBE3672-92E0-4A36-8F31-E9B3659DDFF4}" srcOrd="0" destOrd="0" presId="urn:microsoft.com/office/officeart/2005/8/layout/vList2"/>
    <dgm:cxn modelId="{F8AD43B6-8E41-4AAF-94EE-A5F039C4E90D}" type="presParOf" srcId="{E973DB45-3F34-4204-9DC7-1486A7ECE916}" destId="{2943A620-FAA9-4B9C-8D37-5A5198C67C2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30964C-07CC-4699-AC08-7C6CB7BFBD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4DC430F-0588-4AB8-873A-CA43108BA671}">
      <dgm:prSet/>
      <dgm:spPr/>
      <dgm:t>
        <a:bodyPr/>
        <a:lstStyle/>
        <a:p>
          <a:r>
            <a:rPr lang="en-US" b="1" dirty="0"/>
            <a:t>Tax audit:</a:t>
          </a:r>
          <a:endParaRPr lang="en-IN" dirty="0"/>
        </a:p>
      </dgm:t>
    </dgm:pt>
    <dgm:pt modelId="{CF9107C5-A439-4A76-A4DD-812293DF3B19}" type="parTrans" cxnId="{730174BF-48B8-4833-8A5F-40DCDA59B0ED}">
      <dgm:prSet/>
      <dgm:spPr/>
      <dgm:t>
        <a:bodyPr/>
        <a:lstStyle/>
        <a:p>
          <a:endParaRPr lang="en-IN"/>
        </a:p>
      </dgm:t>
    </dgm:pt>
    <dgm:pt modelId="{836C3CA9-CB4F-477C-8772-5FB51E9709A4}" type="sibTrans" cxnId="{730174BF-48B8-4833-8A5F-40DCDA59B0ED}">
      <dgm:prSet/>
      <dgm:spPr/>
      <dgm:t>
        <a:bodyPr/>
        <a:lstStyle/>
        <a:p>
          <a:endParaRPr lang="en-IN"/>
        </a:p>
      </dgm:t>
    </dgm:pt>
    <dgm:pt modelId="{35B0AE67-4594-4CD8-95A5-6092FC32C060}">
      <dgm:prSet/>
      <dgm:spPr/>
      <dgm:t>
        <a:bodyPr/>
        <a:lstStyle/>
        <a:p>
          <a:r>
            <a:rPr lang="en-IN" dirty="0"/>
            <a:t>Engagement letter</a:t>
          </a:r>
        </a:p>
      </dgm:t>
    </dgm:pt>
    <dgm:pt modelId="{791CB31C-4E6C-4C22-A031-46B0343A53F8}" type="parTrans" cxnId="{EBEDFCEC-2AFA-4C37-9328-5CD8814CB6DC}">
      <dgm:prSet/>
      <dgm:spPr/>
      <dgm:t>
        <a:bodyPr/>
        <a:lstStyle/>
        <a:p>
          <a:endParaRPr lang="en-IN"/>
        </a:p>
      </dgm:t>
    </dgm:pt>
    <dgm:pt modelId="{8EF0E9FB-5DA4-4961-A8D5-23FA3A073980}" type="sibTrans" cxnId="{EBEDFCEC-2AFA-4C37-9328-5CD8814CB6DC}">
      <dgm:prSet/>
      <dgm:spPr/>
      <dgm:t>
        <a:bodyPr/>
        <a:lstStyle/>
        <a:p>
          <a:endParaRPr lang="en-IN"/>
        </a:p>
      </dgm:t>
    </dgm:pt>
    <dgm:pt modelId="{0F00543F-A98B-4D30-B581-6683539FB901}">
      <dgm:prSet/>
      <dgm:spPr/>
      <dgm:t>
        <a:bodyPr/>
        <a:lstStyle/>
        <a:p>
          <a:r>
            <a:rPr lang="en-IN" dirty="0"/>
            <a:t>Independence confirmation</a:t>
          </a:r>
        </a:p>
      </dgm:t>
    </dgm:pt>
    <dgm:pt modelId="{D6C3B1A0-DF1B-4FEB-B96F-A3B3C613C3A8}" type="parTrans" cxnId="{4984759F-FE4A-402D-BB90-F390A5C5FED3}">
      <dgm:prSet/>
      <dgm:spPr/>
      <dgm:t>
        <a:bodyPr/>
        <a:lstStyle/>
        <a:p>
          <a:endParaRPr lang="en-IN"/>
        </a:p>
      </dgm:t>
    </dgm:pt>
    <dgm:pt modelId="{3DAD96B3-9A5C-4051-881E-B7CA1F5985BD}" type="sibTrans" cxnId="{4984759F-FE4A-402D-BB90-F390A5C5FED3}">
      <dgm:prSet/>
      <dgm:spPr/>
      <dgm:t>
        <a:bodyPr/>
        <a:lstStyle/>
        <a:p>
          <a:endParaRPr lang="en-IN"/>
        </a:p>
      </dgm:t>
    </dgm:pt>
    <dgm:pt modelId="{370EE68B-C72A-4CE8-B7BF-AC2BE6B9407F}">
      <dgm:prSet/>
      <dgm:spPr/>
      <dgm:t>
        <a:bodyPr/>
        <a:lstStyle/>
        <a:p>
          <a:r>
            <a:rPr lang="en-IN" dirty="0"/>
            <a:t>Representation letters</a:t>
          </a:r>
        </a:p>
      </dgm:t>
    </dgm:pt>
    <dgm:pt modelId="{449BB6E3-3DB4-46D3-809F-E60947176D1B}" type="parTrans" cxnId="{B37974C8-D04D-44CA-A392-6AB4F1B148FB}">
      <dgm:prSet/>
      <dgm:spPr/>
      <dgm:t>
        <a:bodyPr/>
        <a:lstStyle/>
        <a:p>
          <a:endParaRPr lang="en-IN"/>
        </a:p>
      </dgm:t>
    </dgm:pt>
    <dgm:pt modelId="{C6BB1E6C-442C-402A-9E87-864CAF125D5F}" type="sibTrans" cxnId="{B37974C8-D04D-44CA-A392-6AB4F1B148FB}">
      <dgm:prSet/>
      <dgm:spPr/>
      <dgm:t>
        <a:bodyPr/>
        <a:lstStyle/>
        <a:p>
          <a:endParaRPr lang="en-IN"/>
        </a:p>
      </dgm:t>
    </dgm:pt>
    <dgm:pt modelId="{9A8184AD-FBCD-4628-8564-36EA3479606E}">
      <dgm:prSet/>
      <dgm:spPr/>
      <dgm:t>
        <a:bodyPr/>
        <a:lstStyle/>
        <a:p>
          <a:r>
            <a:rPr lang="en-IN" dirty="0"/>
            <a:t>Form 3CD and annexures</a:t>
          </a:r>
        </a:p>
      </dgm:t>
    </dgm:pt>
    <dgm:pt modelId="{B0F36B87-CCCE-4C93-B8EF-5084310D53E5}" type="parTrans" cxnId="{10B0D48D-E4E6-4DF7-AC88-95BAD9144ABF}">
      <dgm:prSet/>
      <dgm:spPr/>
      <dgm:t>
        <a:bodyPr/>
        <a:lstStyle/>
        <a:p>
          <a:endParaRPr lang="en-IN"/>
        </a:p>
      </dgm:t>
    </dgm:pt>
    <dgm:pt modelId="{E66C0166-C71C-4BA9-A5AC-75C8DEF771F5}" type="sibTrans" cxnId="{10B0D48D-E4E6-4DF7-AC88-95BAD9144ABF}">
      <dgm:prSet/>
      <dgm:spPr/>
      <dgm:t>
        <a:bodyPr/>
        <a:lstStyle/>
        <a:p>
          <a:endParaRPr lang="en-IN"/>
        </a:p>
      </dgm:t>
    </dgm:pt>
    <dgm:pt modelId="{5CBCEE4C-7F1A-44F7-88E7-138375E760CB}">
      <dgm:prSet/>
      <dgm:spPr/>
      <dgm:t>
        <a:bodyPr/>
        <a:lstStyle/>
        <a:p>
          <a:r>
            <a:rPr lang="en-IN" dirty="0"/>
            <a:t>Consultations and conclusions, if any</a:t>
          </a:r>
        </a:p>
      </dgm:t>
    </dgm:pt>
    <dgm:pt modelId="{FCA43AFA-8C3A-4809-98DD-3883F20139DF}" type="parTrans" cxnId="{1E76A7D9-21FB-471A-BCE3-E9E911B90443}">
      <dgm:prSet/>
      <dgm:spPr/>
      <dgm:t>
        <a:bodyPr/>
        <a:lstStyle/>
        <a:p>
          <a:endParaRPr lang="en-IN"/>
        </a:p>
      </dgm:t>
    </dgm:pt>
    <dgm:pt modelId="{000C947D-2274-4712-9992-62499A4CE84B}" type="sibTrans" cxnId="{1E76A7D9-21FB-471A-BCE3-E9E911B90443}">
      <dgm:prSet/>
      <dgm:spPr/>
      <dgm:t>
        <a:bodyPr/>
        <a:lstStyle/>
        <a:p>
          <a:endParaRPr lang="en-IN"/>
        </a:p>
      </dgm:t>
    </dgm:pt>
    <dgm:pt modelId="{83BCE76C-FE1E-4E34-A3C2-B0D23210745F}">
      <dgm:prSet/>
      <dgm:spPr/>
      <dgm:t>
        <a:bodyPr/>
        <a:lstStyle/>
        <a:p>
          <a:r>
            <a:rPr lang="en-IN" dirty="0"/>
            <a:t>Working papers for each clause in form 3CD</a:t>
          </a:r>
        </a:p>
      </dgm:t>
    </dgm:pt>
    <dgm:pt modelId="{34C5E88A-57D6-4869-AE29-44BED88AFE0F}" type="parTrans" cxnId="{88879C17-495A-470F-B36C-2456D2F98FFD}">
      <dgm:prSet/>
      <dgm:spPr/>
      <dgm:t>
        <a:bodyPr/>
        <a:lstStyle/>
        <a:p>
          <a:endParaRPr lang="en-IN"/>
        </a:p>
      </dgm:t>
    </dgm:pt>
    <dgm:pt modelId="{C0A008C4-549A-4EB2-91A2-1BD049860AA3}" type="sibTrans" cxnId="{88879C17-495A-470F-B36C-2456D2F98FFD}">
      <dgm:prSet/>
      <dgm:spPr/>
      <dgm:t>
        <a:bodyPr/>
        <a:lstStyle/>
        <a:p>
          <a:endParaRPr lang="en-IN"/>
        </a:p>
      </dgm:t>
    </dgm:pt>
    <dgm:pt modelId="{9B5FC314-C50C-4A62-A9F4-D5577E469D47}">
      <dgm:prSet/>
      <dgm:spPr/>
      <dgm:t>
        <a:bodyPr/>
        <a:lstStyle/>
        <a:p>
          <a:r>
            <a:rPr lang="en-IN" dirty="0"/>
            <a:t>EQCR review documents</a:t>
          </a:r>
        </a:p>
      </dgm:t>
    </dgm:pt>
    <dgm:pt modelId="{C030AFB0-16F0-4BAB-9AA7-A570871722B0}" type="parTrans" cxnId="{8B262044-5379-4535-B78D-C72CAE03E3FC}">
      <dgm:prSet/>
      <dgm:spPr/>
      <dgm:t>
        <a:bodyPr/>
        <a:lstStyle/>
        <a:p>
          <a:endParaRPr lang="en-IN"/>
        </a:p>
      </dgm:t>
    </dgm:pt>
    <dgm:pt modelId="{66E32E64-6238-4582-BB55-69AE4C71AE5A}" type="sibTrans" cxnId="{8B262044-5379-4535-B78D-C72CAE03E3FC}">
      <dgm:prSet/>
      <dgm:spPr/>
      <dgm:t>
        <a:bodyPr/>
        <a:lstStyle/>
        <a:p>
          <a:endParaRPr lang="en-IN"/>
        </a:p>
      </dgm:t>
    </dgm:pt>
    <dgm:pt modelId="{D1060843-1335-40AD-9B61-495EA37A9CA4}">
      <dgm:prSet/>
      <dgm:spPr/>
      <dgm:t>
        <a:bodyPr/>
        <a:lstStyle/>
        <a:p>
          <a:r>
            <a:rPr lang="en-IN" dirty="0"/>
            <a:t>Audit reports </a:t>
          </a:r>
        </a:p>
      </dgm:t>
    </dgm:pt>
    <dgm:pt modelId="{3913325E-C1C9-4693-9F6C-5AF4D22FDCEA}" type="parTrans" cxnId="{E73E4E6A-2C81-4F50-8890-3F6407EE9412}">
      <dgm:prSet/>
      <dgm:spPr/>
      <dgm:t>
        <a:bodyPr/>
        <a:lstStyle/>
        <a:p>
          <a:endParaRPr lang="en-US"/>
        </a:p>
      </dgm:t>
    </dgm:pt>
    <dgm:pt modelId="{5A6836CA-2197-4BE8-B3F9-5A06A7603F48}" type="sibTrans" cxnId="{E73E4E6A-2C81-4F50-8890-3F6407EE9412}">
      <dgm:prSet/>
      <dgm:spPr/>
      <dgm:t>
        <a:bodyPr/>
        <a:lstStyle/>
        <a:p>
          <a:endParaRPr lang="en-US"/>
        </a:p>
      </dgm:t>
    </dgm:pt>
    <dgm:pt modelId="{BFD8DE1B-47AD-4738-AF8E-98193D00BBDA}" type="pres">
      <dgm:prSet presAssocID="{ED30964C-07CC-4699-AC08-7C6CB7BFBD0D}" presName="linear" presStyleCnt="0">
        <dgm:presLayoutVars>
          <dgm:animLvl val="lvl"/>
          <dgm:resizeHandles val="exact"/>
        </dgm:presLayoutVars>
      </dgm:prSet>
      <dgm:spPr/>
    </dgm:pt>
    <dgm:pt modelId="{39219A67-F836-4784-A7E4-B24888D7AF75}" type="pres">
      <dgm:prSet presAssocID="{94DC430F-0588-4AB8-873A-CA43108BA671}" presName="parentText" presStyleLbl="node1" presStyleIdx="0" presStyleCnt="1">
        <dgm:presLayoutVars>
          <dgm:chMax val="0"/>
          <dgm:bulletEnabled val="1"/>
        </dgm:presLayoutVars>
      </dgm:prSet>
      <dgm:spPr/>
    </dgm:pt>
    <dgm:pt modelId="{FA4579CC-7119-4B23-9FDE-A8BCFFA91982}" type="pres">
      <dgm:prSet presAssocID="{94DC430F-0588-4AB8-873A-CA43108BA671}" presName="childText" presStyleLbl="revTx" presStyleIdx="0" presStyleCnt="1" custScaleY="124514">
        <dgm:presLayoutVars>
          <dgm:bulletEnabled val="1"/>
        </dgm:presLayoutVars>
      </dgm:prSet>
      <dgm:spPr/>
    </dgm:pt>
  </dgm:ptLst>
  <dgm:cxnLst>
    <dgm:cxn modelId="{88879C17-495A-470F-B36C-2456D2F98FFD}" srcId="{94DC430F-0588-4AB8-873A-CA43108BA671}" destId="{83BCE76C-FE1E-4E34-A3C2-B0D23210745F}" srcOrd="5" destOrd="0" parTransId="{34C5E88A-57D6-4869-AE29-44BED88AFE0F}" sibTransId="{C0A008C4-549A-4EB2-91A2-1BD049860AA3}"/>
    <dgm:cxn modelId="{5965DB18-5FBB-4E97-B740-841DA89701AE}" type="presOf" srcId="{5CBCEE4C-7F1A-44F7-88E7-138375E760CB}" destId="{FA4579CC-7119-4B23-9FDE-A8BCFFA91982}" srcOrd="0" destOrd="4" presId="urn:microsoft.com/office/officeart/2005/8/layout/vList2"/>
    <dgm:cxn modelId="{24AFD71B-A463-49C5-AF0A-5EB6C93DBD70}" type="presOf" srcId="{0F00543F-A98B-4D30-B581-6683539FB901}" destId="{FA4579CC-7119-4B23-9FDE-A8BCFFA91982}" srcOrd="0" destOrd="1" presId="urn:microsoft.com/office/officeart/2005/8/layout/vList2"/>
    <dgm:cxn modelId="{8B262044-5379-4535-B78D-C72CAE03E3FC}" srcId="{94DC430F-0588-4AB8-873A-CA43108BA671}" destId="{9B5FC314-C50C-4A62-A9F4-D5577E469D47}" srcOrd="6" destOrd="0" parTransId="{C030AFB0-16F0-4BAB-9AA7-A570871722B0}" sibTransId="{66E32E64-6238-4582-BB55-69AE4C71AE5A}"/>
    <dgm:cxn modelId="{E73E4E6A-2C81-4F50-8890-3F6407EE9412}" srcId="{94DC430F-0588-4AB8-873A-CA43108BA671}" destId="{D1060843-1335-40AD-9B61-495EA37A9CA4}" srcOrd="7" destOrd="0" parTransId="{3913325E-C1C9-4693-9F6C-5AF4D22FDCEA}" sibTransId="{5A6836CA-2197-4BE8-B3F9-5A06A7603F48}"/>
    <dgm:cxn modelId="{79807D70-CA79-4349-B966-DFE783FD0237}" type="presOf" srcId="{9B5FC314-C50C-4A62-A9F4-D5577E469D47}" destId="{FA4579CC-7119-4B23-9FDE-A8BCFFA91982}" srcOrd="0" destOrd="6" presId="urn:microsoft.com/office/officeart/2005/8/layout/vList2"/>
    <dgm:cxn modelId="{AB283278-E008-4C7B-AAE0-4198A0DFA318}" type="presOf" srcId="{94DC430F-0588-4AB8-873A-CA43108BA671}" destId="{39219A67-F836-4784-A7E4-B24888D7AF75}" srcOrd="0" destOrd="0" presId="urn:microsoft.com/office/officeart/2005/8/layout/vList2"/>
    <dgm:cxn modelId="{A9F2B987-0CAF-47DD-88D2-5E67342287D4}" type="presOf" srcId="{83BCE76C-FE1E-4E34-A3C2-B0D23210745F}" destId="{FA4579CC-7119-4B23-9FDE-A8BCFFA91982}" srcOrd="0" destOrd="5" presId="urn:microsoft.com/office/officeart/2005/8/layout/vList2"/>
    <dgm:cxn modelId="{3ECE4D8D-620A-4850-90BA-210084035E57}" type="presOf" srcId="{ED30964C-07CC-4699-AC08-7C6CB7BFBD0D}" destId="{BFD8DE1B-47AD-4738-AF8E-98193D00BBDA}" srcOrd="0" destOrd="0" presId="urn:microsoft.com/office/officeart/2005/8/layout/vList2"/>
    <dgm:cxn modelId="{10B0D48D-E4E6-4DF7-AC88-95BAD9144ABF}" srcId="{94DC430F-0588-4AB8-873A-CA43108BA671}" destId="{9A8184AD-FBCD-4628-8564-36EA3479606E}" srcOrd="3" destOrd="0" parTransId="{B0F36B87-CCCE-4C93-B8EF-5084310D53E5}" sibTransId="{E66C0166-C71C-4BA9-A5AC-75C8DEF771F5}"/>
    <dgm:cxn modelId="{91975491-E097-48DF-A769-0D1F6E5B0359}" type="presOf" srcId="{9A8184AD-FBCD-4628-8564-36EA3479606E}" destId="{FA4579CC-7119-4B23-9FDE-A8BCFFA91982}" srcOrd="0" destOrd="3" presId="urn:microsoft.com/office/officeart/2005/8/layout/vList2"/>
    <dgm:cxn modelId="{4984759F-FE4A-402D-BB90-F390A5C5FED3}" srcId="{94DC430F-0588-4AB8-873A-CA43108BA671}" destId="{0F00543F-A98B-4D30-B581-6683539FB901}" srcOrd="1" destOrd="0" parTransId="{D6C3B1A0-DF1B-4FEB-B96F-A3B3C613C3A8}" sibTransId="{3DAD96B3-9A5C-4051-881E-B7CA1F5985BD}"/>
    <dgm:cxn modelId="{2C8BA19F-71CA-42B5-9F99-4CA40DAEFFE5}" type="presOf" srcId="{35B0AE67-4594-4CD8-95A5-6092FC32C060}" destId="{FA4579CC-7119-4B23-9FDE-A8BCFFA91982}" srcOrd="0" destOrd="0" presId="urn:microsoft.com/office/officeart/2005/8/layout/vList2"/>
    <dgm:cxn modelId="{730174BF-48B8-4833-8A5F-40DCDA59B0ED}" srcId="{ED30964C-07CC-4699-AC08-7C6CB7BFBD0D}" destId="{94DC430F-0588-4AB8-873A-CA43108BA671}" srcOrd="0" destOrd="0" parTransId="{CF9107C5-A439-4A76-A4DD-812293DF3B19}" sibTransId="{836C3CA9-CB4F-477C-8772-5FB51E9709A4}"/>
    <dgm:cxn modelId="{B37974C8-D04D-44CA-A392-6AB4F1B148FB}" srcId="{94DC430F-0588-4AB8-873A-CA43108BA671}" destId="{370EE68B-C72A-4CE8-B7BF-AC2BE6B9407F}" srcOrd="2" destOrd="0" parTransId="{449BB6E3-3DB4-46D3-809F-E60947176D1B}" sibTransId="{C6BB1E6C-442C-402A-9E87-864CAF125D5F}"/>
    <dgm:cxn modelId="{1E76A7D9-21FB-471A-BCE3-E9E911B90443}" srcId="{94DC430F-0588-4AB8-873A-CA43108BA671}" destId="{5CBCEE4C-7F1A-44F7-88E7-138375E760CB}" srcOrd="4" destOrd="0" parTransId="{FCA43AFA-8C3A-4809-98DD-3883F20139DF}" sibTransId="{000C947D-2274-4712-9992-62499A4CE84B}"/>
    <dgm:cxn modelId="{AE501EDB-7DB6-4BD4-A477-95EE5DC12B94}" type="presOf" srcId="{D1060843-1335-40AD-9B61-495EA37A9CA4}" destId="{FA4579CC-7119-4B23-9FDE-A8BCFFA91982}" srcOrd="0" destOrd="7" presId="urn:microsoft.com/office/officeart/2005/8/layout/vList2"/>
    <dgm:cxn modelId="{D54A50EA-BB17-41AE-9F63-FFE0C7EDDF33}" type="presOf" srcId="{370EE68B-C72A-4CE8-B7BF-AC2BE6B9407F}" destId="{FA4579CC-7119-4B23-9FDE-A8BCFFA91982}" srcOrd="0" destOrd="2" presId="urn:microsoft.com/office/officeart/2005/8/layout/vList2"/>
    <dgm:cxn modelId="{EBEDFCEC-2AFA-4C37-9328-5CD8814CB6DC}" srcId="{94DC430F-0588-4AB8-873A-CA43108BA671}" destId="{35B0AE67-4594-4CD8-95A5-6092FC32C060}" srcOrd="0" destOrd="0" parTransId="{791CB31C-4E6C-4C22-A031-46B0343A53F8}" sibTransId="{8EF0E9FB-5DA4-4961-A8D5-23FA3A073980}"/>
    <dgm:cxn modelId="{61A17F87-EC96-4973-874E-2B20E044F202}" type="presParOf" srcId="{BFD8DE1B-47AD-4738-AF8E-98193D00BBDA}" destId="{39219A67-F836-4784-A7E4-B24888D7AF75}" srcOrd="0" destOrd="0" presId="urn:microsoft.com/office/officeart/2005/8/layout/vList2"/>
    <dgm:cxn modelId="{BD92BBF0-E2C4-4443-9F53-F6342AC48304}" type="presParOf" srcId="{BFD8DE1B-47AD-4738-AF8E-98193D00BBDA}" destId="{FA4579CC-7119-4B23-9FDE-A8BCFFA9198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4A70DA-8372-4698-9664-6445DAD89F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C9632D5-97AF-4C48-9951-B25032A6EC2F}">
      <dgm:prSet/>
      <dgm:spPr/>
      <dgm:t>
        <a:bodyPr/>
        <a:lstStyle/>
        <a:p>
          <a:r>
            <a:rPr lang="en-US" b="1" dirty="0"/>
            <a:t>Audit of financial statements:</a:t>
          </a:r>
          <a:endParaRPr lang="en-IN" dirty="0"/>
        </a:p>
      </dgm:t>
    </dgm:pt>
    <dgm:pt modelId="{26B0BE6C-214F-4A38-B8BF-A7ADB6FA9D4B}" type="parTrans" cxnId="{823FA3C0-7F8A-46AD-B771-AD0A5D770306}">
      <dgm:prSet/>
      <dgm:spPr/>
      <dgm:t>
        <a:bodyPr/>
        <a:lstStyle/>
        <a:p>
          <a:endParaRPr lang="en-IN"/>
        </a:p>
      </dgm:t>
    </dgm:pt>
    <dgm:pt modelId="{21FB2C5E-017C-45D2-B60A-42A65C0AB701}" type="sibTrans" cxnId="{823FA3C0-7F8A-46AD-B771-AD0A5D770306}">
      <dgm:prSet/>
      <dgm:spPr/>
      <dgm:t>
        <a:bodyPr/>
        <a:lstStyle/>
        <a:p>
          <a:endParaRPr lang="en-IN"/>
        </a:p>
      </dgm:t>
    </dgm:pt>
    <dgm:pt modelId="{3F9AD91B-55A8-4876-875C-9E1B18CF60C2}">
      <dgm:prSet/>
      <dgm:spPr/>
      <dgm:t>
        <a:bodyPr/>
        <a:lstStyle/>
        <a:p>
          <a:r>
            <a:rPr lang="en-IN" dirty="0"/>
            <a:t>Engagement letter</a:t>
          </a:r>
        </a:p>
      </dgm:t>
    </dgm:pt>
    <dgm:pt modelId="{F638F8DB-C4FE-4DCE-ACB4-7035A74DCB47}" type="parTrans" cxnId="{8C913045-3724-44C1-8220-D2CB849C285D}">
      <dgm:prSet/>
      <dgm:spPr/>
      <dgm:t>
        <a:bodyPr/>
        <a:lstStyle/>
        <a:p>
          <a:endParaRPr lang="en-IN"/>
        </a:p>
      </dgm:t>
    </dgm:pt>
    <dgm:pt modelId="{002E3823-587C-4731-94FD-519CECE38D4E}" type="sibTrans" cxnId="{8C913045-3724-44C1-8220-D2CB849C285D}">
      <dgm:prSet/>
      <dgm:spPr/>
      <dgm:t>
        <a:bodyPr/>
        <a:lstStyle/>
        <a:p>
          <a:endParaRPr lang="en-IN"/>
        </a:p>
      </dgm:t>
    </dgm:pt>
    <dgm:pt modelId="{CE270DA7-A424-4DE4-82BC-141CA61B2292}">
      <dgm:prSet/>
      <dgm:spPr/>
      <dgm:t>
        <a:bodyPr/>
        <a:lstStyle/>
        <a:p>
          <a:r>
            <a:rPr lang="en-IN" dirty="0"/>
            <a:t>Independence confirmations</a:t>
          </a:r>
        </a:p>
      </dgm:t>
    </dgm:pt>
    <dgm:pt modelId="{76DBAFA3-5273-4B0C-952A-0F4E23AAC5A6}" type="parTrans" cxnId="{ABA6DF0F-AA59-4FC9-B093-93C81B9B2AEE}">
      <dgm:prSet/>
      <dgm:spPr/>
      <dgm:t>
        <a:bodyPr/>
        <a:lstStyle/>
        <a:p>
          <a:endParaRPr lang="en-IN"/>
        </a:p>
      </dgm:t>
    </dgm:pt>
    <dgm:pt modelId="{B6BE25C0-74F4-43B6-B1D2-FFBFCDA0287E}" type="sibTrans" cxnId="{ABA6DF0F-AA59-4FC9-B093-93C81B9B2AEE}">
      <dgm:prSet/>
      <dgm:spPr/>
      <dgm:t>
        <a:bodyPr/>
        <a:lstStyle/>
        <a:p>
          <a:endParaRPr lang="en-IN"/>
        </a:p>
      </dgm:t>
    </dgm:pt>
    <dgm:pt modelId="{C8CDA882-AC04-4172-AAD0-28F13D36A376}">
      <dgm:prSet/>
      <dgm:spPr/>
      <dgm:t>
        <a:bodyPr/>
        <a:lstStyle/>
        <a:p>
          <a:r>
            <a:rPr lang="en-IN" dirty="0"/>
            <a:t>Planning documents</a:t>
          </a:r>
        </a:p>
      </dgm:t>
    </dgm:pt>
    <dgm:pt modelId="{93A7E6C1-FBFC-45CD-9EC1-7677F7F374AB}" type="parTrans" cxnId="{7C2875AC-882C-438E-B07C-89F417E4325A}">
      <dgm:prSet/>
      <dgm:spPr/>
      <dgm:t>
        <a:bodyPr/>
        <a:lstStyle/>
        <a:p>
          <a:endParaRPr lang="en-IN"/>
        </a:p>
      </dgm:t>
    </dgm:pt>
    <dgm:pt modelId="{87DC5C69-476D-4D62-B9AD-DB0F639458D9}" type="sibTrans" cxnId="{7C2875AC-882C-438E-B07C-89F417E4325A}">
      <dgm:prSet/>
      <dgm:spPr/>
      <dgm:t>
        <a:bodyPr/>
        <a:lstStyle/>
        <a:p>
          <a:endParaRPr lang="en-IN"/>
        </a:p>
      </dgm:t>
    </dgm:pt>
    <dgm:pt modelId="{FB4963CE-8364-4E2A-8DB0-AE0CFABB2937}">
      <dgm:prSet/>
      <dgm:spPr/>
      <dgm:t>
        <a:bodyPr/>
        <a:lstStyle/>
        <a:p>
          <a:r>
            <a:rPr lang="en-IN" dirty="0"/>
            <a:t>Risks identified and responses to risks</a:t>
          </a:r>
        </a:p>
      </dgm:t>
    </dgm:pt>
    <dgm:pt modelId="{C699B3D7-D2C9-40C8-AC28-0784CC0552CB}" type="parTrans" cxnId="{5B5A123B-ED88-4F53-9FF7-077D31CAE2E5}">
      <dgm:prSet/>
      <dgm:spPr/>
      <dgm:t>
        <a:bodyPr/>
        <a:lstStyle/>
        <a:p>
          <a:endParaRPr lang="en-IN"/>
        </a:p>
      </dgm:t>
    </dgm:pt>
    <dgm:pt modelId="{C1B27B00-0970-4400-86B7-399A77002BAC}" type="sibTrans" cxnId="{5B5A123B-ED88-4F53-9FF7-077D31CAE2E5}">
      <dgm:prSet/>
      <dgm:spPr/>
      <dgm:t>
        <a:bodyPr/>
        <a:lstStyle/>
        <a:p>
          <a:endParaRPr lang="en-IN"/>
        </a:p>
      </dgm:t>
    </dgm:pt>
    <dgm:pt modelId="{50EFE599-9F6C-4DB6-B7B5-DDA0EFBAADD8}">
      <dgm:prSet/>
      <dgm:spPr/>
      <dgm:t>
        <a:bodyPr/>
        <a:lstStyle/>
        <a:p>
          <a:r>
            <a:rPr lang="en-IN" dirty="0"/>
            <a:t>Working papers for each FSLI</a:t>
          </a:r>
        </a:p>
      </dgm:t>
    </dgm:pt>
    <dgm:pt modelId="{F9F83AAD-3A3C-4FA4-8A65-B1C906DF082E}" type="parTrans" cxnId="{3201F678-9E58-402A-883C-DB5A628BA6C4}">
      <dgm:prSet/>
      <dgm:spPr/>
      <dgm:t>
        <a:bodyPr/>
        <a:lstStyle/>
        <a:p>
          <a:endParaRPr lang="en-IN"/>
        </a:p>
      </dgm:t>
    </dgm:pt>
    <dgm:pt modelId="{ECEB812E-0DB7-48B8-B6B0-4E6C6C266104}" type="sibTrans" cxnId="{3201F678-9E58-402A-883C-DB5A628BA6C4}">
      <dgm:prSet/>
      <dgm:spPr/>
      <dgm:t>
        <a:bodyPr/>
        <a:lstStyle/>
        <a:p>
          <a:endParaRPr lang="en-IN"/>
        </a:p>
      </dgm:t>
    </dgm:pt>
    <dgm:pt modelId="{366ACE78-C5AA-44BA-9BBF-BA01F475C695}">
      <dgm:prSet/>
      <dgm:spPr/>
      <dgm:t>
        <a:bodyPr/>
        <a:lstStyle/>
        <a:p>
          <a:r>
            <a:rPr lang="en-IN" dirty="0"/>
            <a:t>Consultations and conclusions, if any</a:t>
          </a:r>
        </a:p>
      </dgm:t>
    </dgm:pt>
    <dgm:pt modelId="{7CE6732C-A7A7-4031-AB4E-D7EEFEBC4BB2}" type="parTrans" cxnId="{9727C492-73B7-49F8-9B48-B77169C8CE3F}">
      <dgm:prSet/>
      <dgm:spPr/>
      <dgm:t>
        <a:bodyPr/>
        <a:lstStyle/>
        <a:p>
          <a:endParaRPr lang="en-IN"/>
        </a:p>
      </dgm:t>
    </dgm:pt>
    <dgm:pt modelId="{7E2AAE6B-3126-4C2E-9629-C15C0D4441EB}" type="sibTrans" cxnId="{9727C492-73B7-49F8-9B48-B77169C8CE3F}">
      <dgm:prSet/>
      <dgm:spPr/>
      <dgm:t>
        <a:bodyPr/>
        <a:lstStyle/>
        <a:p>
          <a:endParaRPr lang="en-IN"/>
        </a:p>
      </dgm:t>
    </dgm:pt>
    <dgm:pt modelId="{812CFAB0-4D4F-4EFE-9186-7B4475E78472}">
      <dgm:prSet/>
      <dgm:spPr/>
      <dgm:t>
        <a:bodyPr/>
        <a:lstStyle/>
        <a:p>
          <a:r>
            <a:rPr lang="en-IN" dirty="0"/>
            <a:t>Group audit documents</a:t>
          </a:r>
        </a:p>
      </dgm:t>
    </dgm:pt>
    <dgm:pt modelId="{7C648926-AC7B-4F05-AD0E-C9751F9810D0}" type="parTrans" cxnId="{020DE7D8-D8CE-4205-9E70-B0AE1D51C8C4}">
      <dgm:prSet/>
      <dgm:spPr/>
      <dgm:t>
        <a:bodyPr/>
        <a:lstStyle/>
        <a:p>
          <a:endParaRPr lang="en-IN"/>
        </a:p>
      </dgm:t>
    </dgm:pt>
    <dgm:pt modelId="{A2F199A7-E2BD-4AD5-BC5C-DC11D88582A7}" type="sibTrans" cxnId="{020DE7D8-D8CE-4205-9E70-B0AE1D51C8C4}">
      <dgm:prSet/>
      <dgm:spPr/>
      <dgm:t>
        <a:bodyPr/>
        <a:lstStyle/>
        <a:p>
          <a:endParaRPr lang="en-IN"/>
        </a:p>
      </dgm:t>
    </dgm:pt>
    <dgm:pt modelId="{58C77741-4FB2-431A-982F-90C5C81F2F25}">
      <dgm:prSet/>
      <dgm:spPr/>
      <dgm:t>
        <a:bodyPr/>
        <a:lstStyle/>
        <a:p>
          <a:r>
            <a:rPr lang="en-IN" dirty="0"/>
            <a:t>EQCR review documents, if applicable</a:t>
          </a:r>
        </a:p>
      </dgm:t>
    </dgm:pt>
    <dgm:pt modelId="{E2135B53-C75F-4F74-B839-7BEC9DBCE6A7}" type="parTrans" cxnId="{3999ADAE-E8AB-4A0F-858C-8ACEACFA8DD7}">
      <dgm:prSet/>
      <dgm:spPr/>
      <dgm:t>
        <a:bodyPr/>
        <a:lstStyle/>
        <a:p>
          <a:endParaRPr lang="en-IN"/>
        </a:p>
      </dgm:t>
    </dgm:pt>
    <dgm:pt modelId="{073AAB0D-FB6E-4155-9CCD-CF96471C2CC7}" type="sibTrans" cxnId="{3999ADAE-E8AB-4A0F-858C-8ACEACFA8DD7}">
      <dgm:prSet/>
      <dgm:spPr/>
      <dgm:t>
        <a:bodyPr/>
        <a:lstStyle/>
        <a:p>
          <a:endParaRPr lang="en-IN"/>
        </a:p>
      </dgm:t>
    </dgm:pt>
    <dgm:pt modelId="{E991CFC5-F3E8-40D9-8F26-99F60F3708BD}">
      <dgm:prSet/>
      <dgm:spPr/>
      <dgm:t>
        <a:bodyPr/>
        <a:lstStyle/>
        <a:p>
          <a:r>
            <a:rPr lang="en-IN" dirty="0"/>
            <a:t>Financial statements</a:t>
          </a:r>
        </a:p>
      </dgm:t>
    </dgm:pt>
    <dgm:pt modelId="{D9B3905D-2C67-4EFE-9D92-2D33B2EE837D}" type="parTrans" cxnId="{CF43C68E-0901-40F0-9034-B7F7FC2B15C4}">
      <dgm:prSet/>
      <dgm:spPr/>
      <dgm:t>
        <a:bodyPr/>
        <a:lstStyle/>
        <a:p>
          <a:endParaRPr lang="en-IN"/>
        </a:p>
      </dgm:t>
    </dgm:pt>
    <dgm:pt modelId="{2D4A251D-5874-4225-9837-5B88CB73FF23}" type="sibTrans" cxnId="{CF43C68E-0901-40F0-9034-B7F7FC2B15C4}">
      <dgm:prSet/>
      <dgm:spPr/>
      <dgm:t>
        <a:bodyPr/>
        <a:lstStyle/>
        <a:p>
          <a:endParaRPr lang="en-IN"/>
        </a:p>
      </dgm:t>
    </dgm:pt>
    <dgm:pt modelId="{C5C5D3AD-66CA-4C57-AADC-F39A3ABC3B29}">
      <dgm:prSet/>
      <dgm:spPr/>
      <dgm:t>
        <a:bodyPr/>
        <a:lstStyle/>
        <a:p>
          <a:r>
            <a:rPr lang="en-IN" dirty="0"/>
            <a:t>Corrected and uncorrected misstatements</a:t>
          </a:r>
        </a:p>
      </dgm:t>
    </dgm:pt>
    <dgm:pt modelId="{206A2981-8385-43D9-A47A-45091627086F}" type="parTrans" cxnId="{C907935A-1686-44E5-8721-914E8CB88690}">
      <dgm:prSet/>
      <dgm:spPr/>
      <dgm:t>
        <a:bodyPr/>
        <a:lstStyle/>
        <a:p>
          <a:endParaRPr lang="en-IN"/>
        </a:p>
      </dgm:t>
    </dgm:pt>
    <dgm:pt modelId="{385D31E5-42EA-43A0-AD01-36BEAA036001}" type="sibTrans" cxnId="{C907935A-1686-44E5-8721-914E8CB88690}">
      <dgm:prSet/>
      <dgm:spPr/>
      <dgm:t>
        <a:bodyPr/>
        <a:lstStyle/>
        <a:p>
          <a:endParaRPr lang="en-IN"/>
        </a:p>
      </dgm:t>
    </dgm:pt>
    <dgm:pt modelId="{8AF10643-5359-4E33-BC63-A36EFD1A6F94}">
      <dgm:prSet/>
      <dgm:spPr/>
      <dgm:t>
        <a:bodyPr/>
        <a:lstStyle/>
        <a:p>
          <a:r>
            <a:rPr lang="en-IN" dirty="0"/>
            <a:t>Communication with management and TCWG</a:t>
          </a:r>
        </a:p>
      </dgm:t>
    </dgm:pt>
    <dgm:pt modelId="{7AB9494C-0208-489D-A85C-656620936D54}" type="parTrans" cxnId="{8513ED7D-0D14-4978-A6DC-DF97B6D700DA}">
      <dgm:prSet/>
      <dgm:spPr/>
      <dgm:t>
        <a:bodyPr/>
        <a:lstStyle/>
        <a:p>
          <a:endParaRPr lang="en-IN"/>
        </a:p>
      </dgm:t>
    </dgm:pt>
    <dgm:pt modelId="{8678DE7C-5001-4482-9212-55D2BE61EA27}" type="sibTrans" cxnId="{8513ED7D-0D14-4978-A6DC-DF97B6D700DA}">
      <dgm:prSet/>
      <dgm:spPr/>
      <dgm:t>
        <a:bodyPr/>
        <a:lstStyle/>
        <a:p>
          <a:endParaRPr lang="en-IN"/>
        </a:p>
      </dgm:t>
    </dgm:pt>
    <dgm:pt modelId="{DE52D055-B202-4E66-97C1-90F091907CD3}">
      <dgm:prSet/>
      <dgm:spPr/>
      <dgm:t>
        <a:bodyPr/>
        <a:lstStyle/>
        <a:p>
          <a:r>
            <a:rPr lang="en-IN" dirty="0"/>
            <a:t>Representation letters</a:t>
          </a:r>
        </a:p>
      </dgm:t>
    </dgm:pt>
    <dgm:pt modelId="{F70059FC-7A4F-43AB-9C79-8CDAA3E9942C}" type="parTrans" cxnId="{2F32DE7B-7F96-4545-966D-08AE3D013A51}">
      <dgm:prSet/>
      <dgm:spPr/>
      <dgm:t>
        <a:bodyPr/>
        <a:lstStyle/>
        <a:p>
          <a:endParaRPr lang="en-IN"/>
        </a:p>
      </dgm:t>
    </dgm:pt>
    <dgm:pt modelId="{20485381-027A-47EE-875E-C089CC363427}" type="sibTrans" cxnId="{2F32DE7B-7F96-4545-966D-08AE3D013A51}">
      <dgm:prSet/>
      <dgm:spPr/>
      <dgm:t>
        <a:bodyPr/>
        <a:lstStyle/>
        <a:p>
          <a:endParaRPr lang="en-IN"/>
        </a:p>
      </dgm:t>
    </dgm:pt>
    <dgm:pt modelId="{8A971B74-449B-4F63-8E35-E3B13EBD4FE3}">
      <dgm:prSet/>
      <dgm:spPr/>
      <dgm:t>
        <a:bodyPr/>
        <a:lstStyle/>
        <a:p>
          <a:r>
            <a:rPr lang="en-IN" dirty="0"/>
            <a:t>Audit reports </a:t>
          </a:r>
        </a:p>
      </dgm:t>
    </dgm:pt>
    <dgm:pt modelId="{F117ECCF-FF03-4323-9135-52387DA61711}" type="parTrans" cxnId="{BAA98CAC-0255-4CF5-9B38-B8BE7015C432}">
      <dgm:prSet/>
      <dgm:spPr/>
      <dgm:t>
        <a:bodyPr/>
        <a:lstStyle/>
        <a:p>
          <a:endParaRPr lang="en-IN"/>
        </a:p>
      </dgm:t>
    </dgm:pt>
    <dgm:pt modelId="{3F8AD183-650C-4B2E-8783-C1AEBDDA330D}" type="sibTrans" cxnId="{BAA98CAC-0255-4CF5-9B38-B8BE7015C432}">
      <dgm:prSet/>
      <dgm:spPr/>
      <dgm:t>
        <a:bodyPr/>
        <a:lstStyle/>
        <a:p>
          <a:endParaRPr lang="en-IN"/>
        </a:p>
      </dgm:t>
    </dgm:pt>
    <dgm:pt modelId="{47C64625-CC94-44BE-8170-859D5E1BF1A5}" type="pres">
      <dgm:prSet presAssocID="{C04A70DA-8372-4698-9664-6445DAD89F90}" presName="linear" presStyleCnt="0">
        <dgm:presLayoutVars>
          <dgm:animLvl val="lvl"/>
          <dgm:resizeHandles val="exact"/>
        </dgm:presLayoutVars>
      </dgm:prSet>
      <dgm:spPr/>
    </dgm:pt>
    <dgm:pt modelId="{B23A8B4F-63CA-44BD-92E7-1BAD395B4E7B}" type="pres">
      <dgm:prSet presAssocID="{BC9632D5-97AF-4C48-9951-B25032A6EC2F}" presName="parentText" presStyleLbl="node1" presStyleIdx="0" presStyleCnt="1">
        <dgm:presLayoutVars>
          <dgm:chMax val="0"/>
          <dgm:bulletEnabled val="1"/>
        </dgm:presLayoutVars>
      </dgm:prSet>
      <dgm:spPr/>
    </dgm:pt>
    <dgm:pt modelId="{B7221B7D-380D-4A60-9944-335FFE6D23FB}" type="pres">
      <dgm:prSet presAssocID="{BC9632D5-97AF-4C48-9951-B25032A6EC2F}" presName="childText" presStyleLbl="revTx" presStyleIdx="0" presStyleCnt="1">
        <dgm:presLayoutVars>
          <dgm:bulletEnabled val="1"/>
        </dgm:presLayoutVars>
      </dgm:prSet>
      <dgm:spPr/>
    </dgm:pt>
  </dgm:ptLst>
  <dgm:cxnLst>
    <dgm:cxn modelId="{5BD00C00-AE3E-4288-BA06-B478A9AF1713}" type="presOf" srcId="{8AF10643-5359-4E33-BC63-A36EFD1A6F94}" destId="{B7221B7D-380D-4A60-9944-335FFE6D23FB}" srcOrd="0" destOrd="10" presId="urn:microsoft.com/office/officeart/2005/8/layout/vList2"/>
    <dgm:cxn modelId="{A4EC220A-1BB5-43F1-883C-2C11F65E8F38}" type="presOf" srcId="{3F9AD91B-55A8-4876-875C-9E1B18CF60C2}" destId="{B7221B7D-380D-4A60-9944-335FFE6D23FB}" srcOrd="0" destOrd="0" presId="urn:microsoft.com/office/officeart/2005/8/layout/vList2"/>
    <dgm:cxn modelId="{ABA6DF0F-AA59-4FC9-B093-93C81B9B2AEE}" srcId="{BC9632D5-97AF-4C48-9951-B25032A6EC2F}" destId="{CE270DA7-A424-4DE4-82BC-141CA61B2292}" srcOrd="1" destOrd="0" parTransId="{76DBAFA3-5273-4B0C-952A-0F4E23AAC5A6}" sibTransId="{B6BE25C0-74F4-43B6-B1D2-FFBFCDA0287E}"/>
    <dgm:cxn modelId="{89B65435-9176-4B3D-858D-66C795137C4B}" type="presOf" srcId="{50EFE599-9F6C-4DB6-B7B5-DDA0EFBAADD8}" destId="{B7221B7D-380D-4A60-9944-335FFE6D23FB}" srcOrd="0" destOrd="4" presId="urn:microsoft.com/office/officeart/2005/8/layout/vList2"/>
    <dgm:cxn modelId="{5B5A123B-ED88-4F53-9FF7-077D31CAE2E5}" srcId="{BC9632D5-97AF-4C48-9951-B25032A6EC2F}" destId="{FB4963CE-8364-4E2A-8DB0-AE0CFABB2937}" srcOrd="3" destOrd="0" parTransId="{C699B3D7-D2C9-40C8-AC28-0784CC0552CB}" sibTransId="{C1B27B00-0970-4400-86B7-399A77002BAC}"/>
    <dgm:cxn modelId="{5FA61163-C821-4CDE-9E0C-CC75A91BFE08}" type="presOf" srcId="{C8CDA882-AC04-4172-AAD0-28F13D36A376}" destId="{B7221B7D-380D-4A60-9944-335FFE6D23FB}" srcOrd="0" destOrd="2" presId="urn:microsoft.com/office/officeart/2005/8/layout/vList2"/>
    <dgm:cxn modelId="{F1A7BF43-4E72-4224-9A61-D2E8EB8A46BC}" type="presOf" srcId="{FB4963CE-8364-4E2A-8DB0-AE0CFABB2937}" destId="{B7221B7D-380D-4A60-9944-335FFE6D23FB}" srcOrd="0" destOrd="3" presId="urn:microsoft.com/office/officeart/2005/8/layout/vList2"/>
    <dgm:cxn modelId="{8C913045-3724-44C1-8220-D2CB849C285D}" srcId="{BC9632D5-97AF-4C48-9951-B25032A6EC2F}" destId="{3F9AD91B-55A8-4876-875C-9E1B18CF60C2}" srcOrd="0" destOrd="0" parTransId="{F638F8DB-C4FE-4DCE-ACB4-7035A74DCB47}" sibTransId="{002E3823-587C-4731-94FD-519CECE38D4E}"/>
    <dgm:cxn modelId="{E9AD4B4C-47A8-48EA-87DF-172283F5A9CB}" type="presOf" srcId="{E991CFC5-F3E8-40D9-8F26-99F60F3708BD}" destId="{B7221B7D-380D-4A60-9944-335FFE6D23FB}" srcOrd="0" destOrd="8" presId="urn:microsoft.com/office/officeart/2005/8/layout/vList2"/>
    <dgm:cxn modelId="{FE34F972-E3CB-4624-A194-57EC6B8B4A41}" type="presOf" srcId="{8A971B74-449B-4F63-8E35-E3B13EBD4FE3}" destId="{B7221B7D-380D-4A60-9944-335FFE6D23FB}" srcOrd="0" destOrd="12" presId="urn:microsoft.com/office/officeart/2005/8/layout/vList2"/>
    <dgm:cxn modelId="{3201F678-9E58-402A-883C-DB5A628BA6C4}" srcId="{BC9632D5-97AF-4C48-9951-B25032A6EC2F}" destId="{50EFE599-9F6C-4DB6-B7B5-DDA0EFBAADD8}" srcOrd="4" destOrd="0" parTransId="{F9F83AAD-3A3C-4FA4-8A65-B1C906DF082E}" sibTransId="{ECEB812E-0DB7-48B8-B6B0-4E6C6C266104}"/>
    <dgm:cxn modelId="{C907935A-1686-44E5-8721-914E8CB88690}" srcId="{BC9632D5-97AF-4C48-9951-B25032A6EC2F}" destId="{C5C5D3AD-66CA-4C57-AADC-F39A3ABC3B29}" srcOrd="9" destOrd="0" parTransId="{206A2981-8385-43D9-A47A-45091627086F}" sibTransId="{385D31E5-42EA-43A0-AD01-36BEAA036001}"/>
    <dgm:cxn modelId="{2F32DE7B-7F96-4545-966D-08AE3D013A51}" srcId="{BC9632D5-97AF-4C48-9951-B25032A6EC2F}" destId="{DE52D055-B202-4E66-97C1-90F091907CD3}" srcOrd="11" destOrd="0" parTransId="{F70059FC-7A4F-43AB-9C79-8CDAA3E9942C}" sibTransId="{20485381-027A-47EE-875E-C089CC363427}"/>
    <dgm:cxn modelId="{8513ED7D-0D14-4978-A6DC-DF97B6D700DA}" srcId="{BC9632D5-97AF-4C48-9951-B25032A6EC2F}" destId="{8AF10643-5359-4E33-BC63-A36EFD1A6F94}" srcOrd="10" destOrd="0" parTransId="{7AB9494C-0208-489D-A85C-656620936D54}" sibTransId="{8678DE7C-5001-4482-9212-55D2BE61EA27}"/>
    <dgm:cxn modelId="{2FBF418B-CE92-4185-BE7B-581B31CE9AC6}" type="presOf" srcId="{812CFAB0-4D4F-4EFE-9186-7B4475E78472}" destId="{B7221B7D-380D-4A60-9944-335FFE6D23FB}" srcOrd="0" destOrd="6" presId="urn:microsoft.com/office/officeart/2005/8/layout/vList2"/>
    <dgm:cxn modelId="{CF43C68E-0901-40F0-9034-B7F7FC2B15C4}" srcId="{BC9632D5-97AF-4C48-9951-B25032A6EC2F}" destId="{E991CFC5-F3E8-40D9-8F26-99F60F3708BD}" srcOrd="8" destOrd="0" parTransId="{D9B3905D-2C67-4EFE-9D92-2D33B2EE837D}" sibTransId="{2D4A251D-5874-4225-9837-5B88CB73FF23}"/>
    <dgm:cxn modelId="{9727C492-73B7-49F8-9B48-B77169C8CE3F}" srcId="{BC9632D5-97AF-4C48-9951-B25032A6EC2F}" destId="{366ACE78-C5AA-44BA-9BBF-BA01F475C695}" srcOrd="5" destOrd="0" parTransId="{7CE6732C-A7A7-4031-AB4E-D7EEFEBC4BB2}" sibTransId="{7E2AAE6B-3126-4C2E-9629-C15C0D4441EB}"/>
    <dgm:cxn modelId="{E4F1D499-FEBE-4CFD-86E1-DE86479EC592}" type="presOf" srcId="{C04A70DA-8372-4698-9664-6445DAD89F90}" destId="{47C64625-CC94-44BE-8170-859D5E1BF1A5}" srcOrd="0" destOrd="0" presId="urn:microsoft.com/office/officeart/2005/8/layout/vList2"/>
    <dgm:cxn modelId="{7C2875AC-882C-438E-B07C-89F417E4325A}" srcId="{BC9632D5-97AF-4C48-9951-B25032A6EC2F}" destId="{C8CDA882-AC04-4172-AAD0-28F13D36A376}" srcOrd="2" destOrd="0" parTransId="{93A7E6C1-FBFC-45CD-9EC1-7677F7F374AB}" sibTransId="{87DC5C69-476D-4D62-B9AD-DB0F639458D9}"/>
    <dgm:cxn modelId="{BAA98CAC-0255-4CF5-9B38-B8BE7015C432}" srcId="{BC9632D5-97AF-4C48-9951-B25032A6EC2F}" destId="{8A971B74-449B-4F63-8E35-E3B13EBD4FE3}" srcOrd="12" destOrd="0" parTransId="{F117ECCF-FF03-4323-9135-52387DA61711}" sibTransId="{3F8AD183-650C-4B2E-8783-C1AEBDDA330D}"/>
    <dgm:cxn modelId="{3999ADAE-E8AB-4A0F-858C-8ACEACFA8DD7}" srcId="{BC9632D5-97AF-4C48-9951-B25032A6EC2F}" destId="{58C77741-4FB2-431A-982F-90C5C81F2F25}" srcOrd="7" destOrd="0" parTransId="{E2135B53-C75F-4F74-B839-7BEC9DBCE6A7}" sibTransId="{073AAB0D-FB6E-4155-9CCD-CF96471C2CC7}"/>
    <dgm:cxn modelId="{31ADD1B5-08C5-4BF6-A4A9-5080789A3416}" type="presOf" srcId="{CE270DA7-A424-4DE4-82BC-141CA61B2292}" destId="{B7221B7D-380D-4A60-9944-335FFE6D23FB}" srcOrd="0" destOrd="1" presId="urn:microsoft.com/office/officeart/2005/8/layout/vList2"/>
    <dgm:cxn modelId="{823FA3C0-7F8A-46AD-B771-AD0A5D770306}" srcId="{C04A70DA-8372-4698-9664-6445DAD89F90}" destId="{BC9632D5-97AF-4C48-9951-B25032A6EC2F}" srcOrd="0" destOrd="0" parTransId="{26B0BE6C-214F-4A38-B8BF-A7ADB6FA9D4B}" sibTransId="{21FB2C5E-017C-45D2-B60A-42A65C0AB701}"/>
    <dgm:cxn modelId="{365AECC9-CE1B-4030-AF0D-FC0586F4D1F9}" type="presOf" srcId="{DE52D055-B202-4E66-97C1-90F091907CD3}" destId="{B7221B7D-380D-4A60-9944-335FFE6D23FB}" srcOrd="0" destOrd="11" presId="urn:microsoft.com/office/officeart/2005/8/layout/vList2"/>
    <dgm:cxn modelId="{020DE7D8-D8CE-4205-9E70-B0AE1D51C8C4}" srcId="{BC9632D5-97AF-4C48-9951-B25032A6EC2F}" destId="{812CFAB0-4D4F-4EFE-9186-7B4475E78472}" srcOrd="6" destOrd="0" parTransId="{7C648926-AC7B-4F05-AD0E-C9751F9810D0}" sibTransId="{A2F199A7-E2BD-4AD5-BC5C-DC11D88582A7}"/>
    <dgm:cxn modelId="{CAB33DD9-9742-420B-99F5-9DE330D518F4}" type="presOf" srcId="{58C77741-4FB2-431A-982F-90C5C81F2F25}" destId="{B7221B7D-380D-4A60-9944-335FFE6D23FB}" srcOrd="0" destOrd="7" presId="urn:microsoft.com/office/officeart/2005/8/layout/vList2"/>
    <dgm:cxn modelId="{10BBC5DB-F200-4258-BE67-2B6F73867B5F}" type="presOf" srcId="{BC9632D5-97AF-4C48-9951-B25032A6EC2F}" destId="{B23A8B4F-63CA-44BD-92E7-1BAD395B4E7B}" srcOrd="0" destOrd="0" presId="urn:microsoft.com/office/officeart/2005/8/layout/vList2"/>
    <dgm:cxn modelId="{019CBCDF-93E6-462C-81B4-2BBD4F6E5A98}" type="presOf" srcId="{366ACE78-C5AA-44BA-9BBF-BA01F475C695}" destId="{B7221B7D-380D-4A60-9944-335FFE6D23FB}" srcOrd="0" destOrd="5" presId="urn:microsoft.com/office/officeart/2005/8/layout/vList2"/>
    <dgm:cxn modelId="{A3A427FA-5DC1-43B6-9ED1-184326FFCAF0}" type="presOf" srcId="{C5C5D3AD-66CA-4C57-AADC-F39A3ABC3B29}" destId="{B7221B7D-380D-4A60-9944-335FFE6D23FB}" srcOrd="0" destOrd="9" presId="urn:microsoft.com/office/officeart/2005/8/layout/vList2"/>
    <dgm:cxn modelId="{81B5BA32-DFD0-4DEB-B725-AB3010C18AC9}" type="presParOf" srcId="{47C64625-CC94-44BE-8170-859D5E1BF1A5}" destId="{B23A8B4F-63CA-44BD-92E7-1BAD395B4E7B}" srcOrd="0" destOrd="0" presId="urn:microsoft.com/office/officeart/2005/8/layout/vList2"/>
    <dgm:cxn modelId="{AA860B35-3104-4BC2-B0D9-9AA3F45EF032}" type="presParOf" srcId="{47C64625-CC94-44BE-8170-859D5E1BF1A5}" destId="{B7221B7D-380D-4A60-9944-335FFE6D23FB}"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B9C4F-2D82-45D7-8D44-6ABDBC64B74C}">
      <dsp:nvSpPr>
        <dsp:cNvPr id="0" name=""/>
        <dsp:cNvSpPr/>
      </dsp:nvSpPr>
      <dsp:spPr>
        <a:xfrm rot="5400000">
          <a:off x="3713860" y="-910822"/>
          <a:ext cx="3793061" cy="561471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endParaRPr lang="en-IN" sz="1900" kern="1200" dirty="0"/>
        </a:p>
        <a:p>
          <a:pPr marL="171450" lvl="1" indent="-171450" algn="l" defTabSz="844550">
            <a:lnSpc>
              <a:spcPct val="90000"/>
            </a:lnSpc>
            <a:spcBef>
              <a:spcPct val="0"/>
            </a:spcBef>
            <a:spcAft>
              <a:spcPct val="15000"/>
            </a:spcAft>
            <a:buChar char="•"/>
          </a:pPr>
          <a:r>
            <a:rPr lang="en-US" sz="1900" kern="1200" dirty="0"/>
            <a:t>Integrity of the client -Client risk and Engagement risk to assessed</a:t>
          </a:r>
          <a:endParaRPr lang="en-IN" sz="1900" kern="1200" dirty="0"/>
        </a:p>
        <a:p>
          <a:pPr marL="171450" lvl="1" indent="-171450" algn="l" defTabSz="844550">
            <a:lnSpc>
              <a:spcPct val="90000"/>
            </a:lnSpc>
            <a:spcBef>
              <a:spcPct val="0"/>
            </a:spcBef>
            <a:spcAft>
              <a:spcPct val="15000"/>
            </a:spcAft>
            <a:buChar char="•"/>
          </a:pPr>
          <a:endParaRPr lang="en-IN" sz="1900" kern="1200" dirty="0"/>
        </a:p>
        <a:p>
          <a:pPr marL="171450" lvl="1" indent="-171450" algn="l" defTabSz="844550">
            <a:lnSpc>
              <a:spcPct val="90000"/>
            </a:lnSpc>
            <a:spcBef>
              <a:spcPct val="0"/>
            </a:spcBef>
            <a:spcAft>
              <a:spcPct val="15000"/>
            </a:spcAft>
            <a:buChar char="•"/>
          </a:pPr>
          <a:r>
            <a:rPr lang="en-IN" sz="1900" kern="1200" dirty="0"/>
            <a:t>Do a background check of promoters</a:t>
          </a:r>
        </a:p>
        <a:p>
          <a:pPr marL="171450" lvl="1" indent="-171450" algn="l" defTabSz="844550">
            <a:lnSpc>
              <a:spcPct val="90000"/>
            </a:lnSpc>
            <a:spcBef>
              <a:spcPct val="0"/>
            </a:spcBef>
            <a:spcAft>
              <a:spcPct val="15000"/>
            </a:spcAft>
            <a:buChar char="•"/>
          </a:pPr>
          <a:endParaRPr lang="en-IN" sz="1900" kern="1200" dirty="0"/>
        </a:p>
        <a:p>
          <a:pPr marL="171450" lvl="1" indent="-171450" algn="l" defTabSz="844550">
            <a:lnSpc>
              <a:spcPct val="90000"/>
            </a:lnSpc>
            <a:spcBef>
              <a:spcPct val="0"/>
            </a:spcBef>
            <a:spcAft>
              <a:spcPct val="15000"/>
            </a:spcAft>
            <a:buChar char="•"/>
          </a:pPr>
          <a:r>
            <a:rPr lang="en-US" sz="1900" kern="1200" dirty="0"/>
            <a:t>Competency and capabilities, time and resources for the engagement</a:t>
          </a:r>
          <a:endParaRPr lang="en-IN" sz="1900" kern="1200" dirty="0"/>
        </a:p>
        <a:p>
          <a:pPr marL="171450" lvl="1" indent="-171450" algn="l" defTabSz="844550">
            <a:lnSpc>
              <a:spcPct val="90000"/>
            </a:lnSpc>
            <a:spcBef>
              <a:spcPct val="0"/>
            </a:spcBef>
            <a:spcAft>
              <a:spcPct val="15000"/>
            </a:spcAft>
            <a:buChar char="•"/>
          </a:pPr>
          <a:endParaRPr lang="en-IN" sz="1900" kern="1200" dirty="0"/>
        </a:p>
        <a:p>
          <a:pPr marL="171450" lvl="1" indent="-171450" algn="l" defTabSz="844550">
            <a:lnSpc>
              <a:spcPct val="90000"/>
            </a:lnSpc>
            <a:spcBef>
              <a:spcPct val="0"/>
            </a:spcBef>
            <a:spcAft>
              <a:spcPct val="15000"/>
            </a:spcAft>
            <a:buChar char="•"/>
          </a:pPr>
          <a:r>
            <a:rPr lang="en-US" sz="1900" kern="1200" dirty="0"/>
            <a:t>Compliance with the ethical requirements</a:t>
          </a:r>
          <a:endParaRPr lang="en-IN" sz="1900" kern="1200" dirty="0"/>
        </a:p>
        <a:p>
          <a:pPr marL="171450" lvl="1" indent="-171450" algn="l" defTabSz="844550">
            <a:lnSpc>
              <a:spcPct val="90000"/>
            </a:lnSpc>
            <a:spcBef>
              <a:spcPct val="0"/>
            </a:spcBef>
            <a:spcAft>
              <a:spcPct val="15000"/>
            </a:spcAft>
            <a:buChar char="•"/>
          </a:pPr>
          <a:endParaRPr lang="en-IN" sz="1900" kern="1200" dirty="0"/>
        </a:p>
        <a:p>
          <a:pPr marL="171450" lvl="1" indent="-171450" algn="l" defTabSz="844550">
            <a:lnSpc>
              <a:spcPct val="90000"/>
            </a:lnSpc>
            <a:spcBef>
              <a:spcPct val="0"/>
            </a:spcBef>
            <a:spcAft>
              <a:spcPct val="15000"/>
            </a:spcAft>
            <a:buChar char="•"/>
          </a:pPr>
          <a:r>
            <a:rPr lang="en-IN" sz="1900" kern="1200" dirty="0"/>
            <a:t>Engagement letter – scope, responsibilities &amp; terms to be agreed, </a:t>
          </a:r>
          <a:r>
            <a:rPr lang="en-AU" sz="1900" b="0" kern="1200" dirty="0"/>
            <a:t>Restriction on distribution or use to be mentioned.</a:t>
          </a:r>
          <a:endParaRPr lang="en-IN" sz="1900" b="0" kern="1200" dirty="0"/>
        </a:p>
        <a:p>
          <a:pPr marL="171450" lvl="1" indent="-171450" algn="l" defTabSz="844550">
            <a:lnSpc>
              <a:spcPct val="90000"/>
            </a:lnSpc>
            <a:spcBef>
              <a:spcPct val="0"/>
            </a:spcBef>
            <a:spcAft>
              <a:spcPct val="15000"/>
            </a:spcAft>
            <a:buChar char="•"/>
          </a:pPr>
          <a:endParaRPr lang="en-IN" sz="1900" kern="1200" dirty="0"/>
        </a:p>
      </dsp:txBody>
      <dsp:txXfrm rot="-5400000">
        <a:off x="2803035" y="185165"/>
        <a:ext cx="5429549" cy="3422737"/>
      </dsp:txXfrm>
    </dsp:sp>
    <dsp:sp modelId="{896CEA3E-B37C-4F40-B4BF-1533FE54C5B0}">
      <dsp:nvSpPr>
        <dsp:cNvPr id="0" name=""/>
        <dsp:cNvSpPr/>
      </dsp:nvSpPr>
      <dsp:spPr>
        <a:xfrm>
          <a:off x="0" y="3704"/>
          <a:ext cx="2802647" cy="378936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Firm should establish policies to consider following things before client acceptance / continuance</a:t>
          </a:r>
          <a:endParaRPr lang="en-IN" sz="1900" kern="1200" dirty="0"/>
        </a:p>
      </dsp:txBody>
      <dsp:txXfrm>
        <a:off x="136814" y="140518"/>
        <a:ext cx="2529019" cy="3515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CF5C2-70C6-439F-AFB2-8D11620BB958}">
      <dsp:nvSpPr>
        <dsp:cNvPr id="0" name=""/>
        <dsp:cNvSpPr/>
      </dsp:nvSpPr>
      <dsp:spPr>
        <a:xfrm>
          <a:off x="0" y="495"/>
          <a:ext cx="5765325" cy="4835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Audit of internal financial controls:</a:t>
          </a:r>
          <a:endParaRPr lang="en-IN" sz="2300" kern="1200" dirty="0"/>
        </a:p>
      </dsp:txBody>
      <dsp:txXfrm>
        <a:off x="23604" y="24099"/>
        <a:ext cx="5718117" cy="4363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9F7E-F09A-43F3-87F6-394239AB5595}">
      <dsp:nvSpPr>
        <dsp:cNvPr id="0" name=""/>
        <dsp:cNvSpPr/>
      </dsp:nvSpPr>
      <dsp:spPr>
        <a:xfrm>
          <a:off x="0" y="57640"/>
          <a:ext cx="8047890" cy="8950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Not preparing audit documentation that is sufficient to enable an experienced auditor, having no previous connection with the audit, to understand the nature, timing and extent of audit procedures </a:t>
          </a:r>
          <a:endParaRPr lang="en-IN" sz="1700" kern="1200" dirty="0"/>
        </a:p>
      </dsp:txBody>
      <dsp:txXfrm>
        <a:off x="43693" y="101333"/>
        <a:ext cx="7960504" cy="807664"/>
      </dsp:txXfrm>
    </dsp:sp>
    <dsp:sp modelId="{44F4E34E-8FBB-4CE5-9969-3F67D6601480}">
      <dsp:nvSpPr>
        <dsp:cNvPr id="0" name=""/>
        <dsp:cNvSpPr/>
      </dsp:nvSpPr>
      <dsp:spPr>
        <a:xfrm>
          <a:off x="0" y="1035739"/>
          <a:ext cx="8047890" cy="8950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evidences collected / obtained were kept on record without linking to any audit program or account balance. </a:t>
          </a:r>
          <a:endParaRPr lang="en-IN" sz="1700" kern="1200" dirty="0"/>
        </a:p>
      </dsp:txBody>
      <dsp:txXfrm>
        <a:off x="43693" y="1079432"/>
        <a:ext cx="7960504" cy="807664"/>
      </dsp:txXfrm>
    </dsp:sp>
    <dsp:sp modelId="{AA06D283-71C4-42EC-A262-5113ACEC91BA}">
      <dsp:nvSpPr>
        <dsp:cNvPr id="0" name=""/>
        <dsp:cNvSpPr/>
      </dsp:nvSpPr>
      <dsp:spPr>
        <a:xfrm>
          <a:off x="0" y="1979749"/>
          <a:ext cx="8047890" cy="8950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There was no bifurcation in the file on the documents provided by the client and the documents generated / prepared by the firm. </a:t>
          </a:r>
          <a:endParaRPr lang="en-IN" sz="1700" kern="1200" dirty="0"/>
        </a:p>
      </dsp:txBody>
      <dsp:txXfrm>
        <a:off x="43693" y="2023442"/>
        <a:ext cx="7960504" cy="807664"/>
      </dsp:txXfrm>
    </dsp:sp>
    <dsp:sp modelId="{0C789241-1683-4242-BB64-0DFFF0BC9B4F}">
      <dsp:nvSpPr>
        <dsp:cNvPr id="0" name=""/>
        <dsp:cNvSpPr/>
      </dsp:nvSpPr>
      <dsp:spPr>
        <a:xfrm>
          <a:off x="0" y="2923759"/>
          <a:ext cx="8047890" cy="8950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Not documenting discussions of significant matters with management or those charged with governance </a:t>
          </a:r>
          <a:endParaRPr lang="en-IN" sz="1700" kern="1200" dirty="0"/>
        </a:p>
      </dsp:txBody>
      <dsp:txXfrm>
        <a:off x="43693" y="2967452"/>
        <a:ext cx="7960504" cy="807664"/>
      </dsp:txXfrm>
    </dsp:sp>
    <dsp:sp modelId="{6D301AFB-30A3-4D8B-A3CE-1EA57097B279}">
      <dsp:nvSpPr>
        <dsp:cNvPr id="0" name=""/>
        <dsp:cNvSpPr/>
      </dsp:nvSpPr>
      <dsp:spPr>
        <a:xfrm>
          <a:off x="0" y="3867769"/>
          <a:ext cx="8047890" cy="8950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Not documenting/keeping sufficient audit documentation for recording audit procedure performed and audit evidence obtained for each FSLI</a:t>
          </a:r>
          <a:endParaRPr lang="en-IN" sz="1700" kern="1200" dirty="0"/>
        </a:p>
      </dsp:txBody>
      <dsp:txXfrm>
        <a:off x="43693" y="3911462"/>
        <a:ext cx="7960504" cy="807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C23A-4B9C-4AFF-BFAF-4B3A8131C8F8}">
      <dsp:nvSpPr>
        <dsp:cNvPr id="0" name=""/>
        <dsp:cNvSpPr/>
      </dsp:nvSpPr>
      <dsp:spPr>
        <a:xfrm rot="5400000">
          <a:off x="-89488" y="91223"/>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210541"/>
        <a:ext cx="417613" cy="178978"/>
      </dsp:txXfrm>
    </dsp:sp>
    <dsp:sp modelId="{AF061ACE-363F-4D56-B494-338C5946F26F}">
      <dsp:nvSpPr>
        <dsp:cNvPr id="0" name=""/>
        <dsp:cNvSpPr/>
      </dsp:nvSpPr>
      <dsp:spPr>
        <a:xfrm rot="5400000">
          <a:off x="5009839" y="-4590490"/>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Recruitment </a:t>
          </a:r>
          <a:endParaRPr lang="en-IN" sz="2400" kern="1200" dirty="0"/>
        </a:p>
      </dsp:txBody>
      <dsp:txXfrm rot="-5400000">
        <a:off x="417614" y="20665"/>
        <a:ext cx="9553305" cy="349924"/>
      </dsp:txXfrm>
    </dsp:sp>
    <dsp:sp modelId="{4F26E85B-C6D3-48BB-A0F4-B4D716B9F638}">
      <dsp:nvSpPr>
        <dsp:cNvPr id="0" name=""/>
        <dsp:cNvSpPr/>
      </dsp:nvSpPr>
      <dsp:spPr>
        <a:xfrm rot="5400000">
          <a:off x="-89488" y="612615"/>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731933"/>
        <a:ext cx="417613" cy="178978"/>
      </dsp:txXfrm>
    </dsp:sp>
    <dsp:sp modelId="{DFFB9977-C7FD-44A8-8CD3-CCD1AD955AE1}">
      <dsp:nvSpPr>
        <dsp:cNvPr id="0" name=""/>
        <dsp:cNvSpPr/>
      </dsp:nvSpPr>
      <dsp:spPr>
        <a:xfrm rot="5400000">
          <a:off x="5009839" y="-4069098"/>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Performance evaluation</a:t>
          </a:r>
          <a:endParaRPr lang="en-IN" sz="2400" kern="1200" dirty="0"/>
        </a:p>
      </dsp:txBody>
      <dsp:txXfrm rot="-5400000">
        <a:off x="417614" y="542057"/>
        <a:ext cx="9553305" cy="349924"/>
      </dsp:txXfrm>
    </dsp:sp>
    <dsp:sp modelId="{B4C2CE11-E0C8-4228-92B9-3733A002B173}">
      <dsp:nvSpPr>
        <dsp:cNvPr id="0" name=""/>
        <dsp:cNvSpPr/>
      </dsp:nvSpPr>
      <dsp:spPr>
        <a:xfrm rot="5400000">
          <a:off x="-89488" y="1134007"/>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1253325"/>
        <a:ext cx="417613" cy="178978"/>
      </dsp:txXfrm>
    </dsp:sp>
    <dsp:sp modelId="{483C4760-2DE3-4912-85FA-C393E2B17A19}">
      <dsp:nvSpPr>
        <dsp:cNvPr id="0" name=""/>
        <dsp:cNvSpPr/>
      </dsp:nvSpPr>
      <dsp:spPr>
        <a:xfrm rot="5400000">
          <a:off x="5009839" y="-3547706"/>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Capabilities</a:t>
          </a:r>
          <a:endParaRPr lang="en-IN" sz="2400" kern="1200" dirty="0"/>
        </a:p>
      </dsp:txBody>
      <dsp:txXfrm rot="-5400000">
        <a:off x="417614" y="1063449"/>
        <a:ext cx="9553305" cy="349924"/>
      </dsp:txXfrm>
    </dsp:sp>
    <dsp:sp modelId="{046BBEEE-0F8B-4BC6-90DA-94585D3C7B1F}">
      <dsp:nvSpPr>
        <dsp:cNvPr id="0" name=""/>
        <dsp:cNvSpPr/>
      </dsp:nvSpPr>
      <dsp:spPr>
        <a:xfrm rot="5400000">
          <a:off x="-89488" y="1655399"/>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1774717"/>
        <a:ext cx="417613" cy="178978"/>
      </dsp:txXfrm>
    </dsp:sp>
    <dsp:sp modelId="{7143EC15-690A-4DF9-900F-A9687AC7209E}">
      <dsp:nvSpPr>
        <dsp:cNvPr id="0" name=""/>
        <dsp:cNvSpPr/>
      </dsp:nvSpPr>
      <dsp:spPr>
        <a:xfrm rot="5400000">
          <a:off x="5009839" y="-3026315"/>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Competence</a:t>
          </a:r>
          <a:endParaRPr lang="en-IN" sz="2400" kern="1200" dirty="0"/>
        </a:p>
      </dsp:txBody>
      <dsp:txXfrm rot="-5400000">
        <a:off x="417614" y="1584840"/>
        <a:ext cx="9553305" cy="349924"/>
      </dsp:txXfrm>
    </dsp:sp>
    <dsp:sp modelId="{33172166-97DA-4C3B-A986-5ED3E4B75967}">
      <dsp:nvSpPr>
        <dsp:cNvPr id="0" name=""/>
        <dsp:cNvSpPr/>
      </dsp:nvSpPr>
      <dsp:spPr>
        <a:xfrm rot="5400000">
          <a:off x="-89488" y="2176791"/>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2296109"/>
        <a:ext cx="417613" cy="178978"/>
      </dsp:txXfrm>
    </dsp:sp>
    <dsp:sp modelId="{6949F2F8-E27B-4715-89BA-069A912B5BA0}">
      <dsp:nvSpPr>
        <dsp:cNvPr id="0" name=""/>
        <dsp:cNvSpPr/>
      </dsp:nvSpPr>
      <dsp:spPr>
        <a:xfrm rot="5400000">
          <a:off x="5009839" y="-2504923"/>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Career development</a:t>
          </a:r>
          <a:endParaRPr lang="en-IN" sz="2400" kern="1200" dirty="0"/>
        </a:p>
      </dsp:txBody>
      <dsp:txXfrm rot="-5400000">
        <a:off x="417614" y="2106232"/>
        <a:ext cx="9553305" cy="349924"/>
      </dsp:txXfrm>
    </dsp:sp>
    <dsp:sp modelId="{1F07B19E-2A41-4F65-8588-3A3C9DCE5AF6}">
      <dsp:nvSpPr>
        <dsp:cNvPr id="0" name=""/>
        <dsp:cNvSpPr/>
      </dsp:nvSpPr>
      <dsp:spPr>
        <a:xfrm rot="5400000">
          <a:off x="-89488" y="2698182"/>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2817500"/>
        <a:ext cx="417613" cy="178978"/>
      </dsp:txXfrm>
    </dsp:sp>
    <dsp:sp modelId="{49AD63E5-C5AE-4B02-87D6-74AF92A4EA7A}">
      <dsp:nvSpPr>
        <dsp:cNvPr id="0" name=""/>
        <dsp:cNvSpPr/>
      </dsp:nvSpPr>
      <dsp:spPr>
        <a:xfrm rot="5400000">
          <a:off x="5009839" y="-1983531"/>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Promotion</a:t>
          </a:r>
          <a:endParaRPr lang="en-IN" sz="2400" kern="1200" dirty="0"/>
        </a:p>
      </dsp:txBody>
      <dsp:txXfrm rot="-5400000">
        <a:off x="417614" y="2627624"/>
        <a:ext cx="9553305" cy="349924"/>
      </dsp:txXfrm>
    </dsp:sp>
    <dsp:sp modelId="{4F06ABC6-93DC-4E9A-8BEA-BA3B1A14DA0A}">
      <dsp:nvSpPr>
        <dsp:cNvPr id="0" name=""/>
        <dsp:cNvSpPr/>
      </dsp:nvSpPr>
      <dsp:spPr>
        <a:xfrm rot="5400000">
          <a:off x="-89488" y="3219574"/>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3338892"/>
        <a:ext cx="417613" cy="178978"/>
      </dsp:txXfrm>
    </dsp:sp>
    <dsp:sp modelId="{ACB388EE-7804-4080-A902-FC9C71115410}">
      <dsp:nvSpPr>
        <dsp:cNvPr id="0" name=""/>
        <dsp:cNvSpPr/>
      </dsp:nvSpPr>
      <dsp:spPr>
        <a:xfrm rot="5400000">
          <a:off x="5009839" y="-1462139"/>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Compensation</a:t>
          </a:r>
          <a:endParaRPr lang="en-IN" sz="2400" kern="1200" dirty="0"/>
        </a:p>
      </dsp:txBody>
      <dsp:txXfrm rot="-5400000">
        <a:off x="417614" y="3149016"/>
        <a:ext cx="9553305" cy="349924"/>
      </dsp:txXfrm>
    </dsp:sp>
    <dsp:sp modelId="{638C63B7-FDB4-4DC6-A04F-58EBFE66F0EE}">
      <dsp:nvSpPr>
        <dsp:cNvPr id="0" name=""/>
        <dsp:cNvSpPr/>
      </dsp:nvSpPr>
      <dsp:spPr>
        <a:xfrm rot="5400000">
          <a:off x="-89488" y="3740966"/>
          <a:ext cx="596591" cy="4176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IN" sz="1200" kern="1200" dirty="0"/>
        </a:p>
      </dsp:txBody>
      <dsp:txXfrm rot="-5400000">
        <a:off x="2" y="3860284"/>
        <a:ext cx="417613" cy="178978"/>
      </dsp:txXfrm>
    </dsp:sp>
    <dsp:sp modelId="{8EF95E64-AE7B-46C6-AC51-6CE2B0B3167C}">
      <dsp:nvSpPr>
        <dsp:cNvPr id="0" name=""/>
        <dsp:cNvSpPr/>
      </dsp:nvSpPr>
      <dsp:spPr>
        <a:xfrm rot="5400000">
          <a:off x="5009839" y="-940747"/>
          <a:ext cx="387784" cy="957223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Estimation of personnel needs</a:t>
          </a:r>
          <a:endParaRPr lang="en-IN" sz="2400" kern="1200" dirty="0"/>
        </a:p>
      </dsp:txBody>
      <dsp:txXfrm rot="-5400000">
        <a:off x="417614" y="3670408"/>
        <a:ext cx="9553305" cy="349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1E753-F476-411C-A549-03104D5DF9A1}">
      <dsp:nvSpPr>
        <dsp:cNvPr id="0" name=""/>
        <dsp:cNvSpPr/>
      </dsp:nvSpPr>
      <dsp:spPr>
        <a:xfrm>
          <a:off x="0" y="0"/>
          <a:ext cx="9989848" cy="655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Key aspects:</a:t>
          </a:r>
          <a:endParaRPr lang="en-IN" sz="2800" kern="1200" dirty="0"/>
        </a:p>
      </dsp:txBody>
      <dsp:txXfrm>
        <a:off x="31984" y="31984"/>
        <a:ext cx="9925880" cy="591232"/>
      </dsp:txXfrm>
    </dsp:sp>
    <dsp:sp modelId="{6A60C39A-0FF8-4DB1-997C-D818738B566D}">
      <dsp:nvSpPr>
        <dsp:cNvPr id="0" name=""/>
        <dsp:cNvSpPr/>
      </dsp:nvSpPr>
      <dsp:spPr>
        <a:xfrm>
          <a:off x="0" y="667372"/>
          <a:ext cx="9989848" cy="463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17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IN" sz="2200" kern="1200" dirty="0"/>
            <a:t>Understand the objectives of work</a:t>
          </a:r>
        </a:p>
        <a:p>
          <a:pPr marL="228600" lvl="1" indent="-228600" algn="l" defTabSz="977900">
            <a:lnSpc>
              <a:spcPct val="90000"/>
            </a:lnSpc>
            <a:spcBef>
              <a:spcPct val="0"/>
            </a:spcBef>
            <a:spcAft>
              <a:spcPct val="20000"/>
            </a:spcAft>
            <a:buChar char="•"/>
          </a:pPr>
          <a:r>
            <a:rPr lang="en-IN" sz="2200" kern="1200" dirty="0"/>
            <a:t>Have a formal plan of execution for all engagements</a:t>
          </a:r>
        </a:p>
        <a:p>
          <a:pPr marL="228600" lvl="1" indent="-228600" algn="l" defTabSz="977900">
            <a:lnSpc>
              <a:spcPct val="90000"/>
            </a:lnSpc>
            <a:spcBef>
              <a:spcPct val="0"/>
            </a:spcBef>
            <a:spcAft>
              <a:spcPct val="20000"/>
            </a:spcAft>
            <a:buChar char="•"/>
          </a:pPr>
          <a:r>
            <a:rPr lang="en-IN" sz="2200" kern="1200" dirty="0"/>
            <a:t>Assess our risk in the engagement and assign right resources with expertise</a:t>
          </a:r>
        </a:p>
        <a:p>
          <a:pPr marL="228600" lvl="1" indent="-228600" algn="l" defTabSz="977900">
            <a:lnSpc>
              <a:spcPct val="90000"/>
            </a:lnSpc>
            <a:spcBef>
              <a:spcPct val="0"/>
            </a:spcBef>
            <a:spcAft>
              <a:spcPct val="20000"/>
            </a:spcAft>
            <a:buChar char="•"/>
          </a:pPr>
          <a:r>
            <a:rPr lang="en-US" sz="2200" kern="1200" dirty="0"/>
            <a:t>Engagement supervision - by a senior resource or partner himself </a:t>
          </a:r>
          <a:endParaRPr lang="en-IN" sz="2200" kern="1200" dirty="0"/>
        </a:p>
        <a:p>
          <a:pPr marL="228600" lvl="1" indent="-228600" algn="l" defTabSz="977900">
            <a:lnSpc>
              <a:spcPct val="90000"/>
            </a:lnSpc>
            <a:spcBef>
              <a:spcPct val="0"/>
            </a:spcBef>
            <a:spcAft>
              <a:spcPct val="20000"/>
            </a:spcAft>
            <a:buChar char="•"/>
          </a:pPr>
          <a:r>
            <a:rPr lang="en-US" sz="2200" kern="1200" dirty="0"/>
            <a:t>Staff training and coaching needs to be assessed </a:t>
          </a:r>
          <a:endParaRPr lang="en-IN" sz="2200" kern="1200" dirty="0"/>
        </a:p>
        <a:p>
          <a:pPr marL="228600" lvl="1" indent="-228600" algn="l" defTabSz="977900">
            <a:lnSpc>
              <a:spcPct val="90000"/>
            </a:lnSpc>
            <a:spcBef>
              <a:spcPct val="0"/>
            </a:spcBef>
            <a:spcAft>
              <a:spcPct val="20000"/>
            </a:spcAft>
            <a:buChar char="•"/>
          </a:pPr>
          <a:r>
            <a:rPr lang="en-IN" sz="2200" kern="1200" dirty="0"/>
            <a:t>Use technology and available tools where ever possible. </a:t>
          </a:r>
        </a:p>
        <a:p>
          <a:pPr marL="228600" lvl="1" indent="-228600" algn="l" defTabSz="977900">
            <a:lnSpc>
              <a:spcPct val="90000"/>
            </a:lnSpc>
            <a:spcBef>
              <a:spcPct val="0"/>
            </a:spcBef>
            <a:spcAft>
              <a:spcPct val="20000"/>
            </a:spcAft>
            <a:buChar char="•"/>
          </a:pPr>
          <a:r>
            <a:rPr lang="en-US" sz="2200" kern="1200" dirty="0"/>
            <a:t>Let the team know what is expected from them for documentation</a:t>
          </a:r>
          <a:endParaRPr lang="en-IN" sz="2200" kern="1200" dirty="0"/>
        </a:p>
        <a:p>
          <a:pPr marL="228600" lvl="1" indent="-228600" algn="l" defTabSz="977900">
            <a:lnSpc>
              <a:spcPct val="90000"/>
            </a:lnSpc>
            <a:spcBef>
              <a:spcPct val="0"/>
            </a:spcBef>
            <a:spcAft>
              <a:spcPct val="20000"/>
            </a:spcAft>
            <a:buChar char="•"/>
          </a:pPr>
          <a:r>
            <a:rPr lang="en-IN" sz="2200" kern="1200" dirty="0"/>
            <a:t>When in doubt – consult </a:t>
          </a:r>
        </a:p>
        <a:p>
          <a:pPr marL="228600" lvl="1" indent="-228600" algn="l" defTabSz="977900">
            <a:lnSpc>
              <a:spcPct val="90000"/>
            </a:lnSpc>
            <a:spcBef>
              <a:spcPct val="0"/>
            </a:spcBef>
            <a:spcAft>
              <a:spcPct val="20000"/>
            </a:spcAft>
            <a:buChar char="•"/>
          </a:pPr>
          <a:r>
            <a:rPr lang="en-IN" sz="2200" kern="1200" dirty="0"/>
            <a:t>Juniors to do a self review of his WP before giving for senior review</a:t>
          </a:r>
        </a:p>
        <a:p>
          <a:pPr marL="228600" lvl="1" indent="-228600" algn="l" defTabSz="977900">
            <a:lnSpc>
              <a:spcPct val="90000"/>
            </a:lnSpc>
            <a:spcBef>
              <a:spcPct val="0"/>
            </a:spcBef>
            <a:spcAft>
              <a:spcPct val="20000"/>
            </a:spcAft>
            <a:buChar char="•"/>
          </a:pPr>
          <a:r>
            <a:rPr lang="en-IN" sz="2200" kern="1200" dirty="0"/>
            <a:t>Overriding review of deliverables before issuing  to client</a:t>
          </a:r>
        </a:p>
        <a:p>
          <a:pPr marL="228600" lvl="1" indent="-228600" algn="l" defTabSz="977900">
            <a:lnSpc>
              <a:spcPct val="90000"/>
            </a:lnSpc>
            <a:spcBef>
              <a:spcPct val="0"/>
            </a:spcBef>
            <a:spcAft>
              <a:spcPct val="20000"/>
            </a:spcAft>
            <a:buChar char="•"/>
          </a:pPr>
          <a:r>
            <a:rPr lang="en-IN" sz="2200" kern="1200" dirty="0"/>
            <a:t>Employee appraisal system &amp; feed back</a:t>
          </a:r>
        </a:p>
        <a:p>
          <a:pPr marL="228600" lvl="1" indent="-228600" algn="l" defTabSz="977900">
            <a:lnSpc>
              <a:spcPct val="90000"/>
            </a:lnSpc>
            <a:spcBef>
              <a:spcPct val="0"/>
            </a:spcBef>
            <a:spcAft>
              <a:spcPct val="20000"/>
            </a:spcAft>
            <a:buChar char="•"/>
          </a:pPr>
          <a:r>
            <a:rPr lang="en-IN" sz="2200" kern="1200" dirty="0"/>
            <a:t>Annual internal review of selected engagement</a:t>
          </a:r>
        </a:p>
      </dsp:txBody>
      <dsp:txXfrm>
        <a:off x="0" y="667372"/>
        <a:ext cx="9989848" cy="4636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2A014-64A2-4447-BFAA-CCDB66E239D0}">
      <dsp:nvSpPr>
        <dsp:cNvPr id="0" name=""/>
        <dsp:cNvSpPr/>
      </dsp:nvSpPr>
      <dsp:spPr>
        <a:xfrm>
          <a:off x="-2965524" y="-456785"/>
          <a:ext cx="3537906" cy="3537906"/>
        </a:xfrm>
        <a:prstGeom prst="blockArc">
          <a:avLst>
            <a:gd name="adj1" fmla="val 18900000"/>
            <a:gd name="adj2" fmla="val 2700000"/>
            <a:gd name="adj3" fmla="val 611"/>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9C351F-39CC-41EA-BE91-00C8668ECADC}">
      <dsp:nvSpPr>
        <dsp:cNvPr id="0" name=""/>
        <dsp:cNvSpPr/>
      </dsp:nvSpPr>
      <dsp:spPr>
        <a:xfrm>
          <a:off x="300317" y="201758"/>
          <a:ext cx="9030380" cy="4037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45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Consultation on difficult or contentious matters </a:t>
          </a:r>
          <a:endParaRPr lang="en-IN" sz="1800" kern="1200" dirty="0"/>
        </a:p>
      </dsp:txBody>
      <dsp:txXfrm>
        <a:off x="300317" y="201758"/>
        <a:ext cx="9030380" cy="403727"/>
      </dsp:txXfrm>
    </dsp:sp>
    <dsp:sp modelId="{C6486B01-DE16-40BC-8412-A4D7CBB25484}">
      <dsp:nvSpPr>
        <dsp:cNvPr id="0" name=""/>
        <dsp:cNvSpPr/>
      </dsp:nvSpPr>
      <dsp:spPr>
        <a:xfrm>
          <a:off x="47987" y="151292"/>
          <a:ext cx="504659" cy="50465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B760B6-18B1-427C-ADF1-72122A46064C}">
      <dsp:nvSpPr>
        <dsp:cNvPr id="0" name=""/>
        <dsp:cNvSpPr/>
      </dsp:nvSpPr>
      <dsp:spPr>
        <a:xfrm>
          <a:off x="531783" y="807455"/>
          <a:ext cx="8798913" cy="4037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45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Availability of experts</a:t>
          </a:r>
          <a:endParaRPr lang="en-IN" sz="1800" kern="1200" dirty="0"/>
        </a:p>
      </dsp:txBody>
      <dsp:txXfrm>
        <a:off x="531783" y="807455"/>
        <a:ext cx="8798913" cy="403727"/>
      </dsp:txXfrm>
    </dsp:sp>
    <dsp:sp modelId="{18F94A95-3EAA-481C-8830-52AFE0BFE610}">
      <dsp:nvSpPr>
        <dsp:cNvPr id="0" name=""/>
        <dsp:cNvSpPr/>
      </dsp:nvSpPr>
      <dsp:spPr>
        <a:xfrm>
          <a:off x="279453" y="756989"/>
          <a:ext cx="504659" cy="50465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D4647-AFED-4B31-B4BE-523A4AE9F91A}">
      <dsp:nvSpPr>
        <dsp:cNvPr id="0" name=""/>
        <dsp:cNvSpPr/>
      </dsp:nvSpPr>
      <dsp:spPr>
        <a:xfrm>
          <a:off x="531783" y="1413151"/>
          <a:ext cx="8798913" cy="4037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45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 Documentation of nature and scope of consultations </a:t>
          </a:r>
          <a:endParaRPr lang="en-IN" sz="1800" kern="1200" dirty="0"/>
        </a:p>
      </dsp:txBody>
      <dsp:txXfrm>
        <a:off x="531783" y="1413151"/>
        <a:ext cx="8798913" cy="403727"/>
      </dsp:txXfrm>
    </dsp:sp>
    <dsp:sp modelId="{F121C07D-79BF-4C56-82CB-FA8C67927B86}">
      <dsp:nvSpPr>
        <dsp:cNvPr id="0" name=""/>
        <dsp:cNvSpPr/>
      </dsp:nvSpPr>
      <dsp:spPr>
        <a:xfrm>
          <a:off x="279453" y="1362685"/>
          <a:ext cx="504659" cy="50465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A400D-AE2E-4E24-8B89-05A5FBAD52E5}">
      <dsp:nvSpPr>
        <dsp:cNvPr id="0" name=""/>
        <dsp:cNvSpPr/>
      </dsp:nvSpPr>
      <dsp:spPr>
        <a:xfrm>
          <a:off x="300317" y="2018848"/>
          <a:ext cx="9030380" cy="4037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45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Documentation of conclusions</a:t>
          </a:r>
          <a:endParaRPr lang="en-IN" sz="1800" kern="1200" dirty="0"/>
        </a:p>
      </dsp:txBody>
      <dsp:txXfrm>
        <a:off x="300317" y="2018848"/>
        <a:ext cx="9030380" cy="403727"/>
      </dsp:txXfrm>
    </dsp:sp>
    <dsp:sp modelId="{CD2EA466-B818-4EA9-B95D-19CAE9921861}">
      <dsp:nvSpPr>
        <dsp:cNvPr id="0" name=""/>
        <dsp:cNvSpPr/>
      </dsp:nvSpPr>
      <dsp:spPr>
        <a:xfrm>
          <a:off x="47987" y="1968382"/>
          <a:ext cx="504659" cy="50465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40933-B8D3-484F-BABF-2CF92D89EC83}">
      <dsp:nvSpPr>
        <dsp:cNvPr id="0" name=""/>
        <dsp:cNvSpPr/>
      </dsp:nvSpPr>
      <dsp:spPr>
        <a:xfrm>
          <a:off x="0" y="0"/>
          <a:ext cx="1200329" cy="120032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FA695-C1B6-4B10-B64C-9132C21793BE}">
      <dsp:nvSpPr>
        <dsp:cNvPr id="0" name=""/>
        <dsp:cNvSpPr/>
      </dsp:nvSpPr>
      <dsp:spPr>
        <a:xfrm>
          <a:off x="600164" y="0"/>
          <a:ext cx="7937780" cy="120032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firm needing to consult externally, for example, a firm without appropriate internal resources, may take advantage of advisory services provided by (a) other firms, or (b) professional and regulatory bodies.</a:t>
          </a:r>
          <a:endParaRPr lang="en-IN" sz="1900" kern="1200" dirty="0"/>
        </a:p>
      </dsp:txBody>
      <dsp:txXfrm>
        <a:off x="600164" y="0"/>
        <a:ext cx="7937780" cy="1200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735EE-8E3B-4BB9-A3BC-76B9EF598392}">
      <dsp:nvSpPr>
        <dsp:cNvPr id="0" name=""/>
        <dsp:cNvSpPr/>
      </dsp:nvSpPr>
      <dsp:spPr>
        <a:xfrm>
          <a:off x="1123351" y="0"/>
          <a:ext cx="4653022" cy="4653022"/>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D4BF1-6B6F-447E-B0E8-6E6D76355E12}">
      <dsp:nvSpPr>
        <dsp:cNvPr id="0" name=""/>
        <dsp:cNvSpPr/>
      </dsp:nvSpPr>
      <dsp:spPr>
        <a:xfrm>
          <a:off x="659763" y="465562"/>
          <a:ext cx="8604661" cy="6803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Assembly and retention of final engagement files on a timely basis</a:t>
          </a:r>
          <a:endParaRPr lang="en-IN" sz="1800" kern="1200" dirty="0"/>
        </a:p>
      </dsp:txBody>
      <dsp:txXfrm>
        <a:off x="692976" y="498775"/>
        <a:ext cx="8538235" cy="613953"/>
      </dsp:txXfrm>
    </dsp:sp>
    <dsp:sp modelId="{1C1F5004-855E-4213-B133-1067F70AD66C}">
      <dsp:nvSpPr>
        <dsp:cNvPr id="0" name=""/>
        <dsp:cNvSpPr/>
      </dsp:nvSpPr>
      <dsp:spPr>
        <a:xfrm>
          <a:off x="659763" y="1236139"/>
          <a:ext cx="8604661" cy="191548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Ensures:</a:t>
          </a:r>
          <a:endParaRPr lang="en-IN" sz="1800" kern="1200" dirty="0"/>
        </a:p>
        <a:p>
          <a:pPr marL="171450" lvl="1" indent="-171450" algn="l" defTabSz="800100">
            <a:lnSpc>
              <a:spcPct val="90000"/>
            </a:lnSpc>
            <a:spcBef>
              <a:spcPct val="0"/>
            </a:spcBef>
            <a:spcAft>
              <a:spcPct val="15000"/>
            </a:spcAft>
            <a:buChar char="•"/>
          </a:pPr>
          <a:r>
            <a:rPr lang="en-US" sz="1800" kern="1200" dirty="0"/>
            <a:t>Confidentiality</a:t>
          </a:r>
          <a:endParaRPr lang="en-IN" sz="1800" kern="1200" dirty="0"/>
        </a:p>
        <a:p>
          <a:pPr marL="171450" lvl="1" indent="-171450" algn="l" defTabSz="800100">
            <a:lnSpc>
              <a:spcPct val="90000"/>
            </a:lnSpc>
            <a:spcBef>
              <a:spcPct val="0"/>
            </a:spcBef>
            <a:spcAft>
              <a:spcPct val="15000"/>
            </a:spcAft>
            <a:buChar char="•"/>
          </a:pPr>
          <a:r>
            <a:rPr lang="en-US" sz="1800" kern="1200" dirty="0"/>
            <a:t>Safe custody </a:t>
          </a:r>
          <a:endParaRPr lang="en-IN" sz="1800" kern="1200" dirty="0"/>
        </a:p>
        <a:p>
          <a:pPr marL="171450" lvl="1" indent="-171450" algn="l" defTabSz="800100">
            <a:lnSpc>
              <a:spcPct val="90000"/>
            </a:lnSpc>
            <a:spcBef>
              <a:spcPct val="0"/>
            </a:spcBef>
            <a:spcAft>
              <a:spcPct val="15000"/>
            </a:spcAft>
            <a:buChar char="•"/>
          </a:pPr>
          <a:r>
            <a:rPr lang="en-US" sz="1800" kern="1200" dirty="0"/>
            <a:t>Integrity</a:t>
          </a:r>
          <a:endParaRPr lang="en-IN" sz="1800" kern="1200" dirty="0"/>
        </a:p>
        <a:p>
          <a:pPr marL="171450" lvl="1" indent="-171450" algn="l" defTabSz="800100">
            <a:lnSpc>
              <a:spcPct val="90000"/>
            </a:lnSpc>
            <a:spcBef>
              <a:spcPct val="0"/>
            </a:spcBef>
            <a:spcAft>
              <a:spcPct val="15000"/>
            </a:spcAft>
            <a:buChar char="•"/>
          </a:pPr>
          <a:r>
            <a:rPr lang="en-US" sz="1800" kern="1200" dirty="0"/>
            <a:t>Accessibility and</a:t>
          </a:r>
          <a:endParaRPr lang="en-IN" sz="1800" kern="1200" dirty="0"/>
        </a:p>
        <a:p>
          <a:pPr marL="171450" lvl="1" indent="-171450" algn="l" defTabSz="800100">
            <a:lnSpc>
              <a:spcPct val="90000"/>
            </a:lnSpc>
            <a:spcBef>
              <a:spcPct val="0"/>
            </a:spcBef>
            <a:spcAft>
              <a:spcPct val="15000"/>
            </a:spcAft>
            <a:buChar char="•"/>
          </a:pPr>
          <a:r>
            <a:rPr lang="en-US" sz="1800" kern="1200" dirty="0"/>
            <a:t>Retrievability </a:t>
          </a:r>
          <a:endParaRPr lang="en-IN" sz="1800" kern="1200" dirty="0"/>
        </a:p>
      </dsp:txBody>
      <dsp:txXfrm>
        <a:off x="753269" y="1329645"/>
        <a:ext cx="8417649" cy="1728477"/>
      </dsp:txXfrm>
    </dsp:sp>
    <dsp:sp modelId="{CAEB9C07-7D6D-4ED1-A334-81BCCCA2742A}">
      <dsp:nvSpPr>
        <dsp:cNvPr id="0" name=""/>
        <dsp:cNvSpPr/>
      </dsp:nvSpPr>
      <dsp:spPr>
        <a:xfrm>
          <a:off x="722339" y="3292997"/>
          <a:ext cx="8363793" cy="85543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Engagement Documentation </a:t>
          </a:r>
          <a:r>
            <a:rPr lang="en-US" sz="1800" kern="1200" dirty="0"/>
            <a:t>is the </a:t>
          </a:r>
          <a:r>
            <a:rPr lang="en-US" sz="1800" b="1" kern="1200" dirty="0"/>
            <a:t>property of the firm </a:t>
          </a:r>
          <a:r>
            <a:rPr lang="en-US" sz="1800" b="0" kern="1200" dirty="0"/>
            <a:t>-</a:t>
          </a:r>
          <a:r>
            <a:rPr lang="en-US" sz="1800" b="1" kern="1200" dirty="0"/>
            <a:t> </a:t>
          </a:r>
          <a:r>
            <a:rPr lang="en-US" sz="1800" kern="1200" dirty="0"/>
            <a:t>The firm may, at its discretion, make portions of, or extracts available to other relevant parties</a:t>
          </a:r>
          <a:endParaRPr lang="en-IN" sz="1800" kern="1200" dirty="0"/>
        </a:p>
      </dsp:txBody>
      <dsp:txXfrm>
        <a:off x="764098" y="3334756"/>
        <a:ext cx="8280275" cy="771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3672-92E0-4A36-8F31-E9B3659DDFF4}">
      <dsp:nvSpPr>
        <dsp:cNvPr id="0" name=""/>
        <dsp:cNvSpPr/>
      </dsp:nvSpPr>
      <dsp:spPr>
        <a:xfrm>
          <a:off x="0" y="286487"/>
          <a:ext cx="8641505" cy="95205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N" sz="3000" kern="1200" dirty="0"/>
            <a:t>Major Observations – Statutory audit engagements</a:t>
          </a:r>
        </a:p>
      </dsp:txBody>
      <dsp:txXfrm>
        <a:off x="46475" y="332962"/>
        <a:ext cx="8548555" cy="859104"/>
      </dsp:txXfrm>
    </dsp:sp>
    <dsp:sp modelId="{2943A620-FAA9-4B9C-8D37-5A5198C67C2F}">
      <dsp:nvSpPr>
        <dsp:cNvPr id="0" name=""/>
        <dsp:cNvSpPr/>
      </dsp:nvSpPr>
      <dsp:spPr>
        <a:xfrm>
          <a:off x="0" y="1229831"/>
          <a:ext cx="8641505"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6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Not documenting its policies and procedures on each element of Quality Control</a:t>
          </a:r>
          <a:endParaRPr lang="en-IN" sz="1800" kern="1200" dirty="0"/>
        </a:p>
        <a:p>
          <a:pPr marL="171450" lvl="1" indent="-171450" algn="l" defTabSz="800100">
            <a:lnSpc>
              <a:spcPct val="90000"/>
            </a:lnSpc>
            <a:spcBef>
              <a:spcPct val="0"/>
            </a:spcBef>
            <a:spcAft>
              <a:spcPct val="20000"/>
            </a:spcAft>
            <a:buChar char="•"/>
          </a:pPr>
          <a:r>
            <a:rPr lang="en-IN" sz="1800" kern="1200" dirty="0"/>
            <a:t>Not establishing HR policies or staff competency assessment model</a:t>
          </a:r>
        </a:p>
        <a:p>
          <a:pPr marL="171450" lvl="1" indent="-171450" algn="l" defTabSz="800100">
            <a:lnSpc>
              <a:spcPct val="90000"/>
            </a:lnSpc>
            <a:spcBef>
              <a:spcPct val="0"/>
            </a:spcBef>
            <a:spcAft>
              <a:spcPct val="20000"/>
            </a:spcAft>
            <a:buChar char="•"/>
          </a:pPr>
          <a:r>
            <a:rPr lang="en-IN" sz="1800" kern="1200" dirty="0"/>
            <a:t>Engagement performance- not maintaining consistency in standards</a:t>
          </a:r>
        </a:p>
        <a:p>
          <a:pPr marL="171450" lvl="1" indent="-171450" algn="l" defTabSz="800100">
            <a:lnSpc>
              <a:spcPct val="90000"/>
            </a:lnSpc>
            <a:spcBef>
              <a:spcPct val="0"/>
            </a:spcBef>
            <a:spcAft>
              <a:spcPct val="20000"/>
            </a:spcAft>
            <a:buChar char="•"/>
          </a:pPr>
          <a:r>
            <a:rPr lang="en-IN" sz="1800" kern="1200" dirty="0"/>
            <a:t>Not establishing quality control review procedures </a:t>
          </a:r>
        </a:p>
        <a:p>
          <a:pPr marL="171450" lvl="1" indent="-171450" algn="l" defTabSz="800100">
            <a:lnSpc>
              <a:spcPct val="90000"/>
            </a:lnSpc>
            <a:spcBef>
              <a:spcPct val="0"/>
            </a:spcBef>
            <a:spcAft>
              <a:spcPct val="20000"/>
            </a:spcAft>
            <a:buChar char="•"/>
          </a:pPr>
          <a:r>
            <a:rPr lang="en-IN" sz="1800" kern="1200" dirty="0"/>
            <a:t>Not obtaining sufficient evidence for compliance with laws and regulations</a:t>
          </a:r>
        </a:p>
        <a:p>
          <a:pPr marL="171450" lvl="1" indent="-171450" algn="l" defTabSz="800100">
            <a:lnSpc>
              <a:spcPct val="90000"/>
            </a:lnSpc>
            <a:spcBef>
              <a:spcPct val="0"/>
            </a:spcBef>
            <a:spcAft>
              <a:spcPct val="20000"/>
            </a:spcAft>
            <a:buChar char="•"/>
          </a:pPr>
          <a:r>
            <a:rPr lang="en-US" sz="1800" kern="1200" dirty="0"/>
            <a:t>Complex accounting matters not evaluated or consulted</a:t>
          </a:r>
          <a:endParaRPr lang="en-IN" sz="1800" kern="1200" dirty="0"/>
        </a:p>
        <a:p>
          <a:pPr marL="171450" lvl="1" indent="-171450" algn="l" defTabSz="800100">
            <a:lnSpc>
              <a:spcPct val="90000"/>
            </a:lnSpc>
            <a:spcBef>
              <a:spcPct val="0"/>
            </a:spcBef>
            <a:spcAft>
              <a:spcPct val="20000"/>
            </a:spcAft>
            <a:buChar char="•"/>
          </a:pPr>
          <a:r>
            <a:rPr lang="en-US" sz="1800" kern="1200" dirty="0"/>
            <a:t>Items requiring mandatory consultation missed</a:t>
          </a:r>
          <a:endParaRPr lang="en-IN" sz="1800" kern="1200" dirty="0"/>
        </a:p>
        <a:p>
          <a:pPr marL="171450" lvl="1" indent="-171450" algn="l" defTabSz="800100">
            <a:lnSpc>
              <a:spcPct val="90000"/>
            </a:lnSpc>
            <a:spcBef>
              <a:spcPct val="0"/>
            </a:spcBef>
            <a:spcAft>
              <a:spcPct val="20000"/>
            </a:spcAft>
            <a:buChar char="•"/>
          </a:pPr>
          <a:r>
            <a:rPr lang="en-US" sz="1800" kern="1200" dirty="0"/>
            <a:t>Engagement letter not executed on a timely basis</a:t>
          </a:r>
          <a:endParaRPr lang="en-IN" sz="1800" kern="1200" dirty="0"/>
        </a:p>
      </dsp:txBody>
      <dsp:txXfrm>
        <a:off x="0" y="1229831"/>
        <a:ext cx="8641505" cy="2583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19A67-F836-4784-A7E4-B24888D7AF75}">
      <dsp:nvSpPr>
        <dsp:cNvPr id="0" name=""/>
        <dsp:cNvSpPr/>
      </dsp:nvSpPr>
      <dsp:spPr>
        <a:xfrm>
          <a:off x="0" y="65128"/>
          <a:ext cx="3616503" cy="51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Tax audit:</a:t>
          </a:r>
          <a:endParaRPr lang="en-IN" sz="2200" kern="1200" dirty="0"/>
        </a:p>
      </dsp:txBody>
      <dsp:txXfrm>
        <a:off x="25130" y="90258"/>
        <a:ext cx="3566243" cy="464540"/>
      </dsp:txXfrm>
    </dsp:sp>
    <dsp:sp modelId="{FA4579CC-7119-4B23-9FDE-A8BCFFA91982}">
      <dsp:nvSpPr>
        <dsp:cNvPr id="0" name=""/>
        <dsp:cNvSpPr/>
      </dsp:nvSpPr>
      <dsp:spPr>
        <a:xfrm>
          <a:off x="0" y="579928"/>
          <a:ext cx="3616503" cy="334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2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IN" sz="1700" kern="1200" dirty="0"/>
            <a:t>Engagement letter</a:t>
          </a:r>
        </a:p>
        <a:p>
          <a:pPr marL="171450" lvl="1" indent="-171450" algn="l" defTabSz="755650">
            <a:lnSpc>
              <a:spcPct val="90000"/>
            </a:lnSpc>
            <a:spcBef>
              <a:spcPct val="0"/>
            </a:spcBef>
            <a:spcAft>
              <a:spcPct val="20000"/>
            </a:spcAft>
            <a:buChar char="•"/>
          </a:pPr>
          <a:r>
            <a:rPr lang="en-IN" sz="1700" kern="1200" dirty="0"/>
            <a:t>Independence confirmation</a:t>
          </a:r>
        </a:p>
        <a:p>
          <a:pPr marL="171450" lvl="1" indent="-171450" algn="l" defTabSz="755650">
            <a:lnSpc>
              <a:spcPct val="90000"/>
            </a:lnSpc>
            <a:spcBef>
              <a:spcPct val="0"/>
            </a:spcBef>
            <a:spcAft>
              <a:spcPct val="20000"/>
            </a:spcAft>
            <a:buChar char="•"/>
          </a:pPr>
          <a:r>
            <a:rPr lang="en-IN" sz="1700" kern="1200" dirty="0"/>
            <a:t>Representation letters</a:t>
          </a:r>
        </a:p>
        <a:p>
          <a:pPr marL="171450" lvl="1" indent="-171450" algn="l" defTabSz="755650">
            <a:lnSpc>
              <a:spcPct val="90000"/>
            </a:lnSpc>
            <a:spcBef>
              <a:spcPct val="0"/>
            </a:spcBef>
            <a:spcAft>
              <a:spcPct val="20000"/>
            </a:spcAft>
            <a:buChar char="•"/>
          </a:pPr>
          <a:r>
            <a:rPr lang="en-IN" sz="1700" kern="1200" dirty="0"/>
            <a:t>Form 3CD and annexures</a:t>
          </a:r>
        </a:p>
        <a:p>
          <a:pPr marL="171450" lvl="1" indent="-171450" algn="l" defTabSz="755650">
            <a:lnSpc>
              <a:spcPct val="90000"/>
            </a:lnSpc>
            <a:spcBef>
              <a:spcPct val="0"/>
            </a:spcBef>
            <a:spcAft>
              <a:spcPct val="20000"/>
            </a:spcAft>
            <a:buChar char="•"/>
          </a:pPr>
          <a:r>
            <a:rPr lang="en-IN" sz="1700" kern="1200" dirty="0"/>
            <a:t>Consultations and conclusions, if any</a:t>
          </a:r>
        </a:p>
        <a:p>
          <a:pPr marL="171450" lvl="1" indent="-171450" algn="l" defTabSz="755650">
            <a:lnSpc>
              <a:spcPct val="90000"/>
            </a:lnSpc>
            <a:spcBef>
              <a:spcPct val="0"/>
            </a:spcBef>
            <a:spcAft>
              <a:spcPct val="20000"/>
            </a:spcAft>
            <a:buChar char="•"/>
          </a:pPr>
          <a:r>
            <a:rPr lang="en-IN" sz="1700" kern="1200" dirty="0"/>
            <a:t>Working papers for each clause in form 3CD</a:t>
          </a:r>
        </a:p>
        <a:p>
          <a:pPr marL="171450" lvl="1" indent="-171450" algn="l" defTabSz="755650">
            <a:lnSpc>
              <a:spcPct val="90000"/>
            </a:lnSpc>
            <a:spcBef>
              <a:spcPct val="0"/>
            </a:spcBef>
            <a:spcAft>
              <a:spcPct val="20000"/>
            </a:spcAft>
            <a:buChar char="•"/>
          </a:pPr>
          <a:r>
            <a:rPr lang="en-IN" sz="1700" kern="1200" dirty="0"/>
            <a:t>EQCR review documents</a:t>
          </a:r>
        </a:p>
        <a:p>
          <a:pPr marL="171450" lvl="1" indent="-171450" algn="l" defTabSz="755650">
            <a:lnSpc>
              <a:spcPct val="90000"/>
            </a:lnSpc>
            <a:spcBef>
              <a:spcPct val="0"/>
            </a:spcBef>
            <a:spcAft>
              <a:spcPct val="20000"/>
            </a:spcAft>
            <a:buChar char="•"/>
          </a:pPr>
          <a:r>
            <a:rPr lang="en-IN" sz="1700" kern="1200" dirty="0"/>
            <a:t>Audit reports </a:t>
          </a:r>
        </a:p>
      </dsp:txBody>
      <dsp:txXfrm>
        <a:off x="0" y="579928"/>
        <a:ext cx="3616503" cy="33455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A8B4F-63CA-44BD-92E7-1BAD395B4E7B}">
      <dsp:nvSpPr>
        <dsp:cNvPr id="0" name=""/>
        <dsp:cNvSpPr/>
      </dsp:nvSpPr>
      <dsp:spPr>
        <a:xfrm>
          <a:off x="0" y="88657"/>
          <a:ext cx="5743254"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Audit of financial statements:</a:t>
          </a:r>
          <a:endParaRPr lang="en-IN" sz="2300" kern="1200" dirty="0"/>
        </a:p>
      </dsp:txBody>
      <dsp:txXfrm>
        <a:off x="26273" y="114930"/>
        <a:ext cx="5690708" cy="485654"/>
      </dsp:txXfrm>
    </dsp:sp>
    <dsp:sp modelId="{B7221B7D-380D-4A60-9944-335FFE6D23FB}">
      <dsp:nvSpPr>
        <dsp:cNvPr id="0" name=""/>
        <dsp:cNvSpPr/>
      </dsp:nvSpPr>
      <dsp:spPr>
        <a:xfrm>
          <a:off x="0" y="626857"/>
          <a:ext cx="5743254" cy="38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IN" sz="1800" kern="1200" dirty="0"/>
            <a:t>Engagement letter</a:t>
          </a:r>
        </a:p>
        <a:p>
          <a:pPr marL="171450" lvl="1" indent="-171450" algn="l" defTabSz="800100">
            <a:lnSpc>
              <a:spcPct val="90000"/>
            </a:lnSpc>
            <a:spcBef>
              <a:spcPct val="0"/>
            </a:spcBef>
            <a:spcAft>
              <a:spcPct val="20000"/>
            </a:spcAft>
            <a:buChar char="•"/>
          </a:pPr>
          <a:r>
            <a:rPr lang="en-IN" sz="1800" kern="1200" dirty="0"/>
            <a:t>Independence confirmations</a:t>
          </a:r>
        </a:p>
        <a:p>
          <a:pPr marL="171450" lvl="1" indent="-171450" algn="l" defTabSz="800100">
            <a:lnSpc>
              <a:spcPct val="90000"/>
            </a:lnSpc>
            <a:spcBef>
              <a:spcPct val="0"/>
            </a:spcBef>
            <a:spcAft>
              <a:spcPct val="20000"/>
            </a:spcAft>
            <a:buChar char="•"/>
          </a:pPr>
          <a:r>
            <a:rPr lang="en-IN" sz="1800" kern="1200" dirty="0"/>
            <a:t>Planning documents</a:t>
          </a:r>
        </a:p>
        <a:p>
          <a:pPr marL="171450" lvl="1" indent="-171450" algn="l" defTabSz="800100">
            <a:lnSpc>
              <a:spcPct val="90000"/>
            </a:lnSpc>
            <a:spcBef>
              <a:spcPct val="0"/>
            </a:spcBef>
            <a:spcAft>
              <a:spcPct val="20000"/>
            </a:spcAft>
            <a:buChar char="•"/>
          </a:pPr>
          <a:r>
            <a:rPr lang="en-IN" sz="1800" kern="1200" dirty="0"/>
            <a:t>Risks identified and responses to risks</a:t>
          </a:r>
        </a:p>
        <a:p>
          <a:pPr marL="171450" lvl="1" indent="-171450" algn="l" defTabSz="800100">
            <a:lnSpc>
              <a:spcPct val="90000"/>
            </a:lnSpc>
            <a:spcBef>
              <a:spcPct val="0"/>
            </a:spcBef>
            <a:spcAft>
              <a:spcPct val="20000"/>
            </a:spcAft>
            <a:buChar char="•"/>
          </a:pPr>
          <a:r>
            <a:rPr lang="en-IN" sz="1800" kern="1200" dirty="0"/>
            <a:t>Working papers for each FSLI</a:t>
          </a:r>
        </a:p>
        <a:p>
          <a:pPr marL="171450" lvl="1" indent="-171450" algn="l" defTabSz="800100">
            <a:lnSpc>
              <a:spcPct val="90000"/>
            </a:lnSpc>
            <a:spcBef>
              <a:spcPct val="0"/>
            </a:spcBef>
            <a:spcAft>
              <a:spcPct val="20000"/>
            </a:spcAft>
            <a:buChar char="•"/>
          </a:pPr>
          <a:r>
            <a:rPr lang="en-IN" sz="1800" kern="1200" dirty="0"/>
            <a:t>Consultations and conclusions, if any</a:t>
          </a:r>
        </a:p>
        <a:p>
          <a:pPr marL="171450" lvl="1" indent="-171450" algn="l" defTabSz="800100">
            <a:lnSpc>
              <a:spcPct val="90000"/>
            </a:lnSpc>
            <a:spcBef>
              <a:spcPct val="0"/>
            </a:spcBef>
            <a:spcAft>
              <a:spcPct val="20000"/>
            </a:spcAft>
            <a:buChar char="•"/>
          </a:pPr>
          <a:r>
            <a:rPr lang="en-IN" sz="1800" kern="1200" dirty="0"/>
            <a:t>Group audit documents</a:t>
          </a:r>
        </a:p>
        <a:p>
          <a:pPr marL="171450" lvl="1" indent="-171450" algn="l" defTabSz="800100">
            <a:lnSpc>
              <a:spcPct val="90000"/>
            </a:lnSpc>
            <a:spcBef>
              <a:spcPct val="0"/>
            </a:spcBef>
            <a:spcAft>
              <a:spcPct val="20000"/>
            </a:spcAft>
            <a:buChar char="•"/>
          </a:pPr>
          <a:r>
            <a:rPr lang="en-IN" sz="1800" kern="1200" dirty="0"/>
            <a:t>EQCR review documents, if applicable</a:t>
          </a:r>
        </a:p>
        <a:p>
          <a:pPr marL="171450" lvl="1" indent="-171450" algn="l" defTabSz="800100">
            <a:lnSpc>
              <a:spcPct val="90000"/>
            </a:lnSpc>
            <a:spcBef>
              <a:spcPct val="0"/>
            </a:spcBef>
            <a:spcAft>
              <a:spcPct val="20000"/>
            </a:spcAft>
            <a:buChar char="•"/>
          </a:pPr>
          <a:r>
            <a:rPr lang="en-IN" sz="1800" kern="1200" dirty="0"/>
            <a:t>Financial statements</a:t>
          </a:r>
        </a:p>
        <a:p>
          <a:pPr marL="171450" lvl="1" indent="-171450" algn="l" defTabSz="800100">
            <a:lnSpc>
              <a:spcPct val="90000"/>
            </a:lnSpc>
            <a:spcBef>
              <a:spcPct val="0"/>
            </a:spcBef>
            <a:spcAft>
              <a:spcPct val="20000"/>
            </a:spcAft>
            <a:buChar char="•"/>
          </a:pPr>
          <a:r>
            <a:rPr lang="en-IN" sz="1800" kern="1200" dirty="0"/>
            <a:t>Corrected and uncorrected misstatements</a:t>
          </a:r>
        </a:p>
        <a:p>
          <a:pPr marL="171450" lvl="1" indent="-171450" algn="l" defTabSz="800100">
            <a:lnSpc>
              <a:spcPct val="90000"/>
            </a:lnSpc>
            <a:spcBef>
              <a:spcPct val="0"/>
            </a:spcBef>
            <a:spcAft>
              <a:spcPct val="20000"/>
            </a:spcAft>
            <a:buChar char="•"/>
          </a:pPr>
          <a:r>
            <a:rPr lang="en-IN" sz="1800" kern="1200" dirty="0"/>
            <a:t>Communication with management and TCWG</a:t>
          </a:r>
        </a:p>
        <a:p>
          <a:pPr marL="171450" lvl="1" indent="-171450" algn="l" defTabSz="800100">
            <a:lnSpc>
              <a:spcPct val="90000"/>
            </a:lnSpc>
            <a:spcBef>
              <a:spcPct val="0"/>
            </a:spcBef>
            <a:spcAft>
              <a:spcPct val="20000"/>
            </a:spcAft>
            <a:buChar char="•"/>
          </a:pPr>
          <a:r>
            <a:rPr lang="en-IN" sz="1800" kern="1200" dirty="0"/>
            <a:t>Representation letters</a:t>
          </a:r>
        </a:p>
        <a:p>
          <a:pPr marL="171450" lvl="1" indent="-171450" algn="l" defTabSz="800100">
            <a:lnSpc>
              <a:spcPct val="90000"/>
            </a:lnSpc>
            <a:spcBef>
              <a:spcPct val="0"/>
            </a:spcBef>
            <a:spcAft>
              <a:spcPct val="20000"/>
            </a:spcAft>
            <a:buChar char="•"/>
          </a:pPr>
          <a:r>
            <a:rPr lang="en-IN" sz="1800" kern="1200" dirty="0"/>
            <a:t>Audit reports </a:t>
          </a:r>
        </a:p>
      </dsp:txBody>
      <dsp:txXfrm>
        <a:off x="0" y="626857"/>
        <a:ext cx="5743254" cy="38088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7E4CA-CCF8-4419-A365-BD2F63BE3D16}" type="datetimeFigureOut">
              <a:rPr lang="en-IN" smtClean="0"/>
              <a:t>28-12-2022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0F9DB-98EF-412C-A1D2-7AFA37E1D79A}" type="slidenum">
              <a:rPr lang="en-IN" smtClean="0"/>
              <a:t>‹#›</a:t>
            </a:fld>
            <a:endParaRPr lang="en-IN" dirty="0"/>
          </a:p>
        </p:txBody>
      </p:sp>
    </p:spTree>
    <p:extLst>
      <p:ext uri="{BB962C8B-B14F-4D97-AF65-F5344CB8AC3E}">
        <p14:creationId xmlns:p14="http://schemas.microsoft.com/office/powerpoint/2010/main" val="38292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a few practical aspects of audit documentation.</a:t>
            </a:r>
          </a:p>
          <a:p>
            <a:endParaRPr lang="en-US" dirty="0"/>
          </a:p>
          <a:p>
            <a:r>
              <a:rPr lang="en-US" dirty="0"/>
              <a:t>Lets talk through the entire cycle of risks to procedures including assertions and audit responses for a few common FLSIs and identify the most important aspects that need to be kept in mind when documenting audit procedures performed.</a:t>
            </a:r>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7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rebuchet MS" panose="020B0603020202020204"/>
              </a:rPr>
              <a:t>The familiarity threat is particularly relevant in the context of financial statement audits of listed entities. For these audits, the engagement partner should be rotated after a pre-defined period, normally not more than seven years</a:t>
            </a:r>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15</a:t>
            </a:fld>
            <a:endParaRPr lang="en-IN" dirty="0"/>
          </a:p>
        </p:txBody>
      </p:sp>
    </p:spTree>
    <p:extLst>
      <p:ext uri="{BB962C8B-B14F-4D97-AF65-F5344CB8AC3E}">
        <p14:creationId xmlns:p14="http://schemas.microsoft.com/office/powerpoint/2010/main" val="320494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8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 to the integrity of a client- </a:t>
            </a:r>
          </a:p>
          <a:p>
            <a:r>
              <a:rPr lang="en-US" dirty="0"/>
              <a:t>The identity and business reputation and attitude of the client’s principal owners, key management, related parties and those charged with its governance.</a:t>
            </a:r>
          </a:p>
          <a:p>
            <a:r>
              <a:rPr lang="en-US" dirty="0"/>
              <a:t>The nature of the client’s operations, including its business practices</a:t>
            </a:r>
          </a:p>
          <a:p>
            <a:r>
              <a:rPr lang="en-US" dirty="0"/>
              <a:t>Indications of an inappropriate limitation in the scope of work</a:t>
            </a:r>
          </a:p>
          <a:p>
            <a:endParaRPr lang="en-US" dirty="0"/>
          </a:p>
          <a:p>
            <a:r>
              <a:rPr lang="en-US" dirty="0"/>
              <a:t>Capabilities-</a:t>
            </a:r>
          </a:p>
          <a:p>
            <a:r>
              <a:rPr lang="en-US" dirty="0"/>
              <a:t>Firm personnel have knowledge of relevant industries or subject matters,</a:t>
            </a:r>
            <a:r>
              <a:rPr lang="en-IN" dirty="0"/>
              <a:t> necessary capabilities and competence</a:t>
            </a:r>
            <a:r>
              <a:rPr lang="en-US" dirty="0"/>
              <a:t>;</a:t>
            </a:r>
          </a:p>
          <a:p>
            <a:r>
              <a:rPr lang="en-IN" dirty="0"/>
              <a:t>potential conflict is identified</a:t>
            </a:r>
            <a:endParaRPr lang="en-US" dirty="0"/>
          </a:p>
          <a:p>
            <a:endParaRPr lang="en-US" dirty="0"/>
          </a:p>
          <a:p>
            <a:endParaRPr lang="en-US" dirty="0"/>
          </a:p>
          <a:p>
            <a:endParaRPr lang="en-US" dirty="0"/>
          </a:p>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18</a:t>
            </a:fld>
            <a:endParaRPr lang="en-IN" dirty="0"/>
          </a:p>
        </p:txBody>
      </p:sp>
    </p:spTree>
    <p:extLst>
      <p:ext uri="{BB962C8B-B14F-4D97-AF65-F5344CB8AC3E}">
        <p14:creationId xmlns:p14="http://schemas.microsoft.com/office/powerpoint/2010/main" val="225099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Capabilities and competence are developed through a variety of methods, including the following:  Professional education.  Continuing professional development, including training.  Work experience.  Coaching by more experienced staff, for example, other members of the engagement team</a:t>
            </a:r>
          </a:p>
          <a:p>
            <a:endParaRPr lang="en-US" dirty="0"/>
          </a:p>
          <a:p>
            <a:r>
              <a:rPr lang="en-US" dirty="0"/>
              <a:t>Performance evaluation:</a:t>
            </a:r>
          </a:p>
          <a:p>
            <a:pPr marL="228600" indent="-228600">
              <a:buAutoNum type="alphaLcParenBoth"/>
            </a:pPr>
            <a:r>
              <a:rPr lang="en-US" dirty="0"/>
              <a:t>Makes personnel aware of the firm’s expectations regarding performance and ethical principles; </a:t>
            </a:r>
          </a:p>
          <a:p>
            <a:pPr marL="0" indent="0">
              <a:buNone/>
            </a:pPr>
            <a:r>
              <a:rPr lang="en-US" dirty="0"/>
              <a:t>(b) Provides personnel with evaluation of, and counseling on, performance, progress and career development; and</a:t>
            </a:r>
          </a:p>
          <a:p>
            <a:pPr marL="0" indent="0">
              <a:buNone/>
            </a:pPr>
            <a:r>
              <a:rPr lang="en-US" dirty="0"/>
              <a:t>(c) Helps personnel understand that advancement to positions of greater responsibility depends, among other things, upon performance quality and adherence to ethical principles, and that failure to comply with the firm’s policies and procedures may result in disciplinary action. </a:t>
            </a:r>
          </a:p>
          <a:p>
            <a:pPr marL="0" indent="0">
              <a:buNone/>
            </a:pPr>
            <a:endParaRPr lang="en-US" dirty="0"/>
          </a:p>
          <a:p>
            <a:pPr marL="0" indent="0">
              <a:buNone/>
            </a:pPr>
            <a:r>
              <a:rPr lang="en-US" dirty="0"/>
              <a:t>The capabilities and competence considered when assigning engagement teams, and in determining the level of supervision required, include the following: </a:t>
            </a:r>
          </a:p>
          <a:p>
            <a:pPr marL="0" indent="0">
              <a:buNone/>
            </a:pPr>
            <a:r>
              <a:rPr lang="en-US" dirty="0"/>
              <a:t>An understanding of, and practical experience with, engagements of a similar nature and complexity through appropriate training and participation.  An understanding of professional standards and regulatory and legal requirements.  Appropriate technical knowledge, including knowledge of relevant information technology.  Knowledge of the relevant industries in which the clients operate.  Ability to apply professional judgment.  An understanding of the firm’s quality control policies and procedures</a:t>
            </a:r>
          </a:p>
          <a:p>
            <a:pPr marL="228600" indent="-228600">
              <a:buAutoNum type="alphaLcParenBoth"/>
            </a:pPr>
            <a:endParaRPr lang="en-US" dirty="0"/>
          </a:p>
          <a:p>
            <a:pPr marL="228600" indent="-228600">
              <a:buAutoNum type="alphaLcParenBoth"/>
            </a:pPr>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21</a:t>
            </a:fld>
            <a:endParaRPr lang="en-IN" dirty="0"/>
          </a:p>
        </p:txBody>
      </p:sp>
    </p:spTree>
    <p:extLst>
      <p:ext uri="{BB962C8B-B14F-4D97-AF65-F5344CB8AC3E}">
        <p14:creationId xmlns:p14="http://schemas.microsoft.com/office/powerpoint/2010/main" val="324321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23</a:t>
            </a:fld>
            <a:endParaRPr lang="en-IN" dirty="0"/>
          </a:p>
        </p:txBody>
      </p:sp>
    </p:spTree>
    <p:extLst>
      <p:ext uri="{BB962C8B-B14F-4D97-AF65-F5344CB8AC3E}">
        <p14:creationId xmlns:p14="http://schemas.microsoft.com/office/powerpoint/2010/main" val="1789261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24</a:t>
            </a:fld>
            <a:endParaRPr lang="en-IN" dirty="0"/>
          </a:p>
        </p:txBody>
      </p:sp>
    </p:spTree>
    <p:extLst>
      <p:ext uri="{BB962C8B-B14F-4D97-AF65-F5344CB8AC3E}">
        <p14:creationId xmlns:p14="http://schemas.microsoft.com/office/powerpoint/2010/main" val="88882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Before contracting for such services, the firm considers whether the external provider is suitably qualified for that purpose\</a:t>
            </a:r>
          </a:p>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25</a:t>
            </a:fld>
            <a:endParaRPr lang="en-IN" dirty="0"/>
          </a:p>
        </p:txBody>
      </p:sp>
    </p:spTree>
    <p:extLst>
      <p:ext uri="{BB962C8B-B14F-4D97-AF65-F5344CB8AC3E}">
        <p14:creationId xmlns:p14="http://schemas.microsoft.com/office/powerpoint/2010/main" val="4899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case of an audit, for example, such a time limit is ordinarily not more than 60 days after the date of the auditor’s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specific case of audit engagements, the retention period ordinarily is no shorter than 7 years from the date of the auditor’s report, or, if later, the date of the group auditor’s report..</a:t>
            </a:r>
          </a:p>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26</a:t>
            </a:fld>
            <a:endParaRPr lang="en-IN" dirty="0"/>
          </a:p>
        </p:txBody>
      </p:sp>
    </p:spTree>
    <p:extLst>
      <p:ext uri="{BB962C8B-B14F-4D97-AF65-F5344CB8AC3E}">
        <p14:creationId xmlns:p14="http://schemas.microsoft.com/office/powerpoint/2010/main" val="2359542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 that a firm considers when determining which engagements other than audits of financial statements of listed entities are to be subject to an engagement quality control review include the following:  The nature of the engagement, including the extent to which it involves a matter of public interest.  The identification of unusual circumstances or risks in an engagement or class of engagements.  Whether laws or regulations require an engagement quality control review</a:t>
            </a:r>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30</a:t>
            </a:fld>
            <a:endParaRPr lang="en-IN" dirty="0"/>
          </a:p>
        </p:txBody>
      </p:sp>
    </p:spTree>
    <p:extLst>
      <p:ext uri="{BB962C8B-B14F-4D97-AF65-F5344CB8AC3E}">
        <p14:creationId xmlns:p14="http://schemas.microsoft.com/office/powerpoint/2010/main" val="347992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selected WPs such a-</a:t>
            </a:r>
          </a:p>
          <a:p>
            <a:r>
              <a:rPr lang="en-US" dirty="0"/>
              <a:t>Independence, client acceptance and continuance considerations</a:t>
            </a:r>
          </a:p>
          <a:p>
            <a:r>
              <a:rPr lang="en-US" dirty="0"/>
              <a:t>Risk assessment and preliminary analytical procedures</a:t>
            </a:r>
          </a:p>
          <a:p>
            <a:r>
              <a:rPr lang="en-US" dirty="0"/>
              <a:t>Audit Planning memorandum</a:t>
            </a:r>
          </a:p>
          <a:p>
            <a:r>
              <a:rPr lang="en-US" dirty="0"/>
              <a:t>Test of controls</a:t>
            </a:r>
          </a:p>
          <a:p>
            <a:r>
              <a:rPr lang="en-US" dirty="0"/>
              <a:t>Substantive procedures</a:t>
            </a:r>
          </a:p>
          <a:p>
            <a:r>
              <a:rPr lang="en-US" dirty="0"/>
              <a:t>Significant matters</a:t>
            </a:r>
          </a:p>
          <a:p>
            <a:r>
              <a:rPr lang="en-US" dirty="0"/>
              <a:t>Final analytical procedures </a:t>
            </a:r>
          </a:p>
          <a:p>
            <a:r>
              <a:rPr lang="en-US" dirty="0"/>
              <a:t>Reporting considerations</a:t>
            </a:r>
          </a:p>
          <a:p>
            <a:r>
              <a:rPr lang="en-US" dirty="0"/>
              <a:t>Consultation and conclusion </a:t>
            </a:r>
          </a:p>
          <a:p>
            <a:endParaRPr lang="en-US" dirty="0"/>
          </a:p>
          <a:p>
            <a:r>
              <a:rPr lang="en-IN" dirty="0"/>
              <a:t> </a:t>
            </a:r>
          </a:p>
        </p:txBody>
      </p:sp>
      <p:sp>
        <p:nvSpPr>
          <p:cNvPr id="4" name="Slide Number Placeholder 3"/>
          <p:cNvSpPr>
            <a:spLocks noGrp="1"/>
          </p:cNvSpPr>
          <p:nvPr>
            <p:ph type="sldNum" sz="quarter" idx="5"/>
          </p:nvPr>
        </p:nvSpPr>
        <p:spPr/>
        <p:txBody>
          <a:bodyPr/>
          <a:lstStyle/>
          <a:p>
            <a:fld id="{73D0F9DB-98EF-412C-A1D2-7AFA37E1D79A}" type="slidenum">
              <a:rPr lang="en-IN" smtClean="0"/>
              <a:t>31</a:t>
            </a:fld>
            <a:endParaRPr lang="en-IN" dirty="0"/>
          </a:p>
        </p:txBody>
      </p:sp>
    </p:spTree>
    <p:extLst>
      <p:ext uri="{BB962C8B-B14F-4D97-AF65-F5344CB8AC3E}">
        <p14:creationId xmlns:p14="http://schemas.microsoft.com/office/powerpoint/2010/main" val="28802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8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32</a:t>
            </a:fld>
            <a:endParaRPr lang="en-IN" dirty="0"/>
          </a:p>
        </p:txBody>
      </p:sp>
    </p:spTree>
    <p:extLst>
      <p:ext uri="{BB962C8B-B14F-4D97-AF65-F5344CB8AC3E}">
        <p14:creationId xmlns:p14="http://schemas.microsoft.com/office/powerpoint/2010/main" val="144838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Small firms and sole practitioners may wish to use a suitably qualified external person or another firm to carry out engagement inspections and other monitoring procedures. </a:t>
            </a:r>
          </a:p>
          <a:p>
            <a:endParaRPr lang="en-US" dirty="0"/>
          </a:p>
          <a:p>
            <a:r>
              <a:rPr lang="en-US" dirty="0"/>
              <a:t>evaluate the effect of deficiencies noted</a:t>
            </a:r>
          </a:p>
          <a:p>
            <a:pPr marL="342900" indent="-342900">
              <a:buAutoNum type="alphaLcParenBoth"/>
            </a:pPr>
            <a:r>
              <a:rPr lang="en-US" dirty="0"/>
              <a:t>Taking appropriate remedial action in relation to an individual engagement or member of personnel; </a:t>
            </a:r>
          </a:p>
          <a:p>
            <a:r>
              <a:rPr lang="en-US" dirty="0"/>
              <a:t>(b) The communication of the findings to those responsible for training and professional development;</a:t>
            </a:r>
          </a:p>
          <a:p>
            <a:r>
              <a:rPr lang="en-US" dirty="0"/>
              <a:t>(c) Changes to the quality control policies and procedures; and </a:t>
            </a:r>
          </a:p>
          <a:p>
            <a:r>
              <a:rPr lang="en-US" dirty="0"/>
              <a:t>(d) Disciplinary action against those who fail to comply with the policies and procedures of the firm, especially those who do so repeatedly.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inspection of a selection of completed engagements is </a:t>
            </a:r>
            <a:r>
              <a:rPr lang="en-US" b="1" dirty="0"/>
              <a:t>ordinarily performed on a cyclical basis</a:t>
            </a:r>
            <a:r>
              <a:rPr lang="en-US"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Engagements selected for inspection include at least one engagement for </a:t>
            </a:r>
            <a:r>
              <a:rPr lang="en-US" b="1" dirty="0">
                <a:highlight>
                  <a:srgbClr val="FFFF00"/>
                </a:highlight>
              </a:rPr>
              <a:t>each engagement partner</a:t>
            </a:r>
            <a:r>
              <a:rPr lang="en-US" dirty="0">
                <a:highlight>
                  <a:srgbClr val="FFFF00"/>
                </a:highlight>
              </a:rPr>
              <a:t> over an inspection cycle, which ordinarily spans </a:t>
            </a:r>
            <a:r>
              <a:rPr lang="en-US" b="1" dirty="0">
                <a:highlight>
                  <a:srgbClr val="FFFF00"/>
                </a:highlight>
              </a:rPr>
              <a:t>no more than three years</a:t>
            </a:r>
          </a:p>
          <a:p>
            <a:endParaRPr lang="en-US" dirty="0"/>
          </a:p>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33</a:t>
            </a:fld>
            <a:endParaRPr lang="en-IN" dirty="0"/>
          </a:p>
        </p:txBody>
      </p:sp>
    </p:spTree>
    <p:extLst>
      <p:ext uri="{BB962C8B-B14F-4D97-AF65-F5344CB8AC3E}">
        <p14:creationId xmlns:p14="http://schemas.microsoft.com/office/powerpoint/2010/main" val="185758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a few practical aspects of audit documentation.</a:t>
            </a:r>
          </a:p>
          <a:p>
            <a:endParaRPr lang="en-US" dirty="0"/>
          </a:p>
          <a:p>
            <a:r>
              <a:rPr lang="en-US" dirty="0"/>
              <a:t>Lets talk through the entire cycle of risks to procedures including assertions and audit responses for a few common FLSIs and identify the most important aspects that need to be kept in mind when documenting audit procedures performed.</a:t>
            </a:r>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730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A483D"/>
                </a:solidFill>
                <a:effectLst/>
                <a:latin typeface="Verdana" panose="020B0604030504040204" pitchFamily="34" charset="0"/>
              </a:rPr>
              <a:t>QRB-</a:t>
            </a:r>
            <a:r>
              <a:rPr lang="en-US" b="0" i="0" dirty="0">
                <a:solidFill>
                  <a:srgbClr val="4A483D"/>
                </a:solidFill>
                <a:effectLst/>
                <a:latin typeface="Verdana" panose="020B0604030504040204" pitchFamily="34" charset="0"/>
              </a:rPr>
              <a:t>Quality Review under the Chartered Accountants Act, 1949 is directed towards inspection/evaluation of audit quality and adherence to various statutory and other regulatory requirements. The Quality Review would involve inspection and assessment of the work of auditors while carrying out the audit function so that the Board is able to assess:</a:t>
            </a:r>
          </a:p>
          <a:p>
            <a:pPr algn="l"/>
            <a:r>
              <a:rPr lang="en-US" b="0" i="0" dirty="0">
                <a:solidFill>
                  <a:srgbClr val="4A483D"/>
                </a:solidFill>
                <a:effectLst/>
                <a:latin typeface="Verdana" panose="020B0604030504040204" pitchFamily="34" charset="0"/>
              </a:rPr>
              <a:t>a) the quality of audit and reporting by the auditors; and</a:t>
            </a:r>
          </a:p>
          <a:p>
            <a:pPr algn="l"/>
            <a:r>
              <a:rPr lang="en-US" b="0" i="0" dirty="0">
                <a:solidFill>
                  <a:srgbClr val="4A483D"/>
                </a:solidFill>
                <a:effectLst/>
                <a:latin typeface="Verdana" panose="020B0604030504040204" pitchFamily="34" charset="0"/>
              </a:rPr>
              <a:t>b) the quality control framework adopted by the auditors/ audit firms in conducting audit.</a:t>
            </a:r>
          </a:p>
          <a:p>
            <a:pPr algn="l"/>
            <a:endParaRPr lang="en-US" b="1" i="0" dirty="0">
              <a:solidFill>
                <a:srgbClr val="4A483D"/>
              </a:solidFill>
              <a:effectLst/>
              <a:latin typeface="Verdana" panose="020B0604030504040204" pitchFamily="34" charset="0"/>
            </a:endParaRPr>
          </a:p>
          <a:p>
            <a:pPr algn="l"/>
            <a:r>
              <a:rPr lang="en-US" b="1" i="0" dirty="0">
                <a:solidFill>
                  <a:srgbClr val="333333"/>
                </a:solidFill>
                <a:effectLst/>
                <a:latin typeface="Segoe UI" panose="020B0502040204020203" pitchFamily="34" charset="0"/>
              </a:rPr>
              <a:t>Peer review-</a:t>
            </a:r>
            <a:r>
              <a:rPr lang="en-US" b="0" i="0" dirty="0">
                <a:solidFill>
                  <a:srgbClr val="333333"/>
                </a:solidFill>
                <a:effectLst/>
                <a:latin typeface="Segoe UI" panose="020B0502040204020203" pitchFamily="34" charset="0"/>
              </a:rPr>
              <a:t>The main objective of Peer Review is to ensure that in carrying out the assurance service assignments, the members of the Institute (a) comply with Technical, Professional and Ethical Standards as applicable including other regulatory requirements thereto and (b) have in place proper systems including documentation thereof, to amply demonstrate the quality of the assurance services.</a:t>
            </a:r>
            <a:br>
              <a:rPr lang="en-US" dirty="0"/>
            </a:br>
            <a:br>
              <a:rPr lang="en-US" dirty="0"/>
            </a:br>
            <a:r>
              <a:rPr lang="en-US" b="0" i="0" dirty="0">
                <a:solidFill>
                  <a:srgbClr val="333333"/>
                </a:solidFill>
                <a:effectLst/>
                <a:latin typeface="Segoe UI" panose="020B0502040204020203" pitchFamily="34" charset="0"/>
              </a:rPr>
              <a:t>Thus Peer Review is meant for the purpose of enhancing quality of professional work, transparency in technical standards used, world class procedures and techniques resulting into more reliable and useful audit and reports and it has no relationship whatsoever with any disciplinary or any other regulatory mechanism. The review begins with the assumption that professionals discharge their responsibilities properly and the aim of review is to enhance those attributes of professionalism that serve to keep the profession of chartered accountancy in India in the forefront of the accounting and auditing profession in the world</a:t>
            </a:r>
          </a:p>
          <a:p>
            <a:pPr algn="l"/>
            <a:endParaRPr lang="en-US" b="0" i="0" dirty="0">
              <a:solidFill>
                <a:srgbClr val="333333"/>
              </a:solidFill>
              <a:effectLst/>
              <a:latin typeface="Segoe UI" panose="020B0502040204020203" pitchFamily="34" charset="0"/>
            </a:endParaRPr>
          </a:p>
          <a:p>
            <a:pPr>
              <a:buFont typeface="Arial" panose="020B0604020202020204" pitchFamily="34" charset="0"/>
              <a:buChar char="•"/>
            </a:pPr>
            <a:r>
              <a:rPr lang="en-US" b="1" i="0" dirty="0">
                <a:solidFill>
                  <a:srgbClr val="333333"/>
                </a:solidFill>
                <a:effectLst/>
                <a:latin typeface="Segoe UI" panose="020B0502040204020203" pitchFamily="34" charset="0"/>
              </a:rPr>
              <a:t>FRRB- </a:t>
            </a:r>
            <a:r>
              <a:rPr lang="en-US" dirty="0">
                <a:effectLst/>
              </a:rPr>
              <a:t>FRRB would review the general purpose financial statements of certain enterprises and auditor’s report thereon with a view to determine, to the extent possible:</a:t>
            </a:r>
          </a:p>
          <a:p>
            <a:pPr marL="742950" lvl="1" indent="-285750">
              <a:buFont typeface="Arial" panose="020B0604020202020204" pitchFamily="34" charset="0"/>
              <a:buChar char="•"/>
            </a:pPr>
            <a:r>
              <a:rPr lang="en-US" dirty="0">
                <a:effectLst/>
              </a:rPr>
              <a:t>Compliance with the generally accepted accounting principles in the preparation and presentation of financial statements;</a:t>
            </a:r>
          </a:p>
          <a:p>
            <a:pPr marL="742950" lvl="1" indent="-285750">
              <a:buFont typeface="Arial" panose="020B0604020202020204" pitchFamily="34" charset="0"/>
              <a:buChar char="•"/>
            </a:pPr>
            <a:r>
              <a:rPr lang="en-US" dirty="0">
                <a:effectLst/>
              </a:rPr>
              <a:t>Compliance with the disclosure requirements prescribed by regulatory bodies, statutes and rules and regulations relevant to the enterprise; and</a:t>
            </a:r>
          </a:p>
          <a:p>
            <a:pPr marL="742950" lvl="1" indent="-285750">
              <a:buFont typeface="Arial" panose="020B0604020202020204" pitchFamily="34" charset="0"/>
              <a:buChar char="•"/>
            </a:pPr>
            <a:r>
              <a:rPr lang="en-US" dirty="0">
                <a:effectLst/>
              </a:rPr>
              <a:t>Compliance with the reporting obligations of the auditor.</a:t>
            </a:r>
          </a:p>
          <a:p>
            <a:pPr marL="457200" lvl="1" indent="0">
              <a:buFont typeface="Arial" panose="020B0604020202020204" pitchFamily="34" charset="0"/>
              <a:buNone/>
            </a:pPr>
            <a:endParaRPr lang="en-US" dirty="0">
              <a:effectLst/>
            </a:endParaRPr>
          </a:p>
          <a:p>
            <a:pPr marL="457200" lvl="1" indent="0">
              <a:buFont typeface="Arial" panose="020B0604020202020204" pitchFamily="34" charset="0"/>
              <a:buNone/>
            </a:pPr>
            <a:endParaRPr lang="en-US" dirty="0">
              <a:effectLst/>
            </a:endParaRPr>
          </a:p>
          <a:p>
            <a:pPr algn="l"/>
            <a:endParaRPr lang="en-US" b="1" i="0" dirty="0">
              <a:solidFill>
                <a:srgbClr val="4A483D"/>
              </a:solidFill>
              <a:effectLst/>
              <a:latin typeface="Verdana" panose="020B0604030504040204" pitchFamily="34" charset="0"/>
            </a:endParaRPr>
          </a:p>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35</a:t>
            </a:fld>
            <a:endParaRPr lang="en-IN" dirty="0"/>
          </a:p>
        </p:txBody>
      </p:sp>
    </p:spTree>
    <p:extLst>
      <p:ext uri="{BB962C8B-B14F-4D97-AF65-F5344CB8AC3E}">
        <p14:creationId xmlns:p14="http://schemas.microsoft.com/office/powerpoint/2010/main" val="2870084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0F9DB-98EF-412C-A1D2-7AFA37E1D79A}" type="slidenum">
              <a:rPr lang="en-IN" smtClean="0"/>
              <a:t>36</a:t>
            </a:fld>
            <a:endParaRPr lang="en-IN" dirty="0"/>
          </a:p>
        </p:txBody>
      </p:sp>
    </p:spTree>
    <p:extLst>
      <p:ext uri="{BB962C8B-B14F-4D97-AF65-F5344CB8AC3E}">
        <p14:creationId xmlns:p14="http://schemas.microsoft.com/office/powerpoint/2010/main" val="1177950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a few practical aspects of audit documentation.</a:t>
            </a:r>
          </a:p>
          <a:p>
            <a:endParaRPr lang="en-US" dirty="0"/>
          </a:p>
          <a:p>
            <a:r>
              <a:rPr lang="en-US" dirty="0"/>
              <a:t>Lets talk through the entire cycle of risks to procedures including assertions and audit responses for a few common FLSIs and identify the most important aspects that need to be kept in mind when documenting audit procedures performed.</a:t>
            </a:r>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460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cs typeface="Arial" panose="020B0604020202020204" pitchFamily="34" charset="0"/>
              </a:rPr>
              <a:t>Ask: What</a:t>
            </a:r>
            <a:r>
              <a:rPr lang="en-US" altLang="en-US" baseline="0" dirty="0">
                <a:latin typeface="Arial" panose="020B0604020202020204" pitchFamily="34" charset="0"/>
                <a:cs typeface="Arial" panose="020B0604020202020204" pitchFamily="34" charset="0"/>
              </a:rPr>
              <a:t> do you understand by audit documentation?</a:t>
            </a:r>
            <a:endParaRPr lang="en-US" altLang="en-US" dirty="0">
              <a:latin typeface="Arial" panose="020B0604020202020204" pitchFamily="34" charset="0"/>
              <a:cs typeface="Arial" panose="020B0604020202020204" pitchFamily="34" charset="0"/>
            </a:endParaRPr>
          </a:p>
          <a:p>
            <a:pPr eaLnBrk="1" hangingPunct="1">
              <a:defRPr/>
            </a:pP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Possible answers :</a:t>
            </a: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Record</a:t>
            </a: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Evidences</a:t>
            </a: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Supporting for audit opinion</a:t>
            </a: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Workpapers</a:t>
            </a: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Tick marks</a:t>
            </a: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Documentation to reach conclusion</a:t>
            </a:r>
          </a:p>
          <a:p>
            <a:pPr marL="0" indent="0" eaLnBrk="1" hangingPunct="1">
              <a:buFontTx/>
              <a:buNone/>
              <a:defRPr/>
            </a:pPr>
            <a:endParaRPr lang="en-US" altLang="en-US" dirty="0">
              <a:latin typeface="Arial" panose="020B0604020202020204" pitchFamily="34" charset="0"/>
              <a:cs typeface="Arial" panose="020B0604020202020204" pitchFamily="34" charset="0"/>
            </a:endParaRPr>
          </a:p>
          <a:p>
            <a:pPr eaLnBrk="1" hangingPunct="1">
              <a:defRPr/>
            </a:pPr>
            <a:r>
              <a:rPr lang="en-US" altLang="en-US" dirty="0">
                <a:latin typeface="Arial" panose="020B0604020202020204" pitchFamily="34" charset="0"/>
                <a:cs typeface="Arial" panose="020B0604020202020204" pitchFamily="34" charset="0"/>
              </a:rPr>
              <a:t>Say: As correctly mentioned above documentation is through WP.</a:t>
            </a:r>
          </a:p>
        </p:txBody>
      </p:sp>
      <p:sp>
        <p:nvSpPr>
          <p:cNvPr id="4" name="Slide Number Placeholder 3"/>
          <p:cNvSpPr>
            <a:spLocks noGrp="1"/>
          </p:cNvSpPr>
          <p:nvPr>
            <p:ph type="sldNum" sz="quarter" idx="10"/>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14083D2-8D76-4E02-901B-7709B9F1DC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394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1"/>
            <a:ext cx="5683250" cy="4605576"/>
          </a:xfrm>
        </p:spPr>
        <p:txBody>
          <a:bodyPr/>
          <a:lstStyle/>
          <a:p>
            <a:r>
              <a:rPr lang="en-US" dirty="0"/>
              <a:t>Now let’s understand what do our auditing standards have to say about audit documentation?</a:t>
            </a:r>
          </a:p>
          <a:p>
            <a:endParaRPr lang="en-US" dirty="0"/>
          </a:p>
          <a:p>
            <a:r>
              <a:rPr lang="en-US" i="1" dirty="0"/>
              <a:t>Ask – can someone throw light on what is the scope of SA 230?</a:t>
            </a:r>
          </a:p>
          <a:p>
            <a:endParaRPr lang="en-US" i="0" dirty="0"/>
          </a:p>
          <a:p>
            <a:r>
              <a:rPr lang="en-US" i="0" dirty="0"/>
              <a:t>Give the group 1 minute to come up with answers and then debrief with content on the screen</a:t>
            </a:r>
          </a:p>
          <a:p>
            <a:endParaRPr lang="en-US" i="0" dirty="0"/>
          </a:p>
          <a:p>
            <a:r>
              <a:rPr lang="en-US" i="0" dirty="0"/>
              <a:t>Revised SA 230 deals with the auditor’s responsibility to prepare audit documentation for an audit of financial statements. It is to be adapted as necessary in the circumstances when applied to audits of other historical financial information. The specific documentation requirements of other SAs do not limit the application of SA 230. Further it should be noted that Laws or regulations may establish additional documentation requirements.</a:t>
            </a:r>
          </a:p>
          <a:p>
            <a:endParaRPr lang="en-US" i="0" dirty="0"/>
          </a:p>
          <a:p>
            <a:r>
              <a:rPr lang="en-US" i="0" dirty="0"/>
              <a:t>Further, The objective of the auditor is to prepare documentation that provides:</a:t>
            </a:r>
          </a:p>
          <a:p>
            <a:pPr marL="228600" indent="-228600">
              <a:buAutoNum type="arabicPeriod"/>
            </a:pPr>
            <a:r>
              <a:rPr lang="en-US" i="0" dirty="0"/>
              <a:t>A sufficient and appropriate record of the basis for the auditor’s report; and</a:t>
            </a:r>
          </a:p>
          <a:p>
            <a:pPr marL="228600" indent="-228600">
              <a:buAutoNum type="arabicPeriod"/>
            </a:pPr>
            <a:r>
              <a:rPr lang="en-US" i="0" dirty="0"/>
              <a:t>Evidence that the audit was planned and performed in accordance with SAs and applicable legal and regulatory requirements. </a:t>
            </a:r>
          </a:p>
          <a:p>
            <a:endParaRPr lang="en-US" i="0" dirty="0"/>
          </a:p>
          <a:p>
            <a:r>
              <a:rPr lang="en-US" i="1" dirty="0"/>
              <a:t>&lt;Next ask the same question for the nature and purpose of audit documentation&gt;</a:t>
            </a:r>
          </a:p>
          <a:p>
            <a:endParaRPr lang="en-US" i="0" dirty="0"/>
          </a:p>
          <a:p>
            <a:r>
              <a:rPr lang="en-US" i="0" dirty="0"/>
              <a:t>Give the group 1 minute to come up with answers and then debrief with content on the screen</a:t>
            </a:r>
          </a:p>
          <a:p>
            <a:endParaRPr lang="en-US" i="0" dirty="0"/>
          </a:p>
          <a:p>
            <a:r>
              <a:rPr lang="en-US" i="0" dirty="0"/>
              <a:t>Audit documentation that meets the requirements of this SA and the specific documentation requirements of other relevant SAs provides:</a:t>
            </a:r>
          </a:p>
          <a:p>
            <a:r>
              <a:rPr lang="en-US" i="0" dirty="0"/>
              <a:t>(a) Evidence of the auditor’s basis for a conclusion about the achievement of the overall objectives of the auditor; and</a:t>
            </a:r>
          </a:p>
          <a:p>
            <a:r>
              <a:rPr lang="en-US" i="0" dirty="0"/>
              <a:t>(b) Evidence that the audit was planned and performed in accordance with SAs and applicable legal and regulatory requirements.</a:t>
            </a:r>
          </a:p>
          <a:p>
            <a:endParaRPr lang="en-US" i="0" dirty="0"/>
          </a:p>
          <a:p>
            <a:r>
              <a:rPr lang="en-US" i="0" dirty="0"/>
              <a:t>The Standard also specifies the, ‘Overall Objectives of the Independent Auditor and the Conduct of an Audit in Accordance with Standards on Auditing’, in conducting an audit of financial statements. These include:</a:t>
            </a:r>
          </a:p>
          <a:p>
            <a:r>
              <a:rPr lang="en-US" i="0" dirty="0"/>
              <a:t>(a) To obtain reasonable assurance about whether the financial statements as a whole are free from material misstatement, whether due to fraud or error, thereby enabling the auditor to express an opinion on whether the financial statements are prepared, in all material respects, in accordance with an applicable financial reporting framework; and</a:t>
            </a:r>
          </a:p>
          <a:p>
            <a:r>
              <a:rPr lang="en-US" i="0" dirty="0"/>
              <a:t>(b) To report on the financial statements, and communicate as required by the SAs, in accordance with the auditor’s findings.</a:t>
            </a:r>
          </a:p>
          <a:p>
            <a:endParaRPr lang="en-US" i="0" dirty="0"/>
          </a:p>
          <a:p>
            <a:r>
              <a:rPr lang="en-US" i="0" dirty="0"/>
              <a:t>Further, Audit documentation serves a number of additional purposes. Key ones include:</a:t>
            </a:r>
          </a:p>
          <a:p>
            <a:pPr marL="228600" indent="-228600">
              <a:buAutoNum type="arabicPeriod"/>
            </a:pPr>
            <a:r>
              <a:rPr lang="en-US" i="0" dirty="0"/>
              <a:t>Assisting the engagement team to plan and perform the audit.</a:t>
            </a:r>
          </a:p>
          <a:p>
            <a:pPr marL="228600" indent="-228600">
              <a:buAutoNum type="arabicPeriod"/>
            </a:pPr>
            <a:r>
              <a:rPr lang="en-US" i="0" dirty="0"/>
              <a:t>Assisting members of the engagement team responsible for supervision to direct and supervise the audit work, and to discharge their review responsibilities in accordance with the standards (SA 220)</a:t>
            </a:r>
          </a:p>
          <a:p>
            <a:pPr marL="228600" indent="-228600">
              <a:buAutoNum type="arabicPeriod"/>
            </a:pPr>
            <a:r>
              <a:rPr lang="en-US" i="0" dirty="0"/>
              <a:t>Enabling the engagement team to be accountable for its work. </a:t>
            </a:r>
          </a:p>
          <a:p>
            <a:pPr marL="228600" indent="-228600">
              <a:buAutoNum type="arabicPeriod"/>
            </a:pPr>
            <a:r>
              <a:rPr lang="en-US" i="0" dirty="0"/>
              <a:t>Retaining a record of matters of continuing significance to future audits.</a:t>
            </a:r>
          </a:p>
          <a:p>
            <a:pPr marL="228600" indent="-228600">
              <a:buAutoNum type="arabicPeriod"/>
            </a:pPr>
            <a:r>
              <a:rPr lang="en-US" i="0" dirty="0"/>
              <a:t>Enabling the conduct of quality control reviews and inspections in accordance with SQC 1.</a:t>
            </a:r>
          </a:p>
          <a:p>
            <a:pPr marL="228600" indent="-228600">
              <a:buAutoNum type="arabicPeriod"/>
            </a:pPr>
            <a:r>
              <a:rPr lang="en-US" i="0" dirty="0"/>
              <a:t>Enabling the conduct of external inspections in accordance with applicable legal, regulatory or other requirements. </a:t>
            </a:r>
            <a:endParaRPr lang="en-IN" i="0"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42</a:t>
            </a:fld>
            <a:endParaRPr lang="en-US" dirty="0"/>
          </a:p>
        </p:txBody>
      </p:sp>
    </p:spTree>
    <p:extLst>
      <p:ext uri="{BB962C8B-B14F-4D97-AF65-F5344CB8AC3E}">
        <p14:creationId xmlns:p14="http://schemas.microsoft.com/office/powerpoint/2010/main" val="180054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cs typeface="Arial" panose="020B0604020202020204" pitchFamily="34" charset="0"/>
              </a:rPr>
              <a:t>It is important to note that although the quantity, type and content of workpapers vary with the circumstances, they should generally demonstrate that:</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work was actually performed</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applicable professional standards and firm policies were followed</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an understanding of the entity’s environment, including its internal control, was obtained</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auditor responded to identified risks of material misstatements</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work was adequately planned and supervised</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appropriate tests of controls were performed to support the intended control reliance </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any exceptions and unusual matters discovered while performing the audit procedures were resolved and treated; discussions to settle these matters should be adequately documented</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accounting records agree or reconcile to the financial statements being audited</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procedures applied, and results thereof provide sufficient evidence to support a reasonable basis for the opinion</a:t>
            </a:r>
          </a:p>
          <a:p>
            <a:pPr eaLnBrk="1" hangingPunct="1">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14083D2-8D76-4E02-901B-7709B9F1DC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48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ahead, let us talk about the form, content and suitability of audit documentation.</a:t>
            </a:r>
          </a:p>
          <a:p>
            <a:endParaRPr lang="en-US"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44</a:t>
            </a:fld>
            <a:endParaRPr lang="en-US" dirty="0"/>
          </a:p>
        </p:txBody>
      </p:sp>
    </p:spTree>
    <p:extLst>
      <p:ext uri="{BB962C8B-B14F-4D97-AF65-F5344CB8AC3E}">
        <p14:creationId xmlns:p14="http://schemas.microsoft.com/office/powerpoint/2010/main" val="358594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1"/>
            <a:ext cx="5683250" cy="4605576"/>
          </a:xfrm>
        </p:spPr>
        <p:txBody>
          <a:bodyPr/>
          <a:lstStyle/>
          <a:p>
            <a:endParaRPr lang="en-IN"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318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documentation may be recorded</a:t>
            </a:r>
          </a:p>
          <a:p>
            <a:pPr marL="171450" indent="-171450">
              <a:buFont typeface="Arial" panose="020B0604020202020204" pitchFamily="34" charset="0"/>
              <a:buChar char="•"/>
            </a:pPr>
            <a:r>
              <a:rPr lang="en-US" dirty="0"/>
              <a:t>on paper or </a:t>
            </a:r>
          </a:p>
          <a:p>
            <a:pPr marL="171450" indent="-171450">
              <a:buFont typeface="Arial" panose="020B0604020202020204" pitchFamily="34" charset="0"/>
              <a:buChar char="•"/>
            </a:pPr>
            <a:r>
              <a:rPr lang="en-US" dirty="0"/>
              <a:t>on electronic or other media.</a:t>
            </a:r>
          </a:p>
          <a:p>
            <a:endParaRPr lang="en-US" dirty="0"/>
          </a:p>
          <a:p>
            <a:r>
              <a:rPr lang="en-US" dirty="0"/>
              <a:t>So, in the process of achieving this level of documentation, what are the various types of information that are be documented within an audit and what formats are usually utilized in the same?</a:t>
            </a:r>
          </a:p>
          <a:p>
            <a:endParaRPr lang="en-US" dirty="0"/>
          </a:p>
          <a:p>
            <a:r>
              <a:rPr lang="en-US" i="1" dirty="0"/>
              <a:t>Give the group 1 minute to answer and then debrief with the content on the screen</a:t>
            </a:r>
          </a:p>
          <a:p>
            <a:endParaRPr lang="en-US" i="1" dirty="0"/>
          </a:p>
          <a:p>
            <a:pPr marL="228600" indent="-228600">
              <a:buAutoNum type="arabicPeriod"/>
            </a:pPr>
            <a:r>
              <a:rPr lang="en-US" i="1" dirty="0"/>
              <a:t>Audit programs – includes workprograms and list or procedures for various phases of audit documentation – usually observed within the Voyager engagement file. May also be contained within spreadsheets</a:t>
            </a:r>
          </a:p>
          <a:p>
            <a:pPr marL="228600" indent="-228600">
              <a:buAutoNum type="arabicPeriod"/>
            </a:pPr>
            <a:r>
              <a:rPr lang="en-US" i="1" dirty="0"/>
              <a:t>Analyses and workings related to FSLIs – for example, all audit working papers and related appendices, if any - mostly in spreadsheets but depending upon the facts and circumstances this can also be a MS Word document, PPT, etc.</a:t>
            </a:r>
          </a:p>
          <a:p>
            <a:pPr marL="228600" indent="-228600">
              <a:buAutoNum type="arabicPeriod"/>
            </a:pPr>
            <a:r>
              <a:rPr lang="en-US" i="1" dirty="0"/>
              <a:t>Issues Memo – for example consultations memos, planning and completion memo, discussion memos, etc – Word documents are the most commonly used here</a:t>
            </a:r>
          </a:p>
          <a:p>
            <a:pPr marL="228600" indent="-228600">
              <a:buAutoNum type="arabicPeriod"/>
            </a:pPr>
            <a:r>
              <a:rPr lang="en-US" i="1" dirty="0"/>
              <a:t>Summary of significant matters – again depending on facts and circumstances these can me PowerPoint presentation, Word documents, spreadsheets or emails.</a:t>
            </a:r>
          </a:p>
          <a:p>
            <a:pPr marL="228600" indent="-228600">
              <a:buAutoNum type="arabicPeriod"/>
            </a:pPr>
            <a:r>
              <a:rPr lang="en-US" i="1" dirty="0"/>
              <a:t>Confirmations and representations – like Banks, debtor or creditor confirmation, management representation letters – usually in signed documents or emails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i="1" dirty="0"/>
              <a:t>Checklists – for example – CARO, Companies Act or Communication with TCWG checklist, usually in word or spreadsheets</a:t>
            </a:r>
          </a:p>
          <a:p>
            <a:pPr marL="228600" indent="-228600">
              <a:buAutoNum type="arabicPeriod"/>
            </a:pPr>
            <a:endParaRPr lang="en-US" i="1" dirty="0"/>
          </a:p>
          <a:p>
            <a:pPr marL="228600" indent="-228600">
              <a:buAutoNum type="arabicPeriod"/>
            </a:pPr>
            <a:endParaRPr lang="en-IN" i="1"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45</a:t>
            </a:fld>
            <a:endParaRPr lang="en-US" dirty="0"/>
          </a:p>
        </p:txBody>
      </p:sp>
    </p:spTree>
    <p:extLst>
      <p:ext uri="{BB962C8B-B14F-4D97-AF65-F5344CB8AC3E}">
        <p14:creationId xmlns:p14="http://schemas.microsoft.com/office/powerpoint/2010/main" val="2993766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a few practical aspects of audit documentation.</a:t>
            </a:r>
          </a:p>
          <a:p>
            <a:endParaRPr lang="en-US" dirty="0"/>
          </a:p>
          <a:p>
            <a:r>
              <a:rPr lang="en-US" dirty="0"/>
              <a:t>Lets talk through the entire cycle of risks to procedures including assertions and audit responses for a few common FLSIs and identify the most important aspects that need to be kept in mind when documenting audit procedures performed.</a:t>
            </a:r>
            <a:endParaRPr lang="en-IN"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46</a:t>
            </a:fld>
            <a:endParaRPr lang="en-US" dirty="0"/>
          </a:p>
        </p:txBody>
      </p:sp>
    </p:spTree>
    <p:extLst>
      <p:ext uri="{BB962C8B-B14F-4D97-AF65-F5344CB8AC3E}">
        <p14:creationId xmlns:p14="http://schemas.microsoft.com/office/powerpoint/2010/main" val="3221011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Each working paper must contain the following:</a:t>
            </a:r>
          </a:p>
          <a:p>
            <a:endParaRPr lang="en-US" i="1" dirty="0"/>
          </a:p>
          <a:p>
            <a:pPr marL="171450" indent="-171450">
              <a:buFont typeface="Arial" panose="020B0604020202020204" pitchFamily="34" charset="0"/>
              <a:buChar char="•"/>
            </a:pPr>
            <a:r>
              <a:rPr lang="en-US" i="0" dirty="0"/>
              <a:t>Describe the name of engagement and period</a:t>
            </a:r>
          </a:p>
          <a:p>
            <a:pPr marL="171450" indent="-171450">
              <a:buFont typeface="Arial" panose="020B0604020202020204" pitchFamily="34" charset="0"/>
              <a:buChar char="•"/>
            </a:pPr>
            <a:r>
              <a:rPr lang="en-US" i="0" dirty="0"/>
              <a:t>Title (FSLI &gt; audit area &gt; procedure) </a:t>
            </a:r>
          </a:p>
          <a:p>
            <a:pPr marL="171450" indent="-171450">
              <a:buFont typeface="Arial" panose="020B0604020202020204" pitchFamily="34" charset="0"/>
              <a:buChar char="•"/>
            </a:pPr>
            <a:r>
              <a:rPr lang="en-US" i="0" dirty="0"/>
              <a:t>Describe: </a:t>
            </a:r>
          </a:p>
          <a:p>
            <a:pPr marL="628650" lvl="1" indent="-171450">
              <a:buFont typeface="Arial" panose="020B0604020202020204" pitchFamily="34" charset="0"/>
              <a:buChar char="•"/>
            </a:pPr>
            <a:r>
              <a:rPr lang="en-US" i="0" dirty="0"/>
              <a:t>	objective / purpose of the working paper</a:t>
            </a:r>
          </a:p>
          <a:p>
            <a:pPr marL="628650" lvl="1" indent="-171450">
              <a:buFont typeface="Arial" panose="020B0604020202020204" pitchFamily="34" charset="0"/>
              <a:buChar char="•"/>
            </a:pPr>
            <a:r>
              <a:rPr lang="en-US" i="0" dirty="0"/>
              <a:t>	source of information used to perform work</a:t>
            </a:r>
          </a:p>
          <a:p>
            <a:pPr marL="628650" lvl="1" indent="-171450">
              <a:buFont typeface="Arial" panose="020B0604020202020204" pitchFamily="34" charset="0"/>
              <a:buChar char="•"/>
            </a:pPr>
            <a:r>
              <a:rPr lang="en-US" i="0" dirty="0"/>
              <a:t>	procedures / work steps</a:t>
            </a:r>
          </a:p>
          <a:p>
            <a:pPr marL="628650" lvl="1" indent="-171450">
              <a:buFont typeface="Arial" panose="020B0604020202020204" pitchFamily="34" charset="0"/>
              <a:buChar char="•"/>
            </a:pPr>
            <a:r>
              <a:rPr lang="en-US" i="0" dirty="0"/>
              <a:t>	results of the work performed</a:t>
            </a:r>
          </a:p>
          <a:p>
            <a:pPr marL="628650" lvl="1" indent="-171450">
              <a:buFont typeface="Arial" panose="020B0604020202020204" pitchFamily="34" charset="0"/>
              <a:buChar char="•"/>
            </a:pPr>
            <a:r>
              <a:rPr lang="en-US" i="0" dirty="0"/>
              <a:t>	conclusions reached</a:t>
            </a:r>
          </a:p>
          <a:p>
            <a:pPr marL="171450" indent="-171450">
              <a:buFont typeface="Arial" panose="020B0604020202020204" pitchFamily="34" charset="0"/>
              <a:buChar char="•"/>
            </a:pPr>
            <a:r>
              <a:rPr lang="en-US" i="0" dirty="0"/>
              <a:t>Lead and sub-lead sheet: Tagged to the financial statements through the trial balance</a:t>
            </a:r>
          </a:p>
          <a:p>
            <a:pPr marL="171450" indent="-171450">
              <a:buFont typeface="Arial" panose="020B0604020202020204" pitchFamily="34" charset="0"/>
              <a:buChar char="•"/>
            </a:pPr>
            <a:r>
              <a:rPr lang="en-US" i="0" dirty="0"/>
              <a:t>Explain all tick marks</a:t>
            </a:r>
          </a:p>
          <a:p>
            <a:pPr marL="171450" indent="-171450">
              <a:buFont typeface="Arial" panose="020B0604020202020204" pitchFamily="34" charset="0"/>
              <a:buChar char="•"/>
            </a:pPr>
            <a:r>
              <a:rPr lang="en-US" i="0" dirty="0"/>
              <a:t>Ensure that all cross-references go two ways (evidenced by tick marks)</a:t>
            </a:r>
          </a:p>
          <a:p>
            <a:pPr marL="171450" indent="-171450">
              <a:buFont typeface="Arial" panose="020B0604020202020204" pitchFamily="34" charset="0"/>
              <a:buChar char="•"/>
            </a:pPr>
            <a:r>
              <a:rPr lang="en-US" i="0" dirty="0"/>
              <a:t>Documentation is clearly worded and meets the defined objective for that work</a:t>
            </a:r>
          </a:p>
          <a:p>
            <a:pPr marL="171450" indent="-171450">
              <a:buFont typeface="Arial" panose="020B0604020202020204" pitchFamily="34" charset="0"/>
              <a:buChar char="•"/>
            </a:pPr>
            <a:r>
              <a:rPr lang="en-US" i="0" dirty="0"/>
              <a:t>Understandable without further explanation</a:t>
            </a:r>
          </a:p>
          <a:p>
            <a:pPr marL="171450" indent="-171450">
              <a:buFont typeface="Arial" panose="020B0604020202020204" pitchFamily="34" charset="0"/>
              <a:buChar char="•"/>
            </a:pPr>
            <a:r>
              <a:rPr lang="en-US" i="0" dirty="0"/>
              <a:t>No spelling or grammatical errors</a:t>
            </a:r>
          </a:p>
          <a:p>
            <a:pPr marL="171450" indent="-171450">
              <a:buFont typeface="Arial" panose="020B0604020202020204" pitchFamily="34" charset="0"/>
              <a:buChar char="•"/>
            </a:pPr>
            <a:r>
              <a:rPr lang="en-US" i="0" dirty="0"/>
              <a:t>Indicates that important calculations were verified, where applicable</a:t>
            </a:r>
          </a:p>
          <a:p>
            <a:pPr marL="171450" indent="-171450">
              <a:buFont typeface="Arial" panose="020B0604020202020204" pitchFamily="34" charset="0"/>
              <a:buChar char="•"/>
            </a:pPr>
            <a:r>
              <a:rPr lang="en-US" i="0" dirty="0"/>
              <a:t>Includes references to all source documents as necessary, through tick marks</a:t>
            </a:r>
          </a:p>
          <a:p>
            <a:pPr marL="171450" indent="-171450">
              <a:buFont typeface="Arial" panose="020B0604020202020204" pitchFamily="34" charset="0"/>
              <a:buChar char="•"/>
            </a:pPr>
            <a:r>
              <a:rPr lang="en-US" i="0" dirty="0"/>
              <a:t>Includes description of discussions / inquiries made with individuals and their role, evidenced through tick marks</a:t>
            </a:r>
          </a:p>
          <a:p>
            <a:pPr marL="171450" indent="-171450">
              <a:buFont typeface="Arial" panose="020B0604020202020204" pitchFamily="34" charset="0"/>
              <a:buChar char="•"/>
            </a:pPr>
            <a:r>
              <a:rPr lang="en-US" i="0" dirty="0"/>
              <a:t>Includes the acronym PBC on the top of the document if the client produced the document (PBC stands for prepared by client)</a:t>
            </a:r>
          </a:p>
          <a:p>
            <a:pPr marL="171450" indent="-171450">
              <a:buFont typeface="Arial" panose="020B0604020202020204" pitchFamily="34" charset="0"/>
              <a:buChar char="•"/>
            </a:pPr>
            <a:r>
              <a:rPr lang="en-US" i="0" dirty="0"/>
              <a:t>To ensure that a review has been performed and all points are cleared</a:t>
            </a:r>
          </a:p>
          <a:p>
            <a:endParaRPr lang="en-US" i="0" dirty="0"/>
          </a:p>
          <a:p>
            <a:r>
              <a:rPr lang="en-US" b="1" dirty="0"/>
              <a:t>Audit file documentation</a:t>
            </a:r>
            <a:r>
              <a:rPr lang="en-US" i="0" dirty="0"/>
              <a:t>:</a:t>
            </a:r>
          </a:p>
          <a:p>
            <a:pPr marL="171450" indent="-171450">
              <a:buFont typeface="Arial" panose="020B0604020202020204" pitchFamily="34" charset="0"/>
              <a:buChar char="•"/>
            </a:pPr>
            <a:r>
              <a:rPr lang="en-US" i="0" dirty="0"/>
              <a:t>Working paper is referenced to the relevant section and workprogram in Voyager engagement file</a:t>
            </a:r>
          </a:p>
          <a:p>
            <a:pPr marL="171450" indent="-171450">
              <a:buFont typeface="Arial" panose="020B0604020202020204" pitchFamily="34" charset="0"/>
              <a:buChar char="•"/>
            </a:pPr>
            <a:r>
              <a:rPr lang="en-US" i="0" dirty="0"/>
              <a:t>Sign off: Done by and date</a:t>
            </a:r>
          </a:p>
          <a:p>
            <a:pPr marL="171450" indent="-171450">
              <a:buFont typeface="Arial" panose="020B0604020202020204" pitchFamily="34" charset="0"/>
              <a:buChar char="•"/>
            </a:pPr>
            <a:r>
              <a:rPr lang="en-US" i="0" dirty="0"/>
              <a:t>Sign off: Reviewed by and date</a:t>
            </a:r>
          </a:p>
          <a:p>
            <a:endParaRPr lang="en-US" i="1" dirty="0"/>
          </a:p>
          <a:p>
            <a:r>
              <a:rPr lang="en-US" i="1" dirty="0"/>
              <a:t>&lt;Speaker to elaborate on the below&gt;</a:t>
            </a:r>
          </a:p>
          <a:p>
            <a:endParaRPr lang="en-US" i="1" dirty="0"/>
          </a:p>
          <a:p>
            <a:r>
              <a:rPr lang="en-US" i="0" dirty="0"/>
              <a:t>PURPOSE: What question does this document seek to answer? Why was this working paper created and why was this work done? What audit program step does it satisfy?</a:t>
            </a:r>
          </a:p>
          <a:p>
            <a:r>
              <a:rPr lang="en-US" i="0" dirty="0"/>
              <a:t>SOURCE: Where did you get the evidence on the audit document? Who gave it to you? What was the chain of custody of the evidence? What is the nature of the evidence? How can you get to the evidence again?</a:t>
            </a:r>
          </a:p>
          <a:p>
            <a:r>
              <a:rPr lang="en-US" i="0" dirty="0"/>
              <a:t>PROCEDURES: What did you do on this document (information source)? What were the detailed steps and procedures you performed? Go into the detail here!</a:t>
            </a:r>
          </a:p>
          <a:p>
            <a:r>
              <a:rPr lang="en-US" i="0" dirty="0"/>
              <a:t>RESULTS: What did the procedures yield? What were the results of applying the test procedures? You also want a lot of detail in this section clearly bringing out exceptions noted, if any.</a:t>
            </a:r>
          </a:p>
          <a:p>
            <a:r>
              <a:rPr lang="en-US" i="0" dirty="0"/>
              <a:t>CONCLUSION: What is the answer to the question posed in the purpose? Was the audit workprogram step / audit procedure satisfied? What did you do with any issues you found? Did you take the issues to a finding or clear all exceptions?</a:t>
            </a:r>
          </a:p>
          <a:p>
            <a:endParaRPr lang="en-IN" i="1" dirty="0"/>
          </a:p>
          <a:p>
            <a:endParaRPr lang="en-IN"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&lt;Speaker to focus on the key elements of the documentation, and not to read through the contents of the embedded working paper&gt;</a:t>
            </a:r>
            <a:endParaRPr lang="en-US" i="0" dirty="0"/>
          </a:p>
          <a:p>
            <a:endParaRPr lang="en-IN" i="1"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47</a:t>
            </a:fld>
            <a:endParaRPr lang="en-US" dirty="0"/>
          </a:p>
        </p:txBody>
      </p:sp>
    </p:spTree>
    <p:extLst>
      <p:ext uri="{BB962C8B-B14F-4D97-AF65-F5344CB8AC3E}">
        <p14:creationId xmlns:p14="http://schemas.microsoft.com/office/powerpoint/2010/main" val="3806871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next part of today’s session – Client documentation or prepared by client.</a:t>
            </a:r>
          </a:p>
          <a:p>
            <a:endParaRPr lang="en-US" dirty="0"/>
          </a:p>
          <a:p>
            <a:r>
              <a:rPr lang="en-US" dirty="0"/>
              <a:t>How many times has it happened that you get PBCs from the client and after using it for your analysis (or not), file it within the audit file without giving a thought as to whether it is really needed or relevant? Our next section talks about this very topic. Not all information that client provides us is relevant, current or accurate and thereby it becomes of utmost importance that we take due care in including or excluding pieces of information in our audit file.</a:t>
            </a:r>
            <a:endParaRPr lang="en-IN"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48</a:t>
            </a:fld>
            <a:endParaRPr lang="en-US" dirty="0"/>
          </a:p>
        </p:txBody>
      </p:sp>
    </p:spTree>
    <p:extLst>
      <p:ext uri="{BB962C8B-B14F-4D97-AF65-F5344CB8AC3E}">
        <p14:creationId xmlns:p14="http://schemas.microsoft.com/office/powerpoint/2010/main" val="1385361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Ask the group - What should be included in the file from the PBC within our audit file?</a:t>
            </a:r>
          </a:p>
          <a:p>
            <a:endParaRPr lang="en-US" i="1" dirty="0"/>
          </a:p>
          <a:p>
            <a:r>
              <a:rPr lang="en-US" i="1" dirty="0"/>
              <a:t>Give them 1 minute to discuss and then debrief with content on the screen.</a:t>
            </a:r>
          </a:p>
          <a:p>
            <a:endParaRPr lang="en-US" i="1" dirty="0"/>
          </a:p>
          <a:p>
            <a:r>
              <a:rPr lang="en-US" i="1" dirty="0"/>
              <a:t>The auditor may include the following as part of audit documentation:</a:t>
            </a:r>
          </a:p>
          <a:p>
            <a:r>
              <a:rPr lang="en-GB" sz="1199" b="0" i="0" u="none" strike="noStrike" kern="1200" baseline="0" dirty="0">
                <a:solidFill>
                  <a:schemeClr val="tx1"/>
                </a:solidFill>
                <a:latin typeface="+mn-lt"/>
                <a:ea typeface="+mn-ea"/>
                <a:cs typeface="+mn-cs"/>
              </a:rPr>
              <a:t> Audit programmes.</a:t>
            </a:r>
          </a:p>
          <a:p>
            <a:r>
              <a:rPr lang="en-GB" sz="1199" b="0" i="0" u="none" strike="noStrike" kern="1200" baseline="0" dirty="0">
                <a:solidFill>
                  <a:schemeClr val="tx1"/>
                </a:solidFill>
                <a:latin typeface="+mn-lt"/>
                <a:ea typeface="+mn-ea"/>
                <a:cs typeface="+mn-cs"/>
              </a:rPr>
              <a:t> Analyses.</a:t>
            </a:r>
          </a:p>
          <a:p>
            <a:r>
              <a:rPr lang="en-GB" sz="1199" b="0" i="0" u="none" strike="noStrike" kern="1200" baseline="0" dirty="0">
                <a:solidFill>
                  <a:schemeClr val="tx1"/>
                </a:solidFill>
                <a:latin typeface="+mn-lt"/>
                <a:ea typeface="+mn-ea"/>
                <a:cs typeface="+mn-cs"/>
              </a:rPr>
              <a:t> Issues memoranda.</a:t>
            </a:r>
          </a:p>
          <a:p>
            <a:r>
              <a:rPr lang="en-GB" sz="1199" b="0" i="0" u="none" strike="noStrike" kern="1200" baseline="0" dirty="0">
                <a:solidFill>
                  <a:schemeClr val="tx1"/>
                </a:solidFill>
                <a:latin typeface="+mn-lt"/>
                <a:ea typeface="+mn-ea"/>
                <a:cs typeface="+mn-cs"/>
              </a:rPr>
              <a:t> Summaries of significant matters.</a:t>
            </a:r>
          </a:p>
          <a:p>
            <a:r>
              <a:rPr lang="en-US" sz="1199" b="0" i="0" u="none" strike="noStrike" kern="1200" baseline="0" dirty="0">
                <a:solidFill>
                  <a:schemeClr val="tx1"/>
                </a:solidFill>
                <a:latin typeface="+mn-lt"/>
                <a:ea typeface="+mn-ea"/>
                <a:cs typeface="+mn-cs"/>
              </a:rPr>
              <a:t> Letters of confirmation and representation.</a:t>
            </a:r>
          </a:p>
          <a:p>
            <a:r>
              <a:rPr lang="en-GB" sz="1199" b="0" i="0" u="none" strike="noStrike" kern="1200" baseline="0" dirty="0">
                <a:solidFill>
                  <a:schemeClr val="tx1"/>
                </a:solidFill>
                <a:latin typeface="+mn-lt"/>
                <a:ea typeface="+mn-ea"/>
                <a:cs typeface="+mn-cs"/>
              </a:rPr>
              <a:t> Checklists.</a:t>
            </a:r>
          </a:p>
          <a:p>
            <a:r>
              <a:rPr lang="en-GB" sz="1199" b="0" i="0" u="none" strike="noStrike" kern="1200" baseline="0" dirty="0">
                <a:solidFill>
                  <a:schemeClr val="tx1"/>
                </a:solidFill>
                <a:latin typeface="+mn-lt"/>
                <a:ea typeface="+mn-ea"/>
                <a:cs typeface="+mn-cs"/>
              </a:rPr>
              <a:t> Correspondence (including e-mail) concerning significant matters.</a:t>
            </a:r>
          </a:p>
          <a:p>
            <a:endParaRPr lang="en-GB" sz="1199" b="0" i="0" u="none" strike="noStrike" kern="1200" baseline="0" dirty="0">
              <a:solidFill>
                <a:schemeClr val="tx1"/>
              </a:solidFill>
              <a:latin typeface="+mn-lt"/>
              <a:ea typeface="+mn-ea"/>
              <a:cs typeface="+mn-cs"/>
            </a:endParaRPr>
          </a:p>
          <a:p>
            <a:r>
              <a:rPr lang="en-US" sz="1199" b="1" i="0" u="none" strike="noStrike" kern="1200" baseline="0" dirty="0">
                <a:solidFill>
                  <a:schemeClr val="tx1"/>
                </a:solidFill>
                <a:latin typeface="+mn-lt"/>
                <a:ea typeface="+mn-ea"/>
                <a:cs typeface="+mn-cs"/>
              </a:rPr>
              <a:t>The auditor may include abstracts or copies of the entity’s records (for example, significant and specific contracts and agreements) as part of audit documentation. Audit documentation, however, is not a substitute for the entity’s </a:t>
            </a:r>
            <a:r>
              <a:rPr lang="en-GB" sz="1199" b="1" i="0" u="none" strike="noStrike" kern="1200" baseline="0" dirty="0">
                <a:solidFill>
                  <a:schemeClr val="tx1"/>
                </a:solidFill>
                <a:latin typeface="+mn-lt"/>
                <a:ea typeface="+mn-ea"/>
                <a:cs typeface="+mn-cs"/>
              </a:rPr>
              <a:t>accounting records.</a:t>
            </a:r>
            <a:endParaRPr lang="en-US" sz="1200" b="1" kern="0" dirty="0">
              <a:solidFill>
                <a:prstClr val="black"/>
              </a:solidFill>
              <a:latin typeface="Arial" panose="020B0604020202020204" pitchFamily="34" charset="0"/>
              <a:cs typeface="Arial" panose="020B0604020202020204" pitchFamily="34" charset="0"/>
            </a:endParaRPr>
          </a:p>
          <a:p>
            <a:endParaRPr lang="en-US" i="1" dirty="0"/>
          </a:p>
          <a:p>
            <a:r>
              <a:rPr lang="en-US" i="0" dirty="0"/>
              <a:t>The auditor might include internal audit report received from the internal audit team, any findings that management would have provided based on the testing conducted on internal controls and any legal opinions etc. received from the legal department/ lawyer as part of planning audit documentation. Coming to FSLI related documentation, it may be considered necessary to maintain a copy of key contracts or agreements (e.g.: revenue contracts, loan agreements, related parties, etc.), any valuation reports (e.g.: actuarial or asset fair valuation report), physical verification reports (inventory, fixed assets) etc. Other documents like representation letter, annual report etc. and in case of group audit, financial statements of the component and reports of other auditors etc. are to be included.</a:t>
            </a:r>
          </a:p>
          <a:p>
            <a:endParaRPr lang="en-US" i="0" dirty="0"/>
          </a:p>
          <a:p>
            <a:r>
              <a:rPr lang="en-US" i="0" dirty="0"/>
              <a:t>There may be many other documents that an auditors refers to, which need not form part of the audit files. For example, internal budget copies or internal notes shared, press releases etc. While performing test of details, the documents used for performing inspection need not form part of audit file (Eg: vouchers, invoices etc.). Similarly, GL extracts like Sales/ AR ledger extract need not form part of audit file unless there is a specific need for documentation in the workpaper. There might be many draft versions of financials before finalization, which need not be maintained as part of audit file- only the final version has to be retained and all superseded documents can be excluded.</a:t>
            </a:r>
          </a:p>
          <a:p>
            <a:endParaRPr lang="en-IN" i="1"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49</a:t>
            </a:fld>
            <a:endParaRPr lang="en-US" dirty="0"/>
          </a:p>
        </p:txBody>
      </p:sp>
    </p:spTree>
    <p:extLst>
      <p:ext uri="{BB962C8B-B14F-4D97-AF65-F5344CB8AC3E}">
        <p14:creationId xmlns:p14="http://schemas.microsoft.com/office/powerpoint/2010/main" val="51343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lnSpc>
                <a:spcPct val="80000"/>
              </a:lnSpc>
            </a:pPr>
            <a:r>
              <a:rPr lang="en-US" altLang="en-US" dirty="0">
                <a:latin typeface="Arial" panose="020B0604020202020204" pitchFamily="34" charset="0"/>
                <a:cs typeface="Arial" panose="020B0604020202020204" pitchFamily="34" charset="0"/>
              </a:rPr>
              <a:t>So now you should have a better idea of what "wrong" and "right" look like for some very basic, but common documentation aspects. Now I'd like to shift gears and talk about the impact on audit teams. </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First, let's consider the situation where the documentation is inadequate. The implications for audit teams can be very serious. In the worst case, the team could have a substandard audit or a professional standards violation. In addition, failure to get the documentation right the first time increases our audit costs. Often this cost is in review time – writing a review note, correcting the documentation, reviewing the new documentation and clearing the review note.  You can see how much time it takes.  </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The same holds true for over-documentation. It takes more time for preparers to prepare and reviewers to review. </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Poor documentation means poor audit quality, which exposes the firm to negative results from inspections, adversely affecting firm reputation and public perception, and also potentially resulting in lawsuits.</a:t>
            </a:r>
          </a:p>
        </p:txBody>
      </p:sp>
      <p:sp>
        <p:nvSpPr>
          <p:cNvPr id="4" name="Slide Number Placeholder 3"/>
          <p:cNvSpPr>
            <a:spLocks noGrp="1"/>
          </p:cNvSpPr>
          <p:nvPr>
            <p:ph type="sldNum" sz="quarter" idx="10"/>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14083D2-8D76-4E02-901B-7709B9F1DC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703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defTabSz="257158">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Don't leave open points or questions on workpapers.  There is not a way to track comment boxes in Excel files or comments in Word.  As such, the points may never get addressed or they may not be removed before the file gets archived.</a:t>
            </a:r>
            <a:endParaRPr lang="en-US" sz="1100" b="1" kern="0" dirty="0">
              <a:solidFill>
                <a:prstClr val="black"/>
              </a:solidFill>
              <a:latin typeface="Arial" panose="020B0604020202020204" pitchFamily="34" charset="0"/>
              <a:cs typeface="Arial" panose="020B0604020202020204" pitchFamily="34" charset="0"/>
            </a:endParaRPr>
          </a:p>
          <a:p>
            <a:pPr defTabSz="257158">
              <a:defRPr/>
            </a:pPr>
            <a:endParaRPr lang="en-US" sz="1100" b="1" kern="0" dirty="0">
              <a:solidFill>
                <a:prstClr val="black"/>
              </a:solidFill>
              <a:latin typeface="Arial" panose="020B0604020202020204" pitchFamily="34" charset="0"/>
              <a:cs typeface="Arial" panose="020B0604020202020204" pitchFamily="34" charset="0"/>
            </a:endParaRP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Arial" panose="020B0604020202020204" pitchFamily="34" charset="0"/>
                <a:cs typeface="Arial" panose="020B0604020202020204" pitchFamily="34" charset="0"/>
              </a:rPr>
              <a:t>Prior year workpapers can be an excellent starting point, but don't follow them blindly.  Make sure you look at what the procedures in voyager are asking you to do.  The audit approach or scopes may have changed from last year.</a:t>
            </a: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100" dirty="0">
              <a:latin typeface="Arial" panose="020B0604020202020204" pitchFamily="34" charset="0"/>
              <a:cs typeface="Arial" panose="020B0604020202020204" pitchFamily="34" charset="0"/>
            </a:endParaRPr>
          </a:p>
          <a:p>
            <a:pPr marL="171450" marR="0" lvl="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0" dirty="0">
                <a:solidFill>
                  <a:prstClr val="black"/>
                </a:solidFill>
                <a:latin typeface="Arial" panose="020B0604020202020204" pitchFamily="34" charset="0"/>
                <a:cs typeface="Arial" panose="020B0604020202020204" pitchFamily="34" charset="0"/>
              </a:rPr>
              <a:t>Do not attach every client document reviewed to the workpaper. Retain only those documents which are relevant as audit evidence, i.e., data on which the ET has performed work and used it as evidence.</a:t>
            </a: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100" dirty="0">
              <a:latin typeface="Arial" panose="020B0604020202020204" pitchFamily="34" charset="0"/>
              <a:cs typeface="Arial" panose="020B0604020202020204" pitchFamily="34" charset="0"/>
            </a:endParaRP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Arial" panose="020B0604020202020204" pitchFamily="34" charset="0"/>
                <a:cs typeface="Arial" panose="020B0604020202020204" pitchFamily="34" charset="0"/>
              </a:rPr>
              <a:t>If the client was expected to prepare a workpaper (i.e. it was on the PBC list), don't just prepare it for them because you have time or because you want to complete your work in a certain area.  We aren't getting paid for that time.  Be sure to discuss with the in-charge or manager.  We may be able to bill extra.</a:t>
            </a: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100" dirty="0">
              <a:latin typeface="Arial" panose="020B0604020202020204" pitchFamily="34" charset="0"/>
              <a:cs typeface="Arial" panose="020B0604020202020204" pitchFamily="34" charset="0"/>
            </a:endParaRP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Arial" panose="020B0604020202020204" pitchFamily="34" charset="0"/>
                <a:cs typeface="Arial" panose="020B0604020202020204" pitchFamily="34" charset="0"/>
              </a:rPr>
              <a:t>Also, As an auditor you should not be auditing your own work.  Preparing client workpapers could impair your independence.</a:t>
            </a: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100" dirty="0">
              <a:latin typeface="Arial" panose="020B0604020202020204" pitchFamily="34" charset="0"/>
              <a:cs typeface="Arial" panose="020B0604020202020204" pitchFamily="34" charset="0"/>
            </a:endParaRPr>
          </a:p>
          <a:p>
            <a:pPr marL="171450" marR="0" indent="-171450" algn="l" defTabSz="2571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Arial" panose="020B0604020202020204" pitchFamily="34" charset="0"/>
                <a:cs typeface="Arial" panose="020B0604020202020204" pitchFamily="34" charset="0"/>
              </a:rPr>
              <a:t>Don't spend time auditing immaterial accounts.  Be conscious of the procedures in voyager, materiality and scopes.  When in doubt talk to the in-charge or manager.</a:t>
            </a:r>
          </a:p>
          <a:p>
            <a:pPr marL="0" marR="0" indent="0" algn="l" defTabSz="2571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kern="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14083D2-8D76-4E02-901B-7709B9F1DC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742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lnSpc>
                <a:spcPct val="80000"/>
              </a:lnSpc>
            </a:pPr>
            <a:r>
              <a:rPr lang="en-US" altLang="en-US" dirty="0">
                <a:latin typeface="Arial" panose="020B0604020202020204" pitchFamily="34" charset="0"/>
                <a:cs typeface="Arial" panose="020B0604020202020204" pitchFamily="34" charset="0"/>
              </a:rPr>
              <a:t>Preparers may “blindly” follow the prior year workpapers assuming what was previously done was right or expecting that the reviewer will either catch their mistakes or tell them if they did something wrong. They don't necessarily think about the quality or their documentation, whether it is sufficient, or how they can improve it.   </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With respect to over-documentation, when preparers lack confidence in what they are doing or they don't understand what to document, rather than relying on the reviewer, they include unnecessary information – just to be safe. </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Additionally, reviewers don't always improve the situation. We frequently hear reviewers say "it's easier to fix this myself", and then fail to communicate their changes or observations to the audit team. How can our staff be expected to learn if they don't know their mistakes? As preparers, understand the changes required to audit documentation to address review comments, and note (and learn from) the changes made by seniors, if any.</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Similarly, the pressures of "getting the job done" can also lead reviewers to accept poor quality documentation, esp. when the preparer delays the workpaper preparation timelines as agreed in the audit plan. Reviewes might prioritise other pressing work until the workpaper is reviewed, thus leading to delays in addressing such poor documentation. As preparers, stick to the audit plan and ensure timely delivery of your workpapers for review, and follow up on the review, as necessary. Highlight challenges to the engagement manager in time so that it can be addressed to meet audit timelines.</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For the quality of documentation to improve, you are expected to correct deficient documentation and then get it right going forward! </a:t>
            </a:r>
          </a:p>
        </p:txBody>
      </p:sp>
      <p:sp>
        <p:nvSpPr>
          <p:cNvPr id="4" name="Slide Number Placeholder 3"/>
          <p:cNvSpPr>
            <a:spLocks noGrp="1"/>
          </p:cNvSpPr>
          <p:nvPr>
            <p:ph type="sldNum" sz="quarter" idx="10"/>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14083D2-8D76-4E02-901B-7709B9F1DC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393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lnSpc>
                <a:spcPct val="80000"/>
              </a:lnSpc>
            </a:pPr>
            <a:r>
              <a:rPr lang="en-US" altLang="en-US" dirty="0">
                <a:latin typeface="Arial" panose="020B0604020202020204" pitchFamily="34" charset="0"/>
                <a:cs typeface="Arial" panose="020B0604020202020204" pitchFamily="34" charset="0"/>
              </a:rPr>
              <a:t>Preparers may “blindly” follow the prior year workpapers assuming what was previously done was right or expecting that the reviewer will either catch their mistakes or tell them if they did something wrong. They don't necessarily think about the quality or their documentation, whether it is sufficient, or how they can improve it.   </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With respect to over-documentation, when preparers lack confidence in what they are doing or they don't understand what to document, rather than relying on the reviewer, they include unnecessary information – just to be safe. </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Additionally, reviewers don't always improve the situation. We frequently hear reviewers say "it's easier to fix this myself", and then fail to communicate their changes or observations to the audit team. How can our staff be expected to learn if they don't know their mistakes? As preparers, understand the changes required to audit documentation to address review comments, and note (and learn from) the changes made by seniors, if any.</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Similarly, the pressures of "getting the job done" can also lead reviewers to accept poor quality documentation, esp. when the preparer delays the workpaper preparation timelines as agreed in the audit plan. Reviewes might prioritise other pressing work until the workpaper is reviewed, thus leading to delays in addressing such poor documentation. As preparers, stick to the audit plan and ensure timely delivery of your workpapers for review, and follow up on the review, as necessary. Highlight challenges to the engagement manager in time so that it can be addressed to meet audit timelines.</a:t>
            </a:r>
          </a:p>
          <a:p>
            <a:pPr eaLnBrk="1" hangingPunct="1">
              <a:lnSpc>
                <a:spcPct val="80000"/>
              </a:lnSpc>
            </a:pPr>
            <a:endParaRPr lang="en-US" altLang="en-US"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For the quality of documentation to improve, you are expected to correct deficient documentation and then get it right going forward! </a:t>
            </a:r>
          </a:p>
        </p:txBody>
      </p:sp>
      <p:sp>
        <p:nvSpPr>
          <p:cNvPr id="4" name="Slide Number Placeholder 3"/>
          <p:cNvSpPr>
            <a:spLocks noGrp="1"/>
          </p:cNvSpPr>
          <p:nvPr>
            <p:ph type="sldNum" sz="quarter" idx="10"/>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14083D2-8D76-4E02-901B-7709B9F1DC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224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we are open for questions now!</a:t>
            </a:r>
            <a:endParaRPr lang="en-IN"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60</a:t>
            </a:fld>
            <a:endParaRPr lang="en-US" dirty="0"/>
          </a:p>
        </p:txBody>
      </p:sp>
    </p:spTree>
    <p:extLst>
      <p:ext uri="{BB962C8B-B14F-4D97-AF65-F5344CB8AC3E}">
        <p14:creationId xmlns:p14="http://schemas.microsoft.com/office/powerpoint/2010/main" val="133440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1"/>
            <a:ext cx="5683250" cy="4605576"/>
          </a:xfrm>
        </p:spPr>
        <p:txBody>
          <a:bodyPr/>
          <a:lstStyle/>
          <a:p>
            <a:endParaRPr lang="en-IN"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65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1"/>
            <a:ext cx="5683250" cy="4605576"/>
          </a:xfrm>
        </p:spPr>
        <p:txBody>
          <a:bodyPr/>
          <a:lstStyle/>
          <a:p>
            <a:endParaRPr lang="en-IN"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07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9</a:t>
            </a:fld>
            <a:endParaRPr lang="en-IN" dirty="0"/>
          </a:p>
        </p:txBody>
      </p:sp>
    </p:spTree>
    <p:extLst>
      <p:ext uri="{BB962C8B-B14F-4D97-AF65-F5344CB8AC3E}">
        <p14:creationId xmlns:p14="http://schemas.microsoft.com/office/powerpoint/2010/main" val="114741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36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3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3D0F9DB-98EF-412C-A1D2-7AFA37E1D79A}" type="slidenum">
              <a:rPr lang="en-IN" smtClean="0"/>
              <a:t>14</a:t>
            </a:fld>
            <a:endParaRPr lang="en-IN" dirty="0"/>
          </a:p>
        </p:txBody>
      </p:sp>
    </p:spTree>
    <p:extLst>
      <p:ext uri="{BB962C8B-B14F-4D97-AF65-F5344CB8AC3E}">
        <p14:creationId xmlns:p14="http://schemas.microsoft.com/office/powerpoint/2010/main" val="22607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373866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415078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277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3613167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395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820436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135510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2298013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2 Pur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A25CBA-D4CF-4B3A-907B-01A9732AD6E7}"/>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3" name="Straight Connector 12">
            <a:extLst>
              <a:ext uri="{FF2B5EF4-FFF2-40B4-BE49-F238E27FC236}">
                <a16:creationId xmlns:a16="http://schemas.microsoft.com/office/drawing/2014/main" id="{36980EE5-8F8B-49E2-B230-D85696CD0784}"/>
              </a:ext>
            </a:extLst>
          </p:cNvPr>
          <p:cNvCxnSpPr>
            <a:cxnSpLocks/>
          </p:cNvCxnSpPr>
          <p:nvPr userDrawn="1"/>
        </p:nvCxnSpPr>
        <p:spPr>
          <a:xfrm flipV="1">
            <a:off x="624418" y="1947903"/>
            <a:ext cx="5319183" cy="8"/>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52D5F4-8F59-411D-B136-96142628579A}"/>
              </a:ext>
            </a:extLst>
          </p:cNvPr>
          <p:cNvCxnSpPr>
            <a:cxnSpLocks/>
          </p:cNvCxnSpPr>
          <p:nvPr userDrawn="1"/>
        </p:nvCxnSpPr>
        <p:spPr>
          <a:xfrm flipV="1">
            <a:off x="624418" y="5302243"/>
            <a:ext cx="5319183" cy="8"/>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625828" y="6517112"/>
            <a:ext cx="3501673"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13" hasCustomPrompt="1"/>
          </p:nvPr>
        </p:nvSpPr>
        <p:spPr>
          <a:xfrm>
            <a:off x="624418" y="596915"/>
            <a:ext cx="5319183" cy="5664187"/>
          </a:xfrm>
          <a:prstGeom prst="rect">
            <a:avLst/>
          </a:prstGeom>
        </p:spPr>
        <p:txBody>
          <a:bodyPr vert="horz" lIns="0" tIns="0" rIns="0" bIns="0" anchor="ctr" anchorCtr="0"/>
          <a:lstStyle>
            <a:lvl1pPr marL="0" indent="0">
              <a:lnSpc>
                <a:spcPts val="5333"/>
              </a:lnSpc>
              <a:spcBef>
                <a:spcPts val="0"/>
              </a:spcBef>
              <a:buNone/>
              <a:defRPr sz="4800" b="1">
                <a:solidFill>
                  <a:schemeClr val="accent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Click to edit Master title style</a:t>
            </a:r>
          </a:p>
        </p:txBody>
      </p:sp>
      <p:cxnSp>
        <p:nvCxnSpPr>
          <p:cNvPr id="15" name="Straight Connector 14">
            <a:extLst>
              <a:ext uri="{FF2B5EF4-FFF2-40B4-BE49-F238E27FC236}">
                <a16:creationId xmlns:a16="http://schemas.microsoft.com/office/drawing/2014/main" id="{0FD0D3FC-6014-43EA-AF18-F88FE0783906}"/>
              </a:ext>
            </a:extLst>
          </p:cNvPr>
          <p:cNvCxnSpPr/>
          <p:nvPr userDrawn="1"/>
        </p:nvCxnSpPr>
        <p:spPr>
          <a:xfrm>
            <a:off x="625828" y="6517112"/>
            <a:ext cx="3501673"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1">
            <a:extLst>
              <a:ext uri="{FF2B5EF4-FFF2-40B4-BE49-F238E27FC236}">
                <a16:creationId xmlns:a16="http://schemas.microsoft.com/office/drawing/2014/main" id="{7C859463-0E17-43C4-A374-3D9E9BB77CB5}"/>
              </a:ext>
            </a:extLst>
          </p:cNvPr>
          <p:cNvSpPr>
            <a:spLocks noGrp="1"/>
          </p:cNvSpPr>
          <p:nvPr>
            <p:ph type="sldNum" sz="quarter" idx="4"/>
          </p:nvPr>
        </p:nvSpPr>
        <p:spPr>
          <a:xfrm>
            <a:off x="625827" y="6542259"/>
            <a:ext cx="244800" cy="244800"/>
          </a:xfrm>
          <a:prstGeom prst="rect">
            <a:avLst/>
          </a:prstGeom>
        </p:spPr>
        <p:txBody>
          <a:bodyPr vert="horz" lIns="0" tIns="0" rIns="0" bIns="0" rtlCol="0" anchor="ctr"/>
          <a:lstStyle>
            <a:lvl1pPr algn="l">
              <a:defRPr lang="en-US" sz="8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34645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629328" y="479428"/>
            <a:ext cx="10938256" cy="1125005"/>
          </a:xfrm>
          <a:prstGeom prst="rect">
            <a:avLst/>
          </a:prstGeom>
        </p:spPr>
        <p:txBody>
          <a:bodyPr vert="horz" lIns="0" tIns="0" rIns="0" bIns="0" rtlCol="0" anchor="t" anchorCtr="0">
            <a:normAutofit/>
          </a:bodyPr>
          <a:lstStyle>
            <a:lvl1pPr>
              <a:defRPr lang="en-GB" dirty="0"/>
            </a:lvl1pPr>
          </a:lstStyle>
          <a:p>
            <a:pPr lvl="0"/>
            <a:r>
              <a:rPr lang="en-US" dirty="0"/>
              <a:t>Click to edit Master title style</a:t>
            </a:r>
            <a:endParaRPr lang="en-GB" dirty="0"/>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01317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143908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6704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234307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196479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365059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10987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7925B86-CF9F-4483-B7C7-745D5C4B8176}" type="slidenum">
              <a:rPr lang="en-IN" smtClean="0"/>
              <a:t>‹#›</a:t>
            </a:fld>
            <a:endParaRPr lang="en-IN" dirty="0"/>
          </a:p>
        </p:txBody>
      </p:sp>
    </p:spTree>
    <p:extLst>
      <p:ext uri="{BB962C8B-B14F-4D97-AF65-F5344CB8AC3E}">
        <p14:creationId xmlns:p14="http://schemas.microsoft.com/office/powerpoint/2010/main" val="315811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7925B86-CF9F-4483-B7C7-745D5C4B8176}" type="slidenum">
              <a:rPr lang="en-IN" smtClean="0"/>
              <a:t>‹#›</a:t>
            </a:fld>
            <a:endParaRPr lang="en-IN" dirty="0"/>
          </a:p>
        </p:txBody>
      </p:sp>
      <p:sp>
        <p:nvSpPr>
          <p:cNvPr id="5" name="Date Placeholder 4"/>
          <p:cNvSpPr>
            <a:spLocks noGrp="1"/>
          </p:cNvSpPr>
          <p:nvPr>
            <p:ph type="dt" sz="half" idx="10"/>
          </p:nvPr>
        </p:nvSpPr>
        <p:spPr/>
        <p:txBody>
          <a:bodyPr/>
          <a:lstStyle/>
          <a:p>
            <a:endParaRPr lang="en-IN" dirty="0"/>
          </a:p>
        </p:txBody>
      </p:sp>
    </p:spTree>
    <p:extLst>
      <p:ext uri="{BB962C8B-B14F-4D97-AF65-F5344CB8AC3E}">
        <p14:creationId xmlns:p14="http://schemas.microsoft.com/office/powerpoint/2010/main" val="284660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IN"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925B86-CF9F-4483-B7C7-745D5C4B8176}" type="slidenum">
              <a:rPr lang="en-IN" smtClean="0"/>
              <a:t>‹#›</a:t>
            </a:fld>
            <a:endParaRPr lang="en-IN" dirty="0"/>
          </a:p>
        </p:txBody>
      </p:sp>
    </p:spTree>
    <p:extLst>
      <p:ext uri="{BB962C8B-B14F-4D97-AF65-F5344CB8AC3E}">
        <p14:creationId xmlns:p14="http://schemas.microsoft.com/office/powerpoint/2010/main" val="80831301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B8534F-B209-4CDD-ABDC-8ED9DF081886}"/>
              </a:ext>
            </a:extLst>
          </p:cNvPr>
          <p:cNvSpPr>
            <a:spLocks noGrp="1"/>
          </p:cNvSpPr>
          <p:nvPr>
            <p:ph type="body" sz="quarter" idx="13"/>
          </p:nvPr>
        </p:nvSpPr>
        <p:spPr>
          <a:xfrm>
            <a:off x="625827" y="1000472"/>
            <a:ext cx="10194573" cy="5664187"/>
          </a:xfrm>
        </p:spPr>
        <p:txBody>
          <a:bodyPr/>
          <a:lstStyle/>
          <a:p>
            <a:endParaRPr lang="en-US" sz="2000" b="1" dirty="0">
              <a:solidFill>
                <a:schemeClr val="tx1"/>
              </a:solidFill>
            </a:endParaRPr>
          </a:p>
          <a:p>
            <a:r>
              <a:rPr lang="en-US" sz="2000" b="1" dirty="0">
                <a:solidFill>
                  <a:schemeClr val="tx1"/>
                </a:solidFill>
              </a:rPr>
              <a:t>CPE Seminar on</a:t>
            </a:r>
          </a:p>
          <a:p>
            <a:r>
              <a:rPr lang="en-US" sz="4800" b="1" dirty="0">
                <a:solidFill>
                  <a:srgbClr val="7030A0"/>
                </a:solidFill>
              </a:rPr>
              <a:t>Engagement </a:t>
            </a:r>
            <a:r>
              <a:rPr lang="en-US" dirty="0">
                <a:solidFill>
                  <a:srgbClr val="7030A0"/>
                </a:solidFill>
              </a:rPr>
              <a:t>q</a:t>
            </a:r>
            <a:r>
              <a:rPr lang="en-US" sz="4800" b="1" dirty="0">
                <a:solidFill>
                  <a:srgbClr val="7030A0"/>
                </a:solidFill>
              </a:rPr>
              <a:t>uality and documentation</a:t>
            </a:r>
          </a:p>
          <a:p>
            <a:r>
              <a:rPr lang="en-US" sz="2000" dirty="0">
                <a:solidFill>
                  <a:schemeClr val="tx1"/>
                </a:solidFill>
              </a:rPr>
              <a:t>CA. Krishnakumar Ananthasivan</a:t>
            </a:r>
          </a:p>
          <a:p>
            <a:r>
              <a:rPr lang="en-US" sz="2000" dirty="0">
                <a:solidFill>
                  <a:schemeClr val="tx1"/>
                </a:solidFill>
              </a:rPr>
              <a:t>28 December 2022</a:t>
            </a:r>
          </a:p>
          <a:p>
            <a:r>
              <a:rPr lang="en-IN" sz="2000" i="1" dirty="0">
                <a:solidFill>
                  <a:schemeClr val="tx1"/>
                </a:solidFill>
              </a:rPr>
              <a:t>Organised by Ernakulam branch of SIRC of ICAI</a:t>
            </a:r>
          </a:p>
          <a:p>
            <a:endParaRPr lang="en-IN" dirty="0"/>
          </a:p>
        </p:txBody>
      </p:sp>
      <p:sp>
        <p:nvSpPr>
          <p:cNvPr id="2" name="Slide Number Placeholder 1">
            <a:extLst>
              <a:ext uri="{FF2B5EF4-FFF2-40B4-BE49-F238E27FC236}">
                <a16:creationId xmlns:a16="http://schemas.microsoft.com/office/drawing/2014/main" id="{9C0C42B9-E354-40A3-8277-D8159F56FD75}"/>
              </a:ext>
            </a:extLst>
          </p:cNvPr>
          <p:cNvSpPr>
            <a:spLocks noGrp="1"/>
          </p:cNvSpPr>
          <p:nvPr>
            <p:ph type="sldNum" sz="quarter" idx="4"/>
          </p:nvPr>
        </p:nvSpPr>
        <p:spPr/>
        <p:txBody>
          <a:bodyPr/>
          <a:lstStyle/>
          <a:p>
            <a:fld id="{8917037F-13F4-43B6-99FF-D710FE0C4777}" type="slidenum">
              <a:rPr lang="en-GB" smtClean="0"/>
              <a:pPr/>
              <a:t>1</a:t>
            </a:fld>
            <a:endParaRPr lang="en-GB" dirty="0"/>
          </a:p>
        </p:txBody>
      </p:sp>
    </p:spTree>
    <p:extLst>
      <p:ext uri="{BB962C8B-B14F-4D97-AF65-F5344CB8AC3E}">
        <p14:creationId xmlns:p14="http://schemas.microsoft.com/office/powerpoint/2010/main" val="31770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B8534F-B209-4CDD-ABDC-8ED9DF081886}"/>
              </a:ext>
            </a:extLst>
          </p:cNvPr>
          <p:cNvSpPr>
            <a:spLocks noGrp="1"/>
          </p:cNvSpPr>
          <p:nvPr>
            <p:ph type="body" sz="quarter" idx="13"/>
          </p:nvPr>
        </p:nvSpPr>
        <p:spPr>
          <a:xfrm>
            <a:off x="625827" y="1122872"/>
            <a:ext cx="10194573" cy="5664187"/>
          </a:xfrm>
        </p:spPr>
        <p:txBody>
          <a:bodyPr/>
          <a:lstStyle/>
          <a:p>
            <a:r>
              <a:rPr lang="en-US" sz="4800" b="1" dirty="0">
                <a:solidFill>
                  <a:srgbClr val="7030A0"/>
                </a:solidFill>
              </a:rPr>
              <a:t>Leadership responsibilities for quality within the firm</a:t>
            </a:r>
            <a:endParaRPr lang="en-IN" dirty="0"/>
          </a:p>
        </p:txBody>
      </p:sp>
      <p:sp>
        <p:nvSpPr>
          <p:cNvPr id="2" name="Slide Number Placeholder 1">
            <a:extLst>
              <a:ext uri="{FF2B5EF4-FFF2-40B4-BE49-F238E27FC236}">
                <a16:creationId xmlns:a16="http://schemas.microsoft.com/office/drawing/2014/main" id="{3F51113E-EDDE-48C2-872E-A67F9DA00AAC}"/>
              </a:ext>
            </a:extLst>
          </p:cNvPr>
          <p:cNvSpPr>
            <a:spLocks noGrp="1"/>
          </p:cNvSpPr>
          <p:nvPr>
            <p:ph type="sldNum" sz="quarter" idx="4"/>
          </p:nvPr>
        </p:nvSpPr>
        <p:spPr/>
        <p:txBody>
          <a:bodyPr/>
          <a:lstStyle/>
          <a:p>
            <a:fld id="{8917037F-13F4-43B6-99FF-D710FE0C4777}" type="slidenum">
              <a:rPr lang="en-GB" smtClean="0"/>
              <a:pPr/>
              <a:t>10</a:t>
            </a:fld>
            <a:endParaRPr lang="en-GB" dirty="0"/>
          </a:p>
        </p:txBody>
      </p:sp>
    </p:spTree>
    <p:extLst>
      <p:ext uri="{BB962C8B-B14F-4D97-AF65-F5344CB8AC3E}">
        <p14:creationId xmlns:p14="http://schemas.microsoft.com/office/powerpoint/2010/main" val="1305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81A43F8-74CC-4AB6-A1C0-AE5E6CE94B01}"/>
              </a:ext>
            </a:extLst>
          </p:cNvPr>
          <p:cNvGraphicFramePr>
            <a:graphicFrameLocks noGrp="1"/>
          </p:cNvGraphicFramePr>
          <p:nvPr>
            <p:extLst>
              <p:ext uri="{D42A27DB-BD31-4B8C-83A1-F6EECF244321}">
                <p14:modId xmlns:p14="http://schemas.microsoft.com/office/powerpoint/2010/main" val="1189985564"/>
              </p:ext>
            </p:extLst>
          </p:nvPr>
        </p:nvGraphicFramePr>
        <p:xfrm>
          <a:off x="465668" y="1109134"/>
          <a:ext cx="8602918" cy="4808544"/>
        </p:xfrm>
        <a:graphic>
          <a:graphicData uri="http://schemas.openxmlformats.org/drawingml/2006/table">
            <a:tbl>
              <a:tblPr firstRow="1" bandRow="1">
                <a:tableStyleId>{5C22544A-7EE6-4342-B048-85BDC9FD1C3A}</a:tableStyleId>
              </a:tblPr>
              <a:tblGrid>
                <a:gridCol w="769622">
                  <a:extLst>
                    <a:ext uri="{9D8B030D-6E8A-4147-A177-3AD203B41FA5}">
                      <a16:colId xmlns:a16="http://schemas.microsoft.com/office/drawing/2014/main" val="695601883"/>
                    </a:ext>
                  </a:extLst>
                </a:gridCol>
                <a:gridCol w="7833296">
                  <a:extLst>
                    <a:ext uri="{9D8B030D-6E8A-4147-A177-3AD203B41FA5}">
                      <a16:colId xmlns:a16="http://schemas.microsoft.com/office/drawing/2014/main" val="905867090"/>
                    </a:ext>
                  </a:extLst>
                </a:gridCol>
              </a:tblGrid>
              <a:tr h="619557">
                <a:tc>
                  <a:txBody>
                    <a:bodyPr/>
                    <a:lstStyle/>
                    <a:p>
                      <a:pPr algn="l"/>
                      <a:r>
                        <a:rPr lang="en-US" sz="1800" b="1" dirty="0">
                          <a:solidFill>
                            <a:schemeClr val="accent1"/>
                          </a:solidFill>
                        </a:rPr>
                        <a:t>01</a:t>
                      </a:r>
                      <a:endParaRPr lang="en-IN" sz="1800" b="1" dirty="0">
                        <a:solidFill>
                          <a:schemeClr val="accent1"/>
                        </a:solidFill>
                      </a:endParaRP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defRPr/>
                      </a:pPr>
                      <a:r>
                        <a:rPr lang="en-US" b="0" dirty="0">
                          <a:solidFill>
                            <a:schemeClr val="tx1"/>
                          </a:solidFill>
                        </a:rPr>
                        <a:t>Vision for growing the firm</a:t>
                      </a: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1138786"/>
                  </a:ext>
                </a:extLst>
              </a:tr>
              <a:tr h="753252">
                <a:tc>
                  <a:txBody>
                    <a:bodyPr/>
                    <a:lstStyle/>
                    <a:p>
                      <a:pPr algn="l"/>
                      <a:r>
                        <a:rPr lang="en-US" sz="1800" b="1" dirty="0">
                          <a:solidFill>
                            <a:schemeClr val="accent1"/>
                          </a:solidFill>
                        </a:rPr>
                        <a:t>02</a:t>
                      </a:r>
                      <a:endParaRPr lang="en-IN" sz="1800" b="1" dirty="0">
                        <a:solidFill>
                          <a:schemeClr val="accent1"/>
                        </a:solidFill>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defRPr/>
                      </a:pPr>
                      <a:r>
                        <a:rPr kumimoji="0" lang="en-US" sz="1800" b="0" i="0" u="none" strike="noStrike" kern="1200" cap="none" spc="0" normalizeH="0" baseline="0" noProof="0" dirty="0">
                          <a:ln>
                            <a:noFill/>
                          </a:ln>
                          <a:solidFill>
                            <a:prstClr val="black"/>
                          </a:solidFill>
                          <a:effectLst/>
                          <a:uLnTx/>
                          <a:uFillTx/>
                          <a:latin typeface="+mn-lt"/>
                          <a:ea typeface="+mn-ea"/>
                          <a:cs typeface="+mn-cs"/>
                        </a:rPr>
                        <a:t>Document and communicate polic</a:t>
                      </a:r>
                      <a:r>
                        <a:rPr kumimoji="0" lang="en-US" sz="1800" b="0" i="0" u="none" strike="noStrike" kern="1200" cap="none" spc="0" normalizeH="0" baseline="0" noProof="0" dirty="0">
                          <a:ln>
                            <a:noFill/>
                          </a:ln>
                          <a:solidFill>
                            <a:schemeClr val="tx1"/>
                          </a:solidFill>
                          <a:effectLst/>
                          <a:uLnTx/>
                          <a:uFillTx/>
                          <a:latin typeface="+mn-lt"/>
                          <a:ea typeface="+mn-ea"/>
                          <a:cs typeface="+mn-cs"/>
                        </a:rPr>
                        <a:t>ies and procedures to promote quality in performing engagements Or update if already available</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440758"/>
                  </a:ext>
                </a:extLst>
              </a:tr>
              <a:tr h="619557">
                <a:tc>
                  <a:txBody>
                    <a:bodyPr/>
                    <a:lstStyle/>
                    <a:p>
                      <a:pPr algn="l"/>
                      <a:r>
                        <a:rPr lang="en-US" sz="1800" b="1" dirty="0">
                          <a:solidFill>
                            <a:schemeClr val="accent1"/>
                          </a:solidFill>
                        </a:rPr>
                        <a:t>03</a:t>
                      </a:r>
                      <a:endParaRPr lang="en-IN" sz="1800" b="1" dirty="0">
                        <a:solidFill>
                          <a:schemeClr val="accent1"/>
                        </a:solidFill>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Commercial considerations ( </a:t>
                      </a:r>
                      <a:r>
                        <a:rPr kumimoji="0" lang="en-US" sz="1800" b="0" i="0" u="none" strike="noStrike" kern="1200" cap="none" spc="0" normalizeH="0" baseline="0" noProof="0" dirty="0" err="1">
                          <a:ln>
                            <a:noFill/>
                          </a:ln>
                          <a:solidFill>
                            <a:schemeClr val="tx1"/>
                          </a:solidFill>
                          <a:effectLst/>
                          <a:uLnTx/>
                          <a:uFillTx/>
                          <a:latin typeface="+mn-lt"/>
                          <a:ea typeface="+mn-ea"/>
                          <a:cs typeface="+mn-cs"/>
                        </a:rPr>
                        <a:t>e.g</a:t>
                      </a:r>
                      <a:r>
                        <a:rPr kumimoji="0" lang="en-US" sz="1800" b="0" i="0" u="none" strike="noStrike" kern="1200" cap="none" spc="0" normalizeH="0" baseline="0" noProof="0" dirty="0">
                          <a:ln>
                            <a:noFill/>
                          </a:ln>
                          <a:solidFill>
                            <a:schemeClr val="tx1"/>
                          </a:solidFill>
                          <a:effectLst/>
                          <a:uLnTx/>
                          <a:uFillTx/>
                          <a:latin typeface="+mn-lt"/>
                          <a:ea typeface="+mn-ea"/>
                          <a:cs typeface="+mn-cs"/>
                        </a:rPr>
                        <a:t> Professional fees)  do not override the quality of work performed</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053430"/>
                  </a:ext>
                </a:extLst>
              </a:tr>
              <a:tr h="619557">
                <a:tc>
                  <a:txBody>
                    <a:bodyPr/>
                    <a:lstStyle/>
                    <a:p>
                      <a:pPr algn="l"/>
                      <a:r>
                        <a:rPr lang="en-IN" sz="1800" b="1" dirty="0">
                          <a:solidFill>
                            <a:schemeClr val="accent1"/>
                          </a:solidFill>
                        </a:rPr>
                        <a:t>04 </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defRPr/>
                      </a:pPr>
                      <a:r>
                        <a:rPr lang="en-US" sz="1800" kern="1200" dirty="0">
                          <a:solidFill>
                            <a:schemeClr val="dk1"/>
                          </a:solidFill>
                          <a:effectLst/>
                          <a:latin typeface="+mn-lt"/>
                          <a:ea typeface="+mn-ea"/>
                          <a:cs typeface="+mn-cs"/>
                        </a:rPr>
                        <a:t>Training on quality management to develop commitment to quality at each level</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932163"/>
                  </a:ext>
                </a:extLst>
              </a:tr>
              <a:tr h="804498">
                <a:tc>
                  <a:txBody>
                    <a:bodyPr/>
                    <a:lstStyle/>
                    <a:p>
                      <a:pPr algn="l"/>
                      <a:r>
                        <a:rPr lang="en-IN" sz="1800" b="1" dirty="0">
                          <a:solidFill>
                            <a:schemeClr val="accent1"/>
                          </a:solidFill>
                        </a:rPr>
                        <a:t>05</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responsibility of all personnel for quality relating to the performance of engagements</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820301"/>
                  </a:ext>
                </a:extLst>
              </a:tr>
              <a:tr h="619557">
                <a:tc>
                  <a:txBody>
                    <a:bodyPr/>
                    <a:lstStyle/>
                    <a:p>
                      <a:pPr algn="l"/>
                      <a:r>
                        <a:rPr lang="en-IN" sz="1800" b="1" dirty="0">
                          <a:solidFill>
                            <a:schemeClr val="accent1"/>
                          </a:solidFill>
                        </a:rPr>
                        <a:t>06</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Doing risk assessment for each engagement–”What can go wrong”</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607139"/>
                  </a:ext>
                </a:extLst>
              </a:tr>
              <a:tr h="619557">
                <a:tc>
                  <a:txBody>
                    <a:bodyPr/>
                    <a:lstStyle/>
                    <a:p>
                      <a:pPr algn="l"/>
                      <a:r>
                        <a:rPr lang="en-IN" sz="1800" b="1" dirty="0">
                          <a:solidFill>
                            <a:schemeClr val="accent1"/>
                          </a:solidFill>
                        </a:rPr>
                        <a:t>07</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Proper Resources are obtained, allocated or assigned in a manner that is consistent with the firm’s commitment to quality</a:t>
                      </a:r>
                      <a:endParaRPr lang="en-US" sz="1800" kern="1200" dirty="0">
                        <a:solidFill>
                          <a:schemeClr val="dk1"/>
                        </a:solidFill>
                        <a:effectLst/>
                        <a:latin typeface="+mn-lt"/>
                        <a:ea typeface="+mn-ea"/>
                        <a:cs typeface="+mn-cs"/>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031234"/>
                  </a:ext>
                </a:extLst>
              </a:tr>
            </a:tbl>
          </a:graphicData>
        </a:graphic>
      </p:graphicFrame>
      <p:sp>
        <p:nvSpPr>
          <p:cNvPr id="4" name="Title 3">
            <a:extLst>
              <a:ext uri="{FF2B5EF4-FFF2-40B4-BE49-F238E27FC236}">
                <a16:creationId xmlns:a16="http://schemas.microsoft.com/office/drawing/2014/main" id="{98BB712D-B2B3-4A83-96F8-8CB86EFA4EF0}"/>
              </a:ext>
            </a:extLst>
          </p:cNvPr>
          <p:cNvSpPr>
            <a:spLocks noGrp="1"/>
          </p:cNvSpPr>
          <p:nvPr>
            <p:ph type="title"/>
          </p:nvPr>
        </p:nvSpPr>
        <p:spPr/>
        <p:txBody>
          <a:bodyPr>
            <a:normAutofit/>
          </a:bodyPr>
          <a:lstStyle/>
          <a:p>
            <a:r>
              <a:rPr lang="en-US" sz="3200" dirty="0">
                <a:solidFill>
                  <a:srgbClr val="7030A0"/>
                </a:solidFill>
              </a:rPr>
              <a:t>Responsibilities of managing partner / equivalent</a:t>
            </a:r>
          </a:p>
        </p:txBody>
      </p:sp>
      <p:sp>
        <p:nvSpPr>
          <p:cNvPr id="3" name="Slide Number Placeholder 2">
            <a:extLst>
              <a:ext uri="{FF2B5EF4-FFF2-40B4-BE49-F238E27FC236}">
                <a16:creationId xmlns:a16="http://schemas.microsoft.com/office/drawing/2014/main" id="{F5C7DFC0-81D0-40A7-A1A3-5A13A3935151}"/>
              </a:ext>
            </a:extLst>
          </p:cNvPr>
          <p:cNvSpPr>
            <a:spLocks noGrp="1"/>
          </p:cNvSpPr>
          <p:nvPr>
            <p:ph type="sldNum" sz="quarter" idx="10"/>
          </p:nvPr>
        </p:nvSpPr>
        <p:spPr/>
        <p:txBody>
          <a:bodyPr/>
          <a:lstStyle/>
          <a:p>
            <a:fld id="{8917037F-13F4-43B6-99FF-D710FE0C4777}" type="slidenum">
              <a:rPr lang="en-GB" smtClean="0"/>
              <a:pPr/>
              <a:t>11</a:t>
            </a:fld>
            <a:endParaRPr lang="en-GB" dirty="0"/>
          </a:p>
        </p:txBody>
      </p:sp>
    </p:spTree>
    <p:extLst>
      <p:ext uri="{BB962C8B-B14F-4D97-AF65-F5344CB8AC3E}">
        <p14:creationId xmlns:p14="http://schemas.microsoft.com/office/powerpoint/2010/main" val="340931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81A43F8-74CC-4AB6-A1C0-AE5E6CE94B01}"/>
              </a:ext>
            </a:extLst>
          </p:cNvPr>
          <p:cNvGraphicFramePr>
            <a:graphicFrameLocks noGrp="1"/>
          </p:cNvGraphicFramePr>
          <p:nvPr>
            <p:extLst>
              <p:ext uri="{D42A27DB-BD31-4B8C-83A1-F6EECF244321}">
                <p14:modId xmlns:p14="http://schemas.microsoft.com/office/powerpoint/2010/main" val="3955677336"/>
              </p:ext>
            </p:extLst>
          </p:nvPr>
        </p:nvGraphicFramePr>
        <p:xfrm>
          <a:off x="424572" y="1145642"/>
          <a:ext cx="10013972" cy="3965693"/>
        </p:xfrm>
        <a:graphic>
          <a:graphicData uri="http://schemas.openxmlformats.org/drawingml/2006/table">
            <a:tbl>
              <a:tblPr firstRow="1" bandRow="1">
                <a:tableStyleId>{5C22544A-7EE6-4342-B048-85BDC9FD1C3A}</a:tableStyleId>
              </a:tblPr>
              <a:tblGrid>
                <a:gridCol w="895856">
                  <a:extLst>
                    <a:ext uri="{9D8B030D-6E8A-4147-A177-3AD203B41FA5}">
                      <a16:colId xmlns:a16="http://schemas.microsoft.com/office/drawing/2014/main" val="695601883"/>
                    </a:ext>
                  </a:extLst>
                </a:gridCol>
                <a:gridCol w="9118116">
                  <a:extLst>
                    <a:ext uri="{9D8B030D-6E8A-4147-A177-3AD203B41FA5}">
                      <a16:colId xmlns:a16="http://schemas.microsoft.com/office/drawing/2014/main" val="905867090"/>
                    </a:ext>
                  </a:extLst>
                </a:gridCol>
              </a:tblGrid>
              <a:tr h="542203">
                <a:tc>
                  <a:txBody>
                    <a:bodyPr/>
                    <a:lstStyle/>
                    <a:p>
                      <a:pPr algn="l"/>
                      <a:r>
                        <a:rPr lang="en-US" sz="1800" b="1" dirty="0">
                          <a:solidFill>
                            <a:schemeClr val="accent1"/>
                          </a:solidFill>
                        </a:rPr>
                        <a:t>08</a:t>
                      </a:r>
                      <a:endParaRPr lang="en-IN" sz="1800" b="1" dirty="0">
                        <a:solidFill>
                          <a:schemeClr val="accent1"/>
                        </a:solidFill>
                      </a:endParaRP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defRPr/>
                      </a:pPr>
                      <a:r>
                        <a:rPr lang="en-US" sz="1800" b="0" kern="1200" dirty="0">
                          <a:solidFill>
                            <a:schemeClr val="dk1"/>
                          </a:solidFill>
                          <a:effectLst/>
                          <a:latin typeface="+mn-lt"/>
                          <a:ea typeface="+mn-ea"/>
                          <a:cs typeface="+mn-cs"/>
                        </a:rPr>
                        <a:t>Policies and procedures related to quality management in the firm’s respective expertise- Audit, Tax, Consulting etc.</a:t>
                      </a: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1138786"/>
                  </a:ext>
                </a:extLst>
              </a:tr>
              <a:tr h="764013">
                <a:tc>
                  <a:txBody>
                    <a:bodyPr/>
                    <a:lstStyle/>
                    <a:p>
                      <a:pPr algn="l"/>
                      <a:r>
                        <a:rPr lang="en-US" sz="1800" b="1" dirty="0">
                          <a:solidFill>
                            <a:schemeClr val="accent1"/>
                          </a:solidFill>
                        </a:rPr>
                        <a:t>09</a:t>
                      </a:r>
                      <a:endParaRPr lang="en-IN" sz="1800" b="1" dirty="0">
                        <a:solidFill>
                          <a:schemeClr val="accent1"/>
                        </a:solidFill>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defRPr/>
                      </a:pPr>
                      <a:r>
                        <a:rPr lang="en-US" sz="1800" b="0" kern="1200" dirty="0">
                          <a:solidFill>
                            <a:schemeClr val="dk1"/>
                          </a:solidFill>
                          <a:effectLst/>
                          <a:latin typeface="+mn-lt"/>
                          <a:ea typeface="+mn-ea"/>
                          <a:cs typeface="+mn-cs"/>
                        </a:rPr>
                        <a:t>Practice standards, methodologies, technology, and learning related to the same-  Certain tools  may reduce time and cost </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440758"/>
                  </a:ext>
                </a:extLst>
              </a:tr>
              <a:tr h="542203">
                <a:tc>
                  <a:txBody>
                    <a:bodyPr/>
                    <a:lstStyle/>
                    <a:p>
                      <a:pPr algn="l"/>
                      <a:r>
                        <a:rPr lang="en-US" sz="1800" b="1" dirty="0">
                          <a:solidFill>
                            <a:schemeClr val="accent1"/>
                          </a:solidFill>
                        </a:rPr>
                        <a:t>10</a:t>
                      </a:r>
                      <a:endParaRPr lang="en-IN" sz="1800" b="1" dirty="0">
                        <a:solidFill>
                          <a:schemeClr val="accent1"/>
                        </a:solidFill>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defRPr/>
                      </a:pPr>
                      <a:r>
                        <a:rPr lang="en-US" sz="1800" b="0" kern="1200" dirty="0">
                          <a:solidFill>
                            <a:schemeClr val="dk1"/>
                          </a:solidFill>
                          <a:effectLst/>
                          <a:latin typeface="+mn-lt"/>
                          <a:ea typeface="+mn-ea"/>
                          <a:cs typeface="+mn-cs"/>
                        </a:rPr>
                        <a:t>Policies and procedures related to all applicable professional standards, statutory and legal requirements for the expertise – Practice protection </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053430"/>
                  </a:ext>
                </a:extLst>
              </a:tr>
              <a:tr h="425987">
                <a:tc>
                  <a:txBody>
                    <a:bodyPr/>
                    <a:lstStyle/>
                    <a:p>
                      <a:pPr algn="l"/>
                      <a:r>
                        <a:rPr lang="en-IN" sz="1800" b="1" dirty="0">
                          <a:solidFill>
                            <a:schemeClr val="accent1"/>
                          </a:solidFill>
                        </a:rPr>
                        <a:t>11 </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defRPr/>
                      </a:pPr>
                      <a:r>
                        <a:rPr lang="en-US" sz="1800" b="0" kern="1200" dirty="0">
                          <a:solidFill>
                            <a:schemeClr val="dk1"/>
                          </a:solidFill>
                          <a:effectLst/>
                          <a:latin typeface="+mn-lt"/>
                          <a:ea typeface="+mn-ea"/>
                          <a:cs typeface="+mn-cs"/>
                        </a:rPr>
                        <a:t>Updating the firm's respective service-line manuals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932163"/>
                  </a:ext>
                </a:extLst>
              </a:tr>
              <a:tr h="764013">
                <a:tc>
                  <a:txBody>
                    <a:bodyPr/>
                    <a:lstStyle/>
                    <a:p>
                      <a:pPr algn="l"/>
                      <a:r>
                        <a:rPr lang="en-US" sz="1800" b="1" dirty="0">
                          <a:solidFill>
                            <a:schemeClr val="accent1"/>
                          </a:solidFill>
                        </a:rPr>
                        <a:t>1</a:t>
                      </a:r>
                      <a:r>
                        <a:rPr lang="en-IN" sz="1800" b="1" dirty="0">
                          <a:solidFill>
                            <a:schemeClr val="accent1"/>
                          </a:solidFill>
                        </a:rPr>
                        <a:t>2</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defRPr/>
                      </a:pPr>
                      <a:r>
                        <a:rPr lang="en-US" sz="1800" b="0" kern="1200" dirty="0">
                          <a:solidFill>
                            <a:schemeClr val="dk1"/>
                          </a:solidFill>
                          <a:effectLst/>
                          <a:latin typeface="+mn-lt"/>
                          <a:ea typeface="+mn-ea"/>
                          <a:cs typeface="+mn-cs"/>
                        </a:rPr>
                        <a:t>Guidance on consultation on professional standards, methodologies, technology and learning matters- Internal consultation group /Technical team</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820301"/>
                  </a:ext>
                </a:extLst>
              </a:tr>
              <a:tr h="649668">
                <a:tc>
                  <a:txBody>
                    <a:bodyPr/>
                    <a:lstStyle/>
                    <a:p>
                      <a:pPr algn="l"/>
                      <a:r>
                        <a:rPr lang="en-US" sz="1800" b="1" dirty="0">
                          <a:solidFill>
                            <a:schemeClr val="accent1"/>
                          </a:solidFill>
                        </a:rPr>
                        <a:t>1</a:t>
                      </a:r>
                      <a:r>
                        <a:rPr lang="en-IN" sz="1800" b="1" dirty="0">
                          <a:solidFill>
                            <a:schemeClr val="accent1"/>
                          </a:solidFill>
                        </a:rPr>
                        <a:t>3</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Implementing, maintaining and using appropriate resources  including  technological resources to enable the performance of engagements</a:t>
                      </a:r>
                      <a:endParaRPr lang="en-US" sz="1800" kern="1200" dirty="0">
                        <a:solidFill>
                          <a:schemeClr val="dk1"/>
                        </a:solidFill>
                        <a:effectLst/>
                        <a:latin typeface="+mn-lt"/>
                        <a:ea typeface="+mn-ea"/>
                        <a:cs typeface="+mn-cs"/>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607139"/>
                  </a:ext>
                </a:extLst>
              </a:tr>
            </a:tbl>
          </a:graphicData>
        </a:graphic>
      </p:graphicFrame>
      <p:sp>
        <p:nvSpPr>
          <p:cNvPr id="4" name="Title 3">
            <a:extLst>
              <a:ext uri="{FF2B5EF4-FFF2-40B4-BE49-F238E27FC236}">
                <a16:creationId xmlns:a16="http://schemas.microsoft.com/office/drawing/2014/main" id="{98BB712D-B2B3-4A83-96F8-8CB86EFA4EF0}"/>
              </a:ext>
            </a:extLst>
          </p:cNvPr>
          <p:cNvSpPr>
            <a:spLocks noGrp="1"/>
          </p:cNvSpPr>
          <p:nvPr>
            <p:ph type="title"/>
          </p:nvPr>
        </p:nvSpPr>
        <p:spPr/>
        <p:txBody>
          <a:bodyPr>
            <a:normAutofit/>
          </a:bodyPr>
          <a:lstStyle/>
          <a:p>
            <a:r>
              <a:rPr lang="en-US" sz="3200" dirty="0">
                <a:solidFill>
                  <a:srgbClr val="7030A0"/>
                </a:solidFill>
              </a:rPr>
              <a:t>Responsibilities of managing partner / equivalent</a:t>
            </a:r>
          </a:p>
        </p:txBody>
      </p:sp>
      <p:sp>
        <p:nvSpPr>
          <p:cNvPr id="3" name="Slide Number Placeholder 2">
            <a:extLst>
              <a:ext uri="{FF2B5EF4-FFF2-40B4-BE49-F238E27FC236}">
                <a16:creationId xmlns:a16="http://schemas.microsoft.com/office/drawing/2014/main" id="{F5C7DFC0-81D0-40A7-A1A3-5A13A3935151}"/>
              </a:ext>
            </a:extLst>
          </p:cNvPr>
          <p:cNvSpPr>
            <a:spLocks noGrp="1"/>
          </p:cNvSpPr>
          <p:nvPr>
            <p:ph type="sldNum" sz="quarter" idx="10"/>
          </p:nvPr>
        </p:nvSpPr>
        <p:spPr/>
        <p:txBody>
          <a:bodyPr/>
          <a:lstStyle/>
          <a:p>
            <a:fld id="{8917037F-13F4-43B6-99FF-D710FE0C4777}" type="slidenum">
              <a:rPr lang="en-GB" smtClean="0"/>
              <a:pPr/>
              <a:t>12</a:t>
            </a:fld>
            <a:endParaRPr lang="en-GB" dirty="0"/>
          </a:p>
        </p:txBody>
      </p:sp>
    </p:spTree>
    <p:extLst>
      <p:ext uri="{BB962C8B-B14F-4D97-AF65-F5344CB8AC3E}">
        <p14:creationId xmlns:p14="http://schemas.microsoft.com/office/powerpoint/2010/main" val="4059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B8534F-B209-4CDD-ABDC-8ED9DF081886}"/>
              </a:ext>
            </a:extLst>
          </p:cNvPr>
          <p:cNvSpPr>
            <a:spLocks noGrp="1"/>
          </p:cNvSpPr>
          <p:nvPr>
            <p:ph type="body" sz="quarter" idx="13"/>
          </p:nvPr>
        </p:nvSpPr>
        <p:spPr>
          <a:xfrm>
            <a:off x="625827" y="1122872"/>
            <a:ext cx="10194573" cy="5664187"/>
          </a:xfrm>
        </p:spPr>
        <p:txBody>
          <a:bodyPr/>
          <a:lstStyle/>
          <a:p>
            <a:r>
              <a:rPr lang="en-US" sz="4800" b="1" dirty="0">
                <a:solidFill>
                  <a:srgbClr val="7030A0"/>
                </a:solidFill>
              </a:rPr>
              <a:t>Ethical requirements</a:t>
            </a:r>
            <a:endParaRPr lang="en-IN" dirty="0"/>
          </a:p>
        </p:txBody>
      </p:sp>
      <p:sp>
        <p:nvSpPr>
          <p:cNvPr id="2" name="Slide Number Placeholder 1">
            <a:extLst>
              <a:ext uri="{FF2B5EF4-FFF2-40B4-BE49-F238E27FC236}">
                <a16:creationId xmlns:a16="http://schemas.microsoft.com/office/drawing/2014/main" id="{3ADFA1C7-7654-4D37-9ECD-B43E24F8EC0F}"/>
              </a:ext>
            </a:extLst>
          </p:cNvPr>
          <p:cNvSpPr>
            <a:spLocks noGrp="1"/>
          </p:cNvSpPr>
          <p:nvPr>
            <p:ph type="sldNum" sz="quarter" idx="4"/>
          </p:nvPr>
        </p:nvSpPr>
        <p:spPr/>
        <p:txBody>
          <a:bodyPr/>
          <a:lstStyle/>
          <a:p>
            <a:fld id="{8917037F-13F4-43B6-99FF-D710FE0C4777}" type="slidenum">
              <a:rPr lang="en-GB" smtClean="0"/>
              <a:pPr/>
              <a:t>13</a:t>
            </a:fld>
            <a:endParaRPr lang="en-GB" dirty="0"/>
          </a:p>
        </p:txBody>
      </p:sp>
    </p:spTree>
    <p:extLst>
      <p:ext uri="{BB962C8B-B14F-4D97-AF65-F5344CB8AC3E}">
        <p14:creationId xmlns:p14="http://schemas.microsoft.com/office/powerpoint/2010/main" val="246508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CCB88C-FB22-4F28-9850-1C42EB908745}"/>
              </a:ext>
            </a:extLst>
          </p:cNvPr>
          <p:cNvSpPr/>
          <p:nvPr/>
        </p:nvSpPr>
        <p:spPr>
          <a:xfrm>
            <a:off x="629328" y="1604433"/>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dirty="0">
                <a:solidFill>
                  <a:schemeClr val="tx1"/>
                </a:solidFill>
              </a:rPr>
              <a:t>Integrity</a:t>
            </a:r>
            <a:endParaRPr lang="en-US" sz="2400" kern="0" dirty="0">
              <a:solidFill>
                <a:prstClr val="black"/>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2D84E178-8F52-4294-AD61-2D1DA51A7160}"/>
              </a:ext>
            </a:extLst>
          </p:cNvPr>
          <p:cNvSpPr/>
          <p:nvPr/>
        </p:nvSpPr>
        <p:spPr>
          <a:xfrm>
            <a:off x="629328" y="2853266"/>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dirty="0">
                <a:solidFill>
                  <a:schemeClr val="tx1"/>
                </a:solidFill>
              </a:rPr>
              <a:t>Objectivity</a:t>
            </a:r>
            <a:endParaRPr lang="en-US" sz="2400" kern="0" dirty="0">
              <a:solidFill>
                <a:prstClr val="black"/>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E8943EC-F803-4D8F-937C-08009FA81647}"/>
              </a:ext>
            </a:extLst>
          </p:cNvPr>
          <p:cNvSpPr/>
          <p:nvPr/>
        </p:nvSpPr>
        <p:spPr>
          <a:xfrm>
            <a:off x="629328" y="4102100"/>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dirty="0">
                <a:solidFill>
                  <a:schemeClr val="tx1"/>
                </a:solidFill>
              </a:rPr>
              <a:t>Independence</a:t>
            </a:r>
            <a:endParaRPr lang="en-US" sz="2400" kern="0" dirty="0">
              <a:solidFill>
                <a:prstClr val="black"/>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1EEEF28-AE11-4289-9B52-7BA1F5495BBC}"/>
              </a:ext>
            </a:extLst>
          </p:cNvPr>
          <p:cNvSpPr/>
          <p:nvPr/>
        </p:nvSpPr>
        <p:spPr>
          <a:xfrm>
            <a:off x="6489682" y="1604433"/>
            <a:ext cx="5054935"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dirty="0">
                <a:solidFill>
                  <a:schemeClr val="tx1"/>
                </a:solidFill>
              </a:rPr>
              <a:t>Competence </a:t>
            </a:r>
          </a:p>
          <a:p>
            <a:endParaRPr lang="en-US" sz="2400" kern="0" dirty="0">
              <a:solidFill>
                <a:prstClr val="black"/>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7AA0E57-D8F9-4CE2-BB6F-269DE71B4DB2}"/>
              </a:ext>
            </a:extLst>
          </p:cNvPr>
          <p:cNvSpPr/>
          <p:nvPr/>
        </p:nvSpPr>
        <p:spPr>
          <a:xfrm>
            <a:off x="6253312" y="2853266"/>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dirty="0">
                <a:solidFill>
                  <a:schemeClr val="tx1"/>
                </a:solidFill>
              </a:rPr>
              <a:t>Confidentiality</a:t>
            </a:r>
            <a:endParaRPr lang="en-US" sz="2400" kern="0" dirty="0">
              <a:solidFill>
                <a:prstClr val="black"/>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10807EE-F354-4FF2-8493-0681D0A7BEAB}"/>
              </a:ext>
            </a:extLst>
          </p:cNvPr>
          <p:cNvSpPr/>
          <p:nvPr/>
        </p:nvSpPr>
        <p:spPr>
          <a:xfrm>
            <a:off x="6253312" y="4102100"/>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dirty="0">
                <a:solidFill>
                  <a:schemeClr val="tx1"/>
                </a:solidFill>
              </a:rPr>
              <a:t>Professional behavior</a:t>
            </a:r>
            <a:endParaRPr lang="en-US" sz="2400" kern="0" dirty="0">
              <a:solidFill>
                <a:prstClr val="black"/>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B7460018-D175-48B7-9657-36A95D8CBFD7}"/>
              </a:ext>
            </a:extLst>
          </p:cNvPr>
          <p:cNvSpPr/>
          <p:nvPr/>
        </p:nvSpPr>
        <p:spPr>
          <a:xfrm>
            <a:off x="647383" y="1604433"/>
            <a:ext cx="1009651" cy="1009651"/>
          </a:xfrm>
          <a:prstGeom prst="ellipse">
            <a:avLst/>
          </a:prstGeom>
          <a:solidFill>
            <a:srgbClr val="4F2D7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01</a:t>
            </a:r>
          </a:p>
        </p:txBody>
      </p:sp>
      <p:sp>
        <p:nvSpPr>
          <p:cNvPr id="11" name="Oval 10">
            <a:extLst>
              <a:ext uri="{FF2B5EF4-FFF2-40B4-BE49-F238E27FC236}">
                <a16:creationId xmlns:a16="http://schemas.microsoft.com/office/drawing/2014/main" id="{E6DE0C62-9AF3-4DB0-AD77-37EC85A8E4B3}"/>
              </a:ext>
            </a:extLst>
          </p:cNvPr>
          <p:cNvSpPr/>
          <p:nvPr/>
        </p:nvSpPr>
        <p:spPr>
          <a:xfrm>
            <a:off x="6253312" y="1604433"/>
            <a:ext cx="1009651" cy="1009651"/>
          </a:xfrm>
          <a:prstGeom prst="ellipse">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04</a:t>
            </a:r>
          </a:p>
        </p:txBody>
      </p:sp>
      <p:sp>
        <p:nvSpPr>
          <p:cNvPr id="12" name="Oval 11">
            <a:extLst>
              <a:ext uri="{FF2B5EF4-FFF2-40B4-BE49-F238E27FC236}">
                <a16:creationId xmlns:a16="http://schemas.microsoft.com/office/drawing/2014/main" id="{DDBE92DD-BF0A-44EB-A17F-AE091F6D8556}"/>
              </a:ext>
            </a:extLst>
          </p:cNvPr>
          <p:cNvSpPr/>
          <p:nvPr/>
        </p:nvSpPr>
        <p:spPr>
          <a:xfrm>
            <a:off x="6253312" y="2853266"/>
            <a:ext cx="1009651" cy="1009651"/>
          </a:xfrm>
          <a:prstGeom prst="ellipse">
            <a:avLst/>
          </a:prstGeom>
          <a:solidFill>
            <a:srgbClr val="4F2D7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05</a:t>
            </a:r>
          </a:p>
        </p:txBody>
      </p:sp>
      <p:sp>
        <p:nvSpPr>
          <p:cNvPr id="13" name="Oval 12">
            <a:extLst>
              <a:ext uri="{FF2B5EF4-FFF2-40B4-BE49-F238E27FC236}">
                <a16:creationId xmlns:a16="http://schemas.microsoft.com/office/drawing/2014/main" id="{CFFFCBCF-4D92-40B5-89B6-05AB865C6DF4}"/>
              </a:ext>
            </a:extLst>
          </p:cNvPr>
          <p:cNvSpPr/>
          <p:nvPr/>
        </p:nvSpPr>
        <p:spPr>
          <a:xfrm>
            <a:off x="6253312" y="4102100"/>
            <a:ext cx="1009651" cy="1009651"/>
          </a:xfrm>
          <a:prstGeom prst="ellipse">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06</a:t>
            </a:r>
          </a:p>
        </p:txBody>
      </p:sp>
      <p:sp>
        <p:nvSpPr>
          <p:cNvPr id="14" name="Oval 13">
            <a:extLst>
              <a:ext uri="{FF2B5EF4-FFF2-40B4-BE49-F238E27FC236}">
                <a16:creationId xmlns:a16="http://schemas.microsoft.com/office/drawing/2014/main" id="{06C61ED3-19DD-43EC-8E43-6A7D2C4D04B4}"/>
              </a:ext>
            </a:extLst>
          </p:cNvPr>
          <p:cNvSpPr/>
          <p:nvPr/>
        </p:nvSpPr>
        <p:spPr>
          <a:xfrm>
            <a:off x="647383" y="2853266"/>
            <a:ext cx="1009651" cy="1009651"/>
          </a:xfrm>
          <a:prstGeom prst="ellipse">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02</a:t>
            </a:r>
          </a:p>
        </p:txBody>
      </p:sp>
      <p:sp>
        <p:nvSpPr>
          <p:cNvPr id="15" name="Oval 14">
            <a:extLst>
              <a:ext uri="{FF2B5EF4-FFF2-40B4-BE49-F238E27FC236}">
                <a16:creationId xmlns:a16="http://schemas.microsoft.com/office/drawing/2014/main" id="{C3405D46-BC48-4E65-846D-3DD115111ADA}"/>
              </a:ext>
            </a:extLst>
          </p:cNvPr>
          <p:cNvSpPr/>
          <p:nvPr/>
        </p:nvSpPr>
        <p:spPr>
          <a:xfrm>
            <a:off x="647383" y="4102100"/>
            <a:ext cx="1009651" cy="1009651"/>
          </a:xfrm>
          <a:prstGeom prst="ellipse">
            <a:avLst/>
          </a:prstGeom>
          <a:solidFill>
            <a:srgbClr val="4F2D7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03</a:t>
            </a:r>
          </a:p>
        </p:txBody>
      </p:sp>
      <p:sp>
        <p:nvSpPr>
          <p:cNvPr id="2" name="Slide Number Placeholder 1">
            <a:extLst>
              <a:ext uri="{FF2B5EF4-FFF2-40B4-BE49-F238E27FC236}">
                <a16:creationId xmlns:a16="http://schemas.microsoft.com/office/drawing/2014/main" id="{4F704224-4BFC-4232-B01B-E7B48F64001A}"/>
              </a:ext>
            </a:extLst>
          </p:cNvPr>
          <p:cNvSpPr>
            <a:spLocks noGrp="1"/>
          </p:cNvSpPr>
          <p:nvPr>
            <p:ph type="sldNum" sz="quarter" idx="10"/>
          </p:nvPr>
        </p:nvSpPr>
        <p:spPr/>
        <p:txBody>
          <a:bodyPr/>
          <a:lstStyle/>
          <a:p>
            <a:fld id="{8917037F-13F4-43B6-99FF-D710FE0C4777}" type="slidenum">
              <a:rPr lang="en-GB" smtClean="0"/>
              <a:pPr/>
              <a:t>14</a:t>
            </a:fld>
            <a:endParaRPr lang="en-GB" dirty="0"/>
          </a:p>
        </p:txBody>
      </p:sp>
      <p:sp>
        <p:nvSpPr>
          <p:cNvPr id="5" name="Title 1">
            <a:extLst>
              <a:ext uri="{FF2B5EF4-FFF2-40B4-BE49-F238E27FC236}">
                <a16:creationId xmlns:a16="http://schemas.microsoft.com/office/drawing/2014/main" id="{5B0126A8-9069-99E6-478C-780EC8DAF090}"/>
              </a:ext>
            </a:extLst>
          </p:cNvPr>
          <p:cNvSpPr>
            <a:spLocks noGrp="1"/>
          </p:cNvSpPr>
          <p:nvPr>
            <p:ph type="title"/>
          </p:nvPr>
        </p:nvSpPr>
        <p:spPr>
          <a:xfrm>
            <a:off x="629328" y="479428"/>
            <a:ext cx="10938256" cy="1125005"/>
          </a:xfrm>
        </p:spPr>
        <p:txBody>
          <a:bodyPr>
            <a:normAutofit/>
          </a:bodyPr>
          <a:lstStyle/>
          <a:p>
            <a:r>
              <a:rPr lang="en-US" sz="3200" dirty="0">
                <a:solidFill>
                  <a:srgbClr val="7030A0"/>
                </a:solidFill>
              </a:rPr>
              <a:t>Ethical requirements</a:t>
            </a:r>
            <a:endParaRPr lang="en-IN" sz="3200" dirty="0">
              <a:solidFill>
                <a:srgbClr val="7030A0"/>
              </a:solidFill>
            </a:endParaRPr>
          </a:p>
        </p:txBody>
      </p:sp>
    </p:spTree>
    <p:extLst>
      <p:ext uri="{BB962C8B-B14F-4D97-AF65-F5344CB8AC3E}">
        <p14:creationId xmlns:p14="http://schemas.microsoft.com/office/powerpoint/2010/main" val="39200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F7-5850-4864-B8EA-1A71F971E4B8}"/>
              </a:ext>
            </a:extLst>
          </p:cNvPr>
          <p:cNvSpPr>
            <a:spLocks noGrp="1"/>
          </p:cNvSpPr>
          <p:nvPr>
            <p:ph type="title"/>
          </p:nvPr>
        </p:nvSpPr>
        <p:spPr/>
        <p:txBody>
          <a:bodyPr>
            <a:normAutofit/>
          </a:bodyPr>
          <a:lstStyle/>
          <a:p>
            <a:r>
              <a:rPr lang="en-US" sz="3200" dirty="0">
                <a:solidFill>
                  <a:srgbClr val="7030A0"/>
                </a:solidFill>
              </a:rPr>
              <a:t>Independence</a:t>
            </a:r>
            <a:endParaRPr lang="en-IN" sz="3200" dirty="0">
              <a:solidFill>
                <a:srgbClr val="7030A0"/>
              </a:solidFill>
            </a:endParaRPr>
          </a:p>
        </p:txBody>
      </p:sp>
      <p:sp>
        <p:nvSpPr>
          <p:cNvPr id="4" name="TextBox 3">
            <a:extLst>
              <a:ext uri="{FF2B5EF4-FFF2-40B4-BE49-F238E27FC236}">
                <a16:creationId xmlns:a16="http://schemas.microsoft.com/office/drawing/2014/main" id="{630B62A3-C19B-4EEA-AEA8-448350D31267}"/>
              </a:ext>
            </a:extLst>
          </p:cNvPr>
          <p:cNvSpPr txBox="1"/>
          <p:nvPr/>
        </p:nvSpPr>
        <p:spPr>
          <a:xfrm>
            <a:off x="476250" y="1305341"/>
            <a:ext cx="9119813" cy="1200329"/>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tx1"/>
              </a:solidFill>
              <a:latin typeface="Trebuchet MS" panose="020B0603020202020204"/>
            </a:endParaRPr>
          </a:p>
          <a:p>
            <a:endParaRPr lang="en-US" dirty="0">
              <a:solidFill>
                <a:schemeClr val="tx1"/>
              </a:solidFill>
              <a:latin typeface="Trebuchet MS" panose="020B0603020202020204"/>
            </a:endParaRPr>
          </a:p>
          <a:p>
            <a:endParaRPr lang="en-US" dirty="0">
              <a:latin typeface="Trebuchet MS" panose="020B0603020202020204"/>
            </a:endParaRPr>
          </a:p>
          <a:p>
            <a:endParaRPr lang="en-IN" dirty="0"/>
          </a:p>
        </p:txBody>
      </p:sp>
      <p:sp>
        <p:nvSpPr>
          <p:cNvPr id="5" name="TextBox 4">
            <a:extLst>
              <a:ext uri="{FF2B5EF4-FFF2-40B4-BE49-F238E27FC236}">
                <a16:creationId xmlns:a16="http://schemas.microsoft.com/office/drawing/2014/main" id="{06F6C927-EA82-436D-90CB-E2EC514813E4}"/>
              </a:ext>
            </a:extLst>
          </p:cNvPr>
          <p:cNvSpPr txBox="1"/>
          <p:nvPr/>
        </p:nvSpPr>
        <p:spPr>
          <a:xfrm>
            <a:off x="476250" y="1149531"/>
            <a:ext cx="8950554" cy="5347063"/>
          </a:xfrm>
          <a:prstGeom prst="rect">
            <a:avLst/>
          </a:prstGeom>
          <a:solidFill>
            <a:schemeClr val="accent1">
              <a:lumMod val="40000"/>
              <a:lumOff val="60000"/>
            </a:schemeClr>
          </a:solidFill>
          <a:ln w="6350" cap="flat" cmpd="sng" algn="ctr">
            <a:noFill/>
            <a:prstDash val="solid"/>
          </a:ln>
          <a:effectLst/>
        </p:spPr>
        <p:txBody>
          <a:bodyPr wrap="square" lIns="96000" tIns="96000" rIns="97200" bIns="96000" rtlCol="0" anchor="ctr">
            <a:noAutofit/>
          </a:bodyPr>
          <a:lstStyle/>
          <a:p>
            <a:endParaRPr lang="en-US" b="1" dirty="0">
              <a:latin typeface="+mj-lt"/>
            </a:endParaRPr>
          </a:p>
          <a:p>
            <a:r>
              <a:rPr lang="en-US" b="1" dirty="0">
                <a:latin typeface="+mj-lt"/>
              </a:rPr>
              <a:t>Firm should establish policies to -</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Ensure independence of </a:t>
            </a:r>
          </a:p>
          <a:p>
            <a:r>
              <a:rPr lang="en-US" dirty="0">
                <a:latin typeface="+mj-lt"/>
              </a:rPr>
              <a:t>         (a)The firm</a:t>
            </a:r>
          </a:p>
          <a:p>
            <a:r>
              <a:rPr lang="en-US" dirty="0">
                <a:latin typeface="+mj-lt"/>
              </a:rPr>
              <a:t>         (b)Its personnel </a:t>
            </a:r>
          </a:p>
          <a:p>
            <a:r>
              <a:rPr lang="en-US" dirty="0">
                <a:latin typeface="+mj-lt"/>
              </a:rPr>
              <a:t>         (c)Others (including experts)</a:t>
            </a:r>
          </a:p>
          <a:p>
            <a:endParaRPr lang="en-US" dirty="0">
              <a:latin typeface="+mj-lt"/>
            </a:endParaRPr>
          </a:p>
          <a:p>
            <a:pPr marL="285750" indent="-285750">
              <a:buFont typeface="Arial" panose="020B0604020202020204" pitchFamily="34" charset="0"/>
              <a:buChar char="•"/>
            </a:pPr>
            <a:r>
              <a:rPr lang="en-US" dirty="0">
                <a:latin typeface="+mj-lt"/>
              </a:rPr>
              <a:t>Identify and evaluate threats to independence- </a:t>
            </a:r>
            <a:r>
              <a:rPr lang="en-US" i="1" dirty="0">
                <a:latin typeface="+mj-lt"/>
              </a:rPr>
              <a:t>IA in listed holding company and Stat audit in subsidiary company </a:t>
            </a:r>
          </a:p>
          <a:p>
            <a:r>
              <a:rPr lang="en-US" dirty="0">
                <a:latin typeface="+mj-lt"/>
              </a:rPr>
              <a:t> </a:t>
            </a:r>
          </a:p>
          <a:p>
            <a:pPr marL="285750" indent="-285750">
              <a:buFont typeface="Arial" panose="020B0604020202020204" pitchFamily="34" charset="0"/>
              <a:buChar char="•"/>
            </a:pPr>
            <a:r>
              <a:rPr lang="en-US" dirty="0">
                <a:latin typeface="+mj-lt"/>
              </a:rPr>
              <a:t>Eliminate threats identified- </a:t>
            </a:r>
            <a:r>
              <a:rPr lang="en-US" dirty="0" err="1">
                <a:latin typeface="+mj-lt"/>
              </a:rPr>
              <a:t>e.g.</a:t>
            </a:r>
            <a:r>
              <a:rPr lang="en-US" i="1" dirty="0" err="1">
                <a:latin typeface="+mj-lt"/>
              </a:rPr>
              <a:t>Investment</a:t>
            </a:r>
            <a:r>
              <a:rPr lang="en-US" i="1" dirty="0">
                <a:latin typeface="+mj-lt"/>
              </a:rPr>
              <a:t> in shares by an employee or is relative  in audit client not allowed.</a:t>
            </a:r>
          </a:p>
          <a:p>
            <a:endParaRPr lang="en-US" dirty="0">
              <a:latin typeface="+mj-lt"/>
            </a:endParaRPr>
          </a:p>
          <a:p>
            <a:pPr marL="285750" indent="-285750">
              <a:buFont typeface="Arial" panose="020B0604020202020204" pitchFamily="34" charset="0"/>
              <a:buChar char="•"/>
            </a:pPr>
            <a:r>
              <a:rPr lang="en-US" dirty="0">
                <a:latin typeface="+mj-lt"/>
              </a:rPr>
              <a:t>Annually obtain written independence confirmation (in paper or electronic form) from all firm personnel.</a:t>
            </a:r>
          </a:p>
          <a:p>
            <a:endParaRPr lang="en-US" dirty="0">
              <a:latin typeface="+mj-lt"/>
            </a:endParaRPr>
          </a:p>
          <a:p>
            <a:pPr marL="285750" indent="-285750">
              <a:buFont typeface="Arial" panose="020B0604020202020204" pitchFamily="34" charset="0"/>
              <a:buChar char="•"/>
            </a:pPr>
            <a:r>
              <a:rPr lang="en-US" dirty="0">
                <a:latin typeface="+mj-lt"/>
              </a:rPr>
              <a:t>Reduce familiarity threat to an acceptable level- </a:t>
            </a:r>
            <a:r>
              <a:rPr lang="en-US" dirty="0" err="1">
                <a:latin typeface="+mj-lt"/>
              </a:rPr>
              <a:t>e.g.</a:t>
            </a:r>
            <a:r>
              <a:rPr lang="en-US" i="1" dirty="0" err="1">
                <a:latin typeface="+mj-lt"/>
              </a:rPr>
              <a:t>Relative</a:t>
            </a:r>
            <a:r>
              <a:rPr lang="en-US" i="1" dirty="0">
                <a:latin typeface="+mj-lt"/>
              </a:rPr>
              <a:t> is CFO or Director</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Partner rotation for audit of listed engagements</a:t>
            </a:r>
          </a:p>
          <a:p>
            <a:pPr defTabSz="296719">
              <a:spcAft>
                <a:spcPts val="800"/>
              </a:spcAft>
              <a:defRPr/>
            </a:pPr>
            <a:endParaRPr lang="en-US" sz="1600" kern="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DB28AC9-2726-45E7-80B1-6C1258E66091}"/>
              </a:ext>
            </a:extLst>
          </p:cNvPr>
          <p:cNvSpPr>
            <a:spLocks noGrp="1"/>
          </p:cNvSpPr>
          <p:nvPr>
            <p:ph type="sldNum" sz="quarter" idx="10"/>
          </p:nvPr>
        </p:nvSpPr>
        <p:spPr/>
        <p:txBody>
          <a:bodyPr/>
          <a:lstStyle/>
          <a:p>
            <a:fld id="{8917037F-13F4-43B6-99FF-D710FE0C4777}" type="slidenum">
              <a:rPr lang="en-GB" smtClean="0"/>
              <a:pPr/>
              <a:t>15</a:t>
            </a:fld>
            <a:endParaRPr lang="en-GB" dirty="0"/>
          </a:p>
        </p:txBody>
      </p:sp>
    </p:spTree>
    <p:extLst>
      <p:ext uri="{BB962C8B-B14F-4D97-AF65-F5344CB8AC3E}">
        <p14:creationId xmlns:p14="http://schemas.microsoft.com/office/powerpoint/2010/main" val="201877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8CAB-5EE8-4BDE-9DDA-69260493BE1C}"/>
              </a:ext>
            </a:extLst>
          </p:cNvPr>
          <p:cNvSpPr>
            <a:spLocks noGrp="1"/>
          </p:cNvSpPr>
          <p:nvPr>
            <p:ph type="title"/>
          </p:nvPr>
        </p:nvSpPr>
        <p:spPr/>
        <p:txBody>
          <a:bodyPr>
            <a:normAutofit/>
          </a:bodyPr>
          <a:lstStyle/>
          <a:p>
            <a:r>
              <a:rPr lang="en-US" sz="3200" dirty="0">
                <a:solidFill>
                  <a:srgbClr val="7030A0"/>
                </a:solidFill>
              </a:rPr>
              <a:t>Independence (cont’d)</a:t>
            </a:r>
          </a:p>
        </p:txBody>
      </p:sp>
      <p:sp>
        <p:nvSpPr>
          <p:cNvPr id="3" name="Content Placeholder 2">
            <a:extLst>
              <a:ext uri="{FF2B5EF4-FFF2-40B4-BE49-F238E27FC236}">
                <a16:creationId xmlns:a16="http://schemas.microsoft.com/office/drawing/2014/main" id="{C94C8EFD-8F04-4736-A61E-216CB9317148}"/>
              </a:ext>
            </a:extLst>
          </p:cNvPr>
          <p:cNvSpPr>
            <a:spLocks noGrp="1"/>
          </p:cNvSpPr>
          <p:nvPr>
            <p:ph idx="1"/>
          </p:nvPr>
        </p:nvSpPr>
        <p:spPr/>
        <p:txBody>
          <a:bodyPr>
            <a:normAutofit lnSpcReduction="10000"/>
          </a:bodyPr>
          <a:lstStyle/>
          <a:p>
            <a:r>
              <a:rPr lang="en-US" sz="1800" dirty="0">
                <a:solidFill>
                  <a:schemeClr val="tx1"/>
                </a:solidFill>
                <a:effectLst/>
                <a:latin typeface="+mj-lt"/>
                <a:ea typeface="Times New Roman" panose="02020603050405020304" pitchFamily="18" charset="0"/>
              </a:rPr>
              <a:t>In case of an assessee being a company, Section 288 of the  Income Act defines an ‘accountant’ to exclude a person who is not eligible for appointment as an auditor of the said company in accordance with the provisions of section 141(3) of the Companies Act, 2013 . </a:t>
            </a:r>
            <a:r>
              <a:rPr lang="en-US" dirty="0">
                <a:solidFill>
                  <a:schemeClr val="tx1"/>
                </a:solidFill>
                <a:latin typeface="+mj-lt"/>
                <a:ea typeface="Times New Roman" panose="02020603050405020304" pitchFamily="18" charset="0"/>
              </a:rPr>
              <a:t>Eg. Tax audits </a:t>
            </a:r>
            <a:endParaRPr lang="en-US" sz="1800" dirty="0">
              <a:solidFill>
                <a:schemeClr val="tx1"/>
              </a:solidFill>
              <a:effectLst/>
              <a:latin typeface="+mj-lt"/>
              <a:ea typeface="Times New Roman" panose="02020603050405020304" pitchFamily="18" charset="0"/>
            </a:endParaRPr>
          </a:p>
          <a:p>
            <a:endParaRPr lang="en-US" sz="1800" dirty="0">
              <a:solidFill>
                <a:schemeClr val="tx1"/>
              </a:solidFill>
              <a:effectLst/>
              <a:latin typeface="+mj-lt"/>
              <a:ea typeface="Times New Roman" panose="02020603050405020304" pitchFamily="18" charset="0"/>
            </a:endParaRPr>
          </a:p>
          <a:p>
            <a:r>
              <a:rPr lang="en-US" sz="1800" dirty="0">
                <a:solidFill>
                  <a:schemeClr val="tx1"/>
                </a:solidFill>
                <a:effectLst/>
                <a:latin typeface="+mj-lt"/>
                <a:ea typeface="Times New Roman" panose="02020603050405020304" pitchFamily="18" charset="0"/>
              </a:rPr>
              <a:t>This requirement is in addition to the requirement to comply with provisions of Part 4B of the Code of Ethics (Revised 2019) as issued by the ICAI/ IESBA Code of Ethics (2022 Edition).</a:t>
            </a:r>
          </a:p>
          <a:p>
            <a:pPr marL="0" indent="0">
              <a:buNone/>
            </a:pPr>
            <a:endParaRPr lang="en-US" dirty="0">
              <a:latin typeface="Arial" panose="020B0604020202020204" pitchFamily="34" charset="0"/>
              <a:ea typeface="Times New Roman" panose="02020603050405020304" pitchFamily="18" charset="0"/>
            </a:endParaRPr>
          </a:p>
          <a:p>
            <a:pPr marL="0" indent="0">
              <a:buNone/>
            </a:pPr>
            <a:r>
              <a:rPr lang="en-US" i="1" dirty="0">
                <a:latin typeface="Arial" panose="020B0604020202020204" pitchFamily="34" charset="0"/>
                <a:ea typeface="Times New Roman" panose="02020603050405020304" pitchFamily="18" charset="0"/>
              </a:rPr>
              <a:t>None of the partners or personnel in engagement team should hold investment or shares in the company where the firm is going to be appointed as tax auditor under section 288 of Income tax act.</a:t>
            </a:r>
          </a:p>
        </p:txBody>
      </p:sp>
      <p:sp>
        <p:nvSpPr>
          <p:cNvPr id="4" name="Slide Number Placeholder 3">
            <a:extLst>
              <a:ext uri="{FF2B5EF4-FFF2-40B4-BE49-F238E27FC236}">
                <a16:creationId xmlns:a16="http://schemas.microsoft.com/office/drawing/2014/main" id="{912605E7-01FB-4AF9-98CE-DA7CF3AD1EFE}"/>
              </a:ext>
            </a:extLst>
          </p:cNvPr>
          <p:cNvSpPr>
            <a:spLocks noGrp="1"/>
          </p:cNvSpPr>
          <p:nvPr>
            <p:ph type="sldNum" sz="quarter" idx="12"/>
          </p:nvPr>
        </p:nvSpPr>
        <p:spPr/>
        <p:txBody>
          <a:bodyPr/>
          <a:lstStyle/>
          <a:p>
            <a:fld id="{C7925B86-CF9F-4483-B7C7-745D5C4B8176}" type="slidenum">
              <a:rPr lang="en-IN" smtClean="0"/>
              <a:t>16</a:t>
            </a:fld>
            <a:endParaRPr lang="en-IN" dirty="0"/>
          </a:p>
        </p:txBody>
      </p:sp>
    </p:spTree>
    <p:extLst>
      <p:ext uri="{BB962C8B-B14F-4D97-AF65-F5344CB8AC3E}">
        <p14:creationId xmlns:p14="http://schemas.microsoft.com/office/powerpoint/2010/main" val="301135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B8534F-B209-4CDD-ABDC-8ED9DF081886}"/>
              </a:ext>
            </a:extLst>
          </p:cNvPr>
          <p:cNvSpPr>
            <a:spLocks noGrp="1"/>
          </p:cNvSpPr>
          <p:nvPr>
            <p:ph type="body" sz="quarter" idx="13"/>
          </p:nvPr>
        </p:nvSpPr>
        <p:spPr>
          <a:xfrm>
            <a:off x="625827" y="1122872"/>
            <a:ext cx="10194573" cy="5664187"/>
          </a:xfrm>
        </p:spPr>
        <p:txBody>
          <a:bodyPr/>
          <a:lstStyle/>
          <a:p>
            <a:r>
              <a:rPr lang="en-US" dirty="0">
                <a:solidFill>
                  <a:srgbClr val="7030A0"/>
                </a:solidFill>
              </a:rPr>
              <a:t>Acceptance and continuance of client relationships and specific engagements</a:t>
            </a:r>
            <a:endParaRPr lang="en-IN" dirty="0">
              <a:solidFill>
                <a:srgbClr val="7030A0"/>
              </a:solidFill>
            </a:endParaRPr>
          </a:p>
        </p:txBody>
      </p:sp>
      <p:sp>
        <p:nvSpPr>
          <p:cNvPr id="2" name="Slide Number Placeholder 1">
            <a:extLst>
              <a:ext uri="{FF2B5EF4-FFF2-40B4-BE49-F238E27FC236}">
                <a16:creationId xmlns:a16="http://schemas.microsoft.com/office/drawing/2014/main" id="{936449D6-D4C1-4015-9ED2-4A0F5B20BB92}"/>
              </a:ext>
            </a:extLst>
          </p:cNvPr>
          <p:cNvSpPr>
            <a:spLocks noGrp="1"/>
          </p:cNvSpPr>
          <p:nvPr>
            <p:ph type="sldNum" sz="quarter" idx="4"/>
          </p:nvPr>
        </p:nvSpPr>
        <p:spPr/>
        <p:txBody>
          <a:bodyPr/>
          <a:lstStyle/>
          <a:p>
            <a:fld id="{8917037F-13F4-43B6-99FF-D710FE0C4777}" type="slidenum">
              <a:rPr lang="en-GB" smtClean="0"/>
              <a:pPr/>
              <a:t>17</a:t>
            </a:fld>
            <a:endParaRPr lang="en-GB" dirty="0"/>
          </a:p>
        </p:txBody>
      </p:sp>
    </p:spTree>
    <p:extLst>
      <p:ext uri="{BB962C8B-B14F-4D97-AF65-F5344CB8AC3E}">
        <p14:creationId xmlns:p14="http://schemas.microsoft.com/office/powerpoint/2010/main" val="50122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E54CBBF-ABDC-4917-94EC-6E982684F6F7}"/>
              </a:ext>
            </a:extLst>
          </p:cNvPr>
          <p:cNvGraphicFramePr/>
          <p:nvPr>
            <p:extLst>
              <p:ext uri="{D42A27DB-BD31-4B8C-83A1-F6EECF244321}">
                <p14:modId xmlns:p14="http://schemas.microsoft.com/office/powerpoint/2010/main" val="36852390"/>
              </p:ext>
            </p:extLst>
          </p:nvPr>
        </p:nvGraphicFramePr>
        <p:xfrm>
          <a:off x="427111" y="2178912"/>
          <a:ext cx="8418135" cy="3793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E65F509-422F-41B5-81F0-1E9AEAB85A12}"/>
              </a:ext>
            </a:extLst>
          </p:cNvPr>
          <p:cNvSpPr>
            <a:spLocks noGrp="1"/>
          </p:cNvSpPr>
          <p:nvPr>
            <p:ph type="title"/>
          </p:nvPr>
        </p:nvSpPr>
        <p:spPr/>
        <p:txBody>
          <a:bodyPr>
            <a:normAutofit/>
          </a:bodyPr>
          <a:lstStyle/>
          <a:p>
            <a:r>
              <a:rPr lang="en-US" sz="3200" dirty="0">
                <a:solidFill>
                  <a:srgbClr val="7030A0"/>
                </a:solidFill>
              </a:rPr>
              <a:t>Decide which clients you want to work with</a:t>
            </a:r>
          </a:p>
        </p:txBody>
      </p:sp>
      <p:sp>
        <p:nvSpPr>
          <p:cNvPr id="2" name="Slide Number Placeholder 1">
            <a:extLst>
              <a:ext uri="{FF2B5EF4-FFF2-40B4-BE49-F238E27FC236}">
                <a16:creationId xmlns:a16="http://schemas.microsoft.com/office/drawing/2014/main" id="{A4739F5F-BF0D-4892-BDAA-2F4B197225CD}"/>
              </a:ext>
            </a:extLst>
          </p:cNvPr>
          <p:cNvSpPr>
            <a:spLocks noGrp="1"/>
          </p:cNvSpPr>
          <p:nvPr>
            <p:ph type="sldNum" sz="quarter" idx="10"/>
          </p:nvPr>
        </p:nvSpPr>
        <p:spPr/>
        <p:txBody>
          <a:bodyPr/>
          <a:lstStyle/>
          <a:p>
            <a:fld id="{8917037F-13F4-43B6-99FF-D710FE0C4777}" type="slidenum">
              <a:rPr lang="en-GB" smtClean="0"/>
              <a:pPr/>
              <a:t>18</a:t>
            </a:fld>
            <a:endParaRPr lang="en-GB" dirty="0"/>
          </a:p>
        </p:txBody>
      </p:sp>
    </p:spTree>
    <p:extLst>
      <p:ext uri="{BB962C8B-B14F-4D97-AF65-F5344CB8AC3E}">
        <p14:creationId xmlns:p14="http://schemas.microsoft.com/office/powerpoint/2010/main" val="14864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8CAB-5EE8-4BDE-9DDA-69260493BE1C}"/>
              </a:ext>
            </a:extLst>
          </p:cNvPr>
          <p:cNvSpPr>
            <a:spLocks noGrp="1"/>
          </p:cNvSpPr>
          <p:nvPr>
            <p:ph type="title"/>
          </p:nvPr>
        </p:nvSpPr>
        <p:spPr>
          <a:xfrm>
            <a:off x="677334" y="609600"/>
            <a:ext cx="8596668" cy="775063"/>
          </a:xfrm>
        </p:spPr>
        <p:txBody>
          <a:bodyPr>
            <a:normAutofit/>
          </a:bodyPr>
          <a:lstStyle/>
          <a:p>
            <a:r>
              <a:rPr lang="en-US" sz="3200" dirty="0">
                <a:solidFill>
                  <a:srgbClr val="7030A0"/>
                </a:solidFill>
              </a:rPr>
              <a:t>Client Risk &amp; Engagement Risk- Few Examples</a:t>
            </a:r>
          </a:p>
        </p:txBody>
      </p:sp>
      <p:sp>
        <p:nvSpPr>
          <p:cNvPr id="3" name="Content Placeholder 2">
            <a:extLst>
              <a:ext uri="{FF2B5EF4-FFF2-40B4-BE49-F238E27FC236}">
                <a16:creationId xmlns:a16="http://schemas.microsoft.com/office/drawing/2014/main" id="{C94C8EFD-8F04-4736-A61E-216CB9317148}"/>
              </a:ext>
            </a:extLst>
          </p:cNvPr>
          <p:cNvSpPr>
            <a:spLocks noGrp="1"/>
          </p:cNvSpPr>
          <p:nvPr>
            <p:ph idx="1"/>
          </p:nvPr>
        </p:nvSpPr>
        <p:spPr>
          <a:xfrm>
            <a:off x="677334" y="1309797"/>
            <a:ext cx="8596668" cy="5111930"/>
          </a:xfrm>
        </p:spPr>
        <p:txBody>
          <a:bodyPr>
            <a:normAutofit fontScale="92500" lnSpcReduction="10000"/>
          </a:bodyPr>
          <a:lstStyle/>
          <a:p>
            <a:pPr marL="0" indent="0">
              <a:buNone/>
            </a:pPr>
            <a:r>
              <a:rPr lang="en-US" sz="1800" b="1" dirty="0">
                <a:effectLst/>
                <a:latin typeface="Arial" panose="020B0604020202020204" pitchFamily="34" charset="0"/>
                <a:ea typeface="Times New Roman" panose="02020603050405020304" pitchFamily="18" charset="0"/>
              </a:rPr>
              <a:t>	Client Risk</a:t>
            </a:r>
          </a:p>
          <a:p>
            <a:pPr algn="just"/>
            <a:r>
              <a:rPr lang="en-US" sz="1800" dirty="0">
                <a:effectLst/>
                <a:latin typeface="Arial" panose="020B0604020202020204" pitchFamily="34" charset="0"/>
                <a:ea typeface="Times New Roman" panose="02020603050405020304" pitchFamily="18" charset="0"/>
              </a:rPr>
              <a:t>Company is </a:t>
            </a:r>
            <a:r>
              <a:rPr lang="en-US" dirty="0">
                <a:latin typeface="Arial" panose="020B0604020202020204" pitchFamily="34" charset="0"/>
                <a:ea typeface="Times New Roman" panose="02020603050405020304" pitchFamily="18" charset="0"/>
              </a:rPr>
              <a:t>in a </a:t>
            </a:r>
            <a:r>
              <a:rPr lang="en-US" sz="1800" dirty="0">
                <a:effectLst/>
                <a:latin typeface="Arial" panose="020B0604020202020204" pitchFamily="34" charset="0"/>
                <a:ea typeface="Times New Roman" panose="02020603050405020304" pitchFamily="18" charset="0"/>
              </a:rPr>
              <a:t>business regulated by Government and we are aware that company do not have appropriate licenses to do the business. </a:t>
            </a:r>
          </a:p>
          <a:p>
            <a:pPr algn="just"/>
            <a:r>
              <a:rPr lang="en-US" sz="1800" dirty="0">
                <a:effectLst/>
                <a:latin typeface="Arial" panose="020B0604020202020204" pitchFamily="34" charset="0"/>
                <a:ea typeface="Times New Roman" panose="02020603050405020304" pitchFamily="18" charset="0"/>
              </a:rPr>
              <a:t>Negative media reports about a company involved in money laundering/benami transactions , Non compliance with laws and regulation etc.</a:t>
            </a:r>
          </a:p>
          <a:p>
            <a:pPr algn="just"/>
            <a:r>
              <a:rPr lang="en-US" dirty="0">
                <a:latin typeface="Arial" panose="020B0604020202020204" pitchFamily="34" charset="0"/>
                <a:ea typeface="Times New Roman" panose="02020603050405020304" pitchFamily="18" charset="0"/>
              </a:rPr>
              <a:t> Highly complex business model –round tripping of funds within in the companies and we have no access to meet promoters, heavy bank borrowings </a:t>
            </a:r>
            <a:endParaRPr lang="en-US" sz="1800"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Engagement Risk  -</a:t>
            </a:r>
          </a:p>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Exports to overseas subsidiary </a:t>
            </a:r>
            <a:r>
              <a:rPr lang="en-US" dirty="0">
                <a:latin typeface="Arial" panose="020B0604020202020204" pitchFamily="34" charset="0"/>
                <a:ea typeface="Arial" panose="020B0604020202020204" pitchFamily="34" charset="0"/>
                <a:cs typeface="Times New Roman" panose="02020603050405020304" pitchFamily="18" charset="0"/>
              </a:rPr>
              <a:t>by overstating</a:t>
            </a:r>
            <a:r>
              <a:rPr lang="en-US" sz="1800" dirty="0">
                <a:effectLst/>
                <a:latin typeface="Arial" panose="020B0604020202020204" pitchFamily="34" charset="0"/>
                <a:ea typeface="Arial" panose="020B0604020202020204" pitchFamily="34" charset="0"/>
                <a:cs typeface="Times New Roman" panose="02020603050405020304" pitchFamily="18" charset="0"/>
              </a:rPr>
              <a:t> sales in India  </a:t>
            </a:r>
            <a:r>
              <a:rPr lang="en-US" dirty="0">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Huge CWIP in Balance sheet with ageing more than one year</a:t>
            </a:r>
          </a:p>
          <a:p>
            <a:pPr marL="0" indent="0">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Intangible</a:t>
            </a:r>
            <a:r>
              <a:rPr lang="en-US" dirty="0">
                <a:latin typeface="Arial" panose="020B0604020202020204" pitchFamily="34" charset="0"/>
                <a:ea typeface="Times New Roman" panose="02020603050405020304" pitchFamily="18" charset="0"/>
                <a:cs typeface="Times New Roman" panose="02020603050405020304" pitchFamily="18" charset="0"/>
              </a:rPr>
              <a:t>s under development for more than one year</a:t>
            </a:r>
          </a:p>
          <a:p>
            <a:pPr marL="0" indent="0">
              <a:buNone/>
            </a:pPr>
            <a:r>
              <a:rPr lang="en-US" dirty="0">
                <a:latin typeface="Arial" panose="020B0604020202020204" pitchFamily="34" charset="0"/>
                <a:ea typeface="Times New Roman" panose="02020603050405020304" pitchFamily="18" charset="0"/>
                <a:cs typeface="Times New Roman" panose="02020603050405020304" pitchFamily="18" charset="0"/>
              </a:rPr>
              <a:t>	Research &amp; Development expenses capitalized without proper documentation</a:t>
            </a:r>
          </a:p>
          <a:p>
            <a:pPr marL="0" indent="0">
              <a:buNone/>
            </a:pPr>
            <a:r>
              <a:rPr lang="en-US" sz="1800" dirty="0">
                <a:effectLst/>
                <a:latin typeface="Arial" panose="020B0604020202020204" pitchFamily="34" charset="0"/>
                <a:ea typeface="Times New Roman" panose="02020603050405020304" pitchFamily="18" charset="0"/>
              </a:rPr>
              <a:t>	Aggressive tax positions and litigation with tax department </a:t>
            </a:r>
          </a:p>
          <a:p>
            <a:pPr marL="0" indent="0">
              <a:buNone/>
            </a:pPr>
            <a:r>
              <a:rPr lang="en-US" dirty="0">
                <a:latin typeface="Arial" panose="020B0604020202020204" pitchFamily="34" charset="0"/>
                <a:ea typeface="Arial" panose="020B0604020202020204" pitchFamily="34" charset="0"/>
                <a:cs typeface="Times New Roman" panose="02020603050405020304" pitchFamily="18" charset="0"/>
              </a:rPr>
              <a:t>	Revenue recognition – Dominant programmed controls ,system data is only source</a:t>
            </a:r>
          </a:p>
          <a:p>
            <a:pPr marL="0" indent="0">
              <a:buNone/>
            </a:pPr>
            <a:r>
              <a:rPr lang="en-US" dirty="0">
                <a:latin typeface="Arial" panose="020B0604020202020204" pitchFamily="34" charset="0"/>
                <a:ea typeface="Arial" panose="020B0604020202020204" pitchFamily="34" charset="0"/>
                <a:cs typeface="Times New Roman" panose="02020603050405020304" pitchFamily="18" charset="0"/>
              </a:rPr>
              <a:t>       V</a:t>
            </a:r>
            <a:r>
              <a:rPr lang="en-US" sz="1800" dirty="0">
                <a:effectLst/>
                <a:latin typeface="Arial" panose="020B0604020202020204" pitchFamily="34" charset="0"/>
                <a:ea typeface="Arial" panose="020B0604020202020204" pitchFamily="34" charset="0"/>
                <a:cs typeface="Times New Roman" panose="02020603050405020304" pitchFamily="18" charset="0"/>
              </a:rPr>
              <a:t>alue of inventory in certain mining companies depends on the lab test result</a:t>
            </a:r>
            <a:endParaRPr lang="en-US" sz="1800" dirty="0">
              <a:effectLst/>
              <a:latin typeface="Arial" panose="020B0604020202020204" pitchFamily="34" charset="0"/>
              <a:ea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endParaRPr lang="en-US" sz="1800" dirty="0">
              <a:effectLst/>
              <a:latin typeface="Arial" panose="020B0604020202020204" pitchFamily="34" charset="0"/>
              <a:ea typeface="Times New Roman" panose="02020603050405020304" pitchFamily="18" charset="0"/>
            </a:endParaRPr>
          </a:p>
          <a:p>
            <a:endParaRPr lang="en-US" i="1" dirty="0">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12605E7-01FB-4AF9-98CE-DA7CF3AD1EFE}"/>
              </a:ext>
            </a:extLst>
          </p:cNvPr>
          <p:cNvSpPr>
            <a:spLocks noGrp="1"/>
          </p:cNvSpPr>
          <p:nvPr>
            <p:ph type="sldNum" sz="quarter" idx="12"/>
          </p:nvPr>
        </p:nvSpPr>
        <p:spPr/>
        <p:txBody>
          <a:bodyPr/>
          <a:lstStyle/>
          <a:p>
            <a:fld id="{C7925B86-CF9F-4483-B7C7-745D5C4B8176}" type="slidenum">
              <a:rPr lang="en-IN" smtClean="0"/>
              <a:t>19</a:t>
            </a:fld>
            <a:endParaRPr lang="en-IN" dirty="0"/>
          </a:p>
        </p:txBody>
      </p:sp>
    </p:spTree>
    <p:extLst>
      <p:ext uri="{BB962C8B-B14F-4D97-AF65-F5344CB8AC3E}">
        <p14:creationId xmlns:p14="http://schemas.microsoft.com/office/powerpoint/2010/main" val="117329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B10C-EB18-426B-8602-87BCD9C16425}"/>
              </a:ext>
            </a:extLst>
          </p:cNvPr>
          <p:cNvSpPr>
            <a:spLocks noGrp="1"/>
          </p:cNvSpPr>
          <p:nvPr>
            <p:ph type="title"/>
          </p:nvPr>
        </p:nvSpPr>
        <p:spPr>
          <a:xfrm>
            <a:off x="677334" y="-43543"/>
            <a:ext cx="8596668" cy="1320800"/>
          </a:xfrm>
        </p:spPr>
        <p:txBody>
          <a:bodyPr>
            <a:normAutofit fontScale="90000"/>
          </a:bodyPr>
          <a:lstStyle/>
          <a:p>
            <a:br>
              <a:rPr lang="en-US" dirty="0"/>
            </a:br>
            <a:r>
              <a:rPr lang="en-US" dirty="0">
                <a:solidFill>
                  <a:srgbClr val="7030A0"/>
                </a:solidFill>
              </a:rPr>
              <a:t>What will we discuss?</a:t>
            </a:r>
            <a:br>
              <a:rPr lang="en-US" dirty="0"/>
            </a:br>
            <a:endParaRPr lang="en-US" dirty="0"/>
          </a:p>
        </p:txBody>
      </p:sp>
      <p:sp>
        <p:nvSpPr>
          <p:cNvPr id="3" name="Content Placeholder 2">
            <a:extLst>
              <a:ext uri="{FF2B5EF4-FFF2-40B4-BE49-F238E27FC236}">
                <a16:creationId xmlns:a16="http://schemas.microsoft.com/office/drawing/2014/main" id="{F2DFF523-9716-4E64-B599-1B972231EF87}"/>
              </a:ext>
            </a:extLst>
          </p:cNvPr>
          <p:cNvSpPr>
            <a:spLocks noGrp="1"/>
          </p:cNvSpPr>
          <p:nvPr>
            <p:ph idx="1"/>
          </p:nvPr>
        </p:nvSpPr>
        <p:spPr>
          <a:xfrm>
            <a:off x="677334" y="1488613"/>
            <a:ext cx="8596668" cy="3880773"/>
          </a:xfrm>
        </p:spPr>
        <p:txBody>
          <a:bodyPr>
            <a:normAutofit/>
          </a:bodyPr>
          <a:lstStyle/>
          <a:p>
            <a:pPr marL="0" indent="0">
              <a:buNone/>
            </a:pPr>
            <a:endParaRPr lang="en-US" dirty="0">
              <a:latin typeface="+mj-lt"/>
            </a:endParaRPr>
          </a:p>
          <a:p>
            <a:r>
              <a:rPr lang="en-US" dirty="0">
                <a:solidFill>
                  <a:schemeClr val="tx1"/>
                </a:solidFill>
                <a:latin typeface="+mj-lt"/>
              </a:rPr>
              <a:t>Implementation of quality control process / framework within the firm</a:t>
            </a:r>
          </a:p>
          <a:p>
            <a:endParaRPr lang="en-US" dirty="0">
              <a:solidFill>
                <a:schemeClr val="tx1"/>
              </a:solidFill>
              <a:latin typeface="+mj-lt"/>
              <a:ea typeface="Times New Roman" panose="02020603050405020304" pitchFamily="18" charset="0"/>
            </a:endParaRPr>
          </a:p>
          <a:p>
            <a:r>
              <a:rPr lang="en-US" sz="1800" dirty="0">
                <a:solidFill>
                  <a:schemeClr val="tx1"/>
                </a:solidFill>
                <a:effectLst/>
                <a:latin typeface="+mj-lt"/>
                <a:ea typeface="Times New Roman" panose="02020603050405020304" pitchFamily="18" charset="0"/>
              </a:rPr>
              <a:t>Role &amp; duties of senior </a:t>
            </a:r>
            <a:r>
              <a:rPr lang="en-US" dirty="0">
                <a:solidFill>
                  <a:schemeClr val="tx1"/>
                </a:solidFill>
                <a:latin typeface="+mj-lt"/>
                <a:ea typeface="Times New Roman" panose="02020603050405020304" pitchFamily="18" charset="0"/>
              </a:rPr>
              <a:t>p</a:t>
            </a:r>
            <a:r>
              <a:rPr lang="en-US" sz="1800" dirty="0">
                <a:solidFill>
                  <a:schemeClr val="tx1"/>
                </a:solidFill>
                <a:effectLst/>
                <a:latin typeface="+mj-lt"/>
                <a:ea typeface="Times New Roman" panose="02020603050405020304" pitchFamily="18" charset="0"/>
              </a:rPr>
              <a:t>artner </a:t>
            </a:r>
            <a:r>
              <a:rPr lang="en-US" dirty="0">
                <a:solidFill>
                  <a:schemeClr val="tx1"/>
                </a:solidFill>
                <a:latin typeface="+mj-lt"/>
                <a:ea typeface="Times New Roman" panose="02020603050405020304" pitchFamily="18" charset="0"/>
              </a:rPr>
              <a:t>/ quality control reviewer within the firm</a:t>
            </a:r>
          </a:p>
          <a:p>
            <a:endParaRPr lang="en-US" dirty="0">
              <a:solidFill>
                <a:schemeClr val="tx1"/>
              </a:solidFill>
              <a:latin typeface="+mj-lt"/>
              <a:ea typeface="Times New Roman" panose="02020603050405020304" pitchFamily="18" charset="0"/>
            </a:endParaRPr>
          </a:p>
          <a:p>
            <a:r>
              <a:rPr lang="en-US" dirty="0">
                <a:solidFill>
                  <a:schemeClr val="tx1"/>
                </a:solidFill>
                <a:latin typeface="+mj-lt"/>
                <a:ea typeface="Times New Roman" panose="02020603050405020304" pitchFamily="18" charset="0"/>
              </a:rPr>
              <a:t>Minimum documentation &amp; few observations of reviewers  </a:t>
            </a:r>
          </a:p>
          <a:p>
            <a:endParaRPr lang="en-US" sz="1800" dirty="0">
              <a:solidFill>
                <a:schemeClr val="tx1"/>
              </a:solidFill>
              <a:effectLst/>
              <a:latin typeface="+mj-lt"/>
              <a:ea typeface="Calibri" panose="020F0502020204030204" pitchFamily="34" charset="0"/>
            </a:endParaRPr>
          </a:p>
          <a:p>
            <a:r>
              <a:rPr lang="en-US" sz="1800" dirty="0">
                <a:solidFill>
                  <a:schemeClr val="tx1"/>
                </a:solidFill>
                <a:effectLst/>
                <a:latin typeface="+mj-lt"/>
                <a:ea typeface="Calibri" panose="020F0502020204030204" pitchFamily="34" charset="0"/>
              </a:rPr>
              <a:t>Move from </a:t>
            </a:r>
            <a:r>
              <a:rPr lang="en-US" sz="1800" b="1" dirty="0">
                <a:solidFill>
                  <a:schemeClr val="tx1"/>
                </a:solidFill>
                <a:effectLst/>
                <a:latin typeface="+mj-lt"/>
                <a:ea typeface="Calibri" panose="020F0502020204030204" pitchFamily="34" charset="0"/>
              </a:rPr>
              <a:t>Good to Great </a:t>
            </a:r>
            <a:r>
              <a:rPr lang="en-US" sz="1800" dirty="0">
                <a:solidFill>
                  <a:schemeClr val="tx1"/>
                </a:solidFill>
                <a:effectLst/>
                <a:latin typeface="+mj-lt"/>
                <a:ea typeface="Calibri" panose="020F0502020204030204" pitchFamily="34" charset="0"/>
              </a:rPr>
              <a:t>and</a:t>
            </a:r>
            <a:r>
              <a:rPr lang="en-US" sz="1800" b="1" dirty="0">
                <a:solidFill>
                  <a:schemeClr val="tx1"/>
                </a:solidFill>
                <a:effectLst/>
                <a:latin typeface="+mj-lt"/>
                <a:ea typeface="Calibri" panose="020F0502020204030204" pitchFamily="34" charset="0"/>
              </a:rPr>
              <a:t> Great to Exceptional </a:t>
            </a:r>
          </a:p>
          <a:p>
            <a:endParaRPr lang="en-US" dirty="0">
              <a:solidFill>
                <a:schemeClr val="tx1"/>
              </a:solidFill>
              <a:latin typeface="+mj-lt"/>
              <a:ea typeface="Times New Roman" panose="02020603050405020304" pitchFamily="18" charset="0"/>
            </a:endParaRPr>
          </a:p>
          <a:p>
            <a:endParaRPr lang="en-US" dirty="0">
              <a:solidFill>
                <a:schemeClr val="tx1"/>
              </a:solidFill>
              <a:latin typeface="+mj-lt"/>
              <a:ea typeface="Times New Roman" panose="02020603050405020304" pitchFamily="18" charset="0"/>
            </a:endParaRPr>
          </a:p>
          <a:p>
            <a:pPr marL="0" indent="0">
              <a:buNone/>
            </a:pPr>
            <a:endParaRPr lang="en-US" dirty="0">
              <a:solidFill>
                <a:schemeClr val="tx1"/>
              </a:solidFill>
              <a:latin typeface="+mj-lt"/>
              <a:ea typeface="Times New Roman" panose="02020603050405020304" pitchFamily="18" charset="0"/>
            </a:endParaRPr>
          </a:p>
          <a:p>
            <a:endParaRPr lang="en-US" sz="1800" dirty="0">
              <a:solidFill>
                <a:schemeClr val="tx1"/>
              </a:solidFill>
              <a:effectLst/>
              <a:latin typeface="+mj-lt"/>
              <a:ea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1CBD0AF-738C-4487-A76E-1DF6884B1456}"/>
              </a:ext>
            </a:extLst>
          </p:cNvPr>
          <p:cNvSpPr>
            <a:spLocks noGrp="1"/>
          </p:cNvSpPr>
          <p:nvPr>
            <p:ph type="sldNum" sz="quarter" idx="12"/>
          </p:nvPr>
        </p:nvSpPr>
        <p:spPr/>
        <p:txBody>
          <a:bodyPr/>
          <a:lstStyle/>
          <a:p>
            <a:fld id="{C7925B86-CF9F-4483-B7C7-745D5C4B8176}" type="slidenum">
              <a:rPr lang="en-IN" smtClean="0"/>
              <a:t>2</a:t>
            </a:fld>
            <a:endParaRPr lang="en-IN" dirty="0"/>
          </a:p>
        </p:txBody>
      </p:sp>
    </p:spTree>
    <p:extLst>
      <p:ext uri="{BB962C8B-B14F-4D97-AF65-F5344CB8AC3E}">
        <p14:creationId xmlns:p14="http://schemas.microsoft.com/office/powerpoint/2010/main" val="289333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C24FA-ADC5-4611-9638-D8CC9A90D8E0}"/>
              </a:ext>
            </a:extLst>
          </p:cNvPr>
          <p:cNvSpPr>
            <a:spLocks noGrp="1"/>
          </p:cNvSpPr>
          <p:nvPr>
            <p:ph type="body" sz="quarter" idx="13"/>
          </p:nvPr>
        </p:nvSpPr>
        <p:spPr/>
        <p:txBody>
          <a:bodyPr/>
          <a:lstStyle/>
          <a:p>
            <a:r>
              <a:rPr lang="en-US" dirty="0">
                <a:solidFill>
                  <a:srgbClr val="7030A0"/>
                </a:solidFill>
              </a:rPr>
              <a:t>Human resources</a:t>
            </a:r>
            <a:endParaRPr lang="en-IN" dirty="0">
              <a:solidFill>
                <a:srgbClr val="7030A0"/>
              </a:solidFill>
            </a:endParaRPr>
          </a:p>
        </p:txBody>
      </p:sp>
      <p:sp>
        <p:nvSpPr>
          <p:cNvPr id="3" name="Slide Number Placeholder 2">
            <a:extLst>
              <a:ext uri="{FF2B5EF4-FFF2-40B4-BE49-F238E27FC236}">
                <a16:creationId xmlns:a16="http://schemas.microsoft.com/office/drawing/2014/main" id="{401D664A-C4E3-4E9F-9039-6B6E862E1516}"/>
              </a:ext>
            </a:extLst>
          </p:cNvPr>
          <p:cNvSpPr>
            <a:spLocks noGrp="1"/>
          </p:cNvSpPr>
          <p:nvPr>
            <p:ph type="sldNum" sz="quarter" idx="4"/>
          </p:nvPr>
        </p:nvSpPr>
        <p:spPr/>
        <p:txBody>
          <a:bodyPr/>
          <a:lstStyle/>
          <a:p>
            <a:fld id="{8917037F-13F4-43B6-99FF-D710FE0C4777}" type="slidenum">
              <a:rPr lang="en-GB" smtClean="0"/>
              <a:pPr/>
              <a:t>20</a:t>
            </a:fld>
            <a:endParaRPr lang="en-GB" dirty="0"/>
          </a:p>
        </p:txBody>
      </p:sp>
    </p:spTree>
    <p:extLst>
      <p:ext uri="{BB962C8B-B14F-4D97-AF65-F5344CB8AC3E}">
        <p14:creationId xmlns:p14="http://schemas.microsoft.com/office/powerpoint/2010/main" val="102214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178CF87-CF8E-47D1-97C3-15203E1634FE}"/>
              </a:ext>
            </a:extLst>
          </p:cNvPr>
          <p:cNvGraphicFramePr/>
          <p:nvPr>
            <p:extLst>
              <p:ext uri="{D42A27DB-BD31-4B8C-83A1-F6EECF244321}">
                <p14:modId xmlns:p14="http://schemas.microsoft.com/office/powerpoint/2010/main" val="2772670978"/>
              </p:ext>
            </p:extLst>
          </p:nvPr>
        </p:nvGraphicFramePr>
        <p:xfrm>
          <a:off x="443059" y="1782202"/>
          <a:ext cx="9989849" cy="4249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4AAA987-2362-4E66-ABD4-2454BF978E56}"/>
              </a:ext>
            </a:extLst>
          </p:cNvPr>
          <p:cNvSpPr txBox="1"/>
          <p:nvPr/>
        </p:nvSpPr>
        <p:spPr>
          <a:xfrm>
            <a:off x="443059" y="1213302"/>
            <a:ext cx="9181707" cy="369332"/>
          </a:xfrm>
          <a:prstGeom prst="rect">
            <a:avLst/>
          </a:prstGeom>
          <a:noFill/>
        </p:spPr>
        <p:txBody>
          <a:bodyPr wrap="square" rtlCol="0">
            <a:spAutoFit/>
          </a:bodyPr>
          <a:lstStyle/>
          <a:p>
            <a:pPr lvl="0"/>
            <a:r>
              <a:rPr lang="en-US" b="1" dirty="0"/>
              <a:t>Firm should establish policies to address the following-</a:t>
            </a:r>
            <a:endParaRPr lang="en-IN" dirty="0"/>
          </a:p>
        </p:txBody>
      </p:sp>
      <p:grpSp>
        <p:nvGrpSpPr>
          <p:cNvPr id="6" name="Group 5">
            <a:extLst>
              <a:ext uri="{FF2B5EF4-FFF2-40B4-BE49-F238E27FC236}">
                <a16:creationId xmlns:a16="http://schemas.microsoft.com/office/drawing/2014/main" id="{09680E39-5F6F-44AC-B4B7-427255B98DF4}"/>
              </a:ext>
            </a:extLst>
          </p:cNvPr>
          <p:cNvGrpSpPr/>
          <p:nvPr/>
        </p:nvGrpSpPr>
        <p:grpSpPr>
          <a:xfrm>
            <a:off x="443061" y="5980068"/>
            <a:ext cx="393542" cy="562203"/>
            <a:chOff x="1" y="3406282"/>
            <a:chExt cx="393542" cy="562203"/>
          </a:xfrm>
        </p:grpSpPr>
        <p:sp>
          <p:nvSpPr>
            <p:cNvPr id="10" name="Arrow: Chevron 9">
              <a:extLst>
                <a:ext uri="{FF2B5EF4-FFF2-40B4-BE49-F238E27FC236}">
                  <a16:creationId xmlns:a16="http://schemas.microsoft.com/office/drawing/2014/main" id="{0FE7D94C-6A89-4CEC-8FFF-1A611E725F2A}"/>
                </a:ext>
              </a:extLst>
            </p:cNvPr>
            <p:cNvSpPr/>
            <p:nvPr/>
          </p:nvSpPr>
          <p:spPr>
            <a:xfrm rot="5400000">
              <a:off x="-84330" y="3490613"/>
              <a:ext cx="562203" cy="39354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7AA87F60-A6C0-4E4D-A3B3-A80363DC21B7}"/>
                </a:ext>
              </a:extLst>
            </p:cNvPr>
            <p:cNvSpPr txBox="1"/>
            <p:nvPr/>
          </p:nvSpPr>
          <p:spPr>
            <a:xfrm>
              <a:off x="1" y="3603053"/>
              <a:ext cx="393542" cy="1686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IN" sz="1100" kern="1200" dirty="0"/>
            </a:p>
          </p:txBody>
        </p:sp>
      </p:grpSp>
      <p:grpSp>
        <p:nvGrpSpPr>
          <p:cNvPr id="7" name="Group 6">
            <a:extLst>
              <a:ext uri="{FF2B5EF4-FFF2-40B4-BE49-F238E27FC236}">
                <a16:creationId xmlns:a16="http://schemas.microsoft.com/office/drawing/2014/main" id="{E9B68AFD-DC09-4E7D-AED2-0FE3E3B2157D}"/>
              </a:ext>
            </a:extLst>
          </p:cNvPr>
          <p:cNvGrpSpPr/>
          <p:nvPr/>
        </p:nvGrpSpPr>
        <p:grpSpPr>
          <a:xfrm>
            <a:off x="818765" y="5980069"/>
            <a:ext cx="9614143" cy="365432"/>
            <a:chOff x="375705" y="3406283"/>
            <a:chExt cx="9614143" cy="365432"/>
          </a:xfrm>
        </p:grpSpPr>
        <p:sp>
          <p:nvSpPr>
            <p:cNvPr id="8" name="Rectangle: Top Corners Rounded 7">
              <a:extLst>
                <a:ext uri="{FF2B5EF4-FFF2-40B4-BE49-F238E27FC236}">
                  <a16:creationId xmlns:a16="http://schemas.microsoft.com/office/drawing/2014/main" id="{35F5981C-786B-48D8-9218-E9B8CEA7F486}"/>
                </a:ext>
              </a:extLst>
            </p:cNvPr>
            <p:cNvSpPr/>
            <p:nvPr/>
          </p:nvSpPr>
          <p:spPr>
            <a:xfrm rot="5400000">
              <a:off x="5008979" y="-1209154"/>
              <a:ext cx="365432" cy="959630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Rectangle: Top Corners Rounded 6">
              <a:extLst>
                <a:ext uri="{FF2B5EF4-FFF2-40B4-BE49-F238E27FC236}">
                  <a16:creationId xmlns:a16="http://schemas.microsoft.com/office/drawing/2014/main" id="{2D7B6374-E503-46BB-A4B9-AFD63B2AA6A0}"/>
                </a:ext>
              </a:extLst>
            </p:cNvPr>
            <p:cNvSpPr txBox="1"/>
            <p:nvPr/>
          </p:nvSpPr>
          <p:spPr>
            <a:xfrm>
              <a:off x="375705" y="3424121"/>
              <a:ext cx="9596305" cy="2130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r>
                <a:rPr lang="en-IN" sz="2200" dirty="0"/>
                <a:t>Responsibility of Partner in charge of human resources</a:t>
              </a:r>
            </a:p>
          </p:txBody>
        </p:sp>
      </p:grpSp>
      <p:sp>
        <p:nvSpPr>
          <p:cNvPr id="2" name="Slide Number Placeholder 1">
            <a:extLst>
              <a:ext uri="{FF2B5EF4-FFF2-40B4-BE49-F238E27FC236}">
                <a16:creationId xmlns:a16="http://schemas.microsoft.com/office/drawing/2014/main" id="{D9767A59-BCA1-4F9C-A1D1-48C5C53EBAD1}"/>
              </a:ext>
            </a:extLst>
          </p:cNvPr>
          <p:cNvSpPr>
            <a:spLocks noGrp="1"/>
          </p:cNvSpPr>
          <p:nvPr>
            <p:ph type="sldNum" sz="quarter" idx="10"/>
          </p:nvPr>
        </p:nvSpPr>
        <p:spPr>
          <a:xfrm>
            <a:off x="8483422" y="6492875"/>
            <a:ext cx="683339" cy="365125"/>
          </a:xfrm>
        </p:spPr>
        <p:txBody>
          <a:bodyPr/>
          <a:lstStyle/>
          <a:p>
            <a:fld id="{8917037F-13F4-43B6-99FF-D710FE0C4777}" type="slidenum">
              <a:rPr lang="en-GB" smtClean="0"/>
              <a:pPr/>
              <a:t>21</a:t>
            </a:fld>
            <a:endParaRPr lang="en-GB" dirty="0"/>
          </a:p>
        </p:txBody>
      </p:sp>
      <p:sp>
        <p:nvSpPr>
          <p:cNvPr id="3" name="Title 1">
            <a:extLst>
              <a:ext uri="{FF2B5EF4-FFF2-40B4-BE49-F238E27FC236}">
                <a16:creationId xmlns:a16="http://schemas.microsoft.com/office/drawing/2014/main" id="{3A0E3612-A7B1-3606-574E-12ED57642307}"/>
              </a:ext>
            </a:extLst>
          </p:cNvPr>
          <p:cNvSpPr>
            <a:spLocks noGrp="1"/>
          </p:cNvSpPr>
          <p:nvPr>
            <p:ph type="title"/>
          </p:nvPr>
        </p:nvSpPr>
        <p:spPr>
          <a:xfrm>
            <a:off x="443059" y="9887"/>
            <a:ext cx="8596668" cy="1320800"/>
          </a:xfrm>
        </p:spPr>
        <p:txBody>
          <a:bodyPr>
            <a:normAutofit/>
          </a:bodyPr>
          <a:lstStyle/>
          <a:p>
            <a:br>
              <a:rPr lang="en-US" sz="3200" dirty="0"/>
            </a:br>
            <a:r>
              <a:rPr lang="en-US" sz="3200" dirty="0">
                <a:solidFill>
                  <a:srgbClr val="7030A0"/>
                </a:solidFill>
              </a:rPr>
              <a:t>Human resources</a:t>
            </a:r>
          </a:p>
        </p:txBody>
      </p:sp>
    </p:spTree>
    <p:extLst>
      <p:ext uri="{BB962C8B-B14F-4D97-AF65-F5344CB8AC3E}">
        <p14:creationId xmlns:p14="http://schemas.microsoft.com/office/powerpoint/2010/main" val="80650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7D45-8DB7-458B-9D6B-6B5F9D22F130}"/>
              </a:ext>
            </a:extLst>
          </p:cNvPr>
          <p:cNvSpPr>
            <a:spLocks noGrp="1"/>
          </p:cNvSpPr>
          <p:nvPr>
            <p:ph type="title"/>
          </p:nvPr>
        </p:nvSpPr>
        <p:spPr/>
        <p:txBody>
          <a:bodyPr/>
          <a:lstStyle/>
          <a:p>
            <a:r>
              <a:rPr lang="en-US" sz="3200" dirty="0">
                <a:solidFill>
                  <a:srgbClr val="7030A0"/>
                </a:solidFill>
              </a:rPr>
              <a:t>Human resources (cont’d)</a:t>
            </a:r>
          </a:p>
        </p:txBody>
      </p:sp>
      <p:sp>
        <p:nvSpPr>
          <p:cNvPr id="3" name="Content Placeholder 2">
            <a:extLst>
              <a:ext uri="{FF2B5EF4-FFF2-40B4-BE49-F238E27FC236}">
                <a16:creationId xmlns:a16="http://schemas.microsoft.com/office/drawing/2014/main" id="{43C94781-91B8-4F43-A06E-F2D26B8E33DC}"/>
              </a:ext>
            </a:extLst>
          </p:cNvPr>
          <p:cNvSpPr>
            <a:spLocks noGrp="1"/>
          </p:cNvSpPr>
          <p:nvPr>
            <p:ph idx="1"/>
          </p:nvPr>
        </p:nvSpPr>
        <p:spPr>
          <a:xfrm>
            <a:off x="677334" y="1384663"/>
            <a:ext cx="8596668" cy="3984723"/>
          </a:xfrm>
        </p:spPr>
        <p:txBody>
          <a:bodyPr>
            <a:noAutofit/>
          </a:bodyPr>
          <a:lstStyle/>
          <a:p>
            <a:endParaRPr lang="en-US" dirty="0">
              <a:solidFill>
                <a:schemeClr val="tx1"/>
              </a:solidFill>
            </a:endParaRPr>
          </a:p>
          <a:p>
            <a:r>
              <a:rPr lang="en-US" dirty="0">
                <a:solidFill>
                  <a:schemeClr val="tx1"/>
                </a:solidFill>
              </a:rPr>
              <a:t>Hire quality resource &amp; Invest in quality people for long term growth of the firm</a:t>
            </a:r>
          </a:p>
          <a:p>
            <a:endParaRPr lang="en-US" dirty="0">
              <a:solidFill>
                <a:schemeClr val="tx1"/>
              </a:solidFill>
            </a:endParaRPr>
          </a:p>
          <a:p>
            <a:r>
              <a:rPr lang="en-US" dirty="0">
                <a:solidFill>
                  <a:schemeClr val="tx1"/>
                </a:solidFill>
              </a:rPr>
              <a:t>Have a fee structure based on the time spent by the engagement team. Time sheets  culture to be developed to capture the actual engagement time </a:t>
            </a:r>
          </a:p>
          <a:p>
            <a:endParaRPr lang="en-US" dirty="0">
              <a:solidFill>
                <a:schemeClr val="tx1"/>
              </a:solidFill>
            </a:endParaRPr>
          </a:p>
          <a:p>
            <a:r>
              <a:rPr lang="en-US" dirty="0">
                <a:solidFill>
                  <a:schemeClr val="tx1"/>
                </a:solidFill>
              </a:rPr>
              <a:t>Formalized HR Process &amp; Policy  will improve confidence of employees</a:t>
            </a:r>
          </a:p>
          <a:p>
            <a:endParaRPr lang="en-US" dirty="0">
              <a:solidFill>
                <a:schemeClr val="tx1"/>
              </a:solidFill>
            </a:endParaRPr>
          </a:p>
          <a:p>
            <a:r>
              <a:rPr lang="en-US" dirty="0">
                <a:solidFill>
                  <a:schemeClr val="tx1"/>
                </a:solidFill>
              </a:rPr>
              <a:t>Have a robust training system in office for updating knowledge and skills</a:t>
            </a:r>
          </a:p>
          <a:p>
            <a:pPr marL="0" indent="0">
              <a:buNone/>
            </a:pPr>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C6253954-33FE-466E-B130-2F6667E73987}"/>
              </a:ext>
            </a:extLst>
          </p:cNvPr>
          <p:cNvSpPr>
            <a:spLocks noGrp="1"/>
          </p:cNvSpPr>
          <p:nvPr>
            <p:ph type="sldNum" sz="quarter" idx="12"/>
          </p:nvPr>
        </p:nvSpPr>
        <p:spPr/>
        <p:txBody>
          <a:bodyPr/>
          <a:lstStyle/>
          <a:p>
            <a:fld id="{C7925B86-CF9F-4483-B7C7-745D5C4B8176}" type="slidenum">
              <a:rPr lang="en-IN" smtClean="0"/>
              <a:t>22</a:t>
            </a:fld>
            <a:endParaRPr lang="en-IN" dirty="0"/>
          </a:p>
        </p:txBody>
      </p:sp>
    </p:spTree>
    <p:extLst>
      <p:ext uri="{BB962C8B-B14F-4D97-AF65-F5344CB8AC3E}">
        <p14:creationId xmlns:p14="http://schemas.microsoft.com/office/powerpoint/2010/main" val="216671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C24FA-ADC5-4611-9638-D8CC9A90D8E0}"/>
              </a:ext>
            </a:extLst>
          </p:cNvPr>
          <p:cNvSpPr>
            <a:spLocks noGrp="1"/>
          </p:cNvSpPr>
          <p:nvPr>
            <p:ph type="body" sz="quarter" idx="13"/>
          </p:nvPr>
        </p:nvSpPr>
        <p:spPr/>
        <p:txBody>
          <a:bodyPr/>
          <a:lstStyle/>
          <a:p>
            <a:r>
              <a:rPr lang="en-US" dirty="0">
                <a:solidFill>
                  <a:srgbClr val="7030A0"/>
                </a:solidFill>
              </a:rPr>
              <a:t>Engagement performance</a:t>
            </a:r>
            <a:endParaRPr lang="en-IN" dirty="0">
              <a:solidFill>
                <a:srgbClr val="7030A0"/>
              </a:solidFill>
            </a:endParaRPr>
          </a:p>
        </p:txBody>
      </p:sp>
      <p:sp>
        <p:nvSpPr>
          <p:cNvPr id="3" name="Slide Number Placeholder 2">
            <a:extLst>
              <a:ext uri="{FF2B5EF4-FFF2-40B4-BE49-F238E27FC236}">
                <a16:creationId xmlns:a16="http://schemas.microsoft.com/office/drawing/2014/main" id="{7EC3060D-E8A2-4000-8CCA-919B7010DB42}"/>
              </a:ext>
            </a:extLst>
          </p:cNvPr>
          <p:cNvSpPr>
            <a:spLocks noGrp="1"/>
          </p:cNvSpPr>
          <p:nvPr>
            <p:ph type="sldNum" sz="quarter" idx="4"/>
          </p:nvPr>
        </p:nvSpPr>
        <p:spPr/>
        <p:txBody>
          <a:bodyPr/>
          <a:lstStyle/>
          <a:p>
            <a:fld id="{8917037F-13F4-43B6-99FF-D710FE0C4777}" type="slidenum">
              <a:rPr lang="en-GB" smtClean="0"/>
              <a:pPr/>
              <a:t>23</a:t>
            </a:fld>
            <a:endParaRPr lang="en-GB" dirty="0"/>
          </a:p>
        </p:txBody>
      </p:sp>
    </p:spTree>
    <p:extLst>
      <p:ext uri="{BB962C8B-B14F-4D97-AF65-F5344CB8AC3E}">
        <p14:creationId xmlns:p14="http://schemas.microsoft.com/office/powerpoint/2010/main" val="193697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7A78078-D4E2-432C-98A0-D544F29D4C0E}"/>
              </a:ext>
            </a:extLst>
          </p:cNvPr>
          <p:cNvGraphicFramePr/>
          <p:nvPr>
            <p:extLst>
              <p:ext uri="{D42A27DB-BD31-4B8C-83A1-F6EECF244321}">
                <p14:modId xmlns:p14="http://schemas.microsoft.com/office/powerpoint/2010/main" val="1336934159"/>
              </p:ext>
            </p:extLst>
          </p:nvPr>
        </p:nvGraphicFramePr>
        <p:xfrm>
          <a:off x="626872" y="1088571"/>
          <a:ext cx="9989849" cy="5316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1F3D8CC-7F73-4581-9A8B-FA2211C42A49}"/>
              </a:ext>
            </a:extLst>
          </p:cNvPr>
          <p:cNvSpPr>
            <a:spLocks noGrp="1"/>
          </p:cNvSpPr>
          <p:nvPr>
            <p:ph type="sldNum" sz="quarter" idx="10"/>
          </p:nvPr>
        </p:nvSpPr>
        <p:spPr/>
        <p:txBody>
          <a:bodyPr/>
          <a:lstStyle/>
          <a:p>
            <a:fld id="{8917037F-13F4-43B6-99FF-D710FE0C4777}" type="slidenum">
              <a:rPr lang="en-GB" smtClean="0"/>
              <a:pPr/>
              <a:t>24</a:t>
            </a:fld>
            <a:endParaRPr lang="en-GB" dirty="0"/>
          </a:p>
        </p:txBody>
      </p:sp>
      <p:sp>
        <p:nvSpPr>
          <p:cNvPr id="4" name="Title 1">
            <a:extLst>
              <a:ext uri="{FF2B5EF4-FFF2-40B4-BE49-F238E27FC236}">
                <a16:creationId xmlns:a16="http://schemas.microsoft.com/office/drawing/2014/main" id="{45D00463-DDBA-F474-608E-9A612132CD1D}"/>
              </a:ext>
            </a:extLst>
          </p:cNvPr>
          <p:cNvSpPr>
            <a:spLocks noGrp="1"/>
          </p:cNvSpPr>
          <p:nvPr>
            <p:ph type="title"/>
          </p:nvPr>
        </p:nvSpPr>
        <p:spPr>
          <a:xfrm>
            <a:off x="626872" y="453083"/>
            <a:ext cx="10938256" cy="1125005"/>
          </a:xfrm>
        </p:spPr>
        <p:txBody>
          <a:bodyPr>
            <a:normAutofit/>
          </a:bodyPr>
          <a:lstStyle/>
          <a:p>
            <a:r>
              <a:rPr lang="en-US" sz="3200" dirty="0">
                <a:solidFill>
                  <a:srgbClr val="7030A0"/>
                </a:solidFill>
              </a:rPr>
              <a:t>Engagement performance</a:t>
            </a:r>
            <a:endParaRPr lang="en-IN" sz="3200" dirty="0">
              <a:solidFill>
                <a:srgbClr val="7030A0"/>
              </a:solidFill>
            </a:endParaRPr>
          </a:p>
        </p:txBody>
      </p:sp>
    </p:spTree>
    <p:extLst>
      <p:ext uri="{BB962C8B-B14F-4D97-AF65-F5344CB8AC3E}">
        <p14:creationId xmlns:p14="http://schemas.microsoft.com/office/powerpoint/2010/main" val="3629232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D09F-6BE6-4C9D-8E24-22381645660E}"/>
              </a:ext>
            </a:extLst>
          </p:cNvPr>
          <p:cNvSpPr>
            <a:spLocks noGrp="1"/>
          </p:cNvSpPr>
          <p:nvPr>
            <p:ph type="title"/>
          </p:nvPr>
        </p:nvSpPr>
        <p:spPr>
          <a:xfrm>
            <a:off x="532834" y="451513"/>
            <a:ext cx="10938256" cy="1125005"/>
          </a:xfrm>
        </p:spPr>
        <p:txBody>
          <a:bodyPr>
            <a:normAutofit/>
          </a:bodyPr>
          <a:lstStyle/>
          <a:p>
            <a:r>
              <a:rPr lang="en-US" sz="3200" dirty="0">
                <a:solidFill>
                  <a:srgbClr val="7030A0"/>
                </a:solidFill>
              </a:rPr>
              <a:t>Consultation with internal &amp; external experts</a:t>
            </a:r>
            <a:endParaRPr lang="en-IN" sz="3200" dirty="0">
              <a:solidFill>
                <a:srgbClr val="7030A0"/>
              </a:solidFill>
            </a:endParaRPr>
          </a:p>
        </p:txBody>
      </p:sp>
      <p:graphicFrame>
        <p:nvGraphicFramePr>
          <p:cNvPr id="8" name="Diagram 7">
            <a:extLst>
              <a:ext uri="{FF2B5EF4-FFF2-40B4-BE49-F238E27FC236}">
                <a16:creationId xmlns:a16="http://schemas.microsoft.com/office/drawing/2014/main" id="{1636B273-36CE-453E-8A9F-092772B395DB}"/>
              </a:ext>
            </a:extLst>
          </p:cNvPr>
          <p:cNvGraphicFramePr/>
          <p:nvPr>
            <p:extLst>
              <p:ext uri="{D42A27DB-BD31-4B8C-83A1-F6EECF244321}">
                <p14:modId xmlns:p14="http://schemas.microsoft.com/office/powerpoint/2010/main" val="2310658641"/>
              </p:ext>
            </p:extLst>
          </p:nvPr>
        </p:nvGraphicFramePr>
        <p:xfrm>
          <a:off x="254524" y="1951347"/>
          <a:ext cx="9363146" cy="2624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265E436-3EA7-4EBA-A376-87D80A8E3707}"/>
              </a:ext>
            </a:extLst>
          </p:cNvPr>
          <p:cNvGraphicFramePr/>
          <p:nvPr>
            <p:extLst>
              <p:ext uri="{D42A27DB-BD31-4B8C-83A1-F6EECF244321}">
                <p14:modId xmlns:p14="http://schemas.microsoft.com/office/powerpoint/2010/main" val="322483373"/>
              </p:ext>
            </p:extLst>
          </p:nvPr>
        </p:nvGraphicFramePr>
        <p:xfrm>
          <a:off x="532834" y="4922755"/>
          <a:ext cx="8537945" cy="120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8F33F856-9CBD-4CFF-800F-AA76F06428D9}"/>
              </a:ext>
            </a:extLst>
          </p:cNvPr>
          <p:cNvSpPr txBox="1"/>
          <p:nvPr/>
        </p:nvSpPr>
        <p:spPr>
          <a:xfrm>
            <a:off x="377072" y="1335080"/>
            <a:ext cx="8521831" cy="923330"/>
          </a:xfrm>
          <a:prstGeom prst="rect">
            <a:avLst/>
          </a:prstGeom>
          <a:noFill/>
        </p:spPr>
        <p:txBody>
          <a:bodyPr wrap="square" rtlCol="0">
            <a:spAutoFit/>
          </a:bodyPr>
          <a:lstStyle/>
          <a:p>
            <a:r>
              <a:rPr lang="en-US" dirty="0"/>
              <a:t>The firm should establish policies and procedures designed to provide it with reasonable assurance regarding:</a:t>
            </a:r>
          </a:p>
          <a:p>
            <a:endParaRPr lang="en-IN" dirty="0"/>
          </a:p>
        </p:txBody>
      </p:sp>
      <p:sp>
        <p:nvSpPr>
          <p:cNvPr id="3" name="Slide Number Placeholder 2">
            <a:extLst>
              <a:ext uri="{FF2B5EF4-FFF2-40B4-BE49-F238E27FC236}">
                <a16:creationId xmlns:a16="http://schemas.microsoft.com/office/drawing/2014/main" id="{922F1B2D-BE75-495D-86BF-C084A53436D5}"/>
              </a:ext>
            </a:extLst>
          </p:cNvPr>
          <p:cNvSpPr>
            <a:spLocks noGrp="1"/>
          </p:cNvSpPr>
          <p:nvPr>
            <p:ph type="sldNum" sz="quarter" idx="10"/>
          </p:nvPr>
        </p:nvSpPr>
        <p:spPr/>
        <p:txBody>
          <a:bodyPr/>
          <a:lstStyle/>
          <a:p>
            <a:fld id="{8917037F-13F4-43B6-99FF-D710FE0C4777}" type="slidenum">
              <a:rPr lang="en-GB" smtClean="0"/>
              <a:pPr/>
              <a:t>25</a:t>
            </a:fld>
            <a:endParaRPr lang="en-GB" dirty="0"/>
          </a:p>
        </p:txBody>
      </p:sp>
    </p:spTree>
    <p:extLst>
      <p:ext uri="{BB962C8B-B14F-4D97-AF65-F5344CB8AC3E}">
        <p14:creationId xmlns:p14="http://schemas.microsoft.com/office/powerpoint/2010/main" val="267746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39E0-C9E7-4FCA-AD05-02B5EC6F2AD5}"/>
              </a:ext>
            </a:extLst>
          </p:cNvPr>
          <p:cNvSpPr>
            <a:spLocks noGrp="1"/>
          </p:cNvSpPr>
          <p:nvPr>
            <p:ph type="title"/>
          </p:nvPr>
        </p:nvSpPr>
        <p:spPr>
          <a:xfrm>
            <a:off x="254644" y="367914"/>
            <a:ext cx="10938256" cy="1125005"/>
          </a:xfrm>
        </p:spPr>
        <p:txBody>
          <a:bodyPr/>
          <a:lstStyle/>
          <a:p>
            <a:r>
              <a:rPr lang="en-IN" dirty="0">
                <a:solidFill>
                  <a:srgbClr val="7030A0"/>
                </a:solidFill>
              </a:rPr>
              <a:t>Engagement documentation</a:t>
            </a:r>
          </a:p>
        </p:txBody>
      </p:sp>
      <p:graphicFrame>
        <p:nvGraphicFramePr>
          <p:cNvPr id="5" name="Diagram 4">
            <a:extLst>
              <a:ext uri="{FF2B5EF4-FFF2-40B4-BE49-F238E27FC236}">
                <a16:creationId xmlns:a16="http://schemas.microsoft.com/office/drawing/2014/main" id="{B833E184-B252-4587-8A52-771A3C06D51F}"/>
              </a:ext>
            </a:extLst>
          </p:cNvPr>
          <p:cNvGraphicFramePr/>
          <p:nvPr>
            <p:extLst>
              <p:ext uri="{D42A27DB-BD31-4B8C-83A1-F6EECF244321}">
                <p14:modId xmlns:p14="http://schemas.microsoft.com/office/powerpoint/2010/main" val="2318646002"/>
              </p:ext>
            </p:extLst>
          </p:nvPr>
        </p:nvGraphicFramePr>
        <p:xfrm>
          <a:off x="-428263" y="2060294"/>
          <a:ext cx="9924189" cy="465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229D152-D1CA-4AB9-899B-79A13DA7FA75}"/>
              </a:ext>
            </a:extLst>
          </p:cNvPr>
          <p:cNvSpPr txBox="1"/>
          <p:nvPr/>
        </p:nvSpPr>
        <p:spPr>
          <a:xfrm>
            <a:off x="254644" y="1342663"/>
            <a:ext cx="8877782" cy="707886"/>
          </a:xfrm>
          <a:prstGeom prst="rect">
            <a:avLst/>
          </a:prstGeom>
          <a:noFill/>
        </p:spPr>
        <p:txBody>
          <a:bodyPr wrap="square" rtlCol="0">
            <a:spAutoFit/>
          </a:bodyPr>
          <a:lstStyle/>
          <a:p>
            <a:r>
              <a:rPr lang="en-US" sz="2000" dirty="0"/>
              <a:t>Covers all aspects regarding  maintenance of sufficient and appropriate evidence in support of procedures performed</a:t>
            </a:r>
            <a:endParaRPr lang="en-IN" sz="2000" dirty="0"/>
          </a:p>
        </p:txBody>
      </p:sp>
      <p:sp>
        <p:nvSpPr>
          <p:cNvPr id="3" name="Slide Number Placeholder 2">
            <a:extLst>
              <a:ext uri="{FF2B5EF4-FFF2-40B4-BE49-F238E27FC236}">
                <a16:creationId xmlns:a16="http://schemas.microsoft.com/office/drawing/2014/main" id="{687818DC-942D-45FF-9B4A-16434C0FC500}"/>
              </a:ext>
            </a:extLst>
          </p:cNvPr>
          <p:cNvSpPr>
            <a:spLocks noGrp="1"/>
          </p:cNvSpPr>
          <p:nvPr>
            <p:ph type="sldNum" sz="quarter" idx="10"/>
          </p:nvPr>
        </p:nvSpPr>
        <p:spPr/>
        <p:txBody>
          <a:bodyPr/>
          <a:lstStyle/>
          <a:p>
            <a:fld id="{8917037F-13F4-43B6-99FF-D710FE0C4777}" type="slidenum">
              <a:rPr lang="en-GB" smtClean="0"/>
              <a:pPr/>
              <a:t>26</a:t>
            </a:fld>
            <a:endParaRPr lang="en-GB" dirty="0"/>
          </a:p>
        </p:txBody>
      </p:sp>
    </p:spTree>
    <p:extLst>
      <p:ext uri="{BB962C8B-B14F-4D97-AF65-F5344CB8AC3E}">
        <p14:creationId xmlns:p14="http://schemas.microsoft.com/office/powerpoint/2010/main" val="190090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576A-550D-43F9-8C33-7B8A52F933CE}"/>
              </a:ext>
            </a:extLst>
          </p:cNvPr>
          <p:cNvSpPr>
            <a:spLocks noGrp="1"/>
          </p:cNvSpPr>
          <p:nvPr>
            <p:ph type="title"/>
          </p:nvPr>
        </p:nvSpPr>
        <p:spPr/>
        <p:txBody>
          <a:bodyPr>
            <a:normAutofit/>
          </a:bodyPr>
          <a:lstStyle/>
          <a:p>
            <a:r>
              <a:rPr lang="en-US" sz="3200" dirty="0">
                <a:solidFill>
                  <a:srgbClr val="7030A0"/>
                </a:solidFill>
              </a:rPr>
              <a:t>Minimum documentation – Tax opinion </a:t>
            </a:r>
          </a:p>
        </p:txBody>
      </p:sp>
      <p:sp>
        <p:nvSpPr>
          <p:cNvPr id="3" name="Content Placeholder 2">
            <a:extLst>
              <a:ext uri="{FF2B5EF4-FFF2-40B4-BE49-F238E27FC236}">
                <a16:creationId xmlns:a16="http://schemas.microsoft.com/office/drawing/2014/main" id="{409FF744-A201-4213-B8FC-D2E4E80EA093}"/>
              </a:ext>
            </a:extLst>
          </p:cNvPr>
          <p:cNvSpPr>
            <a:spLocks noGrp="1"/>
          </p:cNvSpPr>
          <p:nvPr>
            <p:ph idx="1"/>
          </p:nvPr>
        </p:nvSpPr>
        <p:spPr>
          <a:xfrm>
            <a:off x="677334" y="1464661"/>
            <a:ext cx="8596668" cy="4783739"/>
          </a:xfrm>
        </p:spPr>
        <p:txBody>
          <a:bodyPr>
            <a:normAutofit/>
          </a:bodyPr>
          <a:lstStyle/>
          <a:p>
            <a:r>
              <a:rPr lang="en-US" sz="1800" dirty="0">
                <a:solidFill>
                  <a:schemeClr val="tx1"/>
                </a:solidFill>
                <a:effectLst/>
                <a:latin typeface="+mj-lt"/>
                <a:ea typeface="Times New Roman" panose="02020603050405020304" pitchFamily="18" charset="0"/>
              </a:rPr>
              <a:t>Establish relevant background facts </a:t>
            </a:r>
          </a:p>
          <a:p>
            <a:r>
              <a:rPr lang="en-US" dirty="0">
                <a:solidFill>
                  <a:schemeClr val="tx1"/>
                </a:solidFill>
                <a:latin typeface="+mj-lt"/>
                <a:ea typeface="Times New Roman" panose="02020603050405020304" pitchFamily="18" charset="0"/>
              </a:rPr>
              <a:t>R</a:t>
            </a:r>
            <a:r>
              <a:rPr lang="en-US" sz="1800" dirty="0">
                <a:solidFill>
                  <a:schemeClr val="tx1"/>
                </a:solidFill>
                <a:effectLst/>
                <a:latin typeface="+mj-lt"/>
                <a:ea typeface="Times New Roman" panose="02020603050405020304" pitchFamily="18" charset="0"/>
              </a:rPr>
              <a:t>easonableness of the assumptions and representations</a:t>
            </a:r>
            <a:endParaRPr lang="en-US" dirty="0">
              <a:solidFill>
                <a:schemeClr val="tx1"/>
              </a:solidFill>
              <a:latin typeface="+mj-lt"/>
              <a:ea typeface="Times New Roman" panose="02020603050405020304" pitchFamily="18" charset="0"/>
              <a:sym typeface="Symbol" panose="05050102010706020507" pitchFamily="18" charset="2"/>
            </a:endParaRPr>
          </a:p>
          <a:p>
            <a:r>
              <a:rPr lang="en-US" sz="1800" dirty="0">
                <a:solidFill>
                  <a:schemeClr val="tx1"/>
                </a:solidFill>
                <a:effectLst/>
                <a:latin typeface="+mj-lt"/>
                <a:ea typeface="Times New Roman" panose="02020603050405020304" pitchFamily="18" charset="0"/>
                <a:sym typeface="Symbol" panose="05050102010706020507" pitchFamily="18" charset="2"/>
              </a:rPr>
              <a:t>Bu</a:t>
            </a:r>
            <a:r>
              <a:rPr lang="en-US" sz="1800" dirty="0">
                <a:solidFill>
                  <a:schemeClr val="tx1"/>
                </a:solidFill>
                <a:effectLst/>
                <a:latin typeface="+mj-lt"/>
                <a:ea typeface="Times New Roman" panose="02020603050405020304" pitchFamily="18" charset="0"/>
              </a:rPr>
              <a:t>siness purpose and economic substance of the transaction </a:t>
            </a:r>
          </a:p>
          <a:p>
            <a:r>
              <a:rPr lang="en-US" sz="1800" dirty="0">
                <a:solidFill>
                  <a:schemeClr val="tx1"/>
                </a:solidFill>
                <a:effectLst/>
                <a:latin typeface="+mj-lt"/>
                <a:ea typeface="Times New Roman" panose="02020603050405020304" pitchFamily="18" charset="0"/>
              </a:rPr>
              <a:t>Review all draft transaction documents, if the firm is engaged for advising the taxpayer on the tax consequences of a proposed transaction </a:t>
            </a:r>
            <a:endParaRPr lang="en-US" dirty="0">
              <a:solidFill>
                <a:schemeClr val="tx1"/>
              </a:solidFill>
              <a:latin typeface="+mj-lt"/>
              <a:ea typeface="Times New Roman" panose="02020603050405020304" pitchFamily="18" charset="0"/>
              <a:sym typeface="Symbol" panose="05050102010706020507" pitchFamily="18" charset="2"/>
            </a:endParaRPr>
          </a:p>
          <a:p>
            <a:r>
              <a:rPr lang="en-US" sz="1800" dirty="0">
                <a:solidFill>
                  <a:schemeClr val="tx1"/>
                </a:solidFill>
                <a:effectLst/>
                <a:latin typeface="+mj-lt"/>
                <a:ea typeface="Times New Roman" panose="02020603050405020304" pitchFamily="18" charset="0"/>
              </a:rPr>
              <a:t>If the firm has been engaged to evaluate an opinion rendered to the client by a third party, the tax engagement team should be satisfied as to the source, relevance, and persuasiveness of the opinion, regardless of the reputation of the third party</a:t>
            </a:r>
          </a:p>
          <a:p>
            <a:r>
              <a:rPr lang="en-US" sz="1800" b="1" dirty="0">
                <a:solidFill>
                  <a:schemeClr val="tx1"/>
                </a:solidFill>
                <a:effectLst/>
                <a:latin typeface="+mj-lt"/>
                <a:ea typeface="Times New Roman" panose="02020603050405020304" pitchFamily="18" charset="0"/>
              </a:rPr>
              <a:t>Consider  disclaimers at the end of the opinion with an express statement that "our views do not and are not intended to avoid any taxes or regulations</a:t>
            </a:r>
          </a:p>
          <a:p>
            <a:r>
              <a:rPr lang="en-US" dirty="0">
                <a:solidFill>
                  <a:schemeClr val="tx1"/>
                </a:solidFill>
                <a:latin typeface="+mj-lt"/>
                <a:ea typeface="Times New Roman" panose="02020603050405020304" pitchFamily="18" charset="0"/>
              </a:rPr>
              <a:t>All relevant work papers in support of opinion to be available .</a:t>
            </a:r>
            <a:endParaRPr lang="en-US" sz="1800" dirty="0">
              <a:solidFill>
                <a:schemeClr val="tx1"/>
              </a:solidFill>
              <a:effectLst/>
              <a:latin typeface="+mj-lt"/>
              <a:ea typeface="Times New Roman" panose="02020603050405020304" pitchFamily="18" charset="0"/>
            </a:endParaRPr>
          </a:p>
          <a:p>
            <a:endParaRPr lang="en-US" sz="1800" dirty="0">
              <a:solidFill>
                <a:schemeClr val="tx1"/>
              </a:solidFill>
              <a:effectLst/>
              <a:latin typeface="+mj-lt"/>
              <a:ea typeface="Times New Roman" panose="02020603050405020304" pitchFamily="18" charset="0"/>
            </a:endParaRPr>
          </a:p>
          <a:p>
            <a:endParaRPr lang="en-US" dirty="0">
              <a:solidFill>
                <a:schemeClr val="tx1"/>
              </a:solidFill>
              <a:latin typeface="+mj-lt"/>
            </a:endParaRPr>
          </a:p>
        </p:txBody>
      </p:sp>
      <p:sp>
        <p:nvSpPr>
          <p:cNvPr id="4" name="Slide Number Placeholder 3">
            <a:extLst>
              <a:ext uri="{FF2B5EF4-FFF2-40B4-BE49-F238E27FC236}">
                <a16:creationId xmlns:a16="http://schemas.microsoft.com/office/drawing/2014/main" id="{8E5F05F4-EF60-42A5-9346-2A407C0CC7D1}"/>
              </a:ext>
            </a:extLst>
          </p:cNvPr>
          <p:cNvSpPr>
            <a:spLocks noGrp="1"/>
          </p:cNvSpPr>
          <p:nvPr>
            <p:ph type="sldNum" sz="quarter" idx="12"/>
          </p:nvPr>
        </p:nvSpPr>
        <p:spPr/>
        <p:txBody>
          <a:bodyPr/>
          <a:lstStyle/>
          <a:p>
            <a:fld id="{C7925B86-CF9F-4483-B7C7-745D5C4B8176}" type="slidenum">
              <a:rPr lang="en-IN" smtClean="0"/>
              <a:t>27</a:t>
            </a:fld>
            <a:endParaRPr lang="en-IN" dirty="0"/>
          </a:p>
        </p:txBody>
      </p:sp>
    </p:spTree>
    <p:extLst>
      <p:ext uri="{BB962C8B-B14F-4D97-AF65-F5344CB8AC3E}">
        <p14:creationId xmlns:p14="http://schemas.microsoft.com/office/powerpoint/2010/main" val="3559529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78E1-1D03-4B1A-AE15-6F5CE1A6B4B4}"/>
              </a:ext>
            </a:extLst>
          </p:cNvPr>
          <p:cNvSpPr>
            <a:spLocks noGrp="1"/>
          </p:cNvSpPr>
          <p:nvPr>
            <p:ph type="title"/>
          </p:nvPr>
        </p:nvSpPr>
        <p:spPr/>
        <p:txBody>
          <a:bodyPr>
            <a:normAutofit/>
          </a:bodyPr>
          <a:lstStyle/>
          <a:p>
            <a:r>
              <a:rPr lang="en-US" sz="3200" dirty="0">
                <a:solidFill>
                  <a:srgbClr val="7030A0"/>
                </a:solidFill>
              </a:rPr>
              <a:t>Minimum Documentation –  Advisory services</a:t>
            </a:r>
          </a:p>
        </p:txBody>
      </p:sp>
      <p:sp>
        <p:nvSpPr>
          <p:cNvPr id="3" name="Content Placeholder 2">
            <a:extLst>
              <a:ext uri="{FF2B5EF4-FFF2-40B4-BE49-F238E27FC236}">
                <a16:creationId xmlns:a16="http://schemas.microsoft.com/office/drawing/2014/main" id="{FDF194E3-11AE-4986-AC32-8984B2A11BBF}"/>
              </a:ext>
            </a:extLst>
          </p:cNvPr>
          <p:cNvSpPr>
            <a:spLocks noGrp="1"/>
          </p:cNvSpPr>
          <p:nvPr>
            <p:ph idx="1"/>
          </p:nvPr>
        </p:nvSpPr>
        <p:spPr>
          <a:xfrm>
            <a:off x="677334" y="1416424"/>
            <a:ext cx="8596668" cy="5062753"/>
          </a:xfrm>
        </p:spPr>
        <p:txBody>
          <a:bodyPr>
            <a:normAutofit fontScale="92500" lnSpcReduction="10000"/>
          </a:bodyPr>
          <a:lstStyle/>
          <a:p>
            <a:r>
              <a:rPr lang="en-US" dirty="0">
                <a:solidFill>
                  <a:schemeClr val="tx1"/>
                </a:solidFill>
                <a:effectLst/>
                <a:latin typeface="+mj-lt"/>
                <a:ea typeface="Times New Roman" panose="02020603050405020304" pitchFamily="18" charset="0"/>
              </a:rPr>
              <a:t>The scope of the engagement to issue an advice should be appropriately determined and agreed with client </a:t>
            </a:r>
            <a:endParaRPr lang="en-US" dirty="0">
              <a:solidFill>
                <a:schemeClr val="tx1"/>
              </a:solidFill>
              <a:latin typeface="+mj-lt"/>
              <a:ea typeface="Times New Roman" panose="02020603050405020304" pitchFamily="18" charset="0"/>
              <a:sym typeface="Symbol" panose="05050102010706020507" pitchFamily="18" charset="2"/>
            </a:endParaRPr>
          </a:p>
          <a:p>
            <a:r>
              <a:rPr lang="en-US" dirty="0">
                <a:solidFill>
                  <a:schemeClr val="tx1"/>
                </a:solidFill>
                <a:effectLst/>
                <a:latin typeface="+mj-lt"/>
                <a:ea typeface="Times New Roman" panose="02020603050405020304" pitchFamily="18" charset="0"/>
              </a:rPr>
              <a:t>Correspondence containing </a:t>
            </a:r>
            <a:r>
              <a:rPr lang="en-US" dirty="0">
                <a:solidFill>
                  <a:schemeClr val="tx1"/>
                </a:solidFill>
                <a:latin typeface="+mj-lt"/>
                <a:ea typeface="Times New Roman" panose="02020603050405020304" pitchFamily="18" charset="0"/>
              </a:rPr>
              <a:t>your</a:t>
            </a:r>
            <a:r>
              <a:rPr lang="en-US" dirty="0">
                <a:solidFill>
                  <a:schemeClr val="tx1"/>
                </a:solidFill>
                <a:effectLst/>
                <a:latin typeface="+mj-lt"/>
                <a:ea typeface="Times New Roman" panose="02020603050405020304" pitchFamily="18" charset="0"/>
              </a:rPr>
              <a:t> advice will usually take the form of an e-mail to the client, a formal report </a:t>
            </a:r>
          </a:p>
          <a:p>
            <a:r>
              <a:rPr lang="en-US" dirty="0">
                <a:solidFill>
                  <a:schemeClr val="tx1"/>
                </a:solidFill>
                <a:effectLst/>
                <a:latin typeface="+mj-lt"/>
                <a:ea typeface="Times New Roman" panose="02020603050405020304" pitchFamily="18" charset="0"/>
              </a:rPr>
              <a:t>Where advice has been provided verbally, it should be documented </a:t>
            </a:r>
            <a:r>
              <a:rPr lang="en-US" dirty="0">
                <a:solidFill>
                  <a:schemeClr val="tx1"/>
                </a:solidFill>
                <a:latin typeface="+mj-lt"/>
                <a:ea typeface="Times New Roman" panose="02020603050405020304" pitchFamily="18" charset="0"/>
              </a:rPr>
              <a:t>by sending </a:t>
            </a:r>
            <a:r>
              <a:rPr lang="en-US" dirty="0">
                <a:solidFill>
                  <a:schemeClr val="tx1"/>
                </a:solidFill>
                <a:effectLst/>
                <a:latin typeface="+mj-lt"/>
                <a:ea typeface="Times New Roman" panose="02020603050405020304" pitchFamily="18" charset="0"/>
              </a:rPr>
              <a:t>over a mail to the client </a:t>
            </a:r>
          </a:p>
          <a:p>
            <a:r>
              <a:rPr lang="en-US" dirty="0">
                <a:solidFill>
                  <a:schemeClr val="tx1"/>
                </a:solidFill>
                <a:effectLst/>
                <a:latin typeface="+mj-lt"/>
                <a:ea typeface="Times New Roman" panose="02020603050405020304" pitchFamily="18" charset="0"/>
              </a:rPr>
              <a:t>The report should set out the factual background on which the advice is given, to ensure that all parties are aware of the facts, and the basis upon which the advice is given. </a:t>
            </a:r>
          </a:p>
          <a:p>
            <a:r>
              <a:rPr lang="en-US" b="1" dirty="0">
                <a:solidFill>
                  <a:schemeClr val="tx1"/>
                </a:solidFill>
                <a:effectLst/>
                <a:latin typeface="+mj-lt"/>
                <a:ea typeface="Times New Roman" panose="02020603050405020304" pitchFamily="18" charset="0"/>
              </a:rPr>
              <a:t>A report  that contains grammatical, spelling, typing, or construction errors lacks professionalism and may make the advice, even if valid, less credible. </a:t>
            </a:r>
          </a:p>
          <a:p>
            <a:r>
              <a:rPr lang="en-US" dirty="0">
                <a:solidFill>
                  <a:schemeClr val="tx1"/>
                </a:solidFill>
                <a:effectLst/>
                <a:latin typeface="+mj-lt"/>
                <a:ea typeface="Times New Roman" panose="02020603050405020304" pitchFamily="18" charset="0"/>
              </a:rPr>
              <a:t>All reports / correspondence should be reviewed for style and clarity of the communication by an independent person who is not author </a:t>
            </a:r>
          </a:p>
          <a:p>
            <a:r>
              <a:rPr lang="en-US" dirty="0">
                <a:solidFill>
                  <a:schemeClr val="tx1"/>
                </a:solidFill>
                <a:latin typeface="+mj-lt"/>
                <a:ea typeface="Times New Roman" panose="02020603050405020304" pitchFamily="18" charset="0"/>
              </a:rPr>
              <a:t>All assumption used to be documented and filed with evidences</a:t>
            </a:r>
          </a:p>
          <a:p>
            <a:r>
              <a:rPr lang="en-US" dirty="0">
                <a:solidFill>
                  <a:schemeClr val="tx1"/>
                </a:solidFill>
                <a:effectLst/>
                <a:latin typeface="+mj-lt"/>
                <a:ea typeface="Times New Roman" panose="02020603050405020304" pitchFamily="18" charset="0"/>
              </a:rPr>
              <a:t>In case of valuation engagements, checklists to demonstrate compliance with relevant valuation standards issued by the ICAI, to the extent applicable</a:t>
            </a:r>
          </a:p>
          <a:p>
            <a:endParaRPr lang="en-US" dirty="0"/>
          </a:p>
        </p:txBody>
      </p:sp>
      <p:sp>
        <p:nvSpPr>
          <p:cNvPr id="4" name="Slide Number Placeholder 3">
            <a:extLst>
              <a:ext uri="{FF2B5EF4-FFF2-40B4-BE49-F238E27FC236}">
                <a16:creationId xmlns:a16="http://schemas.microsoft.com/office/drawing/2014/main" id="{5CB6C796-87B1-4CBA-B9C4-6C4448CB79C2}"/>
              </a:ext>
            </a:extLst>
          </p:cNvPr>
          <p:cNvSpPr>
            <a:spLocks noGrp="1"/>
          </p:cNvSpPr>
          <p:nvPr>
            <p:ph type="sldNum" sz="quarter" idx="12"/>
          </p:nvPr>
        </p:nvSpPr>
        <p:spPr/>
        <p:txBody>
          <a:bodyPr/>
          <a:lstStyle/>
          <a:p>
            <a:fld id="{C7925B86-CF9F-4483-B7C7-745D5C4B8176}" type="slidenum">
              <a:rPr lang="en-IN" smtClean="0"/>
              <a:t>28</a:t>
            </a:fld>
            <a:endParaRPr lang="en-IN" dirty="0"/>
          </a:p>
        </p:txBody>
      </p:sp>
    </p:spTree>
    <p:extLst>
      <p:ext uri="{BB962C8B-B14F-4D97-AF65-F5344CB8AC3E}">
        <p14:creationId xmlns:p14="http://schemas.microsoft.com/office/powerpoint/2010/main" val="201091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78E1-1D03-4B1A-AE15-6F5CE1A6B4B4}"/>
              </a:ext>
            </a:extLst>
          </p:cNvPr>
          <p:cNvSpPr>
            <a:spLocks noGrp="1"/>
          </p:cNvSpPr>
          <p:nvPr>
            <p:ph type="title"/>
          </p:nvPr>
        </p:nvSpPr>
        <p:spPr/>
        <p:txBody>
          <a:bodyPr>
            <a:normAutofit/>
          </a:bodyPr>
          <a:lstStyle/>
          <a:p>
            <a:r>
              <a:rPr lang="en-US" sz="3200" dirty="0">
                <a:solidFill>
                  <a:srgbClr val="7030A0"/>
                </a:solidFill>
              </a:rPr>
              <a:t>Minimum Documentation – Internal audit</a:t>
            </a:r>
            <a:endParaRPr lang="en-US" sz="2800" i="1" dirty="0">
              <a:solidFill>
                <a:srgbClr val="7030A0"/>
              </a:solidFill>
            </a:endParaRPr>
          </a:p>
        </p:txBody>
      </p:sp>
      <p:sp>
        <p:nvSpPr>
          <p:cNvPr id="3" name="Content Placeholder 2">
            <a:extLst>
              <a:ext uri="{FF2B5EF4-FFF2-40B4-BE49-F238E27FC236}">
                <a16:creationId xmlns:a16="http://schemas.microsoft.com/office/drawing/2014/main" id="{FDF194E3-11AE-4986-AC32-8984B2A11BBF}"/>
              </a:ext>
            </a:extLst>
          </p:cNvPr>
          <p:cNvSpPr>
            <a:spLocks noGrp="1"/>
          </p:cNvSpPr>
          <p:nvPr>
            <p:ph idx="1"/>
          </p:nvPr>
        </p:nvSpPr>
        <p:spPr>
          <a:xfrm>
            <a:off x="677334" y="1183341"/>
            <a:ext cx="8596668" cy="5223146"/>
          </a:xfrm>
        </p:spPr>
        <p:txBody>
          <a:bodyPr>
            <a:noAutofit/>
          </a:bodyPr>
          <a:lstStyle/>
          <a:p>
            <a:r>
              <a:rPr lang="en-US" sz="1700" dirty="0">
                <a:solidFill>
                  <a:schemeClr val="tx1"/>
                </a:solidFill>
                <a:effectLst/>
                <a:latin typeface="+mj-lt"/>
                <a:ea typeface="Times New Roman" panose="02020603050405020304" pitchFamily="18" charset="0"/>
              </a:rPr>
              <a:t>The scope of the engagement should be appropriately determined and approved by Audit committee or management </a:t>
            </a:r>
          </a:p>
          <a:p>
            <a:r>
              <a:rPr lang="en-US" sz="1700" dirty="0">
                <a:solidFill>
                  <a:schemeClr val="tx1"/>
                </a:solidFill>
                <a:latin typeface="+mj-lt"/>
                <a:ea typeface="Times New Roman" panose="02020603050405020304" pitchFamily="18" charset="0"/>
                <a:sym typeface="Symbol" panose="05050102010706020507" pitchFamily="18" charset="2"/>
              </a:rPr>
              <a:t>Planning document ,Understanding entity, Discussing with management , Risk assessment , Technology experts deployment, resource allocation etc.</a:t>
            </a:r>
          </a:p>
          <a:p>
            <a:r>
              <a:rPr lang="en-US" sz="1700" dirty="0">
                <a:solidFill>
                  <a:schemeClr val="tx1"/>
                </a:solidFill>
                <a:latin typeface="+mj-lt"/>
                <a:ea typeface="Times New Roman" panose="02020603050405020304" pitchFamily="18" charset="0"/>
                <a:sym typeface="Symbol" panose="05050102010706020507" pitchFamily="18" charset="2"/>
              </a:rPr>
              <a:t>If the client is IT dominant, role of IT expert and scope of review to be documented with observations and conclusions.</a:t>
            </a:r>
          </a:p>
          <a:p>
            <a:r>
              <a:rPr lang="en-US" sz="1700" dirty="0"/>
              <a:t>Internal audit documentation must stand on its own and not require any follow-up clarifications or additional information to arrive at the same conclusions</a:t>
            </a:r>
            <a:endParaRPr lang="en-US" sz="1700" dirty="0">
              <a:solidFill>
                <a:schemeClr val="tx1"/>
              </a:solidFill>
              <a:latin typeface="+mj-lt"/>
              <a:ea typeface="Times New Roman" panose="02020603050405020304" pitchFamily="18" charset="0"/>
              <a:sym typeface="Symbol" panose="05050102010706020507" pitchFamily="18" charset="2"/>
            </a:endParaRPr>
          </a:p>
          <a:p>
            <a:r>
              <a:rPr lang="en-US" sz="1700" dirty="0"/>
              <a:t>Documentation includes written records of various audit activities and procedures conducted, evidence gathered, information collected, minutes of meetings etc</a:t>
            </a:r>
          </a:p>
          <a:p>
            <a:r>
              <a:rPr lang="en-US" sz="1700" dirty="0">
                <a:solidFill>
                  <a:schemeClr val="tx1"/>
                </a:solidFill>
                <a:effectLst/>
                <a:latin typeface="+mj-lt"/>
                <a:ea typeface="Times New Roman" panose="02020603050405020304" pitchFamily="18" charset="0"/>
              </a:rPr>
              <a:t>Minutes o</a:t>
            </a:r>
            <a:r>
              <a:rPr lang="en-US" sz="1700" dirty="0">
                <a:solidFill>
                  <a:schemeClr val="tx1"/>
                </a:solidFill>
                <a:latin typeface="+mj-lt"/>
                <a:ea typeface="Times New Roman" panose="02020603050405020304" pitchFamily="18" charset="0"/>
              </a:rPr>
              <a:t>f discussion with Statutory auditor regarding scope and coverage </a:t>
            </a:r>
          </a:p>
          <a:p>
            <a:r>
              <a:rPr lang="en-US" sz="1700" dirty="0">
                <a:solidFill>
                  <a:schemeClr val="tx1"/>
                </a:solidFill>
                <a:effectLst/>
                <a:latin typeface="+mj-lt"/>
                <a:ea typeface="Times New Roman" panose="02020603050405020304" pitchFamily="18" charset="0"/>
              </a:rPr>
              <a:t>The report should set out the factual background, and the basis upon which the points are concluded  </a:t>
            </a:r>
          </a:p>
          <a:p>
            <a:r>
              <a:rPr lang="en-US" sz="1700" dirty="0">
                <a:solidFill>
                  <a:schemeClr val="tx1"/>
                </a:solidFill>
                <a:effectLst/>
                <a:latin typeface="+mj-lt"/>
                <a:ea typeface="Times New Roman" panose="02020603050405020304" pitchFamily="18" charset="0"/>
              </a:rPr>
              <a:t>All reports should be reviewed </a:t>
            </a:r>
            <a:r>
              <a:rPr lang="en-US" sz="1700" dirty="0">
                <a:solidFill>
                  <a:schemeClr val="tx1"/>
                </a:solidFill>
                <a:latin typeface="+mj-lt"/>
                <a:ea typeface="Times New Roman" panose="02020603050405020304" pitchFamily="18" charset="0"/>
              </a:rPr>
              <a:t>by a engagement quality reviewer</a:t>
            </a:r>
            <a:endParaRPr lang="en-US" sz="1700" dirty="0">
              <a:solidFill>
                <a:schemeClr val="tx1"/>
              </a:solidFill>
              <a:effectLst/>
              <a:latin typeface="+mj-lt"/>
              <a:ea typeface="Times New Roman" panose="02020603050405020304" pitchFamily="18" charset="0"/>
            </a:endParaRPr>
          </a:p>
          <a:p>
            <a:r>
              <a:rPr lang="en-US" sz="1700" dirty="0">
                <a:solidFill>
                  <a:schemeClr val="tx1"/>
                </a:solidFill>
                <a:effectLst/>
                <a:latin typeface="+mj-lt"/>
                <a:ea typeface="Times New Roman" panose="02020603050405020304" pitchFamily="18" charset="0"/>
              </a:rPr>
              <a:t>Checklists to demonstrate compliance with relevant  standards  on Internal audits issued by the ICAI, to the extent applicable</a:t>
            </a:r>
            <a:endParaRPr lang="en-US" sz="1700" dirty="0"/>
          </a:p>
        </p:txBody>
      </p:sp>
      <p:sp>
        <p:nvSpPr>
          <p:cNvPr id="4" name="Slide Number Placeholder 3">
            <a:extLst>
              <a:ext uri="{FF2B5EF4-FFF2-40B4-BE49-F238E27FC236}">
                <a16:creationId xmlns:a16="http://schemas.microsoft.com/office/drawing/2014/main" id="{5CB6C796-87B1-4CBA-B9C4-6C4448CB79C2}"/>
              </a:ext>
            </a:extLst>
          </p:cNvPr>
          <p:cNvSpPr>
            <a:spLocks noGrp="1"/>
          </p:cNvSpPr>
          <p:nvPr>
            <p:ph type="sldNum" sz="quarter" idx="12"/>
          </p:nvPr>
        </p:nvSpPr>
        <p:spPr/>
        <p:txBody>
          <a:bodyPr/>
          <a:lstStyle/>
          <a:p>
            <a:fld id="{C7925B86-CF9F-4483-B7C7-745D5C4B8176}" type="slidenum">
              <a:rPr lang="en-IN" smtClean="0"/>
              <a:t>29</a:t>
            </a:fld>
            <a:endParaRPr lang="en-IN" dirty="0"/>
          </a:p>
        </p:txBody>
      </p:sp>
    </p:spTree>
    <p:extLst>
      <p:ext uri="{BB962C8B-B14F-4D97-AF65-F5344CB8AC3E}">
        <p14:creationId xmlns:p14="http://schemas.microsoft.com/office/powerpoint/2010/main" val="30884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B8534F-B209-4CDD-ABDC-8ED9DF081886}"/>
              </a:ext>
            </a:extLst>
          </p:cNvPr>
          <p:cNvSpPr>
            <a:spLocks noGrp="1"/>
          </p:cNvSpPr>
          <p:nvPr>
            <p:ph type="body" sz="quarter" idx="13"/>
          </p:nvPr>
        </p:nvSpPr>
        <p:spPr>
          <a:xfrm>
            <a:off x="625827" y="1122872"/>
            <a:ext cx="10194573" cy="5664187"/>
          </a:xfrm>
        </p:spPr>
        <p:txBody>
          <a:bodyPr/>
          <a:lstStyle/>
          <a:p>
            <a:r>
              <a:rPr lang="en-US" sz="4800" b="1" dirty="0">
                <a:solidFill>
                  <a:srgbClr val="7030A0"/>
                </a:solidFill>
              </a:rPr>
              <a:t>Quality control</a:t>
            </a:r>
          </a:p>
          <a:p>
            <a:r>
              <a:rPr lang="en-US" dirty="0">
                <a:solidFill>
                  <a:srgbClr val="7030A0"/>
                </a:solidFill>
              </a:rPr>
              <a:t>-</a:t>
            </a:r>
            <a:r>
              <a:rPr lang="en-US" sz="4800" b="1" dirty="0">
                <a:solidFill>
                  <a:srgbClr val="7030A0"/>
                </a:solidFill>
              </a:rPr>
              <a:t>Initiatives of Regulators</a:t>
            </a:r>
          </a:p>
          <a:p>
            <a:endParaRPr lang="en-IN" dirty="0"/>
          </a:p>
        </p:txBody>
      </p:sp>
      <p:sp>
        <p:nvSpPr>
          <p:cNvPr id="2" name="Slide Number Placeholder 1">
            <a:extLst>
              <a:ext uri="{FF2B5EF4-FFF2-40B4-BE49-F238E27FC236}">
                <a16:creationId xmlns:a16="http://schemas.microsoft.com/office/drawing/2014/main" id="{6397FB20-D327-4117-95BD-9732E48B3D05}"/>
              </a:ext>
            </a:extLst>
          </p:cNvPr>
          <p:cNvSpPr>
            <a:spLocks noGrp="1"/>
          </p:cNvSpPr>
          <p:nvPr>
            <p:ph type="sldNum" sz="quarter" idx="4"/>
          </p:nvPr>
        </p:nvSpPr>
        <p:spPr/>
        <p:txBody>
          <a:bodyPr/>
          <a:lstStyle/>
          <a:p>
            <a:fld id="{8917037F-13F4-43B6-99FF-D710FE0C4777}" type="slidenum">
              <a:rPr lang="en-GB" smtClean="0"/>
              <a:pPr/>
              <a:t>3</a:t>
            </a:fld>
            <a:endParaRPr lang="en-GB" dirty="0"/>
          </a:p>
        </p:txBody>
      </p:sp>
    </p:spTree>
    <p:extLst>
      <p:ext uri="{BB962C8B-B14F-4D97-AF65-F5344CB8AC3E}">
        <p14:creationId xmlns:p14="http://schemas.microsoft.com/office/powerpoint/2010/main" val="7948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79F1-C089-4C73-8CA8-D0B368A750AD}"/>
              </a:ext>
            </a:extLst>
          </p:cNvPr>
          <p:cNvSpPr>
            <a:spLocks noGrp="1"/>
          </p:cNvSpPr>
          <p:nvPr>
            <p:ph type="title"/>
          </p:nvPr>
        </p:nvSpPr>
        <p:spPr/>
        <p:txBody>
          <a:bodyPr>
            <a:normAutofit/>
          </a:bodyPr>
          <a:lstStyle/>
          <a:p>
            <a:r>
              <a:rPr lang="en-IN" sz="3200" dirty="0">
                <a:solidFill>
                  <a:srgbClr val="7030A0"/>
                </a:solidFill>
              </a:rPr>
              <a:t>Quality control review</a:t>
            </a:r>
          </a:p>
        </p:txBody>
      </p:sp>
      <p:sp>
        <p:nvSpPr>
          <p:cNvPr id="3" name="TextBox 2">
            <a:extLst>
              <a:ext uri="{FF2B5EF4-FFF2-40B4-BE49-F238E27FC236}">
                <a16:creationId xmlns:a16="http://schemas.microsoft.com/office/drawing/2014/main" id="{AD7A2B8C-1C3F-4D8F-8A0E-03B263A1ED98}"/>
              </a:ext>
            </a:extLst>
          </p:cNvPr>
          <p:cNvSpPr txBox="1"/>
          <p:nvPr/>
        </p:nvSpPr>
        <p:spPr>
          <a:xfrm>
            <a:off x="624416" y="1209869"/>
            <a:ext cx="9116298" cy="5078313"/>
          </a:xfrm>
          <a:prstGeom prst="rect">
            <a:avLst/>
          </a:prstGeom>
          <a:solidFill>
            <a:schemeClr val="accent1">
              <a:lumMod val="20000"/>
              <a:lumOff val="80000"/>
            </a:schemeClr>
          </a:solidFill>
          <a:ln>
            <a:solidFill>
              <a:schemeClr val="accent1">
                <a:lumMod val="40000"/>
                <a:lumOff val="60000"/>
              </a:schemeClr>
            </a:solidFill>
          </a:ln>
        </p:spPr>
        <p:txBody>
          <a:bodyPr wrap="square" rtlCol="0">
            <a:spAutoFit/>
          </a:bodyPr>
          <a:lstStyle/>
          <a:p>
            <a:endParaRPr lang="en-US" dirty="0"/>
          </a:p>
          <a:p>
            <a:r>
              <a:rPr lang="en-US" b="1" dirty="0"/>
              <a:t>The firm’s policies and procedures should be designed to maintain the objectivity of the engagement quality control reviewer. </a:t>
            </a:r>
          </a:p>
          <a:p>
            <a:endParaRPr lang="en-US" b="1" dirty="0"/>
          </a:p>
          <a:p>
            <a:r>
              <a:rPr lang="en-US" b="1" dirty="0"/>
              <a:t>Policies and procedures should be in compliance with SQC 1 and SA 220</a:t>
            </a:r>
            <a:endParaRPr lang="en-US" dirty="0"/>
          </a:p>
          <a:p>
            <a:endParaRPr lang="en-US" dirty="0"/>
          </a:p>
          <a:p>
            <a:r>
              <a:rPr lang="en-US" dirty="0"/>
              <a:t>Designate a partner with domain expertise  or an experienced staff member as quality control reviewer.</a:t>
            </a:r>
          </a:p>
          <a:p>
            <a:endParaRPr lang="en-US" dirty="0"/>
          </a:p>
          <a:p>
            <a:r>
              <a:rPr lang="en-US" dirty="0"/>
              <a:t>Quality control reviewer should be independent and should not be part of engagement team.</a:t>
            </a:r>
          </a:p>
          <a:p>
            <a:endParaRPr lang="en-US" dirty="0"/>
          </a:p>
          <a:p>
            <a:r>
              <a:rPr lang="en-US" dirty="0"/>
              <a:t>Quality control reviewer should send his comments through mail to engagement partner and </a:t>
            </a:r>
            <a:r>
              <a:rPr lang="en-US" dirty="0" err="1"/>
              <a:t>engagment</a:t>
            </a:r>
            <a:r>
              <a:rPr lang="en-US" dirty="0"/>
              <a:t> partner should reply to comments before signing report.</a:t>
            </a:r>
          </a:p>
          <a:p>
            <a:endParaRPr lang="en-US" dirty="0"/>
          </a:p>
          <a:p>
            <a:r>
              <a:rPr lang="en-US" dirty="0"/>
              <a:t>Ensure completion of the engagement quality control review </a:t>
            </a:r>
            <a:r>
              <a:rPr lang="en-US" b="1" dirty="0"/>
              <a:t>before the report is issued.</a:t>
            </a:r>
          </a:p>
          <a:p>
            <a:pPr marL="285750" indent="-2857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A01B5B45-19D3-4685-AA40-AD2D3D07F218}"/>
              </a:ext>
            </a:extLst>
          </p:cNvPr>
          <p:cNvSpPr>
            <a:spLocks noGrp="1"/>
          </p:cNvSpPr>
          <p:nvPr>
            <p:ph type="sldNum" sz="quarter" idx="10"/>
          </p:nvPr>
        </p:nvSpPr>
        <p:spPr/>
        <p:txBody>
          <a:bodyPr/>
          <a:lstStyle/>
          <a:p>
            <a:fld id="{8917037F-13F4-43B6-99FF-D710FE0C4777}" type="slidenum">
              <a:rPr lang="en-GB" smtClean="0"/>
              <a:pPr/>
              <a:t>30</a:t>
            </a:fld>
            <a:endParaRPr lang="en-GB" dirty="0"/>
          </a:p>
        </p:txBody>
      </p:sp>
    </p:spTree>
    <p:extLst>
      <p:ext uri="{BB962C8B-B14F-4D97-AF65-F5344CB8AC3E}">
        <p14:creationId xmlns:p14="http://schemas.microsoft.com/office/powerpoint/2010/main" val="762549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ADAC-D51C-4ABF-8F13-16C5B6934662}"/>
              </a:ext>
            </a:extLst>
          </p:cNvPr>
          <p:cNvSpPr>
            <a:spLocks noGrp="1"/>
          </p:cNvSpPr>
          <p:nvPr>
            <p:ph type="title"/>
          </p:nvPr>
        </p:nvSpPr>
        <p:spPr/>
        <p:txBody>
          <a:bodyPr>
            <a:normAutofit/>
          </a:bodyPr>
          <a:lstStyle/>
          <a:p>
            <a:r>
              <a:rPr lang="en-US" sz="3200" dirty="0">
                <a:solidFill>
                  <a:srgbClr val="7030A0"/>
                </a:solidFill>
              </a:rPr>
              <a:t>Roles of quality control reviewer</a:t>
            </a:r>
            <a:endParaRPr lang="en-IN" sz="3200" dirty="0">
              <a:solidFill>
                <a:srgbClr val="7030A0"/>
              </a:solidFill>
            </a:endParaRPr>
          </a:p>
        </p:txBody>
      </p:sp>
      <p:sp>
        <p:nvSpPr>
          <p:cNvPr id="3" name="TextBox 2">
            <a:extLst>
              <a:ext uri="{FF2B5EF4-FFF2-40B4-BE49-F238E27FC236}">
                <a16:creationId xmlns:a16="http://schemas.microsoft.com/office/drawing/2014/main" id="{73D8C5FD-2444-4AD3-BBCC-D2E9EE21A671}"/>
              </a:ext>
            </a:extLst>
          </p:cNvPr>
          <p:cNvSpPr txBox="1"/>
          <p:nvPr/>
        </p:nvSpPr>
        <p:spPr>
          <a:xfrm>
            <a:off x="624416" y="1479838"/>
            <a:ext cx="9340768" cy="452431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dirty="0">
                <a:latin typeface="+mj-lt"/>
              </a:rPr>
              <a:t>Discussion with the engagement partner</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Review of the deliverables or other subject matter information and the reports </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Review of key working papers relating to the  judgments and the conclusions</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Consideration of whether the report/deliverable is appropriate</a:t>
            </a:r>
          </a:p>
          <a:p>
            <a:pPr marL="285750" indent="-285750">
              <a:buFont typeface="Arial" panose="020B0604020202020204" pitchFamily="34" charset="0"/>
              <a:buChar char="•"/>
            </a:pPr>
            <a:endParaRPr lang="en-US" dirty="0">
              <a:effectLst/>
              <a:latin typeface="+mj-lt"/>
              <a:ea typeface="Times New Roman" panose="02020603050405020304" pitchFamily="18" charset="0"/>
            </a:endParaRPr>
          </a:p>
          <a:p>
            <a:pPr marL="285750" indent="-285750">
              <a:buFont typeface="Arial" panose="020B0604020202020204" pitchFamily="34" charset="0"/>
              <a:buChar char="•"/>
            </a:pPr>
            <a:r>
              <a:rPr lang="en-US" dirty="0">
                <a:effectLst/>
                <a:latin typeface="+mj-lt"/>
                <a:ea typeface="Times New Roman" panose="02020603050405020304" pitchFamily="18" charset="0"/>
              </a:rPr>
              <a:t>Risks identified during the engagement and the responses to those risks</a:t>
            </a:r>
          </a:p>
          <a:p>
            <a:pPr marL="285750" indent="-285750">
              <a:buFont typeface="Arial" panose="020B0604020202020204" pitchFamily="34" charset="0"/>
              <a:buChar char="•"/>
            </a:pPr>
            <a:endParaRPr lang="en-US" dirty="0">
              <a:effectLst/>
              <a:latin typeface="+mj-lt"/>
              <a:ea typeface="Times New Roman" panose="02020603050405020304" pitchFamily="18" charset="0"/>
            </a:endParaRPr>
          </a:p>
          <a:p>
            <a:pPr marL="285750" indent="-285750">
              <a:buFont typeface="Arial" panose="020B0604020202020204" pitchFamily="34" charset="0"/>
              <a:buChar char="•"/>
            </a:pPr>
            <a:r>
              <a:rPr lang="en-US" dirty="0">
                <a:effectLst/>
                <a:latin typeface="+mj-lt"/>
                <a:ea typeface="Times New Roman" panose="02020603050405020304" pitchFamily="18" charset="0"/>
              </a:rPr>
              <a:t>Review matters to be communicated to management or regulatory bodies</a:t>
            </a:r>
          </a:p>
          <a:p>
            <a:endParaRPr lang="en-US" dirty="0">
              <a:latin typeface="+mj-lt"/>
            </a:endParaRPr>
          </a:p>
          <a:p>
            <a:r>
              <a:rPr lang="en-US" dirty="0">
                <a:latin typeface="+mj-lt"/>
              </a:rPr>
              <a:t>The extent of the review depends on the </a:t>
            </a:r>
            <a:r>
              <a:rPr lang="en-US" b="1" dirty="0">
                <a:latin typeface="+mj-lt"/>
              </a:rPr>
              <a:t>complexity </a:t>
            </a:r>
            <a:r>
              <a:rPr lang="en-US" dirty="0">
                <a:latin typeface="+mj-lt"/>
              </a:rPr>
              <a:t>of the engagement and the </a:t>
            </a:r>
            <a:r>
              <a:rPr lang="en-US" b="1" dirty="0">
                <a:latin typeface="+mj-lt"/>
              </a:rPr>
              <a:t>risk </a:t>
            </a:r>
            <a:r>
              <a:rPr lang="en-US" dirty="0">
                <a:latin typeface="+mj-lt"/>
              </a:rPr>
              <a:t>that the report might not be appropriate in the circumstances. </a:t>
            </a:r>
          </a:p>
          <a:p>
            <a:endParaRPr lang="en-US" dirty="0">
              <a:latin typeface="+mj-lt"/>
            </a:endParaRPr>
          </a:p>
          <a:p>
            <a:r>
              <a:rPr lang="en-US" b="1" dirty="0">
                <a:latin typeface="+mj-lt"/>
              </a:rPr>
              <a:t>The review does not reduce the responsibilities of the engagement partner. </a:t>
            </a:r>
            <a:endParaRPr lang="en-IN" b="1" dirty="0">
              <a:latin typeface="+mj-lt"/>
            </a:endParaRPr>
          </a:p>
        </p:txBody>
      </p:sp>
      <p:sp>
        <p:nvSpPr>
          <p:cNvPr id="4" name="Slide Number Placeholder 3">
            <a:extLst>
              <a:ext uri="{FF2B5EF4-FFF2-40B4-BE49-F238E27FC236}">
                <a16:creationId xmlns:a16="http://schemas.microsoft.com/office/drawing/2014/main" id="{062FD600-8A92-45CD-9D9E-65B10C0A77FE}"/>
              </a:ext>
            </a:extLst>
          </p:cNvPr>
          <p:cNvSpPr>
            <a:spLocks noGrp="1"/>
          </p:cNvSpPr>
          <p:nvPr>
            <p:ph type="sldNum" sz="quarter" idx="10"/>
          </p:nvPr>
        </p:nvSpPr>
        <p:spPr/>
        <p:txBody>
          <a:bodyPr/>
          <a:lstStyle/>
          <a:p>
            <a:fld id="{8917037F-13F4-43B6-99FF-D710FE0C4777}" type="slidenum">
              <a:rPr lang="en-GB" smtClean="0"/>
              <a:pPr/>
              <a:t>31</a:t>
            </a:fld>
            <a:endParaRPr lang="en-GB" dirty="0"/>
          </a:p>
        </p:txBody>
      </p:sp>
    </p:spTree>
    <p:extLst>
      <p:ext uri="{BB962C8B-B14F-4D97-AF65-F5344CB8AC3E}">
        <p14:creationId xmlns:p14="http://schemas.microsoft.com/office/powerpoint/2010/main" val="80806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C24FA-ADC5-4611-9638-D8CC9A90D8E0}"/>
              </a:ext>
            </a:extLst>
          </p:cNvPr>
          <p:cNvSpPr>
            <a:spLocks noGrp="1"/>
          </p:cNvSpPr>
          <p:nvPr>
            <p:ph type="body" sz="quarter" idx="13"/>
          </p:nvPr>
        </p:nvSpPr>
        <p:spPr/>
        <p:txBody>
          <a:bodyPr/>
          <a:lstStyle/>
          <a:p>
            <a:r>
              <a:rPr lang="en-US" dirty="0">
                <a:solidFill>
                  <a:srgbClr val="7030A0"/>
                </a:solidFill>
              </a:rPr>
              <a:t>Monitoring</a:t>
            </a:r>
            <a:endParaRPr lang="en-IN" dirty="0">
              <a:solidFill>
                <a:srgbClr val="7030A0"/>
              </a:solidFill>
            </a:endParaRPr>
          </a:p>
        </p:txBody>
      </p:sp>
      <p:sp>
        <p:nvSpPr>
          <p:cNvPr id="3" name="Slide Number Placeholder 2">
            <a:extLst>
              <a:ext uri="{FF2B5EF4-FFF2-40B4-BE49-F238E27FC236}">
                <a16:creationId xmlns:a16="http://schemas.microsoft.com/office/drawing/2014/main" id="{7CA35CE4-8649-4E7A-9340-A0AF55FA8C89}"/>
              </a:ext>
            </a:extLst>
          </p:cNvPr>
          <p:cNvSpPr>
            <a:spLocks noGrp="1"/>
          </p:cNvSpPr>
          <p:nvPr>
            <p:ph type="sldNum" sz="quarter" idx="4"/>
          </p:nvPr>
        </p:nvSpPr>
        <p:spPr/>
        <p:txBody>
          <a:bodyPr/>
          <a:lstStyle/>
          <a:p>
            <a:fld id="{8917037F-13F4-43B6-99FF-D710FE0C4777}" type="slidenum">
              <a:rPr lang="en-GB" smtClean="0"/>
              <a:pPr/>
              <a:t>32</a:t>
            </a:fld>
            <a:endParaRPr lang="en-GB" dirty="0"/>
          </a:p>
        </p:txBody>
      </p:sp>
    </p:spTree>
    <p:extLst>
      <p:ext uri="{BB962C8B-B14F-4D97-AF65-F5344CB8AC3E}">
        <p14:creationId xmlns:p14="http://schemas.microsoft.com/office/powerpoint/2010/main" val="132658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2A1A08-1435-49AB-AF64-35D940E35098}"/>
              </a:ext>
            </a:extLst>
          </p:cNvPr>
          <p:cNvSpPr txBox="1"/>
          <p:nvPr/>
        </p:nvSpPr>
        <p:spPr>
          <a:xfrm>
            <a:off x="617043" y="1328174"/>
            <a:ext cx="8866598" cy="4247317"/>
          </a:xfrm>
          <a:prstGeom prst="rect">
            <a:avLst/>
          </a:prstGeom>
          <a:noFill/>
        </p:spPr>
        <p:txBody>
          <a:bodyPr wrap="square" rtlCol="0">
            <a:spAutoFit/>
          </a:bodyPr>
          <a:lstStyle/>
          <a:p>
            <a:pPr marL="285750" indent="-285750" algn="just">
              <a:buFont typeface="Arial" panose="020B0604020202020204" pitchFamily="34" charset="0"/>
              <a:buChar char="•"/>
            </a:pPr>
            <a:endParaRPr lang="en-US" b="1" dirty="0"/>
          </a:p>
          <a:p>
            <a:pPr algn="just"/>
            <a:r>
              <a:rPr lang="en-US" b="1" dirty="0">
                <a:latin typeface="+mj-lt"/>
              </a:rPr>
              <a:t>The firm should ensure policies and procedures relating to the system of quality control are relevant, adequate, operating effectively and complied with in practice</a:t>
            </a:r>
            <a:r>
              <a:rPr lang="en-US" dirty="0">
                <a:latin typeface="+mj-lt"/>
              </a:rPr>
              <a:t>. </a:t>
            </a:r>
          </a:p>
          <a:p>
            <a:endParaRPr lang="en-US" dirty="0">
              <a:latin typeface="+mj-lt"/>
            </a:endParaRPr>
          </a:p>
          <a:p>
            <a:pPr algn="just"/>
            <a:r>
              <a:rPr lang="en-US" b="1" dirty="0">
                <a:latin typeface="+mj-lt"/>
              </a:rPr>
              <a:t>Include:</a:t>
            </a:r>
          </a:p>
          <a:p>
            <a:pPr algn="just"/>
            <a:endParaRPr lang="en-US" b="1" dirty="0">
              <a:latin typeface="+mj-lt"/>
            </a:endParaRPr>
          </a:p>
          <a:p>
            <a:pPr marL="285750" indent="-285750" algn="just">
              <a:buFont typeface="Arial" panose="020B0604020202020204" pitchFamily="34" charset="0"/>
              <a:buChar char="•"/>
            </a:pPr>
            <a:r>
              <a:rPr lang="en-US" dirty="0">
                <a:latin typeface="+mj-lt"/>
              </a:rPr>
              <a:t>Consideration and evaluation of the firm’s system of quality control to ensure adherence to professional standards and regulatory and legal requirements</a:t>
            </a:r>
          </a:p>
          <a:p>
            <a:pPr algn="just"/>
            <a:endParaRPr lang="en-US" dirty="0">
              <a:latin typeface="+mj-lt"/>
            </a:endParaRPr>
          </a:p>
          <a:p>
            <a:pPr marL="285750" indent="-285750" algn="just">
              <a:buFont typeface="Arial" panose="020B0604020202020204" pitchFamily="34" charset="0"/>
              <a:buChar char="•"/>
            </a:pPr>
            <a:r>
              <a:rPr lang="en-US" dirty="0">
                <a:latin typeface="+mj-lt"/>
              </a:rPr>
              <a:t>Periodic inspection of a selection of completed engagements- </a:t>
            </a:r>
          </a:p>
          <a:p>
            <a:pPr lvl="2" algn="just"/>
            <a:endParaRPr lang="en-US" b="1" dirty="0">
              <a:latin typeface="+mj-lt"/>
            </a:endParaRPr>
          </a:p>
          <a:p>
            <a:pPr algn="just"/>
            <a:r>
              <a:rPr lang="en-US" dirty="0">
                <a:latin typeface="+mj-lt"/>
              </a:rPr>
              <a:t>An independent external inspection program does not act as a substitute for the firm’s own internal monitoring program</a:t>
            </a:r>
            <a:endParaRPr lang="en-US" b="1" dirty="0">
              <a:latin typeface="+mj-lt"/>
            </a:endParaRPr>
          </a:p>
          <a:p>
            <a:endParaRPr lang="en-IN" b="1" dirty="0">
              <a:latin typeface="+mj-lt"/>
            </a:endParaRPr>
          </a:p>
        </p:txBody>
      </p:sp>
      <p:sp>
        <p:nvSpPr>
          <p:cNvPr id="2" name="Slide Number Placeholder 1">
            <a:extLst>
              <a:ext uri="{FF2B5EF4-FFF2-40B4-BE49-F238E27FC236}">
                <a16:creationId xmlns:a16="http://schemas.microsoft.com/office/drawing/2014/main" id="{2464E603-AD63-44D0-B655-5CD5E9F5A5EC}"/>
              </a:ext>
            </a:extLst>
          </p:cNvPr>
          <p:cNvSpPr>
            <a:spLocks noGrp="1"/>
          </p:cNvSpPr>
          <p:nvPr>
            <p:ph type="sldNum" sz="quarter" idx="10"/>
          </p:nvPr>
        </p:nvSpPr>
        <p:spPr/>
        <p:txBody>
          <a:bodyPr/>
          <a:lstStyle/>
          <a:p>
            <a:fld id="{8917037F-13F4-43B6-99FF-D710FE0C4777}" type="slidenum">
              <a:rPr lang="en-GB" smtClean="0"/>
              <a:pPr/>
              <a:t>33</a:t>
            </a:fld>
            <a:endParaRPr lang="en-GB" dirty="0"/>
          </a:p>
        </p:txBody>
      </p:sp>
      <p:sp>
        <p:nvSpPr>
          <p:cNvPr id="4" name="Title 1">
            <a:extLst>
              <a:ext uri="{FF2B5EF4-FFF2-40B4-BE49-F238E27FC236}">
                <a16:creationId xmlns:a16="http://schemas.microsoft.com/office/drawing/2014/main" id="{195FC1B7-FC69-920C-AFC4-2E659E8D4C0C}"/>
              </a:ext>
            </a:extLst>
          </p:cNvPr>
          <p:cNvSpPr>
            <a:spLocks noGrp="1"/>
          </p:cNvSpPr>
          <p:nvPr>
            <p:ph type="title"/>
          </p:nvPr>
        </p:nvSpPr>
        <p:spPr>
          <a:xfrm>
            <a:off x="637954" y="479428"/>
            <a:ext cx="10938256" cy="1125005"/>
          </a:xfrm>
        </p:spPr>
        <p:txBody>
          <a:bodyPr>
            <a:normAutofit/>
          </a:bodyPr>
          <a:lstStyle/>
          <a:p>
            <a:r>
              <a:rPr lang="en-US" sz="3200" dirty="0">
                <a:solidFill>
                  <a:srgbClr val="7030A0"/>
                </a:solidFill>
              </a:rPr>
              <a:t>Monitoring</a:t>
            </a:r>
            <a:endParaRPr lang="en-IN" sz="3200" dirty="0">
              <a:solidFill>
                <a:srgbClr val="7030A0"/>
              </a:solidFill>
            </a:endParaRPr>
          </a:p>
        </p:txBody>
      </p:sp>
    </p:spTree>
    <p:extLst>
      <p:ext uri="{BB962C8B-B14F-4D97-AF65-F5344CB8AC3E}">
        <p14:creationId xmlns:p14="http://schemas.microsoft.com/office/powerpoint/2010/main" val="1092284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B8534F-B209-4CDD-ABDC-8ED9DF081886}"/>
              </a:ext>
            </a:extLst>
          </p:cNvPr>
          <p:cNvSpPr>
            <a:spLocks noGrp="1"/>
          </p:cNvSpPr>
          <p:nvPr>
            <p:ph type="body" sz="quarter" idx="13"/>
          </p:nvPr>
        </p:nvSpPr>
        <p:spPr>
          <a:xfrm>
            <a:off x="625827" y="1122872"/>
            <a:ext cx="10194573" cy="5664187"/>
          </a:xfrm>
        </p:spPr>
        <p:txBody>
          <a:bodyPr/>
          <a:lstStyle/>
          <a:p>
            <a:r>
              <a:rPr lang="en-US" dirty="0">
                <a:solidFill>
                  <a:srgbClr val="7030A0"/>
                </a:solidFill>
              </a:rPr>
              <a:t>Initiatives for quality by regulators </a:t>
            </a:r>
            <a:endParaRPr lang="en-US" sz="4800" b="1" dirty="0">
              <a:solidFill>
                <a:srgbClr val="7030A0"/>
              </a:solidFill>
            </a:endParaRPr>
          </a:p>
          <a:p>
            <a:endParaRPr lang="en-IN" dirty="0"/>
          </a:p>
        </p:txBody>
      </p:sp>
      <p:sp>
        <p:nvSpPr>
          <p:cNvPr id="2" name="Slide Number Placeholder 1">
            <a:extLst>
              <a:ext uri="{FF2B5EF4-FFF2-40B4-BE49-F238E27FC236}">
                <a16:creationId xmlns:a16="http://schemas.microsoft.com/office/drawing/2014/main" id="{D48CEC17-2E4F-4930-B6FB-91AB425AEACD}"/>
              </a:ext>
            </a:extLst>
          </p:cNvPr>
          <p:cNvSpPr>
            <a:spLocks noGrp="1"/>
          </p:cNvSpPr>
          <p:nvPr>
            <p:ph type="sldNum" sz="quarter" idx="4"/>
          </p:nvPr>
        </p:nvSpPr>
        <p:spPr/>
        <p:txBody>
          <a:bodyPr/>
          <a:lstStyle/>
          <a:p>
            <a:fld id="{8917037F-13F4-43B6-99FF-D710FE0C4777}" type="slidenum">
              <a:rPr lang="en-GB" smtClean="0"/>
              <a:pPr/>
              <a:t>34</a:t>
            </a:fld>
            <a:endParaRPr lang="en-GB" dirty="0"/>
          </a:p>
        </p:txBody>
      </p:sp>
    </p:spTree>
    <p:extLst>
      <p:ext uri="{BB962C8B-B14F-4D97-AF65-F5344CB8AC3E}">
        <p14:creationId xmlns:p14="http://schemas.microsoft.com/office/powerpoint/2010/main" val="363440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C677-ACEB-4404-9B00-705FDCD8FF42}"/>
              </a:ext>
            </a:extLst>
          </p:cNvPr>
          <p:cNvSpPr>
            <a:spLocks noGrp="1"/>
          </p:cNvSpPr>
          <p:nvPr>
            <p:ph type="title"/>
          </p:nvPr>
        </p:nvSpPr>
        <p:spPr>
          <a:xfrm>
            <a:off x="637954" y="479428"/>
            <a:ext cx="10938256" cy="1125005"/>
          </a:xfrm>
        </p:spPr>
        <p:txBody>
          <a:bodyPr>
            <a:normAutofit/>
          </a:bodyPr>
          <a:lstStyle/>
          <a:p>
            <a:r>
              <a:rPr lang="en-US" sz="3200" dirty="0">
                <a:solidFill>
                  <a:srgbClr val="7030A0"/>
                </a:solidFill>
              </a:rPr>
              <a:t>Review by peer review board of ICAI</a:t>
            </a:r>
            <a:endParaRPr lang="en-IN" sz="3200" dirty="0">
              <a:solidFill>
                <a:srgbClr val="7030A0"/>
              </a:solidFill>
            </a:endParaRPr>
          </a:p>
        </p:txBody>
      </p:sp>
      <p:sp>
        <p:nvSpPr>
          <p:cNvPr id="3" name="TextBox 2">
            <a:extLst>
              <a:ext uri="{FF2B5EF4-FFF2-40B4-BE49-F238E27FC236}">
                <a16:creationId xmlns:a16="http://schemas.microsoft.com/office/drawing/2014/main" id="{94A3C230-4AA3-4E82-8CE0-D03DF06E4A87}"/>
              </a:ext>
            </a:extLst>
          </p:cNvPr>
          <p:cNvSpPr txBox="1"/>
          <p:nvPr/>
        </p:nvSpPr>
        <p:spPr>
          <a:xfrm>
            <a:off x="637954" y="1305341"/>
            <a:ext cx="925701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Directed at the </a:t>
            </a:r>
            <a:r>
              <a:rPr lang="en-US" b="1" dirty="0"/>
              <a:t>attestation services</a:t>
            </a:r>
            <a:r>
              <a:rPr lang="en-US" dirty="0"/>
              <a:t> of a practice unit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Engagement records pertaining to the </a:t>
            </a:r>
            <a:r>
              <a:rPr lang="en-US" b="1" dirty="0"/>
              <a:t>immediately preceding three completed financial years </a:t>
            </a:r>
            <a:r>
              <a:rPr lang="en-US" dirty="0"/>
              <a:t>are subjected to review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review shall focus on:</a:t>
            </a:r>
          </a:p>
          <a:p>
            <a:pPr marL="1200150" lvl="2" indent="-285750">
              <a:buFont typeface="Arial" panose="020B0604020202020204" pitchFamily="34" charset="0"/>
              <a:buChar char="•"/>
            </a:pPr>
            <a:r>
              <a:rPr lang="en-US" dirty="0"/>
              <a:t>Compliance with technical standards.</a:t>
            </a:r>
          </a:p>
          <a:p>
            <a:pPr marL="1200150" lvl="2" indent="-285750">
              <a:buFont typeface="Arial" panose="020B0604020202020204" pitchFamily="34" charset="0"/>
              <a:buChar char="•"/>
            </a:pPr>
            <a:r>
              <a:rPr lang="en-US" dirty="0"/>
              <a:t>Quality of reporting.</a:t>
            </a:r>
          </a:p>
          <a:p>
            <a:pPr marL="1200150" lvl="2" indent="-285750">
              <a:buFont typeface="Arial" panose="020B0604020202020204" pitchFamily="34" charset="0"/>
              <a:buChar char="•"/>
            </a:pPr>
            <a:r>
              <a:rPr lang="en-US" dirty="0"/>
              <a:t>Office systems and procedures with regard to compliance of attestation services systems and procedures.</a:t>
            </a:r>
          </a:p>
          <a:p>
            <a:pPr marL="1200150" lvl="2" indent="-285750">
              <a:buFont typeface="Arial" panose="020B0604020202020204" pitchFamily="34" charset="0"/>
              <a:buChar char="•"/>
            </a:pPr>
            <a:r>
              <a:rPr lang="en-US" dirty="0"/>
              <a:t>Training programs for staff (including articled and audit clerks) concerned with attestation functions, including appropriate infrastructure.</a:t>
            </a:r>
          </a:p>
          <a:p>
            <a:r>
              <a:rPr lang="en-US" dirty="0"/>
              <a:t> </a:t>
            </a:r>
          </a:p>
          <a:p>
            <a:endParaRPr lang="en-IN" dirty="0"/>
          </a:p>
        </p:txBody>
      </p:sp>
      <p:sp>
        <p:nvSpPr>
          <p:cNvPr id="4" name="Slide Number Placeholder 3">
            <a:extLst>
              <a:ext uri="{FF2B5EF4-FFF2-40B4-BE49-F238E27FC236}">
                <a16:creationId xmlns:a16="http://schemas.microsoft.com/office/drawing/2014/main" id="{F084D3DC-7A80-4E7E-88DA-911E14D64236}"/>
              </a:ext>
            </a:extLst>
          </p:cNvPr>
          <p:cNvSpPr>
            <a:spLocks noGrp="1"/>
          </p:cNvSpPr>
          <p:nvPr>
            <p:ph type="sldNum" sz="quarter" idx="10"/>
          </p:nvPr>
        </p:nvSpPr>
        <p:spPr/>
        <p:txBody>
          <a:bodyPr/>
          <a:lstStyle/>
          <a:p>
            <a:fld id="{8917037F-13F4-43B6-99FF-D710FE0C4777}" type="slidenum">
              <a:rPr lang="en-GB" smtClean="0"/>
              <a:pPr/>
              <a:t>35</a:t>
            </a:fld>
            <a:endParaRPr lang="en-GB" dirty="0"/>
          </a:p>
        </p:txBody>
      </p:sp>
    </p:spTree>
    <p:extLst>
      <p:ext uri="{BB962C8B-B14F-4D97-AF65-F5344CB8AC3E}">
        <p14:creationId xmlns:p14="http://schemas.microsoft.com/office/powerpoint/2010/main" val="1297183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2FD236-7641-48E9-A8EB-3666CC2AB058}"/>
              </a:ext>
            </a:extLst>
          </p:cNvPr>
          <p:cNvSpPr txBox="1"/>
          <p:nvPr/>
        </p:nvSpPr>
        <p:spPr>
          <a:xfrm>
            <a:off x="624416" y="1166842"/>
            <a:ext cx="9454551" cy="397031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dirty="0"/>
              <a:t>Review of general purpose financial statements of certain enterprises and auditor’s report thereon with a view to determine, to the extent possible:</a:t>
            </a:r>
          </a:p>
          <a:p>
            <a:endParaRPr lang="en-US" dirty="0"/>
          </a:p>
          <a:p>
            <a:pPr marL="1200150" lvl="2" indent="-285750">
              <a:buFont typeface="Arial" panose="020B0604020202020204" pitchFamily="34" charset="0"/>
              <a:buChar char="•"/>
            </a:pPr>
            <a:r>
              <a:rPr lang="en-US" dirty="0"/>
              <a:t>Compliance with the generally accepted accounting principles in the preparation and presentation of financial statements;</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Compliance with the disclosure requirements prescribed by regulatory bodies, statutes and rules and regulations relevant to the enterprise; and</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Compliance with the reporting obligations of the auditor.</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Reviews taken up suo moto or by reference of NFRA or other regulatory bodies.</a:t>
            </a:r>
          </a:p>
          <a:p>
            <a:endParaRPr lang="en-IN" dirty="0"/>
          </a:p>
        </p:txBody>
      </p:sp>
      <p:sp>
        <p:nvSpPr>
          <p:cNvPr id="2" name="Slide Number Placeholder 1">
            <a:extLst>
              <a:ext uri="{FF2B5EF4-FFF2-40B4-BE49-F238E27FC236}">
                <a16:creationId xmlns:a16="http://schemas.microsoft.com/office/drawing/2014/main" id="{1CBEEE70-8F31-4DC5-A453-C2C8CC8BF3EE}"/>
              </a:ext>
            </a:extLst>
          </p:cNvPr>
          <p:cNvSpPr>
            <a:spLocks noGrp="1"/>
          </p:cNvSpPr>
          <p:nvPr>
            <p:ph type="sldNum" sz="quarter" idx="10"/>
          </p:nvPr>
        </p:nvSpPr>
        <p:spPr/>
        <p:txBody>
          <a:bodyPr/>
          <a:lstStyle/>
          <a:p>
            <a:fld id="{8917037F-13F4-43B6-99FF-D710FE0C4777}" type="slidenum">
              <a:rPr lang="en-GB" smtClean="0"/>
              <a:pPr/>
              <a:t>36</a:t>
            </a:fld>
            <a:endParaRPr lang="en-GB" dirty="0"/>
          </a:p>
        </p:txBody>
      </p:sp>
      <p:sp>
        <p:nvSpPr>
          <p:cNvPr id="5" name="Title 1">
            <a:extLst>
              <a:ext uri="{FF2B5EF4-FFF2-40B4-BE49-F238E27FC236}">
                <a16:creationId xmlns:a16="http://schemas.microsoft.com/office/drawing/2014/main" id="{2A131C7D-552C-49CF-AEB1-EC83A91BA3BA}"/>
              </a:ext>
            </a:extLst>
          </p:cNvPr>
          <p:cNvSpPr>
            <a:spLocks noGrp="1"/>
          </p:cNvSpPr>
          <p:nvPr>
            <p:ph type="title"/>
          </p:nvPr>
        </p:nvSpPr>
        <p:spPr>
          <a:xfrm>
            <a:off x="629328" y="479428"/>
            <a:ext cx="10938256" cy="1125005"/>
          </a:xfrm>
        </p:spPr>
        <p:txBody>
          <a:bodyPr>
            <a:normAutofit/>
          </a:bodyPr>
          <a:lstStyle/>
          <a:p>
            <a:r>
              <a:rPr lang="en-US" sz="3200" dirty="0">
                <a:solidFill>
                  <a:srgbClr val="7030A0"/>
                </a:solidFill>
              </a:rPr>
              <a:t>Review by financial reporting review board of ICAI</a:t>
            </a:r>
            <a:endParaRPr lang="en-IN" sz="3200" dirty="0">
              <a:solidFill>
                <a:srgbClr val="7030A0"/>
              </a:solidFill>
            </a:endParaRPr>
          </a:p>
        </p:txBody>
      </p:sp>
    </p:spTree>
    <p:extLst>
      <p:ext uri="{BB962C8B-B14F-4D97-AF65-F5344CB8AC3E}">
        <p14:creationId xmlns:p14="http://schemas.microsoft.com/office/powerpoint/2010/main" val="3733423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71A12-EF84-47B8-89C7-9B70486481D9}"/>
              </a:ext>
            </a:extLst>
          </p:cNvPr>
          <p:cNvSpPr txBox="1"/>
          <p:nvPr/>
        </p:nvSpPr>
        <p:spPr>
          <a:xfrm>
            <a:off x="362309" y="1372010"/>
            <a:ext cx="956252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Directed towards inspection/evaluation of audit quality and adherence to various statutory and other regulatory requirements.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Involves inspection and assessment of the work of auditors ( including audit of Private limited companies) while carrying out the audit function so that the Board is able to assess:</a:t>
            </a:r>
          </a:p>
          <a:p>
            <a:pPr lvl="2"/>
            <a:r>
              <a:rPr lang="en-US" dirty="0"/>
              <a:t>• the quality of audit and reporting by the auditors and</a:t>
            </a:r>
          </a:p>
          <a:p>
            <a:pPr lvl="2"/>
            <a:r>
              <a:rPr lang="en-US" dirty="0"/>
              <a:t>• the quality control framework adopted by the auditors/ audit firms in conducting audit.</a:t>
            </a:r>
          </a:p>
          <a:p>
            <a:endParaRPr lang="en-US" dirty="0"/>
          </a:p>
          <a:p>
            <a:r>
              <a:rPr lang="en-US" dirty="0"/>
              <a:t>However, these procedures for review of quality of audit services of audit firms would not extend to internal audit services provided by the members of the Institute.</a:t>
            </a:r>
          </a:p>
          <a:p>
            <a:endParaRPr lang="en-US" dirty="0"/>
          </a:p>
          <a:p>
            <a:r>
              <a:rPr lang="en-US" dirty="0"/>
              <a:t>Reviews are also done on reference of NFRA </a:t>
            </a:r>
          </a:p>
        </p:txBody>
      </p:sp>
      <p:sp>
        <p:nvSpPr>
          <p:cNvPr id="2" name="Slide Number Placeholder 1">
            <a:extLst>
              <a:ext uri="{FF2B5EF4-FFF2-40B4-BE49-F238E27FC236}">
                <a16:creationId xmlns:a16="http://schemas.microsoft.com/office/drawing/2014/main" id="{6C32B9CA-2625-421A-AF0E-552A79648AD4}"/>
              </a:ext>
            </a:extLst>
          </p:cNvPr>
          <p:cNvSpPr>
            <a:spLocks noGrp="1"/>
          </p:cNvSpPr>
          <p:nvPr>
            <p:ph type="sldNum" sz="quarter" idx="10"/>
          </p:nvPr>
        </p:nvSpPr>
        <p:spPr/>
        <p:txBody>
          <a:bodyPr/>
          <a:lstStyle/>
          <a:p>
            <a:fld id="{8917037F-13F4-43B6-99FF-D710FE0C4777}" type="slidenum">
              <a:rPr lang="en-GB" smtClean="0"/>
              <a:pPr/>
              <a:t>37</a:t>
            </a:fld>
            <a:endParaRPr lang="en-GB" dirty="0"/>
          </a:p>
        </p:txBody>
      </p:sp>
      <p:sp>
        <p:nvSpPr>
          <p:cNvPr id="4" name="Title 1">
            <a:extLst>
              <a:ext uri="{FF2B5EF4-FFF2-40B4-BE49-F238E27FC236}">
                <a16:creationId xmlns:a16="http://schemas.microsoft.com/office/drawing/2014/main" id="{34921B76-CAF5-4723-989B-F6989DB2CA20}"/>
              </a:ext>
            </a:extLst>
          </p:cNvPr>
          <p:cNvSpPr>
            <a:spLocks noGrp="1"/>
          </p:cNvSpPr>
          <p:nvPr>
            <p:ph type="title"/>
          </p:nvPr>
        </p:nvSpPr>
        <p:spPr>
          <a:xfrm>
            <a:off x="629328" y="479428"/>
            <a:ext cx="10938256" cy="1125005"/>
          </a:xfrm>
        </p:spPr>
        <p:txBody>
          <a:bodyPr>
            <a:normAutofit/>
          </a:bodyPr>
          <a:lstStyle/>
          <a:p>
            <a:r>
              <a:rPr lang="en-US" sz="3200" dirty="0">
                <a:solidFill>
                  <a:srgbClr val="7030A0"/>
                </a:solidFill>
              </a:rPr>
              <a:t>Review by quality review board of ICAI</a:t>
            </a:r>
            <a:endParaRPr lang="en-IN" sz="3200" dirty="0">
              <a:solidFill>
                <a:srgbClr val="7030A0"/>
              </a:solidFill>
            </a:endParaRPr>
          </a:p>
        </p:txBody>
      </p:sp>
    </p:spTree>
    <p:extLst>
      <p:ext uri="{BB962C8B-B14F-4D97-AF65-F5344CB8AC3E}">
        <p14:creationId xmlns:p14="http://schemas.microsoft.com/office/powerpoint/2010/main" val="187719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71A12-EF84-47B8-89C7-9B70486481D9}"/>
              </a:ext>
            </a:extLst>
          </p:cNvPr>
          <p:cNvSpPr txBox="1"/>
          <p:nvPr/>
        </p:nvSpPr>
        <p:spPr>
          <a:xfrm>
            <a:off x="624416" y="1307495"/>
            <a:ext cx="9243348" cy="5447645"/>
          </a:xfrm>
          <a:prstGeom prst="rect">
            <a:avLst/>
          </a:prstGeom>
          <a:noFill/>
        </p:spPr>
        <p:txBody>
          <a:bodyPr wrap="square" rtlCol="0">
            <a:spAutoFit/>
          </a:bodyPr>
          <a:lstStyle/>
          <a:p>
            <a:r>
              <a:rPr lang="en-US" dirty="0"/>
              <a:t>National Financial Reporting Authority (NFRA) is an </a:t>
            </a:r>
            <a:r>
              <a:rPr lang="en-US" b="1" dirty="0"/>
              <a:t>independent regulator </a:t>
            </a:r>
            <a:r>
              <a:rPr lang="en-US" dirty="0"/>
              <a:t>set up to oversee the auditing profession and the Indian Accounting Standards </a:t>
            </a:r>
            <a:r>
              <a:rPr lang="en-US" b="1" dirty="0"/>
              <a:t>under the Companies Act 2013.</a:t>
            </a:r>
          </a:p>
          <a:p>
            <a:r>
              <a:rPr lang="en-US" dirty="0"/>
              <a:t> </a:t>
            </a:r>
          </a:p>
          <a:p>
            <a:r>
              <a:rPr lang="en-US" dirty="0"/>
              <a:t>Evaluates compliance of the audit firm/auditor with auditing standards and other regulatory and professional requirements, and the sufficiency and effectiveness of the quality control system of the audit firm/auditor including </a:t>
            </a:r>
          </a:p>
          <a:p>
            <a:endParaRPr lang="en-US" dirty="0"/>
          </a:p>
          <a:p>
            <a:pPr marL="342900" indent="-342900">
              <a:buAutoNum type="alphaLcParenBoth"/>
            </a:pPr>
            <a:r>
              <a:rPr lang="en-US" dirty="0"/>
              <a:t>adequacy of governance framework and its functioning </a:t>
            </a:r>
          </a:p>
          <a:p>
            <a:r>
              <a:rPr lang="en-US" dirty="0"/>
              <a:t>(b) effectiveness of firm’s internal control over audit quality </a:t>
            </a:r>
          </a:p>
          <a:p>
            <a:r>
              <a:rPr lang="en-US" dirty="0"/>
              <a:t>(c) system of assessment and identification of audit risks and mitigating measures </a:t>
            </a:r>
          </a:p>
          <a:p>
            <a:endParaRPr lang="en-US" dirty="0"/>
          </a:p>
          <a:p>
            <a:r>
              <a:rPr lang="en-US" dirty="0"/>
              <a:t>Applicable to audits of only certain classes of corporate bodies as laid down in NFRA rules 2018.</a:t>
            </a:r>
          </a:p>
          <a:p>
            <a:endParaRPr lang="en-US" dirty="0"/>
          </a:p>
          <a:p>
            <a:r>
              <a:rPr lang="en-US" sz="1400" b="1" i="1" dirty="0">
                <a:solidFill>
                  <a:srgbClr val="202124"/>
                </a:solidFill>
                <a:effectLst/>
                <a:latin typeface="Arial" panose="020B0604020202020204" pitchFamily="34" charset="0"/>
                <a:ea typeface="Times New Roman" panose="02020603050405020304" pitchFamily="18" charset="0"/>
              </a:rPr>
              <a:t>Companies, whose stocks are listed on any of the stock exchange in India</a:t>
            </a:r>
            <a:r>
              <a:rPr lang="en-US" sz="1400" i="1" dirty="0">
                <a:solidFill>
                  <a:srgbClr val="202124"/>
                </a:solidFill>
                <a:effectLst/>
                <a:latin typeface="Arial" panose="020B0604020202020204" pitchFamily="34" charset="0"/>
                <a:ea typeface="Times New Roman" panose="02020603050405020304" pitchFamily="18" charset="0"/>
              </a:rPr>
              <a:t>. Unlisted Public Companies that are having paid capital not less than INR 500 crores or annual turnover of INR 1000 crores and above or total aggregate outstanding loans, debentures or deposits not less than INR 500 crores</a:t>
            </a:r>
            <a:endParaRPr lang="en-US" sz="1400" i="1" dirty="0">
              <a:effectLst/>
              <a:latin typeface="Arial" panose="020B0604020202020204" pitchFamily="34" charset="0"/>
              <a:ea typeface="Times New Roman" panose="02020603050405020304" pitchFamily="18" charset="0"/>
            </a:endParaRPr>
          </a:p>
          <a:p>
            <a:endParaRPr lang="en-US" b="1" dirty="0"/>
          </a:p>
          <a:p>
            <a:endParaRPr lang="en-IN" b="1" dirty="0"/>
          </a:p>
        </p:txBody>
      </p:sp>
      <p:sp>
        <p:nvSpPr>
          <p:cNvPr id="2" name="Slide Number Placeholder 1">
            <a:extLst>
              <a:ext uri="{FF2B5EF4-FFF2-40B4-BE49-F238E27FC236}">
                <a16:creationId xmlns:a16="http://schemas.microsoft.com/office/drawing/2014/main" id="{6C32B9CA-2625-421A-AF0E-552A79648AD4}"/>
              </a:ext>
            </a:extLst>
          </p:cNvPr>
          <p:cNvSpPr>
            <a:spLocks noGrp="1"/>
          </p:cNvSpPr>
          <p:nvPr>
            <p:ph type="sldNum" sz="quarter" idx="10"/>
          </p:nvPr>
        </p:nvSpPr>
        <p:spPr/>
        <p:txBody>
          <a:bodyPr/>
          <a:lstStyle/>
          <a:p>
            <a:fld id="{8917037F-13F4-43B6-99FF-D710FE0C4777}" type="slidenum">
              <a:rPr lang="en-GB" smtClean="0"/>
              <a:pPr/>
              <a:t>38</a:t>
            </a:fld>
            <a:endParaRPr lang="en-GB" dirty="0"/>
          </a:p>
        </p:txBody>
      </p:sp>
      <p:sp>
        <p:nvSpPr>
          <p:cNvPr id="4" name="Title 1">
            <a:extLst>
              <a:ext uri="{FF2B5EF4-FFF2-40B4-BE49-F238E27FC236}">
                <a16:creationId xmlns:a16="http://schemas.microsoft.com/office/drawing/2014/main" id="{34921B76-CAF5-4723-989B-F6989DB2CA20}"/>
              </a:ext>
            </a:extLst>
          </p:cNvPr>
          <p:cNvSpPr>
            <a:spLocks noGrp="1"/>
          </p:cNvSpPr>
          <p:nvPr>
            <p:ph type="title"/>
          </p:nvPr>
        </p:nvSpPr>
        <p:spPr>
          <a:xfrm>
            <a:off x="629328" y="479428"/>
            <a:ext cx="10938256" cy="1125005"/>
          </a:xfrm>
        </p:spPr>
        <p:txBody>
          <a:bodyPr>
            <a:normAutofit/>
          </a:bodyPr>
          <a:lstStyle/>
          <a:p>
            <a:r>
              <a:rPr lang="en-US" sz="3200" dirty="0">
                <a:solidFill>
                  <a:srgbClr val="7030A0"/>
                </a:solidFill>
              </a:rPr>
              <a:t>Audit quality inspection by NFRA</a:t>
            </a:r>
            <a:endParaRPr lang="en-IN" sz="3200" dirty="0">
              <a:solidFill>
                <a:srgbClr val="7030A0"/>
              </a:solidFill>
            </a:endParaRPr>
          </a:p>
        </p:txBody>
      </p:sp>
    </p:spTree>
    <p:extLst>
      <p:ext uri="{BB962C8B-B14F-4D97-AF65-F5344CB8AC3E}">
        <p14:creationId xmlns:p14="http://schemas.microsoft.com/office/powerpoint/2010/main" val="495775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ABBA14A-5C40-4A9B-98E7-A30D67235A85}"/>
              </a:ext>
            </a:extLst>
          </p:cNvPr>
          <p:cNvGraphicFramePr/>
          <p:nvPr>
            <p:extLst>
              <p:ext uri="{D42A27DB-BD31-4B8C-83A1-F6EECF244321}">
                <p14:modId xmlns:p14="http://schemas.microsoft.com/office/powerpoint/2010/main" val="2383298638"/>
              </p:ext>
            </p:extLst>
          </p:nvPr>
        </p:nvGraphicFramePr>
        <p:xfrm>
          <a:off x="537329" y="1604433"/>
          <a:ext cx="8641505" cy="4108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4807693D-16DA-42F4-BEB2-8998396C1B38}"/>
              </a:ext>
            </a:extLst>
          </p:cNvPr>
          <p:cNvSpPr>
            <a:spLocks noGrp="1"/>
          </p:cNvSpPr>
          <p:nvPr>
            <p:ph type="title"/>
          </p:nvPr>
        </p:nvSpPr>
        <p:spPr/>
        <p:txBody>
          <a:bodyPr>
            <a:normAutofit fontScale="90000"/>
          </a:bodyPr>
          <a:lstStyle/>
          <a:p>
            <a:r>
              <a:rPr lang="en-US" dirty="0">
                <a:solidFill>
                  <a:srgbClr val="7030A0"/>
                </a:solidFill>
              </a:rPr>
              <a:t>Observations of ICAI quality review board w.r.t </a:t>
            </a:r>
            <a:br>
              <a:rPr lang="en-US" dirty="0">
                <a:solidFill>
                  <a:srgbClr val="7030A0"/>
                </a:solidFill>
              </a:rPr>
            </a:br>
            <a:r>
              <a:rPr lang="en-US" dirty="0">
                <a:solidFill>
                  <a:srgbClr val="7030A0"/>
                </a:solidFill>
              </a:rPr>
              <a:t>SQC 1</a:t>
            </a:r>
            <a:br>
              <a:rPr lang="en-IN" dirty="0"/>
            </a:br>
            <a:endParaRPr lang="en-IN" dirty="0"/>
          </a:p>
        </p:txBody>
      </p:sp>
      <p:graphicFrame>
        <p:nvGraphicFramePr>
          <p:cNvPr id="2" name="Object 1">
            <a:extLst>
              <a:ext uri="{FF2B5EF4-FFF2-40B4-BE49-F238E27FC236}">
                <a16:creationId xmlns:a16="http://schemas.microsoft.com/office/drawing/2014/main" id="{6EA9CDD9-94F1-4335-B23B-18D540E12E01}"/>
              </a:ext>
            </a:extLst>
          </p:cNvPr>
          <p:cNvGraphicFramePr>
            <a:graphicFrameLocks noChangeAspect="1"/>
          </p:cNvGraphicFramePr>
          <p:nvPr>
            <p:extLst>
              <p:ext uri="{D42A27DB-BD31-4B8C-83A1-F6EECF244321}">
                <p14:modId xmlns:p14="http://schemas.microsoft.com/office/powerpoint/2010/main" val="4020860269"/>
              </p:ext>
            </p:extLst>
          </p:nvPr>
        </p:nvGraphicFramePr>
        <p:xfrm>
          <a:off x="1040202" y="5940556"/>
          <a:ext cx="2447925" cy="931862"/>
        </p:xfrm>
        <a:graphic>
          <a:graphicData uri="http://schemas.openxmlformats.org/presentationml/2006/ole">
            <mc:AlternateContent xmlns:mc="http://schemas.openxmlformats.org/markup-compatibility/2006">
              <mc:Choice xmlns:v="urn:schemas-microsoft-com:vml" Requires="v">
                <p:oleObj spid="_x0000_s1055" name="Packager Shell Object" showAsIcon="1" r:id="rId8" imgW="1201680" imgH="456480" progId="Package">
                  <p:embed/>
                </p:oleObj>
              </mc:Choice>
              <mc:Fallback>
                <p:oleObj name="Packager Shell Object" showAsIcon="1" r:id="rId8" imgW="1201680" imgH="456480" progId="Package">
                  <p:embed/>
                  <p:pic>
                    <p:nvPicPr>
                      <p:cNvPr id="2" name="Object 1">
                        <a:extLst>
                          <a:ext uri="{FF2B5EF4-FFF2-40B4-BE49-F238E27FC236}">
                            <a16:creationId xmlns:a16="http://schemas.microsoft.com/office/drawing/2014/main" id="{6EA9CDD9-94F1-4335-B23B-18D540E12E01}"/>
                          </a:ext>
                        </a:extLst>
                      </p:cNvPr>
                      <p:cNvPicPr/>
                      <p:nvPr/>
                    </p:nvPicPr>
                    <p:blipFill>
                      <a:blip r:embed="rId9"/>
                      <a:stretch>
                        <a:fillRect/>
                      </a:stretch>
                    </p:blipFill>
                    <p:spPr>
                      <a:xfrm>
                        <a:off x="1040202" y="5940556"/>
                        <a:ext cx="2447925" cy="931862"/>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E7F82EA-1B7A-423C-9EAF-5EF71EBC985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900" b="0" i="0" u="none" strike="noStrike" kern="1200" cap="none" spc="0" normalizeH="0" baseline="0" noProof="0" smtClean="0">
                <a:ln>
                  <a:noFill/>
                </a:ln>
                <a:solidFill>
                  <a:srgbClr val="AD84C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900" b="0" i="0" u="none" strike="noStrike" kern="1200" cap="none" spc="0" normalizeH="0" baseline="0" noProof="0" dirty="0">
              <a:ln>
                <a:noFill/>
              </a:ln>
              <a:solidFill>
                <a:srgbClr val="AD84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360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01148A-6917-4166-A337-45A9F84F363E}"/>
              </a:ext>
            </a:extLst>
          </p:cNvPr>
          <p:cNvSpPr>
            <a:spLocks noGrp="1"/>
          </p:cNvSpPr>
          <p:nvPr>
            <p:ph type="title"/>
          </p:nvPr>
        </p:nvSpPr>
        <p:spPr>
          <a:xfrm>
            <a:off x="648459" y="446764"/>
            <a:ext cx="10938256" cy="1125005"/>
          </a:xfrm>
        </p:spPr>
        <p:txBody>
          <a:bodyPr>
            <a:normAutofit/>
          </a:bodyPr>
          <a:lstStyle/>
          <a:p>
            <a:r>
              <a:rPr lang="en-GB" sz="3200" dirty="0">
                <a:solidFill>
                  <a:srgbClr val="7030A0"/>
                </a:solidFill>
              </a:rPr>
              <a:t>Standards on Quality Control (SQC1)</a:t>
            </a:r>
            <a:endParaRPr lang="en-US" sz="3200" dirty="0">
              <a:solidFill>
                <a:srgbClr val="7030A0"/>
              </a:solidFill>
            </a:endParaRPr>
          </a:p>
        </p:txBody>
      </p:sp>
      <p:grpSp>
        <p:nvGrpSpPr>
          <p:cNvPr id="5" name="Group 4">
            <a:extLst>
              <a:ext uri="{FF2B5EF4-FFF2-40B4-BE49-F238E27FC236}">
                <a16:creationId xmlns:a16="http://schemas.microsoft.com/office/drawing/2014/main" id="{28C1D111-E36B-4738-A0DE-0848FD4188C1}"/>
              </a:ext>
            </a:extLst>
          </p:cNvPr>
          <p:cNvGrpSpPr/>
          <p:nvPr/>
        </p:nvGrpSpPr>
        <p:grpSpPr>
          <a:xfrm>
            <a:off x="624415" y="1960887"/>
            <a:ext cx="2839213" cy="4300215"/>
            <a:chOff x="471996" y="1476422"/>
            <a:chExt cx="2000235" cy="2897488"/>
          </a:xfrm>
        </p:grpSpPr>
        <p:sp>
          <p:nvSpPr>
            <p:cNvPr id="4" name="Rectangle: Rounded Corners 3">
              <a:extLst>
                <a:ext uri="{FF2B5EF4-FFF2-40B4-BE49-F238E27FC236}">
                  <a16:creationId xmlns:a16="http://schemas.microsoft.com/office/drawing/2014/main" id="{2CF6A084-5F93-45B2-B61C-2F01011A9F12}"/>
                </a:ext>
              </a:extLst>
            </p:cNvPr>
            <p:cNvSpPr/>
            <p:nvPr/>
          </p:nvSpPr>
          <p:spPr>
            <a:xfrm>
              <a:off x="471996" y="1579715"/>
              <a:ext cx="1983296" cy="2794195"/>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L="230394" marR="0" lvl="0" indent="-230394"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Applicable to all firms that perform audits and reviews of historical financial information and other assurance and related services engagements</a:t>
              </a:r>
            </a:p>
            <a:p>
              <a:pPr marL="230394" indent="-230394">
                <a:spcAft>
                  <a:spcPts val="800"/>
                </a:spcAft>
                <a:buFont typeface="Arial" panose="020B0604020202020204" pitchFamily="34" charset="0"/>
                <a:buChar cha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System of quality </a:t>
              </a:r>
              <a:r>
                <a:rPr lang="en-US" sz="1870" dirty="0">
                  <a:solidFill>
                    <a:prstClr val="black"/>
                  </a:solidFill>
                  <a:latin typeface="Trebuchet MS" panose="020B0603020202020204"/>
                </a:rPr>
                <a:t>c</a:t>
              </a: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ontrol and role of engagement </a:t>
              </a:r>
              <a:r>
                <a:rPr lang="en-US" sz="1870" dirty="0">
                  <a:solidFill>
                    <a:prstClr val="black"/>
                  </a:solidFill>
                  <a:latin typeface="Trebuchet MS" panose="020B0603020202020204"/>
                </a:rPr>
                <a:t>t</a:t>
              </a: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eams</a:t>
              </a:r>
            </a:p>
            <a:p>
              <a:pPr marL="230394" marR="0" lvl="0" indent="-230394"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Rectangle: Rounded Corners 2">
              <a:extLst>
                <a:ext uri="{FF2B5EF4-FFF2-40B4-BE49-F238E27FC236}">
                  <a16:creationId xmlns:a16="http://schemas.microsoft.com/office/drawing/2014/main" id="{19902D37-B051-403E-909C-10AFBBE44737}"/>
                </a:ext>
              </a:extLst>
            </p:cNvPr>
            <p:cNvSpPr/>
            <p:nvPr/>
          </p:nvSpPr>
          <p:spPr>
            <a:xfrm>
              <a:off x="488935" y="1476422"/>
              <a:ext cx="1983296" cy="431800"/>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white"/>
                  </a:solidFill>
                  <a:effectLst/>
                  <a:uLnTx/>
                  <a:uFillTx/>
                  <a:latin typeface="Trebuchet MS" panose="020B0603020202020204"/>
                  <a:ea typeface="+mn-ea"/>
                  <a:cs typeface="+mn-cs"/>
                </a:rPr>
                <a:t>Scope of SQC 1</a:t>
              </a:r>
            </a:p>
          </p:txBody>
        </p:sp>
      </p:grpSp>
      <p:grpSp>
        <p:nvGrpSpPr>
          <p:cNvPr id="6" name="Group 5">
            <a:extLst>
              <a:ext uri="{FF2B5EF4-FFF2-40B4-BE49-F238E27FC236}">
                <a16:creationId xmlns:a16="http://schemas.microsoft.com/office/drawing/2014/main" id="{61A7F913-34EC-468F-BC19-ED2382B71610}"/>
              </a:ext>
            </a:extLst>
          </p:cNvPr>
          <p:cNvGrpSpPr/>
          <p:nvPr/>
        </p:nvGrpSpPr>
        <p:grpSpPr>
          <a:xfrm>
            <a:off x="3567643" y="1955211"/>
            <a:ext cx="7976928" cy="4305890"/>
            <a:chOff x="2683894" y="1466408"/>
            <a:chExt cx="2001329" cy="3229417"/>
          </a:xfrm>
        </p:grpSpPr>
        <p:sp>
          <p:nvSpPr>
            <p:cNvPr id="40" name="Rectangle: Rounded Corners 39">
              <a:extLst>
                <a:ext uri="{FF2B5EF4-FFF2-40B4-BE49-F238E27FC236}">
                  <a16:creationId xmlns:a16="http://schemas.microsoft.com/office/drawing/2014/main" id="{AA335EA5-DCE1-4D3D-B543-432C68DD81B3}"/>
                </a:ext>
              </a:extLst>
            </p:cNvPr>
            <p:cNvSpPr/>
            <p:nvPr/>
          </p:nvSpPr>
          <p:spPr>
            <a:xfrm>
              <a:off x="2683894" y="1706724"/>
              <a:ext cx="2001329" cy="2989101"/>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R="0" lvl="0" algn="l" defTabSz="457200" rtl="0" eaLnBrk="1" fontAlgn="auto" latinLnBrk="0" hangingPunct="1">
                <a:lnSpc>
                  <a:spcPct val="100000"/>
                </a:lnSpc>
                <a:spcBef>
                  <a:spcPts val="0"/>
                </a:spcBef>
                <a:spcAft>
                  <a:spcPts val="800"/>
                </a:spcAft>
                <a:buClrTx/>
                <a:buSzTx/>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Establish a system of quality control within the firm that provide reasonable assurance that</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(a) The firm and its personnel comply with professional standards and regulatory and legal requirements; and </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(b) The reports by the firm or engagement partners are appropriate in the circumstances.</a:t>
              </a:r>
            </a:p>
            <a:p>
              <a:pPr marL="0" marR="0" lvl="0" indent="0" algn="l" defTabSz="457200" rtl="0" eaLnBrk="1" fontAlgn="auto" latinLnBrk="0" hangingPunct="1">
                <a:lnSpc>
                  <a:spcPct val="100000"/>
                </a:lnSpc>
                <a:spcBef>
                  <a:spcPts val="0"/>
                </a:spcBef>
                <a:spcAft>
                  <a:spcPts val="800"/>
                </a:spcAft>
                <a:buClrTx/>
                <a:buSzTx/>
                <a:buFontTx/>
                <a:buNone/>
                <a:tabLst/>
                <a:defRPr/>
              </a:pPr>
              <a:endParaRPr lang="en-US" sz="1870" dirty="0">
                <a:solidFill>
                  <a:prstClr val="black"/>
                </a:solidFill>
                <a:latin typeface="Trebuchet MS" panose="020B0603020202020204"/>
              </a:endParaRPr>
            </a:p>
            <a:p>
              <a:pPr marL="0" marR="0" lvl="0" indent="0" algn="l" defTabSz="457200" rtl="0" eaLnBrk="1" fontAlgn="auto" latinLnBrk="0" hangingPunct="1">
                <a:lnSpc>
                  <a:spcPct val="100000"/>
                </a:lnSpc>
                <a:spcBef>
                  <a:spcPts val="0"/>
                </a:spcBef>
                <a:spcAft>
                  <a:spcPts val="800"/>
                </a:spcAft>
                <a:buClrTx/>
                <a:buSzTx/>
                <a:buFontTx/>
                <a:buNone/>
                <a:tabLst/>
                <a:defRPr/>
              </a:pPr>
              <a:r>
                <a:rPr lang="en-US" sz="1870" i="1" dirty="0">
                  <a:solidFill>
                    <a:prstClr val="black"/>
                  </a:solidFill>
                  <a:latin typeface="Trebuchet MS" panose="020B0603020202020204"/>
                </a:rPr>
                <a:t>Firms can  also engage suitably qualified &amp; experienced external person  to act as engagement quality control reviewer</a:t>
              </a:r>
              <a:endParaRPr kumimoji="0" lang="en-US" sz="187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1" name="Rectangle: Rounded Corners 40">
              <a:extLst>
                <a:ext uri="{FF2B5EF4-FFF2-40B4-BE49-F238E27FC236}">
                  <a16:creationId xmlns:a16="http://schemas.microsoft.com/office/drawing/2014/main" id="{BDBB422C-5BB1-4266-B359-5A1F00D31768}"/>
                </a:ext>
              </a:extLst>
            </p:cNvPr>
            <p:cNvSpPr/>
            <p:nvPr/>
          </p:nvSpPr>
          <p:spPr>
            <a:xfrm>
              <a:off x="2683894" y="1466408"/>
              <a:ext cx="1971037" cy="480631"/>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white"/>
                  </a:solidFill>
                  <a:effectLst/>
                  <a:uLnTx/>
                  <a:uFillTx/>
                  <a:latin typeface="Trebuchet MS" panose="020B0603020202020204"/>
                  <a:ea typeface="+mn-ea"/>
                  <a:cs typeface="+mn-cs"/>
                </a:rPr>
                <a:t>Objective</a:t>
              </a:r>
            </a:p>
          </p:txBody>
        </p:sp>
      </p:grpSp>
      <p:sp>
        <p:nvSpPr>
          <p:cNvPr id="2" name="Slide Number Placeholder 1">
            <a:extLst>
              <a:ext uri="{FF2B5EF4-FFF2-40B4-BE49-F238E27FC236}">
                <a16:creationId xmlns:a16="http://schemas.microsoft.com/office/drawing/2014/main" id="{D42DCF05-A6A7-496E-981C-856786987A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900" b="0" i="0" u="none" strike="noStrike" kern="1200" cap="none" spc="0" normalizeH="0" baseline="0" noProof="0" smtClean="0">
                <a:ln>
                  <a:noFill/>
                </a:ln>
                <a:solidFill>
                  <a:srgbClr val="AD84C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srgbClr val="AD84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971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B8534F-B209-4CDD-ABDC-8ED9DF081886}"/>
              </a:ext>
            </a:extLst>
          </p:cNvPr>
          <p:cNvSpPr>
            <a:spLocks noGrp="1"/>
          </p:cNvSpPr>
          <p:nvPr>
            <p:ph type="body" sz="quarter" idx="13"/>
          </p:nvPr>
        </p:nvSpPr>
        <p:spPr>
          <a:xfrm>
            <a:off x="625827" y="1122872"/>
            <a:ext cx="10194573" cy="5664187"/>
          </a:xfrm>
        </p:spPr>
        <p:txBody>
          <a:bodyPr/>
          <a:lstStyle/>
          <a:p>
            <a:r>
              <a:rPr lang="en-US" sz="4800" b="1" dirty="0">
                <a:solidFill>
                  <a:srgbClr val="7030A0"/>
                </a:solidFill>
              </a:rPr>
              <a:t>Audit documentation</a:t>
            </a:r>
          </a:p>
          <a:p>
            <a:endParaRPr lang="en-US" dirty="0">
              <a:solidFill>
                <a:srgbClr val="7030A0"/>
              </a:solidFill>
            </a:endParaRPr>
          </a:p>
          <a:p>
            <a:r>
              <a:rPr lang="en-US" sz="2000" dirty="0">
                <a:solidFill>
                  <a:srgbClr val="7030A0"/>
                </a:solidFill>
              </a:rPr>
              <a:t>“</a:t>
            </a:r>
            <a:r>
              <a:rPr lang="en-US" sz="2000" i="1" dirty="0">
                <a:solidFill>
                  <a:srgbClr val="7030A0"/>
                </a:solidFill>
              </a:rPr>
              <a:t>work not documented is not done”</a:t>
            </a:r>
            <a:endParaRPr lang="en-US" sz="2000" b="1" i="1" dirty="0">
              <a:solidFill>
                <a:srgbClr val="7030A0"/>
              </a:solidFill>
            </a:endParaRPr>
          </a:p>
          <a:p>
            <a:endParaRPr lang="en-IN" dirty="0"/>
          </a:p>
        </p:txBody>
      </p:sp>
      <p:sp>
        <p:nvSpPr>
          <p:cNvPr id="2" name="Slide Number Placeholder 1">
            <a:extLst>
              <a:ext uri="{FF2B5EF4-FFF2-40B4-BE49-F238E27FC236}">
                <a16:creationId xmlns:a16="http://schemas.microsoft.com/office/drawing/2014/main" id="{D48CEC17-2E4F-4930-B6FB-91AB425AEACD}"/>
              </a:ext>
            </a:extLst>
          </p:cNvPr>
          <p:cNvSpPr>
            <a:spLocks noGrp="1"/>
          </p:cNvSpPr>
          <p:nvPr>
            <p:ph type="sldNum" sz="quarter" idx="4"/>
          </p:nvPr>
        </p:nvSpPr>
        <p:spPr/>
        <p:txBody>
          <a:bodyPr/>
          <a:lstStyle/>
          <a:p>
            <a:fld id="{8917037F-13F4-43B6-99FF-D710FE0C4777}" type="slidenum">
              <a:rPr lang="en-GB" smtClean="0"/>
              <a:pPr/>
              <a:t>40</a:t>
            </a:fld>
            <a:endParaRPr lang="en-GB" dirty="0"/>
          </a:p>
        </p:txBody>
      </p:sp>
    </p:spTree>
    <p:extLst>
      <p:ext uri="{BB962C8B-B14F-4D97-AF65-F5344CB8AC3E}">
        <p14:creationId xmlns:p14="http://schemas.microsoft.com/office/powerpoint/2010/main" val="306696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24957FA-C8D4-440A-ADD7-A9AFFF93CF3D}"/>
              </a:ext>
            </a:extLst>
          </p:cNvPr>
          <p:cNvGrpSpPr/>
          <p:nvPr/>
        </p:nvGrpSpPr>
        <p:grpSpPr>
          <a:xfrm>
            <a:off x="2336600" y="3037580"/>
            <a:ext cx="7518800" cy="1401752"/>
            <a:chOff x="1871663" y="2278185"/>
            <a:chExt cx="5639100" cy="1051314"/>
          </a:xfrm>
          <a:solidFill>
            <a:srgbClr val="725799"/>
          </a:solidFill>
        </p:grpSpPr>
        <p:sp>
          <p:nvSpPr>
            <p:cNvPr id="35" name="TextBox 34"/>
            <p:cNvSpPr txBox="1"/>
            <p:nvPr/>
          </p:nvSpPr>
          <p:spPr>
            <a:xfrm>
              <a:off x="3791213" y="2278186"/>
              <a:ext cx="1800000" cy="1051313"/>
            </a:xfrm>
            <a:prstGeom prst="roundRect">
              <a:avLst/>
            </a:prstGeom>
            <a:grpFill/>
            <a:ln w="6350" cap="flat" cmpd="sng" algn="ctr">
              <a:noFill/>
              <a:prstDash val="solid"/>
            </a:ln>
            <a:effectLst/>
          </p:spPr>
          <p:txBody>
            <a:bodyPr wrap="square" lIns="96000" tIns="96000" rIns="96000" bIns="96000" rtlCol="0" anchor="ctr">
              <a:noAutofit/>
            </a:bodyPr>
            <a:lstStyle/>
            <a:p>
              <a:pPr algn="ctr" defTabSz="296719">
                <a:defRPr/>
              </a:pPr>
              <a:r>
                <a:rPr lang="en-US" sz="1867" b="1" kern="0" dirty="0">
                  <a:solidFill>
                    <a:schemeClr val="bg1"/>
                  </a:solidFill>
                  <a:latin typeface="+mj-lt"/>
                  <a:cs typeface="Arial" panose="020B0604020202020204" pitchFamily="34" charset="0"/>
                </a:rPr>
                <a:t>Audit evidence </a:t>
              </a:r>
              <a:br>
                <a:rPr lang="en-US" sz="1867" b="1" kern="0" dirty="0">
                  <a:solidFill>
                    <a:schemeClr val="bg1"/>
                  </a:solidFill>
                  <a:latin typeface="+mj-lt"/>
                  <a:cs typeface="Arial" panose="020B0604020202020204" pitchFamily="34" charset="0"/>
                </a:rPr>
              </a:br>
              <a:r>
                <a:rPr lang="en-US" sz="1867" b="1" kern="0" dirty="0">
                  <a:solidFill>
                    <a:schemeClr val="bg1"/>
                  </a:solidFill>
                  <a:latin typeface="+mj-lt"/>
                  <a:cs typeface="Arial" panose="020B0604020202020204" pitchFamily="34" charset="0"/>
                </a:rPr>
                <a:t>obtained</a:t>
              </a:r>
            </a:p>
          </p:txBody>
        </p:sp>
        <p:sp>
          <p:nvSpPr>
            <p:cNvPr id="40" name="TextBox 39"/>
            <p:cNvSpPr txBox="1"/>
            <p:nvPr/>
          </p:nvSpPr>
          <p:spPr>
            <a:xfrm>
              <a:off x="1871663" y="2278186"/>
              <a:ext cx="1800000" cy="1051313"/>
            </a:xfrm>
            <a:prstGeom prst="roundRect">
              <a:avLst/>
            </a:prstGeom>
            <a:grpFill/>
            <a:ln w="6350" cap="flat" cmpd="sng" algn="ctr">
              <a:noFill/>
              <a:prstDash val="solid"/>
            </a:ln>
            <a:effectLst/>
          </p:spPr>
          <p:txBody>
            <a:bodyPr wrap="square" lIns="96000" tIns="96000" rIns="96000" bIns="96000" rtlCol="0" anchor="ctr">
              <a:noAutofit/>
            </a:bodyPr>
            <a:lstStyle/>
            <a:p>
              <a:pPr algn="ctr" defTabSz="296719">
                <a:defRPr/>
              </a:pPr>
              <a:r>
                <a:rPr lang="en-US" sz="1867" b="1" kern="0" dirty="0">
                  <a:solidFill>
                    <a:schemeClr val="bg1"/>
                  </a:solidFill>
                  <a:latin typeface="+mj-lt"/>
                  <a:cs typeface="Arial" panose="020B0604020202020204" pitchFamily="34" charset="0"/>
                </a:rPr>
                <a:t>Audit procedures performed</a:t>
              </a:r>
            </a:p>
          </p:txBody>
        </p:sp>
        <p:sp>
          <p:nvSpPr>
            <p:cNvPr id="22" name="TextBox 21"/>
            <p:cNvSpPr txBox="1"/>
            <p:nvPr/>
          </p:nvSpPr>
          <p:spPr>
            <a:xfrm>
              <a:off x="5710763" y="2278185"/>
              <a:ext cx="1800000" cy="1051313"/>
            </a:xfrm>
            <a:prstGeom prst="roundRect">
              <a:avLst/>
            </a:prstGeom>
            <a:grpFill/>
            <a:ln w="6350" cap="flat" cmpd="sng" algn="ctr">
              <a:noFill/>
              <a:prstDash val="solid"/>
            </a:ln>
            <a:effectLst/>
          </p:spPr>
          <p:txBody>
            <a:bodyPr wrap="square" lIns="96000" tIns="96000" rIns="96000" bIns="96000" rtlCol="0" anchor="ctr">
              <a:noAutofit/>
            </a:bodyPr>
            <a:lstStyle/>
            <a:p>
              <a:pPr algn="ctr" defTabSz="296719">
                <a:defRPr/>
              </a:pPr>
              <a:r>
                <a:rPr lang="en-US" sz="1867" b="1" kern="0" dirty="0">
                  <a:solidFill>
                    <a:schemeClr val="bg1"/>
                  </a:solidFill>
                  <a:latin typeface="+mj-lt"/>
                  <a:cs typeface="Arial" panose="020B0604020202020204" pitchFamily="34" charset="0"/>
                </a:rPr>
                <a:t>Conclusions reached by the auditor</a:t>
              </a:r>
            </a:p>
          </p:txBody>
        </p:sp>
      </p:grpSp>
      <p:sp>
        <p:nvSpPr>
          <p:cNvPr id="30" name="Title 1">
            <a:extLst>
              <a:ext uri="{FF2B5EF4-FFF2-40B4-BE49-F238E27FC236}">
                <a16:creationId xmlns:a16="http://schemas.microsoft.com/office/drawing/2014/main" id="{FAECE02B-46CA-4E09-9E39-2F57ECA8B99A}"/>
              </a:ext>
            </a:extLst>
          </p:cNvPr>
          <p:cNvSpPr>
            <a:spLocks noGrp="1"/>
          </p:cNvSpPr>
          <p:nvPr>
            <p:ph type="title"/>
          </p:nvPr>
        </p:nvSpPr>
        <p:spPr/>
        <p:txBody>
          <a:bodyPr/>
          <a:lstStyle/>
          <a:p>
            <a:r>
              <a:rPr lang="en-US" dirty="0">
                <a:solidFill>
                  <a:srgbClr val="7030A0"/>
                </a:solidFill>
              </a:rPr>
              <a:t>What is audit documentation?</a:t>
            </a:r>
          </a:p>
        </p:txBody>
      </p:sp>
      <p:sp>
        <p:nvSpPr>
          <p:cNvPr id="12" name="Rectangle: Rounded Corners 11">
            <a:extLst>
              <a:ext uri="{FF2B5EF4-FFF2-40B4-BE49-F238E27FC236}">
                <a16:creationId xmlns:a16="http://schemas.microsoft.com/office/drawing/2014/main" id="{C361D13B-1BCC-47C4-90C6-320CBDD230F5}"/>
              </a:ext>
            </a:extLst>
          </p:cNvPr>
          <p:cNvSpPr/>
          <p:nvPr/>
        </p:nvSpPr>
        <p:spPr>
          <a:xfrm>
            <a:off x="4067175" y="1604433"/>
            <a:ext cx="4057651" cy="763600"/>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t>Audit documentation</a:t>
            </a:r>
            <a:br>
              <a:rPr lang="en-US" sz="1867" b="1" dirty="0"/>
            </a:br>
            <a:r>
              <a:rPr lang="en-US" sz="1867" b="1" dirty="0"/>
              <a:t>is the record of </a:t>
            </a:r>
          </a:p>
        </p:txBody>
      </p:sp>
      <p:cxnSp>
        <p:nvCxnSpPr>
          <p:cNvPr id="15" name="Connector: Elbow 14">
            <a:extLst>
              <a:ext uri="{FF2B5EF4-FFF2-40B4-BE49-F238E27FC236}">
                <a16:creationId xmlns:a16="http://schemas.microsoft.com/office/drawing/2014/main" id="{21B271BB-8A64-4D9D-A59A-7B2AE804F9A6}"/>
              </a:ext>
            </a:extLst>
          </p:cNvPr>
          <p:cNvCxnSpPr>
            <a:stCxn id="12" idx="2"/>
            <a:endCxn id="40" idx="0"/>
          </p:cNvCxnSpPr>
          <p:nvPr/>
        </p:nvCxnSpPr>
        <p:spPr>
          <a:xfrm rot="5400000">
            <a:off x="4481527" y="1423107"/>
            <a:ext cx="669548" cy="2559400"/>
          </a:xfrm>
          <a:prstGeom prst="bentConnector3">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50B44556-2C57-4AE2-9ECA-F47B53530DEC}"/>
              </a:ext>
            </a:extLst>
          </p:cNvPr>
          <p:cNvCxnSpPr>
            <a:cxnSpLocks/>
            <a:stCxn id="12" idx="2"/>
            <a:endCxn id="35" idx="0"/>
          </p:cNvCxnSpPr>
          <p:nvPr/>
        </p:nvCxnSpPr>
        <p:spPr>
          <a:xfrm rot="5400000">
            <a:off x="5761227" y="2702807"/>
            <a:ext cx="669548" cy="16933"/>
          </a:xfrm>
          <a:prstGeom prst="bentConnector3">
            <a:avLst>
              <a:gd name="adj1" fmla="val 50000"/>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7E4DCE62-29E6-468D-A09E-A9626A13D911}"/>
              </a:ext>
            </a:extLst>
          </p:cNvPr>
          <p:cNvCxnSpPr>
            <a:cxnSpLocks/>
            <a:stCxn id="12" idx="2"/>
            <a:endCxn id="22" idx="0"/>
          </p:cNvCxnSpPr>
          <p:nvPr/>
        </p:nvCxnSpPr>
        <p:spPr>
          <a:xfrm rot="16200000" flipH="1">
            <a:off x="7040927" y="1423107"/>
            <a:ext cx="669547" cy="2559400"/>
          </a:xfrm>
          <a:prstGeom prst="bentConnector3">
            <a:avLst>
              <a:gd name="adj1" fmla="val 50000"/>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1C560C9C-A815-4DEF-A567-172AF9920756}"/>
              </a:ext>
            </a:extLst>
          </p:cNvPr>
          <p:cNvSpPr>
            <a:spLocks noGrp="1"/>
          </p:cNvSpPr>
          <p:nvPr>
            <p:ph type="sldNum" sz="quarter" idx="10"/>
          </p:nvPr>
        </p:nvSpPr>
        <p:spPr/>
        <p:txBody>
          <a:bodyPr/>
          <a:lstStyle/>
          <a:p>
            <a:fld id="{8917037F-13F4-43B6-99FF-D710FE0C4777}" type="slidenum">
              <a:rPr lang="en-GB" smtClean="0"/>
              <a:pPr/>
              <a:t>41</a:t>
            </a:fld>
            <a:endParaRPr lang="en-GB" dirty="0"/>
          </a:p>
        </p:txBody>
      </p:sp>
    </p:spTree>
    <p:extLst>
      <p:ext uri="{BB962C8B-B14F-4D97-AF65-F5344CB8AC3E}">
        <p14:creationId xmlns:p14="http://schemas.microsoft.com/office/powerpoint/2010/main" val="4040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01148A-6917-4166-A337-45A9F84F363E}"/>
              </a:ext>
            </a:extLst>
          </p:cNvPr>
          <p:cNvSpPr>
            <a:spLocks noGrp="1"/>
          </p:cNvSpPr>
          <p:nvPr>
            <p:ph type="title"/>
          </p:nvPr>
        </p:nvSpPr>
        <p:spPr>
          <a:xfrm>
            <a:off x="629328" y="479428"/>
            <a:ext cx="10938256" cy="1125005"/>
          </a:xfrm>
        </p:spPr>
        <p:txBody>
          <a:bodyPr/>
          <a:lstStyle/>
          <a:p>
            <a:r>
              <a:rPr lang="en-GB" dirty="0">
                <a:solidFill>
                  <a:srgbClr val="7030A0"/>
                </a:solidFill>
              </a:rPr>
              <a:t>What does the standard say? (SA 230)</a:t>
            </a:r>
            <a:endParaRPr lang="en-US" dirty="0">
              <a:solidFill>
                <a:srgbClr val="7030A0"/>
              </a:solidFill>
            </a:endParaRPr>
          </a:p>
        </p:txBody>
      </p:sp>
      <p:grpSp>
        <p:nvGrpSpPr>
          <p:cNvPr id="5" name="Group 4">
            <a:extLst>
              <a:ext uri="{FF2B5EF4-FFF2-40B4-BE49-F238E27FC236}">
                <a16:creationId xmlns:a16="http://schemas.microsoft.com/office/drawing/2014/main" id="{28C1D111-E36B-4738-A0DE-0848FD4188C1}"/>
              </a:ext>
            </a:extLst>
          </p:cNvPr>
          <p:cNvGrpSpPr/>
          <p:nvPr/>
        </p:nvGrpSpPr>
        <p:grpSpPr>
          <a:xfrm>
            <a:off x="629328" y="2036450"/>
            <a:ext cx="2644395" cy="3626087"/>
            <a:chOff x="471996" y="1527337"/>
            <a:chExt cx="1983296" cy="2719565"/>
          </a:xfrm>
        </p:grpSpPr>
        <p:sp>
          <p:nvSpPr>
            <p:cNvPr id="4" name="Rectangle: Rounded Corners 3">
              <a:extLst>
                <a:ext uri="{FF2B5EF4-FFF2-40B4-BE49-F238E27FC236}">
                  <a16:creationId xmlns:a16="http://schemas.microsoft.com/office/drawing/2014/main" id="{2CF6A084-5F93-45B2-B61C-2F01011A9F12}"/>
                </a:ext>
              </a:extLst>
            </p:cNvPr>
            <p:cNvSpPr/>
            <p:nvPr/>
          </p:nvSpPr>
          <p:spPr>
            <a:xfrm>
              <a:off x="471996" y="1706724"/>
              <a:ext cx="1983296" cy="2540178"/>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L="230394" indent="-230394">
                <a:spcAft>
                  <a:spcPts val="800"/>
                </a:spcAft>
                <a:buFont typeface="Arial" panose="020B0604020202020204" pitchFamily="34" charset="0"/>
                <a:buChar char="•"/>
              </a:pPr>
              <a:r>
                <a:rPr lang="en-US" sz="1867" dirty="0">
                  <a:solidFill>
                    <a:schemeClr val="tx1"/>
                  </a:solidFill>
                </a:rPr>
                <a:t>Auditor’s responsibility is to prepare documentation</a:t>
              </a:r>
            </a:p>
            <a:p>
              <a:pPr marL="230394" indent="-230394">
                <a:spcAft>
                  <a:spcPts val="800"/>
                </a:spcAft>
                <a:buFont typeface="Arial" panose="020B0604020202020204" pitchFamily="34" charset="0"/>
                <a:buChar char="•"/>
              </a:pPr>
              <a:r>
                <a:rPr lang="en-US" sz="1867" dirty="0">
                  <a:solidFill>
                    <a:schemeClr val="tx1"/>
                  </a:solidFill>
                </a:rPr>
                <a:t>Applicable to audits of historical financial information and  other engagements</a:t>
              </a:r>
            </a:p>
          </p:txBody>
        </p:sp>
        <p:sp>
          <p:nvSpPr>
            <p:cNvPr id="3" name="Rectangle: Rounded Corners 2">
              <a:extLst>
                <a:ext uri="{FF2B5EF4-FFF2-40B4-BE49-F238E27FC236}">
                  <a16:creationId xmlns:a16="http://schemas.microsoft.com/office/drawing/2014/main" id="{19902D37-B051-403E-909C-10AFBBE44737}"/>
                </a:ext>
              </a:extLst>
            </p:cNvPr>
            <p:cNvSpPr/>
            <p:nvPr/>
          </p:nvSpPr>
          <p:spPr>
            <a:xfrm>
              <a:off x="471996" y="1527337"/>
              <a:ext cx="1983296" cy="431800"/>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867" b="1" dirty="0"/>
                <a:t>Scope of SA 230</a:t>
              </a:r>
            </a:p>
          </p:txBody>
        </p:sp>
      </p:grpSp>
      <p:grpSp>
        <p:nvGrpSpPr>
          <p:cNvPr id="6" name="Group 5">
            <a:extLst>
              <a:ext uri="{FF2B5EF4-FFF2-40B4-BE49-F238E27FC236}">
                <a16:creationId xmlns:a16="http://schemas.microsoft.com/office/drawing/2014/main" id="{61A7F913-34EC-468F-BC19-ED2382B71610}"/>
              </a:ext>
            </a:extLst>
          </p:cNvPr>
          <p:cNvGrpSpPr/>
          <p:nvPr/>
        </p:nvGrpSpPr>
        <p:grpSpPr>
          <a:xfrm>
            <a:off x="3439584" y="2036450"/>
            <a:ext cx="2644395" cy="3626087"/>
            <a:chOff x="2683894" y="1527337"/>
            <a:chExt cx="1983296" cy="2719565"/>
          </a:xfrm>
        </p:grpSpPr>
        <p:sp>
          <p:nvSpPr>
            <p:cNvPr id="40" name="Rectangle: Rounded Corners 39">
              <a:extLst>
                <a:ext uri="{FF2B5EF4-FFF2-40B4-BE49-F238E27FC236}">
                  <a16:creationId xmlns:a16="http://schemas.microsoft.com/office/drawing/2014/main" id="{AA335EA5-DCE1-4D3D-B543-432C68DD81B3}"/>
                </a:ext>
              </a:extLst>
            </p:cNvPr>
            <p:cNvSpPr/>
            <p:nvPr/>
          </p:nvSpPr>
          <p:spPr>
            <a:xfrm>
              <a:off x="2683894" y="1706724"/>
              <a:ext cx="1983296" cy="2540178"/>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L="230394" indent="-230394">
                <a:spcAft>
                  <a:spcPts val="800"/>
                </a:spcAft>
                <a:buFont typeface="Arial" panose="020B0604020202020204" pitchFamily="34" charset="0"/>
                <a:buChar char="•"/>
              </a:pPr>
              <a:r>
                <a:rPr lang="en-US" sz="1867" dirty="0">
                  <a:solidFill>
                    <a:schemeClr val="tx1"/>
                  </a:solidFill>
                </a:rPr>
                <a:t>Serves as record of the basis for the auditor’s report</a:t>
              </a:r>
            </a:p>
            <a:p>
              <a:pPr marL="230394" indent="-230394">
                <a:spcAft>
                  <a:spcPts val="800"/>
                </a:spcAft>
                <a:buFont typeface="Arial" panose="020B0604020202020204" pitchFamily="34" charset="0"/>
                <a:buChar char="•"/>
              </a:pPr>
              <a:r>
                <a:rPr lang="en-US" sz="1867" dirty="0">
                  <a:solidFill>
                    <a:schemeClr val="tx1"/>
                  </a:solidFill>
                </a:rPr>
                <a:t>Evidence of complying with professional standards and regulatory requirements</a:t>
              </a:r>
            </a:p>
          </p:txBody>
        </p:sp>
        <p:sp>
          <p:nvSpPr>
            <p:cNvPr id="41" name="Rectangle: Rounded Corners 40">
              <a:extLst>
                <a:ext uri="{FF2B5EF4-FFF2-40B4-BE49-F238E27FC236}">
                  <a16:creationId xmlns:a16="http://schemas.microsoft.com/office/drawing/2014/main" id="{BDBB422C-5BB1-4266-B359-5A1F00D31768}"/>
                </a:ext>
              </a:extLst>
            </p:cNvPr>
            <p:cNvSpPr/>
            <p:nvPr/>
          </p:nvSpPr>
          <p:spPr>
            <a:xfrm>
              <a:off x="2683894" y="1527337"/>
              <a:ext cx="1983296" cy="431800"/>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867" b="1" dirty="0"/>
                <a:t>Objective</a:t>
              </a:r>
            </a:p>
          </p:txBody>
        </p:sp>
      </p:grpSp>
      <p:grpSp>
        <p:nvGrpSpPr>
          <p:cNvPr id="14" name="Group 13">
            <a:extLst>
              <a:ext uri="{FF2B5EF4-FFF2-40B4-BE49-F238E27FC236}">
                <a16:creationId xmlns:a16="http://schemas.microsoft.com/office/drawing/2014/main" id="{CBC6AD15-FC51-4909-9B5F-B6F415E39DC0}"/>
              </a:ext>
            </a:extLst>
          </p:cNvPr>
          <p:cNvGrpSpPr/>
          <p:nvPr/>
        </p:nvGrpSpPr>
        <p:grpSpPr>
          <a:xfrm>
            <a:off x="6252634" y="1365252"/>
            <a:ext cx="5314951" cy="4895849"/>
            <a:chOff x="4689475" y="1023938"/>
            <a:chExt cx="3986213" cy="3671887"/>
          </a:xfrm>
        </p:grpSpPr>
        <p:sp>
          <p:nvSpPr>
            <p:cNvPr id="7" name="Rectangle 6">
              <a:extLst>
                <a:ext uri="{FF2B5EF4-FFF2-40B4-BE49-F238E27FC236}">
                  <a16:creationId xmlns:a16="http://schemas.microsoft.com/office/drawing/2014/main" id="{9F062D42-3870-4B76-93D5-B0E99F23FB1C}"/>
                </a:ext>
              </a:extLst>
            </p:cNvPr>
            <p:cNvSpPr/>
            <p:nvPr/>
          </p:nvSpPr>
          <p:spPr>
            <a:xfrm>
              <a:off x="4689475" y="1023938"/>
              <a:ext cx="3986213" cy="3671887"/>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96000" tIns="96000" rIns="96000" bIns="96000" rtlCol="0" anchor="t"/>
            <a:lstStyle/>
            <a:p>
              <a:pPr algn="ctr"/>
              <a:r>
                <a:rPr lang="en-IN" sz="2667" b="1" dirty="0">
                  <a:latin typeface="+mj-lt"/>
                </a:rPr>
                <a:t>Nature and purpose</a:t>
              </a:r>
            </a:p>
          </p:txBody>
        </p:sp>
        <p:cxnSp>
          <p:nvCxnSpPr>
            <p:cNvPr id="9" name="Straight Connector 8">
              <a:extLst>
                <a:ext uri="{FF2B5EF4-FFF2-40B4-BE49-F238E27FC236}">
                  <a16:creationId xmlns:a16="http://schemas.microsoft.com/office/drawing/2014/main" id="{1953118E-2DCD-4576-8092-92FD44BF8D86}"/>
                </a:ext>
              </a:extLst>
            </p:cNvPr>
            <p:cNvCxnSpPr>
              <a:cxnSpLocks/>
            </p:cNvCxnSpPr>
            <p:nvPr/>
          </p:nvCxnSpPr>
          <p:spPr>
            <a:xfrm>
              <a:off x="4689475" y="1498943"/>
              <a:ext cx="3986213"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F72D93E-FE78-4E41-B3CE-CF4E3F990E46}"/>
                </a:ext>
              </a:extLst>
            </p:cNvPr>
            <p:cNvSpPr txBox="1"/>
            <p:nvPr/>
          </p:nvSpPr>
          <p:spPr>
            <a:xfrm>
              <a:off x="4840365" y="1641989"/>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Assist engagement team in planning &amp; performing</a:t>
              </a:r>
            </a:p>
          </p:txBody>
        </p:sp>
        <p:sp>
          <p:nvSpPr>
            <p:cNvPr id="44" name="TextBox 43">
              <a:extLst>
                <a:ext uri="{FF2B5EF4-FFF2-40B4-BE49-F238E27FC236}">
                  <a16:creationId xmlns:a16="http://schemas.microsoft.com/office/drawing/2014/main" id="{2BEDC007-3DB8-47D6-B08E-FD9050ACDC39}"/>
                </a:ext>
              </a:extLst>
            </p:cNvPr>
            <p:cNvSpPr txBox="1"/>
            <p:nvPr/>
          </p:nvSpPr>
          <p:spPr>
            <a:xfrm>
              <a:off x="4840365" y="2330963"/>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Assist in direction and supervision</a:t>
              </a:r>
            </a:p>
          </p:txBody>
        </p:sp>
        <p:sp>
          <p:nvSpPr>
            <p:cNvPr id="45" name="TextBox 44">
              <a:extLst>
                <a:ext uri="{FF2B5EF4-FFF2-40B4-BE49-F238E27FC236}">
                  <a16:creationId xmlns:a16="http://schemas.microsoft.com/office/drawing/2014/main" id="{C2C6B6EB-E0F7-47C2-B504-0904F4D6023E}"/>
                </a:ext>
              </a:extLst>
            </p:cNvPr>
            <p:cNvSpPr txBox="1"/>
            <p:nvPr/>
          </p:nvSpPr>
          <p:spPr>
            <a:xfrm>
              <a:off x="4840365" y="3019937"/>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Evidence of audit planning &amp; performance</a:t>
              </a:r>
            </a:p>
          </p:txBody>
        </p:sp>
        <p:sp>
          <p:nvSpPr>
            <p:cNvPr id="46" name="TextBox 45">
              <a:extLst>
                <a:ext uri="{FF2B5EF4-FFF2-40B4-BE49-F238E27FC236}">
                  <a16:creationId xmlns:a16="http://schemas.microsoft.com/office/drawing/2014/main" id="{585E1912-95CB-4CD2-A28A-93509FB0B3A8}"/>
                </a:ext>
              </a:extLst>
            </p:cNvPr>
            <p:cNvSpPr txBox="1"/>
            <p:nvPr/>
          </p:nvSpPr>
          <p:spPr>
            <a:xfrm>
              <a:off x="4840365" y="3708911"/>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Assist in quality control review</a:t>
              </a:r>
            </a:p>
          </p:txBody>
        </p:sp>
        <p:sp>
          <p:nvSpPr>
            <p:cNvPr id="47" name="TextBox 46">
              <a:extLst>
                <a:ext uri="{FF2B5EF4-FFF2-40B4-BE49-F238E27FC236}">
                  <a16:creationId xmlns:a16="http://schemas.microsoft.com/office/drawing/2014/main" id="{8338F406-09DB-486F-BA6A-EF53E02203B8}"/>
                </a:ext>
              </a:extLst>
            </p:cNvPr>
            <p:cNvSpPr txBox="1"/>
            <p:nvPr/>
          </p:nvSpPr>
          <p:spPr>
            <a:xfrm>
              <a:off x="6761083" y="1641989"/>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Create accountability</a:t>
              </a:r>
            </a:p>
          </p:txBody>
        </p:sp>
        <p:sp>
          <p:nvSpPr>
            <p:cNvPr id="48" name="TextBox 47">
              <a:extLst>
                <a:ext uri="{FF2B5EF4-FFF2-40B4-BE49-F238E27FC236}">
                  <a16:creationId xmlns:a16="http://schemas.microsoft.com/office/drawing/2014/main" id="{F9822294-E104-4098-8CCE-5C9997DFD3C3}"/>
                </a:ext>
              </a:extLst>
            </p:cNvPr>
            <p:cNvSpPr txBox="1"/>
            <p:nvPr/>
          </p:nvSpPr>
          <p:spPr>
            <a:xfrm>
              <a:off x="6761083" y="2330963"/>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Record matters of continued significance</a:t>
              </a:r>
            </a:p>
          </p:txBody>
        </p:sp>
        <p:sp>
          <p:nvSpPr>
            <p:cNvPr id="49" name="TextBox 48">
              <a:extLst>
                <a:ext uri="{FF2B5EF4-FFF2-40B4-BE49-F238E27FC236}">
                  <a16:creationId xmlns:a16="http://schemas.microsoft.com/office/drawing/2014/main" id="{42F7DBA5-9CC2-495D-A8F6-38C24AEDD2D1}"/>
                </a:ext>
              </a:extLst>
            </p:cNvPr>
            <p:cNvSpPr txBox="1"/>
            <p:nvPr/>
          </p:nvSpPr>
          <p:spPr>
            <a:xfrm>
              <a:off x="6761083" y="3019937"/>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Evidence basis of conclusion</a:t>
              </a:r>
            </a:p>
          </p:txBody>
        </p:sp>
        <p:sp>
          <p:nvSpPr>
            <p:cNvPr id="50" name="TextBox 49">
              <a:extLst>
                <a:ext uri="{FF2B5EF4-FFF2-40B4-BE49-F238E27FC236}">
                  <a16:creationId xmlns:a16="http://schemas.microsoft.com/office/drawing/2014/main" id="{809B77FF-842E-4AFC-A9D5-8C3CF663C2F3}"/>
                </a:ext>
              </a:extLst>
            </p:cNvPr>
            <p:cNvSpPr txBox="1"/>
            <p:nvPr/>
          </p:nvSpPr>
          <p:spPr>
            <a:xfrm>
              <a:off x="6761083" y="3708911"/>
              <a:ext cx="1800000" cy="618612"/>
            </a:xfrm>
            <a:prstGeom prst="roundRect">
              <a:avLst/>
            </a:prstGeom>
            <a:solidFill>
              <a:schemeClr val="bg1"/>
            </a:solidFill>
            <a:ln w="6350" cap="flat" cmpd="sng" algn="ctr">
              <a:noFill/>
              <a:prstDash val="solid"/>
            </a:ln>
            <a:effectLst/>
          </p:spPr>
          <p:txBody>
            <a:bodyPr wrap="square" lIns="96000" tIns="96000" rIns="96000" bIns="96000" rtlCol="0" anchor="ctr">
              <a:noAutofit/>
            </a:bodyPr>
            <a:lstStyle/>
            <a:p>
              <a:pPr algn="ctr" defTabSz="296719">
                <a:defRPr/>
              </a:pPr>
              <a:r>
                <a:rPr lang="en-US" sz="1600" b="1" kern="0" dirty="0">
                  <a:latin typeface="+mj-lt"/>
                  <a:cs typeface="Arial" panose="020B0604020202020204" pitchFamily="34" charset="0"/>
                </a:rPr>
                <a:t>Assist in external inspections</a:t>
              </a:r>
            </a:p>
          </p:txBody>
        </p:sp>
      </p:grpSp>
      <p:sp>
        <p:nvSpPr>
          <p:cNvPr id="2" name="Slide Number Placeholder 1">
            <a:extLst>
              <a:ext uri="{FF2B5EF4-FFF2-40B4-BE49-F238E27FC236}">
                <a16:creationId xmlns:a16="http://schemas.microsoft.com/office/drawing/2014/main" id="{AEAAB38D-78F1-4221-A1B3-020755DA2EAC}"/>
              </a:ext>
            </a:extLst>
          </p:cNvPr>
          <p:cNvSpPr>
            <a:spLocks noGrp="1"/>
          </p:cNvSpPr>
          <p:nvPr>
            <p:ph type="sldNum" sz="quarter" idx="10"/>
          </p:nvPr>
        </p:nvSpPr>
        <p:spPr/>
        <p:txBody>
          <a:bodyPr/>
          <a:lstStyle/>
          <a:p>
            <a:fld id="{8917037F-13F4-43B6-99FF-D710FE0C4777}" type="slidenum">
              <a:rPr lang="en-GB" smtClean="0"/>
              <a:pPr/>
              <a:t>42</a:t>
            </a:fld>
            <a:endParaRPr lang="en-GB" dirty="0"/>
          </a:p>
        </p:txBody>
      </p:sp>
    </p:spTree>
    <p:extLst>
      <p:ext uri="{BB962C8B-B14F-4D97-AF65-F5344CB8AC3E}">
        <p14:creationId xmlns:p14="http://schemas.microsoft.com/office/powerpoint/2010/main" val="323690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4417" y="1604433"/>
            <a:ext cx="10943167" cy="4656667"/>
          </a:xfrm>
          <a:prstGeom prst="rect">
            <a:avLst/>
          </a:prstGeom>
          <a:solidFill>
            <a:schemeClr val="accent1">
              <a:lumMod val="20000"/>
              <a:lumOff val="80000"/>
            </a:schemeClr>
          </a:solidFill>
          <a:ln w="6350" cap="flat" cmpd="sng" algn="ctr">
            <a:noFill/>
            <a:prstDash val="solid"/>
          </a:ln>
          <a:effectLst/>
        </p:spPr>
        <p:txBody>
          <a:bodyPr wrap="square" lIns="96000" tIns="96000" rIns="3936000" bIns="96000" rtlCol="0" anchor="ctr">
            <a:noAutofit/>
          </a:bodyPr>
          <a:lstStyle/>
          <a:p>
            <a:pPr defTabSz="296719">
              <a:spcAft>
                <a:spcPts val="800"/>
              </a:spcAft>
              <a:defRPr/>
            </a:pPr>
            <a:r>
              <a:rPr lang="en-US" sz="2133" b="1" kern="0" dirty="0">
                <a:latin typeface="+mj-lt"/>
                <a:cs typeface="Arial" panose="020B0604020202020204" pitchFamily="34" charset="0"/>
              </a:rPr>
              <a:t>Documentation should demonstrate that:</a:t>
            </a:r>
          </a:p>
          <a:p>
            <a:pPr marL="230394" indent="-230394" defTabSz="296719">
              <a:spcAft>
                <a:spcPts val="800"/>
              </a:spcAft>
              <a:buFont typeface="Arial" panose="020B0604020202020204" pitchFamily="34" charset="0"/>
              <a:buChar char="•"/>
              <a:defRPr/>
            </a:pPr>
            <a:r>
              <a:rPr lang="en-US" sz="1600" kern="0" dirty="0">
                <a:latin typeface="+mj-lt"/>
                <a:cs typeface="Arial" panose="020B0604020202020204" pitchFamily="34" charset="0"/>
              </a:rPr>
              <a:t>Work has been </a:t>
            </a:r>
            <a:r>
              <a:rPr lang="en-US" sz="1600" b="1" kern="0" dirty="0">
                <a:latin typeface="+mj-lt"/>
                <a:cs typeface="Arial" panose="020B0604020202020204" pitchFamily="34" charset="0"/>
              </a:rPr>
              <a:t>adequately planned</a:t>
            </a:r>
            <a:r>
              <a:rPr lang="en-US" sz="1600" kern="0" dirty="0">
                <a:latin typeface="+mj-lt"/>
                <a:cs typeface="Arial" panose="020B0604020202020204" pitchFamily="34" charset="0"/>
              </a:rPr>
              <a:t> and </a:t>
            </a:r>
            <a:r>
              <a:rPr lang="en-US" sz="1600" b="1" kern="0" dirty="0">
                <a:latin typeface="+mj-lt"/>
                <a:cs typeface="Arial" panose="020B0604020202020204" pitchFamily="34" charset="0"/>
              </a:rPr>
              <a:t>supervised</a:t>
            </a:r>
          </a:p>
          <a:p>
            <a:pPr marL="230394" indent="-230394" defTabSz="296719">
              <a:spcAft>
                <a:spcPts val="800"/>
              </a:spcAft>
              <a:buFont typeface="Arial" panose="020B0604020202020204" pitchFamily="34" charset="0"/>
              <a:buChar char="•"/>
              <a:defRPr/>
            </a:pPr>
            <a:r>
              <a:rPr lang="en-US" sz="1600" kern="0" dirty="0">
                <a:latin typeface="+mj-lt"/>
                <a:cs typeface="Arial" panose="020B0604020202020204" pitchFamily="34" charset="0"/>
              </a:rPr>
              <a:t>Accounting records </a:t>
            </a:r>
            <a:r>
              <a:rPr lang="en-US" sz="1600" b="1" kern="0" dirty="0">
                <a:latin typeface="+mj-lt"/>
                <a:cs typeface="Arial" panose="020B0604020202020204" pitchFamily="34" charset="0"/>
              </a:rPr>
              <a:t>agree or reconcile </a:t>
            </a:r>
            <a:r>
              <a:rPr lang="en-US" sz="1600" kern="0" dirty="0">
                <a:latin typeface="+mj-lt"/>
                <a:cs typeface="Arial" panose="020B0604020202020204" pitchFamily="34" charset="0"/>
              </a:rPr>
              <a:t>to the financial statements being audited</a:t>
            </a:r>
          </a:p>
          <a:p>
            <a:pPr marL="230394" indent="-230394" defTabSz="296719">
              <a:spcAft>
                <a:spcPts val="800"/>
              </a:spcAft>
              <a:buFont typeface="Arial" panose="020B0604020202020204" pitchFamily="34" charset="0"/>
              <a:buChar char="•"/>
              <a:defRPr/>
            </a:pPr>
            <a:r>
              <a:rPr lang="en-US" sz="1600" kern="0" dirty="0">
                <a:latin typeface="+mj-lt"/>
                <a:cs typeface="Arial" panose="020B0604020202020204" pitchFamily="34" charset="0"/>
              </a:rPr>
              <a:t>Applicable </a:t>
            </a:r>
            <a:r>
              <a:rPr lang="en-US" sz="1600" b="1" kern="0" dirty="0">
                <a:latin typeface="+mj-lt"/>
                <a:cs typeface="Arial" panose="020B0604020202020204" pitchFamily="34" charset="0"/>
              </a:rPr>
              <a:t>professional standards </a:t>
            </a:r>
            <a:r>
              <a:rPr lang="en-US" sz="1600" kern="0" dirty="0">
                <a:latin typeface="+mj-lt"/>
                <a:cs typeface="Arial" panose="020B0604020202020204" pitchFamily="34" charset="0"/>
              </a:rPr>
              <a:t>and firm procedures have been followed</a:t>
            </a:r>
          </a:p>
          <a:p>
            <a:pPr marL="230394" indent="-230394" defTabSz="296719">
              <a:spcAft>
                <a:spcPts val="800"/>
              </a:spcAft>
              <a:buFont typeface="Arial" panose="020B0604020202020204" pitchFamily="34" charset="0"/>
              <a:buChar char="•"/>
              <a:defRPr/>
            </a:pPr>
            <a:r>
              <a:rPr lang="en-US" sz="1600" kern="0" dirty="0">
                <a:latin typeface="+mj-lt"/>
                <a:cs typeface="Arial" panose="020B0604020202020204" pitchFamily="34" charset="0"/>
              </a:rPr>
              <a:t>An </a:t>
            </a:r>
            <a:r>
              <a:rPr lang="en-US" sz="1600" b="1" kern="0" dirty="0">
                <a:latin typeface="+mj-lt"/>
                <a:cs typeface="Arial" panose="020B0604020202020204" pitchFamily="34" charset="0"/>
              </a:rPr>
              <a:t>understanding</a:t>
            </a:r>
            <a:r>
              <a:rPr lang="en-US" sz="1600" kern="0" dirty="0">
                <a:latin typeface="+mj-lt"/>
                <a:cs typeface="Arial" panose="020B0604020202020204" pitchFamily="34" charset="0"/>
              </a:rPr>
              <a:t> of the </a:t>
            </a:r>
            <a:r>
              <a:rPr lang="en-US" sz="1600" b="1" kern="0" dirty="0">
                <a:latin typeface="+mj-lt"/>
                <a:cs typeface="Arial" panose="020B0604020202020204" pitchFamily="34" charset="0"/>
              </a:rPr>
              <a:t>client's business and internal control </a:t>
            </a:r>
            <a:r>
              <a:rPr lang="en-US" sz="1600" kern="0" dirty="0">
                <a:latin typeface="+mj-lt"/>
                <a:cs typeface="Arial" panose="020B0604020202020204" pitchFamily="34" charset="0"/>
              </a:rPr>
              <a:t>has been obtained and documented, and that appropriate tests of controls have been performed to support our assessments of control risk below high (if so assessed)</a:t>
            </a:r>
          </a:p>
          <a:p>
            <a:pPr marL="230394" indent="-230394" defTabSz="296719">
              <a:spcAft>
                <a:spcPts val="800"/>
              </a:spcAft>
              <a:buFont typeface="Arial" panose="020B0604020202020204" pitchFamily="34" charset="0"/>
              <a:buChar char="•"/>
              <a:defRPr/>
            </a:pPr>
            <a:r>
              <a:rPr lang="en-US" sz="1600" kern="0" dirty="0">
                <a:latin typeface="+mj-lt"/>
                <a:cs typeface="Arial" panose="020B0604020202020204" pitchFamily="34" charset="0"/>
              </a:rPr>
              <a:t>That the procedures applied, and results thereof have provided </a:t>
            </a:r>
            <a:r>
              <a:rPr lang="en-US" sz="1600" b="1" kern="0" dirty="0">
                <a:latin typeface="+mj-lt"/>
                <a:cs typeface="Arial" panose="020B0604020202020204" pitchFamily="34" charset="0"/>
              </a:rPr>
              <a:t>sufficient and appropriate </a:t>
            </a:r>
            <a:r>
              <a:rPr lang="en-US" sz="1600" kern="0" dirty="0">
                <a:latin typeface="+mj-lt"/>
                <a:cs typeface="Arial" panose="020B0604020202020204" pitchFamily="34" charset="0"/>
              </a:rPr>
              <a:t>evidence to support a reasonable basis for our opinion</a:t>
            </a:r>
          </a:p>
          <a:p>
            <a:pPr marL="230394" indent="-230394" defTabSz="296719">
              <a:spcAft>
                <a:spcPts val="800"/>
              </a:spcAft>
              <a:buClr>
                <a:schemeClr val="bg1"/>
              </a:buClr>
              <a:buFont typeface="Arial" panose="020B0604020202020204" pitchFamily="34" charset="0"/>
              <a:buChar char="•"/>
              <a:defRPr/>
            </a:pPr>
            <a:r>
              <a:rPr lang="en-US" sz="1600" b="1" kern="0" dirty="0">
                <a:latin typeface="+mj-lt"/>
                <a:cs typeface="Arial" panose="020B0604020202020204" pitchFamily="34" charset="0"/>
              </a:rPr>
              <a:t>Exceptions and unusual matters </a:t>
            </a:r>
            <a:r>
              <a:rPr lang="en-US" sz="1600" kern="0" dirty="0">
                <a:latin typeface="+mj-lt"/>
                <a:cs typeface="Arial" panose="020B0604020202020204" pitchFamily="34" charset="0"/>
              </a:rPr>
              <a:t>discovered by our procedures were resolved and treated; discussions with the client on these matters should be adequately documented.</a:t>
            </a:r>
          </a:p>
        </p:txBody>
      </p:sp>
      <p:sp>
        <p:nvSpPr>
          <p:cNvPr id="15" name="Title 1">
            <a:extLst>
              <a:ext uri="{FF2B5EF4-FFF2-40B4-BE49-F238E27FC236}">
                <a16:creationId xmlns:a16="http://schemas.microsoft.com/office/drawing/2014/main" id="{E6F72ADC-4E95-470A-B09D-06E8E391CEB4}"/>
              </a:ext>
            </a:extLst>
          </p:cNvPr>
          <p:cNvSpPr>
            <a:spLocks noGrp="1"/>
          </p:cNvSpPr>
          <p:nvPr>
            <p:ph type="title"/>
          </p:nvPr>
        </p:nvSpPr>
        <p:spPr/>
        <p:txBody>
          <a:bodyPr>
            <a:normAutofit/>
          </a:bodyPr>
          <a:lstStyle/>
          <a:p>
            <a:r>
              <a:rPr lang="en-US" sz="4000" dirty="0">
                <a:solidFill>
                  <a:srgbClr val="7030A0"/>
                </a:solidFill>
              </a:rPr>
              <a:t>Understanding audit documentation</a:t>
            </a:r>
            <a:endParaRPr lang="en-GB" sz="4000" dirty="0">
              <a:solidFill>
                <a:srgbClr val="7030A0"/>
              </a:solidFill>
            </a:endParaRPr>
          </a:p>
        </p:txBody>
      </p:sp>
      <p:pic>
        <p:nvPicPr>
          <p:cNvPr id="3" name="Graphic 2">
            <a:extLst>
              <a:ext uri="{FF2B5EF4-FFF2-40B4-BE49-F238E27FC236}">
                <a16:creationId xmlns:a16="http://schemas.microsoft.com/office/drawing/2014/main" id="{0B185EFC-8AB8-4B13-B13B-ECD75BBB0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933" y="3018367"/>
            <a:ext cx="1828800" cy="1828800"/>
          </a:xfrm>
          <a:prstGeom prst="rect">
            <a:avLst/>
          </a:prstGeom>
        </p:spPr>
      </p:pic>
      <p:sp>
        <p:nvSpPr>
          <p:cNvPr id="2" name="Slide Number Placeholder 1">
            <a:extLst>
              <a:ext uri="{FF2B5EF4-FFF2-40B4-BE49-F238E27FC236}">
                <a16:creationId xmlns:a16="http://schemas.microsoft.com/office/drawing/2014/main" id="{125017B4-02F2-42C2-8F08-4A6D627581C3}"/>
              </a:ext>
            </a:extLst>
          </p:cNvPr>
          <p:cNvSpPr>
            <a:spLocks noGrp="1"/>
          </p:cNvSpPr>
          <p:nvPr>
            <p:ph type="sldNum" sz="quarter" idx="10"/>
          </p:nvPr>
        </p:nvSpPr>
        <p:spPr/>
        <p:txBody>
          <a:bodyPr/>
          <a:lstStyle/>
          <a:p>
            <a:fld id="{8917037F-13F4-43B6-99FF-D710FE0C4777}" type="slidenum">
              <a:rPr lang="en-GB" smtClean="0"/>
              <a:pPr/>
              <a:t>43</a:t>
            </a:fld>
            <a:endParaRPr lang="en-GB" dirty="0"/>
          </a:p>
        </p:txBody>
      </p:sp>
    </p:spTree>
    <p:extLst>
      <p:ext uri="{BB962C8B-B14F-4D97-AF65-F5344CB8AC3E}">
        <p14:creationId xmlns:p14="http://schemas.microsoft.com/office/powerpoint/2010/main" val="26399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BF797E-4B05-4BD3-9F40-1D8D7D01EBD8}"/>
              </a:ext>
            </a:extLst>
          </p:cNvPr>
          <p:cNvSpPr>
            <a:spLocks noGrp="1"/>
          </p:cNvSpPr>
          <p:nvPr>
            <p:ph type="body" sz="quarter" idx="13"/>
          </p:nvPr>
        </p:nvSpPr>
        <p:spPr/>
        <p:txBody>
          <a:bodyPr/>
          <a:lstStyle/>
          <a:p>
            <a:r>
              <a:rPr lang="en-US" dirty="0">
                <a:solidFill>
                  <a:srgbClr val="7030A0"/>
                </a:solidFill>
              </a:rPr>
              <a:t>Nature and suitability of </a:t>
            </a:r>
          </a:p>
          <a:p>
            <a:r>
              <a:rPr lang="en-US" dirty="0">
                <a:solidFill>
                  <a:srgbClr val="7030A0"/>
                </a:solidFill>
              </a:rPr>
              <a:t>each type of audit documentation</a:t>
            </a:r>
          </a:p>
        </p:txBody>
      </p:sp>
      <p:sp>
        <p:nvSpPr>
          <p:cNvPr id="2" name="Slide Number Placeholder 1">
            <a:extLst>
              <a:ext uri="{FF2B5EF4-FFF2-40B4-BE49-F238E27FC236}">
                <a16:creationId xmlns:a16="http://schemas.microsoft.com/office/drawing/2014/main" id="{078AC8B1-C9F1-41B0-9156-BD7766E2F765}"/>
              </a:ext>
            </a:extLst>
          </p:cNvPr>
          <p:cNvSpPr>
            <a:spLocks noGrp="1"/>
          </p:cNvSpPr>
          <p:nvPr>
            <p:ph type="sldNum" sz="quarter" idx="4"/>
          </p:nvPr>
        </p:nvSpPr>
        <p:spPr/>
        <p:txBody>
          <a:bodyPr/>
          <a:lstStyle/>
          <a:p>
            <a:fld id="{8917037F-13F4-43B6-99FF-D710FE0C4777}" type="slidenum">
              <a:rPr lang="en-GB" smtClean="0"/>
              <a:pPr/>
              <a:t>44</a:t>
            </a:fld>
            <a:endParaRPr lang="en-GB" dirty="0"/>
          </a:p>
        </p:txBody>
      </p:sp>
    </p:spTree>
    <p:extLst>
      <p:ext uri="{BB962C8B-B14F-4D97-AF65-F5344CB8AC3E}">
        <p14:creationId xmlns:p14="http://schemas.microsoft.com/office/powerpoint/2010/main" val="145019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AECC7-9CAB-4D8E-885C-6DF270BC3077}"/>
              </a:ext>
            </a:extLst>
          </p:cNvPr>
          <p:cNvSpPr/>
          <p:nvPr/>
        </p:nvSpPr>
        <p:spPr>
          <a:xfrm>
            <a:off x="0" y="1604433"/>
            <a:ext cx="12192000" cy="4656667"/>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2400" dirty="0"/>
          </a:p>
        </p:txBody>
      </p:sp>
      <p:grpSp>
        <p:nvGrpSpPr>
          <p:cNvPr id="10" name="Group 9">
            <a:extLst>
              <a:ext uri="{FF2B5EF4-FFF2-40B4-BE49-F238E27FC236}">
                <a16:creationId xmlns:a16="http://schemas.microsoft.com/office/drawing/2014/main" id="{58B8DCA8-6ED0-409B-859B-4D50C44C4D0A}"/>
              </a:ext>
            </a:extLst>
          </p:cNvPr>
          <p:cNvGrpSpPr/>
          <p:nvPr/>
        </p:nvGrpSpPr>
        <p:grpSpPr>
          <a:xfrm>
            <a:off x="624418" y="1990963"/>
            <a:ext cx="10943167" cy="3925735"/>
            <a:chOff x="468313" y="1493222"/>
            <a:chExt cx="8207375" cy="2944301"/>
          </a:xfrm>
        </p:grpSpPr>
        <p:sp>
          <p:nvSpPr>
            <p:cNvPr id="7" name="Rectangle: Rounded Corners 6">
              <a:extLst>
                <a:ext uri="{FF2B5EF4-FFF2-40B4-BE49-F238E27FC236}">
                  <a16:creationId xmlns:a16="http://schemas.microsoft.com/office/drawing/2014/main" id="{D77F08C0-58E7-40CF-9F28-17B2BDD01A24}"/>
                </a:ext>
              </a:extLst>
            </p:cNvPr>
            <p:cNvSpPr/>
            <p:nvPr/>
          </p:nvSpPr>
          <p:spPr>
            <a:xfrm>
              <a:off x="468313" y="1493222"/>
              <a:ext cx="2510228" cy="1389677"/>
            </a:xfrm>
            <a:prstGeom prst="roundRect">
              <a:avLst>
                <a:gd name="adj" fmla="val 8875"/>
              </a:avLst>
            </a:prstGeom>
            <a:solidFill>
              <a:srgbClr val="725799"/>
            </a:solidFill>
            <a:ln>
              <a:noFill/>
            </a:ln>
            <a:effectLst/>
          </p:spPr>
          <p:style>
            <a:lnRef idx="1">
              <a:schemeClr val="accent1"/>
            </a:lnRef>
            <a:fillRef idx="3">
              <a:schemeClr val="accent1"/>
            </a:fillRef>
            <a:effectRef idx="2">
              <a:schemeClr val="accent1"/>
            </a:effectRef>
            <a:fontRef idx="minor">
              <a:schemeClr val="lt1"/>
            </a:fontRef>
          </p:style>
          <p:txBody>
            <a:bodyPr lIns="96000" tIns="624000" rIns="96000" bIns="96000" rtlCol="0" anchor="ctr"/>
            <a:lstStyle/>
            <a:p>
              <a:pPr>
                <a:spcAft>
                  <a:spcPts val="800"/>
                </a:spcAft>
              </a:pPr>
              <a:r>
                <a:rPr lang="en-US" sz="1867" b="1" dirty="0"/>
                <a:t>Audit programs</a:t>
              </a:r>
            </a:p>
            <a:p>
              <a:r>
                <a:rPr lang="en-US" sz="1600" dirty="0"/>
                <a:t>(audit tool, spreadsheets)</a:t>
              </a:r>
            </a:p>
          </p:txBody>
        </p:sp>
        <p:sp>
          <p:nvSpPr>
            <p:cNvPr id="36" name="Rectangle: Rounded Corners 35">
              <a:extLst>
                <a:ext uri="{FF2B5EF4-FFF2-40B4-BE49-F238E27FC236}">
                  <a16:creationId xmlns:a16="http://schemas.microsoft.com/office/drawing/2014/main" id="{D63753A6-02D9-459A-820F-6B866A722554}"/>
                </a:ext>
              </a:extLst>
            </p:cNvPr>
            <p:cNvSpPr/>
            <p:nvPr/>
          </p:nvSpPr>
          <p:spPr>
            <a:xfrm>
              <a:off x="3316886" y="1493222"/>
              <a:ext cx="2510228" cy="1389677"/>
            </a:xfrm>
            <a:prstGeom prst="roundRect">
              <a:avLst>
                <a:gd name="adj" fmla="val 8875"/>
              </a:avLst>
            </a:prstGeom>
            <a:solidFill>
              <a:srgbClr val="725799"/>
            </a:solidFill>
            <a:ln>
              <a:noFill/>
            </a:ln>
            <a:effectLst/>
          </p:spPr>
          <p:style>
            <a:lnRef idx="1">
              <a:schemeClr val="accent1"/>
            </a:lnRef>
            <a:fillRef idx="3">
              <a:schemeClr val="accent1"/>
            </a:fillRef>
            <a:effectRef idx="2">
              <a:schemeClr val="accent1"/>
            </a:effectRef>
            <a:fontRef idx="minor">
              <a:schemeClr val="lt1"/>
            </a:fontRef>
          </p:style>
          <p:txBody>
            <a:bodyPr lIns="96000" tIns="624000" rIns="96000" bIns="96000" rtlCol="0" anchor="ctr"/>
            <a:lstStyle/>
            <a:p>
              <a:pPr>
                <a:spcAft>
                  <a:spcPts val="800"/>
                </a:spcAft>
              </a:pPr>
              <a:r>
                <a:rPr lang="en-US" sz="1867" b="1" dirty="0"/>
                <a:t>working papers, analysis</a:t>
              </a:r>
            </a:p>
            <a:p>
              <a:r>
                <a:rPr lang="en-US" sz="1600" dirty="0"/>
                <a:t>(spreadsheets, Word documents, ppt, memos, etc.)</a:t>
              </a:r>
            </a:p>
          </p:txBody>
        </p:sp>
        <p:sp>
          <p:nvSpPr>
            <p:cNvPr id="42" name="Rectangle: Rounded Corners 41">
              <a:extLst>
                <a:ext uri="{FF2B5EF4-FFF2-40B4-BE49-F238E27FC236}">
                  <a16:creationId xmlns:a16="http://schemas.microsoft.com/office/drawing/2014/main" id="{2C34B89E-5191-4458-A201-BE247BF647C6}"/>
                </a:ext>
              </a:extLst>
            </p:cNvPr>
            <p:cNvSpPr/>
            <p:nvPr/>
          </p:nvSpPr>
          <p:spPr>
            <a:xfrm>
              <a:off x="6165460" y="1493222"/>
              <a:ext cx="2510228" cy="1389677"/>
            </a:xfrm>
            <a:prstGeom prst="roundRect">
              <a:avLst>
                <a:gd name="adj" fmla="val 8875"/>
              </a:avLst>
            </a:prstGeom>
            <a:solidFill>
              <a:srgbClr val="725799"/>
            </a:solidFill>
            <a:ln>
              <a:noFill/>
            </a:ln>
            <a:effectLst/>
          </p:spPr>
          <p:style>
            <a:lnRef idx="1">
              <a:schemeClr val="accent1"/>
            </a:lnRef>
            <a:fillRef idx="3">
              <a:schemeClr val="accent1"/>
            </a:fillRef>
            <a:effectRef idx="2">
              <a:schemeClr val="accent1"/>
            </a:effectRef>
            <a:fontRef idx="minor">
              <a:schemeClr val="lt1"/>
            </a:fontRef>
          </p:style>
          <p:txBody>
            <a:bodyPr lIns="96000" tIns="624000" rIns="96000" bIns="96000" rtlCol="0" anchor="ctr"/>
            <a:lstStyle/>
            <a:p>
              <a:pPr>
                <a:spcAft>
                  <a:spcPts val="800"/>
                </a:spcAft>
              </a:pPr>
              <a:r>
                <a:rPr lang="en-US" sz="1867" b="1" dirty="0"/>
                <a:t>Issues memoranda</a:t>
              </a:r>
            </a:p>
            <a:p>
              <a:r>
                <a:rPr lang="en-US" sz="1600" dirty="0"/>
                <a:t>(Word documents)</a:t>
              </a:r>
            </a:p>
          </p:txBody>
        </p:sp>
        <p:sp>
          <p:nvSpPr>
            <p:cNvPr id="52" name="Rectangle: Rounded Corners 51">
              <a:extLst>
                <a:ext uri="{FF2B5EF4-FFF2-40B4-BE49-F238E27FC236}">
                  <a16:creationId xmlns:a16="http://schemas.microsoft.com/office/drawing/2014/main" id="{54EEF5EC-1CB0-4672-BB3B-7D0474217A44}"/>
                </a:ext>
              </a:extLst>
            </p:cNvPr>
            <p:cNvSpPr/>
            <p:nvPr/>
          </p:nvSpPr>
          <p:spPr>
            <a:xfrm>
              <a:off x="468313" y="3047846"/>
              <a:ext cx="2510228" cy="1389677"/>
            </a:xfrm>
            <a:prstGeom prst="roundRect">
              <a:avLst>
                <a:gd name="adj" fmla="val 8875"/>
              </a:avLst>
            </a:prstGeom>
            <a:solidFill>
              <a:srgbClr val="725799"/>
            </a:solidFill>
            <a:ln>
              <a:noFill/>
            </a:ln>
            <a:effectLst/>
          </p:spPr>
          <p:style>
            <a:lnRef idx="1">
              <a:schemeClr val="accent1"/>
            </a:lnRef>
            <a:fillRef idx="3">
              <a:schemeClr val="accent1"/>
            </a:fillRef>
            <a:effectRef idx="2">
              <a:schemeClr val="accent1"/>
            </a:effectRef>
            <a:fontRef idx="minor">
              <a:schemeClr val="lt1"/>
            </a:fontRef>
          </p:style>
          <p:txBody>
            <a:bodyPr lIns="96000" tIns="624000" rIns="96000" bIns="96000" rtlCol="0" anchor="ctr"/>
            <a:lstStyle/>
            <a:p>
              <a:pPr>
                <a:spcAft>
                  <a:spcPts val="800"/>
                </a:spcAft>
              </a:pPr>
              <a:r>
                <a:rPr lang="en-US" sz="1867" b="1" dirty="0"/>
                <a:t>Summaries of significant matters</a:t>
              </a:r>
            </a:p>
            <a:p>
              <a:r>
                <a:rPr lang="en-US" sz="1600" dirty="0"/>
                <a:t>(presentation, memos, emails)</a:t>
              </a:r>
            </a:p>
          </p:txBody>
        </p:sp>
        <p:sp>
          <p:nvSpPr>
            <p:cNvPr id="54" name="Rectangle: Rounded Corners 53">
              <a:extLst>
                <a:ext uri="{FF2B5EF4-FFF2-40B4-BE49-F238E27FC236}">
                  <a16:creationId xmlns:a16="http://schemas.microsoft.com/office/drawing/2014/main" id="{FA6FF1B8-EAB5-4484-91D6-0B4A7C9DDEFF}"/>
                </a:ext>
              </a:extLst>
            </p:cNvPr>
            <p:cNvSpPr/>
            <p:nvPr/>
          </p:nvSpPr>
          <p:spPr>
            <a:xfrm>
              <a:off x="3316886" y="3047846"/>
              <a:ext cx="2510228" cy="1389677"/>
            </a:xfrm>
            <a:prstGeom prst="roundRect">
              <a:avLst>
                <a:gd name="adj" fmla="val 8875"/>
              </a:avLst>
            </a:prstGeom>
            <a:solidFill>
              <a:srgbClr val="725799"/>
            </a:solidFill>
            <a:ln>
              <a:noFill/>
            </a:ln>
            <a:effectLst/>
          </p:spPr>
          <p:style>
            <a:lnRef idx="1">
              <a:schemeClr val="accent1"/>
            </a:lnRef>
            <a:fillRef idx="3">
              <a:schemeClr val="accent1"/>
            </a:fillRef>
            <a:effectRef idx="2">
              <a:schemeClr val="accent1"/>
            </a:effectRef>
            <a:fontRef idx="minor">
              <a:schemeClr val="lt1"/>
            </a:fontRef>
          </p:style>
          <p:txBody>
            <a:bodyPr lIns="96000" tIns="624000" rIns="96000" bIns="96000" rtlCol="0" anchor="ctr"/>
            <a:lstStyle/>
            <a:p>
              <a:pPr>
                <a:spcAft>
                  <a:spcPts val="800"/>
                </a:spcAft>
              </a:pPr>
              <a:r>
                <a:rPr lang="en-US" sz="1867" b="1" dirty="0"/>
                <a:t>Letters of confirmation and representation</a:t>
              </a:r>
            </a:p>
            <a:p>
              <a:r>
                <a:rPr lang="en-US" sz="1600" dirty="0"/>
                <a:t>(signed documents, emails)</a:t>
              </a:r>
            </a:p>
          </p:txBody>
        </p:sp>
        <p:sp>
          <p:nvSpPr>
            <p:cNvPr id="56" name="Rectangle: Rounded Corners 55">
              <a:extLst>
                <a:ext uri="{FF2B5EF4-FFF2-40B4-BE49-F238E27FC236}">
                  <a16:creationId xmlns:a16="http://schemas.microsoft.com/office/drawing/2014/main" id="{477140A7-F5A6-443D-83E8-D8F4D2108320}"/>
                </a:ext>
              </a:extLst>
            </p:cNvPr>
            <p:cNvSpPr/>
            <p:nvPr/>
          </p:nvSpPr>
          <p:spPr>
            <a:xfrm>
              <a:off x="6165460" y="3047846"/>
              <a:ext cx="2510228" cy="1389677"/>
            </a:xfrm>
            <a:prstGeom prst="roundRect">
              <a:avLst>
                <a:gd name="adj" fmla="val 8875"/>
              </a:avLst>
            </a:prstGeom>
            <a:solidFill>
              <a:srgbClr val="725799"/>
            </a:solidFill>
            <a:ln>
              <a:noFill/>
            </a:ln>
            <a:effectLst/>
          </p:spPr>
          <p:style>
            <a:lnRef idx="1">
              <a:schemeClr val="accent1"/>
            </a:lnRef>
            <a:fillRef idx="3">
              <a:schemeClr val="accent1"/>
            </a:fillRef>
            <a:effectRef idx="2">
              <a:schemeClr val="accent1"/>
            </a:effectRef>
            <a:fontRef idx="minor">
              <a:schemeClr val="lt1"/>
            </a:fontRef>
          </p:style>
          <p:txBody>
            <a:bodyPr lIns="96000" tIns="624000" rIns="96000" bIns="96000" rtlCol="0" anchor="ctr"/>
            <a:lstStyle/>
            <a:p>
              <a:pPr>
                <a:spcAft>
                  <a:spcPts val="800"/>
                </a:spcAft>
              </a:pPr>
              <a:r>
                <a:rPr lang="en-US" sz="1867" b="1" dirty="0"/>
                <a:t>Audit checklists</a:t>
              </a:r>
            </a:p>
            <a:p>
              <a:r>
                <a:rPr lang="en-US" sz="1600" dirty="0"/>
                <a:t>(Word documents, spreadsheets)</a:t>
              </a:r>
            </a:p>
          </p:txBody>
        </p:sp>
      </p:grpSp>
      <p:sp>
        <p:nvSpPr>
          <p:cNvPr id="2" name="Title 1">
            <a:extLst>
              <a:ext uri="{FF2B5EF4-FFF2-40B4-BE49-F238E27FC236}">
                <a16:creationId xmlns:a16="http://schemas.microsoft.com/office/drawing/2014/main" id="{D763EBA5-4418-4EE0-9A3C-EEF1FB9C9A94}"/>
              </a:ext>
            </a:extLst>
          </p:cNvPr>
          <p:cNvSpPr>
            <a:spLocks noGrp="1"/>
          </p:cNvSpPr>
          <p:nvPr>
            <p:ph type="title"/>
          </p:nvPr>
        </p:nvSpPr>
        <p:spPr/>
        <p:txBody>
          <a:bodyPr/>
          <a:lstStyle/>
          <a:p>
            <a:r>
              <a:rPr lang="en-GB" dirty="0">
                <a:solidFill>
                  <a:srgbClr val="7030A0"/>
                </a:solidFill>
              </a:rPr>
              <a:t>Types of audit documentation</a:t>
            </a:r>
            <a:endParaRPr lang="en-US" dirty="0">
              <a:solidFill>
                <a:srgbClr val="7030A0"/>
              </a:solidFill>
            </a:endParaRPr>
          </a:p>
        </p:txBody>
      </p:sp>
      <p:sp>
        <p:nvSpPr>
          <p:cNvPr id="34" name="Oval 33">
            <a:extLst>
              <a:ext uri="{FF2B5EF4-FFF2-40B4-BE49-F238E27FC236}">
                <a16:creationId xmlns:a16="http://schemas.microsoft.com/office/drawing/2014/main" id="{15317DFE-7308-46E7-9C69-89C0F765907B}"/>
              </a:ext>
            </a:extLst>
          </p:cNvPr>
          <p:cNvSpPr/>
          <p:nvPr/>
        </p:nvSpPr>
        <p:spPr>
          <a:xfrm>
            <a:off x="748227" y="2103583"/>
            <a:ext cx="625856" cy="625856"/>
          </a:xfrm>
          <a:prstGeom prst="ellipse">
            <a:avLst/>
          </a:prstGeom>
          <a:solidFill>
            <a:schemeClr val="bg1"/>
          </a:solidFill>
          <a:ln w="19050">
            <a:solidFill>
              <a:srgbClr val="9581B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67" b="1" dirty="0">
                <a:solidFill>
                  <a:schemeClr val="accent4"/>
                </a:solidFill>
              </a:rPr>
              <a:t>01</a:t>
            </a:r>
            <a:endParaRPr lang="en-IN" sz="1867" b="1" dirty="0">
              <a:solidFill>
                <a:schemeClr val="accent4"/>
              </a:solidFill>
            </a:endParaRPr>
          </a:p>
        </p:txBody>
      </p:sp>
      <p:sp>
        <p:nvSpPr>
          <p:cNvPr id="58" name="Oval 57">
            <a:extLst>
              <a:ext uri="{FF2B5EF4-FFF2-40B4-BE49-F238E27FC236}">
                <a16:creationId xmlns:a16="http://schemas.microsoft.com/office/drawing/2014/main" id="{EAB9810F-8BCD-4361-9775-D2C27B8CEBFC}"/>
              </a:ext>
            </a:extLst>
          </p:cNvPr>
          <p:cNvSpPr/>
          <p:nvPr/>
        </p:nvSpPr>
        <p:spPr>
          <a:xfrm>
            <a:off x="4514720" y="2103583"/>
            <a:ext cx="625856" cy="625856"/>
          </a:xfrm>
          <a:prstGeom prst="ellipse">
            <a:avLst/>
          </a:prstGeom>
          <a:solidFill>
            <a:schemeClr val="bg1"/>
          </a:solidFill>
          <a:ln w="19050">
            <a:solidFill>
              <a:srgbClr val="9581B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67" b="1" dirty="0">
                <a:solidFill>
                  <a:schemeClr val="accent4"/>
                </a:solidFill>
              </a:rPr>
              <a:t>02</a:t>
            </a:r>
            <a:endParaRPr lang="en-IN" sz="1867" b="1" dirty="0">
              <a:solidFill>
                <a:schemeClr val="accent4"/>
              </a:solidFill>
            </a:endParaRPr>
          </a:p>
        </p:txBody>
      </p:sp>
      <p:sp>
        <p:nvSpPr>
          <p:cNvPr id="59" name="Oval 58">
            <a:extLst>
              <a:ext uri="{FF2B5EF4-FFF2-40B4-BE49-F238E27FC236}">
                <a16:creationId xmlns:a16="http://schemas.microsoft.com/office/drawing/2014/main" id="{546C3131-D418-472D-848B-3660A5599A3D}"/>
              </a:ext>
            </a:extLst>
          </p:cNvPr>
          <p:cNvSpPr/>
          <p:nvPr/>
        </p:nvSpPr>
        <p:spPr>
          <a:xfrm>
            <a:off x="8293767" y="2103583"/>
            <a:ext cx="625856" cy="625856"/>
          </a:xfrm>
          <a:prstGeom prst="ellipse">
            <a:avLst/>
          </a:prstGeom>
          <a:solidFill>
            <a:schemeClr val="bg1"/>
          </a:solidFill>
          <a:ln w="19050">
            <a:solidFill>
              <a:srgbClr val="9581B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67" b="1" dirty="0">
                <a:solidFill>
                  <a:schemeClr val="accent4"/>
                </a:solidFill>
              </a:rPr>
              <a:t>03</a:t>
            </a:r>
            <a:endParaRPr lang="en-IN" sz="1867" b="1" dirty="0">
              <a:solidFill>
                <a:schemeClr val="accent4"/>
              </a:solidFill>
            </a:endParaRPr>
          </a:p>
        </p:txBody>
      </p:sp>
      <p:sp>
        <p:nvSpPr>
          <p:cNvPr id="60" name="Oval 59">
            <a:extLst>
              <a:ext uri="{FF2B5EF4-FFF2-40B4-BE49-F238E27FC236}">
                <a16:creationId xmlns:a16="http://schemas.microsoft.com/office/drawing/2014/main" id="{CF6F51F5-75C3-4D4D-BD1D-7E82AB3D82C6}"/>
              </a:ext>
            </a:extLst>
          </p:cNvPr>
          <p:cNvSpPr/>
          <p:nvPr/>
        </p:nvSpPr>
        <p:spPr>
          <a:xfrm>
            <a:off x="748227" y="4125024"/>
            <a:ext cx="625856" cy="625856"/>
          </a:xfrm>
          <a:prstGeom prst="ellipse">
            <a:avLst/>
          </a:prstGeom>
          <a:solidFill>
            <a:schemeClr val="bg1"/>
          </a:solidFill>
          <a:ln w="19050">
            <a:solidFill>
              <a:srgbClr val="9581B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67" b="1" dirty="0">
                <a:solidFill>
                  <a:schemeClr val="accent4"/>
                </a:solidFill>
              </a:rPr>
              <a:t>04</a:t>
            </a:r>
            <a:endParaRPr lang="en-IN" sz="1867" b="1" dirty="0">
              <a:solidFill>
                <a:schemeClr val="accent4"/>
              </a:solidFill>
            </a:endParaRPr>
          </a:p>
        </p:txBody>
      </p:sp>
      <p:sp>
        <p:nvSpPr>
          <p:cNvPr id="61" name="Oval 60">
            <a:extLst>
              <a:ext uri="{FF2B5EF4-FFF2-40B4-BE49-F238E27FC236}">
                <a16:creationId xmlns:a16="http://schemas.microsoft.com/office/drawing/2014/main" id="{0D44E605-9AC2-400C-B4A4-0383D739B76B}"/>
              </a:ext>
            </a:extLst>
          </p:cNvPr>
          <p:cNvSpPr/>
          <p:nvPr/>
        </p:nvSpPr>
        <p:spPr>
          <a:xfrm>
            <a:off x="4514720" y="4125024"/>
            <a:ext cx="625856" cy="625856"/>
          </a:xfrm>
          <a:prstGeom prst="ellipse">
            <a:avLst/>
          </a:prstGeom>
          <a:solidFill>
            <a:schemeClr val="bg1"/>
          </a:solidFill>
          <a:ln w="19050">
            <a:solidFill>
              <a:srgbClr val="9581B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67" b="1" dirty="0">
                <a:solidFill>
                  <a:schemeClr val="accent4"/>
                </a:solidFill>
              </a:rPr>
              <a:t>05</a:t>
            </a:r>
            <a:endParaRPr lang="en-IN" sz="1867" b="1" dirty="0">
              <a:solidFill>
                <a:schemeClr val="accent4"/>
              </a:solidFill>
            </a:endParaRPr>
          </a:p>
        </p:txBody>
      </p:sp>
      <p:sp>
        <p:nvSpPr>
          <p:cNvPr id="62" name="Oval 61">
            <a:extLst>
              <a:ext uri="{FF2B5EF4-FFF2-40B4-BE49-F238E27FC236}">
                <a16:creationId xmlns:a16="http://schemas.microsoft.com/office/drawing/2014/main" id="{D84F47D2-3A31-4F0B-AB25-9389217AF6A7}"/>
              </a:ext>
            </a:extLst>
          </p:cNvPr>
          <p:cNvSpPr/>
          <p:nvPr/>
        </p:nvSpPr>
        <p:spPr>
          <a:xfrm>
            <a:off x="8293767" y="4125024"/>
            <a:ext cx="625856" cy="625856"/>
          </a:xfrm>
          <a:prstGeom prst="ellipse">
            <a:avLst/>
          </a:prstGeom>
          <a:solidFill>
            <a:schemeClr val="bg1"/>
          </a:solidFill>
          <a:ln w="19050">
            <a:solidFill>
              <a:srgbClr val="9581B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67" b="1" dirty="0">
                <a:solidFill>
                  <a:schemeClr val="accent4"/>
                </a:solidFill>
              </a:rPr>
              <a:t>06</a:t>
            </a:r>
            <a:endParaRPr lang="en-IN" sz="1867" b="1" dirty="0">
              <a:solidFill>
                <a:schemeClr val="accent4"/>
              </a:solidFill>
            </a:endParaRPr>
          </a:p>
        </p:txBody>
      </p:sp>
      <p:sp>
        <p:nvSpPr>
          <p:cNvPr id="3" name="Slide Number Placeholder 2">
            <a:extLst>
              <a:ext uri="{FF2B5EF4-FFF2-40B4-BE49-F238E27FC236}">
                <a16:creationId xmlns:a16="http://schemas.microsoft.com/office/drawing/2014/main" id="{94C8E528-06D9-4DE2-9543-7180AB2A42DA}"/>
              </a:ext>
            </a:extLst>
          </p:cNvPr>
          <p:cNvSpPr>
            <a:spLocks noGrp="1"/>
          </p:cNvSpPr>
          <p:nvPr>
            <p:ph type="sldNum" sz="quarter" idx="10"/>
          </p:nvPr>
        </p:nvSpPr>
        <p:spPr/>
        <p:txBody>
          <a:bodyPr/>
          <a:lstStyle/>
          <a:p>
            <a:fld id="{8917037F-13F4-43B6-99FF-D710FE0C4777}" type="slidenum">
              <a:rPr lang="en-GB" smtClean="0"/>
              <a:pPr/>
              <a:t>45</a:t>
            </a:fld>
            <a:endParaRPr lang="en-GB" dirty="0"/>
          </a:p>
        </p:txBody>
      </p:sp>
    </p:spTree>
    <p:extLst>
      <p:ext uri="{BB962C8B-B14F-4D97-AF65-F5344CB8AC3E}">
        <p14:creationId xmlns:p14="http://schemas.microsoft.com/office/powerpoint/2010/main" val="23627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BF797E-4B05-4BD3-9F40-1D8D7D01EBD8}"/>
              </a:ext>
            </a:extLst>
          </p:cNvPr>
          <p:cNvSpPr>
            <a:spLocks noGrp="1"/>
          </p:cNvSpPr>
          <p:nvPr>
            <p:ph type="body" sz="quarter" idx="13"/>
          </p:nvPr>
        </p:nvSpPr>
        <p:spPr/>
        <p:txBody>
          <a:bodyPr/>
          <a:lstStyle/>
          <a:p>
            <a:r>
              <a:rPr lang="en-US" dirty="0">
                <a:solidFill>
                  <a:srgbClr val="7030A0"/>
                </a:solidFill>
              </a:rPr>
              <a:t>Key aspects of working papers</a:t>
            </a:r>
          </a:p>
        </p:txBody>
      </p:sp>
      <p:sp>
        <p:nvSpPr>
          <p:cNvPr id="2" name="Slide Number Placeholder 1">
            <a:extLst>
              <a:ext uri="{FF2B5EF4-FFF2-40B4-BE49-F238E27FC236}">
                <a16:creationId xmlns:a16="http://schemas.microsoft.com/office/drawing/2014/main" id="{01505B98-41D4-4029-8C41-94BAED0BB221}"/>
              </a:ext>
            </a:extLst>
          </p:cNvPr>
          <p:cNvSpPr>
            <a:spLocks noGrp="1"/>
          </p:cNvSpPr>
          <p:nvPr>
            <p:ph type="sldNum" sz="quarter" idx="4"/>
          </p:nvPr>
        </p:nvSpPr>
        <p:spPr/>
        <p:txBody>
          <a:bodyPr/>
          <a:lstStyle/>
          <a:p>
            <a:fld id="{8917037F-13F4-43B6-99FF-D710FE0C4777}" type="slidenum">
              <a:rPr lang="en-GB" smtClean="0"/>
              <a:pPr/>
              <a:t>46</a:t>
            </a:fld>
            <a:endParaRPr lang="en-GB" dirty="0"/>
          </a:p>
        </p:txBody>
      </p:sp>
    </p:spTree>
    <p:extLst>
      <p:ext uri="{BB962C8B-B14F-4D97-AF65-F5344CB8AC3E}">
        <p14:creationId xmlns:p14="http://schemas.microsoft.com/office/powerpoint/2010/main" val="90755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4A16-9E7B-43CD-B51D-C7F5477BF0D4}"/>
              </a:ext>
            </a:extLst>
          </p:cNvPr>
          <p:cNvSpPr>
            <a:spLocks noGrp="1"/>
          </p:cNvSpPr>
          <p:nvPr>
            <p:ph type="title"/>
          </p:nvPr>
        </p:nvSpPr>
        <p:spPr/>
        <p:txBody>
          <a:bodyPr/>
          <a:lstStyle/>
          <a:p>
            <a:r>
              <a:rPr lang="en-GB" dirty="0">
                <a:solidFill>
                  <a:srgbClr val="7030A0"/>
                </a:solidFill>
              </a:rPr>
              <a:t>Contents of a working paper</a:t>
            </a:r>
          </a:p>
        </p:txBody>
      </p:sp>
      <p:graphicFrame>
        <p:nvGraphicFramePr>
          <p:cNvPr id="7" name="Table 6">
            <a:extLst>
              <a:ext uri="{FF2B5EF4-FFF2-40B4-BE49-F238E27FC236}">
                <a16:creationId xmlns:a16="http://schemas.microsoft.com/office/drawing/2014/main" id="{563364C0-E6C8-4924-9D43-555DE137B16E}"/>
              </a:ext>
            </a:extLst>
          </p:cNvPr>
          <p:cNvGraphicFramePr>
            <a:graphicFrameLocks noGrp="1"/>
          </p:cNvGraphicFramePr>
          <p:nvPr/>
        </p:nvGraphicFramePr>
        <p:xfrm>
          <a:off x="629328" y="1609514"/>
          <a:ext cx="8125206" cy="4748531"/>
        </p:xfrm>
        <a:graphic>
          <a:graphicData uri="http://schemas.openxmlformats.org/drawingml/2006/table">
            <a:tbl>
              <a:tblPr firstRow="1" bandRow="1">
                <a:tableStyleId>{5C22544A-7EE6-4342-B048-85BDC9FD1C3A}</a:tableStyleId>
              </a:tblPr>
              <a:tblGrid>
                <a:gridCol w="725339">
                  <a:extLst>
                    <a:ext uri="{9D8B030D-6E8A-4147-A177-3AD203B41FA5}">
                      <a16:colId xmlns:a16="http://schemas.microsoft.com/office/drawing/2014/main" val="3418880565"/>
                    </a:ext>
                  </a:extLst>
                </a:gridCol>
                <a:gridCol w="3337264">
                  <a:extLst>
                    <a:ext uri="{9D8B030D-6E8A-4147-A177-3AD203B41FA5}">
                      <a16:colId xmlns:a16="http://schemas.microsoft.com/office/drawing/2014/main" val="2619545643"/>
                    </a:ext>
                  </a:extLst>
                </a:gridCol>
                <a:gridCol w="709803">
                  <a:extLst>
                    <a:ext uri="{9D8B030D-6E8A-4147-A177-3AD203B41FA5}">
                      <a16:colId xmlns:a16="http://schemas.microsoft.com/office/drawing/2014/main" val="3912490113"/>
                    </a:ext>
                  </a:extLst>
                </a:gridCol>
                <a:gridCol w="3352800">
                  <a:extLst>
                    <a:ext uri="{9D8B030D-6E8A-4147-A177-3AD203B41FA5}">
                      <a16:colId xmlns:a16="http://schemas.microsoft.com/office/drawing/2014/main" val="1432561293"/>
                    </a:ext>
                  </a:extLst>
                </a:gridCol>
              </a:tblGrid>
              <a:tr h="1162897">
                <a:tc>
                  <a:txBody>
                    <a:bodyPr/>
                    <a:lstStyle/>
                    <a:p>
                      <a:pPr algn="l"/>
                      <a:r>
                        <a:rPr lang="en-US" sz="1800" b="1" dirty="0">
                          <a:solidFill>
                            <a:schemeClr val="accent1"/>
                          </a:solidFill>
                        </a:rPr>
                        <a:t>01</a:t>
                      </a:r>
                      <a:endParaRPr lang="en-IN" sz="1800" b="1" dirty="0">
                        <a:solidFill>
                          <a:schemeClr val="accent1"/>
                        </a:solidFill>
                      </a:endParaRP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rPr>
                        <a:t>Basic details (Client name, nature and period of the engagement) </a:t>
                      </a: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sz="1800" b="1" kern="1200" dirty="0">
                          <a:solidFill>
                            <a:schemeClr val="accent1"/>
                          </a:solidFill>
                          <a:latin typeface="+mn-lt"/>
                          <a:ea typeface="+mn-ea"/>
                          <a:cs typeface="+mn-cs"/>
                        </a:rPr>
                        <a:t>05</a:t>
                      </a:r>
                      <a:endParaRPr lang="en-IN" sz="1800" b="1" kern="1200" dirty="0">
                        <a:solidFill>
                          <a:schemeClr val="accent1"/>
                        </a:solidFill>
                        <a:latin typeface="+mn-lt"/>
                        <a:ea typeface="+mn-ea"/>
                        <a:cs typeface="+mn-cs"/>
                      </a:endParaRP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rPr>
                        <a:t>Document evidence of work performed (audit procedures)</a:t>
                      </a:r>
                    </a:p>
                  </a:txBody>
                  <a:tcPr marL="121920" marR="121920" marT="60960" marB="6096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775503"/>
                  </a:ext>
                </a:extLst>
              </a:tr>
              <a:tr h="1259840">
                <a:tc>
                  <a:txBody>
                    <a:bodyPr/>
                    <a:lstStyle/>
                    <a:p>
                      <a:pPr algn="l"/>
                      <a:r>
                        <a:rPr lang="en-US" sz="1800" b="1" dirty="0">
                          <a:solidFill>
                            <a:schemeClr val="accent1"/>
                          </a:solidFill>
                        </a:rPr>
                        <a:t>02</a:t>
                      </a:r>
                      <a:endParaRPr lang="en-IN" sz="1800" b="1" dirty="0">
                        <a:solidFill>
                          <a:schemeClr val="accent1"/>
                        </a:solidFill>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rPr>
                        <a:t>Scope of the work (audit area, materiality thresholds used to perform work)</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sz="1800" b="1" kern="1200" dirty="0">
                          <a:solidFill>
                            <a:schemeClr val="accent1"/>
                          </a:solidFill>
                          <a:latin typeface="+mn-lt"/>
                          <a:ea typeface="+mn-ea"/>
                          <a:cs typeface="+mn-cs"/>
                        </a:rPr>
                        <a:t>06</a:t>
                      </a:r>
                      <a:endParaRPr lang="en-IN" sz="1800" b="1" kern="1200" dirty="0">
                        <a:solidFill>
                          <a:schemeClr val="accent1"/>
                        </a:solidFill>
                        <a:latin typeface="+mn-lt"/>
                        <a:ea typeface="+mn-ea"/>
                        <a:cs typeface="+mn-cs"/>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rPr>
                        <a:t>Results and conclusion reached – Document how significant findings, if any, are dealt with</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8386"/>
                  </a:ext>
                </a:extLst>
              </a:tr>
              <a:tr h="1162897">
                <a:tc>
                  <a:txBody>
                    <a:bodyPr/>
                    <a:lstStyle/>
                    <a:p>
                      <a:pPr algn="l"/>
                      <a:r>
                        <a:rPr lang="en-US" sz="1800" b="1" dirty="0">
                          <a:solidFill>
                            <a:schemeClr val="accent1"/>
                          </a:solidFill>
                        </a:rPr>
                        <a:t>03</a:t>
                      </a:r>
                      <a:endParaRPr lang="en-IN" sz="1800" b="1" dirty="0">
                        <a:solidFill>
                          <a:schemeClr val="accent1"/>
                        </a:solidFill>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rPr>
                        <a:t>Objective of the work – What assertion and risk is being addressed</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US" sz="1800" b="1" kern="1200" dirty="0">
                          <a:solidFill>
                            <a:schemeClr val="accent1"/>
                          </a:solidFill>
                          <a:latin typeface="+mn-lt"/>
                          <a:ea typeface="+mn-ea"/>
                          <a:cs typeface="+mn-cs"/>
                        </a:rPr>
                        <a:t>07</a:t>
                      </a:r>
                      <a:endParaRPr lang="en-IN" sz="1800" b="1" kern="1200" dirty="0">
                        <a:solidFill>
                          <a:schemeClr val="accent1"/>
                        </a:solidFill>
                        <a:latin typeface="+mn-lt"/>
                        <a:ea typeface="+mn-ea"/>
                        <a:cs typeface="+mn-cs"/>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rPr>
                        <a:t>Sign-offs (preparer and reviewer with date)</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464644"/>
                  </a:ext>
                </a:extLst>
              </a:tr>
              <a:tr h="1162897">
                <a:tc>
                  <a:txBody>
                    <a:bodyPr/>
                    <a:lstStyle/>
                    <a:p>
                      <a:pPr algn="l"/>
                      <a:r>
                        <a:rPr lang="en-US" sz="1800" b="1" dirty="0">
                          <a:solidFill>
                            <a:schemeClr val="accent1"/>
                          </a:solidFill>
                        </a:rPr>
                        <a:t>04</a:t>
                      </a:r>
                      <a:endParaRPr lang="en-IN" sz="1800" b="1" dirty="0">
                        <a:solidFill>
                          <a:schemeClr val="accent1"/>
                        </a:solidFill>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800" b="0" dirty="0">
                          <a:solidFill>
                            <a:schemeClr val="tx1"/>
                          </a:solidFill>
                        </a:rPr>
                        <a:t>Elaborate procedures (incl. sampling approach, source of information used)</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457200" rtl="0" eaLnBrk="1" latinLnBrk="0" hangingPunct="1"/>
                      <a:r>
                        <a:rPr lang="en-US" sz="1800" b="1" kern="1200" dirty="0">
                          <a:solidFill>
                            <a:schemeClr val="accent1"/>
                          </a:solidFill>
                          <a:latin typeface="+mn-lt"/>
                          <a:ea typeface="+mn-ea"/>
                          <a:cs typeface="+mn-cs"/>
                        </a:rPr>
                        <a:t>08</a:t>
                      </a:r>
                      <a:endParaRPr lang="en-IN" sz="1800" b="1" kern="1200" dirty="0">
                        <a:solidFill>
                          <a:schemeClr val="accent1"/>
                        </a:solidFill>
                        <a:latin typeface="+mn-lt"/>
                        <a:ea typeface="+mn-ea"/>
                        <a:cs typeface="+mn-cs"/>
                      </a:endParaRP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800" b="0" dirty="0">
                          <a:solidFill>
                            <a:schemeClr val="tx1"/>
                          </a:solidFill>
                        </a:rPr>
                        <a:t>Cross reference and tag to the FS, explain all tick marks</a:t>
                      </a:r>
                    </a:p>
                  </a:txBody>
                  <a:tcPr marL="121920" marR="121920" marT="60960" marB="60960" anchor="ct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88854"/>
                  </a:ext>
                </a:extLst>
              </a:tr>
            </a:tbl>
          </a:graphicData>
        </a:graphic>
      </p:graphicFrame>
      <p:sp>
        <p:nvSpPr>
          <p:cNvPr id="3" name="Slide Number Placeholder 2">
            <a:extLst>
              <a:ext uri="{FF2B5EF4-FFF2-40B4-BE49-F238E27FC236}">
                <a16:creationId xmlns:a16="http://schemas.microsoft.com/office/drawing/2014/main" id="{848AF1BA-E2B4-4586-A95B-BC2F02D08803}"/>
              </a:ext>
            </a:extLst>
          </p:cNvPr>
          <p:cNvSpPr>
            <a:spLocks noGrp="1"/>
          </p:cNvSpPr>
          <p:nvPr>
            <p:ph type="sldNum" sz="quarter" idx="10"/>
          </p:nvPr>
        </p:nvSpPr>
        <p:spPr/>
        <p:txBody>
          <a:bodyPr/>
          <a:lstStyle/>
          <a:p>
            <a:fld id="{8917037F-13F4-43B6-99FF-D710FE0C4777}" type="slidenum">
              <a:rPr lang="en-GB" smtClean="0"/>
              <a:pPr/>
              <a:t>47</a:t>
            </a:fld>
            <a:endParaRPr lang="en-GB" dirty="0"/>
          </a:p>
        </p:txBody>
      </p:sp>
    </p:spTree>
    <p:extLst>
      <p:ext uri="{BB962C8B-B14F-4D97-AF65-F5344CB8AC3E}">
        <p14:creationId xmlns:p14="http://schemas.microsoft.com/office/powerpoint/2010/main" val="277061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BF797E-4B05-4BD3-9F40-1D8D7D01EBD8}"/>
              </a:ext>
            </a:extLst>
          </p:cNvPr>
          <p:cNvSpPr>
            <a:spLocks noGrp="1"/>
          </p:cNvSpPr>
          <p:nvPr>
            <p:ph type="body" sz="quarter" idx="13"/>
          </p:nvPr>
        </p:nvSpPr>
        <p:spPr/>
        <p:txBody>
          <a:bodyPr/>
          <a:lstStyle/>
          <a:p>
            <a:r>
              <a:rPr lang="en-GB" dirty="0">
                <a:solidFill>
                  <a:srgbClr val="7030A0"/>
                </a:solidFill>
              </a:rPr>
              <a:t>Client documents:</a:t>
            </a:r>
          </a:p>
          <a:p>
            <a:r>
              <a:rPr lang="en-GB" dirty="0">
                <a:solidFill>
                  <a:srgbClr val="7030A0"/>
                </a:solidFill>
              </a:rPr>
              <a:t>inclusions vs exclusions</a:t>
            </a:r>
          </a:p>
        </p:txBody>
      </p:sp>
      <p:sp>
        <p:nvSpPr>
          <p:cNvPr id="2" name="Slide Number Placeholder 1">
            <a:extLst>
              <a:ext uri="{FF2B5EF4-FFF2-40B4-BE49-F238E27FC236}">
                <a16:creationId xmlns:a16="http://schemas.microsoft.com/office/drawing/2014/main" id="{9D988457-C75C-4DC7-87D4-416DD78D2DE9}"/>
              </a:ext>
            </a:extLst>
          </p:cNvPr>
          <p:cNvSpPr>
            <a:spLocks noGrp="1"/>
          </p:cNvSpPr>
          <p:nvPr>
            <p:ph type="sldNum" sz="quarter" idx="4"/>
          </p:nvPr>
        </p:nvSpPr>
        <p:spPr/>
        <p:txBody>
          <a:bodyPr/>
          <a:lstStyle/>
          <a:p>
            <a:fld id="{8917037F-13F4-43B6-99FF-D710FE0C4777}" type="slidenum">
              <a:rPr lang="en-GB" smtClean="0"/>
              <a:pPr/>
              <a:t>48</a:t>
            </a:fld>
            <a:endParaRPr lang="en-GB" dirty="0"/>
          </a:p>
        </p:txBody>
      </p:sp>
    </p:spTree>
    <p:extLst>
      <p:ext uri="{BB962C8B-B14F-4D97-AF65-F5344CB8AC3E}">
        <p14:creationId xmlns:p14="http://schemas.microsoft.com/office/powerpoint/2010/main" val="38520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C23441-6FC2-42A5-82AA-E61DC00BDB62}"/>
              </a:ext>
            </a:extLst>
          </p:cNvPr>
          <p:cNvSpPr>
            <a:spLocks noGrp="1"/>
          </p:cNvSpPr>
          <p:nvPr>
            <p:ph type="title"/>
          </p:nvPr>
        </p:nvSpPr>
        <p:spPr/>
        <p:txBody>
          <a:bodyPr>
            <a:normAutofit/>
          </a:bodyPr>
          <a:lstStyle/>
          <a:p>
            <a:r>
              <a:rPr lang="en-GB" dirty="0">
                <a:solidFill>
                  <a:srgbClr val="7030A0"/>
                </a:solidFill>
              </a:rPr>
              <a:t>Examples of what should be included in the audit files</a:t>
            </a:r>
          </a:p>
        </p:txBody>
      </p:sp>
      <p:sp>
        <p:nvSpPr>
          <p:cNvPr id="10" name="Rectangle 9">
            <a:extLst>
              <a:ext uri="{FF2B5EF4-FFF2-40B4-BE49-F238E27FC236}">
                <a16:creationId xmlns:a16="http://schemas.microsoft.com/office/drawing/2014/main" id="{EC4F115E-0021-49F8-8207-4302A642B3CB}"/>
              </a:ext>
            </a:extLst>
          </p:cNvPr>
          <p:cNvSpPr/>
          <p:nvPr/>
        </p:nvSpPr>
        <p:spPr>
          <a:xfrm>
            <a:off x="0" y="1953664"/>
            <a:ext cx="12192000" cy="2160057"/>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624000" rtlCol="0" anchor="ctr"/>
          <a:lstStyle/>
          <a:p>
            <a:r>
              <a:rPr lang="en-IN" sz="2933" b="1" dirty="0"/>
              <a:t>Inclusions</a:t>
            </a:r>
          </a:p>
        </p:txBody>
      </p:sp>
      <p:sp>
        <p:nvSpPr>
          <p:cNvPr id="22" name="Rectangle 21">
            <a:extLst>
              <a:ext uri="{FF2B5EF4-FFF2-40B4-BE49-F238E27FC236}">
                <a16:creationId xmlns:a16="http://schemas.microsoft.com/office/drawing/2014/main" id="{006B1E0F-315D-46EE-88FA-C979F81CF876}"/>
              </a:ext>
            </a:extLst>
          </p:cNvPr>
          <p:cNvSpPr/>
          <p:nvPr/>
        </p:nvSpPr>
        <p:spPr>
          <a:xfrm>
            <a:off x="0" y="4101044"/>
            <a:ext cx="12192000" cy="216005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24000" rtlCol="0" anchor="ctr"/>
          <a:lstStyle/>
          <a:p>
            <a:r>
              <a:rPr lang="en-IN" sz="2933" b="1" dirty="0"/>
              <a:t>Exclusions</a:t>
            </a:r>
          </a:p>
        </p:txBody>
      </p:sp>
      <p:graphicFrame>
        <p:nvGraphicFramePr>
          <p:cNvPr id="14" name="Table 13">
            <a:extLst>
              <a:ext uri="{FF2B5EF4-FFF2-40B4-BE49-F238E27FC236}">
                <a16:creationId xmlns:a16="http://schemas.microsoft.com/office/drawing/2014/main" id="{03A67205-0C29-4BB2-A41E-34A54B3F0337}"/>
              </a:ext>
            </a:extLst>
          </p:cNvPr>
          <p:cNvGraphicFramePr>
            <a:graphicFrameLocks noGrp="1"/>
          </p:cNvGraphicFramePr>
          <p:nvPr/>
        </p:nvGraphicFramePr>
        <p:xfrm>
          <a:off x="3128432" y="2068491"/>
          <a:ext cx="8439153" cy="2118360"/>
        </p:xfrm>
        <a:graphic>
          <a:graphicData uri="http://schemas.openxmlformats.org/drawingml/2006/table">
            <a:tbl>
              <a:tblPr firstRow="1" bandRow="1">
                <a:tableStyleId>{5C22544A-7EE6-4342-B048-85BDC9FD1C3A}</a:tableStyleId>
              </a:tblPr>
              <a:tblGrid>
                <a:gridCol w="2813051">
                  <a:extLst>
                    <a:ext uri="{9D8B030D-6E8A-4147-A177-3AD203B41FA5}">
                      <a16:colId xmlns:a16="http://schemas.microsoft.com/office/drawing/2014/main" val="291816130"/>
                    </a:ext>
                  </a:extLst>
                </a:gridCol>
                <a:gridCol w="2813051">
                  <a:extLst>
                    <a:ext uri="{9D8B030D-6E8A-4147-A177-3AD203B41FA5}">
                      <a16:colId xmlns:a16="http://schemas.microsoft.com/office/drawing/2014/main" val="1651450423"/>
                    </a:ext>
                  </a:extLst>
                </a:gridCol>
                <a:gridCol w="2813051">
                  <a:extLst>
                    <a:ext uri="{9D8B030D-6E8A-4147-A177-3AD203B41FA5}">
                      <a16:colId xmlns:a16="http://schemas.microsoft.com/office/drawing/2014/main" val="1859647407"/>
                    </a:ext>
                  </a:extLst>
                </a:gridCol>
              </a:tblGrid>
              <a:tr h="1930400">
                <a:tc>
                  <a:txBody>
                    <a:bodyPr/>
                    <a:lstStyle/>
                    <a:p>
                      <a:pPr>
                        <a:spcAft>
                          <a:spcPts val="600"/>
                        </a:spcAft>
                      </a:pPr>
                      <a:r>
                        <a:rPr lang="en-US" sz="1800" dirty="0">
                          <a:solidFill>
                            <a:schemeClr val="bg1"/>
                          </a:solidFill>
                        </a:rPr>
                        <a:t>Planning</a:t>
                      </a:r>
                    </a:p>
                    <a:p>
                      <a:pPr marL="171450" indent="-171450">
                        <a:buFont typeface="Arial" panose="020B0604020202020204" pitchFamily="34" charset="0"/>
                        <a:buChar char="•"/>
                      </a:pPr>
                      <a:r>
                        <a:rPr lang="en-US" sz="1800" b="0" dirty="0">
                          <a:solidFill>
                            <a:schemeClr val="bg1"/>
                          </a:solidFill>
                        </a:rPr>
                        <a:t>Internal audit report</a:t>
                      </a:r>
                    </a:p>
                    <a:p>
                      <a:pPr marL="171450" indent="-171450">
                        <a:buFont typeface="Arial" panose="020B0604020202020204" pitchFamily="34" charset="0"/>
                        <a:buChar char="•"/>
                      </a:pPr>
                      <a:r>
                        <a:rPr lang="en-US" sz="1800" b="0" dirty="0">
                          <a:solidFill>
                            <a:schemeClr val="bg1"/>
                          </a:solidFill>
                        </a:rPr>
                        <a:t>Mgmt.’s internal control test findings</a:t>
                      </a:r>
                    </a:p>
                    <a:p>
                      <a:pPr marL="171450" indent="-171450">
                        <a:buFont typeface="Arial" panose="020B0604020202020204" pitchFamily="34" charset="0"/>
                        <a:buChar char="•"/>
                      </a:pPr>
                      <a:r>
                        <a:rPr lang="en-US" sz="1800" b="0" dirty="0">
                          <a:solidFill>
                            <a:schemeClr val="bg1"/>
                          </a:solidFill>
                        </a:rPr>
                        <a:t>Legal opinions and memos</a:t>
                      </a:r>
                    </a:p>
                    <a:p>
                      <a:endParaRPr lang="en-IN" sz="1800" dirty="0">
                        <a:solidFill>
                          <a:schemeClr val="bg1"/>
                        </a:solidFill>
                      </a:endParaRPr>
                    </a:p>
                  </a:txBody>
                  <a:tcPr marL="121920" marR="121920" marT="60960" marB="609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725799"/>
                    </a:solidFill>
                  </a:tcPr>
                </a:tc>
                <a:tc>
                  <a:txBody>
                    <a:bodyPr/>
                    <a:lstStyle/>
                    <a:p>
                      <a:pPr>
                        <a:spcAft>
                          <a:spcPts val="600"/>
                        </a:spcAft>
                      </a:pPr>
                      <a:r>
                        <a:rPr lang="en-US" sz="1800" dirty="0">
                          <a:solidFill>
                            <a:schemeClr val="bg1"/>
                          </a:solidFill>
                        </a:rPr>
                        <a:t>Respond to risks (FSLI)</a:t>
                      </a:r>
                    </a:p>
                    <a:p>
                      <a:pPr marL="171450" indent="-171450">
                        <a:buFont typeface="Arial" panose="020B0604020202020204" pitchFamily="34" charset="0"/>
                        <a:buChar char="•"/>
                      </a:pPr>
                      <a:r>
                        <a:rPr lang="en-US" sz="1800" b="0" dirty="0">
                          <a:solidFill>
                            <a:schemeClr val="bg1"/>
                          </a:solidFill>
                        </a:rPr>
                        <a:t>Copies of key contracts</a:t>
                      </a:r>
                    </a:p>
                    <a:p>
                      <a:pPr marL="171450" indent="-171450">
                        <a:buFont typeface="Arial" panose="020B0604020202020204" pitchFamily="34" charset="0"/>
                        <a:buChar char="•"/>
                      </a:pPr>
                      <a:r>
                        <a:rPr lang="en-US" sz="1800" b="0" dirty="0">
                          <a:solidFill>
                            <a:schemeClr val="bg1"/>
                          </a:solidFill>
                        </a:rPr>
                        <a:t>Valuation reports</a:t>
                      </a:r>
                    </a:p>
                    <a:p>
                      <a:pPr marL="171450" indent="-171450">
                        <a:buFont typeface="Arial" panose="020B0604020202020204" pitchFamily="34" charset="0"/>
                        <a:buChar char="•"/>
                      </a:pPr>
                      <a:r>
                        <a:rPr lang="en-US" sz="1800" b="0" dirty="0">
                          <a:solidFill>
                            <a:schemeClr val="bg1"/>
                          </a:solidFill>
                        </a:rPr>
                        <a:t>Physical verification reports</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725799"/>
                    </a:solidFill>
                  </a:tcPr>
                </a:tc>
                <a:tc>
                  <a:txBody>
                    <a:bodyPr/>
                    <a:lstStyle/>
                    <a:p>
                      <a:pPr>
                        <a:spcAft>
                          <a:spcPts val="600"/>
                        </a:spcAft>
                      </a:pPr>
                      <a:r>
                        <a:rPr lang="en-US" sz="1800" dirty="0">
                          <a:solidFill>
                            <a:schemeClr val="bg1"/>
                          </a:solidFill>
                        </a:rPr>
                        <a:t>Others</a:t>
                      </a:r>
                    </a:p>
                    <a:p>
                      <a:pPr marL="171450" indent="-171450">
                        <a:buFont typeface="Arial" panose="020B0604020202020204" pitchFamily="34" charset="0"/>
                        <a:buChar char="•"/>
                      </a:pPr>
                      <a:r>
                        <a:rPr lang="en-US" sz="1800" b="0" dirty="0">
                          <a:solidFill>
                            <a:schemeClr val="bg1"/>
                          </a:solidFill>
                        </a:rPr>
                        <a:t>Representation letter</a:t>
                      </a:r>
                    </a:p>
                    <a:p>
                      <a:pPr marL="171450" indent="-171450">
                        <a:buFont typeface="Arial" panose="020B0604020202020204" pitchFamily="34" charset="0"/>
                        <a:buChar char="•"/>
                      </a:pPr>
                      <a:r>
                        <a:rPr lang="en-US" sz="1800" b="0" dirty="0">
                          <a:solidFill>
                            <a:schemeClr val="bg1"/>
                          </a:solidFill>
                        </a:rPr>
                        <a:t>Component financial statements and reports of other auditors</a:t>
                      </a:r>
                    </a:p>
                    <a:p>
                      <a:pPr marL="171450" indent="-171450">
                        <a:buFont typeface="Arial" panose="020B0604020202020204" pitchFamily="34" charset="0"/>
                        <a:buChar char="•"/>
                      </a:pPr>
                      <a:r>
                        <a:rPr lang="en-US" sz="1800" b="0" dirty="0">
                          <a:solidFill>
                            <a:schemeClr val="bg1"/>
                          </a:solidFill>
                        </a:rPr>
                        <a:t>Other information / annual report</a:t>
                      </a:r>
                    </a:p>
                  </a:txBody>
                  <a:tcPr marL="121920" marR="121920" marT="60960" marB="6096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725799"/>
                    </a:solidFill>
                  </a:tcPr>
                </a:tc>
                <a:extLst>
                  <a:ext uri="{0D108BD9-81ED-4DB2-BD59-A6C34878D82A}">
                    <a16:rowId xmlns:a16="http://schemas.microsoft.com/office/drawing/2014/main" val="3959968838"/>
                  </a:ext>
                </a:extLst>
              </a:tr>
            </a:tbl>
          </a:graphicData>
        </a:graphic>
      </p:graphicFrame>
      <p:graphicFrame>
        <p:nvGraphicFramePr>
          <p:cNvPr id="23" name="Table 22">
            <a:extLst>
              <a:ext uri="{FF2B5EF4-FFF2-40B4-BE49-F238E27FC236}">
                <a16:creationId xmlns:a16="http://schemas.microsoft.com/office/drawing/2014/main" id="{DAB916FB-1395-42EF-A17D-4E733E6F118B}"/>
              </a:ext>
            </a:extLst>
          </p:cNvPr>
          <p:cNvGraphicFramePr>
            <a:graphicFrameLocks noGrp="1"/>
          </p:cNvGraphicFramePr>
          <p:nvPr>
            <p:extLst>
              <p:ext uri="{D42A27DB-BD31-4B8C-83A1-F6EECF244321}">
                <p14:modId xmlns:p14="http://schemas.microsoft.com/office/powerpoint/2010/main" val="3759057975"/>
              </p:ext>
            </p:extLst>
          </p:nvPr>
        </p:nvGraphicFramePr>
        <p:xfrm>
          <a:off x="3128432" y="4236011"/>
          <a:ext cx="8439153" cy="1844040"/>
        </p:xfrm>
        <a:graphic>
          <a:graphicData uri="http://schemas.openxmlformats.org/drawingml/2006/table">
            <a:tbl>
              <a:tblPr firstRow="1" bandRow="1">
                <a:tableStyleId>{5C22544A-7EE6-4342-B048-85BDC9FD1C3A}</a:tableStyleId>
              </a:tblPr>
              <a:tblGrid>
                <a:gridCol w="2813051">
                  <a:extLst>
                    <a:ext uri="{9D8B030D-6E8A-4147-A177-3AD203B41FA5}">
                      <a16:colId xmlns:a16="http://schemas.microsoft.com/office/drawing/2014/main" val="291816130"/>
                    </a:ext>
                  </a:extLst>
                </a:gridCol>
                <a:gridCol w="2813051">
                  <a:extLst>
                    <a:ext uri="{9D8B030D-6E8A-4147-A177-3AD203B41FA5}">
                      <a16:colId xmlns:a16="http://schemas.microsoft.com/office/drawing/2014/main" val="1651450423"/>
                    </a:ext>
                  </a:extLst>
                </a:gridCol>
                <a:gridCol w="2813051">
                  <a:extLst>
                    <a:ext uri="{9D8B030D-6E8A-4147-A177-3AD203B41FA5}">
                      <a16:colId xmlns:a16="http://schemas.microsoft.com/office/drawing/2014/main" val="1859647407"/>
                    </a:ext>
                  </a:extLst>
                </a:gridCol>
              </a:tblGrid>
              <a:tr h="1686560">
                <a:tc>
                  <a:txBody>
                    <a:bodyPr/>
                    <a:lstStyle/>
                    <a:p>
                      <a:pPr>
                        <a:spcAft>
                          <a:spcPts val="600"/>
                        </a:spcAft>
                      </a:pPr>
                      <a:r>
                        <a:rPr lang="en-US" sz="1800" dirty="0">
                          <a:solidFill>
                            <a:schemeClr val="bg1"/>
                          </a:solidFill>
                        </a:rPr>
                        <a:t>Planning</a:t>
                      </a:r>
                    </a:p>
                    <a:p>
                      <a:pPr marL="171450" indent="-171450">
                        <a:buFont typeface="Arial" panose="020B0604020202020204" pitchFamily="34" charset="0"/>
                        <a:buChar char="•"/>
                      </a:pPr>
                      <a:r>
                        <a:rPr lang="en-US" sz="1800" b="0" dirty="0">
                          <a:solidFill>
                            <a:schemeClr val="bg1"/>
                          </a:solidFill>
                        </a:rPr>
                        <a:t>Copies of internal budgets</a:t>
                      </a:r>
                    </a:p>
                    <a:p>
                      <a:pPr marL="171450" indent="-171450">
                        <a:buFont typeface="Arial" panose="020B0604020202020204" pitchFamily="34" charset="0"/>
                        <a:buChar char="•"/>
                      </a:pPr>
                      <a:r>
                        <a:rPr lang="en-US" sz="1800" b="0" dirty="0">
                          <a:solidFill>
                            <a:schemeClr val="bg1"/>
                          </a:solidFill>
                        </a:rPr>
                        <a:t>Internal notes shared</a:t>
                      </a:r>
                    </a:p>
                    <a:p>
                      <a:pPr marL="171450" indent="-171450">
                        <a:buFont typeface="Arial" panose="020B0604020202020204" pitchFamily="34" charset="0"/>
                        <a:buChar char="•"/>
                      </a:pPr>
                      <a:r>
                        <a:rPr lang="en-US" sz="1800" b="0" dirty="0">
                          <a:solidFill>
                            <a:schemeClr val="bg1"/>
                          </a:solidFill>
                        </a:rPr>
                        <a:t>Press releases</a:t>
                      </a:r>
                    </a:p>
                    <a:p>
                      <a:endParaRPr lang="en-IN" sz="1800" dirty="0">
                        <a:solidFill>
                          <a:schemeClr val="bg1"/>
                        </a:solidFill>
                      </a:endParaRPr>
                    </a:p>
                  </a:txBody>
                  <a:tcPr marL="121920" marR="121920" marT="60960" marB="60960">
                    <a:lnL w="12700" cmpd="sng">
                      <a:noFill/>
                    </a:lnL>
                    <a:lnR w="12700" cap="flat" cmpd="sng" algn="ctr">
                      <a:solidFill>
                        <a:schemeClr val="accent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600"/>
                        </a:spcAft>
                      </a:pPr>
                      <a:r>
                        <a:rPr lang="en-US" sz="1800" dirty="0">
                          <a:solidFill>
                            <a:schemeClr val="bg1"/>
                          </a:solidFill>
                        </a:rPr>
                        <a:t>Respond to risks (FSLI)</a:t>
                      </a:r>
                    </a:p>
                    <a:p>
                      <a:pPr marL="171450" indent="-171450">
                        <a:buFont typeface="Arial" panose="020B0604020202020204" pitchFamily="34" charset="0"/>
                        <a:buChar char="•"/>
                      </a:pPr>
                      <a:r>
                        <a:rPr lang="en-US" sz="1800" b="0" dirty="0">
                          <a:solidFill>
                            <a:schemeClr val="bg1"/>
                          </a:solidFill>
                        </a:rPr>
                        <a:t>Documents used to perform inspection (test of details)</a:t>
                      </a:r>
                    </a:p>
                    <a:p>
                      <a:pPr marL="171450" indent="-171450">
                        <a:buFont typeface="Arial" panose="020B0604020202020204" pitchFamily="34" charset="0"/>
                        <a:buChar char="•"/>
                      </a:pPr>
                      <a:r>
                        <a:rPr lang="en-US" sz="1800" b="0" dirty="0">
                          <a:solidFill>
                            <a:schemeClr val="bg1"/>
                          </a:solidFill>
                        </a:rPr>
                        <a:t>General ledger extract</a:t>
                      </a:r>
                    </a:p>
                  </a:txBody>
                  <a:tcPr marL="121920" marR="121920" marT="60960" marB="6096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600"/>
                        </a:spcAft>
                      </a:pPr>
                      <a:r>
                        <a:rPr lang="en-US" sz="1800" dirty="0">
                          <a:solidFill>
                            <a:schemeClr val="bg1"/>
                          </a:solidFill>
                        </a:rPr>
                        <a:t>Others</a:t>
                      </a:r>
                    </a:p>
                    <a:p>
                      <a:pPr marL="171450" indent="-171450">
                        <a:buFont typeface="Arial" panose="020B0604020202020204" pitchFamily="34" charset="0"/>
                        <a:buChar char="•"/>
                      </a:pPr>
                      <a:r>
                        <a:rPr lang="en-US" sz="1800" b="0" dirty="0">
                          <a:solidFill>
                            <a:schemeClr val="bg1"/>
                          </a:solidFill>
                        </a:rPr>
                        <a:t>Draft financials</a:t>
                      </a:r>
                    </a:p>
                    <a:p>
                      <a:pPr marL="171450" indent="-171450">
                        <a:buFont typeface="Arial" panose="020B0604020202020204" pitchFamily="34" charset="0"/>
                        <a:buChar char="•"/>
                      </a:pPr>
                      <a:r>
                        <a:rPr lang="en-US" sz="1800" b="0" dirty="0">
                          <a:solidFill>
                            <a:schemeClr val="bg1"/>
                          </a:solidFill>
                        </a:rPr>
                        <a:t>Superseded documents</a:t>
                      </a:r>
                    </a:p>
                  </a:txBody>
                  <a:tcPr marL="121920" marR="121920" marT="60960" marB="60960">
                    <a:lnL w="12700" cap="flat" cmpd="sng" algn="ctr">
                      <a:solidFill>
                        <a:schemeClr val="accent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959968838"/>
                  </a:ext>
                </a:extLst>
              </a:tr>
            </a:tbl>
          </a:graphicData>
        </a:graphic>
      </p:graphicFrame>
      <p:sp>
        <p:nvSpPr>
          <p:cNvPr id="2" name="Slide Number Placeholder 1">
            <a:extLst>
              <a:ext uri="{FF2B5EF4-FFF2-40B4-BE49-F238E27FC236}">
                <a16:creationId xmlns:a16="http://schemas.microsoft.com/office/drawing/2014/main" id="{88973982-BC0E-4DD2-8A04-32A1E287BD6B}"/>
              </a:ext>
            </a:extLst>
          </p:cNvPr>
          <p:cNvSpPr>
            <a:spLocks noGrp="1"/>
          </p:cNvSpPr>
          <p:nvPr>
            <p:ph type="sldNum" sz="quarter" idx="10"/>
          </p:nvPr>
        </p:nvSpPr>
        <p:spPr/>
        <p:txBody>
          <a:bodyPr/>
          <a:lstStyle/>
          <a:p>
            <a:fld id="{8917037F-13F4-43B6-99FF-D710FE0C4777}" type="slidenum">
              <a:rPr lang="en-GB" smtClean="0"/>
              <a:pPr/>
              <a:t>49</a:t>
            </a:fld>
            <a:endParaRPr lang="en-GB" dirty="0"/>
          </a:p>
        </p:txBody>
      </p:sp>
    </p:spTree>
    <p:extLst>
      <p:ext uri="{BB962C8B-B14F-4D97-AF65-F5344CB8AC3E}">
        <p14:creationId xmlns:p14="http://schemas.microsoft.com/office/powerpoint/2010/main" val="302724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01148A-6917-4166-A337-45A9F84F363E}"/>
              </a:ext>
            </a:extLst>
          </p:cNvPr>
          <p:cNvSpPr>
            <a:spLocks noGrp="1"/>
          </p:cNvSpPr>
          <p:nvPr>
            <p:ph type="title"/>
          </p:nvPr>
        </p:nvSpPr>
        <p:spPr>
          <a:xfrm>
            <a:off x="648459" y="490307"/>
            <a:ext cx="10938256" cy="1125005"/>
          </a:xfrm>
        </p:spPr>
        <p:txBody>
          <a:bodyPr>
            <a:normAutofit/>
          </a:bodyPr>
          <a:lstStyle/>
          <a:p>
            <a:r>
              <a:rPr lang="en-GB" sz="3200" dirty="0">
                <a:solidFill>
                  <a:srgbClr val="7030A0"/>
                </a:solidFill>
              </a:rPr>
              <a:t>Standards on Auditing (SA 220)</a:t>
            </a:r>
            <a:endParaRPr lang="en-US" sz="3200" dirty="0">
              <a:solidFill>
                <a:srgbClr val="7030A0"/>
              </a:solidFill>
            </a:endParaRPr>
          </a:p>
        </p:txBody>
      </p:sp>
      <p:grpSp>
        <p:nvGrpSpPr>
          <p:cNvPr id="5" name="Group 4">
            <a:extLst>
              <a:ext uri="{FF2B5EF4-FFF2-40B4-BE49-F238E27FC236}">
                <a16:creationId xmlns:a16="http://schemas.microsoft.com/office/drawing/2014/main" id="{28C1D111-E36B-4738-A0DE-0848FD4188C1}"/>
              </a:ext>
            </a:extLst>
          </p:cNvPr>
          <p:cNvGrpSpPr/>
          <p:nvPr/>
        </p:nvGrpSpPr>
        <p:grpSpPr>
          <a:xfrm>
            <a:off x="624415" y="1960887"/>
            <a:ext cx="2839213" cy="4300215"/>
            <a:chOff x="471996" y="1476422"/>
            <a:chExt cx="2000235" cy="2897488"/>
          </a:xfrm>
        </p:grpSpPr>
        <p:sp>
          <p:nvSpPr>
            <p:cNvPr id="4" name="Rectangle: Rounded Corners 3">
              <a:extLst>
                <a:ext uri="{FF2B5EF4-FFF2-40B4-BE49-F238E27FC236}">
                  <a16:creationId xmlns:a16="http://schemas.microsoft.com/office/drawing/2014/main" id="{2CF6A084-5F93-45B2-B61C-2F01011A9F12}"/>
                </a:ext>
              </a:extLst>
            </p:cNvPr>
            <p:cNvSpPr/>
            <p:nvPr/>
          </p:nvSpPr>
          <p:spPr>
            <a:xfrm>
              <a:off x="471996" y="1579715"/>
              <a:ext cx="1983296" cy="2794195"/>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L="230394" marR="0" lvl="0" indent="-230394"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Specific responsibilities of the auditor and engagement quality control reviewer regarding quality control procedures for an audit of financial statements</a:t>
              </a:r>
            </a:p>
            <a:p>
              <a:pPr marL="230394" marR="0" lvl="0" indent="-230394"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70" dirty="0">
                  <a:solidFill>
                    <a:prstClr val="black"/>
                  </a:solidFill>
                  <a:latin typeface="Trebuchet MS" panose="020B0603020202020204"/>
                </a:rPr>
                <a:t>Premised on the basis of SQC 1</a:t>
              </a:r>
              <a:endPar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Rectangle: Rounded Corners 2">
              <a:extLst>
                <a:ext uri="{FF2B5EF4-FFF2-40B4-BE49-F238E27FC236}">
                  <a16:creationId xmlns:a16="http://schemas.microsoft.com/office/drawing/2014/main" id="{19902D37-B051-403E-909C-10AFBBE44737}"/>
                </a:ext>
              </a:extLst>
            </p:cNvPr>
            <p:cNvSpPr/>
            <p:nvPr/>
          </p:nvSpPr>
          <p:spPr>
            <a:xfrm>
              <a:off x="488935" y="1476422"/>
              <a:ext cx="1983296" cy="431800"/>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white"/>
                  </a:solidFill>
                  <a:effectLst/>
                  <a:uLnTx/>
                  <a:uFillTx/>
                  <a:latin typeface="Trebuchet MS" panose="020B0603020202020204"/>
                  <a:ea typeface="+mn-ea"/>
                  <a:cs typeface="+mn-cs"/>
                </a:rPr>
                <a:t>Scope of </a:t>
              </a:r>
              <a:r>
                <a:rPr lang="en-IN" sz="1867" b="1" dirty="0">
                  <a:solidFill>
                    <a:prstClr val="white"/>
                  </a:solidFill>
                  <a:latin typeface="Trebuchet MS" panose="020B0603020202020204"/>
                </a:rPr>
                <a:t>SA </a:t>
              </a:r>
              <a:r>
                <a:rPr kumimoji="0" lang="en-IN" sz="1867" b="1" i="0" u="none" strike="noStrike" kern="1200" cap="none" spc="0" normalizeH="0" baseline="0" noProof="0" dirty="0">
                  <a:ln>
                    <a:noFill/>
                  </a:ln>
                  <a:solidFill>
                    <a:prstClr val="white"/>
                  </a:solidFill>
                  <a:effectLst/>
                  <a:uLnTx/>
                  <a:uFillTx/>
                  <a:latin typeface="Trebuchet MS" panose="020B0603020202020204"/>
                  <a:ea typeface="+mn-ea"/>
                  <a:cs typeface="+mn-cs"/>
                </a:rPr>
                <a:t>220</a:t>
              </a:r>
            </a:p>
          </p:txBody>
        </p:sp>
      </p:grpSp>
      <p:grpSp>
        <p:nvGrpSpPr>
          <p:cNvPr id="6" name="Group 5">
            <a:extLst>
              <a:ext uri="{FF2B5EF4-FFF2-40B4-BE49-F238E27FC236}">
                <a16:creationId xmlns:a16="http://schemas.microsoft.com/office/drawing/2014/main" id="{61A7F913-34EC-468F-BC19-ED2382B71610}"/>
              </a:ext>
            </a:extLst>
          </p:cNvPr>
          <p:cNvGrpSpPr/>
          <p:nvPr/>
        </p:nvGrpSpPr>
        <p:grpSpPr>
          <a:xfrm>
            <a:off x="3566613" y="1955212"/>
            <a:ext cx="7976928" cy="4305890"/>
            <a:chOff x="2683894" y="1466408"/>
            <a:chExt cx="2001329" cy="3229417"/>
          </a:xfrm>
        </p:grpSpPr>
        <p:sp>
          <p:nvSpPr>
            <p:cNvPr id="40" name="Rectangle: Rounded Corners 39">
              <a:extLst>
                <a:ext uri="{FF2B5EF4-FFF2-40B4-BE49-F238E27FC236}">
                  <a16:creationId xmlns:a16="http://schemas.microsoft.com/office/drawing/2014/main" id="{AA335EA5-DCE1-4D3D-B543-432C68DD81B3}"/>
                </a:ext>
              </a:extLst>
            </p:cNvPr>
            <p:cNvSpPr/>
            <p:nvPr/>
          </p:nvSpPr>
          <p:spPr>
            <a:xfrm>
              <a:off x="2683894" y="1706724"/>
              <a:ext cx="2001329" cy="2989101"/>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R="0" lvl="0" algn="l" defTabSz="457200" rtl="0" eaLnBrk="1" fontAlgn="auto" latinLnBrk="0" hangingPunct="1">
                <a:lnSpc>
                  <a:spcPct val="100000"/>
                </a:lnSpc>
                <a:spcBef>
                  <a:spcPts val="0"/>
                </a:spcBef>
                <a:spcAft>
                  <a:spcPts val="800"/>
                </a:spcAft>
                <a:buClrTx/>
                <a:buSzTx/>
                <a:tabLst/>
                <a:defRPr/>
              </a:pPr>
              <a:r>
                <a:rPr lang="en-US" sz="1870" dirty="0">
                  <a:solidFill>
                    <a:prstClr val="black"/>
                  </a:solidFill>
                  <a:latin typeface="Trebuchet MS" panose="020B0603020202020204"/>
                </a:rPr>
                <a:t>Implement quality control procedures at the engagement level that p</a:t>
              </a: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rovide the auditor with reasonable assurance that</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(a) The audit complies with professional standards and regulatory and legal requirements; and </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(b) The auditor’s report issued is appropriate in the circumstances.</a:t>
              </a:r>
            </a:p>
          </p:txBody>
        </p:sp>
        <p:sp>
          <p:nvSpPr>
            <p:cNvPr id="41" name="Rectangle: Rounded Corners 40">
              <a:extLst>
                <a:ext uri="{FF2B5EF4-FFF2-40B4-BE49-F238E27FC236}">
                  <a16:creationId xmlns:a16="http://schemas.microsoft.com/office/drawing/2014/main" id="{BDBB422C-5BB1-4266-B359-5A1F00D31768}"/>
                </a:ext>
              </a:extLst>
            </p:cNvPr>
            <p:cNvSpPr/>
            <p:nvPr/>
          </p:nvSpPr>
          <p:spPr>
            <a:xfrm>
              <a:off x="2683894" y="1466408"/>
              <a:ext cx="1971037" cy="480631"/>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white"/>
                  </a:solidFill>
                  <a:effectLst/>
                  <a:uLnTx/>
                  <a:uFillTx/>
                  <a:latin typeface="Trebuchet MS" panose="020B0603020202020204"/>
                  <a:ea typeface="+mn-ea"/>
                  <a:cs typeface="+mn-cs"/>
                </a:rPr>
                <a:t>Objective</a:t>
              </a:r>
            </a:p>
          </p:txBody>
        </p:sp>
      </p:grpSp>
      <p:sp>
        <p:nvSpPr>
          <p:cNvPr id="2" name="Slide Number Placeholder 1">
            <a:extLst>
              <a:ext uri="{FF2B5EF4-FFF2-40B4-BE49-F238E27FC236}">
                <a16:creationId xmlns:a16="http://schemas.microsoft.com/office/drawing/2014/main" id="{D42DCF05-A6A7-496E-981C-856786987A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900" b="0" i="0" u="none" strike="noStrike" kern="1200" cap="none" spc="0" normalizeH="0" baseline="0" noProof="0" smtClean="0">
                <a:ln>
                  <a:noFill/>
                </a:ln>
                <a:solidFill>
                  <a:srgbClr val="AD84C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AD84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27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2AD6-C9C6-4935-8421-884AB575998D}"/>
              </a:ext>
            </a:extLst>
          </p:cNvPr>
          <p:cNvSpPr>
            <a:spLocks noGrp="1"/>
          </p:cNvSpPr>
          <p:nvPr>
            <p:ph type="title"/>
          </p:nvPr>
        </p:nvSpPr>
        <p:spPr>
          <a:xfrm>
            <a:off x="629328" y="266778"/>
            <a:ext cx="8750978" cy="825390"/>
          </a:xfrm>
        </p:spPr>
        <p:txBody>
          <a:bodyPr>
            <a:noAutofit/>
          </a:bodyPr>
          <a:lstStyle/>
          <a:p>
            <a:r>
              <a:rPr lang="en-US" dirty="0">
                <a:solidFill>
                  <a:srgbClr val="7030A0"/>
                </a:solidFill>
              </a:rPr>
              <a:t>Minimum documentation for various attest engagements</a:t>
            </a:r>
            <a:endParaRPr lang="en-IN" dirty="0">
              <a:solidFill>
                <a:srgbClr val="7030A0"/>
              </a:solidFill>
            </a:endParaRPr>
          </a:p>
        </p:txBody>
      </p:sp>
      <p:graphicFrame>
        <p:nvGraphicFramePr>
          <p:cNvPr id="5" name="Diagram 4">
            <a:extLst>
              <a:ext uri="{FF2B5EF4-FFF2-40B4-BE49-F238E27FC236}">
                <a16:creationId xmlns:a16="http://schemas.microsoft.com/office/drawing/2014/main" id="{BB79837C-3394-4439-8847-9B0C9C59C648}"/>
              </a:ext>
            </a:extLst>
          </p:cNvPr>
          <p:cNvGraphicFramePr/>
          <p:nvPr>
            <p:extLst>
              <p:ext uri="{D42A27DB-BD31-4B8C-83A1-F6EECF244321}">
                <p14:modId xmlns:p14="http://schemas.microsoft.com/office/powerpoint/2010/main" val="2360221832"/>
              </p:ext>
            </p:extLst>
          </p:nvPr>
        </p:nvGraphicFramePr>
        <p:xfrm>
          <a:off x="629328" y="1574204"/>
          <a:ext cx="3616503" cy="399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22BBEA0-C618-4222-82DA-9A2680BF8029}"/>
              </a:ext>
            </a:extLst>
          </p:cNvPr>
          <p:cNvGraphicFramePr/>
          <p:nvPr>
            <p:extLst>
              <p:ext uri="{D42A27DB-BD31-4B8C-83A1-F6EECF244321}">
                <p14:modId xmlns:p14="http://schemas.microsoft.com/office/powerpoint/2010/main" val="405816562"/>
              </p:ext>
            </p:extLst>
          </p:nvPr>
        </p:nvGraphicFramePr>
        <p:xfrm>
          <a:off x="4320617" y="1478511"/>
          <a:ext cx="5743254" cy="4524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a16="http://schemas.microsoft.com/office/drawing/2014/main" id="{8C38A162-8261-4D11-BAE2-7361FB55B15C}"/>
              </a:ext>
            </a:extLst>
          </p:cNvPr>
          <p:cNvSpPr>
            <a:spLocks noGrp="1"/>
          </p:cNvSpPr>
          <p:nvPr>
            <p:ph type="sldNum" sz="quarter" idx="10"/>
          </p:nvPr>
        </p:nvSpPr>
        <p:spPr/>
        <p:txBody>
          <a:bodyPr/>
          <a:lstStyle/>
          <a:p>
            <a:fld id="{8917037F-13F4-43B6-99FF-D710FE0C4777}" type="slidenum">
              <a:rPr lang="en-GB" smtClean="0"/>
              <a:pPr/>
              <a:t>50</a:t>
            </a:fld>
            <a:endParaRPr lang="en-GB" dirty="0"/>
          </a:p>
        </p:txBody>
      </p:sp>
    </p:spTree>
    <p:extLst>
      <p:ext uri="{BB962C8B-B14F-4D97-AF65-F5344CB8AC3E}">
        <p14:creationId xmlns:p14="http://schemas.microsoft.com/office/powerpoint/2010/main" val="816593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45AC8C8-FF43-4C93-8799-422DBC28444C}"/>
              </a:ext>
            </a:extLst>
          </p:cNvPr>
          <p:cNvGraphicFramePr/>
          <p:nvPr>
            <p:extLst>
              <p:ext uri="{D42A27DB-BD31-4B8C-83A1-F6EECF244321}">
                <p14:modId xmlns:p14="http://schemas.microsoft.com/office/powerpoint/2010/main" val="72473781"/>
              </p:ext>
            </p:extLst>
          </p:nvPr>
        </p:nvGraphicFramePr>
        <p:xfrm>
          <a:off x="869559" y="1748970"/>
          <a:ext cx="5765325" cy="48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04BD0FA-4019-416F-B86B-DEEEEBEBD181}"/>
              </a:ext>
            </a:extLst>
          </p:cNvPr>
          <p:cNvSpPr txBox="1"/>
          <p:nvPr/>
        </p:nvSpPr>
        <p:spPr>
          <a:xfrm>
            <a:off x="869560" y="2233006"/>
            <a:ext cx="9696893" cy="5078313"/>
          </a:xfrm>
          <a:prstGeom prst="rect">
            <a:avLst/>
          </a:prstGeom>
          <a:noFill/>
        </p:spPr>
        <p:txBody>
          <a:bodyPr wrap="square" rtlCol="0">
            <a:spAutoFit/>
          </a:bodyPr>
          <a:lstStyle/>
          <a:p>
            <a:pPr marL="285750" lvl="0" indent="-285750">
              <a:buFont typeface="Arial" panose="020B0604020202020204" pitchFamily="34" charset="0"/>
              <a:buChar char="•"/>
            </a:pPr>
            <a:r>
              <a:rPr lang="en-US" dirty="0"/>
              <a:t>Risk control matrix prepared by management </a:t>
            </a:r>
          </a:p>
          <a:p>
            <a:pPr marL="285750" lvl="0" indent="-285750">
              <a:buFont typeface="Arial" panose="020B0604020202020204" pitchFamily="34" charset="0"/>
              <a:buChar char="•"/>
            </a:pPr>
            <a:endParaRPr lang="en-IN" dirty="0"/>
          </a:p>
          <a:p>
            <a:pPr marL="285750" lvl="0" indent="-285750">
              <a:buFont typeface="Arial" panose="020B0604020202020204" pitchFamily="34" charset="0"/>
              <a:buChar char="•"/>
            </a:pPr>
            <a:r>
              <a:rPr lang="en-US" dirty="0"/>
              <a:t>Auditor’s identification of risks </a:t>
            </a:r>
            <a:endParaRPr lang="en-IN"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Walkthrough documentation - with identifying characteristics of documents</a:t>
            </a:r>
            <a:endParaRPr lang="en-IN"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Relevant controls identified for testing</a:t>
            </a:r>
            <a:endParaRPr lang="en-IN"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Sampling basis -</a:t>
            </a:r>
            <a:endParaRPr lang="en-IN"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Test of operating effectiveness of controls</a:t>
            </a:r>
            <a:endParaRPr lang="en-IN"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Evaluation of entity level controls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Evaluation of deficiencies</a:t>
            </a:r>
            <a:endParaRPr lang="en-IN"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Reporting considerations</a:t>
            </a:r>
            <a:endParaRPr lang="en-IN" dirty="0"/>
          </a:p>
          <a:p>
            <a:pPr marL="285750" indent="-285750">
              <a:buFont typeface="Arial" panose="020B0604020202020204" pitchFamily="34" charset="0"/>
              <a:buChar char="•"/>
            </a:pPr>
            <a:endParaRPr lang="en-IN" dirty="0"/>
          </a:p>
        </p:txBody>
      </p:sp>
      <p:sp>
        <p:nvSpPr>
          <p:cNvPr id="3" name="Slide Number Placeholder 2">
            <a:extLst>
              <a:ext uri="{FF2B5EF4-FFF2-40B4-BE49-F238E27FC236}">
                <a16:creationId xmlns:a16="http://schemas.microsoft.com/office/drawing/2014/main" id="{4AA8015C-1EE9-44FE-ABD7-24FD25131F2A}"/>
              </a:ext>
            </a:extLst>
          </p:cNvPr>
          <p:cNvSpPr>
            <a:spLocks noGrp="1"/>
          </p:cNvSpPr>
          <p:nvPr>
            <p:ph type="sldNum" sz="quarter" idx="10"/>
          </p:nvPr>
        </p:nvSpPr>
        <p:spPr/>
        <p:txBody>
          <a:bodyPr/>
          <a:lstStyle/>
          <a:p>
            <a:fld id="{8917037F-13F4-43B6-99FF-D710FE0C4777}" type="slidenum">
              <a:rPr lang="en-GB" smtClean="0"/>
              <a:pPr/>
              <a:t>51</a:t>
            </a:fld>
            <a:endParaRPr lang="en-GB" dirty="0"/>
          </a:p>
        </p:txBody>
      </p:sp>
      <p:sp>
        <p:nvSpPr>
          <p:cNvPr id="7" name="Title 6">
            <a:extLst>
              <a:ext uri="{FF2B5EF4-FFF2-40B4-BE49-F238E27FC236}">
                <a16:creationId xmlns:a16="http://schemas.microsoft.com/office/drawing/2014/main" id="{F1C48FBA-EEE4-6D33-7109-B4EB7741519F}"/>
              </a:ext>
            </a:extLst>
          </p:cNvPr>
          <p:cNvSpPr>
            <a:spLocks noGrp="1"/>
          </p:cNvSpPr>
          <p:nvPr>
            <p:ph type="title"/>
          </p:nvPr>
        </p:nvSpPr>
        <p:spPr/>
        <p:txBody>
          <a:bodyPr/>
          <a:lstStyle/>
          <a:p>
            <a:r>
              <a:rPr lang="en-US" dirty="0">
                <a:solidFill>
                  <a:srgbClr val="7030A0"/>
                </a:solidFill>
              </a:rPr>
              <a:t>Minimum documentation for various attest engagements (cont’d)</a:t>
            </a:r>
            <a:endParaRPr lang="en-US" dirty="0"/>
          </a:p>
        </p:txBody>
      </p:sp>
    </p:spTree>
    <p:extLst>
      <p:ext uri="{BB962C8B-B14F-4D97-AF65-F5344CB8AC3E}">
        <p14:creationId xmlns:p14="http://schemas.microsoft.com/office/powerpoint/2010/main" val="1425933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9AE9-2452-4CEC-A62B-6C09D8327EDE}"/>
              </a:ext>
            </a:extLst>
          </p:cNvPr>
          <p:cNvSpPr>
            <a:spLocks noGrp="1"/>
          </p:cNvSpPr>
          <p:nvPr>
            <p:ph type="title"/>
          </p:nvPr>
        </p:nvSpPr>
        <p:spPr/>
        <p:txBody>
          <a:bodyPr/>
          <a:lstStyle/>
          <a:p>
            <a:r>
              <a:rPr lang="en-US" dirty="0">
                <a:solidFill>
                  <a:srgbClr val="7030A0"/>
                </a:solidFill>
              </a:rPr>
              <a:t>Observations of ICAI quality review board w.r.t </a:t>
            </a:r>
            <a:br>
              <a:rPr lang="en-US" dirty="0">
                <a:solidFill>
                  <a:srgbClr val="7030A0"/>
                </a:solidFill>
              </a:rPr>
            </a:br>
            <a:r>
              <a:rPr lang="en-US" dirty="0">
                <a:solidFill>
                  <a:srgbClr val="7030A0"/>
                </a:solidFill>
              </a:rPr>
              <a:t>SA 230</a:t>
            </a:r>
            <a:endParaRPr lang="en-IN" dirty="0"/>
          </a:p>
        </p:txBody>
      </p:sp>
      <p:graphicFrame>
        <p:nvGraphicFramePr>
          <p:cNvPr id="3" name="Diagram 2">
            <a:extLst>
              <a:ext uri="{FF2B5EF4-FFF2-40B4-BE49-F238E27FC236}">
                <a16:creationId xmlns:a16="http://schemas.microsoft.com/office/drawing/2014/main" id="{1BA9B4AA-6EAB-45F1-A75D-31FDEC952456}"/>
              </a:ext>
            </a:extLst>
          </p:cNvPr>
          <p:cNvGraphicFramePr/>
          <p:nvPr>
            <p:extLst>
              <p:ext uri="{D42A27DB-BD31-4B8C-83A1-F6EECF244321}">
                <p14:modId xmlns:p14="http://schemas.microsoft.com/office/powerpoint/2010/main" val="230641247"/>
              </p:ext>
            </p:extLst>
          </p:nvPr>
        </p:nvGraphicFramePr>
        <p:xfrm>
          <a:off x="783771" y="1627519"/>
          <a:ext cx="8047890" cy="485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Object 4">
            <a:extLst>
              <a:ext uri="{FF2B5EF4-FFF2-40B4-BE49-F238E27FC236}">
                <a16:creationId xmlns:a16="http://schemas.microsoft.com/office/drawing/2014/main" id="{4C32BD29-8D37-4F71-86D4-C7EF30C2F405}"/>
              </a:ext>
            </a:extLst>
          </p:cNvPr>
          <p:cNvGraphicFramePr>
            <a:graphicFrameLocks noChangeAspect="1"/>
          </p:cNvGraphicFramePr>
          <p:nvPr>
            <p:extLst>
              <p:ext uri="{D42A27DB-BD31-4B8C-83A1-F6EECF244321}">
                <p14:modId xmlns:p14="http://schemas.microsoft.com/office/powerpoint/2010/main" val="4213452061"/>
              </p:ext>
            </p:extLst>
          </p:nvPr>
        </p:nvGraphicFramePr>
        <p:xfrm>
          <a:off x="8144573" y="6064448"/>
          <a:ext cx="2258857" cy="759660"/>
        </p:xfrm>
        <a:graphic>
          <a:graphicData uri="http://schemas.openxmlformats.org/presentationml/2006/ole">
            <mc:AlternateContent xmlns:mc="http://schemas.openxmlformats.org/markup-compatibility/2006">
              <mc:Choice xmlns:v="urn:schemas-microsoft-com:vml" Requires="v">
                <p:oleObj spid="_x0000_s2079" name="Packager Shell Object" showAsIcon="1" r:id="rId8" imgW="1425240" imgH="478800" progId="Package">
                  <p:embed/>
                </p:oleObj>
              </mc:Choice>
              <mc:Fallback>
                <p:oleObj name="Packager Shell Object" showAsIcon="1" r:id="rId8" imgW="1425240" imgH="478800" progId="Package">
                  <p:embed/>
                  <p:pic>
                    <p:nvPicPr>
                      <p:cNvPr id="0" name=""/>
                      <p:cNvPicPr/>
                      <p:nvPr/>
                    </p:nvPicPr>
                    <p:blipFill>
                      <a:blip r:embed="rId9"/>
                      <a:stretch>
                        <a:fillRect/>
                      </a:stretch>
                    </p:blipFill>
                    <p:spPr>
                      <a:xfrm>
                        <a:off x="8144573" y="6064448"/>
                        <a:ext cx="2258857" cy="75966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F1DE963-9A97-4DDE-8006-50CEA5F5A797}"/>
              </a:ext>
            </a:extLst>
          </p:cNvPr>
          <p:cNvSpPr>
            <a:spLocks noGrp="1"/>
          </p:cNvSpPr>
          <p:nvPr>
            <p:ph type="sldNum" sz="quarter" idx="10"/>
          </p:nvPr>
        </p:nvSpPr>
        <p:spPr/>
        <p:txBody>
          <a:bodyPr/>
          <a:lstStyle/>
          <a:p>
            <a:fld id="{8917037F-13F4-43B6-99FF-D710FE0C4777}" type="slidenum">
              <a:rPr lang="en-GB" smtClean="0"/>
              <a:pPr/>
              <a:t>52</a:t>
            </a:fld>
            <a:endParaRPr lang="en-GB" dirty="0"/>
          </a:p>
        </p:txBody>
      </p:sp>
    </p:spTree>
    <p:extLst>
      <p:ext uri="{BB962C8B-B14F-4D97-AF65-F5344CB8AC3E}">
        <p14:creationId xmlns:p14="http://schemas.microsoft.com/office/powerpoint/2010/main" val="554070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4418" y="1604434"/>
            <a:ext cx="6512516" cy="328231"/>
          </a:xfrm>
          <a:prstGeom prst="rect">
            <a:avLst/>
          </a:prstGeom>
          <a:noFill/>
          <a:ln w="6350" cap="flat" cmpd="sng" algn="ctr">
            <a:noFill/>
            <a:prstDash val="solid"/>
          </a:ln>
          <a:effectLst/>
        </p:spPr>
        <p:txBody>
          <a:bodyPr wrap="square" lIns="0" tIns="0" rIns="0" bIns="0" rtlCol="0">
            <a:spAutoFit/>
          </a:bodyPr>
          <a:lstStyle/>
          <a:p>
            <a:pPr defTabSz="296719">
              <a:defRPr/>
            </a:pPr>
            <a:r>
              <a:rPr lang="en-US" sz="2133" b="1" kern="0" dirty="0">
                <a:solidFill>
                  <a:schemeClr val="accent4"/>
                </a:solidFill>
                <a:latin typeface="+mj-lt"/>
                <a:cs typeface="Arial" panose="020B0604020202020204" pitchFamily="34" charset="0"/>
              </a:rPr>
              <a:t>Poor documentation can mean…</a:t>
            </a:r>
          </a:p>
        </p:txBody>
      </p:sp>
      <p:sp>
        <p:nvSpPr>
          <p:cNvPr id="9" name="Title 1">
            <a:extLst>
              <a:ext uri="{FF2B5EF4-FFF2-40B4-BE49-F238E27FC236}">
                <a16:creationId xmlns:a16="http://schemas.microsoft.com/office/drawing/2014/main" id="{A31AE00C-D6C2-49B9-9E57-282EBB703BAE}"/>
              </a:ext>
            </a:extLst>
          </p:cNvPr>
          <p:cNvSpPr>
            <a:spLocks noGrp="1"/>
          </p:cNvSpPr>
          <p:nvPr>
            <p:ph type="title"/>
          </p:nvPr>
        </p:nvSpPr>
        <p:spPr/>
        <p:txBody>
          <a:bodyPr>
            <a:normAutofit/>
          </a:bodyPr>
          <a:lstStyle/>
          <a:p>
            <a:r>
              <a:rPr lang="en-US" sz="3200" dirty="0">
                <a:solidFill>
                  <a:schemeClr val="accent1">
                    <a:lumMod val="75000"/>
                  </a:schemeClr>
                </a:solidFill>
              </a:rPr>
              <a:t>Common issues in documentation</a:t>
            </a:r>
            <a:endParaRPr lang="en-GB" sz="3200" dirty="0">
              <a:solidFill>
                <a:schemeClr val="accent1">
                  <a:lumMod val="75000"/>
                </a:schemeClr>
              </a:solidFill>
            </a:endParaRPr>
          </a:p>
        </p:txBody>
      </p:sp>
      <p:sp>
        <p:nvSpPr>
          <p:cNvPr id="2" name="Rectangle: Rounded Corners 1">
            <a:extLst>
              <a:ext uri="{FF2B5EF4-FFF2-40B4-BE49-F238E27FC236}">
                <a16:creationId xmlns:a16="http://schemas.microsoft.com/office/drawing/2014/main" id="{4542FCD8-8238-4572-BEA7-0CE7C6E14743}"/>
              </a:ext>
            </a:extLst>
          </p:cNvPr>
          <p:cNvSpPr/>
          <p:nvPr/>
        </p:nvSpPr>
        <p:spPr>
          <a:xfrm>
            <a:off x="629328" y="2324100"/>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kern="0" dirty="0">
                <a:solidFill>
                  <a:prstClr val="black"/>
                </a:solidFill>
                <a:latin typeface="+mj-lt"/>
                <a:cs typeface="Arial" panose="020B0604020202020204" pitchFamily="34" charset="0"/>
              </a:rPr>
              <a:t>A substandard audit</a:t>
            </a:r>
          </a:p>
        </p:txBody>
      </p:sp>
      <p:sp>
        <p:nvSpPr>
          <p:cNvPr id="11" name="Rectangle: Rounded Corners 10">
            <a:extLst>
              <a:ext uri="{FF2B5EF4-FFF2-40B4-BE49-F238E27FC236}">
                <a16:creationId xmlns:a16="http://schemas.microsoft.com/office/drawing/2014/main" id="{9EA5070F-D8FB-4CE2-9A0C-D6CE9FE5D2C2}"/>
              </a:ext>
            </a:extLst>
          </p:cNvPr>
          <p:cNvSpPr/>
          <p:nvPr/>
        </p:nvSpPr>
        <p:spPr>
          <a:xfrm>
            <a:off x="629328" y="3572933"/>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kern="0" dirty="0">
                <a:solidFill>
                  <a:prstClr val="black"/>
                </a:solidFill>
                <a:latin typeface="+mj-lt"/>
                <a:cs typeface="Arial" panose="020B0604020202020204" pitchFamily="34" charset="0"/>
              </a:rPr>
              <a:t>Standards violation</a:t>
            </a:r>
          </a:p>
        </p:txBody>
      </p:sp>
      <p:sp>
        <p:nvSpPr>
          <p:cNvPr id="13" name="Rectangle: Rounded Corners 12">
            <a:extLst>
              <a:ext uri="{FF2B5EF4-FFF2-40B4-BE49-F238E27FC236}">
                <a16:creationId xmlns:a16="http://schemas.microsoft.com/office/drawing/2014/main" id="{35461ACE-95AA-434D-A487-F4C97C37DDF3}"/>
              </a:ext>
            </a:extLst>
          </p:cNvPr>
          <p:cNvSpPr/>
          <p:nvPr/>
        </p:nvSpPr>
        <p:spPr>
          <a:xfrm>
            <a:off x="629328" y="4821767"/>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kern="0" dirty="0">
                <a:solidFill>
                  <a:prstClr val="black"/>
                </a:solidFill>
                <a:latin typeface="+mj-lt"/>
                <a:cs typeface="Arial" panose="020B0604020202020204" pitchFamily="34" charset="0"/>
              </a:rPr>
              <a:t>Increased time</a:t>
            </a:r>
          </a:p>
        </p:txBody>
      </p:sp>
      <p:sp>
        <p:nvSpPr>
          <p:cNvPr id="14" name="Rectangle: Rounded Corners 13">
            <a:extLst>
              <a:ext uri="{FF2B5EF4-FFF2-40B4-BE49-F238E27FC236}">
                <a16:creationId xmlns:a16="http://schemas.microsoft.com/office/drawing/2014/main" id="{4375D234-5C0B-467F-A1D9-4C74F3A76AB7}"/>
              </a:ext>
            </a:extLst>
          </p:cNvPr>
          <p:cNvSpPr/>
          <p:nvPr/>
        </p:nvSpPr>
        <p:spPr>
          <a:xfrm>
            <a:off x="6253312" y="2324100"/>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kern="0" dirty="0">
                <a:solidFill>
                  <a:prstClr val="black"/>
                </a:solidFill>
                <a:latin typeface="+mj-lt"/>
                <a:cs typeface="Arial" panose="020B0604020202020204" pitchFamily="34" charset="0"/>
              </a:rPr>
              <a:t>Increased costs</a:t>
            </a:r>
          </a:p>
        </p:txBody>
      </p:sp>
      <p:sp>
        <p:nvSpPr>
          <p:cNvPr id="15" name="Rectangle: Rounded Corners 14">
            <a:extLst>
              <a:ext uri="{FF2B5EF4-FFF2-40B4-BE49-F238E27FC236}">
                <a16:creationId xmlns:a16="http://schemas.microsoft.com/office/drawing/2014/main" id="{C2611117-176D-4ECA-8713-8C6D387F848F}"/>
              </a:ext>
            </a:extLst>
          </p:cNvPr>
          <p:cNvSpPr/>
          <p:nvPr/>
        </p:nvSpPr>
        <p:spPr>
          <a:xfrm>
            <a:off x="6253312" y="3572933"/>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kern="0" dirty="0">
                <a:solidFill>
                  <a:prstClr val="black"/>
                </a:solidFill>
                <a:latin typeface="+mj-lt"/>
                <a:cs typeface="Arial" panose="020B0604020202020204" pitchFamily="34" charset="0"/>
              </a:rPr>
              <a:t>Possible failure in external reviews</a:t>
            </a:r>
          </a:p>
        </p:txBody>
      </p:sp>
      <p:sp>
        <p:nvSpPr>
          <p:cNvPr id="16" name="Rectangle: Rounded Corners 15">
            <a:extLst>
              <a:ext uri="{FF2B5EF4-FFF2-40B4-BE49-F238E27FC236}">
                <a16:creationId xmlns:a16="http://schemas.microsoft.com/office/drawing/2014/main" id="{5FF63129-43CA-4C51-B520-65C44A7A7D41}"/>
              </a:ext>
            </a:extLst>
          </p:cNvPr>
          <p:cNvSpPr/>
          <p:nvPr/>
        </p:nvSpPr>
        <p:spPr>
          <a:xfrm>
            <a:off x="6253312" y="4821767"/>
            <a:ext cx="5314272" cy="1009651"/>
          </a:xfrm>
          <a:prstGeom prst="roundRect">
            <a:avLst>
              <a:gd name="adj" fmla="val 50000"/>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1097280" rtlCol="0" anchor="ctr"/>
          <a:lstStyle/>
          <a:p>
            <a:r>
              <a:rPr lang="en-US" sz="2400" kern="0" dirty="0">
                <a:solidFill>
                  <a:prstClr val="black"/>
                </a:solidFill>
                <a:latin typeface="+mj-lt"/>
                <a:cs typeface="Arial" panose="020B0604020202020204" pitchFamily="34" charset="0"/>
              </a:rPr>
              <a:t>Lack of adequate defense in lawsuits, if any</a:t>
            </a:r>
          </a:p>
        </p:txBody>
      </p:sp>
      <p:sp>
        <p:nvSpPr>
          <p:cNvPr id="3" name="Oval 2">
            <a:extLst>
              <a:ext uri="{FF2B5EF4-FFF2-40B4-BE49-F238E27FC236}">
                <a16:creationId xmlns:a16="http://schemas.microsoft.com/office/drawing/2014/main" id="{C32BFF04-1250-4501-B104-55CCE029EA44}"/>
              </a:ext>
            </a:extLst>
          </p:cNvPr>
          <p:cNvSpPr/>
          <p:nvPr/>
        </p:nvSpPr>
        <p:spPr>
          <a:xfrm>
            <a:off x="647383" y="2324100"/>
            <a:ext cx="1009651" cy="1009651"/>
          </a:xfrm>
          <a:prstGeom prst="ellipse">
            <a:avLst/>
          </a:prstGeom>
          <a:solidFill>
            <a:srgbClr val="4F2D7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01</a:t>
            </a:r>
          </a:p>
        </p:txBody>
      </p:sp>
      <p:sp>
        <p:nvSpPr>
          <p:cNvPr id="17" name="Oval 16">
            <a:extLst>
              <a:ext uri="{FF2B5EF4-FFF2-40B4-BE49-F238E27FC236}">
                <a16:creationId xmlns:a16="http://schemas.microsoft.com/office/drawing/2014/main" id="{ED51009D-DB9F-4B76-BFF7-BDAE84D76E5F}"/>
              </a:ext>
            </a:extLst>
          </p:cNvPr>
          <p:cNvSpPr/>
          <p:nvPr/>
        </p:nvSpPr>
        <p:spPr>
          <a:xfrm>
            <a:off x="6253312" y="2324100"/>
            <a:ext cx="1009651" cy="1009651"/>
          </a:xfrm>
          <a:prstGeom prst="ellipse">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04</a:t>
            </a:r>
          </a:p>
        </p:txBody>
      </p:sp>
      <p:sp>
        <p:nvSpPr>
          <p:cNvPr id="24" name="Oval 23">
            <a:extLst>
              <a:ext uri="{FF2B5EF4-FFF2-40B4-BE49-F238E27FC236}">
                <a16:creationId xmlns:a16="http://schemas.microsoft.com/office/drawing/2014/main" id="{67E27121-22D8-4DE2-92BE-7AC6C7F4922B}"/>
              </a:ext>
            </a:extLst>
          </p:cNvPr>
          <p:cNvSpPr/>
          <p:nvPr/>
        </p:nvSpPr>
        <p:spPr>
          <a:xfrm>
            <a:off x="6253312" y="3572933"/>
            <a:ext cx="1009651" cy="1009651"/>
          </a:xfrm>
          <a:prstGeom prst="ellipse">
            <a:avLst/>
          </a:prstGeom>
          <a:solidFill>
            <a:srgbClr val="4F2D7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05</a:t>
            </a:r>
          </a:p>
        </p:txBody>
      </p:sp>
      <p:sp>
        <p:nvSpPr>
          <p:cNvPr id="25" name="Oval 24">
            <a:extLst>
              <a:ext uri="{FF2B5EF4-FFF2-40B4-BE49-F238E27FC236}">
                <a16:creationId xmlns:a16="http://schemas.microsoft.com/office/drawing/2014/main" id="{CD1692AB-E406-4FEA-9BCD-3768999B0603}"/>
              </a:ext>
            </a:extLst>
          </p:cNvPr>
          <p:cNvSpPr/>
          <p:nvPr/>
        </p:nvSpPr>
        <p:spPr>
          <a:xfrm>
            <a:off x="6253312" y="4821767"/>
            <a:ext cx="1009651" cy="1009651"/>
          </a:xfrm>
          <a:prstGeom prst="ellipse">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06</a:t>
            </a:r>
          </a:p>
        </p:txBody>
      </p:sp>
      <p:sp>
        <p:nvSpPr>
          <p:cNvPr id="26" name="Oval 25">
            <a:extLst>
              <a:ext uri="{FF2B5EF4-FFF2-40B4-BE49-F238E27FC236}">
                <a16:creationId xmlns:a16="http://schemas.microsoft.com/office/drawing/2014/main" id="{E6A3C60A-D3D4-48B5-B428-599FF9B761BE}"/>
              </a:ext>
            </a:extLst>
          </p:cNvPr>
          <p:cNvSpPr/>
          <p:nvPr/>
        </p:nvSpPr>
        <p:spPr>
          <a:xfrm>
            <a:off x="647383" y="3572933"/>
            <a:ext cx="1009651" cy="1009651"/>
          </a:xfrm>
          <a:prstGeom prst="ellipse">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02</a:t>
            </a:r>
          </a:p>
        </p:txBody>
      </p:sp>
      <p:sp>
        <p:nvSpPr>
          <p:cNvPr id="27" name="Oval 26">
            <a:extLst>
              <a:ext uri="{FF2B5EF4-FFF2-40B4-BE49-F238E27FC236}">
                <a16:creationId xmlns:a16="http://schemas.microsoft.com/office/drawing/2014/main" id="{C80F17B8-C53A-4C0B-9809-67957586CEEE}"/>
              </a:ext>
            </a:extLst>
          </p:cNvPr>
          <p:cNvSpPr/>
          <p:nvPr/>
        </p:nvSpPr>
        <p:spPr>
          <a:xfrm>
            <a:off x="647383" y="4821767"/>
            <a:ext cx="1009651" cy="1009651"/>
          </a:xfrm>
          <a:prstGeom prst="ellipse">
            <a:avLst/>
          </a:prstGeom>
          <a:solidFill>
            <a:srgbClr val="4F2D7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03</a:t>
            </a:r>
          </a:p>
        </p:txBody>
      </p:sp>
      <p:sp>
        <p:nvSpPr>
          <p:cNvPr id="4" name="Slide Number Placeholder 3">
            <a:extLst>
              <a:ext uri="{FF2B5EF4-FFF2-40B4-BE49-F238E27FC236}">
                <a16:creationId xmlns:a16="http://schemas.microsoft.com/office/drawing/2014/main" id="{279D6C27-5B3E-496A-9B22-BB220C08958E}"/>
              </a:ext>
            </a:extLst>
          </p:cNvPr>
          <p:cNvSpPr>
            <a:spLocks noGrp="1"/>
          </p:cNvSpPr>
          <p:nvPr>
            <p:ph type="sldNum" sz="quarter" idx="10"/>
          </p:nvPr>
        </p:nvSpPr>
        <p:spPr/>
        <p:txBody>
          <a:bodyPr/>
          <a:lstStyle/>
          <a:p>
            <a:fld id="{8917037F-13F4-43B6-99FF-D710FE0C4777}" type="slidenum">
              <a:rPr lang="en-GB" smtClean="0"/>
              <a:pPr/>
              <a:t>53</a:t>
            </a:fld>
            <a:endParaRPr lang="en-GB" dirty="0"/>
          </a:p>
        </p:txBody>
      </p:sp>
    </p:spTree>
    <p:extLst>
      <p:ext uri="{BB962C8B-B14F-4D97-AF65-F5344CB8AC3E}">
        <p14:creationId xmlns:p14="http://schemas.microsoft.com/office/powerpoint/2010/main" val="189391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1" grpId="0" animBg="1"/>
      <p:bldP spid="13" grpId="0" animBg="1"/>
      <p:bldP spid="14" grpId="0" animBg="1"/>
      <p:bldP spid="15" grpId="0" animBg="1"/>
      <p:bldP spid="16" grpId="0" animBg="1"/>
      <p:bldP spid="3" grpId="0" animBg="1"/>
      <p:bldP spid="17" grpId="0" animBg="1"/>
      <p:bldP spid="24" grpId="0" animBg="1"/>
      <p:bldP spid="25" grpId="0" animBg="1"/>
      <p:bldP spid="26" grpId="0" animBg="1"/>
      <p:bldP spid="2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390716-F266-4C64-B76B-EC74EFEAE641}"/>
              </a:ext>
            </a:extLst>
          </p:cNvPr>
          <p:cNvSpPr/>
          <p:nvPr/>
        </p:nvSpPr>
        <p:spPr>
          <a:xfrm>
            <a:off x="0" y="1567257"/>
            <a:ext cx="11698514" cy="4656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TextBox 21"/>
          <p:cNvSpPr txBox="1"/>
          <p:nvPr/>
        </p:nvSpPr>
        <p:spPr>
          <a:xfrm>
            <a:off x="624420" y="1885593"/>
            <a:ext cx="7501465" cy="4150200"/>
          </a:xfrm>
          <a:prstGeom prst="rect">
            <a:avLst/>
          </a:prstGeom>
          <a:noFill/>
          <a:ln w="6350" cap="flat" cmpd="sng" algn="ctr">
            <a:noFill/>
            <a:prstDash val="solid"/>
          </a:ln>
          <a:effectLst/>
        </p:spPr>
        <p:txBody>
          <a:bodyPr wrap="square" lIns="0" tIns="0" rIns="0" bIns="0" rtlCol="0" anchor="ctr">
            <a:noAutofit/>
          </a:bodyPr>
          <a:lstStyle/>
          <a:p>
            <a:pPr marL="329709" indent="-329709" defTabSz="296719">
              <a:spcAft>
                <a:spcPts val="800"/>
              </a:spcAft>
              <a:buFont typeface="Arial" panose="020B0604020202020204" pitchFamily="34" charset="0"/>
              <a:buChar char="•"/>
              <a:defRPr/>
            </a:pPr>
            <a:r>
              <a:rPr lang="en-US" sz="1867" kern="0" dirty="0">
                <a:solidFill>
                  <a:prstClr val="black"/>
                </a:solidFill>
                <a:latin typeface="+mj-lt"/>
                <a:cs typeface="Arial" panose="020B0604020202020204" pitchFamily="34" charset="0"/>
              </a:rPr>
              <a:t>L</a:t>
            </a:r>
            <a:r>
              <a:rPr lang="en-US" sz="1867" kern="0" dirty="0">
                <a:latin typeface="+mj-lt"/>
                <a:cs typeface="Arial" panose="020B0604020202020204" pitchFamily="34" charset="0"/>
              </a:rPr>
              <a:t>eaving </a:t>
            </a:r>
            <a:r>
              <a:rPr lang="en-US" sz="1867" b="1" kern="0" dirty="0">
                <a:latin typeface="+mj-lt"/>
                <a:cs typeface="Arial" panose="020B0604020202020204" pitchFamily="34" charset="0"/>
              </a:rPr>
              <a:t>open points </a:t>
            </a:r>
            <a:r>
              <a:rPr lang="en-US" sz="1867" kern="0" dirty="0">
                <a:latin typeface="+mj-lt"/>
                <a:cs typeface="Arial" panose="020B0604020202020204" pitchFamily="34" charset="0"/>
              </a:rPr>
              <a:t>or questions on workpapers</a:t>
            </a:r>
          </a:p>
          <a:p>
            <a:pPr marL="329709" indent="-329709" defTabSz="296719">
              <a:spcAft>
                <a:spcPts val="800"/>
              </a:spcAft>
              <a:buFont typeface="Arial" panose="020B0604020202020204" pitchFamily="34" charset="0"/>
              <a:buChar char="•"/>
              <a:defRPr/>
            </a:pPr>
            <a:r>
              <a:rPr lang="en-US" sz="1867" kern="0" dirty="0">
                <a:latin typeface="+mj-lt"/>
                <a:cs typeface="Arial" panose="020B0604020202020204" pitchFamily="34" charset="0"/>
              </a:rPr>
              <a:t>Following  </a:t>
            </a:r>
            <a:r>
              <a:rPr lang="en-US" sz="1867" b="1" kern="0" dirty="0">
                <a:latin typeface="+mj-lt"/>
                <a:cs typeface="Arial" panose="020B0604020202020204" pitchFamily="34" charset="0"/>
              </a:rPr>
              <a:t>previous audit </a:t>
            </a:r>
            <a:r>
              <a:rPr lang="en-US" sz="1867" kern="0" dirty="0">
                <a:latin typeface="+mj-lt"/>
                <a:cs typeface="Arial" panose="020B0604020202020204" pitchFamily="34" charset="0"/>
              </a:rPr>
              <a:t>workpapers blindly</a:t>
            </a:r>
          </a:p>
          <a:p>
            <a:pPr marL="329709" indent="-329709" defTabSz="296719">
              <a:spcAft>
                <a:spcPts val="800"/>
              </a:spcAft>
              <a:buFont typeface="Arial" panose="020B0604020202020204" pitchFamily="34" charset="0"/>
              <a:buChar char="•"/>
              <a:defRPr/>
            </a:pPr>
            <a:r>
              <a:rPr lang="en-US" sz="1867" b="1" kern="0" dirty="0">
                <a:latin typeface="+mj-lt"/>
                <a:cs typeface="Arial" panose="020B0604020202020204" pitchFamily="34" charset="0"/>
              </a:rPr>
              <a:t>Attaching every client document </a:t>
            </a:r>
            <a:r>
              <a:rPr lang="en-US" sz="1867" kern="0" dirty="0">
                <a:latin typeface="+mj-lt"/>
                <a:cs typeface="Arial" panose="020B0604020202020204" pitchFamily="34" charset="0"/>
              </a:rPr>
              <a:t>reviewed to the workpaper</a:t>
            </a:r>
          </a:p>
          <a:p>
            <a:pPr marL="329709" indent="-329709" defTabSz="296719">
              <a:spcAft>
                <a:spcPts val="800"/>
              </a:spcAft>
              <a:buFont typeface="Arial" panose="020B0604020202020204" pitchFamily="34" charset="0"/>
              <a:buChar char="•"/>
              <a:defRPr/>
            </a:pPr>
            <a:r>
              <a:rPr lang="en-US" sz="1867" kern="0" dirty="0">
                <a:latin typeface="+mj-lt"/>
                <a:cs typeface="Arial" panose="020B0604020202020204" pitchFamily="34" charset="0"/>
              </a:rPr>
              <a:t>Preparing schedules or analyses that must be </a:t>
            </a:r>
            <a:r>
              <a:rPr lang="en-US" sz="1867" b="1" kern="0" dirty="0">
                <a:latin typeface="+mj-lt"/>
                <a:cs typeface="Arial" panose="020B0604020202020204" pitchFamily="34" charset="0"/>
              </a:rPr>
              <a:t>prepared by the client</a:t>
            </a:r>
            <a:endParaRPr lang="en-US" sz="1867" kern="0" dirty="0">
              <a:latin typeface="+mj-lt"/>
              <a:cs typeface="Arial" panose="020B0604020202020204" pitchFamily="34" charset="0"/>
            </a:endParaRPr>
          </a:p>
          <a:p>
            <a:pPr marL="329709" indent="-329709" defTabSz="296719">
              <a:spcAft>
                <a:spcPts val="800"/>
              </a:spcAft>
              <a:buFont typeface="Arial" panose="020B0604020202020204" pitchFamily="34" charset="0"/>
              <a:buChar char="•"/>
              <a:defRPr/>
            </a:pPr>
            <a:r>
              <a:rPr lang="en-US" sz="1867" kern="0" dirty="0">
                <a:latin typeface="+mj-lt"/>
                <a:cs typeface="Arial" panose="020B0604020202020204" pitchFamily="34" charset="0"/>
              </a:rPr>
              <a:t>Preparing schedules or analyses of accounts where </a:t>
            </a:r>
            <a:r>
              <a:rPr lang="en-US" sz="1867" b="1" kern="0" dirty="0">
                <a:latin typeface="+mj-lt"/>
                <a:cs typeface="Arial" panose="020B0604020202020204" pitchFamily="34" charset="0"/>
              </a:rPr>
              <a:t>no procedures are necessary </a:t>
            </a:r>
            <a:r>
              <a:rPr lang="en-US" sz="1867" kern="0" dirty="0">
                <a:latin typeface="+mj-lt"/>
                <a:cs typeface="Arial" panose="020B0604020202020204" pitchFamily="34" charset="0"/>
              </a:rPr>
              <a:t>to be performed, or spend time on </a:t>
            </a:r>
            <a:r>
              <a:rPr lang="en-US" sz="1867" b="1" kern="0" dirty="0">
                <a:latin typeface="+mj-lt"/>
                <a:cs typeface="Arial" panose="020B0604020202020204" pitchFamily="34" charset="0"/>
              </a:rPr>
              <a:t>unimportant analyses </a:t>
            </a:r>
            <a:r>
              <a:rPr lang="en-US" sz="1867" kern="0" dirty="0">
                <a:latin typeface="+mj-lt"/>
                <a:cs typeface="Arial" panose="020B0604020202020204" pitchFamily="34" charset="0"/>
              </a:rPr>
              <a:t>solely because they were prepared by client personnel</a:t>
            </a:r>
          </a:p>
          <a:p>
            <a:pPr marL="329709" indent="-329709" defTabSz="296719">
              <a:buFont typeface="Arial" panose="020B0604020202020204" pitchFamily="34" charset="0"/>
              <a:buChar char="•"/>
              <a:defRPr/>
            </a:pPr>
            <a:endParaRPr lang="en-US" sz="2077" kern="0" dirty="0">
              <a:solidFill>
                <a:prstClr val="black"/>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33094A9C-4E7B-4C81-A647-057FF6D1F728}"/>
              </a:ext>
            </a:extLst>
          </p:cNvPr>
          <p:cNvSpPr>
            <a:spLocks noGrp="1"/>
          </p:cNvSpPr>
          <p:nvPr>
            <p:ph type="title"/>
          </p:nvPr>
        </p:nvSpPr>
        <p:spPr/>
        <p:txBody>
          <a:bodyPr>
            <a:normAutofit/>
          </a:bodyPr>
          <a:lstStyle/>
          <a:p>
            <a:r>
              <a:rPr lang="en-US" sz="3200" dirty="0">
                <a:solidFill>
                  <a:srgbClr val="7030A0"/>
                </a:solidFill>
              </a:rPr>
              <a:t>Common issues in documentation (cont’d)</a:t>
            </a:r>
            <a:endParaRPr lang="en-GB" sz="3200" dirty="0">
              <a:solidFill>
                <a:srgbClr val="7030A0"/>
              </a:solidFill>
            </a:endParaRPr>
          </a:p>
        </p:txBody>
      </p:sp>
      <p:pic>
        <p:nvPicPr>
          <p:cNvPr id="7" name="Graphic 6">
            <a:extLst>
              <a:ext uri="{FF2B5EF4-FFF2-40B4-BE49-F238E27FC236}">
                <a16:creationId xmlns:a16="http://schemas.microsoft.com/office/drawing/2014/main" id="{A5A31136-8BD7-414A-8FC5-ECCDFE609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1482" y="2389718"/>
            <a:ext cx="3086100" cy="3086100"/>
          </a:xfrm>
          <a:prstGeom prst="rect">
            <a:avLst/>
          </a:prstGeom>
        </p:spPr>
      </p:pic>
      <p:sp>
        <p:nvSpPr>
          <p:cNvPr id="3" name="Slide Number Placeholder 2">
            <a:extLst>
              <a:ext uri="{FF2B5EF4-FFF2-40B4-BE49-F238E27FC236}">
                <a16:creationId xmlns:a16="http://schemas.microsoft.com/office/drawing/2014/main" id="{2A1926DB-022C-4E6D-BFF8-508C51D3373E}"/>
              </a:ext>
            </a:extLst>
          </p:cNvPr>
          <p:cNvSpPr>
            <a:spLocks noGrp="1"/>
          </p:cNvSpPr>
          <p:nvPr>
            <p:ph type="sldNum" sz="quarter" idx="10"/>
          </p:nvPr>
        </p:nvSpPr>
        <p:spPr/>
        <p:txBody>
          <a:bodyPr/>
          <a:lstStyle/>
          <a:p>
            <a:fld id="{8917037F-13F4-43B6-99FF-D710FE0C4777}" type="slidenum">
              <a:rPr lang="en-GB" smtClean="0"/>
              <a:pPr/>
              <a:t>54</a:t>
            </a:fld>
            <a:endParaRPr lang="en-GB" dirty="0"/>
          </a:p>
        </p:txBody>
      </p:sp>
    </p:spTree>
    <p:extLst>
      <p:ext uri="{BB962C8B-B14F-4D97-AF65-F5344CB8AC3E}">
        <p14:creationId xmlns:p14="http://schemas.microsoft.com/office/powerpoint/2010/main" val="108170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1797DD-92C0-45BF-8265-45858197E730}"/>
              </a:ext>
            </a:extLst>
          </p:cNvPr>
          <p:cNvSpPr/>
          <p:nvPr/>
        </p:nvSpPr>
        <p:spPr>
          <a:xfrm>
            <a:off x="629329" y="1604434"/>
            <a:ext cx="7191756" cy="4656665"/>
          </a:xfrm>
          <a:prstGeom prst="rect">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30394" indent="-230394" defTabSz="296719">
              <a:spcAft>
                <a:spcPts val="800"/>
              </a:spcAft>
              <a:buFont typeface="Arial" panose="020B0604020202020204" pitchFamily="34" charset="0"/>
              <a:buChar char="•"/>
              <a:defRPr/>
            </a:pPr>
            <a:r>
              <a:rPr lang="en-US" sz="1867" kern="0" dirty="0">
                <a:solidFill>
                  <a:prstClr val="black"/>
                </a:solidFill>
                <a:latin typeface="+mj-lt"/>
                <a:cs typeface="Arial" panose="020B0604020202020204" pitchFamily="34" charset="0"/>
              </a:rPr>
              <a:t>Lack of understanding of entity and accounting process</a:t>
            </a:r>
          </a:p>
          <a:p>
            <a:pPr marL="230394" indent="-230394" defTabSz="296719">
              <a:spcAft>
                <a:spcPts val="800"/>
              </a:spcAft>
              <a:buFont typeface="Arial" panose="020B0604020202020204" pitchFamily="34" charset="0"/>
              <a:buChar char="•"/>
              <a:defRPr/>
            </a:pPr>
            <a:r>
              <a:rPr lang="en-US" sz="1867" kern="0" dirty="0">
                <a:solidFill>
                  <a:prstClr val="black"/>
                </a:solidFill>
                <a:latin typeface="+mj-lt"/>
                <a:cs typeface="Arial" panose="020B0604020202020204" pitchFamily="34" charset="0"/>
              </a:rPr>
              <a:t>Inadequate  staffing and training to them</a:t>
            </a:r>
          </a:p>
          <a:p>
            <a:pPr marL="230394" indent="-230394" defTabSz="296719">
              <a:spcAft>
                <a:spcPts val="800"/>
              </a:spcAft>
              <a:buFont typeface="Arial" panose="020B0604020202020204" pitchFamily="34" charset="0"/>
              <a:buChar char="•"/>
              <a:defRPr/>
            </a:pPr>
            <a:r>
              <a:rPr lang="en-US" sz="1867" kern="0" dirty="0">
                <a:solidFill>
                  <a:prstClr val="black"/>
                </a:solidFill>
                <a:latin typeface="+mj-lt"/>
                <a:cs typeface="Arial" panose="020B0604020202020204" pitchFamily="34" charset="0"/>
              </a:rPr>
              <a:t>3 levels of review missing </a:t>
            </a:r>
          </a:p>
          <a:p>
            <a:pPr marL="230394" indent="-230394" defTabSz="296719">
              <a:spcAft>
                <a:spcPts val="800"/>
              </a:spcAft>
              <a:buFont typeface="Arial" panose="020B0604020202020204" pitchFamily="34" charset="0"/>
              <a:buChar char="•"/>
              <a:defRPr/>
            </a:pPr>
            <a:r>
              <a:rPr lang="en-US" sz="1867" kern="0" dirty="0">
                <a:solidFill>
                  <a:prstClr val="black"/>
                </a:solidFill>
                <a:latin typeface="+mj-lt"/>
                <a:cs typeface="Arial" panose="020B0604020202020204" pitchFamily="34" charset="0"/>
              </a:rPr>
              <a:t>Over-reliance on reviewer</a:t>
            </a:r>
          </a:p>
          <a:p>
            <a:pPr marL="230394" indent="-230394" defTabSz="296719">
              <a:spcAft>
                <a:spcPts val="800"/>
              </a:spcAft>
              <a:buFont typeface="Arial" panose="020B0604020202020204" pitchFamily="34" charset="0"/>
              <a:buChar char="•"/>
              <a:defRPr/>
            </a:pPr>
            <a:r>
              <a:rPr lang="en-US" sz="1867" kern="0" dirty="0">
                <a:solidFill>
                  <a:prstClr val="black"/>
                </a:solidFill>
                <a:latin typeface="+mj-lt"/>
                <a:cs typeface="Arial" panose="020B0604020202020204" pitchFamily="34" charset="0"/>
              </a:rPr>
              <a:t>Pressure to complete the work on deadline</a:t>
            </a:r>
          </a:p>
          <a:p>
            <a:pPr marL="230394" indent="-230394" defTabSz="296719">
              <a:spcAft>
                <a:spcPts val="800"/>
              </a:spcAft>
              <a:buFont typeface="Arial" panose="020B0604020202020204" pitchFamily="34" charset="0"/>
              <a:buChar char="•"/>
              <a:defRPr/>
            </a:pPr>
            <a:r>
              <a:rPr lang="en-US" sz="1867" kern="0" dirty="0">
                <a:solidFill>
                  <a:prstClr val="black"/>
                </a:solidFill>
                <a:latin typeface="+mj-lt"/>
                <a:cs typeface="Arial" panose="020B0604020202020204" pitchFamily="34" charset="0"/>
              </a:rPr>
              <a:t>Trainees do the job of CAs also. lack of experience of trainees impact quality in documentation </a:t>
            </a:r>
          </a:p>
        </p:txBody>
      </p:sp>
      <p:sp>
        <p:nvSpPr>
          <p:cNvPr id="2" name="Title 1">
            <a:extLst>
              <a:ext uri="{FF2B5EF4-FFF2-40B4-BE49-F238E27FC236}">
                <a16:creationId xmlns:a16="http://schemas.microsoft.com/office/drawing/2014/main" id="{CE1A5A0F-FEF0-4384-AAF2-DCCAC6DA6001}"/>
              </a:ext>
            </a:extLst>
          </p:cNvPr>
          <p:cNvSpPr>
            <a:spLocks noGrp="1"/>
          </p:cNvSpPr>
          <p:nvPr>
            <p:ph type="title"/>
          </p:nvPr>
        </p:nvSpPr>
        <p:spPr>
          <a:xfrm>
            <a:off x="629328" y="479429"/>
            <a:ext cx="10938256" cy="885823"/>
          </a:xfrm>
        </p:spPr>
        <p:txBody>
          <a:bodyPr>
            <a:normAutofit/>
          </a:bodyPr>
          <a:lstStyle/>
          <a:p>
            <a:pPr defTabSz="1055007"/>
            <a:r>
              <a:rPr lang="en-US" sz="3200" dirty="0">
                <a:solidFill>
                  <a:schemeClr val="accent1">
                    <a:lumMod val="75000"/>
                  </a:schemeClr>
                </a:solidFill>
                <a:cs typeface="Arial" panose="020B0604020202020204" pitchFamily="34" charset="0"/>
              </a:rPr>
              <a:t>Common issues in documentation (cont’d)</a:t>
            </a:r>
            <a:endParaRPr lang="en-GB" sz="3200" dirty="0">
              <a:solidFill>
                <a:schemeClr val="accent1">
                  <a:lumMod val="75000"/>
                </a:schemeClr>
              </a:solidFill>
              <a:cs typeface="Arial" panose="020B0604020202020204" pitchFamily="34" charset="0"/>
            </a:endParaRPr>
          </a:p>
        </p:txBody>
      </p:sp>
      <p:sp>
        <p:nvSpPr>
          <p:cNvPr id="6" name="Rectangle 5">
            <a:extLst>
              <a:ext uri="{FF2B5EF4-FFF2-40B4-BE49-F238E27FC236}">
                <a16:creationId xmlns:a16="http://schemas.microsoft.com/office/drawing/2014/main" id="{0218DDC7-FDAD-409E-BF70-241533764C9D}"/>
              </a:ext>
            </a:extLst>
          </p:cNvPr>
          <p:cNvSpPr/>
          <p:nvPr/>
        </p:nvSpPr>
        <p:spPr>
          <a:xfrm>
            <a:off x="7821085" y="1604433"/>
            <a:ext cx="3741588" cy="4656667"/>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33" b="1" kern="0" dirty="0">
                <a:solidFill>
                  <a:srgbClr val="DCD5E5"/>
                </a:solidFill>
                <a:latin typeface="+mj-lt"/>
                <a:cs typeface="Arial" panose="020B0604020202020204" pitchFamily="34" charset="0"/>
              </a:rPr>
              <a:t>We are accountable for the quality of our work!!</a:t>
            </a:r>
            <a:endParaRPr lang="en-US" sz="3733" dirty="0">
              <a:solidFill>
                <a:srgbClr val="DCD5E5"/>
              </a:solidFill>
              <a:latin typeface="+mj-lt"/>
            </a:endParaRPr>
          </a:p>
        </p:txBody>
      </p:sp>
      <p:sp>
        <p:nvSpPr>
          <p:cNvPr id="3" name="Slide Number Placeholder 2">
            <a:extLst>
              <a:ext uri="{FF2B5EF4-FFF2-40B4-BE49-F238E27FC236}">
                <a16:creationId xmlns:a16="http://schemas.microsoft.com/office/drawing/2014/main" id="{3B285C83-09DE-40D4-9886-638E5A6385EB}"/>
              </a:ext>
            </a:extLst>
          </p:cNvPr>
          <p:cNvSpPr>
            <a:spLocks noGrp="1"/>
          </p:cNvSpPr>
          <p:nvPr>
            <p:ph type="sldNum" sz="quarter" idx="10"/>
          </p:nvPr>
        </p:nvSpPr>
        <p:spPr/>
        <p:txBody>
          <a:bodyPr/>
          <a:lstStyle/>
          <a:p>
            <a:fld id="{8917037F-13F4-43B6-99FF-D710FE0C4777}" type="slidenum">
              <a:rPr lang="en-GB" smtClean="0"/>
              <a:pPr/>
              <a:t>55</a:t>
            </a:fld>
            <a:endParaRPr lang="en-GB" dirty="0"/>
          </a:p>
        </p:txBody>
      </p:sp>
    </p:spTree>
    <p:extLst>
      <p:ext uri="{BB962C8B-B14F-4D97-AF65-F5344CB8AC3E}">
        <p14:creationId xmlns:p14="http://schemas.microsoft.com/office/powerpoint/2010/main" val="307475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1797DD-92C0-45BF-8265-45858197E730}"/>
              </a:ext>
            </a:extLst>
          </p:cNvPr>
          <p:cNvSpPr/>
          <p:nvPr/>
        </p:nvSpPr>
        <p:spPr>
          <a:xfrm>
            <a:off x="336431" y="1245327"/>
            <a:ext cx="8807570" cy="56126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200150" lvl="2" indent="-285750">
              <a:buFont typeface="Arial" panose="020B0604020202020204" pitchFamily="34" charset="0"/>
              <a:buChar char="•"/>
              <a:tabLst>
                <a:tab pos="144145" algn="l"/>
                <a:tab pos="685800" algn="l"/>
              </a:tabLst>
            </a:pPr>
            <a:r>
              <a:rPr lang="en-GB" dirty="0">
                <a:solidFill>
                  <a:schemeClr val="tx1"/>
                </a:solidFill>
                <a:latin typeface="+mj-lt"/>
              </a:rPr>
              <a:t>Preliminary analytical review not documented appropriately or not documented</a:t>
            </a:r>
            <a:endParaRPr lang="en-IN" dirty="0">
              <a:solidFill>
                <a:schemeClr val="tx1"/>
              </a:solidFill>
              <a:latin typeface="+mj-lt"/>
            </a:endParaRPr>
          </a:p>
          <a:p>
            <a:pPr marL="1200150" lvl="2" indent="-285750">
              <a:buFont typeface="Arial" panose="020B0604020202020204" pitchFamily="34" charset="0"/>
              <a:buChar char="•"/>
              <a:tabLst>
                <a:tab pos="144145" algn="l"/>
                <a:tab pos="685800" algn="l"/>
              </a:tabLst>
            </a:pPr>
            <a:endParaRPr lang="en-IN" dirty="0">
              <a:solidFill>
                <a:schemeClr val="tx1"/>
              </a:solidFill>
              <a:latin typeface="+mj-lt"/>
            </a:endParaRPr>
          </a:p>
          <a:p>
            <a:pPr marL="1200150" lvl="2" indent="-285750">
              <a:buFont typeface="Arial" panose="020B0604020202020204" pitchFamily="34" charset="0"/>
              <a:buChar char="•"/>
              <a:tabLst>
                <a:tab pos="144145" algn="l"/>
                <a:tab pos="685800" algn="l"/>
              </a:tabLst>
            </a:pPr>
            <a:r>
              <a:rPr lang="en-IN" dirty="0">
                <a:solidFill>
                  <a:schemeClr val="tx1"/>
                </a:solidFill>
                <a:latin typeface="+mj-lt"/>
              </a:rPr>
              <a:t>Management’s assessment on operating effectiveness of controls not documented</a:t>
            </a:r>
          </a:p>
          <a:p>
            <a:pPr marL="1200150" lvl="2" indent="-285750">
              <a:buFont typeface="Arial" panose="020B0604020202020204" pitchFamily="34" charset="0"/>
              <a:buChar char="•"/>
              <a:tabLst>
                <a:tab pos="144145" algn="l"/>
                <a:tab pos="685800" algn="l"/>
              </a:tabLst>
            </a:pPr>
            <a:endParaRPr lang="en-IN" dirty="0">
              <a:solidFill>
                <a:schemeClr val="tx1"/>
              </a:solidFill>
              <a:latin typeface="+mj-lt"/>
            </a:endParaRPr>
          </a:p>
          <a:p>
            <a:pPr marL="1200150" lvl="2" indent="-285750">
              <a:buFont typeface="Arial" panose="020B0604020202020204" pitchFamily="34" charset="0"/>
              <a:buChar char="•"/>
              <a:tabLst>
                <a:tab pos="144145" algn="l"/>
                <a:tab pos="685800" algn="l"/>
              </a:tabLst>
            </a:pPr>
            <a:r>
              <a:rPr lang="en-IN" dirty="0">
                <a:solidFill>
                  <a:schemeClr val="tx1"/>
                </a:solidFill>
                <a:latin typeface="+mj-lt"/>
              </a:rPr>
              <a:t>Failure to document and perform walkthroughs</a:t>
            </a:r>
          </a:p>
          <a:p>
            <a:pPr marL="1200150" lvl="2" indent="-285750">
              <a:buFont typeface="Arial" panose="020B0604020202020204" pitchFamily="34" charset="0"/>
              <a:buChar char="•"/>
              <a:tabLst>
                <a:tab pos="144145" algn="l"/>
                <a:tab pos="685800" algn="l"/>
              </a:tabLst>
            </a:pPr>
            <a:endParaRPr lang="en-IN" dirty="0">
              <a:solidFill>
                <a:schemeClr val="tx1"/>
              </a:solidFill>
              <a:latin typeface="+mj-lt"/>
            </a:endParaRPr>
          </a:p>
          <a:p>
            <a:pPr marL="1200150" lvl="2" indent="-285750">
              <a:buFont typeface="Arial" panose="020B0604020202020204" pitchFamily="34" charset="0"/>
              <a:buChar char="•"/>
              <a:tabLst>
                <a:tab pos="144145" algn="l"/>
                <a:tab pos="685800" algn="l"/>
              </a:tabLst>
            </a:pPr>
            <a:r>
              <a:rPr lang="en-IN" dirty="0">
                <a:solidFill>
                  <a:schemeClr val="tx1"/>
                </a:solidFill>
                <a:latin typeface="+mj-lt"/>
              </a:rPr>
              <a:t>Communication with the predecessor auditor not available on the file</a:t>
            </a:r>
          </a:p>
          <a:p>
            <a:pPr marL="1200150" lvl="2" indent="-285750">
              <a:buFont typeface="Arial" panose="020B0604020202020204" pitchFamily="34" charset="0"/>
              <a:buChar char="•"/>
              <a:tabLst>
                <a:tab pos="144145" algn="l"/>
                <a:tab pos="685800" algn="l"/>
              </a:tabLst>
            </a:pPr>
            <a:endParaRPr lang="en-IN" dirty="0">
              <a:solidFill>
                <a:schemeClr val="tx1"/>
              </a:solidFill>
              <a:latin typeface="+mj-lt"/>
            </a:endParaRPr>
          </a:p>
          <a:p>
            <a:pPr marL="1200150" lvl="2" indent="-285750">
              <a:buFont typeface="Arial" panose="020B0604020202020204" pitchFamily="34" charset="0"/>
              <a:buChar char="•"/>
              <a:tabLst>
                <a:tab pos="144145" algn="l"/>
                <a:tab pos="685800" algn="l"/>
              </a:tabLst>
            </a:pPr>
            <a:r>
              <a:rPr lang="en-IN" dirty="0">
                <a:solidFill>
                  <a:schemeClr val="tx1"/>
                </a:solidFill>
                <a:latin typeface="+mj-lt"/>
              </a:rPr>
              <a:t>Correspondence with component auditor not available on the file</a:t>
            </a:r>
          </a:p>
          <a:p>
            <a:pPr marL="1200150" lvl="2" indent="-285750">
              <a:buFont typeface="Arial" panose="020B0604020202020204" pitchFamily="34" charset="0"/>
              <a:buChar char="•"/>
              <a:tabLst>
                <a:tab pos="144145" algn="l"/>
                <a:tab pos="685800" algn="l"/>
              </a:tabLst>
            </a:pPr>
            <a:endParaRPr lang="en-IN" dirty="0">
              <a:solidFill>
                <a:schemeClr val="tx1"/>
              </a:solidFill>
              <a:latin typeface="+mj-lt"/>
            </a:endParaRPr>
          </a:p>
          <a:p>
            <a:pPr marL="1200150" lvl="2" indent="-285750">
              <a:buFont typeface="Arial" panose="020B0604020202020204" pitchFamily="34" charset="0"/>
              <a:buChar char="•"/>
              <a:tabLst>
                <a:tab pos="144145" algn="l"/>
                <a:tab pos="685800" algn="l"/>
              </a:tabLst>
            </a:pPr>
            <a:r>
              <a:rPr lang="en-IN" dirty="0">
                <a:solidFill>
                  <a:schemeClr val="tx1"/>
                </a:solidFill>
                <a:latin typeface="+mj-lt"/>
              </a:rPr>
              <a:t>Significant deficiencies noted in test of controls not evaluated further</a:t>
            </a:r>
          </a:p>
          <a:p>
            <a:pPr marL="1200150" lvl="2" indent="-285750">
              <a:spcAft>
                <a:spcPts val="800"/>
              </a:spcAft>
              <a:buFont typeface="Arial" panose="020B0604020202020204" pitchFamily="34" charset="0"/>
              <a:buChar char="•"/>
              <a:tabLst>
                <a:tab pos="144145" algn="l"/>
                <a:tab pos="685800" algn="l"/>
              </a:tabLst>
            </a:pPr>
            <a:endParaRPr lang="en-IN" dirty="0">
              <a:solidFill>
                <a:schemeClr val="tx1"/>
              </a:solidFill>
              <a:latin typeface="+mj-lt"/>
              <a:ea typeface="Calibri" panose="020F0502020204030204" pitchFamily="34" charset="0"/>
              <a:cs typeface="Times New Roman" panose="02020603050405020304" pitchFamily="18" charset="0"/>
            </a:endParaRPr>
          </a:p>
          <a:p>
            <a:pPr marL="1200150" lvl="2" indent="-285750">
              <a:spcAft>
                <a:spcPts val="800"/>
              </a:spcAft>
              <a:buFont typeface="Arial" panose="020B0604020202020204" pitchFamily="34" charset="0"/>
              <a:buChar char="•"/>
              <a:tabLst>
                <a:tab pos="144145" algn="l"/>
                <a:tab pos="685800" algn="l"/>
              </a:tabLst>
            </a:pPr>
            <a:r>
              <a:rPr lang="en-IN" dirty="0">
                <a:solidFill>
                  <a:schemeClr val="tx1"/>
                </a:solidFill>
                <a:latin typeface="+mj-lt"/>
                <a:ea typeface="Calibri" panose="020F0502020204030204" pitchFamily="34" charset="0"/>
                <a:cs typeface="Times New Roman" panose="02020603050405020304" pitchFamily="18" charset="0"/>
              </a:rPr>
              <a:t>Lack of documented understanding of accounting process followed by the client</a:t>
            </a:r>
          </a:p>
          <a:p>
            <a:pPr marL="1200150" lvl="2" indent="-285750">
              <a:buFont typeface="Arial" panose="020B0604020202020204" pitchFamily="34" charset="0"/>
              <a:buChar char="•"/>
              <a:tabLst>
                <a:tab pos="144145" algn="l"/>
                <a:tab pos="685800" algn="l"/>
              </a:tabLst>
            </a:pPr>
            <a:endParaRPr lang="en-IN" dirty="0">
              <a:solidFill>
                <a:schemeClr val="tx1"/>
              </a:solidFill>
            </a:endParaRPr>
          </a:p>
          <a:p>
            <a:pPr>
              <a:spcAft>
                <a:spcPts val="800"/>
              </a:spcAft>
            </a:pPr>
            <a:endParaRPr lang="en-US" sz="1867" kern="0" dirty="0">
              <a:solidFill>
                <a:prstClr val="black"/>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1A5A0F-FEF0-4384-AAF2-DCCAC6DA6001}"/>
              </a:ext>
            </a:extLst>
          </p:cNvPr>
          <p:cNvSpPr>
            <a:spLocks noGrp="1"/>
          </p:cNvSpPr>
          <p:nvPr>
            <p:ph type="title"/>
          </p:nvPr>
        </p:nvSpPr>
        <p:spPr>
          <a:xfrm>
            <a:off x="629328" y="406859"/>
            <a:ext cx="10938256" cy="529862"/>
          </a:xfrm>
        </p:spPr>
        <p:txBody>
          <a:bodyPr>
            <a:normAutofit fontScale="90000"/>
          </a:bodyPr>
          <a:lstStyle/>
          <a:p>
            <a:pPr defTabSz="1055007"/>
            <a:r>
              <a:rPr lang="en-IN" dirty="0">
                <a:solidFill>
                  <a:schemeClr val="accent1">
                    <a:lumMod val="75000"/>
                  </a:schemeClr>
                </a:solidFill>
                <a:ea typeface="Calibri" panose="020F0502020204030204" pitchFamily="34" charset="0"/>
              </a:rPr>
              <a:t>Findings from various reviews</a:t>
            </a:r>
            <a:endParaRPr lang="en-GB" dirty="0">
              <a:solidFill>
                <a:schemeClr val="accent1">
                  <a:lumMod val="7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D3D3AA3-2B0C-4D79-AB15-92B22A0178B2}"/>
              </a:ext>
            </a:extLst>
          </p:cNvPr>
          <p:cNvSpPr>
            <a:spLocks noGrp="1"/>
          </p:cNvSpPr>
          <p:nvPr>
            <p:ph type="sldNum" sz="quarter" idx="10"/>
          </p:nvPr>
        </p:nvSpPr>
        <p:spPr/>
        <p:txBody>
          <a:bodyPr/>
          <a:lstStyle/>
          <a:p>
            <a:fld id="{8917037F-13F4-43B6-99FF-D710FE0C4777}" type="slidenum">
              <a:rPr lang="en-GB" smtClean="0"/>
              <a:pPr/>
              <a:t>56</a:t>
            </a:fld>
            <a:endParaRPr lang="en-GB" dirty="0"/>
          </a:p>
        </p:txBody>
      </p:sp>
    </p:spTree>
    <p:extLst>
      <p:ext uri="{BB962C8B-B14F-4D97-AF65-F5344CB8AC3E}">
        <p14:creationId xmlns:p14="http://schemas.microsoft.com/office/powerpoint/2010/main" val="278100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FF7D-A30B-475A-9973-833C1CC3FAFB}"/>
              </a:ext>
            </a:extLst>
          </p:cNvPr>
          <p:cNvSpPr>
            <a:spLocks noGrp="1"/>
          </p:cNvSpPr>
          <p:nvPr>
            <p:ph type="title"/>
          </p:nvPr>
        </p:nvSpPr>
        <p:spPr/>
        <p:txBody>
          <a:bodyPr>
            <a:normAutofit/>
          </a:bodyPr>
          <a:lstStyle/>
          <a:p>
            <a:r>
              <a:rPr lang="en-IN" sz="3200" dirty="0">
                <a:solidFill>
                  <a:schemeClr val="accent1">
                    <a:lumMod val="75000"/>
                  </a:schemeClr>
                </a:solidFill>
                <a:ea typeface="Calibri" panose="020F0502020204030204" pitchFamily="34" charset="0"/>
              </a:rPr>
              <a:t>Findings from various reviews (cont’d)</a:t>
            </a:r>
            <a:endParaRPr lang="en-US" sz="3200" dirty="0"/>
          </a:p>
        </p:txBody>
      </p:sp>
      <p:sp>
        <p:nvSpPr>
          <p:cNvPr id="3" name="Slide Number Placeholder 2">
            <a:extLst>
              <a:ext uri="{FF2B5EF4-FFF2-40B4-BE49-F238E27FC236}">
                <a16:creationId xmlns:a16="http://schemas.microsoft.com/office/drawing/2014/main" id="{C86D01FB-3065-4964-8DFE-B5A940152DB9}"/>
              </a:ext>
            </a:extLst>
          </p:cNvPr>
          <p:cNvSpPr>
            <a:spLocks noGrp="1"/>
          </p:cNvSpPr>
          <p:nvPr>
            <p:ph type="sldNum" sz="quarter" idx="10"/>
          </p:nvPr>
        </p:nvSpPr>
        <p:spPr/>
        <p:txBody>
          <a:bodyPr/>
          <a:lstStyle/>
          <a:p>
            <a:fld id="{8917037F-13F4-43B6-99FF-D710FE0C4777}" type="slidenum">
              <a:rPr lang="en-GB" smtClean="0"/>
              <a:pPr/>
              <a:t>57</a:t>
            </a:fld>
            <a:endParaRPr lang="en-GB" dirty="0"/>
          </a:p>
        </p:txBody>
      </p:sp>
      <p:sp>
        <p:nvSpPr>
          <p:cNvPr id="4" name="TextBox 3">
            <a:extLst>
              <a:ext uri="{FF2B5EF4-FFF2-40B4-BE49-F238E27FC236}">
                <a16:creationId xmlns:a16="http://schemas.microsoft.com/office/drawing/2014/main" id="{16B5D09A-54BD-4800-826C-34A51E640A1E}"/>
              </a:ext>
            </a:extLst>
          </p:cNvPr>
          <p:cNvSpPr txBox="1"/>
          <p:nvPr/>
        </p:nvSpPr>
        <p:spPr>
          <a:xfrm>
            <a:off x="624416" y="1259457"/>
            <a:ext cx="10049363" cy="5355312"/>
          </a:xfrm>
          <a:prstGeom prst="rect">
            <a:avLst/>
          </a:prstGeom>
          <a:noFill/>
        </p:spPr>
        <p:txBody>
          <a:bodyPr wrap="square" rtlCol="0">
            <a:spAutoFit/>
          </a:bodyPr>
          <a:lstStyle/>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latin typeface="+mj-lt"/>
              </a:rPr>
              <a:t>Background check of company ,TCWG and management not done</a:t>
            </a:r>
          </a:p>
          <a:p>
            <a:pPr marL="285750" indent="-285750">
              <a:buFont typeface="Arial" panose="020B0604020202020204" pitchFamily="34" charset="0"/>
              <a:buChar char="•"/>
            </a:pPr>
            <a:endParaRPr lang="en-IN" dirty="0">
              <a:latin typeface="+mj-lt"/>
            </a:endParaRPr>
          </a:p>
          <a:p>
            <a:pPr marL="285750" indent="-285750">
              <a:buFont typeface="Arial" panose="020B0604020202020204" pitchFamily="34" charset="0"/>
              <a:buChar char="•"/>
            </a:pPr>
            <a:r>
              <a:rPr lang="en-IN" dirty="0">
                <a:latin typeface="+mj-lt"/>
              </a:rPr>
              <a:t>Risk identified, but appropriate responses to risk is not made</a:t>
            </a:r>
          </a:p>
          <a:p>
            <a:pPr marL="285750" indent="-285750">
              <a:buFont typeface="Arial" panose="020B0604020202020204" pitchFamily="34" charset="0"/>
              <a:buChar char="•"/>
            </a:pPr>
            <a:endParaRPr lang="en-IN" dirty="0">
              <a:latin typeface="+mj-lt"/>
            </a:endParaRPr>
          </a:p>
          <a:p>
            <a:pPr marL="285750" indent="-285750">
              <a:buFont typeface="Arial" panose="020B0604020202020204" pitchFamily="34" charset="0"/>
              <a:buChar char="•"/>
            </a:pPr>
            <a:r>
              <a:rPr lang="en-IN" dirty="0">
                <a:latin typeface="+mj-lt"/>
              </a:rPr>
              <a:t>Design effectiveness of controls not assessed</a:t>
            </a:r>
          </a:p>
          <a:p>
            <a:pPr marL="285750" indent="-285750">
              <a:buFont typeface="Arial" panose="020B0604020202020204" pitchFamily="34" charset="0"/>
              <a:buChar char="•"/>
            </a:pPr>
            <a:endParaRPr lang="en-IN" dirty="0">
              <a:latin typeface="+mj-lt"/>
            </a:endParaRPr>
          </a:p>
          <a:p>
            <a:pPr marL="285750" indent="-285750">
              <a:buFont typeface="Arial" panose="020B0604020202020204" pitchFamily="34" charset="0"/>
              <a:buChar char="•"/>
            </a:pPr>
            <a:r>
              <a:rPr lang="en-IN" dirty="0">
                <a:latin typeface="+mj-lt"/>
              </a:rPr>
              <a:t>Independence confirmations not obtained</a:t>
            </a:r>
          </a:p>
          <a:p>
            <a:pPr marL="285750" indent="-285750">
              <a:buFont typeface="Arial" panose="020B0604020202020204" pitchFamily="34" charset="0"/>
              <a:buChar char="•"/>
            </a:pPr>
            <a:endParaRPr lang="en-IN" dirty="0">
              <a:latin typeface="+mj-lt"/>
            </a:endParaRPr>
          </a:p>
          <a:p>
            <a:pPr marL="285750" indent="-285750">
              <a:buFont typeface="Arial" panose="020B0604020202020204" pitchFamily="34" charset="0"/>
              <a:buChar char="•"/>
            </a:pPr>
            <a:r>
              <a:rPr lang="en-IN" dirty="0">
                <a:latin typeface="+mj-lt"/>
              </a:rPr>
              <a:t>Internal audit reports not appropriately analysed and documented</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Could not trace the documents tested for walkthrough of entity level controls</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Going concern evaluation not done/documented</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Covenant testing not done/documented</a:t>
            </a:r>
          </a:p>
          <a:p>
            <a:pPr marL="285750" indent="-285750">
              <a:buFont typeface="Arial" panose="020B0604020202020204" pitchFamily="34" charset="0"/>
              <a:buChar char="•"/>
            </a:pPr>
            <a:endParaRPr lang="en-IN" dirty="0">
              <a:latin typeface="+mj-lt"/>
            </a:endParaRPr>
          </a:p>
          <a:p>
            <a:pPr marL="285750" indent="-285750">
              <a:buFont typeface="Arial" panose="020B0604020202020204" pitchFamily="34" charset="0"/>
              <a:buChar char="•"/>
            </a:pPr>
            <a:endParaRPr lang="en-IN" dirty="0">
              <a:latin typeface="+mj-lt"/>
            </a:endParaRP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017709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332C-2E3F-49EC-9A53-A1549458102D}"/>
              </a:ext>
            </a:extLst>
          </p:cNvPr>
          <p:cNvSpPr>
            <a:spLocks noGrp="1"/>
          </p:cNvSpPr>
          <p:nvPr>
            <p:ph type="title"/>
          </p:nvPr>
        </p:nvSpPr>
        <p:spPr>
          <a:xfrm>
            <a:off x="532191" y="451513"/>
            <a:ext cx="9279466" cy="1320800"/>
          </a:xfrm>
        </p:spPr>
        <p:txBody>
          <a:bodyPr>
            <a:normAutofit/>
          </a:bodyPr>
          <a:lstStyle/>
          <a:p>
            <a:r>
              <a:rPr lang="en-IN" sz="3200" dirty="0">
                <a:solidFill>
                  <a:schemeClr val="accent1">
                    <a:lumMod val="75000"/>
                  </a:schemeClr>
                </a:solidFill>
                <a:ea typeface="Calibri" panose="020F0502020204030204" pitchFamily="34" charset="0"/>
              </a:rPr>
              <a:t>Findings from various reviews (cont’d)</a:t>
            </a:r>
            <a:endParaRPr lang="en-US" sz="3200" dirty="0"/>
          </a:p>
        </p:txBody>
      </p:sp>
      <p:sp>
        <p:nvSpPr>
          <p:cNvPr id="3" name="Content Placeholder 2">
            <a:extLst>
              <a:ext uri="{FF2B5EF4-FFF2-40B4-BE49-F238E27FC236}">
                <a16:creationId xmlns:a16="http://schemas.microsoft.com/office/drawing/2014/main" id="{3B4E64D1-9057-4B92-A3C1-772CFA0D94C3}"/>
              </a:ext>
            </a:extLst>
          </p:cNvPr>
          <p:cNvSpPr>
            <a:spLocks noGrp="1"/>
          </p:cNvSpPr>
          <p:nvPr>
            <p:ph idx="1"/>
          </p:nvPr>
        </p:nvSpPr>
        <p:spPr>
          <a:xfrm>
            <a:off x="677334" y="1337095"/>
            <a:ext cx="8596668" cy="4704268"/>
          </a:xfrm>
        </p:spPr>
        <p:txBody>
          <a:bodyPr>
            <a:normAutofit lnSpcReduction="10000"/>
          </a:bodyPr>
          <a:lstStyle/>
          <a:p>
            <a:pPr marL="285750" lvl="2" indent="-285750">
              <a:buFont typeface="Arial" panose="020B0604020202020204" pitchFamily="34" charset="0"/>
              <a:buChar char="•"/>
              <a:tabLst>
                <a:tab pos="144145" algn="l"/>
                <a:tab pos="685800" algn="l"/>
              </a:tabLst>
            </a:pPr>
            <a:r>
              <a:rPr lang="en-IN" sz="1900" dirty="0">
                <a:solidFill>
                  <a:schemeClr val="tx1"/>
                </a:solidFill>
                <a:latin typeface="+mj-lt"/>
              </a:rPr>
              <a:t>Evaluation of other non-audit services provided to client not documented</a:t>
            </a:r>
          </a:p>
          <a:p>
            <a:pPr marL="285750" lvl="2" indent="-285750">
              <a:buFont typeface="Arial" panose="020B0604020202020204" pitchFamily="34" charset="0"/>
              <a:buChar char="•"/>
              <a:tabLst>
                <a:tab pos="144145" algn="l"/>
                <a:tab pos="685800" algn="l"/>
              </a:tabLst>
            </a:pPr>
            <a:r>
              <a:rPr lang="en-IN" sz="1900" dirty="0">
                <a:solidFill>
                  <a:schemeClr val="tx1"/>
                </a:solidFill>
                <a:latin typeface="+mj-lt"/>
              </a:rPr>
              <a:t>Lack of understanding of policies and procedures &amp; insufficient documentation</a:t>
            </a:r>
          </a:p>
          <a:p>
            <a:pPr marL="285750" indent="-285750">
              <a:buFont typeface="Arial" panose="020B0604020202020204" pitchFamily="34" charset="0"/>
              <a:buChar char="•"/>
            </a:pPr>
            <a:r>
              <a:rPr lang="en-US" sz="1900" dirty="0">
                <a:solidFill>
                  <a:schemeClr val="tx1"/>
                </a:solidFill>
                <a:latin typeface="+mj-lt"/>
              </a:rPr>
              <a:t>Programmed controls not tested in system No documentation on  fraud risk assessment</a:t>
            </a:r>
          </a:p>
          <a:p>
            <a:pPr marL="285750" indent="-285750">
              <a:buFont typeface="Arial" panose="020B0604020202020204" pitchFamily="34" charset="0"/>
              <a:buChar char="•"/>
            </a:pPr>
            <a:r>
              <a:rPr lang="en-US" sz="1900" dirty="0">
                <a:solidFill>
                  <a:schemeClr val="tx1"/>
                </a:solidFill>
                <a:latin typeface="+mj-lt"/>
              </a:rPr>
              <a:t>Details of the documents tested for the design effectiveness not documented</a:t>
            </a:r>
          </a:p>
          <a:p>
            <a:pPr marL="285750" indent="-285750">
              <a:buFont typeface="Arial" panose="020B0604020202020204" pitchFamily="34" charset="0"/>
              <a:buChar char="•"/>
            </a:pPr>
            <a:r>
              <a:rPr lang="en-US" sz="1900" dirty="0">
                <a:solidFill>
                  <a:schemeClr val="tx1"/>
                </a:solidFill>
                <a:latin typeface="+mj-lt"/>
              </a:rPr>
              <a:t>Basis of sampling not found in IFC testing </a:t>
            </a:r>
          </a:p>
          <a:p>
            <a:pPr marL="285750" indent="-285750">
              <a:buFont typeface="Arial" panose="020B0604020202020204" pitchFamily="34" charset="0"/>
              <a:buChar char="•"/>
            </a:pPr>
            <a:r>
              <a:rPr lang="en-US" sz="1900" dirty="0">
                <a:solidFill>
                  <a:schemeClr val="tx1"/>
                </a:solidFill>
                <a:latin typeface="+mj-lt"/>
              </a:rPr>
              <a:t>Some key controls not tested</a:t>
            </a:r>
          </a:p>
          <a:p>
            <a:pPr marL="285750" indent="-285750">
              <a:buFont typeface="Arial" panose="020B0604020202020204" pitchFamily="34" charset="0"/>
              <a:buChar char="•"/>
            </a:pPr>
            <a:r>
              <a:rPr lang="en-US" sz="1900" dirty="0">
                <a:solidFill>
                  <a:schemeClr val="tx1"/>
                </a:solidFill>
                <a:latin typeface="+mj-lt"/>
              </a:rPr>
              <a:t>Journal entry testing not documented or not sufficient  </a:t>
            </a:r>
          </a:p>
          <a:p>
            <a:pPr marL="285750" indent="-285750">
              <a:buFont typeface="Arial" panose="020B0604020202020204" pitchFamily="34" charset="0"/>
              <a:buChar char="•"/>
            </a:pPr>
            <a:r>
              <a:rPr lang="en-US" sz="1900" dirty="0">
                <a:solidFill>
                  <a:schemeClr val="tx1"/>
                </a:solidFill>
                <a:latin typeface="+mj-lt"/>
              </a:rPr>
              <a:t>Evaluation of legal confirmation and contingent liabilities is not in file</a:t>
            </a:r>
            <a:endParaRPr lang="en-IN" sz="1900" dirty="0">
              <a:solidFill>
                <a:schemeClr val="tx1"/>
              </a:solidFill>
              <a:latin typeface="+mj-lt"/>
            </a:endParaRPr>
          </a:p>
          <a:p>
            <a:pPr marL="285750" indent="-285750">
              <a:buFont typeface="Arial" panose="020B0604020202020204" pitchFamily="34" charset="0"/>
              <a:buChar char="•"/>
            </a:pPr>
            <a:r>
              <a:rPr lang="en-IN" sz="1900" dirty="0">
                <a:solidFill>
                  <a:schemeClr val="tx1"/>
                </a:solidFill>
                <a:latin typeface="+mj-lt"/>
              </a:rPr>
              <a:t>Written representations not obtained from component auditors</a:t>
            </a:r>
          </a:p>
          <a:p>
            <a:pPr marL="285750" indent="-285750">
              <a:buFont typeface="Arial" panose="020B0604020202020204" pitchFamily="34" charset="0"/>
              <a:buChar char="•"/>
            </a:pPr>
            <a:r>
              <a:rPr lang="en-IN" sz="1900" dirty="0">
                <a:solidFill>
                  <a:schemeClr val="tx1"/>
                </a:solidFill>
                <a:latin typeface="+mj-lt"/>
              </a:rPr>
              <a:t>Partner / quality control review not documented</a:t>
            </a:r>
          </a:p>
          <a:p>
            <a:pPr marL="285750" indent="-285750">
              <a:buFont typeface="Arial" panose="020B0604020202020204" pitchFamily="34" charset="0"/>
              <a:buChar char="•"/>
            </a:pPr>
            <a:endParaRPr lang="en-IN" sz="1900" dirty="0">
              <a:solidFill>
                <a:schemeClr val="tx1"/>
              </a:solidFill>
              <a:latin typeface="+mj-lt"/>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4FD7A4CC-A642-4840-8B39-9CAC30EED337}"/>
              </a:ext>
            </a:extLst>
          </p:cNvPr>
          <p:cNvSpPr>
            <a:spLocks noGrp="1"/>
          </p:cNvSpPr>
          <p:nvPr>
            <p:ph type="sldNum" sz="quarter" idx="12"/>
          </p:nvPr>
        </p:nvSpPr>
        <p:spPr/>
        <p:txBody>
          <a:bodyPr/>
          <a:lstStyle/>
          <a:p>
            <a:fld id="{C7925B86-CF9F-4483-B7C7-745D5C4B8176}" type="slidenum">
              <a:rPr lang="en-IN" smtClean="0"/>
              <a:t>58</a:t>
            </a:fld>
            <a:endParaRPr lang="en-IN" dirty="0"/>
          </a:p>
        </p:txBody>
      </p:sp>
    </p:spTree>
    <p:extLst>
      <p:ext uri="{BB962C8B-B14F-4D97-AF65-F5344CB8AC3E}">
        <p14:creationId xmlns:p14="http://schemas.microsoft.com/office/powerpoint/2010/main" val="3734669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0074-C2E5-4EBB-A696-20FB673B703E}"/>
              </a:ext>
            </a:extLst>
          </p:cNvPr>
          <p:cNvSpPr>
            <a:spLocks noGrp="1"/>
          </p:cNvSpPr>
          <p:nvPr>
            <p:ph type="title"/>
          </p:nvPr>
        </p:nvSpPr>
        <p:spPr>
          <a:xfrm>
            <a:off x="592668" y="479428"/>
            <a:ext cx="8813800" cy="705905"/>
          </a:xfrm>
        </p:spPr>
        <p:txBody>
          <a:bodyPr>
            <a:normAutofit fontScale="90000"/>
          </a:bodyPr>
          <a:lstStyle/>
          <a:p>
            <a:r>
              <a:rPr lang="en-US" dirty="0">
                <a:solidFill>
                  <a:schemeClr val="accent1">
                    <a:lumMod val="75000"/>
                  </a:schemeClr>
                </a:solidFill>
              </a:rPr>
              <a:t>What we need to do? </a:t>
            </a:r>
            <a:r>
              <a:rPr lang="en-US" dirty="0"/>
              <a:t>																</a:t>
            </a:r>
            <a:br>
              <a:rPr lang="en-US" dirty="0"/>
            </a:br>
            <a:endParaRPr lang="en-US" sz="2000" dirty="0">
              <a:solidFill>
                <a:schemeClr val="tx1"/>
              </a:solidFill>
            </a:endParaRPr>
          </a:p>
        </p:txBody>
      </p:sp>
      <p:sp>
        <p:nvSpPr>
          <p:cNvPr id="3" name="Slide Number Placeholder 2">
            <a:extLst>
              <a:ext uri="{FF2B5EF4-FFF2-40B4-BE49-F238E27FC236}">
                <a16:creationId xmlns:a16="http://schemas.microsoft.com/office/drawing/2014/main" id="{D393EEA1-DD2D-4734-90EF-687DADF95932}"/>
              </a:ext>
            </a:extLst>
          </p:cNvPr>
          <p:cNvSpPr>
            <a:spLocks noGrp="1"/>
          </p:cNvSpPr>
          <p:nvPr>
            <p:ph type="sldNum" sz="quarter" idx="10"/>
          </p:nvPr>
        </p:nvSpPr>
        <p:spPr/>
        <p:txBody>
          <a:bodyPr/>
          <a:lstStyle/>
          <a:p>
            <a:r>
              <a:rPr lang="en-GB" dirty="0"/>
              <a:t>D</a:t>
            </a:r>
            <a:fld id="{8917037F-13F4-43B6-99FF-D710FE0C4777}" type="slidenum">
              <a:rPr lang="en-GB" smtClean="0"/>
              <a:pPr/>
              <a:t>59</a:t>
            </a:fld>
            <a:endParaRPr lang="en-GB" dirty="0"/>
          </a:p>
        </p:txBody>
      </p:sp>
      <p:sp>
        <p:nvSpPr>
          <p:cNvPr id="5" name="TextBox 4">
            <a:extLst>
              <a:ext uri="{FF2B5EF4-FFF2-40B4-BE49-F238E27FC236}">
                <a16:creationId xmlns:a16="http://schemas.microsoft.com/office/drawing/2014/main" id="{590C130D-809E-4FBA-92BA-BA58880FF67D}"/>
              </a:ext>
            </a:extLst>
          </p:cNvPr>
          <p:cNvSpPr txBox="1"/>
          <p:nvPr/>
        </p:nvSpPr>
        <p:spPr>
          <a:xfrm>
            <a:off x="592668" y="1185333"/>
            <a:ext cx="10416634" cy="7017306"/>
          </a:xfrm>
          <a:prstGeom prst="rect">
            <a:avLst/>
          </a:prstGeom>
          <a:noFill/>
        </p:spPr>
        <p:txBody>
          <a:bodyPr wrap="none" rtlCol="0">
            <a:spAutoFit/>
          </a:bodyPr>
          <a:lstStyle/>
          <a:p>
            <a:r>
              <a:rPr lang="en-US" sz="1800" dirty="0">
                <a:solidFill>
                  <a:schemeClr val="tx1"/>
                </a:solidFill>
              </a:rPr>
              <a:t>1. Change before we are forced to change</a:t>
            </a:r>
          </a:p>
          <a:p>
            <a:endParaRPr lang="en-US" dirty="0"/>
          </a:p>
          <a:p>
            <a:r>
              <a:rPr lang="en-US" dirty="0"/>
              <a:t>2. Learn, u</a:t>
            </a:r>
            <a:r>
              <a:rPr lang="en-US" sz="1800" dirty="0">
                <a:solidFill>
                  <a:schemeClr val="tx1"/>
                </a:solidFill>
              </a:rPr>
              <a:t>nlearn and re-learn</a:t>
            </a:r>
          </a:p>
          <a:p>
            <a:endParaRPr lang="en-US" sz="1800" dirty="0">
              <a:solidFill>
                <a:schemeClr val="tx1"/>
              </a:solidFill>
            </a:endParaRPr>
          </a:p>
          <a:p>
            <a:r>
              <a:rPr lang="en-US" dirty="0"/>
              <a:t>3. </a:t>
            </a:r>
            <a:r>
              <a:rPr lang="en-US" sz="1800" dirty="0">
                <a:solidFill>
                  <a:schemeClr val="tx1"/>
                </a:solidFill>
              </a:rPr>
              <a:t>Hire the right resource &amp; have training plan</a:t>
            </a:r>
          </a:p>
          <a:p>
            <a:endParaRPr lang="en-US" dirty="0"/>
          </a:p>
          <a:p>
            <a:r>
              <a:rPr lang="en-US" dirty="0"/>
              <a:t>4. </a:t>
            </a:r>
            <a:r>
              <a:rPr lang="en-US" sz="1800" dirty="0">
                <a:solidFill>
                  <a:schemeClr val="tx1"/>
                </a:solidFill>
              </a:rPr>
              <a:t>Invest in people &amp;  technology </a:t>
            </a:r>
            <a:r>
              <a:rPr lang="en-US" dirty="0"/>
              <a:t>to p</a:t>
            </a:r>
            <a:r>
              <a:rPr lang="en-US" sz="1800" dirty="0">
                <a:solidFill>
                  <a:schemeClr val="tx1"/>
                </a:solidFill>
              </a:rPr>
              <a:t>osition firm as a new age firm by 2025</a:t>
            </a:r>
          </a:p>
          <a:p>
            <a:pPr marL="342900" indent="-342900">
              <a:buFont typeface="+mj-lt"/>
              <a:buAutoNum type="arabicPeriod"/>
            </a:pPr>
            <a:endParaRPr lang="en-US" sz="1800" dirty="0">
              <a:solidFill>
                <a:schemeClr val="tx1"/>
              </a:solidFill>
            </a:endParaRPr>
          </a:p>
          <a:p>
            <a:r>
              <a:rPr lang="en-US" dirty="0"/>
              <a:t>5. Specialize in one are </a:t>
            </a:r>
            <a:r>
              <a:rPr lang="en-US" sz="1800" dirty="0">
                <a:solidFill>
                  <a:schemeClr val="tx1"/>
                </a:solidFill>
              </a:rPr>
              <a:t>area of audit , advisory or  tax and try to innovate  </a:t>
            </a:r>
          </a:p>
          <a:p>
            <a:pPr marL="342900" indent="-342900">
              <a:buFont typeface="+mj-lt"/>
              <a:buAutoNum type="arabicPeriod"/>
            </a:pPr>
            <a:endParaRPr lang="en-US" sz="1800" dirty="0">
              <a:solidFill>
                <a:schemeClr val="tx1"/>
              </a:solidFill>
            </a:endParaRPr>
          </a:p>
          <a:p>
            <a:r>
              <a:rPr lang="en-US" sz="1800" dirty="0">
                <a:solidFill>
                  <a:schemeClr val="tx1"/>
                </a:solidFill>
              </a:rPr>
              <a:t>6. Speed &amp; quality is the weapon in future </a:t>
            </a:r>
            <a:r>
              <a:rPr lang="en-US" dirty="0"/>
              <a:t>.</a:t>
            </a:r>
            <a:endParaRPr lang="en-US" sz="1800" dirty="0">
              <a:solidFill>
                <a:schemeClr val="tx1"/>
              </a:solidFill>
            </a:endParaRPr>
          </a:p>
          <a:p>
            <a:endParaRPr lang="en-US" dirty="0"/>
          </a:p>
          <a:p>
            <a:r>
              <a:rPr lang="en-US" sz="1800" dirty="0">
                <a:solidFill>
                  <a:schemeClr val="tx1"/>
                </a:solidFill>
              </a:rPr>
              <a:t>7. Demonstrate high quality work and charge higher fees</a:t>
            </a:r>
          </a:p>
          <a:p>
            <a:pPr marL="342900" indent="-342900">
              <a:buAutoNum type="arabicPeriod" startAt="8"/>
            </a:pPr>
            <a:endParaRPr lang="en-US" dirty="0"/>
          </a:p>
          <a:p>
            <a:r>
              <a:rPr lang="en-US" sz="1800" dirty="0">
                <a:solidFill>
                  <a:schemeClr val="tx1"/>
                </a:solidFill>
              </a:rPr>
              <a:t>8. Network/</a:t>
            </a:r>
            <a:r>
              <a:rPr lang="en-US" dirty="0"/>
              <a:t>collaborate </a:t>
            </a:r>
            <a:r>
              <a:rPr lang="en-US" sz="1800" dirty="0">
                <a:solidFill>
                  <a:schemeClr val="tx1"/>
                </a:solidFill>
              </a:rPr>
              <a:t>with other firms having similar culture and grow the practice to next level</a:t>
            </a:r>
          </a:p>
          <a:p>
            <a:endParaRPr lang="en-US" dirty="0"/>
          </a:p>
          <a:p>
            <a:r>
              <a:rPr lang="en-US" dirty="0"/>
              <a:t>9 . Aim for error free work papers/deliverables </a:t>
            </a:r>
          </a:p>
          <a:p>
            <a:endParaRPr lang="en-US" dirty="0"/>
          </a:p>
          <a:p>
            <a:r>
              <a:rPr lang="en-US" dirty="0"/>
              <a:t>10.Have ‘Young, Youthful and Hungry’ team</a:t>
            </a:r>
          </a:p>
          <a:p>
            <a:endParaRPr lang="en-US" sz="1800" dirty="0">
              <a:solidFill>
                <a:schemeClr val="tx1"/>
              </a:solidFill>
            </a:endParaRPr>
          </a:p>
          <a:p>
            <a:endParaRPr lang="en-US" sz="1800" dirty="0">
              <a:solidFill>
                <a:schemeClr val="tx1"/>
              </a:solidFill>
            </a:endParaRPr>
          </a:p>
          <a:p>
            <a:r>
              <a:rPr lang="en-US" sz="1800" dirty="0">
                <a:solidFill>
                  <a:schemeClr val="tx1"/>
                </a:solidFill>
              </a:rPr>
              <a:t> </a:t>
            </a:r>
          </a:p>
          <a:p>
            <a:pPr marL="342900" indent="-342900">
              <a:buFontTx/>
              <a:buAutoNum type="arabicPeriod" startAt="8"/>
            </a:pPr>
            <a:endParaRPr lang="en-US" sz="1800" dirty="0">
              <a:solidFill>
                <a:schemeClr val="tx1"/>
              </a:solidFill>
            </a:endParaRPr>
          </a:p>
          <a:p>
            <a:pPr marL="342900" indent="-342900">
              <a:buAutoNum type="arabicPeriod" startAt="8"/>
            </a:pPr>
            <a:endParaRPr lang="en-US" sz="1800" dirty="0">
              <a:solidFill>
                <a:schemeClr val="tx1"/>
              </a:solidFill>
            </a:endParaRPr>
          </a:p>
          <a:p>
            <a:endParaRPr lang="en-US" dirty="0"/>
          </a:p>
        </p:txBody>
      </p:sp>
    </p:spTree>
    <p:extLst>
      <p:ext uri="{BB962C8B-B14F-4D97-AF65-F5344CB8AC3E}">
        <p14:creationId xmlns:p14="http://schemas.microsoft.com/office/powerpoint/2010/main" val="67732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01148A-6917-4166-A337-45A9F84F363E}"/>
              </a:ext>
            </a:extLst>
          </p:cNvPr>
          <p:cNvSpPr>
            <a:spLocks noGrp="1"/>
          </p:cNvSpPr>
          <p:nvPr>
            <p:ph type="title"/>
          </p:nvPr>
        </p:nvSpPr>
        <p:spPr>
          <a:xfrm>
            <a:off x="648459" y="490307"/>
            <a:ext cx="10938256" cy="1125005"/>
          </a:xfrm>
        </p:spPr>
        <p:txBody>
          <a:bodyPr>
            <a:normAutofit/>
          </a:bodyPr>
          <a:lstStyle/>
          <a:p>
            <a:r>
              <a:rPr lang="en-GB" sz="3200" dirty="0">
                <a:solidFill>
                  <a:srgbClr val="7030A0"/>
                </a:solidFill>
              </a:rPr>
              <a:t>Standards on Internal Audit (SIA 7)</a:t>
            </a:r>
            <a:endParaRPr lang="en-US" sz="3200" dirty="0">
              <a:solidFill>
                <a:srgbClr val="7030A0"/>
              </a:solidFill>
            </a:endParaRPr>
          </a:p>
        </p:txBody>
      </p:sp>
      <p:grpSp>
        <p:nvGrpSpPr>
          <p:cNvPr id="5" name="Group 4">
            <a:extLst>
              <a:ext uri="{FF2B5EF4-FFF2-40B4-BE49-F238E27FC236}">
                <a16:creationId xmlns:a16="http://schemas.microsoft.com/office/drawing/2014/main" id="{28C1D111-E36B-4738-A0DE-0848FD4188C1}"/>
              </a:ext>
            </a:extLst>
          </p:cNvPr>
          <p:cNvGrpSpPr/>
          <p:nvPr/>
        </p:nvGrpSpPr>
        <p:grpSpPr>
          <a:xfrm>
            <a:off x="624415" y="1960887"/>
            <a:ext cx="2839213" cy="4300215"/>
            <a:chOff x="471996" y="1476422"/>
            <a:chExt cx="2000235" cy="2897488"/>
          </a:xfrm>
        </p:grpSpPr>
        <p:sp>
          <p:nvSpPr>
            <p:cNvPr id="4" name="Rectangle: Rounded Corners 3">
              <a:extLst>
                <a:ext uri="{FF2B5EF4-FFF2-40B4-BE49-F238E27FC236}">
                  <a16:creationId xmlns:a16="http://schemas.microsoft.com/office/drawing/2014/main" id="{2CF6A084-5F93-45B2-B61C-2F01011A9F12}"/>
                </a:ext>
              </a:extLst>
            </p:cNvPr>
            <p:cNvSpPr/>
            <p:nvPr/>
          </p:nvSpPr>
          <p:spPr>
            <a:xfrm>
              <a:off x="471996" y="1579715"/>
              <a:ext cx="1983296" cy="2794195"/>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L="230394" marR="0" lvl="0" indent="-230394"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Applicable to internal audits, whether carried out by in house internal audit department or by an external firm of professional accountants</a:t>
              </a:r>
            </a:p>
          </p:txBody>
        </p:sp>
        <p:sp>
          <p:nvSpPr>
            <p:cNvPr id="3" name="Rectangle: Rounded Corners 2">
              <a:extLst>
                <a:ext uri="{FF2B5EF4-FFF2-40B4-BE49-F238E27FC236}">
                  <a16:creationId xmlns:a16="http://schemas.microsoft.com/office/drawing/2014/main" id="{19902D37-B051-403E-909C-10AFBBE44737}"/>
                </a:ext>
              </a:extLst>
            </p:cNvPr>
            <p:cNvSpPr/>
            <p:nvPr/>
          </p:nvSpPr>
          <p:spPr>
            <a:xfrm>
              <a:off x="488935" y="1476422"/>
              <a:ext cx="1983296" cy="431800"/>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white"/>
                  </a:solidFill>
                  <a:effectLst/>
                  <a:uLnTx/>
                  <a:uFillTx/>
                  <a:latin typeface="Trebuchet MS" panose="020B0603020202020204"/>
                  <a:ea typeface="+mn-ea"/>
                  <a:cs typeface="+mn-cs"/>
                </a:rPr>
                <a:t>Scope of SIA 7</a:t>
              </a:r>
            </a:p>
          </p:txBody>
        </p:sp>
      </p:grpSp>
      <p:grpSp>
        <p:nvGrpSpPr>
          <p:cNvPr id="6" name="Group 5">
            <a:extLst>
              <a:ext uri="{FF2B5EF4-FFF2-40B4-BE49-F238E27FC236}">
                <a16:creationId xmlns:a16="http://schemas.microsoft.com/office/drawing/2014/main" id="{61A7F913-34EC-468F-BC19-ED2382B71610}"/>
              </a:ext>
            </a:extLst>
          </p:cNvPr>
          <p:cNvGrpSpPr/>
          <p:nvPr/>
        </p:nvGrpSpPr>
        <p:grpSpPr>
          <a:xfrm>
            <a:off x="3567643" y="1955211"/>
            <a:ext cx="7976928" cy="4305890"/>
            <a:chOff x="2683894" y="1466408"/>
            <a:chExt cx="2001329" cy="3229417"/>
          </a:xfrm>
        </p:grpSpPr>
        <p:sp>
          <p:nvSpPr>
            <p:cNvPr id="40" name="Rectangle: Rounded Corners 39">
              <a:extLst>
                <a:ext uri="{FF2B5EF4-FFF2-40B4-BE49-F238E27FC236}">
                  <a16:creationId xmlns:a16="http://schemas.microsoft.com/office/drawing/2014/main" id="{AA335EA5-DCE1-4D3D-B543-432C68DD81B3}"/>
                </a:ext>
              </a:extLst>
            </p:cNvPr>
            <p:cNvSpPr/>
            <p:nvPr/>
          </p:nvSpPr>
          <p:spPr>
            <a:xfrm>
              <a:off x="2683894" y="1706724"/>
              <a:ext cx="2001329" cy="2989101"/>
            </a:xfrm>
            <a:prstGeom prst="roundRect">
              <a:avLst>
                <a:gd name="adj" fmla="val 4459"/>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lIns="96000" tIns="480000" rIns="96000" bIns="96000" rtlCol="0" anchor="t" anchorCtr="0"/>
            <a:lstStyle/>
            <a:p>
              <a:pPr marR="0" lvl="0" algn="l" defTabSz="457200" rtl="0" eaLnBrk="1" fontAlgn="auto" latinLnBrk="0" hangingPunct="1">
                <a:lnSpc>
                  <a:spcPct val="100000"/>
                </a:lnSpc>
                <a:spcBef>
                  <a:spcPts val="0"/>
                </a:spcBef>
                <a:spcAft>
                  <a:spcPts val="800"/>
                </a:spcAft>
                <a:buClrTx/>
                <a:buSzTx/>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Establish a system </a:t>
              </a:r>
              <a:r>
                <a:rPr lang="en-US" sz="1870" dirty="0">
                  <a:solidFill>
                    <a:prstClr val="black"/>
                  </a:solidFill>
                  <a:latin typeface="Trebuchet MS" panose="020B0603020202020204"/>
                </a:rPr>
                <a:t>for assuring quality in internal audits </a:t>
              </a: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that provide reasonable assurance that</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(a) The internal auditors comply with professional standards, regulatory and legal requirements</a:t>
              </a:r>
              <a:r>
                <a:rPr lang="en-US" sz="1870" dirty="0">
                  <a:solidFill>
                    <a:prstClr val="black"/>
                  </a:solidFill>
                  <a:latin typeface="Trebuchet MS" panose="020B0603020202020204"/>
                </a:rPr>
                <a:t>,</a:t>
              </a: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 so that </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70" b="0" i="0" u="none" strike="noStrike" kern="1200" cap="none" spc="0" normalizeH="0" baseline="0" noProof="0" dirty="0">
                  <a:ln>
                    <a:noFill/>
                  </a:ln>
                  <a:solidFill>
                    <a:prstClr val="black"/>
                  </a:solidFill>
                  <a:effectLst/>
                  <a:uLnTx/>
                  <a:uFillTx/>
                  <a:latin typeface="Trebuchet MS" panose="020B0603020202020204"/>
                  <a:ea typeface="+mn-ea"/>
                  <a:cs typeface="+mn-cs"/>
                </a:rPr>
                <a:t>(b) The reports by them are appropriate in the circumstances.</a:t>
              </a:r>
            </a:p>
            <a:p>
              <a:pPr marL="0" marR="0" lvl="0" indent="0" algn="l" defTabSz="457200" rtl="0" eaLnBrk="1" fontAlgn="auto" latinLnBrk="0" hangingPunct="1">
                <a:lnSpc>
                  <a:spcPct val="100000"/>
                </a:lnSpc>
                <a:spcBef>
                  <a:spcPts val="0"/>
                </a:spcBef>
                <a:spcAft>
                  <a:spcPts val="800"/>
                </a:spcAft>
                <a:buClrTx/>
                <a:buSzTx/>
                <a:buFontTx/>
                <a:buNone/>
                <a:tabLst/>
                <a:defRPr/>
              </a:pPr>
              <a:endParaRPr lang="en-US" sz="1870" dirty="0">
                <a:solidFill>
                  <a:prstClr val="black"/>
                </a:solidFill>
                <a:latin typeface="Trebuchet MS" panose="020B0603020202020204"/>
              </a:endParaRP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70" b="0" i="1" u="none" strike="noStrike" kern="1200" cap="none" spc="0" normalizeH="0" baseline="0" noProof="0" dirty="0">
                  <a:ln>
                    <a:noFill/>
                  </a:ln>
                  <a:solidFill>
                    <a:prstClr val="black"/>
                  </a:solidFill>
                  <a:effectLst/>
                  <a:uLnTx/>
                  <a:uFillTx/>
                  <a:latin typeface="Trebuchet MS" panose="020B0603020202020204"/>
                  <a:ea typeface="+mn-ea"/>
                  <a:cs typeface="+mn-cs"/>
                </a:rPr>
                <a:t>Also prescribes ‘external quality review’ as a critical factor in ensuring and enhancing the quality of internal audit. </a:t>
              </a:r>
            </a:p>
          </p:txBody>
        </p:sp>
        <p:sp>
          <p:nvSpPr>
            <p:cNvPr id="41" name="Rectangle: Rounded Corners 40">
              <a:extLst>
                <a:ext uri="{FF2B5EF4-FFF2-40B4-BE49-F238E27FC236}">
                  <a16:creationId xmlns:a16="http://schemas.microsoft.com/office/drawing/2014/main" id="{BDBB422C-5BB1-4266-B359-5A1F00D31768}"/>
                </a:ext>
              </a:extLst>
            </p:cNvPr>
            <p:cNvSpPr/>
            <p:nvPr/>
          </p:nvSpPr>
          <p:spPr>
            <a:xfrm>
              <a:off x="2683894" y="1466408"/>
              <a:ext cx="1971037" cy="480631"/>
            </a:xfrm>
            <a:prstGeom prst="round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white"/>
                  </a:solidFill>
                  <a:effectLst/>
                  <a:uLnTx/>
                  <a:uFillTx/>
                  <a:latin typeface="Trebuchet MS" panose="020B0603020202020204"/>
                  <a:ea typeface="+mn-ea"/>
                  <a:cs typeface="+mn-cs"/>
                </a:rPr>
                <a:t>Objective</a:t>
              </a:r>
            </a:p>
          </p:txBody>
        </p:sp>
      </p:grpSp>
      <p:sp>
        <p:nvSpPr>
          <p:cNvPr id="2" name="Slide Number Placeholder 1">
            <a:extLst>
              <a:ext uri="{FF2B5EF4-FFF2-40B4-BE49-F238E27FC236}">
                <a16:creationId xmlns:a16="http://schemas.microsoft.com/office/drawing/2014/main" id="{D42DCF05-A6A7-496E-981C-856786987A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900" b="0" i="0" u="none" strike="noStrike" kern="1200" cap="none" spc="0" normalizeH="0" baseline="0" noProof="0" smtClean="0">
                <a:ln>
                  <a:noFill/>
                </a:ln>
                <a:solidFill>
                  <a:srgbClr val="AD84C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dirty="0">
              <a:ln>
                <a:noFill/>
              </a:ln>
              <a:solidFill>
                <a:srgbClr val="AD84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2965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BF797E-4B05-4BD3-9F40-1D8D7D01EBD8}"/>
              </a:ext>
            </a:extLst>
          </p:cNvPr>
          <p:cNvSpPr>
            <a:spLocks noGrp="1"/>
          </p:cNvSpPr>
          <p:nvPr>
            <p:ph type="body" sz="quarter" idx="13"/>
          </p:nvPr>
        </p:nvSpPr>
        <p:spPr>
          <a:xfrm>
            <a:off x="624418" y="596915"/>
            <a:ext cx="10058096" cy="5664187"/>
          </a:xfrm>
        </p:spPr>
        <p:txBody>
          <a:bodyPr/>
          <a:lstStyle/>
          <a:p>
            <a:endParaRPr lang="en-US" dirty="0">
              <a:solidFill>
                <a:schemeClr val="accent1">
                  <a:lumMod val="75000"/>
                </a:schemeClr>
              </a:solidFill>
            </a:endParaRPr>
          </a:p>
          <a:p>
            <a:endParaRPr lang="en-US" dirty="0">
              <a:solidFill>
                <a:schemeClr val="accent1">
                  <a:lumMod val="75000"/>
                </a:schemeClr>
              </a:solidFill>
            </a:endParaRPr>
          </a:p>
          <a:p>
            <a:r>
              <a:rPr lang="en-US" dirty="0">
                <a:solidFill>
                  <a:schemeClr val="accent1">
                    <a:lumMod val="75000"/>
                  </a:schemeClr>
                </a:solidFill>
              </a:rPr>
              <a:t>Thank you!</a:t>
            </a:r>
          </a:p>
          <a:p>
            <a:endParaRPr lang="en-US" sz="2000" dirty="0">
              <a:solidFill>
                <a:schemeClr val="accent1">
                  <a:lumMod val="75000"/>
                </a:schemeClr>
              </a:solidFill>
            </a:endParaRPr>
          </a:p>
          <a:p>
            <a:endParaRPr lang="en-US" sz="2000" dirty="0">
              <a:solidFill>
                <a:schemeClr val="tx1"/>
              </a:solidFill>
            </a:endParaRPr>
          </a:p>
        </p:txBody>
      </p:sp>
      <p:sp>
        <p:nvSpPr>
          <p:cNvPr id="2" name="Slide Number Placeholder 1">
            <a:extLst>
              <a:ext uri="{FF2B5EF4-FFF2-40B4-BE49-F238E27FC236}">
                <a16:creationId xmlns:a16="http://schemas.microsoft.com/office/drawing/2014/main" id="{09282BAC-9FC7-4604-9E59-F5B01CA3A94A}"/>
              </a:ext>
            </a:extLst>
          </p:cNvPr>
          <p:cNvSpPr>
            <a:spLocks noGrp="1"/>
          </p:cNvSpPr>
          <p:nvPr>
            <p:ph type="sldNum" sz="quarter" idx="4"/>
          </p:nvPr>
        </p:nvSpPr>
        <p:spPr/>
        <p:txBody>
          <a:bodyPr/>
          <a:lstStyle/>
          <a:p>
            <a:fld id="{8917037F-13F4-43B6-99FF-D710FE0C4777}" type="slidenum">
              <a:rPr lang="en-GB" smtClean="0"/>
              <a:pPr/>
              <a:t>60</a:t>
            </a:fld>
            <a:endParaRPr lang="en-GB" dirty="0"/>
          </a:p>
        </p:txBody>
      </p:sp>
    </p:spTree>
    <p:extLst>
      <p:ext uri="{BB962C8B-B14F-4D97-AF65-F5344CB8AC3E}">
        <p14:creationId xmlns:p14="http://schemas.microsoft.com/office/powerpoint/2010/main" val="303251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2D04-7714-4C48-93D7-C2B29D1380AB}"/>
              </a:ext>
            </a:extLst>
          </p:cNvPr>
          <p:cNvSpPr>
            <a:spLocks noGrp="1"/>
          </p:cNvSpPr>
          <p:nvPr>
            <p:ph type="title"/>
          </p:nvPr>
        </p:nvSpPr>
        <p:spPr>
          <a:xfrm>
            <a:off x="677333" y="609600"/>
            <a:ext cx="8902095" cy="1320800"/>
          </a:xfrm>
        </p:spPr>
        <p:txBody>
          <a:bodyPr>
            <a:normAutofit/>
          </a:bodyPr>
          <a:lstStyle/>
          <a:p>
            <a:r>
              <a:rPr lang="en-US" sz="3200" dirty="0">
                <a:solidFill>
                  <a:srgbClr val="7030A0"/>
                </a:solidFill>
                <a:effectLst/>
                <a:ea typeface="Times New Roman" panose="02020603050405020304" pitchFamily="18" charset="0"/>
              </a:rPr>
              <a:t>The </a:t>
            </a:r>
            <a:r>
              <a:rPr lang="en-US" sz="3200" dirty="0">
                <a:solidFill>
                  <a:srgbClr val="7030A0"/>
                </a:solidFill>
                <a:ea typeface="Times New Roman" panose="02020603050405020304" pitchFamily="18" charset="0"/>
              </a:rPr>
              <a:t>A</a:t>
            </a:r>
            <a:r>
              <a:rPr lang="en-US" sz="3200" dirty="0">
                <a:solidFill>
                  <a:srgbClr val="7030A0"/>
                </a:solidFill>
                <a:effectLst/>
                <a:ea typeface="Times New Roman" panose="02020603050405020304" pitchFamily="18" charset="0"/>
              </a:rPr>
              <a:t>udit Quality Maturity Model (AQMM) </a:t>
            </a:r>
            <a:endParaRPr lang="en-US" sz="3200" dirty="0">
              <a:solidFill>
                <a:srgbClr val="7030A0"/>
              </a:solidFill>
            </a:endParaRPr>
          </a:p>
        </p:txBody>
      </p:sp>
      <p:sp>
        <p:nvSpPr>
          <p:cNvPr id="3" name="Content Placeholder 2">
            <a:extLst>
              <a:ext uri="{FF2B5EF4-FFF2-40B4-BE49-F238E27FC236}">
                <a16:creationId xmlns:a16="http://schemas.microsoft.com/office/drawing/2014/main" id="{537620B5-2243-4CA2-9818-92CDC2A0334B}"/>
              </a:ext>
            </a:extLst>
          </p:cNvPr>
          <p:cNvSpPr>
            <a:spLocks noGrp="1"/>
          </p:cNvSpPr>
          <p:nvPr>
            <p:ph idx="1"/>
          </p:nvPr>
        </p:nvSpPr>
        <p:spPr>
          <a:xfrm>
            <a:off x="677334" y="1488613"/>
            <a:ext cx="8596668" cy="3880773"/>
          </a:xfrm>
        </p:spPr>
        <p:txBody>
          <a:bodyPr>
            <a:normAutofit fontScale="85000" lnSpcReduction="20000"/>
          </a:bodyPr>
          <a:lstStyle/>
          <a:p>
            <a:endParaRPr lang="en-US" sz="1800" dirty="0">
              <a:solidFill>
                <a:srgbClr val="000000"/>
              </a:solidFill>
              <a:effectLst/>
              <a:latin typeface="Arial" panose="020B0604020202020204" pitchFamily="34" charset="0"/>
              <a:ea typeface="Times New Roman" panose="02020603050405020304" pitchFamily="18" charset="0"/>
            </a:endParaRPr>
          </a:p>
          <a:p>
            <a:r>
              <a:rPr lang="en-US" sz="1900" dirty="0">
                <a:solidFill>
                  <a:srgbClr val="202124"/>
                </a:solidFill>
                <a:effectLst/>
                <a:latin typeface="+mj-lt"/>
                <a:ea typeface="Times New Roman" panose="02020603050405020304" pitchFamily="18" charset="0"/>
              </a:rPr>
              <a:t>It is a capacity building measure initiated by the ICAI</a:t>
            </a:r>
          </a:p>
          <a:p>
            <a:pPr marL="0" indent="0">
              <a:buNone/>
            </a:pPr>
            <a:endParaRPr lang="en-US" sz="1900" dirty="0">
              <a:solidFill>
                <a:srgbClr val="202124"/>
              </a:solidFill>
              <a:effectLst/>
              <a:latin typeface="+mj-lt"/>
              <a:ea typeface="Times New Roman" panose="02020603050405020304" pitchFamily="18" charset="0"/>
            </a:endParaRPr>
          </a:p>
          <a:p>
            <a:r>
              <a:rPr lang="en-US" sz="1900" dirty="0">
                <a:solidFill>
                  <a:srgbClr val="202124"/>
                </a:solidFill>
                <a:latin typeface="+mj-lt"/>
                <a:ea typeface="Times New Roman" panose="02020603050405020304" pitchFamily="18" charset="0"/>
              </a:rPr>
              <a:t>A</a:t>
            </a:r>
            <a:r>
              <a:rPr lang="en-US" sz="1900" dirty="0">
                <a:solidFill>
                  <a:srgbClr val="202124"/>
                </a:solidFill>
                <a:effectLst/>
                <a:latin typeface="+mj-lt"/>
                <a:ea typeface="Times New Roman" panose="02020603050405020304" pitchFamily="18" charset="0"/>
              </a:rPr>
              <a:t> cross-functional evaluation model covering key areas of not only audit engagements but also audit practice at the firm level.</a:t>
            </a:r>
          </a:p>
          <a:p>
            <a:endParaRPr lang="en-US" sz="1900" dirty="0">
              <a:solidFill>
                <a:srgbClr val="000000"/>
              </a:solidFill>
              <a:latin typeface="+mj-lt"/>
              <a:ea typeface="Times New Roman" panose="02020603050405020304" pitchFamily="18" charset="0"/>
            </a:endParaRPr>
          </a:p>
          <a:p>
            <a:r>
              <a:rPr lang="en-US" sz="1900" dirty="0">
                <a:solidFill>
                  <a:srgbClr val="000000"/>
                </a:solidFill>
                <a:effectLst/>
                <a:latin typeface="+mj-lt"/>
                <a:ea typeface="Times New Roman" panose="02020603050405020304" pitchFamily="18" charset="0"/>
              </a:rPr>
              <a:t>While the model is  mandatory  only for a certain set of firms (doing listed audits, bank audits and Insurance co audits) , the other firms to take up self-evaluation using AQMM for assessing its level and identifying the strengths and the concern areas for improvement.</a:t>
            </a:r>
          </a:p>
          <a:p>
            <a:endParaRPr lang="en-US" sz="1900" dirty="0">
              <a:solidFill>
                <a:srgbClr val="000000"/>
              </a:solidFill>
              <a:effectLst/>
              <a:latin typeface="+mj-lt"/>
              <a:ea typeface="Times New Roman" panose="02020603050405020304" pitchFamily="18" charset="0"/>
            </a:endParaRPr>
          </a:p>
          <a:p>
            <a:r>
              <a:rPr lang="en-US" sz="1900" dirty="0">
                <a:solidFill>
                  <a:srgbClr val="000000"/>
                </a:solidFill>
                <a:effectLst/>
                <a:latin typeface="+mj-lt"/>
                <a:ea typeface="Times New Roman" panose="02020603050405020304" pitchFamily="18" charset="0"/>
              </a:rPr>
              <a:t>Evaluation under AQMM is broadly categorized into 3 segments, namely Practice Management (Operation), Human Resource Management and Practice Management (Strategic/ Functional) </a:t>
            </a:r>
            <a:endParaRPr lang="en-US" sz="1900" dirty="0">
              <a:effectLst/>
              <a:latin typeface="+mj-lt"/>
              <a:ea typeface="Times New Roman" panose="02020603050405020304" pitchFamily="18" charset="0"/>
            </a:endParaRPr>
          </a:p>
          <a:p>
            <a:endParaRPr lang="en-US" dirty="0">
              <a:latin typeface="+mj-lt"/>
            </a:endParaRPr>
          </a:p>
        </p:txBody>
      </p:sp>
      <p:sp>
        <p:nvSpPr>
          <p:cNvPr id="4" name="Slide Number Placeholder 3">
            <a:extLst>
              <a:ext uri="{FF2B5EF4-FFF2-40B4-BE49-F238E27FC236}">
                <a16:creationId xmlns:a16="http://schemas.microsoft.com/office/drawing/2014/main" id="{4B8C57F6-712D-4DFB-AAC2-D299D745F3FD}"/>
              </a:ext>
            </a:extLst>
          </p:cNvPr>
          <p:cNvSpPr>
            <a:spLocks noGrp="1"/>
          </p:cNvSpPr>
          <p:nvPr>
            <p:ph type="sldNum" sz="quarter" idx="12"/>
          </p:nvPr>
        </p:nvSpPr>
        <p:spPr/>
        <p:txBody>
          <a:bodyPr/>
          <a:lstStyle/>
          <a:p>
            <a:fld id="{C7925B86-CF9F-4483-B7C7-745D5C4B8176}" type="slidenum">
              <a:rPr lang="en-IN" smtClean="0"/>
              <a:t>7</a:t>
            </a:fld>
            <a:endParaRPr lang="en-IN" dirty="0"/>
          </a:p>
        </p:txBody>
      </p:sp>
    </p:spTree>
    <p:extLst>
      <p:ext uri="{BB962C8B-B14F-4D97-AF65-F5344CB8AC3E}">
        <p14:creationId xmlns:p14="http://schemas.microsoft.com/office/powerpoint/2010/main" val="280677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71A12-EF84-47B8-89C7-9B70486481D9}"/>
              </a:ext>
            </a:extLst>
          </p:cNvPr>
          <p:cNvSpPr txBox="1"/>
          <p:nvPr/>
        </p:nvSpPr>
        <p:spPr>
          <a:xfrm>
            <a:off x="624416" y="1582340"/>
            <a:ext cx="9562526" cy="3693319"/>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Investigation into the affairs of a company is assigned to Serious Fraud Investigation Office (SFIO), where Government is of the opinion that it is necessary to investigate into the affairs of a company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On receipt of a report of the Registrar or inspector under section 208 of the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Companies Act, 2013</a:t>
            </a:r>
          </a:p>
          <a:p>
            <a:pPr marL="342900" marR="0" lvl="0" indent="-342900" algn="l" defTabSz="457200" rtl="0" eaLnBrk="1" fontAlgn="base" latinLnBrk="0" hangingPunct="1">
              <a:lnSpc>
                <a:spcPct val="100000"/>
              </a:lnSpc>
              <a:spcBef>
                <a:spcPts val="0"/>
              </a:spcBef>
              <a:spcAft>
                <a:spcPts val="0"/>
              </a:spcAft>
              <a:buClrTx/>
              <a:buSzTx/>
              <a:buFontTx/>
              <a:buAutoNum type="arabicPeriod" startAt="2"/>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Tx/>
              <a:buAutoNum type="arabicPeriod" startAt="2"/>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On intimation of a special resolution passed by a company that its affairs are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required to be investigated</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3. In the public interest; or on request from </a:t>
            </a:r>
            <a:r>
              <a:rPr kumimoji="0" lang="en-US" sz="1800" b="1" i="0" u="sng" strike="noStrike" kern="1200" cap="none" spc="0" normalizeH="0" baseline="0" noProof="0" dirty="0">
                <a:ln>
                  <a:noFill/>
                </a:ln>
                <a:solidFill>
                  <a:prstClr val="black"/>
                </a:solidFill>
                <a:effectLst/>
                <a:uLnTx/>
                <a:uFillTx/>
                <a:latin typeface="Trebuchet MS" panose="020B0603020202020204"/>
                <a:ea typeface="+mn-ea"/>
                <a:cs typeface="+mn-cs"/>
              </a:rPr>
              <a:t>any department of the Central Government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800" b="1" i="0" u="sng" strike="noStrike" kern="1200" cap="none" spc="0" normalizeH="0" baseline="0" noProof="0" dirty="0">
                <a:ln>
                  <a:noFill/>
                </a:ln>
                <a:solidFill>
                  <a:prstClr val="black"/>
                </a:solidFill>
                <a:effectLst/>
                <a:uLnTx/>
                <a:uFillTx/>
                <a:latin typeface="Trebuchet MS" panose="020B0603020202020204"/>
                <a:ea typeface="+mn-ea"/>
                <a:cs typeface="+mn-cs"/>
              </a:rPr>
              <a:t>or a State Government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6C32B9CA-2625-421A-AF0E-552A79648AD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900" b="0" i="0" u="none" strike="noStrike" kern="1200" cap="none" spc="0" normalizeH="0" baseline="0" noProof="0" smtClean="0">
                <a:ln>
                  <a:noFill/>
                </a:ln>
                <a:solidFill>
                  <a:srgbClr val="AD84C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dirty="0">
              <a:ln>
                <a:noFill/>
              </a:ln>
              <a:solidFill>
                <a:srgbClr val="AD84C6"/>
              </a:solidFill>
              <a:effectLst/>
              <a:uLnTx/>
              <a:uFillTx/>
              <a:latin typeface="Trebuchet MS" panose="020B0603020202020204"/>
              <a:ea typeface="+mn-ea"/>
              <a:cs typeface="+mn-cs"/>
            </a:endParaRPr>
          </a:p>
        </p:txBody>
      </p:sp>
      <p:sp>
        <p:nvSpPr>
          <p:cNvPr id="4" name="Title 1">
            <a:extLst>
              <a:ext uri="{FF2B5EF4-FFF2-40B4-BE49-F238E27FC236}">
                <a16:creationId xmlns:a16="http://schemas.microsoft.com/office/drawing/2014/main" id="{34921B76-CAF5-4723-989B-F6989DB2CA20}"/>
              </a:ext>
            </a:extLst>
          </p:cNvPr>
          <p:cNvSpPr>
            <a:spLocks noGrp="1"/>
          </p:cNvSpPr>
          <p:nvPr>
            <p:ph type="title"/>
          </p:nvPr>
        </p:nvSpPr>
        <p:spPr>
          <a:xfrm>
            <a:off x="629328" y="479428"/>
            <a:ext cx="10938256" cy="1125005"/>
          </a:xfrm>
        </p:spPr>
        <p:txBody>
          <a:bodyPr>
            <a:normAutofit/>
          </a:bodyPr>
          <a:lstStyle/>
          <a:p>
            <a:r>
              <a:rPr lang="en-US" sz="3200" dirty="0">
                <a:solidFill>
                  <a:srgbClr val="7030A0"/>
                </a:solidFill>
              </a:rPr>
              <a:t>Serious Fraud Investigation Office (SFIO)</a:t>
            </a:r>
            <a:endParaRPr lang="en-IN" sz="3200" dirty="0">
              <a:solidFill>
                <a:srgbClr val="7030A0"/>
              </a:solidFill>
            </a:endParaRPr>
          </a:p>
        </p:txBody>
      </p:sp>
    </p:spTree>
    <p:extLst>
      <p:ext uri="{BB962C8B-B14F-4D97-AF65-F5344CB8AC3E}">
        <p14:creationId xmlns:p14="http://schemas.microsoft.com/office/powerpoint/2010/main" val="344787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9584-3B21-4D41-8634-F73E31323566}"/>
              </a:ext>
            </a:extLst>
          </p:cNvPr>
          <p:cNvSpPr>
            <a:spLocks noGrp="1"/>
          </p:cNvSpPr>
          <p:nvPr>
            <p:ph type="title"/>
          </p:nvPr>
        </p:nvSpPr>
        <p:spPr>
          <a:xfrm>
            <a:off x="629328" y="479428"/>
            <a:ext cx="10938256" cy="1125005"/>
          </a:xfrm>
        </p:spPr>
        <p:txBody>
          <a:bodyPr>
            <a:normAutofit/>
          </a:bodyPr>
          <a:lstStyle/>
          <a:p>
            <a:r>
              <a:rPr lang="en-US" sz="3200" dirty="0">
                <a:solidFill>
                  <a:srgbClr val="7030A0"/>
                </a:solidFill>
              </a:rPr>
              <a:t>Quality control framework</a:t>
            </a:r>
            <a:endParaRPr lang="en-IN" sz="3200" dirty="0">
              <a:solidFill>
                <a:srgbClr val="7030A0"/>
              </a:solidFill>
            </a:endParaRPr>
          </a:p>
        </p:txBody>
      </p:sp>
      <p:sp>
        <p:nvSpPr>
          <p:cNvPr id="3" name="Rectangle: Rounded Corners 2">
            <a:extLst>
              <a:ext uri="{FF2B5EF4-FFF2-40B4-BE49-F238E27FC236}">
                <a16:creationId xmlns:a16="http://schemas.microsoft.com/office/drawing/2014/main" id="{008BC34D-A2DC-4196-9736-7FA7D099D840}"/>
              </a:ext>
            </a:extLst>
          </p:cNvPr>
          <p:cNvSpPr/>
          <p:nvPr/>
        </p:nvSpPr>
        <p:spPr>
          <a:xfrm>
            <a:off x="624416" y="1236804"/>
            <a:ext cx="7994134" cy="50715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Leadership responsibilities for quality within the firm </a:t>
            </a:r>
          </a:p>
        </p:txBody>
      </p:sp>
      <p:sp>
        <p:nvSpPr>
          <p:cNvPr id="4" name="Rectangle: Rounded Corners 3">
            <a:extLst>
              <a:ext uri="{FF2B5EF4-FFF2-40B4-BE49-F238E27FC236}">
                <a16:creationId xmlns:a16="http://schemas.microsoft.com/office/drawing/2014/main" id="{6546A98D-84E7-4E54-BCD2-3C4DF197E96F}"/>
              </a:ext>
            </a:extLst>
          </p:cNvPr>
          <p:cNvSpPr/>
          <p:nvPr/>
        </p:nvSpPr>
        <p:spPr>
          <a:xfrm>
            <a:off x="643269" y="1234911"/>
            <a:ext cx="886120" cy="4901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A</a:t>
            </a:r>
            <a:endParaRPr lang="en-IN" b="1" dirty="0">
              <a:solidFill>
                <a:schemeClr val="tx1"/>
              </a:solidFill>
            </a:endParaRPr>
          </a:p>
        </p:txBody>
      </p:sp>
      <p:sp>
        <p:nvSpPr>
          <p:cNvPr id="6" name="Rectangle: Rounded Corners 5">
            <a:extLst>
              <a:ext uri="{FF2B5EF4-FFF2-40B4-BE49-F238E27FC236}">
                <a16:creationId xmlns:a16="http://schemas.microsoft.com/office/drawing/2014/main" id="{6103A0C2-B6EE-4E1F-9E98-ECE66821C93F}"/>
              </a:ext>
            </a:extLst>
          </p:cNvPr>
          <p:cNvSpPr/>
          <p:nvPr/>
        </p:nvSpPr>
        <p:spPr>
          <a:xfrm>
            <a:off x="643269" y="1905801"/>
            <a:ext cx="7994134" cy="50715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Ethical requirements </a:t>
            </a:r>
          </a:p>
        </p:txBody>
      </p:sp>
      <p:sp>
        <p:nvSpPr>
          <p:cNvPr id="7" name="Rectangle: Rounded Corners 6">
            <a:extLst>
              <a:ext uri="{FF2B5EF4-FFF2-40B4-BE49-F238E27FC236}">
                <a16:creationId xmlns:a16="http://schemas.microsoft.com/office/drawing/2014/main" id="{B05D35C8-20F9-40C8-823C-B00A87943D93}"/>
              </a:ext>
            </a:extLst>
          </p:cNvPr>
          <p:cNvSpPr/>
          <p:nvPr/>
        </p:nvSpPr>
        <p:spPr>
          <a:xfrm>
            <a:off x="662122" y="1903908"/>
            <a:ext cx="886120" cy="490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endParaRPr lang="en-IN" b="1" dirty="0">
              <a:solidFill>
                <a:schemeClr val="tx1"/>
              </a:solidFill>
            </a:endParaRPr>
          </a:p>
        </p:txBody>
      </p:sp>
      <p:sp>
        <p:nvSpPr>
          <p:cNvPr id="8" name="Rectangle: Rounded Corners 7">
            <a:extLst>
              <a:ext uri="{FF2B5EF4-FFF2-40B4-BE49-F238E27FC236}">
                <a16:creationId xmlns:a16="http://schemas.microsoft.com/office/drawing/2014/main" id="{F44C160D-E03A-4078-89CB-3D19200328FE}"/>
              </a:ext>
            </a:extLst>
          </p:cNvPr>
          <p:cNvSpPr/>
          <p:nvPr/>
        </p:nvSpPr>
        <p:spPr>
          <a:xfrm>
            <a:off x="643269" y="2585944"/>
            <a:ext cx="7994134" cy="50715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dirty="0">
                <a:solidFill>
                  <a:prstClr val="black"/>
                </a:solidFill>
              </a:rPr>
              <a:t>Acceptance and continuance of client relationships</a:t>
            </a:r>
          </a:p>
        </p:txBody>
      </p:sp>
      <p:sp>
        <p:nvSpPr>
          <p:cNvPr id="9" name="Rectangle: Rounded Corners 8">
            <a:extLst>
              <a:ext uri="{FF2B5EF4-FFF2-40B4-BE49-F238E27FC236}">
                <a16:creationId xmlns:a16="http://schemas.microsoft.com/office/drawing/2014/main" id="{8EDAEE8B-033E-442F-AC24-CA11E14FE429}"/>
              </a:ext>
            </a:extLst>
          </p:cNvPr>
          <p:cNvSpPr/>
          <p:nvPr/>
        </p:nvSpPr>
        <p:spPr>
          <a:xfrm>
            <a:off x="662122" y="2584051"/>
            <a:ext cx="886120" cy="4901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C</a:t>
            </a:r>
            <a:endParaRPr lang="en-IN" b="1" dirty="0">
              <a:solidFill>
                <a:schemeClr val="tx1"/>
              </a:solidFill>
            </a:endParaRPr>
          </a:p>
        </p:txBody>
      </p:sp>
      <p:sp>
        <p:nvSpPr>
          <p:cNvPr id="10" name="Rectangle: Rounded Corners 9">
            <a:extLst>
              <a:ext uri="{FF2B5EF4-FFF2-40B4-BE49-F238E27FC236}">
                <a16:creationId xmlns:a16="http://schemas.microsoft.com/office/drawing/2014/main" id="{60FDAB37-B414-466E-AB88-BE48967E7487}"/>
              </a:ext>
            </a:extLst>
          </p:cNvPr>
          <p:cNvSpPr/>
          <p:nvPr/>
        </p:nvSpPr>
        <p:spPr>
          <a:xfrm>
            <a:off x="662122" y="3266087"/>
            <a:ext cx="7994134" cy="50715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Human resources</a:t>
            </a:r>
          </a:p>
        </p:txBody>
      </p:sp>
      <p:sp>
        <p:nvSpPr>
          <p:cNvPr id="11" name="Rectangle: Rounded Corners 10">
            <a:extLst>
              <a:ext uri="{FF2B5EF4-FFF2-40B4-BE49-F238E27FC236}">
                <a16:creationId xmlns:a16="http://schemas.microsoft.com/office/drawing/2014/main" id="{6CA321C7-4BFC-4455-8F1A-550D165EF4AA}"/>
              </a:ext>
            </a:extLst>
          </p:cNvPr>
          <p:cNvSpPr/>
          <p:nvPr/>
        </p:nvSpPr>
        <p:spPr>
          <a:xfrm>
            <a:off x="680975" y="3264194"/>
            <a:ext cx="886120" cy="490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endParaRPr lang="en-IN" b="1" dirty="0">
              <a:solidFill>
                <a:schemeClr val="tx1"/>
              </a:solidFill>
            </a:endParaRPr>
          </a:p>
        </p:txBody>
      </p:sp>
      <p:sp>
        <p:nvSpPr>
          <p:cNvPr id="12" name="Rectangle: Rounded Corners 11">
            <a:extLst>
              <a:ext uri="{FF2B5EF4-FFF2-40B4-BE49-F238E27FC236}">
                <a16:creationId xmlns:a16="http://schemas.microsoft.com/office/drawing/2014/main" id="{F4585078-0D5B-4540-918E-2CAE4537D896}"/>
              </a:ext>
            </a:extLst>
          </p:cNvPr>
          <p:cNvSpPr/>
          <p:nvPr/>
        </p:nvSpPr>
        <p:spPr>
          <a:xfrm>
            <a:off x="662122" y="3960390"/>
            <a:ext cx="7994134" cy="50715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dirty="0">
                <a:solidFill>
                  <a:prstClr val="black"/>
                </a:solidFill>
              </a:rPr>
              <a:t>Engagement performance </a:t>
            </a:r>
          </a:p>
        </p:txBody>
      </p:sp>
      <p:sp>
        <p:nvSpPr>
          <p:cNvPr id="13" name="Rectangle: Rounded Corners 12">
            <a:extLst>
              <a:ext uri="{FF2B5EF4-FFF2-40B4-BE49-F238E27FC236}">
                <a16:creationId xmlns:a16="http://schemas.microsoft.com/office/drawing/2014/main" id="{F40CDC55-718E-4514-8050-39AE2D014F77}"/>
              </a:ext>
            </a:extLst>
          </p:cNvPr>
          <p:cNvSpPr/>
          <p:nvPr/>
        </p:nvSpPr>
        <p:spPr>
          <a:xfrm>
            <a:off x="680975" y="3958497"/>
            <a:ext cx="886120" cy="4901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E</a:t>
            </a:r>
            <a:endParaRPr lang="en-IN" b="1" dirty="0">
              <a:solidFill>
                <a:schemeClr val="tx1"/>
              </a:solidFill>
            </a:endParaRPr>
          </a:p>
        </p:txBody>
      </p:sp>
      <p:sp>
        <p:nvSpPr>
          <p:cNvPr id="14" name="Rectangle: Rounded Corners 13">
            <a:extLst>
              <a:ext uri="{FF2B5EF4-FFF2-40B4-BE49-F238E27FC236}">
                <a16:creationId xmlns:a16="http://schemas.microsoft.com/office/drawing/2014/main" id="{C563DB3C-13C1-4312-BBB6-3D8C525E499A}"/>
              </a:ext>
            </a:extLst>
          </p:cNvPr>
          <p:cNvSpPr/>
          <p:nvPr/>
        </p:nvSpPr>
        <p:spPr>
          <a:xfrm>
            <a:off x="662122" y="4654693"/>
            <a:ext cx="7994134" cy="50715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dirty="0">
                <a:solidFill>
                  <a:prstClr val="black"/>
                </a:solidFill>
              </a:rPr>
              <a:t>Monitoring </a:t>
            </a:r>
          </a:p>
        </p:txBody>
      </p:sp>
      <p:sp>
        <p:nvSpPr>
          <p:cNvPr id="15" name="Rectangle: Rounded Corners 14">
            <a:extLst>
              <a:ext uri="{FF2B5EF4-FFF2-40B4-BE49-F238E27FC236}">
                <a16:creationId xmlns:a16="http://schemas.microsoft.com/office/drawing/2014/main" id="{F18CB576-C96E-4387-BE3D-4D084E8FC3D7}"/>
              </a:ext>
            </a:extLst>
          </p:cNvPr>
          <p:cNvSpPr/>
          <p:nvPr/>
        </p:nvSpPr>
        <p:spPr>
          <a:xfrm>
            <a:off x="680975" y="4652800"/>
            <a:ext cx="886120" cy="490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endParaRPr lang="en-IN" b="1" dirty="0">
              <a:solidFill>
                <a:schemeClr val="tx1"/>
              </a:solidFill>
            </a:endParaRPr>
          </a:p>
        </p:txBody>
      </p:sp>
      <p:sp>
        <p:nvSpPr>
          <p:cNvPr id="16" name="TextBox 15">
            <a:extLst>
              <a:ext uri="{FF2B5EF4-FFF2-40B4-BE49-F238E27FC236}">
                <a16:creationId xmlns:a16="http://schemas.microsoft.com/office/drawing/2014/main" id="{45ED651E-2C97-4173-9E5F-2FD340461555}"/>
              </a:ext>
            </a:extLst>
          </p:cNvPr>
          <p:cNvSpPr txBox="1"/>
          <p:nvPr/>
        </p:nvSpPr>
        <p:spPr>
          <a:xfrm>
            <a:off x="409304" y="5406453"/>
            <a:ext cx="8706418" cy="1477328"/>
          </a:xfrm>
          <a:prstGeom prst="rect">
            <a:avLst/>
          </a:prstGeom>
          <a:noFill/>
        </p:spPr>
        <p:txBody>
          <a:bodyPr wrap="square" rtlCol="0">
            <a:spAutoFit/>
          </a:bodyPr>
          <a:lstStyle/>
          <a:p>
            <a:r>
              <a:rPr lang="en-US" dirty="0"/>
              <a:t>The quality control policies and procedures </a:t>
            </a:r>
            <a:r>
              <a:rPr lang="en-US" b="1" dirty="0"/>
              <a:t>should</a:t>
            </a:r>
            <a:r>
              <a:rPr lang="en-US" dirty="0"/>
              <a:t> </a:t>
            </a:r>
            <a:r>
              <a:rPr lang="en-US" b="1" dirty="0"/>
              <a:t>be documented</a:t>
            </a:r>
          </a:p>
          <a:p>
            <a:endParaRPr lang="en-US" b="1" dirty="0"/>
          </a:p>
          <a:p>
            <a:r>
              <a:rPr lang="en-US" dirty="0">
                <a:latin typeface="+mj-lt"/>
              </a:rPr>
              <a:t>An independent external inspection  does not act as a substitute for  firm’s</a:t>
            </a:r>
          </a:p>
          <a:p>
            <a:r>
              <a:rPr lang="en-US" dirty="0">
                <a:latin typeface="+mj-lt"/>
              </a:rPr>
              <a:t>own internal monitoring program</a:t>
            </a:r>
            <a:endParaRPr lang="en-US" b="1" dirty="0">
              <a:latin typeface="+mj-lt"/>
            </a:endParaRPr>
          </a:p>
          <a:p>
            <a:endParaRPr lang="en-IN" b="1" dirty="0"/>
          </a:p>
        </p:txBody>
      </p:sp>
      <p:sp>
        <p:nvSpPr>
          <p:cNvPr id="5" name="Slide Number Placeholder 4">
            <a:extLst>
              <a:ext uri="{FF2B5EF4-FFF2-40B4-BE49-F238E27FC236}">
                <a16:creationId xmlns:a16="http://schemas.microsoft.com/office/drawing/2014/main" id="{7CE87F11-263C-40EC-88C4-DB8B2D21A45B}"/>
              </a:ext>
            </a:extLst>
          </p:cNvPr>
          <p:cNvSpPr>
            <a:spLocks noGrp="1"/>
          </p:cNvSpPr>
          <p:nvPr>
            <p:ph type="sldNum" sz="quarter" idx="10"/>
          </p:nvPr>
        </p:nvSpPr>
        <p:spPr/>
        <p:txBody>
          <a:bodyPr/>
          <a:lstStyle/>
          <a:p>
            <a:fld id="{8917037F-13F4-43B6-99FF-D710FE0C4777}" type="slidenum">
              <a:rPr lang="en-GB" smtClean="0"/>
              <a:pPr/>
              <a:t>9</a:t>
            </a:fld>
            <a:endParaRPr lang="en-GB" dirty="0"/>
          </a:p>
        </p:txBody>
      </p:sp>
    </p:spTree>
    <p:extLst>
      <p:ext uri="{BB962C8B-B14F-4D97-AF65-F5344CB8AC3E}">
        <p14:creationId xmlns:p14="http://schemas.microsoft.com/office/powerpoint/2010/main" val="4249266209"/>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3528</TotalTime>
  <Words>8671</Words>
  <Application>Microsoft Office PowerPoint</Application>
  <PresentationFormat>Widescreen</PresentationFormat>
  <Paragraphs>938</Paragraphs>
  <Slides>60</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8" baseType="lpstr">
      <vt:lpstr>Arial</vt:lpstr>
      <vt:lpstr>Calibri</vt:lpstr>
      <vt:lpstr>Segoe UI</vt:lpstr>
      <vt:lpstr>Trebuchet MS</vt:lpstr>
      <vt:lpstr>Verdana</vt:lpstr>
      <vt:lpstr>Wingdings 3</vt:lpstr>
      <vt:lpstr>Facet</vt:lpstr>
      <vt:lpstr>Packager Shell Object</vt:lpstr>
      <vt:lpstr>PowerPoint Presentation</vt:lpstr>
      <vt:lpstr> What will we discuss? </vt:lpstr>
      <vt:lpstr>PowerPoint Presentation</vt:lpstr>
      <vt:lpstr>Standards on Quality Control (SQC1)</vt:lpstr>
      <vt:lpstr>Standards on Auditing (SA 220)</vt:lpstr>
      <vt:lpstr>Standards on Internal Audit (SIA 7)</vt:lpstr>
      <vt:lpstr>The Audit Quality Maturity Model (AQMM) </vt:lpstr>
      <vt:lpstr>Serious Fraud Investigation Office (SFIO)</vt:lpstr>
      <vt:lpstr>Quality control framework</vt:lpstr>
      <vt:lpstr>PowerPoint Presentation</vt:lpstr>
      <vt:lpstr>Responsibilities of managing partner / equivalent</vt:lpstr>
      <vt:lpstr>Responsibilities of managing partner / equivalent</vt:lpstr>
      <vt:lpstr>PowerPoint Presentation</vt:lpstr>
      <vt:lpstr>Ethical requirements</vt:lpstr>
      <vt:lpstr>Independence</vt:lpstr>
      <vt:lpstr>Independence (cont’d)</vt:lpstr>
      <vt:lpstr>PowerPoint Presentation</vt:lpstr>
      <vt:lpstr>Decide which clients you want to work with</vt:lpstr>
      <vt:lpstr>Client Risk &amp; Engagement Risk- Few Examples</vt:lpstr>
      <vt:lpstr>PowerPoint Presentation</vt:lpstr>
      <vt:lpstr> Human resources</vt:lpstr>
      <vt:lpstr>Human resources (cont’d)</vt:lpstr>
      <vt:lpstr>PowerPoint Presentation</vt:lpstr>
      <vt:lpstr>Engagement performance</vt:lpstr>
      <vt:lpstr>Consultation with internal &amp; external experts</vt:lpstr>
      <vt:lpstr>Engagement documentation</vt:lpstr>
      <vt:lpstr>Minimum documentation – Tax opinion </vt:lpstr>
      <vt:lpstr>Minimum Documentation –  Advisory services</vt:lpstr>
      <vt:lpstr>Minimum Documentation – Internal audit</vt:lpstr>
      <vt:lpstr>Quality control review</vt:lpstr>
      <vt:lpstr>Roles of quality control reviewer</vt:lpstr>
      <vt:lpstr>PowerPoint Presentation</vt:lpstr>
      <vt:lpstr>Monitoring</vt:lpstr>
      <vt:lpstr>PowerPoint Presentation</vt:lpstr>
      <vt:lpstr>Review by peer review board of ICAI</vt:lpstr>
      <vt:lpstr>Review by financial reporting review board of ICAI</vt:lpstr>
      <vt:lpstr>Review by quality review board of ICAI</vt:lpstr>
      <vt:lpstr>Audit quality inspection by NFRA</vt:lpstr>
      <vt:lpstr>Observations of ICAI quality review board w.r.t  SQC 1 </vt:lpstr>
      <vt:lpstr>PowerPoint Presentation</vt:lpstr>
      <vt:lpstr>What is audit documentation?</vt:lpstr>
      <vt:lpstr>What does the standard say? (SA 230)</vt:lpstr>
      <vt:lpstr>Understanding audit documentation</vt:lpstr>
      <vt:lpstr>PowerPoint Presentation</vt:lpstr>
      <vt:lpstr>Types of audit documentation</vt:lpstr>
      <vt:lpstr>PowerPoint Presentation</vt:lpstr>
      <vt:lpstr>Contents of a working paper</vt:lpstr>
      <vt:lpstr>PowerPoint Presentation</vt:lpstr>
      <vt:lpstr>Examples of what should be included in the audit files</vt:lpstr>
      <vt:lpstr>Minimum documentation for various attest engagements</vt:lpstr>
      <vt:lpstr>Minimum documentation for various attest engagements (cont’d)</vt:lpstr>
      <vt:lpstr>Observations of ICAI quality review board w.r.t  SA 230</vt:lpstr>
      <vt:lpstr>Common issues in documentation</vt:lpstr>
      <vt:lpstr>Common issues in documentation (cont’d)</vt:lpstr>
      <vt:lpstr>Common issues in documentation (cont’d)</vt:lpstr>
      <vt:lpstr>Findings from various reviews</vt:lpstr>
      <vt:lpstr>Findings from various reviews (cont’d)</vt:lpstr>
      <vt:lpstr>Findings from various reviews (cont’d)</vt:lpstr>
      <vt:lpstr>What we need to do?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Quality and Documentation</dc:title>
  <dc:creator>Swathy Bhakta</dc:creator>
  <cp:lastModifiedBy>KrishnaKumar Ananthasivan</cp:lastModifiedBy>
  <cp:revision>124</cp:revision>
  <dcterms:created xsi:type="dcterms:W3CDTF">2022-12-22T06:19:35Z</dcterms:created>
  <dcterms:modified xsi:type="dcterms:W3CDTF">2022-12-28T05:39:07Z</dcterms:modified>
</cp:coreProperties>
</file>