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512" r:id="rId4"/>
    <p:sldId id="514" r:id="rId5"/>
    <p:sldId id="515" r:id="rId6"/>
    <p:sldId id="516" r:id="rId7"/>
    <p:sldId id="326" r:id="rId8"/>
    <p:sldId id="325" r:id="rId9"/>
    <p:sldId id="327" r:id="rId10"/>
    <p:sldId id="518" r:id="rId11"/>
    <p:sldId id="328" r:id="rId12"/>
    <p:sldId id="519" r:id="rId13"/>
    <p:sldId id="513" r:id="rId14"/>
    <p:sldId id="521" r:id="rId15"/>
    <p:sldId id="329" r:id="rId16"/>
    <p:sldId id="489" r:id="rId17"/>
    <p:sldId id="490" r:id="rId18"/>
    <p:sldId id="491" r:id="rId19"/>
    <p:sldId id="492" r:id="rId20"/>
    <p:sldId id="498" r:id="rId21"/>
    <p:sldId id="517" r:id="rId22"/>
    <p:sldId id="524" r:id="rId23"/>
    <p:sldId id="525" r:id="rId24"/>
    <p:sldId id="527" r:id="rId25"/>
    <p:sldId id="534" r:id="rId26"/>
    <p:sldId id="535" r:id="rId27"/>
    <p:sldId id="487" r:id="rId28"/>
    <p:sldId id="488" r:id="rId29"/>
    <p:sldId id="276" r:id="rId30"/>
    <p:sldId id="300" r:id="rId31"/>
    <p:sldId id="528" r:id="rId32"/>
    <p:sldId id="529" r:id="rId33"/>
    <p:sldId id="531" r:id="rId34"/>
    <p:sldId id="530" r:id="rId35"/>
    <p:sldId id="532" r:id="rId36"/>
    <p:sldId id="533" r:id="rId37"/>
    <p:sldId id="508" r:id="rId38"/>
    <p:sldId id="500" r:id="rId39"/>
    <p:sldId id="501" r:id="rId40"/>
    <p:sldId id="502" r:id="rId41"/>
    <p:sldId id="503" r:id="rId42"/>
    <p:sldId id="504" r:id="rId43"/>
    <p:sldId id="505" r:id="rId44"/>
    <p:sldId id="506" r:id="rId45"/>
    <p:sldId id="507" r:id="rId46"/>
    <p:sldId id="509" r:id="rId47"/>
    <p:sldId id="510" r:id="rId48"/>
    <p:sldId id="511" r:id="rId49"/>
    <p:sldId id="323"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microsoft.com/office/2016/11/relationships/changesInfo" Target="changesInfos/changesInfo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mal Garg" userId="41210be2c05d8a2b" providerId="LiveId" clId="{C8C868A8-6E77-4187-81BD-ED2A4E4B3F00}"/>
    <pc:docChg chg="modSld">
      <pc:chgData name="Kamal Garg" userId="41210be2c05d8a2b" providerId="LiveId" clId="{C8C868A8-6E77-4187-81BD-ED2A4E4B3F00}" dt="2022-11-25T06:33:41.099" v="9" actId="20577"/>
      <pc:docMkLst>
        <pc:docMk/>
      </pc:docMkLst>
      <pc:sldChg chg="modSp">
        <pc:chgData name="Kamal Garg" userId="41210be2c05d8a2b" providerId="LiveId" clId="{C8C868A8-6E77-4187-81BD-ED2A4E4B3F00}" dt="2022-11-25T06:33:41.099" v="9" actId="20577"/>
        <pc:sldMkLst>
          <pc:docMk/>
          <pc:sldMk cId="3451774074" sldId="512"/>
        </pc:sldMkLst>
        <pc:graphicFrameChg chg="mod">
          <ac:chgData name="Kamal Garg" userId="41210be2c05d8a2b" providerId="LiveId" clId="{C8C868A8-6E77-4187-81BD-ED2A4E4B3F00}" dt="2022-11-25T06:33:41.099" v="9" actId="20577"/>
          <ac:graphicFrameMkLst>
            <pc:docMk/>
            <pc:sldMk cId="3451774074" sldId="512"/>
            <ac:graphicFrameMk id="4" creationId="{2CBB149A-8973-468C-60A4-6AEBCE2F7681}"/>
          </ac:graphicFrameMkLst>
        </pc:graphicFrameChg>
      </pc:sldChg>
    </pc:docChg>
  </pc:docChgLst>
  <pc:docChgLst>
    <pc:chgData name="Kamal Garg" userId="41210be2c05d8a2b" providerId="LiveId" clId="{F6D7894B-25D6-4263-BD25-17D5307C1012}"/>
    <pc:docChg chg="undo redo custSel addSld delSld modSld">
      <pc:chgData name="Kamal Garg" userId="41210be2c05d8a2b" providerId="LiveId" clId="{F6D7894B-25D6-4263-BD25-17D5307C1012}" dt="2022-12-25T11:01:29.354" v="5486" actId="20577"/>
      <pc:docMkLst>
        <pc:docMk/>
      </pc:docMkLst>
      <pc:sldChg chg="modSp add">
        <pc:chgData name="Kamal Garg" userId="41210be2c05d8a2b" providerId="LiveId" clId="{F6D7894B-25D6-4263-BD25-17D5307C1012}" dt="2022-12-19T06:14:55.518" v="190" actId="20577"/>
        <pc:sldMkLst>
          <pc:docMk/>
          <pc:sldMk cId="1974421035" sldId="276"/>
        </pc:sldMkLst>
        <pc:graphicFrameChg chg="mod">
          <ac:chgData name="Kamal Garg" userId="41210be2c05d8a2b" providerId="LiveId" clId="{F6D7894B-25D6-4263-BD25-17D5307C1012}" dt="2022-12-19T06:14:55.518" v="190" actId="20577"/>
          <ac:graphicFrameMkLst>
            <pc:docMk/>
            <pc:sldMk cId="1974421035" sldId="276"/>
            <ac:graphicFrameMk id="4" creationId="{00000000-0000-0000-0000-000000000000}"/>
          </ac:graphicFrameMkLst>
        </pc:graphicFrameChg>
      </pc:sldChg>
      <pc:sldChg chg="modSp add mod">
        <pc:chgData name="Kamal Garg" userId="41210be2c05d8a2b" providerId="LiveId" clId="{F6D7894B-25D6-4263-BD25-17D5307C1012}" dt="2022-12-19T06:28:28.332" v="226" actId="6549"/>
        <pc:sldMkLst>
          <pc:docMk/>
          <pc:sldMk cId="808559359" sldId="300"/>
        </pc:sldMkLst>
        <pc:spChg chg="mod">
          <ac:chgData name="Kamal Garg" userId="41210be2c05d8a2b" providerId="LiveId" clId="{F6D7894B-25D6-4263-BD25-17D5307C1012}" dt="2022-12-19T06:15:11.684" v="202" actId="6549"/>
          <ac:spMkLst>
            <pc:docMk/>
            <pc:sldMk cId="808559359" sldId="300"/>
            <ac:spMk id="2" creationId="{00000000-0000-0000-0000-000000000000}"/>
          </ac:spMkLst>
        </pc:spChg>
        <pc:spChg chg="mod">
          <ac:chgData name="Kamal Garg" userId="41210be2c05d8a2b" providerId="LiveId" clId="{F6D7894B-25D6-4263-BD25-17D5307C1012}" dt="2022-12-19T06:28:28.332" v="226" actId="6549"/>
          <ac:spMkLst>
            <pc:docMk/>
            <pc:sldMk cId="808559359" sldId="300"/>
            <ac:spMk id="3" creationId="{00000000-0000-0000-0000-000000000000}"/>
          </ac:spMkLst>
        </pc:spChg>
      </pc:sldChg>
      <pc:sldChg chg="modSp mod">
        <pc:chgData name="Kamal Garg" userId="41210be2c05d8a2b" providerId="LiveId" clId="{F6D7894B-25D6-4263-BD25-17D5307C1012}" dt="2022-12-19T06:35:24.253" v="227" actId="6549"/>
        <pc:sldMkLst>
          <pc:docMk/>
          <pc:sldMk cId="2454358660" sldId="327"/>
        </pc:sldMkLst>
        <pc:spChg chg="mod">
          <ac:chgData name="Kamal Garg" userId="41210be2c05d8a2b" providerId="LiveId" clId="{F6D7894B-25D6-4263-BD25-17D5307C1012}" dt="2022-12-19T06:35:24.253" v="227" actId="6549"/>
          <ac:spMkLst>
            <pc:docMk/>
            <pc:sldMk cId="2454358660" sldId="327"/>
            <ac:spMk id="3" creationId="{06680555-DB41-8AA0-3D7E-7D10E79E0BD2}"/>
          </ac:spMkLst>
        </pc:spChg>
      </pc:sldChg>
      <pc:sldChg chg="modSp mod">
        <pc:chgData name="Kamal Garg" userId="41210be2c05d8a2b" providerId="LiveId" clId="{F6D7894B-25D6-4263-BD25-17D5307C1012}" dt="2022-12-19T06:36:30.172" v="236" actId="20577"/>
        <pc:sldMkLst>
          <pc:docMk/>
          <pc:sldMk cId="3830564" sldId="328"/>
        </pc:sldMkLst>
        <pc:spChg chg="mod">
          <ac:chgData name="Kamal Garg" userId="41210be2c05d8a2b" providerId="LiveId" clId="{F6D7894B-25D6-4263-BD25-17D5307C1012}" dt="2022-12-19T06:36:30.172" v="236" actId="20577"/>
          <ac:spMkLst>
            <pc:docMk/>
            <pc:sldMk cId="3830564" sldId="328"/>
            <ac:spMk id="3" creationId="{06680555-DB41-8AA0-3D7E-7D10E79E0BD2}"/>
          </ac:spMkLst>
        </pc:spChg>
      </pc:sldChg>
      <pc:sldChg chg="modSp mod">
        <pc:chgData name="Kamal Garg" userId="41210be2c05d8a2b" providerId="LiveId" clId="{F6D7894B-25D6-4263-BD25-17D5307C1012}" dt="2022-12-19T06:06:22.537" v="149" actId="6549"/>
        <pc:sldMkLst>
          <pc:docMk/>
          <pc:sldMk cId="3108148090" sldId="492"/>
        </pc:sldMkLst>
        <pc:spChg chg="mod">
          <ac:chgData name="Kamal Garg" userId="41210be2c05d8a2b" providerId="LiveId" clId="{F6D7894B-25D6-4263-BD25-17D5307C1012}" dt="2022-12-19T06:06:22.537" v="149" actId="6549"/>
          <ac:spMkLst>
            <pc:docMk/>
            <pc:sldMk cId="3108148090" sldId="492"/>
            <ac:spMk id="3" creationId="{00000000-0000-0000-0000-000000000000}"/>
          </ac:spMkLst>
        </pc:spChg>
      </pc:sldChg>
      <pc:sldChg chg="modSp new mod">
        <pc:chgData name="Kamal Garg" userId="41210be2c05d8a2b" providerId="LiveId" clId="{F6D7894B-25D6-4263-BD25-17D5307C1012}" dt="2022-12-19T09:32:33.226" v="324" actId="20577"/>
        <pc:sldMkLst>
          <pc:docMk/>
          <pc:sldMk cId="468863842" sldId="513"/>
        </pc:sldMkLst>
        <pc:spChg chg="mod">
          <ac:chgData name="Kamal Garg" userId="41210be2c05d8a2b" providerId="LiveId" clId="{F6D7894B-25D6-4263-BD25-17D5307C1012}" dt="2022-12-19T09:31:19.450" v="307" actId="207"/>
          <ac:spMkLst>
            <pc:docMk/>
            <pc:sldMk cId="468863842" sldId="513"/>
            <ac:spMk id="2" creationId="{E6649288-B36D-67DF-CC46-31AB9786EBB2}"/>
          </ac:spMkLst>
        </pc:spChg>
        <pc:spChg chg="mod">
          <ac:chgData name="Kamal Garg" userId="41210be2c05d8a2b" providerId="LiveId" clId="{F6D7894B-25D6-4263-BD25-17D5307C1012}" dt="2022-12-19T09:32:33.226" v="324" actId="20577"/>
          <ac:spMkLst>
            <pc:docMk/>
            <pc:sldMk cId="468863842" sldId="513"/>
            <ac:spMk id="3" creationId="{2885411E-6CA2-A604-9CE4-602455A17DDD}"/>
          </ac:spMkLst>
        </pc:spChg>
      </pc:sldChg>
      <pc:sldChg chg="modSp add del">
        <pc:chgData name="Kamal Garg" userId="41210be2c05d8a2b" providerId="LiveId" clId="{F6D7894B-25D6-4263-BD25-17D5307C1012}" dt="2022-12-19T06:02:22.845" v="144" actId="47"/>
        <pc:sldMkLst>
          <pc:docMk/>
          <pc:sldMk cId="2160861740" sldId="513"/>
        </pc:sldMkLst>
        <pc:graphicFrameChg chg="mod">
          <ac:chgData name="Kamal Garg" userId="41210be2c05d8a2b" providerId="LiveId" clId="{F6D7894B-25D6-4263-BD25-17D5307C1012}" dt="2022-12-19T05:58:59.392" v="49" actId="313"/>
          <ac:graphicFrameMkLst>
            <pc:docMk/>
            <pc:sldMk cId="2160861740" sldId="513"/>
            <ac:graphicFrameMk id="4" creationId="{00000000-0000-0000-0000-000000000000}"/>
          </ac:graphicFrameMkLst>
        </pc:graphicFrameChg>
      </pc:sldChg>
      <pc:sldChg chg="addSp delSp modSp new del mod">
        <pc:chgData name="Kamal Garg" userId="41210be2c05d8a2b" providerId="LiveId" clId="{F6D7894B-25D6-4263-BD25-17D5307C1012}" dt="2022-12-19T06:02:23.193" v="145" actId="47"/>
        <pc:sldMkLst>
          <pc:docMk/>
          <pc:sldMk cId="1633909751" sldId="514"/>
        </pc:sldMkLst>
        <pc:spChg chg="del mod">
          <ac:chgData name="Kamal Garg" userId="41210be2c05d8a2b" providerId="LiveId" clId="{F6D7894B-25D6-4263-BD25-17D5307C1012}" dt="2022-12-19T05:59:06.937" v="52" actId="478"/>
          <ac:spMkLst>
            <pc:docMk/>
            <pc:sldMk cId="1633909751" sldId="514"/>
            <ac:spMk id="2" creationId="{1110442F-2CF3-FCE0-007B-431621969C40}"/>
          </ac:spMkLst>
        </pc:spChg>
        <pc:spChg chg="del mod">
          <ac:chgData name="Kamal Garg" userId="41210be2c05d8a2b" providerId="LiveId" clId="{F6D7894B-25D6-4263-BD25-17D5307C1012}" dt="2022-12-19T05:59:16.160" v="54" actId="3680"/>
          <ac:spMkLst>
            <pc:docMk/>
            <pc:sldMk cId="1633909751" sldId="514"/>
            <ac:spMk id="3" creationId="{4CAA89A3-3D57-808C-3BC5-AA5B828F03C1}"/>
          </ac:spMkLst>
        </pc:spChg>
        <pc:graphicFrameChg chg="add mod ord modGraphic">
          <ac:chgData name="Kamal Garg" userId="41210be2c05d8a2b" providerId="LiveId" clId="{F6D7894B-25D6-4263-BD25-17D5307C1012}" dt="2022-12-19T06:01:18.159" v="143" actId="2161"/>
          <ac:graphicFrameMkLst>
            <pc:docMk/>
            <pc:sldMk cId="1633909751" sldId="514"/>
            <ac:graphicFrameMk id="4" creationId="{7568C26B-1FE2-8913-D1A9-0CC4543B57C8}"/>
          </ac:graphicFrameMkLst>
        </pc:graphicFrameChg>
      </pc:sldChg>
      <pc:sldChg chg="modSp new mod">
        <pc:chgData name="Kamal Garg" userId="41210be2c05d8a2b" providerId="LiveId" clId="{F6D7894B-25D6-4263-BD25-17D5307C1012}" dt="2022-12-19T10:27:49.495" v="810" actId="115"/>
        <pc:sldMkLst>
          <pc:docMk/>
          <pc:sldMk cId="2311839928" sldId="514"/>
        </pc:sldMkLst>
        <pc:spChg chg="mod">
          <ac:chgData name="Kamal Garg" userId="41210be2c05d8a2b" providerId="LiveId" clId="{F6D7894B-25D6-4263-BD25-17D5307C1012}" dt="2022-12-19T09:40:57.986" v="344" actId="20577"/>
          <ac:spMkLst>
            <pc:docMk/>
            <pc:sldMk cId="2311839928" sldId="514"/>
            <ac:spMk id="2" creationId="{A486DD76-F38A-F2F6-7119-35CDADE9EAB0}"/>
          </ac:spMkLst>
        </pc:spChg>
        <pc:spChg chg="mod">
          <ac:chgData name="Kamal Garg" userId="41210be2c05d8a2b" providerId="LiveId" clId="{F6D7894B-25D6-4263-BD25-17D5307C1012}" dt="2022-12-19T10:27:49.495" v="810" actId="115"/>
          <ac:spMkLst>
            <pc:docMk/>
            <pc:sldMk cId="2311839928" sldId="514"/>
            <ac:spMk id="3" creationId="{597D969A-F603-5D89-21CF-82E0D2BAA7D8}"/>
          </ac:spMkLst>
        </pc:spChg>
      </pc:sldChg>
      <pc:sldChg chg="modSp add mod">
        <pc:chgData name="Kamal Garg" userId="41210be2c05d8a2b" providerId="LiveId" clId="{F6D7894B-25D6-4263-BD25-17D5307C1012}" dt="2022-12-19T10:07:41.371" v="807" actId="20577"/>
        <pc:sldMkLst>
          <pc:docMk/>
          <pc:sldMk cId="1639216439" sldId="515"/>
        </pc:sldMkLst>
        <pc:spChg chg="mod">
          <ac:chgData name="Kamal Garg" userId="41210be2c05d8a2b" providerId="LiveId" clId="{F6D7894B-25D6-4263-BD25-17D5307C1012}" dt="2022-12-19T09:41:55.415" v="374" actId="20577"/>
          <ac:spMkLst>
            <pc:docMk/>
            <pc:sldMk cId="1639216439" sldId="515"/>
            <ac:spMk id="2" creationId="{A486DD76-F38A-F2F6-7119-35CDADE9EAB0}"/>
          </ac:spMkLst>
        </pc:spChg>
        <pc:spChg chg="mod">
          <ac:chgData name="Kamal Garg" userId="41210be2c05d8a2b" providerId="LiveId" clId="{F6D7894B-25D6-4263-BD25-17D5307C1012}" dt="2022-12-19T10:07:41.371" v="807" actId="20577"/>
          <ac:spMkLst>
            <pc:docMk/>
            <pc:sldMk cId="1639216439" sldId="515"/>
            <ac:spMk id="3" creationId="{597D969A-F603-5D89-21CF-82E0D2BAA7D8}"/>
          </ac:spMkLst>
        </pc:spChg>
      </pc:sldChg>
      <pc:sldChg chg="addSp delSp modSp add mod">
        <pc:chgData name="Kamal Garg" userId="41210be2c05d8a2b" providerId="LiveId" clId="{F6D7894B-25D6-4263-BD25-17D5307C1012}" dt="2022-12-19T10:07:54.517" v="808" actId="123"/>
        <pc:sldMkLst>
          <pc:docMk/>
          <pc:sldMk cId="4073814469" sldId="516"/>
        </pc:sldMkLst>
        <pc:spChg chg="mod">
          <ac:chgData name="Kamal Garg" userId="41210be2c05d8a2b" providerId="LiveId" clId="{F6D7894B-25D6-4263-BD25-17D5307C1012}" dt="2022-12-19T09:52:08.932" v="596" actId="14100"/>
          <ac:spMkLst>
            <pc:docMk/>
            <pc:sldMk cId="4073814469" sldId="516"/>
            <ac:spMk id="2" creationId="{A486DD76-F38A-F2F6-7119-35CDADE9EAB0}"/>
          </ac:spMkLst>
        </pc:spChg>
        <pc:spChg chg="del mod">
          <ac:chgData name="Kamal Garg" userId="41210be2c05d8a2b" providerId="LiveId" clId="{F6D7894B-25D6-4263-BD25-17D5307C1012}" dt="2022-12-19T09:48:22.983" v="464" actId="3680"/>
          <ac:spMkLst>
            <pc:docMk/>
            <pc:sldMk cId="4073814469" sldId="516"/>
            <ac:spMk id="3" creationId="{597D969A-F603-5D89-21CF-82E0D2BAA7D8}"/>
          </ac:spMkLst>
        </pc:spChg>
        <pc:graphicFrameChg chg="add mod ord modGraphic">
          <ac:chgData name="Kamal Garg" userId="41210be2c05d8a2b" providerId="LiveId" clId="{F6D7894B-25D6-4263-BD25-17D5307C1012}" dt="2022-12-19T10:07:54.517" v="808" actId="123"/>
          <ac:graphicFrameMkLst>
            <pc:docMk/>
            <pc:sldMk cId="4073814469" sldId="516"/>
            <ac:graphicFrameMk id="4" creationId="{BDCAC325-F120-092B-D93D-FDF07C6BBC0F}"/>
          </ac:graphicFrameMkLst>
        </pc:graphicFrameChg>
      </pc:sldChg>
      <pc:sldChg chg="modSp new mod">
        <pc:chgData name="Kamal Garg" userId="41210be2c05d8a2b" providerId="LiveId" clId="{F6D7894B-25D6-4263-BD25-17D5307C1012}" dt="2022-12-19T10:06:28.340" v="806" actId="20577"/>
        <pc:sldMkLst>
          <pc:docMk/>
          <pc:sldMk cId="1226581388" sldId="517"/>
        </pc:sldMkLst>
        <pc:spChg chg="mod">
          <ac:chgData name="Kamal Garg" userId="41210be2c05d8a2b" providerId="LiveId" clId="{F6D7894B-25D6-4263-BD25-17D5307C1012}" dt="2022-12-19T10:06:28.340" v="806" actId="20577"/>
          <ac:spMkLst>
            <pc:docMk/>
            <pc:sldMk cId="1226581388" sldId="517"/>
            <ac:spMk id="2" creationId="{5C2BD92D-9FC1-DBCA-FF34-6C91BC55FB88}"/>
          </ac:spMkLst>
        </pc:spChg>
        <pc:spChg chg="mod">
          <ac:chgData name="Kamal Garg" userId="41210be2c05d8a2b" providerId="LiveId" clId="{F6D7894B-25D6-4263-BD25-17D5307C1012}" dt="2022-12-19T09:58:44" v="784" actId="20577"/>
          <ac:spMkLst>
            <pc:docMk/>
            <pc:sldMk cId="1226581388" sldId="517"/>
            <ac:spMk id="3" creationId="{D2A5344C-42BC-09DB-A272-8A8805511BB2}"/>
          </ac:spMkLst>
        </pc:spChg>
      </pc:sldChg>
      <pc:sldChg chg="modSp new mod">
        <pc:chgData name="Kamal Garg" userId="41210be2c05d8a2b" providerId="LiveId" clId="{F6D7894B-25D6-4263-BD25-17D5307C1012}" dt="2022-12-25T10:50:33.240" v="5250" actId="20577"/>
        <pc:sldMkLst>
          <pc:docMk/>
          <pc:sldMk cId="748999686" sldId="518"/>
        </pc:sldMkLst>
        <pc:spChg chg="mod">
          <ac:chgData name="Kamal Garg" userId="41210be2c05d8a2b" providerId="LiveId" clId="{F6D7894B-25D6-4263-BD25-17D5307C1012}" dt="2022-12-25T10:50:10.718" v="5247" actId="20577"/>
          <ac:spMkLst>
            <pc:docMk/>
            <pc:sldMk cId="748999686" sldId="518"/>
            <ac:spMk id="2" creationId="{8A844E02-56F0-A818-5B0B-64C12AF82C98}"/>
          </ac:spMkLst>
        </pc:spChg>
        <pc:spChg chg="mod">
          <ac:chgData name="Kamal Garg" userId="41210be2c05d8a2b" providerId="LiveId" clId="{F6D7894B-25D6-4263-BD25-17D5307C1012}" dt="2022-12-25T10:50:33.240" v="5250" actId="20577"/>
          <ac:spMkLst>
            <pc:docMk/>
            <pc:sldMk cId="748999686" sldId="518"/>
            <ac:spMk id="3" creationId="{5FB37322-E9CF-2B63-C522-F9ACD5AF1925}"/>
          </ac:spMkLst>
        </pc:spChg>
      </pc:sldChg>
      <pc:sldChg chg="modSp new mod">
        <pc:chgData name="Kamal Garg" userId="41210be2c05d8a2b" providerId="LiveId" clId="{F6D7894B-25D6-4263-BD25-17D5307C1012}" dt="2022-12-25T10:52:17.286" v="5289" actId="113"/>
        <pc:sldMkLst>
          <pc:docMk/>
          <pc:sldMk cId="2981801178" sldId="519"/>
        </pc:sldMkLst>
        <pc:spChg chg="mod">
          <ac:chgData name="Kamal Garg" userId="41210be2c05d8a2b" providerId="LiveId" clId="{F6D7894B-25D6-4263-BD25-17D5307C1012}" dt="2022-12-25T10:51:41.300" v="5251"/>
          <ac:spMkLst>
            <pc:docMk/>
            <pc:sldMk cId="2981801178" sldId="519"/>
            <ac:spMk id="2" creationId="{EFE5D9E2-C869-4DF2-A084-8D9FED24DC43}"/>
          </ac:spMkLst>
        </pc:spChg>
        <pc:spChg chg="mod">
          <ac:chgData name="Kamal Garg" userId="41210be2c05d8a2b" providerId="LiveId" clId="{F6D7894B-25D6-4263-BD25-17D5307C1012}" dt="2022-12-25T10:52:17.286" v="5289" actId="113"/>
          <ac:spMkLst>
            <pc:docMk/>
            <pc:sldMk cId="2981801178" sldId="519"/>
            <ac:spMk id="3" creationId="{5311585E-30B6-6A35-8E28-54A158F509F8}"/>
          </ac:spMkLst>
        </pc:spChg>
      </pc:sldChg>
      <pc:sldChg chg="modSp new del mod">
        <pc:chgData name="Kamal Garg" userId="41210be2c05d8a2b" providerId="LiveId" clId="{F6D7894B-25D6-4263-BD25-17D5307C1012}" dt="2022-12-19T12:35:29.515" v="4264" actId="47"/>
        <pc:sldMkLst>
          <pc:docMk/>
          <pc:sldMk cId="2044011075" sldId="520"/>
        </pc:sldMkLst>
        <pc:spChg chg="mod">
          <ac:chgData name="Kamal Garg" userId="41210be2c05d8a2b" providerId="LiveId" clId="{F6D7894B-25D6-4263-BD25-17D5307C1012}" dt="2022-12-19T11:05:47.300" v="2285" actId="313"/>
          <ac:spMkLst>
            <pc:docMk/>
            <pc:sldMk cId="2044011075" sldId="520"/>
            <ac:spMk id="3" creationId="{43DFED8B-07FC-82E4-AFCA-A46D9B6CA0F7}"/>
          </ac:spMkLst>
        </pc:spChg>
      </pc:sldChg>
      <pc:sldChg chg="modSp new mod">
        <pc:chgData name="Kamal Garg" userId="41210be2c05d8a2b" providerId="LiveId" clId="{F6D7894B-25D6-4263-BD25-17D5307C1012}" dt="2022-12-25T10:53:03.474" v="5294" actId="113"/>
        <pc:sldMkLst>
          <pc:docMk/>
          <pc:sldMk cId="2614965412" sldId="521"/>
        </pc:sldMkLst>
        <pc:spChg chg="mod">
          <ac:chgData name="Kamal Garg" userId="41210be2c05d8a2b" providerId="LiveId" clId="{F6D7894B-25D6-4263-BD25-17D5307C1012}" dt="2022-12-25T10:52:34.340" v="5290"/>
          <ac:spMkLst>
            <pc:docMk/>
            <pc:sldMk cId="2614965412" sldId="521"/>
            <ac:spMk id="2" creationId="{12184501-D1B2-5FDC-5DAA-B71A464CD9FD}"/>
          </ac:spMkLst>
        </pc:spChg>
        <pc:spChg chg="mod">
          <ac:chgData name="Kamal Garg" userId="41210be2c05d8a2b" providerId="LiveId" clId="{F6D7894B-25D6-4263-BD25-17D5307C1012}" dt="2022-12-25T10:53:03.474" v="5294" actId="113"/>
          <ac:spMkLst>
            <pc:docMk/>
            <pc:sldMk cId="2614965412" sldId="521"/>
            <ac:spMk id="3" creationId="{64577FD5-4E4F-63AD-1B0D-B1517B6FF078}"/>
          </ac:spMkLst>
        </pc:spChg>
      </pc:sldChg>
      <pc:sldChg chg="modSp new del mod">
        <pc:chgData name="Kamal Garg" userId="41210be2c05d8a2b" providerId="LiveId" clId="{F6D7894B-25D6-4263-BD25-17D5307C1012}" dt="2022-12-19T12:35:44.495" v="4265" actId="47"/>
        <pc:sldMkLst>
          <pc:docMk/>
          <pc:sldMk cId="3266538513" sldId="522"/>
        </pc:sldMkLst>
        <pc:spChg chg="mod">
          <ac:chgData name="Kamal Garg" userId="41210be2c05d8a2b" providerId="LiveId" clId="{F6D7894B-25D6-4263-BD25-17D5307C1012}" dt="2022-12-19T11:34:51.428" v="3158" actId="6549"/>
          <ac:spMkLst>
            <pc:docMk/>
            <pc:sldMk cId="3266538513" sldId="522"/>
            <ac:spMk id="3" creationId="{CD1BD548-617D-0970-FCAA-936FCA07CF75}"/>
          </ac:spMkLst>
        </pc:spChg>
      </pc:sldChg>
      <pc:sldChg chg="new del">
        <pc:chgData name="Kamal Garg" userId="41210be2c05d8a2b" providerId="LiveId" clId="{F6D7894B-25D6-4263-BD25-17D5307C1012}" dt="2022-12-19T11:32:54.144" v="2877" actId="680"/>
        <pc:sldMkLst>
          <pc:docMk/>
          <pc:sldMk cId="4105152874" sldId="522"/>
        </pc:sldMkLst>
      </pc:sldChg>
      <pc:sldChg chg="modSp new del mod">
        <pc:chgData name="Kamal Garg" userId="41210be2c05d8a2b" providerId="LiveId" clId="{F6D7894B-25D6-4263-BD25-17D5307C1012}" dt="2022-12-19T12:35:45.832" v="4266" actId="47"/>
        <pc:sldMkLst>
          <pc:docMk/>
          <pc:sldMk cId="2346268847" sldId="523"/>
        </pc:sldMkLst>
        <pc:spChg chg="mod">
          <ac:chgData name="Kamal Garg" userId="41210be2c05d8a2b" providerId="LiveId" clId="{F6D7894B-25D6-4263-BD25-17D5307C1012}" dt="2022-12-19T11:37:20.805" v="3530" actId="20577"/>
          <ac:spMkLst>
            <pc:docMk/>
            <pc:sldMk cId="2346268847" sldId="523"/>
            <ac:spMk id="3" creationId="{AC151698-6009-1E72-FCB1-2793001EA3AE}"/>
          </ac:spMkLst>
        </pc:spChg>
      </pc:sldChg>
      <pc:sldChg chg="modSp new mod">
        <pc:chgData name="Kamal Garg" userId="41210be2c05d8a2b" providerId="LiveId" clId="{F6D7894B-25D6-4263-BD25-17D5307C1012}" dt="2022-12-25T10:56:57.053" v="5440" actId="113"/>
        <pc:sldMkLst>
          <pc:docMk/>
          <pc:sldMk cId="1903974891" sldId="524"/>
        </pc:sldMkLst>
        <pc:spChg chg="mod">
          <ac:chgData name="Kamal Garg" userId="41210be2c05d8a2b" providerId="LiveId" clId="{F6D7894B-25D6-4263-BD25-17D5307C1012}" dt="2022-12-25T09:56:25.191" v="4393" actId="207"/>
          <ac:spMkLst>
            <pc:docMk/>
            <pc:sldMk cId="1903974891" sldId="524"/>
            <ac:spMk id="2" creationId="{9C875F6D-A532-A9FD-9410-BEFCEFD91B66}"/>
          </ac:spMkLst>
        </pc:spChg>
        <pc:spChg chg="mod">
          <ac:chgData name="Kamal Garg" userId="41210be2c05d8a2b" providerId="LiveId" clId="{F6D7894B-25D6-4263-BD25-17D5307C1012}" dt="2022-12-25T10:56:57.053" v="5440" actId="113"/>
          <ac:spMkLst>
            <pc:docMk/>
            <pc:sldMk cId="1903974891" sldId="524"/>
            <ac:spMk id="3" creationId="{FA37A589-C2BC-B95A-4002-EC27B5AC0246}"/>
          </ac:spMkLst>
        </pc:spChg>
      </pc:sldChg>
      <pc:sldChg chg="modSp add mod">
        <pc:chgData name="Kamal Garg" userId="41210be2c05d8a2b" providerId="LiveId" clId="{F6D7894B-25D6-4263-BD25-17D5307C1012}" dt="2022-12-25T10:56:44.772" v="5438" actId="113"/>
        <pc:sldMkLst>
          <pc:docMk/>
          <pc:sldMk cId="330086353" sldId="525"/>
        </pc:sldMkLst>
        <pc:spChg chg="mod">
          <ac:chgData name="Kamal Garg" userId="41210be2c05d8a2b" providerId="LiveId" clId="{F6D7894B-25D6-4263-BD25-17D5307C1012}" dt="2022-12-25T09:56:21.323" v="4392" actId="207"/>
          <ac:spMkLst>
            <pc:docMk/>
            <pc:sldMk cId="330086353" sldId="525"/>
            <ac:spMk id="2" creationId="{9C875F6D-A532-A9FD-9410-BEFCEFD91B66}"/>
          </ac:spMkLst>
        </pc:spChg>
        <pc:spChg chg="mod">
          <ac:chgData name="Kamal Garg" userId="41210be2c05d8a2b" providerId="LiveId" clId="{F6D7894B-25D6-4263-BD25-17D5307C1012}" dt="2022-12-25T10:56:44.772" v="5438" actId="113"/>
          <ac:spMkLst>
            <pc:docMk/>
            <pc:sldMk cId="330086353" sldId="525"/>
            <ac:spMk id="3" creationId="{FA37A589-C2BC-B95A-4002-EC27B5AC0246}"/>
          </ac:spMkLst>
        </pc:spChg>
      </pc:sldChg>
      <pc:sldChg chg="modSp new del mod">
        <pc:chgData name="Kamal Garg" userId="41210be2c05d8a2b" providerId="LiveId" clId="{F6D7894B-25D6-4263-BD25-17D5307C1012}" dt="2022-12-25T10:57:31.698" v="5441" actId="47"/>
        <pc:sldMkLst>
          <pc:docMk/>
          <pc:sldMk cId="1705905254" sldId="526"/>
        </pc:sldMkLst>
        <pc:spChg chg="mod">
          <ac:chgData name="Kamal Garg" userId="41210be2c05d8a2b" providerId="LiveId" clId="{F6D7894B-25D6-4263-BD25-17D5307C1012}" dt="2022-12-19T12:15:45.537" v="4263" actId="20577"/>
          <ac:spMkLst>
            <pc:docMk/>
            <pc:sldMk cId="1705905254" sldId="526"/>
            <ac:spMk id="3" creationId="{1A029E76-A76E-0368-8158-B57BF9BBFE2F}"/>
          </ac:spMkLst>
        </pc:spChg>
      </pc:sldChg>
      <pc:sldChg chg="modSp add mod">
        <pc:chgData name="Kamal Garg" userId="41210be2c05d8a2b" providerId="LiveId" clId="{F6D7894B-25D6-4263-BD25-17D5307C1012}" dt="2022-12-25T10:56:39.171" v="5436" actId="113"/>
        <pc:sldMkLst>
          <pc:docMk/>
          <pc:sldMk cId="4210028072" sldId="527"/>
        </pc:sldMkLst>
        <pc:spChg chg="mod">
          <ac:chgData name="Kamal Garg" userId="41210be2c05d8a2b" providerId="LiveId" clId="{F6D7894B-25D6-4263-BD25-17D5307C1012}" dt="2022-12-25T09:57:46.719" v="4434" actId="20577"/>
          <ac:spMkLst>
            <pc:docMk/>
            <pc:sldMk cId="4210028072" sldId="527"/>
            <ac:spMk id="2" creationId="{9C875F6D-A532-A9FD-9410-BEFCEFD91B66}"/>
          </ac:spMkLst>
        </pc:spChg>
        <pc:spChg chg="mod">
          <ac:chgData name="Kamal Garg" userId="41210be2c05d8a2b" providerId="LiveId" clId="{F6D7894B-25D6-4263-BD25-17D5307C1012}" dt="2022-12-25T10:56:39.171" v="5436" actId="113"/>
          <ac:spMkLst>
            <pc:docMk/>
            <pc:sldMk cId="4210028072" sldId="527"/>
            <ac:spMk id="3" creationId="{FA37A589-C2BC-B95A-4002-EC27B5AC0246}"/>
          </ac:spMkLst>
        </pc:spChg>
      </pc:sldChg>
      <pc:sldChg chg="modSp add">
        <pc:chgData name="Kamal Garg" userId="41210be2c05d8a2b" providerId="LiveId" clId="{F6D7894B-25D6-4263-BD25-17D5307C1012}" dt="2022-12-25T10:05:41.510" v="4517" actId="20577"/>
        <pc:sldMkLst>
          <pc:docMk/>
          <pc:sldMk cId="2186651056" sldId="528"/>
        </pc:sldMkLst>
        <pc:graphicFrameChg chg="mod">
          <ac:chgData name="Kamal Garg" userId="41210be2c05d8a2b" providerId="LiveId" clId="{F6D7894B-25D6-4263-BD25-17D5307C1012}" dt="2022-12-25T10:05:41.510" v="4517" actId="20577"/>
          <ac:graphicFrameMkLst>
            <pc:docMk/>
            <pc:sldMk cId="2186651056" sldId="528"/>
            <ac:graphicFrameMk id="4" creationId="{00000000-0000-0000-0000-000000000000}"/>
          </ac:graphicFrameMkLst>
        </pc:graphicFrameChg>
      </pc:sldChg>
      <pc:sldChg chg="modSp new mod">
        <pc:chgData name="Kamal Garg" userId="41210be2c05d8a2b" providerId="LiveId" clId="{F6D7894B-25D6-4263-BD25-17D5307C1012}" dt="2022-12-25T10:31:01.738" v="4922" actId="13926"/>
        <pc:sldMkLst>
          <pc:docMk/>
          <pc:sldMk cId="2061168030" sldId="529"/>
        </pc:sldMkLst>
        <pc:spChg chg="mod">
          <ac:chgData name="Kamal Garg" userId="41210be2c05d8a2b" providerId="LiveId" clId="{F6D7894B-25D6-4263-BD25-17D5307C1012}" dt="2022-12-25T10:12:11.671" v="4683" actId="14100"/>
          <ac:spMkLst>
            <pc:docMk/>
            <pc:sldMk cId="2061168030" sldId="529"/>
            <ac:spMk id="2" creationId="{39FE7913-39C2-CECC-2F0A-D29019237DB3}"/>
          </ac:spMkLst>
        </pc:spChg>
        <pc:spChg chg="mod">
          <ac:chgData name="Kamal Garg" userId="41210be2c05d8a2b" providerId="LiveId" clId="{F6D7894B-25D6-4263-BD25-17D5307C1012}" dt="2022-12-25T10:31:01.738" v="4922" actId="13926"/>
          <ac:spMkLst>
            <pc:docMk/>
            <pc:sldMk cId="2061168030" sldId="529"/>
            <ac:spMk id="3" creationId="{FF66ACC1-6A5A-19D0-965F-6EE03CC7DB39}"/>
          </ac:spMkLst>
        </pc:spChg>
      </pc:sldChg>
      <pc:sldChg chg="addSp delSp modSp new mod">
        <pc:chgData name="Kamal Garg" userId="41210be2c05d8a2b" providerId="LiveId" clId="{F6D7894B-25D6-4263-BD25-17D5307C1012}" dt="2022-12-25T10:32:21.961" v="4951" actId="14734"/>
        <pc:sldMkLst>
          <pc:docMk/>
          <pc:sldMk cId="1201967165" sldId="530"/>
        </pc:sldMkLst>
        <pc:spChg chg="del mod">
          <ac:chgData name="Kamal Garg" userId="41210be2c05d8a2b" providerId="LiveId" clId="{F6D7894B-25D6-4263-BD25-17D5307C1012}" dt="2022-12-25T10:19:13.407" v="4719" actId="478"/>
          <ac:spMkLst>
            <pc:docMk/>
            <pc:sldMk cId="1201967165" sldId="530"/>
            <ac:spMk id="2" creationId="{5BD6CABD-0B84-D6D5-7563-91FE05826E72}"/>
          </ac:spMkLst>
        </pc:spChg>
        <pc:spChg chg="del mod">
          <ac:chgData name="Kamal Garg" userId="41210be2c05d8a2b" providerId="LiveId" clId="{F6D7894B-25D6-4263-BD25-17D5307C1012}" dt="2022-12-25T10:19:25.565" v="4721" actId="3680"/>
          <ac:spMkLst>
            <pc:docMk/>
            <pc:sldMk cId="1201967165" sldId="530"/>
            <ac:spMk id="3" creationId="{7D6C9440-42EC-0A4D-20EC-3902BAD0F515}"/>
          </ac:spMkLst>
        </pc:spChg>
        <pc:graphicFrameChg chg="add mod ord modGraphic">
          <ac:chgData name="Kamal Garg" userId="41210be2c05d8a2b" providerId="LiveId" clId="{F6D7894B-25D6-4263-BD25-17D5307C1012}" dt="2022-12-25T10:32:21.961" v="4951" actId="14734"/>
          <ac:graphicFrameMkLst>
            <pc:docMk/>
            <pc:sldMk cId="1201967165" sldId="530"/>
            <ac:graphicFrameMk id="4" creationId="{902C63A2-5891-CC76-B8D8-3BDB73FCA484}"/>
          </ac:graphicFrameMkLst>
        </pc:graphicFrameChg>
      </pc:sldChg>
      <pc:sldChg chg="addSp delSp modSp new mod">
        <pc:chgData name="Kamal Garg" userId="41210be2c05d8a2b" providerId="LiveId" clId="{F6D7894B-25D6-4263-BD25-17D5307C1012}" dt="2022-12-25T10:40:36.438" v="5203" actId="122"/>
        <pc:sldMkLst>
          <pc:docMk/>
          <pc:sldMk cId="527039972" sldId="531"/>
        </pc:sldMkLst>
        <pc:spChg chg="mod">
          <ac:chgData name="Kamal Garg" userId="41210be2c05d8a2b" providerId="LiveId" clId="{F6D7894B-25D6-4263-BD25-17D5307C1012}" dt="2022-12-25T10:31:09.273" v="4941" actId="20577"/>
          <ac:spMkLst>
            <pc:docMk/>
            <pc:sldMk cId="527039972" sldId="531"/>
            <ac:spMk id="2" creationId="{57846BC1-C3ED-AEDA-B525-DE6127C2F05A}"/>
          </ac:spMkLst>
        </pc:spChg>
        <pc:spChg chg="del">
          <ac:chgData name="Kamal Garg" userId="41210be2c05d8a2b" providerId="LiveId" clId="{F6D7894B-25D6-4263-BD25-17D5307C1012}" dt="2022-12-25T10:29:10.490" v="4859" actId="3680"/>
          <ac:spMkLst>
            <pc:docMk/>
            <pc:sldMk cId="527039972" sldId="531"/>
            <ac:spMk id="3" creationId="{A3F7EBF4-0603-90C7-CF7A-54FB111F7F99}"/>
          </ac:spMkLst>
        </pc:spChg>
        <pc:graphicFrameChg chg="add mod ord modGraphic">
          <ac:chgData name="Kamal Garg" userId="41210be2c05d8a2b" providerId="LiveId" clId="{F6D7894B-25D6-4263-BD25-17D5307C1012}" dt="2022-12-25T10:40:36.438" v="5203" actId="122"/>
          <ac:graphicFrameMkLst>
            <pc:docMk/>
            <pc:sldMk cId="527039972" sldId="531"/>
            <ac:graphicFrameMk id="4" creationId="{49373186-7A36-AD72-FC26-2C679BAA3021}"/>
          </ac:graphicFrameMkLst>
        </pc:graphicFrameChg>
      </pc:sldChg>
      <pc:sldChg chg="modSp add mod">
        <pc:chgData name="Kamal Garg" userId="41210be2c05d8a2b" providerId="LiveId" clId="{F6D7894B-25D6-4263-BD25-17D5307C1012}" dt="2022-12-25T10:38:25.165" v="5143" actId="20577"/>
        <pc:sldMkLst>
          <pc:docMk/>
          <pc:sldMk cId="3858231171" sldId="532"/>
        </pc:sldMkLst>
        <pc:spChg chg="mod">
          <ac:chgData name="Kamal Garg" userId="41210be2c05d8a2b" providerId="LiveId" clId="{F6D7894B-25D6-4263-BD25-17D5307C1012}" dt="2022-12-25T10:36:36.528" v="5107" actId="20577"/>
          <ac:spMkLst>
            <pc:docMk/>
            <pc:sldMk cId="3858231171" sldId="532"/>
            <ac:spMk id="2" creationId="{39FE7913-39C2-CECC-2F0A-D29019237DB3}"/>
          </ac:spMkLst>
        </pc:spChg>
        <pc:spChg chg="mod">
          <ac:chgData name="Kamal Garg" userId="41210be2c05d8a2b" providerId="LiveId" clId="{F6D7894B-25D6-4263-BD25-17D5307C1012}" dt="2022-12-25T10:38:25.165" v="5143" actId="20577"/>
          <ac:spMkLst>
            <pc:docMk/>
            <pc:sldMk cId="3858231171" sldId="532"/>
            <ac:spMk id="3" creationId="{FF66ACC1-6A5A-19D0-965F-6EE03CC7DB39}"/>
          </ac:spMkLst>
        </pc:spChg>
      </pc:sldChg>
      <pc:sldChg chg="modSp add mod">
        <pc:chgData name="Kamal Garg" userId="41210be2c05d8a2b" providerId="LiveId" clId="{F6D7894B-25D6-4263-BD25-17D5307C1012}" dt="2022-12-25T10:43:13.619" v="5232" actId="20577"/>
        <pc:sldMkLst>
          <pc:docMk/>
          <pc:sldMk cId="4182304217" sldId="533"/>
        </pc:sldMkLst>
        <pc:spChg chg="mod">
          <ac:chgData name="Kamal Garg" userId="41210be2c05d8a2b" providerId="LiveId" clId="{F6D7894B-25D6-4263-BD25-17D5307C1012}" dt="2022-12-25T10:39:37.319" v="5160" actId="27636"/>
          <ac:spMkLst>
            <pc:docMk/>
            <pc:sldMk cId="4182304217" sldId="533"/>
            <ac:spMk id="2" creationId="{57846BC1-C3ED-AEDA-B525-DE6127C2F05A}"/>
          </ac:spMkLst>
        </pc:spChg>
        <pc:graphicFrameChg chg="mod modGraphic">
          <ac:chgData name="Kamal Garg" userId="41210be2c05d8a2b" providerId="LiveId" clId="{F6D7894B-25D6-4263-BD25-17D5307C1012}" dt="2022-12-25T10:43:13.619" v="5232" actId="20577"/>
          <ac:graphicFrameMkLst>
            <pc:docMk/>
            <pc:sldMk cId="4182304217" sldId="533"/>
            <ac:graphicFrameMk id="4" creationId="{49373186-7A36-AD72-FC26-2C679BAA3021}"/>
          </ac:graphicFrameMkLst>
        </pc:graphicFrameChg>
      </pc:sldChg>
      <pc:sldChg chg="modSp add mod">
        <pc:chgData name="Kamal Garg" userId="41210be2c05d8a2b" providerId="LiveId" clId="{F6D7894B-25D6-4263-BD25-17D5307C1012}" dt="2022-12-25T10:56:31.855" v="5434" actId="113"/>
        <pc:sldMkLst>
          <pc:docMk/>
          <pc:sldMk cId="2967042107" sldId="534"/>
        </pc:sldMkLst>
        <pc:spChg chg="mod">
          <ac:chgData name="Kamal Garg" userId="41210be2c05d8a2b" providerId="LiveId" clId="{F6D7894B-25D6-4263-BD25-17D5307C1012}" dt="2022-12-25T10:54:22.189" v="5300" actId="20577"/>
          <ac:spMkLst>
            <pc:docMk/>
            <pc:sldMk cId="2967042107" sldId="534"/>
            <ac:spMk id="2" creationId="{9C875F6D-A532-A9FD-9410-BEFCEFD91B66}"/>
          </ac:spMkLst>
        </pc:spChg>
        <pc:spChg chg="mod">
          <ac:chgData name="Kamal Garg" userId="41210be2c05d8a2b" providerId="LiveId" clId="{F6D7894B-25D6-4263-BD25-17D5307C1012}" dt="2022-12-25T10:56:31.855" v="5434" actId="113"/>
          <ac:spMkLst>
            <pc:docMk/>
            <pc:sldMk cId="2967042107" sldId="534"/>
            <ac:spMk id="3" creationId="{FA37A589-C2BC-B95A-4002-EC27B5AC0246}"/>
          </ac:spMkLst>
        </pc:spChg>
      </pc:sldChg>
      <pc:sldChg chg="modSp add mod">
        <pc:chgData name="Kamal Garg" userId="41210be2c05d8a2b" providerId="LiveId" clId="{F6D7894B-25D6-4263-BD25-17D5307C1012}" dt="2022-12-25T11:01:29.354" v="5486" actId="20577"/>
        <pc:sldMkLst>
          <pc:docMk/>
          <pc:sldMk cId="2389919897" sldId="535"/>
        </pc:sldMkLst>
        <pc:spChg chg="mod">
          <ac:chgData name="Kamal Garg" userId="41210be2c05d8a2b" providerId="LiveId" clId="{F6D7894B-25D6-4263-BD25-17D5307C1012}" dt="2022-12-25T10:59:11.216" v="5444" actId="6549"/>
          <ac:spMkLst>
            <pc:docMk/>
            <pc:sldMk cId="2389919897" sldId="535"/>
            <ac:spMk id="2" creationId="{9C875F6D-A532-A9FD-9410-BEFCEFD91B66}"/>
          </ac:spMkLst>
        </pc:spChg>
        <pc:spChg chg="mod">
          <ac:chgData name="Kamal Garg" userId="41210be2c05d8a2b" providerId="LiveId" clId="{F6D7894B-25D6-4263-BD25-17D5307C1012}" dt="2022-12-25T11:01:29.354" v="5486" actId="20577"/>
          <ac:spMkLst>
            <pc:docMk/>
            <pc:sldMk cId="2389919897" sldId="535"/>
            <ac:spMk id="3" creationId="{FA37A589-C2BC-B95A-4002-EC27B5AC0246}"/>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120A66-6007-4CF6-A759-89E832B9FD64}" type="doc">
      <dgm:prSet loTypeId="urn:microsoft.com/office/officeart/2005/8/layout/list1" loCatId="list" qsTypeId="urn:microsoft.com/office/officeart/2005/8/quickstyle/simple2" qsCatId="simple" csTypeId="urn:microsoft.com/office/officeart/2005/8/colors/accent2_1" csCatId="accent2" phldr="1"/>
      <dgm:spPr/>
      <dgm:t>
        <a:bodyPr/>
        <a:lstStyle/>
        <a:p>
          <a:endParaRPr lang="en-IN"/>
        </a:p>
      </dgm:t>
    </dgm:pt>
    <dgm:pt modelId="{6BFD5DF4-558B-4AB5-B79B-E83EAFA6A537}">
      <dgm:prSet/>
      <dgm:spPr/>
      <dgm:t>
        <a:bodyPr/>
        <a:lstStyle/>
        <a:p>
          <a:pPr algn="ctr"/>
          <a:r>
            <a:rPr lang="en-US" b="1" dirty="0">
              <a:latin typeface="Arial Narrow" panose="020B0606020202030204" pitchFamily="34" charset="0"/>
            </a:rPr>
            <a:t>Code of Ethics – </a:t>
          </a:r>
          <a:r>
            <a:rPr lang="en-US" b="1">
              <a:latin typeface="Arial Narrow" panose="020B0606020202030204" pitchFamily="34" charset="0"/>
            </a:rPr>
            <a:t>Volume 1</a:t>
          </a:r>
          <a:br>
            <a:rPr lang="en-US" b="1" dirty="0">
              <a:latin typeface="Arial Narrow" panose="020B0606020202030204" pitchFamily="34" charset="0"/>
            </a:rPr>
          </a:br>
          <a:r>
            <a:rPr lang="en-US" b="1" dirty="0">
              <a:latin typeface="Arial Narrow" panose="020B0606020202030204" pitchFamily="34" charset="0"/>
            </a:rPr>
            <a:t>Professional Accountants in Practice</a:t>
          </a:r>
          <a:endParaRPr lang="en-IN" b="1" dirty="0">
            <a:latin typeface="Arial Narrow" panose="020B0606020202030204" pitchFamily="34" charset="0"/>
          </a:endParaRPr>
        </a:p>
      </dgm:t>
    </dgm:pt>
    <dgm:pt modelId="{E12D97DC-ACB0-4580-86A6-1CB894B7D2E0}" type="parTrans" cxnId="{ED665C97-8A55-4153-B7B6-6B3E5B88F348}">
      <dgm:prSet/>
      <dgm:spPr/>
      <dgm:t>
        <a:bodyPr/>
        <a:lstStyle/>
        <a:p>
          <a:endParaRPr lang="en-IN"/>
        </a:p>
      </dgm:t>
    </dgm:pt>
    <dgm:pt modelId="{588D1572-BEE0-41AF-9B22-F29D007A7DF6}" type="sibTrans" cxnId="{ED665C97-8A55-4153-B7B6-6B3E5B88F348}">
      <dgm:prSet/>
      <dgm:spPr/>
      <dgm:t>
        <a:bodyPr/>
        <a:lstStyle/>
        <a:p>
          <a:endParaRPr lang="en-IN"/>
        </a:p>
      </dgm:t>
    </dgm:pt>
    <dgm:pt modelId="{1F7FF0A0-D007-48E0-99F3-CD1EADB0D926}" type="pres">
      <dgm:prSet presAssocID="{DC120A66-6007-4CF6-A759-89E832B9FD64}" presName="linear" presStyleCnt="0">
        <dgm:presLayoutVars>
          <dgm:dir/>
          <dgm:animLvl val="lvl"/>
          <dgm:resizeHandles val="exact"/>
        </dgm:presLayoutVars>
      </dgm:prSet>
      <dgm:spPr/>
    </dgm:pt>
    <dgm:pt modelId="{5740E3E2-0E8A-4C6D-B3B8-2E094CADAA42}" type="pres">
      <dgm:prSet presAssocID="{6BFD5DF4-558B-4AB5-B79B-E83EAFA6A537}" presName="parentLin" presStyleCnt="0"/>
      <dgm:spPr/>
    </dgm:pt>
    <dgm:pt modelId="{93429858-A0F1-4FDD-83F0-D46BFEAB892F}" type="pres">
      <dgm:prSet presAssocID="{6BFD5DF4-558B-4AB5-B79B-E83EAFA6A537}" presName="parentLeftMargin" presStyleLbl="node1" presStyleIdx="0" presStyleCnt="1"/>
      <dgm:spPr/>
    </dgm:pt>
    <dgm:pt modelId="{68CC31B0-4D6E-4B8C-90D4-FD41DC7C50AB}" type="pres">
      <dgm:prSet presAssocID="{6BFD5DF4-558B-4AB5-B79B-E83EAFA6A537}" presName="parentText" presStyleLbl="node1" presStyleIdx="0" presStyleCnt="1">
        <dgm:presLayoutVars>
          <dgm:chMax val="0"/>
          <dgm:bulletEnabled val="1"/>
        </dgm:presLayoutVars>
      </dgm:prSet>
      <dgm:spPr/>
    </dgm:pt>
    <dgm:pt modelId="{AB769ACE-F157-461F-8A02-18D81DE1A958}" type="pres">
      <dgm:prSet presAssocID="{6BFD5DF4-558B-4AB5-B79B-E83EAFA6A537}" presName="negativeSpace" presStyleCnt="0"/>
      <dgm:spPr/>
    </dgm:pt>
    <dgm:pt modelId="{263D3090-BC7C-49D8-B328-5FD1E32617C4}" type="pres">
      <dgm:prSet presAssocID="{6BFD5DF4-558B-4AB5-B79B-E83EAFA6A537}" presName="childText" presStyleLbl="conFgAcc1" presStyleIdx="0" presStyleCnt="1">
        <dgm:presLayoutVars>
          <dgm:bulletEnabled val="1"/>
        </dgm:presLayoutVars>
      </dgm:prSet>
      <dgm:spPr/>
    </dgm:pt>
  </dgm:ptLst>
  <dgm:cxnLst>
    <dgm:cxn modelId="{AC01303E-B465-4D05-9C2D-2A161C58D6C7}" type="presOf" srcId="{6BFD5DF4-558B-4AB5-B79B-E83EAFA6A537}" destId="{68CC31B0-4D6E-4B8C-90D4-FD41DC7C50AB}" srcOrd="1" destOrd="0" presId="urn:microsoft.com/office/officeart/2005/8/layout/list1"/>
    <dgm:cxn modelId="{54347881-332B-4804-95CF-D2EC749D346A}" type="presOf" srcId="{6BFD5DF4-558B-4AB5-B79B-E83EAFA6A537}" destId="{93429858-A0F1-4FDD-83F0-D46BFEAB892F}" srcOrd="0" destOrd="0" presId="urn:microsoft.com/office/officeart/2005/8/layout/list1"/>
    <dgm:cxn modelId="{ED665C97-8A55-4153-B7B6-6B3E5B88F348}" srcId="{DC120A66-6007-4CF6-A759-89E832B9FD64}" destId="{6BFD5DF4-558B-4AB5-B79B-E83EAFA6A537}" srcOrd="0" destOrd="0" parTransId="{E12D97DC-ACB0-4580-86A6-1CB894B7D2E0}" sibTransId="{588D1572-BEE0-41AF-9B22-F29D007A7DF6}"/>
    <dgm:cxn modelId="{9E4C87F4-9C33-4E45-B883-1477F043A55C}" type="presOf" srcId="{DC120A66-6007-4CF6-A759-89E832B9FD64}" destId="{1F7FF0A0-D007-48E0-99F3-CD1EADB0D926}" srcOrd="0" destOrd="0" presId="urn:microsoft.com/office/officeart/2005/8/layout/list1"/>
    <dgm:cxn modelId="{077B6E3A-4F7C-49CA-AA0D-E8EB2E93BCEC}" type="presParOf" srcId="{1F7FF0A0-D007-48E0-99F3-CD1EADB0D926}" destId="{5740E3E2-0E8A-4C6D-B3B8-2E094CADAA42}" srcOrd="0" destOrd="0" presId="urn:microsoft.com/office/officeart/2005/8/layout/list1"/>
    <dgm:cxn modelId="{EC369050-E6A7-4EE2-866A-004236824310}" type="presParOf" srcId="{5740E3E2-0E8A-4C6D-B3B8-2E094CADAA42}" destId="{93429858-A0F1-4FDD-83F0-D46BFEAB892F}" srcOrd="0" destOrd="0" presId="urn:microsoft.com/office/officeart/2005/8/layout/list1"/>
    <dgm:cxn modelId="{8A0DA97C-5A4C-4BD6-BD44-8C2D5674EA11}" type="presParOf" srcId="{5740E3E2-0E8A-4C6D-B3B8-2E094CADAA42}" destId="{68CC31B0-4D6E-4B8C-90D4-FD41DC7C50AB}" srcOrd="1" destOrd="0" presId="urn:microsoft.com/office/officeart/2005/8/layout/list1"/>
    <dgm:cxn modelId="{0A5123C7-ECA1-4C14-959A-151291EB1005}" type="presParOf" srcId="{1F7FF0A0-D007-48E0-99F3-CD1EADB0D926}" destId="{AB769ACE-F157-461F-8A02-18D81DE1A958}" srcOrd="1" destOrd="0" presId="urn:microsoft.com/office/officeart/2005/8/layout/list1"/>
    <dgm:cxn modelId="{B40CDCCB-7783-40E4-9283-579DEAE6A928}" type="presParOf" srcId="{1F7FF0A0-D007-48E0-99F3-CD1EADB0D926}" destId="{263D3090-BC7C-49D8-B328-5FD1E32617C4}"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67DBFEA-0143-4DE3-A990-2227D757EDE3}" type="doc">
      <dgm:prSet loTypeId="urn:microsoft.com/office/officeart/2005/8/layout/hList1" loCatId="list" qsTypeId="urn:microsoft.com/office/officeart/2005/8/quickstyle/simple3" qsCatId="simple" csTypeId="urn:microsoft.com/office/officeart/2005/8/colors/accent2_2" csCatId="accent2" phldr="1"/>
      <dgm:spPr/>
      <dgm:t>
        <a:bodyPr/>
        <a:lstStyle/>
        <a:p>
          <a:endParaRPr lang="en-US"/>
        </a:p>
      </dgm:t>
    </dgm:pt>
    <dgm:pt modelId="{F8822437-F9B2-4CDA-A9E9-85E02694473A}">
      <dgm:prSet/>
      <dgm:spPr/>
      <dgm:t>
        <a:bodyPr/>
        <a:lstStyle/>
        <a:p>
          <a:pPr rtl="0"/>
          <a:r>
            <a:rPr lang="en-US" b="1" dirty="0"/>
            <a:t>Engagement Quality Control Reviewer</a:t>
          </a:r>
        </a:p>
      </dgm:t>
    </dgm:pt>
    <dgm:pt modelId="{50FB39E3-F9DA-4547-A919-A7CDFD415626}" type="parTrans" cxnId="{FD1C0FBC-9E40-4952-8B15-A560C92F8001}">
      <dgm:prSet/>
      <dgm:spPr/>
      <dgm:t>
        <a:bodyPr/>
        <a:lstStyle/>
        <a:p>
          <a:endParaRPr lang="en-US"/>
        </a:p>
      </dgm:t>
    </dgm:pt>
    <dgm:pt modelId="{56B0674F-8753-4FCE-98F8-882D404338D1}" type="sibTrans" cxnId="{FD1C0FBC-9E40-4952-8B15-A560C92F8001}">
      <dgm:prSet/>
      <dgm:spPr/>
      <dgm:t>
        <a:bodyPr/>
        <a:lstStyle/>
        <a:p>
          <a:endParaRPr lang="en-US"/>
        </a:p>
      </dgm:t>
    </dgm:pt>
    <dgm:pt modelId="{B4EE3E2E-8C8E-4810-9EFC-C789F593379D}">
      <dgm:prSet/>
      <dgm:spPr/>
      <dgm:t>
        <a:bodyPr/>
        <a:lstStyle/>
        <a:p>
          <a:pPr rtl="0"/>
          <a:r>
            <a:rPr lang="en-US" dirty="0"/>
            <a:t>Partner of the firm or the person engaged by the firm</a:t>
          </a:r>
        </a:p>
      </dgm:t>
    </dgm:pt>
    <dgm:pt modelId="{C3A03BBC-7573-41EB-A343-0ADDDFFC6DA6}" type="parTrans" cxnId="{286C5364-5839-4FB0-8906-229AA934197D}">
      <dgm:prSet/>
      <dgm:spPr/>
      <dgm:t>
        <a:bodyPr/>
        <a:lstStyle/>
        <a:p>
          <a:endParaRPr lang="en-US"/>
        </a:p>
      </dgm:t>
    </dgm:pt>
    <dgm:pt modelId="{8B8557B5-74D0-46B6-913F-60878989EFC7}" type="sibTrans" cxnId="{286C5364-5839-4FB0-8906-229AA934197D}">
      <dgm:prSet/>
      <dgm:spPr/>
      <dgm:t>
        <a:bodyPr/>
        <a:lstStyle/>
        <a:p>
          <a:endParaRPr lang="en-US"/>
        </a:p>
      </dgm:t>
    </dgm:pt>
    <dgm:pt modelId="{599A11C0-69B0-42A4-BC53-D357D8325162}">
      <dgm:prSet/>
      <dgm:spPr/>
      <dgm:t>
        <a:bodyPr/>
        <a:lstStyle/>
        <a:p>
          <a:pPr rtl="0"/>
          <a:r>
            <a:rPr lang="en-US" dirty="0"/>
            <a:t>Vested with the responsibility </a:t>
          </a:r>
        </a:p>
      </dgm:t>
    </dgm:pt>
    <dgm:pt modelId="{391E21FB-32B1-4796-B288-B738C98F73C4}" type="parTrans" cxnId="{76CFFFC4-517B-4E6D-A427-F0AC2C934923}">
      <dgm:prSet/>
      <dgm:spPr/>
      <dgm:t>
        <a:bodyPr/>
        <a:lstStyle/>
        <a:p>
          <a:endParaRPr lang="en-US"/>
        </a:p>
      </dgm:t>
    </dgm:pt>
    <dgm:pt modelId="{F1CE1B76-E077-4368-88BB-8755A3E86367}" type="sibTrans" cxnId="{76CFFFC4-517B-4E6D-A427-F0AC2C934923}">
      <dgm:prSet/>
      <dgm:spPr/>
      <dgm:t>
        <a:bodyPr/>
        <a:lstStyle/>
        <a:p>
          <a:endParaRPr lang="en-US"/>
        </a:p>
      </dgm:t>
    </dgm:pt>
    <dgm:pt modelId="{415D7709-91AF-4533-B39E-0DD88594C70A}">
      <dgm:prSet/>
      <dgm:spPr/>
      <dgm:t>
        <a:bodyPr/>
        <a:lstStyle/>
        <a:p>
          <a:pPr rtl="0"/>
          <a:r>
            <a:rPr lang="en-US" dirty="0"/>
            <a:t>To objectively evaluate</a:t>
          </a:r>
        </a:p>
      </dgm:t>
    </dgm:pt>
    <dgm:pt modelId="{A7F01A16-EE71-4DBD-81C7-794DB5F451E6}" type="parTrans" cxnId="{6C51C3CA-7C4F-44F1-BE0D-3E66782B2E1D}">
      <dgm:prSet/>
      <dgm:spPr/>
      <dgm:t>
        <a:bodyPr/>
        <a:lstStyle/>
        <a:p>
          <a:endParaRPr lang="en-US"/>
        </a:p>
      </dgm:t>
    </dgm:pt>
    <dgm:pt modelId="{0355750D-F966-4AE0-ADBD-1A7D50DD774E}" type="sibTrans" cxnId="{6C51C3CA-7C4F-44F1-BE0D-3E66782B2E1D}">
      <dgm:prSet/>
      <dgm:spPr/>
      <dgm:t>
        <a:bodyPr/>
        <a:lstStyle/>
        <a:p>
          <a:endParaRPr lang="en-US"/>
        </a:p>
      </dgm:t>
    </dgm:pt>
    <dgm:pt modelId="{1F5E2DD3-0994-4DE0-9E08-B344D31DBA74}">
      <dgm:prSet/>
      <dgm:spPr/>
      <dgm:t>
        <a:bodyPr/>
        <a:lstStyle/>
        <a:p>
          <a:pPr rtl="0"/>
          <a:r>
            <a:rPr lang="en-US" dirty="0"/>
            <a:t>significant judgments made by the engagement team</a:t>
          </a:r>
        </a:p>
      </dgm:t>
    </dgm:pt>
    <dgm:pt modelId="{5CE504B6-D8CD-4681-B479-8E236F5DCC5C}" type="parTrans" cxnId="{4AE036CA-3BED-480D-86E6-8EFEC6DAE365}">
      <dgm:prSet/>
      <dgm:spPr/>
      <dgm:t>
        <a:bodyPr/>
        <a:lstStyle/>
        <a:p>
          <a:endParaRPr lang="en-US"/>
        </a:p>
      </dgm:t>
    </dgm:pt>
    <dgm:pt modelId="{29CFDC7D-5076-47D1-8544-43032E7441FC}" type="sibTrans" cxnId="{4AE036CA-3BED-480D-86E6-8EFEC6DAE365}">
      <dgm:prSet/>
      <dgm:spPr/>
      <dgm:t>
        <a:bodyPr/>
        <a:lstStyle/>
        <a:p>
          <a:endParaRPr lang="en-US"/>
        </a:p>
      </dgm:t>
    </dgm:pt>
    <dgm:pt modelId="{AA37AD1E-8B50-4C8D-BD92-1437D00AEB35}">
      <dgm:prSet/>
      <dgm:spPr/>
      <dgm:t>
        <a:bodyPr/>
        <a:lstStyle/>
        <a:p>
          <a:pPr rtl="0"/>
          <a:r>
            <a:rPr lang="en-US" dirty="0"/>
            <a:t>conclusions made by audit team in formulating the report</a:t>
          </a:r>
        </a:p>
      </dgm:t>
    </dgm:pt>
    <dgm:pt modelId="{0E8A864D-A1D7-41C4-B0E4-62F77A666A30}" type="parTrans" cxnId="{5738B95F-D42C-410B-84BF-AC946EE97C0B}">
      <dgm:prSet/>
      <dgm:spPr/>
      <dgm:t>
        <a:bodyPr/>
        <a:lstStyle/>
        <a:p>
          <a:endParaRPr lang="en-US"/>
        </a:p>
      </dgm:t>
    </dgm:pt>
    <dgm:pt modelId="{D65F0D94-5ADE-4C3D-9A12-081DF14A3660}" type="sibTrans" cxnId="{5738B95F-D42C-410B-84BF-AC946EE97C0B}">
      <dgm:prSet/>
      <dgm:spPr/>
      <dgm:t>
        <a:bodyPr/>
        <a:lstStyle/>
        <a:p>
          <a:endParaRPr lang="en-US"/>
        </a:p>
      </dgm:t>
    </dgm:pt>
    <dgm:pt modelId="{D60B594B-34FA-40E2-BFFC-CD9364F98639}">
      <dgm:prSet/>
      <dgm:spPr/>
      <dgm:t>
        <a:bodyPr/>
        <a:lstStyle/>
        <a:p>
          <a:pPr rtl="0"/>
          <a:r>
            <a:rPr lang="en-US" b="1" dirty="0"/>
            <a:t>Engagement Partner</a:t>
          </a:r>
        </a:p>
      </dgm:t>
    </dgm:pt>
    <dgm:pt modelId="{CDE583E7-DE5A-4927-ABA0-88746F1BB6BF}" type="parTrans" cxnId="{07C56D9D-DBD7-4932-9100-670753A97726}">
      <dgm:prSet/>
      <dgm:spPr/>
      <dgm:t>
        <a:bodyPr/>
        <a:lstStyle/>
        <a:p>
          <a:endParaRPr lang="en-US"/>
        </a:p>
      </dgm:t>
    </dgm:pt>
    <dgm:pt modelId="{20022EF6-356B-4D69-ADFB-221BE0C5D827}" type="sibTrans" cxnId="{07C56D9D-DBD7-4932-9100-670753A97726}">
      <dgm:prSet/>
      <dgm:spPr/>
      <dgm:t>
        <a:bodyPr/>
        <a:lstStyle/>
        <a:p>
          <a:endParaRPr lang="en-US"/>
        </a:p>
      </dgm:t>
    </dgm:pt>
    <dgm:pt modelId="{42E50A8E-61BC-4680-A77A-58A7BB0CFD47}">
      <dgm:prSet/>
      <dgm:spPr/>
      <dgm:t>
        <a:bodyPr/>
        <a:lstStyle/>
        <a:p>
          <a:pPr rtl="0"/>
          <a:r>
            <a:rPr lang="en-US"/>
            <a:t>Partner of CA Firm</a:t>
          </a:r>
        </a:p>
      </dgm:t>
    </dgm:pt>
    <dgm:pt modelId="{499EED4F-CB38-42D9-B25C-AFAAAB8CA7DF}" type="parTrans" cxnId="{7F3E8017-54DD-438D-8E38-85695B8EE32D}">
      <dgm:prSet/>
      <dgm:spPr/>
      <dgm:t>
        <a:bodyPr/>
        <a:lstStyle/>
        <a:p>
          <a:endParaRPr lang="en-US"/>
        </a:p>
      </dgm:t>
    </dgm:pt>
    <dgm:pt modelId="{BB06D7E2-616F-436D-9B17-999EE4F90EC9}" type="sibTrans" cxnId="{7F3E8017-54DD-438D-8E38-85695B8EE32D}">
      <dgm:prSet/>
      <dgm:spPr/>
      <dgm:t>
        <a:bodyPr/>
        <a:lstStyle/>
        <a:p>
          <a:endParaRPr lang="en-US"/>
        </a:p>
      </dgm:t>
    </dgm:pt>
    <dgm:pt modelId="{DA323A59-375A-42CA-AF0C-D0C1CDB19E32}">
      <dgm:prSet/>
      <dgm:spPr/>
      <dgm:t>
        <a:bodyPr/>
        <a:lstStyle/>
        <a:p>
          <a:pPr rtl="0"/>
          <a:r>
            <a:rPr lang="en-US"/>
            <a:t>Engaged in performance of </a:t>
          </a:r>
        </a:p>
      </dgm:t>
    </dgm:pt>
    <dgm:pt modelId="{DCFD7192-89F9-4C3A-9B41-54721E19A8B6}" type="parTrans" cxnId="{17957285-113F-4301-B371-C85B79EFD959}">
      <dgm:prSet/>
      <dgm:spPr/>
      <dgm:t>
        <a:bodyPr/>
        <a:lstStyle/>
        <a:p>
          <a:endParaRPr lang="en-US"/>
        </a:p>
      </dgm:t>
    </dgm:pt>
    <dgm:pt modelId="{EF16348D-6FA2-4D4A-A2EB-9B1D20416C6A}" type="sibTrans" cxnId="{17957285-113F-4301-B371-C85B79EFD959}">
      <dgm:prSet/>
      <dgm:spPr/>
      <dgm:t>
        <a:bodyPr/>
        <a:lstStyle/>
        <a:p>
          <a:endParaRPr lang="en-US"/>
        </a:p>
      </dgm:t>
    </dgm:pt>
    <dgm:pt modelId="{47F8D799-3A63-42DA-AF57-E6B5CC16AE8A}">
      <dgm:prSet/>
      <dgm:spPr/>
      <dgm:t>
        <a:bodyPr/>
        <a:lstStyle/>
        <a:p>
          <a:pPr rtl="0"/>
          <a:r>
            <a:rPr lang="en-US" dirty="0"/>
            <a:t>Audit functions</a:t>
          </a:r>
        </a:p>
      </dgm:t>
    </dgm:pt>
    <dgm:pt modelId="{0D204D6E-AA8C-4A52-BFAA-CDB75DC627E4}" type="parTrans" cxnId="{3047B4E4-706D-4AAF-9222-0800D3FEE9C0}">
      <dgm:prSet/>
      <dgm:spPr/>
      <dgm:t>
        <a:bodyPr/>
        <a:lstStyle/>
        <a:p>
          <a:endParaRPr lang="en-US"/>
        </a:p>
      </dgm:t>
    </dgm:pt>
    <dgm:pt modelId="{F0EF90B5-88D2-4FE9-AE1E-3B1B1B947A19}" type="sibTrans" cxnId="{3047B4E4-706D-4AAF-9222-0800D3FEE9C0}">
      <dgm:prSet/>
      <dgm:spPr/>
      <dgm:t>
        <a:bodyPr/>
        <a:lstStyle/>
        <a:p>
          <a:endParaRPr lang="en-US"/>
        </a:p>
      </dgm:t>
    </dgm:pt>
    <dgm:pt modelId="{75F4392C-073B-4842-B107-6AA66A0B1076}">
      <dgm:prSet/>
      <dgm:spPr/>
      <dgm:t>
        <a:bodyPr/>
        <a:lstStyle/>
        <a:p>
          <a:pPr rtl="0"/>
          <a:r>
            <a:rPr lang="en-US" dirty="0"/>
            <a:t>For reporting on behalf of the CA Firm</a:t>
          </a:r>
        </a:p>
      </dgm:t>
    </dgm:pt>
    <dgm:pt modelId="{CD0F102E-7DAB-4C23-9B5E-B21F27D0C24E}" type="parTrans" cxnId="{CF1CAACA-1524-4058-BFF1-05DEA2EA84C6}">
      <dgm:prSet/>
      <dgm:spPr/>
      <dgm:t>
        <a:bodyPr/>
        <a:lstStyle/>
        <a:p>
          <a:endParaRPr lang="en-US"/>
        </a:p>
      </dgm:t>
    </dgm:pt>
    <dgm:pt modelId="{5AC59E11-9AA4-4049-8047-7F5E11B66FC6}" type="sibTrans" cxnId="{CF1CAACA-1524-4058-BFF1-05DEA2EA84C6}">
      <dgm:prSet/>
      <dgm:spPr/>
      <dgm:t>
        <a:bodyPr/>
        <a:lstStyle/>
        <a:p>
          <a:endParaRPr lang="en-US"/>
        </a:p>
      </dgm:t>
    </dgm:pt>
    <dgm:pt modelId="{384BA7D5-59B3-4C3C-9B81-479473173570}" type="pres">
      <dgm:prSet presAssocID="{867DBFEA-0143-4DE3-A990-2227D757EDE3}" presName="Name0" presStyleCnt="0">
        <dgm:presLayoutVars>
          <dgm:dir/>
          <dgm:animLvl val="lvl"/>
          <dgm:resizeHandles val="exact"/>
        </dgm:presLayoutVars>
      </dgm:prSet>
      <dgm:spPr/>
    </dgm:pt>
    <dgm:pt modelId="{DC7EC40A-D396-42A0-B21B-83AFF5720BA9}" type="pres">
      <dgm:prSet presAssocID="{F8822437-F9B2-4CDA-A9E9-85E02694473A}" presName="composite" presStyleCnt="0"/>
      <dgm:spPr/>
    </dgm:pt>
    <dgm:pt modelId="{41B47207-D633-43D4-8626-44FA572885C2}" type="pres">
      <dgm:prSet presAssocID="{F8822437-F9B2-4CDA-A9E9-85E02694473A}" presName="parTx" presStyleLbl="alignNode1" presStyleIdx="0" presStyleCnt="2">
        <dgm:presLayoutVars>
          <dgm:chMax val="0"/>
          <dgm:chPref val="0"/>
          <dgm:bulletEnabled val="1"/>
        </dgm:presLayoutVars>
      </dgm:prSet>
      <dgm:spPr/>
    </dgm:pt>
    <dgm:pt modelId="{FA3994F4-AAB0-4E68-A85B-D2B79206D479}" type="pres">
      <dgm:prSet presAssocID="{F8822437-F9B2-4CDA-A9E9-85E02694473A}" presName="desTx" presStyleLbl="alignAccFollowNode1" presStyleIdx="0" presStyleCnt="2">
        <dgm:presLayoutVars>
          <dgm:bulletEnabled val="1"/>
        </dgm:presLayoutVars>
      </dgm:prSet>
      <dgm:spPr/>
    </dgm:pt>
    <dgm:pt modelId="{D5DA8047-2856-4C97-AFE9-A2C325314F02}" type="pres">
      <dgm:prSet presAssocID="{56B0674F-8753-4FCE-98F8-882D404338D1}" presName="space" presStyleCnt="0"/>
      <dgm:spPr/>
    </dgm:pt>
    <dgm:pt modelId="{16478E39-8461-4FDB-9DBC-50A671F760CF}" type="pres">
      <dgm:prSet presAssocID="{D60B594B-34FA-40E2-BFFC-CD9364F98639}" presName="composite" presStyleCnt="0"/>
      <dgm:spPr/>
    </dgm:pt>
    <dgm:pt modelId="{13A3E1FF-C499-4C58-AAE8-A7A292F8A9C2}" type="pres">
      <dgm:prSet presAssocID="{D60B594B-34FA-40E2-BFFC-CD9364F98639}" presName="parTx" presStyleLbl="alignNode1" presStyleIdx="1" presStyleCnt="2">
        <dgm:presLayoutVars>
          <dgm:chMax val="0"/>
          <dgm:chPref val="0"/>
          <dgm:bulletEnabled val="1"/>
        </dgm:presLayoutVars>
      </dgm:prSet>
      <dgm:spPr/>
    </dgm:pt>
    <dgm:pt modelId="{945647BA-7D2B-4187-8F58-1C7C88A29BEE}" type="pres">
      <dgm:prSet presAssocID="{D60B594B-34FA-40E2-BFFC-CD9364F98639}" presName="desTx" presStyleLbl="alignAccFollowNode1" presStyleIdx="1" presStyleCnt="2">
        <dgm:presLayoutVars>
          <dgm:bulletEnabled val="1"/>
        </dgm:presLayoutVars>
      </dgm:prSet>
      <dgm:spPr/>
    </dgm:pt>
  </dgm:ptLst>
  <dgm:cxnLst>
    <dgm:cxn modelId="{7F3E8017-54DD-438D-8E38-85695B8EE32D}" srcId="{D60B594B-34FA-40E2-BFFC-CD9364F98639}" destId="{42E50A8E-61BC-4680-A77A-58A7BB0CFD47}" srcOrd="0" destOrd="0" parTransId="{499EED4F-CB38-42D9-B25C-AFAAAB8CA7DF}" sibTransId="{BB06D7E2-616F-436D-9B17-999EE4F90EC9}"/>
    <dgm:cxn modelId="{E036201C-7763-484C-8895-CDD4E0101CEB}" type="presOf" srcId="{DA323A59-375A-42CA-AF0C-D0C1CDB19E32}" destId="{945647BA-7D2B-4187-8F58-1C7C88A29BEE}" srcOrd="0" destOrd="1" presId="urn:microsoft.com/office/officeart/2005/8/layout/hList1"/>
    <dgm:cxn modelId="{F8A08F1D-1A90-42EB-A145-7BF7C78D47A2}" type="presOf" srcId="{415D7709-91AF-4533-B39E-0DD88594C70A}" destId="{FA3994F4-AAB0-4E68-A85B-D2B79206D479}" srcOrd="0" destOrd="2" presId="urn:microsoft.com/office/officeart/2005/8/layout/hList1"/>
    <dgm:cxn modelId="{7ADF021E-D090-47E1-8C4D-E4B3BFC16384}" type="presOf" srcId="{47F8D799-3A63-42DA-AF57-E6B5CC16AE8A}" destId="{945647BA-7D2B-4187-8F58-1C7C88A29BEE}" srcOrd="0" destOrd="2" presId="urn:microsoft.com/office/officeart/2005/8/layout/hList1"/>
    <dgm:cxn modelId="{DCC28738-9353-4960-8C33-3C29F631C897}" type="presOf" srcId="{AA37AD1E-8B50-4C8D-BD92-1437D00AEB35}" destId="{FA3994F4-AAB0-4E68-A85B-D2B79206D479}" srcOrd="0" destOrd="4" presId="urn:microsoft.com/office/officeart/2005/8/layout/hList1"/>
    <dgm:cxn modelId="{5738B95F-D42C-410B-84BF-AC946EE97C0B}" srcId="{415D7709-91AF-4533-B39E-0DD88594C70A}" destId="{AA37AD1E-8B50-4C8D-BD92-1437D00AEB35}" srcOrd="1" destOrd="0" parTransId="{0E8A864D-A1D7-41C4-B0E4-62F77A666A30}" sibTransId="{D65F0D94-5ADE-4C3D-9A12-081DF14A3660}"/>
    <dgm:cxn modelId="{80B3DC5F-6B92-464C-B2EE-B42C81DF3612}" type="presOf" srcId="{1F5E2DD3-0994-4DE0-9E08-B344D31DBA74}" destId="{FA3994F4-AAB0-4E68-A85B-D2B79206D479}" srcOrd="0" destOrd="3" presId="urn:microsoft.com/office/officeart/2005/8/layout/hList1"/>
    <dgm:cxn modelId="{00555F61-24E6-4EAF-B8C0-B75F1128A4A0}" type="presOf" srcId="{75F4392C-073B-4842-B107-6AA66A0B1076}" destId="{945647BA-7D2B-4187-8F58-1C7C88A29BEE}" srcOrd="0" destOrd="3" presId="urn:microsoft.com/office/officeart/2005/8/layout/hList1"/>
    <dgm:cxn modelId="{286C5364-5839-4FB0-8906-229AA934197D}" srcId="{F8822437-F9B2-4CDA-A9E9-85E02694473A}" destId="{B4EE3E2E-8C8E-4810-9EFC-C789F593379D}" srcOrd="0" destOrd="0" parTransId="{C3A03BBC-7573-41EB-A343-0ADDDFFC6DA6}" sibTransId="{8B8557B5-74D0-46B6-913F-60878989EFC7}"/>
    <dgm:cxn modelId="{876E2A55-77B7-4F17-8091-A6F0525DCCA5}" type="presOf" srcId="{F8822437-F9B2-4CDA-A9E9-85E02694473A}" destId="{41B47207-D633-43D4-8626-44FA572885C2}" srcOrd="0" destOrd="0" presId="urn:microsoft.com/office/officeart/2005/8/layout/hList1"/>
    <dgm:cxn modelId="{17957285-113F-4301-B371-C85B79EFD959}" srcId="{D60B594B-34FA-40E2-BFFC-CD9364F98639}" destId="{DA323A59-375A-42CA-AF0C-D0C1CDB19E32}" srcOrd="1" destOrd="0" parTransId="{DCFD7192-89F9-4C3A-9B41-54721E19A8B6}" sibTransId="{EF16348D-6FA2-4D4A-A2EB-9B1D20416C6A}"/>
    <dgm:cxn modelId="{8E4B8498-1425-460D-9754-18EAB721E18C}" type="presOf" srcId="{D60B594B-34FA-40E2-BFFC-CD9364F98639}" destId="{13A3E1FF-C499-4C58-AAE8-A7A292F8A9C2}" srcOrd="0" destOrd="0" presId="urn:microsoft.com/office/officeart/2005/8/layout/hList1"/>
    <dgm:cxn modelId="{07C56D9D-DBD7-4932-9100-670753A97726}" srcId="{867DBFEA-0143-4DE3-A990-2227D757EDE3}" destId="{D60B594B-34FA-40E2-BFFC-CD9364F98639}" srcOrd="1" destOrd="0" parTransId="{CDE583E7-DE5A-4927-ABA0-88746F1BB6BF}" sibTransId="{20022EF6-356B-4D69-ADFB-221BE0C5D827}"/>
    <dgm:cxn modelId="{C1423BA4-3A10-4A0C-B21A-634BAC65FB99}" type="presOf" srcId="{599A11C0-69B0-42A4-BC53-D357D8325162}" destId="{FA3994F4-AAB0-4E68-A85B-D2B79206D479}" srcOrd="0" destOrd="1" presId="urn:microsoft.com/office/officeart/2005/8/layout/hList1"/>
    <dgm:cxn modelId="{0F289AB8-A087-42BF-A5EA-ECAA418833AD}" type="presOf" srcId="{B4EE3E2E-8C8E-4810-9EFC-C789F593379D}" destId="{FA3994F4-AAB0-4E68-A85B-D2B79206D479}" srcOrd="0" destOrd="0" presId="urn:microsoft.com/office/officeart/2005/8/layout/hList1"/>
    <dgm:cxn modelId="{FD1C0FBC-9E40-4952-8B15-A560C92F8001}" srcId="{867DBFEA-0143-4DE3-A990-2227D757EDE3}" destId="{F8822437-F9B2-4CDA-A9E9-85E02694473A}" srcOrd="0" destOrd="0" parTransId="{50FB39E3-F9DA-4547-A919-A7CDFD415626}" sibTransId="{56B0674F-8753-4FCE-98F8-882D404338D1}"/>
    <dgm:cxn modelId="{2503C8C3-AE89-4DCA-9D19-B57C5930D636}" type="presOf" srcId="{42E50A8E-61BC-4680-A77A-58A7BB0CFD47}" destId="{945647BA-7D2B-4187-8F58-1C7C88A29BEE}" srcOrd="0" destOrd="0" presId="urn:microsoft.com/office/officeart/2005/8/layout/hList1"/>
    <dgm:cxn modelId="{76CFFFC4-517B-4E6D-A427-F0AC2C934923}" srcId="{F8822437-F9B2-4CDA-A9E9-85E02694473A}" destId="{599A11C0-69B0-42A4-BC53-D357D8325162}" srcOrd="1" destOrd="0" parTransId="{391E21FB-32B1-4796-B288-B738C98F73C4}" sibTransId="{F1CE1B76-E077-4368-88BB-8755A3E86367}"/>
    <dgm:cxn modelId="{4AE036CA-3BED-480D-86E6-8EFEC6DAE365}" srcId="{415D7709-91AF-4533-B39E-0DD88594C70A}" destId="{1F5E2DD3-0994-4DE0-9E08-B344D31DBA74}" srcOrd="0" destOrd="0" parTransId="{5CE504B6-D8CD-4681-B479-8E236F5DCC5C}" sibTransId="{29CFDC7D-5076-47D1-8544-43032E7441FC}"/>
    <dgm:cxn modelId="{CF1CAACA-1524-4058-BFF1-05DEA2EA84C6}" srcId="{DA323A59-375A-42CA-AF0C-D0C1CDB19E32}" destId="{75F4392C-073B-4842-B107-6AA66A0B1076}" srcOrd="1" destOrd="0" parTransId="{CD0F102E-7DAB-4C23-9B5E-B21F27D0C24E}" sibTransId="{5AC59E11-9AA4-4049-8047-7F5E11B66FC6}"/>
    <dgm:cxn modelId="{6C51C3CA-7C4F-44F1-BE0D-3E66782B2E1D}" srcId="{F8822437-F9B2-4CDA-A9E9-85E02694473A}" destId="{415D7709-91AF-4533-B39E-0DD88594C70A}" srcOrd="2" destOrd="0" parTransId="{A7F01A16-EE71-4DBD-81C7-794DB5F451E6}" sibTransId="{0355750D-F966-4AE0-ADBD-1A7D50DD774E}"/>
    <dgm:cxn modelId="{3047B4E4-706D-4AAF-9222-0800D3FEE9C0}" srcId="{DA323A59-375A-42CA-AF0C-D0C1CDB19E32}" destId="{47F8D799-3A63-42DA-AF57-E6B5CC16AE8A}" srcOrd="0" destOrd="0" parTransId="{0D204D6E-AA8C-4A52-BFAA-CDB75DC627E4}" sibTransId="{F0EF90B5-88D2-4FE9-AE1E-3B1B1B947A19}"/>
    <dgm:cxn modelId="{CC0D6FEC-F326-4A68-800B-E62E288816C9}" type="presOf" srcId="{867DBFEA-0143-4DE3-A990-2227D757EDE3}" destId="{384BA7D5-59B3-4C3C-9B81-479473173570}" srcOrd="0" destOrd="0" presId="urn:microsoft.com/office/officeart/2005/8/layout/hList1"/>
    <dgm:cxn modelId="{863C19AF-2751-47EB-B5E0-92266237C632}" type="presParOf" srcId="{384BA7D5-59B3-4C3C-9B81-479473173570}" destId="{DC7EC40A-D396-42A0-B21B-83AFF5720BA9}" srcOrd="0" destOrd="0" presId="urn:microsoft.com/office/officeart/2005/8/layout/hList1"/>
    <dgm:cxn modelId="{CBC51EB6-FEFE-4497-B6FC-93FB05BECC27}" type="presParOf" srcId="{DC7EC40A-D396-42A0-B21B-83AFF5720BA9}" destId="{41B47207-D633-43D4-8626-44FA572885C2}" srcOrd="0" destOrd="0" presId="urn:microsoft.com/office/officeart/2005/8/layout/hList1"/>
    <dgm:cxn modelId="{3AE7CE3D-F6DB-4145-BDC4-8C65F6728712}" type="presParOf" srcId="{DC7EC40A-D396-42A0-B21B-83AFF5720BA9}" destId="{FA3994F4-AAB0-4E68-A85B-D2B79206D479}" srcOrd="1" destOrd="0" presId="urn:microsoft.com/office/officeart/2005/8/layout/hList1"/>
    <dgm:cxn modelId="{5B10CD84-0870-44F5-8E87-B7399E18AE90}" type="presParOf" srcId="{384BA7D5-59B3-4C3C-9B81-479473173570}" destId="{D5DA8047-2856-4C97-AFE9-A2C325314F02}" srcOrd="1" destOrd="0" presId="urn:microsoft.com/office/officeart/2005/8/layout/hList1"/>
    <dgm:cxn modelId="{E563DC75-B4AA-40B0-B88C-2763E527FF34}" type="presParOf" srcId="{384BA7D5-59B3-4C3C-9B81-479473173570}" destId="{16478E39-8461-4FDB-9DBC-50A671F760CF}" srcOrd="2" destOrd="0" presId="urn:microsoft.com/office/officeart/2005/8/layout/hList1"/>
    <dgm:cxn modelId="{D24AC498-9529-4D52-B29D-0F4F8650E214}" type="presParOf" srcId="{16478E39-8461-4FDB-9DBC-50A671F760CF}" destId="{13A3E1FF-C499-4C58-AAE8-A7A292F8A9C2}" srcOrd="0" destOrd="0" presId="urn:microsoft.com/office/officeart/2005/8/layout/hList1"/>
    <dgm:cxn modelId="{ED5CE227-7F4B-4DA6-A07F-13BEBBBA6D79}" type="presParOf" srcId="{16478E39-8461-4FDB-9DBC-50A671F760CF}" destId="{945647BA-7D2B-4187-8F58-1C7C88A29BE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D728B9E-6DFB-4ACF-A593-CA5887CE015E}" type="doc">
      <dgm:prSet loTypeId="urn:microsoft.com/office/officeart/2011/layout/TabList" loCatId="list" qsTypeId="urn:microsoft.com/office/officeart/2005/8/quickstyle/simple3" qsCatId="simple" csTypeId="urn:microsoft.com/office/officeart/2005/8/colors/accent2_2" csCatId="accent2" phldr="1"/>
      <dgm:spPr/>
      <dgm:t>
        <a:bodyPr/>
        <a:lstStyle/>
        <a:p>
          <a:endParaRPr lang="en-IN"/>
        </a:p>
      </dgm:t>
    </dgm:pt>
    <dgm:pt modelId="{4B83B837-3B79-4020-BF09-F40D65E7E451}">
      <dgm:prSet/>
      <dgm:spPr/>
      <dgm:t>
        <a:bodyPr/>
        <a:lstStyle/>
        <a:p>
          <a:pPr algn="ctr"/>
          <a:r>
            <a:rPr lang="en-US" b="1" i="0" baseline="0" dirty="0">
              <a:latin typeface="Arial Narrow" panose="020B0606020202030204" pitchFamily="34" charset="0"/>
            </a:rPr>
            <a:t>ESB</a:t>
          </a:r>
          <a:endParaRPr lang="en-IN" b="1" dirty="0">
            <a:latin typeface="Arial Narrow" panose="020B0606020202030204" pitchFamily="34" charset="0"/>
          </a:endParaRPr>
        </a:p>
      </dgm:t>
    </dgm:pt>
    <dgm:pt modelId="{8BE62CFA-BA28-42F0-9F5E-A804B87836A3}" type="parTrans" cxnId="{91692F93-A334-4C17-9B0A-5457441357AB}">
      <dgm:prSet/>
      <dgm:spPr/>
      <dgm:t>
        <a:bodyPr/>
        <a:lstStyle/>
        <a:p>
          <a:endParaRPr lang="en-IN"/>
        </a:p>
      </dgm:t>
    </dgm:pt>
    <dgm:pt modelId="{86D317F2-9CD1-4F15-AEFA-733311DDD635}" type="sibTrans" cxnId="{91692F93-A334-4C17-9B0A-5457441357AB}">
      <dgm:prSet/>
      <dgm:spPr/>
      <dgm:t>
        <a:bodyPr/>
        <a:lstStyle/>
        <a:p>
          <a:endParaRPr lang="en-IN"/>
        </a:p>
      </dgm:t>
    </dgm:pt>
    <dgm:pt modelId="{20F4B9CA-DF71-44AA-9CAC-3EEB701959AF}">
      <dgm:prSet/>
      <dgm:spPr/>
      <dgm:t>
        <a:bodyPr/>
        <a:lstStyle/>
        <a:p>
          <a:pPr algn="ctr"/>
          <a:r>
            <a:rPr lang="en-US" b="1" i="0" baseline="0" dirty="0">
              <a:latin typeface="Arial Narrow" panose="020B0606020202030204" pitchFamily="34" charset="0"/>
            </a:rPr>
            <a:t>Recent Decisions</a:t>
          </a:r>
          <a:endParaRPr lang="en-IN" b="1" dirty="0">
            <a:latin typeface="Arial Narrow" panose="020B0606020202030204" pitchFamily="34" charset="0"/>
          </a:endParaRPr>
        </a:p>
      </dgm:t>
    </dgm:pt>
    <dgm:pt modelId="{AEF08AF7-8884-4A34-9B9A-3D19A36A937D}" type="parTrans" cxnId="{7975161E-AE83-428F-B34D-C47A5B975BD3}">
      <dgm:prSet/>
      <dgm:spPr/>
      <dgm:t>
        <a:bodyPr/>
        <a:lstStyle/>
        <a:p>
          <a:endParaRPr lang="en-IN"/>
        </a:p>
      </dgm:t>
    </dgm:pt>
    <dgm:pt modelId="{51AC087E-DC34-4318-AD7A-DDCC7DAE5B3E}" type="sibTrans" cxnId="{7975161E-AE83-428F-B34D-C47A5B975BD3}">
      <dgm:prSet/>
      <dgm:spPr/>
      <dgm:t>
        <a:bodyPr/>
        <a:lstStyle/>
        <a:p>
          <a:endParaRPr lang="en-IN"/>
        </a:p>
      </dgm:t>
    </dgm:pt>
    <dgm:pt modelId="{314778E4-FC58-4E31-9992-23FAEB5039D1}" type="pres">
      <dgm:prSet presAssocID="{FD728B9E-6DFB-4ACF-A593-CA5887CE015E}" presName="Name0" presStyleCnt="0">
        <dgm:presLayoutVars>
          <dgm:chMax/>
          <dgm:chPref val="3"/>
          <dgm:dir/>
          <dgm:animOne val="branch"/>
          <dgm:animLvl val="lvl"/>
        </dgm:presLayoutVars>
      </dgm:prSet>
      <dgm:spPr/>
    </dgm:pt>
    <dgm:pt modelId="{620F5E51-EB9D-4B65-A7D3-BCF1244169D6}" type="pres">
      <dgm:prSet presAssocID="{4B83B837-3B79-4020-BF09-F40D65E7E451}" presName="composite" presStyleCnt="0"/>
      <dgm:spPr/>
    </dgm:pt>
    <dgm:pt modelId="{C318EFEC-2CD6-4CAF-A14C-49DEF1BD2EC0}" type="pres">
      <dgm:prSet presAssocID="{4B83B837-3B79-4020-BF09-F40D65E7E451}" presName="FirstChild" presStyleLbl="revTx" presStyleIdx="0" presStyleCnt="1">
        <dgm:presLayoutVars>
          <dgm:chMax val="0"/>
          <dgm:chPref val="0"/>
          <dgm:bulletEnabled val="1"/>
        </dgm:presLayoutVars>
      </dgm:prSet>
      <dgm:spPr/>
    </dgm:pt>
    <dgm:pt modelId="{7B48D1B9-C202-466E-95FC-D387C991F39A}" type="pres">
      <dgm:prSet presAssocID="{4B83B837-3B79-4020-BF09-F40D65E7E451}" presName="Parent" presStyleLbl="alignNode1" presStyleIdx="0" presStyleCnt="1">
        <dgm:presLayoutVars>
          <dgm:chMax val="3"/>
          <dgm:chPref val="3"/>
          <dgm:bulletEnabled val="1"/>
        </dgm:presLayoutVars>
      </dgm:prSet>
      <dgm:spPr/>
    </dgm:pt>
    <dgm:pt modelId="{FF5F8C71-3B99-4D07-B19E-D927B151FAE4}" type="pres">
      <dgm:prSet presAssocID="{4B83B837-3B79-4020-BF09-F40D65E7E451}" presName="Accent" presStyleLbl="parChTrans1D1" presStyleIdx="0" presStyleCnt="1"/>
      <dgm:spPr/>
    </dgm:pt>
  </dgm:ptLst>
  <dgm:cxnLst>
    <dgm:cxn modelId="{7975161E-AE83-428F-B34D-C47A5B975BD3}" srcId="{4B83B837-3B79-4020-BF09-F40D65E7E451}" destId="{20F4B9CA-DF71-44AA-9CAC-3EEB701959AF}" srcOrd="0" destOrd="0" parTransId="{AEF08AF7-8884-4A34-9B9A-3D19A36A937D}" sibTransId="{51AC087E-DC34-4318-AD7A-DDCC7DAE5B3E}"/>
    <dgm:cxn modelId="{84A1A128-4564-474D-ACEA-0A213697028D}" type="presOf" srcId="{20F4B9CA-DF71-44AA-9CAC-3EEB701959AF}" destId="{C318EFEC-2CD6-4CAF-A14C-49DEF1BD2EC0}" srcOrd="0" destOrd="0" presId="urn:microsoft.com/office/officeart/2011/layout/TabList"/>
    <dgm:cxn modelId="{E7E9CC5C-B3D4-432F-BA6F-61678757E248}" type="presOf" srcId="{FD728B9E-6DFB-4ACF-A593-CA5887CE015E}" destId="{314778E4-FC58-4E31-9992-23FAEB5039D1}" srcOrd="0" destOrd="0" presId="urn:microsoft.com/office/officeart/2011/layout/TabList"/>
    <dgm:cxn modelId="{91692F93-A334-4C17-9B0A-5457441357AB}" srcId="{FD728B9E-6DFB-4ACF-A593-CA5887CE015E}" destId="{4B83B837-3B79-4020-BF09-F40D65E7E451}" srcOrd="0" destOrd="0" parTransId="{8BE62CFA-BA28-42F0-9F5E-A804B87836A3}" sibTransId="{86D317F2-9CD1-4F15-AEFA-733311DDD635}"/>
    <dgm:cxn modelId="{CFC9F3A7-C2E5-466D-AB67-F2715A113FB0}" type="presOf" srcId="{4B83B837-3B79-4020-BF09-F40D65E7E451}" destId="{7B48D1B9-C202-466E-95FC-D387C991F39A}" srcOrd="0" destOrd="0" presId="urn:microsoft.com/office/officeart/2011/layout/TabList"/>
    <dgm:cxn modelId="{042AA920-44F7-426B-8BAE-9E8571D55F67}" type="presParOf" srcId="{314778E4-FC58-4E31-9992-23FAEB5039D1}" destId="{620F5E51-EB9D-4B65-A7D3-BCF1244169D6}" srcOrd="0" destOrd="0" presId="urn:microsoft.com/office/officeart/2011/layout/TabList"/>
    <dgm:cxn modelId="{71117CBE-78E4-4AE9-8CD1-9D296C0DB96F}" type="presParOf" srcId="{620F5E51-EB9D-4B65-A7D3-BCF1244169D6}" destId="{C318EFEC-2CD6-4CAF-A14C-49DEF1BD2EC0}" srcOrd="0" destOrd="0" presId="urn:microsoft.com/office/officeart/2011/layout/TabList"/>
    <dgm:cxn modelId="{FE1649F9-D56B-485A-9AAF-9E30A8DA9BAA}" type="presParOf" srcId="{620F5E51-EB9D-4B65-A7D3-BCF1244169D6}" destId="{7B48D1B9-C202-466E-95FC-D387C991F39A}" srcOrd="1" destOrd="0" presId="urn:microsoft.com/office/officeart/2011/layout/TabList"/>
    <dgm:cxn modelId="{49C1735D-48A1-4472-805E-7D8F2E5059D9}" type="presParOf" srcId="{620F5E51-EB9D-4B65-A7D3-BCF1244169D6}" destId="{FF5F8C71-3B99-4D07-B19E-D927B151FAE4}"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F48C84-6336-49F3-9560-E5FEE7ACDB6E}" type="doc">
      <dgm:prSet loTypeId="urn:microsoft.com/office/officeart/2005/8/layout/venn1" loCatId="relationship" qsTypeId="urn:microsoft.com/office/officeart/2005/8/quickstyle/simple2" qsCatId="simple" csTypeId="urn:microsoft.com/office/officeart/2005/8/colors/accent2_1" csCatId="accent2" phldr="1"/>
      <dgm:spPr/>
      <dgm:t>
        <a:bodyPr/>
        <a:lstStyle/>
        <a:p>
          <a:endParaRPr lang="en-IN"/>
        </a:p>
      </dgm:t>
    </dgm:pt>
    <dgm:pt modelId="{D198582D-11A0-466F-9E5B-06210BF5458E}">
      <dgm:prSet/>
      <dgm:spPr/>
      <dgm:t>
        <a:bodyPr/>
        <a:lstStyle/>
        <a:p>
          <a:r>
            <a:rPr lang="en-US" b="1" i="0" baseline="0" dirty="0"/>
            <a:t>Independence For Audit And Review </a:t>
          </a:r>
          <a:r>
            <a:rPr lang="en-IN" b="1" i="0" baseline="0" dirty="0"/>
            <a:t>Engagements</a:t>
          </a:r>
          <a:endParaRPr lang="en-IN" dirty="0"/>
        </a:p>
      </dgm:t>
    </dgm:pt>
    <dgm:pt modelId="{77AE987C-8307-4B78-9C70-38521A33288F}" type="parTrans" cxnId="{7844F6C2-056F-4207-A0FA-16034ABC8A24}">
      <dgm:prSet/>
      <dgm:spPr/>
      <dgm:t>
        <a:bodyPr/>
        <a:lstStyle/>
        <a:p>
          <a:endParaRPr lang="en-IN"/>
        </a:p>
      </dgm:t>
    </dgm:pt>
    <dgm:pt modelId="{B82D3DFA-4B7F-4439-97DC-531611B16A46}" type="sibTrans" cxnId="{7844F6C2-056F-4207-A0FA-16034ABC8A24}">
      <dgm:prSet/>
      <dgm:spPr/>
      <dgm:t>
        <a:bodyPr/>
        <a:lstStyle/>
        <a:p>
          <a:endParaRPr lang="en-IN"/>
        </a:p>
      </dgm:t>
    </dgm:pt>
    <dgm:pt modelId="{977E5235-F49A-425C-91F5-729E0649A8CC}" type="pres">
      <dgm:prSet presAssocID="{48F48C84-6336-49F3-9560-E5FEE7ACDB6E}" presName="compositeShape" presStyleCnt="0">
        <dgm:presLayoutVars>
          <dgm:chMax val="7"/>
          <dgm:dir/>
          <dgm:resizeHandles val="exact"/>
        </dgm:presLayoutVars>
      </dgm:prSet>
      <dgm:spPr/>
    </dgm:pt>
    <dgm:pt modelId="{E43E046B-2D29-423B-A3E6-E269CBC4A90D}" type="pres">
      <dgm:prSet presAssocID="{D198582D-11A0-466F-9E5B-06210BF5458E}" presName="circ1TxSh" presStyleLbl="vennNode1" presStyleIdx="0" presStyleCnt="1"/>
      <dgm:spPr/>
    </dgm:pt>
  </dgm:ptLst>
  <dgm:cxnLst>
    <dgm:cxn modelId="{F32AB906-60BD-4174-B81F-A4EAF6CC9A04}" type="presOf" srcId="{D198582D-11A0-466F-9E5B-06210BF5458E}" destId="{E43E046B-2D29-423B-A3E6-E269CBC4A90D}" srcOrd="0" destOrd="0" presId="urn:microsoft.com/office/officeart/2005/8/layout/venn1"/>
    <dgm:cxn modelId="{81CE3936-F3D0-40DA-AA20-DA88738DD147}" type="presOf" srcId="{48F48C84-6336-49F3-9560-E5FEE7ACDB6E}" destId="{977E5235-F49A-425C-91F5-729E0649A8CC}" srcOrd="0" destOrd="0" presId="urn:microsoft.com/office/officeart/2005/8/layout/venn1"/>
    <dgm:cxn modelId="{7844F6C2-056F-4207-A0FA-16034ABC8A24}" srcId="{48F48C84-6336-49F3-9560-E5FEE7ACDB6E}" destId="{D198582D-11A0-466F-9E5B-06210BF5458E}" srcOrd="0" destOrd="0" parTransId="{77AE987C-8307-4B78-9C70-38521A33288F}" sibTransId="{B82D3DFA-4B7F-4439-97DC-531611B16A46}"/>
    <dgm:cxn modelId="{1799FEE9-D0E0-408D-870F-D24498CD91B4}" type="presParOf" srcId="{977E5235-F49A-425C-91F5-729E0649A8CC}" destId="{E43E046B-2D29-423B-A3E6-E269CBC4A90D}"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728B9E-6DFB-4ACF-A593-CA5887CE015E}" type="doc">
      <dgm:prSet loTypeId="urn:microsoft.com/office/officeart/2011/layout/TabList" loCatId="list" qsTypeId="urn:microsoft.com/office/officeart/2005/8/quickstyle/simple3" qsCatId="simple" csTypeId="urn:microsoft.com/office/officeart/2005/8/colors/accent2_2" csCatId="accent2" phldr="1"/>
      <dgm:spPr/>
      <dgm:t>
        <a:bodyPr/>
        <a:lstStyle/>
        <a:p>
          <a:endParaRPr lang="en-IN"/>
        </a:p>
      </dgm:t>
    </dgm:pt>
    <dgm:pt modelId="{4B83B837-3B79-4020-BF09-F40D65E7E451}">
      <dgm:prSet/>
      <dgm:spPr/>
      <dgm:t>
        <a:bodyPr/>
        <a:lstStyle/>
        <a:p>
          <a:pPr algn="ctr"/>
          <a:r>
            <a:rPr lang="en-US" b="1" i="0" baseline="0" dirty="0">
              <a:latin typeface="Arial Narrow" panose="020B0606020202030204" pitchFamily="34" charset="0"/>
            </a:rPr>
            <a:t>Section 400</a:t>
          </a:r>
          <a:endParaRPr lang="en-IN" b="1" dirty="0">
            <a:latin typeface="Arial Narrow" panose="020B0606020202030204" pitchFamily="34" charset="0"/>
          </a:endParaRPr>
        </a:p>
      </dgm:t>
    </dgm:pt>
    <dgm:pt modelId="{8BE62CFA-BA28-42F0-9F5E-A804B87836A3}" type="parTrans" cxnId="{91692F93-A334-4C17-9B0A-5457441357AB}">
      <dgm:prSet/>
      <dgm:spPr/>
      <dgm:t>
        <a:bodyPr/>
        <a:lstStyle/>
        <a:p>
          <a:endParaRPr lang="en-IN"/>
        </a:p>
      </dgm:t>
    </dgm:pt>
    <dgm:pt modelId="{86D317F2-9CD1-4F15-AEFA-733311DDD635}" type="sibTrans" cxnId="{91692F93-A334-4C17-9B0A-5457441357AB}">
      <dgm:prSet/>
      <dgm:spPr/>
      <dgm:t>
        <a:bodyPr/>
        <a:lstStyle/>
        <a:p>
          <a:endParaRPr lang="en-IN"/>
        </a:p>
      </dgm:t>
    </dgm:pt>
    <dgm:pt modelId="{20F4B9CA-DF71-44AA-9CAC-3EEB701959AF}">
      <dgm:prSet/>
      <dgm:spPr/>
      <dgm:t>
        <a:bodyPr/>
        <a:lstStyle/>
        <a:p>
          <a:pPr algn="ctr"/>
          <a:r>
            <a:rPr lang="en-US" b="1" i="0" baseline="0" dirty="0">
              <a:latin typeface="Arial Narrow" panose="020B0606020202030204" pitchFamily="34" charset="0"/>
            </a:rPr>
            <a:t>Applying The Conceptual Framework To Independence For Audit And Review Engagements</a:t>
          </a:r>
          <a:endParaRPr lang="en-IN" b="1" dirty="0">
            <a:latin typeface="Arial Narrow" panose="020B0606020202030204" pitchFamily="34" charset="0"/>
          </a:endParaRPr>
        </a:p>
      </dgm:t>
    </dgm:pt>
    <dgm:pt modelId="{AEF08AF7-8884-4A34-9B9A-3D19A36A937D}" type="parTrans" cxnId="{7975161E-AE83-428F-B34D-C47A5B975BD3}">
      <dgm:prSet/>
      <dgm:spPr/>
      <dgm:t>
        <a:bodyPr/>
        <a:lstStyle/>
        <a:p>
          <a:endParaRPr lang="en-IN"/>
        </a:p>
      </dgm:t>
    </dgm:pt>
    <dgm:pt modelId="{51AC087E-DC34-4318-AD7A-DDCC7DAE5B3E}" type="sibTrans" cxnId="{7975161E-AE83-428F-B34D-C47A5B975BD3}">
      <dgm:prSet/>
      <dgm:spPr/>
      <dgm:t>
        <a:bodyPr/>
        <a:lstStyle/>
        <a:p>
          <a:endParaRPr lang="en-IN"/>
        </a:p>
      </dgm:t>
    </dgm:pt>
    <dgm:pt modelId="{314778E4-FC58-4E31-9992-23FAEB5039D1}" type="pres">
      <dgm:prSet presAssocID="{FD728B9E-6DFB-4ACF-A593-CA5887CE015E}" presName="Name0" presStyleCnt="0">
        <dgm:presLayoutVars>
          <dgm:chMax/>
          <dgm:chPref val="3"/>
          <dgm:dir/>
          <dgm:animOne val="branch"/>
          <dgm:animLvl val="lvl"/>
        </dgm:presLayoutVars>
      </dgm:prSet>
      <dgm:spPr/>
    </dgm:pt>
    <dgm:pt modelId="{620F5E51-EB9D-4B65-A7D3-BCF1244169D6}" type="pres">
      <dgm:prSet presAssocID="{4B83B837-3B79-4020-BF09-F40D65E7E451}" presName="composite" presStyleCnt="0"/>
      <dgm:spPr/>
    </dgm:pt>
    <dgm:pt modelId="{C318EFEC-2CD6-4CAF-A14C-49DEF1BD2EC0}" type="pres">
      <dgm:prSet presAssocID="{4B83B837-3B79-4020-BF09-F40D65E7E451}" presName="FirstChild" presStyleLbl="revTx" presStyleIdx="0" presStyleCnt="1">
        <dgm:presLayoutVars>
          <dgm:chMax val="0"/>
          <dgm:chPref val="0"/>
          <dgm:bulletEnabled val="1"/>
        </dgm:presLayoutVars>
      </dgm:prSet>
      <dgm:spPr/>
    </dgm:pt>
    <dgm:pt modelId="{7B48D1B9-C202-466E-95FC-D387C991F39A}" type="pres">
      <dgm:prSet presAssocID="{4B83B837-3B79-4020-BF09-F40D65E7E451}" presName="Parent" presStyleLbl="alignNode1" presStyleIdx="0" presStyleCnt="1">
        <dgm:presLayoutVars>
          <dgm:chMax val="3"/>
          <dgm:chPref val="3"/>
          <dgm:bulletEnabled val="1"/>
        </dgm:presLayoutVars>
      </dgm:prSet>
      <dgm:spPr/>
    </dgm:pt>
    <dgm:pt modelId="{FF5F8C71-3B99-4D07-B19E-D927B151FAE4}" type="pres">
      <dgm:prSet presAssocID="{4B83B837-3B79-4020-BF09-F40D65E7E451}" presName="Accent" presStyleLbl="parChTrans1D1" presStyleIdx="0" presStyleCnt="1"/>
      <dgm:spPr/>
    </dgm:pt>
  </dgm:ptLst>
  <dgm:cxnLst>
    <dgm:cxn modelId="{7975161E-AE83-428F-B34D-C47A5B975BD3}" srcId="{4B83B837-3B79-4020-BF09-F40D65E7E451}" destId="{20F4B9CA-DF71-44AA-9CAC-3EEB701959AF}" srcOrd="0" destOrd="0" parTransId="{AEF08AF7-8884-4A34-9B9A-3D19A36A937D}" sibTransId="{51AC087E-DC34-4318-AD7A-DDCC7DAE5B3E}"/>
    <dgm:cxn modelId="{84A1A128-4564-474D-ACEA-0A213697028D}" type="presOf" srcId="{20F4B9CA-DF71-44AA-9CAC-3EEB701959AF}" destId="{C318EFEC-2CD6-4CAF-A14C-49DEF1BD2EC0}" srcOrd="0" destOrd="0" presId="urn:microsoft.com/office/officeart/2011/layout/TabList"/>
    <dgm:cxn modelId="{E7E9CC5C-B3D4-432F-BA6F-61678757E248}" type="presOf" srcId="{FD728B9E-6DFB-4ACF-A593-CA5887CE015E}" destId="{314778E4-FC58-4E31-9992-23FAEB5039D1}" srcOrd="0" destOrd="0" presId="urn:microsoft.com/office/officeart/2011/layout/TabList"/>
    <dgm:cxn modelId="{91692F93-A334-4C17-9B0A-5457441357AB}" srcId="{FD728B9E-6DFB-4ACF-A593-CA5887CE015E}" destId="{4B83B837-3B79-4020-BF09-F40D65E7E451}" srcOrd="0" destOrd="0" parTransId="{8BE62CFA-BA28-42F0-9F5E-A804B87836A3}" sibTransId="{86D317F2-9CD1-4F15-AEFA-733311DDD635}"/>
    <dgm:cxn modelId="{CFC9F3A7-C2E5-466D-AB67-F2715A113FB0}" type="presOf" srcId="{4B83B837-3B79-4020-BF09-F40D65E7E451}" destId="{7B48D1B9-C202-466E-95FC-D387C991F39A}" srcOrd="0" destOrd="0" presId="urn:microsoft.com/office/officeart/2011/layout/TabList"/>
    <dgm:cxn modelId="{042AA920-44F7-426B-8BAE-9E8571D55F67}" type="presParOf" srcId="{314778E4-FC58-4E31-9992-23FAEB5039D1}" destId="{620F5E51-EB9D-4B65-A7D3-BCF1244169D6}" srcOrd="0" destOrd="0" presId="urn:microsoft.com/office/officeart/2011/layout/TabList"/>
    <dgm:cxn modelId="{71117CBE-78E4-4AE9-8CD1-9D296C0DB96F}" type="presParOf" srcId="{620F5E51-EB9D-4B65-A7D3-BCF1244169D6}" destId="{C318EFEC-2CD6-4CAF-A14C-49DEF1BD2EC0}" srcOrd="0" destOrd="0" presId="urn:microsoft.com/office/officeart/2011/layout/TabList"/>
    <dgm:cxn modelId="{FE1649F9-D56B-485A-9AAF-9E30A8DA9BAA}" type="presParOf" srcId="{620F5E51-EB9D-4B65-A7D3-BCF1244169D6}" destId="{7B48D1B9-C202-466E-95FC-D387C991F39A}" srcOrd="1" destOrd="0" presId="urn:microsoft.com/office/officeart/2011/layout/TabList"/>
    <dgm:cxn modelId="{49C1735D-48A1-4472-805E-7D8F2E5059D9}" type="presParOf" srcId="{620F5E51-EB9D-4B65-A7D3-BCF1244169D6}" destId="{FF5F8C71-3B99-4D07-B19E-D927B151FAE4}"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728B9E-6DFB-4ACF-A593-CA5887CE015E}" type="doc">
      <dgm:prSet loTypeId="urn:microsoft.com/office/officeart/2011/layout/TabList" loCatId="list" qsTypeId="urn:microsoft.com/office/officeart/2005/8/quickstyle/simple3" qsCatId="simple" csTypeId="urn:microsoft.com/office/officeart/2005/8/colors/accent2_2" csCatId="accent2" phldr="1"/>
      <dgm:spPr/>
      <dgm:t>
        <a:bodyPr/>
        <a:lstStyle/>
        <a:p>
          <a:endParaRPr lang="en-IN"/>
        </a:p>
      </dgm:t>
    </dgm:pt>
    <dgm:pt modelId="{4B83B837-3B79-4020-BF09-F40D65E7E451}">
      <dgm:prSet/>
      <dgm:spPr/>
      <dgm:t>
        <a:bodyPr/>
        <a:lstStyle/>
        <a:p>
          <a:pPr algn="ctr"/>
          <a:r>
            <a:rPr lang="en-US" b="1" i="0" baseline="0" dirty="0">
              <a:latin typeface="Arial Narrow" panose="020B0606020202030204" pitchFamily="34" charset="0"/>
            </a:rPr>
            <a:t>Section 410</a:t>
          </a:r>
          <a:endParaRPr lang="en-IN" b="1" dirty="0">
            <a:latin typeface="Arial Narrow" panose="020B0606020202030204" pitchFamily="34" charset="0"/>
          </a:endParaRPr>
        </a:p>
      </dgm:t>
    </dgm:pt>
    <dgm:pt modelId="{8BE62CFA-BA28-42F0-9F5E-A804B87836A3}" type="parTrans" cxnId="{91692F93-A334-4C17-9B0A-5457441357AB}">
      <dgm:prSet/>
      <dgm:spPr/>
      <dgm:t>
        <a:bodyPr/>
        <a:lstStyle/>
        <a:p>
          <a:endParaRPr lang="en-IN"/>
        </a:p>
      </dgm:t>
    </dgm:pt>
    <dgm:pt modelId="{86D317F2-9CD1-4F15-AEFA-733311DDD635}" type="sibTrans" cxnId="{91692F93-A334-4C17-9B0A-5457441357AB}">
      <dgm:prSet/>
      <dgm:spPr/>
      <dgm:t>
        <a:bodyPr/>
        <a:lstStyle/>
        <a:p>
          <a:endParaRPr lang="en-IN"/>
        </a:p>
      </dgm:t>
    </dgm:pt>
    <dgm:pt modelId="{20F4B9CA-DF71-44AA-9CAC-3EEB701959AF}">
      <dgm:prSet/>
      <dgm:spPr/>
      <dgm:t>
        <a:bodyPr/>
        <a:lstStyle/>
        <a:p>
          <a:pPr algn="ctr"/>
          <a:r>
            <a:rPr lang="en-US" b="1" i="0" baseline="0" dirty="0">
              <a:latin typeface="Arial Narrow" panose="020B0606020202030204" pitchFamily="34" charset="0"/>
            </a:rPr>
            <a:t>Fees</a:t>
          </a:r>
          <a:endParaRPr lang="en-IN" b="1" dirty="0">
            <a:latin typeface="Arial Narrow" panose="020B0606020202030204" pitchFamily="34" charset="0"/>
          </a:endParaRPr>
        </a:p>
      </dgm:t>
    </dgm:pt>
    <dgm:pt modelId="{AEF08AF7-8884-4A34-9B9A-3D19A36A937D}" type="parTrans" cxnId="{7975161E-AE83-428F-B34D-C47A5B975BD3}">
      <dgm:prSet/>
      <dgm:spPr/>
      <dgm:t>
        <a:bodyPr/>
        <a:lstStyle/>
        <a:p>
          <a:endParaRPr lang="en-IN"/>
        </a:p>
      </dgm:t>
    </dgm:pt>
    <dgm:pt modelId="{51AC087E-DC34-4318-AD7A-DDCC7DAE5B3E}" type="sibTrans" cxnId="{7975161E-AE83-428F-B34D-C47A5B975BD3}">
      <dgm:prSet/>
      <dgm:spPr/>
      <dgm:t>
        <a:bodyPr/>
        <a:lstStyle/>
        <a:p>
          <a:endParaRPr lang="en-IN"/>
        </a:p>
      </dgm:t>
    </dgm:pt>
    <dgm:pt modelId="{314778E4-FC58-4E31-9992-23FAEB5039D1}" type="pres">
      <dgm:prSet presAssocID="{FD728B9E-6DFB-4ACF-A593-CA5887CE015E}" presName="Name0" presStyleCnt="0">
        <dgm:presLayoutVars>
          <dgm:chMax/>
          <dgm:chPref val="3"/>
          <dgm:dir/>
          <dgm:animOne val="branch"/>
          <dgm:animLvl val="lvl"/>
        </dgm:presLayoutVars>
      </dgm:prSet>
      <dgm:spPr/>
    </dgm:pt>
    <dgm:pt modelId="{620F5E51-EB9D-4B65-A7D3-BCF1244169D6}" type="pres">
      <dgm:prSet presAssocID="{4B83B837-3B79-4020-BF09-F40D65E7E451}" presName="composite" presStyleCnt="0"/>
      <dgm:spPr/>
    </dgm:pt>
    <dgm:pt modelId="{C318EFEC-2CD6-4CAF-A14C-49DEF1BD2EC0}" type="pres">
      <dgm:prSet presAssocID="{4B83B837-3B79-4020-BF09-F40D65E7E451}" presName="FirstChild" presStyleLbl="revTx" presStyleIdx="0" presStyleCnt="1">
        <dgm:presLayoutVars>
          <dgm:chMax val="0"/>
          <dgm:chPref val="0"/>
          <dgm:bulletEnabled val="1"/>
        </dgm:presLayoutVars>
      </dgm:prSet>
      <dgm:spPr/>
    </dgm:pt>
    <dgm:pt modelId="{7B48D1B9-C202-466E-95FC-D387C991F39A}" type="pres">
      <dgm:prSet presAssocID="{4B83B837-3B79-4020-BF09-F40D65E7E451}" presName="Parent" presStyleLbl="alignNode1" presStyleIdx="0" presStyleCnt="1">
        <dgm:presLayoutVars>
          <dgm:chMax val="3"/>
          <dgm:chPref val="3"/>
          <dgm:bulletEnabled val="1"/>
        </dgm:presLayoutVars>
      </dgm:prSet>
      <dgm:spPr/>
    </dgm:pt>
    <dgm:pt modelId="{FF5F8C71-3B99-4D07-B19E-D927B151FAE4}" type="pres">
      <dgm:prSet presAssocID="{4B83B837-3B79-4020-BF09-F40D65E7E451}" presName="Accent" presStyleLbl="parChTrans1D1" presStyleIdx="0" presStyleCnt="1"/>
      <dgm:spPr/>
    </dgm:pt>
  </dgm:ptLst>
  <dgm:cxnLst>
    <dgm:cxn modelId="{7975161E-AE83-428F-B34D-C47A5B975BD3}" srcId="{4B83B837-3B79-4020-BF09-F40D65E7E451}" destId="{20F4B9CA-DF71-44AA-9CAC-3EEB701959AF}" srcOrd="0" destOrd="0" parTransId="{AEF08AF7-8884-4A34-9B9A-3D19A36A937D}" sibTransId="{51AC087E-DC34-4318-AD7A-DDCC7DAE5B3E}"/>
    <dgm:cxn modelId="{84A1A128-4564-474D-ACEA-0A213697028D}" type="presOf" srcId="{20F4B9CA-DF71-44AA-9CAC-3EEB701959AF}" destId="{C318EFEC-2CD6-4CAF-A14C-49DEF1BD2EC0}" srcOrd="0" destOrd="0" presId="urn:microsoft.com/office/officeart/2011/layout/TabList"/>
    <dgm:cxn modelId="{E7E9CC5C-B3D4-432F-BA6F-61678757E248}" type="presOf" srcId="{FD728B9E-6DFB-4ACF-A593-CA5887CE015E}" destId="{314778E4-FC58-4E31-9992-23FAEB5039D1}" srcOrd="0" destOrd="0" presId="urn:microsoft.com/office/officeart/2011/layout/TabList"/>
    <dgm:cxn modelId="{91692F93-A334-4C17-9B0A-5457441357AB}" srcId="{FD728B9E-6DFB-4ACF-A593-CA5887CE015E}" destId="{4B83B837-3B79-4020-BF09-F40D65E7E451}" srcOrd="0" destOrd="0" parTransId="{8BE62CFA-BA28-42F0-9F5E-A804B87836A3}" sibTransId="{86D317F2-9CD1-4F15-AEFA-733311DDD635}"/>
    <dgm:cxn modelId="{CFC9F3A7-C2E5-466D-AB67-F2715A113FB0}" type="presOf" srcId="{4B83B837-3B79-4020-BF09-F40D65E7E451}" destId="{7B48D1B9-C202-466E-95FC-D387C991F39A}" srcOrd="0" destOrd="0" presId="urn:microsoft.com/office/officeart/2011/layout/TabList"/>
    <dgm:cxn modelId="{042AA920-44F7-426B-8BAE-9E8571D55F67}" type="presParOf" srcId="{314778E4-FC58-4E31-9992-23FAEB5039D1}" destId="{620F5E51-EB9D-4B65-A7D3-BCF1244169D6}" srcOrd="0" destOrd="0" presId="urn:microsoft.com/office/officeart/2011/layout/TabList"/>
    <dgm:cxn modelId="{71117CBE-78E4-4AE9-8CD1-9D296C0DB96F}" type="presParOf" srcId="{620F5E51-EB9D-4B65-A7D3-BCF1244169D6}" destId="{C318EFEC-2CD6-4CAF-A14C-49DEF1BD2EC0}" srcOrd="0" destOrd="0" presId="urn:microsoft.com/office/officeart/2011/layout/TabList"/>
    <dgm:cxn modelId="{FE1649F9-D56B-485A-9AAF-9E30A8DA9BAA}" type="presParOf" srcId="{620F5E51-EB9D-4B65-A7D3-BCF1244169D6}" destId="{7B48D1B9-C202-466E-95FC-D387C991F39A}" srcOrd="1" destOrd="0" presId="urn:microsoft.com/office/officeart/2011/layout/TabList"/>
    <dgm:cxn modelId="{49C1735D-48A1-4472-805E-7D8F2E5059D9}" type="presParOf" srcId="{620F5E51-EB9D-4B65-A7D3-BCF1244169D6}" destId="{FF5F8C71-3B99-4D07-B19E-D927B151FAE4}" srcOrd="2"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6334A3-C75B-48DE-B170-41CE52189927}" type="doc">
      <dgm:prSet loTypeId="urn:microsoft.com/office/officeart/2005/8/layout/venn1" loCatId="relationship" qsTypeId="urn:microsoft.com/office/officeart/2005/8/quickstyle/simple2" qsCatId="simple" csTypeId="urn:microsoft.com/office/officeart/2005/8/colors/accent2_1" csCatId="accent2" phldr="1"/>
      <dgm:spPr/>
      <dgm:t>
        <a:bodyPr/>
        <a:lstStyle/>
        <a:p>
          <a:endParaRPr lang="en-US"/>
        </a:p>
      </dgm:t>
    </dgm:pt>
    <dgm:pt modelId="{C130C8F4-BCF9-4980-877B-620DDCB06C0E}">
      <dgm:prSet/>
      <dgm:spPr/>
      <dgm:t>
        <a:bodyPr/>
        <a:lstStyle/>
        <a:p>
          <a:pPr rtl="0"/>
          <a:r>
            <a:rPr lang="en-IN" b="1" dirty="0"/>
            <a:t>Fees – Relative Size [Section 410]</a:t>
          </a:r>
          <a:endParaRPr lang="en-US" b="1" dirty="0"/>
        </a:p>
      </dgm:t>
    </dgm:pt>
    <dgm:pt modelId="{9B944F6F-F70D-4176-BA91-0ABDE3911A1B}" type="parTrans" cxnId="{DCA883F0-149C-460B-AB3E-B15A5B278C5C}">
      <dgm:prSet/>
      <dgm:spPr/>
      <dgm:t>
        <a:bodyPr/>
        <a:lstStyle/>
        <a:p>
          <a:endParaRPr lang="en-US"/>
        </a:p>
      </dgm:t>
    </dgm:pt>
    <dgm:pt modelId="{0D4CFC95-D7B3-4D8F-8BD8-8969D4C9772D}" type="sibTrans" cxnId="{DCA883F0-149C-460B-AB3E-B15A5B278C5C}">
      <dgm:prSet/>
      <dgm:spPr/>
      <dgm:t>
        <a:bodyPr/>
        <a:lstStyle/>
        <a:p>
          <a:endParaRPr lang="en-US"/>
        </a:p>
      </dgm:t>
    </dgm:pt>
    <dgm:pt modelId="{D269A7B4-707C-463D-9EEE-8883A23F0C19}" type="pres">
      <dgm:prSet presAssocID="{716334A3-C75B-48DE-B170-41CE52189927}" presName="compositeShape" presStyleCnt="0">
        <dgm:presLayoutVars>
          <dgm:chMax val="7"/>
          <dgm:dir/>
          <dgm:resizeHandles val="exact"/>
        </dgm:presLayoutVars>
      </dgm:prSet>
      <dgm:spPr/>
    </dgm:pt>
    <dgm:pt modelId="{D4DAB7B4-9F0B-414F-AD4E-24FAE309A3A2}" type="pres">
      <dgm:prSet presAssocID="{C130C8F4-BCF9-4980-877B-620DDCB06C0E}" presName="circ1TxSh" presStyleLbl="vennNode1" presStyleIdx="0" presStyleCnt="1" custScaleX="127955"/>
      <dgm:spPr/>
    </dgm:pt>
  </dgm:ptLst>
  <dgm:cxnLst>
    <dgm:cxn modelId="{66F8B769-3978-4D85-845F-88E6E685330D}" type="presOf" srcId="{716334A3-C75B-48DE-B170-41CE52189927}" destId="{D269A7B4-707C-463D-9EEE-8883A23F0C19}" srcOrd="0" destOrd="0" presId="urn:microsoft.com/office/officeart/2005/8/layout/venn1"/>
    <dgm:cxn modelId="{784C84AC-C7C3-4DBD-8C96-096BEAA0E9DC}" type="presOf" srcId="{C130C8F4-BCF9-4980-877B-620DDCB06C0E}" destId="{D4DAB7B4-9F0B-414F-AD4E-24FAE309A3A2}" srcOrd="0" destOrd="0" presId="urn:microsoft.com/office/officeart/2005/8/layout/venn1"/>
    <dgm:cxn modelId="{DCA883F0-149C-460B-AB3E-B15A5B278C5C}" srcId="{716334A3-C75B-48DE-B170-41CE52189927}" destId="{C130C8F4-BCF9-4980-877B-620DDCB06C0E}" srcOrd="0" destOrd="0" parTransId="{9B944F6F-F70D-4176-BA91-0ABDE3911A1B}" sibTransId="{0D4CFC95-D7B3-4D8F-8BD8-8969D4C9772D}"/>
    <dgm:cxn modelId="{F7C5CCDB-1386-4897-9A2E-03C4156AD39A}" type="presParOf" srcId="{D269A7B4-707C-463D-9EEE-8883A23F0C19}" destId="{D4DAB7B4-9F0B-414F-AD4E-24FAE309A3A2}"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16334A3-C75B-48DE-B170-41CE52189927}" type="doc">
      <dgm:prSet loTypeId="urn:microsoft.com/office/officeart/2005/8/layout/venn1" loCatId="relationship" qsTypeId="urn:microsoft.com/office/officeart/2005/8/quickstyle/simple2" qsCatId="simple" csTypeId="urn:microsoft.com/office/officeart/2005/8/colors/accent2_1" csCatId="accent2" phldr="1"/>
      <dgm:spPr/>
      <dgm:t>
        <a:bodyPr/>
        <a:lstStyle/>
        <a:p>
          <a:endParaRPr lang="en-US"/>
        </a:p>
      </dgm:t>
    </dgm:pt>
    <dgm:pt modelId="{C130C8F4-BCF9-4980-877B-620DDCB06C0E}">
      <dgm:prSet/>
      <dgm:spPr/>
      <dgm:t>
        <a:bodyPr/>
        <a:lstStyle/>
        <a:p>
          <a:pPr rtl="0"/>
          <a:r>
            <a:rPr lang="en-US" b="1" dirty="0"/>
            <a:t>Fees – Overdue [Section 410]</a:t>
          </a:r>
        </a:p>
      </dgm:t>
    </dgm:pt>
    <dgm:pt modelId="{9B944F6F-F70D-4176-BA91-0ABDE3911A1B}" type="parTrans" cxnId="{DCA883F0-149C-460B-AB3E-B15A5B278C5C}">
      <dgm:prSet/>
      <dgm:spPr/>
      <dgm:t>
        <a:bodyPr/>
        <a:lstStyle/>
        <a:p>
          <a:endParaRPr lang="en-US"/>
        </a:p>
      </dgm:t>
    </dgm:pt>
    <dgm:pt modelId="{0D4CFC95-D7B3-4D8F-8BD8-8969D4C9772D}" type="sibTrans" cxnId="{DCA883F0-149C-460B-AB3E-B15A5B278C5C}">
      <dgm:prSet/>
      <dgm:spPr/>
      <dgm:t>
        <a:bodyPr/>
        <a:lstStyle/>
        <a:p>
          <a:endParaRPr lang="en-US"/>
        </a:p>
      </dgm:t>
    </dgm:pt>
    <dgm:pt modelId="{D269A7B4-707C-463D-9EEE-8883A23F0C19}" type="pres">
      <dgm:prSet presAssocID="{716334A3-C75B-48DE-B170-41CE52189927}" presName="compositeShape" presStyleCnt="0">
        <dgm:presLayoutVars>
          <dgm:chMax val="7"/>
          <dgm:dir/>
          <dgm:resizeHandles val="exact"/>
        </dgm:presLayoutVars>
      </dgm:prSet>
      <dgm:spPr/>
    </dgm:pt>
    <dgm:pt modelId="{D4DAB7B4-9F0B-414F-AD4E-24FAE309A3A2}" type="pres">
      <dgm:prSet presAssocID="{C130C8F4-BCF9-4980-877B-620DDCB06C0E}" presName="circ1TxSh" presStyleLbl="vennNode1" presStyleIdx="0" presStyleCnt="1" custScaleX="124588"/>
      <dgm:spPr/>
    </dgm:pt>
  </dgm:ptLst>
  <dgm:cxnLst>
    <dgm:cxn modelId="{66F8B769-3978-4D85-845F-88E6E685330D}" type="presOf" srcId="{716334A3-C75B-48DE-B170-41CE52189927}" destId="{D269A7B4-707C-463D-9EEE-8883A23F0C19}" srcOrd="0" destOrd="0" presId="urn:microsoft.com/office/officeart/2005/8/layout/venn1"/>
    <dgm:cxn modelId="{784C84AC-C7C3-4DBD-8C96-096BEAA0E9DC}" type="presOf" srcId="{C130C8F4-BCF9-4980-877B-620DDCB06C0E}" destId="{D4DAB7B4-9F0B-414F-AD4E-24FAE309A3A2}" srcOrd="0" destOrd="0" presId="urn:microsoft.com/office/officeart/2005/8/layout/venn1"/>
    <dgm:cxn modelId="{DCA883F0-149C-460B-AB3E-B15A5B278C5C}" srcId="{716334A3-C75B-48DE-B170-41CE52189927}" destId="{C130C8F4-BCF9-4980-877B-620DDCB06C0E}" srcOrd="0" destOrd="0" parTransId="{9B944F6F-F70D-4176-BA91-0ABDE3911A1B}" sibTransId="{0D4CFC95-D7B3-4D8F-8BD8-8969D4C9772D}"/>
    <dgm:cxn modelId="{F7C5CCDB-1386-4897-9A2E-03C4156AD39A}" type="presParOf" srcId="{D269A7B4-707C-463D-9EEE-8883A23F0C19}" destId="{D4DAB7B4-9F0B-414F-AD4E-24FAE309A3A2}"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16334A3-C75B-48DE-B170-41CE52189927}" type="doc">
      <dgm:prSet loTypeId="urn:microsoft.com/office/officeart/2005/8/layout/venn1" loCatId="relationship" qsTypeId="urn:microsoft.com/office/officeart/2005/8/quickstyle/simple2" qsCatId="simple" csTypeId="urn:microsoft.com/office/officeart/2005/8/colors/accent2_1" csCatId="accent2" phldr="1"/>
      <dgm:spPr/>
      <dgm:t>
        <a:bodyPr/>
        <a:lstStyle/>
        <a:p>
          <a:endParaRPr lang="en-US"/>
        </a:p>
      </dgm:t>
    </dgm:pt>
    <dgm:pt modelId="{C130C8F4-BCF9-4980-877B-620DDCB06C0E}">
      <dgm:prSet/>
      <dgm:spPr/>
      <dgm:t>
        <a:bodyPr/>
        <a:lstStyle/>
        <a:p>
          <a:pPr rtl="0"/>
          <a:r>
            <a:rPr lang="en-US" b="1" dirty="0"/>
            <a:t>Management Services and the Auditors</a:t>
          </a:r>
        </a:p>
      </dgm:t>
    </dgm:pt>
    <dgm:pt modelId="{9B944F6F-F70D-4176-BA91-0ABDE3911A1B}" type="parTrans" cxnId="{DCA883F0-149C-460B-AB3E-B15A5B278C5C}">
      <dgm:prSet/>
      <dgm:spPr/>
      <dgm:t>
        <a:bodyPr/>
        <a:lstStyle/>
        <a:p>
          <a:endParaRPr lang="en-US"/>
        </a:p>
      </dgm:t>
    </dgm:pt>
    <dgm:pt modelId="{0D4CFC95-D7B3-4D8F-8BD8-8969D4C9772D}" type="sibTrans" cxnId="{DCA883F0-149C-460B-AB3E-B15A5B278C5C}">
      <dgm:prSet/>
      <dgm:spPr/>
      <dgm:t>
        <a:bodyPr/>
        <a:lstStyle/>
        <a:p>
          <a:endParaRPr lang="en-US"/>
        </a:p>
      </dgm:t>
    </dgm:pt>
    <dgm:pt modelId="{D269A7B4-707C-463D-9EEE-8883A23F0C19}" type="pres">
      <dgm:prSet presAssocID="{716334A3-C75B-48DE-B170-41CE52189927}" presName="compositeShape" presStyleCnt="0">
        <dgm:presLayoutVars>
          <dgm:chMax val="7"/>
          <dgm:dir/>
          <dgm:resizeHandles val="exact"/>
        </dgm:presLayoutVars>
      </dgm:prSet>
      <dgm:spPr/>
    </dgm:pt>
    <dgm:pt modelId="{D4DAB7B4-9F0B-414F-AD4E-24FAE309A3A2}" type="pres">
      <dgm:prSet presAssocID="{C130C8F4-BCF9-4980-877B-620DDCB06C0E}" presName="circ1TxSh" presStyleLbl="vennNode1" presStyleIdx="0" presStyleCnt="1"/>
      <dgm:spPr/>
    </dgm:pt>
  </dgm:ptLst>
  <dgm:cxnLst>
    <dgm:cxn modelId="{3BB93347-2358-4B47-8881-22C8461EFCE6}" type="presOf" srcId="{716334A3-C75B-48DE-B170-41CE52189927}" destId="{D269A7B4-707C-463D-9EEE-8883A23F0C19}" srcOrd="0" destOrd="0" presId="urn:microsoft.com/office/officeart/2005/8/layout/venn1"/>
    <dgm:cxn modelId="{8014F3CB-3B78-4F57-9E9B-64114399B66C}" type="presOf" srcId="{C130C8F4-BCF9-4980-877B-620DDCB06C0E}" destId="{D4DAB7B4-9F0B-414F-AD4E-24FAE309A3A2}" srcOrd="0" destOrd="0" presId="urn:microsoft.com/office/officeart/2005/8/layout/venn1"/>
    <dgm:cxn modelId="{DCA883F0-149C-460B-AB3E-B15A5B278C5C}" srcId="{716334A3-C75B-48DE-B170-41CE52189927}" destId="{C130C8F4-BCF9-4980-877B-620DDCB06C0E}" srcOrd="0" destOrd="0" parTransId="{9B944F6F-F70D-4176-BA91-0ABDE3911A1B}" sibTransId="{0D4CFC95-D7B3-4D8F-8BD8-8969D4C9772D}"/>
    <dgm:cxn modelId="{EE11D2F2-5C1E-44B7-BAF9-DB5EAB9ED938}" type="presParOf" srcId="{D269A7B4-707C-463D-9EEE-8883A23F0C19}" destId="{D4DAB7B4-9F0B-414F-AD4E-24FAE309A3A2}"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16334A3-C75B-48DE-B170-41CE52189927}" type="doc">
      <dgm:prSet loTypeId="urn:microsoft.com/office/officeart/2005/8/layout/venn1" loCatId="relationship" qsTypeId="urn:microsoft.com/office/officeart/2005/8/quickstyle/simple2" qsCatId="simple" csTypeId="urn:microsoft.com/office/officeart/2005/8/colors/accent2_1" csCatId="accent2" phldr="1"/>
      <dgm:spPr/>
      <dgm:t>
        <a:bodyPr/>
        <a:lstStyle/>
        <a:p>
          <a:endParaRPr lang="en-US"/>
        </a:p>
      </dgm:t>
    </dgm:pt>
    <dgm:pt modelId="{C130C8F4-BCF9-4980-877B-620DDCB06C0E}">
      <dgm:prSet/>
      <dgm:spPr/>
      <dgm:t>
        <a:bodyPr/>
        <a:lstStyle/>
        <a:p>
          <a:pPr rtl="0"/>
          <a:r>
            <a:rPr lang="en-US" b="1" dirty="0"/>
            <a:t>Time-on Period</a:t>
          </a:r>
        </a:p>
        <a:p>
          <a:pPr rtl="0"/>
          <a:r>
            <a:rPr lang="en-US" b="1" dirty="0"/>
            <a:t>[Section 540]</a:t>
          </a:r>
        </a:p>
      </dgm:t>
    </dgm:pt>
    <dgm:pt modelId="{9B944F6F-F70D-4176-BA91-0ABDE3911A1B}" type="parTrans" cxnId="{DCA883F0-149C-460B-AB3E-B15A5B278C5C}">
      <dgm:prSet/>
      <dgm:spPr/>
      <dgm:t>
        <a:bodyPr/>
        <a:lstStyle/>
        <a:p>
          <a:endParaRPr lang="en-US"/>
        </a:p>
      </dgm:t>
    </dgm:pt>
    <dgm:pt modelId="{0D4CFC95-D7B3-4D8F-8BD8-8969D4C9772D}" type="sibTrans" cxnId="{DCA883F0-149C-460B-AB3E-B15A5B278C5C}">
      <dgm:prSet/>
      <dgm:spPr/>
      <dgm:t>
        <a:bodyPr/>
        <a:lstStyle/>
        <a:p>
          <a:endParaRPr lang="en-US"/>
        </a:p>
      </dgm:t>
    </dgm:pt>
    <dgm:pt modelId="{D269A7B4-707C-463D-9EEE-8883A23F0C19}" type="pres">
      <dgm:prSet presAssocID="{716334A3-C75B-48DE-B170-41CE52189927}" presName="compositeShape" presStyleCnt="0">
        <dgm:presLayoutVars>
          <dgm:chMax val="7"/>
          <dgm:dir/>
          <dgm:resizeHandles val="exact"/>
        </dgm:presLayoutVars>
      </dgm:prSet>
      <dgm:spPr/>
    </dgm:pt>
    <dgm:pt modelId="{D4DAB7B4-9F0B-414F-AD4E-24FAE309A3A2}" type="pres">
      <dgm:prSet presAssocID="{C130C8F4-BCF9-4980-877B-620DDCB06C0E}" presName="circ1TxSh" presStyleLbl="vennNode1" presStyleIdx="0" presStyleCnt="1" custScaleX="124588"/>
      <dgm:spPr/>
    </dgm:pt>
  </dgm:ptLst>
  <dgm:cxnLst>
    <dgm:cxn modelId="{66F8B769-3978-4D85-845F-88E6E685330D}" type="presOf" srcId="{716334A3-C75B-48DE-B170-41CE52189927}" destId="{D269A7B4-707C-463D-9EEE-8883A23F0C19}" srcOrd="0" destOrd="0" presId="urn:microsoft.com/office/officeart/2005/8/layout/venn1"/>
    <dgm:cxn modelId="{784C84AC-C7C3-4DBD-8C96-096BEAA0E9DC}" type="presOf" srcId="{C130C8F4-BCF9-4980-877B-620DDCB06C0E}" destId="{D4DAB7B4-9F0B-414F-AD4E-24FAE309A3A2}" srcOrd="0" destOrd="0" presId="urn:microsoft.com/office/officeart/2005/8/layout/venn1"/>
    <dgm:cxn modelId="{DCA883F0-149C-460B-AB3E-B15A5B278C5C}" srcId="{716334A3-C75B-48DE-B170-41CE52189927}" destId="{C130C8F4-BCF9-4980-877B-620DDCB06C0E}" srcOrd="0" destOrd="0" parTransId="{9B944F6F-F70D-4176-BA91-0ABDE3911A1B}" sibTransId="{0D4CFC95-D7B3-4D8F-8BD8-8969D4C9772D}"/>
    <dgm:cxn modelId="{F7C5CCDB-1386-4897-9A2E-03C4156AD39A}" type="presParOf" srcId="{D269A7B4-707C-463D-9EEE-8883A23F0C19}" destId="{D4DAB7B4-9F0B-414F-AD4E-24FAE309A3A2}"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3A70FD7-0E91-4F72-B0C9-2A8CEC46E6EB}" type="doc">
      <dgm:prSet loTypeId="urn:microsoft.com/office/officeart/2005/8/layout/hierarchy4" loCatId="relationship" qsTypeId="urn:microsoft.com/office/officeart/2005/8/quickstyle/simple1" qsCatId="simple" csTypeId="urn:microsoft.com/office/officeart/2005/8/colors/accent2_2" csCatId="accent2"/>
      <dgm:spPr/>
      <dgm:t>
        <a:bodyPr/>
        <a:lstStyle/>
        <a:p>
          <a:endParaRPr lang="en-IN"/>
        </a:p>
      </dgm:t>
    </dgm:pt>
    <dgm:pt modelId="{DCFF0004-05E3-4276-9AC6-BEE6B8030EF9}">
      <dgm:prSet/>
      <dgm:spPr/>
      <dgm:t>
        <a:bodyPr/>
        <a:lstStyle/>
        <a:p>
          <a:r>
            <a:rPr lang="en-US" b="1"/>
            <a:t>Quality Control for Audit Work </a:t>
          </a:r>
          <a:br>
            <a:rPr lang="en-US" b="1"/>
          </a:br>
          <a:r>
            <a:rPr lang="en-US" b="1"/>
            <a:t>[SA 220 read with SQC 1]</a:t>
          </a:r>
          <a:endParaRPr lang="en-IN"/>
        </a:p>
      </dgm:t>
    </dgm:pt>
    <dgm:pt modelId="{9B4C70AC-74F9-4FB1-A700-EDA5610BDEB3}" type="parTrans" cxnId="{D9E90F93-A49B-40EF-BB93-90BA698A54FC}">
      <dgm:prSet/>
      <dgm:spPr/>
      <dgm:t>
        <a:bodyPr/>
        <a:lstStyle/>
        <a:p>
          <a:endParaRPr lang="en-IN"/>
        </a:p>
      </dgm:t>
    </dgm:pt>
    <dgm:pt modelId="{7B1A78A6-98BE-4696-8657-697F96A084D5}" type="sibTrans" cxnId="{D9E90F93-A49B-40EF-BB93-90BA698A54FC}">
      <dgm:prSet/>
      <dgm:spPr/>
      <dgm:t>
        <a:bodyPr/>
        <a:lstStyle/>
        <a:p>
          <a:endParaRPr lang="en-IN"/>
        </a:p>
      </dgm:t>
    </dgm:pt>
    <dgm:pt modelId="{F59881DE-D9CD-4C12-85B9-75EC740E3875}" type="pres">
      <dgm:prSet presAssocID="{B3A70FD7-0E91-4F72-B0C9-2A8CEC46E6EB}" presName="Name0" presStyleCnt="0">
        <dgm:presLayoutVars>
          <dgm:chPref val="1"/>
          <dgm:dir/>
          <dgm:animOne val="branch"/>
          <dgm:animLvl val="lvl"/>
          <dgm:resizeHandles/>
        </dgm:presLayoutVars>
      </dgm:prSet>
      <dgm:spPr/>
    </dgm:pt>
    <dgm:pt modelId="{CDDE9EC6-5FB5-4638-AE75-1537D9C405BE}" type="pres">
      <dgm:prSet presAssocID="{DCFF0004-05E3-4276-9AC6-BEE6B8030EF9}" presName="vertOne" presStyleCnt="0"/>
      <dgm:spPr/>
    </dgm:pt>
    <dgm:pt modelId="{8A7937E3-FBF0-413D-8001-BC92DD6CF081}" type="pres">
      <dgm:prSet presAssocID="{DCFF0004-05E3-4276-9AC6-BEE6B8030EF9}" presName="txOne" presStyleLbl="node0" presStyleIdx="0" presStyleCnt="1">
        <dgm:presLayoutVars>
          <dgm:chPref val="3"/>
        </dgm:presLayoutVars>
      </dgm:prSet>
      <dgm:spPr/>
    </dgm:pt>
    <dgm:pt modelId="{411CF561-CEBD-4348-A497-D039913B7BF6}" type="pres">
      <dgm:prSet presAssocID="{DCFF0004-05E3-4276-9AC6-BEE6B8030EF9}" presName="horzOne" presStyleCnt="0"/>
      <dgm:spPr/>
    </dgm:pt>
  </dgm:ptLst>
  <dgm:cxnLst>
    <dgm:cxn modelId="{2C586716-7D9A-4AE1-B548-5885771E6145}" type="presOf" srcId="{DCFF0004-05E3-4276-9AC6-BEE6B8030EF9}" destId="{8A7937E3-FBF0-413D-8001-BC92DD6CF081}" srcOrd="0" destOrd="0" presId="urn:microsoft.com/office/officeart/2005/8/layout/hierarchy4"/>
    <dgm:cxn modelId="{D9E90F93-A49B-40EF-BB93-90BA698A54FC}" srcId="{B3A70FD7-0E91-4F72-B0C9-2A8CEC46E6EB}" destId="{DCFF0004-05E3-4276-9AC6-BEE6B8030EF9}" srcOrd="0" destOrd="0" parTransId="{9B4C70AC-74F9-4FB1-A700-EDA5610BDEB3}" sibTransId="{7B1A78A6-98BE-4696-8657-697F96A084D5}"/>
    <dgm:cxn modelId="{857741DE-DEEC-49DA-83D3-8EFBB851C5D9}" type="presOf" srcId="{B3A70FD7-0E91-4F72-B0C9-2A8CEC46E6EB}" destId="{F59881DE-D9CD-4C12-85B9-75EC740E3875}" srcOrd="0" destOrd="0" presId="urn:microsoft.com/office/officeart/2005/8/layout/hierarchy4"/>
    <dgm:cxn modelId="{FE660424-81C7-4DBE-B707-B7D834B0FD1C}" type="presParOf" srcId="{F59881DE-D9CD-4C12-85B9-75EC740E3875}" destId="{CDDE9EC6-5FB5-4638-AE75-1537D9C405BE}" srcOrd="0" destOrd="0" presId="urn:microsoft.com/office/officeart/2005/8/layout/hierarchy4"/>
    <dgm:cxn modelId="{1290424D-8893-436A-9354-9B8EF041CFA9}" type="presParOf" srcId="{CDDE9EC6-5FB5-4638-AE75-1537D9C405BE}" destId="{8A7937E3-FBF0-413D-8001-BC92DD6CF081}" srcOrd="0" destOrd="0" presId="urn:microsoft.com/office/officeart/2005/8/layout/hierarchy4"/>
    <dgm:cxn modelId="{AC4B3F5E-B846-4490-B74B-2041813BFAFF}" type="presParOf" srcId="{CDDE9EC6-5FB5-4638-AE75-1537D9C405BE}" destId="{411CF561-CEBD-4348-A497-D039913B7BF6}"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D3090-BC7C-49D8-B328-5FD1E32617C4}">
      <dsp:nvSpPr>
        <dsp:cNvPr id="0" name=""/>
        <dsp:cNvSpPr/>
      </dsp:nvSpPr>
      <dsp:spPr>
        <a:xfrm>
          <a:off x="0" y="1031980"/>
          <a:ext cx="9144000" cy="781200"/>
        </a:xfrm>
        <a:prstGeom prst="rect">
          <a:avLst/>
        </a:prstGeom>
        <a:solidFill>
          <a:schemeClr val="accent2">
            <a:alpha val="9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8CC31B0-4D6E-4B8C-90D4-FD41DC7C50AB}">
      <dsp:nvSpPr>
        <dsp:cNvPr id="0" name=""/>
        <dsp:cNvSpPr/>
      </dsp:nvSpPr>
      <dsp:spPr>
        <a:xfrm>
          <a:off x="457200" y="574419"/>
          <a:ext cx="6400800" cy="915120"/>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41935" tIns="0" rIns="241935" bIns="0" numCol="1" spcCol="1270" anchor="ctr" anchorCtr="0">
          <a:noAutofit/>
        </a:bodyPr>
        <a:lstStyle/>
        <a:p>
          <a:pPr marL="0" lvl="0" indent="0" algn="ctr" defTabSz="1377950">
            <a:lnSpc>
              <a:spcPct val="90000"/>
            </a:lnSpc>
            <a:spcBef>
              <a:spcPct val="0"/>
            </a:spcBef>
            <a:spcAft>
              <a:spcPct val="35000"/>
            </a:spcAft>
            <a:buNone/>
          </a:pPr>
          <a:r>
            <a:rPr lang="en-US" sz="3100" b="1" kern="1200" dirty="0">
              <a:latin typeface="Arial Narrow" panose="020B0606020202030204" pitchFamily="34" charset="0"/>
            </a:rPr>
            <a:t>Code of Ethics – </a:t>
          </a:r>
          <a:r>
            <a:rPr lang="en-US" sz="3100" b="1" kern="1200">
              <a:latin typeface="Arial Narrow" panose="020B0606020202030204" pitchFamily="34" charset="0"/>
            </a:rPr>
            <a:t>Volume 1</a:t>
          </a:r>
          <a:br>
            <a:rPr lang="en-US" sz="3100" b="1" kern="1200" dirty="0">
              <a:latin typeface="Arial Narrow" panose="020B0606020202030204" pitchFamily="34" charset="0"/>
            </a:rPr>
          </a:br>
          <a:r>
            <a:rPr lang="en-US" sz="3100" b="1" kern="1200" dirty="0">
              <a:latin typeface="Arial Narrow" panose="020B0606020202030204" pitchFamily="34" charset="0"/>
            </a:rPr>
            <a:t>Professional Accountants in Practice</a:t>
          </a:r>
          <a:endParaRPr lang="en-IN" sz="3100" b="1" kern="1200" dirty="0">
            <a:latin typeface="Arial Narrow" panose="020B0606020202030204" pitchFamily="34" charset="0"/>
          </a:endParaRPr>
        </a:p>
      </dsp:txBody>
      <dsp:txXfrm>
        <a:off x="501872" y="619091"/>
        <a:ext cx="6311456" cy="82577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B47207-D633-43D4-8626-44FA572885C2}">
      <dsp:nvSpPr>
        <dsp:cNvPr id="0" name=""/>
        <dsp:cNvSpPr/>
      </dsp:nvSpPr>
      <dsp:spPr>
        <a:xfrm>
          <a:off x="42" y="206407"/>
          <a:ext cx="4023605" cy="933570"/>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92024" tIns="109728" rIns="192024" bIns="109728" numCol="1" spcCol="1270" anchor="ctr" anchorCtr="0">
          <a:noAutofit/>
        </a:bodyPr>
        <a:lstStyle/>
        <a:p>
          <a:pPr marL="0" lvl="0" indent="0" algn="ctr" defTabSz="1200150" rtl="0">
            <a:lnSpc>
              <a:spcPct val="90000"/>
            </a:lnSpc>
            <a:spcBef>
              <a:spcPct val="0"/>
            </a:spcBef>
            <a:spcAft>
              <a:spcPct val="35000"/>
            </a:spcAft>
            <a:buNone/>
          </a:pPr>
          <a:r>
            <a:rPr lang="en-US" sz="2700" b="1" kern="1200" dirty="0"/>
            <a:t>Engagement Quality Control Reviewer</a:t>
          </a:r>
        </a:p>
      </dsp:txBody>
      <dsp:txXfrm>
        <a:off x="42" y="206407"/>
        <a:ext cx="4023605" cy="933570"/>
      </dsp:txXfrm>
    </dsp:sp>
    <dsp:sp modelId="{FA3994F4-AAB0-4E68-A85B-D2B79206D479}">
      <dsp:nvSpPr>
        <dsp:cNvPr id="0" name=""/>
        <dsp:cNvSpPr/>
      </dsp:nvSpPr>
      <dsp:spPr>
        <a:xfrm>
          <a:off x="42" y="1139977"/>
          <a:ext cx="4023605" cy="4521014"/>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rtl="0">
            <a:lnSpc>
              <a:spcPct val="90000"/>
            </a:lnSpc>
            <a:spcBef>
              <a:spcPct val="0"/>
            </a:spcBef>
            <a:spcAft>
              <a:spcPct val="15000"/>
            </a:spcAft>
            <a:buChar char="•"/>
          </a:pPr>
          <a:r>
            <a:rPr lang="en-US" sz="2700" kern="1200" dirty="0"/>
            <a:t>Partner of the firm or the person engaged by the firm</a:t>
          </a:r>
        </a:p>
        <a:p>
          <a:pPr marL="228600" lvl="1" indent="-228600" algn="l" defTabSz="1200150" rtl="0">
            <a:lnSpc>
              <a:spcPct val="90000"/>
            </a:lnSpc>
            <a:spcBef>
              <a:spcPct val="0"/>
            </a:spcBef>
            <a:spcAft>
              <a:spcPct val="15000"/>
            </a:spcAft>
            <a:buChar char="•"/>
          </a:pPr>
          <a:r>
            <a:rPr lang="en-US" sz="2700" kern="1200" dirty="0"/>
            <a:t>Vested with the responsibility </a:t>
          </a:r>
        </a:p>
        <a:p>
          <a:pPr marL="228600" lvl="1" indent="-228600" algn="l" defTabSz="1200150" rtl="0">
            <a:lnSpc>
              <a:spcPct val="90000"/>
            </a:lnSpc>
            <a:spcBef>
              <a:spcPct val="0"/>
            </a:spcBef>
            <a:spcAft>
              <a:spcPct val="15000"/>
            </a:spcAft>
            <a:buChar char="•"/>
          </a:pPr>
          <a:r>
            <a:rPr lang="en-US" sz="2700" kern="1200" dirty="0"/>
            <a:t>To objectively evaluate</a:t>
          </a:r>
        </a:p>
        <a:p>
          <a:pPr marL="457200" lvl="2" indent="-228600" algn="l" defTabSz="1200150" rtl="0">
            <a:lnSpc>
              <a:spcPct val="90000"/>
            </a:lnSpc>
            <a:spcBef>
              <a:spcPct val="0"/>
            </a:spcBef>
            <a:spcAft>
              <a:spcPct val="15000"/>
            </a:spcAft>
            <a:buChar char="•"/>
          </a:pPr>
          <a:r>
            <a:rPr lang="en-US" sz="2700" kern="1200" dirty="0"/>
            <a:t>significant judgments made by the engagement team</a:t>
          </a:r>
        </a:p>
        <a:p>
          <a:pPr marL="457200" lvl="2" indent="-228600" algn="l" defTabSz="1200150" rtl="0">
            <a:lnSpc>
              <a:spcPct val="90000"/>
            </a:lnSpc>
            <a:spcBef>
              <a:spcPct val="0"/>
            </a:spcBef>
            <a:spcAft>
              <a:spcPct val="15000"/>
            </a:spcAft>
            <a:buChar char="•"/>
          </a:pPr>
          <a:r>
            <a:rPr lang="en-US" sz="2700" kern="1200" dirty="0"/>
            <a:t>conclusions made by audit team in formulating the report</a:t>
          </a:r>
        </a:p>
      </dsp:txBody>
      <dsp:txXfrm>
        <a:off x="42" y="1139977"/>
        <a:ext cx="4023605" cy="4521014"/>
      </dsp:txXfrm>
    </dsp:sp>
    <dsp:sp modelId="{13A3E1FF-C499-4C58-AAE8-A7A292F8A9C2}">
      <dsp:nvSpPr>
        <dsp:cNvPr id="0" name=""/>
        <dsp:cNvSpPr/>
      </dsp:nvSpPr>
      <dsp:spPr>
        <a:xfrm>
          <a:off x="4586952" y="206407"/>
          <a:ext cx="4023605" cy="933570"/>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92024" tIns="109728" rIns="192024" bIns="109728" numCol="1" spcCol="1270" anchor="ctr" anchorCtr="0">
          <a:noAutofit/>
        </a:bodyPr>
        <a:lstStyle/>
        <a:p>
          <a:pPr marL="0" lvl="0" indent="0" algn="ctr" defTabSz="1200150" rtl="0">
            <a:lnSpc>
              <a:spcPct val="90000"/>
            </a:lnSpc>
            <a:spcBef>
              <a:spcPct val="0"/>
            </a:spcBef>
            <a:spcAft>
              <a:spcPct val="35000"/>
            </a:spcAft>
            <a:buNone/>
          </a:pPr>
          <a:r>
            <a:rPr lang="en-US" sz="2700" b="1" kern="1200" dirty="0"/>
            <a:t>Engagement Partner</a:t>
          </a:r>
        </a:p>
      </dsp:txBody>
      <dsp:txXfrm>
        <a:off x="4586952" y="206407"/>
        <a:ext cx="4023605" cy="933570"/>
      </dsp:txXfrm>
    </dsp:sp>
    <dsp:sp modelId="{945647BA-7D2B-4187-8F58-1C7C88A29BEE}">
      <dsp:nvSpPr>
        <dsp:cNvPr id="0" name=""/>
        <dsp:cNvSpPr/>
      </dsp:nvSpPr>
      <dsp:spPr>
        <a:xfrm>
          <a:off x="4586952" y="1139977"/>
          <a:ext cx="4023605" cy="4521014"/>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rtl="0">
            <a:lnSpc>
              <a:spcPct val="90000"/>
            </a:lnSpc>
            <a:spcBef>
              <a:spcPct val="0"/>
            </a:spcBef>
            <a:spcAft>
              <a:spcPct val="15000"/>
            </a:spcAft>
            <a:buChar char="•"/>
          </a:pPr>
          <a:r>
            <a:rPr lang="en-US" sz="2700" kern="1200"/>
            <a:t>Partner of CA Firm</a:t>
          </a:r>
        </a:p>
        <a:p>
          <a:pPr marL="228600" lvl="1" indent="-228600" algn="l" defTabSz="1200150" rtl="0">
            <a:lnSpc>
              <a:spcPct val="90000"/>
            </a:lnSpc>
            <a:spcBef>
              <a:spcPct val="0"/>
            </a:spcBef>
            <a:spcAft>
              <a:spcPct val="15000"/>
            </a:spcAft>
            <a:buChar char="•"/>
          </a:pPr>
          <a:r>
            <a:rPr lang="en-US" sz="2700" kern="1200"/>
            <a:t>Engaged in performance of </a:t>
          </a:r>
        </a:p>
        <a:p>
          <a:pPr marL="457200" lvl="2" indent="-228600" algn="l" defTabSz="1200150" rtl="0">
            <a:lnSpc>
              <a:spcPct val="90000"/>
            </a:lnSpc>
            <a:spcBef>
              <a:spcPct val="0"/>
            </a:spcBef>
            <a:spcAft>
              <a:spcPct val="15000"/>
            </a:spcAft>
            <a:buChar char="•"/>
          </a:pPr>
          <a:r>
            <a:rPr lang="en-US" sz="2700" kern="1200" dirty="0"/>
            <a:t>Audit functions</a:t>
          </a:r>
        </a:p>
        <a:p>
          <a:pPr marL="457200" lvl="2" indent="-228600" algn="l" defTabSz="1200150" rtl="0">
            <a:lnSpc>
              <a:spcPct val="90000"/>
            </a:lnSpc>
            <a:spcBef>
              <a:spcPct val="0"/>
            </a:spcBef>
            <a:spcAft>
              <a:spcPct val="15000"/>
            </a:spcAft>
            <a:buChar char="•"/>
          </a:pPr>
          <a:r>
            <a:rPr lang="en-US" sz="2700" kern="1200" dirty="0"/>
            <a:t>For reporting on behalf of the CA Firm</a:t>
          </a:r>
        </a:p>
      </dsp:txBody>
      <dsp:txXfrm>
        <a:off x="4586952" y="1139977"/>
        <a:ext cx="4023605" cy="452101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5F8C71-3B99-4D07-B19E-D927B151FAE4}">
      <dsp:nvSpPr>
        <dsp:cNvPr id="0" name=""/>
        <dsp:cNvSpPr/>
      </dsp:nvSpPr>
      <dsp:spPr>
        <a:xfrm>
          <a:off x="0" y="3377662"/>
          <a:ext cx="10515600" cy="0"/>
        </a:xfrm>
        <a:prstGeom prst="line">
          <a:avLst/>
        </a:pr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18EFEC-2CD6-4CAF-A14C-49DEF1BD2EC0}">
      <dsp:nvSpPr>
        <dsp:cNvPr id="0" name=""/>
        <dsp:cNvSpPr/>
      </dsp:nvSpPr>
      <dsp:spPr>
        <a:xfrm>
          <a:off x="2734055" y="1688957"/>
          <a:ext cx="7781544" cy="1688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825" tIns="123825" rIns="123825" bIns="123825" numCol="1" spcCol="1270" anchor="b" anchorCtr="0">
          <a:noAutofit/>
        </a:bodyPr>
        <a:lstStyle/>
        <a:p>
          <a:pPr marL="0" lvl="0" indent="0" algn="ctr" defTabSz="2889250">
            <a:lnSpc>
              <a:spcPct val="90000"/>
            </a:lnSpc>
            <a:spcBef>
              <a:spcPct val="0"/>
            </a:spcBef>
            <a:spcAft>
              <a:spcPct val="35000"/>
            </a:spcAft>
            <a:buNone/>
          </a:pPr>
          <a:r>
            <a:rPr lang="en-US" sz="6500" b="1" i="0" kern="1200" baseline="0" dirty="0">
              <a:latin typeface="Arial Narrow" panose="020B0606020202030204" pitchFamily="34" charset="0"/>
            </a:rPr>
            <a:t>Recent Decisions</a:t>
          </a:r>
          <a:endParaRPr lang="en-IN" sz="6500" b="1" kern="1200" dirty="0">
            <a:latin typeface="Arial Narrow" panose="020B0606020202030204" pitchFamily="34" charset="0"/>
          </a:endParaRPr>
        </a:p>
      </dsp:txBody>
      <dsp:txXfrm>
        <a:off x="2734055" y="1688957"/>
        <a:ext cx="7781544" cy="1688704"/>
      </dsp:txXfrm>
    </dsp:sp>
    <dsp:sp modelId="{7B48D1B9-C202-466E-95FC-D387C991F39A}">
      <dsp:nvSpPr>
        <dsp:cNvPr id="0" name=""/>
        <dsp:cNvSpPr/>
      </dsp:nvSpPr>
      <dsp:spPr>
        <a:xfrm>
          <a:off x="0" y="1688957"/>
          <a:ext cx="2734056" cy="1688704"/>
        </a:xfrm>
        <a:prstGeom prst="round2SameRect">
          <a:avLst>
            <a:gd name="adj1" fmla="val 16670"/>
            <a:gd name="adj2" fmla="val 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23825" tIns="123825" rIns="123825" bIns="123825" numCol="1" spcCol="1270" anchor="ctr" anchorCtr="0">
          <a:noAutofit/>
        </a:bodyPr>
        <a:lstStyle/>
        <a:p>
          <a:pPr marL="0" lvl="0" indent="0" algn="ctr" defTabSz="2889250">
            <a:lnSpc>
              <a:spcPct val="90000"/>
            </a:lnSpc>
            <a:spcBef>
              <a:spcPct val="0"/>
            </a:spcBef>
            <a:spcAft>
              <a:spcPct val="35000"/>
            </a:spcAft>
            <a:buNone/>
          </a:pPr>
          <a:r>
            <a:rPr lang="en-US" sz="6500" b="1" i="0" kern="1200" baseline="0" dirty="0">
              <a:latin typeface="Arial Narrow" panose="020B0606020202030204" pitchFamily="34" charset="0"/>
            </a:rPr>
            <a:t>ESB</a:t>
          </a:r>
          <a:endParaRPr lang="en-IN" sz="6500" b="1" kern="1200" dirty="0">
            <a:latin typeface="Arial Narrow" panose="020B0606020202030204" pitchFamily="34" charset="0"/>
          </a:endParaRPr>
        </a:p>
      </dsp:txBody>
      <dsp:txXfrm>
        <a:off x="82451" y="1771408"/>
        <a:ext cx="2569154" cy="16062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3E046B-2D29-423B-A3E6-E269CBC4A90D}">
      <dsp:nvSpPr>
        <dsp:cNvPr id="0" name=""/>
        <dsp:cNvSpPr/>
      </dsp:nvSpPr>
      <dsp:spPr>
        <a:xfrm>
          <a:off x="2715159" y="0"/>
          <a:ext cx="5085281" cy="5085281"/>
        </a:xfrm>
        <a:prstGeom prst="ellipse">
          <a:avLst/>
        </a:prstGeom>
        <a:solidFill>
          <a:schemeClr val="lt1">
            <a:alpha val="50000"/>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266950">
            <a:lnSpc>
              <a:spcPct val="90000"/>
            </a:lnSpc>
            <a:spcBef>
              <a:spcPct val="0"/>
            </a:spcBef>
            <a:spcAft>
              <a:spcPct val="35000"/>
            </a:spcAft>
            <a:buNone/>
          </a:pPr>
          <a:r>
            <a:rPr lang="en-US" sz="5100" b="1" i="0" kern="1200" baseline="0" dirty="0"/>
            <a:t>Independence For Audit And Review </a:t>
          </a:r>
          <a:r>
            <a:rPr lang="en-IN" sz="5100" b="1" i="0" kern="1200" baseline="0" dirty="0"/>
            <a:t>Engagements</a:t>
          </a:r>
          <a:endParaRPr lang="en-IN" sz="5100" kern="1200" dirty="0"/>
        </a:p>
      </dsp:txBody>
      <dsp:txXfrm>
        <a:off x="3459881" y="744722"/>
        <a:ext cx="3595837" cy="35958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5F8C71-3B99-4D07-B19E-D927B151FAE4}">
      <dsp:nvSpPr>
        <dsp:cNvPr id="0" name=""/>
        <dsp:cNvSpPr/>
      </dsp:nvSpPr>
      <dsp:spPr>
        <a:xfrm>
          <a:off x="0" y="3377662"/>
          <a:ext cx="10515600" cy="0"/>
        </a:xfrm>
        <a:prstGeom prst="line">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18EFEC-2CD6-4CAF-A14C-49DEF1BD2EC0}">
      <dsp:nvSpPr>
        <dsp:cNvPr id="0" name=""/>
        <dsp:cNvSpPr/>
      </dsp:nvSpPr>
      <dsp:spPr>
        <a:xfrm>
          <a:off x="2734055" y="1688957"/>
          <a:ext cx="7781544" cy="1688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295" tIns="74295" rIns="74295" bIns="74295" numCol="1" spcCol="1270" anchor="b" anchorCtr="0">
          <a:noAutofit/>
        </a:bodyPr>
        <a:lstStyle/>
        <a:p>
          <a:pPr marL="0" lvl="0" indent="0" algn="ctr" defTabSz="1733550">
            <a:lnSpc>
              <a:spcPct val="90000"/>
            </a:lnSpc>
            <a:spcBef>
              <a:spcPct val="0"/>
            </a:spcBef>
            <a:spcAft>
              <a:spcPct val="35000"/>
            </a:spcAft>
            <a:buNone/>
          </a:pPr>
          <a:r>
            <a:rPr lang="en-US" sz="3900" b="1" i="0" kern="1200" baseline="0" dirty="0">
              <a:latin typeface="Arial Narrow" panose="020B0606020202030204" pitchFamily="34" charset="0"/>
            </a:rPr>
            <a:t>Applying The Conceptual Framework To Independence For Audit And Review Engagements</a:t>
          </a:r>
          <a:endParaRPr lang="en-IN" sz="3900" b="1" kern="1200" dirty="0">
            <a:latin typeface="Arial Narrow" panose="020B0606020202030204" pitchFamily="34" charset="0"/>
          </a:endParaRPr>
        </a:p>
      </dsp:txBody>
      <dsp:txXfrm>
        <a:off x="2734055" y="1688957"/>
        <a:ext cx="7781544" cy="1688704"/>
      </dsp:txXfrm>
    </dsp:sp>
    <dsp:sp modelId="{7B48D1B9-C202-466E-95FC-D387C991F39A}">
      <dsp:nvSpPr>
        <dsp:cNvPr id="0" name=""/>
        <dsp:cNvSpPr/>
      </dsp:nvSpPr>
      <dsp:spPr>
        <a:xfrm>
          <a:off x="0" y="1688957"/>
          <a:ext cx="2734056" cy="1688704"/>
        </a:xfrm>
        <a:prstGeom prst="round2SameRect">
          <a:avLst>
            <a:gd name="adj1" fmla="val 16670"/>
            <a:gd name="adj2" fmla="val 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100965" tIns="100965" rIns="100965" bIns="100965" numCol="1" spcCol="1270" anchor="ctr" anchorCtr="0">
          <a:noAutofit/>
        </a:bodyPr>
        <a:lstStyle/>
        <a:p>
          <a:pPr marL="0" lvl="0" indent="0" algn="ctr" defTabSz="2355850">
            <a:lnSpc>
              <a:spcPct val="90000"/>
            </a:lnSpc>
            <a:spcBef>
              <a:spcPct val="0"/>
            </a:spcBef>
            <a:spcAft>
              <a:spcPct val="35000"/>
            </a:spcAft>
            <a:buNone/>
          </a:pPr>
          <a:r>
            <a:rPr lang="en-US" sz="5300" b="1" i="0" kern="1200" baseline="0" dirty="0">
              <a:latin typeface="Arial Narrow" panose="020B0606020202030204" pitchFamily="34" charset="0"/>
            </a:rPr>
            <a:t>Section 400</a:t>
          </a:r>
          <a:endParaRPr lang="en-IN" sz="5300" b="1" kern="1200" dirty="0">
            <a:latin typeface="Arial Narrow" panose="020B0606020202030204" pitchFamily="34" charset="0"/>
          </a:endParaRPr>
        </a:p>
      </dsp:txBody>
      <dsp:txXfrm>
        <a:off x="82451" y="1771408"/>
        <a:ext cx="2569154" cy="16062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5F8C71-3B99-4D07-B19E-D927B151FAE4}">
      <dsp:nvSpPr>
        <dsp:cNvPr id="0" name=""/>
        <dsp:cNvSpPr/>
      </dsp:nvSpPr>
      <dsp:spPr>
        <a:xfrm>
          <a:off x="0" y="3377662"/>
          <a:ext cx="10515600" cy="0"/>
        </a:xfrm>
        <a:prstGeom prst="line">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18EFEC-2CD6-4CAF-A14C-49DEF1BD2EC0}">
      <dsp:nvSpPr>
        <dsp:cNvPr id="0" name=""/>
        <dsp:cNvSpPr/>
      </dsp:nvSpPr>
      <dsp:spPr>
        <a:xfrm>
          <a:off x="2734055" y="1688957"/>
          <a:ext cx="7781544" cy="1688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965" tIns="100965" rIns="100965" bIns="100965" numCol="1" spcCol="1270" anchor="b" anchorCtr="0">
          <a:noAutofit/>
        </a:bodyPr>
        <a:lstStyle/>
        <a:p>
          <a:pPr marL="0" lvl="0" indent="0" algn="ctr" defTabSz="2355850">
            <a:lnSpc>
              <a:spcPct val="90000"/>
            </a:lnSpc>
            <a:spcBef>
              <a:spcPct val="0"/>
            </a:spcBef>
            <a:spcAft>
              <a:spcPct val="35000"/>
            </a:spcAft>
            <a:buNone/>
          </a:pPr>
          <a:r>
            <a:rPr lang="en-US" sz="5300" b="1" i="0" kern="1200" baseline="0" dirty="0">
              <a:latin typeface="Arial Narrow" panose="020B0606020202030204" pitchFamily="34" charset="0"/>
            </a:rPr>
            <a:t>Fees</a:t>
          </a:r>
          <a:endParaRPr lang="en-IN" sz="5300" b="1" kern="1200" dirty="0">
            <a:latin typeface="Arial Narrow" panose="020B0606020202030204" pitchFamily="34" charset="0"/>
          </a:endParaRPr>
        </a:p>
      </dsp:txBody>
      <dsp:txXfrm>
        <a:off x="2734055" y="1688957"/>
        <a:ext cx="7781544" cy="1688704"/>
      </dsp:txXfrm>
    </dsp:sp>
    <dsp:sp modelId="{7B48D1B9-C202-466E-95FC-D387C991F39A}">
      <dsp:nvSpPr>
        <dsp:cNvPr id="0" name=""/>
        <dsp:cNvSpPr/>
      </dsp:nvSpPr>
      <dsp:spPr>
        <a:xfrm>
          <a:off x="0" y="1688957"/>
          <a:ext cx="2734056" cy="1688704"/>
        </a:xfrm>
        <a:prstGeom prst="round2SameRect">
          <a:avLst>
            <a:gd name="adj1" fmla="val 16670"/>
            <a:gd name="adj2" fmla="val 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100965" tIns="100965" rIns="100965" bIns="100965" numCol="1" spcCol="1270" anchor="ctr" anchorCtr="0">
          <a:noAutofit/>
        </a:bodyPr>
        <a:lstStyle/>
        <a:p>
          <a:pPr marL="0" lvl="0" indent="0" algn="ctr" defTabSz="2355850">
            <a:lnSpc>
              <a:spcPct val="90000"/>
            </a:lnSpc>
            <a:spcBef>
              <a:spcPct val="0"/>
            </a:spcBef>
            <a:spcAft>
              <a:spcPct val="35000"/>
            </a:spcAft>
            <a:buNone/>
          </a:pPr>
          <a:r>
            <a:rPr lang="en-US" sz="5300" b="1" i="0" kern="1200" baseline="0" dirty="0">
              <a:latin typeface="Arial Narrow" panose="020B0606020202030204" pitchFamily="34" charset="0"/>
            </a:rPr>
            <a:t>Section 410</a:t>
          </a:r>
          <a:endParaRPr lang="en-IN" sz="5300" b="1" kern="1200" dirty="0">
            <a:latin typeface="Arial Narrow" panose="020B0606020202030204" pitchFamily="34" charset="0"/>
          </a:endParaRPr>
        </a:p>
      </dsp:txBody>
      <dsp:txXfrm>
        <a:off x="82451" y="1771408"/>
        <a:ext cx="2569154" cy="160625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DAB7B4-9F0B-414F-AD4E-24FAE309A3A2}">
      <dsp:nvSpPr>
        <dsp:cNvPr id="0" name=""/>
        <dsp:cNvSpPr/>
      </dsp:nvSpPr>
      <dsp:spPr>
        <a:xfrm>
          <a:off x="1219202" y="0"/>
          <a:ext cx="5791195" cy="4525963"/>
        </a:xfrm>
        <a:prstGeom prst="ellipse">
          <a:avLst/>
        </a:prstGeom>
        <a:solidFill>
          <a:schemeClr val="lt1">
            <a:alpha val="50000"/>
            <a:hueOff val="0"/>
            <a:satOff val="0"/>
            <a:lumOff val="0"/>
            <a:alphaOff val="0"/>
          </a:schemeClr>
        </a:solidFill>
        <a:ln w="38100"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800350" rtl="0">
            <a:lnSpc>
              <a:spcPct val="90000"/>
            </a:lnSpc>
            <a:spcBef>
              <a:spcPct val="0"/>
            </a:spcBef>
            <a:spcAft>
              <a:spcPct val="35000"/>
            </a:spcAft>
            <a:buNone/>
          </a:pPr>
          <a:r>
            <a:rPr lang="en-IN" sz="6300" b="1" kern="1200" dirty="0"/>
            <a:t>Fees – Relative Size [Section 410]</a:t>
          </a:r>
          <a:endParaRPr lang="en-US" sz="6300" b="1" kern="1200" dirty="0"/>
        </a:p>
      </dsp:txBody>
      <dsp:txXfrm>
        <a:off x="2067303" y="662812"/>
        <a:ext cx="4094993" cy="320033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DAB7B4-9F0B-414F-AD4E-24FAE309A3A2}">
      <dsp:nvSpPr>
        <dsp:cNvPr id="0" name=""/>
        <dsp:cNvSpPr/>
      </dsp:nvSpPr>
      <dsp:spPr>
        <a:xfrm>
          <a:off x="1295396" y="0"/>
          <a:ext cx="5638806" cy="4525963"/>
        </a:xfrm>
        <a:prstGeom prst="ellipse">
          <a:avLst/>
        </a:prstGeom>
        <a:solidFill>
          <a:schemeClr val="lt1">
            <a:alpha val="50000"/>
            <a:hueOff val="0"/>
            <a:satOff val="0"/>
            <a:lumOff val="0"/>
            <a:alphaOff val="0"/>
          </a:schemeClr>
        </a:solidFill>
        <a:ln w="38100"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711450" rtl="0">
            <a:lnSpc>
              <a:spcPct val="90000"/>
            </a:lnSpc>
            <a:spcBef>
              <a:spcPct val="0"/>
            </a:spcBef>
            <a:spcAft>
              <a:spcPct val="35000"/>
            </a:spcAft>
            <a:buNone/>
          </a:pPr>
          <a:r>
            <a:rPr lang="en-US" sz="6100" b="1" kern="1200" dirty="0"/>
            <a:t>Fees – Overdue [Section 410]</a:t>
          </a:r>
        </a:p>
      </dsp:txBody>
      <dsp:txXfrm>
        <a:off x="2121180" y="662812"/>
        <a:ext cx="3987238" cy="32003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DAB7B4-9F0B-414F-AD4E-24FAE309A3A2}">
      <dsp:nvSpPr>
        <dsp:cNvPr id="0" name=""/>
        <dsp:cNvSpPr/>
      </dsp:nvSpPr>
      <dsp:spPr>
        <a:xfrm>
          <a:off x="1851818" y="0"/>
          <a:ext cx="4525963" cy="4525963"/>
        </a:xfrm>
        <a:prstGeom prst="ellipse">
          <a:avLst/>
        </a:prstGeom>
        <a:solidFill>
          <a:schemeClr val="lt1">
            <a:alpha val="50000"/>
            <a:hueOff val="0"/>
            <a:satOff val="0"/>
            <a:lumOff val="0"/>
            <a:alphaOff val="0"/>
          </a:schemeClr>
        </a:solidFill>
        <a:ln w="38100"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222500" rtl="0">
            <a:lnSpc>
              <a:spcPct val="90000"/>
            </a:lnSpc>
            <a:spcBef>
              <a:spcPct val="0"/>
            </a:spcBef>
            <a:spcAft>
              <a:spcPct val="35000"/>
            </a:spcAft>
            <a:buNone/>
          </a:pPr>
          <a:r>
            <a:rPr lang="en-US" sz="5000" b="1" kern="1200" dirty="0"/>
            <a:t>Management Services and the Auditors</a:t>
          </a:r>
        </a:p>
      </dsp:txBody>
      <dsp:txXfrm>
        <a:off x="2514630" y="662812"/>
        <a:ext cx="3200339" cy="320033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DAB7B4-9F0B-414F-AD4E-24FAE309A3A2}">
      <dsp:nvSpPr>
        <dsp:cNvPr id="0" name=""/>
        <dsp:cNvSpPr/>
      </dsp:nvSpPr>
      <dsp:spPr>
        <a:xfrm>
          <a:off x="1295396" y="0"/>
          <a:ext cx="5638806" cy="4525963"/>
        </a:xfrm>
        <a:prstGeom prst="ellipse">
          <a:avLst/>
        </a:prstGeom>
        <a:solidFill>
          <a:schemeClr val="lt1">
            <a:alpha val="50000"/>
            <a:hueOff val="0"/>
            <a:satOff val="0"/>
            <a:lumOff val="0"/>
            <a:alphaOff val="0"/>
          </a:schemeClr>
        </a:solidFill>
        <a:ln w="38100"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711450" rtl="0">
            <a:lnSpc>
              <a:spcPct val="90000"/>
            </a:lnSpc>
            <a:spcBef>
              <a:spcPct val="0"/>
            </a:spcBef>
            <a:spcAft>
              <a:spcPct val="35000"/>
            </a:spcAft>
            <a:buNone/>
          </a:pPr>
          <a:r>
            <a:rPr lang="en-US" sz="6100" b="1" kern="1200" dirty="0"/>
            <a:t>Time-on Period</a:t>
          </a:r>
        </a:p>
        <a:p>
          <a:pPr marL="0" lvl="0" indent="0" algn="ctr" defTabSz="2711450" rtl="0">
            <a:lnSpc>
              <a:spcPct val="90000"/>
            </a:lnSpc>
            <a:spcBef>
              <a:spcPct val="0"/>
            </a:spcBef>
            <a:spcAft>
              <a:spcPct val="35000"/>
            </a:spcAft>
            <a:buNone/>
          </a:pPr>
          <a:r>
            <a:rPr lang="en-US" sz="6100" b="1" kern="1200" dirty="0"/>
            <a:t>[Section 540]</a:t>
          </a:r>
        </a:p>
      </dsp:txBody>
      <dsp:txXfrm>
        <a:off x="2121180" y="662812"/>
        <a:ext cx="3987238" cy="320033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937E3-FBF0-413D-8001-BC92DD6CF081}">
      <dsp:nvSpPr>
        <dsp:cNvPr id="0" name=""/>
        <dsp:cNvSpPr/>
      </dsp:nvSpPr>
      <dsp:spPr>
        <a:xfrm>
          <a:off x="0" y="0"/>
          <a:ext cx="10972800" cy="510912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b="1" kern="1200"/>
            <a:t>Quality Control for Audit Work </a:t>
          </a:r>
          <a:br>
            <a:rPr lang="en-US" sz="6500" b="1" kern="1200"/>
          </a:br>
          <a:r>
            <a:rPr lang="en-US" sz="6500" b="1" kern="1200"/>
            <a:t>[SA 220 read with SQC 1]</a:t>
          </a:r>
          <a:endParaRPr lang="en-IN" sz="6500" kern="1200"/>
        </a:p>
      </dsp:txBody>
      <dsp:txXfrm>
        <a:off x="149641" y="149641"/>
        <a:ext cx="10673518" cy="480984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320BE-078E-9CFF-467F-9D53195AA3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8424D7A-B443-1936-F04F-E346068085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4B4546C-BE0C-D599-ED7D-2116EA7C2A2F}"/>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5" name="Footer Placeholder 4">
            <a:extLst>
              <a:ext uri="{FF2B5EF4-FFF2-40B4-BE49-F238E27FC236}">
                <a16:creationId xmlns:a16="http://schemas.microsoft.com/office/drawing/2014/main" id="{55408FC9-8E27-D09A-3628-BFF98126C5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F4778B3-D8FF-8B78-AB9B-25D5952D4644}"/>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959874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A4170-BC19-51BC-3203-60B6DBB6E0F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EA3CB57-2860-9A3B-A95A-F3AADE3279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76D44EF-1FD5-C4D7-201E-9F5EF861FA87}"/>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5" name="Footer Placeholder 4">
            <a:extLst>
              <a:ext uri="{FF2B5EF4-FFF2-40B4-BE49-F238E27FC236}">
                <a16:creationId xmlns:a16="http://schemas.microsoft.com/office/drawing/2014/main" id="{F9264947-4D94-1C2A-30ED-8531125F8FE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6B7D29-4618-1736-B224-B1D03FAD7680}"/>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4040189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FCB002-95B0-85E5-B2BB-E9A23A3AB4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CDBB8B3-D16A-BDA7-C684-F352CEB432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362F234-BDB8-BF19-11CD-6F213C4CFDD6}"/>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5" name="Footer Placeholder 4">
            <a:extLst>
              <a:ext uri="{FF2B5EF4-FFF2-40B4-BE49-F238E27FC236}">
                <a16:creationId xmlns:a16="http://schemas.microsoft.com/office/drawing/2014/main" id="{84AC3796-A4D4-00E3-D966-AE62619B3D2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5F8DC2C-8A97-F47F-C61F-C2E1764AEDCB}"/>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4127070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4C335E-C185-4C1E-81B7-78CDF5BD134A}" type="datetimeFigureOut">
              <a:rPr lang="en-US" smtClean="0"/>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826081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C335E-C185-4C1E-81B7-78CDF5BD134A}" type="datetimeFigureOut">
              <a:rPr lang="en-US" smtClean="0"/>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36168175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4C335E-C185-4C1E-81B7-78CDF5BD134A}" type="datetimeFigureOut">
              <a:rPr lang="en-US" smtClean="0"/>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2671997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4C335E-C185-4C1E-81B7-78CDF5BD134A}" type="datetimeFigureOut">
              <a:rPr lang="en-US" smtClean="0"/>
              <a:t>12/25/2022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1106419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4C335E-C185-4C1E-81B7-78CDF5BD134A}" type="datetimeFigureOut">
              <a:rPr lang="en-US" smtClean="0"/>
              <a:t>12/25/2022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1988660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4C335E-C185-4C1E-81B7-78CDF5BD134A}" type="datetimeFigureOut">
              <a:rPr lang="en-US" smtClean="0"/>
              <a:t>12/25/2022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41830878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4C335E-C185-4C1E-81B7-78CDF5BD134A}" type="datetimeFigureOut">
              <a:rPr lang="en-US" smtClean="0"/>
              <a:t>12/25/2022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35058956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4C335E-C185-4C1E-81B7-78CDF5BD134A}" type="datetimeFigureOut">
              <a:rPr lang="en-US" smtClean="0"/>
              <a:t>12/25/2022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2969468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8FC11-89AA-1872-5A6A-F1136A96250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D54C420-9E8F-1C78-5114-EF016D3ED4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269532E-7A7D-D623-8592-E14FD108E72C}"/>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5" name="Footer Placeholder 4">
            <a:extLst>
              <a:ext uri="{FF2B5EF4-FFF2-40B4-BE49-F238E27FC236}">
                <a16:creationId xmlns:a16="http://schemas.microsoft.com/office/drawing/2014/main" id="{85874174-E9C3-B98E-57AD-5D4CC735B1E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77668EA-9AD2-CFC8-8B3A-604F14ED1FAC}"/>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11008925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4C335E-C185-4C1E-81B7-78CDF5BD134A}" type="datetimeFigureOut">
              <a:rPr lang="en-US" smtClean="0"/>
              <a:t>12/25/2022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28005646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C335E-C185-4C1E-81B7-78CDF5BD134A}" type="datetimeFigureOut">
              <a:rPr lang="en-US" smtClean="0"/>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24470235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C335E-C185-4C1E-81B7-78CDF5BD134A}" type="datetimeFigureOut">
              <a:rPr lang="en-US" smtClean="0"/>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B5971-08F8-43B6-BBFA-F3E6BADA9AD6}" type="slidenum">
              <a:rPr lang="en-US" smtClean="0"/>
              <a:t>‹#›</a:t>
            </a:fld>
            <a:endParaRPr lang="en-US"/>
          </a:p>
        </p:txBody>
      </p:sp>
    </p:spTree>
    <p:extLst>
      <p:ext uri="{BB962C8B-B14F-4D97-AF65-F5344CB8AC3E}">
        <p14:creationId xmlns:p14="http://schemas.microsoft.com/office/powerpoint/2010/main" val="40001249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3086299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24072790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22002818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35710106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14740398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7420248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879049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AB5F6-78A0-5805-08BF-48964E2E2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85499C4-339A-1D2C-B508-198523196E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66E566-59BB-145C-98B1-A086DACE008D}"/>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5" name="Footer Placeholder 4">
            <a:extLst>
              <a:ext uri="{FF2B5EF4-FFF2-40B4-BE49-F238E27FC236}">
                <a16:creationId xmlns:a16="http://schemas.microsoft.com/office/drawing/2014/main" id="{4EA22187-33FD-3D36-3BAD-82A41DB3FFD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1AAA5ED-18DD-E8A7-D397-507312718456}"/>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33893306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30884903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37179085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10718116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0DA38B-3B62-4A41-8EBF-74DD37541E75}" type="datetimeFigureOut">
              <a:rPr lang="en-US" smtClean="0"/>
              <a:pPr/>
              <a:t>12/25/2022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36A9F3-B547-4090-910B-A7210EE1F9B4}" type="slidenum">
              <a:rPr lang="en-US" smtClean="0"/>
              <a:pPr/>
              <a:t>‹#›</a:t>
            </a:fld>
            <a:endParaRPr lang="en-US"/>
          </a:p>
        </p:txBody>
      </p:sp>
    </p:spTree>
    <p:extLst>
      <p:ext uri="{BB962C8B-B14F-4D97-AF65-F5344CB8AC3E}">
        <p14:creationId xmlns:p14="http://schemas.microsoft.com/office/powerpoint/2010/main" val="2918801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235AC-517F-17A8-E7FE-A6289CAD68F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E6B4668-4A1F-D6C6-BD24-E25E227EEF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47FA07D-9E1B-1D93-D4EB-3F37610902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CF94940-1FE3-3C17-B5A3-A0A66C1152E1}"/>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6" name="Footer Placeholder 5">
            <a:extLst>
              <a:ext uri="{FF2B5EF4-FFF2-40B4-BE49-F238E27FC236}">
                <a16:creationId xmlns:a16="http://schemas.microsoft.com/office/drawing/2014/main" id="{CCA101CF-C024-2DC5-D33F-29B884B8C29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914F611-6EAF-E48E-14F3-71F2D3601E85}"/>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3160450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68E3E-AD09-2050-4165-D9D3DF1C0E9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FE6ADFD-697B-0E6B-E64D-5C6D18F8A7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68C67E-FF37-48C2-CAD0-FE2463E98C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FA36D58-744B-4613-003B-DB1D363F5C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120B28-5DC7-278F-F689-DF955AA3BB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C732F47-ADA1-527A-04A2-7A72ED8144D1}"/>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8" name="Footer Placeholder 7">
            <a:extLst>
              <a:ext uri="{FF2B5EF4-FFF2-40B4-BE49-F238E27FC236}">
                <a16:creationId xmlns:a16="http://schemas.microsoft.com/office/drawing/2014/main" id="{F90F89E9-5B75-FF34-27B3-B0123B62119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6B3FC09-F3E6-0514-037A-36C08209961F}"/>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1217101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7B731-F937-05FE-3675-03EBA162563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D311D23-3FFB-6F63-1C39-91C74DD228BA}"/>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4" name="Footer Placeholder 3">
            <a:extLst>
              <a:ext uri="{FF2B5EF4-FFF2-40B4-BE49-F238E27FC236}">
                <a16:creationId xmlns:a16="http://schemas.microsoft.com/office/drawing/2014/main" id="{2E74845A-831F-9EFD-9E4D-1FA97F88C36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13BE3BF-AE29-AAB8-5DA8-D7A3F11E43DC}"/>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348484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754165-2E53-418B-CA2D-1605AB269AAC}"/>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3" name="Footer Placeholder 2">
            <a:extLst>
              <a:ext uri="{FF2B5EF4-FFF2-40B4-BE49-F238E27FC236}">
                <a16:creationId xmlns:a16="http://schemas.microsoft.com/office/drawing/2014/main" id="{EC6BC70D-5BC3-2FF1-5CDF-14739C4267F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E3B7566-1F07-7D6D-ED96-FCCC7428A868}"/>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740466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D86C2-CBA1-3555-E69E-8D9C353A9F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FF06F57-9B70-BB69-527E-0E946AF8A9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57084E4-906A-8867-56A3-BAD1C36421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FFA4B5-9AA6-B7D2-7552-578F7C95D004}"/>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6" name="Footer Placeholder 5">
            <a:extLst>
              <a:ext uri="{FF2B5EF4-FFF2-40B4-BE49-F238E27FC236}">
                <a16:creationId xmlns:a16="http://schemas.microsoft.com/office/drawing/2014/main" id="{849553ED-D1BE-3F4B-D986-6D49C4F6664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F3AFF6A-DEB7-580F-16B2-451115FC8918}"/>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1603827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82B09-7ECA-6899-04DF-7AC9C81BC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CADA341-2D44-B9A5-6A47-40F872196C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77BB4101-0BCC-FA3D-7C08-CC90FF3C20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A384D8-5628-BD25-A328-04FA9E3D37F5}"/>
              </a:ext>
            </a:extLst>
          </p:cNvPr>
          <p:cNvSpPr>
            <a:spLocks noGrp="1"/>
          </p:cNvSpPr>
          <p:nvPr>
            <p:ph type="dt" sz="half" idx="10"/>
          </p:nvPr>
        </p:nvSpPr>
        <p:spPr/>
        <p:txBody>
          <a:bodyPr/>
          <a:lstStyle/>
          <a:p>
            <a:fld id="{8E8FCA91-01D5-497F-A37E-F83EE77D75D1}" type="datetimeFigureOut">
              <a:rPr lang="en-IN" smtClean="0"/>
              <a:t>25-12-2022</a:t>
            </a:fld>
            <a:endParaRPr lang="en-IN"/>
          </a:p>
        </p:txBody>
      </p:sp>
      <p:sp>
        <p:nvSpPr>
          <p:cNvPr id="6" name="Footer Placeholder 5">
            <a:extLst>
              <a:ext uri="{FF2B5EF4-FFF2-40B4-BE49-F238E27FC236}">
                <a16:creationId xmlns:a16="http://schemas.microsoft.com/office/drawing/2014/main" id="{91ED094F-A4AB-500D-99CF-A55787D6592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65EBF7C-29AD-4DF9-B1E5-FA9DA438C3A3}"/>
              </a:ext>
            </a:extLst>
          </p:cNvPr>
          <p:cNvSpPr>
            <a:spLocks noGrp="1"/>
          </p:cNvSpPr>
          <p:nvPr>
            <p:ph type="sldNum" sz="quarter" idx="12"/>
          </p:nvPr>
        </p:nvSpPr>
        <p:spPr/>
        <p:txBody>
          <a:bodyPr/>
          <a:lstStyle/>
          <a:p>
            <a:fld id="{DEB9F569-554C-4CF2-801C-F1901DCF76C1}" type="slidenum">
              <a:rPr lang="en-IN" smtClean="0"/>
              <a:t>‹#›</a:t>
            </a:fld>
            <a:endParaRPr lang="en-IN"/>
          </a:p>
        </p:txBody>
      </p:sp>
    </p:spTree>
    <p:extLst>
      <p:ext uri="{BB962C8B-B14F-4D97-AF65-F5344CB8AC3E}">
        <p14:creationId xmlns:p14="http://schemas.microsoft.com/office/powerpoint/2010/main" val="3523818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334416-1423-4551-212F-9A8A9E7872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A3F8492-6EA4-40D0-F624-C70A592943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A2723DB-6019-8883-455B-1D5BFF4042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8FCA91-01D5-497F-A37E-F83EE77D75D1}" type="datetimeFigureOut">
              <a:rPr lang="en-IN" smtClean="0"/>
              <a:t>25-12-2022</a:t>
            </a:fld>
            <a:endParaRPr lang="en-IN"/>
          </a:p>
        </p:txBody>
      </p:sp>
      <p:sp>
        <p:nvSpPr>
          <p:cNvPr id="5" name="Footer Placeholder 4">
            <a:extLst>
              <a:ext uri="{FF2B5EF4-FFF2-40B4-BE49-F238E27FC236}">
                <a16:creationId xmlns:a16="http://schemas.microsoft.com/office/drawing/2014/main" id="{06878ECF-1171-2D38-FB67-7A050BB738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7B244A99-3D54-231C-C324-343ECBE281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B9F569-554C-4CF2-801C-F1901DCF76C1}" type="slidenum">
              <a:rPr lang="en-IN" smtClean="0"/>
              <a:t>‹#›</a:t>
            </a:fld>
            <a:endParaRPr lang="en-IN"/>
          </a:p>
        </p:txBody>
      </p:sp>
    </p:spTree>
    <p:extLst>
      <p:ext uri="{BB962C8B-B14F-4D97-AF65-F5344CB8AC3E}">
        <p14:creationId xmlns:p14="http://schemas.microsoft.com/office/powerpoint/2010/main" val="1339502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4C335E-C185-4C1E-81B7-78CDF5BD134A}" type="datetimeFigureOut">
              <a:rPr lang="en-US" smtClean="0"/>
              <a:t>12/25/2022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9B5971-08F8-43B6-BBFA-F3E6BADA9AD6}" type="slidenum">
              <a:rPr lang="en-US" smtClean="0"/>
              <a:t>‹#›</a:t>
            </a:fld>
            <a:endParaRPr lang="en-US"/>
          </a:p>
        </p:txBody>
      </p:sp>
    </p:spTree>
    <p:extLst>
      <p:ext uri="{BB962C8B-B14F-4D97-AF65-F5344CB8AC3E}">
        <p14:creationId xmlns:p14="http://schemas.microsoft.com/office/powerpoint/2010/main" val="2637092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0DA38B-3B62-4A41-8EBF-74DD37541E75}" type="datetimeFigureOut">
              <a:rPr lang="en-US" smtClean="0"/>
              <a:pPr/>
              <a:t>12/25/2022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36A9F3-B547-4090-910B-A7210EE1F9B4}" type="slidenum">
              <a:rPr lang="en-US" smtClean="0"/>
              <a:pPr/>
              <a:t>‹#›</a:t>
            </a:fld>
            <a:endParaRPr lang="en-US"/>
          </a:p>
        </p:txBody>
      </p:sp>
    </p:spTree>
    <p:extLst>
      <p:ext uri="{BB962C8B-B14F-4D97-AF65-F5344CB8AC3E}">
        <p14:creationId xmlns:p14="http://schemas.microsoft.com/office/powerpoint/2010/main" val="13120515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2CBB149A-8973-468C-60A4-6AEBCE2F7681}"/>
              </a:ext>
            </a:extLst>
          </p:cNvPr>
          <p:cNvGraphicFramePr/>
          <p:nvPr>
            <p:extLst>
              <p:ext uri="{D42A27DB-BD31-4B8C-83A1-F6EECF244321}">
                <p14:modId xmlns:p14="http://schemas.microsoft.com/office/powerpoint/2010/main" val="1869657563"/>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ubtitle 2">
            <a:extLst>
              <a:ext uri="{FF2B5EF4-FFF2-40B4-BE49-F238E27FC236}">
                <a16:creationId xmlns:a16="http://schemas.microsoft.com/office/drawing/2014/main" id="{A6696C4C-4D87-DE40-A7C9-1D0FBBE4A0AB}"/>
              </a:ext>
            </a:extLst>
          </p:cNvPr>
          <p:cNvSpPr>
            <a:spLocks noGrp="1"/>
          </p:cNvSpPr>
          <p:nvPr>
            <p:ph type="subTitle" idx="1"/>
          </p:nvPr>
        </p:nvSpPr>
        <p:spPr/>
        <p:txBody>
          <a:bodyPr>
            <a:normAutofit/>
          </a:bodyPr>
          <a:lstStyle/>
          <a:p>
            <a:pPr marL="0" marR="0" lvl="0" indent="0" algn="ctr" defTabSz="914400" rtl="0" eaLnBrk="1" fontAlgn="auto" latinLnBrk="0" hangingPunct="1">
              <a:lnSpc>
                <a:spcPts val="3000"/>
              </a:lnSpc>
              <a:spcBef>
                <a:spcPts val="0"/>
              </a:spcBef>
              <a:spcAft>
                <a:spcPts val="0"/>
              </a:spcAft>
              <a:buClrTx/>
              <a:buSzTx/>
              <a:buFont typeface="Arial" pitchFamily="34" charset="0"/>
              <a:buNone/>
              <a:tabLst/>
              <a:defRPr/>
            </a:pPr>
            <a:r>
              <a:rPr kumimoji="0" lang="en-US" sz="2800" b="1" i="0" u="none" strike="noStrike" kern="1200" cap="none" spc="0" normalizeH="0" baseline="0" noProof="0" dirty="0">
                <a:ln>
                  <a:noFill/>
                </a:ln>
                <a:solidFill>
                  <a:prstClr val="black"/>
                </a:solidFill>
                <a:effectLst/>
                <a:uLnTx/>
                <a:uFillTx/>
                <a:latin typeface="Arial Narrow" pitchFamily="34" charset="0"/>
                <a:ea typeface="+mn-ea"/>
                <a:cs typeface="+mn-cs"/>
              </a:rPr>
              <a:t>By:</a:t>
            </a:r>
            <a:br>
              <a:rPr kumimoji="0" lang="en-US" sz="2800" b="1" i="0" u="none" strike="noStrike" kern="1200" cap="none" spc="0" normalizeH="0" baseline="0" noProof="0" dirty="0">
                <a:ln>
                  <a:noFill/>
                </a:ln>
                <a:solidFill>
                  <a:prstClr val="black"/>
                </a:solidFill>
                <a:effectLst/>
                <a:uLnTx/>
                <a:uFillTx/>
                <a:latin typeface="Arial Narrow" pitchFamily="34" charset="0"/>
                <a:ea typeface="+mn-ea"/>
                <a:cs typeface="+mn-cs"/>
              </a:rPr>
            </a:br>
            <a:r>
              <a:rPr kumimoji="0" lang="en-US" sz="2800" b="1" i="0" u="none" strike="noStrike" kern="1200" cap="none" spc="0" normalizeH="0" baseline="0" noProof="0" dirty="0">
                <a:ln>
                  <a:noFill/>
                </a:ln>
                <a:solidFill>
                  <a:prstClr val="black"/>
                </a:solidFill>
                <a:effectLst/>
                <a:uLnTx/>
                <a:uFillTx/>
                <a:latin typeface="Arial Narrow" pitchFamily="34" charset="0"/>
                <a:ea typeface="+mn-ea"/>
                <a:cs typeface="+mn-cs"/>
              </a:rPr>
              <a:t>CA. Kamal Garg</a:t>
            </a:r>
            <a:br>
              <a:rPr kumimoji="0" lang="en-US" sz="2800" b="1" i="0" u="none" strike="noStrike" kern="1200" cap="none" spc="0" normalizeH="0" baseline="0" noProof="0" dirty="0">
                <a:ln>
                  <a:noFill/>
                </a:ln>
                <a:solidFill>
                  <a:prstClr val="black"/>
                </a:solidFill>
                <a:effectLst/>
                <a:uLnTx/>
                <a:uFillTx/>
                <a:latin typeface="Arial Narrow" pitchFamily="34" charset="0"/>
                <a:ea typeface="+mn-ea"/>
                <a:cs typeface="+mn-cs"/>
              </a:rPr>
            </a:br>
            <a:r>
              <a:rPr kumimoji="0" lang="en-US" sz="2800" b="1" i="0" u="none" strike="noStrike" kern="1200" cap="none" spc="0" normalizeH="0" baseline="0" noProof="0" dirty="0">
                <a:ln>
                  <a:noFill/>
                </a:ln>
                <a:solidFill>
                  <a:prstClr val="black"/>
                </a:solidFill>
                <a:effectLst/>
                <a:uLnTx/>
                <a:uFillTx/>
                <a:latin typeface="Arial Narrow" pitchFamily="34" charset="0"/>
                <a:ea typeface="+mn-ea"/>
                <a:cs typeface="+mn-cs"/>
              </a:rPr>
              <a:t>[B. Com (H), FCA, DISA (ICAI)]</a:t>
            </a:r>
            <a:br>
              <a:rPr kumimoji="0" lang="en-US" sz="2800" b="1" i="0" u="none" strike="noStrike" kern="1200" cap="none" spc="0" normalizeH="0" baseline="0" noProof="0" dirty="0">
                <a:ln>
                  <a:noFill/>
                </a:ln>
                <a:solidFill>
                  <a:prstClr val="black"/>
                </a:solidFill>
                <a:effectLst/>
                <a:uLnTx/>
                <a:uFillTx/>
                <a:latin typeface="Arial Narrow" pitchFamily="34" charset="0"/>
                <a:ea typeface="+mn-ea"/>
                <a:cs typeface="+mn-cs"/>
              </a:rPr>
            </a:br>
            <a:r>
              <a:rPr kumimoji="0" lang="en-US" sz="2800" b="1" i="0" u="none" strike="noStrike" kern="1200" cap="none" spc="0" normalizeH="0" baseline="0" noProof="0" dirty="0">
                <a:ln>
                  <a:noFill/>
                </a:ln>
                <a:solidFill>
                  <a:prstClr val="black"/>
                </a:solidFill>
                <a:effectLst/>
                <a:uLnTx/>
                <a:uFillTx/>
                <a:latin typeface="Arial Narrow" pitchFamily="34" charset="0"/>
                <a:ea typeface="+mn-ea"/>
                <a:cs typeface="+mn-cs"/>
              </a:rPr>
              <a:t>[Insolvency Professional]</a:t>
            </a:r>
            <a:endParaRPr kumimoji="0" lang="en-US" sz="2800" b="0" i="0" u="none" strike="noStrike" kern="1200" cap="none" spc="0" normalizeH="0" baseline="0" noProof="0" dirty="0">
              <a:ln>
                <a:noFill/>
              </a:ln>
              <a:solidFill>
                <a:prstClr val="black"/>
              </a:solidFill>
              <a:effectLst/>
              <a:uLnTx/>
              <a:uFillTx/>
              <a:latin typeface="Arial Narrow"/>
              <a:ea typeface="+mn-ea"/>
              <a:cs typeface="+mn-cs"/>
            </a:endParaRPr>
          </a:p>
        </p:txBody>
      </p:sp>
    </p:spTree>
    <p:extLst>
      <p:ext uri="{BB962C8B-B14F-4D97-AF65-F5344CB8AC3E}">
        <p14:creationId xmlns:p14="http://schemas.microsoft.com/office/powerpoint/2010/main" val="3451774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5D9E2-C869-4DF2-A084-8D9FED24DC43}"/>
              </a:ext>
            </a:extLst>
          </p:cNvPr>
          <p:cNvSpPr>
            <a:spLocks noGrp="1"/>
          </p:cNvSpPr>
          <p:nvPr>
            <p:ph type="title"/>
          </p:nvPr>
        </p:nvSpPr>
        <p:spPr/>
        <p:txBody>
          <a:bodyPr/>
          <a:lstStyle/>
          <a:p>
            <a:r>
              <a:rPr lang="en-US" b="1" dirty="0">
                <a:solidFill>
                  <a:srgbClr val="FF0000"/>
                </a:solidFill>
              </a:rPr>
              <a:t>Case Study</a:t>
            </a:r>
            <a:endParaRPr lang="en-IN" dirty="0"/>
          </a:p>
        </p:txBody>
      </p:sp>
      <p:sp>
        <p:nvSpPr>
          <p:cNvPr id="3" name="Content Placeholder 2">
            <a:extLst>
              <a:ext uri="{FF2B5EF4-FFF2-40B4-BE49-F238E27FC236}">
                <a16:creationId xmlns:a16="http://schemas.microsoft.com/office/drawing/2014/main" id="{5311585E-30B6-6A35-8E28-54A158F509F8}"/>
              </a:ext>
            </a:extLst>
          </p:cNvPr>
          <p:cNvSpPr>
            <a:spLocks noGrp="1"/>
          </p:cNvSpPr>
          <p:nvPr>
            <p:ph idx="1"/>
          </p:nvPr>
        </p:nvSpPr>
        <p:spPr/>
        <p:txBody>
          <a:bodyPr/>
          <a:lstStyle/>
          <a:p>
            <a:pPr algn="just"/>
            <a:r>
              <a:rPr lang="en-US" dirty="0"/>
              <a:t>RST (P) Limited</a:t>
            </a:r>
          </a:p>
          <a:p>
            <a:pPr algn="just"/>
            <a:r>
              <a:rPr lang="en-US" dirty="0"/>
              <a:t>It is having commercial complexes at various locations and it provides office space on rent to various parties</a:t>
            </a:r>
          </a:p>
          <a:p>
            <a:pPr algn="just"/>
            <a:r>
              <a:rPr lang="en-US" dirty="0"/>
              <a:t>Mr. X, CA is also having his office in one of its commercial complexes</a:t>
            </a:r>
          </a:p>
          <a:p>
            <a:pPr algn="just"/>
            <a:r>
              <a:rPr lang="en-US" dirty="0"/>
              <a:t>During FY 2021-2022, the office space was occupied by Mr. X. </a:t>
            </a:r>
          </a:p>
          <a:p>
            <a:pPr algn="just"/>
            <a:r>
              <a:rPr lang="en-US" dirty="0"/>
              <a:t>Casual vacancy was created in the position of auditor-ship for the company and hence the company proposed to appoint Mr. X to fill such vacancy for the audit period FY 2021-2022</a:t>
            </a:r>
          </a:p>
          <a:p>
            <a:pPr algn="just"/>
            <a:r>
              <a:rPr lang="en-US" b="1" dirty="0"/>
              <a:t>Question: </a:t>
            </a:r>
            <a:r>
              <a:rPr lang="en-US" dirty="0"/>
              <a:t>can Mr. X accept the appointment as an auditor?</a:t>
            </a:r>
            <a:endParaRPr lang="en-IN" dirty="0"/>
          </a:p>
        </p:txBody>
      </p:sp>
    </p:spTree>
    <p:extLst>
      <p:ext uri="{BB962C8B-B14F-4D97-AF65-F5344CB8AC3E}">
        <p14:creationId xmlns:p14="http://schemas.microsoft.com/office/powerpoint/2010/main" val="2981801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49288-B36D-67DF-CC46-31AB9786EBB2}"/>
              </a:ext>
            </a:extLst>
          </p:cNvPr>
          <p:cNvSpPr>
            <a:spLocks noGrp="1"/>
          </p:cNvSpPr>
          <p:nvPr>
            <p:ph type="title"/>
          </p:nvPr>
        </p:nvSpPr>
        <p:spPr/>
        <p:txBody>
          <a:bodyPr/>
          <a:lstStyle/>
          <a:p>
            <a:r>
              <a:rPr lang="en-US" b="1" dirty="0">
                <a:solidFill>
                  <a:srgbClr val="FF0000"/>
                </a:solidFill>
              </a:rPr>
              <a:t>Rule 10(4) of Companies (Audit and Auditors) Rules, 2014</a:t>
            </a:r>
            <a:endParaRPr lang="en-IN" b="1" dirty="0">
              <a:solidFill>
                <a:srgbClr val="FF0000"/>
              </a:solidFill>
            </a:endParaRPr>
          </a:p>
        </p:txBody>
      </p:sp>
      <p:sp>
        <p:nvSpPr>
          <p:cNvPr id="3" name="Content Placeholder 2">
            <a:extLst>
              <a:ext uri="{FF2B5EF4-FFF2-40B4-BE49-F238E27FC236}">
                <a16:creationId xmlns:a16="http://schemas.microsoft.com/office/drawing/2014/main" id="{2885411E-6CA2-A604-9CE4-602455A17DDD}"/>
              </a:ext>
            </a:extLst>
          </p:cNvPr>
          <p:cNvSpPr>
            <a:spLocks noGrp="1"/>
          </p:cNvSpPr>
          <p:nvPr>
            <p:ph idx="1"/>
          </p:nvPr>
        </p:nvSpPr>
        <p:spPr>
          <a:xfrm>
            <a:off x="838200" y="1825625"/>
            <a:ext cx="10515600" cy="4528522"/>
          </a:xfrm>
        </p:spPr>
        <p:txBody>
          <a:bodyPr>
            <a:normAutofit/>
          </a:bodyPr>
          <a:lstStyle/>
          <a:p>
            <a:pPr algn="just"/>
            <a:r>
              <a:rPr lang="en-US" sz="2500" dirty="0"/>
              <a:t>For the purpose of clause (e) of sub-section (3) of section 141, the term "business relationship" shall be construed as any transaction entered into for a commercial purpose, except:</a:t>
            </a:r>
          </a:p>
          <a:p>
            <a:pPr marL="914400" lvl="1" indent="-457200" algn="just">
              <a:buFont typeface="+mj-lt"/>
              <a:buAutoNum type="alphaLcParenR"/>
            </a:pPr>
            <a:r>
              <a:rPr lang="en-US" sz="2500" dirty="0"/>
              <a:t>commercial transactions which are in the nature of professional services permitted to be rendered by an auditor or audit firm under the Act and the Chartered Accountants Act, 1949 and the rules or the regulations made under those Acts;</a:t>
            </a:r>
          </a:p>
          <a:p>
            <a:pPr marL="914400" lvl="1" indent="-457200" algn="just">
              <a:buFont typeface="+mj-lt"/>
              <a:buAutoNum type="alphaLcParenR"/>
            </a:pPr>
            <a:r>
              <a:rPr lang="en-US" sz="2500" dirty="0"/>
              <a:t>commercial transactions which are in the ordinary course of business of the company at arm's length price - like sale of products or services to the auditor, as customer, in the ordinary course of business, by companies engaged in the business of telecommunications, airlines, hospitals, hotels and such other similar businesses.</a:t>
            </a:r>
            <a:endParaRPr lang="en-IN" sz="2500" dirty="0"/>
          </a:p>
        </p:txBody>
      </p:sp>
    </p:spTree>
    <p:extLst>
      <p:ext uri="{BB962C8B-B14F-4D97-AF65-F5344CB8AC3E}">
        <p14:creationId xmlns:p14="http://schemas.microsoft.com/office/powerpoint/2010/main" val="468863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4501-D1B2-5FDC-5DAA-B71A464CD9FD}"/>
              </a:ext>
            </a:extLst>
          </p:cNvPr>
          <p:cNvSpPr>
            <a:spLocks noGrp="1"/>
          </p:cNvSpPr>
          <p:nvPr>
            <p:ph type="title"/>
          </p:nvPr>
        </p:nvSpPr>
        <p:spPr/>
        <p:txBody>
          <a:bodyPr/>
          <a:lstStyle/>
          <a:p>
            <a:r>
              <a:rPr lang="en-US" b="1" dirty="0">
                <a:solidFill>
                  <a:srgbClr val="FF0000"/>
                </a:solidFill>
              </a:rPr>
              <a:t>Case Study</a:t>
            </a:r>
            <a:endParaRPr lang="en-IN" dirty="0"/>
          </a:p>
        </p:txBody>
      </p:sp>
      <p:sp>
        <p:nvSpPr>
          <p:cNvPr id="3" name="Content Placeholder 2">
            <a:extLst>
              <a:ext uri="{FF2B5EF4-FFF2-40B4-BE49-F238E27FC236}">
                <a16:creationId xmlns:a16="http://schemas.microsoft.com/office/drawing/2014/main" id="{64577FD5-4E4F-63AD-1B0D-B1517B6FF078}"/>
              </a:ext>
            </a:extLst>
          </p:cNvPr>
          <p:cNvSpPr>
            <a:spLocks noGrp="1"/>
          </p:cNvSpPr>
          <p:nvPr>
            <p:ph idx="1"/>
          </p:nvPr>
        </p:nvSpPr>
        <p:spPr/>
        <p:txBody>
          <a:bodyPr>
            <a:normAutofit lnSpcReduction="10000"/>
          </a:bodyPr>
          <a:lstStyle/>
          <a:p>
            <a:pPr algn="just"/>
            <a:r>
              <a:rPr lang="en-US" dirty="0" err="1"/>
              <a:t>Savera</a:t>
            </a:r>
            <a:r>
              <a:rPr lang="en-US" dirty="0"/>
              <a:t> Hotels (P) Limited, Chennai</a:t>
            </a:r>
          </a:p>
          <a:p>
            <a:pPr algn="just"/>
            <a:r>
              <a:rPr lang="en-US" dirty="0"/>
              <a:t>You are the statutory auditor of this company</a:t>
            </a:r>
          </a:p>
          <a:p>
            <a:pPr algn="just"/>
            <a:r>
              <a:rPr lang="en-US" dirty="0"/>
              <a:t>You stayed here with family for vacations and the hotel charged the room rent and other expenses as follows:</a:t>
            </a:r>
          </a:p>
          <a:p>
            <a:pPr algn="just"/>
            <a:r>
              <a:rPr lang="en-US" b="1" dirty="0"/>
              <a:t>Case 1: </a:t>
            </a:r>
            <a:r>
              <a:rPr lang="en-US" dirty="0"/>
              <a:t>Rs. 25,000 (the same amount is also chargeable from other customers in ordinary course of business)</a:t>
            </a:r>
          </a:p>
          <a:p>
            <a:pPr algn="just"/>
            <a:r>
              <a:rPr lang="en-US" b="1" dirty="0"/>
              <a:t>Case 2: </a:t>
            </a:r>
            <a:r>
              <a:rPr lang="en-US" dirty="0"/>
              <a:t>Rs. 15,000 (the concession of Rs. 10,000 was given because he is the auditor)</a:t>
            </a:r>
          </a:p>
          <a:p>
            <a:pPr algn="just"/>
            <a:r>
              <a:rPr lang="en-US" b="1" dirty="0"/>
              <a:t>Question:</a:t>
            </a:r>
            <a:r>
              <a:rPr lang="en-US" dirty="0"/>
              <a:t> in which of cases above, independence is getting impaired under Rule 10(4) read with Section 141(3)(e) and Code of Ethics?</a:t>
            </a:r>
            <a:endParaRPr lang="en-IN" dirty="0"/>
          </a:p>
        </p:txBody>
      </p:sp>
    </p:spTree>
    <p:extLst>
      <p:ext uri="{BB962C8B-B14F-4D97-AF65-F5344CB8AC3E}">
        <p14:creationId xmlns:p14="http://schemas.microsoft.com/office/powerpoint/2010/main" val="2614965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9FDBAFA-9767-D899-CBE8-CF72678821B4}"/>
              </a:ext>
            </a:extLst>
          </p:cNvPr>
          <p:cNvGraphicFramePr>
            <a:graphicFrameLocks noGrp="1"/>
          </p:cNvGraphicFramePr>
          <p:nvPr>
            <p:ph idx="1"/>
            <p:extLst>
              <p:ext uri="{D42A27DB-BD31-4B8C-83A1-F6EECF244321}">
                <p14:modId xmlns:p14="http://schemas.microsoft.com/office/powerpoint/2010/main" val="793281155"/>
              </p:ext>
            </p:extLst>
          </p:nvPr>
        </p:nvGraphicFramePr>
        <p:xfrm>
          <a:off x="838200" y="867749"/>
          <a:ext cx="10515600" cy="50666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4371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1981200" y="12954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556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54556"/>
            <a:ext cx="8229600" cy="639762"/>
          </a:xfrm>
        </p:spPr>
        <p:txBody>
          <a:bodyPr>
            <a:normAutofit fontScale="90000"/>
          </a:bodyPr>
          <a:lstStyle/>
          <a:p>
            <a:r>
              <a:rPr lang="en-US" b="1" dirty="0"/>
              <a:t>What does Code of Ethics – Vol. I say</a:t>
            </a:r>
          </a:p>
        </p:txBody>
      </p:sp>
      <p:sp>
        <p:nvSpPr>
          <p:cNvPr id="3" name="Content Placeholder 2"/>
          <p:cNvSpPr>
            <a:spLocks noGrp="1"/>
          </p:cNvSpPr>
          <p:nvPr>
            <p:ph idx="1"/>
          </p:nvPr>
        </p:nvSpPr>
        <p:spPr>
          <a:xfrm>
            <a:off x="699795" y="1735494"/>
            <a:ext cx="10776857" cy="4893906"/>
          </a:xfrm>
        </p:spPr>
        <p:txBody>
          <a:bodyPr>
            <a:noAutofit/>
          </a:bodyPr>
          <a:lstStyle/>
          <a:p>
            <a:pPr algn="just">
              <a:lnSpc>
                <a:spcPts val="2500"/>
              </a:lnSpc>
              <a:spcBef>
                <a:spcPts val="0"/>
              </a:spcBef>
            </a:pPr>
            <a:r>
              <a:rPr lang="en-US" sz="2500" dirty="0"/>
              <a:t>When the </a:t>
            </a:r>
            <a:r>
              <a:rPr lang="en-US" sz="2500" b="1" dirty="0">
                <a:solidFill>
                  <a:srgbClr val="FF0000"/>
                </a:solidFill>
              </a:rPr>
              <a:t>total fees generated from an audit client by the firm expressing the audit opinion represent a large proportion of the total fees of that firm</a:t>
            </a:r>
            <a:r>
              <a:rPr lang="en-US" sz="2500" dirty="0"/>
              <a:t>, the dependence on that client and concern about losing the client create a </a:t>
            </a:r>
            <a:r>
              <a:rPr lang="en-US" sz="2500" b="1" dirty="0">
                <a:solidFill>
                  <a:srgbClr val="FF0000"/>
                </a:solidFill>
              </a:rPr>
              <a:t>self-interest or intimidation threat;</a:t>
            </a:r>
          </a:p>
          <a:p>
            <a:pPr algn="just">
              <a:lnSpc>
                <a:spcPts val="2500"/>
              </a:lnSpc>
              <a:spcBef>
                <a:spcPts val="0"/>
              </a:spcBef>
            </a:pPr>
            <a:endParaRPr lang="en-US" sz="2500" dirty="0"/>
          </a:p>
          <a:p>
            <a:pPr algn="just">
              <a:lnSpc>
                <a:spcPts val="2500"/>
              </a:lnSpc>
              <a:spcBef>
                <a:spcPts val="0"/>
              </a:spcBef>
            </a:pPr>
            <a:r>
              <a:rPr lang="en-US" sz="2500" dirty="0"/>
              <a:t>Actions that might be </a:t>
            </a:r>
            <a:r>
              <a:rPr lang="en-US" sz="2500" b="1" dirty="0">
                <a:solidFill>
                  <a:srgbClr val="FF0000"/>
                </a:solidFill>
              </a:rPr>
              <a:t>safeguards to address such a self-interest or intimidation threat </a:t>
            </a:r>
            <a:r>
              <a:rPr lang="en-US" sz="2500" dirty="0"/>
              <a:t>include:</a:t>
            </a:r>
          </a:p>
          <a:p>
            <a:pPr marL="914400" lvl="1" indent="-457200" algn="just">
              <a:lnSpc>
                <a:spcPts val="2500"/>
              </a:lnSpc>
              <a:spcBef>
                <a:spcPts val="0"/>
              </a:spcBef>
              <a:buFont typeface="+mj-lt"/>
              <a:buAutoNum type="alphaLcParenR"/>
            </a:pPr>
            <a:r>
              <a:rPr lang="en-US" sz="2500" dirty="0"/>
              <a:t>Increasing the client base of the partner or the office to reduce dependence on the audit client;</a:t>
            </a:r>
          </a:p>
          <a:p>
            <a:pPr marL="914400" lvl="1" indent="-457200" algn="just">
              <a:lnSpc>
                <a:spcPts val="2500"/>
              </a:lnSpc>
              <a:spcBef>
                <a:spcPts val="0"/>
              </a:spcBef>
              <a:buFont typeface="+mj-lt"/>
              <a:buAutoNum type="alphaLcParenR"/>
            </a:pPr>
            <a:r>
              <a:rPr lang="en-US" sz="2500" dirty="0"/>
              <a:t>Having an appropriate reviewer who did not take part in the audit engagement review the work performed.</a:t>
            </a:r>
            <a:endParaRPr lang="en-US" sz="2500" b="1" dirty="0">
              <a:solidFill>
                <a:srgbClr val="FF0000"/>
              </a:solidFill>
            </a:endParaRPr>
          </a:p>
          <a:p>
            <a:pPr algn="just">
              <a:lnSpc>
                <a:spcPts val="2500"/>
              </a:lnSpc>
              <a:spcBef>
                <a:spcPts val="0"/>
              </a:spcBef>
            </a:pPr>
            <a:endParaRPr lang="en-US" sz="2500" b="1" dirty="0">
              <a:solidFill>
                <a:srgbClr val="FF0000"/>
              </a:solidFill>
            </a:endParaRPr>
          </a:p>
          <a:p>
            <a:pPr algn="just">
              <a:lnSpc>
                <a:spcPts val="2500"/>
              </a:lnSpc>
              <a:spcBef>
                <a:spcPts val="0"/>
              </a:spcBef>
            </a:pPr>
            <a:endParaRPr lang="en-US" sz="2500" dirty="0"/>
          </a:p>
        </p:txBody>
      </p:sp>
    </p:spTree>
    <p:extLst>
      <p:ext uri="{BB962C8B-B14F-4D97-AF65-F5344CB8AC3E}">
        <p14:creationId xmlns:p14="http://schemas.microsoft.com/office/powerpoint/2010/main" val="450261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35895"/>
            <a:ext cx="8229600" cy="639762"/>
          </a:xfrm>
        </p:spPr>
        <p:txBody>
          <a:bodyPr>
            <a:normAutofit fontScale="90000"/>
          </a:bodyPr>
          <a:lstStyle/>
          <a:p>
            <a:r>
              <a:rPr lang="en-US" b="1" dirty="0"/>
              <a:t>What does Code of Ethics – Vol. I say</a:t>
            </a:r>
          </a:p>
        </p:txBody>
      </p:sp>
      <p:sp>
        <p:nvSpPr>
          <p:cNvPr id="3" name="Content Placeholder 2"/>
          <p:cNvSpPr>
            <a:spLocks noGrp="1"/>
          </p:cNvSpPr>
          <p:nvPr>
            <p:ph idx="1"/>
          </p:nvPr>
        </p:nvSpPr>
        <p:spPr>
          <a:xfrm>
            <a:off x="625151" y="1446860"/>
            <a:ext cx="10786188" cy="5103229"/>
          </a:xfrm>
        </p:spPr>
        <p:txBody>
          <a:bodyPr>
            <a:noAutofit/>
          </a:bodyPr>
          <a:lstStyle/>
          <a:p>
            <a:pPr algn="just">
              <a:lnSpc>
                <a:spcPts val="2500"/>
              </a:lnSpc>
              <a:spcBef>
                <a:spcPts val="0"/>
              </a:spcBef>
            </a:pPr>
            <a:r>
              <a:rPr lang="en-US" sz="2200" dirty="0">
                <a:latin typeface="+mj-lt"/>
              </a:rPr>
              <a:t>Where for </a:t>
            </a:r>
            <a:r>
              <a:rPr lang="en-US" sz="2200" b="1" u="sng" dirty="0">
                <a:latin typeface="+mj-lt"/>
              </a:rPr>
              <a:t>two consecutive years</a:t>
            </a:r>
            <a:r>
              <a:rPr lang="en-US" sz="2200" b="1" dirty="0">
                <a:latin typeface="+mj-lt"/>
              </a:rPr>
              <a:t>, </a:t>
            </a:r>
          </a:p>
          <a:p>
            <a:pPr algn="just">
              <a:lnSpc>
                <a:spcPts val="2500"/>
              </a:lnSpc>
              <a:spcBef>
                <a:spcPts val="0"/>
              </a:spcBef>
            </a:pPr>
            <a:endParaRPr lang="en-US" sz="2200" b="1" dirty="0">
              <a:latin typeface="+mj-lt"/>
            </a:endParaRPr>
          </a:p>
          <a:p>
            <a:pPr marL="914400" lvl="1" indent="-457200" algn="just">
              <a:lnSpc>
                <a:spcPts val="2500"/>
              </a:lnSpc>
              <a:spcBef>
                <a:spcPts val="0"/>
              </a:spcBef>
              <a:buFont typeface="+mj-lt"/>
              <a:buAutoNum type="alphaLcParenR"/>
            </a:pPr>
            <a:r>
              <a:rPr lang="en-US" sz="2200" b="1" strike="sngStrike" dirty="0">
                <a:solidFill>
                  <a:srgbClr val="FF0000"/>
                </a:solidFill>
                <a:latin typeface="+mj-lt"/>
              </a:rPr>
              <a:t>the total gross annual professional fees (“total fees) from the audit client and its related entities represent more than 15% of the total fees received by the firm</a:t>
            </a:r>
            <a:r>
              <a:rPr lang="en-US" sz="2200" b="1" strike="sngStrike" dirty="0">
                <a:latin typeface="+mj-lt"/>
              </a:rPr>
              <a:t> </a:t>
            </a:r>
            <a:r>
              <a:rPr lang="en-US" sz="2200" strike="sngStrike" dirty="0">
                <a:latin typeface="+mj-lt"/>
              </a:rPr>
              <a:t>expressing the opinion on the financial statements of the client</a:t>
            </a:r>
            <a:r>
              <a:rPr lang="en-US" sz="2200" dirty="0">
                <a:latin typeface="+mj-lt"/>
              </a:rPr>
              <a:t>, ~ </a:t>
            </a:r>
            <a:r>
              <a:rPr lang="en-US" sz="2200" b="1" dirty="0">
                <a:highlight>
                  <a:srgbClr val="FFFF00"/>
                </a:highlight>
                <a:latin typeface="+mj-lt"/>
              </a:rPr>
              <a:t>Differentiated Disclosures introduced w.e.f. 29</a:t>
            </a:r>
            <a:r>
              <a:rPr lang="en-US" sz="2200" b="1" baseline="30000" dirty="0">
                <a:highlight>
                  <a:srgbClr val="FFFF00"/>
                </a:highlight>
                <a:latin typeface="+mj-lt"/>
              </a:rPr>
              <a:t>th</a:t>
            </a:r>
            <a:r>
              <a:rPr lang="en-US" sz="2200" b="1" dirty="0">
                <a:highlight>
                  <a:srgbClr val="FFFF00"/>
                </a:highlight>
                <a:latin typeface="+mj-lt"/>
              </a:rPr>
              <a:t> September, 2022</a:t>
            </a:r>
          </a:p>
          <a:p>
            <a:pPr marL="914400" lvl="1" indent="-457200" algn="just">
              <a:lnSpc>
                <a:spcPts val="2500"/>
              </a:lnSpc>
              <a:spcBef>
                <a:spcPts val="0"/>
              </a:spcBef>
              <a:buFont typeface="+mj-lt"/>
              <a:buAutoNum type="alphaLcParenR"/>
            </a:pPr>
            <a:endParaRPr lang="en-US" sz="2200" dirty="0">
              <a:latin typeface="+mj-lt"/>
            </a:endParaRPr>
          </a:p>
          <a:p>
            <a:pPr marL="914400" lvl="1" indent="-457200" algn="just">
              <a:lnSpc>
                <a:spcPts val="2500"/>
              </a:lnSpc>
              <a:spcBef>
                <a:spcPts val="0"/>
              </a:spcBef>
              <a:buFont typeface="+mj-lt"/>
              <a:buAutoNum type="alphaLcParenR"/>
            </a:pPr>
            <a:r>
              <a:rPr lang="en-US" sz="2200" dirty="0">
                <a:latin typeface="+mj-lt"/>
              </a:rPr>
              <a:t>the firm shall:</a:t>
            </a:r>
          </a:p>
          <a:p>
            <a:pPr marL="914400" lvl="1" indent="-457200" algn="just">
              <a:lnSpc>
                <a:spcPts val="2500"/>
              </a:lnSpc>
              <a:spcBef>
                <a:spcPts val="0"/>
              </a:spcBef>
              <a:buFont typeface="+mj-lt"/>
              <a:buAutoNum type="alphaLcParenR"/>
            </a:pPr>
            <a:endParaRPr lang="en-US" sz="2200" dirty="0">
              <a:latin typeface="+mj-lt"/>
            </a:endParaRPr>
          </a:p>
          <a:p>
            <a:pPr marL="1257300" lvl="2" indent="-342900" algn="just">
              <a:lnSpc>
                <a:spcPts val="2500"/>
              </a:lnSpc>
              <a:spcBef>
                <a:spcPts val="0"/>
              </a:spcBef>
              <a:buFont typeface="+mj-lt"/>
              <a:buAutoNum type="arabicParenR"/>
            </a:pPr>
            <a:r>
              <a:rPr lang="en-US" sz="2200" dirty="0">
                <a:latin typeface="+mj-lt"/>
              </a:rPr>
              <a:t>Disclose the above fact to </a:t>
            </a:r>
            <a:r>
              <a:rPr lang="en-US" sz="2200" b="1" strike="sngStrike" dirty="0">
                <a:latin typeface="+mj-lt"/>
              </a:rPr>
              <a:t>TCWG</a:t>
            </a:r>
            <a:r>
              <a:rPr lang="en-US" sz="2200" dirty="0">
                <a:latin typeface="+mj-lt"/>
              </a:rPr>
              <a:t> </a:t>
            </a:r>
            <a:r>
              <a:rPr lang="en-US" sz="2200" b="1" u="sng" dirty="0">
                <a:latin typeface="+mj-lt"/>
              </a:rPr>
              <a:t>Institute</a:t>
            </a:r>
            <a:r>
              <a:rPr lang="en-US" sz="2200" dirty="0">
                <a:latin typeface="+mj-lt"/>
              </a:rPr>
              <a:t>;</a:t>
            </a:r>
          </a:p>
          <a:p>
            <a:pPr marL="1257300" lvl="2" indent="-342900" algn="just">
              <a:lnSpc>
                <a:spcPts val="2500"/>
              </a:lnSpc>
              <a:spcBef>
                <a:spcPts val="0"/>
              </a:spcBef>
              <a:buFont typeface="+mj-lt"/>
              <a:buAutoNum type="arabicParenR"/>
            </a:pPr>
            <a:r>
              <a:rPr lang="en-US" sz="2200" strike="sngStrike" dirty="0">
                <a:latin typeface="+mj-lt"/>
              </a:rPr>
              <a:t>Consider the following actions might be a safeguard to address the threat created:</a:t>
            </a:r>
          </a:p>
          <a:p>
            <a:pPr marL="1714500" lvl="3" indent="-342900" algn="just">
              <a:lnSpc>
                <a:spcPts val="2500"/>
              </a:lnSpc>
              <a:spcBef>
                <a:spcPts val="0"/>
              </a:spcBef>
              <a:buFont typeface="+mj-lt"/>
              <a:buAutoNum type="arabicParenR"/>
            </a:pPr>
            <a:r>
              <a:rPr lang="en-US" sz="2200" strike="sngStrike" dirty="0">
                <a:latin typeface="+mj-lt"/>
              </a:rPr>
              <a:t>EQCR by a professional accountant prior to the opinion being issued on the third year’s financial statements ~ </a:t>
            </a:r>
            <a:r>
              <a:rPr lang="en-IN" sz="2200" b="1" strike="sngStrike" dirty="0">
                <a:solidFill>
                  <a:srgbClr val="FF0000"/>
                </a:solidFill>
                <a:latin typeface="+mj-lt"/>
              </a:rPr>
              <a:t>“a pre-issuance review”</a:t>
            </a:r>
            <a:r>
              <a:rPr lang="en-US" sz="2200" strike="sngStrike" dirty="0">
                <a:latin typeface="+mj-lt"/>
              </a:rPr>
              <a:t>;</a:t>
            </a:r>
          </a:p>
          <a:p>
            <a:pPr marL="1714500" lvl="3" indent="-342900" algn="just">
              <a:lnSpc>
                <a:spcPts val="2500"/>
              </a:lnSpc>
              <a:spcBef>
                <a:spcPts val="0"/>
              </a:spcBef>
              <a:buFont typeface="+mj-lt"/>
              <a:buAutoNum type="arabicParenR"/>
            </a:pPr>
            <a:r>
              <a:rPr lang="en-US" sz="2200" strike="sngStrike" dirty="0">
                <a:latin typeface="+mj-lt"/>
              </a:rPr>
              <a:t>EQCR by a professional accountant after the audit opinion on the third year’s financial statements has been issued, and before the audit opinion being issued on the fourth year’s financial statements ~ </a:t>
            </a:r>
            <a:r>
              <a:rPr lang="en-IN" sz="2200" b="1" strike="sngStrike" dirty="0">
                <a:solidFill>
                  <a:srgbClr val="FF0000"/>
                </a:solidFill>
                <a:latin typeface="+mj-lt"/>
              </a:rPr>
              <a:t>“a post- issuance review”</a:t>
            </a:r>
            <a:endParaRPr lang="en-US" sz="2200" b="1" strike="sngStrike" dirty="0">
              <a:solidFill>
                <a:srgbClr val="FF0000"/>
              </a:solidFill>
              <a:latin typeface="+mj-lt"/>
            </a:endParaRPr>
          </a:p>
          <a:p>
            <a:pPr marL="1714500" lvl="3" indent="-342900" algn="just">
              <a:lnSpc>
                <a:spcPts val="2500"/>
              </a:lnSpc>
              <a:spcBef>
                <a:spcPts val="0"/>
              </a:spcBef>
              <a:buFont typeface="+mj-lt"/>
              <a:buAutoNum type="arabicParenR"/>
            </a:pPr>
            <a:endParaRPr lang="en-US" sz="2200" dirty="0">
              <a:latin typeface="+mj-lt"/>
            </a:endParaRPr>
          </a:p>
        </p:txBody>
      </p:sp>
    </p:spTree>
    <p:extLst>
      <p:ext uri="{BB962C8B-B14F-4D97-AF65-F5344CB8AC3E}">
        <p14:creationId xmlns:p14="http://schemas.microsoft.com/office/powerpoint/2010/main" val="635816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82549"/>
            <a:ext cx="8229600" cy="639762"/>
          </a:xfrm>
        </p:spPr>
        <p:txBody>
          <a:bodyPr>
            <a:normAutofit fontScale="90000"/>
          </a:bodyPr>
          <a:lstStyle/>
          <a:p>
            <a:r>
              <a:rPr lang="en-US" b="1" dirty="0"/>
              <a:t>What does Code of Ethics – Vol. I say</a:t>
            </a:r>
          </a:p>
        </p:txBody>
      </p:sp>
      <p:sp>
        <p:nvSpPr>
          <p:cNvPr id="3" name="Content Placeholder 2"/>
          <p:cNvSpPr>
            <a:spLocks noGrp="1"/>
          </p:cNvSpPr>
          <p:nvPr>
            <p:ph idx="1"/>
          </p:nvPr>
        </p:nvSpPr>
        <p:spPr>
          <a:xfrm>
            <a:off x="662473" y="1782146"/>
            <a:ext cx="10842172" cy="4903237"/>
          </a:xfrm>
        </p:spPr>
        <p:txBody>
          <a:bodyPr>
            <a:noAutofit/>
          </a:bodyPr>
          <a:lstStyle/>
          <a:p>
            <a:pPr algn="just">
              <a:lnSpc>
                <a:spcPts val="2500"/>
              </a:lnSpc>
              <a:spcBef>
                <a:spcPts val="0"/>
              </a:spcBef>
            </a:pPr>
            <a:r>
              <a:rPr lang="en-US" sz="2500" b="1" dirty="0">
                <a:latin typeface="+mj-lt"/>
              </a:rPr>
              <a:t>Exceptions:</a:t>
            </a:r>
          </a:p>
          <a:p>
            <a:pPr algn="just">
              <a:lnSpc>
                <a:spcPts val="2500"/>
              </a:lnSpc>
              <a:spcBef>
                <a:spcPts val="0"/>
              </a:spcBef>
            </a:pPr>
            <a:endParaRPr lang="en-US" sz="2500" b="1" dirty="0">
              <a:latin typeface="+mj-lt"/>
            </a:endParaRPr>
          </a:p>
          <a:p>
            <a:pPr marL="914400" lvl="1" indent="-457200" algn="just">
              <a:lnSpc>
                <a:spcPts val="2500"/>
              </a:lnSpc>
              <a:spcBef>
                <a:spcPts val="0"/>
              </a:spcBef>
              <a:buFont typeface="+mj-lt"/>
              <a:buAutoNum type="arabicParenR"/>
            </a:pPr>
            <a:r>
              <a:rPr lang="en-US" sz="2500" dirty="0">
                <a:latin typeface="+mj-lt"/>
              </a:rPr>
              <a:t>no such ceiling on the total fees of the Firm would be applicable where </a:t>
            </a:r>
            <a:r>
              <a:rPr lang="en-US" sz="2500" b="1" dirty="0">
                <a:solidFill>
                  <a:srgbClr val="FF0000"/>
                </a:solidFill>
                <a:latin typeface="+mj-lt"/>
              </a:rPr>
              <a:t>such fees does not exceed </a:t>
            </a:r>
            <a:r>
              <a:rPr lang="en-US" sz="2500" b="1" strike="sngStrike" dirty="0">
                <a:solidFill>
                  <a:srgbClr val="FF0000"/>
                </a:solidFill>
                <a:latin typeface="+mj-lt"/>
              </a:rPr>
              <a:t>Rs. 5,00,000</a:t>
            </a:r>
            <a:r>
              <a:rPr lang="en-US" sz="2500" b="1" dirty="0">
                <a:solidFill>
                  <a:srgbClr val="FF0000"/>
                </a:solidFill>
                <a:latin typeface="+mj-lt"/>
              </a:rPr>
              <a:t> </a:t>
            </a:r>
            <a:r>
              <a:rPr lang="en-US" sz="2500" b="1" u="sng" dirty="0">
                <a:solidFill>
                  <a:srgbClr val="FF0000"/>
                </a:solidFill>
                <a:latin typeface="+mj-lt"/>
              </a:rPr>
              <a:t>Rs. 2,00,000</a:t>
            </a:r>
            <a:r>
              <a:rPr lang="en-US" sz="2500" b="1" dirty="0">
                <a:solidFill>
                  <a:srgbClr val="FF0000"/>
                </a:solidFill>
                <a:latin typeface="+mj-lt"/>
              </a:rPr>
              <a:t> </a:t>
            </a:r>
            <a:r>
              <a:rPr lang="en-US" sz="2500" dirty="0">
                <a:latin typeface="+mj-lt"/>
              </a:rPr>
              <a:t>in respect of a firm including fees received by the firm for other services rendered through the medium of a different firm or firms in which such member or firm may be a partner or proprietor;</a:t>
            </a:r>
          </a:p>
          <a:p>
            <a:pPr marL="914400" lvl="1" indent="-457200" algn="just">
              <a:lnSpc>
                <a:spcPts val="2500"/>
              </a:lnSpc>
              <a:spcBef>
                <a:spcPts val="0"/>
              </a:spcBef>
              <a:buFont typeface="+mj-lt"/>
              <a:buAutoNum type="arabicParenR"/>
            </a:pPr>
            <a:endParaRPr lang="en-US" sz="2500" dirty="0">
              <a:latin typeface="+mj-lt"/>
            </a:endParaRPr>
          </a:p>
          <a:p>
            <a:pPr marL="914400" lvl="1" indent="-457200" algn="just">
              <a:lnSpc>
                <a:spcPts val="2500"/>
              </a:lnSpc>
              <a:spcBef>
                <a:spcPts val="0"/>
              </a:spcBef>
              <a:buFont typeface="+mj-lt"/>
              <a:buAutoNum type="arabicParenR"/>
            </a:pPr>
            <a:r>
              <a:rPr lang="en-US" sz="2500" dirty="0">
                <a:latin typeface="+mj-lt"/>
              </a:rPr>
              <a:t>no such ceiling on the total fees of a Firm would be applicable in the case of </a:t>
            </a:r>
            <a:r>
              <a:rPr lang="en-US" sz="2500" b="1" dirty="0">
                <a:solidFill>
                  <a:srgbClr val="FF0000"/>
                </a:solidFill>
                <a:latin typeface="+mj-lt"/>
              </a:rPr>
              <a:t>audit of government Companies, public undertakings, nationalised banks, public financial institutions, </a:t>
            </a:r>
            <a:r>
              <a:rPr lang="en-US" sz="2500" b="1" u="sng" dirty="0">
                <a:solidFill>
                  <a:srgbClr val="FF0000"/>
                </a:solidFill>
                <a:latin typeface="+mj-lt"/>
              </a:rPr>
              <a:t>Regulators</a:t>
            </a:r>
            <a:r>
              <a:rPr lang="en-US" sz="2500" dirty="0">
                <a:latin typeface="+mj-lt"/>
              </a:rPr>
              <a:t> or where appointments of auditors are made by the Government</a:t>
            </a:r>
          </a:p>
          <a:p>
            <a:pPr algn="just">
              <a:lnSpc>
                <a:spcPts val="2500"/>
              </a:lnSpc>
              <a:spcBef>
                <a:spcPts val="0"/>
              </a:spcBef>
            </a:pPr>
            <a:endParaRPr lang="en-US" sz="2500" b="1" dirty="0">
              <a:latin typeface="+mj-lt"/>
            </a:endParaRPr>
          </a:p>
        </p:txBody>
      </p:sp>
    </p:spTree>
    <p:extLst>
      <p:ext uri="{BB962C8B-B14F-4D97-AF65-F5344CB8AC3E}">
        <p14:creationId xmlns:p14="http://schemas.microsoft.com/office/powerpoint/2010/main" val="3108148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47251"/>
            <a:ext cx="8229600" cy="639762"/>
          </a:xfrm>
        </p:spPr>
        <p:txBody>
          <a:bodyPr>
            <a:normAutofit fontScale="90000"/>
          </a:bodyPr>
          <a:lstStyle/>
          <a:p>
            <a:r>
              <a:rPr lang="en-US" b="1" dirty="0"/>
              <a:t>What does Code of Ethics – Vol. I say</a:t>
            </a:r>
          </a:p>
        </p:txBody>
      </p:sp>
      <p:sp>
        <p:nvSpPr>
          <p:cNvPr id="3" name="Content Placeholder 2"/>
          <p:cNvSpPr>
            <a:spLocks noGrp="1"/>
          </p:cNvSpPr>
          <p:nvPr>
            <p:ph idx="1"/>
          </p:nvPr>
        </p:nvSpPr>
        <p:spPr>
          <a:xfrm>
            <a:off x="1265853" y="1852742"/>
            <a:ext cx="9660294" cy="3624327"/>
          </a:xfrm>
        </p:spPr>
        <p:txBody>
          <a:bodyPr>
            <a:noAutofit/>
          </a:bodyPr>
          <a:lstStyle/>
          <a:p>
            <a:pPr algn="just">
              <a:lnSpc>
                <a:spcPts val="2500"/>
              </a:lnSpc>
              <a:spcBef>
                <a:spcPts val="0"/>
              </a:spcBef>
            </a:pPr>
            <a:r>
              <a:rPr lang="en-US" sz="2500" b="1" dirty="0">
                <a:latin typeface="+mj-lt"/>
              </a:rPr>
              <a:t>Differentiated disclosure requirements vide ICAI’s Announcement Dated 29</a:t>
            </a:r>
            <a:r>
              <a:rPr lang="en-US" sz="2500" b="1" baseline="30000" dirty="0">
                <a:latin typeface="+mj-lt"/>
              </a:rPr>
              <a:t>th</a:t>
            </a:r>
            <a:r>
              <a:rPr lang="en-US" sz="2500" b="1" dirty="0">
                <a:latin typeface="+mj-lt"/>
              </a:rPr>
              <a:t> September, 2022:</a:t>
            </a:r>
          </a:p>
          <a:p>
            <a:pPr algn="just">
              <a:lnSpc>
                <a:spcPts val="2500"/>
              </a:lnSpc>
              <a:spcBef>
                <a:spcPts val="0"/>
              </a:spcBef>
            </a:pPr>
            <a:endParaRPr lang="en-US" sz="2500" b="1" dirty="0">
              <a:latin typeface="+mj-lt"/>
            </a:endParaRPr>
          </a:p>
          <a:p>
            <a:pPr marL="0" indent="0" algn="just">
              <a:lnSpc>
                <a:spcPts val="2500"/>
              </a:lnSpc>
              <a:spcBef>
                <a:spcPts val="0"/>
              </a:spcBef>
              <a:buNone/>
            </a:pPr>
            <a:endParaRPr lang="en-US" sz="2500" dirty="0">
              <a:latin typeface="+mj-lt"/>
            </a:endParaRPr>
          </a:p>
          <a:p>
            <a:pPr algn="just">
              <a:lnSpc>
                <a:spcPts val="2500"/>
              </a:lnSpc>
              <a:spcBef>
                <a:spcPts val="0"/>
              </a:spcBef>
            </a:pPr>
            <a:endParaRPr lang="en-US" sz="2500" b="1" dirty="0">
              <a:latin typeface="+mj-lt"/>
            </a:endParaRPr>
          </a:p>
          <a:p>
            <a:pPr marL="0" indent="0" algn="just">
              <a:lnSpc>
                <a:spcPts val="2500"/>
              </a:lnSpc>
              <a:spcBef>
                <a:spcPts val="0"/>
              </a:spcBef>
              <a:buNone/>
            </a:pPr>
            <a:endParaRPr lang="en-US" sz="2500" b="1" dirty="0">
              <a:latin typeface="+mj-lt"/>
            </a:endParaRPr>
          </a:p>
        </p:txBody>
      </p:sp>
      <p:graphicFrame>
        <p:nvGraphicFramePr>
          <p:cNvPr id="4" name="Table 4">
            <a:extLst>
              <a:ext uri="{FF2B5EF4-FFF2-40B4-BE49-F238E27FC236}">
                <a16:creationId xmlns:a16="http://schemas.microsoft.com/office/drawing/2014/main" id="{3E6ECDA0-4851-9D54-A7AC-9D1AECE36FE7}"/>
              </a:ext>
            </a:extLst>
          </p:cNvPr>
          <p:cNvGraphicFramePr>
            <a:graphicFrameLocks noGrp="1"/>
          </p:cNvGraphicFramePr>
          <p:nvPr>
            <p:extLst>
              <p:ext uri="{D42A27DB-BD31-4B8C-83A1-F6EECF244321}">
                <p14:modId xmlns:p14="http://schemas.microsoft.com/office/powerpoint/2010/main" val="1717933395"/>
              </p:ext>
            </p:extLst>
          </p:nvPr>
        </p:nvGraphicFramePr>
        <p:xfrm>
          <a:off x="1343607" y="2925147"/>
          <a:ext cx="9582540" cy="2286000"/>
        </p:xfrm>
        <a:graphic>
          <a:graphicData uri="http://schemas.openxmlformats.org/drawingml/2006/table">
            <a:tbl>
              <a:tblPr firstRow="1" bandRow="1">
                <a:tableStyleId>{21E4AEA4-8DFA-4A89-87EB-49C32662AFE0}</a:tableStyleId>
              </a:tblPr>
              <a:tblGrid>
                <a:gridCol w="4791270">
                  <a:extLst>
                    <a:ext uri="{9D8B030D-6E8A-4147-A177-3AD203B41FA5}">
                      <a16:colId xmlns:a16="http://schemas.microsoft.com/office/drawing/2014/main" val="1029767568"/>
                    </a:ext>
                  </a:extLst>
                </a:gridCol>
                <a:gridCol w="4791270">
                  <a:extLst>
                    <a:ext uri="{9D8B030D-6E8A-4147-A177-3AD203B41FA5}">
                      <a16:colId xmlns:a16="http://schemas.microsoft.com/office/drawing/2014/main" val="352565757"/>
                    </a:ext>
                  </a:extLst>
                </a:gridCol>
              </a:tblGrid>
              <a:tr h="370840">
                <a:tc>
                  <a:txBody>
                    <a:bodyPr/>
                    <a:lstStyle/>
                    <a:p>
                      <a:pPr algn="ctr"/>
                      <a:r>
                        <a:rPr lang="fr-FR" sz="2300" dirty="0"/>
                        <a:t>For non Public Interest Entities</a:t>
                      </a:r>
                      <a:endParaRPr lang="en-IN" sz="2300" dirty="0"/>
                    </a:p>
                  </a:txBody>
                  <a:tcPr/>
                </a:tc>
                <a:tc>
                  <a:txBody>
                    <a:bodyPr/>
                    <a:lstStyle/>
                    <a:p>
                      <a:pPr algn="ctr"/>
                      <a:r>
                        <a:rPr lang="fr-FR" sz="2300" dirty="0"/>
                        <a:t>For Public Interest Entities</a:t>
                      </a:r>
                      <a:endParaRPr lang="en-IN" sz="2300" dirty="0"/>
                    </a:p>
                  </a:txBody>
                  <a:tcPr/>
                </a:tc>
                <a:extLst>
                  <a:ext uri="{0D108BD9-81ED-4DB2-BD59-A6C34878D82A}">
                    <a16:rowId xmlns:a16="http://schemas.microsoft.com/office/drawing/2014/main" val="2122437849"/>
                  </a:ext>
                </a:extLst>
              </a:tr>
              <a:tr h="370840">
                <a:tc>
                  <a:txBody>
                    <a:bodyPr/>
                    <a:lstStyle/>
                    <a:p>
                      <a:pPr algn="just"/>
                      <a:r>
                        <a:rPr lang="en-US" sz="2300" dirty="0"/>
                        <a:t>Disclosure is required where for two consecutive years, the gross annual professional fees from an audit client represent more than </a:t>
                      </a:r>
                      <a:r>
                        <a:rPr lang="en-US" sz="2300" b="1" dirty="0">
                          <a:highlight>
                            <a:srgbClr val="FFFF00"/>
                          </a:highlight>
                        </a:rPr>
                        <a:t>40%</a:t>
                      </a:r>
                      <a:r>
                        <a:rPr lang="en-US" sz="2300" dirty="0"/>
                        <a:t> of the total fees of the firm.</a:t>
                      </a:r>
                      <a:endParaRPr lang="en-IN" sz="2300" dirty="0"/>
                    </a:p>
                  </a:txBody>
                  <a:tcPr/>
                </a:tc>
                <a:tc>
                  <a:txBody>
                    <a:bodyPr/>
                    <a:lstStyle/>
                    <a:p>
                      <a:pPr algn="just"/>
                      <a:r>
                        <a:rPr lang="en-US" sz="2300" dirty="0"/>
                        <a:t>Disclosure is required where for two consecutive years, the gross annual professional fees from an audit client represent more than </a:t>
                      </a:r>
                      <a:r>
                        <a:rPr lang="en-US" sz="2300" b="1" dirty="0">
                          <a:highlight>
                            <a:srgbClr val="FFFF00"/>
                          </a:highlight>
                        </a:rPr>
                        <a:t>20%</a:t>
                      </a:r>
                      <a:r>
                        <a:rPr lang="en-US" sz="2300" dirty="0"/>
                        <a:t> of the total fees of the firm.</a:t>
                      </a:r>
                      <a:endParaRPr lang="en-IN" sz="2300" dirty="0"/>
                    </a:p>
                  </a:txBody>
                  <a:tcPr/>
                </a:tc>
                <a:extLst>
                  <a:ext uri="{0D108BD9-81ED-4DB2-BD59-A6C34878D82A}">
                    <a16:rowId xmlns:a16="http://schemas.microsoft.com/office/drawing/2014/main" val="2380441837"/>
                  </a:ext>
                </a:extLst>
              </a:tr>
            </a:tbl>
          </a:graphicData>
        </a:graphic>
      </p:graphicFrame>
    </p:spTree>
    <p:extLst>
      <p:ext uri="{BB962C8B-B14F-4D97-AF65-F5344CB8AC3E}">
        <p14:creationId xmlns:p14="http://schemas.microsoft.com/office/powerpoint/2010/main" val="2729487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BD92D-9FC1-DBCA-FF34-6C91BC55FB88}"/>
              </a:ext>
            </a:extLst>
          </p:cNvPr>
          <p:cNvSpPr>
            <a:spLocks noGrp="1"/>
          </p:cNvSpPr>
          <p:nvPr>
            <p:ph type="title"/>
          </p:nvPr>
        </p:nvSpPr>
        <p:spPr/>
        <p:txBody>
          <a:bodyPr/>
          <a:lstStyle/>
          <a:p>
            <a:pPr algn="just"/>
            <a:r>
              <a:rPr lang="en-US" b="1" dirty="0">
                <a:solidFill>
                  <a:srgbClr val="FF0000"/>
                </a:solidFill>
              </a:rPr>
              <a:t>Public Interest Entity ~ Meaning</a:t>
            </a:r>
            <a:endParaRPr lang="en-IN" b="1" dirty="0">
              <a:solidFill>
                <a:srgbClr val="FF0000"/>
              </a:solidFill>
            </a:endParaRPr>
          </a:p>
        </p:txBody>
      </p:sp>
      <p:sp>
        <p:nvSpPr>
          <p:cNvPr id="3" name="Content Placeholder 2">
            <a:extLst>
              <a:ext uri="{FF2B5EF4-FFF2-40B4-BE49-F238E27FC236}">
                <a16:creationId xmlns:a16="http://schemas.microsoft.com/office/drawing/2014/main" id="{D2A5344C-42BC-09DB-A272-8A8805511BB2}"/>
              </a:ext>
            </a:extLst>
          </p:cNvPr>
          <p:cNvSpPr>
            <a:spLocks noGrp="1"/>
          </p:cNvSpPr>
          <p:nvPr>
            <p:ph idx="1"/>
          </p:nvPr>
        </p:nvSpPr>
        <p:spPr/>
        <p:txBody>
          <a:bodyPr>
            <a:normAutofit/>
          </a:bodyPr>
          <a:lstStyle/>
          <a:p>
            <a:pPr algn="just"/>
            <a:r>
              <a:rPr lang="en-IN" sz="2300" dirty="0"/>
              <a:t>A listed entity; or</a:t>
            </a:r>
          </a:p>
          <a:p>
            <a:pPr algn="just"/>
            <a:r>
              <a:rPr lang="en-US" sz="2300" dirty="0"/>
              <a:t>An entity: </a:t>
            </a:r>
          </a:p>
          <a:p>
            <a:pPr marL="914400" lvl="1" indent="-457200" algn="just">
              <a:buFont typeface="+mj-lt"/>
              <a:buAutoNum type="alphaLcParenR"/>
            </a:pPr>
            <a:r>
              <a:rPr lang="en-US" sz="2300" dirty="0"/>
              <a:t>defined by regulation or legislation as a public interest entity; or </a:t>
            </a:r>
          </a:p>
          <a:p>
            <a:pPr marL="914400" lvl="1" indent="-457200" algn="just">
              <a:buFont typeface="+mj-lt"/>
              <a:buAutoNum type="alphaLcParenR"/>
            </a:pPr>
            <a:r>
              <a:rPr lang="en-US" sz="2300" dirty="0"/>
              <a:t>for which the audit is required by regulation or legislation to be conducted in compliance with the same independence requirements that apply to the audit of listed entities. Such regulation might be promulgated by any relevant regulator, including an audit regulator.</a:t>
            </a:r>
          </a:p>
          <a:p>
            <a:pPr algn="just"/>
            <a:r>
              <a:rPr lang="en-US" sz="2300" dirty="0"/>
              <a:t>For purpose of this definition, it may be noted that Banks and Insurance Companies are to be considered as Public Interest Entities;</a:t>
            </a:r>
          </a:p>
          <a:p>
            <a:pPr algn="just"/>
            <a:r>
              <a:rPr lang="en-US" sz="2300" dirty="0"/>
              <a:t>Other entities might also be considered by the Firms to be public interest entities, as set out in paragraph 400.8., i.e., the factors such as nature of business, size of business, number of employees, etc.</a:t>
            </a:r>
            <a:endParaRPr lang="en-IN" sz="2300" dirty="0"/>
          </a:p>
        </p:txBody>
      </p:sp>
    </p:spTree>
    <p:extLst>
      <p:ext uri="{BB962C8B-B14F-4D97-AF65-F5344CB8AC3E}">
        <p14:creationId xmlns:p14="http://schemas.microsoft.com/office/powerpoint/2010/main" val="1226581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6DD76-F38A-F2F6-7119-35CDADE9EAB0}"/>
              </a:ext>
            </a:extLst>
          </p:cNvPr>
          <p:cNvSpPr>
            <a:spLocks noGrp="1"/>
          </p:cNvSpPr>
          <p:nvPr>
            <p:ph type="title"/>
          </p:nvPr>
        </p:nvSpPr>
        <p:spPr/>
        <p:txBody>
          <a:bodyPr/>
          <a:lstStyle/>
          <a:p>
            <a:r>
              <a:rPr lang="en-US" b="1" dirty="0">
                <a:solidFill>
                  <a:srgbClr val="FF0000"/>
                </a:solidFill>
              </a:rPr>
              <a:t>Background</a:t>
            </a:r>
            <a:endParaRPr lang="en-IN" dirty="0"/>
          </a:p>
        </p:txBody>
      </p:sp>
      <p:sp>
        <p:nvSpPr>
          <p:cNvPr id="3" name="Content Placeholder 2">
            <a:extLst>
              <a:ext uri="{FF2B5EF4-FFF2-40B4-BE49-F238E27FC236}">
                <a16:creationId xmlns:a16="http://schemas.microsoft.com/office/drawing/2014/main" id="{597D969A-F603-5D89-21CF-82E0D2BAA7D8}"/>
              </a:ext>
            </a:extLst>
          </p:cNvPr>
          <p:cNvSpPr>
            <a:spLocks noGrp="1"/>
          </p:cNvSpPr>
          <p:nvPr>
            <p:ph idx="1"/>
          </p:nvPr>
        </p:nvSpPr>
        <p:spPr/>
        <p:txBody>
          <a:bodyPr/>
          <a:lstStyle/>
          <a:p>
            <a:pPr algn="just"/>
            <a:r>
              <a:rPr lang="en-US" dirty="0"/>
              <a:t>This revised Code is based on the 2018 edition of Code of Ethics issued by International Ethics Standards Board for Accountants (IESBA);</a:t>
            </a:r>
          </a:p>
          <a:p>
            <a:pPr algn="just"/>
            <a:r>
              <a:rPr lang="en-US" b="1" u="sng" dirty="0"/>
              <a:t>There is emphasis that if threats cannot be addressed, the professional Accountant must decline or end the specific professional activity</a:t>
            </a:r>
            <a:r>
              <a:rPr lang="en-US" dirty="0"/>
              <a:t>;</a:t>
            </a:r>
          </a:p>
          <a:p>
            <a:pPr algn="just"/>
            <a:r>
              <a:rPr lang="en-US" dirty="0"/>
              <a:t>The revised edition of the Code has been made compatible with Indian conditions so that it does not contradict with Indian domestic law;</a:t>
            </a:r>
          </a:p>
          <a:p>
            <a:pPr algn="just"/>
            <a:r>
              <a:rPr lang="en-US" dirty="0"/>
              <a:t>Further, the provisions of the revised Code have been aligned with the provisions of Companies Act, 2013.</a:t>
            </a:r>
            <a:endParaRPr lang="en-IN" dirty="0"/>
          </a:p>
        </p:txBody>
      </p:sp>
    </p:spTree>
    <p:extLst>
      <p:ext uri="{BB962C8B-B14F-4D97-AF65-F5344CB8AC3E}">
        <p14:creationId xmlns:p14="http://schemas.microsoft.com/office/powerpoint/2010/main" val="23118399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75F6D-A532-A9FD-9410-BEFCEFD91B66}"/>
              </a:ext>
            </a:extLst>
          </p:cNvPr>
          <p:cNvSpPr>
            <a:spLocks noGrp="1"/>
          </p:cNvSpPr>
          <p:nvPr>
            <p:ph type="title"/>
          </p:nvPr>
        </p:nvSpPr>
        <p:spPr/>
        <p:txBody>
          <a:bodyPr/>
          <a:lstStyle/>
          <a:p>
            <a:pPr algn="just"/>
            <a:r>
              <a:rPr lang="en-US" b="1" dirty="0">
                <a:solidFill>
                  <a:srgbClr val="FF0000"/>
                </a:solidFill>
              </a:rPr>
              <a:t>Case Study 1</a:t>
            </a:r>
            <a:endParaRPr lang="en-IN" b="1" dirty="0">
              <a:solidFill>
                <a:srgbClr val="FF0000"/>
              </a:solidFill>
            </a:endParaRPr>
          </a:p>
        </p:txBody>
      </p:sp>
      <p:sp>
        <p:nvSpPr>
          <p:cNvPr id="3" name="Content Placeholder 2">
            <a:extLst>
              <a:ext uri="{FF2B5EF4-FFF2-40B4-BE49-F238E27FC236}">
                <a16:creationId xmlns:a16="http://schemas.microsoft.com/office/drawing/2014/main" id="{FA37A589-C2BC-B95A-4002-EC27B5AC0246}"/>
              </a:ext>
            </a:extLst>
          </p:cNvPr>
          <p:cNvSpPr>
            <a:spLocks noGrp="1"/>
          </p:cNvSpPr>
          <p:nvPr>
            <p:ph idx="1"/>
          </p:nvPr>
        </p:nvSpPr>
        <p:spPr/>
        <p:txBody>
          <a:bodyPr>
            <a:normAutofit/>
          </a:bodyPr>
          <a:lstStyle/>
          <a:p>
            <a:pPr marL="0" indent="0">
              <a:buNone/>
            </a:pPr>
            <a:r>
              <a:rPr lang="en-US" sz="2500" b="1" dirty="0"/>
              <a:t>The revenue side of P &amp; L of CA. X in practice shows as follows (Rs. in thousands):</a:t>
            </a:r>
          </a:p>
          <a:p>
            <a:r>
              <a:rPr lang="en-US" sz="2500" dirty="0"/>
              <a:t>Fees from Audit Services of XYZ (P) Limited					Rs. 300</a:t>
            </a:r>
          </a:p>
          <a:p>
            <a:r>
              <a:rPr lang="en-US" sz="2500" dirty="0"/>
              <a:t>Fees from filing bulk returns (ITR) of employees of ABC Limited 		Rs. 200</a:t>
            </a:r>
          </a:p>
          <a:p>
            <a:r>
              <a:rPr lang="en-US" sz="2500" dirty="0"/>
              <a:t>Fees from preparing project report for a start up				Rs. 200</a:t>
            </a:r>
          </a:p>
          <a:p>
            <a:r>
              <a:rPr lang="en-US" sz="2500" dirty="0"/>
              <a:t>Fees from providing FEMA advisory services to an IT co.			Rs. 100</a:t>
            </a:r>
          </a:p>
          <a:p>
            <a:r>
              <a:rPr lang="en-US" sz="2500" b="1" dirty="0"/>
              <a:t>Total									Rs. 800</a:t>
            </a:r>
            <a:endParaRPr lang="en-US" sz="2500" dirty="0"/>
          </a:p>
          <a:p>
            <a:endParaRPr lang="en-US" sz="2500" b="1" dirty="0"/>
          </a:p>
          <a:p>
            <a:pPr algn="just"/>
            <a:r>
              <a:rPr lang="en-US" sz="2500" b="1" dirty="0"/>
              <a:t>Question 1: whether any intimation is required to be given to ICAI for large proportion of fees? </a:t>
            </a:r>
          </a:p>
          <a:p>
            <a:endParaRPr lang="en-IN" sz="2500" dirty="0"/>
          </a:p>
        </p:txBody>
      </p:sp>
    </p:spTree>
    <p:extLst>
      <p:ext uri="{BB962C8B-B14F-4D97-AF65-F5344CB8AC3E}">
        <p14:creationId xmlns:p14="http://schemas.microsoft.com/office/powerpoint/2010/main" val="1903974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75F6D-A532-A9FD-9410-BEFCEFD91B66}"/>
              </a:ext>
            </a:extLst>
          </p:cNvPr>
          <p:cNvSpPr>
            <a:spLocks noGrp="1"/>
          </p:cNvSpPr>
          <p:nvPr>
            <p:ph type="title"/>
          </p:nvPr>
        </p:nvSpPr>
        <p:spPr/>
        <p:txBody>
          <a:bodyPr/>
          <a:lstStyle/>
          <a:p>
            <a:pPr algn="just"/>
            <a:r>
              <a:rPr lang="en-US" b="1" dirty="0">
                <a:solidFill>
                  <a:srgbClr val="FF0000"/>
                </a:solidFill>
              </a:rPr>
              <a:t>Case Study 2</a:t>
            </a:r>
            <a:endParaRPr lang="en-IN" b="1" dirty="0">
              <a:solidFill>
                <a:srgbClr val="FF0000"/>
              </a:solidFill>
            </a:endParaRPr>
          </a:p>
        </p:txBody>
      </p:sp>
      <p:sp>
        <p:nvSpPr>
          <p:cNvPr id="3" name="Content Placeholder 2">
            <a:extLst>
              <a:ext uri="{FF2B5EF4-FFF2-40B4-BE49-F238E27FC236}">
                <a16:creationId xmlns:a16="http://schemas.microsoft.com/office/drawing/2014/main" id="{FA37A589-C2BC-B95A-4002-EC27B5AC0246}"/>
              </a:ext>
            </a:extLst>
          </p:cNvPr>
          <p:cNvSpPr>
            <a:spLocks noGrp="1"/>
          </p:cNvSpPr>
          <p:nvPr>
            <p:ph idx="1"/>
          </p:nvPr>
        </p:nvSpPr>
        <p:spPr/>
        <p:txBody>
          <a:bodyPr>
            <a:normAutofit/>
          </a:bodyPr>
          <a:lstStyle/>
          <a:p>
            <a:pPr marL="0" indent="0">
              <a:buNone/>
            </a:pPr>
            <a:r>
              <a:rPr lang="en-US" sz="2500" b="1" dirty="0"/>
              <a:t>The revenue side of P &amp; L of CA. X in practice shows as follows (Rs. in thousands):</a:t>
            </a:r>
          </a:p>
          <a:p>
            <a:r>
              <a:rPr lang="en-US" sz="2500" dirty="0"/>
              <a:t>Fees from Audit Services of XYZ (P) Limited					Rs. 600</a:t>
            </a:r>
          </a:p>
          <a:p>
            <a:r>
              <a:rPr lang="en-US" sz="2500" dirty="0"/>
              <a:t>Fees from filing bulk returns (ITR) of employees of ABC Limited 		Rs. 100</a:t>
            </a:r>
          </a:p>
          <a:p>
            <a:r>
              <a:rPr lang="en-US" sz="2500" dirty="0"/>
              <a:t>Fees from preparing project report for a start up				Rs. 200</a:t>
            </a:r>
          </a:p>
          <a:p>
            <a:r>
              <a:rPr lang="en-US" sz="2500" dirty="0"/>
              <a:t>Fees from providing FEMA advisory services to an IT co.			Rs. 100</a:t>
            </a:r>
          </a:p>
          <a:p>
            <a:r>
              <a:rPr lang="en-US" sz="2500" b="1" dirty="0"/>
              <a:t>Total									Rs. 1,000</a:t>
            </a:r>
            <a:endParaRPr lang="en-US" sz="2500" dirty="0"/>
          </a:p>
          <a:p>
            <a:endParaRPr lang="en-US" sz="2500" b="1" dirty="0"/>
          </a:p>
          <a:p>
            <a:pPr algn="just"/>
            <a:r>
              <a:rPr lang="en-US" sz="2500" b="1" dirty="0"/>
              <a:t>Question 2: whether any intimation is required to be given to ICAI for large proportion of fees? </a:t>
            </a:r>
          </a:p>
          <a:p>
            <a:endParaRPr lang="en-IN" sz="2500" dirty="0"/>
          </a:p>
        </p:txBody>
      </p:sp>
    </p:spTree>
    <p:extLst>
      <p:ext uri="{BB962C8B-B14F-4D97-AF65-F5344CB8AC3E}">
        <p14:creationId xmlns:p14="http://schemas.microsoft.com/office/powerpoint/2010/main" val="3300863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75F6D-A532-A9FD-9410-BEFCEFD91B66}"/>
              </a:ext>
            </a:extLst>
          </p:cNvPr>
          <p:cNvSpPr>
            <a:spLocks noGrp="1"/>
          </p:cNvSpPr>
          <p:nvPr>
            <p:ph type="title"/>
          </p:nvPr>
        </p:nvSpPr>
        <p:spPr/>
        <p:txBody>
          <a:bodyPr/>
          <a:lstStyle/>
          <a:p>
            <a:pPr algn="just"/>
            <a:r>
              <a:rPr lang="en-US" b="1" dirty="0">
                <a:solidFill>
                  <a:srgbClr val="FF0000"/>
                </a:solidFill>
              </a:rPr>
              <a:t>Case Study 3</a:t>
            </a:r>
            <a:endParaRPr lang="en-IN" b="1" dirty="0">
              <a:solidFill>
                <a:srgbClr val="FF0000"/>
              </a:solidFill>
            </a:endParaRPr>
          </a:p>
        </p:txBody>
      </p:sp>
      <p:sp>
        <p:nvSpPr>
          <p:cNvPr id="3" name="Content Placeholder 2">
            <a:extLst>
              <a:ext uri="{FF2B5EF4-FFF2-40B4-BE49-F238E27FC236}">
                <a16:creationId xmlns:a16="http://schemas.microsoft.com/office/drawing/2014/main" id="{FA37A589-C2BC-B95A-4002-EC27B5AC0246}"/>
              </a:ext>
            </a:extLst>
          </p:cNvPr>
          <p:cNvSpPr>
            <a:spLocks noGrp="1"/>
          </p:cNvSpPr>
          <p:nvPr>
            <p:ph idx="1"/>
          </p:nvPr>
        </p:nvSpPr>
        <p:spPr/>
        <p:txBody>
          <a:bodyPr>
            <a:normAutofit/>
          </a:bodyPr>
          <a:lstStyle/>
          <a:p>
            <a:pPr marL="0" indent="0">
              <a:buNone/>
            </a:pPr>
            <a:r>
              <a:rPr lang="en-US" sz="2500" b="1" dirty="0"/>
              <a:t>The revenue side of P &amp; L of CA. X in practice shows as follows (Rs. in thousands):</a:t>
            </a:r>
          </a:p>
          <a:p>
            <a:r>
              <a:rPr lang="en-US" sz="2500" dirty="0"/>
              <a:t>Fees from Audit Services of XYZ (P) Limited					Rs. 150</a:t>
            </a:r>
          </a:p>
          <a:p>
            <a:r>
              <a:rPr lang="en-US" sz="2500" dirty="0"/>
              <a:t>Fees from filing bulk returns (ITR) of employees of ABC Limited 		Rs.   50</a:t>
            </a:r>
          </a:p>
          <a:p>
            <a:r>
              <a:rPr lang="en-US" sz="2500" dirty="0"/>
              <a:t>Fees from preparing project report for a start up				Rs. 200</a:t>
            </a:r>
          </a:p>
          <a:p>
            <a:r>
              <a:rPr lang="en-US" sz="2500" dirty="0"/>
              <a:t>Fees from providing FEMA advisory services to an IT co.			Rs. 100</a:t>
            </a:r>
          </a:p>
          <a:p>
            <a:r>
              <a:rPr lang="en-US" sz="2500" b="1" dirty="0"/>
              <a:t>Total									Rs. 500</a:t>
            </a:r>
            <a:endParaRPr lang="en-US" sz="2500" dirty="0"/>
          </a:p>
          <a:p>
            <a:endParaRPr lang="en-US" sz="2500" b="1" dirty="0"/>
          </a:p>
          <a:p>
            <a:pPr algn="just"/>
            <a:r>
              <a:rPr lang="en-US" sz="2500" b="1" dirty="0"/>
              <a:t>Question 3: whether any intimation is required to be given to ICAI for large proportion of fees? </a:t>
            </a:r>
          </a:p>
          <a:p>
            <a:endParaRPr lang="en-IN" sz="2500" dirty="0"/>
          </a:p>
        </p:txBody>
      </p:sp>
    </p:spTree>
    <p:extLst>
      <p:ext uri="{BB962C8B-B14F-4D97-AF65-F5344CB8AC3E}">
        <p14:creationId xmlns:p14="http://schemas.microsoft.com/office/powerpoint/2010/main" val="4210028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75F6D-A532-A9FD-9410-BEFCEFD91B66}"/>
              </a:ext>
            </a:extLst>
          </p:cNvPr>
          <p:cNvSpPr>
            <a:spLocks noGrp="1"/>
          </p:cNvSpPr>
          <p:nvPr>
            <p:ph type="title"/>
          </p:nvPr>
        </p:nvSpPr>
        <p:spPr/>
        <p:txBody>
          <a:bodyPr/>
          <a:lstStyle/>
          <a:p>
            <a:pPr algn="just"/>
            <a:r>
              <a:rPr lang="en-US" b="1" dirty="0">
                <a:solidFill>
                  <a:srgbClr val="FF0000"/>
                </a:solidFill>
              </a:rPr>
              <a:t>Case Study 4</a:t>
            </a:r>
            <a:endParaRPr lang="en-IN" b="1" dirty="0">
              <a:solidFill>
                <a:srgbClr val="FF0000"/>
              </a:solidFill>
            </a:endParaRPr>
          </a:p>
        </p:txBody>
      </p:sp>
      <p:sp>
        <p:nvSpPr>
          <p:cNvPr id="3" name="Content Placeholder 2">
            <a:extLst>
              <a:ext uri="{FF2B5EF4-FFF2-40B4-BE49-F238E27FC236}">
                <a16:creationId xmlns:a16="http://schemas.microsoft.com/office/drawing/2014/main" id="{FA37A589-C2BC-B95A-4002-EC27B5AC0246}"/>
              </a:ext>
            </a:extLst>
          </p:cNvPr>
          <p:cNvSpPr>
            <a:spLocks noGrp="1"/>
          </p:cNvSpPr>
          <p:nvPr>
            <p:ph idx="1"/>
          </p:nvPr>
        </p:nvSpPr>
        <p:spPr/>
        <p:txBody>
          <a:bodyPr>
            <a:normAutofit/>
          </a:bodyPr>
          <a:lstStyle/>
          <a:p>
            <a:pPr marL="0" indent="0">
              <a:buNone/>
            </a:pPr>
            <a:r>
              <a:rPr lang="en-US" sz="2500" b="1" dirty="0"/>
              <a:t>The revenue side of P &amp; L of CA. X in practice shows as follows (Rs. in thousands):</a:t>
            </a:r>
          </a:p>
          <a:p>
            <a:pPr>
              <a:spcBef>
                <a:spcPts val="0"/>
              </a:spcBef>
            </a:pPr>
            <a:r>
              <a:rPr lang="en-US" sz="2500" dirty="0"/>
              <a:t>Fees from Audit Services of XYZ (P) Limited	(company is a real estate developer </a:t>
            </a:r>
          </a:p>
          <a:p>
            <a:pPr marL="354013" indent="0">
              <a:spcBef>
                <a:spcPts val="0"/>
              </a:spcBef>
              <a:buNone/>
            </a:pPr>
            <a:r>
              <a:rPr lang="en-US" sz="2500" dirty="0"/>
              <a:t>and has received money from Home Buyers)				Rs. 300</a:t>
            </a:r>
          </a:p>
          <a:p>
            <a:r>
              <a:rPr lang="en-US" sz="2500" dirty="0"/>
              <a:t>Fees from filing bulk returns (ITR) of employees of ABC Limited 		Rs. 200</a:t>
            </a:r>
          </a:p>
          <a:p>
            <a:r>
              <a:rPr lang="en-US" sz="2500" dirty="0"/>
              <a:t>Fees from preparing project report for a start up				Rs. 200</a:t>
            </a:r>
          </a:p>
          <a:p>
            <a:r>
              <a:rPr lang="en-US" sz="2500" dirty="0"/>
              <a:t>Fees from providing FEMA advisory services to an IT co.			Rs. 100</a:t>
            </a:r>
          </a:p>
          <a:p>
            <a:r>
              <a:rPr lang="en-US" sz="2500" b="1" dirty="0"/>
              <a:t>Total									Rs. 800</a:t>
            </a:r>
            <a:endParaRPr lang="en-US" sz="2500" dirty="0"/>
          </a:p>
          <a:p>
            <a:endParaRPr lang="en-US" sz="2500" b="1" dirty="0"/>
          </a:p>
          <a:p>
            <a:pPr algn="just"/>
            <a:r>
              <a:rPr lang="en-US" sz="2500" b="1" dirty="0"/>
              <a:t>Question 4: whether any intimation is required to be given to ICAI for large proportion of fees? </a:t>
            </a:r>
          </a:p>
          <a:p>
            <a:endParaRPr lang="en-IN" sz="2500" dirty="0"/>
          </a:p>
        </p:txBody>
      </p:sp>
    </p:spTree>
    <p:extLst>
      <p:ext uri="{BB962C8B-B14F-4D97-AF65-F5344CB8AC3E}">
        <p14:creationId xmlns:p14="http://schemas.microsoft.com/office/powerpoint/2010/main" val="2967042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75F6D-A532-A9FD-9410-BEFCEFD91B66}"/>
              </a:ext>
            </a:extLst>
          </p:cNvPr>
          <p:cNvSpPr>
            <a:spLocks noGrp="1"/>
          </p:cNvSpPr>
          <p:nvPr>
            <p:ph type="title"/>
          </p:nvPr>
        </p:nvSpPr>
        <p:spPr/>
        <p:txBody>
          <a:bodyPr/>
          <a:lstStyle/>
          <a:p>
            <a:pPr algn="just"/>
            <a:r>
              <a:rPr lang="en-US" b="1" dirty="0">
                <a:solidFill>
                  <a:srgbClr val="FF0000"/>
                </a:solidFill>
              </a:rPr>
              <a:t>Case Study 5</a:t>
            </a:r>
            <a:endParaRPr lang="en-IN" b="1" dirty="0">
              <a:solidFill>
                <a:srgbClr val="FF0000"/>
              </a:solidFill>
            </a:endParaRPr>
          </a:p>
        </p:txBody>
      </p:sp>
      <p:sp>
        <p:nvSpPr>
          <p:cNvPr id="3" name="Content Placeholder 2">
            <a:extLst>
              <a:ext uri="{FF2B5EF4-FFF2-40B4-BE49-F238E27FC236}">
                <a16:creationId xmlns:a16="http://schemas.microsoft.com/office/drawing/2014/main" id="{FA37A589-C2BC-B95A-4002-EC27B5AC0246}"/>
              </a:ext>
            </a:extLst>
          </p:cNvPr>
          <p:cNvSpPr>
            <a:spLocks noGrp="1"/>
          </p:cNvSpPr>
          <p:nvPr>
            <p:ph idx="1"/>
          </p:nvPr>
        </p:nvSpPr>
        <p:spPr/>
        <p:txBody>
          <a:bodyPr>
            <a:normAutofit/>
          </a:bodyPr>
          <a:lstStyle/>
          <a:p>
            <a:pPr marL="0" indent="0">
              <a:buNone/>
            </a:pPr>
            <a:r>
              <a:rPr lang="en-US" sz="2500" b="1" dirty="0"/>
              <a:t>The revenue side of P &amp; L of CA. X in practice shows as follows (Rs. in thousands):</a:t>
            </a:r>
          </a:p>
          <a:p>
            <a:r>
              <a:rPr lang="en-US" sz="2500" dirty="0"/>
              <a:t>Fees from Audit Services of XYZ (P) Limited					Rs. 600</a:t>
            </a:r>
          </a:p>
          <a:p>
            <a:r>
              <a:rPr lang="en-US" sz="2500" dirty="0"/>
              <a:t>Fees from Audit Services of ABC Limited 					Rs. 100</a:t>
            </a:r>
          </a:p>
          <a:p>
            <a:r>
              <a:rPr lang="en-US" sz="2500" dirty="0"/>
              <a:t>Fees from LR Services of RST Limited 					Rs. 250</a:t>
            </a:r>
          </a:p>
          <a:p>
            <a:r>
              <a:rPr lang="en-US" sz="2500" dirty="0"/>
              <a:t>Fees from providing FEMA advisory services to an IT co.			Rs.   50</a:t>
            </a:r>
          </a:p>
          <a:p>
            <a:r>
              <a:rPr lang="en-US" sz="2500" b="1" dirty="0"/>
              <a:t>Total									Rs. 1,000</a:t>
            </a:r>
            <a:endParaRPr lang="en-US" sz="2500" dirty="0"/>
          </a:p>
          <a:p>
            <a:endParaRPr lang="en-US" sz="2500" b="1" dirty="0"/>
          </a:p>
          <a:p>
            <a:pPr algn="just"/>
            <a:r>
              <a:rPr lang="en-US" sz="2500" b="1" dirty="0"/>
              <a:t>Question 2: whether any intimation is required to be given to ICAI for large proportion of fees? </a:t>
            </a:r>
          </a:p>
          <a:p>
            <a:endParaRPr lang="en-IN" sz="2500" dirty="0"/>
          </a:p>
        </p:txBody>
      </p:sp>
    </p:spTree>
    <p:extLst>
      <p:ext uri="{BB962C8B-B14F-4D97-AF65-F5344CB8AC3E}">
        <p14:creationId xmlns:p14="http://schemas.microsoft.com/office/powerpoint/2010/main" val="23899198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1981200" y="12954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72543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7904"/>
            <a:ext cx="8229600" cy="639762"/>
          </a:xfrm>
        </p:spPr>
        <p:txBody>
          <a:bodyPr>
            <a:normAutofit fontScale="90000"/>
          </a:bodyPr>
          <a:lstStyle/>
          <a:p>
            <a:r>
              <a:rPr lang="en-US" b="1" dirty="0"/>
              <a:t>What does Code of Ethics – Vol. I say</a:t>
            </a:r>
          </a:p>
        </p:txBody>
      </p:sp>
      <p:sp>
        <p:nvSpPr>
          <p:cNvPr id="3" name="Content Placeholder 2"/>
          <p:cNvSpPr>
            <a:spLocks noGrp="1"/>
          </p:cNvSpPr>
          <p:nvPr>
            <p:ph idx="1"/>
          </p:nvPr>
        </p:nvSpPr>
        <p:spPr>
          <a:xfrm>
            <a:off x="905069" y="1744824"/>
            <a:ext cx="10506269" cy="4884576"/>
          </a:xfrm>
        </p:spPr>
        <p:txBody>
          <a:bodyPr>
            <a:noAutofit/>
          </a:bodyPr>
          <a:lstStyle/>
          <a:p>
            <a:pPr algn="just">
              <a:lnSpc>
                <a:spcPts val="2500"/>
              </a:lnSpc>
              <a:spcBef>
                <a:spcPts val="0"/>
              </a:spcBef>
            </a:pPr>
            <a:r>
              <a:rPr lang="en-US" sz="2500" dirty="0"/>
              <a:t>A </a:t>
            </a:r>
            <a:r>
              <a:rPr lang="en-US" sz="2500" b="1" dirty="0">
                <a:solidFill>
                  <a:srgbClr val="FF0000"/>
                </a:solidFill>
              </a:rPr>
              <a:t>self-interest threat might be created </a:t>
            </a:r>
            <a:r>
              <a:rPr lang="en-US" sz="2500" dirty="0"/>
              <a:t>if a </a:t>
            </a:r>
            <a:r>
              <a:rPr lang="en-US" sz="2500" b="1" u="sng" dirty="0">
                <a:solidFill>
                  <a:srgbClr val="FF0000"/>
                </a:solidFill>
              </a:rPr>
              <a:t>significant part of fees</a:t>
            </a:r>
            <a:r>
              <a:rPr lang="en-US" sz="2500" dirty="0"/>
              <a:t> is not paid before the audit report for the following year is issued.;</a:t>
            </a:r>
          </a:p>
          <a:p>
            <a:pPr algn="just">
              <a:lnSpc>
                <a:spcPts val="2500"/>
              </a:lnSpc>
              <a:spcBef>
                <a:spcPts val="0"/>
              </a:spcBef>
            </a:pPr>
            <a:endParaRPr lang="en-US" sz="2500" dirty="0"/>
          </a:p>
          <a:p>
            <a:pPr algn="just">
              <a:lnSpc>
                <a:spcPts val="2500"/>
              </a:lnSpc>
              <a:spcBef>
                <a:spcPts val="0"/>
              </a:spcBef>
            </a:pPr>
            <a:r>
              <a:rPr lang="en-US" sz="2500" dirty="0"/>
              <a:t>Actions that might be </a:t>
            </a:r>
            <a:r>
              <a:rPr lang="en-US" sz="2500" b="1" dirty="0">
                <a:solidFill>
                  <a:srgbClr val="FF0000"/>
                </a:solidFill>
              </a:rPr>
              <a:t>safeguards to address such a self-interest threat </a:t>
            </a:r>
            <a:r>
              <a:rPr lang="en-US" sz="2500" dirty="0"/>
              <a:t>include:</a:t>
            </a:r>
          </a:p>
          <a:p>
            <a:pPr marL="914400" lvl="1" indent="-457200" algn="just">
              <a:lnSpc>
                <a:spcPts val="2500"/>
              </a:lnSpc>
              <a:spcBef>
                <a:spcPts val="0"/>
              </a:spcBef>
              <a:buFont typeface="+mj-lt"/>
              <a:buAutoNum type="alphaLcParenR"/>
            </a:pPr>
            <a:r>
              <a:rPr lang="en-US" sz="2500" dirty="0"/>
              <a:t>Obtaining partial payment of overdue fees;</a:t>
            </a:r>
          </a:p>
          <a:p>
            <a:pPr marL="914400" lvl="1" indent="-457200" algn="just">
              <a:lnSpc>
                <a:spcPts val="2500"/>
              </a:lnSpc>
              <a:spcBef>
                <a:spcPts val="0"/>
              </a:spcBef>
              <a:buFont typeface="+mj-lt"/>
              <a:buAutoNum type="alphaLcParenR"/>
            </a:pPr>
            <a:r>
              <a:rPr lang="en-US" sz="2500" dirty="0"/>
              <a:t>Having an appropriate reviewer who did not take part in the audit engagement review the work performed.</a:t>
            </a:r>
          </a:p>
          <a:p>
            <a:pPr marL="457200" lvl="1" indent="0" algn="just">
              <a:lnSpc>
                <a:spcPts val="2500"/>
              </a:lnSpc>
              <a:spcBef>
                <a:spcPts val="0"/>
              </a:spcBef>
              <a:buNone/>
            </a:pPr>
            <a:endParaRPr lang="en-US" sz="2500" dirty="0"/>
          </a:p>
          <a:p>
            <a:pPr algn="just">
              <a:lnSpc>
                <a:spcPts val="2500"/>
              </a:lnSpc>
              <a:spcBef>
                <a:spcPts val="0"/>
              </a:spcBef>
            </a:pPr>
            <a:r>
              <a:rPr lang="en-US" sz="2500" dirty="0"/>
              <a:t>When a </a:t>
            </a:r>
            <a:r>
              <a:rPr lang="en-US" sz="2500" b="1" dirty="0">
                <a:solidFill>
                  <a:srgbClr val="FF0000"/>
                </a:solidFill>
              </a:rPr>
              <a:t>significant part of fees due from an audit client remains unpaid for a long time</a:t>
            </a:r>
            <a:r>
              <a:rPr lang="en-US" sz="2500" dirty="0"/>
              <a:t>, the firm shall determine:</a:t>
            </a:r>
          </a:p>
          <a:p>
            <a:pPr marL="914400" lvl="1" indent="-457200" algn="just">
              <a:lnSpc>
                <a:spcPts val="2500"/>
              </a:lnSpc>
              <a:spcBef>
                <a:spcPts val="0"/>
              </a:spcBef>
              <a:buFont typeface="+mj-lt"/>
              <a:buAutoNum type="alphaLcParenR"/>
            </a:pPr>
            <a:r>
              <a:rPr lang="en-US" sz="2500" dirty="0"/>
              <a:t>Whether the overdue fees might be equivalent to a loan to the client; and</a:t>
            </a:r>
          </a:p>
          <a:p>
            <a:pPr marL="914400" lvl="1" indent="-457200" algn="just">
              <a:lnSpc>
                <a:spcPts val="2500"/>
              </a:lnSpc>
              <a:spcBef>
                <a:spcPts val="0"/>
              </a:spcBef>
              <a:buFont typeface="+mj-lt"/>
              <a:buAutoNum type="alphaLcParenR"/>
            </a:pPr>
            <a:r>
              <a:rPr lang="en-US" sz="2500" dirty="0"/>
              <a:t>Whether it is appropriate for the firm to be re-appointed or continue the audit engagement.</a:t>
            </a:r>
          </a:p>
        </p:txBody>
      </p:sp>
    </p:spTree>
    <p:extLst>
      <p:ext uri="{BB962C8B-B14F-4D97-AF65-F5344CB8AC3E}">
        <p14:creationId xmlns:p14="http://schemas.microsoft.com/office/powerpoint/2010/main" val="18420003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00506827"/>
              </p:ext>
            </p:extLst>
          </p:nvPr>
        </p:nvGraphicFramePr>
        <p:xfrm>
          <a:off x="1981200" y="12954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44210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411162"/>
          </a:xfrm>
        </p:spPr>
        <p:txBody>
          <a:bodyPr>
            <a:normAutofit fontScale="90000"/>
          </a:bodyPr>
          <a:lstStyle/>
          <a:p>
            <a:r>
              <a:rPr lang="en-US" sz="2800" b="1" dirty="0"/>
              <a:t>What does Code of Ethics – Vol. I say</a:t>
            </a:r>
          </a:p>
        </p:txBody>
      </p:sp>
      <p:sp>
        <p:nvSpPr>
          <p:cNvPr id="3" name="Content Placeholder 2"/>
          <p:cNvSpPr>
            <a:spLocks noGrp="1"/>
          </p:cNvSpPr>
          <p:nvPr>
            <p:ph idx="1"/>
          </p:nvPr>
        </p:nvSpPr>
        <p:spPr>
          <a:xfrm>
            <a:off x="681135" y="838200"/>
            <a:ext cx="10898155" cy="5638800"/>
          </a:xfrm>
        </p:spPr>
        <p:txBody>
          <a:bodyPr>
            <a:noAutofit/>
          </a:bodyPr>
          <a:lstStyle/>
          <a:p>
            <a:pPr algn="just">
              <a:lnSpc>
                <a:spcPts val="2100"/>
              </a:lnSpc>
              <a:spcBef>
                <a:spcPts val="0"/>
              </a:spcBef>
            </a:pPr>
            <a:r>
              <a:rPr lang="en-US" sz="2200" dirty="0"/>
              <a:t>604. </a:t>
            </a:r>
            <a:r>
              <a:rPr lang="en-US" sz="2200" b="1" dirty="0">
                <a:solidFill>
                  <a:srgbClr val="FF0000"/>
                </a:solidFill>
              </a:rPr>
              <a:t>Providing tax services to an audit client</a:t>
            </a:r>
            <a:r>
              <a:rPr lang="en-US" sz="2200" dirty="0"/>
              <a:t> might create a self-review or advocacy </a:t>
            </a:r>
            <a:r>
              <a:rPr lang="en-US" sz="2200" b="1" dirty="0">
                <a:solidFill>
                  <a:srgbClr val="FF0000"/>
                </a:solidFill>
              </a:rPr>
              <a:t>threat</a:t>
            </a:r>
            <a:r>
              <a:rPr lang="en-US" sz="2200" dirty="0"/>
              <a:t> to the extent such service becomes an item in the F.S.</a:t>
            </a:r>
          </a:p>
          <a:p>
            <a:pPr algn="just">
              <a:lnSpc>
                <a:spcPts val="2100"/>
              </a:lnSpc>
              <a:spcBef>
                <a:spcPts val="0"/>
              </a:spcBef>
            </a:pPr>
            <a:endParaRPr lang="en-US" sz="2200" dirty="0"/>
          </a:p>
          <a:p>
            <a:pPr algn="just">
              <a:lnSpc>
                <a:spcPts val="2100"/>
              </a:lnSpc>
              <a:spcBef>
                <a:spcPts val="0"/>
              </a:spcBef>
            </a:pPr>
            <a:r>
              <a:rPr lang="en-US" sz="2200" dirty="0"/>
              <a:t>R600.7.  A firm or a network firm </a:t>
            </a:r>
            <a:r>
              <a:rPr lang="en-US" sz="2200" b="1" dirty="0">
                <a:solidFill>
                  <a:srgbClr val="FF0000"/>
                </a:solidFill>
              </a:rPr>
              <a:t>shall not assume a management responsibility</a:t>
            </a:r>
            <a:r>
              <a:rPr lang="en-US" sz="2200" dirty="0"/>
              <a:t> for an audit client.</a:t>
            </a:r>
          </a:p>
          <a:p>
            <a:pPr algn="just">
              <a:lnSpc>
                <a:spcPts val="2100"/>
              </a:lnSpc>
              <a:spcBef>
                <a:spcPts val="0"/>
              </a:spcBef>
            </a:pPr>
            <a:endParaRPr lang="en-US" sz="2200" dirty="0"/>
          </a:p>
          <a:p>
            <a:pPr algn="just">
              <a:lnSpc>
                <a:spcPts val="2100"/>
              </a:lnSpc>
              <a:spcBef>
                <a:spcPts val="0"/>
              </a:spcBef>
            </a:pPr>
            <a:r>
              <a:rPr lang="en-US" sz="2200" dirty="0"/>
              <a:t>600.7 A2 Providing a </a:t>
            </a:r>
            <a:r>
              <a:rPr lang="en-US" sz="2200" b="1" dirty="0">
                <a:solidFill>
                  <a:srgbClr val="FF0000"/>
                </a:solidFill>
              </a:rPr>
              <a:t>non-assurance service to an audit client creates self-review and self-interest threats </a:t>
            </a:r>
            <a:r>
              <a:rPr lang="en-US" sz="2200" dirty="0"/>
              <a:t>if the firm or network firm assumes a management responsibility when performing the service. Assuming a management responsibility also creates a familiarity threat and might create an advocacy threat because the firm or network firm becomes too closely aligned with the views and interests of management.</a:t>
            </a:r>
          </a:p>
          <a:p>
            <a:pPr algn="just">
              <a:lnSpc>
                <a:spcPts val="2100"/>
              </a:lnSpc>
              <a:spcBef>
                <a:spcPts val="0"/>
              </a:spcBef>
            </a:pPr>
            <a:endParaRPr lang="en-US" sz="2200" dirty="0"/>
          </a:p>
          <a:p>
            <a:pPr algn="just">
              <a:lnSpc>
                <a:spcPts val="2100"/>
              </a:lnSpc>
              <a:spcBef>
                <a:spcPts val="0"/>
              </a:spcBef>
            </a:pPr>
            <a:r>
              <a:rPr lang="en-US" sz="2200" dirty="0"/>
              <a:t>600.7 A3 Examples of activities that would be considered a </a:t>
            </a:r>
            <a:r>
              <a:rPr lang="en-US" sz="2200" b="1" dirty="0">
                <a:solidFill>
                  <a:srgbClr val="FF0000"/>
                </a:solidFill>
              </a:rPr>
              <a:t>management responsibility include authorizing transactions</a:t>
            </a:r>
            <a:r>
              <a:rPr lang="en-US" sz="2200" dirty="0"/>
              <a:t>.</a:t>
            </a:r>
          </a:p>
          <a:p>
            <a:pPr algn="just">
              <a:lnSpc>
                <a:spcPts val="2100"/>
              </a:lnSpc>
              <a:spcBef>
                <a:spcPts val="0"/>
              </a:spcBef>
            </a:pPr>
            <a:endParaRPr lang="en-US" sz="2200" dirty="0"/>
          </a:p>
          <a:p>
            <a:pPr algn="just">
              <a:lnSpc>
                <a:spcPts val="2100"/>
              </a:lnSpc>
              <a:spcBef>
                <a:spcPts val="0"/>
              </a:spcBef>
            </a:pPr>
            <a:r>
              <a:rPr lang="en-US" sz="2200" dirty="0"/>
              <a:t>602.3. </a:t>
            </a:r>
            <a:r>
              <a:rPr lang="en-US" sz="2200" b="1" dirty="0">
                <a:solidFill>
                  <a:srgbClr val="FF0000"/>
                </a:solidFill>
              </a:rPr>
              <a:t>“Administrative Services”</a:t>
            </a:r>
            <a:r>
              <a:rPr lang="en-US" sz="2200" dirty="0"/>
              <a:t> involve assisting clients with their routine or mechanical tasks within the normal course of operations. Such services require little to no professional judgment and are clerical in nature.</a:t>
            </a:r>
          </a:p>
          <a:p>
            <a:pPr algn="just">
              <a:lnSpc>
                <a:spcPts val="2100"/>
              </a:lnSpc>
              <a:spcBef>
                <a:spcPts val="0"/>
              </a:spcBef>
            </a:pPr>
            <a:endParaRPr lang="en-US" sz="2200" dirty="0"/>
          </a:p>
          <a:p>
            <a:pPr algn="just">
              <a:lnSpc>
                <a:spcPts val="2100"/>
              </a:lnSpc>
              <a:spcBef>
                <a:spcPts val="0"/>
              </a:spcBef>
            </a:pPr>
            <a:r>
              <a:rPr lang="en-US" sz="2200" dirty="0"/>
              <a:t>Para 2.1. of the Guidance Note on Independence of Auditors states that </a:t>
            </a:r>
            <a:r>
              <a:rPr lang="en-US" sz="2200" b="1" dirty="0">
                <a:solidFill>
                  <a:srgbClr val="FF0000"/>
                </a:solidFill>
              </a:rPr>
              <a:t>Self-review threats</a:t>
            </a:r>
            <a:r>
              <a:rPr lang="en-US" sz="2200" b="1" i="1" dirty="0">
                <a:solidFill>
                  <a:srgbClr val="FF0000"/>
                </a:solidFill>
              </a:rPr>
              <a:t> </a:t>
            </a:r>
            <a:r>
              <a:rPr lang="en-US" sz="2200" b="1" dirty="0">
                <a:solidFill>
                  <a:srgbClr val="FF0000"/>
                </a:solidFill>
              </a:rPr>
              <a:t>occur when auditors perform services that are themselves subject matters of audit</a:t>
            </a:r>
            <a:r>
              <a:rPr lang="en-US" sz="2200" dirty="0"/>
              <a:t>.</a:t>
            </a:r>
          </a:p>
        </p:txBody>
      </p:sp>
    </p:spTree>
    <p:extLst>
      <p:ext uri="{BB962C8B-B14F-4D97-AF65-F5344CB8AC3E}">
        <p14:creationId xmlns:p14="http://schemas.microsoft.com/office/powerpoint/2010/main" val="8085593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66014515"/>
              </p:ext>
            </p:extLst>
          </p:nvPr>
        </p:nvGraphicFramePr>
        <p:xfrm>
          <a:off x="1981200" y="12954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6651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6DD76-F38A-F2F6-7119-35CDADE9EAB0}"/>
              </a:ext>
            </a:extLst>
          </p:cNvPr>
          <p:cNvSpPr>
            <a:spLocks noGrp="1"/>
          </p:cNvSpPr>
          <p:nvPr>
            <p:ph type="title"/>
          </p:nvPr>
        </p:nvSpPr>
        <p:spPr/>
        <p:txBody>
          <a:bodyPr/>
          <a:lstStyle/>
          <a:p>
            <a:r>
              <a:rPr lang="en-US" b="1" dirty="0">
                <a:solidFill>
                  <a:srgbClr val="FF0000"/>
                </a:solidFill>
              </a:rPr>
              <a:t>New Requirements</a:t>
            </a:r>
            <a:endParaRPr lang="en-IN" dirty="0"/>
          </a:p>
        </p:txBody>
      </p:sp>
      <p:sp>
        <p:nvSpPr>
          <p:cNvPr id="3" name="Content Placeholder 2">
            <a:extLst>
              <a:ext uri="{FF2B5EF4-FFF2-40B4-BE49-F238E27FC236}">
                <a16:creationId xmlns:a16="http://schemas.microsoft.com/office/drawing/2014/main" id="{597D969A-F603-5D89-21CF-82E0D2BAA7D8}"/>
              </a:ext>
            </a:extLst>
          </p:cNvPr>
          <p:cNvSpPr>
            <a:spLocks noGrp="1"/>
          </p:cNvSpPr>
          <p:nvPr>
            <p:ph idx="1"/>
          </p:nvPr>
        </p:nvSpPr>
        <p:spPr/>
        <p:txBody>
          <a:bodyPr>
            <a:normAutofit/>
          </a:bodyPr>
          <a:lstStyle/>
          <a:p>
            <a:pPr algn="just"/>
            <a:r>
              <a:rPr lang="en-US" b="1" dirty="0">
                <a:solidFill>
                  <a:srgbClr val="FF0000"/>
                </a:solidFill>
              </a:rPr>
              <a:t>Section for Chartered Accountants in service </a:t>
            </a:r>
            <a:r>
              <a:rPr lang="en-US" dirty="0"/>
              <a:t>considering the fundamental and crucial role played by such accountants in the financial reporting supply chain and facilitating effective governance in organisations;</a:t>
            </a:r>
          </a:p>
          <a:p>
            <a:pPr algn="just"/>
            <a:r>
              <a:rPr lang="en-US" b="1" dirty="0">
                <a:solidFill>
                  <a:srgbClr val="FF0000"/>
                </a:solidFill>
              </a:rPr>
              <a:t>Stronger independence provisions </a:t>
            </a:r>
            <a:r>
              <a:rPr lang="en-US" dirty="0"/>
              <a:t>concerning long association of personnel (including partner rotation) with audit clients;</a:t>
            </a:r>
          </a:p>
          <a:p>
            <a:pPr algn="just"/>
            <a:r>
              <a:rPr lang="en-US" dirty="0"/>
              <a:t>Requirement where the </a:t>
            </a:r>
            <a:r>
              <a:rPr lang="en-US" b="1" dirty="0">
                <a:solidFill>
                  <a:srgbClr val="FF0000"/>
                </a:solidFill>
              </a:rPr>
              <a:t>total gross annual professional fees </a:t>
            </a:r>
            <a:r>
              <a:rPr lang="en-US" dirty="0"/>
              <a:t>from the audit client and its related entities exceed prescribed % of the total fees of the firm for two consecutive years;</a:t>
            </a:r>
          </a:p>
          <a:p>
            <a:pPr algn="just"/>
            <a:r>
              <a:rPr lang="en-US" dirty="0"/>
              <a:t>In particular, responding to </a:t>
            </a:r>
            <a:r>
              <a:rPr lang="en-US" b="1" dirty="0">
                <a:solidFill>
                  <a:srgbClr val="FF0000"/>
                </a:solidFill>
              </a:rPr>
              <a:t>Non-Compliance of Laws and Regulations (NOCLAR)</a:t>
            </a:r>
            <a:r>
              <a:rPr lang="en-US" dirty="0"/>
              <a:t> is one of the new features in the revised Code.</a:t>
            </a:r>
            <a:endParaRPr lang="en-IN" dirty="0"/>
          </a:p>
        </p:txBody>
      </p:sp>
    </p:spTree>
    <p:extLst>
      <p:ext uri="{BB962C8B-B14F-4D97-AF65-F5344CB8AC3E}">
        <p14:creationId xmlns:p14="http://schemas.microsoft.com/office/powerpoint/2010/main" val="16392164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E7913-39C2-CECC-2F0A-D29019237DB3}"/>
              </a:ext>
            </a:extLst>
          </p:cNvPr>
          <p:cNvSpPr>
            <a:spLocks noGrp="1"/>
          </p:cNvSpPr>
          <p:nvPr>
            <p:ph type="title"/>
          </p:nvPr>
        </p:nvSpPr>
        <p:spPr>
          <a:xfrm>
            <a:off x="609600" y="274638"/>
            <a:ext cx="10972800" cy="733068"/>
          </a:xfrm>
        </p:spPr>
        <p:txBody>
          <a:bodyPr>
            <a:normAutofit/>
          </a:bodyPr>
          <a:lstStyle/>
          <a:p>
            <a:pPr algn="just"/>
            <a:r>
              <a:rPr lang="en-US" sz="4000" b="1" u="none" strike="noStrike" baseline="0" dirty="0">
                <a:solidFill>
                  <a:srgbClr val="FF0000"/>
                </a:solidFill>
              </a:rPr>
              <a:t>Audit Clients that are Public Interest Entities</a:t>
            </a:r>
            <a:endParaRPr lang="en-IN" sz="4000" b="1" dirty="0">
              <a:solidFill>
                <a:srgbClr val="FF0000"/>
              </a:solidFill>
            </a:endParaRPr>
          </a:p>
        </p:txBody>
      </p:sp>
      <p:sp>
        <p:nvSpPr>
          <p:cNvPr id="3" name="Content Placeholder 2">
            <a:extLst>
              <a:ext uri="{FF2B5EF4-FFF2-40B4-BE49-F238E27FC236}">
                <a16:creationId xmlns:a16="http://schemas.microsoft.com/office/drawing/2014/main" id="{FF66ACC1-6A5A-19D0-965F-6EE03CC7DB39}"/>
              </a:ext>
            </a:extLst>
          </p:cNvPr>
          <p:cNvSpPr>
            <a:spLocks noGrp="1"/>
          </p:cNvSpPr>
          <p:nvPr>
            <p:ph idx="1"/>
          </p:nvPr>
        </p:nvSpPr>
        <p:spPr>
          <a:xfrm>
            <a:off x="401215" y="1156996"/>
            <a:ext cx="11346025" cy="5281125"/>
          </a:xfrm>
        </p:spPr>
        <p:txBody>
          <a:bodyPr>
            <a:noAutofit/>
          </a:bodyPr>
          <a:lstStyle/>
          <a:p>
            <a:pPr algn="just">
              <a:lnSpc>
                <a:spcPts val="2500"/>
              </a:lnSpc>
              <a:spcBef>
                <a:spcPts val="0"/>
              </a:spcBef>
            </a:pPr>
            <a:r>
              <a:rPr lang="en-US" sz="2300" dirty="0"/>
              <a:t>An individual shall not act in any of the following roles, or a combination of such roles, for a period of more than </a:t>
            </a:r>
            <a:r>
              <a:rPr lang="en-US" sz="2300" dirty="0">
                <a:highlight>
                  <a:srgbClr val="FFFF00"/>
                </a:highlight>
              </a:rPr>
              <a:t>7 cumulative years (</a:t>
            </a:r>
            <a:r>
              <a:rPr lang="en-US" sz="2300" b="1" dirty="0">
                <a:solidFill>
                  <a:srgbClr val="FF0000"/>
                </a:solidFill>
                <a:highlight>
                  <a:srgbClr val="FFFF00"/>
                </a:highlight>
              </a:rPr>
              <a:t>the “time-on” period</a:t>
            </a:r>
            <a:r>
              <a:rPr lang="en-US" sz="2300" dirty="0">
                <a:highlight>
                  <a:srgbClr val="FFFF00"/>
                </a:highlight>
              </a:rPr>
              <a:t>):</a:t>
            </a:r>
          </a:p>
          <a:p>
            <a:pPr marL="971550" lvl="1" indent="-514350" algn="just">
              <a:lnSpc>
                <a:spcPts val="2500"/>
              </a:lnSpc>
              <a:spcBef>
                <a:spcPts val="0"/>
              </a:spcBef>
              <a:buFont typeface="+mj-lt"/>
              <a:buAutoNum type="alphaLcParenR"/>
            </a:pPr>
            <a:r>
              <a:rPr lang="en-US" sz="2300" dirty="0"/>
              <a:t>The engagement partner; </a:t>
            </a:r>
          </a:p>
          <a:p>
            <a:pPr marL="971550" lvl="1" indent="-514350" algn="just">
              <a:lnSpc>
                <a:spcPts val="2500"/>
              </a:lnSpc>
              <a:spcBef>
                <a:spcPts val="0"/>
              </a:spcBef>
              <a:buFont typeface="+mj-lt"/>
              <a:buAutoNum type="alphaLcParenR"/>
            </a:pPr>
            <a:r>
              <a:rPr lang="en-US" sz="2300" dirty="0"/>
              <a:t>The individual appointed as responsible for the engagement quality control review; or</a:t>
            </a:r>
          </a:p>
          <a:p>
            <a:pPr marL="971550" lvl="1" indent="-514350" algn="just">
              <a:lnSpc>
                <a:spcPts val="2500"/>
              </a:lnSpc>
              <a:spcBef>
                <a:spcPts val="0"/>
              </a:spcBef>
              <a:buFont typeface="+mj-lt"/>
              <a:buAutoNum type="alphaLcParenR"/>
            </a:pPr>
            <a:r>
              <a:rPr lang="en-US" sz="2300" dirty="0"/>
              <a:t>Any other Key Audit Partner role</a:t>
            </a:r>
          </a:p>
          <a:p>
            <a:pPr marL="457200" lvl="1" indent="0" algn="just">
              <a:lnSpc>
                <a:spcPts val="2500"/>
              </a:lnSpc>
              <a:spcBef>
                <a:spcPts val="0"/>
              </a:spcBef>
              <a:buNone/>
            </a:pPr>
            <a:endParaRPr lang="en-US" sz="2300" dirty="0"/>
          </a:p>
          <a:p>
            <a:pPr algn="just">
              <a:lnSpc>
                <a:spcPts val="2500"/>
              </a:lnSpc>
              <a:spcBef>
                <a:spcPts val="0"/>
              </a:spcBef>
            </a:pPr>
            <a:r>
              <a:rPr lang="en-US" sz="2300" b="1" dirty="0">
                <a:solidFill>
                  <a:srgbClr val="FF0000"/>
                </a:solidFill>
              </a:rPr>
              <a:t>Cooling-off Period:</a:t>
            </a:r>
            <a:r>
              <a:rPr lang="en-US" sz="2300" dirty="0"/>
              <a:t> </a:t>
            </a:r>
          </a:p>
          <a:p>
            <a:pPr marL="971550" lvl="1" indent="-514350" algn="just">
              <a:lnSpc>
                <a:spcPts val="2500"/>
              </a:lnSpc>
              <a:spcBef>
                <a:spcPts val="0"/>
              </a:spcBef>
              <a:buFont typeface="+mj-lt"/>
              <a:buAutoNum type="alphaLcParenR"/>
            </a:pPr>
            <a:r>
              <a:rPr lang="en-US" sz="2300" dirty="0"/>
              <a:t>If the individual acted as the </a:t>
            </a:r>
            <a:r>
              <a:rPr lang="en-US" sz="2300" b="1" dirty="0">
                <a:solidFill>
                  <a:srgbClr val="FF0000"/>
                </a:solidFill>
              </a:rPr>
              <a:t>engagement partner </a:t>
            </a:r>
            <a:r>
              <a:rPr lang="en-US" sz="2300" dirty="0"/>
              <a:t>for 7 cumulative years, the cooling-off period shall be 5 consecutive years;</a:t>
            </a:r>
          </a:p>
          <a:p>
            <a:pPr marL="971550" lvl="1" indent="-514350" algn="just">
              <a:lnSpc>
                <a:spcPts val="2500"/>
              </a:lnSpc>
              <a:spcBef>
                <a:spcPts val="0"/>
              </a:spcBef>
              <a:buFont typeface="+mj-lt"/>
              <a:buAutoNum type="alphaLcParenR"/>
            </a:pPr>
            <a:r>
              <a:rPr lang="en-US" sz="2300" dirty="0"/>
              <a:t>Where the individual has been appointed as responsible for the </a:t>
            </a:r>
            <a:r>
              <a:rPr lang="en-US" sz="2300" b="1" dirty="0">
                <a:solidFill>
                  <a:srgbClr val="FF0000"/>
                </a:solidFill>
              </a:rPr>
              <a:t>engagement quality control review </a:t>
            </a:r>
            <a:r>
              <a:rPr lang="en-US" sz="2300" dirty="0"/>
              <a:t>and has acted in that capacity for 7 cumulative years, the cooling-off period shall be 3 consecutive years;</a:t>
            </a:r>
          </a:p>
          <a:p>
            <a:pPr marL="971550" lvl="1" indent="-514350" algn="just">
              <a:lnSpc>
                <a:spcPts val="2500"/>
              </a:lnSpc>
              <a:spcBef>
                <a:spcPts val="0"/>
              </a:spcBef>
              <a:buFont typeface="+mj-lt"/>
              <a:buAutoNum type="alphaLcParenR"/>
            </a:pPr>
            <a:r>
              <a:rPr lang="en-US" sz="2300" dirty="0"/>
              <a:t>If the individual has acted as a </a:t>
            </a:r>
            <a:r>
              <a:rPr lang="en-US" sz="2300" b="1" dirty="0">
                <a:solidFill>
                  <a:srgbClr val="FF0000"/>
                </a:solidFill>
              </a:rPr>
              <a:t>key audit partner </a:t>
            </a:r>
            <a:r>
              <a:rPr lang="en-US" sz="2300" dirty="0"/>
              <a:t>for 7 cumulative years, the cooling-off period shall be 2 consecutive years.</a:t>
            </a:r>
            <a:endParaRPr lang="en-IN" sz="2300" dirty="0"/>
          </a:p>
        </p:txBody>
      </p:sp>
    </p:spTree>
    <p:extLst>
      <p:ext uri="{BB962C8B-B14F-4D97-AF65-F5344CB8AC3E}">
        <p14:creationId xmlns:p14="http://schemas.microsoft.com/office/powerpoint/2010/main" val="20611680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46BC1-C3ED-AEDA-B525-DE6127C2F05A}"/>
              </a:ext>
            </a:extLst>
          </p:cNvPr>
          <p:cNvSpPr>
            <a:spLocks noGrp="1"/>
          </p:cNvSpPr>
          <p:nvPr>
            <p:ph type="title"/>
          </p:nvPr>
        </p:nvSpPr>
        <p:spPr/>
        <p:txBody>
          <a:bodyPr>
            <a:normAutofit/>
          </a:bodyPr>
          <a:lstStyle/>
          <a:p>
            <a:pPr algn="l"/>
            <a:r>
              <a:rPr lang="en-US" b="1" dirty="0">
                <a:solidFill>
                  <a:srgbClr val="FF0000"/>
                </a:solidFill>
              </a:rPr>
              <a:t>Bird’s eye view</a:t>
            </a:r>
            <a:endParaRPr lang="en-IN" b="1" dirty="0">
              <a:solidFill>
                <a:srgbClr val="FF0000"/>
              </a:solidFill>
            </a:endParaRPr>
          </a:p>
        </p:txBody>
      </p:sp>
      <p:graphicFrame>
        <p:nvGraphicFramePr>
          <p:cNvPr id="4" name="Table 4">
            <a:extLst>
              <a:ext uri="{FF2B5EF4-FFF2-40B4-BE49-F238E27FC236}">
                <a16:creationId xmlns:a16="http://schemas.microsoft.com/office/drawing/2014/main" id="{49373186-7A36-AD72-FC26-2C679BAA3021}"/>
              </a:ext>
            </a:extLst>
          </p:cNvPr>
          <p:cNvGraphicFramePr>
            <a:graphicFrameLocks noGrp="1"/>
          </p:cNvGraphicFramePr>
          <p:nvPr>
            <p:ph idx="1"/>
            <p:extLst>
              <p:ext uri="{D42A27DB-BD31-4B8C-83A1-F6EECF244321}">
                <p14:modId xmlns:p14="http://schemas.microsoft.com/office/powerpoint/2010/main" val="2059924626"/>
              </p:ext>
            </p:extLst>
          </p:nvPr>
        </p:nvGraphicFramePr>
        <p:xfrm>
          <a:off x="609600" y="1476094"/>
          <a:ext cx="10972797" cy="5013960"/>
        </p:xfrm>
        <a:graphic>
          <a:graphicData uri="http://schemas.openxmlformats.org/drawingml/2006/table">
            <a:tbl>
              <a:tblPr firstRow="1" bandRow="1">
                <a:tableStyleId>{21E4AEA4-8DFA-4A89-87EB-49C32662AFE0}</a:tableStyleId>
              </a:tblPr>
              <a:tblGrid>
                <a:gridCol w="5100735">
                  <a:extLst>
                    <a:ext uri="{9D8B030D-6E8A-4147-A177-3AD203B41FA5}">
                      <a16:colId xmlns:a16="http://schemas.microsoft.com/office/drawing/2014/main" val="2497486397"/>
                    </a:ext>
                  </a:extLst>
                </a:gridCol>
                <a:gridCol w="3200400">
                  <a:extLst>
                    <a:ext uri="{9D8B030D-6E8A-4147-A177-3AD203B41FA5}">
                      <a16:colId xmlns:a16="http://schemas.microsoft.com/office/drawing/2014/main" val="717572852"/>
                    </a:ext>
                  </a:extLst>
                </a:gridCol>
                <a:gridCol w="2671662">
                  <a:extLst>
                    <a:ext uri="{9D8B030D-6E8A-4147-A177-3AD203B41FA5}">
                      <a16:colId xmlns:a16="http://schemas.microsoft.com/office/drawing/2014/main" val="821288543"/>
                    </a:ext>
                  </a:extLst>
                </a:gridCol>
              </a:tblGrid>
              <a:tr h="370840">
                <a:tc>
                  <a:txBody>
                    <a:bodyPr/>
                    <a:lstStyle/>
                    <a:p>
                      <a:pPr algn="ctr"/>
                      <a:r>
                        <a:rPr lang="en-US" sz="2300" dirty="0"/>
                        <a:t>Capacity</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300" dirty="0"/>
                        <a:t>Time-on Period</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300" dirty="0"/>
                        <a:t>Cooling-off Period</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5154593"/>
                  </a:ext>
                </a:extLst>
              </a:tr>
              <a:tr h="370840">
                <a:tc>
                  <a:txBody>
                    <a:bodyPr/>
                    <a:lstStyle/>
                    <a:p>
                      <a:r>
                        <a:rPr lang="en-US" sz="2300" b="1" dirty="0">
                          <a:solidFill>
                            <a:srgbClr val="FF0000"/>
                          </a:solidFill>
                        </a:rPr>
                        <a:t>Engagement Partner </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dirty="0"/>
                        <a:t>7 cumulative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dirty="0"/>
                        <a:t>5 consecutive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8792487"/>
                  </a:ext>
                </a:extLst>
              </a:tr>
              <a:tr h="370840">
                <a:tc>
                  <a:txBody>
                    <a:bodyPr/>
                    <a:lstStyle/>
                    <a:p>
                      <a:r>
                        <a:rPr lang="en-US" sz="2300" b="1" dirty="0">
                          <a:solidFill>
                            <a:srgbClr val="FF0000"/>
                          </a:solidFill>
                        </a:rPr>
                        <a:t>Engagement Quality Control Reviewer</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dirty="0"/>
                        <a:t>7 cumulative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dirty="0"/>
                        <a:t>3 consecutive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6206487"/>
                  </a:ext>
                </a:extLst>
              </a:tr>
              <a:tr h="370840">
                <a:tc>
                  <a:txBody>
                    <a:bodyPr/>
                    <a:lstStyle/>
                    <a:p>
                      <a:r>
                        <a:rPr lang="en-US" sz="2300" b="1" dirty="0">
                          <a:solidFill>
                            <a:srgbClr val="FF0000"/>
                          </a:solidFill>
                        </a:rPr>
                        <a:t>Key Audit Partner </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dirty="0"/>
                        <a:t>7 cumulative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dirty="0"/>
                        <a:t>2 consecutive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3830909"/>
                  </a:ext>
                </a:extLst>
              </a:tr>
              <a:tr h="370840">
                <a:tc gridSpan="3">
                  <a:txBody>
                    <a:bodyPr/>
                    <a:lstStyle/>
                    <a:p>
                      <a:r>
                        <a:rPr lang="en-US" sz="2300" b="1" dirty="0"/>
                        <a:t>Notes:</a:t>
                      </a:r>
                    </a:p>
                    <a:p>
                      <a:pPr marL="457200" indent="-457200" algn="just">
                        <a:buFont typeface="+mj-lt"/>
                        <a:buAutoNum type="arabicPeriod"/>
                      </a:pPr>
                      <a:r>
                        <a:rPr lang="en-US" sz="2300" b="1" dirty="0">
                          <a:solidFill>
                            <a:srgbClr val="FF0000"/>
                          </a:solidFill>
                        </a:rPr>
                        <a:t>Restarting count of time-on period: </a:t>
                      </a:r>
                      <a:r>
                        <a:rPr lang="en-US" sz="2300" b="0" dirty="0"/>
                        <a:t>For example, an individual who served as engagement partner for four years followed by three years off can only act thereafter as a key audit partner on the same audit engagement for three further years (making a total of seven cumulative years);</a:t>
                      </a:r>
                    </a:p>
                    <a:p>
                      <a:pPr marL="457200" indent="-457200" algn="just">
                        <a:buFont typeface="+mj-lt"/>
                        <a:buAutoNum type="arabicPeriod"/>
                      </a:pPr>
                      <a:r>
                        <a:rPr lang="en-US" sz="2300" b="1" dirty="0">
                          <a:solidFill>
                            <a:srgbClr val="FF0000"/>
                          </a:solidFill>
                        </a:rPr>
                        <a:t>Exception for Key Audit Partners: </a:t>
                      </a:r>
                      <a:r>
                        <a:rPr lang="en-US" sz="2300" b="0" dirty="0"/>
                        <a:t>As an exception, key audit partners whose continuity is especially important to audit quality may, in rare cases due to unforeseen circumstances outside the firm’s control, and with the concurrence of those charged with governance, be permitted to serve an additional year as a key audit partner as long as the threat to independence can be eliminated or reduced to an acceptable level.</a:t>
                      </a:r>
                      <a:endParaRPr lang="en-IN" sz="23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sz="2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sz="2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4534190"/>
                  </a:ext>
                </a:extLst>
              </a:tr>
            </a:tbl>
          </a:graphicData>
        </a:graphic>
      </p:graphicFrame>
    </p:spTree>
    <p:extLst>
      <p:ext uri="{BB962C8B-B14F-4D97-AF65-F5344CB8AC3E}">
        <p14:creationId xmlns:p14="http://schemas.microsoft.com/office/powerpoint/2010/main" val="5270399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902C63A2-5891-CC76-B8D8-3BDB73FCA484}"/>
              </a:ext>
            </a:extLst>
          </p:cNvPr>
          <p:cNvGraphicFramePr>
            <a:graphicFrameLocks noGrp="1"/>
          </p:cNvGraphicFramePr>
          <p:nvPr>
            <p:ph idx="1"/>
            <p:extLst>
              <p:ext uri="{D42A27DB-BD31-4B8C-83A1-F6EECF244321}">
                <p14:modId xmlns:p14="http://schemas.microsoft.com/office/powerpoint/2010/main" val="2417694277"/>
              </p:ext>
            </p:extLst>
          </p:nvPr>
        </p:nvGraphicFramePr>
        <p:xfrm>
          <a:off x="609601" y="219270"/>
          <a:ext cx="10972797" cy="5897880"/>
        </p:xfrm>
        <a:graphic>
          <a:graphicData uri="http://schemas.openxmlformats.org/drawingml/2006/table">
            <a:tbl>
              <a:tblPr firstRow="1" bandRow="1">
                <a:tableStyleId>{21E4AEA4-8DFA-4A89-87EB-49C32662AFE0}</a:tableStyleId>
              </a:tblPr>
              <a:tblGrid>
                <a:gridCol w="3657599">
                  <a:extLst>
                    <a:ext uri="{9D8B030D-6E8A-4147-A177-3AD203B41FA5}">
                      <a16:colId xmlns:a16="http://schemas.microsoft.com/office/drawing/2014/main" val="1322436780"/>
                    </a:ext>
                  </a:extLst>
                </a:gridCol>
                <a:gridCol w="3393233">
                  <a:extLst>
                    <a:ext uri="{9D8B030D-6E8A-4147-A177-3AD203B41FA5}">
                      <a16:colId xmlns:a16="http://schemas.microsoft.com/office/drawing/2014/main" val="374222065"/>
                    </a:ext>
                  </a:extLst>
                </a:gridCol>
                <a:gridCol w="3921965">
                  <a:extLst>
                    <a:ext uri="{9D8B030D-6E8A-4147-A177-3AD203B41FA5}">
                      <a16:colId xmlns:a16="http://schemas.microsoft.com/office/drawing/2014/main" val="3581165796"/>
                    </a:ext>
                  </a:extLst>
                </a:gridCol>
              </a:tblGrid>
              <a:tr h="370840">
                <a:tc>
                  <a:txBody>
                    <a:bodyPr/>
                    <a:lstStyle/>
                    <a:p>
                      <a:pPr algn="ctr">
                        <a:lnSpc>
                          <a:spcPts val="2500"/>
                        </a:lnSpc>
                      </a:pPr>
                      <a:r>
                        <a:rPr lang="en-US" sz="2200" dirty="0"/>
                        <a:t>Engagement Partner</a:t>
                      </a:r>
                      <a:endParaRPr lang="en-IN" sz="2200" dirty="0"/>
                    </a:p>
                  </a:txBody>
                  <a:tcPr>
                    <a:lnB w="12700" cap="flat" cmpd="sng" algn="ctr">
                      <a:solidFill>
                        <a:schemeClr val="tx1"/>
                      </a:solidFill>
                      <a:prstDash val="solid"/>
                      <a:round/>
                      <a:headEnd type="none" w="med" len="med"/>
                      <a:tailEnd type="none" w="med" len="med"/>
                    </a:lnB>
                  </a:tcPr>
                </a:tc>
                <a:tc>
                  <a:txBody>
                    <a:bodyPr/>
                    <a:lstStyle/>
                    <a:p>
                      <a:pPr algn="ctr">
                        <a:lnSpc>
                          <a:spcPts val="2500"/>
                        </a:lnSpc>
                      </a:pPr>
                      <a:r>
                        <a:rPr lang="en-US" sz="2200" dirty="0"/>
                        <a:t>Engagement Quality Control Reviewer</a:t>
                      </a:r>
                      <a:endParaRPr lang="en-IN" sz="2200" dirty="0"/>
                    </a:p>
                  </a:txBody>
                  <a:tcPr>
                    <a:lnB w="12700" cap="flat" cmpd="sng" algn="ctr">
                      <a:solidFill>
                        <a:schemeClr val="tx1"/>
                      </a:solidFill>
                      <a:prstDash val="solid"/>
                      <a:round/>
                      <a:headEnd type="none" w="med" len="med"/>
                      <a:tailEnd type="none" w="med" len="med"/>
                    </a:lnB>
                  </a:tcPr>
                </a:tc>
                <a:tc>
                  <a:txBody>
                    <a:bodyPr/>
                    <a:lstStyle/>
                    <a:p>
                      <a:pPr algn="ctr">
                        <a:lnSpc>
                          <a:spcPts val="2500"/>
                        </a:lnSpc>
                      </a:pPr>
                      <a:r>
                        <a:rPr lang="en-US" sz="2200" dirty="0"/>
                        <a:t>Key Audit Partner</a:t>
                      </a:r>
                      <a:endParaRPr lang="en-IN" sz="2200"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3101961"/>
                  </a:ext>
                </a:extLst>
              </a:tr>
              <a:tr h="370840">
                <a:tc>
                  <a:txBody>
                    <a:bodyPr/>
                    <a:lstStyle/>
                    <a:p>
                      <a:pPr algn="ctr">
                        <a:lnSpc>
                          <a:spcPts val="2500"/>
                        </a:lnSpc>
                      </a:pPr>
                      <a:r>
                        <a:rPr lang="en-US" sz="2200" dirty="0"/>
                        <a:t>The partner or other person in the firm who is </a:t>
                      </a:r>
                      <a:r>
                        <a:rPr lang="en-US" sz="2200" b="1" dirty="0">
                          <a:solidFill>
                            <a:srgbClr val="FF0000"/>
                          </a:solidFill>
                        </a:rPr>
                        <a:t>responsible for the engagement and its performance, and for the report that is issued on behalf of the firm</a:t>
                      </a:r>
                      <a:r>
                        <a:rPr lang="en-US" sz="2200" dirty="0"/>
                        <a:t>, and who, where required, has the appropriate authority from a professional, legal or regulatory body.</a:t>
                      </a:r>
                      <a:endParaRPr lang="en-IN" sz="2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rtl="0">
                        <a:lnSpc>
                          <a:spcPts val="2500"/>
                        </a:lnSpc>
                      </a:pPr>
                      <a:r>
                        <a:rPr lang="en-US" sz="2200" dirty="0"/>
                        <a:t>Partner of the firm or the person engaged by the </a:t>
                      </a:r>
                      <a:r>
                        <a:rPr lang="en-US" sz="2200" b="1" dirty="0">
                          <a:solidFill>
                            <a:srgbClr val="FF0000"/>
                          </a:solidFill>
                        </a:rPr>
                        <a:t>firm vested with the responsibility to objectively evaluate significant judgments made by the engagement team </a:t>
                      </a:r>
                      <a:r>
                        <a:rPr lang="en-US" sz="2200" dirty="0"/>
                        <a:t>and conclusions made by audit team in formulating the report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2500"/>
                        </a:lnSpc>
                      </a:pPr>
                      <a:r>
                        <a:rPr lang="en-US" sz="2200" dirty="0"/>
                        <a:t>The engagement partner, the individual responsible for the engagement quality control review, and other audit partners, if any, on the engagement team who </a:t>
                      </a:r>
                      <a:r>
                        <a:rPr lang="en-US" sz="2200" b="1" dirty="0">
                          <a:solidFill>
                            <a:srgbClr val="FF0000"/>
                          </a:solidFill>
                        </a:rPr>
                        <a:t>make key decisions or judgments on significant matters with respect to the audit of the financial statements on which the firm will express an opinion</a:t>
                      </a:r>
                      <a:r>
                        <a:rPr lang="en-US" sz="2200" dirty="0"/>
                        <a:t>. Depending upon the circumstances and the role of the individuals on the audit, “other audit partners” might include, for example, audit partners responsible for significant subsidiaries or divisions.</a:t>
                      </a:r>
                      <a:endParaRPr lang="en-IN" sz="2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89981676"/>
                  </a:ext>
                </a:extLst>
              </a:tr>
            </a:tbl>
          </a:graphicData>
        </a:graphic>
      </p:graphicFrame>
    </p:spTree>
    <p:extLst>
      <p:ext uri="{BB962C8B-B14F-4D97-AF65-F5344CB8AC3E}">
        <p14:creationId xmlns:p14="http://schemas.microsoft.com/office/powerpoint/2010/main" val="12019671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E7913-39C2-CECC-2F0A-D29019237DB3}"/>
              </a:ext>
            </a:extLst>
          </p:cNvPr>
          <p:cNvSpPr>
            <a:spLocks noGrp="1"/>
          </p:cNvSpPr>
          <p:nvPr>
            <p:ph type="title"/>
          </p:nvPr>
        </p:nvSpPr>
        <p:spPr>
          <a:xfrm>
            <a:off x="609600" y="274638"/>
            <a:ext cx="10972800" cy="733068"/>
          </a:xfrm>
        </p:spPr>
        <p:txBody>
          <a:bodyPr>
            <a:normAutofit/>
          </a:bodyPr>
          <a:lstStyle/>
          <a:p>
            <a:pPr algn="just"/>
            <a:r>
              <a:rPr lang="en-US" sz="4000" b="1" u="none" strike="noStrike" baseline="0" dirty="0">
                <a:solidFill>
                  <a:srgbClr val="FF0000"/>
                </a:solidFill>
              </a:rPr>
              <a:t>Audit Client becoming Public Interest Entity</a:t>
            </a:r>
            <a:endParaRPr lang="en-IN" sz="4000" b="1" dirty="0">
              <a:solidFill>
                <a:srgbClr val="FF0000"/>
              </a:solidFill>
            </a:endParaRPr>
          </a:p>
        </p:txBody>
      </p:sp>
      <p:sp>
        <p:nvSpPr>
          <p:cNvPr id="3" name="Content Placeholder 2">
            <a:extLst>
              <a:ext uri="{FF2B5EF4-FFF2-40B4-BE49-F238E27FC236}">
                <a16:creationId xmlns:a16="http://schemas.microsoft.com/office/drawing/2014/main" id="{FF66ACC1-6A5A-19D0-965F-6EE03CC7DB39}"/>
              </a:ext>
            </a:extLst>
          </p:cNvPr>
          <p:cNvSpPr>
            <a:spLocks noGrp="1"/>
          </p:cNvSpPr>
          <p:nvPr>
            <p:ph idx="1"/>
          </p:nvPr>
        </p:nvSpPr>
        <p:spPr>
          <a:xfrm>
            <a:off x="401215" y="1156996"/>
            <a:ext cx="11346025" cy="5281125"/>
          </a:xfrm>
        </p:spPr>
        <p:txBody>
          <a:bodyPr>
            <a:noAutofit/>
          </a:bodyPr>
          <a:lstStyle/>
          <a:p>
            <a:pPr algn="just">
              <a:lnSpc>
                <a:spcPts val="2500"/>
              </a:lnSpc>
              <a:spcBef>
                <a:spcPts val="0"/>
              </a:spcBef>
            </a:pPr>
            <a:r>
              <a:rPr lang="en-US" sz="2500" dirty="0"/>
              <a:t>If an audit client becomes a public interest entity, </a:t>
            </a:r>
            <a:r>
              <a:rPr lang="en-US" sz="2500" b="1" dirty="0">
                <a:solidFill>
                  <a:srgbClr val="FF0000"/>
                </a:solidFill>
              </a:rPr>
              <a:t>a firm shall take into account the length of time an individual has served the audit client as a key audit partner </a:t>
            </a:r>
            <a:r>
              <a:rPr lang="en-US" sz="2500" dirty="0"/>
              <a:t>before the client becomes a public interest entity in determining the timing of the rotation. </a:t>
            </a:r>
          </a:p>
          <a:p>
            <a:pPr algn="just">
              <a:lnSpc>
                <a:spcPts val="2500"/>
              </a:lnSpc>
              <a:spcBef>
                <a:spcPts val="0"/>
              </a:spcBef>
            </a:pPr>
            <a:endParaRPr lang="en-US" sz="2500" dirty="0"/>
          </a:p>
          <a:p>
            <a:pPr algn="just">
              <a:lnSpc>
                <a:spcPts val="2500"/>
              </a:lnSpc>
              <a:spcBef>
                <a:spcPts val="0"/>
              </a:spcBef>
            </a:pPr>
            <a:r>
              <a:rPr lang="en-US" sz="2500" dirty="0"/>
              <a:t>If the individual has served the audit client as a key audit partner for a period of five cumulative years or less when the client becomes a public interest entity, the number of years the individual may continue to serve the client in that capacity before rotating off the engagement is seven years less the number of years already served. </a:t>
            </a:r>
          </a:p>
          <a:p>
            <a:pPr algn="just">
              <a:lnSpc>
                <a:spcPts val="2500"/>
              </a:lnSpc>
              <a:spcBef>
                <a:spcPts val="0"/>
              </a:spcBef>
            </a:pPr>
            <a:endParaRPr lang="en-US" sz="2500" dirty="0"/>
          </a:p>
          <a:p>
            <a:pPr algn="just">
              <a:lnSpc>
                <a:spcPts val="2500"/>
              </a:lnSpc>
              <a:spcBef>
                <a:spcPts val="0"/>
              </a:spcBef>
            </a:pPr>
            <a:r>
              <a:rPr lang="en-US" sz="2500" dirty="0"/>
              <a:t>Further, if the individual has served the audit client as a key audit partner for a period of six or more cumulative years when the client becomes a public interest entity, the individual may continue to serve in that capacity with the concurrence of those charged with governance for a maximum of two additional years before rotating off the engagement.</a:t>
            </a:r>
            <a:endParaRPr lang="en-IN" sz="2500" dirty="0"/>
          </a:p>
        </p:txBody>
      </p:sp>
    </p:spTree>
    <p:extLst>
      <p:ext uri="{BB962C8B-B14F-4D97-AF65-F5344CB8AC3E}">
        <p14:creationId xmlns:p14="http://schemas.microsoft.com/office/powerpoint/2010/main" val="38582311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46BC1-C3ED-AEDA-B525-DE6127C2F05A}"/>
              </a:ext>
            </a:extLst>
          </p:cNvPr>
          <p:cNvSpPr>
            <a:spLocks noGrp="1"/>
          </p:cNvSpPr>
          <p:nvPr>
            <p:ph type="title"/>
          </p:nvPr>
        </p:nvSpPr>
        <p:spPr/>
        <p:txBody>
          <a:bodyPr>
            <a:normAutofit fontScale="90000"/>
          </a:bodyPr>
          <a:lstStyle/>
          <a:p>
            <a:pPr algn="l"/>
            <a:r>
              <a:rPr lang="en-US" b="1" dirty="0">
                <a:solidFill>
                  <a:srgbClr val="FF0000"/>
                </a:solidFill>
              </a:rPr>
              <a:t>Service in a combination of key audit partner roles</a:t>
            </a:r>
            <a:endParaRPr lang="en-IN" b="1" dirty="0">
              <a:solidFill>
                <a:srgbClr val="FF0000"/>
              </a:solidFill>
            </a:endParaRPr>
          </a:p>
        </p:txBody>
      </p:sp>
      <p:graphicFrame>
        <p:nvGraphicFramePr>
          <p:cNvPr id="4" name="Table 4">
            <a:extLst>
              <a:ext uri="{FF2B5EF4-FFF2-40B4-BE49-F238E27FC236}">
                <a16:creationId xmlns:a16="http://schemas.microsoft.com/office/drawing/2014/main" id="{49373186-7A36-AD72-FC26-2C679BAA3021}"/>
              </a:ext>
            </a:extLst>
          </p:cNvPr>
          <p:cNvGraphicFramePr>
            <a:graphicFrameLocks noGrp="1"/>
          </p:cNvGraphicFramePr>
          <p:nvPr>
            <p:ph idx="1"/>
            <p:extLst>
              <p:ext uri="{D42A27DB-BD31-4B8C-83A1-F6EECF244321}">
                <p14:modId xmlns:p14="http://schemas.microsoft.com/office/powerpoint/2010/main" val="4286359751"/>
              </p:ext>
            </p:extLst>
          </p:nvPr>
        </p:nvGraphicFramePr>
        <p:xfrm>
          <a:off x="609600" y="1476094"/>
          <a:ext cx="10972797" cy="4922520"/>
        </p:xfrm>
        <a:graphic>
          <a:graphicData uri="http://schemas.openxmlformats.org/drawingml/2006/table">
            <a:tbl>
              <a:tblPr firstRow="1" bandRow="1">
                <a:tableStyleId>{21E4AEA4-8DFA-4A89-87EB-49C32662AFE0}</a:tableStyleId>
              </a:tblPr>
              <a:tblGrid>
                <a:gridCol w="5100735">
                  <a:extLst>
                    <a:ext uri="{9D8B030D-6E8A-4147-A177-3AD203B41FA5}">
                      <a16:colId xmlns:a16="http://schemas.microsoft.com/office/drawing/2014/main" val="2497486397"/>
                    </a:ext>
                  </a:extLst>
                </a:gridCol>
                <a:gridCol w="3200400">
                  <a:extLst>
                    <a:ext uri="{9D8B030D-6E8A-4147-A177-3AD203B41FA5}">
                      <a16:colId xmlns:a16="http://schemas.microsoft.com/office/drawing/2014/main" val="717572852"/>
                    </a:ext>
                  </a:extLst>
                </a:gridCol>
                <a:gridCol w="2671662">
                  <a:extLst>
                    <a:ext uri="{9D8B030D-6E8A-4147-A177-3AD203B41FA5}">
                      <a16:colId xmlns:a16="http://schemas.microsoft.com/office/drawing/2014/main" val="821288543"/>
                    </a:ext>
                  </a:extLst>
                </a:gridCol>
              </a:tblGrid>
              <a:tr h="370840">
                <a:tc>
                  <a:txBody>
                    <a:bodyPr/>
                    <a:lstStyle/>
                    <a:p>
                      <a:pPr algn="ctr"/>
                      <a:r>
                        <a:rPr lang="en-US" sz="2300" dirty="0"/>
                        <a:t>Capacity</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300" dirty="0"/>
                        <a:t>Period Served</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300" dirty="0"/>
                        <a:t>Cooling-off Period</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5154593"/>
                  </a:ext>
                </a:extLst>
              </a:tr>
              <a:tr h="370840">
                <a:tc>
                  <a:txBody>
                    <a:bodyPr/>
                    <a:lstStyle/>
                    <a:p>
                      <a:r>
                        <a:rPr lang="en-US" sz="2300" b="1" dirty="0">
                          <a:solidFill>
                            <a:srgbClr val="FF0000"/>
                          </a:solidFill>
                        </a:rPr>
                        <a:t>Engagement Partner + Key Audit Partner</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b="1" u="sng" dirty="0"/>
                        <a:t>&gt;</a:t>
                      </a:r>
                      <a:r>
                        <a:rPr lang="en-US" sz="2300" b="0" u="none" dirty="0"/>
                        <a:t> 4</a:t>
                      </a:r>
                      <a:r>
                        <a:rPr lang="en-US" sz="2300" dirty="0"/>
                        <a:t> cumulative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dirty="0"/>
                        <a:t>5 consecutive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8792487"/>
                  </a:ext>
                </a:extLst>
              </a:tr>
              <a:tr h="370840">
                <a:tc>
                  <a:txBody>
                    <a:bodyPr/>
                    <a:lstStyle/>
                    <a:p>
                      <a:r>
                        <a:rPr lang="en-US" sz="2300" b="1" dirty="0">
                          <a:solidFill>
                            <a:srgbClr val="FF0000"/>
                          </a:solidFill>
                        </a:rPr>
                        <a:t>Engagement Quality Control Reviewer + Key Audit Partner</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b="1" u="sng" dirty="0"/>
                        <a:t>&gt;</a:t>
                      </a:r>
                      <a:r>
                        <a:rPr lang="en-US" sz="2300" b="0" u="none" dirty="0"/>
                        <a:t> 4</a:t>
                      </a:r>
                      <a:r>
                        <a:rPr lang="en-US" sz="2300" dirty="0"/>
                        <a:t> cumulative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dirty="0"/>
                        <a:t>3 consecutive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6206487"/>
                  </a:ext>
                </a:extLst>
              </a:tr>
              <a:tr h="370840">
                <a:tc>
                  <a:txBody>
                    <a:bodyPr/>
                    <a:lstStyle/>
                    <a:p>
                      <a:r>
                        <a:rPr lang="en-US" sz="2300" b="1" dirty="0">
                          <a:solidFill>
                            <a:srgbClr val="FF0000"/>
                          </a:solidFill>
                        </a:rPr>
                        <a:t>Engagement Partner + Engagement Quality Control Reviewer</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300" b="1" u="sng" dirty="0"/>
                        <a:t>&gt;</a:t>
                      </a:r>
                      <a:r>
                        <a:rPr lang="en-US" sz="2300" b="0" u="none" dirty="0"/>
                        <a:t> 4</a:t>
                      </a:r>
                      <a:r>
                        <a:rPr lang="en-US" sz="2300" dirty="0"/>
                        <a:t> cumulative years</a:t>
                      </a:r>
                      <a:endParaRPr lang="en-IN" sz="2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indent="-342900">
                        <a:buFont typeface="Arial" panose="020B0604020202020204" pitchFamily="34" charset="0"/>
                        <a:buChar char="•"/>
                      </a:pPr>
                      <a:r>
                        <a:rPr lang="en-US" sz="2300" dirty="0"/>
                        <a:t>5 consecutive years, where the individual has been the engagement partner for three or more years;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300" dirty="0"/>
                        <a:t>3 consecutive years</a:t>
                      </a:r>
                      <a:r>
                        <a:rPr lang="en-IN" sz="2300" dirty="0"/>
                        <a:t> </a:t>
                      </a:r>
                      <a:r>
                        <a:rPr lang="en-US" sz="2300"/>
                        <a:t>in the case of any other combination</a:t>
                      </a:r>
                      <a:endParaRPr lang="en-IN" sz="23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3830909"/>
                  </a:ext>
                </a:extLst>
              </a:tr>
            </a:tbl>
          </a:graphicData>
        </a:graphic>
      </p:graphicFrame>
    </p:spTree>
    <p:extLst>
      <p:ext uri="{BB962C8B-B14F-4D97-AF65-F5344CB8AC3E}">
        <p14:creationId xmlns:p14="http://schemas.microsoft.com/office/powerpoint/2010/main" val="41823042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38A5C24A-4576-FB4C-D52E-04324DF97B10}"/>
              </a:ext>
            </a:extLst>
          </p:cNvPr>
          <p:cNvGraphicFramePr>
            <a:graphicFrameLocks noGrp="1"/>
          </p:cNvGraphicFramePr>
          <p:nvPr>
            <p:ph idx="1"/>
            <p:extLst>
              <p:ext uri="{D42A27DB-BD31-4B8C-83A1-F6EECF244321}">
                <p14:modId xmlns:p14="http://schemas.microsoft.com/office/powerpoint/2010/main" val="469546135"/>
              </p:ext>
            </p:extLst>
          </p:nvPr>
        </p:nvGraphicFramePr>
        <p:xfrm>
          <a:off x="609600" y="1017037"/>
          <a:ext cx="10972800" cy="51091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22288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86337-4FFD-EAF4-8042-7A71383F7E20}"/>
              </a:ext>
            </a:extLst>
          </p:cNvPr>
          <p:cNvSpPr>
            <a:spLocks noGrp="1"/>
          </p:cNvSpPr>
          <p:nvPr>
            <p:ph type="title"/>
          </p:nvPr>
        </p:nvSpPr>
        <p:spPr>
          <a:xfrm>
            <a:off x="609600" y="442589"/>
            <a:ext cx="10972800" cy="1143000"/>
          </a:xfrm>
        </p:spPr>
        <p:txBody>
          <a:bodyPr>
            <a:normAutofit fontScale="90000"/>
          </a:bodyPr>
          <a:lstStyle/>
          <a:p>
            <a:r>
              <a:rPr lang="en-US" b="1" dirty="0"/>
              <a:t>System of Quality Control and </a:t>
            </a:r>
            <a:br>
              <a:rPr lang="en-US" b="1" dirty="0"/>
            </a:br>
            <a:r>
              <a:rPr lang="en-US" b="1" dirty="0"/>
              <a:t>Role of Engagement Teams</a:t>
            </a:r>
            <a:endParaRPr lang="en-IN" b="1" dirty="0"/>
          </a:p>
        </p:txBody>
      </p:sp>
      <p:sp>
        <p:nvSpPr>
          <p:cNvPr id="3" name="Content Placeholder 2">
            <a:extLst>
              <a:ext uri="{FF2B5EF4-FFF2-40B4-BE49-F238E27FC236}">
                <a16:creationId xmlns:a16="http://schemas.microsoft.com/office/drawing/2014/main" id="{887B2AF3-2CC5-3FA2-259A-377E57A2AF5A}"/>
              </a:ext>
            </a:extLst>
          </p:cNvPr>
          <p:cNvSpPr>
            <a:spLocks noGrp="1"/>
          </p:cNvSpPr>
          <p:nvPr>
            <p:ph idx="1"/>
          </p:nvPr>
        </p:nvSpPr>
        <p:spPr>
          <a:xfrm>
            <a:off x="609600" y="2024743"/>
            <a:ext cx="10972800" cy="4101421"/>
          </a:xfrm>
        </p:spPr>
        <p:txBody>
          <a:bodyPr>
            <a:normAutofit/>
          </a:bodyPr>
          <a:lstStyle/>
          <a:p>
            <a:pPr algn="just"/>
            <a:r>
              <a:rPr lang="en-US" sz="2500" dirty="0">
                <a:latin typeface="+mj-lt"/>
              </a:rPr>
              <a:t>Quality control systems, policies and procedures are the responsibility of the audit firm. </a:t>
            </a:r>
          </a:p>
          <a:p>
            <a:pPr algn="just"/>
            <a:r>
              <a:rPr lang="en-US" sz="2500" dirty="0">
                <a:latin typeface="+mj-lt"/>
              </a:rPr>
              <a:t>Under SQC 1, the </a:t>
            </a:r>
            <a:r>
              <a:rPr lang="en-US" sz="2500" b="1" dirty="0">
                <a:solidFill>
                  <a:srgbClr val="FF0000"/>
                </a:solidFill>
                <a:latin typeface="+mj-lt"/>
              </a:rPr>
              <a:t>firm has an obligation to establish and maintain a system of quality control</a:t>
            </a:r>
            <a:r>
              <a:rPr lang="en-US" sz="2500" dirty="0">
                <a:latin typeface="+mj-lt"/>
              </a:rPr>
              <a:t> to provide it with reasonable assurance that:</a:t>
            </a:r>
          </a:p>
          <a:p>
            <a:pPr marL="971550" lvl="1" indent="-514350" algn="just">
              <a:buFont typeface="+mj-lt"/>
              <a:buAutoNum type="alphaLcParenR"/>
            </a:pPr>
            <a:r>
              <a:rPr lang="en-US" sz="2500" dirty="0">
                <a:latin typeface="+mj-lt"/>
              </a:rPr>
              <a:t>The firm and its personnel comply with professional standards and regulatory and legal requirements; and</a:t>
            </a:r>
          </a:p>
          <a:p>
            <a:pPr marL="971550" lvl="1" indent="-514350" algn="just">
              <a:buFont typeface="+mj-lt"/>
              <a:buAutoNum type="alphaLcParenR"/>
            </a:pPr>
            <a:r>
              <a:rPr lang="en-US" sz="2500" dirty="0">
                <a:latin typeface="+mj-lt"/>
              </a:rPr>
              <a:t>The reports issued by the firm or engagement partners are appropriate in the circumstances</a:t>
            </a:r>
            <a:endParaRPr lang="en-IN" sz="2500" dirty="0">
              <a:latin typeface="+mj-lt"/>
            </a:endParaRPr>
          </a:p>
        </p:txBody>
      </p:sp>
    </p:spTree>
    <p:extLst>
      <p:ext uri="{BB962C8B-B14F-4D97-AF65-F5344CB8AC3E}">
        <p14:creationId xmlns:p14="http://schemas.microsoft.com/office/powerpoint/2010/main" val="25437206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57200"/>
            <a:ext cx="8229600" cy="643812"/>
          </a:xfrm>
        </p:spPr>
        <p:txBody>
          <a:bodyPr>
            <a:noAutofit/>
          </a:bodyPr>
          <a:lstStyle/>
          <a:p>
            <a:r>
              <a:rPr lang="en-US" sz="3500" b="1" dirty="0"/>
              <a:t>Quality Control Policies</a:t>
            </a:r>
          </a:p>
        </p:txBody>
      </p:sp>
      <p:sp>
        <p:nvSpPr>
          <p:cNvPr id="3" name="Content Placeholder 2"/>
          <p:cNvSpPr>
            <a:spLocks noGrp="1"/>
          </p:cNvSpPr>
          <p:nvPr>
            <p:ph idx="1"/>
          </p:nvPr>
        </p:nvSpPr>
        <p:spPr>
          <a:xfrm>
            <a:off x="1045028" y="1706562"/>
            <a:ext cx="9890449" cy="4601547"/>
          </a:xfrm>
        </p:spPr>
        <p:txBody>
          <a:bodyPr>
            <a:noAutofit/>
          </a:bodyPr>
          <a:lstStyle/>
          <a:p>
            <a:pPr algn="just">
              <a:lnSpc>
                <a:spcPts val="2300"/>
              </a:lnSpc>
              <a:spcBef>
                <a:spcPts val="600"/>
              </a:spcBef>
            </a:pPr>
            <a:r>
              <a:rPr lang="en-US" sz="2100" b="1" dirty="0">
                <a:solidFill>
                  <a:srgbClr val="FF0000"/>
                </a:solidFill>
                <a:latin typeface="Arial Narrow" pitchFamily="34" charset="0"/>
              </a:rPr>
              <a:t>What are the various Quality Control Policies:</a:t>
            </a:r>
          </a:p>
          <a:p>
            <a:pPr marL="914400" lvl="1" indent="-457200" algn="just">
              <a:lnSpc>
                <a:spcPts val="2300"/>
              </a:lnSpc>
              <a:spcBef>
                <a:spcPts val="600"/>
              </a:spcBef>
              <a:buFont typeface="+mj-lt"/>
              <a:buAutoNum type="alphaLcParenR"/>
            </a:pPr>
            <a:r>
              <a:rPr lang="en-US" sz="2100" dirty="0">
                <a:latin typeface="Arial Narrow" pitchFamily="34" charset="0"/>
              </a:rPr>
              <a:t>Leadership Responsibilities for Quality on Audits</a:t>
            </a:r>
          </a:p>
          <a:p>
            <a:pPr marL="914400" lvl="1" indent="-457200" algn="just">
              <a:lnSpc>
                <a:spcPts val="2300"/>
              </a:lnSpc>
              <a:spcBef>
                <a:spcPts val="600"/>
              </a:spcBef>
              <a:buFont typeface="+mj-lt"/>
              <a:buAutoNum type="alphaLcParenR"/>
            </a:pPr>
            <a:r>
              <a:rPr lang="en-US" sz="2100" dirty="0">
                <a:latin typeface="Arial Narrow" pitchFamily="34" charset="0"/>
              </a:rPr>
              <a:t>Relevant Ethical Requirements</a:t>
            </a:r>
          </a:p>
          <a:p>
            <a:pPr marL="914400" lvl="1" indent="-457200" algn="just">
              <a:lnSpc>
                <a:spcPts val="2300"/>
              </a:lnSpc>
              <a:spcBef>
                <a:spcPts val="600"/>
              </a:spcBef>
              <a:buFont typeface="+mj-lt"/>
              <a:buAutoNum type="alphaLcParenR"/>
            </a:pPr>
            <a:r>
              <a:rPr lang="en-US" sz="2100" dirty="0">
                <a:highlight>
                  <a:srgbClr val="FFFF00"/>
                </a:highlight>
                <a:latin typeface="Arial Narrow" pitchFamily="34" charset="0"/>
              </a:rPr>
              <a:t>Independence ~ at least annually, the firm should obtain written confirmation of compliance with its policies and procedures on independence from all firm personnel required to be independent in terms of the requirements of the Code of Ethics</a:t>
            </a:r>
          </a:p>
          <a:p>
            <a:pPr marL="914400" lvl="1" indent="-457200" algn="just">
              <a:lnSpc>
                <a:spcPts val="2300"/>
              </a:lnSpc>
              <a:spcBef>
                <a:spcPts val="600"/>
              </a:spcBef>
              <a:buFont typeface="+mj-lt"/>
              <a:buAutoNum type="alphaLcParenR"/>
            </a:pPr>
            <a:r>
              <a:rPr lang="en-US" sz="2100" dirty="0">
                <a:latin typeface="Arial Narrow" pitchFamily="34" charset="0"/>
              </a:rPr>
              <a:t>Acceptance and Continuance of Client Relationships and Audit Engagements</a:t>
            </a:r>
          </a:p>
          <a:p>
            <a:pPr marL="914400" lvl="1" indent="-457200" algn="just">
              <a:lnSpc>
                <a:spcPts val="2300"/>
              </a:lnSpc>
              <a:spcBef>
                <a:spcPts val="600"/>
              </a:spcBef>
              <a:buFont typeface="+mj-lt"/>
              <a:buAutoNum type="alphaLcParenR"/>
            </a:pPr>
            <a:r>
              <a:rPr lang="en-US" sz="2100" dirty="0">
                <a:latin typeface="Arial Narrow" pitchFamily="34" charset="0"/>
              </a:rPr>
              <a:t>Assignment of Engagement Teams</a:t>
            </a:r>
          </a:p>
          <a:p>
            <a:pPr marL="914400" lvl="1" indent="-457200" algn="just">
              <a:lnSpc>
                <a:spcPts val="2300"/>
              </a:lnSpc>
              <a:spcBef>
                <a:spcPts val="600"/>
              </a:spcBef>
              <a:buFont typeface="+mj-lt"/>
              <a:buAutoNum type="alphaLcParenR"/>
            </a:pPr>
            <a:r>
              <a:rPr lang="en-US" sz="2100" dirty="0">
                <a:latin typeface="Arial Narrow" pitchFamily="34" charset="0"/>
              </a:rPr>
              <a:t>Direction, Supervision and Performance</a:t>
            </a:r>
          </a:p>
          <a:p>
            <a:pPr marL="914400" lvl="1" indent="-457200" algn="just">
              <a:lnSpc>
                <a:spcPts val="2300"/>
              </a:lnSpc>
              <a:spcBef>
                <a:spcPts val="600"/>
              </a:spcBef>
              <a:buFont typeface="+mj-lt"/>
              <a:buAutoNum type="alphaLcParenR"/>
            </a:pPr>
            <a:r>
              <a:rPr lang="en-US" sz="2100" dirty="0">
                <a:latin typeface="Arial Narrow" pitchFamily="34" charset="0"/>
              </a:rPr>
              <a:t>Review of the audit documentation and discussion with the engagement team ~ on or before the date of auditor’s report</a:t>
            </a:r>
          </a:p>
          <a:p>
            <a:pPr marL="914400" lvl="1" indent="-457200" algn="just">
              <a:lnSpc>
                <a:spcPts val="2300"/>
              </a:lnSpc>
              <a:spcBef>
                <a:spcPts val="600"/>
              </a:spcBef>
              <a:buFont typeface="+mj-lt"/>
              <a:buAutoNum type="alphaLcParenR"/>
            </a:pPr>
            <a:r>
              <a:rPr lang="en-US" sz="2100" dirty="0">
                <a:latin typeface="Arial Narrow" pitchFamily="34" charset="0"/>
              </a:rPr>
              <a:t>Consultation with individuals within or outside the firm who have specialized expertise, to resolve a difficult or contentious matter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8335" y="895739"/>
            <a:ext cx="9787812" cy="5230425"/>
          </a:xfrm>
        </p:spPr>
        <p:txBody>
          <a:bodyPr/>
          <a:lstStyle/>
          <a:p>
            <a:pPr algn="just"/>
            <a:r>
              <a:rPr lang="en-US" dirty="0"/>
              <a:t>Client: BHEL</a:t>
            </a:r>
          </a:p>
          <a:p>
            <a:pPr algn="just"/>
            <a:r>
              <a:rPr lang="en-US" dirty="0"/>
              <a:t>Audit Firm: XYZ &amp; Co., Chartered Accountants</a:t>
            </a:r>
          </a:p>
          <a:p>
            <a:pPr algn="just"/>
            <a:r>
              <a:rPr lang="en-US" dirty="0"/>
              <a:t>Engagement Partner: Mr. Y was given the responsibility to look after audit of BHEL</a:t>
            </a:r>
          </a:p>
          <a:p>
            <a:pPr algn="just"/>
            <a:r>
              <a:rPr lang="en-US" dirty="0"/>
              <a:t>Mr. Y died/ resigned while the audit was in progress and the responsibility was handed over to Mr. X.</a:t>
            </a:r>
          </a:p>
          <a:p>
            <a:pPr algn="just"/>
            <a:r>
              <a:rPr lang="en-US" dirty="0"/>
              <a:t>What should Mr. X do now</a:t>
            </a:r>
          </a:p>
          <a:p>
            <a:pPr algn="just"/>
            <a:r>
              <a:rPr lang="en-US" b="1" dirty="0"/>
              <a:t>Ans:</a:t>
            </a:r>
            <a:r>
              <a:rPr lang="en-US" dirty="0"/>
              <a:t> ______________________</a:t>
            </a:r>
            <a:endParaRPr lang="en-US" b="1" dirty="0"/>
          </a:p>
        </p:txBody>
      </p:sp>
    </p:spTree>
    <p:extLst>
      <p:ext uri="{BB962C8B-B14F-4D97-AF65-F5344CB8AC3E}">
        <p14:creationId xmlns:p14="http://schemas.microsoft.com/office/powerpoint/2010/main" val="390302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70581"/>
            <a:ext cx="10972800" cy="1143000"/>
          </a:xfrm>
        </p:spPr>
        <p:txBody>
          <a:bodyPr>
            <a:noAutofit/>
          </a:bodyPr>
          <a:lstStyle/>
          <a:p>
            <a:r>
              <a:rPr lang="en-US" sz="3500" b="1" dirty="0"/>
              <a:t>Procedures to be applied by engagement partner taking over an audit during the engagement</a:t>
            </a:r>
            <a:endParaRPr lang="en-US" sz="3500" dirty="0"/>
          </a:p>
        </p:txBody>
      </p:sp>
      <p:sp>
        <p:nvSpPr>
          <p:cNvPr id="3" name="Content Placeholder 2"/>
          <p:cNvSpPr>
            <a:spLocks noGrp="1"/>
          </p:cNvSpPr>
          <p:nvPr>
            <p:ph idx="1"/>
          </p:nvPr>
        </p:nvSpPr>
        <p:spPr>
          <a:xfrm>
            <a:off x="609600" y="2118049"/>
            <a:ext cx="10972800" cy="4008115"/>
          </a:xfrm>
        </p:spPr>
        <p:txBody>
          <a:bodyPr>
            <a:normAutofit/>
          </a:bodyPr>
          <a:lstStyle/>
          <a:p>
            <a:pPr>
              <a:buNone/>
            </a:pPr>
            <a:r>
              <a:rPr lang="en-US" sz="2800" dirty="0"/>
              <a:t>	The taking over partner should </a:t>
            </a:r>
            <a:r>
              <a:rPr lang="en-US" sz="2800" b="1" dirty="0">
                <a:solidFill>
                  <a:srgbClr val="FF0000"/>
                </a:solidFill>
              </a:rPr>
              <a:t>review the following:</a:t>
            </a:r>
          </a:p>
          <a:p>
            <a:pPr marL="719138"/>
            <a:r>
              <a:rPr lang="en-US" sz="2800" dirty="0"/>
              <a:t>Compliance of </a:t>
            </a:r>
            <a:r>
              <a:rPr lang="en-US" sz="2800" b="1" dirty="0"/>
              <a:t>regulatory and professional standards</a:t>
            </a:r>
            <a:r>
              <a:rPr lang="en-US" sz="2800" dirty="0"/>
              <a:t>;</a:t>
            </a:r>
          </a:p>
          <a:p>
            <a:pPr marL="719138"/>
            <a:r>
              <a:rPr lang="en-US" sz="2800" b="1" dirty="0"/>
              <a:t>Significant matters</a:t>
            </a:r>
            <a:r>
              <a:rPr lang="en-US" sz="2800" dirty="0"/>
              <a:t> requiring further consideration;</a:t>
            </a:r>
          </a:p>
          <a:p>
            <a:pPr marL="719138"/>
            <a:r>
              <a:rPr lang="en-US" sz="2800" b="1" dirty="0"/>
              <a:t>Appropriateness of documentation</a:t>
            </a:r>
            <a:r>
              <a:rPr lang="en-US" sz="2800" dirty="0"/>
              <a:t> made by the preceding partner;</a:t>
            </a:r>
          </a:p>
          <a:p>
            <a:pPr marL="719138"/>
            <a:r>
              <a:rPr lang="en-US" sz="2800" dirty="0"/>
              <a:t>Need to </a:t>
            </a:r>
            <a:r>
              <a:rPr lang="en-US" sz="2800" b="1" dirty="0"/>
              <a:t>redefine Nature, Timing and Extent of audit procedures</a:t>
            </a:r>
            <a:r>
              <a:rPr lang="en-US" sz="2800" dirty="0"/>
              <a:t>;</a:t>
            </a:r>
          </a:p>
          <a:p>
            <a:pPr marL="719138"/>
            <a:r>
              <a:rPr lang="en-US" sz="2800" b="1" dirty="0"/>
              <a:t>Sufficiency and appropriateness of audit evidence</a:t>
            </a:r>
            <a:r>
              <a:rPr lang="en-US" sz="2800" dirty="0"/>
              <a:t> obtained by preceding partner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6DD76-F38A-F2F6-7119-35CDADE9EAB0}"/>
              </a:ext>
            </a:extLst>
          </p:cNvPr>
          <p:cNvSpPr>
            <a:spLocks noGrp="1"/>
          </p:cNvSpPr>
          <p:nvPr>
            <p:ph type="title"/>
          </p:nvPr>
        </p:nvSpPr>
        <p:spPr>
          <a:xfrm>
            <a:off x="838200" y="365125"/>
            <a:ext cx="10515600" cy="707895"/>
          </a:xfrm>
        </p:spPr>
        <p:txBody>
          <a:bodyPr/>
          <a:lstStyle/>
          <a:p>
            <a:r>
              <a:rPr lang="en-US" b="1" dirty="0">
                <a:solidFill>
                  <a:srgbClr val="FF0000"/>
                </a:solidFill>
              </a:rPr>
              <a:t>Structure of the Revised Code</a:t>
            </a:r>
            <a:endParaRPr lang="en-IN" dirty="0"/>
          </a:p>
        </p:txBody>
      </p:sp>
      <p:graphicFrame>
        <p:nvGraphicFramePr>
          <p:cNvPr id="4" name="Table 4">
            <a:extLst>
              <a:ext uri="{FF2B5EF4-FFF2-40B4-BE49-F238E27FC236}">
                <a16:creationId xmlns:a16="http://schemas.microsoft.com/office/drawing/2014/main" id="{BDCAC325-F120-092B-D93D-FDF07C6BBC0F}"/>
              </a:ext>
            </a:extLst>
          </p:cNvPr>
          <p:cNvGraphicFramePr>
            <a:graphicFrameLocks noGrp="1"/>
          </p:cNvGraphicFramePr>
          <p:nvPr>
            <p:ph idx="1"/>
            <p:extLst>
              <p:ext uri="{D42A27DB-BD31-4B8C-83A1-F6EECF244321}">
                <p14:modId xmlns:p14="http://schemas.microsoft.com/office/powerpoint/2010/main" val="860459620"/>
              </p:ext>
            </p:extLst>
          </p:nvPr>
        </p:nvGraphicFramePr>
        <p:xfrm>
          <a:off x="838200" y="1405741"/>
          <a:ext cx="10515597" cy="5105400"/>
        </p:xfrm>
        <a:graphic>
          <a:graphicData uri="http://schemas.openxmlformats.org/drawingml/2006/table">
            <a:tbl>
              <a:tblPr firstRow="1" bandRow="1">
                <a:tableStyleId>{21E4AEA4-8DFA-4A89-87EB-49C32662AFE0}</a:tableStyleId>
              </a:tblPr>
              <a:tblGrid>
                <a:gridCol w="1345163">
                  <a:extLst>
                    <a:ext uri="{9D8B030D-6E8A-4147-A177-3AD203B41FA5}">
                      <a16:colId xmlns:a16="http://schemas.microsoft.com/office/drawing/2014/main" val="181002035"/>
                    </a:ext>
                  </a:extLst>
                </a:gridCol>
                <a:gridCol w="1315617">
                  <a:extLst>
                    <a:ext uri="{9D8B030D-6E8A-4147-A177-3AD203B41FA5}">
                      <a16:colId xmlns:a16="http://schemas.microsoft.com/office/drawing/2014/main" val="136465934"/>
                    </a:ext>
                  </a:extLst>
                </a:gridCol>
                <a:gridCol w="7854817">
                  <a:extLst>
                    <a:ext uri="{9D8B030D-6E8A-4147-A177-3AD203B41FA5}">
                      <a16:colId xmlns:a16="http://schemas.microsoft.com/office/drawing/2014/main" val="1935569828"/>
                    </a:ext>
                  </a:extLst>
                </a:gridCol>
              </a:tblGrid>
              <a:tr h="370840">
                <a:tc>
                  <a:txBody>
                    <a:bodyPr/>
                    <a:lstStyle/>
                    <a:p>
                      <a:pPr algn="ctr"/>
                      <a:r>
                        <a:rPr lang="en-US" sz="2300" dirty="0"/>
                        <a:t>S. No.</a:t>
                      </a:r>
                      <a:endParaRPr lang="en-IN" sz="2300" dirty="0"/>
                    </a:p>
                  </a:txBody>
                  <a:tcPr/>
                </a:tc>
                <a:tc>
                  <a:txBody>
                    <a:bodyPr/>
                    <a:lstStyle/>
                    <a:p>
                      <a:pPr algn="ctr"/>
                      <a:r>
                        <a:rPr lang="en-US" sz="2300" dirty="0"/>
                        <a:t>Part</a:t>
                      </a:r>
                      <a:endParaRPr lang="en-IN" sz="2300" dirty="0"/>
                    </a:p>
                  </a:txBody>
                  <a:tcPr/>
                </a:tc>
                <a:tc>
                  <a:txBody>
                    <a:bodyPr/>
                    <a:lstStyle/>
                    <a:p>
                      <a:pPr algn="ctr"/>
                      <a:r>
                        <a:rPr lang="en-US" sz="2300" dirty="0"/>
                        <a:t>Purpose</a:t>
                      </a:r>
                      <a:endParaRPr lang="en-IN" sz="2300" dirty="0"/>
                    </a:p>
                  </a:txBody>
                  <a:tcPr/>
                </a:tc>
                <a:extLst>
                  <a:ext uri="{0D108BD9-81ED-4DB2-BD59-A6C34878D82A}">
                    <a16:rowId xmlns:a16="http://schemas.microsoft.com/office/drawing/2014/main" val="1872480483"/>
                  </a:ext>
                </a:extLst>
              </a:tr>
              <a:tr h="370840">
                <a:tc>
                  <a:txBody>
                    <a:bodyPr/>
                    <a:lstStyle/>
                    <a:p>
                      <a:pPr algn="ctr"/>
                      <a:r>
                        <a:rPr lang="en-US" sz="2300" b="1" dirty="0"/>
                        <a:t>1.</a:t>
                      </a:r>
                      <a:endParaRPr lang="en-IN" sz="2300" b="1" dirty="0"/>
                    </a:p>
                  </a:txBody>
                  <a:tcPr/>
                </a:tc>
                <a:tc>
                  <a:txBody>
                    <a:bodyPr/>
                    <a:lstStyle/>
                    <a:p>
                      <a:pPr algn="ctr"/>
                      <a:r>
                        <a:rPr lang="en-US" sz="2300" dirty="0"/>
                        <a:t>Part 1</a:t>
                      </a:r>
                      <a:endParaRPr lang="en-IN" sz="2300" dirty="0"/>
                    </a:p>
                  </a:txBody>
                  <a:tcPr/>
                </a:tc>
                <a:tc>
                  <a:txBody>
                    <a:bodyPr/>
                    <a:lstStyle/>
                    <a:p>
                      <a:pPr algn="just"/>
                      <a:r>
                        <a:rPr lang="en-US" sz="2300" dirty="0"/>
                        <a:t>Complying with the Code, Fundamental Principles and Conceptual Framework ~ applicable to all members.</a:t>
                      </a:r>
                      <a:endParaRPr lang="en-IN" sz="2300" dirty="0"/>
                    </a:p>
                  </a:txBody>
                  <a:tcPr/>
                </a:tc>
                <a:extLst>
                  <a:ext uri="{0D108BD9-81ED-4DB2-BD59-A6C34878D82A}">
                    <a16:rowId xmlns:a16="http://schemas.microsoft.com/office/drawing/2014/main" val="1529022101"/>
                  </a:ext>
                </a:extLst>
              </a:tr>
              <a:tr h="370840">
                <a:tc>
                  <a:txBody>
                    <a:bodyPr/>
                    <a:lstStyle/>
                    <a:p>
                      <a:pPr algn="ctr"/>
                      <a:r>
                        <a:rPr lang="en-US" sz="2300" b="1" dirty="0"/>
                        <a:t>2.</a:t>
                      </a:r>
                      <a:endParaRPr lang="en-IN" sz="2300" b="1" dirty="0"/>
                    </a:p>
                  </a:txBody>
                  <a:tcPr/>
                </a:tc>
                <a:tc>
                  <a:txBody>
                    <a:bodyPr/>
                    <a:lstStyle/>
                    <a:p>
                      <a:pPr algn="ctr"/>
                      <a:r>
                        <a:rPr lang="en-US" sz="2300" dirty="0"/>
                        <a:t>Part 2</a:t>
                      </a:r>
                      <a:endParaRPr lang="en-IN" sz="2300" dirty="0"/>
                    </a:p>
                  </a:txBody>
                  <a:tcPr/>
                </a:tc>
                <a:tc>
                  <a:txBody>
                    <a:bodyPr/>
                    <a:lstStyle/>
                    <a:p>
                      <a:pPr algn="just"/>
                      <a:r>
                        <a:rPr lang="en-US" sz="2300" dirty="0"/>
                        <a:t>Professional Accountants in Service, which sets out additional material that applies to professional accountants in service when performing professional activities.</a:t>
                      </a:r>
                      <a:endParaRPr lang="en-IN" sz="2300" dirty="0"/>
                    </a:p>
                  </a:txBody>
                  <a:tcPr/>
                </a:tc>
                <a:extLst>
                  <a:ext uri="{0D108BD9-81ED-4DB2-BD59-A6C34878D82A}">
                    <a16:rowId xmlns:a16="http://schemas.microsoft.com/office/drawing/2014/main" val="2557436389"/>
                  </a:ext>
                </a:extLst>
              </a:tr>
              <a:tr h="370840">
                <a:tc>
                  <a:txBody>
                    <a:bodyPr/>
                    <a:lstStyle/>
                    <a:p>
                      <a:pPr algn="ctr"/>
                      <a:r>
                        <a:rPr lang="en-US" sz="2300" b="1" dirty="0"/>
                        <a:t>3.</a:t>
                      </a:r>
                      <a:endParaRPr lang="en-IN" sz="2300" b="1" dirty="0"/>
                    </a:p>
                  </a:txBody>
                  <a:tcPr/>
                </a:tc>
                <a:tc>
                  <a:txBody>
                    <a:bodyPr/>
                    <a:lstStyle/>
                    <a:p>
                      <a:pPr algn="ctr"/>
                      <a:r>
                        <a:rPr lang="en-US" sz="2300" dirty="0"/>
                        <a:t>Part 3</a:t>
                      </a:r>
                      <a:endParaRPr lang="en-IN" sz="2300" dirty="0"/>
                    </a:p>
                  </a:txBody>
                  <a:tcPr/>
                </a:tc>
                <a:tc>
                  <a:txBody>
                    <a:bodyPr/>
                    <a:lstStyle/>
                    <a:p>
                      <a:pPr algn="just"/>
                      <a:r>
                        <a:rPr lang="en-US" sz="2300" dirty="0"/>
                        <a:t>Professional Accountants in Public Practice, which sets out additional material that applies to professional accountants in public practice when providing professional services.</a:t>
                      </a:r>
                      <a:endParaRPr lang="en-IN" sz="2300" dirty="0"/>
                    </a:p>
                  </a:txBody>
                  <a:tcPr/>
                </a:tc>
                <a:extLst>
                  <a:ext uri="{0D108BD9-81ED-4DB2-BD59-A6C34878D82A}">
                    <a16:rowId xmlns:a16="http://schemas.microsoft.com/office/drawing/2014/main" val="2299142188"/>
                  </a:ext>
                </a:extLst>
              </a:tr>
              <a:tr h="370840">
                <a:tc>
                  <a:txBody>
                    <a:bodyPr/>
                    <a:lstStyle/>
                    <a:p>
                      <a:pPr algn="ctr"/>
                      <a:r>
                        <a:rPr lang="en-US" sz="2300" b="1" dirty="0"/>
                        <a:t>4.</a:t>
                      </a:r>
                      <a:endParaRPr lang="en-IN" sz="2300" b="1" dirty="0"/>
                    </a:p>
                  </a:txBody>
                  <a:tcPr/>
                </a:tc>
                <a:tc>
                  <a:txBody>
                    <a:bodyPr/>
                    <a:lstStyle/>
                    <a:p>
                      <a:pPr algn="ctr"/>
                      <a:r>
                        <a:rPr lang="en-US" sz="2300" dirty="0"/>
                        <a:t>Part 4</a:t>
                      </a:r>
                      <a:endParaRPr lang="en-IN" sz="2300" dirty="0"/>
                    </a:p>
                  </a:txBody>
                  <a:tcPr/>
                </a:tc>
                <a:tc>
                  <a:txBody>
                    <a:bodyPr/>
                    <a:lstStyle/>
                    <a:p>
                      <a:pPr algn="just"/>
                      <a:r>
                        <a:rPr lang="en-IN" sz="2300" dirty="0"/>
                        <a:t>Independence Standards</a:t>
                      </a:r>
                    </a:p>
                  </a:txBody>
                  <a:tcPr/>
                </a:tc>
                <a:extLst>
                  <a:ext uri="{0D108BD9-81ED-4DB2-BD59-A6C34878D82A}">
                    <a16:rowId xmlns:a16="http://schemas.microsoft.com/office/drawing/2014/main" val="439487235"/>
                  </a:ext>
                </a:extLst>
              </a:tr>
              <a:tr h="370840">
                <a:tc>
                  <a:txBody>
                    <a:bodyPr/>
                    <a:lstStyle/>
                    <a:p>
                      <a:pPr algn="ctr"/>
                      <a:r>
                        <a:rPr lang="en-US" sz="2300" b="1" dirty="0"/>
                        <a:t>5.</a:t>
                      </a:r>
                      <a:endParaRPr lang="en-IN" sz="2300" b="1" dirty="0"/>
                    </a:p>
                  </a:txBody>
                  <a:tcPr/>
                </a:tc>
                <a:tc>
                  <a:txBody>
                    <a:bodyPr/>
                    <a:lstStyle/>
                    <a:p>
                      <a:pPr algn="ctr"/>
                      <a:r>
                        <a:rPr lang="en-US" sz="2300" dirty="0"/>
                        <a:t>Glossary</a:t>
                      </a:r>
                      <a:endParaRPr lang="en-IN" sz="2300" dirty="0"/>
                    </a:p>
                  </a:txBody>
                  <a:tcPr/>
                </a:tc>
                <a:tc>
                  <a:txBody>
                    <a:bodyPr/>
                    <a:lstStyle/>
                    <a:p>
                      <a:pPr algn="just"/>
                      <a:r>
                        <a:rPr lang="en-US" sz="2300" dirty="0"/>
                        <a:t>contains defined terms (together with additional explanations where appropriate) and described terms which have a specific meaning in certain parts of the Code.</a:t>
                      </a:r>
                      <a:endParaRPr lang="en-IN" sz="2300" dirty="0"/>
                    </a:p>
                  </a:txBody>
                  <a:tcPr/>
                </a:tc>
                <a:extLst>
                  <a:ext uri="{0D108BD9-81ED-4DB2-BD59-A6C34878D82A}">
                    <a16:rowId xmlns:a16="http://schemas.microsoft.com/office/drawing/2014/main" val="3028932979"/>
                  </a:ext>
                </a:extLst>
              </a:tr>
            </a:tbl>
          </a:graphicData>
        </a:graphic>
      </p:graphicFrame>
    </p:spTree>
    <p:extLst>
      <p:ext uri="{BB962C8B-B14F-4D97-AF65-F5344CB8AC3E}">
        <p14:creationId xmlns:p14="http://schemas.microsoft.com/office/powerpoint/2010/main" val="40738144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7747" y="746449"/>
            <a:ext cx="10011747" cy="5379715"/>
          </a:xfrm>
        </p:spPr>
        <p:txBody>
          <a:bodyPr>
            <a:normAutofit fontScale="92500" lnSpcReduction="10000"/>
          </a:bodyPr>
          <a:lstStyle/>
          <a:p>
            <a:pPr algn="just"/>
            <a:r>
              <a:rPr lang="en-US" dirty="0"/>
              <a:t>Client: BHEL</a:t>
            </a:r>
          </a:p>
          <a:p>
            <a:pPr algn="just"/>
            <a:r>
              <a:rPr lang="en-US" dirty="0"/>
              <a:t>Audit Firm: XYZ &amp; Co., Chartered Accountants</a:t>
            </a:r>
          </a:p>
          <a:p>
            <a:pPr algn="just"/>
            <a:r>
              <a:rPr lang="en-US" dirty="0"/>
              <a:t>Engagement Partners: Mr. X and Mr. Y were given the responsibility to look after audit of BHEL</a:t>
            </a:r>
          </a:p>
          <a:p>
            <a:pPr algn="just"/>
            <a:r>
              <a:rPr lang="en-US" dirty="0"/>
              <a:t>Mr. Y is of the view that inventory of BHEL should be valued on FIFO basis whereas Mr. X is of the view that it should be on weighted average cost basis. Whose view should be considered while finalizing the audit report of BHEL.</a:t>
            </a:r>
          </a:p>
          <a:p>
            <a:pPr algn="just"/>
            <a:r>
              <a:rPr lang="en-US" b="1" dirty="0" err="1"/>
              <a:t>Ans</a:t>
            </a:r>
            <a:r>
              <a:rPr lang="en-US" b="1" dirty="0"/>
              <a:t>:</a:t>
            </a:r>
            <a:r>
              <a:rPr lang="en-US" dirty="0"/>
              <a:t> This could be Mr. X </a:t>
            </a:r>
            <a:r>
              <a:rPr lang="en-US" b="1" u="sng" dirty="0"/>
              <a:t>or</a:t>
            </a:r>
            <a:r>
              <a:rPr lang="en-US" dirty="0"/>
              <a:t> Y </a:t>
            </a:r>
            <a:r>
              <a:rPr lang="en-US" b="1" u="sng" dirty="0"/>
              <a:t>or</a:t>
            </a:r>
            <a:r>
              <a:rPr lang="en-US" dirty="0"/>
              <a:t> Z </a:t>
            </a:r>
            <a:r>
              <a:rPr lang="en-US" b="1" u="sng" dirty="0"/>
              <a:t>or</a:t>
            </a:r>
            <a:r>
              <a:rPr lang="en-US" dirty="0"/>
              <a:t> any other person who is designated by the firm as “Engagement Quality Control Reviewer” – see the next slide</a:t>
            </a:r>
            <a:endParaRPr lang="en-US" b="1" dirty="0"/>
          </a:p>
        </p:txBody>
      </p:sp>
    </p:spTree>
    <p:extLst>
      <p:ext uri="{BB962C8B-B14F-4D97-AF65-F5344CB8AC3E}">
        <p14:creationId xmlns:p14="http://schemas.microsoft.com/office/powerpoint/2010/main" val="1469776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828800" y="457200"/>
          <a:ext cx="86106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37386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86B3B-8ACA-B7BA-F2E4-1B7E1A81F37A}"/>
              </a:ext>
            </a:extLst>
          </p:cNvPr>
          <p:cNvSpPr>
            <a:spLocks noGrp="1"/>
          </p:cNvSpPr>
          <p:nvPr>
            <p:ph type="title"/>
          </p:nvPr>
        </p:nvSpPr>
        <p:spPr>
          <a:xfrm>
            <a:off x="1981200" y="274638"/>
            <a:ext cx="8229600" cy="792162"/>
          </a:xfrm>
        </p:spPr>
        <p:txBody>
          <a:bodyPr/>
          <a:lstStyle/>
          <a:p>
            <a:r>
              <a:rPr lang="en-IN" b="1" dirty="0"/>
              <a:t>Engagement Quality Control Review</a:t>
            </a:r>
          </a:p>
        </p:txBody>
      </p:sp>
      <p:sp>
        <p:nvSpPr>
          <p:cNvPr id="3" name="Content Placeholder 2">
            <a:extLst>
              <a:ext uri="{FF2B5EF4-FFF2-40B4-BE49-F238E27FC236}">
                <a16:creationId xmlns:a16="http://schemas.microsoft.com/office/drawing/2014/main" id="{EE3262A4-7C80-4CD7-93B9-077CF9138932}"/>
              </a:ext>
            </a:extLst>
          </p:cNvPr>
          <p:cNvSpPr>
            <a:spLocks noGrp="1"/>
          </p:cNvSpPr>
          <p:nvPr>
            <p:ph idx="1"/>
          </p:nvPr>
        </p:nvSpPr>
        <p:spPr>
          <a:xfrm>
            <a:off x="718457" y="1447800"/>
            <a:ext cx="10478278" cy="4953000"/>
          </a:xfrm>
        </p:spPr>
        <p:txBody>
          <a:bodyPr>
            <a:noAutofit/>
          </a:bodyPr>
          <a:lstStyle/>
          <a:p>
            <a:pPr algn="just">
              <a:lnSpc>
                <a:spcPts val="2200"/>
              </a:lnSpc>
              <a:spcBef>
                <a:spcPts val="0"/>
              </a:spcBef>
            </a:pPr>
            <a:r>
              <a:rPr lang="en-US" sz="2300" dirty="0"/>
              <a:t>For audits of financial statements of </a:t>
            </a:r>
            <a:r>
              <a:rPr lang="en-US" sz="2300" b="1" dirty="0">
                <a:solidFill>
                  <a:srgbClr val="FF0000"/>
                </a:solidFill>
              </a:rPr>
              <a:t>listed entities</a:t>
            </a:r>
            <a:r>
              <a:rPr lang="en-US" sz="2300" dirty="0"/>
              <a:t>, and those other audit engagements, if any, for which the firm has determined that an engagement quality control review is required, the engagement partner shall:</a:t>
            </a:r>
          </a:p>
          <a:p>
            <a:pPr algn="just">
              <a:lnSpc>
                <a:spcPts val="2200"/>
              </a:lnSpc>
              <a:spcBef>
                <a:spcPts val="0"/>
              </a:spcBef>
            </a:pPr>
            <a:endParaRPr lang="en-US" sz="2300" dirty="0"/>
          </a:p>
          <a:p>
            <a:pPr marL="914400" lvl="1" indent="-457200" algn="just">
              <a:lnSpc>
                <a:spcPts val="2200"/>
              </a:lnSpc>
              <a:spcBef>
                <a:spcPts val="0"/>
              </a:spcBef>
              <a:buFont typeface="+mj-lt"/>
              <a:buAutoNum type="alphaLcParenR"/>
            </a:pPr>
            <a:r>
              <a:rPr lang="en-US" sz="2300" dirty="0"/>
              <a:t>Determine that an </a:t>
            </a:r>
            <a:r>
              <a:rPr lang="en-US" sz="2300" b="1" u="sng" dirty="0"/>
              <a:t>engagement quality control reviewer has been appointed</a:t>
            </a:r>
            <a:r>
              <a:rPr lang="en-US" sz="2300" dirty="0"/>
              <a:t> ~ </a:t>
            </a:r>
            <a:r>
              <a:rPr lang="en-US" sz="2300" dirty="0">
                <a:highlight>
                  <a:srgbClr val="FFFF00"/>
                </a:highlight>
              </a:rPr>
              <a:t>suitably qualified external persons may be contracted where sole practitioners or small firms identify engagements requiring engagement quality control reviews. Alternatively, some sole practitioners or small firms may wish to use other firms to facilitate engagement quality control reviews</a:t>
            </a:r>
            <a:r>
              <a:rPr lang="en-US" sz="2300" dirty="0"/>
              <a:t>;</a:t>
            </a:r>
          </a:p>
          <a:p>
            <a:pPr marL="914400" lvl="1" indent="-457200" algn="just">
              <a:lnSpc>
                <a:spcPts val="2200"/>
              </a:lnSpc>
              <a:spcBef>
                <a:spcPts val="0"/>
              </a:spcBef>
              <a:buFont typeface="+mj-lt"/>
              <a:buAutoNum type="alphaLcParenR"/>
            </a:pPr>
            <a:endParaRPr lang="en-US" sz="2300" dirty="0"/>
          </a:p>
          <a:p>
            <a:pPr marL="914400" lvl="1" indent="-457200" algn="just">
              <a:lnSpc>
                <a:spcPts val="2200"/>
              </a:lnSpc>
              <a:spcBef>
                <a:spcPts val="0"/>
              </a:spcBef>
              <a:buFont typeface="+mj-lt"/>
              <a:buAutoNum type="alphaLcParenR"/>
            </a:pPr>
            <a:r>
              <a:rPr lang="en-US" sz="2300" dirty="0"/>
              <a:t>Discuss significant matters arising during the audit engagement, including those identified during the engagement quality control review, with the engagement quality control reviewer; and</a:t>
            </a:r>
          </a:p>
          <a:p>
            <a:pPr marL="914400" lvl="1" indent="-457200" algn="just">
              <a:lnSpc>
                <a:spcPts val="2200"/>
              </a:lnSpc>
              <a:spcBef>
                <a:spcPts val="0"/>
              </a:spcBef>
              <a:buFont typeface="+mj-lt"/>
              <a:buAutoNum type="alphaLcParenR"/>
            </a:pPr>
            <a:endParaRPr lang="en-US" sz="2300" dirty="0"/>
          </a:p>
          <a:p>
            <a:pPr marL="914400" lvl="1" indent="-457200" algn="just">
              <a:lnSpc>
                <a:spcPts val="2200"/>
              </a:lnSpc>
              <a:spcBef>
                <a:spcPts val="0"/>
              </a:spcBef>
              <a:buFont typeface="+mj-lt"/>
              <a:buAutoNum type="alphaLcParenR"/>
            </a:pPr>
            <a:r>
              <a:rPr lang="en-US" sz="2300" dirty="0"/>
              <a:t>Not date the auditor's report until the completion of the engagement quality control review</a:t>
            </a:r>
            <a:endParaRPr lang="en-IN" sz="2300" dirty="0"/>
          </a:p>
        </p:txBody>
      </p:sp>
    </p:spTree>
    <p:extLst>
      <p:ext uri="{BB962C8B-B14F-4D97-AF65-F5344CB8AC3E}">
        <p14:creationId xmlns:p14="http://schemas.microsoft.com/office/powerpoint/2010/main" val="21754326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E3F3E-9F5A-529A-C613-3A5EC9C2D734}"/>
              </a:ext>
            </a:extLst>
          </p:cNvPr>
          <p:cNvSpPr>
            <a:spLocks noGrp="1"/>
          </p:cNvSpPr>
          <p:nvPr>
            <p:ph type="title"/>
          </p:nvPr>
        </p:nvSpPr>
        <p:spPr>
          <a:xfrm>
            <a:off x="1981200" y="470581"/>
            <a:ext cx="8229600" cy="639762"/>
          </a:xfrm>
        </p:spPr>
        <p:txBody>
          <a:bodyPr>
            <a:normAutofit fontScale="90000"/>
          </a:bodyPr>
          <a:lstStyle/>
          <a:p>
            <a:r>
              <a:rPr lang="en-US" b="1" dirty="0"/>
              <a:t>Rotation of Engagement Partner</a:t>
            </a:r>
            <a:endParaRPr lang="en-IN" b="1" dirty="0"/>
          </a:p>
        </p:txBody>
      </p:sp>
      <p:sp>
        <p:nvSpPr>
          <p:cNvPr id="3" name="Content Placeholder 2">
            <a:extLst>
              <a:ext uri="{FF2B5EF4-FFF2-40B4-BE49-F238E27FC236}">
                <a16:creationId xmlns:a16="http://schemas.microsoft.com/office/drawing/2014/main" id="{ECFD25A1-E281-F8BD-91E4-61A4CA8CD20B}"/>
              </a:ext>
            </a:extLst>
          </p:cNvPr>
          <p:cNvSpPr>
            <a:spLocks noGrp="1"/>
          </p:cNvSpPr>
          <p:nvPr>
            <p:ph idx="1"/>
          </p:nvPr>
        </p:nvSpPr>
        <p:spPr>
          <a:xfrm>
            <a:off x="615819" y="1492898"/>
            <a:ext cx="11019453" cy="4984102"/>
          </a:xfrm>
        </p:spPr>
        <p:txBody>
          <a:bodyPr>
            <a:noAutofit/>
          </a:bodyPr>
          <a:lstStyle/>
          <a:p>
            <a:pPr algn="just">
              <a:lnSpc>
                <a:spcPts val="2400"/>
              </a:lnSpc>
              <a:spcBef>
                <a:spcPts val="0"/>
              </a:spcBef>
            </a:pPr>
            <a:r>
              <a:rPr lang="en-US" sz="2200" dirty="0"/>
              <a:t>Para 25(b) of SQC 1 provides that the firm should establish policies and procedures all audits of financial statements of </a:t>
            </a:r>
            <a:r>
              <a:rPr lang="en-US" sz="2200" b="1" dirty="0">
                <a:solidFill>
                  <a:srgbClr val="FF0000"/>
                </a:solidFill>
              </a:rPr>
              <a:t>listed entities</a:t>
            </a:r>
            <a:r>
              <a:rPr lang="en-US" sz="2200" dirty="0"/>
              <a:t>, requiring the rotation of the engagement partner after a specified period in compliance with the Code of Ethics;</a:t>
            </a:r>
          </a:p>
          <a:p>
            <a:pPr algn="just">
              <a:lnSpc>
                <a:spcPts val="2400"/>
              </a:lnSpc>
              <a:spcBef>
                <a:spcPts val="0"/>
              </a:spcBef>
            </a:pPr>
            <a:endParaRPr lang="en-US" sz="2200" dirty="0"/>
          </a:p>
          <a:p>
            <a:pPr algn="just">
              <a:lnSpc>
                <a:spcPts val="2400"/>
              </a:lnSpc>
              <a:spcBef>
                <a:spcPts val="0"/>
              </a:spcBef>
            </a:pPr>
            <a:r>
              <a:rPr lang="en-US" sz="2200" dirty="0"/>
              <a:t>Para 27 of SQC 1 provides that in the context of financial statement audits of listed entities, the engagement partner should be rotated after a pre-defined period, normally </a:t>
            </a:r>
            <a:r>
              <a:rPr lang="en-US" sz="2200" b="1" dirty="0">
                <a:solidFill>
                  <a:srgbClr val="FF0000"/>
                </a:solidFill>
              </a:rPr>
              <a:t>not more than 7 years</a:t>
            </a:r>
            <a:r>
              <a:rPr lang="en-US" sz="2200" dirty="0"/>
              <a:t>.</a:t>
            </a:r>
          </a:p>
          <a:p>
            <a:pPr algn="just">
              <a:lnSpc>
                <a:spcPts val="2400"/>
              </a:lnSpc>
              <a:spcBef>
                <a:spcPts val="0"/>
              </a:spcBef>
            </a:pPr>
            <a:endParaRPr lang="en-US" sz="2200" dirty="0"/>
          </a:p>
          <a:p>
            <a:pPr algn="just">
              <a:lnSpc>
                <a:spcPts val="2400"/>
              </a:lnSpc>
              <a:spcBef>
                <a:spcPts val="0"/>
              </a:spcBef>
            </a:pPr>
            <a:r>
              <a:rPr lang="en-US" sz="2200" b="1" dirty="0"/>
              <a:t>Note: </a:t>
            </a:r>
          </a:p>
          <a:p>
            <a:pPr marL="0" indent="0" algn="just">
              <a:lnSpc>
                <a:spcPts val="2400"/>
              </a:lnSpc>
              <a:spcBef>
                <a:spcPts val="0"/>
              </a:spcBef>
              <a:buNone/>
            </a:pPr>
            <a:endParaRPr lang="en-US" sz="2200" b="1" dirty="0"/>
          </a:p>
          <a:p>
            <a:pPr marL="914400" lvl="1" indent="-457200" algn="just">
              <a:lnSpc>
                <a:spcPts val="2400"/>
              </a:lnSpc>
              <a:spcBef>
                <a:spcPts val="0"/>
              </a:spcBef>
              <a:buFont typeface="+mj-lt"/>
              <a:buAutoNum type="alphaLcParenR"/>
            </a:pPr>
            <a:r>
              <a:rPr lang="en-US" sz="2200" dirty="0"/>
              <a:t>The provision of rotation of partners shall </a:t>
            </a:r>
            <a:r>
              <a:rPr lang="en-US" sz="2200" b="1" dirty="0">
                <a:solidFill>
                  <a:srgbClr val="FF0000"/>
                </a:solidFill>
              </a:rPr>
              <a:t>not be applicable in case the audit of listed entities is being done by a sole practitioner/proprietor</a:t>
            </a:r>
            <a:r>
              <a:rPr lang="en-US" sz="2200" dirty="0"/>
              <a:t>. </a:t>
            </a:r>
          </a:p>
          <a:p>
            <a:pPr marL="914400" lvl="1" indent="-457200" algn="just">
              <a:lnSpc>
                <a:spcPts val="2400"/>
              </a:lnSpc>
              <a:spcBef>
                <a:spcPts val="0"/>
              </a:spcBef>
              <a:buFont typeface="+mj-lt"/>
              <a:buAutoNum type="alphaLcParenR"/>
            </a:pPr>
            <a:r>
              <a:rPr lang="en-US" sz="2200" dirty="0"/>
              <a:t>However, in order to ensure that appropriate system of quality control exists in the firm and that appropriate reports are issued in the circumstances by sole practitioners/proprietors, such practice unit(s) shall be </a:t>
            </a:r>
            <a:r>
              <a:rPr lang="en-US" sz="2200" b="1" dirty="0">
                <a:solidFill>
                  <a:srgbClr val="FF0000"/>
                </a:solidFill>
              </a:rPr>
              <a:t>compulsorily reviewed under the process of peer review.</a:t>
            </a:r>
            <a:endParaRPr lang="en-IN" sz="2200" b="1" dirty="0">
              <a:solidFill>
                <a:srgbClr val="FF0000"/>
              </a:solidFill>
            </a:endParaRPr>
          </a:p>
        </p:txBody>
      </p:sp>
    </p:spTree>
    <p:extLst>
      <p:ext uri="{BB962C8B-B14F-4D97-AF65-F5344CB8AC3E}">
        <p14:creationId xmlns:p14="http://schemas.microsoft.com/office/powerpoint/2010/main" val="35245753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9FDBAFA-9767-D899-CBE8-CF72678821B4}"/>
              </a:ext>
            </a:extLst>
          </p:cNvPr>
          <p:cNvGraphicFramePr>
            <a:graphicFrameLocks noGrp="1"/>
          </p:cNvGraphicFramePr>
          <p:nvPr>
            <p:ph idx="1"/>
            <p:extLst>
              <p:ext uri="{D42A27DB-BD31-4B8C-83A1-F6EECF244321}">
                <p14:modId xmlns:p14="http://schemas.microsoft.com/office/powerpoint/2010/main" val="1973151008"/>
              </p:ext>
            </p:extLst>
          </p:nvPr>
        </p:nvGraphicFramePr>
        <p:xfrm>
          <a:off x="838200" y="867749"/>
          <a:ext cx="10515600" cy="50666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19514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A431AC-CC37-58F8-FC85-4C4E094D377F}"/>
              </a:ext>
            </a:extLst>
          </p:cNvPr>
          <p:cNvSpPr>
            <a:spLocks noGrp="1"/>
          </p:cNvSpPr>
          <p:nvPr>
            <p:ph idx="1"/>
          </p:nvPr>
        </p:nvSpPr>
        <p:spPr>
          <a:xfrm>
            <a:off x="609600" y="923730"/>
            <a:ext cx="10972800" cy="5202433"/>
          </a:xfrm>
        </p:spPr>
        <p:txBody>
          <a:bodyPr>
            <a:normAutofit fontScale="92500" lnSpcReduction="20000"/>
          </a:bodyPr>
          <a:lstStyle/>
          <a:p>
            <a:pPr algn="just"/>
            <a:r>
              <a:rPr lang="en-US" sz="2500" b="1" dirty="0">
                <a:solidFill>
                  <a:srgbClr val="FF0000"/>
                </a:solidFill>
              </a:rPr>
              <a:t>Indebtedness: </a:t>
            </a:r>
            <a:r>
              <a:rPr lang="en-US" sz="2500" dirty="0"/>
              <a:t>The Council decided that for the purpose of Appointment of an auditor when he is indebted to a concern, as dealt with under Chapter X of the Council General Guidelines, 2008, the term “auditor’ shall not include internal auditor, concurrent auditor or an auditor giving report to the Management. In other words, the provision relating to criteria/ limit of indebtedness shall apply only to statutory audits.</a:t>
            </a:r>
          </a:p>
          <a:p>
            <a:pPr algn="just"/>
            <a:r>
              <a:rPr lang="en-US" sz="2500" b="1" dirty="0">
                <a:solidFill>
                  <a:srgbClr val="FF0000"/>
                </a:solidFill>
              </a:rPr>
              <a:t>Purchasing shares of the Company:</a:t>
            </a:r>
            <a:r>
              <a:rPr lang="en-US" sz="2500" dirty="0"/>
              <a:t> There is no prohibition for internal auditor of a company to acquire/purchase shares of the said Company.</a:t>
            </a:r>
          </a:p>
          <a:p>
            <a:pPr algn="just"/>
            <a:r>
              <a:rPr lang="en-IN" sz="2500" b="1" dirty="0">
                <a:solidFill>
                  <a:srgbClr val="FF0000"/>
                </a:solidFill>
              </a:rPr>
              <a:t>Authorised representative of foreign company: </a:t>
            </a:r>
            <a:r>
              <a:rPr lang="en-US" sz="2500" dirty="0"/>
              <a:t>A Chartered Accountant in practice can act as Authorized Representative of a Foreign Company, provided he is not the auditor of the said Company.</a:t>
            </a:r>
          </a:p>
          <a:p>
            <a:pPr algn="just"/>
            <a:r>
              <a:rPr lang="en-US" sz="2500" b="1" dirty="0">
                <a:solidFill>
                  <a:srgbClr val="FF0000"/>
                </a:solidFill>
              </a:rPr>
              <a:t>Non-executive director: </a:t>
            </a:r>
            <a:r>
              <a:rPr lang="en-US" sz="2500" dirty="0"/>
              <a:t>In case where Chartered Accountant in practice is a non-executive director in a company, he or a Firm in which he is a partner, should not accept the appointment as a statutory auditor of a Company which is a joint venture of the original Company, as it would impact independence.</a:t>
            </a:r>
          </a:p>
          <a:p>
            <a:pPr algn="just"/>
            <a:r>
              <a:rPr lang="en-US" sz="2500" b="1" dirty="0">
                <a:solidFill>
                  <a:srgbClr val="FF0000"/>
                </a:solidFill>
              </a:rPr>
              <a:t>Holding credit card of Bank: </a:t>
            </a:r>
            <a:r>
              <a:rPr lang="en-US" sz="2500" dirty="0"/>
              <a:t>A Chartered accountant can hold the credit card of a bank when he is also the auditor of the bank, provided the outstanding balance on the said card does not exceed Rs 100,000 beyond the prescribed credit period limit on credit card given to him. </a:t>
            </a:r>
            <a:endParaRPr lang="en-IN" sz="2500" dirty="0"/>
          </a:p>
        </p:txBody>
      </p:sp>
    </p:spTree>
    <p:extLst>
      <p:ext uri="{BB962C8B-B14F-4D97-AF65-F5344CB8AC3E}">
        <p14:creationId xmlns:p14="http://schemas.microsoft.com/office/powerpoint/2010/main" val="25696415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A431AC-CC37-58F8-FC85-4C4E094D377F}"/>
              </a:ext>
            </a:extLst>
          </p:cNvPr>
          <p:cNvSpPr>
            <a:spLocks noGrp="1"/>
          </p:cNvSpPr>
          <p:nvPr>
            <p:ph idx="1"/>
          </p:nvPr>
        </p:nvSpPr>
        <p:spPr>
          <a:xfrm>
            <a:off x="609600" y="923730"/>
            <a:ext cx="10972800" cy="5202433"/>
          </a:xfrm>
        </p:spPr>
        <p:txBody>
          <a:bodyPr>
            <a:normAutofit fontScale="92500" lnSpcReduction="20000"/>
          </a:bodyPr>
          <a:lstStyle/>
          <a:p>
            <a:pPr algn="just"/>
            <a:r>
              <a:rPr lang="en-US" sz="2300" b="1" dirty="0">
                <a:solidFill>
                  <a:srgbClr val="FF0000"/>
                </a:solidFill>
              </a:rPr>
              <a:t>Stock Audit/ Inspection Audit of Bank Branch: </a:t>
            </a:r>
            <a:r>
              <a:rPr lang="en-US" sz="2300" dirty="0"/>
              <a:t>A chartered accountant who is the statutory auditor of a bank cannot for the same financial year accept stock audit/inspection Audit of the same branch of the bank or any of the branches of the same bank or sister concern of the bank, for the same financial year.</a:t>
            </a:r>
          </a:p>
          <a:p>
            <a:pPr algn="just"/>
            <a:r>
              <a:rPr lang="en-US" sz="2300" b="1" dirty="0">
                <a:solidFill>
                  <a:srgbClr val="FF0000"/>
                </a:solidFill>
              </a:rPr>
              <a:t>Contingent Fees:</a:t>
            </a:r>
            <a:r>
              <a:rPr lang="en-US" sz="2300" dirty="0"/>
              <a:t> Not permitted except for the following services/ engagements:</a:t>
            </a:r>
          </a:p>
          <a:p>
            <a:pPr marL="914400" lvl="1" indent="-457200" algn="just">
              <a:buFont typeface="+mj-lt"/>
              <a:buAutoNum type="alphaLcParenR"/>
            </a:pPr>
            <a:r>
              <a:rPr lang="en-IN" sz="2300" dirty="0"/>
              <a:t>In case of </a:t>
            </a:r>
            <a:r>
              <a:rPr lang="en-US" sz="2300" dirty="0"/>
              <a:t>receiver or a liquidator, the fees may be based on a percentage of the realization or disbursement of the assets;</a:t>
            </a:r>
          </a:p>
          <a:p>
            <a:pPr marL="914400" lvl="1" indent="-457200" algn="just">
              <a:buFont typeface="+mj-lt"/>
              <a:buAutoNum type="alphaLcParenR"/>
            </a:pPr>
            <a:r>
              <a:rPr lang="en-US" sz="2300" dirty="0"/>
              <a:t>in the case of an auditor or a co-operative society, the fees may be based on a percentage of the paid up capital or the working capital or the gross or net income or profits;</a:t>
            </a:r>
          </a:p>
          <a:p>
            <a:pPr marL="914400" lvl="1" indent="-457200" algn="just">
              <a:buFont typeface="+mj-lt"/>
              <a:buAutoNum type="alphaLcParenR"/>
            </a:pPr>
            <a:r>
              <a:rPr lang="en-US" sz="2300" dirty="0"/>
              <a:t>in the case of a valuer for the purposes of direct taxes and duties, the fees may be based on a percentage of the value of the property valued</a:t>
            </a:r>
            <a:r>
              <a:rPr lang="en-IN" sz="2300" dirty="0"/>
              <a:t>;</a:t>
            </a:r>
          </a:p>
          <a:p>
            <a:pPr marL="914400" lvl="1" indent="-457200" algn="just">
              <a:buFont typeface="+mj-lt"/>
              <a:buAutoNum type="alphaLcParenR"/>
            </a:pPr>
            <a:r>
              <a:rPr lang="en-US" sz="2300" dirty="0"/>
              <a:t>in the case of certain fund raising services, the fees may be based on a percentage of the fund raised</a:t>
            </a:r>
            <a:r>
              <a:rPr lang="en-IN" sz="2300" dirty="0"/>
              <a:t>;</a:t>
            </a:r>
          </a:p>
          <a:p>
            <a:pPr marL="914400" lvl="1" indent="-457200" algn="just">
              <a:buFont typeface="+mj-lt"/>
              <a:buAutoNum type="alphaLcParenR"/>
            </a:pPr>
            <a:r>
              <a:rPr lang="en-US" sz="2300" dirty="0"/>
              <a:t>in the case of debt recovery services, the fees may be based on a percentage of the debt recovered;</a:t>
            </a:r>
          </a:p>
          <a:p>
            <a:pPr marL="914400" lvl="1" indent="-457200" algn="just">
              <a:buFont typeface="+mj-lt"/>
              <a:buAutoNum type="alphaLcParenR"/>
            </a:pPr>
            <a:r>
              <a:rPr lang="en-US" sz="2300" dirty="0"/>
              <a:t>in the case of services related to cost </a:t>
            </a:r>
            <a:r>
              <a:rPr lang="en-US" sz="2300" dirty="0" err="1"/>
              <a:t>optimisation</a:t>
            </a:r>
            <a:r>
              <a:rPr lang="en-US" sz="2300" dirty="0"/>
              <a:t>, the fees may be based on a percentage of the benefit derived;</a:t>
            </a:r>
          </a:p>
          <a:p>
            <a:pPr marL="914400" lvl="1" indent="-457200" algn="just">
              <a:buFont typeface="+mj-lt"/>
              <a:buAutoNum type="alphaLcParenR"/>
            </a:pPr>
            <a:r>
              <a:rPr lang="en-US" sz="2300" dirty="0"/>
              <a:t>any other service or audit as may be decided by the Council ~ acting as Insolvency Professional; n</a:t>
            </a:r>
            <a:r>
              <a:rPr lang="fr-FR" sz="2300" dirty="0"/>
              <a:t>on-assurance Services to non-audit Clients</a:t>
            </a:r>
            <a:endParaRPr lang="en-US" sz="2300" dirty="0"/>
          </a:p>
        </p:txBody>
      </p:sp>
    </p:spTree>
    <p:extLst>
      <p:ext uri="{BB962C8B-B14F-4D97-AF65-F5344CB8AC3E}">
        <p14:creationId xmlns:p14="http://schemas.microsoft.com/office/powerpoint/2010/main" val="34474846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762001"/>
            <a:ext cx="8229600" cy="5364163"/>
          </a:xfrm>
        </p:spPr>
        <p:txBody>
          <a:bodyPr>
            <a:normAutofit/>
          </a:bodyPr>
          <a:lstStyle/>
          <a:p>
            <a:pPr marL="0" indent="0">
              <a:buNone/>
            </a:pPr>
            <a:r>
              <a:rPr lang="en-US" sz="2500" b="1" dirty="0">
                <a:solidFill>
                  <a:srgbClr val="C00000"/>
                </a:solidFill>
                <a:latin typeface="+mj-lt"/>
                <a:cs typeface="Times New Roman" pitchFamily="18" charset="0"/>
              </a:rPr>
              <a:t>IFRS I Corporate Laws I Due Diligence I Forensic Audits I BRSR</a:t>
            </a:r>
          </a:p>
          <a:p>
            <a:pPr marL="0" indent="0" algn="ctr">
              <a:buNone/>
            </a:pPr>
            <a:endParaRPr lang="en-US" sz="6000" b="1" dirty="0">
              <a:solidFill>
                <a:srgbClr val="C00000"/>
              </a:solidFill>
              <a:latin typeface="Brush Script MT" pitchFamily="66" charset="0"/>
            </a:endParaRPr>
          </a:p>
          <a:p>
            <a:pPr marL="0" indent="0" algn="ctr">
              <a:buNone/>
            </a:pPr>
            <a:r>
              <a:rPr lang="en-US" sz="6000" b="1" dirty="0">
                <a:solidFill>
                  <a:srgbClr val="C00000"/>
                </a:solidFill>
                <a:latin typeface="Brush Script MT" pitchFamily="66" charset="0"/>
              </a:rPr>
              <a:t>Thank you</a:t>
            </a:r>
          </a:p>
          <a:p>
            <a:pPr marL="0" indent="0" algn="ctr">
              <a:lnSpc>
                <a:spcPts val="2800"/>
              </a:lnSpc>
              <a:spcBef>
                <a:spcPts val="0"/>
              </a:spcBef>
              <a:buNone/>
            </a:pPr>
            <a:endParaRPr lang="en-US" sz="2800" b="1" dirty="0">
              <a:solidFill>
                <a:srgbClr val="C00000"/>
              </a:solidFill>
            </a:endParaRPr>
          </a:p>
          <a:p>
            <a:pPr marL="0" indent="0" algn="ctr">
              <a:lnSpc>
                <a:spcPts val="2800"/>
              </a:lnSpc>
              <a:spcBef>
                <a:spcPts val="0"/>
              </a:spcBef>
              <a:buNone/>
            </a:pPr>
            <a:endParaRPr lang="en-US" sz="2800" b="1" dirty="0">
              <a:solidFill>
                <a:srgbClr val="C00000"/>
              </a:solidFill>
            </a:endParaRPr>
          </a:p>
          <a:p>
            <a:pPr marL="0" indent="0" algn="ctr">
              <a:lnSpc>
                <a:spcPts val="2800"/>
              </a:lnSpc>
              <a:spcBef>
                <a:spcPts val="0"/>
              </a:spcBef>
              <a:buNone/>
            </a:pPr>
            <a:endParaRPr lang="en-US" sz="2800" b="1" dirty="0">
              <a:solidFill>
                <a:srgbClr val="C00000"/>
              </a:solidFill>
            </a:endParaRPr>
          </a:p>
          <a:p>
            <a:pPr marL="0" indent="0" algn="ctr">
              <a:lnSpc>
                <a:spcPts val="2800"/>
              </a:lnSpc>
              <a:spcBef>
                <a:spcPts val="0"/>
              </a:spcBef>
              <a:buNone/>
            </a:pPr>
            <a:endParaRPr lang="en-US" sz="2800" b="1" dirty="0">
              <a:solidFill>
                <a:srgbClr val="C00000"/>
              </a:solidFill>
            </a:endParaRPr>
          </a:p>
          <a:p>
            <a:pPr marL="0" indent="0" algn="ctr">
              <a:lnSpc>
                <a:spcPts val="2800"/>
              </a:lnSpc>
              <a:spcBef>
                <a:spcPts val="0"/>
              </a:spcBef>
              <a:buNone/>
            </a:pPr>
            <a:r>
              <a:rPr lang="en-US" sz="2800" b="1" dirty="0">
                <a:solidFill>
                  <a:srgbClr val="C00000"/>
                </a:solidFill>
              </a:rPr>
              <a:t>Kamal Garg &amp; Associates</a:t>
            </a:r>
          </a:p>
        </p:txBody>
      </p:sp>
      <p:cxnSp>
        <p:nvCxnSpPr>
          <p:cNvPr id="4" name="Straight Connector 3"/>
          <p:cNvCxnSpPr/>
          <p:nvPr/>
        </p:nvCxnSpPr>
        <p:spPr>
          <a:xfrm>
            <a:off x="1981200" y="4572000"/>
            <a:ext cx="8229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981200" y="1371600"/>
            <a:ext cx="8229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4385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57219AB-B2CA-EA48-9DF9-74564589336F}"/>
              </a:ext>
            </a:extLst>
          </p:cNvPr>
          <p:cNvGraphicFramePr>
            <a:graphicFrameLocks noGrp="1"/>
          </p:cNvGraphicFramePr>
          <p:nvPr>
            <p:ph idx="1"/>
            <p:extLst>
              <p:ext uri="{D42A27DB-BD31-4B8C-83A1-F6EECF244321}">
                <p14:modId xmlns:p14="http://schemas.microsoft.com/office/powerpoint/2010/main" val="3939998619"/>
              </p:ext>
            </p:extLst>
          </p:nvPr>
        </p:nvGraphicFramePr>
        <p:xfrm>
          <a:off x="838200" y="1091682"/>
          <a:ext cx="10515600" cy="5085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1244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9FDBAFA-9767-D899-CBE8-CF72678821B4}"/>
              </a:ext>
            </a:extLst>
          </p:cNvPr>
          <p:cNvGraphicFramePr>
            <a:graphicFrameLocks noGrp="1"/>
          </p:cNvGraphicFramePr>
          <p:nvPr>
            <p:ph idx="1"/>
            <p:extLst>
              <p:ext uri="{D42A27DB-BD31-4B8C-83A1-F6EECF244321}">
                <p14:modId xmlns:p14="http://schemas.microsoft.com/office/powerpoint/2010/main" val="1314293166"/>
              </p:ext>
            </p:extLst>
          </p:nvPr>
        </p:nvGraphicFramePr>
        <p:xfrm>
          <a:off x="838200" y="867749"/>
          <a:ext cx="10515600" cy="50666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8933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9A6D3-ED9A-5138-2F17-CBC7CB3918BC}"/>
              </a:ext>
            </a:extLst>
          </p:cNvPr>
          <p:cNvSpPr>
            <a:spLocks noGrp="1"/>
          </p:cNvSpPr>
          <p:nvPr>
            <p:ph type="title"/>
          </p:nvPr>
        </p:nvSpPr>
        <p:spPr>
          <a:xfrm>
            <a:off x="838200" y="365126"/>
            <a:ext cx="10515600" cy="987814"/>
          </a:xfrm>
        </p:spPr>
        <p:txBody>
          <a:bodyPr/>
          <a:lstStyle/>
          <a:p>
            <a:r>
              <a:rPr lang="en-US" b="1" dirty="0">
                <a:solidFill>
                  <a:srgbClr val="FF0000"/>
                </a:solidFill>
              </a:rPr>
              <a:t>Introduction</a:t>
            </a:r>
            <a:endParaRPr lang="en-IN" b="1" dirty="0">
              <a:solidFill>
                <a:srgbClr val="FF0000"/>
              </a:solidFill>
            </a:endParaRPr>
          </a:p>
        </p:txBody>
      </p:sp>
      <p:sp>
        <p:nvSpPr>
          <p:cNvPr id="3" name="Content Placeholder 2">
            <a:extLst>
              <a:ext uri="{FF2B5EF4-FFF2-40B4-BE49-F238E27FC236}">
                <a16:creationId xmlns:a16="http://schemas.microsoft.com/office/drawing/2014/main" id="{06680555-DB41-8AA0-3D7E-7D10E79E0BD2}"/>
              </a:ext>
            </a:extLst>
          </p:cNvPr>
          <p:cNvSpPr>
            <a:spLocks noGrp="1"/>
          </p:cNvSpPr>
          <p:nvPr>
            <p:ph idx="1"/>
          </p:nvPr>
        </p:nvSpPr>
        <p:spPr>
          <a:xfrm>
            <a:off x="838200" y="1558212"/>
            <a:ext cx="10515600" cy="4786604"/>
          </a:xfrm>
        </p:spPr>
        <p:txBody>
          <a:bodyPr>
            <a:normAutofit/>
          </a:bodyPr>
          <a:lstStyle/>
          <a:p>
            <a:pPr algn="just"/>
            <a:r>
              <a:rPr lang="en-US" sz="2500" dirty="0"/>
              <a:t>It is in the </a:t>
            </a:r>
            <a:r>
              <a:rPr lang="en-US" sz="2500" b="1" dirty="0">
                <a:solidFill>
                  <a:srgbClr val="FF0000"/>
                </a:solidFill>
              </a:rPr>
              <a:t>public interest and required by the Code that professional accountants in public practice be independent</a:t>
            </a:r>
            <a:r>
              <a:rPr lang="en-US" sz="2500" dirty="0"/>
              <a:t> when performing audit or review engagements in accordance with the requirements of the Code along with any additional requirements.</a:t>
            </a:r>
          </a:p>
          <a:p>
            <a:pPr algn="just"/>
            <a:r>
              <a:rPr lang="en-US" sz="2500" dirty="0"/>
              <a:t>This Part </a:t>
            </a:r>
            <a:r>
              <a:rPr lang="en-US" sz="2500" b="1" dirty="0">
                <a:solidFill>
                  <a:srgbClr val="FF0000"/>
                </a:solidFill>
              </a:rPr>
              <a:t>applies to both audit and review engagements</a:t>
            </a:r>
            <a:r>
              <a:rPr lang="en-US" sz="2500" dirty="0"/>
              <a:t>. The terms “audit,” “audit team,” “audit engagement,” “audit client,” and “audit report” apply equally to review, review team, review engagement, review client, and review engagement report.</a:t>
            </a:r>
          </a:p>
          <a:p>
            <a:pPr algn="just"/>
            <a:r>
              <a:rPr lang="en-US" sz="2500" b="1" dirty="0">
                <a:solidFill>
                  <a:srgbClr val="FF0000"/>
                </a:solidFill>
              </a:rPr>
              <a:t>Period during which independence is required: </a:t>
            </a:r>
            <a:r>
              <a:rPr lang="en-US" sz="2500" dirty="0"/>
              <a:t>Independence, as required by this Part, shall be maintained during both:</a:t>
            </a:r>
          </a:p>
          <a:p>
            <a:pPr lvl="1" algn="just"/>
            <a:r>
              <a:rPr lang="en-IN" sz="2500" dirty="0"/>
              <a:t>The engagement period ~ </a:t>
            </a:r>
            <a:r>
              <a:rPr lang="en-US" sz="2500" dirty="0"/>
              <a:t>The engagement period starts when the audit team begins to perform the audit. The engagement period ends when the audit report is issued</a:t>
            </a:r>
            <a:r>
              <a:rPr lang="en-IN" sz="2500" dirty="0"/>
              <a:t>; and</a:t>
            </a:r>
            <a:endParaRPr lang="en-US" sz="2500" dirty="0"/>
          </a:p>
          <a:p>
            <a:pPr lvl="1" algn="just"/>
            <a:r>
              <a:rPr lang="en-US" sz="2500" dirty="0"/>
              <a:t>The period covered by the financial statements</a:t>
            </a:r>
            <a:endParaRPr lang="en-IN" sz="2500" dirty="0"/>
          </a:p>
        </p:txBody>
      </p:sp>
    </p:spTree>
    <p:extLst>
      <p:ext uri="{BB962C8B-B14F-4D97-AF65-F5344CB8AC3E}">
        <p14:creationId xmlns:p14="http://schemas.microsoft.com/office/powerpoint/2010/main" val="2454358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44E02-56F0-A818-5B0B-64C12AF82C98}"/>
              </a:ext>
            </a:extLst>
          </p:cNvPr>
          <p:cNvSpPr>
            <a:spLocks noGrp="1"/>
          </p:cNvSpPr>
          <p:nvPr>
            <p:ph type="title"/>
          </p:nvPr>
        </p:nvSpPr>
        <p:spPr/>
        <p:txBody>
          <a:bodyPr/>
          <a:lstStyle/>
          <a:p>
            <a:r>
              <a:rPr lang="en-US" b="1" dirty="0">
                <a:solidFill>
                  <a:srgbClr val="FF0000"/>
                </a:solidFill>
              </a:rPr>
              <a:t>Case Study</a:t>
            </a:r>
            <a:endParaRPr lang="en-IN" b="1" dirty="0">
              <a:solidFill>
                <a:srgbClr val="FF0000"/>
              </a:solidFill>
            </a:endParaRPr>
          </a:p>
        </p:txBody>
      </p:sp>
      <p:sp>
        <p:nvSpPr>
          <p:cNvPr id="3" name="Content Placeholder 2">
            <a:extLst>
              <a:ext uri="{FF2B5EF4-FFF2-40B4-BE49-F238E27FC236}">
                <a16:creationId xmlns:a16="http://schemas.microsoft.com/office/drawing/2014/main" id="{5FB37322-E9CF-2B63-C522-F9ACD5AF1925}"/>
              </a:ext>
            </a:extLst>
          </p:cNvPr>
          <p:cNvSpPr>
            <a:spLocks noGrp="1"/>
          </p:cNvSpPr>
          <p:nvPr>
            <p:ph idx="1"/>
          </p:nvPr>
        </p:nvSpPr>
        <p:spPr/>
        <p:txBody>
          <a:bodyPr/>
          <a:lstStyle/>
          <a:p>
            <a:pPr algn="just"/>
            <a:r>
              <a:rPr lang="en-US" dirty="0"/>
              <a:t>RST Limited ~ Listed PSU</a:t>
            </a:r>
          </a:p>
          <a:p>
            <a:pPr algn="just"/>
            <a:r>
              <a:rPr lang="en-US" dirty="0"/>
              <a:t>SEBI – LODR ~ Regulation 33 ~ the limited review of listed PSU may be carried out either by Statutory Auditors </a:t>
            </a:r>
            <a:r>
              <a:rPr lang="en-US" b="1" dirty="0"/>
              <a:t>or</a:t>
            </a:r>
            <a:r>
              <a:rPr lang="en-US" dirty="0"/>
              <a:t> by any other CA in practice</a:t>
            </a:r>
          </a:p>
          <a:p>
            <a:pPr algn="just"/>
            <a:r>
              <a:rPr lang="en-US" dirty="0"/>
              <a:t>Let’s assume that ABC &amp; Co., is the statutory auditor but RST Limited obtained LR report from Mr. X (another CA in practice)</a:t>
            </a:r>
          </a:p>
          <a:p>
            <a:pPr algn="just"/>
            <a:r>
              <a:rPr lang="en-US" b="1" dirty="0"/>
              <a:t>Question: </a:t>
            </a:r>
            <a:r>
              <a:rPr lang="en-US" dirty="0"/>
              <a:t>whether Mr. X also needs to comply with Section 400 of Revised Code of Ethics (because he is not the auditor but the reviewer only)?</a:t>
            </a:r>
            <a:endParaRPr lang="en-IN" dirty="0"/>
          </a:p>
        </p:txBody>
      </p:sp>
    </p:spTree>
    <p:extLst>
      <p:ext uri="{BB962C8B-B14F-4D97-AF65-F5344CB8AC3E}">
        <p14:creationId xmlns:p14="http://schemas.microsoft.com/office/powerpoint/2010/main" val="748999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9A6D3-ED9A-5138-2F17-CBC7CB3918BC}"/>
              </a:ext>
            </a:extLst>
          </p:cNvPr>
          <p:cNvSpPr>
            <a:spLocks noGrp="1"/>
          </p:cNvSpPr>
          <p:nvPr>
            <p:ph type="title"/>
          </p:nvPr>
        </p:nvSpPr>
        <p:spPr>
          <a:xfrm>
            <a:off x="838200" y="365126"/>
            <a:ext cx="10515600" cy="987814"/>
          </a:xfrm>
        </p:spPr>
        <p:txBody>
          <a:bodyPr/>
          <a:lstStyle/>
          <a:p>
            <a:r>
              <a:rPr lang="en-US" b="1" dirty="0">
                <a:solidFill>
                  <a:srgbClr val="FF0000"/>
                </a:solidFill>
              </a:rPr>
              <a:t>Entity becomes an audit client</a:t>
            </a:r>
            <a:endParaRPr lang="en-IN" b="1" dirty="0">
              <a:solidFill>
                <a:srgbClr val="FF0000"/>
              </a:solidFill>
            </a:endParaRPr>
          </a:p>
        </p:txBody>
      </p:sp>
      <p:sp>
        <p:nvSpPr>
          <p:cNvPr id="3" name="Content Placeholder 2">
            <a:extLst>
              <a:ext uri="{FF2B5EF4-FFF2-40B4-BE49-F238E27FC236}">
                <a16:creationId xmlns:a16="http://schemas.microsoft.com/office/drawing/2014/main" id="{06680555-DB41-8AA0-3D7E-7D10E79E0BD2}"/>
              </a:ext>
            </a:extLst>
          </p:cNvPr>
          <p:cNvSpPr>
            <a:spLocks noGrp="1"/>
          </p:cNvSpPr>
          <p:nvPr>
            <p:ph idx="1"/>
          </p:nvPr>
        </p:nvSpPr>
        <p:spPr>
          <a:xfrm>
            <a:off x="690465" y="1558212"/>
            <a:ext cx="10663335" cy="4786604"/>
          </a:xfrm>
        </p:spPr>
        <p:txBody>
          <a:bodyPr>
            <a:noAutofit/>
          </a:bodyPr>
          <a:lstStyle/>
          <a:p>
            <a:pPr algn="just"/>
            <a:r>
              <a:rPr lang="en-US" sz="2300" dirty="0"/>
              <a:t>If an </a:t>
            </a:r>
            <a:r>
              <a:rPr lang="en-US" sz="2300" b="1" dirty="0">
                <a:solidFill>
                  <a:srgbClr val="FF0000"/>
                </a:solidFill>
              </a:rPr>
              <a:t>entity becomes an audit client during or after the period covered by the financial statements on which the firm will express an opinion</a:t>
            </a:r>
            <a:r>
              <a:rPr lang="en-US" sz="2300" dirty="0"/>
              <a:t>, the firm shall determine whether any threats to independence are created by:</a:t>
            </a:r>
          </a:p>
          <a:p>
            <a:pPr lvl="1" algn="just"/>
            <a:r>
              <a:rPr lang="en-US" sz="2300" dirty="0"/>
              <a:t>Financial or business relationships with the audit client during or after the period covered by the financial statements but before accepting the audit engagement; or</a:t>
            </a:r>
          </a:p>
          <a:p>
            <a:pPr lvl="1" algn="just"/>
            <a:r>
              <a:rPr lang="en-US" sz="2300" dirty="0"/>
              <a:t>Previous services provided to the audit client by the firm or a network firm.</a:t>
            </a:r>
          </a:p>
          <a:p>
            <a:pPr marL="269875" lvl="1" indent="-269875" algn="just"/>
            <a:r>
              <a:rPr lang="en-US" sz="2300" dirty="0"/>
              <a:t>Subject to compliance with the requirements of Section 144 of the Companies Act, 2013, where applicable, examples of actions that might be </a:t>
            </a:r>
            <a:r>
              <a:rPr lang="en-US" sz="2300" b="1" dirty="0">
                <a:solidFill>
                  <a:srgbClr val="FF0000"/>
                </a:solidFill>
              </a:rPr>
              <a:t>safeguards to address such threats </a:t>
            </a:r>
            <a:r>
              <a:rPr lang="en-US" sz="2300" dirty="0"/>
              <a:t>include:</a:t>
            </a:r>
          </a:p>
          <a:p>
            <a:pPr marL="727075" lvl="2" indent="-269875" algn="just"/>
            <a:r>
              <a:rPr lang="en-US" sz="2300" dirty="0"/>
              <a:t>Using professionals who are not audit team members to perform the service</a:t>
            </a:r>
          </a:p>
          <a:p>
            <a:pPr marL="727075" lvl="2" indent="-269875" algn="just"/>
            <a:r>
              <a:rPr lang="en-US" sz="2300" dirty="0">
                <a:highlight>
                  <a:srgbClr val="FFFF00"/>
                </a:highlight>
              </a:rPr>
              <a:t>Having an </a:t>
            </a:r>
            <a:r>
              <a:rPr lang="en-US" sz="2300" b="1" dirty="0">
                <a:highlight>
                  <a:srgbClr val="FFFF00"/>
                </a:highlight>
              </a:rPr>
              <a:t>appropriate reviewer,</a:t>
            </a:r>
            <a:r>
              <a:rPr lang="en-US" sz="2300" dirty="0">
                <a:highlight>
                  <a:srgbClr val="FFFF00"/>
                </a:highlight>
              </a:rPr>
              <a:t> review the audit and non-assurance work as appropriate</a:t>
            </a:r>
          </a:p>
          <a:p>
            <a:pPr marL="727075" lvl="2" indent="-269875" algn="just"/>
            <a:r>
              <a:rPr lang="en-US" sz="2300" dirty="0"/>
              <a:t>Engaging another firm outside of the network to evaluate the results of the non-assurance service or having another firm outside of the network re-perform the non-assurance service to the extent necessary to enable the other firm to take responsibility for the service.</a:t>
            </a:r>
            <a:endParaRPr lang="en-IN" sz="2300" dirty="0"/>
          </a:p>
        </p:txBody>
      </p:sp>
    </p:spTree>
    <p:extLst>
      <p:ext uri="{BB962C8B-B14F-4D97-AF65-F5344CB8AC3E}">
        <p14:creationId xmlns:p14="http://schemas.microsoft.com/office/powerpoint/2010/main" val="3830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795</TotalTime>
  <Words>4856</Words>
  <Application>Microsoft Office PowerPoint</Application>
  <PresentationFormat>Widescreen</PresentationFormat>
  <Paragraphs>322</Paragraphs>
  <Slides>47</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47</vt:i4>
      </vt:variant>
    </vt:vector>
  </HeadingPairs>
  <TitlesOfParts>
    <vt:vector size="53" baseType="lpstr">
      <vt:lpstr>Arial</vt:lpstr>
      <vt:lpstr>Arial Narrow</vt:lpstr>
      <vt:lpstr>Brush Script MT</vt:lpstr>
      <vt:lpstr>Office Theme</vt:lpstr>
      <vt:lpstr>1_Office Theme</vt:lpstr>
      <vt:lpstr>2_Office Theme</vt:lpstr>
      <vt:lpstr>PowerPoint Presentation</vt:lpstr>
      <vt:lpstr>Background</vt:lpstr>
      <vt:lpstr>New Requirements</vt:lpstr>
      <vt:lpstr>Structure of the Revised Code</vt:lpstr>
      <vt:lpstr>PowerPoint Presentation</vt:lpstr>
      <vt:lpstr>PowerPoint Presentation</vt:lpstr>
      <vt:lpstr>Introduction</vt:lpstr>
      <vt:lpstr>Case Study</vt:lpstr>
      <vt:lpstr>Entity becomes an audit client</vt:lpstr>
      <vt:lpstr>Case Study</vt:lpstr>
      <vt:lpstr>Rule 10(4) of Companies (Audit and Auditors) Rules, 2014</vt:lpstr>
      <vt:lpstr>Case Study</vt:lpstr>
      <vt:lpstr>PowerPoint Presentation</vt:lpstr>
      <vt:lpstr>PowerPoint Presentation</vt:lpstr>
      <vt:lpstr>What does Code of Ethics – Vol. I say</vt:lpstr>
      <vt:lpstr>What does Code of Ethics – Vol. I say</vt:lpstr>
      <vt:lpstr>What does Code of Ethics – Vol. I say</vt:lpstr>
      <vt:lpstr>What does Code of Ethics – Vol. I say</vt:lpstr>
      <vt:lpstr>Public Interest Entity ~ Meaning</vt:lpstr>
      <vt:lpstr>Case Study 1</vt:lpstr>
      <vt:lpstr>Case Study 2</vt:lpstr>
      <vt:lpstr>Case Study 3</vt:lpstr>
      <vt:lpstr>Case Study 4</vt:lpstr>
      <vt:lpstr>Case Study 5</vt:lpstr>
      <vt:lpstr>PowerPoint Presentation</vt:lpstr>
      <vt:lpstr>What does Code of Ethics – Vol. I say</vt:lpstr>
      <vt:lpstr>PowerPoint Presentation</vt:lpstr>
      <vt:lpstr>What does Code of Ethics – Vol. I say</vt:lpstr>
      <vt:lpstr>PowerPoint Presentation</vt:lpstr>
      <vt:lpstr>Audit Clients that are Public Interest Entities</vt:lpstr>
      <vt:lpstr>Bird’s eye view</vt:lpstr>
      <vt:lpstr>PowerPoint Presentation</vt:lpstr>
      <vt:lpstr>Audit Client becoming Public Interest Entity</vt:lpstr>
      <vt:lpstr>Service in a combination of key audit partner roles</vt:lpstr>
      <vt:lpstr>PowerPoint Presentation</vt:lpstr>
      <vt:lpstr>System of Quality Control and  Role of Engagement Teams</vt:lpstr>
      <vt:lpstr>Quality Control Policies</vt:lpstr>
      <vt:lpstr>PowerPoint Presentation</vt:lpstr>
      <vt:lpstr>Procedures to be applied by engagement partner taking over an audit during the engagement</vt:lpstr>
      <vt:lpstr>PowerPoint Presentation</vt:lpstr>
      <vt:lpstr>PowerPoint Presentation</vt:lpstr>
      <vt:lpstr>Engagement Quality Control Review</vt:lpstr>
      <vt:lpstr>Rotation of Engagement Partner</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Code of Ethics – Volume 1 Part 2 Professional Accountants in Service</dc:title>
  <dc:creator>Kamal Garg</dc:creator>
  <cp:lastModifiedBy>Kamal Garg</cp:lastModifiedBy>
  <cp:revision>2</cp:revision>
  <dcterms:created xsi:type="dcterms:W3CDTF">2022-10-02T10:51:39Z</dcterms:created>
  <dcterms:modified xsi:type="dcterms:W3CDTF">2022-12-25T11:02:08Z</dcterms:modified>
</cp:coreProperties>
</file>