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57" r:id="rId3"/>
    <p:sldId id="292" r:id="rId4"/>
    <p:sldId id="315" r:id="rId5"/>
    <p:sldId id="264" r:id="rId6"/>
    <p:sldId id="316" r:id="rId7"/>
    <p:sldId id="262" r:id="rId8"/>
    <p:sldId id="259" r:id="rId9"/>
    <p:sldId id="263" r:id="rId10"/>
    <p:sldId id="352" r:id="rId11"/>
    <p:sldId id="318" r:id="rId12"/>
    <p:sldId id="281" r:id="rId13"/>
    <p:sldId id="282" r:id="rId14"/>
    <p:sldId id="283" r:id="rId15"/>
    <p:sldId id="288" r:id="rId16"/>
    <p:sldId id="322" r:id="rId17"/>
    <p:sldId id="319" r:id="rId18"/>
    <p:sldId id="344" r:id="rId19"/>
    <p:sldId id="320" r:id="rId20"/>
    <p:sldId id="345" r:id="rId21"/>
    <p:sldId id="346" r:id="rId22"/>
    <p:sldId id="323" r:id="rId23"/>
    <p:sldId id="324" r:id="rId24"/>
    <p:sldId id="325" r:id="rId25"/>
    <p:sldId id="347" r:id="rId26"/>
    <p:sldId id="326" r:id="rId27"/>
    <p:sldId id="327" r:id="rId28"/>
    <p:sldId id="328" r:id="rId29"/>
    <p:sldId id="353" r:id="rId30"/>
    <p:sldId id="329" r:id="rId31"/>
    <p:sldId id="330" r:id="rId32"/>
    <p:sldId id="331" r:id="rId33"/>
    <p:sldId id="284" r:id="rId34"/>
    <p:sldId id="332" r:id="rId35"/>
    <p:sldId id="285" r:id="rId36"/>
    <p:sldId id="333" r:id="rId37"/>
    <p:sldId id="349" r:id="rId38"/>
    <p:sldId id="350" r:id="rId39"/>
    <p:sldId id="335" r:id="rId40"/>
    <p:sldId id="336" r:id="rId41"/>
    <p:sldId id="337" r:id="rId42"/>
    <p:sldId id="286" r:id="rId43"/>
    <p:sldId id="287" r:id="rId44"/>
    <p:sldId id="351" r:id="rId45"/>
    <p:sldId id="289" r:id="rId46"/>
    <p:sldId id="290" r:id="rId47"/>
    <p:sldId id="291" r:id="rId48"/>
    <p:sldId id="354" r:id="rId49"/>
    <p:sldId id="340" r:id="rId50"/>
    <p:sldId id="298" r:id="rId51"/>
    <p:sldId id="301" r:id="rId52"/>
    <p:sldId id="355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41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 snapToGrid="0">
      <p:cViewPr>
        <p:scale>
          <a:sx n="85" d="100"/>
          <a:sy n="85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90017-DF18-45C6-8699-80440AA770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B4E0D75-BAF2-4ADD-BA28-24FA7BD5A614}">
      <dgm:prSet phldrT="[Text]" custT="1"/>
      <dgm:spPr/>
      <dgm:t>
        <a:bodyPr/>
        <a:lstStyle/>
        <a:p>
          <a:r>
            <a:rPr lang="en-IN" sz="3200" dirty="0">
              <a:latin typeface="Angsana New" panose="02020603050405020304" pitchFamily="18" charset="-34"/>
              <a:cs typeface="Angsana New" panose="02020603050405020304" pitchFamily="18" charset="-34"/>
            </a:rPr>
            <a:t>Aggregate turnover not exceeding Rs. 2 Crore</a:t>
          </a:r>
        </a:p>
      </dgm:t>
    </dgm:pt>
    <dgm:pt modelId="{5D9C7A39-8343-44E3-8B73-B619FE7B5CFC}" type="parTrans" cxnId="{F21D18A0-C8BC-4C7C-A087-A51FA8C055B6}">
      <dgm:prSet/>
      <dgm:spPr/>
      <dgm:t>
        <a:bodyPr/>
        <a:lstStyle/>
        <a:p>
          <a:endParaRPr lang="en-IN"/>
        </a:p>
      </dgm:t>
    </dgm:pt>
    <dgm:pt modelId="{5F6D2759-6AA5-40BB-AABE-193A651CC9CA}" type="sibTrans" cxnId="{F21D18A0-C8BC-4C7C-A087-A51FA8C055B6}">
      <dgm:prSet/>
      <dgm:spPr/>
      <dgm:t>
        <a:bodyPr/>
        <a:lstStyle/>
        <a:p>
          <a:endParaRPr lang="en-IN"/>
        </a:p>
      </dgm:t>
    </dgm:pt>
    <dgm:pt modelId="{4451699D-3A6F-4AA7-9602-6ED6D7B2AE47}">
      <dgm:prSet phldrT="[Text]" custT="1"/>
      <dgm:spPr/>
      <dgm:t>
        <a:bodyPr/>
        <a:lstStyle/>
        <a:p>
          <a:r>
            <a:rPr lang="en-IN" sz="3200" dirty="0">
              <a:latin typeface="Angsana New" panose="02020603050405020304" pitchFamily="18" charset="-34"/>
              <a:cs typeface="Angsana New" panose="02020603050405020304" pitchFamily="18" charset="-34"/>
            </a:rPr>
            <a:t>Optional to file</a:t>
          </a:r>
        </a:p>
      </dgm:t>
    </dgm:pt>
    <dgm:pt modelId="{9A5A9680-93C4-4451-9256-38225EA18733}" type="parTrans" cxnId="{8798D5B6-F722-4C79-AD0C-E708D3411029}">
      <dgm:prSet/>
      <dgm:spPr/>
      <dgm:t>
        <a:bodyPr/>
        <a:lstStyle/>
        <a:p>
          <a:endParaRPr lang="en-IN"/>
        </a:p>
      </dgm:t>
    </dgm:pt>
    <dgm:pt modelId="{857DA455-5A95-4510-9D0D-76C14E5F4712}" type="sibTrans" cxnId="{8798D5B6-F722-4C79-AD0C-E708D3411029}">
      <dgm:prSet/>
      <dgm:spPr/>
      <dgm:t>
        <a:bodyPr/>
        <a:lstStyle/>
        <a:p>
          <a:endParaRPr lang="en-IN"/>
        </a:p>
      </dgm:t>
    </dgm:pt>
    <dgm:pt modelId="{74631FBC-1F85-4986-B6FB-BA367C71A979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IN" sz="3200" dirty="0">
              <a:latin typeface="Angsana New" panose="02020603050405020304" pitchFamily="18" charset="-34"/>
              <a:cs typeface="Angsana New" panose="02020603050405020304" pitchFamily="18" charset="-34"/>
            </a:rPr>
            <a:t>Aggregate turnover exceeding Rs. 2 crore but not Rs. 5 crores</a:t>
          </a:r>
        </a:p>
      </dgm:t>
    </dgm:pt>
    <dgm:pt modelId="{8379A7F9-BBFF-4736-B012-475F4696149A}" type="parTrans" cxnId="{1999678D-30D2-4733-A5E9-78C95F84808B}">
      <dgm:prSet/>
      <dgm:spPr/>
      <dgm:t>
        <a:bodyPr/>
        <a:lstStyle/>
        <a:p>
          <a:endParaRPr lang="en-IN"/>
        </a:p>
      </dgm:t>
    </dgm:pt>
    <dgm:pt modelId="{CA9105D1-7855-4B79-80F4-FB2EF4C11C88}" type="sibTrans" cxnId="{1999678D-30D2-4733-A5E9-78C95F84808B}">
      <dgm:prSet/>
      <dgm:spPr/>
      <dgm:t>
        <a:bodyPr/>
        <a:lstStyle/>
        <a:p>
          <a:endParaRPr lang="en-IN"/>
        </a:p>
      </dgm:t>
    </dgm:pt>
    <dgm:pt modelId="{5807007E-1947-47C8-952C-98BAB40DE91D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IN" sz="3200" dirty="0">
              <a:latin typeface="Angsana New" panose="02020603050405020304" pitchFamily="18" charset="-34"/>
              <a:cs typeface="Angsana New" panose="02020603050405020304" pitchFamily="18" charset="-34"/>
            </a:rPr>
            <a:t>Both GSTR 9 and </a:t>
          </a:r>
        </a:p>
        <a:p>
          <a:pPr>
            <a:lnSpc>
              <a:spcPct val="50000"/>
            </a:lnSpc>
          </a:pPr>
          <a:r>
            <a:rPr lang="en-IN" sz="3200" dirty="0">
              <a:latin typeface="Angsana New" panose="02020603050405020304" pitchFamily="18" charset="-34"/>
              <a:cs typeface="Angsana New" panose="02020603050405020304" pitchFamily="18" charset="-34"/>
            </a:rPr>
            <a:t>GSTR 9C mandatory</a:t>
          </a:r>
        </a:p>
      </dgm:t>
    </dgm:pt>
    <dgm:pt modelId="{71CF5829-DF18-446E-849F-0435BF4A8427}" type="parTrans" cxnId="{92EC2928-6263-4032-A894-EFBC37002A13}">
      <dgm:prSet/>
      <dgm:spPr/>
      <dgm:t>
        <a:bodyPr/>
        <a:lstStyle/>
        <a:p>
          <a:endParaRPr lang="en-IN"/>
        </a:p>
      </dgm:t>
    </dgm:pt>
    <dgm:pt modelId="{73029FC1-78E5-4960-A5E7-76B08B50CF50}" type="sibTrans" cxnId="{92EC2928-6263-4032-A894-EFBC37002A13}">
      <dgm:prSet/>
      <dgm:spPr/>
      <dgm:t>
        <a:bodyPr/>
        <a:lstStyle/>
        <a:p>
          <a:endParaRPr lang="en-IN"/>
        </a:p>
      </dgm:t>
    </dgm:pt>
    <dgm:pt modelId="{ED0D6D54-58FD-4C78-A1E2-50C9EF29D987}">
      <dgm:prSet custT="1"/>
      <dgm:spPr/>
      <dgm:t>
        <a:bodyPr/>
        <a:lstStyle/>
        <a:p>
          <a:pPr>
            <a:lnSpc>
              <a:spcPct val="50000"/>
            </a:lnSpc>
          </a:pPr>
          <a:r>
            <a:rPr lang="en-IN" sz="3200" dirty="0">
              <a:latin typeface="Angsana New" panose="02020603050405020304" pitchFamily="18" charset="-34"/>
              <a:cs typeface="Angsana New" panose="02020603050405020304" pitchFamily="18" charset="-34"/>
            </a:rPr>
            <a:t>Aggregate turnover exceeding  Rs. 5 crores</a:t>
          </a:r>
        </a:p>
      </dgm:t>
    </dgm:pt>
    <dgm:pt modelId="{A7B03AED-D8C3-4E77-AD9E-B649751529D0}" type="parTrans" cxnId="{C1A1B196-0207-4231-8DB6-067FF9B93159}">
      <dgm:prSet/>
      <dgm:spPr/>
      <dgm:t>
        <a:bodyPr/>
        <a:lstStyle/>
        <a:p>
          <a:endParaRPr lang="en-IN"/>
        </a:p>
      </dgm:t>
    </dgm:pt>
    <dgm:pt modelId="{5651437B-2B1E-495A-B6D3-4476D552CF62}" type="sibTrans" cxnId="{C1A1B196-0207-4231-8DB6-067FF9B93159}">
      <dgm:prSet/>
      <dgm:spPr/>
      <dgm:t>
        <a:bodyPr/>
        <a:lstStyle/>
        <a:p>
          <a:endParaRPr lang="en-IN"/>
        </a:p>
      </dgm:t>
    </dgm:pt>
    <dgm:pt modelId="{5DCB9C64-5EA0-4F34-A66C-73341AA44627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IN" sz="3200" dirty="0">
              <a:latin typeface="Angsana New" panose="02020603050405020304" pitchFamily="18" charset="-34"/>
              <a:cs typeface="Angsana New" panose="02020603050405020304" pitchFamily="18" charset="-34"/>
            </a:rPr>
            <a:t>GSTR 9 is mandatory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IN" sz="3200" dirty="0">
              <a:latin typeface="Angsana New" panose="02020603050405020304" pitchFamily="18" charset="-34"/>
              <a:cs typeface="Angsana New" panose="02020603050405020304" pitchFamily="18" charset="-34"/>
            </a:rPr>
            <a:t>GSTR 9C optional</a:t>
          </a:r>
        </a:p>
      </dgm:t>
    </dgm:pt>
    <dgm:pt modelId="{046A8A0E-150D-4C71-A194-604133A39D88}" type="parTrans" cxnId="{CA1570CC-75F7-4E2C-8AE1-B1BBF2EEBD58}">
      <dgm:prSet/>
      <dgm:spPr/>
      <dgm:t>
        <a:bodyPr/>
        <a:lstStyle/>
        <a:p>
          <a:endParaRPr lang="en-IN"/>
        </a:p>
      </dgm:t>
    </dgm:pt>
    <dgm:pt modelId="{2F26BB06-A7C3-4B51-BCEB-C51DE7B14BA0}" type="sibTrans" cxnId="{CA1570CC-75F7-4E2C-8AE1-B1BBF2EEBD58}">
      <dgm:prSet/>
      <dgm:spPr/>
      <dgm:t>
        <a:bodyPr/>
        <a:lstStyle/>
        <a:p>
          <a:endParaRPr lang="en-IN"/>
        </a:p>
      </dgm:t>
    </dgm:pt>
    <dgm:pt modelId="{774D788F-AB44-4E88-BC0F-65C747BECFAD}" type="pres">
      <dgm:prSet presAssocID="{1CC90017-DF18-45C6-8699-80440AA7702D}" presName="diagram" presStyleCnt="0">
        <dgm:presLayoutVars>
          <dgm:dir/>
          <dgm:resizeHandles val="exact"/>
        </dgm:presLayoutVars>
      </dgm:prSet>
      <dgm:spPr/>
    </dgm:pt>
    <dgm:pt modelId="{E4BA2CFA-88F7-488A-818E-DB71AD45C9E7}" type="pres">
      <dgm:prSet presAssocID="{EB4E0D75-BAF2-4ADD-BA28-24FA7BD5A614}" presName="node" presStyleLbl="node1" presStyleIdx="0" presStyleCnt="6" custAng="0" custScaleY="71088" custLinFactNeighborY="-26980">
        <dgm:presLayoutVars>
          <dgm:bulletEnabled val="1"/>
        </dgm:presLayoutVars>
      </dgm:prSet>
      <dgm:spPr/>
    </dgm:pt>
    <dgm:pt modelId="{3019C100-E595-48CB-895F-9A1BBC408369}" type="pres">
      <dgm:prSet presAssocID="{5F6D2759-6AA5-40BB-AABE-193A651CC9CA}" presName="sibTrans" presStyleCnt="0"/>
      <dgm:spPr/>
    </dgm:pt>
    <dgm:pt modelId="{2EE3BCBB-C855-4C0A-AA93-1C65659A1E0A}" type="pres">
      <dgm:prSet presAssocID="{4451699D-3A6F-4AA7-9602-6ED6D7B2AE47}" presName="node" presStyleLbl="node1" presStyleIdx="1" presStyleCnt="6" custScaleY="63799" custLinFactX="-11952" custLinFactY="16747" custLinFactNeighborX="-100000" custLinFactNeighborY="100000">
        <dgm:presLayoutVars>
          <dgm:bulletEnabled val="1"/>
        </dgm:presLayoutVars>
      </dgm:prSet>
      <dgm:spPr/>
    </dgm:pt>
    <dgm:pt modelId="{620EBEFA-DA04-4BFD-9F5C-6E4DFFFAA5D3}" type="pres">
      <dgm:prSet presAssocID="{857DA455-5A95-4510-9D0D-76C14E5F4712}" presName="sibTrans" presStyleCnt="0"/>
      <dgm:spPr/>
    </dgm:pt>
    <dgm:pt modelId="{405F6511-CBE7-4ACA-8E99-4C2DE98A91B1}" type="pres">
      <dgm:prSet presAssocID="{5DCB9C64-5EA0-4F34-A66C-73341AA44627}" presName="node" presStyleLbl="node1" presStyleIdx="2" presStyleCnt="6" custAng="0" custScaleY="63049" custLinFactX="-10000" custLinFactY="14005" custLinFactNeighborX="-100000" custLinFactNeighborY="100000">
        <dgm:presLayoutVars>
          <dgm:bulletEnabled val="1"/>
        </dgm:presLayoutVars>
      </dgm:prSet>
      <dgm:spPr/>
    </dgm:pt>
    <dgm:pt modelId="{694AEFF6-F8E7-4F87-8E02-39F4F5D6738E}" type="pres">
      <dgm:prSet presAssocID="{2F26BB06-A7C3-4B51-BCEB-C51DE7B14BA0}" presName="sibTrans" presStyleCnt="0"/>
      <dgm:spPr/>
    </dgm:pt>
    <dgm:pt modelId="{8337F0BE-65CC-42DA-8D8D-A15A52333EC2}" type="pres">
      <dgm:prSet presAssocID="{74631FBC-1F85-4986-B6FB-BA367C71A979}" presName="node" presStyleLbl="node1" presStyleIdx="3" presStyleCnt="6" custAng="0" custScaleY="68770" custLinFactX="10000" custLinFactY="-29819" custLinFactNeighborX="100000" custLinFactNeighborY="-100000">
        <dgm:presLayoutVars>
          <dgm:bulletEnabled val="1"/>
        </dgm:presLayoutVars>
      </dgm:prSet>
      <dgm:spPr/>
    </dgm:pt>
    <dgm:pt modelId="{34B2259A-224B-4B87-BB0C-9FD6655EB386}" type="pres">
      <dgm:prSet presAssocID="{CA9105D1-7855-4B79-80F4-FB2EF4C11C88}" presName="sibTrans" presStyleCnt="0"/>
      <dgm:spPr/>
    </dgm:pt>
    <dgm:pt modelId="{60C5489A-DD0B-4386-BD20-43F3C3F08563}" type="pres">
      <dgm:prSet presAssocID="{ED0D6D54-58FD-4C78-A1E2-50C9EF29D987}" presName="node" presStyleLbl="node1" presStyleIdx="4" presStyleCnt="6" custAng="0" custScaleY="69313" custLinFactX="10490" custLinFactY="-30490" custLinFactNeighborX="100000" custLinFactNeighborY="-100000">
        <dgm:presLayoutVars>
          <dgm:bulletEnabled val="1"/>
        </dgm:presLayoutVars>
      </dgm:prSet>
      <dgm:spPr/>
    </dgm:pt>
    <dgm:pt modelId="{ED3C1ADE-1475-4D80-8561-2E53F67305A3}" type="pres">
      <dgm:prSet presAssocID="{5651437B-2B1E-495A-B6D3-4476D552CF62}" presName="sibTrans" presStyleCnt="0"/>
      <dgm:spPr/>
    </dgm:pt>
    <dgm:pt modelId="{AA55F8C8-0578-42AA-94B3-3D58EC622066}" type="pres">
      <dgm:prSet presAssocID="{5807007E-1947-47C8-952C-98BAB40DE91D}" presName="node" presStyleLbl="node1" presStyleIdx="5" presStyleCnt="6" custAng="0" custScaleY="61165" custLinFactNeighborY="17328">
        <dgm:presLayoutVars>
          <dgm:bulletEnabled val="1"/>
        </dgm:presLayoutVars>
      </dgm:prSet>
      <dgm:spPr/>
    </dgm:pt>
  </dgm:ptLst>
  <dgm:cxnLst>
    <dgm:cxn modelId="{20CC8914-BCB8-4F32-A9F6-29BB54DB79A6}" type="presOf" srcId="{5DCB9C64-5EA0-4F34-A66C-73341AA44627}" destId="{405F6511-CBE7-4ACA-8E99-4C2DE98A91B1}" srcOrd="0" destOrd="0" presId="urn:microsoft.com/office/officeart/2005/8/layout/default"/>
    <dgm:cxn modelId="{74D61819-E8C2-4C35-9217-F86EEF564F0D}" type="presOf" srcId="{5807007E-1947-47C8-952C-98BAB40DE91D}" destId="{AA55F8C8-0578-42AA-94B3-3D58EC622066}" srcOrd="0" destOrd="0" presId="urn:microsoft.com/office/officeart/2005/8/layout/default"/>
    <dgm:cxn modelId="{92EC2928-6263-4032-A894-EFBC37002A13}" srcId="{1CC90017-DF18-45C6-8699-80440AA7702D}" destId="{5807007E-1947-47C8-952C-98BAB40DE91D}" srcOrd="5" destOrd="0" parTransId="{71CF5829-DF18-446E-849F-0435BF4A8427}" sibTransId="{73029FC1-78E5-4960-A5E7-76B08B50CF50}"/>
    <dgm:cxn modelId="{08A31C2B-1437-4DC6-8511-C5D819EAF607}" type="presOf" srcId="{ED0D6D54-58FD-4C78-A1E2-50C9EF29D987}" destId="{60C5489A-DD0B-4386-BD20-43F3C3F08563}" srcOrd="0" destOrd="0" presId="urn:microsoft.com/office/officeart/2005/8/layout/default"/>
    <dgm:cxn modelId="{3856A361-384D-4542-8927-ECDE034C8839}" type="presOf" srcId="{EB4E0D75-BAF2-4ADD-BA28-24FA7BD5A614}" destId="{E4BA2CFA-88F7-488A-818E-DB71AD45C9E7}" srcOrd="0" destOrd="0" presId="urn:microsoft.com/office/officeart/2005/8/layout/default"/>
    <dgm:cxn modelId="{BC981548-2F75-49E7-9849-ED4022F704E0}" type="presOf" srcId="{74631FBC-1F85-4986-B6FB-BA367C71A979}" destId="{8337F0BE-65CC-42DA-8D8D-A15A52333EC2}" srcOrd="0" destOrd="0" presId="urn:microsoft.com/office/officeart/2005/8/layout/default"/>
    <dgm:cxn modelId="{1999678D-30D2-4733-A5E9-78C95F84808B}" srcId="{1CC90017-DF18-45C6-8699-80440AA7702D}" destId="{74631FBC-1F85-4986-B6FB-BA367C71A979}" srcOrd="3" destOrd="0" parTransId="{8379A7F9-BBFF-4736-B012-475F4696149A}" sibTransId="{CA9105D1-7855-4B79-80F4-FB2EF4C11C88}"/>
    <dgm:cxn modelId="{C1A1B196-0207-4231-8DB6-067FF9B93159}" srcId="{1CC90017-DF18-45C6-8699-80440AA7702D}" destId="{ED0D6D54-58FD-4C78-A1E2-50C9EF29D987}" srcOrd="4" destOrd="0" parTransId="{A7B03AED-D8C3-4E77-AD9E-B649751529D0}" sibTransId="{5651437B-2B1E-495A-B6D3-4476D552CF62}"/>
    <dgm:cxn modelId="{7B638F9C-A978-4C6E-B4C1-BDDB3D8684EB}" type="presOf" srcId="{4451699D-3A6F-4AA7-9602-6ED6D7B2AE47}" destId="{2EE3BCBB-C855-4C0A-AA93-1C65659A1E0A}" srcOrd="0" destOrd="0" presId="urn:microsoft.com/office/officeart/2005/8/layout/default"/>
    <dgm:cxn modelId="{F21D18A0-C8BC-4C7C-A087-A51FA8C055B6}" srcId="{1CC90017-DF18-45C6-8699-80440AA7702D}" destId="{EB4E0D75-BAF2-4ADD-BA28-24FA7BD5A614}" srcOrd="0" destOrd="0" parTransId="{5D9C7A39-8343-44E3-8B73-B619FE7B5CFC}" sibTransId="{5F6D2759-6AA5-40BB-AABE-193A651CC9CA}"/>
    <dgm:cxn modelId="{8798D5B6-F722-4C79-AD0C-E708D3411029}" srcId="{1CC90017-DF18-45C6-8699-80440AA7702D}" destId="{4451699D-3A6F-4AA7-9602-6ED6D7B2AE47}" srcOrd="1" destOrd="0" parTransId="{9A5A9680-93C4-4451-9256-38225EA18733}" sibTransId="{857DA455-5A95-4510-9D0D-76C14E5F4712}"/>
    <dgm:cxn modelId="{CA1570CC-75F7-4E2C-8AE1-B1BBF2EEBD58}" srcId="{1CC90017-DF18-45C6-8699-80440AA7702D}" destId="{5DCB9C64-5EA0-4F34-A66C-73341AA44627}" srcOrd="2" destOrd="0" parTransId="{046A8A0E-150D-4C71-A194-604133A39D88}" sibTransId="{2F26BB06-A7C3-4B51-BCEB-C51DE7B14BA0}"/>
    <dgm:cxn modelId="{69BA13D2-A726-4580-B000-0EAD2827EEE6}" type="presOf" srcId="{1CC90017-DF18-45C6-8699-80440AA7702D}" destId="{774D788F-AB44-4E88-BC0F-65C747BECFAD}" srcOrd="0" destOrd="0" presId="urn:microsoft.com/office/officeart/2005/8/layout/default"/>
    <dgm:cxn modelId="{ED8C2322-D99F-4F2D-9005-3B9D181B9405}" type="presParOf" srcId="{774D788F-AB44-4E88-BC0F-65C747BECFAD}" destId="{E4BA2CFA-88F7-488A-818E-DB71AD45C9E7}" srcOrd="0" destOrd="0" presId="urn:microsoft.com/office/officeart/2005/8/layout/default"/>
    <dgm:cxn modelId="{27291DBC-4F08-4D24-A0E2-5AD7BD9398C4}" type="presParOf" srcId="{774D788F-AB44-4E88-BC0F-65C747BECFAD}" destId="{3019C100-E595-48CB-895F-9A1BBC408369}" srcOrd="1" destOrd="0" presId="urn:microsoft.com/office/officeart/2005/8/layout/default"/>
    <dgm:cxn modelId="{ECAEC6F3-77E8-4E0C-9427-85B3715140AB}" type="presParOf" srcId="{774D788F-AB44-4E88-BC0F-65C747BECFAD}" destId="{2EE3BCBB-C855-4C0A-AA93-1C65659A1E0A}" srcOrd="2" destOrd="0" presId="urn:microsoft.com/office/officeart/2005/8/layout/default"/>
    <dgm:cxn modelId="{CEDF4C4D-E170-496F-AC92-5B6CFA6A76B1}" type="presParOf" srcId="{774D788F-AB44-4E88-BC0F-65C747BECFAD}" destId="{620EBEFA-DA04-4BFD-9F5C-6E4DFFFAA5D3}" srcOrd="3" destOrd="0" presId="urn:microsoft.com/office/officeart/2005/8/layout/default"/>
    <dgm:cxn modelId="{37CB0EFC-E153-48CF-BBFC-3B7B85172D6B}" type="presParOf" srcId="{774D788F-AB44-4E88-BC0F-65C747BECFAD}" destId="{405F6511-CBE7-4ACA-8E99-4C2DE98A91B1}" srcOrd="4" destOrd="0" presId="urn:microsoft.com/office/officeart/2005/8/layout/default"/>
    <dgm:cxn modelId="{2ECC1E74-EDE5-474A-8A42-1DFAE36F4DB8}" type="presParOf" srcId="{774D788F-AB44-4E88-BC0F-65C747BECFAD}" destId="{694AEFF6-F8E7-4F87-8E02-39F4F5D6738E}" srcOrd="5" destOrd="0" presId="urn:microsoft.com/office/officeart/2005/8/layout/default"/>
    <dgm:cxn modelId="{06268D5B-3950-4C61-A6BF-B71AAA1038D5}" type="presParOf" srcId="{774D788F-AB44-4E88-BC0F-65C747BECFAD}" destId="{8337F0BE-65CC-42DA-8D8D-A15A52333EC2}" srcOrd="6" destOrd="0" presId="urn:microsoft.com/office/officeart/2005/8/layout/default"/>
    <dgm:cxn modelId="{86949302-DF17-4430-A1B0-7F55E7923C13}" type="presParOf" srcId="{774D788F-AB44-4E88-BC0F-65C747BECFAD}" destId="{34B2259A-224B-4B87-BB0C-9FD6655EB386}" srcOrd="7" destOrd="0" presId="urn:microsoft.com/office/officeart/2005/8/layout/default"/>
    <dgm:cxn modelId="{0ABA006B-87BE-447D-967B-20BF18A8A477}" type="presParOf" srcId="{774D788F-AB44-4E88-BC0F-65C747BECFAD}" destId="{60C5489A-DD0B-4386-BD20-43F3C3F08563}" srcOrd="8" destOrd="0" presId="urn:microsoft.com/office/officeart/2005/8/layout/default"/>
    <dgm:cxn modelId="{594EE2A1-6899-4045-A4BA-EFD7EF93CE34}" type="presParOf" srcId="{774D788F-AB44-4E88-BC0F-65C747BECFAD}" destId="{ED3C1ADE-1475-4D80-8561-2E53F67305A3}" srcOrd="9" destOrd="0" presId="urn:microsoft.com/office/officeart/2005/8/layout/default"/>
    <dgm:cxn modelId="{65E60427-BDCB-456B-AA05-F4DF9DF06E66}" type="presParOf" srcId="{774D788F-AB44-4E88-BC0F-65C747BECFAD}" destId="{AA55F8C8-0578-42AA-94B3-3D58EC62206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A2CFA-88F7-488A-818E-DB71AD45C9E7}">
      <dsp:nvSpPr>
        <dsp:cNvPr id="0" name=""/>
        <dsp:cNvSpPr/>
      </dsp:nvSpPr>
      <dsp:spPr>
        <a:xfrm>
          <a:off x="0" y="0"/>
          <a:ext cx="3000374" cy="1279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Aggregate turnover not exceeding Rs. 2 Crore</a:t>
          </a:r>
        </a:p>
      </dsp:txBody>
      <dsp:txXfrm>
        <a:off x="0" y="0"/>
        <a:ext cx="3000374" cy="1279743"/>
      </dsp:txXfrm>
    </dsp:sp>
    <dsp:sp modelId="{2EE3BCBB-C855-4C0A-AA93-1C65659A1E0A}">
      <dsp:nvSpPr>
        <dsp:cNvPr id="0" name=""/>
        <dsp:cNvSpPr/>
      </dsp:nvSpPr>
      <dsp:spPr>
        <a:xfrm>
          <a:off x="0" y="2169879"/>
          <a:ext cx="3000374" cy="1148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Optional to file</a:t>
          </a:r>
        </a:p>
      </dsp:txBody>
      <dsp:txXfrm>
        <a:off x="0" y="2169879"/>
        <a:ext cx="3000374" cy="1148525"/>
      </dsp:txXfrm>
    </dsp:sp>
    <dsp:sp modelId="{405F6511-CBE7-4ACA-8E99-4C2DE98A91B1}">
      <dsp:nvSpPr>
        <dsp:cNvPr id="0" name=""/>
        <dsp:cNvSpPr/>
      </dsp:nvSpPr>
      <dsp:spPr>
        <a:xfrm>
          <a:off x="3300412" y="2183381"/>
          <a:ext cx="3000374" cy="1135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IN" sz="32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GSTR 9 is mandatory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IN" sz="32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GSTR 9C optional</a:t>
          </a:r>
        </a:p>
      </dsp:txBody>
      <dsp:txXfrm>
        <a:off x="3300412" y="2183381"/>
        <a:ext cx="3000374" cy="1135023"/>
      </dsp:txXfrm>
    </dsp:sp>
    <dsp:sp modelId="{8337F0BE-65CC-42DA-8D8D-A15A52333EC2}">
      <dsp:nvSpPr>
        <dsp:cNvPr id="0" name=""/>
        <dsp:cNvSpPr/>
      </dsp:nvSpPr>
      <dsp:spPr>
        <a:xfrm>
          <a:off x="3300412" y="0"/>
          <a:ext cx="3000374" cy="1238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Aggregate turnover exceeding Rs. 2 crore but not Rs. 5 crores</a:t>
          </a:r>
        </a:p>
      </dsp:txBody>
      <dsp:txXfrm>
        <a:off x="3300412" y="0"/>
        <a:ext cx="3000374" cy="1238014"/>
      </dsp:txXfrm>
    </dsp:sp>
    <dsp:sp modelId="{60C5489A-DD0B-4386-BD20-43F3C3F08563}">
      <dsp:nvSpPr>
        <dsp:cNvPr id="0" name=""/>
        <dsp:cNvSpPr/>
      </dsp:nvSpPr>
      <dsp:spPr>
        <a:xfrm>
          <a:off x="6600825" y="0"/>
          <a:ext cx="3000374" cy="1247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Aggregate turnover exceeding  Rs. 5 crores</a:t>
          </a:r>
        </a:p>
      </dsp:txBody>
      <dsp:txXfrm>
        <a:off x="6600825" y="0"/>
        <a:ext cx="3000374" cy="1247789"/>
      </dsp:txXfrm>
    </dsp:sp>
    <dsp:sp modelId="{AA55F8C8-0578-42AA-94B3-3D58EC622066}">
      <dsp:nvSpPr>
        <dsp:cNvPr id="0" name=""/>
        <dsp:cNvSpPr/>
      </dsp:nvSpPr>
      <dsp:spPr>
        <a:xfrm>
          <a:off x="6600824" y="2210482"/>
          <a:ext cx="3000374" cy="1101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Both GSTR 9 and </a:t>
          </a:r>
        </a:p>
        <a:p>
          <a:pPr marL="0" lvl="0" indent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GSTR 9C mandatory</a:t>
          </a:r>
        </a:p>
      </dsp:txBody>
      <dsp:txXfrm>
        <a:off x="6600824" y="2210482"/>
        <a:ext cx="3000374" cy="1101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9EA5F-A11F-4934-B4E4-C2B3B002D31C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A215F-65AE-40EE-931F-E07B08795C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356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Power of officer to cancel the registration vide</a:t>
            </a:r>
            <a:r>
              <a:rPr lang="en-IN"/>
              <a:t>……notification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A215F-65AE-40EE-931F-E07B08795CC0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20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Though applicable to all the registered persons irrespective of the turnover , Power given to the department to decide the threshold limit to exempt certain categories  has to be mentioned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215F-65AE-40EE-931F-E07B08795CC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31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A215F-65AE-40EE-931F-E07B08795CC0}" type="slidenum">
              <a:rPr lang="en-IN" smtClean="0"/>
              <a:t>60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21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51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03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44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428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963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4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44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00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49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12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64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811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3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33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819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0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62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F67BE9-E939-49CB-8D39-C716FC60F981}" type="datetimeFigureOut">
              <a:rPr lang="en-IN" smtClean="0"/>
              <a:t>28-11-2022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312613-EE9A-4665-AE0F-99C9D64FCA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29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1F91-7FB3-8C48-B5A3-82CE3CE0E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GST Annual Return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DC367-C112-F298-0B47-AB9795684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795245"/>
            <a:ext cx="6815669" cy="1320802"/>
          </a:xfrm>
        </p:spPr>
        <p:txBody>
          <a:bodyPr/>
          <a:lstStyle/>
          <a:p>
            <a:r>
              <a:rPr lang="en-IN" sz="4400" dirty="0"/>
              <a:t>GSTR – 9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016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355A-6B60-4460-ADF9-0D908FB0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Any Queries on Applicability of Annual Return?</a:t>
            </a:r>
          </a:p>
        </p:txBody>
      </p:sp>
    </p:spTree>
    <p:extLst>
      <p:ext uri="{BB962C8B-B14F-4D97-AF65-F5344CB8AC3E}">
        <p14:creationId xmlns:p14="http://schemas.microsoft.com/office/powerpoint/2010/main" val="189494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C4BB-8D28-7BB6-F679-D1EF05B2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4442"/>
            <a:ext cx="9601196" cy="345231"/>
          </a:xfrm>
        </p:spPr>
        <p:txBody>
          <a:bodyPr>
            <a:noAutofit/>
          </a:bodyPr>
          <a:lstStyle/>
          <a:p>
            <a:r>
              <a:rPr lang="en-IN" sz="2400" b="1" dirty="0"/>
              <a:t>Glimpse of Annual Return</a:t>
            </a:r>
          </a:p>
        </p:txBody>
      </p:sp>
      <p:pic>
        <p:nvPicPr>
          <p:cNvPr id="5" name="Picture 6" descr="GST ANNUAL RETURN-FREQUENTLY ASKED QUESTIONS | SIMPLE TAX INDIA">
            <a:extLst>
              <a:ext uri="{FF2B5EF4-FFF2-40B4-BE49-F238E27FC236}">
                <a16:creationId xmlns:a16="http://schemas.microsoft.com/office/drawing/2014/main" id="{B51108F5-500E-6946-F756-1B982B1A92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3" b="2"/>
          <a:stretch/>
        </p:blipFill>
        <p:spPr bwMode="auto">
          <a:xfrm>
            <a:off x="1295401" y="1306287"/>
            <a:ext cx="9845349" cy="49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5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1A37-0344-3D3E-68D7-9229CFA1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8339"/>
            <a:ext cx="9601196" cy="914402"/>
          </a:xfrm>
        </p:spPr>
        <p:txBody>
          <a:bodyPr>
            <a:normAutofit/>
          </a:bodyPr>
          <a:lstStyle/>
          <a:p>
            <a:r>
              <a:rPr lang="en-IN" sz="2400" b="1" dirty="0"/>
              <a:t>PART – 1 BASIC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3C69-2C2F-A489-E7A5-6FC6DD814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77439"/>
            <a:ext cx="9601196" cy="3318936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026" name="Picture 2" descr="GSTR9 filing guide">
            <a:extLst>
              <a:ext uri="{FF2B5EF4-FFF2-40B4-BE49-F238E27FC236}">
                <a16:creationId xmlns:a16="http://schemas.microsoft.com/office/drawing/2014/main" id="{42088D47-F95C-43AD-4D76-7607701D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444855"/>
            <a:ext cx="10496550" cy="2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file GSTR 9 Online">
            <a:extLst>
              <a:ext uri="{FF2B5EF4-FFF2-40B4-BE49-F238E27FC236}">
                <a16:creationId xmlns:a16="http://schemas.microsoft.com/office/drawing/2014/main" id="{F49D793B-BA61-1972-458A-8CAC5EA1C0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5861"/>
            <a:ext cx="11033760" cy="63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6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B39C-25A8-C31B-D9C5-8B473A6F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GSTR-9 annual return filing">
            <a:extLst>
              <a:ext uri="{FF2B5EF4-FFF2-40B4-BE49-F238E27FC236}">
                <a16:creationId xmlns:a16="http://schemas.microsoft.com/office/drawing/2014/main" id="{4AA09D97-CEFD-5D9E-5E83-F6C8552D0A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8" y="629266"/>
            <a:ext cx="10658168" cy="55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4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STR 9 filing format">
            <a:extLst>
              <a:ext uri="{FF2B5EF4-FFF2-40B4-BE49-F238E27FC236}">
                <a16:creationId xmlns:a16="http://schemas.microsoft.com/office/drawing/2014/main" id="{7380CCA7-C164-22B0-49DD-0B8C4F787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1" y="587830"/>
            <a:ext cx="10972799" cy="56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2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65196-875A-CBF3-B88C-852DF300B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2" t="8299" r="4260" b="6939"/>
          <a:stretch/>
        </p:blipFill>
        <p:spPr>
          <a:xfrm>
            <a:off x="531844" y="569166"/>
            <a:ext cx="11140751" cy="58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1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54A50-94F2-5DD0-414C-DA6A3260C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5" t="7348" r="6786" b="14830"/>
          <a:stretch/>
        </p:blipFill>
        <p:spPr>
          <a:xfrm>
            <a:off x="506963" y="541175"/>
            <a:ext cx="11178074" cy="577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00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837-7F03-2C42-5CEA-B8402684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71340"/>
            <a:ext cx="9601196" cy="848413"/>
          </a:xfrm>
        </p:spPr>
        <p:txBody>
          <a:bodyPr>
            <a:normAutofit/>
          </a:bodyPr>
          <a:lstStyle/>
          <a:p>
            <a:r>
              <a:rPr lang="en-IN" dirty="0"/>
              <a:t>GSTR -9 Birds Eye 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D9D49E-961A-75BE-0EE3-6E4905C6F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535" b="7504"/>
          <a:stretch/>
        </p:blipFill>
        <p:spPr>
          <a:xfrm>
            <a:off x="1371600" y="1131217"/>
            <a:ext cx="9524998" cy="5017656"/>
          </a:xfrm>
        </p:spPr>
      </p:pic>
    </p:spTree>
    <p:extLst>
      <p:ext uri="{BB962C8B-B14F-4D97-AF65-F5344CB8AC3E}">
        <p14:creationId xmlns:p14="http://schemas.microsoft.com/office/powerpoint/2010/main" val="159497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6A8EE-BABC-8016-11B8-910AFCA67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5" t="7075" r="6939" b="10748"/>
          <a:stretch/>
        </p:blipFill>
        <p:spPr>
          <a:xfrm>
            <a:off x="578499" y="606779"/>
            <a:ext cx="10954138" cy="56636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46C40C-FA6A-D2F1-7902-E0FA7A7F5659}"/>
              </a:ext>
            </a:extLst>
          </p:cNvPr>
          <p:cNvSpPr/>
          <p:nvPr/>
        </p:nvSpPr>
        <p:spPr>
          <a:xfrm>
            <a:off x="7626285" y="4817097"/>
            <a:ext cx="2234151" cy="754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Disclose in Table 4 and pay the tax through DRC 03</a:t>
            </a:r>
          </a:p>
        </p:txBody>
      </p:sp>
    </p:spTree>
    <p:extLst>
      <p:ext uri="{BB962C8B-B14F-4D97-AF65-F5344CB8AC3E}">
        <p14:creationId xmlns:p14="http://schemas.microsoft.com/office/powerpoint/2010/main" val="277191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7DE2-72BC-21F4-E54E-1C471BA5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Annual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66F34-67E8-7C20-A57A-FB9D248B2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Compilation o</a:t>
            </a:r>
            <a:r>
              <a:rPr lang="en-US" dirty="0"/>
              <a:t>f outward supplies, inward supplies, tax liability, ITC claimed and reversed during the year, Amendment made, etc. filed once in year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3268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AC3B-6F28-8E2A-7E9A-EB6D3B5E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Payment of additional Liability on errors up to and after 30</a:t>
            </a:r>
            <a:r>
              <a:rPr lang="en-IN" sz="2400" baseline="30000" dirty="0"/>
              <a:t>th</a:t>
            </a:r>
            <a:r>
              <a:rPr lang="en-IN" sz="2400" dirty="0"/>
              <a:t> November 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707DEF-B28D-534E-B0F8-4CB461008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72" t="13203" r="6462" b="11898"/>
          <a:stretch/>
        </p:blipFill>
        <p:spPr>
          <a:xfrm>
            <a:off x="1295402" y="2090057"/>
            <a:ext cx="9601196" cy="4040155"/>
          </a:xfrm>
        </p:spPr>
      </p:pic>
    </p:spTree>
    <p:extLst>
      <p:ext uri="{BB962C8B-B14F-4D97-AF65-F5344CB8AC3E}">
        <p14:creationId xmlns:p14="http://schemas.microsoft.com/office/powerpoint/2010/main" val="2071878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1743-A99B-DFBD-ED17-4062840F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66122"/>
            <a:ext cx="9601196" cy="4009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/>
              <a:t>Examples :                  Turnover Reporting</a:t>
            </a:r>
          </a:p>
        </p:txBody>
      </p:sp>
    </p:spTree>
    <p:extLst>
      <p:ext uri="{BB962C8B-B14F-4D97-AF65-F5344CB8AC3E}">
        <p14:creationId xmlns:p14="http://schemas.microsoft.com/office/powerpoint/2010/main" val="2917286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7E17E-D7C3-54F6-7654-B671D2F92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9" t="5849" r="8092" b="21320"/>
          <a:stretch/>
        </p:blipFill>
        <p:spPr>
          <a:xfrm>
            <a:off x="653142" y="1250302"/>
            <a:ext cx="10590245" cy="48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36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81D1F1-C9F5-77FE-F910-69323C309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98153"/>
            <a:ext cx="9601196" cy="1303867"/>
          </a:xfrm>
        </p:spPr>
        <p:txBody>
          <a:bodyPr>
            <a:normAutofit/>
          </a:bodyPr>
          <a:lstStyle/>
          <a:p>
            <a:r>
              <a:rPr lang="en-IN" sz="3200" dirty="0"/>
              <a:t>Turnover short reported in FY 2021-2022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166A58-0950-252C-904E-E1E10DB79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6" t="16565" r="4178" b="17347"/>
          <a:stretch/>
        </p:blipFill>
        <p:spPr>
          <a:xfrm>
            <a:off x="1295402" y="1810333"/>
            <a:ext cx="9509447" cy="4065728"/>
          </a:xfrm>
        </p:spPr>
      </p:pic>
    </p:spTree>
    <p:extLst>
      <p:ext uri="{BB962C8B-B14F-4D97-AF65-F5344CB8AC3E}">
        <p14:creationId xmlns:p14="http://schemas.microsoft.com/office/powerpoint/2010/main" val="2869954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0AFD-D43D-0759-4436-6A0DBBF9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42" y="1047446"/>
            <a:ext cx="9601196" cy="1303867"/>
          </a:xfrm>
        </p:spPr>
        <p:txBody>
          <a:bodyPr>
            <a:normAutofit/>
          </a:bodyPr>
          <a:lstStyle/>
          <a:p>
            <a:r>
              <a:rPr lang="en-IN" sz="3600" dirty="0"/>
              <a:t>Turnover short reported in FY 2021-2022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847A6E-FFE9-78BE-9225-E14878564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81" b="7068"/>
          <a:stretch/>
        </p:blipFill>
        <p:spPr>
          <a:xfrm>
            <a:off x="792326" y="1912776"/>
            <a:ext cx="10646228" cy="4208106"/>
          </a:xfrm>
        </p:spPr>
      </p:pic>
    </p:spTree>
    <p:extLst>
      <p:ext uri="{BB962C8B-B14F-4D97-AF65-F5344CB8AC3E}">
        <p14:creationId xmlns:p14="http://schemas.microsoft.com/office/powerpoint/2010/main" val="2116197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E6C7-7F22-C219-7F23-D43BFDD8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662"/>
            <a:ext cx="9601196" cy="647247"/>
          </a:xfrm>
        </p:spPr>
        <p:txBody>
          <a:bodyPr>
            <a:normAutofit/>
          </a:bodyPr>
          <a:lstStyle/>
          <a:p>
            <a:r>
              <a:rPr lang="en-IN" sz="2800" b="1" dirty="0"/>
              <a:t>Turnover short reported in current financial year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53EB4A-7737-73F1-3DC4-3051E67F6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BC2C16-4CBC-9F6B-DFB7-3E9BC31EC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4" t="27347" r="6250" b="10747"/>
          <a:stretch/>
        </p:blipFill>
        <p:spPr>
          <a:xfrm>
            <a:off x="746449" y="1922106"/>
            <a:ext cx="10767528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32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6432-E75C-B63F-EDC1-DDA410C7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Error relating to classification in GSTR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A456A-0568-AB5F-FA81-8353A996C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800" dirty="0"/>
              <a:t>Issue:   B2B Sales wrongly shown as B2C or vice versa</a:t>
            </a:r>
          </a:p>
          <a:p>
            <a:pPr marL="0" indent="0">
              <a:buNone/>
            </a:pPr>
            <a:r>
              <a:rPr lang="en-IN" sz="2800" dirty="0"/>
              <a:t>              </a:t>
            </a:r>
          </a:p>
          <a:p>
            <a:pPr marL="0" indent="0">
              <a:buNone/>
            </a:pPr>
            <a:r>
              <a:rPr lang="en-IN" sz="2800" dirty="0"/>
              <a:t>             Can this be rectified in GSTR9?</a:t>
            </a:r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r>
              <a:rPr lang="en-IN" sz="2800" dirty="0"/>
              <a:t>            Can the recipient be eligible to take ITC?   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7983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7018-FCDE-1655-A237-FA59EE1A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Payment of RCM liabilities of FY 2021-2022 in FY 2022-23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CE294-37AB-928E-0755-6A2A115D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Issue: RCM liabilities of FY 2021-2022 disclosed in returns of FY 2022-23 before November 30</a:t>
            </a:r>
            <a:r>
              <a:rPr lang="en-IN" b="1" baseline="30000" dirty="0"/>
              <a:t>th</a:t>
            </a:r>
            <a:r>
              <a:rPr lang="en-IN" b="1" dirty="0"/>
              <a:t> 2022.</a:t>
            </a:r>
          </a:p>
          <a:p>
            <a:endParaRPr lang="en-IN" b="1" dirty="0"/>
          </a:p>
          <a:p>
            <a:pPr marL="0" indent="0" algn="ctr">
              <a:buNone/>
            </a:pPr>
            <a:r>
              <a:rPr lang="en-IN" b="1" dirty="0"/>
              <a:t>  </a:t>
            </a:r>
            <a:r>
              <a:rPr lang="en-IN" sz="3200" b="1" dirty="0"/>
              <a:t>In which table should the same be disclosed?</a:t>
            </a:r>
          </a:p>
        </p:txBody>
      </p:sp>
    </p:spTree>
    <p:extLst>
      <p:ext uri="{BB962C8B-B14F-4D97-AF65-F5344CB8AC3E}">
        <p14:creationId xmlns:p14="http://schemas.microsoft.com/office/powerpoint/2010/main" val="703367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4DC8-9C50-D9C5-5A94-1C12E8BF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Late fees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46FE9-71B7-D63D-A1F0-B7FCBC5E2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770705" cy="3318936"/>
          </a:xfrm>
        </p:spPr>
        <p:txBody>
          <a:bodyPr>
            <a:normAutofit/>
          </a:bodyPr>
          <a:lstStyle/>
          <a:p>
            <a:r>
              <a:rPr lang="en-IN" b="1" dirty="0"/>
              <a:t>Where the Annual return is filed voluntarily but belatedly, the portal is not calculating the late fees? Should the late fee be calculated manually and paid?</a:t>
            </a:r>
          </a:p>
        </p:txBody>
      </p:sp>
    </p:spTree>
    <p:extLst>
      <p:ext uri="{BB962C8B-B14F-4D97-AF65-F5344CB8AC3E}">
        <p14:creationId xmlns:p14="http://schemas.microsoft.com/office/powerpoint/2010/main" val="905767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28EC-1E44-21D4-9FDB-5EE61CBB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036113"/>
          </a:xfrm>
        </p:spPr>
        <p:txBody>
          <a:bodyPr/>
          <a:lstStyle/>
          <a:p>
            <a:r>
              <a:rPr lang="en-IN" dirty="0"/>
              <a:t>Any Queries?</a:t>
            </a:r>
          </a:p>
        </p:txBody>
      </p:sp>
    </p:spTree>
    <p:extLst>
      <p:ext uri="{BB962C8B-B14F-4D97-AF65-F5344CB8AC3E}">
        <p14:creationId xmlns:p14="http://schemas.microsoft.com/office/powerpoint/2010/main" val="87135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9BAF49-2C44-E568-C284-13C472BE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Applicability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BBC9AC-709F-5C86-46BA-210D2767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66263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b="1" dirty="0"/>
              <a:t>Section 44(1) of CGST Act, 2017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Every registered person,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other than </a:t>
            </a:r>
          </a:p>
          <a:p>
            <a:pPr marL="0" indent="0" algn="just">
              <a:buNone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an Input Service Distributor, </a:t>
            </a:r>
          </a:p>
          <a:p>
            <a:pPr marL="0" indent="0" algn="just">
              <a:lnSpc>
                <a:spcPts val="1200"/>
              </a:lnSpc>
              <a:buNone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a person paying tax under section 51 or section 52, </a:t>
            </a:r>
          </a:p>
          <a:p>
            <a:pPr marL="0" indent="0" algn="just">
              <a:lnSpc>
                <a:spcPts val="1200"/>
              </a:lnSpc>
              <a:buNone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a casual taxable person and </a:t>
            </a:r>
          </a:p>
          <a:p>
            <a:pPr marL="0" indent="0" algn="just">
              <a:lnSpc>
                <a:spcPts val="1200"/>
              </a:lnSpc>
              <a:buNone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a non-resident taxable person,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shall furnish an annual return for every financial year electronically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 such form and manner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as may be prescribed on or before the thirty-first day of December following the end of such financial year.</a:t>
            </a:r>
            <a:endParaRPr lang="en-IN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58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B93CC-3F41-54BF-F8AE-E4D1D4ED7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5704" y="1879602"/>
            <a:ext cx="6815669" cy="1198640"/>
          </a:xfrm>
        </p:spPr>
        <p:txBody>
          <a:bodyPr/>
          <a:lstStyle/>
          <a:p>
            <a:r>
              <a:rPr lang="en-IN" sz="3600" dirty="0"/>
              <a:t>Part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2B8F4-C64E-3B6B-2D2F-7438D186F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788229"/>
            <a:ext cx="6815669" cy="1190170"/>
          </a:xfrm>
        </p:spPr>
        <p:txBody>
          <a:bodyPr>
            <a:normAutofit/>
          </a:bodyPr>
          <a:lstStyle/>
          <a:p>
            <a:r>
              <a:rPr lang="en-IN" sz="3200" dirty="0"/>
              <a:t>INPUT TAX CREDIT</a:t>
            </a:r>
          </a:p>
          <a:p>
            <a:r>
              <a:rPr lang="en-IN" sz="1800" dirty="0"/>
              <a:t>( Table 6, 7, 8)</a:t>
            </a:r>
          </a:p>
        </p:txBody>
      </p:sp>
    </p:spTree>
    <p:extLst>
      <p:ext uri="{BB962C8B-B14F-4D97-AF65-F5344CB8AC3E}">
        <p14:creationId xmlns:p14="http://schemas.microsoft.com/office/powerpoint/2010/main" val="1971525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A131-74FE-23B6-076E-62F41B8F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91463"/>
            <a:ext cx="9601196" cy="1303867"/>
          </a:xfrm>
        </p:spPr>
        <p:txBody>
          <a:bodyPr>
            <a:normAutofit/>
          </a:bodyPr>
          <a:lstStyle/>
          <a:p>
            <a:r>
              <a:rPr lang="en-IN" sz="2800" dirty="0"/>
              <a:t>Part III – Details of Input Tax Credits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4D7C5C-1646-EAC0-ED3A-011FFE0D9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60" r="3532" b="13169"/>
          <a:stretch/>
        </p:blipFill>
        <p:spPr>
          <a:xfrm>
            <a:off x="768220" y="2090056"/>
            <a:ext cx="10279226" cy="4161454"/>
          </a:xfrm>
        </p:spPr>
      </p:pic>
    </p:spTree>
    <p:extLst>
      <p:ext uri="{BB962C8B-B14F-4D97-AF65-F5344CB8AC3E}">
        <p14:creationId xmlns:p14="http://schemas.microsoft.com/office/powerpoint/2010/main" val="2215106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uide to file GSTR9 online">
            <a:extLst>
              <a:ext uri="{FF2B5EF4-FFF2-40B4-BE49-F238E27FC236}">
                <a16:creationId xmlns:a16="http://schemas.microsoft.com/office/drawing/2014/main" id="{82F6ED01-625E-89AB-6710-975B9A6894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9"/>
          <a:stretch/>
        </p:blipFill>
        <p:spPr bwMode="auto">
          <a:xfrm>
            <a:off x="609600" y="484826"/>
            <a:ext cx="11008659" cy="593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39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727A-CC51-E7B1-CC05-56AB5112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89" y="703619"/>
            <a:ext cx="10835149" cy="856497"/>
          </a:xfrm>
        </p:spPr>
        <p:txBody>
          <a:bodyPr>
            <a:normAutofit/>
          </a:bodyPr>
          <a:lstStyle/>
          <a:p>
            <a:r>
              <a:rPr lang="en-IN" sz="2800" dirty="0"/>
              <a:t>Part III: Details of ITC as declared in returns filed during the financial year</a:t>
            </a:r>
          </a:p>
        </p:txBody>
      </p:sp>
      <p:pic>
        <p:nvPicPr>
          <p:cNvPr id="4098" name="Picture 2" descr="Guide to file GSTR9 online">
            <a:extLst>
              <a:ext uri="{FF2B5EF4-FFF2-40B4-BE49-F238E27FC236}">
                <a16:creationId xmlns:a16="http://schemas.microsoft.com/office/drawing/2014/main" id="{82F6ED01-625E-89AB-6710-975B9A6894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93"/>
          <a:stretch/>
        </p:blipFill>
        <p:spPr bwMode="auto">
          <a:xfrm>
            <a:off x="1138335" y="1688845"/>
            <a:ext cx="9685175" cy="39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75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0A75-57C4-FDE2-BC5E-C3C94E7D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25370"/>
          </a:xfrm>
        </p:spPr>
        <p:txBody>
          <a:bodyPr>
            <a:normAutofit/>
          </a:bodyPr>
          <a:lstStyle/>
          <a:p>
            <a:r>
              <a:rPr lang="en-IN" sz="3200" dirty="0"/>
              <a:t>Credit Flow of GSTR 3B into GSTR 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5E764D-420D-6F76-D28D-4CDA70ACE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69" t="14316" r="4970" b="7785"/>
          <a:stretch/>
        </p:blipFill>
        <p:spPr>
          <a:xfrm>
            <a:off x="550506" y="1847462"/>
            <a:ext cx="10711543" cy="4357396"/>
          </a:xfrm>
        </p:spPr>
      </p:pic>
    </p:spTree>
    <p:extLst>
      <p:ext uri="{BB962C8B-B14F-4D97-AF65-F5344CB8AC3E}">
        <p14:creationId xmlns:p14="http://schemas.microsoft.com/office/powerpoint/2010/main" val="1043479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B7D5-24E9-9CD7-24B3-1D1C5C43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 descr="GSTR 9 format">
            <a:extLst>
              <a:ext uri="{FF2B5EF4-FFF2-40B4-BE49-F238E27FC236}">
                <a16:creationId xmlns:a16="http://schemas.microsoft.com/office/drawing/2014/main" id="{C0D7CECE-A91B-48B0-C184-CCE1B247CD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2"/>
            <a:ext cx="9514099" cy="530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366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73766F-D48D-B49C-A301-51DE41E44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1" t="5714" r="8622" b="7075"/>
          <a:stretch/>
        </p:blipFill>
        <p:spPr>
          <a:xfrm>
            <a:off x="830424" y="522514"/>
            <a:ext cx="10571584" cy="58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00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FBD8-896C-0CA6-B4EE-4ECDB3F8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46450"/>
            <a:ext cx="9601196" cy="587828"/>
          </a:xfrm>
        </p:spPr>
        <p:txBody>
          <a:bodyPr>
            <a:normAutofit/>
          </a:bodyPr>
          <a:lstStyle/>
          <a:p>
            <a:r>
              <a:rPr lang="en-IN" sz="2800" dirty="0"/>
              <a:t>Reversal of Excess ITC Availed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F0AFC6-A509-544B-A9B6-C2218A568A4C}"/>
              </a:ext>
            </a:extLst>
          </p:cNvPr>
          <p:cNvGrpSpPr/>
          <p:nvPr/>
        </p:nvGrpSpPr>
        <p:grpSpPr>
          <a:xfrm>
            <a:off x="1299533" y="1500246"/>
            <a:ext cx="9592932" cy="4199792"/>
            <a:chOff x="1299533" y="1500246"/>
            <a:chExt cx="9592932" cy="419979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4E3D7B-C7EF-6B86-9384-F38BB6433E1D}"/>
                </a:ext>
              </a:extLst>
            </p:cNvPr>
            <p:cNvSpPr/>
            <p:nvPr/>
          </p:nvSpPr>
          <p:spPr>
            <a:xfrm>
              <a:off x="7745737" y="4566254"/>
              <a:ext cx="443148" cy="7345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34564"/>
                  </a:lnTo>
                  <a:lnTo>
                    <a:pt x="443148" y="73456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4CE17-187B-91A7-CB25-1CE7DDC5A411}"/>
                </a:ext>
              </a:extLst>
            </p:cNvPr>
            <p:cNvSpPr/>
            <p:nvPr/>
          </p:nvSpPr>
          <p:spPr>
            <a:xfrm>
              <a:off x="8881746" y="3432470"/>
              <a:ext cx="91440" cy="3353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3534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1E8E4CE-2083-F03F-04B4-8BC3A3175847}"/>
                </a:ext>
              </a:extLst>
            </p:cNvPr>
            <p:cNvSpPr/>
            <p:nvPr/>
          </p:nvSpPr>
          <p:spPr>
            <a:xfrm>
              <a:off x="5908079" y="2298685"/>
              <a:ext cx="3019387" cy="3353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7672"/>
                  </a:lnTo>
                  <a:lnTo>
                    <a:pt x="3019387" y="167672"/>
                  </a:lnTo>
                  <a:lnTo>
                    <a:pt x="3019387" y="33534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4B5459-2160-6FAB-EC5E-685D54F2378A}"/>
                </a:ext>
              </a:extLst>
            </p:cNvPr>
            <p:cNvSpPr/>
            <p:nvPr/>
          </p:nvSpPr>
          <p:spPr>
            <a:xfrm>
              <a:off x="4444550" y="4566254"/>
              <a:ext cx="440851" cy="7345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34564"/>
                  </a:lnTo>
                  <a:lnTo>
                    <a:pt x="440851" y="73456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06EFAB-C308-6F3B-E390-59BD6E9E7CF7}"/>
                </a:ext>
              </a:extLst>
            </p:cNvPr>
            <p:cNvSpPr/>
            <p:nvPr/>
          </p:nvSpPr>
          <p:spPr>
            <a:xfrm>
              <a:off x="5574433" y="3432470"/>
              <a:ext cx="91440" cy="3353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3534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8051D5-0A08-1636-355C-A15AFD7D9714}"/>
                </a:ext>
              </a:extLst>
            </p:cNvPr>
            <p:cNvSpPr/>
            <p:nvPr/>
          </p:nvSpPr>
          <p:spPr>
            <a:xfrm>
              <a:off x="5620153" y="2298685"/>
              <a:ext cx="287925" cy="3353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7925" y="0"/>
                  </a:moveTo>
                  <a:lnTo>
                    <a:pt x="287925" y="167672"/>
                  </a:lnTo>
                  <a:lnTo>
                    <a:pt x="0" y="167672"/>
                  </a:lnTo>
                  <a:lnTo>
                    <a:pt x="0" y="33534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C28D28-E389-D6E8-913D-18303A66FF2B}"/>
                </a:ext>
              </a:extLst>
            </p:cNvPr>
            <p:cNvSpPr/>
            <p:nvPr/>
          </p:nvSpPr>
          <p:spPr>
            <a:xfrm>
              <a:off x="1551110" y="4566254"/>
              <a:ext cx="377365" cy="7345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34564"/>
                  </a:lnTo>
                  <a:lnTo>
                    <a:pt x="377365" y="73456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6A1EC6F-4926-AD2F-460F-F8D49A4BB55F}"/>
                </a:ext>
              </a:extLst>
            </p:cNvPr>
            <p:cNvSpPr/>
            <p:nvPr/>
          </p:nvSpPr>
          <p:spPr>
            <a:xfrm>
              <a:off x="2511699" y="3432470"/>
              <a:ext cx="91440" cy="3353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3534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920241-A127-F5EF-249B-BAC63294C0D8}"/>
                </a:ext>
              </a:extLst>
            </p:cNvPr>
            <p:cNvSpPr/>
            <p:nvPr/>
          </p:nvSpPr>
          <p:spPr>
            <a:xfrm>
              <a:off x="2557419" y="2298685"/>
              <a:ext cx="3350659" cy="3353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50659" y="0"/>
                  </a:moveTo>
                  <a:lnTo>
                    <a:pt x="3350659" y="167672"/>
                  </a:lnTo>
                  <a:lnTo>
                    <a:pt x="0" y="167672"/>
                  </a:lnTo>
                  <a:lnTo>
                    <a:pt x="0" y="33534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71C59AF-A469-3610-244F-E5605A1B8E8B}"/>
                </a:ext>
              </a:extLst>
            </p:cNvPr>
            <p:cNvSpPr/>
            <p:nvPr/>
          </p:nvSpPr>
          <p:spPr>
            <a:xfrm>
              <a:off x="5109639" y="1500246"/>
              <a:ext cx="1596879" cy="798439"/>
            </a:xfrm>
            <a:custGeom>
              <a:avLst/>
              <a:gdLst>
                <a:gd name="connsiteX0" fmla="*/ 0 w 1596879"/>
                <a:gd name="connsiteY0" fmla="*/ 0 h 798439"/>
                <a:gd name="connsiteX1" fmla="*/ 1596879 w 1596879"/>
                <a:gd name="connsiteY1" fmla="*/ 0 h 798439"/>
                <a:gd name="connsiteX2" fmla="*/ 1596879 w 1596879"/>
                <a:gd name="connsiteY2" fmla="*/ 798439 h 798439"/>
                <a:gd name="connsiteX3" fmla="*/ 0 w 1596879"/>
                <a:gd name="connsiteY3" fmla="*/ 798439 h 798439"/>
                <a:gd name="connsiteX4" fmla="*/ 0 w 1596879"/>
                <a:gd name="connsiteY4" fmla="*/ 0 h 79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6879" h="798439">
                  <a:moveTo>
                    <a:pt x="0" y="0"/>
                  </a:moveTo>
                  <a:lnTo>
                    <a:pt x="1596879" y="0"/>
                  </a:lnTo>
                  <a:lnTo>
                    <a:pt x="1596879" y="798439"/>
                  </a:lnTo>
                  <a:lnTo>
                    <a:pt x="0" y="798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800" kern="1200" dirty="0"/>
                <a:t>Excess </a:t>
              </a:r>
              <a:r>
                <a:rPr lang="en-IN" sz="1800" kern="1200" dirty="0" err="1"/>
                <a:t>Availment</a:t>
              </a:r>
              <a:r>
                <a:rPr lang="en-IN" sz="1800" kern="1200" dirty="0"/>
                <a:t> of ITC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8B953C0-EDDD-8336-6ACC-EC30B871C318}"/>
                </a:ext>
              </a:extLst>
            </p:cNvPr>
            <p:cNvSpPr/>
            <p:nvPr/>
          </p:nvSpPr>
          <p:spPr>
            <a:xfrm>
              <a:off x="1311278" y="2634030"/>
              <a:ext cx="2492281" cy="798439"/>
            </a:xfrm>
            <a:custGeom>
              <a:avLst/>
              <a:gdLst>
                <a:gd name="connsiteX0" fmla="*/ 0 w 2492281"/>
                <a:gd name="connsiteY0" fmla="*/ 0 h 798439"/>
                <a:gd name="connsiteX1" fmla="*/ 2492281 w 2492281"/>
                <a:gd name="connsiteY1" fmla="*/ 0 h 798439"/>
                <a:gd name="connsiteX2" fmla="*/ 2492281 w 2492281"/>
                <a:gd name="connsiteY2" fmla="*/ 798439 h 798439"/>
                <a:gd name="connsiteX3" fmla="*/ 0 w 2492281"/>
                <a:gd name="connsiteY3" fmla="*/ 798439 h 798439"/>
                <a:gd name="connsiteX4" fmla="*/ 0 w 2492281"/>
                <a:gd name="connsiteY4" fmla="*/ 0 h 79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2281" h="798439">
                  <a:moveTo>
                    <a:pt x="0" y="0"/>
                  </a:moveTo>
                  <a:lnTo>
                    <a:pt x="2492281" y="0"/>
                  </a:lnTo>
                  <a:lnTo>
                    <a:pt x="2492281" y="798439"/>
                  </a:lnTo>
                  <a:lnTo>
                    <a:pt x="0" y="798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800" kern="1200" dirty="0"/>
                <a:t>Reversed in GSTR 3B of current year (2021-22)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59F749D-9548-860D-FDEC-4E5ACB8CA4A4}"/>
                </a:ext>
              </a:extLst>
            </p:cNvPr>
            <p:cNvSpPr/>
            <p:nvPr/>
          </p:nvSpPr>
          <p:spPr>
            <a:xfrm>
              <a:off x="1299533" y="3767814"/>
              <a:ext cx="2515771" cy="798439"/>
            </a:xfrm>
            <a:custGeom>
              <a:avLst/>
              <a:gdLst>
                <a:gd name="connsiteX0" fmla="*/ 0 w 2515771"/>
                <a:gd name="connsiteY0" fmla="*/ 0 h 798439"/>
                <a:gd name="connsiteX1" fmla="*/ 2515771 w 2515771"/>
                <a:gd name="connsiteY1" fmla="*/ 0 h 798439"/>
                <a:gd name="connsiteX2" fmla="*/ 2515771 w 2515771"/>
                <a:gd name="connsiteY2" fmla="*/ 798439 h 798439"/>
                <a:gd name="connsiteX3" fmla="*/ 0 w 2515771"/>
                <a:gd name="connsiteY3" fmla="*/ 798439 h 798439"/>
                <a:gd name="connsiteX4" fmla="*/ 0 w 2515771"/>
                <a:gd name="connsiteY4" fmla="*/ 0 h 79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771" h="798439">
                  <a:moveTo>
                    <a:pt x="0" y="0"/>
                  </a:moveTo>
                  <a:lnTo>
                    <a:pt x="2515771" y="0"/>
                  </a:lnTo>
                  <a:lnTo>
                    <a:pt x="2515771" y="798439"/>
                  </a:lnTo>
                  <a:lnTo>
                    <a:pt x="0" y="798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800" kern="1200" dirty="0"/>
                <a:t>Disclose in Table 7 of GSTR 9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9D2CE5-65BB-77BC-0E57-5EA0EA2FC5DC}"/>
                </a:ext>
              </a:extLst>
            </p:cNvPr>
            <p:cNvSpPr/>
            <p:nvPr/>
          </p:nvSpPr>
          <p:spPr>
            <a:xfrm>
              <a:off x="1928476" y="4901599"/>
              <a:ext cx="2105549" cy="798439"/>
            </a:xfrm>
            <a:custGeom>
              <a:avLst/>
              <a:gdLst>
                <a:gd name="connsiteX0" fmla="*/ 0 w 2105549"/>
                <a:gd name="connsiteY0" fmla="*/ 0 h 798439"/>
                <a:gd name="connsiteX1" fmla="*/ 2105549 w 2105549"/>
                <a:gd name="connsiteY1" fmla="*/ 0 h 798439"/>
                <a:gd name="connsiteX2" fmla="*/ 2105549 w 2105549"/>
                <a:gd name="connsiteY2" fmla="*/ 798439 h 798439"/>
                <a:gd name="connsiteX3" fmla="*/ 0 w 2105549"/>
                <a:gd name="connsiteY3" fmla="*/ 798439 h 798439"/>
                <a:gd name="connsiteX4" fmla="*/ 0 w 2105549"/>
                <a:gd name="connsiteY4" fmla="*/ 0 h 79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549" h="798439">
                  <a:moveTo>
                    <a:pt x="0" y="0"/>
                  </a:moveTo>
                  <a:lnTo>
                    <a:pt x="2105549" y="0"/>
                  </a:lnTo>
                  <a:lnTo>
                    <a:pt x="2105549" y="798439"/>
                  </a:lnTo>
                  <a:lnTo>
                    <a:pt x="0" y="798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800" kern="1200" dirty="0"/>
                <a:t>Payment through GSTR 3B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FEE4AEC-C67F-4945-EAAC-6D61A3C3598E}"/>
                </a:ext>
              </a:extLst>
            </p:cNvPr>
            <p:cNvSpPr/>
            <p:nvPr/>
          </p:nvSpPr>
          <p:spPr>
            <a:xfrm>
              <a:off x="4225599" y="2634030"/>
              <a:ext cx="2789109" cy="798439"/>
            </a:xfrm>
            <a:custGeom>
              <a:avLst/>
              <a:gdLst>
                <a:gd name="connsiteX0" fmla="*/ 0 w 2789109"/>
                <a:gd name="connsiteY0" fmla="*/ 0 h 798439"/>
                <a:gd name="connsiteX1" fmla="*/ 2789109 w 2789109"/>
                <a:gd name="connsiteY1" fmla="*/ 0 h 798439"/>
                <a:gd name="connsiteX2" fmla="*/ 2789109 w 2789109"/>
                <a:gd name="connsiteY2" fmla="*/ 798439 h 798439"/>
                <a:gd name="connsiteX3" fmla="*/ 0 w 2789109"/>
                <a:gd name="connsiteY3" fmla="*/ 798439 h 798439"/>
                <a:gd name="connsiteX4" fmla="*/ 0 w 2789109"/>
                <a:gd name="connsiteY4" fmla="*/ 0 h 79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09" h="798439">
                  <a:moveTo>
                    <a:pt x="0" y="0"/>
                  </a:moveTo>
                  <a:lnTo>
                    <a:pt x="2789109" y="0"/>
                  </a:lnTo>
                  <a:lnTo>
                    <a:pt x="2789109" y="798439"/>
                  </a:lnTo>
                  <a:lnTo>
                    <a:pt x="0" y="798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800" kern="1200" dirty="0"/>
                <a:t>Reversed in GSTR 3B of subsequent year (April 2022 to November 2022)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7979CC-0932-5402-DD9D-B7F04DB7D7C6}"/>
                </a:ext>
              </a:extLst>
            </p:cNvPr>
            <p:cNvSpPr/>
            <p:nvPr/>
          </p:nvSpPr>
          <p:spPr>
            <a:xfrm>
              <a:off x="4150649" y="3767814"/>
              <a:ext cx="2939008" cy="798439"/>
            </a:xfrm>
            <a:custGeom>
              <a:avLst/>
              <a:gdLst>
                <a:gd name="connsiteX0" fmla="*/ 0 w 2939008"/>
                <a:gd name="connsiteY0" fmla="*/ 0 h 798439"/>
                <a:gd name="connsiteX1" fmla="*/ 2939008 w 2939008"/>
                <a:gd name="connsiteY1" fmla="*/ 0 h 798439"/>
                <a:gd name="connsiteX2" fmla="*/ 2939008 w 2939008"/>
                <a:gd name="connsiteY2" fmla="*/ 798439 h 798439"/>
                <a:gd name="connsiteX3" fmla="*/ 0 w 2939008"/>
                <a:gd name="connsiteY3" fmla="*/ 798439 h 798439"/>
                <a:gd name="connsiteX4" fmla="*/ 0 w 2939008"/>
                <a:gd name="connsiteY4" fmla="*/ 0 h 79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008" h="798439">
                  <a:moveTo>
                    <a:pt x="0" y="0"/>
                  </a:moveTo>
                  <a:lnTo>
                    <a:pt x="2939008" y="0"/>
                  </a:lnTo>
                  <a:lnTo>
                    <a:pt x="2939008" y="798439"/>
                  </a:lnTo>
                  <a:lnTo>
                    <a:pt x="0" y="798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800" kern="1200" dirty="0"/>
                <a:t>Disclose in Table 13 of GSTR 9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AE52F13-D49F-0867-BFAA-A4E496679E10}"/>
                </a:ext>
              </a:extLst>
            </p:cNvPr>
            <p:cNvSpPr/>
            <p:nvPr/>
          </p:nvSpPr>
          <p:spPr>
            <a:xfrm>
              <a:off x="4885401" y="4901599"/>
              <a:ext cx="2904707" cy="798439"/>
            </a:xfrm>
            <a:custGeom>
              <a:avLst/>
              <a:gdLst>
                <a:gd name="connsiteX0" fmla="*/ 0 w 2904707"/>
                <a:gd name="connsiteY0" fmla="*/ 0 h 798439"/>
                <a:gd name="connsiteX1" fmla="*/ 2904707 w 2904707"/>
                <a:gd name="connsiteY1" fmla="*/ 0 h 798439"/>
                <a:gd name="connsiteX2" fmla="*/ 2904707 w 2904707"/>
                <a:gd name="connsiteY2" fmla="*/ 798439 h 798439"/>
                <a:gd name="connsiteX3" fmla="*/ 0 w 2904707"/>
                <a:gd name="connsiteY3" fmla="*/ 798439 h 798439"/>
                <a:gd name="connsiteX4" fmla="*/ 0 w 2904707"/>
                <a:gd name="connsiteY4" fmla="*/ 0 h 79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4707" h="798439">
                  <a:moveTo>
                    <a:pt x="0" y="0"/>
                  </a:moveTo>
                  <a:lnTo>
                    <a:pt x="2904707" y="0"/>
                  </a:lnTo>
                  <a:lnTo>
                    <a:pt x="2904707" y="798439"/>
                  </a:lnTo>
                  <a:lnTo>
                    <a:pt x="0" y="798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800" kern="1200" dirty="0"/>
                <a:t>Payment through GSTR 3B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9D70B6-5825-36A1-3578-70170E00C97B}"/>
                </a:ext>
              </a:extLst>
            </p:cNvPr>
            <p:cNvSpPr/>
            <p:nvPr/>
          </p:nvSpPr>
          <p:spPr>
            <a:xfrm>
              <a:off x="7350053" y="2634030"/>
              <a:ext cx="3154826" cy="798439"/>
            </a:xfrm>
            <a:custGeom>
              <a:avLst/>
              <a:gdLst>
                <a:gd name="connsiteX0" fmla="*/ 0 w 3154826"/>
                <a:gd name="connsiteY0" fmla="*/ 0 h 798439"/>
                <a:gd name="connsiteX1" fmla="*/ 3154826 w 3154826"/>
                <a:gd name="connsiteY1" fmla="*/ 0 h 798439"/>
                <a:gd name="connsiteX2" fmla="*/ 3154826 w 3154826"/>
                <a:gd name="connsiteY2" fmla="*/ 798439 h 798439"/>
                <a:gd name="connsiteX3" fmla="*/ 0 w 3154826"/>
                <a:gd name="connsiteY3" fmla="*/ 798439 h 798439"/>
                <a:gd name="connsiteX4" fmla="*/ 0 w 3154826"/>
                <a:gd name="connsiteY4" fmla="*/ 0 h 79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4826" h="798439">
                  <a:moveTo>
                    <a:pt x="0" y="0"/>
                  </a:moveTo>
                  <a:lnTo>
                    <a:pt x="3154826" y="0"/>
                  </a:lnTo>
                  <a:lnTo>
                    <a:pt x="3154826" y="798439"/>
                  </a:lnTo>
                  <a:lnTo>
                    <a:pt x="0" y="798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800" kern="1200" dirty="0"/>
                <a:t>Reversed in GSTR 9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43648D1-5B2B-D618-1953-B24BA97434D2}"/>
                </a:ext>
              </a:extLst>
            </p:cNvPr>
            <p:cNvSpPr/>
            <p:nvPr/>
          </p:nvSpPr>
          <p:spPr>
            <a:xfrm>
              <a:off x="7450305" y="3767814"/>
              <a:ext cx="2954322" cy="798439"/>
            </a:xfrm>
            <a:custGeom>
              <a:avLst/>
              <a:gdLst>
                <a:gd name="connsiteX0" fmla="*/ 0 w 2954322"/>
                <a:gd name="connsiteY0" fmla="*/ 0 h 798439"/>
                <a:gd name="connsiteX1" fmla="*/ 2954322 w 2954322"/>
                <a:gd name="connsiteY1" fmla="*/ 0 h 798439"/>
                <a:gd name="connsiteX2" fmla="*/ 2954322 w 2954322"/>
                <a:gd name="connsiteY2" fmla="*/ 798439 h 798439"/>
                <a:gd name="connsiteX3" fmla="*/ 0 w 2954322"/>
                <a:gd name="connsiteY3" fmla="*/ 798439 h 798439"/>
                <a:gd name="connsiteX4" fmla="*/ 0 w 2954322"/>
                <a:gd name="connsiteY4" fmla="*/ 0 h 79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4322" h="798439">
                  <a:moveTo>
                    <a:pt x="0" y="0"/>
                  </a:moveTo>
                  <a:lnTo>
                    <a:pt x="2954322" y="0"/>
                  </a:lnTo>
                  <a:lnTo>
                    <a:pt x="2954322" y="798439"/>
                  </a:lnTo>
                  <a:lnTo>
                    <a:pt x="0" y="798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800" kern="1200" dirty="0"/>
                <a:t>Disclose in Table 7 of GSTR 9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E3D8F2-456D-0D16-BA44-8771E559CAF2}"/>
                </a:ext>
              </a:extLst>
            </p:cNvPr>
            <p:cNvSpPr/>
            <p:nvPr/>
          </p:nvSpPr>
          <p:spPr>
            <a:xfrm>
              <a:off x="8188885" y="4901599"/>
              <a:ext cx="2703580" cy="798439"/>
            </a:xfrm>
            <a:custGeom>
              <a:avLst/>
              <a:gdLst>
                <a:gd name="connsiteX0" fmla="*/ 0 w 2703580"/>
                <a:gd name="connsiteY0" fmla="*/ 0 h 798439"/>
                <a:gd name="connsiteX1" fmla="*/ 2703580 w 2703580"/>
                <a:gd name="connsiteY1" fmla="*/ 0 h 798439"/>
                <a:gd name="connsiteX2" fmla="*/ 2703580 w 2703580"/>
                <a:gd name="connsiteY2" fmla="*/ 798439 h 798439"/>
                <a:gd name="connsiteX3" fmla="*/ 0 w 2703580"/>
                <a:gd name="connsiteY3" fmla="*/ 798439 h 798439"/>
                <a:gd name="connsiteX4" fmla="*/ 0 w 2703580"/>
                <a:gd name="connsiteY4" fmla="*/ 0 h 79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580" h="798439">
                  <a:moveTo>
                    <a:pt x="0" y="0"/>
                  </a:moveTo>
                  <a:lnTo>
                    <a:pt x="2703580" y="0"/>
                  </a:lnTo>
                  <a:lnTo>
                    <a:pt x="2703580" y="798439"/>
                  </a:lnTo>
                  <a:lnTo>
                    <a:pt x="0" y="798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800" kern="1200" dirty="0"/>
                <a:t>Payment through DRC 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6919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72FB-5458-083B-E620-5F5D5C73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41395"/>
          </a:xfrm>
        </p:spPr>
        <p:txBody>
          <a:bodyPr>
            <a:normAutofit/>
          </a:bodyPr>
          <a:lstStyle/>
          <a:p>
            <a:r>
              <a:rPr lang="en-IN" sz="2800" b="1" dirty="0"/>
              <a:t>Short </a:t>
            </a:r>
            <a:r>
              <a:rPr lang="en-IN" sz="2800" b="1" dirty="0" err="1"/>
              <a:t>Availment</a:t>
            </a:r>
            <a:r>
              <a:rPr lang="en-IN" sz="2800" b="1" dirty="0"/>
              <a:t> of ITC in the current financial year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A73A4C-D6E9-268D-4CC8-941E77186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44" t="14316" r="5444" b="9191"/>
          <a:stretch/>
        </p:blipFill>
        <p:spPr>
          <a:xfrm>
            <a:off x="1464906" y="1927413"/>
            <a:ext cx="9321282" cy="4305070"/>
          </a:xfrm>
        </p:spPr>
      </p:pic>
    </p:spTree>
    <p:extLst>
      <p:ext uri="{BB962C8B-B14F-4D97-AF65-F5344CB8AC3E}">
        <p14:creationId xmlns:p14="http://schemas.microsoft.com/office/powerpoint/2010/main" val="1942958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3FEBA-CB4E-4670-233F-836F4D628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4" t="5986" r="8570" b="7347"/>
          <a:stretch/>
        </p:blipFill>
        <p:spPr>
          <a:xfrm>
            <a:off x="746449" y="457199"/>
            <a:ext cx="10394302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7B3E-7A82-4DB8-6570-F6A052D3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Prescribed forms for filing Annual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ACC0E-4A31-6B88-E6D6-0AB1EC5ED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83158"/>
            <a:ext cx="9601196" cy="2992709"/>
          </a:xfrm>
        </p:spPr>
        <p:txBody>
          <a:bodyPr>
            <a:normAutofit/>
          </a:bodyPr>
          <a:lstStyle/>
          <a:p>
            <a:r>
              <a:rPr lang="en-IN" sz="2800" dirty="0"/>
              <a:t>For Regular Taxpayers                  -         Form GSTR 9</a:t>
            </a:r>
          </a:p>
          <a:p>
            <a:pPr marL="0" indent="0">
              <a:buNone/>
            </a:pPr>
            <a:endParaRPr lang="en-IN" sz="2800" dirty="0"/>
          </a:p>
          <a:p>
            <a:r>
              <a:rPr lang="en-IN" sz="2800" dirty="0"/>
              <a:t>For Composition Taxpayers          -        Form GSTR 9A/GSTR 4</a:t>
            </a:r>
          </a:p>
        </p:txBody>
      </p:sp>
    </p:spTree>
    <p:extLst>
      <p:ext uri="{BB962C8B-B14F-4D97-AF65-F5344CB8AC3E}">
        <p14:creationId xmlns:p14="http://schemas.microsoft.com/office/powerpoint/2010/main" val="1279636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4710E-C1D7-491C-A1AE-B5B063C63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5" t="5578" r="7093" b="18369"/>
          <a:stretch/>
        </p:blipFill>
        <p:spPr>
          <a:xfrm>
            <a:off x="765110" y="447869"/>
            <a:ext cx="10562253" cy="5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86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1028E-515F-9F47-AB04-DF0C90077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5" t="5713" r="8546" b="23538"/>
          <a:stretch/>
        </p:blipFill>
        <p:spPr>
          <a:xfrm>
            <a:off x="793102" y="438539"/>
            <a:ext cx="10356980" cy="59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73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B0CB-A20A-256F-3D5B-838C86E0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Other ITC related information - GSTR-9">
            <a:extLst>
              <a:ext uri="{FF2B5EF4-FFF2-40B4-BE49-F238E27FC236}">
                <a16:creationId xmlns:a16="http://schemas.microsoft.com/office/drawing/2014/main" id="{3586FC56-172B-804B-BCB2-C90F28D1D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662"/>
            <a:ext cx="9706894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77F2DD-C34F-4BC7-391F-353E6DEBB0F1}"/>
              </a:ext>
            </a:extLst>
          </p:cNvPr>
          <p:cNvSpPr/>
          <p:nvPr/>
        </p:nvSpPr>
        <p:spPr>
          <a:xfrm>
            <a:off x="4189444" y="2575249"/>
            <a:ext cx="1483567" cy="186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00" dirty="0"/>
              <a:t>November</a:t>
            </a:r>
            <a:r>
              <a:rPr lang="en-IN" sz="1400" dirty="0"/>
              <a:t>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44F48-A5A0-7C19-4302-F88B998BB1C7}"/>
              </a:ext>
            </a:extLst>
          </p:cNvPr>
          <p:cNvSpPr/>
          <p:nvPr/>
        </p:nvSpPr>
        <p:spPr>
          <a:xfrm>
            <a:off x="5327780" y="2425959"/>
            <a:ext cx="768220" cy="149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2021-22</a:t>
            </a:r>
          </a:p>
        </p:txBody>
      </p:sp>
    </p:spTree>
    <p:extLst>
      <p:ext uri="{BB962C8B-B14F-4D97-AF65-F5344CB8AC3E}">
        <p14:creationId xmlns:p14="http://schemas.microsoft.com/office/powerpoint/2010/main" val="3492140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clared annual returns - GSTR9">
            <a:extLst>
              <a:ext uri="{FF2B5EF4-FFF2-40B4-BE49-F238E27FC236}">
                <a16:creationId xmlns:a16="http://schemas.microsoft.com/office/drawing/2014/main" id="{2371CA43-0412-3479-F116-A3911DD5CC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2" y="652988"/>
            <a:ext cx="10599576" cy="570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52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STR 9 filing format">
            <a:extLst>
              <a:ext uri="{FF2B5EF4-FFF2-40B4-BE49-F238E27FC236}">
                <a16:creationId xmlns:a16="http://schemas.microsoft.com/office/drawing/2014/main" id="{7380CCA7-C164-22B0-49DD-0B8C4F787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1" y="587830"/>
            <a:ext cx="10972799" cy="56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67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ther information - GSTR-9">
            <a:extLst>
              <a:ext uri="{FF2B5EF4-FFF2-40B4-BE49-F238E27FC236}">
                <a16:creationId xmlns:a16="http://schemas.microsoft.com/office/drawing/2014/main" id="{0D85F3CC-8110-F273-9751-CD265B18B0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8" y="587829"/>
            <a:ext cx="10730204" cy="56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95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DD8B4-9FB4-00F2-C22C-F828FDA8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GSTR9 - Tax filing">
            <a:extLst>
              <a:ext uri="{FF2B5EF4-FFF2-40B4-BE49-F238E27FC236}">
                <a16:creationId xmlns:a16="http://schemas.microsoft.com/office/drawing/2014/main" id="{78AB6490-FC17-A2C7-1662-148A4190EC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1" y="732257"/>
            <a:ext cx="10976376" cy="56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462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991F-E25D-ACD0-3840-BF0BBEBE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GSTR 9 - Declaration Signature">
            <a:extLst>
              <a:ext uri="{FF2B5EF4-FFF2-40B4-BE49-F238E27FC236}">
                <a16:creationId xmlns:a16="http://schemas.microsoft.com/office/drawing/2014/main" id="{DD15DF86-435B-85AA-F75E-AB355A7E1C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6" y="982133"/>
            <a:ext cx="10215716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19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28EC-1E44-21D4-9FDB-5EE61CBB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036113"/>
          </a:xfrm>
        </p:spPr>
        <p:txBody>
          <a:bodyPr/>
          <a:lstStyle/>
          <a:p>
            <a:r>
              <a:rPr lang="en-IN" dirty="0"/>
              <a:t>Any Queries?</a:t>
            </a:r>
          </a:p>
        </p:txBody>
      </p:sp>
    </p:spTree>
    <p:extLst>
      <p:ext uri="{BB962C8B-B14F-4D97-AF65-F5344CB8AC3E}">
        <p14:creationId xmlns:p14="http://schemas.microsoft.com/office/powerpoint/2010/main" val="41225552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ST Reconciliation Statement in form GSTR 9C - Enterslice">
            <a:extLst>
              <a:ext uri="{FF2B5EF4-FFF2-40B4-BE49-F238E27FC236}">
                <a16:creationId xmlns:a16="http://schemas.microsoft.com/office/drawing/2014/main" id="{DF268EDA-6BF1-E769-2CD5-20557DF2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51" y="961053"/>
            <a:ext cx="8994710" cy="50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8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FF6A-97A9-2949-2E1B-B9109468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71E93B-87A2-7EA7-0BE5-20A890BD6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698091"/>
            <a:ext cx="9601196" cy="5177248"/>
          </a:xfrm>
        </p:spPr>
      </p:pic>
    </p:spTree>
    <p:extLst>
      <p:ext uri="{BB962C8B-B14F-4D97-AF65-F5344CB8AC3E}">
        <p14:creationId xmlns:p14="http://schemas.microsoft.com/office/powerpoint/2010/main" val="2880259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E437-CF2F-13B8-DC91-7E718EBE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GSTR 9C?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5F6F6-F7E2-A4D2-8320-79C2BFF44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It is a Statement of reconciliation between –</a:t>
            </a:r>
          </a:p>
          <a:p>
            <a:r>
              <a:rPr lang="en-IN" dirty="0"/>
              <a:t>The Annual Return in GSTR 9 filed for a FY and</a:t>
            </a:r>
          </a:p>
          <a:p>
            <a:r>
              <a:rPr lang="en-IN" dirty="0"/>
              <a:t>The figures as per the audited annual Financial Statements of the taxpayer.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9944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7AA088-6FD5-EE68-27FE-BDFE784D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931600"/>
          </a:xfrm>
        </p:spPr>
        <p:txBody>
          <a:bodyPr>
            <a:normAutofit fontScale="90000"/>
          </a:bodyPr>
          <a:lstStyle/>
          <a:p>
            <a:r>
              <a:rPr lang="en-IN" dirty="0"/>
              <a:t>Applicability</a:t>
            </a:r>
            <a:br>
              <a:rPr lang="en-IN" dirty="0"/>
            </a:br>
            <a:r>
              <a:rPr lang="en-IN" sz="3100" dirty="0"/>
              <a:t>(For the FY 2021-2022)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E3732C-8480-80D0-07B6-D0AA8658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2938" y="3696929"/>
            <a:ext cx="10021077" cy="2507226"/>
          </a:xfrm>
        </p:spPr>
        <p:txBody>
          <a:bodyPr>
            <a:normAutofit/>
          </a:bodyPr>
          <a:lstStyle/>
          <a:p>
            <a:pPr algn="just"/>
            <a:r>
              <a:rPr lang="en-IN" sz="3200" dirty="0"/>
              <a:t>Applicable to all registered taxpayers if the aggregate turnover exceeds Rs. 5 crores. </a:t>
            </a:r>
          </a:p>
          <a:p>
            <a:pPr algn="just"/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529904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D6C9-FF27-6B84-3EEE-8413C8AF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Details required for filing GSTR 9C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48C3-F8F7-C0ED-5B5D-A7D71F59B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Annual Return (GSTR -9)</a:t>
            </a:r>
          </a:p>
          <a:p>
            <a:r>
              <a:rPr lang="en-IN" dirty="0"/>
              <a:t>Audited Financial Statement</a:t>
            </a:r>
          </a:p>
          <a:p>
            <a:r>
              <a:rPr lang="en-IN" dirty="0" err="1"/>
              <a:t>Ratewise</a:t>
            </a:r>
            <a:r>
              <a:rPr lang="en-IN" dirty="0"/>
              <a:t> Split of Turnover</a:t>
            </a:r>
          </a:p>
          <a:p>
            <a:r>
              <a:rPr lang="en-IN" dirty="0"/>
              <a:t>Purchase register for arriving at ITC as per books</a:t>
            </a:r>
          </a:p>
          <a:p>
            <a:r>
              <a:rPr lang="en-IN" dirty="0"/>
              <a:t>Expense-wise split of ITC </a:t>
            </a:r>
          </a:p>
          <a:p>
            <a:r>
              <a:rPr lang="en-IN" dirty="0"/>
              <a:t>Sales register</a:t>
            </a:r>
          </a:p>
        </p:txBody>
      </p:sp>
    </p:spTree>
    <p:extLst>
      <p:ext uri="{BB962C8B-B14F-4D97-AF65-F5344CB8AC3E}">
        <p14:creationId xmlns:p14="http://schemas.microsoft.com/office/powerpoint/2010/main" val="4241835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91D0-7853-4888-0859-46517965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 of GSTR 9C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1D4E7-9C44-0143-1054-30CAB20C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GSTR 9C consists of two main parts:</a:t>
            </a:r>
          </a:p>
          <a:p>
            <a:pPr marL="0" indent="0">
              <a:buNone/>
            </a:pPr>
            <a:r>
              <a:rPr lang="en-IN" dirty="0"/>
              <a:t>    Part – A: Reconciliation Statement</a:t>
            </a:r>
          </a:p>
          <a:p>
            <a:pPr marL="0" indent="0">
              <a:buNone/>
            </a:pPr>
            <a:r>
              <a:rPr lang="en-IN" dirty="0"/>
              <a:t>    Part – B: Self-Certification</a:t>
            </a:r>
          </a:p>
        </p:txBody>
      </p:sp>
    </p:spTree>
    <p:extLst>
      <p:ext uri="{BB962C8B-B14F-4D97-AF65-F5344CB8AC3E}">
        <p14:creationId xmlns:p14="http://schemas.microsoft.com/office/powerpoint/2010/main" val="39251218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4152-BA13-245F-8FF2-5561AF44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 of Reconciliation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AA1D2-FB3A-5297-994B-C28F59DDD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/>
              <a:t>Basic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Reconciliation of Total turnover and Taxable turnover declared in Audited Annual Financial Statement with turnover declared in Annual return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Reconciliation of Tax Paid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Reconciliation of ITC</a:t>
            </a:r>
          </a:p>
        </p:txBody>
      </p:sp>
    </p:spTree>
    <p:extLst>
      <p:ext uri="{BB962C8B-B14F-4D97-AF65-F5344CB8AC3E}">
        <p14:creationId xmlns:p14="http://schemas.microsoft.com/office/powerpoint/2010/main" val="12940189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for gstr 9c format display">
            <a:extLst>
              <a:ext uri="{FF2B5EF4-FFF2-40B4-BE49-F238E27FC236}">
                <a16:creationId xmlns:a16="http://schemas.microsoft.com/office/drawing/2014/main" id="{14F2BF7C-3D4A-7497-2A1E-DCDD4D9D5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r="2326" b="68104"/>
          <a:stretch/>
        </p:blipFill>
        <p:spPr bwMode="auto">
          <a:xfrm>
            <a:off x="1655805" y="749642"/>
            <a:ext cx="8394357" cy="49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92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AD3D347C-8FA9-AFB2-AB65-76FF2E538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4" y="416851"/>
            <a:ext cx="10997514" cy="58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715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isplay image gstr 9c format in excel">
            <a:extLst>
              <a:ext uri="{FF2B5EF4-FFF2-40B4-BE49-F238E27FC236}">
                <a16:creationId xmlns:a16="http://schemas.microsoft.com/office/drawing/2014/main" id="{66E7C576-A73B-F94A-5082-DF1FFEB4F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3" r="1447" b="68638"/>
          <a:stretch/>
        </p:blipFill>
        <p:spPr bwMode="auto">
          <a:xfrm>
            <a:off x="3729037" y="1721708"/>
            <a:ext cx="5044259" cy="26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61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splay image gstr 9c format in excel">
            <a:extLst>
              <a:ext uri="{FF2B5EF4-FFF2-40B4-BE49-F238E27FC236}">
                <a16:creationId xmlns:a16="http://schemas.microsoft.com/office/drawing/2014/main" id="{9A8CB48F-AB3A-D166-1E1A-46FEF531E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0510" r="-2553" b="33934"/>
          <a:stretch/>
        </p:blipFill>
        <p:spPr bwMode="auto">
          <a:xfrm>
            <a:off x="675503" y="839755"/>
            <a:ext cx="10670521" cy="50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744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See the source image">
            <a:extLst>
              <a:ext uri="{FF2B5EF4-FFF2-40B4-BE49-F238E27FC236}">
                <a16:creationId xmlns:a16="http://schemas.microsoft.com/office/drawing/2014/main" id="{EFE7212C-D349-46F9-224C-6FCF2067FE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6" name="Picture 8" descr="See the source image">
            <a:extLst>
              <a:ext uri="{FF2B5EF4-FFF2-40B4-BE49-F238E27FC236}">
                <a16:creationId xmlns:a16="http://schemas.microsoft.com/office/drawing/2014/main" id="{DC68B830-4333-5D7B-2427-AFB57B1CA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1" y="609599"/>
            <a:ext cx="10700951" cy="562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1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D253-ED95-2489-F230-CCB8BD28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Threshold limit for FY 2021-2022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F4C361-E698-981B-1E44-7DF5A804C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443053"/>
              </p:ext>
            </p:extLst>
          </p:nvPr>
        </p:nvGraphicFramePr>
        <p:xfrm>
          <a:off x="1295400" y="2557463"/>
          <a:ext cx="9601200" cy="331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EF3B5A-FCB3-E0F7-CEC1-58E00CB32A45}"/>
              </a:ext>
            </a:extLst>
          </p:cNvPr>
          <p:cNvCxnSpPr/>
          <p:nvPr/>
        </p:nvCxnSpPr>
        <p:spPr>
          <a:xfrm>
            <a:off x="2705878" y="3825551"/>
            <a:ext cx="0" cy="923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5C0D0E-C451-6F17-86A8-B1739DE0FD31}"/>
              </a:ext>
            </a:extLst>
          </p:cNvPr>
          <p:cNvCxnSpPr/>
          <p:nvPr/>
        </p:nvCxnSpPr>
        <p:spPr>
          <a:xfrm>
            <a:off x="6096000" y="3825551"/>
            <a:ext cx="0" cy="923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A9D469-F1FF-C7E4-697F-688ED226EE02}"/>
              </a:ext>
            </a:extLst>
          </p:cNvPr>
          <p:cNvCxnSpPr>
            <a:cxnSpLocks/>
          </p:cNvCxnSpPr>
          <p:nvPr/>
        </p:nvCxnSpPr>
        <p:spPr>
          <a:xfrm>
            <a:off x="9367935" y="3825551"/>
            <a:ext cx="0" cy="923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0345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7188604E-1D86-F0C1-D684-350B661D7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t="3896" r="10672" b="60407"/>
          <a:stretch/>
        </p:blipFill>
        <p:spPr bwMode="auto">
          <a:xfrm>
            <a:off x="1194318" y="681135"/>
            <a:ext cx="9918441" cy="54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24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CFDDF694-0357-AB56-6A43-DD35F093E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t="39672" r="10789" b="28957"/>
          <a:stretch/>
        </p:blipFill>
        <p:spPr bwMode="auto">
          <a:xfrm>
            <a:off x="741680" y="625150"/>
            <a:ext cx="10728960" cy="557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721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6DC9EE33-E643-5479-D1CF-023719A09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9" y="0"/>
            <a:ext cx="11318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370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table 16 of gstr 9c">
            <a:extLst>
              <a:ext uri="{FF2B5EF4-FFF2-40B4-BE49-F238E27FC236}">
                <a16:creationId xmlns:a16="http://schemas.microsoft.com/office/drawing/2014/main" id="{2A966F90-D6F1-46D9-3DA3-00C9A00F6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1" y="1148080"/>
            <a:ext cx="10474960" cy="40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589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asy Guide to GSTR 9C (GST Audit Form) Online Return Filing Process">
            <a:extLst>
              <a:ext uri="{FF2B5EF4-FFF2-40B4-BE49-F238E27FC236}">
                <a16:creationId xmlns:a16="http://schemas.microsoft.com/office/drawing/2014/main" id="{BEC34CC1-B799-7246-18B2-7A67A62E0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0" y="102638"/>
            <a:ext cx="11299372" cy="66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84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GST Reconciliation Statement">
            <a:extLst>
              <a:ext uri="{FF2B5EF4-FFF2-40B4-BE49-F238E27FC236}">
                <a16:creationId xmlns:a16="http://schemas.microsoft.com/office/drawing/2014/main" id="{8FAE6269-0E8B-A840-1EF3-ACB0441612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8" descr="GST Reconciliation Statement">
            <a:extLst>
              <a:ext uri="{FF2B5EF4-FFF2-40B4-BE49-F238E27FC236}">
                <a16:creationId xmlns:a16="http://schemas.microsoft.com/office/drawing/2014/main" id="{8821A652-8A76-3BA2-6D29-4253747029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10" descr="GST Reconciliation Statement">
            <a:extLst>
              <a:ext uri="{FF2B5EF4-FFF2-40B4-BE49-F238E27FC236}">
                <a16:creationId xmlns:a16="http://schemas.microsoft.com/office/drawing/2014/main" id="{A988A015-308C-CC96-2F97-8B8AF4952C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1280160"/>
            <a:ext cx="260604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3B9C0-1F7D-BA90-133D-7590B12CF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528320"/>
            <a:ext cx="1095248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988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28EC-1E44-21D4-9FDB-5EE61CBB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036113"/>
          </a:xfrm>
        </p:spPr>
        <p:txBody>
          <a:bodyPr/>
          <a:lstStyle/>
          <a:p>
            <a:r>
              <a:rPr lang="en-IN" dirty="0"/>
              <a:t>Any Queries?</a:t>
            </a:r>
          </a:p>
        </p:txBody>
      </p:sp>
    </p:spTree>
    <p:extLst>
      <p:ext uri="{BB962C8B-B14F-4D97-AF65-F5344CB8AC3E}">
        <p14:creationId xmlns:p14="http://schemas.microsoft.com/office/powerpoint/2010/main" val="114167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A34AFE-11BB-6F7F-BFE3-EE63D793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63470"/>
            <a:ext cx="9601196" cy="1303867"/>
          </a:xfrm>
        </p:spPr>
        <p:txBody>
          <a:bodyPr/>
          <a:lstStyle/>
          <a:p>
            <a:r>
              <a:rPr lang="en-IN" dirty="0"/>
              <a:t>Aggregate Turnover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A06A27-B0C6-F05C-7B58-C226EDA8D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Section 2(6) of CGST Act, 2017 : </a:t>
            </a: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"Aggregate turnover” means the aggregate value of all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taxable supplies (excluding the value of inward supplies on which tax is payable by a person on reverse charge basis), exempt supplies, exports of goods or services or both and inter-State supplies of persons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having the same Permanent Account Number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be computed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an all-India basis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but excludes Central tax, State tax, Union territory tax, Integrated tax and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cess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406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95D44-4E19-52C5-B4A4-C88B6D24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924231"/>
            <a:ext cx="8158688" cy="1874139"/>
          </a:xfrm>
        </p:spPr>
        <p:txBody>
          <a:bodyPr>
            <a:normAutofit/>
          </a:bodyPr>
          <a:lstStyle/>
          <a:p>
            <a:r>
              <a:rPr lang="en-IN" sz="3200" dirty="0"/>
              <a:t>Due date for filing Annual Return GSTR 9 for FY 2021-22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C88B8-197C-FE40-98D5-21ABA526E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latin typeface="STFangsong" panose="02010600040101010101" pitchFamily="2" charset="-122"/>
                <a:ea typeface="STFangsong" panose="02010600040101010101" pitchFamily="2" charset="-122"/>
              </a:rPr>
              <a:t>31</a:t>
            </a:r>
            <a:r>
              <a:rPr lang="en-IN" sz="4000" b="1" baseline="30000" dirty="0">
                <a:latin typeface="STFangsong" panose="02010600040101010101" pitchFamily="2" charset="-122"/>
                <a:ea typeface="STFangsong" panose="02010600040101010101" pitchFamily="2" charset="-122"/>
              </a:rPr>
              <a:t>st</a:t>
            </a:r>
            <a:r>
              <a:rPr lang="en-IN" sz="4000" b="1" dirty="0">
                <a:latin typeface="STFangsong" panose="02010600040101010101" pitchFamily="2" charset="-122"/>
                <a:ea typeface="STFangsong" panose="02010600040101010101" pitchFamily="2" charset="-122"/>
              </a:rPr>
              <a:t> December 2022 </a:t>
            </a:r>
          </a:p>
        </p:txBody>
      </p:sp>
    </p:spTree>
    <p:extLst>
      <p:ext uri="{BB962C8B-B14F-4D97-AF65-F5344CB8AC3E}">
        <p14:creationId xmlns:p14="http://schemas.microsoft.com/office/powerpoint/2010/main" val="147164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E1E0-5EA6-CE0A-0679-1062062B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877534"/>
            <a:ext cx="8158688" cy="1822514"/>
          </a:xfrm>
        </p:spPr>
        <p:txBody>
          <a:bodyPr>
            <a:normAutofit/>
          </a:bodyPr>
          <a:lstStyle/>
          <a:p>
            <a:r>
              <a:rPr lang="en-IN" sz="2800" b="1" dirty="0"/>
              <a:t>Consequences of late / non-filing of Annual Return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BE208-E311-59D9-1CAA-476C21848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6" y="3696929"/>
            <a:ext cx="8810249" cy="222209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IN" b="1" dirty="0"/>
              <a:t>Late Filing   </a:t>
            </a:r>
            <a:r>
              <a:rPr lang="en-IN" dirty="0"/>
              <a:t>     -  Rs.200 per day or 0.25 percent of the turnover in the State/ Union territory</a:t>
            </a:r>
          </a:p>
          <a:p>
            <a:pPr algn="l"/>
            <a:endParaRPr lang="en-IN" dirty="0"/>
          </a:p>
          <a:p>
            <a:pPr algn="l"/>
            <a:r>
              <a:rPr lang="en-IN" b="1" dirty="0"/>
              <a:t>Non- Filing    </a:t>
            </a:r>
            <a:r>
              <a:rPr lang="en-IN" dirty="0"/>
              <a:t>  -  General Penalty of Rs. 25000 under Section 125 of CGST Act can be imposed </a:t>
            </a:r>
          </a:p>
          <a:p>
            <a:pPr algn="l"/>
            <a:r>
              <a:rPr lang="en-IN" dirty="0"/>
              <a:t>Proper Officer has been given authority to suspend/ cancel the registration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8082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3899</TotalTime>
  <Words>854</Words>
  <Application>Microsoft Office PowerPoint</Application>
  <PresentationFormat>Widescreen</PresentationFormat>
  <Paragraphs>109</Paragraphs>
  <Slides>66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STFangsong</vt:lpstr>
      <vt:lpstr>Angsana New</vt:lpstr>
      <vt:lpstr>Arial</vt:lpstr>
      <vt:lpstr>Calibri</vt:lpstr>
      <vt:lpstr>Garamond</vt:lpstr>
      <vt:lpstr>Organic</vt:lpstr>
      <vt:lpstr>GST Annual Return</vt:lpstr>
      <vt:lpstr>What is Annual Return</vt:lpstr>
      <vt:lpstr>Applicability</vt:lpstr>
      <vt:lpstr>Prescribed forms for filing Annual Return</vt:lpstr>
      <vt:lpstr>PowerPoint Presentation</vt:lpstr>
      <vt:lpstr>Threshold limit for FY 2021-2022</vt:lpstr>
      <vt:lpstr>Aggregate Turnover</vt:lpstr>
      <vt:lpstr>Due date for filing Annual Return GSTR 9 for FY 2021-22</vt:lpstr>
      <vt:lpstr>Consequences of late / non-filing of Annual Return </vt:lpstr>
      <vt:lpstr>Any Queries on Applicability of Annual Return?</vt:lpstr>
      <vt:lpstr>Glimpse of Annual Return</vt:lpstr>
      <vt:lpstr>PART – 1 BASIC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GSTR -9 Birds Eye View</vt:lpstr>
      <vt:lpstr>PowerPoint Presentation</vt:lpstr>
      <vt:lpstr>Payment of additional Liability on errors up to and after 30th November 2022</vt:lpstr>
      <vt:lpstr>PowerPoint Presentation</vt:lpstr>
      <vt:lpstr>PowerPoint Presentation</vt:lpstr>
      <vt:lpstr>Turnover short reported in FY 2021-2022</vt:lpstr>
      <vt:lpstr>Turnover short reported in FY 2021-2022</vt:lpstr>
      <vt:lpstr>Turnover short reported in current financial year</vt:lpstr>
      <vt:lpstr>Error relating to classification in GSTR 1</vt:lpstr>
      <vt:lpstr>Payment of RCM liabilities of FY 2021-2022 in FY 2022-23</vt:lpstr>
      <vt:lpstr>Late fees </vt:lpstr>
      <vt:lpstr>Any Queries?</vt:lpstr>
      <vt:lpstr>Part III</vt:lpstr>
      <vt:lpstr>Part III – Details of Input Tax Credits</vt:lpstr>
      <vt:lpstr>PowerPoint Presentation</vt:lpstr>
      <vt:lpstr>Part III: Details of ITC as declared in returns filed during the financial year</vt:lpstr>
      <vt:lpstr>Credit Flow of GSTR 3B into GSTR 9</vt:lpstr>
      <vt:lpstr>PowerPoint Presentation</vt:lpstr>
      <vt:lpstr>PowerPoint Presentation</vt:lpstr>
      <vt:lpstr>Reversal of Excess ITC Availed</vt:lpstr>
      <vt:lpstr>Short Availment of ITC in the current financial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Queries?</vt:lpstr>
      <vt:lpstr>PowerPoint Presentation</vt:lpstr>
      <vt:lpstr>What is GSTR 9C?</vt:lpstr>
      <vt:lpstr>Applicability (For the FY 2021-2022)</vt:lpstr>
      <vt:lpstr>Details required for filing GSTR 9C</vt:lpstr>
      <vt:lpstr>Contents of GSTR 9C</vt:lpstr>
      <vt:lpstr>Contents of Reconciliation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Queries?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GST Annual Return</dc:title>
  <dc:creator>pepconsultancy Cochin</dc:creator>
  <cp:lastModifiedBy>pepconsultancy Cochin</cp:lastModifiedBy>
  <cp:revision>27</cp:revision>
  <dcterms:created xsi:type="dcterms:W3CDTF">2022-10-27T15:59:24Z</dcterms:created>
  <dcterms:modified xsi:type="dcterms:W3CDTF">2022-11-28T05:39:47Z</dcterms:modified>
</cp:coreProperties>
</file>