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66"/>
  </p:handoutMasterIdLst>
  <p:sldIdLst>
    <p:sldId id="350" r:id="rId2"/>
    <p:sldId id="484" r:id="rId3"/>
    <p:sldId id="482" r:id="rId4"/>
    <p:sldId id="483" r:id="rId5"/>
    <p:sldId id="505" r:id="rId6"/>
    <p:sldId id="485" r:id="rId7"/>
    <p:sldId id="506" r:id="rId8"/>
    <p:sldId id="486" r:id="rId9"/>
    <p:sldId id="487" r:id="rId10"/>
    <p:sldId id="489" r:id="rId11"/>
    <p:sldId id="491" r:id="rId12"/>
    <p:sldId id="490" r:id="rId13"/>
    <p:sldId id="492" r:id="rId14"/>
    <p:sldId id="507" r:id="rId15"/>
    <p:sldId id="493" r:id="rId16"/>
    <p:sldId id="395" r:id="rId17"/>
    <p:sldId id="472" r:id="rId18"/>
    <p:sldId id="467" r:id="rId19"/>
    <p:sldId id="468" r:id="rId20"/>
    <p:sldId id="473" r:id="rId21"/>
    <p:sldId id="469" r:id="rId22"/>
    <p:sldId id="398" r:id="rId23"/>
    <p:sldId id="409" r:id="rId24"/>
    <p:sldId id="400" r:id="rId25"/>
    <p:sldId id="474" r:id="rId26"/>
    <p:sldId id="470" r:id="rId27"/>
    <p:sldId id="471" r:id="rId28"/>
    <p:sldId id="475" r:id="rId29"/>
    <p:sldId id="476" r:id="rId30"/>
    <p:sldId id="477" r:id="rId31"/>
    <p:sldId id="479" r:id="rId32"/>
    <p:sldId id="480" r:id="rId33"/>
    <p:sldId id="494" r:id="rId34"/>
    <p:sldId id="495" r:id="rId35"/>
    <p:sldId id="463" r:id="rId36"/>
    <p:sldId id="464" r:id="rId37"/>
    <p:sldId id="465" r:id="rId38"/>
    <p:sldId id="466" r:id="rId39"/>
    <p:sldId id="394" r:id="rId40"/>
    <p:sldId id="481" r:id="rId41"/>
    <p:sldId id="396" r:id="rId42"/>
    <p:sldId id="496" r:id="rId43"/>
    <p:sldId id="497" r:id="rId44"/>
    <p:sldId id="499" r:id="rId45"/>
    <p:sldId id="498" r:id="rId46"/>
    <p:sldId id="500" r:id="rId47"/>
    <p:sldId id="501" r:id="rId48"/>
    <p:sldId id="502" r:id="rId49"/>
    <p:sldId id="503" r:id="rId50"/>
    <p:sldId id="504" r:id="rId51"/>
    <p:sldId id="508" r:id="rId52"/>
    <p:sldId id="509" r:id="rId53"/>
    <p:sldId id="510" r:id="rId54"/>
    <p:sldId id="511" r:id="rId55"/>
    <p:sldId id="512" r:id="rId56"/>
    <p:sldId id="513" r:id="rId57"/>
    <p:sldId id="514" r:id="rId58"/>
    <p:sldId id="515" r:id="rId59"/>
    <p:sldId id="516" r:id="rId60"/>
    <p:sldId id="517" r:id="rId61"/>
    <p:sldId id="518" r:id="rId62"/>
    <p:sldId id="519" r:id="rId63"/>
    <p:sldId id="520" r:id="rId64"/>
    <p:sldId id="366" r:id="rId65"/>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596" autoAdjust="0"/>
    <p:restoredTop sz="94660"/>
  </p:normalViewPr>
  <p:slideViewPr>
    <p:cSldViewPr>
      <p:cViewPr varScale="1">
        <p:scale>
          <a:sx n="111" d="100"/>
          <a:sy n="111" d="100"/>
        </p:scale>
        <p:origin x="1568" y="20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73C6C6B-FA11-2BE4-1AE0-D4741AF9180F}"/>
              </a:ext>
            </a:extLst>
          </p:cNvPr>
          <p:cNvSpPr>
            <a:spLocks noGrp="1"/>
          </p:cNvSpPr>
          <p:nvPr>
            <p:ph type="hdr" sz="quarter"/>
          </p:nvPr>
        </p:nvSpPr>
        <p:spPr>
          <a:xfrm>
            <a:off x="0" y="0"/>
            <a:ext cx="3038475" cy="46513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IN"/>
          </a:p>
        </p:txBody>
      </p:sp>
      <p:sp>
        <p:nvSpPr>
          <p:cNvPr id="3" name="Date Placeholder 2">
            <a:extLst>
              <a:ext uri="{FF2B5EF4-FFF2-40B4-BE49-F238E27FC236}">
                <a16:creationId xmlns:a16="http://schemas.microsoft.com/office/drawing/2014/main" id="{D397FC3F-E263-8FF5-D852-96BB15AA204F}"/>
              </a:ext>
            </a:extLst>
          </p:cNvPr>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2134720A-8BA9-8242-8B26-1FEBF6E10372}" type="datetimeFigureOut">
              <a:rPr lang="en-IN"/>
              <a:pPr>
                <a:defRPr/>
              </a:pPr>
              <a:t>16/09/22</a:t>
            </a:fld>
            <a:endParaRPr lang="en-IN"/>
          </a:p>
        </p:txBody>
      </p:sp>
      <p:sp>
        <p:nvSpPr>
          <p:cNvPr id="4" name="Footer Placeholder 3">
            <a:extLst>
              <a:ext uri="{FF2B5EF4-FFF2-40B4-BE49-F238E27FC236}">
                <a16:creationId xmlns:a16="http://schemas.microsoft.com/office/drawing/2014/main" id="{2930EF47-AE8C-E8C3-817E-D9AD6CACB5E9}"/>
              </a:ext>
            </a:extLst>
          </p:cNvPr>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IN"/>
          </a:p>
        </p:txBody>
      </p:sp>
      <p:sp>
        <p:nvSpPr>
          <p:cNvPr id="5" name="Slide Number Placeholder 4">
            <a:extLst>
              <a:ext uri="{FF2B5EF4-FFF2-40B4-BE49-F238E27FC236}">
                <a16:creationId xmlns:a16="http://schemas.microsoft.com/office/drawing/2014/main" id="{8D6BBB99-67A3-7D21-1D0C-783BBE904D91}"/>
              </a:ext>
            </a:extLst>
          </p:cNvPr>
          <p:cNvSpPr>
            <a:spLocks noGrp="1"/>
          </p:cNvSpPr>
          <p:nvPr>
            <p:ph type="sldNum" sz="quarter" idx="3"/>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A9EB4613-2E5A-CB4F-B4D3-48806A52749C}" type="slidenum">
              <a:rPr lang="en-IN" altLang="en-US"/>
              <a:pPr/>
              <a:t>‹#›</a:t>
            </a:fld>
            <a:endParaRPr lang="en-IN"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3"/>
          <a:srcRect/>
          <a:stretch>
            <a:fillRect/>
          </a:stretch>
        </a:blipFill>
        <a:effectLst/>
      </p:bgPr>
    </p:bg>
    <p:spTree>
      <p:nvGrpSpPr>
        <p:cNvPr id="1" name=""/>
        <p:cNvGrpSpPr/>
        <p:nvPr/>
      </p:nvGrpSpPr>
      <p:grpSpPr>
        <a:xfrm>
          <a:off x="0" y="0"/>
          <a:ext cx="0" cy="0"/>
          <a:chOff x="0" y="0"/>
          <a:chExt cx="0" cy="0"/>
        </a:xfrm>
      </p:grpSpPr>
      <p:pic>
        <p:nvPicPr>
          <p:cNvPr id="4" name="Picture 7" descr="CoverOverlay.png">
            <a:extLst>
              <a:ext uri="{FF2B5EF4-FFF2-40B4-BE49-F238E27FC236}">
                <a16:creationId xmlns:a16="http://schemas.microsoft.com/office/drawing/2014/main" id="{51E1D1C8-DA06-3FC5-2447-7C99433CC018}"/>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4">
            <a:extLst>
              <a:ext uri="{FF2B5EF4-FFF2-40B4-BE49-F238E27FC236}">
                <a16:creationId xmlns:a16="http://schemas.microsoft.com/office/drawing/2014/main" id="{858C8AD7-488A-0EB9-03A0-4D3DA0568718}"/>
              </a:ext>
            </a:extLst>
          </p:cNvPr>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6" name="TextBox 5">
              <a:extLst>
                <a:ext uri="{FF2B5EF4-FFF2-40B4-BE49-F238E27FC236}">
                  <a16:creationId xmlns:a16="http://schemas.microsoft.com/office/drawing/2014/main" id="{7D5DA06A-98EC-9174-CDB2-0851488B5658}"/>
                </a:ext>
              </a:extLst>
            </p:cNvPr>
            <p:cNvSpPr txBox="1"/>
            <p:nvPr/>
          </p:nvSpPr>
          <p:spPr>
            <a:xfrm>
              <a:off x="4147073" y="1381459"/>
              <a:ext cx="877163" cy="923330"/>
            </a:xfrm>
            <a:prstGeom prst="rect">
              <a:avLst/>
            </a:prstGeom>
            <a:noFill/>
          </p:spPr>
          <p:txBody>
            <a:bodyPr wrap="none">
              <a:spAutoFit/>
            </a:bodyPr>
            <a:lstStyle/>
            <a:p>
              <a:pPr fontAlgn="auto">
                <a:spcBef>
                  <a:spcPts val="0"/>
                </a:spcBef>
                <a:spcAft>
                  <a:spcPts val="0"/>
                </a:spcAft>
                <a:defRPr/>
              </a:pPr>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cs typeface="+mn-cs"/>
                </a:rPr>
                <a:t></a:t>
              </a:r>
            </a:p>
          </p:txBody>
        </p:sp>
        <p:cxnSp>
          <p:nvCxnSpPr>
            <p:cNvPr id="7" name="Straight Connector 6">
              <a:extLst>
                <a:ext uri="{FF2B5EF4-FFF2-40B4-BE49-F238E27FC236}">
                  <a16:creationId xmlns:a16="http://schemas.microsoft.com/office/drawing/2014/main" id="{4D30FF4B-F1F1-F15B-FC65-9F19BAE2B0F2}"/>
                </a:ext>
              </a:extLst>
            </p:cNvPr>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C84489A6-CB60-2FE1-EEA6-F6C70054B4DC}"/>
                </a:ext>
              </a:extLst>
            </p:cNvPr>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9" name="Date Placeholder 3">
            <a:extLst>
              <a:ext uri="{FF2B5EF4-FFF2-40B4-BE49-F238E27FC236}">
                <a16:creationId xmlns:a16="http://schemas.microsoft.com/office/drawing/2014/main" id="{08CDE9A6-F5A2-F8C6-FDD3-F5622D345FBE}"/>
              </a:ext>
            </a:extLst>
          </p:cNvPr>
          <p:cNvSpPr>
            <a:spLocks noGrp="1"/>
          </p:cNvSpPr>
          <p:nvPr>
            <p:ph type="dt" sz="half" idx="10"/>
          </p:nvPr>
        </p:nvSpPr>
        <p:spPr/>
        <p:txBody>
          <a:bodyPr/>
          <a:lstStyle>
            <a:lvl1pPr>
              <a:defRPr smtClean="0">
                <a:solidFill>
                  <a:schemeClr val="tx2"/>
                </a:solidFill>
              </a:defRPr>
            </a:lvl1pPr>
          </a:lstStyle>
          <a:p>
            <a:pPr>
              <a:defRPr/>
            </a:pPr>
            <a:fld id="{263C9BB0-5F00-8B4D-9B42-9CCFED37DB87}" type="datetimeFigureOut">
              <a:rPr lang="en-IN"/>
              <a:pPr>
                <a:defRPr/>
              </a:pPr>
              <a:t>16/09/22</a:t>
            </a:fld>
            <a:endParaRPr lang="en-IN"/>
          </a:p>
        </p:txBody>
      </p:sp>
      <p:sp>
        <p:nvSpPr>
          <p:cNvPr id="10" name="Footer Placeholder 4">
            <a:extLst>
              <a:ext uri="{FF2B5EF4-FFF2-40B4-BE49-F238E27FC236}">
                <a16:creationId xmlns:a16="http://schemas.microsoft.com/office/drawing/2014/main" id="{41C0829B-3AA1-24B0-C866-B6EE1C6827DC}"/>
              </a:ext>
            </a:extLst>
          </p:cNvPr>
          <p:cNvSpPr>
            <a:spLocks noGrp="1"/>
          </p:cNvSpPr>
          <p:nvPr>
            <p:ph type="ftr" sz="quarter" idx="11"/>
          </p:nvPr>
        </p:nvSpPr>
        <p:spPr/>
        <p:txBody>
          <a:bodyPr/>
          <a:lstStyle>
            <a:lvl1pPr>
              <a:defRPr>
                <a:solidFill>
                  <a:schemeClr val="tx2"/>
                </a:solidFill>
              </a:defRPr>
            </a:lvl1pPr>
          </a:lstStyle>
          <a:p>
            <a:pPr>
              <a:defRPr/>
            </a:pPr>
            <a:endParaRPr lang="en-IN"/>
          </a:p>
        </p:txBody>
      </p:sp>
      <p:sp>
        <p:nvSpPr>
          <p:cNvPr id="11" name="Slide Number Placeholder 5">
            <a:extLst>
              <a:ext uri="{FF2B5EF4-FFF2-40B4-BE49-F238E27FC236}">
                <a16:creationId xmlns:a16="http://schemas.microsoft.com/office/drawing/2014/main" id="{CF819D36-1AA1-67F3-3A89-B7104DECABEB}"/>
              </a:ext>
            </a:extLst>
          </p:cNvPr>
          <p:cNvSpPr>
            <a:spLocks noGrp="1"/>
          </p:cNvSpPr>
          <p:nvPr>
            <p:ph type="sldNum" sz="quarter" idx="12"/>
          </p:nvPr>
        </p:nvSpPr>
        <p:spPr/>
        <p:txBody>
          <a:bodyPr/>
          <a:lstStyle>
            <a:lvl1pPr>
              <a:defRPr/>
            </a:lvl1pPr>
          </a:lstStyle>
          <a:p>
            <a:fld id="{1758225E-705C-5748-B7ED-B9516BB39FA4}" type="slidenum">
              <a:rPr lang="en-IN" altLang="en-US"/>
              <a:pPr/>
              <a:t>‹#›</a:t>
            </a:fld>
            <a:endParaRPr lang="en-IN" altLang="en-US"/>
          </a:p>
        </p:txBody>
      </p:sp>
    </p:spTree>
    <p:extLst>
      <p:ext uri="{BB962C8B-B14F-4D97-AF65-F5344CB8AC3E}">
        <p14:creationId xmlns:p14="http://schemas.microsoft.com/office/powerpoint/2010/main" val="211406060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4" name="Group 10">
            <a:extLst>
              <a:ext uri="{FF2B5EF4-FFF2-40B4-BE49-F238E27FC236}">
                <a16:creationId xmlns:a16="http://schemas.microsoft.com/office/drawing/2014/main" id="{0040C6B7-1F97-8BFD-F31A-D391BC6A6ACC}"/>
              </a:ext>
            </a:extLst>
          </p:cNvPr>
          <p:cNvGrpSpPr>
            <a:grpSpLocks/>
          </p:cNvGrpSpPr>
          <p:nvPr/>
        </p:nvGrpSpPr>
        <p:grpSpPr bwMode="auto">
          <a:xfrm>
            <a:off x="1173163" y="1392238"/>
            <a:ext cx="6778625" cy="923925"/>
            <a:chOff x="1172584" y="1381459"/>
            <a:chExt cx="6779110" cy="923330"/>
          </a:xfrm>
        </p:grpSpPr>
        <p:sp>
          <p:nvSpPr>
            <p:cNvPr id="5" name="TextBox 4">
              <a:extLst>
                <a:ext uri="{FF2B5EF4-FFF2-40B4-BE49-F238E27FC236}">
                  <a16:creationId xmlns:a16="http://schemas.microsoft.com/office/drawing/2014/main" id="{5A1D3D15-814E-1211-B80F-DAC2027E8CAF}"/>
                </a:ext>
              </a:extLst>
            </p:cNvPr>
            <p:cNvSpPr txBox="1"/>
            <p:nvPr/>
          </p:nvSpPr>
          <p:spPr>
            <a:xfrm>
              <a:off x="4147772" y="1381459"/>
              <a:ext cx="876363" cy="923330"/>
            </a:xfrm>
            <a:prstGeom prst="rect">
              <a:avLst/>
            </a:prstGeom>
            <a:noFill/>
          </p:spPr>
          <p:txBody>
            <a:bodyPr wrap="none">
              <a:spAutoFit/>
            </a:bodyPr>
            <a:lstStyle/>
            <a:p>
              <a:pPr fontAlgn="auto">
                <a:spcBef>
                  <a:spcPts val="0"/>
                </a:spcBef>
                <a:spcAft>
                  <a:spcPts val="0"/>
                </a:spcAft>
                <a:defRPr/>
              </a:pPr>
              <a:r>
                <a:rPr lang="en-US" sz="5400" dirty="0">
                  <a:solidFill>
                    <a:schemeClr val="tx2">
                      <a:lumMod val="60000"/>
                      <a:lumOff val="40000"/>
                    </a:schemeClr>
                  </a:solidFill>
                  <a:latin typeface="Wingdings" pitchFamily="2" charset="2"/>
                  <a:cs typeface="+mn-cs"/>
                </a:rPr>
                <a:t></a:t>
              </a:r>
            </a:p>
          </p:txBody>
        </p:sp>
        <p:cxnSp>
          <p:nvCxnSpPr>
            <p:cNvPr id="6" name="Straight Connector 5">
              <a:extLst>
                <a:ext uri="{FF2B5EF4-FFF2-40B4-BE49-F238E27FC236}">
                  <a16:creationId xmlns:a16="http://schemas.microsoft.com/office/drawing/2014/main" id="{E399F14B-90B2-3B28-52A9-4F98B396D1C1}"/>
                </a:ext>
              </a:extLst>
            </p:cNvPr>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9D9B04D3-2BB6-6D33-D5EB-574028158C23}"/>
                </a:ext>
              </a:extLst>
            </p:cNvPr>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id="{264D2CF3-9240-ABDA-176E-52BB2C74D237}"/>
              </a:ext>
            </a:extLst>
          </p:cNvPr>
          <p:cNvSpPr>
            <a:spLocks noGrp="1"/>
          </p:cNvSpPr>
          <p:nvPr>
            <p:ph type="dt" sz="half" idx="10"/>
          </p:nvPr>
        </p:nvSpPr>
        <p:spPr/>
        <p:txBody>
          <a:bodyPr/>
          <a:lstStyle>
            <a:lvl1pPr>
              <a:defRPr/>
            </a:lvl1pPr>
          </a:lstStyle>
          <a:p>
            <a:pPr>
              <a:defRPr/>
            </a:pPr>
            <a:fld id="{7E250F86-1838-8048-B486-2A20EF28BE7A}" type="datetimeFigureOut">
              <a:rPr lang="en-IN"/>
              <a:pPr>
                <a:defRPr/>
              </a:pPr>
              <a:t>16/09/22</a:t>
            </a:fld>
            <a:endParaRPr lang="en-IN"/>
          </a:p>
        </p:txBody>
      </p:sp>
      <p:sp>
        <p:nvSpPr>
          <p:cNvPr id="9" name="Footer Placeholder 4">
            <a:extLst>
              <a:ext uri="{FF2B5EF4-FFF2-40B4-BE49-F238E27FC236}">
                <a16:creationId xmlns:a16="http://schemas.microsoft.com/office/drawing/2014/main" id="{8420ACB5-29A9-5AF2-C94E-B9E26C149DCC}"/>
              </a:ext>
            </a:extLst>
          </p:cNvPr>
          <p:cNvSpPr>
            <a:spLocks noGrp="1"/>
          </p:cNvSpPr>
          <p:nvPr>
            <p:ph type="ftr" sz="quarter" idx="11"/>
          </p:nvPr>
        </p:nvSpPr>
        <p:spPr/>
        <p:txBody>
          <a:bodyPr/>
          <a:lstStyle>
            <a:lvl1pPr>
              <a:defRPr/>
            </a:lvl1pPr>
          </a:lstStyle>
          <a:p>
            <a:pPr>
              <a:defRPr/>
            </a:pPr>
            <a:endParaRPr lang="en-IN"/>
          </a:p>
        </p:txBody>
      </p:sp>
      <p:sp>
        <p:nvSpPr>
          <p:cNvPr id="10" name="Slide Number Placeholder 5">
            <a:extLst>
              <a:ext uri="{FF2B5EF4-FFF2-40B4-BE49-F238E27FC236}">
                <a16:creationId xmlns:a16="http://schemas.microsoft.com/office/drawing/2014/main" id="{6A21B50F-B9CA-E8C6-4137-2E41FD7687BA}"/>
              </a:ext>
            </a:extLst>
          </p:cNvPr>
          <p:cNvSpPr>
            <a:spLocks noGrp="1"/>
          </p:cNvSpPr>
          <p:nvPr>
            <p:ph type="sldNum" sz="quarter" idx="12"/>
          </p:nvPr>
        </p:nvSpPr>
        <p:spPr/>
        <p:txBody>
          <a:bodyPr/>
          <a:lstStyle>
            <a:lvl1pPr>
              <a:defRPr/>
            </a:lvl1pPr>
          </a:lstStyle>
          <a:p>
            <a:fld id="{539554A4-90F2-6E49-867B-BFBE166CE3DB}" type="slidenum">
              <a:rPr lang="en-IN" altLang="en-US"/>
              <a:pPr/>
              <a:t>‹#›</a:t>
            </a:fld>
            <a:endParaRPr lang="en-IN" altLang="en-US"/>
          </a:p>
        </p:txBody>
      </p:sp>
    </p:spTree>
    <p:extLst>
      <p:ext uri="{BB962C8B-B14F-4D97-AF65-F5344CB8AC3E}">
        <p14:creationId xmlns:p14="http://schemas.microsoft.com/office/powerpoint/2010/main" val="1996871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4" name="Group 10">
            <a:extLst>
              <a:ext uri="{FF2B5EF4-FFF2-40B4-BE49-F238E27FC236}">
                <a16:creationId xmlns:a16="http://schemas.microsoft.com/office/drawing/2014/main" id="{C92DBE4B-3F0C-553B-6D5F-4C16C52A05D1}"/>
              </a:ext>
            </a:extLst>
          </p:cNvPr>
          <p:cNvGrpSpPr>
            <a:grpSpLocks/>
          </p:cNvGrpSpPr>
          <p:nvPr/>
        </p:nvGrpSpPr>
        <p:grpSpPr bwMode="auto">
          <a:xfrm rot="5400000">
            <a:off x="3908425" y="2881313"/>
            <a:ext cx="5481637" cy="922338"/>
            <a:chOff x="1815339" y="1381459"/>
            <a:chExt cx="5480154" cy="923330"/>
          </a:xfrm>
        </p:grpSpPr>
        <p:sp>
          <p:nvSpPr>
            <p:cNvPr id="5" name="TextBox 4">
              <a:extLst>
                <a:ext uri="{FF2B5EF4-FFF2-40B4-BE49-F238E27FC236}">
                  <a16:creationId xmlns:a16="http://schemas.microsoft.com/office/drawing/2014/main" id="{2D07F161-A766-0254-E508-F04F8355B529}"/>
                </a:ext>
              </a:extLst>
            </p:cNvPr>
            <p:cNvSpPr txBox="1"/>
            <p:nvPr/>
          </p:nvSpPr>
          <p:spPr>
            <a:xfrm>
              <a:off x="4146745" y="1381458"/>
              <a:ext cx="877650" cy="923330"/>
            </a:xfrm>
            <a:prstGeom prst="rect">
              <a:avLst/>
            </a:prstGeom>
            <a:noFill/>
          </p:spPr>
          <p:txBody>
            <a:bodyPr wrap="none">
              <a:spAutoFit/>
            </a:bodyPr>
            <a:lstStyle/>
            <a:p>
              <a:pPr fontAlgn="auto">
                <a:spcBef>
                  <a:spcPts val="0"/>
                </a:spcBef>
                <a:spcAft>
                  <a:spcPts val="0"/>
                </a:spcAft>
                <a:defRPr/>
              </a:pPr>
              <a:r>
                <a:rPr lang="en-US" sz="5400" dirty="0">
                  <a:solidFill>
                    <a:schemeClr val="tx2">
                      <a:lumMod val="60000"/>
                      <a:lumOff val="40000"/>
                    </a:schemeClr>
                  </a:solidFill>
                  <a:latin typeface="Wingdings" pitchFamily="2" charset="2"/>
                  <a:cs typeface="+mn-cs"/>
                </a:rPr>
                <a:t></a:t>
              </a:r>
            </a:p>
          </p:txBody>
        </p:sp>
        <p:cxnSp>
          <p:nvCxnSpPr>
            <p:cNvPr id="6" name="Straight Connector 5">
              <a:extLst>
                <a:ext uri="{FF2B5EF4-FFF2-40B4-BE49-F238E27FC236}">
                  <a16:creationId xmlns:a16="http://schemas.microsoft.com/office/drawing/2014/main" id="{CDE35D51-E47F-F2BA-E1FE-37BF5EF7E854}"/>
                </a:ext>
              </a:extLst>
            </p:cNvPr>
            <p:cNvCxnSpPr/>
            <p:nvPr/>
          </p:nvCxnSpPr>
          <p:spPr>
            <a:xfrm flipH="1" flipV="1">
              <a:off x="1815339" y="1924967"/>
              <a:ext cx="2469482" cy="1590"/>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90291B87-46F2-11C9-E4A4-340732A30B11}"/>
                </a:ext>
              </a:extLst>
            </p:cNvPr>
            <p:cNvCxnSpPr/>
            <p:nvPr/>
          </p:nvCxnSpPr>
          <p:spPr>
            <a:xfrm rot="10800000">
              <a:off x="4826011" y="1928146"/>
              <a:ext cx="2469482" cy="1590"/>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Vertical Title 1"/>
          <p:cNvSpPr>
            <a:spLocks noGrp="1"/>
          </p:cNvSpPr>
          <p:nvPr>
            <p:ph type="title" orient="vert"/>
          </p:nvPr>
        </p:nvSpPr>
        <p:spPr>
          <a:xfrm>
            <a:off x="6766560" y="559398"/>
            <a:ext cx="1678193" cy="556676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id="{0C13A798-2BF8-6528-6B55-D6E94C49682F}"/>
              </a:ext>
            </a:extLst>
          </p:cNvPr>
          <p:cNvSpPr>
            <a:spLocks noGrp="1"/>
          </p:cNvSpPr>
          <p:nvPr>
            <p:ph type="dt" sz="half" idx="10"/>
          </p:nvPr>
        </p:nvSpPr>
        <p:spPr/>
        <p:txBody>
          <a:bodyPr/>
          <a:lstStyle>
            <a:lvl1pPr>
              <a:defRPr/>
            </a:lvl1pPr>
          </a:lstStyle>
          <a:p>
            <a:pPr>
              <a:defRPr/>
            </a:pPr>
            <a:fld id="{5938D7E5-4B34-1840-99CB-F5343E671569}" type="datetimeFigureOut">
              <a:rPr lang="en-IN"/>
              <a:pPr>
                <a:defRPr/>
              </a:pPr>
              <a:t>16/09/22</a:t>
            </a:fld>
            <a:endParaRPr lang="en-IN"/>
          </a:p>
        </p:txBody>
      </p:sp>
      <p:sp>
        <p:nvSpPr>
          <p:cNvPr id="9" name="Footer Placeholder 4">
            <a:extLst>
              <a:ext uri="{FF2B5EF4-FFF2-40B4-BE49-F238E27FC236}">
                <a16:creationId xmlns:a16="http://schemas.microsoft.com/office/drawing/2014/main" id="{DA3C813C-4B6E-D84D-F854-795C05E96AF9}"/>
              </a:ext>
            </a:extLst>
          </p:cNvPr>
          <p:cNvSpPr>
            <a:spLocks noGrp="1"/>
          </p:cNvSpPr>
          <p:nvPr>
            <p:ph type="ftr" sz="quarter" idx="11"/>
          </p:nvPr>
        </p:nvSpPr>
        <p:spPr/>
        <p:txBody>
          <a:bodyPr/>
          <a:lstStyle>
            <a:lvl1pPr>
              <a:defRPr/>
            </a:lvl1pPr>
          </a:lstStyle>
          <a:p>
            <a:pPr>
              <a:defRPr/>
            </a:pPr>
            <a:endParaRPr lang="en-IN"/>
          </a:p>
        </p:txBody>
      </p:sp>
      <p:sp>
        <p:nvSpPr>
          <p:cNvPr id="10" name="Slide Number Placeholder 5">
            <a:extLst>
              <a:ext uri="{FF2B5EF4-FFF2-40B4-BE49-F238E27FC236}">
                <a16:creationId xmlns:a16="http://schemas.microsoft.com/office/drawing/2014/main" id="{2355844E-A533-FE44-E176-DB91DFE9F4A4}"/>
              </a:ext>
            </a:extLst>
          </p:cNvPr>
          <p:cNvSpPr>
            <a:spLocks noGrp="1"/>
          </p:cNvSpPr>
          <p:nvPr>
            <p:ph type="sldNum" sz="quarter" idx="12"/>
          </p:nvPr>
        </p:nvSpPr>
        <p:spPr/>
        <p:txBody>
          <a:bodyPr/>
          <a:lstStyle>
            <a:lvl1pPr>
              <a:defRPr/>
            </a:lvl1pPr>
          </a:lstStyle>
          <a:p>
            <a:fld id="{A4B9B32F-65D1-E743-89E0-5C4130D69E9D}" type="slidenum">
              <a:rPr lang="en-IN" altLang="en-US"/>
              <a:pPr/>
              <a:t>‹#›</a:t>
            </a:fld>
            <a:endParaRPr lang="en-IN" altLang="en-US"/>
          </a:p>
        </p:txBody>
      </p:sp>
    </p:spTree>
    <p:extLst>
      <p:ext uri="{BB962C8B-B14F-4D97-AF65-F5344CB8AC3E}">
        <p14:creationId xmlns:p14="http://schemas.microsoft.com/office/powerpoint/2010/main" val="1669828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 name="Group 11">
            <a:extLst>
              <a:ext uri="{FF2B5EF4-FFF2-40B4-BE49-F238E27FC236}">
                <a16:creationId xmlns:a16="http://schemas.microsoft.com/office/drawing/2014/main" id="{B9B01C40-55B6-F5B3-CE91-1E785BFBE2BD}"/>
              </a:ext>
            </a:extLst>
          </p:cNvPr>
          <p:cNvGrpSpPr>
            <a:grpSpLocks/>
          </p:cNvGrpSpPr>
          <p:nvPr/>
        </p:nvGrpSpPr>
        <p:grpSpPr bwMode="auto">
          <a:xfrm>
            <a:off x="1173163" y="1392238"/>
            <a:ext cx="6778625" cy="923925"/>
            <a:chOff x="1172584" y="1381459"/>
            <a:chExt cx="6779110" cy="923330"/>
          </a:xfrm>
        </p:grpSpPr>
        <p:sp>
          <p:nvSpPr>
            <p:cNvPr id="4" name="TextBox 3">
              <a:extLst>
                <a:ext uri="{FF2B5EF4-FFF2-40B4-BE49-F238E27FC236}">
                  <a16:creationId xmlns:a16="http://schemas.microsoft.com/office/drawing/2014/main" id="{4930DD2C-165B-A42A-22B8-1028310EF336}"/>
                </a:ext>
              </a:extLst>
            </p:cNvPr>
            <p:cNvSpPr txBox="1"/>
            <p:nvPr/>
          </p:nvSpPr>
          <p:spPr>
            <a:xfrm>
              <a:off x="4147772" y="1381459"/>
              <a:ext cx="876363" cy="923330"/>
            </a:xfrm>
            <a:prstGeom prst="rect">
              <a:avLst/>
            </a:prstGeom>
            <a:noFill/>
          </p:spPr>
          <p:txBody>
            <a:bodyPr wrap="none">
              <a:spAutoFit/>
            </a:bodyPr>
            <a:lstStyle/>
            <a:p>
              <a:pPr fontAlgn="auto">
                <a:spcBef>
                  <a:spcPts val="0"/>
                </a:spcBef>
                <a:spcAft>
                  <a:spcPts val="0"/>
                </a:spcAft>
                <a:defRPr/>
              </a:pPr>
              <a:r>
                <a:rPr lang="en-US" sz="5400" dirty="0">
                  <a:solidFill>
                    <a:schemeClr val="tx2">
                      <a:lumMod val="60000"/>
                      <a:lumOff val="40000"/>
                    </a:schemeClr>
                  </a:solidFill>
                  <a:latin typeface="Wingdings" pitchFamily="2" charset="2"/>
                  <a:cs typeface="+mn-cs"/>
                </a:rPr>
                <a:t></a:t>
              </a:r>
            </a:p>
          </p:txBody>
        </p:sp>
        <p:cxnSp>
          <p:nvCxnSpPr>
            <p:cNvPr id="5" name="Straight Connector 4">
              <a:extLst>
                <a:ext uri="{FF2B5EF4-FFF2-40B4-BE49-F238E27FC236}">
                  <a16:creationId xmlns:a16="http://schemas.microsoft.com/office/drawing/2014/main" id="{2416DC1F-2B53-4901-9780-F0465EC6CD7D}"/>
                </a:ext>
              </a:extLst>
            </p:cNvPr>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AC165ADE-0E01-4929-7DD3-3E81B40E71B1}"/>
                </a:ext>
              </a:extLst>
            </p:cNvPr>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itle 10"/>
          <p:cNvSpPr>
            <a:spLocks noGrp="1"/>
          </p:cNvSpPr>
          <p:nvPr>
            <p:ph type="title"/>
          </p:nvPr>
        </p:nvSpPr>
        <p:spPr/>
        <p:txBody>
          <a:bodyPr/>
          <a:lstStyle/>
          <a:p>
            <a:r>
              <a:rPr lang="en-US"/>
              <a:t>Click to edit Master title style</a:t>
            </a:r>
          </a:p>
        </p:txBody>
      </p:sp>
      <p:sp>
        <p:nvSpPr>
          <p:cNvPr id="7" name="Date Placeholder 3">
            <a:extLst>
              <a:ext uri="{FF2B5EF4-FFF2-40B4-BE49-F238E27FC236}">
                <a16:creationId xmlns:a16="http://schemas.microsoft.com/office/drawing/2014/main" id="{88DCBDE4-B473-DD07-396C-E8F2CBBF05B5}"/>
              </a:ext>
            </a:extLst>
          </p:cNvPr>
          <p:cNvSpPr>
            <a:spLocks noGrp="1"/>
          </p:cNvSpPr>
          <p:nvPr>
            <p:ph type="dt" sz="half" idx="10"/>
          </p:nvPr>
        </p:nvSpPr>
        <p:spPr/>
        <p:txBody>
          <a:bodyPr/>
          <a:lstStyle>
            <a:lvl1pPr>
              <a:defRPr/>
            </a:lvl1pPr>
          </a:lstStyle>
          <a:p>
            <a:pPr>
              <a:defRPr/>
            </a:pPr>
            <a:fld id="{D88F10BA-88A6-EF40-82D2-E20D31B5DB55}" type="datetimeFigureOut">
              <a:rPr lang="en-IN"/>
              <a:pPr>
                <a:defRPr/>
              </a:pPr>
              <a:t>16/09/22</a:t>
            </a:fld>
            <a:endParaRPr lang="en-IN"/>
          </a:p>
        </p:txBody>
      </p:sp>
      <p:sp>
        <p:nvSpPr>
          <p:cNvPr id="8" name="Footer Placeholder 4">
            <a:extLst>
              <a:ext uri="{FF2B5EF4-FFF2-40B4-BE49-F238E27FC236}">
                <a16:creationId xmlns:a16="http://schemas.microsoft.com/office/drawing/2014/main" id="{56C5B2F0-E46E-2AC5-E806-F2ACAB9F7257}"/>
              </a:ext>
            </a:extLst>
          </p:cNvPr>
          <p:cNvSpPr>
            <a:spLocks noGrp="1"/>
          </p:cNvSpPr>
          <p:nvPr>
            <p:ph type="ftr" sz="quarter" idx="11"/>
          </p:nvPr>
        </p:nvSpPr>
        <p:spPr/>
        <p:txBody>
          <a:bodyPr/>
          <a:lstStyle>
            <a:lvl1pPr>
              <a:defRPr/>
            </a:lvl1pPr>
          </a:lstStyle>
          <a:p>
            <a:pPr>
              <a:defRPr/>
            </a:pPr>
            <a:endParaRPr lang="en-IN"/>
          </a:p>
        </p:txBody>
      </p:sp>
      <p:sp>
        <p:nvSpPr>
          <p:cNvPr id="9" name="Slide Number Placeholder 5">
            <a:extLst>
              <a:ext uri="{FF2B5EF4-FFF2-40B4-BE49-F238E27FC236}">
                <a16:creationId xmlns:a16="http://schemas.microsoft.com/office/drawing/2014/main" id="{EA05CBE1-A0F6-4B6D-9D44-FD7A12EC6772}"/>
              </a:ext>
            </a:extLst>
          </p:cNvPr>
          <p:cNvSpPr>
            <a:spLocks noGrp="1"/>
          </p:cNvSpPr>
          <p:nvPr>
            <p:ph type="sldNum" sz="quarter" idx="12"/>
          </p:nvPr>
        </p:nvSpPr>
        <p:spPr/>
        <p:txBody>
          <a:bodyPr/>
          <a:lstStyle>
            <a:lvl1pPr>
              <a:defRPr/>
            </a:lvl1pPr>
          </a:lstStyle>
          <a:p>
            <a:fld id="{B4D08BFB-531A-884C-B203-8CDE963427FA}" type="slidenum">
              <a:rPr lang="en-IN" altLang="en-US"/>
              <a:pPr/>
              <a:t>‹#›</a:t>
            </a:fld>
            <a:endParaRPr lang="en-IN" altLang="en-US"/>
          </a:p>
        </p:txBody>
      </p:sp>
    </p:spTree>
    <p:extLst>
      <p:ext uri="{BB962C8B-B14F-4D97-AF65-F5344CB8AC3E}">
        <p14:creationId xmlns:p14="http://schemas.microsoft.com/office/powerpoint/2010/main" val="766320216"/>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7" descr="CoverOverlay.png">
            <a:extLst>
              <a:ext uri="{FF2B5EF4-FFF2-40B4-BE49-F238E27FC236}">
                <a16:creationId xmlns:a16="http://schemas.microsoft.com/office/drawing/2014/main" id="{3A99FCE4-4434-0469-27F5-4F0DEF2B520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7">
            <a:extLst>
              <a:ext uri="{FF2B5EF4-FFF2-40B4-BE49-F238E27FC236}">
                <a16:creationId xmlns:a16="http://schemas.microsoft.com/office/drawing/2014/main" id="{0A4EC4FF-D0B2-CCD4-B146-E52D63887BF2}"/>
              </a:ext>
            </a:extLst>
          </p:cNvPr>
          <p:cNvGrpSpPr>
            <a:grpSpLocks/>
          </p:cNvGrpSpPr>
          <p:nvPr/>
        </p:nvGrpSpPr>
        <p:grpSpPr bwMode="auto">
          <a:xfrm>
            <a:off x="1173163" y="2887663"/>
            <a:ext cx="6778625" cy="923925"/>
            <a:chOff x="1172584" y="1381459"/>
            <a:chExt cx="6779110" cy="923330"/>
          </a:xfrm>
        </p:grpSpPr>
        <p:sp>
          <p:nvSpPr>
            <p:cNvPr id="6" name="TextBox 5">
              <a:extLst>
                <a:ext uri="{FF2B5EF4-FFF2-40B4-BE49-F238E27FC236}">
                  <a16:creationId xmlns:a16="http://schemas.microsoft.com/office/drawing/2014/main" id="{F4414F44-A38E-0050-AC8C-CE8676C0F64E}"/>
                </a:ext>
              </a:extLst>
            </p:cNvPr>
            <p:cNvSpPr txBox="1"/>
            <p:nvPr/>
          </p:nvSpPr>
          <p:spPr>
            <a:xfrm>
              <a:off x="4147772" y="1381459"/>
              <a:ext cx="876363" cy="923330"/>
            </a:xfrm>
            <a:prstGeom prst="rect">
              <a:avLst/>
            </a:prstGeom>
            <a:noFill/>
          </p:spPr>
          <p:txBody>
            <a:bodyPr wrap="none">
              <a:spAutoFit/>
            </a:bodyPr>
            <a:lstStyle/>
            <a:p>
              <a:pPr fontAlgn="auto">
                <a:spcBef>
                  <a:spcPts val="0"/>
                </a:spcBef>
                <a:spcAft>
                  <a:spcPts val="0"/>
                </a:spcAft>
                <a:defRPr/>
              </a:pPr>
              <a:r>
                <a:rPr lang="en-US" sz="5400" dirty="0">
                  <a:solidFill>
                    <a:schemeClr val="tx2">
                      <a:lumMod val="60000"/>
                      <a:lumOff val="40000"/>
                    </a:schemeClr>
                  </a:solidFill>
                  <a:latin typeface="Wingdings" pitchFamily="2" charset="2"/>
                  <a:cs typeface="+mn-cs"/>
                </a:rPr>
                <a:t></a:t>
              </a:r>
            </a:p>
          </p:txBody>
        </p:sp>
        <p:cxnSp>
          <p:nvCxnSpPr>
            <p:cNvPr id="7" name="Straight Connector 6">
              <a:extLst>
                <a:ext uri="{FF2B5EF4-FFF2-40B4-BE49-F238E27FC236}">
                  <a16:creationId xmlns:a16="http://schemas.microsoft.com/office/drawing/2014/main" id="{6F477114-921A-A29A-C94F-7625BEF3573E}"/>
                </a:ext>
              </a:extLst>
            </p:cNvPr>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0E0761F-EB34-A685-3D75-B2EE1022C4A4}"/>
                </a:ext>
              </a:extLst>
            </p:cNvPr>
            <p:cNvCxnSpPr/>
            <p:nvPr/>
          </p:nvCxnSpPr>
          <p:spPr>
            <a:xfrm rot="10800000">
              <a:off x="4832033" y="1927207"/>
              <a:ext cx="3119661" cy="1586"/>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3">
            <a:extLst>
              <a:ext uri="{FF2B5EF4-FFF2-40B4-BE49-F238E27FC236}">
                <a16:creationId xmlns:a16="http://schemas.microsoft.com/office/drawing/2014/main" id="{15CFD08E-C734-4E2F-8A8E-CB39744ACFB0}"/>
              </a:ext>
            </a:extLst>
          </p:cNvPr>
          <p:cNvSpPr>
            <a:spLocks noGrp="1"/>
          </p:cNvSpPr>
          <p:nvPr>
            <p:ph type="dt" sz="half" idx="10"/>
          </p:nvPr>
        </p:nvSpPr>
        <p:spPr/>
        <p:txBody>
          <a:bodyPr/>
          <a:lstStyle>
            <a:lvl1pPr>
              <a:defRPr/>
            </a:lvl1pPr>
          </a:lstStyle>
          <a:p>
            <a:pPr>
              <a:defRPr/>
            </a:pPr>
            <a:fld id="{5233BC0E-6C00-8543-9005-FF6DC2EED2EA}" type="datetimeFigureOut">
              <a:rPr lang="en-IN"/>
              <a:pPr>
                <a:defRPr/>
              </a:pPr>
              <a:t>16/09/22</a:t>
            </a:fld>
            <a:endParaRPr lang="en-IN"/>
          </a:p>
        </p:txBody>
      </p:sp>
      <p:sp>
        <p:nvSpPr>
          <p:cNvPr id="10" name="Footer Placeholder 4">
            <a:extLst>
              <a:ext uri="{FF2B5EF4-FFF2-40B4-BE49-F238E27FC236}">
                <a16:creationId xmlns:a16="http://schemas.microsoft.com/office/drawing/2014/main" id="{E21D29B4-6A67-8AC7-D416-0AA993B27C95}"/>
              </a:ext>
            </a:extLst>
          </p:cNvPr>
          <p:cNvSpPr>
            <a:spLocks noGrp="1"/>
          </p:cNvSpPr>
          <p:nvPr>
            <p:ph type="ftr" sz="quarter" idx="11"/>
          </p:nvPr>
        </p:nvSpPr>
        <p:spPr/>
        <p:txBody>
          <a:bodyPr/>
          <a:lstStyle>
            <a:lvl1pPr>
              <a:defRPr/>
            </a:lvl1pPr>
          </a:lstStyle>
          <a:p>
            <a:pPr>
              <a:defRPr/>
            </a:pPr>
            <a:endParaRPr lang="en-IN"/>
          </a:p>
        </p:txBody>
      </p:sp>
      <p:sp>
        <p:nvSpPr>
          <p:cNvPr id="11" name="Slide Number Placeholder 5">
            <a:extLst>
              <a:ext uri="{FF2B5EF4-FFF2-40B4-BE49-F238E27FC236}">
                <a16:creationId xmlns:a16="http://schemas.microsoft.com/office/drawing/2014/main" id="{7AE1FDAC-5D7B-681F-4D4B-66C484DF5951}"/>
              </a:ext>
            </a:extLst>
          </p:cNvPr>
          <p:cNvSpPr>
            <a:spLocks noGrp="1"/>
          </p:cNvSpPr>
          <p:nvPr>
            <p:ph type="sldNum" sz="quarter" idx="12"/>
          </p:nvPr>
        </p:nvSpPr>
        <p:spPr/>
        <p:txBody>
          <a:bodyPr/>
          <a:lstStyle>
            <a:lvl1pPr>
              <a:defRPr/>
            </a:lvl1pPr>
          </a:lstStyle>
          <a:p>
            <a:fld id="{3945DC88-D1BC-7241-926B-A7978B5DD8B6}" type="slidenum">
              <a:rPr lang="en-IN" altLang="en-US"/>
              <a:pPr/>
              <a:t>‹#›</a:t>
            </a:fld>
            <a:endParaRPr lang="en-IN" altLang="en-US"/>
          </a:p>
        </p:txBody>
      </p:sp>
    </p:spTree>
    <p:extLst>
      <p:ext uri="{BB962C8B-B14F-4D97-AF65-F5344CB8AC3E}">
        <p14:creationId xmlns:p14="http://schemas.microsoft.com/office/powerpoint/2010/main" val="76460768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2" name="Group 12">
            <a:extLst>
              <a:ext uri="{FF2B5EF4-FFF2-40B4-BE49-F238E27FC236}">
                <a16:creationId xmlns:a16="http://schemas.microsoft.com/office/drawing/2014/main" id="{384AAD0A-C93B-B195-DDEA-04AD7EE6C934}"/>
              </a:ext>
            </a:extLst>
          </p:cNvPr>
          <p:cNvGrpSpPr>
            <a:grpSpLocks/>
          </p:cNvGrpSpPr>
          <p:nvPr/>
        </p:nvGrpSpPr>
        <p:grpSpPr bwMode="auto">
          <a:xfrm>
            <a:off x="1173163" y="1392238"/>
            <a:ext cx="6778625" cy="923925"/>
            <a:chOff x="1172584" y="1381459"/>
            <a:chExt cx="6779110" cy="923330"/>
          </a:xfrm>
        </p:grpSpPr>
        <p:sp>
          <p:nvSpPr>
            <p:cNvPr id="3" name="TextBox 2">
              <a:extLst>
                <a:ext uri="{FF2B5EF4-FFF2-40B4-BE49-F238E27FC236}">
                  <a16:creationId xmlns:a16="http://schemas.microsoft.com/office/drawing/2014/main" id="{23CFA238-D7AD-4505-1DC0-0CFB299DBC7D}"/>
                </a:ext>
              </a:extLst>
            </p:cNvPr>
            <p:cNvSpPr txBox="1"/>
            <p:nvPr/>
          </p:nvSpPr>
          <p:spPr>
            <a:xfrm>
              <a:off x="4147772" y="1381459"/>
              <a:ext cx="876363" cy="923330"/>
            </a:xfrm>
            <a:prstGeom prst="rect">
              <a:avLst/>
            </a:prstGeom>
            <a:noFill/>
          </p:spPr>
          <p:txBody>
            <a:bodyPr wrap="none">
              <a:spAutoFit/>
            </a:bodyPr>
            <a:lstStyle/>
            <a:p>
              <a:pPr fontAlgn="auto">
                <a:spcBef>
                  <a:spcPts val="0"/>
                </a:spcBef>
                <a:spcAft>
                  <a:spcPts val="0"/>
                </a:spcAft>
                <a:defRPr/>
              </a:pPr>
              <a:r>
                <a:rPr lang="en-US" sz="5400" dirty="0">
                  <a:solidFill>
                    <a:schemeClr val="tx2">
                      <a:lumMod val="60000"/>
                      <a:lumOff val="40000"/>
                    </a:schemeClr>
                  </a:solidFill>
                  <a:latin typeface="Wingdings" pitchFamily="2" charset="2"/>
                  <a:cs typeface="+mn-cs"/>
                </a:rPr>
                <a:t></a:t>
              </a:r>
            </a:p>
          </p:txBody>
        </p:sp>
        <p:cxnSp>
          <p:nvCxnSpPr>
            <p:cNvPr id="4" name="Straight Connector 3">
              <a:extLst>
                <a:ext uri="{FF2B5EF4-FFF2-40B4-BE49-F238E27FC236}">
                  <a16:creationId xmlns:a16="http://schemas.microsoft.com/office/drawing/2014/main" id="{1FBFEF45-92A8-C3F4-6BDE-1B9CA983252B}"/>
                </a:ext>
              </a:extLst>
            </p:cNvPr>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C870FFAC-22EB-0283-7FC3-74E2B9E9F444}"/>
                </a:ext>
              </a:extLst>
            </p:cNvPr>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12" name="Title 1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8" name="Content Placeholder 7"/>
          <p:cNvSpPr>
            <a:spLocks noGrp="1"/>
          </p:cNvSpPr>
          <p:nvPr>
            <p:ph sz="quarter" idx="13"/>
          </p:nvPr>
        </p:nvSpPr>
        <p:spPr>
          <a:xfrm>
            <a:off x="685800" y="2240280"/>
            <a:ext cx="3803904"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9"/>
          <p:cNvSpPr>
            <a:spLocks noGrp="1"/>
          </p:cNvSpPr>
          <p:nvPr>
            <p:ph sz="quarter" idx="14"/>
          </p:nvPr>
        </p:nvSpPr>
        <p:spPr>
          <a:xfrm>
            <a:off x="4645151" y="2240280"/>
            <a:ext cx="3803904"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a:extLst>
              <a:ext uri="{FF2B5EF4-FFF2-40B4-BE49-F238E27FC236}">
                <a16:creationId xmlns:a16="http://schemas.microsoft.com/office/drawing/2014/main" id="{36DC13E6-12FE-0D73-1A70-BB5BC9DE9979}"/>
              </a:ext>
            </a:extLst>
          </p:cNvPr>
          <p:cNvSpPr>
            <a:spLocks noGrp="1"/>
          </p:cNvSpPr>
          <p:nvPr>
            <p:ph type="dt" sz="half" idx="15"/>
          </p:nvPr>
        </p:nvSpPr>
        <p:spPr/>
        <p:txBody>
          <a:bodyPr/>
          <a:lstStyle>
            <a:lvl1pPr>
              <a:defRPr/>
            </a:lvl1pPr>
          </a:lstStyle>
          <a:p>
            <a:pPr>
              <a:defRPr/>
            </a:pPr>
            <a:fld id="{E5D303F1-7573-1E41-B21C-F49E13E7FB0C}" type="datetimeFigureOut">
              <a:rPr lang="en-IN"/>
              <a:pPr>
                <a:defRPr/>
              </a:pPr>
              <a:t>16/09/22</a:t>
            </a:fld>
            <a:endParaRPr lang="en-IN"/>
          </a:p>
        </p:txBody>
      </p:sp>
      <p:sp>
        <p:nvSpPr>
          <p:cNvPr id="7" name="Footer Placeholder 5">
            <a:extLst>
              <a:ext uri="{FF2B5EF4-FFF2-40B4-BE49-F238E27FC236}">
                <a16:creationId xmlns:a16="http://schemas.microsoft.com/office/drawing/2014/main" id="{AF7E274B-2F3B-3735-8EB8-275EBC5AE1AD}"/>
              </a:ext>
            </a:extLst>
          </p:cNvPr>
          <p:cNvSpPr>
            <a:spLocks noGrp="1"/>
          </p:cNvSpPr>
          <p:nvPr>
            <p:ph type="ftr" sz="quarter" idx="16"/>
          </p:nvPr>
        </p:nvSpPr>
        <p:spPr/>
        <p:txBody>
          <a:bodyPr/>
          <a:lstStyle>
            <a:lvl1pPr>
              <a:defRPr/>
            </a:lvl1pPr>
          </a:lstStyle>
          <a:p>
            <a:pPr>
              <a:defRPr/>
            </a:pPr>
            <a:endParaRPr lang="en-IN"/>
          </a:p>
        </p:txBody>
      </p:sp>
      <p:sp>
        <p:nvSpPr>
          <p:cNvPr id="9" name="Slide Number Placeholder 6">
            <a:extLst>
              <a:ext uri="{FF2B5EF4-FFF2-40B4-BE49-F238E27FC236}">
                <a16:creationId xmlns:a16="http://schemas.microsoft.com/office/drawing/2014/main" id="{35F1DCB5-88ED-7AEA-7AFD-2E3CFE9F3B67}"/>
              </a:ext>
            </a:extLst>
          </p:cNvPr>
          <p:cNvSpPr>
            <a:spLocks noGrp="1"/>
          </p:cNvSpPr>
          <p:nvPr>
            <p:ph type="sldNum" sz="quarter" idx="17"/>
          </p:nvPr>
        </p:nvSpPr>
        <p:spPr/>
        <p:txBody>
          <a:bodyPr/>
          <a:lstStyle>
            <a:lvl1pPr>
              <a:defRPr/>
            </a:lvl1pPr>
          </a:lstStyle>
          <a:p>
            <a:fld id="{885D72B3-F5C1-7E4D-8787-6E7BF6CC5561}" type="slidenum">
              <a:rPr lang="en-IN" altLang="en-US"/>
              <a:pPr/>
              <a:t>‹#›</a:t>
            </a:fld>
            <a:endParaRPr lang="en-IN" altLang="en-US"/>
          </a:p>
        </p:txBody>
      </p:sp>
    </p:spTree>
    <p:extLst>
      <p:ext uri="{BB962C8B-B14F-4D97-AF65-F5344CB8AC3E}">
        <p14:creationId xmlns:p14="http://schemas.microsoft.com/office/powerpoint/2010/main" val="2697369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3">
            <a:extLst>
              <a:ext uri="{FF2B5EF4-FFF2-40B4-BE49-F238E27FC236}">
                <a16:creationId xmlns:a16="http://schemas.microsoft.com/office/drawing/2014/main" id="{5F2A37E5-2931-EB0D-327E-21D2505C08C6}"/>
              </a:ext>
            </a:extLst>
          </p:cNvPr>
          <p:cNvGrpSpPr>
            <a:grpSpLocks/>
          </p:cNvGrpSpPr>
          <p:nvPr/>
        </p:nvGrpSpPr>
        <p:grpSpPr bwMode="auto">
          <a:xfrm>
            <a:off x="1173163" y="1392238"/>
            <a:ext cx="6778625" cy="923925"/>
            <a:chOff x="1172584" y="1381459"/>
            <a:chExt cx="6779110" cy="923330"/>
          </a:xfrm>
        </p:grpSpPr>
        <p:sp>
          <p:nvSpPr>
            <p:cNvPr id="8" name="TextBox 7">
              <a:extLst>
                <a:ext uri="{FF2B5EF4-FFF2-40B4-BE49-F238E27FC236}">
                  <a16:creationId xmlns:a16="http://schemas.microsoft.com/office/drawing/2014/main" id="{04284397-865D-D13E-2771-8683853FB89D}"/>
                </a:ext>
              </a:extLst>
            </p:cNvPr>
            <p:cNvSpPr txBox="1"/>
            <p:nvPr/>
          </p:nvSpPr>
          <p:spPr>
            <a:xfrm>
              <a:off x="4147772" y="1381459"/>
              <a:ext cx="876363" cy="923330"/>
            </a:xfrm>
            <a:prstGeom prst="rect">
              <a:avLst/>
            </a:prstGeom>
            <a:noFill/>
          </p:spPr>
          <p:txBody>
            <a:bodyPr wrap="none">
              <a:spAutoFit/>
            </a:bodyPr>
            <a:lstStyle/>
            <a:p>
              <a:pPr fontAlgn="auto">
                <a:spcBef>
                  <a:spcPts val="0"/>
                </a:spcBef>
                <a:spcAft>
                  <a:spcPts val="0"/>
                </a:spcAft>
                <a:defRPr/>
              </a:pPr>
              <a:r>
                <a:rPr lang="en-US" sz="5400" dirty="0">
                  <a:solidFill>
                    <a:schemeClr val="tx2">
                      <a:lumMod val="60000"/>
                      <a:lumOff val="40000"/>
                    </a:schemeClr>
                  </a:solidFill>
                  <a:latin typeface="Wingdings" pitchFamily="2" charset="2"/>
                  <a:cs typeface="+mn-cs"/>
                </a:rPr>
                <a:t></a:t>
              </a:r>
            </a:p>
          </p:txBody>
        </p:sp>
        <p:cxnSp>
          <p:nvCxnSpPr>
            <p:cNvPr id="9" name="Straight Connector 8">
              <a:extLst>
                <a:ext uri="{FF2B5EF4-FFF2-40B4-BE49-F238E27FC236}">
                  <a16:creationId xmlns:a16="http://schemas.microsoft.com/office/drawing/2014/main" id="{ABE8EDA0-335D-37B4-85BE-257CCAB431B7}"/>
                </a:ext>
              </a:extLst>
            </p:cNvPr>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671F1D4-E8C2-970C-C9A6-EC852644A77E}"/>
                </a:ext>
              </a:extLst>
            </p:cNvPr>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Date Placeholder 6">
            <a:extLst>
              <a:ext uri="{FF2B5EF4-FFF2-40B4-BE49-F238E27FC236}">
                <a16:creationId xmlns:a16="http://schemas.microsoft.com/office/drawing/2014/main" id="{50A7D00C-1EB8-1A37-B0B4-62D44F5D9E07}"/>
              </a:ext>
            </a:extLst>
          </p:cNvPr>
          <p:cNvSpPr>
            <a:spLocks noGrp="1"/>
          </p:cNvSpPr>
          <p:nvPr>
            <p:ph type="dt" sz="half" idx="10"/>
          </p:nvPr>
        </p:nvSpPr>
        <p:spPr/>
        <p:txBody>
          <a:bodyPr/>
          <a:lstStyle>
            <a:lvl1pPr>
              <a:defRPr/>
            </a:lvl1pPr>
          </a:lstStyle>
          <a:p>
            <a:pPr>
              <a:defRPr/>
            </a:pPr>
            <a:fld id="{5C6D3CE9-BEA3-974E-AF6E-ECDD03BA6F2D}" type="datetimeFigureOut">
              <a:rPr lang="en-IN"/>
              <a:pPr>
                <a:defRPr/>
              </a:pPr>
              <a:t>16/09/22</a:t>
            </a:fld>
            <a:endParaRPr lang="en-IN"/>
          </a:p>
        </p:txBody>
      </p:sp>
      <p:sp>
        <p:nvSpPr>
          <p:cNvPr id="12" name="Footer Placeholder 7">
            <a:extLst>
              <a:ext uri="{FF2B5EF4-FFF2-40B4-BE49-F238E27FC236}">
                <a16:creationId xmlns:a16="http://schemas.microsoft.com/office/drawing/2014/main" id="{0DF0D65B-8DBB-E8A7-2FCD-489247F4A44C}"/>
              </a:ext>
            </a:extLst>
          </p:cNvPr>
          <p:cNvSpPr>
            <a:spLocks noGrp="1"/>
          </p:cNvSpPr>
          <p:nvPr>
            <p:ph type="ftr" sz="quarter" idx="11"/>
          </p:nvPr>
        </p:nvSpPr>
        <p:spPr/>
        <p:txBody>
          <a:bodyPr/>
          <a:lstStyle>
            <a:lvl1pPr>
              <a:defRPr/>
            </a:lvl1pPr>
          </a:lstStyle>
          <a:p>
            <a:pPr>
              <a:defRPr/>
            </a:pPr>
            <a:endParaRPr lang="en-IN"/>
          </a:p>
        </p:txBody>
      </p:sp>
      <p:sp>
        <p:nvSpPr>
          <p:cNvPr id="13" name="Slide Number Placeholder 8">
            <a:extLst>
              <a:ext uri="{FF2B5EF4-FFF2-40B4-BE49-F238E27FC236}">
                <a16:creationId xmlns:a16="http://schemas.microsoft.com/office/drawing/2014/main" id="{88A04E67-D09C-D0D9-BD19-258B5C0DE235}"/>
              </a:ext>
            </a:extLst>
          </p:cNvPr>
          <p:cNvSpPr>
            <a:spLocks noGrp="1"/>
          </p:cNvSpPr>
          <p:nvPr>
            <p:ph type="sldNum" sz="quarter" idx="12"/>
          </p:nvPr>
        </p:nvSpPr>
        <p:spPr/>
        <p:txBody>
          <a:bodyPr/>
          <a:lstStyle>
            <a:lvl1pPr>
              <a:defRPr/>
            </a:lvl1pPr>
          </a:lstStyle>
          <a:p>
            <a:fld id="{2D20E4E0-06DF-0445-A295-A0091D739EE9}" type="slidenum">
              <a:rPr lang="en-IN" altLang="en-US"/>
              <a:pPr/>
              <a:t>‹#›</a:t>
            </a:fld>
            <a:endParaRPr lang="en-IN" altLang="en-US"/>
          </a:p>
        </p:txBody>
      </p:sp>
    </p:spTree>
    <p:extLst>
      <p:ext uri="{BB962C8B-B14F-4D97-AF65-F5344CB8AC3E}">
        <p14:creationId xmlns:p14="http://schemas.microsoft.com/office/powerpoint/2010/main" val="3278821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9">
            <a:extLst>
              <a:ext uri="{FF2B5EF4-FFF2-40B4-BE49-F238E27FC236}">
                <a16:creationId xmlns:a16="http://schemas.microsoft.com/office/drawing/2014/main" id="{D8AA5ADA-DC83-EEB8-C209-CF101B1F8A84}"/>
              </a:ext>
            </a:extLst>
          </p:cNvPr>
          <p:cNvGrpSpPr>
            <a:grpSpLocks/>
          </p:cNvGrpSpPr>
          <p:nvPr/>
        </p:nvGrpSpPr>
        <p:grpSpPr bwMode="auto">
          <a:xfrm>
            <a:off x="1173163" y="1392238"/>
            <a:ext cx="6778625" cy="923925"/>
            <a:chOff x="1172584" y="1381459"/>
            <a:chExt cx="6779110" cy="923330"/>
          </a:xfrm>
        </p:grpSpPr>
        <p:sp>
          <p:nvSpPr>
            <p:cNvPr id="4" name="TextBox 3">
              <a:extLst>
                <a:ext uri="{FF2B5EF4-FFF2-40B4-BE49-F238E27FC236}">
                  <a16:creationId xmlns:a16="http://schemas.microsoft.com/office/drawing/2014/main" id="{D1E847F2-B85F-9F82-D31A-571A548E4FE6}"/>
                </a:ext>
              </a:extLst>
            </p:cNvPr>
            <p:cNvSpPr txBox="1"/>
            <p:nvPr/>
          </p:nvSpPr>
          <p:spPr>
            <a:xfrm>
              <a:off x="4147772" y="1381459"/>
              <a:ext cx="876363" cy="923330"/>
            </a:xfrm>
            <a:prstGeom prst="rect">
              <a:avLst/>
            </a:prstGeom>
            <a:noFill/>
          </p:spPr>
          <p:txBody>
            <a:bodyPr wrap="none">
              <a:spAutoFit/>
            </a:bodyPr>
            <a:lstStyle/>
            <a:p>
              <a:pPr fontAlgn="auto">
                <a:spcBef>
                  <a:spcPts val="0"/>
                </a:spcBef>
                <a:spcAft>
                  <a:spcPts val="0"/>
                </a:spcAft>
                <a:defRPr/>
              </a:pPr>
              <a:r>
                <a:rPr lang="en-US" sz="5400" dirty="0">
                  <a:solidFill>
                    <a:schemeClr val="tx2">
                      <a:lumMod val="60000"/>
                      <a:lumOff val="40000"/>
                    </a:schemeClr>
                  </a:solidFill>
                  <a:latin typeface="Wingdings" pitchFamily="2" charset="2"/>
                  <a:cs typeface="+mn-cs"/>
                </a:rPr>
                <a:t></a:t>
              </a:r>
            </a:p>
          </p:txBody>
        </p:sp>
        <p:cxnSp>
          <p:nvCxnSpPr>
            <p:cNvPr id="5" name="Straight Connector 4">
              <a:extLst>
                <a:ext uri="{FF2B5EF4-FFF2-40B4-BE49-F238E27FC236}">
                  <a16:creationId xmlns:a16="http://schemas.microsoft.com/office/drawing/2014/main" id="{22625EBC-749C-184E-9277-F16CB7D83FE8}"/>
                </a:ext>
              </a:extLst>
            </p:cNvPr>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3C7B973B-EEE0-B5EE-8BFB-5F58988CD898}"/>
                </a:ext>
              </a:extLst>
            </p:cNvPr>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a:extLst>
              <a:ext uri="{FF2B5EF4-FFF2-40B4-BE49-F238E27FC236}">
                <a16:creationId xmlns:a16="http://schemas.microsoft.com/office/drawing/2014/main" id="{EC163A73-87EE-F647-7B1D-97FD4B773638}"/>
              </a:ext>
            </a:extLst>
          </p:cNvPr>
          <p:cNvSpPr>
            <a:spLocks noGrp="1"/>
          </p:cNvSpPr>
          <p:nvPr>
            <p:ph type="dt" sz="half" idx="10"/>
          </p:nvPr>
        </p:nvSpPr>
        <p:spPr/>
        <p:txBody>
          <a:bodyPr/>
          <a:lstStyle>
            <a:lvl1pPr>
              <a:defRPr/>
            </a:lvl1pPr>
          </a:lstStyle>
          <a:p>
            <a:pPr>
              <a:defRPr/>
            </a:pPr>
            <a:fld id="{5E38A4F9-C314-A24E-BF64-868EBFD21C6B}" type="datetimeFigureOut">
              <a:rPr lang="en-IN"/>
              <a:pPr>
                <a:defRPr/>
              </a:pPr>
              <a:t>16/09/22</a:t>
            </a:fld>
            <a:endParaRPr lang="en-IN"/>
          </a:p>
        </p:txBody>
      </p:sp>
      <p:sp>
        <p:nvSpPr>
          <p:cNvPr id="8" name="Footer Placeholder 3">
            <a:extLst>
              <a:ext uri="{FF2B5EF4-FFF2-40B4-BE49-F238E27FC236}">
                <a16:creationId xmlns:a16="http://schemas.microsoft.com/office/drawing/2014/main" id="{24652CF9-FB07-6BC0-7321-997BCC1BB8CC}"/>
              </a:ext>
            </a:extLst>
          </p:cNvPr>
          <p:cNvSpPr>
            <a:spLocks noGrp="1"/>
          </p:cNvSpPr>
          <p:nvPr>
            <p:ph type="ftr" sz="quarter" idx="11"/>
          </p:nvPr>
        </p:nvSpPr>
        <p:spPr/>
        <p:txBody>
          <a:bodyPr/>
          <a:lstStyle>
            <a:lvl1pPr>
              <a:defRPr/>
            </a:lvl1pPr>
          </a:lstStyle>
          <a:p>
            <a:pPr>
              <a:defRPr/>
            </a:pPr>
            <a:endParaRPr lang="en-IN"/>
          </a:p>
        </p:txBody>
      </p:sp>
      <p:sp>
        <p:nvSpPr>
          <p:cNvPr id="9" name="Slide Number Placeholder 4">
            <a:extLst>
              <a:ext uri="{FF2B5EF4-FFF2-40B4-BE49-F238E27FC236}">
                <a16:creationId xmlns:a16="http://schemas.microsoft.com/office/drawing/2014/main" id="{3D062370-D0C0-59EF-19EE-340EEFD1D041}"/>
              </a:ext>
            </a:extLst>
          </p:cNvPr>
          <p:cNvSpPr>
            <a:spLocks noGrp="1"/>
          </p:cNvSpPr>
          <p:nvPr>
            <p:ph type="sldNum" sz="quarter" idx="12"/>
          </p:nvPr>
        </p:nvSpPr>
        <p:spPr/>
        <p:txBody>
          <a:bodyPr/>
          <a:lstStyle>
            <a:lvl1pPr>
              <a:defRPr/>
            </a:lvl1pPr>
          </a:lstStyle>
          <a:p>
            <a:fld id="{6E3F2287-5C8C-FC47-A345-569C85D5EF8E}" type="slidenum">
              <a:rPr lang="en-IN" altLang="en-US"/>
              <a:pPr/>
              <a:t>‹#›</a:t>
            </a:fld>
            <a:endParaRPr lang="en-IN" altLang="en-US"/>
          </a:p>
        </p:txBody>
      </p:sp>
    </p:spTree>
    <p:extLst>
      <p:ext uri="{BB962C8B-B14F-4D97-AF65-F5344CB8AC3E}">
        <p14:creationId xmlns:p14="http://schemas.microsoft.com/office/powerpoint/2010/main" val="1180533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0FE83F81-E1C4-F8F9-E32F-7B0BAC0609EE}"/>
              </a:ext>
            </a:extLst>
          </p:cNvPr>
          <p:cNvSpPr>
            <a:spLocks noGrp="1"/>
          </p:cNvSpPr>
          <p:nvPr>
            <p:ph type="dt" sz="half" idx="10"/>
          </p:nvPr>
        </p:nvSpPr>
        <p:spPr/>
        <p:txBody>
          <a:bodyPr/>
          <a:lstStyle>
            <a:lvl1pPr>
              <a:defRPr/>
            </a:lvl1pPr>
          </a:lstStyle>
          <a:p>
            <a:pPr>
              <a:defRPr/>
            </a:pPr>
            <a:fld id="{028B29AA-3B2D-E240-8097-0C41E4FB17A3}" type="datetimeFigureOut">
              <a:rPr lang="en-IN"/>
              <a:pPr>
                <a:defRPr/>
              </a:pPr>
              <a:t>16/09/22</a:t>
            </a:fld>
            <a:endParaRPr lang="en-IN"/>
          </a:p>
        </p:txBody>
      </p:sp>
      <p:sp>
        <p:nvSpPr>
          <p:cNvPr id="3" name="Footer Placeholder 4">
            <a:extLst>
              <a:ext uri="{FF2B5EF4-FFF2-40B4-BE49-F238E27FC236}">
                <a16:creationId xmlns:a16="http://schemas.microsoft.com/office/drawing/2014/main" id="{4225E398-9F85-C256-CE72-911E3A6BF4B3}"/>
              </a:ext>
            </a:extLst>
          </p:cNvPr>
          <p:cNvSpPr>
            <a:spLocks noGrp="1"/>
          </p:cNvSpPr>
          <p:nvPr>
            <p:ph type="ftr" sz="quarter" idx="11"/>
          </p:nvPr>
        </p:nvSpPr>
        <p:spPr/>
        <p:txBody>
          <a:bodyPr/>
          <a:lstStyle>
            <a:lvl1pPr>
              <a:defRPr/>
            </a:lvl1pPr>
          </a:lstStyle>
          <a:p>
            <a:pPr>
              <a:defRPr/>
            </a:pPr>
            <a:endParaRPr lang="en-IN"/>
          </a:p>
        </p:txBody>
      </p:sp>
      <p:sp>
        <p:nvSpPr>
          <p:cNvPr id="4" name="Slide Number Placeholder 5">
            <a:extLst>
              <a:ext uri="{FF2B5EF4-FFF2-40B4-BE49-F238E27FC236}">
                <a16:creationId xmlns:a16="http://schemas.microsoft.com/office/drawing/2014/main" id="{0B8668BD-1DE0-72B7-13A0-D209C706AF79}"/>
              </a:ext>
            </a:extLst>
          </p:cNvPr>
          <p:cNvSpPr>
            <a:spLocks noGrp="1"/>
          </p:cNvSpPr>
          <p:nvPr>
            <p:ph type="sldNum" sz="quarter" idx="12"/>
          </p:nvPr>
        </p:nvSpPr>
        <p:spPr/>
        <p:txBody>
          <a:bodyPr/>
          <a:lstStyle>
            <a:lvl1pPr>
              <a:defRPr/>
            </a:lvl1pPr>
          </a:lstStyle>
          <a:p>
            <a:fld id="{A4E9780F-BAB1-EA42-8C77-5C95308DBC15}" type="slidenum">
              <a:rPr lang="en-IN" altLang="en-US"/>
              <a:pPr/>
              <a:t>‹#›</a:t>
            </a:fld>
            <a:endParaRPr lang="en-IN" altLang="en-US"/>
          </a:p>
        </p:txBody>
      </p:sp>
    </p:spTree>
    <p:extLst>
      <p:ext uri="{BB962C8B-B14F-4D97-AF65-F5344CB8AC3E}">
        <p14:creationId xmlns:p14="http://schemas.microsoft.com/office/powerpoint/2010/main" val="1923645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a:t>Click to edit Master title style</a:t>
            </a:r>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549C0B8-122D-23EC-64A0-9399FFAC3DB1}"/>
              </a:ext>
            </a:extLst>
          </p:cNvPr>
          <p:cNvSpPr>
            <a:spLocks noGrp="1"/>
          </p:cNvSpPr>
          <p:nvPr>
            <p:ph type="dt" sz="half" idx="10"/>
          </p:nvPr>
        </p:nvSpPr>
        <p:spPr/>
        <p:txBody>
          <a:bodyPr/>
          <a:lstStyle>
            <a:lvl1pPr>
              <a:defRPr/>
            </a:lvl1pPr>
          </a:lstStyle>
          <a:p>
            <a:pPr>
              <a:defRPr/>
            </a:pPr>
            <a:fld id="{92E3D30A-AB7F-644A-A43A-26387E26DED2}" type="datetimeFigureOut">
              <a:rPr lang="en-IN"/>
              <a:pPr>
                <a:defRPr/>
              </a:pPr>
              <a:t>16/09/22</a:t>
            </a:fld>
            <a:endParaRPr lang="en-IN"/>
          </a:p>
        </p:txBody>
      </p:sp>
      <p:sp>
        <p:nvSpPr>
          <p:cNvPr id="6" name="Footer Placeholder 4">
            <a:extLst>
              <a:ext uri="{FF2B5EF4-FFF2-40B4-BE49-F238E27FC236}">
                <a16:creationId xmlns:a16="http://schemas.microsoft.com/office/drawing/2014/main" id="{233A730C-267C-FD10-4C12-2974809F3B24}"/>
              </a:ext>
            </a:extLst>
          </p:cNvPr>
          <p:cNvSpPr>
            <a:spLocks noGrp="1"/>
          </p:cNvSpPr>
          <p:nvPr>
            <p:ph type="ftr" sz="quarter" idx="11"/>
          </p:nvPr>
        </p:nvSpPr>
        <p:spPr/>
        <p:txBody>
          <a:bodyPr/>
          <a:lstStyle>
            <a:lvl1pPr>
              <a:defRPr/>
            </a:lvl1pPr>
          </a:lstStyle>
          <a:p>
            <a:pPr>
              <a:defRPr/>
            </a:pPr>
            <a:endParaRPr lang="en-IN"/>
          </a:p>
        </p:txBody>
      </p:sp>
      <p:sp>
        <p:nvSpPr>
          <p:cNvPr id="7" name="Slide Number Placeholder 5">
            <a:extLst>
              <a:ext uri="{FF2B5EF4-FFF2-40B4-BE49-F238E27FC236}">
                <a16:creationId xmlns:a16="http://schemas.microsoft.com/office/drawing/2014/main" id="{9C63E671-9E43-0017-51F7-2A2F3DAC79E2}"/>
              </a:ext>
            </a:extLst>
          </p:cNvPr>
          <p:cNvSpPr>
            <a:spLocks noGrp="1"/>
          </p:cNvSpPr>
          <p:nvPr>
            <p:ph type="sldNum" sz="quarter" idx="12"/>
          </p:nvPr>
        </p:nvSpPr>
        <p:spPr/>
        <p:txBody>
          <a:bodyPr/>
          <a:lstStyle>
            <a:lvl1pPr>
              <a:defRPr/>
            </a:lvl1pPr>
          </a:lstStyle>
          <a:p>
            <a:fld id="{D5C11C0E-B07B-564D-8833-C345F8F6B19A}" type="slidenum">
              <a:rPr lang="en-IN" altLang="en-US"/>
              <a:pPr/>
              <a:t>‹#›</a:t>
            </a:fld>
            <a:endParaRPr lang="en-IN" altLang="en-US"/>
          </a:p>
        </p:txBody>
      </p:sp>
    </p:spTree>
    <p:extLst>
      <p:ext uri="{BB962C8B-B14F-4D97-AF65-F5344CB8AC3E}">
        <p14:creationId xmlns:p14="http://schemas.microsoft.com/office/powerpoint/2010/main" val="3656375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a:t>Click to edit Master title style</a:t>
            </a:r>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981CAF0D-3731-9D23-9404-EAD480C75B66}"/>
              </a:ext>
            </a:extLst>
          </p:cNvPr>
          <p:cNvSpPr>
            <a:spLocks noGrp="1"/>
          </p:cNvSpPr>
          <p:nvPr>
            <p:ph type="dt" sz="half" idx="10"/>
          </p:nvPr>
        </p:nvSpPr>
        <p:spPr/>
        <p:txBody>
          <a:bodyPr/>
          <a:lstStyle>
            <a:lvl1pPr>
              <a:defRPr/>
            </a:lvl1pPr>
          </a:lstStyle>
          <a:p>
            <a:pPr>
              <a:defRPr/>
            </a:pPr>
            <a:fld id="{91F7FB8C-6FCB-AD45-AC4E-FB074BDD99F6}" type="datetimeFigureOut">
              <a:rPr lang="en-IN"/>
              <a:pPr>
                <a:defRPr/>
              </a:pPr>
              <a:t>16/09/22</a:t>
            </a:fld>
            <a:endParaRPr lang="en-IN"/>
          </a:p>
        </p:txBody>
      </p:sp>
      <p:sp>
        <p:nvSpPr>
          <p:cNvPr id="6" name="Footer Placeholder 4">
            <a:extLst>
              <a:ext uri="{FF2B5EF4-FFF2-40B4-BE49-F238E27FC236}">
                <a16:creationId xmlns:a16="http://schemas.microsoft.com/office/drawing/2014/main" id="{CB918B30-D5BE-61D9-9357-1887E638E9FB}"/>
              </a:ext>
            </a:extLst>
          </p:cNvPr>
          <p:cNvSpPr>
            <a:spLocks noGrp="1"/>
          </p:cNvSpPr>
          <p:nvPr>
            <p:ph type="ftr" sz="quarter" idx="11"/>
          </p:nvPr>
        </p:nvSpPr>
        <p:spPr/>
        <p:txBody>
          <a:bodyPr/>
          <a:lstStyle>
            <a:lvl1pPr>
              <a:defRPr/>
            </a:lvl1pPr>
          </a:lstStyle>
          <a:p>
            <a:pPr>
              <a:defRPr/>
            </a:pPr>
            <a:endParaRPr lang="en-IN"/>
          </a:p>
        </p:txBody>
      </p:sp>
      <p:sp>
        <p:nvSpPr>
          <p:cNvPr id="7" name="Slide Number Placeholder 5">
            <a:extLst>
              <a:ext uri="{FF2B5EF4-FFF2-40B4-BE49-F238E27FC236}">
                <a16:creationId xmlns:a16="http://schemas.microsoft.com/office/drawing/2014/main" id="{A6E211A6-2C21-35A2-AE55-DBB6801D22BC}"/>
              </a:ext>
            </a:extLst>
          </p:cNvPr>
          <p:cNvSpPr>
            <a:spLocks noGrp="1"/>
          </p:cNvSpPr>
          <p:nvPr>
            <p:ph type="sldNum" sz="quarter" idx="12"/>
          </p:nvPr>
        </p:nvSpPr>
        <p:spPr/>
        <p:txBody>
          <a:bodyPr/>
          <a:lstStyle>
            <a:lvl1pPr>
              <a:defRPr/>
            </a:lvl1pPr>
          </a:lstStyle>
          <a:p>
            <a:fld id="{A2B7419B-3334-4848-9743-1B7BFF82247F}" type="slidenum">
              <a:rPr lang="en-IN" altLang="en-US"/>
              <a:pPr/>
              <a:t>‹#›</a:t>
            </a:fld>
            <a:endParaRPr lang="en-IN" altLang="en-US"/>
          </a:p>
        </p:txBody>
      </p:sp>
    </p:spTree>
    <p:extLst>
      <p:ext uri="{BB962C8B-B14F-4D97-AF65-F5344CB8AC3E}">
        <p14:creationId xmlns:p14="http://schemas.microsoft.com/office/powerpoint/2010/main" val="4132743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2D68225-B7F8-E139-C8DF-66FF4A0C6AA9}"/>
              </a:ext>
            </a:extLst>
          </p:cNvPr>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9" name="Title Placeholder 1">
            <a:extLst>
              <a:ext uri="{FF2B5EF4-FFF2-40B4-BE49-F238E27FC236}">
                <a16:creationId xmlns:a16="http://schemas.microsoft.com/office/drawing/2014/main" id="{75620B7E-D04B-4F48-354E-96E4964A553A}"/>
              </a:ext>
            </a:extLst>
          </p:cNvPr>
          <p:cNvSpPr>
            <a:spLocks noGrp="1"/>
          </p:cNvSpPr>
          <p:nvPr>
            <p:ph type="title"/>
          </p:nvPr>
        </p:nvSpPr>
        <p:spPr bwMode="auto">
          <a:xfrm>
            <a:off x="688975" y="569913"/>
            <a:ext cx="7756525"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30" name="Text Placeholder 2">
            <a:extLst>
              <a:ext uri="{FF2B5EF4-FFF2-40B4-BE49-F238E27FC236}">
                <a16:creationId xmlns:a16="http://schemas.microsoft.com/office/drawing/2014/main" id="{175766D0-6CE4-0C4A-69E1-C7D090775F12}"/>
              </a:ext>
            </a:extLst>
          </p:cNvPr>
          <p:cNvSpPr>
            <a:spLocks noGrp="1"/>
          </p:cNvSpPr>
          <p:nvPr>
            <p:ph type="body" idx="1"/>
          </p:nvPr>
        </p:nvSpPr>
        <p:spPr bwMode="auto">
          <a:xfrm>
            <a:off x="698500" y="2247900"/>
            <a:ext cx="7747000" cy="387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76F576EC-9CDA-2640-B8A8-02295E45BE73}"/>
              </a:ext>
            </a:extLst>
          </p:cNvPr>
          <p:cNvSpPr>
            <a:spLocks noGrp="1"/>
          </p:cNvSpPr>
          <p:nvPr>
            <p:ph type="dt" sz="half" idx="2"/>
          </p:nvPr>
        </p:nvSpPr>
        <p:spPr>
          <a:xfrm>
            <a:off x="360363" y="6161088"/>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2"/>
                </a:solidFill>
                <a:latin typeface="+mn-lt"/>
                <a:cs typeface="+mn-cs"/>
              </a:defRPr>
            </a:lvl1pPr>
          </a:lstStyle>
          <a:p>
            <a:pPr>
              <a:defRPr/>
            </a:pPr>
            <a:fld id="{1669B20C-9539-9648-898D-50EC766D74BA}" type="datetimeFigureOut">
              <a:rPr lang="en-IN"/>
              <a:pPr>
                <a:defRPr/>
              </a:pPr>
              <a:t>16/09/22</a:t>
            </a:fld>
            <a:endParaRPr lang="en-IN"/>
          </a:p>
        </p:txBody>
      </p:sp>
      <p:sp>
        <p:nvSpPr>
          <p:cNvPr id="5" name="Footer Placeholder 4">
            <a:extLst>
              <a:ext uri="{FF2B5EF4-FFF2-40B4-BE49-F238E27FC236}">
                <a16:creationId xmlns:a16="http://schemas.microsoft.com/office/drawing/2014/main" id="{A40D55E6-6DDB-C7EF-1ECE-4700832BC13E}"/>
              </a:ext>
            </a:extLst>
          </p:cNvPr>
          <p:cNvSpPr>
            <a:spLocks noGrp="1"/>
          </p:cNvSpPr>
          <p:nvPr>
            <p:ph type="ftr" sz="quarter" idx="3"/>
          </p:nvPr>
        </p:nvSpPr>
        <p:spPr>
          <a:xfrm>
            <a:off x="3124200" y="6161088"/>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2"/>
                </a:solidFill>
                <a:latin typeface="+mn-lt"/>
                <a:cs typeface="+mn-cs"/>
              </a:defRPr>
            </a:lvl1pPr>
          </a:lstStyle>
          <a:p>
            <a:pPr>
              <a:defRPr/>
            </a:pPr>
            <a:endParaRPr lang="en-IN"/>
          </a:p>
        </p:txBody>
      </p:sp>
      <p:sp>
        <p:nvSpPr>
          <p:cNvPr id="6" name="Slide Number Placeholder 5">
            <a:extLst>
              <a:ext uri="{FF2B5EF4-FFF2-40B4-BE49-F238E27FC236}">
                <a16:creationId xmlns:a16="http://schemas.microsoft.com/office/drawing/2014/main" id="{BB5CA88D-4B92-C5F1-375D-51F4DD979DB7}"/>
              </a:ext>
            </a:extLst>
          </p:cNvPr>
          <p:cNvSpPr>
            <a:spLocks noGrp="1"/>
          </p:cNvSpPr>
          <p:nvPr>
            <p:ph type="sldNum" sz="quarter" idx="4"/>
          </p:nvPr>
        </p:nvSpPr>
        <p:spPr>
          <a:xfrm>
            <a:off x="6638925" y="6161088"/>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2"/>
                </a:solidFill>
                <a:latin typeface="Book Antiqua" panose="02040602050305030304" pitchFamily="18" charset="0"/>
              </a:defRPr>
            </a:lvl1pPr>
          </a:lstStyle>
          <a:p>
            <a:fld id="{25407C69-FA19-0A47-A3B8-1C428FEF93DA}" type="slidenum">
              <a:rPr lang="en-IN" altLang="en-US"/>
              <a:pPr/>
              <a:t>‹#›</a:t>
            </a:fld>
            <a:endParaRPr lang="en-IN" alt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0" r:id="rId7"/>
    <p:sldLayoutId id="2147483681" r:id="rId8"/>
    <p:sldLayoutId id="2147483682" r:id="rId9"/>
    <p:sldLayoutId id="2147483689" r:id="rId10"/>
    <p:sldLayoutId id="2147483690" r:id="rId11"/>
  </p:sldLayoutIdLst>
  <p:txStyles>
    <p:titleStyle>
      <a:lvl1pPr algn="ctr" rtl="0" fontAlgn="base">
        <a:spcBef>
          <a:spcPct val="0"/>
        </a:spcBef>
        <a:spcAft>
          <a:spcPct val="0"/>
        </a:spcAft>
        <a:defRPr sz="5400" kern="1200">
          <a:solidFill>
            <a:schemeClr val="tx2"/>
          </a:solidFill>
          <a:latin typeface="+mj-lt"/>
          <a:ea typeface="+mj-ea"/>
          <a:cs typeface="+mj-cs"/>
        </a:defRPr>
      </a:lvl1pPr>
      <a:lvl2pPr algn="ctr" rtl="0" fontAlgn="base">
        <a:spcBef>
          <a:spcPct val="0"/>
        </a:spcBef>
        <a:spcAft>
          <a:spcPct val="0"/>
        </a:spcAft>
        <a:defRPr sz="5400">
          <a:solidFill>
            <a:schemeClr val="tx2"/>
          </a:solidFill>
          <a:latin typeface="Book Antiqua" panose="02040602050305030304" pitchFamily="18" charset="0"/>
        </a:defRPr>
      </a:lvl2pPr>
      <a:lvl3pPr algn="ctr" rtl="0" fontAlgn="base">
        <a:spcBef>
          <a:spcPct val="0"/>
        </a:spcBef>
        <a:spcAft>
          <a:spcPct val="0"/>
        </a:spcAft>
        <a:defRPr sz="5400">
          <a:solidFill>
            <a:schemeClr val="tx2"/>
          </a:solidFill>
          <a:latin typeface="Book Antiqua" panose="02040602050305030304" pitchFamily="18" charset="0"/>
        </a:defRPr>
      </a:lvl3pPr>
      <a:lvl4pPr algn="ctr" rtl="0" fontAlgn="base">
        <a:spcBef>
          <a:spcPct val="0"/>
        </a:spcBef>
        <a:spcAft>
          <a:spcPct val="0"/>
        </a:spcAft>
        <a:defRPr sz="5400">
          <a:solidFill>
            <a:schemeClr val="tx2"/>
          </a:solidFill>
          <a:latin typeface="Book Antiqua" panose="02040602050305030304" pitchFamily="18" charset="0"/>
        </a:defRPr>
      </a:lvl4pPr>
      <a:lvl5pPr algn="ctr" rtl="0" fontAlgn="base">
        <a:spcBef>
          <a:spcPct val="0"/>
        </a:spcBef>
        <a:spcAft>
          <a:spcPct val="0"/>
        </a:spcAft>
        <a:defRPr sz="5400">
          <a:solidFill>
            <a:schemeClr val="tx2"/>
          </a:solidFill>
          <a:latin typeface="Book Antiqua" panose="02040602050305030304" pitchFamily="18"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125" indent="-365125" algn="l" rtl="0" fontAlgn="base">
        <a:spcBef>
          <a:spcPct val="20000"/>
        </a:spcBef>
        <a:spcAft>
          <a:spcPct val="0"/>
        </a:spcAft>
        <a:buClr>
          <a:schemeClr val="accent1"/>
        </a:buClr>
        <a:buFont typeface="Wingdings" pitchFamily="2" charset="2"/>
        <a:buChar char=""/>
        <a:defRPr sz="2400" kern="1200">
          <a:solidFill>
            <a:srgbClr val="262626"/>
          </a:solidFill>
          <a:latin typeface="+mn-lt"/>
          <a:ea typeface="+mn-ea"/>
          <a:cs typeface="+mn-cs"/>
        </a:defRPr>
      </a:lvl1pPr>
      <a:lvl2pPr marL="776288" indent="-365125" algn="l" rtl="0" fontAlgn="base">
        <a:spcBef>
          <a:spcPct val="20000"/>
        </a:spcBef>
        <a:spcAft>
          <a:spcPct val="0"/>
        </a:spcAft>
        <a:buClr>
          <a:schemeClr val="accent1"/>
        </a:buClr>
        <a:buFont typeface="Wingdings" pitchFamily="2" charset="2"/>
        <a:buChar char=""/>
        <a:defRPr sz="2200" kern="1200">
          <a:solidFill>
            <a:srgbClr val="262626"/>
          </a:solidFill>
          <a:latin typeface="+mn-lt"/>
          <a:ea typeface="+mn-ea"/>
          <a:cs typeface="+mn-cs"/>
        </a:defRPr>
      </a:lvl2pPr>
      <a:lvl3pPr marL="1143000" indent="-365125" algn="l" rtl="0" fontAlgn="base">
        <a:spcBef>
          <a:spcPct val="20000"/>
        </a:spcBef>
        <a:spcAft>
          <a:spcPct val="0"/>
        </a:spcAft>
        <a:buClr>
          <a:schemeClr val="accent1"/>
        </a:buClr>
        <a:buFont typeface="Wingdings" pitchFamily="2" charset="2"/>
        <a:buChar char=""/>
        <a:defRPr sz="2000" kern="1200">
          <a:solidFill>
            <a:srgbClr val="262626"/>
          </a:solidFill>
          <a:latin typeface="+mn-lt"/>
          <a:ea typeface="+mn-ea"/>
          <a:cs typeface="+mn-cs"/>
        </a:defRPr>
      </a:lvl3pPr>
      <a:lvl4pPr marL="1508125" indent="-319088" algn="l" rtl="0" fontAlgn="base">
        <a:spcBef>
          <a:spcPct val="20000"/>
        </a:spcBef>
        <a:spcAft>
          <a:spcPct val="0"/>
        </a:spcAft>
        <a:buClr>
          <a:schemeClr val="accent1"/>
        </a:buClr>
        <a:buFont typeface="Wingdings" pitchFamily="2" charset="2"/>
        <a:buChar char=""/>
        <a:defRPr kern="1200">
          <a:solidFill>
            <a:srgbClr val="262626"/>
          </a:solidFill>
          <a:latin typeface="+mn-lt"/>
          <a:ea typeface="+mn-ea"/>
          <a:cs typeface="+mn-cs"/>
        </a:defRPr>
      </a:lvl4pPr>
      <a:lvl5pPr marL="1828800" indent="-319088" algn="l" rtl="0" fontAlgn="base">
        <a:spcBef>
          <a:spcPct val="20000"/>
        </a:spcBef>
        <a:spcAft>
          <a:spcPct val="0"/>
        </a:spcAft>
        <a:buClr>
          <a:schemeClr val="accent1"/>
        </a:buClr>
        <a:buFont typeface="Wingdings" pitchFamily="2" charset="2"/>
        <a:buChar char=""/>
        <a:defRPr sz="1600" kern="1200">
          <a:solidFill>
            <a:srgbClr val="262626"/>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hyperlink" Target="mailto:kpjhabakh@gmail.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4C463-ADF0-A2CE-1877-736503B68766}"/>
              </a:ext>
            </a:extLst>
          </p:cNvPr>
          <p:cNvSpPr>
            <a:spLocks noGrp="1"/>
          </p:cNvSpPr>
          <p:nvPr>
            <p:ph type="ctrTitle"/>
          </p:nvPr>
        </p:nvSpPr>
        <p:spPr>
          <a:xfrm>
            <a:off x="685800" y="1718537"/>
            <a:ext cx="8130209" cy="1371601"/>
          </a:xfrm>
        </p:spPr>
        <p:txBody>
          <a:bodyPr rtlCol="0">
            <a:noAutofit/>
          </a:bodyPr>
          <a:lstStyle/>
          <a:p>
            <a:pPr fontAlgn="auto">
              <a:lnSpc>
                <a:spcPct val="90000"/>
              </a:lnSpc>
              <a:spcAft>
                <a:spcPts val="0"/>
              </a:spcAft>
              <a:defRPr/>
            </a:pPr>
            <a:r>
              <a:rPr lang="en-US" sz="3900" b="1" dirty="0"/>
              <a:t>JOURNEY OF THE IBC AND ITS CRITICAL ANALYSIS AND STAMP DUTY RULES</a:t>
            </a:r>
            <a:endParaRPr lang="en-IN" sz="3900" b="1" dirty="0"/>
          </a:p>
        </p:txBody>
      </p:sp>
      <p:sp>
        <p:nvSpPr>
          <p:cNvPr id="3" name="Subtitle 2">
            <a:extLst>
              <a:ext uri="{FF2B5EF4-FFF2-40B4-BE49-F238E27FC236}">
                <a16:creationId xmlns:a16="http://schemas.microsoft.com/office/drawing/2014/main" id="{C0BFDCC2-414B-23B5-023A-2F0E4F2FF9F5}"/>
              </a:ext>
            </a:extLst>
          </p:cNvPr>
          <p:cNvSpPr>
            <a:spLocks noGrp="1"/>
          </p:cNvSpPr>
          <p:nvPr>
            <p:ph type="subTitle" idx="1"/>
          </p:nvPr>
        </p:nvSpPr>
        <p:spPr>
          <a:xfrm>
            <a:off x="1371600" y="3767138"/>
            <a:ext cx="6400800" cy="1752600"/>
          </a:xfrm>
        </p:spPr>
        <p:txBody>
          <a:bodyPr rtlCol="0">
            <a:noAutofit/>
          </a:bodyPr>
          <a:lstStyle/>
          <a:p>
            <a:pPr fontAlgn="auto">
              <a:lnSpc>
                <a:spcPct val="90000"/>
              </a:lnSpc>
              <a:spcAft>
                <a:spcPts val="0"/>
              </a:spcAft>
              <a:defRPr/>
            </a:pPr>
            <a:endParaRPr lang="en-IN" sz="2000" dirty="0"/>
          </a:p>
          <a:p>
            <a:pPr fontAlgn="auto">
              <a:lnSpc>
                <a:spcPct val="90000"/>
              </a:lnSpc>
              <a:spcAft>
                <a:spcPts val="0"/>
              </a:spcAft>
              <a:defRPr/>
            </a:pPr>
            <a:r>
              <a:rPr lang="en-IN" sz="2000" dirty="0"/>
              <a:t>				Pawan Jhabakh</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C4206DF-077A-02C8-B445-A66B55D7EADA}"/>
              </a:ext>
            </a:extLst>
          </p:cNvPr>
          <p:cNvSpPr>
            <a:spLocks noGrp="1"/>
          </p:cNvSpPr>
          <p:nvPr>
            <p:ph idx="1"/>
          </p:nvPr>
        </p:nvSpPr>
        <p:spPr/>
        <p:txBody>
          <a:bodyPr/>
          <a:lstStyle/>
          <a:p>
            <a:pPr marL="0" indent="0">
              <a:buNone/>
            </a:pPr>
            <a:endParaRPr lang="en-US" dirty="0"/>
          </a:p>
          <a:p>
            <a:pPr marL="0" indent="0">
              <a:buNone/>
            </a:pPr>
            <a:endParaRPr lang="en-US" dirty="0"/>
          </a:p>
        </p:txBody>
      </p:sp>
      <p:sp>
        <p:nvSpPr>
          <p:cNvPr id="3" name="Title 2">
            <a:extLst>
              <a:ext uri="{FF2B5EF4-FFF2-40B4-BE49-F238E27FC236}">
                <a16:creationId xmlns:a16="http://schemas.microsoft.com/office/drawing/2014/main" id="{3EB20599-9610-D05D-DB3E-55999DE43D6D}"/>
              </a:ext>
            </a:extLst>
          </p:cNvPr>
          <p:cNvSpPr>
            <a:spLocks noGrp="1"/>
          </p:cNvSpPr>
          <p:nvPr>
            <p:ph type="title"/>
          </p:nvPr>
        </p:nvSpPr>
        <p:spPr/>
        <p:txBody>
          <a:bodyPr/>
          <a:lstStyle/>
          <a:p>
            <a:r>
              <a:rPr lang="en-US" sz="2000" dirty="0">
                <a:latin typeface="Garamond" panose="02020404030301010803" pitchFamily="18" charset="0"/>
              </a:rPr>
              <a:t>Sectoral Distribution of CIRP - Resolution Plans – June 30</a:t>
            </a:r>
            <a:r>
              <a:rPr lang="en-US" sz="2000" baseline="30000" dirty="0">
                <a:latin typeface="Garamond" panose="02020404030301010803" pitchFamily="18" charset="0"/>
              </a:rPr>
              <a:t>th</a:t>
            </a:r>
            <a:r>
              <a:rPr lang="en-US" sz="2000" dirty="0">
                <a:latin typeface="Garamond" panose="02020404030301010803" pitchFamily="18" charset="0"/>
              </a:rPr>
              <a:t> 2022</a:t>
            </a:r>
          </a:p>
        </p:txBody>
      </p:sp>
      <p:graphicFrame>
        <p:nvGraphicFramePr>
          <p:cNvPr id="4" name="Table 4">
            <a:extLst>
              <a:ext uri="{FF2B5EF4-FFF2-40B4-BE49-F238E27FC236}">
                <a16:creationId xmlns:a16="http://schemas.microsoft.com/office/drawing/2014/main" id="{34244DBC-3B5F-BB53-ED8C-4B8BB29FEA76}"/>
              </a:ext>
            </a:extLst>
          </p:cNvPr>
          <p:cNvGraphicFramePr>
            <a:graphicFrameLocks noGrp="1"/>
          </p:cNvGraphicFramePr>
          <p:nvPr>
            <p:extLst>
              <p:ext uri="{D42A27DB-BD31-4B8C-83A1-F6EECF244321}">
                <p14:modId xmlns:p14="http://schemas.microsoft.com/office/powerpoint/2010/main" val="3156523139"/>
              </p:ext>
            </p:extLst>
          </p:nvPr>
        </p:nvGraphicFramePr>
        <p:xfrm>
          <a:off x="1524000" y="1624013"/>
          <a:ext cx="6096000" cy="5005388"/>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3279610326"/>
                    </a:ext>
                  </a:extLst>
                </a:gridCol>
                <a:gridCol w="3048000">
                  <a:extLst>
                    <a:ext uri="{9D8B030D-6E8A-4147-A177-3AD203B41FA5}">
                      <a16:colId xmlns:a16="http://schemas.microsoft.com/office/drawing/2014/main" val="3461012616"/>
                    </a:ext>
                  </a:extLst>
                </a:gridCol>
              </a:tblGrid>
              <a:tr h="664432">
                <a:tc>
                  <a:txBody>
                    <a:bodyPr/>
                    <a:lstStyle/>
                    <a:p>
                      <a:r>
                        <a:rPr lang="en-US" sz="1600" dirty="0">
                          <a:latin typeface="Garamond" panose="02020404030301010803" pitchFamily="18" charset="0"/>
                        </a:rPr>
                        <a:t>Transport </a:t>
                      </a:r>
                    </a:p>
                  </a:txBody>
                  <a:tcPr/>
                </a:tc>
                <a:tc>
                  <a:txBody>
                    <a:bodyPr/>
                    <a:lstStyle/>
                    <a:p>
                      <a:r>
                        <a:rPr lang="en-US" sz="1600" dirty="0">
                          <a:latin typeface="Garamond" panose="02020404030301010803" pitchFamily="18" charset="0"/>
                        </a:rPr>
                        <a:t>2%</a:t>
                      </a:r>
                    </a:p>
                  </a:txBody>
                  <a:tcPr/>
                </a:tc>
                <a:extLst>
                  <a:ext uri="{0D108BD9-81ED-4DB2-BD59-A6C34878D82A}">
                    <a16:rowId xmlns:a16="http://schemas.microsoft.com/office/drawing/2014/main" val="484274803"/>
                  </a:ext>
                </a:extLst>
              </a:tr>
              <a:tr h="664432">
                <a:tc>
                  <a:txBody>
                    <a:bodyPr/>
                    <a:lstStyle/>
                    <a:p>
                      <a:r>
                        <a:rPr lang="en-US" sz="1600" dirty="0">
                          <a:latin typeface="Garamond" panose="02020404030301010803" pitchFamily="18" charset="0"/>
                        </a:rPr>
                        <a:t>Electricity </a:t>
                      </a:r>
                    </a:p>
                  </a:txBody>
                  <a:tcPr/>
                </a:tc>
                <a:tc>
                  <a:txBody>
                    <a:bodyPr/>
                    <a:lstStyle/>
                    <a:p>
                      <a:r>
                        <a:rPr lang="en-US" sz="1600" dirty="0">
                          <a:latin typeface="Garamond" panose="02020404030301010803" pitchFamily="18" charset="0"/>
                        </a:rPr>
                        <a:t>5%</a:t>
                      </a:r>
                    </a:p>
                  </a:txBody>
                  <a:tcPr/>
                </a:tc>
                <a:extLst>
                  <a:ext uri="{0D108BD9-81ED-4DB2-BD59-A6C34878D82A}">
                    <a16:rowId xmlns:a16="http://schemas.microsoft.com/office/drawing/2014/main" val="3721230988"/>
                  </a:ext>
                </a:extLst>
              </a:tr>
              <a:tr h="664432">
                <a:tc>
                  <a:txBody>
                    <a:bodyPr/>
                    <a:lstStyle/>
                    <a:p>
                      <a:r>
                        <a:rPr lang="en-US" sz="1600" dirty="0">
                          <a:latin typeface="Garamond" panose="02020404030301010803" pitchFamily="18" charset="0"/>
                        </a:rPr>
                        <a:t>Hotels </a:t>
                      </a:r>
                    </a:p>
                  </a:txBody>
                  <a:tcPr/>
                </a:tc>
                <a:tc>
                  <a:txBody>
                    <a:bodyPr/>
                    <a:lstStyle/>
                    <a:p>
                      <a:r>
                        <a:rPr lang="en-US" sz="1600" dirty="0">
                          <a:latin typeface="Garamond" panose="02020404030301010803" pitchFamily="18" charset="0"/>
                        </a:rPr>
                        <a:t>3%</a:t>
                      </a:r>
                    </a:p>
                  </a:txBody>
                  <a:tcPr/>
                </a:tc>
                <a:extLst>
                  <a:ext uri="{0D108BD9-81ED-4DB2-BD59-A6C34878D82A}">
                    <a16:rowId xmlns:a16="http://schemas.microsoft.com/office/drawing/2014/main" val="3509994153"/>
                  </a:ext>
                </a:extLst>
              </a:tr>
              <a:tr h="664432">
                <a:tc>
                  <a:txBody>
                    <a:bodyPr/>
                    <a:lstStyle/>
                    <a:p>
                      <a:r>
                        <a:rPr lang="en-US" sz="1600" dirty="0">
                          <a:latin typeface="Garamond" panose="02020404030301010803" pitchFamily="18" charset="0"/>
                        </a:rPr>
                        <a:t>Retail Trade </a:t>
                      </a:r>
                    </a:p>
                  </a:txBody>
                  <a:tcPr/>
                </a:tc>
                <a:tc>
                  <a:txBody>
                    <a:bodyPr/>
                    <a:lstStyle/>
                    <a:p>
                      <a:r>
                        <a:rPr lang="en-US" sz="1600" dirty="0">
                          <a:latin typeface="Garamond" panose="02020404030301010803" pitchFamily="18" charset="0"/>
                        </a:rPr>
                        <a:t>6%</a:t>
                      </a:r>
                    </a:p>
                  </a:txBody>
                  <a:tcPr/>
                </a:tc>
                <a:extLst>
                  <a:ext uri="{0D108BD9-81ED-4DB2-BD59-A6C34878D82A}">
                    <a16:rowId xmlns:a16="http://schemas.microsoft.com/office/drawing/2014/main" val="1396148753"/>
                  </a:ext>
                </a:extLst>
              </a:tr>
              <a:tr h="664432">
                <a:tc>
                  <a:txBody>
                    <a:bodyPr/>
                    <a:lstStyle/>
                    <a:p>
                      <a:r>
                        <a:rPr lang="en-US" sz="1600" dirty="0">
                          <a:latin typeface="Garamond" panose="02020404030301010803" pitchFamily="18" charset="0"/>
                        </a:rPr>
                        <a:t>Construction </a:t>
                      </a:r>
                    </a:p>
                  </a:txBody>
                  <a:tcPr/>
                </a:tc>
                <a:tc>
                  <a:txBody>
                    <a:bodyPr/>
                    <a:lstStyle/>
                    <a:p>
                      <a:r>
                        <a:rPr lang="en-US" sz="1600" dirty="0">
                          <a:latin typeface="Garamond" panose="02020404030301010803" pitchFamily="18" charset="0"/>
                        </a:rPr>
                        <a:t>10%</a:t>
                      </a:r>
                    </a:p>
                  </a:txBody>
                  <a:tcPr/>
                </a:tc>
                <a:extLst>
                  <a:ext uri="{0D108BD9-81ED-4DB2-BD59-A6C34878D82A}">
                    <a16:rowId xmlns:a16="http://schemas.microsoft.com/office/drawing/2014/main" val="383868106"/>
                  </a:ext>
                </a:extLst>
              </a:tr>
              <a:tr h="354364">
                <a:tc>
                  <a:txBody>
                    <a:bodyPr/>
                    <a:lstStyle/>
                    <a:p>
                      <a:r>
                        <a:rPr lang="en-US" sz="1600" dirty="0">
                          <a:latin typeface="Garamond" panose="02020404030301010803" pitchFamily="18" charset="0"/>
                        </a:rPr>
                        <a:t>Real Estate </a:t>
                      </a:r>
                    </a:p>
                  </a:txBody>
                  <a:tcPr/>
                </a:tc>
                <a:tc>
                  <a:txBody>
                    <a:bodyPr/>
                    <a:lstStyle/>
                    <a:p>
                      <a:r>
                        <a:rPr lang="en-US" sz="1600" dirty="0">
                          <a:latin typeface="Garamond" panose="02020404030301010803" pitchFamily="18" charset="0"/>
                        </a:rPr>
                        <a:t>14%</a:t>
                      </a:r>
                    </a:p>
                  </a:txBody>
                  <a:tcPr/>
                </a:tc>
                <a:extLst>
                  <a:ext uri="{0D108BD9-81ED-4DB2-BD59-A6C34878D82A}">
                    <a16:rowId xmlns:a16="http://schemas.microsoft.com/office/drawing/2014/main" val="974942062"/>
                  </a:ext>
                </a:extLst>
              </a:tr>
              <a:tr h="664432">
                <a:tc>
                  <a:txBody>
                    <a:bodyPr/>
                    <a:lstStyle/>
                    <a:p>
                      <a:endParaRPr lang="en-US" sz="1600" dirty="0">
                        <a:latin typeface="Garamond" panose="02020404030301010803" pitchFamily="18" charset="0"/>
                      </a:endParaRPr>
                    </a:p>
                    <a:p>
                      <a:r>
                        <a:rPr lang="en-US" sz="1600" dirty="0">
                          <a:latin typeface="Garamond" panose="02020404030301010803" pitchFamily="18" charset="0"/>
                        </a:rPr>
                        <a:t>Manufacturing </a:t>
                      </a:r>
                    </a:p>
                  </a:txBody>
                  <a:tcPr/>
                </a:tc>
                <a:tc>
                  <a:txBody>
                    <a:bodyPr/>
                    <a:lstStyle/>
                    <a:p>
                      <a:endParaRPr lang="en-US" sz="1600" dirty="0">
                        <a:latin typeface="Garamond" panose="02020404030301010803" pitchFamily="18" charset="0"/>
                      </a:endParaRPr>
                    </a:p>
                    <a:p>
                      <a:r>
                        <a:rPr lang="en-US" sz="1600" dirty="0">
                          <a:latin typeface="Garamond" panose="02020404030301010803" pitchFamily="18" charset="0"/>
                        </a:rPr>
                        <a:t>51%</a:t>
                      </a:r>
                    </a:p>
                  </a:txBody>
                  <a:tcPr/>
                </a:tc>
                <a:extLst>
                  <a:ext uri="{0D108BD9-81ED-4DB2-BD59-A6C34878D82A}">
                    <a16:rowId xmlns:a16="http://schemas.microsoft.com/office/drawing/2014/main" val="3189645722"/>
                  </a:ext>
                </a:extLst>
              </a:tr>
              <a:tr h="664432">
                <a:tc>
                  <a:txBody>
                    <a:bodyPr/>
                    <a:lstStyle/>
                    <a:p>
                      <a:r>
                        <a:rPr lang="en-US" sz="1600" dirty="0">
                          <a:latin typeface="Garamond" panose="02020404030301010803" pitchFamily="18" charset="0"/>
                        </a:rPr>
                        <a:t>Others </a:t>
                      </a:r>
                    </a:p>
                  </a:txBody>
                  <a:tcPr/>
                </a:tc>
                <a:tc>
                  <a:txBody>
                    <a:bodyPr/>
                    <a:lstStyle/>
                    <a:p>
                      <a:r>
                        <a:rPr lang="en-US" sz="1600" dirty="0">
                          <a:latin typeface="Garamond" panose="02020404030301010803" pitchFamily="18" charset="0"/>
                        </a:rPr>
                        <a:t>9%</a:t>
                      </a:r>
                    </a:p>
                  </a:txBody>
                  <a:tcPr/>
                </a:tc>
                <a:extLst>
                  <a:ext uri="{0D108BD9-81ED-4DB2-BD59-A6C34878D82A}">
                    <a16:rowId xmlns:a16="http://schemas.microsoft.com/office/drawing/2014/main" val="454723748"/>
                  </a:ext>
                </a:extLst>
              </a:tr>
            </a:tbl>
          </a:graphicData>
        </a:graphic>
      </p:graphicFrame>
    </p:spTree>
    <p:extLst>
      <p:ext uri="{BB962C8B-B14F-4D97-AF65-F5344CB8AC3E}">
        <p14:creationId xmlns:p14="http://schemas.microsoft.com/office/powerpoint/2010/main" val="3606548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C4206DF-077A-02C8-B445-A66B55D7EADA}"/>
              </a:ext>
            </a:extLst>
          </p:cNvPr>
          <p:cNvSpPr>
            <a:spLocks noGrp="1"/>
          </p:cNvSpPr>
          <p:nvPr>
            <p:ph idx="1"/>
          </p:nvPr>
        </p:nvSpPr>
        <p:spPr/>
        <p:txBody>
          <a:bodyPr/>
          <a:lstStyle/>
          <a:p>
            <a:pPr marL="0" indent="0">
              <a:buNone/>
            </a:pPr>
            <a:endParaRPr lang="en-US" dirty="0"/>
          </a:p>
          <a:p>
            <a:pPr marL="0" indent="0">
              <a:buNone/>
            </a:pPr>
            <a:endParaRPr lang="en-US" dirty="0"/>
          </a:p>
        </p:txBody>
      </p:sp>
      <p:sp>
        <p:nvSpPr>
          <p:cNvPr id="3" name="Title 2">
            <a:extLst>
              <a:ext uri="{FF2B5EF4-FFF2-40B4-BE49-F238E27FC236}">
                <a16:creationId xmlns:a16="http://schemas.microsoft.com/office/drawing/2014/main" id="{3EB20599-9610-D05D-DB3E-55999DE43D6D}"/>
              </a:ext>
            </a:extLst>
          </p:cNvPr>
          <p:cNvSpPr>
            <a:spLocks noGrp="1"/>
          </p:cNvSpPr>
          <p:nvPr>
            <p:ph type="title"/>
          </p:nvPr>
        </p:nvSpPr>
        <p:spPr/>
        <p:txBody>
          <a:bodyPr/>
          <a:lstStyle/>
          <a:p>
            <a:r>
              <a:rPr lang="en-US" sz="2000" dirty="0">
                <a:latin typeface="Garamond" panose="02020404030301010803" pitchFamily="18" charset="0"/>
              </a:rPr>
              <a:t>Sectoral Distribution of CIRP – A/R/S/W – June 30</a:t>
            </a:r>
            <a:r>
              <a:rPr lang="en-US" sz="2000" baseline="30000" dirty="0">
                <a:latin typeface="Garamond" panose="02020404030301010803" pitchFamily="18" charset="0"/>
              </a:rPr>
              <a:t>th</a:t>
            </a:r>
            <a:r>
              <a:rPr lang="en-US" sz="2000" dirty="0">
                <a:latin typeface="Garamond" panose="02020404030301010803" pitchFamily="18" charset="0"/>
              </a:rPr>
              <a:t> 2022</a:t>
            </a:r>
          </a:p>
        </p:txBody>
      </p:sp>
      <p:graphicFrame>
        <p:nvGraphicFramePr>
          <p:cNvPr id="4" name="Table 4">
            <a:extLst>
              <a:ext uri="{FF2B5EF4-FFF2-40B4-BE49-F238E27FC236}">
                <a16:creationId xmlns:a16="http://schemas.microsoft.com/office/drawing/2014/main" id="{34244DBC-3B5F-BB53-ED8C-4B8BB29FEA76}"/>
              </a:ext>
            </a:extLst>
          </p:cNvPr>
          <p:cNvGraphicFramePr>
            <a:graphicFrameLocks noGrp="1"/>
          </p:cNvGraphicFramePr>
          <p:nvPr>
            <p:extLst>
              <p:ext uri="{D42A27DB-BD31-4B8C-83A1-F6EECF244321}">
                <p14:modId xmlns:p14="http://schemas.microsoft.com/office/powerpoint/2010/main" val="361973087"/>
              </p:ext>
            </p:extLst>
          </p:nvPr>
        </p:nvGraphicFramePr>
        <p:xfrm>
          <a:off x="1524000" y="1624013"/>
          <a:ext cx="6096000" cy="5005388"/>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3279610326"/>
                    </a:ext>
                  </a:extLst>
                </a:gridCol>
                <a:gridCol w="3048000">
                  <a:extLst>
                    <a:ext uri="{9D8B030D-6E8A-4147-A177-3AD203B41FA5}">
                      <a16:colId xmlns:a16="http://schemas.microsoft.com/office/drawing/2014/main" val="3461012616"/>
                    </a:ext>
                  </a:extLst>
                </a:gridCol>
              </a:tblGrid>
              <a:tr h="664432">
                <a:tc>
                  <a:txBody>
                    <a:bodyPr/>
                    <a:lstStyle/>
                    <a:p>
                      <a:r>
                        <a:rPr lang="en-US" sz="1600" dirty="0">
                          <a:latin typeface="Garamond" panose="02020404030301010803" pitchFamily="18" charset="0"/>
                        </a:rPr>
                        <a:t>Transport </a:t>
                      </a:r>
                    </a:p>
                  </a:txBody>
                  <a:tcPr/>
                </a:tc>
                <a:tc>
                  <a:txBody>
                    <a:bodyPr/>
                    <a:lstStyle/>
                    <a:p>
                      <a:r>
                        <a:rPr lang="en-US" sz="1600" dirty="0">
                          <a:latin typeface="Garamond" panose="02020404030301010803" pitchFamily="18" charset="0"/>
                        </a:rPr>
                        <a:t>2%</a:t>
                      </a:r>
                    </a:p>
                  </a:txBody>
                  <a:tcPr/>
                </a:tc>
                <a:extLst>
                  <a:ext uri="{0D108BD9-81ED-4DB2-BD59-A6C34878D82A}">
                    <a16:rowId xmlns:a16="http://schemas.microsoft.com/office/drawing/2014/main" val="484274803"/>
                  </a:ext>
                </a:extLst>
              </a:tr>
              <a:tr h="664432">
                <a:tc>
                  <a:txBody>
                    <a:bodyPr/>
                    <a:lstStyle/>
                    <a:p>
                      <a:r>
                        <a:rPr lang="en-US" sz="1600" dirty="0">
                          <a:latin typeface="Garamond" panose="02020404030301010803" pitchFamily="18" charset="0"/>
                        </a:rPr>
                        <a:t>Electricity </a:t>
                      </a:r>
                    </a:p>
                  </a:txBody>
                  <a:tcPr/>
                </a:tc>
                <a:tc>
                  <a:txBody>
                    <a:bodyPr/>
                    <a:lstStyle/>
                    <a:p>
                      <a:r>
                        <a:rPr lang="en-US" sz="1600" dirty="0">
                          <a:latin typeface="Garamond" panose="02020404030301010803" pitchFamily="18" charset="0"/>
                        </a:rPr>
                        <a:t>2%</a:t>
                      </a:r>
                    </a:p>
                  </a:txBody>
                  <a:tcPr/>
                </a:tc>
                <a:extLst>
                  <a:ext uri="{0D108BD9-81ED-4DB2-BD59-A6C34878D82A}">
                    <a16:rowId xmlns:a16="http://schemas.microsoft.com/office/drawing/2014/main" val="3721230988"/>
                  </a:ext>
                </a:extLst>
              </a:tr>
              <a:tr h="664432">
                <a:tc>
                  <a:txBody>
                    <a:bodyPr/>
                    <a:lstStyle/>
                    <a:p>
                      <a:r>
                        <a:rPr lang="en-US" sz="1600" dirty="0">
                          <a:latin typeface="Garamond" panose="02020404030301010803" pitchFamily="18" charset="0"/>
                        </a:rPr>
                        <a:t>Hotels </a:t>
                      </a:r>
                    </a:p>
                  </a:txBody>
                  <a:tcPr/>
                </a:tc>
                <a:tc>
                  <a:txBody>
                    <a:bodyPr/>
                    <a:lstStyle/>
                    <a:p>
                      <a:r>
                        <a:rPr lang="en-US" sz="1600" dirty="0">
                          <a:latin typeface="Garamond" panose="02020404030301010803" pitchFamily="18" charset="0"/>
                        </a:rPr>
                        <a:t>2%</a:t>
                      </a:r>
                    </a:p>
                  </a:txBody>
                  <a:tcPr/>
                </a:tc>
                <a:extLst>
                  <a:ext uri="{0D108BD9-81ED-4DB2-BD59-A6C34878D82A}">
                    <a16:rowId xmlns:a16="http://schemas.microsoft.com/office/drawing/2014/main" val="3509994153"/>
                  </a:ext>
                </a:extLst>
              </a:tr>
              <a:tr h="664432">
                <a:tc>
                  <a:txBody>
                    <a:bodyPr/>
                    <a:lstStyle/>
                    <a:p>
                      <a:r>
                        <a:rPr lang="en-US" sz="1600" dirty="0">
                          <a:latin typeface="Garamond" panose="02020404030301010803" pitchFamily="18" charset="0"/>
                        </a:rPr>
                        <a:t>Retail Trade </a:t>
                      </a:r>
                    </a:p>
                  </a:txBody>
                  <a:tcPr/>
                </a:tc>
                <a:tc>
                  <a:txBody>
                    <a:bodyPr/>
                    <a:lstStyle/>
                    <a:p>
                      <a:r>
                        <a:rPr lang="en-US" sz="1600" dirty="0">
                          <a:latin typeface="Garamond" panose="02020404030301010803" pitchFamily="18" charset="0"/>
                        </a:rPr>
                        <a:t>8%</a:t>
                      </a:r>
                    </a:p>
                  </a:txBody>
                  <a:tcPr/>
                </a:tc>
                <a:extLst>
                  <a:ext uri="{0D108BD9-81ED-4DB2-BD59-A6C34878D82A}">
                    <a16:rowId xmlns:a16="http://schemas.microsoft.com/office/drawing/2014/main" val="1396148753"/>
                  </a:ext>
                </a:extLst>
              </a:tr>
              <a:tr h="664432">
                <a:tc>
                  <a:txBody>
                    <a:bodyPr/>
                    <a:lstStyle/>
                    <a:p>
                      <a:r>
                        <a:rPr lang="en-US" sz="1600" dirty="0">
                          <a:latin typeface="Garamond" panose="02020404030301010803" pitchFamily="18" charset="0"/>
                        </a:rPr>
                        <a:t>Construction </a:t>
                      </a:r>
                    </a:p>
                  </a:txBody>
                  <a:tcPr/>
                </a:tc>
                <a:tc>
                  <a:txBody>
                    <a:bodyPr/>
                    <a:lstStyle/>
                    <a:p>
                      <a:r>
                        <a:rPr lang="en-US" sz="1600" dirty="0">
                          <a:latin typeface="Garamond" panose="02020404030301010803" pitchFamily="18" charset="0"/>
                        </a:rPr>
                        <a:t>13%</a:t>
                      </a:r>
                    </a:p>
                  </a:txBody>
                  <a:tcPr/>
                </a:tc>
                <a:extLst>
                  <a:ext uri="{0D108BD9-81ED-4DB2-BD59-A6C34878D82A}">
                    <a16:rowId xmlns:a16="http://schemas.microsoft.com/office/drawing/2014/main" val="383868106"/>
                  </a:ext>
                </a:extLst>
              </a:tr>
              <a:tr h="354364">
                <a:tc>
                  <a:txBody>
                    <a:bodyPr/>
                    <a:lstStyle/>
                    <a:p>
                      <a:r>
                        <a:rPr lang="en-US" sz="1600" dirty="0">
                          <a:latin typeface="Garamond" panose="02020404030301010803" pitchFamily="18" charset="0"/>
                        </a:rPr>
                        <a:t>Real Estate </a:t>
                      </a:r>
                    </a:p>
                  </a:txBody>
                  <a:tcPr/>
                </a:tc>
                <a:tc>
                  <a:txBody>
                    <a:bodyPr/>
                    <a:lstStyle/>
                    <a:p>
                      <a:r>
                        <a:rPr lang="en-US" sz="1600" dirty="0">
                          <a:latin typeface="Garamond" panose="02020404030301010803" pitchFamily="18" charset="0"/>
                        </a:rPr>
                        <a:t>26%</a:t>
                      </a:r>
                    </a:p>
                  </a:txBody>
                  <a:tcPr/>
                </a:tc>
                <a:extLst>
                  <a:ext uri="{0D108BD9-81ED-4DB2-BD59-A6C34878D82A}">
                    <a16:rowId xmlns:a16="http://schemas.microsoft.com/office/drawing/2014/main" val="974942062"/>
                  </a:ext>
                </a:extLst>
              </a:tr>
              <a:tr h="664432">
                <a:tc>
                  <a:txBody>
                    <a:bodyPr/>
                    <a:lstStyle/>
                    <a:p>
                      <a:endParaRPr lang="en-US" sz="1600" dirty="0">
                        <a:latin typeface="Garamond" panose="02020404030301010803" pitchFamily="18" charset="0"/>
                      </a:endParaRPr>
                    </a:p>
                    <a:p>
                      <a:r>
                        <a:rPr lang="en-US" sz="1600" dirty="0">
                          <a:latin typeface="Garamond" panose="02020404030301010803" pitchFamily="18" charset="0"/>
                        </a:rPr>
                        <a:t>Manufacturing </a:t>
                      </a:r>
                    </a:p>
                  </a:txBody>
                  <a:tcPr/>
                </a:tc>
                <a:tc>
                  <a:txBody>
                    <a:bodyPr/>
                    <a:lstStyle/>
                    <a:p>
                      <a:endParaRPr lang="en-US" sz="1600" dirty="0">
                        <a:latin typeface="Garamond" panose="02020404030301010803" pitchFamily="18" charset="0"/>
                      </a:endParaRPr>
                    </a:p>
                    <a:p>
                      <a:r>
                        <a:rPr lang="en-US" sz="1600" dirty="0">
                          <a:latin typeface="Garamond" panose="02020404030301010803" pitchFamily="18" charset="0"/>
                        </a:rPr>
                        <a:t>37%</a:t>
                      </a:r>
                    </a:p>
                  </a:txBody>
                  <a:tcPr/>
                </a:tc>
                <a:extLst>
                  <a:ext uri="{0D108BD9-81ED-4DB2-BD59-A6C34878D82A}">
                    <a16:rowId xmlns:a16="http://schemas.microsoft.com/office/drawing/2014/main" val="3189645722"/>
                  </a:ext>
                </a:extLst>
              </a:tr>
              <a:tr h="664432">
                <a:tc>
                  <a:txBody>
                    <a:bodyPr/>
                    <a:lstStyle/>
                    <a:p>
                      <a:r>
                        <a:rPr lang="en-US" sz="1600" dirty="0">
                          <a:latin typeface="Garamond" panose="02020404030301010803" pitchFamily="18" charset="0"/>
                        </a:rPr>
                        <a:t>Others </a:t>
                      </a:r>
                    </a:p>
                  </a:txBody>
                  <a:tcPr/>
                </a:tc>
                <a:tc>
                  <a:txBody>
                    <a:bodyPr/>
                    <a:lstStyle/>
                    <a:p>
                      <a:r>
                        <a:rPr lang="en-US" sz="1600" dirty="0">
                          <a:latin typeface="Garamond" panose="02020404030301010803" pitchFamily="18" charset="0"/>
                        </a:rPr>
                        <a:t>9%</a:t>
                      </a:r>
                    </a:p>
                  </a:txBody>
                  <a:tcPr/>
                </a:tc>
                <a:extLst>
                  <a:ext uri="{0D108BD9-81ED-4DB2-BD59-A6C34878D82A}">
                    <a16:rowId xmlns:a16="http://schemas.microsoft.com/office/drawing/2014/main" val="454723748"/>
                  </a:ext>
                </a:extLst>
              </a:tr>
            </a:tbl>
          </a:graphicData>
        </a:graphic>
      </p:graphicFrame>
    </p:spTree>
    <p:extLst>
      <p:ext uri="{BB962C8B-B14F-4D97-AF65-F5344CB8AC3E}">
        <p14:creationId xmlns:p14="http://schemas.microsoft.com/office/powerpoint/2010/main" val="865375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C4206DF-077A-02C8-B445-A66B55D7EADA}"/>
              </a:ext>
            </a:extLst>
          </p:cNvPr>
          <p:cNvSpPr>
            <a:spLocks noGrp="1"/>
          </p:cNvSpPr>
          <p:nvPr>
            <p:ph idx="1"/>
          </p:nvPr>
        </p:nvSpPr>
        <p:spPr/>
        <p:txBody>
          <a:bodyPr/>
          <a:lstStyle/>
          <a:p>
            <a:pPr marL="0" indent="0">
              <a:buNone/>
            </a:pPr>
            <a:endParaRPr lang="en-US" dirty="0"/>
          </a:p>
          <a:p>
            <a:pPr marL="0" indent="0">
              <a:buNone/>
            </a:pPr>
            <a:endParaRPr lang="en-US" dirty="0"/>
          </a:p>
        </p:txBody>
      </p:sp>
      <p:sp>
        <p:nvSpPr>
          <p:cNvPr id="3" name="Title 2">
            <a:extLst>
              <a:ext uri="{FF2B5EF4-FFF2-40B4-BE49-F238E27FC236}">
                <a16:creationId xmlns:a16="http://schemas.microsoft.com/office/drawing/2014/main" id="{3EB20599-9610-D05D-DB3E-55999DE43D6D}"/>
              </a:ext>
            </a:extLst>
          </p:cNvPr>
          <p:cNvSpPr>
            <a:spLocks noGrp="1"/>
          </p:cNvSpPr>
          <p:nvPr>
            <p:ph type="title"/>
          </p:nvPr>
        </p:nvSpPr>
        <p:spPr/>
        <p:txBody>
          <a:bodyPr/>
          <a:lstStyle/>
          <a:p>
            <a:r>
              <a:rPr lang="en-US" sz="2000" dirty="0">
                <a:latin typeface="Garamond" panose="02020404030301010803" pitchFamily="18" charset="0"/>
              </a:rPr>
              <a:t>Sectoral Distribution of CIRP - Liquidation – June 30</a:t>
            </a:r>
            <a:r>
              <a:rPr lang="en-US" sz="2000" baseline="30000" dirty="0">
                <a:latin typeface="Garamond" panose="02020404030301010803" pitchFamily="18" charset="0"/>
              </a:rPr>
              <a:t>th</a:t>
            </a:r>
            <a:r>
              <a:rPr lang="en-US" sz="2000" dirty="0">
                <a:latin typeface="Garamond" panose="02020404030301010803" pitchFamily="18" charset="0"/>
              </a:rPr>
              <a:t> 2022</a:t>
            </a:r>
          </a:p>
        </p:txBody>
      </p:sp>
      <p:graphicFrame>
        <p:nvGraphicFramePr>
          <p:cNvPr id="4" name="Table 4">
            <a:extLst>
              <a:ext uri="{FF2B5EF4-FFF2-40B4-BE49-F238E27FC236}">
                <a16:creationId xmlns:a16="http://schemas.microsoft.com/office/drawing/2014/main" id="{34244DBC-3B5F-BB53-ED8C-4B8BB29FEA76}"/>
              </a:ext>
            </a:extLst>
          </p:cNvPr>
          <p:cNvGraphicFramePr>
            <a:graphicFrameLocks noGrp="1"/>
          </p:cNvGraphicFramePr>
          <p:nvPr>
            <p:extLst>
              <p:ext uri="{D42A27DB-BD31-4B8C-83A1-F6EECF244321}">
                <p14:modId xmlns:p14="http://schemas.microsoft.com/office/powerpoint/2010/main" val="3398870224"/>
              </p:ext>
            </p:extLst>
          </p:nvPr>
        </p:nvGraphicFramePr>
        <p:xfrm>
          <a:off x="1524000" y="1624013"/>
          <a:ext cx="6096000" cy="5005388"/>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3279610326"/>
                    </a:ext>
                  </a:extLst>
                </a:gridCol>
                <a:gridCol w="3048000">
                  <a:extLst>
                    <a:ext uri="{9D8B030D-6E8A-4147-A177-3AD203B41FA5}">
                      <a16:colId xmlns:a16="http://schemas.microsoft.com/office/drawing/2014/main" val="3461012616"/>
                    </a:ext>
                  </a:extLst>
                </a:gridCol>
              </a:tblGrid>
              <a:tr h="664432">
                <a:tc>
                  <a:txBody>
                    <a:bodyPr/>
                    <a:lstStyle/>
                    <a:p>
                      <a:r>
                        <a:rPr lang="en-US" sz="1600" dirty="0">
                          <a:latin typeface="Garamond" panose="02020404030301010803" pitchFamily="18" charset="0"/>
                        </a:rPr>
                        <a:t>Transport </a:t>
                      </a:r>
                    </a:p>
                  </a:txBody>
                  <a:tcPr/>
                </a:tc>
                <a:tc>
                  <a:txBody>
                    <a:bodyPr/>
                    <a:lstStyle/>
                    <a:p>
                      <a:r>
                        <a:rPr lang="en-US" sz="1600" dirty="0">
                          <a:latin typeface="Garamond" panose="02020404030301010803" pitchFamily="18" charset="0"/>
                        </a:rPr>
                        <a:t>4%</a:t>
                      </a:r>
                    </a:p>
                  </a:txBody>
                  <a:tcPr/>
                </a:tc>
                <a:extLst>
                  <a:ext uri="{0D108BD9-81ED-4DB2-BD59-A6C34878D82A}">
                    <a16:rowId xmlns:a16="http://schemas.microsoft.com/office/drawing/2014/main" val="484274803"/>
                  </a:ext>
                </a:extLst>
              </a:tr>
              <a:tr h="664432">
                <a:tc>
                  <a:txBody>
                    <a:bodyPr/>
                    <a:lstStyle/>
                    <a:p>
                      <a:r>
                        <a:rPr lang="en-US" sz="1600" dirty="0">
                          <a:latin typeface="Garamond" panose="02020404030301010803" pitchFamily="18" charset="0"/>
                        </a:rPr>
                        <a:t>Electricity </a:t>
                      </a:r>
                    </a:p>
                  </a:txBody>
                  <a:tcPr/>
                </a:tc>
                <a:tc>
                  <a:txBody>
                    <a:bodyPr/>
                    <a:lstStyle/>
                    <a:p>
                      <a:r>
                        <a:rPr lang="en-US" sz="1600" dirty="0">
                          <a:latin typeface="Garamond" panose="02020404030301010803" pitchFamily="18" charset="0"/>
                        </a:rPr>
                        <a:t>3%</a:t>
                      </a:r>
                    </a:p>
                  </a:txBody>
                  <a:tcPr/>
                </a:tc>
                <a:extLst>
                  <a:ext uri="{0D108BD9-81ED-4DB2-BD59-A6C34878D82A}">
                    <a16:rowId xmlns:a16="http://schemas.microsoft.com/office/drawing/2014/main" val="3721230988"/>
                  </a:ext>
                </a:extLst>
              </a:tr>
              <a:tr h="664432">
                <a:tc>
                  <a:txBody>
                    <a:bodyPr/>
                    <a:lstStyle/>
                    <a:p>
                      <a:r>
                        <a:rPr lang="en-US" sz="1600" dirty="0">
                          <a:latin typeface="Garamond" panose="02020404030301010803" pitchFamily="18" charset="0"/>
                        </a:rPr>
                        <a:t>Hotels </a:t>
                      </a:r>
                    </a:p>
                  </a:txBody>
                  <a:tcPr/>
                </a:tc>
                <a:tc>
                  <a:txBody>
                    <a:bodyPr/>
                    <a:lstStyle/>
                    <a:p>
                      <a:r>
                        <a:rPr lang="en-US" sz="1600" dirty="0">
                          <a:latin typeface="Garamond" panose="02020404030301010803" pitchFamily="18" charset="0"/>
                        </a:rPr>
                        <a:t>2%</a:t>
                      </a:r>
                    </a:p>
                  </a:txBody>
                  <a:tcPr/>
                </a:tc>
                <a:extLst>
                  <a:ext uri="{0D108BD9-81ED-4DB2-BD59-A6C34878D82A}">
                    <a16:rowId xmlns:a16="http://schemas.microsoft.com/office/drawing/2014/main" val="3509994153"/>
                  </a:ext>
                </a:extLst>
              </a:tr>
              <a:tr h="664432">
                <a:tc>
                  <a:txBody>
                    <a:bodyPr/>
                    <a:lstStyle/>
                    <a:p>
                      <a:r>
                        <a:rPr lang="en-US" sz="1600" dirty="0">
                          <a:latin typeface="Garamond" panose="02020404030301010803" pitchFamily="18" charset="0"/>
                        </a:rPr>
                        <a:t>Retail Trade </a:t>
                      </a:r>
                    </a:p>
                  </a:txBody>
                  <a:tcPr/>
                </a:tc>
                <a:tc>
                  <a:txBody>
                    <a:bodyPr/>
                    <a:lstStyle/>
                    <a:p>
                      <a:r>
                        <a:rPr lang="en-US" sz="1600" dirty="0">
                          <a:latin typeface="Garamond" panose="02020404030301010803" pitchFamily="18" charset="0"/>
                        </a:rPr>
                        <a:t>12%</a:t>
                      </a:r>
                    </a:p>
                  </a:txBody>
                  <a:tcPr/>
                </a:tc>
                <a:extLst>
                  <a:ext uri="{0D108BD9-81ED-4DB2-BD59-A6C34878D82A}">
                    <a16:rowId xmlns:a16="http://schemas.microsoft.com/office/drawing/2014/main" val="1396148753"/>
                  </a:ext>
                </a:extLst>
              </a:tr>
              <a:tr h="664432">
                <a:tc>
                  <a:txBody>
                    <a:bodyPr/>
                    <a:lstStyle/>
                    <a:p>
                      <a:r>
                        <a:rPr lang="en-US" sz="1600" dirty="0">
                          <a:latin typeface="Garamond" panose="02020404030301010803" pitchFamily="18" charset="0"/>
                        </a:rPr>
                        <a:t>Construction </a:t>
                      </a:r>
                    </a:p>
                  </a:txBody>
                  <a:tcPr/>
                </a:tc>
                <a:tc>
                  <a:txBody>
                    <a:bodyPr/>
                    <a:lstStyle/>
                    <a:p>
                      <a:r>
                        <a:rPr lang="en-US" sz="1600" dirty="0">
                          <a:latin typeface="Garamond" panose="02020404030301010803" pitchFamily="18" charset="0"/>
                        </a:rPr>
                        <a:t>7%</a:t>
                      </a:r>
                    </a:p>
                  </a:txBody>
                  <a:tcPr/>
                </a:tc>
                <a:extLst>
                  <a:ext uri="{0D108BD9-81ED-4DB2-BD59-A6C34878D82A}">
                    <a16:rowId xmlns:a16="http://schemas.microsoft.com/office/drawing/2014/main" val="383868106"/>
                  </a:ext>
                </a:extLst>
              </a:tr>
              <a:tr h="354364">
                <a:tc>
                  <a:txBody>
                    <a:bodyPr/>
                    <a:lstStyle/>
                    <a:p>
                      <a:r>
                        <a:rPr lang="en-US" sz="1600" dirty="0">
                          <a:latin typeface="Garamond" panose="02020404030301010803" pitchFamily="18" charset="0"/>
                        </a:rPr>
                        <a:t>Real Estate </a:t>
                      </a:r>
                    </a:p>
                  </a:txBody>
                  <a:tcPr/>
                </a:tc>
                <a:tc>
                  <a:txBody>
                    <a:bodyPr/>
                    <a:lstStyle/>
                    <a:p>
                      <a:r>
                        <a:rPr lang="en-US" sz="1600" dirty="0">
                          <a:latin typeface="Garamond" panose="02020404030301010803" pitchFamily="18" charset="0"/>
                        </a:rPr>
                        <a:t>17%</a:t>
                      </a:r>
                    </a:p>
                  </a:txBody>
                  <a:tcPr/>
                </a:tc>
                <a:extLst>
                  <a:ext uri="{0D108BD9-81ED-4DB2-BD59-A6C34878D82A}">
                    <a16:rowId xmlns:a16="http://schemas.microsoft.com/office/drawing/2014/main" val="974942062"/>
                  </a:ext>
                </a:extLst>
              </a:tr>
              <a:tr h="664432">
                <a:tc>
                  <a:txBody>
                    <a:bodyPr/>
                    <a:lstStyle/>
                    <a:p>
                      <a:endParaRPr lang="en-US" sz="1600" dirty="0">
                        <a:latin typeface="Garamond" panose="02020404030301010803" pitchFamily="18" charset="0"/>
                      </a:endParaRPr>
                    </a:p>
                    <a:p>
                      <a:r>
                        <a:rPr lang="en-US" sz="1600" dirty="0">
                          <a:latin typeface="Garamond" panose="02020404030301010803" pitchFamily="18" charset="0"/>
                        </a:rPr>
                        <a:t>Manufacturing </a:t>
                      </a:r>
                    </a:p>
                  </a:txBody>
                  <a:tcPr/>
                </a:tc>
                <a:tc>
                  <a:txBody>
                    <a:bodyPr/>
                    <a:lstStyle/>
                    <a:p>
                      <a:endParaRPr lang="en-US" sz="1600" dirty="0">
                        <a:latin typeface="Garamond" panose="02020404030301010803" pitchFamily="18" charset="0"/>
                      </a:endParaRPr>
                    </a:p>
                    <a:p>
                      <a:r>
                        <a:rPr lang="en-US" sz="1600" dirty="0">
                          <a:latin typeface="Garamond" panose="02020404030301010803" pitchFamily="18" charset="0"/>
                        </a:rPr>
                        <a:t>43%</a:t>
                      </a:r>
                    </a:p>
                  </a:txBody>
                  <a:tcPr/>
                </a:tc>
                <a:extLst>
                  <a:ext uri="{0D108BD9-81ED-4DB2-BD59-A6C34878D82A}">
                    <a16:rowId xmlns:a16="http://schemas.microsoft.com/office/drawing/2014/main" val="3189645722"/>
                  </a:ext>
                </a:extLst>
              </a:tr>
              <a:tr h="664432">
                <a:tc>
                  <a:txBody>
                    <a:bodyPr/>
                    <a:lstStyle/>
                    <a:p>
                      <a:r>
                        <a:rPr lang="en-US" sz="1600" dirty="0">
                          <a:latin typeface="Garamond" panose="02020404030301010803" pitchFamily="18" charset="0"/>
                        </a:rPr>
                        <a:t>Others </a:t>
                      </a:r>
                    </a:p>
                  </a:txBody>
                  <a:tcPr/>
                </a:tc>
                <a:tc>
                  <a:txBody>
                    <a:bodyPr/>
                    <a:lstStyle/>
                    <a:p>
                      <a:r>
                        <a:rPr lang="en-US" sz="1600" dirty="0">
                          <a:latin typeface="Garamond" panose="02020404030301010803" pitchFamily="18" charset="0"/>
                        </a:rPr>
                        <a:t>12%</a:t>
                      </a:r>
                    </a:p>
                  </a:txBody>
                  <a:tcPr/>
                </a:tc>
                <a:extLst>
                  <a:ext uri="{0D108BD9-81ED-4DB2-BD59-A6C34878D82A}">
                    <a16:rowId xmlns:a16="http://schemas.microsoft.com/office/drawing/2014/main" val="454723748"/>
                  </a:ext>
                </a:extLst>
              </a:tr>
            </a:tbl>
          </a:graphicData>
        </a:graphic>
      </p:graphicFrame>
    </p:spTree>
    <p:extLst>
      <p:ext uri="{BB962C8B-B14F-4D97-AF65-F5344CB8AC3E}">
        <p14:creationId xmlns:p14="http://schemas.microsoft.com/office/powerpoint/2010/main" val="41348403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C4206DF-077A-02C8-B445-A66B55D7EADA}"/>
              </a:ext>
            </a:extLst>
          </p:cNvPr>
          <p:cNvSpPr>
            <a:spLocks noGrp="1"/>
          </p:cNvSpPr>
          <p:nvPr>
            <p:ph idx="1"/>
          </p:nvPr>
        </p:nvSpPr>
        <p:spPr/>
        <p:txBody>
          <a:bodyPr/>
          <a:lstStyle/>
          <a:p>
            <a:pPr marL="0" indent="0">
              <a:buNone/>
            </a:pPr>
            <a:endParaRPr lang="en-US" dirty="0"/>
          </a:p>
          <a:p>
            <a:pPr marL="0" indent="0">
              <a:buNone/>
            </a:pPr>
            <a:endParaRPr lang="en-US" dirty="0"/>
          </a:p>
        </p:txBody>
      </p:sp>
      <p:sp>
        <p:nvSpPr>
          <p:cNvPr id="3" name="Title 2">
            <a:extLst>
              <a:ext uri="{FF2B5EF4-FFF2-40B4-BE49-F238E27FC236}">
                <a16:creationId xmlns:a16="http://schemas.microsoft.com/office/drawing/2014/main" id="{3EB20599-9610-D05D-DB3E-55999DE43D6D}"/>
              </a:ext>
            </a:extLst>
          </p:cNvPr>
          <p:cNvSpPr>
            <a:spLocks noGrp="1"/>
          </p:cNvSpPr>
          <p:nvPr>
            <p:ph type="title"/>
          </p:nvPr>
        </p:nvSpPr>
        <p:spPr/>
        <p:txBody>
          <a:bodyPr/>
          <a:lstStyle/>
          <a:p>
            <a:r>
              <a:rPr lang="en-US" sz="2000" dirty="0">
                <a:latin typeface="Garamond" panose="02020404030301010803" pitchFamily="18" charset="0"/>
              </a:rPr>
              <a:t>Reasons for withdrawal of CIRP - June 30</a:t>
            </a:r>
            <a:r>
              <a:rPr lang="en-US" sz="2000" baseline="30000" dirty="0">
                <a:latin typeface="Garamond" panose="02020404030301010803" pitchFamily="18" charset="0"/>
              </a:rPr>
              <a:t>th</a:t>
            </a:r>
            <a:r>
              <a:rPr lang="en-US" sz="2000" dirty="0">
                <a:latin typeface="Garamond" panose="02020404030301010803" pitchFamily="18" charset="0"/>
              </a:rPr>
              <a:t> 2022</a:t>
            </a:r>
          </a:p>
        </p:txBody>
      </p:sp>
      <p:graphicFrame>
        <p:nvGraphicFramePr>
          <p:cNvPr id="4" name="Table 4">
            <a:extLst>
              <a:ext uri="{FF2B5EF4-FFF2-40B4-BE49-F238E27FC236}">
                <a16:creationId xmlns:a16="http://schemas.microsoft.com/office/drawing/2014/main" id="{34244DBC-3B5F-BB53-ED8C-4B8BB29FEA76}"/>
              </a:ext>
            </a:extLst>
          </p:cNvPr>
          <p:cNvGraphicFramePr>
            <a:graphicFrameLocks noGrp="1"/>
          </p:cNvGraphicFramePr>
          <p:nvPr>
            <p:extLst>
              <p:ext uri="{D42A27DB-BD31-4B8C-83A1-F6EECF244321}">
                <p14:modId xmlns:p14="http://schemas.microsoft.com/office/powerpoint/2010/main" val="840758891"/>
              </p:ext>
            </p:extLst>
          </p:nvPr>
        </p:nvGraphicFramePr>
        <p:xfrm>
          <a:off x="1519237" y="2441622"/>
          <a:ext cx="6096000" cy="3676524"/>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3279610326"/>
                    </a:ext>
                  </a:extLst>
                </a:gridCol>
                <a:gridCol w="3048000">
                  <a:extLst>
                    <a:ext uri="{9D8B030D-6E8A-4147-A177-3AD203B41FA5}">
                      <a16:colId xmlns:a16="http://schemas.microsoft.com/office/drawing/2014/main" val="3461012616"/>
                    </a:ext>
                  </a:extLst>
                </a:gridCol>
              </a:tblGrid>
              <a:tr h="664432">
                <a:tc>
                  <a:txBody>
                    <a:bodyPr/>
                    <a:lstStyle/>
                    <a:p>
                      <a:r>
                        <a:rPr lang="en-US" sz="1600" dirty="0">
                          <a:latin typeface="Garamond" panose="02020404030301010803" pitchFamily="18" charset="0"/>
                        </a:rPr>
                        <a:t>Settlement with the Applicant </a:t>
                      </a:r>
                    </a:p>
                  </a:txBody>
                  <a:tcPr/>
                </a:tc>
                <a:tc>
                  <a:txBody>
                    <a:bodyPr/>
                    <a:lstStyle/>
                    <a:p>
                      <a:r>
                        <a:rPr lang="en-US" sz="1600" dirty="0">
                          <a:latin typeface="Garamond" panose="02020404030301010803" pitchFamily="18" charset="0"/>
                        </a:rPr>
                        <a:t>266</a:t>
                      </a:r>
                    </a:p>
                  </a:txBody>
                  <a:tcPr/>
                </a:tc>
                <a:extLst>
                  <a:ext uri="{0D108BD9-81ED-4DB2-BD59-A6C34878D82A}">
                    <a16:rowId xmlns:a16="http://schemas.microsoft.com/office/drawing/2014/main" val="484274803"/>
                  </a:ext>
                </a:extLst>
              </a:tr>
              <a:tr h="664432">
                <a:tc>
                  <a:txBody>
                    <a:bodyPr/>
                    <a:lstStyle/>
                    <a:p>
                      <a:r>
                        <a:rPr lang="en-US" sz="1600" dirty="0">
                          <a:latin typeface="Garamond" panose="02020404030301010803" pitchFamily="18" charset="0"/>
                        </a:rPr>
                        <a:t>Full Settlement with other creditors</a:t>
                      </a:r>
                    </a:p>
                  </a:txBody>
                  <a:tcPr/>
                </a:tc>
                <a:tc>
                  <a:txBody>
                    <a:bodyPr/>
                    <a:lstStyle/>
                    <a:p>
                      <a:r>
                        <a:rPr lang="en-US" sz="1600" dirty="0">
                          <a:latin typeface="Garamond" panose="02020404030301010803" pitchFamily="18" charset="0"/>
                        </a:rPr>
                        <a:t>43</a:t>
                      </a:r>
                    </a:p>
                  </a:txBody>
                  <a:tcPr/>
                </a:tc>
                <a:extLst>
                  <a:ext uri="{0D108BD9-81ED-4DB2-BD59-A6C34878D82A}">
                    <a16:rowId xmlns:a16="http://schemas.microsoft.com/office/drawing/2014/main" val="3721230988"/>
                  </a:ext>
                </a:extLst>
              </a:tr>
              <a:tr h="664432">
                <a:tc>
                  <a:txBody>
                    <a:bodyPr/>
                    <a:lstStyle/>
                    <a:p>
                      <a:r>
                        <a:rPr lang="en-US" sz="1600" dirty="0">
                          <a:latin typeface="Garamond" panose="02020404030301010803" pitchFamily="18" charset="0"/>
                        </a:rPr>
                        <a:t>Agreement to Settle in the future </a:t>
                      </a:r>
                    </a:p>
                  </a:txBody>
                  <a:tcPr/>
                </a:tc>
                <a:tc>
                  <a:txBody>
                    <a:bodyPr/>
                    <a:lstStyle/>
                    <a:p>
                      <a:r>
                        <a:rPr lang="en-US" sz="1600" dirty="0">
                          <a:latin typeface="Garamond" panose="02020404030301010803" pitchFamily="18" charset="0"/>
                        </a:rPr>
                        <a:t>36</a:t>
                      </a:r>
                    </a:p>
                  </a:txBody>
                  <a:tcPr/>
                </a:tc>
                <a:extLst>
                  <a:ext uri="{0D108BD9-81ED-4DB2-BD59-A6C34878D82A}">
                    <a16:rowId xmlns:a16="http://schemas.microsoft.com/office/drawing/2014/main" val="3509994153"/>
                  </a:ext>
                </a:extLst>
              </a:tr>
              <a:tr h="664432">
                <a:tc>
                  <a:txBody>
                    <a:bodyPr/>
                    <a:lstStyle/>
                    <a:p>
                      <a:r>
                        <a:rPr lang="en-US" sz="1600" dirty="0">
                          <a:latin typeface="Garamond" panose="02020404030301010803" pitchFamily="18" charset="0"/>
                        </a:rPr>
                        <a:t>Other Settlement with Creditors </a:t>
                      </a:r>
                    </a:p>
                  </a:txBody>
                  <a:tcPr/>
                </a:tc>
                <a:tc>
                  <a:txBody>
                    <a:bodyPr/>
                    <a:lstStyle/>
                    <a:p>
                      <a:r>
                        <a:rPr lang="en-US" sz="1600" dirty="0">
                          <a:latin typeface="Garamond" panose="02020404030301010803" pitchFamily="18" charset="0"/>
                        </a:rPr>
                        <a:t>146</a:t>
                      </a:r>
                    </a:p>
                  </a:txBody>
                  <a:tcPr/>
                </a:tc>
                <a:extLst>
                  <a:ext uri="{0D108BD9-81ED-4DB2-BD59-A6C34878D82A}">
                    <a16:rowId xmlns:a16="http://schemas.microsoft.com/office/drawing/2014/main" val="1396148753"/>
                  </a:ext>
                </a:extLst>
              </a:tr>
              <a:tr h="664432">
                <a:tc>
                  <a:txBody>
                    <a:bodyPr/>
                    <a:lstStyle/>
                    <a:p>
                      <a:r>
                        <a:rPr lang="en-US" sz="1600" dirty="0">
                          <a:latin typeface="Garamond" panose="02020404030301010803" pitchFamily="18" charset="0"/>
                        </a:rPr>
                        <a:t>Others </a:t>
                      </a:r>
                    </a:p>
                  </a:txBody>
                  <a:tcPr/>
                </a:tc>
                <a:tc>
                  <a:txBody>
                    <a:bodyPr/>
                    <a:lstStyle/>
                    <a:p>
                      <a:r>
                        <a:rPr lang="en-US" sz="1600" dirty="0">
                          <a:latin typeface="Garamond" panose="02020404030301010803" pitchFamily="18" charset="0"/>
                        </a:rPr>
                        <a:t>150</a:t>
                      </a:r>
                    </a:p>
                  </a:txBody>
                  <a:tcPr/>
                </a:tc>
                <a:extLst>
                  <a:ext uri="{0D108BD9-81ED-4DB2-BD59-A6C34878D82A}">
                    <a16:rowId xmlns:a16="http://schemas.microsoft.com/office/drawing/2014/main" val="383868106"/>
                  </a:ext>
                </a:extLst>
              </a:tr>
              <a:tr h="354364">
                <a:tc>
                  <a:txBody>
                    <a:bodyPr/>
                    <a:lstStyle/>
                    <a:p>
                      <a:r>
                        <a:rPr lang="en-US" sz="1600" dirty="0">
                          <a:latin typeface="Garamond" panose="02020404030301010803" pitchFamily="18" charset="0"/>
                        </a:rPr>
                        <a:t>Withdrawn under section 12 A</a:t>
                      </a:r>
                    </a:p>
                  </a:txBody>
                  <a:tcPr/>
                </a:tc>
                <a:tc>
                  <a:txBody>
                    <a:bodyPr/>
                    <a:lstStyle/>
                    <a:p>
                      <a:r>
                        <a:rPr lang="en-US" sz="1600" dirty="0">
                          <a:latin typeface="Garamond" panose="02020404030301010803" pitchFamily="18" charset="0"/>
                        </a:rPr>
                        <a:t>643</a:t>
                      </a:r>
                    </a:p>
                  </a:txBody>
                  <a:tcPr/>
                </a:tc>
                <a:extLst>
                  <a:ext uri="{0D108BD9-81ED-4DB2-BD59-A6C34878D82A}">
                    <a16:rowId xmlns:a16="http://schemas.microsoft.com/office/drawing/2014/main" val="974942062"/>
                  </a:ext>
                </a:extLst>
              </a:tr>
            </a:tbl>
          </a:graphicData>
        </a:graphic>
      </p:graphicFrame>
    </p:spTree>
    <p:extLst>
      <p:ext uri="{BB962C8B-B14F-4D97-AF65-F5344CB8AC3E}">
        <p14:creationId xmlns:p14="http://schemas.microsoft.com/office/powerpoint/2010/main" val="27541021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C4206DF-077A-02C8-B445-A66B55D7EADA}"/>
              </a:ext>
            </a:extLst>
          </p:cNvPr>
          <p:cNvSpPr>
            <a:spLocks noGrp="1"/>
          </p:cNvSpPr>
          <p:nvPr>
            <p:ph idx="1"/>
          </p:nvPr>
        </p:nvSpPr>
        <p:spPr/>
        <p:txBody>
          <a:bodyPr/>
          <a:lstStyle/>
          <a:p>
            <a:pPr marL="0" indent="0">
              <a:buNone/>
            </a:pPr>
            <a:endParaRPr lang="en-US" dirty="0"/>
          </a:p>
          <a:p>
            <a:pPr marL="0" indent="0">
              <a:buNone/>
            </a:pPr>
            <a:endParaRPr lang="en-US" dirty="0"/>
          </a:p>
        </p:txBody>
      </p:sp>
      <p:sp>
        <p:nvSpPr>
          <p:cNvPr id="3" name="Title 2">
            <a:extLst>
              <a:ext uri="{FF2B5EF4-FFF2-40B4-BE49-F238E27FC236}">
                <a16:creationId xmlns:a16="http://schemas.microsoft.com/office/drawing/2014/main" id="{3EB20599-9610-D05D-DB3E-55999DE43D6D}"/>
              </a:ext>
            </a:extLst>
          </p:cNvPr>
          <p:cNvSpPr>
            <a:spLocks noGrp="1"/>
          </p:cNvSpPr>
          <p:nvPr>
            <p:ph type="title"/>
          </p:nvPr>
        </p:nvSpPr>
        <p:spPr/>
        <p:txBody>
          <a:bodyPr/>
          <a:lstStyle/>
          <a:p>
            <a:r>
              <a:rPr lang="en-US" sz="2000" dirty="0">
                <a:latin typeface="Garamond" panose="02020404030301010803" pitchFamily="18" charset="0"/>
              </a:rPr>
              <a:t>Reasons for Liquidation - June 30</a:t>
            </a:r>
            <a:r>
              <a:rPr lang="en-US" sz="2000" baseline="30000" dirty="0">
                <a:latin typeface="Garamond" panose="02020404030301010803" pitchFamily="18" charset="0"/>
              </a:rPr>
              <a:t>th</a:t>
            </a:r>
            <a:r>
              <a:rPr lang="en-US" sz="2000" dirty="0">
                <a:latin typeface="Garamond" panose="02020404030301010803" pitchFamily="18" charset="0"/>
              </a:rPr>
              <a:t> 2022</a:t>
            </a:r>
          </a:p>
        </p:txBody>
      </p:sp>
      <p:graphicFrame>
        <p:nvGraphicFramePr>
          <p:cNvPr id="4" name="Table 4">
            <a:extLst>
              <a:ext uri="{FF2B5EF4-FFF2-40B4-BE49-F238E27FC236}">
                <a16:creationId xmlns:a16="http://schemas.microsoft.com/office/drawing/2014/main" id="{34244DBC-3B5F-BB53-ED8C-4B8BB29FEA76}"/>
              </a:ext>
            </a:extLst>
          </p:cNvPr>
          <p:cNvGraphicFramePr>
            <a:graphicFrameLocks noGrp="1"/>
          </p:cNvGraphicFramePr>
          <p:nvPr>
            <p:extLst>
              <p:ext uri="{D42A27DB-BD31-4B8C-83A1-F6EECF244321}">
                <p14:modId xmlns:p14="http://schemas.microsoft.com/office/powerpoint/2010/main" val="100940492"/>
              </p:ext>
            </p:extLst>
          </p:nvPr>
        </p:nvGraphicFramePr>
        <p:xfrm>
          <a:off x="1519237" y="2441622"/>
          <a:ext cx="6096000" cy="3550920"/>
        </p:xfrm>
        <a:graphic>
          <a:graphicData uri="http://schemas.openxmlformats.org/drawingml/2006/table">
            <a:tbl>
              <a:tblPr firstRow="1" bandRow="1">
                <a:tableStyleId>{5C22544A-7EE6-4342-B048-85BDC9FD1C3A}</a:tableStyleId>
              </a:tblPr>
              <a:tblGrid>
                <a:gridCol w="3281363">
                  <a:extLst>
                    <a:ext uri="{9D8B030D-6E8A-4147-A177-3AD203B41FA5}">
                      <a16:colId xmlns:a16="http://schemas.microsoft.com/office/drawing/2014/main" val="3279610326"/>
                    </a:ext>
                  </a:extLst>
                </a:gridCol>
                <a:gridCol w="2814637">
                  <a:extLst>
                    <a:ext uri="{9D8B030D-6E8A-4147-A177-3AD203B41FA5}">
                      <a16:colId xmlns:a16="http://schemas.microsoft.com/office/drawing/2014/main" val="3461012616"/>
                    </a:ext>
                  </a:extLst>
                </a:gridCol>
              </a:tblGrid>
              <a:tr h="664432">
                <a:tc>
                  <a:txBody>
                    <a:bodyPr/>
                    <a:lstStyle/>
                    <a:p>
                      <a:pPr algn="just"/>
                      <a:r>
                        <a:rPr lang="en-US" sz="1900" dirty="0">
                          <a:latin typeface="Garamond" panose="02020404030301010803" pitchFamily="18" charset="0"/>
                        </a:rPr>
                        <a:t>COC decided to liquidate the Corporate Debtor </a:t>
                      </a:r>
                    </a:p>
                    <a:p>
                      <a:pPr algn="just"/>
                      <a:endParaRPr lang="en-US" sz="1900" dirty="0">
                        <a:latin typeface="Garamond" panose="02020404030301010803" pitchFamily="18" charset="0"/>
                      </a:endParaRPr>
                    </a:p>
                  </a:txBody>
                  <a:tcPr/>
                </a:tc>
                <a:tc>
                  <a:txBody>
                    <a:bodyPr/>
                    <a:lstStyle/>
                    <a:p>
                      <a:pPr algn="just"/>
                      <a:r>
                        <a:rPr lang="en-US" sz="1900" dirty="0">
                          <a:latin typeface="Garamond" panose="02020404030301010803" pitchFamily="18" charset="0"/>
                        </a:rPr>
                        <a:t>1105</a:t>
                      </a:r>
                    </a:p>
                  </a:txBody>
                  <a:tcPr/>
                </a:tc>
                <a:extLst>
                  <a:ext uri="{0D108BD9-81ED-4DB2-BD59-A6C34878D82A}">
                    <a16:rowId xmlns:a16="http://schemas.microsoft.com/office/drawing/2014/main" val="484274803"/>
                  </a:ext>
                </a:extLst>
              </a:tr>
              <a:tr h="664432">
                <a:tc>
                  <a:txBody>
                    <a:bodyPr/>
                    <a:lstStyle/>
                    <a:p>
                      <a:pPr algn="just"/>
                      <a:r>
                        <a:rPr lang="en-US" sz="1900" dirty="0">
                          <a:latin typeface="Garamond" panose="02020404030301010803" pitchFamily="18" charset="0"/>
                        </a:rPr>
                        <a:t>Adjudicating Authority did not receive any resolution plans</a:t>
                      </a:r>
                    </a:p>
                    <a:p>
                      <a:pPr algn="just"/>
                      <a:endParaRPr lang="en-US" sz="1900" dirty="0">
                        <a:latin typeface="Garamond" panose="02020404030301010803" pitchFamily="18" charset="0"/>
                      </a:endParaRPr>
                    </a:p>
                  </a:txBody>
                  <a:tcPr/>
                </a:tc>
                <a:tc>
                  <a:txBody>
                    <a:bodyPr/>
                    <a:lstStyle/>
                    <a:p>
                      <a:pPr algn="just"/>
                      <a:r>
                        <a:rPr lang="en-US" sz="1900" dirty="0">
                          <a:latin typeface="Garamond" panose="02020404030301010803" pitchFamily="18" charset="0"/>
                        </a:rPr>
                        <a:t>538</a:t>
                      </a:r>
                    </a:p>
                  </a:txBody>
                  <a:tcPr/>
                </a:tc>
                <a:extLst>
                  <a:ext uri="{0D108BD9-81ED-4DB2-BD59-A6C34878D82A}">
                    <a16:rowId xmlns:a16="http://schemas.microsoft.com/office/drawing/2014/main" val="3721230988"/>
                  </a:ext>
                </a:extLst>
              </a:tr>
              <a:tr h="664432">
                <a:tc>
                  <a:txBody>
                    <a:bodyPr/>
                    <a:lstStyle/>
                    <a:p>
                      <a:pPr algn="just"/>
                      <a:r>
                        <a:rPr lang="en-US" sz="1900" dirty="0">
                          <a:latin typeface="Garamond" panose="02020404030301010803" pitchFamily="18" charset="0"/>
                        </a:rPr>
                        <a:t>Adjudicating Authority rejected Resolution Plans </a:t>
                      </a:r>
                    </a:p>
                    <a:p>
                      <a:pPr algn="just"/>
                      <a:endParaRPr lang="en-US" sz="1900" dirty="0">
                        <a:latin typeface="Garamond" panose="02020404030301010803" pitchFamily="18" charset="0"/>
                      </a:endParaRPr>
                    </a:p>
                  </a:txBody>
                  <a:tcPr/>
                </a:tc>
                <a:tc>
                  <a:txBody>
                    <a:bodyPr/>
                    <a:lstStyle/>
                    <a:p>
                      <a:pPr algn="just"/>
                      <a:r>
                        <a:rPr lang="en-US" sz="1900" dirty="0">
                          <a:latin typeface="Garamond" panose="02020404030301010803" pitchFamily="18" charset="0"/>
                        </a:rPr>
                        <a:t>47</a:t>
                      </a:r>
                    </a:p>
                  </a:txBody>
                  <a:tcPr/>
                </a:tc>
                <a:extLst>
                  <a:ext uri="{0D108BD9-81ED-4DB2-BD59-A6C34878D82A}">
                    <a16:rowId xmlns:a16="http://schemas.microsoft.com/office/drawing/2014/main" val="3509994153"/>
                  </a:ext>
                </a:extLst>
              </a:tr>
              <a:tr h="664432">
                <a:tc>
                  <a:txBody>
                    <a:bodyPr/>
                    <a:lstStyle/>
                    <a:p>
                      <a:pPr algn="just"/>
                      <a:r>
                        <a:rPr lang="en-US" sz="1900" dirty="0">
                          <a:latin typeface="Garamond" panose="02020404030301010803" pitchFamily="18" charset="0"/>
                        </a:rPr>
                        <a:t>Corporate Debtor contravened the terms of the Resolution Plan </a:t>
                      </a:r>
                    </a:p>
                  </a:txBody>
                  <a:tcPr/>
                </a:tc>
                <a:tc>
                  <a:txBody>
                    <a:bodyPr/>
                    <a:lstStyle/>
                    <a:p>
                      <a:pPr algn="just"/>
                      <a:r>
                        <a:rPr lang="en-US" sz="1900" dirty="0">
                          <a:latin typeface="Garamond" panose="02020404030301010803" pitchFamily="18" charset="0"/>
                        </a:rPr>
                        <a:t>13</a:t>
                      </a:r>
                    </a:p>
                  </a:txBody>
                  <a:tcPr/>
                </a:tc>
                <a:extLst>
                  <a:ext uri="{0D108BD9-81ED-4DB2-BD59-A6C34878D82A}">
                    <a16:rowId xmlns:a16="http://schemas.microsoft.com/office/drawing/2014/main" val="1396148753"/>
                  </a:ext>
                </a:extLst>
              </a:tr>
            </a:tbl>
          </a:graphicData>
        </a:graphic>
      </p:graphicFrame>
    </p:spTree>
    <p:extLst>
      <p:ext uri="{BB962C8B-B14F-4D97-AF65-F5344CB8AC3E}">
        <p14:creationId xmlns:p14="http://schemas.microsoft.com/office/powerpoint/2010/main" val="12380877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C4206DF-077A-02C8-B445-A66B55D7EADA}"/>
              </a:ext>
            </a:extLst>
          </p:cNvPr>
          <p:cNvSpPr>
            <a:spLocks noGrp="1"/>
          </p:cNvSpPr>
          <p:nvPr>
            <p:ph idx="1"/>
          </p:nvPr>
        </p:nvSpPr>
        <p:spPr/>
        <p:txBody>
          <a:bodyPr/>
          <a:lstStyle/>
          <a:p>
            <a:pPr marL="0" indent="0">
              <a:buNone/>
            </a:pPr>
            <a:endParaRPr lang="en-US" dirty="0"/>
          </a:p>
          <a:p>
            <a:pPr marL="0" indent="0">
              <a:buNone/>
            </a:pPr>
            <a:endParaRPr lang="en-US" dirty="0"/>
          </a:p>
        </p:txBody>
      </p:sp>
      <p:sp>
        <p:nvSpPr>
          <p:cNvPr id="3" name="Title 2">
            <a:extLst>
              <a:ext uri="{FF2B5EF4-FFF2-40B4-BE49-F238E27FC236}">
                <a16:creationId xmlns:a16="http://schemas.microsoft.com/office/drawing/2014/main" id="{3EB20599-9610-D05D-DB3E-55999DE43D6D}"/>
              </a:ext>
            </a:extLst>
          </p:cNvPr>
          <p:cNvSpPr>
            <a:spLocks noGrp="1"/>
          </p:cNvSpPr>
          <p:nvPr>
            <p:ph type="title"/>
          </p:nvPr>
        </p:nvSpPr>
        <p:spPr/>
        <p:txBody>
          <a:bodyPr/>
          <a:lstStyle/>
          <a:p>
            <a:r>
              <a:rPr lang="en-US" sz="2000" dirty="0">
                <a:latin typeface="Garamond" panose="02020404030301010803" pitchFamily="18" charset="0"/>
              </a:rPr>
              <a:t>Average timeline for Resolution Plans / Liquidation - June 30</a:t>
            </a:r>
            <a:r>
              <a:rPr lang="en-US" sz="2000" baseline="30000" dirty="0">
                <a:latin typeface="Garamond" panose="02020404030301010803" pitchFamily="18" charset="0"/>
              </a:rPr>
              <a:t>th</a:t>
            </a:r>
            <a:r>
              <a:rPr lang="en-US" sz="2000" dirty="0">
                <a:latin typeface="Garamond" panose="02020404030301010803" pitchFamily="18" charset="0"/>
              </a:rPr>
              <a:t> 2022</a:t>
            </a:r>
          </a:p>
        </p:txBody>
      </p:sp>
      <p:graphicFrame>
        <p:nvGraphicFramePr>
          <p:cNvPr id="4" name="Table 4">
            <a:extLst>
              <a:ext uri="{FF2B5EF4-FFF2-40B4-BE49-F238E27FC236}">
                <a16:creationId xmlns:a16="http://schemas.microsoft.com/office/drawing/2014/main" id="{34244DBC-3B5F-BB53-ED8C-4B8BB29FEA76}"/>
              </a:ext>
            </a:extLst>
          </p:cNvPr>
          <p:cNvGraphicFramePr>
            <a:graphicFrameLocks noGrp="1"/>
          </p:cNvGraphicFramePr>
          <p:nvPr>
            <p:extLst>
              <p:ext uri="{D42A27DB-BD31-4B8C-83A1-F6EECF244321}">
                <p14:modId xmlns:p14="http://schemas.microsoft.com/office/powerpoint/2010/main" val="4268794371"/>
              </p:ext>
            </p:extLst>
          </p:nvPr>
        </p:nvGraphicFramePr>
        <p:xfrm>
          <a:off x="1519237" y="2362200"/>
          <a:ext cx="6096000" cy="3273378"/>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3279610326"/>
                    </a:ext>
                  </a:extLst>
                </a:gridCol>
                <a:gridCol w="3048000">
                  <a:extLst>
                    <a:ext uri="{9D8B030D-6E8A-4147-A177-3AD203B41FA5}">
                      <a16:colId xmlns:a16="http://schemas.microsoft.com/office/drawing/2014/main" val="3461012616"/>
                    </a:ext>
                  </a:extLst>
                </a:gridCol>
              </a:tblGrid>
              <a:tr h="1636689">
                <a:tc>
                  <a:txBody>
                    <a:bodyPr/>
                    <a:lstStyle/>
                    <a:p>
                      <a:r>
                        <a:rPr lang="en-US" sz="1600" dirty="0">
                          <a:latin typeface="Garamond" panose="02020404030301010803" pitchFamily="18" charset="0"/>
                        </a:rPr>
                        <a:t>ICD to RP</a:t>
                      </a:r>
                    </a:p>
                  </a:txBody>
                  <a:tcPr/>
                </a:tc>
                <a:tc>
                  <a:txBody>
                    <a:bodyPr/>
                    <a:lstStyle/>
                    <a:p>
                      <a:r>
                        <a:rPr lang="en-US" sz="1600" dirty="0">
                          <a:latin typeface="Garamond" panose="02020404030301010803" pitchFamily="18" charset="0"/>
                        </a:rPr>
                        <a:t>863</a:t>
                      </a:r>
                    </a:p>
                  </a:txBody>
                  <a:tcPr/>
                </a:tc>
                <a:extLst>
                  <a:ext uri="{0D108BD9-81ED-4DB2-BD59-A6C34878D82A}">
                    <a16:rowId xmlns:a16="http://schemas.microsoft.com/office/drawing/2014/main" val="484274803"/>
                  </a:ext>
                </a:extLst>
              </a:tr>
              <a:tr h="1636689">
                <a:tc>
                  <a:txBody>
                    <a:bodyPr/>
                    <a:lstStyle/>
                    <a:p>
                      <a:r>
                        <a:rPr lang="en-US" sz="1600" dirty="0">
                          <a:latin typeface="Garamond" panose="02020404030301010803" pitchFamily="18" charset="0"/>
                        </a:rPr>
                        <a:t>ICD to Liquidation</a:t>
                      </a:r>
                    </a:p>
                  </a:txBody>
                  <a:tcPr/>
                </a:tc>
                <a:tc>
                  <a:txBody>
                    <a:bodyPr/>
                    <a:lstStyle/>
                    <a:p>
                      <a:r>
                        <a:rPr lang="en-US" sz="1600" dirty="0">
                          <a:latin typeface="Garamond" panose="02020404030301010803" pitchFamily="18" charset="0"/>
                        </a:rPr>
                        <a:t>719</a:t>
                      </a:r>
                    </a:p>
                  </a:txBody>
                  <a:tcPr/>
                </a:tc>
                <a:extLst>
                  <a:ext uri="{0D108BD9-81ED-4DB2-BD59-A6C34878D82A}">
                    <a16:rowId xmlns:a16="http://schemas.microsoft.com/office/drawing/2014/main" val="3721230988"/>
                  </a:ext>
                </a:extLst>
              </a:tr>
            </a:tbl>
          </a:graphicData>
        </a:graphic>
      </p:graphicFrame>
    </p:spTree>
    <p:extLst>
      <p:ext uri="{BB962C8B-B14F-4D97-AF65-F5344CB8AC3E}">
        <p14:creationId xmlns:p14="http://schemas.microsoft.com/office/powerpoint/2010/main" val="13667588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a:extLst>
              <a:ext uri="{FF2B5EF4-FFF2-40B4-BE49-F238E27FC236}">
                <a16:creationId xmlns:a16="http://schemas.microsoft.com/office/drawing/2014/main" id="{C78CCEC5-CA1E-75E1-785C-38963DD5F18C}"/>
              </a:ext>
            </a:extLst>
          </p:cNvPr>
          <p:cNvSpPr>
            <a:spLocks noGrp="1"/>
          </p:cNvSpPr>
          <p:nvPr>
            <p:ph idx="1"/>
          </p:nvPr>
        </p:nvSpPr>
        <p:spPr/>
        <p:txBody>
          <a:bodyPr/>
          <a:lstStyle/>
          <a:p>
            <a:pPr marL="0" indent="0" algn="ctr">
              <a:buNone/>
            </a:pPr>
            <a:endParaRPr lang="en-US" altLang="en-US" sz="2200" b="1" dirty="0">
              <a:latin typeface="Garamond" panose="02020404030301010803" pitchFamily="18" charset="0"/>
            </a:endParaRPr>
          </a:p>
          <a:p>
            <a:pPr marL="0" indent="0" algn="ctr">
              <a:buNone/>
            </a:pPr>
            <a:endParaRPr lang="en-US" altLang="en-US" sz="2200" b="1" dirty="0">
              <a:latin typeface="Garamond" panose="02020404030301010803" pitchFamily="18" charset="0"/>
            </a:endParaRPr>
          </a:p>
          <a:p>
            <a:pPr marL="0" indent="0" algn="ctr">
              <a:buNone/>
            </a:pPr>
            <a:endParaRPr lang="en-US" altLang="en-US" sz="2200" b="1" dirty="0">
              <a:latin typeface="Garamond" panose="02020404030301010803" pitchFamily="18" charset="0"/>
            </a:endParaRPr>
          </a:p>
          <a:p>
            <a:pPr marL="0" indent="0" algn="ctr">
              <a:buNone/>
            </a:pPr>
            <a:endParaRPr lang="en-US" altLang="en-US" sz="2200" b="1" dirty="0">
              <a:latin typeface="Garamond" panose="02020404030301010803" pitchFamily="18" charset="0"/>
            </a:endParaRPr>
          </a:p>
          <a:p>
            <a:pPr marL="0" indent="0" algn="ctr">
              <a:buNone/>
            </a:pPr>
            <a:r>
              <a:rPr lang="en-US" altLang="en-US" sz="2200" b="1" dirty="0">
                <a:latin typeface="Garamond" panose="02020404030301010803" pitchFamily="18" charset="0"/>
              </a:rPr>
              <a:t>LATEST SUPREME COURT JUDGMENTS ON THE IBC</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0411DF4-2B6E-59C1-E51E-225A77C8EB1E}"/>
              </a:ext>
            </a:extLst>
          </p:cNvPr>
          <p:cNvSpPr>
            <a:spLocks noGrp="1"/>
          </p:cNvSpPr>
          <p:nvPr>
            <p:ph idx="1"/>
          </p:nvPr>
        </p:nvSpPr>
        <p:spPr/>
        <p:txBody>
          <a:bodyPr/>
          <a:lstStyle/>
          <a:p>
            <a:pPr algn="ctr"/>
            <a:endParaRPr lang="en-US" sz="2000" dirty="0">
              <a:latin typeface="Garamond" panose="02020404030301010803" pitchFamily="18" charset="0"/>
            </a:endParaRPr>
          </a:p>
          <a:p>
            <a:pPr algn="ctr"/>
            <a:endParaRPr lang="en-US" sz="2000" dirty="0">
              <a:latin typeface="Garamond" panose="02020404030301010803" pitchFamily="18" charset="0"/>
            </a:endParaRPr>
          </a:p>
          <a:p>
            <a:pPr marL="0" indent="0" algn="ctr">
              <a:buNone/>
            </a:pPr>
            <a:endParaRPr lang="en-US" sz="2000" dirty="0">
              <a:latin typeface="Garamond" panose="02020404030301010803" pitchFamily="18" charset="0"/>
            </a:endParaRPr>
          </a:p>
          <a:p>
            <a:pPr marL="0" indent="0" algn="ctr">
              <a:buNone/>
            </a:pPr>
            <a:r>
              <a:rPr lang="en-US" sz="2000" dirty="0">
                <a:latin typeface="Garamond" panose="02020404030301010803" pitchFamily="18" charset="0"/>
              </a:rPr>
              <a:t>FINANICAL CREDITORS APPLICATIONS AND WHAT FACTORS CONSIDERED?</a:t>
            </a:r>
          </a:p>
        </p:txBody>
      </p:sp>
    </p:spTree>
    <p:extLst>
      <p:ext uri="{BB962C8B-B14F-4D97-AF65-F5344CB8AC3E}">
        <p14:creationId xmlns:p14="http://schemas.microsoft.com/office/powerpoint/2010/main" val="3154482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6CB03B5-BDE8-32C4-32A3-8CA691789839}"/>
              </a:ext>
            </a:extLst>
          </p:cNvPr>
          <p:cNvSpPr>
            <a:spLocks noGrp="1"/>
          </p:cNvSpPr>
          <p:nvPr>
            <p:ph idx="1"/>
          </p:nvPr>
        </p:nvSpPr>
        <p:spPr>
          <a:xfrm>
            <a:off x="698500" y="2133600"/>
            <a:ext cx="7747000" cy="3992563"/>
          </a:xfrm>
        </p:spPr>
        <p:txBody>
          <a:bodyPr/>
          <a:lstStyle/>
          <a:p>
            <a:pPr algn="just"/>
            <a:r>
              <a:rPr lang="en-IN" sz="1900" dirty="0">
                <a:latin typeface="Garamond" panose="02020404030301010803" pitchFamily="18" charset="0"/>
              </a:rPr>
              <a:t>The Court drew comparison between the </a:t>
            </a:r>
            <a:r>
              <a:rPr lang="en-IN" sz="1900" i="1" dirty="0">
                <a:latin typeface="Garamond" panose="02020404030301010803" pitchFamily="18" charset="0"/>
              </a:rPr>
              <a:t>Section 7(5) and Section 9(5)[3] of the Code and determined that the former provision uses the term 'may' while the latter uses the term 'shall'. </a:t>
            </a:r>
            <a:r>
              <a:rPr lang="en-IN" sz="1900" dirty="0">
                <a:latin typeface="Garamond" panose="02020404030301010803" pitchFamily="18" charset="0"/>
              </a:rPr>
              <a:t>Such differentiation in otherwise almost identical provisions relating to initiation of CIRP shows that 'may' and ‘shall” in the two provisions two provisions intend to convey a different meaning. </a:t>
            </a:r>
          </a:p>
          <a:p>
            <a:pPr marL="0" indent="0" algn="just">
              <a:buNone/>
            </a:pPr>
            <a:endParaRPr lang="en-IN" sz="1900" dirty="0">
              <a:latin typeface="Garamond" panose="02020404030301010803" pitchFamily="18" charset="0"/>
            </a:endParaRPr>
          </a:p>
          <a:p>
            <a:pPr marL="0" indent="0" algn="just">
              <a:buNone/>
            </a:pPr>
            <a:endParaRPr lang="en-IN" sz="1900" dirty="0">
              <a:latin typeface="Garamond" panose="02020404030301010803" pitchFamily="18" charset="0"/>
            </a:endParaRPr>
          </a:p>
          <a:p>
            <a:pPr marL="0" indent="0" algn="just">
              <a:buNone/>
            </a:pPr>
            <a:endParaRPr lang="en-IN" sz="1900" dirty="0">
              <a:latin typeface="Garamond" panose="02020404030301010803" pitchFamily="18" charset="0"/>
            </a:endParaRPr>
          </a:p>
          <a:p>
            <a:pPr algn="just"/>
            <a:r>
              <a:rPr lang="en-IN" sz="1900" dirty="0">
                <a:latin typeface="Garamond" panose="02020404030301010803" pitchFamily="18" charset="0"/>
              </a:rPr>
              <a:t>It is apparent that the legislature intended Section 9(5)(a) to be mandatory and Section 7(5)(a) to be discretionary as </a:t>
            </a:r>
            <a:r>
              <a:rPr lang="en-IN" sz="1900" i="1" dirty="0">
                <a:latin typeface="Garamond" panose="02020404030301010803" pitchFamily="18" charset="0"/>
              </a:rPr>
              <a:t>it was never the objective of the Code to penalize solvent companies temporarily defaulting in repayment of its financial debts, by initiation of CIRP.</a:t>
            </a:r>
          </a:p>
          <a:p>
            <a:pPr algn="just"/>
            <a:endParaRPr lang="en-IN" sz="1900" i="1" dirty="0">
              <a:latin typeface="Garamond" panose="02020404030301010803" pitchFamily="18" charset="0"/>
            </a:endParaRPr>
          </a:p>
          <a:p>
            <a:pPr marL="0" indent="0" algn="just">
              <a:buNone/>
            </a:pPr>
            <a:br>
              <a:rPr lang="en-IN" sz="1900" dirty="0">
                <a:latin typeface="Garamond" panose="02020404030301010803" pitchFamily="18" charset="0"/>
              </a:rPr>
            </a:br>
            <a:br>
              <a:rPr lang="en-IN" sz="1900" dirty="0">
                <a:latin typeface="Garamond" panose="02020404030301010803" pitchFamily="18" charset="0"/>
              </a:rPr>
            </a:br>
            <a:br>
              <a:rPr lang="en-IN" sz="1900" dirty="0">
                <a:latin typeface="Garamond" panose="02020404030301010803" pitchFamily="18" charset="0"/>
              </a:rPr>
            </a:br>
            <a:br>
              <a:rPr lang="en-IN" sz="1900" dirty="0">
                <a:latin typeface="Garamond" panose="02020404030301010803" pitchFamily="18" charset="0"/>
              </a:rPr>
            </a:br>
            <a:br>
              <a:rPr lang="en-IN" sz="1900" dirty="0">
                <a:latin typeface="Garamond" panose="02020404030301010803" pitchFamily="18" charset="0"/>
              </a:rPr>
            </a:br>
            <a:endParaRPr lang="en-US" sz="1900" dirty="0">
              <a:latin typeface="Garamond" panose="02020404030301010803" pitchFamily="18" charset="0"/>
            </a:endParaRPr>
          </a:p>
        </p:txBody>
      </p:sp>
      <p:sp>
        <p:nvSpPr>
          <p:cNvPr id="3" name="Title 2">
            <a:extLst>
              <a:ext uri="{FF2B5EF4-FFF2-40B4-BE49-F238E27FC236}">
                <a16:creationId xmlns:a16="http://schemas.microsoft.com/office/drawing/2014/main" id="{5145358A-F294-A43A-C2C4-039B47732958}"/>
              </a:ext>
            </a:extLst>
          </p:cNvPr>
          <p:cNvSpPr>
            <a:spLocks noGrp="1"/>
          </p:cNvSpPr>
          <p:nvPr>
            <p:ph type="title"/>
          </p:nvPr>
        </p:nvSpPr>
        <p:spPr/>
        <p:txBody>
          <a:bodyPr/>
          <a:lstStyle/>
          <a:p>
            <a:r>
              <a:rPr lang="en-US" sz="1900" dirty="0" err="1">
                <a:latin typeface="Garamond" panose="02020404030301010803" pitchFamily="18" charset="0"/>
              </a:rPr>
              <a:t>Vidarba</a:t>
            </a:r>
            <a:r>
              <a:rPr lang="en-US" sz="1900" dirty="0">
                <a:latin typeface="Garamond" panose="02020404030301010803" pitchFamily="18" charset="0"/>
              </a:rPr>
              <a:t> Industries – Factors other than default</a:t>
            </a:r>
          </a:p>
        </p:txBody>
      </p:sp>
    </p:spTree>
    <p:extLst>
      <p:ext uri="{BB962C8B-B14F-4D97-AF65-F5344CB8AC3E}">
        <p14:creationId xmlns:p14="http://schemas.microsoft.com/office/powerpoint/2010/main" val="35028013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6CB03B5-BDE8-32C4-32A3-8CA691789839}"/>
              </a:ext>
            </a:extLst>
          </p:cNvPr>
          <p:cNvSpPr>
            <a:spLocks noGrp="1"/>
          </p:cNvSpPr>
          <p:nvPr>
            <p:ph idx="1"/>
          </p:nvPr>
        </p:nvSpPr>
        <p:spPr>
          <a:xfrm>
            <a:off x="698500" y="2133600"/>
            <a:ext cx="7747000" cy="3992563"/>
          </a:xfrm>
        </p:spPr>
        <p:txBody>
          <a:bodyPr/>
          <a:lstStyle/>
          <a:p>
            <a:pPr algn="just"/>
            <a:endParaRPr lang="en-IN" sz="2000" i="1" dirty="0">
              <a:latin typeface="Garamond" panose="02020404030301010803" pitchFamily="18" charset="0"/>
            </a:endParaRPr>
          </a:p>
          <a:p>
            <a:pPr algn="just"/>
            <a:r>
              <a:rPr lang="en-IN" sz="2000" dirty="0">
                <a:latin typeface="Garamond" panose="02020404030301010803" pitchFamily="18" charset="0"/>
              </a:rPr>
              <a:t>A discretionary power has been conferred under Section 7(5)(a) to the NCLT by the Legislature to admit an application of a financial creditor and initiate CIRP on satisfaction of the existence of a financial debt and default on part of the corporate debtor in payment of the debt, </a:t>
            </a:r>
            <a:r>
              <a:rPr lang="en-IN" sz="2000" i="1" dirty="0">
                <a:latin typeface="Garamond" panose="02020404030301010803" pitchFamily="18" charset="0"/>
              </a:rPr>
              <a:t>unless there are good reasons not to admit the petition.</a:t>
            </a:r>
          </a:p>
          <a:p>
            <a:pPr algn="just"/>
            <a:endParaRPr lang="en-IN" sz="2000" i="1" dirty="0">
              <a:latin typeface="Garamond" panose="02020404030301010803" pitchFamily="18" charset="0"/>
            </a:endParaRPr>
          </a:p>
          <a:p>
            <a:pPr algn="just"/>
            <a:endParaRPr lang="en-IN" sz="2000" i="1" dirty="0">
              <a:latin typeface="Garamond" panose="02020404030301010803" pitchFamily="18" charset="0"/>
            </a:endParaRPr>
          </a:p>
          <a:p>
            <a:pPr algn="just"/>
            <a:r>
              <a:rPr lang="en-IN" sz="2000" dirty="0">
                <a:latin typeface="Garamond" panose="02020404030301010803" pitchFamily="18" charset="0"/>
              </a:rPr>
              <a:t>The present judgment now also requires to admit the application under Section 7 of the Code not only upon existence of a debt and default, but also but also upon consideration of factors which could considerably impact the financial health of the corporate debtor.</a:t>
            </a:r>
          </a:p>
          <a:p>
            <a:pPr marL="0" indent="0" algn="just">
              <a:buNone/>
            </a:pPr>
            <a:br>
              <a:rPr lang="en-IN" sz="2000" dirty="0">
                <a:latin typeface="Garamond" panose="02020404030301010803" pitchFamily="18" charset="0"/>
              </a:rPr>
            </a:br>
            <a:br>
              <a:rPr lang="en-IN" sz="2000" dirty="0">
                <a:latin typeface="Garamond" panose="02020404030301010803" pitchFamily="18" charset="0"/>
              </a:rPr>
            </a:br>
            <a:br>
              <a:rPr lang="en-IN" sz="2000" dirty="0">
                <a:latin typeface="Garamond" panose="02020404030301010803" pitchFamily="18" charset="0"/>
              </a:rPr>
            </a:br>
            <a:br>
              <a:rPr lang="en-IN" sz="2000" dirty="0">
                <a:latin typeface="Garamond" panose="02020404030301010803" pitchFamily="18" charset="0"/>
              </a:rPr>
            </a:br>
            <a:endParaRPr lang="en-US" sz="2000" dirty="0">
              <a:latin typeface="Garamond" panose="02020404030301010803" pitchFamily="18" charset="0"/>
            </a:endParaRPr>
          </a:p>
        </p:txBody>
      </p:sp>
      <p:sp>
        <p:nvSpPr>
          <p:cNvPr id="3" name="Title 2">
            <a:extLst>
              <a:ext uri="{FF2B5EF4-FFF2-40B4-BE49-F238E27FC236}">
                <a16:creationId xmlns:a16="http://schemas.microsoft.com/office/drawing/2014/main" id="{5145358A-F294-A43A-C2C4-039B47732958}"/>
              </a:ext>
            </a:extLst>
          </p:cNvPr>
          <p:cNvSpPr>
            <a:spLocks noGrp="1"/>
          </p:cNvSpPr>
          <p:nvPr>
            <p:ph type="title"/>
          </p:nvPr>
        </p:nvSpPr>
        <p:spPr/>
        <p:txBody>
          <a:bodyPr/>
          <a:lstStyle/>
          <a:p>
            <a:r>
              <a:rPr lang="en-US" sz="1900" dirty="0" err="1">
                <a:latin typeface="Garamond" panose="02020404030301010803" pitchFamily="18" charset="0"/>
              </a:rPr>
              <a:t>Vidarba</a:t>
            </a:r>
            <a:r>
              <a:rPr lang="en-US" sz="1900" dirty="0">
                <a:latin typeface="Garamond" panose="02020404030301010803" pitchFamily="18" charset="0"/>
              </a:rPr>
              <a:t> Industries – Factors other than default</a:t>
            </a:r>
          </a:p>
        </p:txBody>
      </p:sp>
    </p:spTree>
    <p:extLst>
      <p:ext uri="{BB962C8B-B14F-4D97-AF65-F5344CB8AC3E}">
        <p14:creationId xmlns:p14="http://schemas.microsoft.com/office/powerpoint/2010/main" val="769594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6DE5F4A-1252-D758-055B-281D4B4D7D24}"/>
              </a:ext>
            </a:extLst>
          </p:cNvPr>
          <p:cNvSpPr>
            <a:spLocks noGrp="1"/>
          </p:cNvSpPr>
          <p:nvPr>
            <p:ph idx="1"/>
          </p:nvPr>
        </p:nvSpPr>
        <p:spPr/>
        <p:txBody>
          <a:bodyPr/>
          <a:lstStyle/>
          <a:p>
            <a:pPr algn="ctr"/>
            <a:endParaRPr lang="en-US" sz="2100" dirty="0">
              <a:latin typeface="Garamond" panose="02020404030301010803" pitchFamily="18" charset="0"/>
            </a:endParaRPr>
          </a:p>
          <a:p>
            <a:pPr marL="0" indent="0" algn="ctr">
              <a:buNone/>
            </a:pPr>
            <a:endParaRPr lang="en-US" sz="2100" dirty="0">
              <a:latin typeface="Garamond" panose="02020404030301010803" pitchFamily="18" charset="0"/>
            </a:endParaRPr>
          </a:p>
          <a:p>
            <a:pPr marL="0" indent="0" algn="ctr">
              <a:buNone/>
            </a:pPr>
            <a:endParaRPr lang="en-US" sz="2100" dirty="0">
              <a:latin typeface="Garamond" panose="02020404030301010803" pitchFamily="18" charset="0"/>
            </a:endParaRPr>
          </a:p>
          <a:p>
            <a:pPr marL="0" indent="0" algn="ctr">
              <a:buNone/>
            </a:pPr>
            <a:r>
              <a:rPr lang="en-US" sz="2100" dirty="0">
                <a:latin typeface="Garamond" panose="02020404030301010803" pitchFamily="18" charset="0"/>
              </a:rPr>
              <a:t>INTRODUCTION</a:t>
            </a:r>
          </a:p>
        </p:txBody>
      </p:sp>
    </p:spTree>
    <p:extLst>
      <p:ext uri="{BB962C8B-B14F-4D97-AF65-F5344CB8AC3E}">
        <p14:creationId xmlns:p14="http://schemas.microsoft.com/office/powerpoint/2010/main" val="14730432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82C7BEC-4E5F-5D47-23CA-F450FB1B0A9D}"/>
              </a:ext>
            </a:extLst>
          </p:cNvPr>
          <p:cNvSpPr>
            <a:spLocks noGrp="1"/>
          </p:cNvSpPr>
          <p:nvPr>
            <p:ph idx="1"/>
          </p:nvPr>
        </p:nvSpPr>
        <p:spPr/>
        <p:txBody>
          <a:bodyPr/>
          <a:lstStyle/>
          <a:p>
            <a:pPr algn="ctr"/>
            <a:endParaRPr lang="en-US" sz="2200" dirty="0">
              <a:latin typeface="Garamond" panose="02020404030301010803" pitchFamily="18" charset="0"/>
            </a:endParaRPr>
          </a:p>
          <a:p>
            <a:pPr algn="ctr"/>
            <a:endParaRPr lang="en-US" sz="2200" dirty="0">
              <a:latin typeface="Garamond" panose="02020404030301010803" pitchFamily="18" charset="0"/>
            </a:endParaRPr>
          </a:p>
          <a:p>
            <a:pPr algn="ctr"/>
            <a:endParaRPr lang="en-US" sz="2200" dirty="0">
              <a:latin typeface="Garamond" panose="02020404030301010803" pitchFamily="18" charset="0"/>
            </a:endParaRPr>
          </a:p>
          <a:p>
            <a:pPr marL="0" indent="0" algn="ctr">
              <a:buNone/>
            </a:pPr>
            <a:r>
              <a:rPr lang="en-US" sz="2200" dirty="0">
                <a:latin typeface="Garamond" panose="02020404030301010803" pitchFamily="18" charset="0"/>
              </a:rPr>
              <a:t>LIMITATION AND HOW TO ESTABLISH ACKNOWLEDGEMENT ?</a:t>
            </a:r>
          </a:p>
        </p:txBody>
      </p:sp>
    </p:spTree>
    <p:extLst>
      <p:ext uri="{BB962C8B-B14F-4D97-AF65-F5344CB8AC3E}">
        <p14:creationId xmlns:p14="http://schemas.microsoft.com/office/powerpoint/2010/main" val="23421369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39D1B42-E4B2-2D1F-9B58-01D44D544965}"/>
              </a:ext>
            </a:extLst>
          </p:cNvPr>
          <p:cNvSpPr>
            <a:spLocks noGrp="1"/>
          </p:cNvSpPr>
          <p:nvPr>
            <p:ph idx="1"/>
          </p:nvPr>
        </p:nvSpPr>
        <p:spPr>
          <a:xfrm>
            <a:off x="688975" y="1489868"/>
            <a:ext cx="7747000" cy="3878263"/>
          </a:xfrm>
        </p:spPr>
        <p:txBody>
          <a:bodyPr/>
          <a:lstStyle/>
          <a:p>
            <a:pPr algn="just"/>
            <a:endParaRPr lang="en-IN" sz="1950" dirty="0">
              <a:latin typeface="Garamond" panose="02020404030301010803" pitchFamily="18" charset="0"/>
            </a:endParaRPr>
          </a:p>
          <a:p>
            <a:pPr algn="just"/>
            <a:endParaRPr lang="en-IN" sz="1950" dirty="0">
              <a:latin typeface="Garamond" panose="02020404030301010803" pitchFamily="18" charset="0"/>
            </a:endParaRPr>
          </a:p>
          <a:p>
            <a:pPr algn="just"/>
            <a:r>
              <a:rPr lang="en-IN" sz="1950" dirty="0">
                <a:latin typeface="Garamond" panose="02020404030301010803" pitchFamily="18" charset="0"/>
              </a:rPr>
              <a:t>An application under Section 7 of the IBC would not be barred by limitation, on the ground that it had been filed beyond a period of three years from the date of declaration of the loan account of the Corporate Debtor as NPA, </a:t>
            </a:r>
            <a:r>
              <a:rPr lang="en-IN" sz="1950" i="1" dirty="0">
                <a:latin typeface="Garamond" panose="02020404030301010803" pitchFamily="18" charset="0"/>
              </a:rPr>
              <a:t>if there were an acknowledgement of the debt by the Corporate Debtor Before expiry of the period of limitation of three years.</a:t>
            </a:r>
          </a:p>
          <a:p>
            <a:pPr marL="0" indent="0" algn="just">
              <a:buNone/>
            </a:pPr>
            <a:r>
              <a:rPr lang="en-IN" sz="1950" i="1" dirty="0">
                <a:latin typeface="Garamond" panose="02020404030301010803" pitchFamily="18" charset="0"/>
              </a:rPr>
              <a:t> </a:t>
            </a:r>
          </a:p>
          <a:p>
            <a:pPr algn="just"/>
            <a:r>
              <a:rPr lang="en-IN" sz="1950" dirty="0">
                <a:latin typeface="Garamond" panose="02020404030301010803" pitchFamily="18" charset="0"/>
              </a:rPr>
              <a:t>The corporate debtor's contention was that the Application under Section 7 of the IBC is hopelessly barred by limitation as the same was filed about eight/nine years after the account of the Corporate Debtor was declared NPA in 2008.</a:t>
            </a:r>
          </a:p>
          <a:p>
            <a:pPr marL="0" indent="0" algn="just">
              <a:buNone/>
            </a:pPr>
            <a:endParaRPr lang="en-IN" sz="1950" dirty="0">
              <a:latin typeface="Garamond" panose="02020404030301010803" pitchFamily="18" charset="0"/>
            </a:endParaRPr>
          </a:p>
          <a:p>
            <a:pPr algn="just"/>
            <a:r>
              <a:rPr lang="en-IN" sz="1950" dirty="0">
                <a:latin typeface="Garamond" panose="02020404030301010803" pitchFamily="18" charset="0"/>
              </a:rPr>
              <a:t>The Corporate Debtor acknowledged its liabilities in its financial statements from 2008-09 till 2016-17.  </a:t>
            </a:r>
          </a:p>
          <a:p>
            <a:pPr marL="0" indent="0" algn="just">
              <a:buNone/>
            </a:pPr>
            <a:br>
              <a:rPr lang="en-IN" sz="1950" dirty="0">
                <a:latin typeface="Garamond" panose="02020404030301010803" pitchFamily="18" charset="0"/>
              </a:rPr>
            </a:br>
            <a:br>
              <a:rPr lang="en-IN" sz="1950" dirty="0">
                <a:latin typeface="Garamond" panose="02020404030301010803" pitchFamily="18" charset="0"/>
              </a:rPr>
            </a:br>
            <a:br>
              <a:rPr lang="en-IN" sz="1950" dirty="0">
                <a:latin typeface="Garamond" panose="02020404030301010803" pitchFamily="18" charset="0"/>
              </a:rPr>
            </a:br>
            <a:br>
              <a:rPr lang="en-IN" sz="1950" dirty="0">
                <a:latin typeface="Garamond" panose="02020404030301010803" pitchFamily="18" charset="0"/>
              </a:rPr>
            </a:br>
            <a:br>
              <a:rPr lang="en-IN" sz="1950" dirty="0">
                <a:latin typeface="Garamond" panose="02020404030301010803" pitchFamily="18" charset="0"/>
              </a:rPr>
            </a:br>
            <a:endParaRPr lang="en-US" sz="1950" dirty="0">
              <a:latin typeface="Garamond" panose="02020404030301010803" pitchFamily="18" charset="0"/>
            </a:endParaRPr>
          </a:p>
        </p:txBody>
      </p:sp>
      <p:sp>
        <p:nvSpPr>
          <p:cNvPr id="3" name="Title 2">
            <a:extLst>
              <a:ext uri="{FF2B5EF4-FFF2-40B4-BE49-F238E27FC236}">
                <a16:creationId xmlns:a16="http://schemas.microsoft.com/office/drawing/2014/main" id="{D8EBBE47-2E0F-E613-8316-6A4517B6A214}"/>
              </a:ext>
            </a:extLst>
          </p:cNvPr>
          <p:cNvSpPr>
            <a:spLocks noGrp="1"/>
          </p:cNvSpPr>
          <p:nvPr>
            <p:ph type="title"/>
          </p:nvPr>
        </p:nvSpPr>
        <p:spPr/>
        <p:txBody>
          <a:bodyPr/>
          <a:lstStyle/>
          <a:p>
            <a:r>
              <a:rPr lang="en-US" sz="2000" dirty="0">
                <a:latin typeface="Garamond" panose="02020404030301010803" pitchFamily="18" charset="0"/>
              </a:rPr>
              <a:t>Tulip Stars – Acknowledgment of Debt</a:t>
            </a:r>
          </a:p>
        </p:txBody>
      </p:sp>
    </p:spTree>
    <p:extLst>
      <p:ext uri="{BB962C8B-B14F-4D97-AF65-F5344CB8AC3E}">
        <p14:creationId xmlns:p14="http://schemas.microsoft.com/office/powerpoint/2010/main" val="1008163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a:extLst>
              <a:ext uri="{FF2B5EF4-FFF2-40B4-BE49-F238E27FC236}">
                <a16:creationId xmlns:a16="http://schemas.microsoft.com/office/drawing/2014/main" id="{DE6BCAF5-B915-F019-1D8B-830C5C1E9ED5}"/>
              </a:ext>
            </a:extLst>
          </p:cNvPr>
          <p:cNvSpPr>
            <a:spLocks noGrp="1"/>
          </p:cNvSpPr>
          <p:nvPr>
            <p:ph idx="1"/>
          </p:nvPr>
        </p:nvSpPr>
        <p:spPr>
          <a:xfrm>
            <a:off x="762000" y="2133600"/>
            <a:ext cx="7683500" cy="3992563"/>
          </a:xfrm>
        </p:spPr>
        <p:txBody>
          <a:bodyPr/>
          <a:lstStyle/>
          <a:p>
            <a:pPr algn="just"/>
            <a:endParaRPr lang="en-IN" sz="2000" dirty="0">
              <a:latin typeface="Garamond" panose="02020404030301010803" pitchFamily="18" charset="0"/>
            </a:endParaRPr>
          </a:p>
          <a:p>
            <a:pPr algn="just"/>
            <a:endParaRPr lang="en-IN" sz="2000" dirty="0">
              <a:latin typeface="Garamond" panose="02020404030301010803" pitchFamily="18" charset="0"/>
            </a:endParaRPr>
          </a:p>
          <a:p>
            <a:pPr algn="just"/>
            <a:r>
              <a:rPr lang="en-IN" sz="2000" dirty="0">
                <a:latin typeface="Garamond" panose="02020404030301010803" pitchFamily="18" charset="0"/>
              </a:rPr>
              <a:t>The Supreme Court (SC) observed that the provisions of section 18 of the Limitation Act, 1963 are not alien to and are applicable to proceedings under the Code. It held that an </a:t>
            </a:r>
            <a:r>
              <a:rPr lang="en-IN" sz="2000" i="1" dirty="0">
                <a:latin typeface="Garamond" panose="02020404030301010803" pitchFamily="18" charset="0"/>
              </a:rPr>
              <a:t>acknowledgement of liability in a balance sheet without a qualification can furnish a legitimate basis for determining as to whether the period of limitation would stand extended, so long as the acknowledgement was within a period of three years from the original date of default. </a:t>
            </a:r>
            <a:endParaRPr lang="en-IN" sz="2000" i="1" dirty="0">
              <a:effectLst/>
              <a:latin typeface="Garamond" panose="02020404030301010803" pitchFamily="18" charset="0"/>
            </a:endParaRPr>
          </a:p>
        </p:txBody>
      </p:sp>
      <p:sp>
        <p:nvSpPr>
          <p:cNvPr id="16387" name="Title 2">
            <a:extLst>
              <a:ext uri="{FF2B5EF4-FFF2-40B4-BE49-F238E27FC236}">
                <a16:creationId xmlns:a16="http://schemas.microsoft.com/office/drawing/2014/main" id="{9CD28C0E-BA1C-4DA2-9E5A-C9AC45780590}"/>
              </a:ext>
            </a:extLst>
          </p:cNvPr>
          <p:cNvSpPr>
            <a:spLocks noGrp="1"/>
          </p:cNvSpPr>
          <p:nvPr>
            <p:ph type="title"/>
          </p:nvPr>
        </p:nvSpPr>
        <p:spPr/>
        <p:txBody>
          <a:bodyPr/>
          <a:lstStyle/>
          <a:p>
            <a:r>
              <a:rPr lang="en-IN" sz="1900" dirty="0">
                <a:latin typeface="Garamond" panose="02020404030301010803" pitchFamily="18" charset="0"/>
              </a:rPr>
              <a:t>State Bank of India Vs. </a:t>
            </a:r>
            <a:r>
              <a:rPr lang="en-IN" sz="1900" dirty="0" err="1">
                <a:latin typeface="Garamond" panose="02020404030301010803" pitchFamily="18" charset="0"/>
              </a:rPr>
              <a:t>Krishidhan</a:t>
            </a:r>
            <a:r>
              <a:rPr lang="en-IN" sz="1900" dirty="0">
                <a:latin typeface="Garamond" panose="02020404030301010803" pitchFamily="18" charset="0"/>
              </a:rPr>
              <a:t> Seeds Private Limited – Balance Sheet Acknowledgment </a:t>
            </a:r>
            <a:br>
              <a:rPr lang="en-IN" sz="1900" dirty="0">
                <a:latin typeface="Garamond" panose="02020404030301010803" pitchFamily="18" charset="0"/>
              </a:rPr>
            </a:br>
            <a:endParaRPr lang="en-IN" sz="1900" dirty="0">
              <a:effectLst/>
              <a:latin typeface="Garamond" panose="02020404030301010803" pitchFamily="18" charset="0"/>
            </a:endParaRPr>
          </a:p>
        </p:txBody>
      </p:sp>
    </p:spTree>
    <p:extLst>
      <p:ext uri="{BB962C8B-B14F-4D97-AF65-F5344CB8AC3E}">
        <p14:creationId xmlns:p14="http://schemas.microsoft.com/office/powerpoint/2010/main" val="39662746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a:extLst>
              <a:ext uri="{FF2B5EF4-FFF2-40B4-BE49-F238E27FC236}">
                <a16:creationId xmlns:a16="http://schemas.microsoft.com/office/drawing/2014/main" id="{28DF80DB-15EB-846F-0825-6A1FDFA42FB8}"/>
              </a:ext>
            </a:extLst>
          </p:cNvPr>
          <p:cNvSpPr>
            <a:spLocks noGrp="1"/>
          </p:cNvSpPr>
          <p:nvPr>
            <p:ph idx="1"/>
          </p:nvPr>
        </p:nvSpPr>
        <p:spPr>
          <a:xfrm>
            <a:off x="698500" y="2295524"/>
            <a:ext cx="7747000" cy="3992563"/>
          </a:xfrm>
        </p:spPr>
        <p:txBody>
          <a:bodyPr/>
          <a:lstStyle/>
          <a:p>
            <a:pPr algn="just"/>
            <a:endParaRPr lang="en-IN" sz="2000" dirty="0">
              <a:latin typeface="Garamond" panose="02020404030301010803" pitchFamily="18" charset="0"/>
            </a:endParaRPr>
          </a:p>
          <a:p>
            <a:pPr algn="just"/>
            <a:r>
              <a:rPr lang="en-IN" sz="2000" dirty="0">
                <a:latin typeface="Garamond" panose="02020404030301010803" pitchFamily="18" charset="0"/>
              </a:rPr>
              <a:t>Under section 60(6) of the Code, </a:t>
            </a:r>
            <a:r>
              <a:rPr lang="en-IN" sz="2000" i="1" dirty="0">
                <a:latin typeface="Garamond" panose="02020404030301010803" pitchFamily="18" charset="0"/>
              </a:rPr>
              <a:t>the entire period during which a moratorium was in operation has to be excluded while computing limitation in respect of a proceeding by or against a CD</a:t>
            </a:r>
            <a:r>
              <a:rPr lang="en-IN" sz="2000" dirty="0">
                <a:latin typeface="Garamond" panose="02020404030301010803" pitchFamily="18" charset="0"/>
              </a:rPr>
              <a:t>. The SC observed that an application under section 11(6) of the Arbitration and Conciliation Act, 1996 by the CD against another party would not be stopped by virtue of moratorium under section 14 of the Code. </a:t>
            </a:r>
            <a:endParaRPr lang="en-IN" sz="2000" dirty="0">
              <a:effectLst/>
              <a:latin typeface="Garamond" panose="02020404030301010803" pitchFamily="18" charset="0"/>
            </a:endParaRPr>
          </a:p>
        </p:txBody>
      </p:sp>
      <p:sp>
        <p:nvSpPr>
          <p:cNvPr id="17411" name="Title 2">
            <a:extLst>
              <a:ext uri="{FF2B5EF4-FFF2-40B4-BE49-F238E27FC236}">
                <a16:creationId xmlns:a16="http://schemas.microsoft.com/office/drawing/2014/main" id="{D945E819-9141-D3D3-42B3-C057C7A635E7}"/>
              </a:ext>
            </a:extLst>
          </p:cNvPr>
          <p:cNvSpPr>
            <a:spLocks noGrp="1"/>
          </p:cNvSpPr>
          <p:nvPr>
            <p:ph type="title"/>
          </p:nvPr>
        </p:nvSpPr>
        <p:spPr/>
        <p:txBody>
          <a:bodyPr/>
          <a:lstStyle/>
          <a:p>
            <a:r>
              <a:rPr lang="en-IN" sz="1900" dirty="0">
                <a:latin typeface="Garamond" panose="02020404030301010803" pitchFamily="18" charset="0"/>
              </a:rPr>
              <a:t>New Delhi Municipal Council – CIRP period excluded for the purposes of Limitation</a:t>
            </a:r>
            <a:br>
              <a:rPr lang="en-IN" sz="1900" dirty="0">
                <a:latin typeface="Garamond" panose="02020404030301010803" pitchFamily="18" charset="0"/>
              </a:rPr>
            </a:br>
            <a:endParaRPr lang="en-IN" sz="1900" dirty="0">
              <a:effectLst/>
              <a:latin typeface="Garamond" panose="02020404030301010803" pitchFamily="18" charset="0"/>
            </a:endParaRPr>
          </a:p>
        </p:txBody>
      </p:sp>
    </p:spTree>
    <p:extLst>
      <p:ext uri="{BB962C8B-B14F-4D97-AF65-F5344CB8AC3E}">
        <p14:creationId xmlns:p14="http://schemas.microsoft.com/office/powerpoint/2010/main" val="10047580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a:extLst>
              <a:ext uri="{FF2B5EF4-FFF2-40B4-BE49-F238E27FC236}">
                <a16:creationId xmlns:a16="http://schemas.microsoft.com/office/drawing/2014/main" id="{4D2FC1D2-8E26-683F-39EB-E67AAC4D3D1B}"/>
              </a:ext>
            </a:extLst>
          </p:cNvPr>
          <p:cNvSpPr>
            <a:spLocks noGrp="1"/>
          </p:cNvSpPr>
          <p:nvPr>
            <p:ph idx="1"/>
          </p:nvPr>
        </p:nvSpPr>
        <p:spPr>
          <a:xfrm>
            <a:off x="685800" y="2209800"/>
            <a:ext cx="7848600" cy="4419600"/>
          </a:xfrm>
        </p:spPr>
        <p:txBody>
          <a:bodyPr/>
          <a:lstStyle/>
          <a:p>
            <a:pPr algn="just"/>
            <a:endParaRPr lang="en-IN" sz="2100" dirty="0">
              <a:latin typeface="Garamond" panose="02020404030301010803" pitchFamily="18" charset="0"/>
            </a:endParaRPr>
          </a:p>
          <a:p>
            <a:pPr algn="just"/>
            <a:endParaRPr lang="en-IN" sz="2100" dirty="0">
              <a:latin typeface="Garamond" panose="02020404030301010803" pitchFamily="18" charset="0"/>
            </a:endParaRPr>
          </a:p>
          <a:p>
            <a:pPr algn="just"/>
            <a:r>
              <a:rPr lang="en-IN" sz="2100" dirty="0">
                <a:latin typeface="Garamond" panose="02020404030301010803" pitchFamily="18" charset="0"/>
              </a:rPr>
              <a:t>The SC reiterated that </a:t>
            </a:r>
            <a:r>
              <a:rPr lang="en-IN" sz="2100" i="1" dirty="0">
                <a:latin typeface="Garamond" panose="02020404030301010803" pitchFamily="18" charset="0"/>
              </a:rPr>
              <a:t>the limitation period of 30 days for filing of appeal against the order of AA under section 61 of the Code must be interpreted strictly and rejected the plea that the limitation period would start running from the date of knowledge of the order of the AA. </a:t>
            </a:r>
            <a:endParaRPr lang="en-IN" sz="2100" i="1" dirty="0">
              <a:effectLst/>
              <a:latin typeface="Garamond" panose="02020404030301010803" pitchFamily="18" charset="0"/>
            </a:endParaRPr>
          </a:p>
        </p:txBody>
      </p:sp>
      <p:sp>
        <p:nvSpPr>
          <p:cNvPr id="18435" name="Title 2">
            <a:extLst>
              <a:ext uri="{FF2B5EF4-FFF2-40B4-BE49-F238E27FC236}">
                <a16:creationId xmlns:a16="http://schemas.microsoft.com/office/drawing/2014/main" id="{2EDB85C3-A7AF-2D6B-3A39-EB6D057FE9C7}"/>
              </a:ext>
            </a:extLst>
          </p:cNvPr>
          <p:cNvSpPr>
            <a:spLocks noGrp="1"/>
          </p:cNvSpPr>
          <p:nvPr>
            <p:ph type="title"/>
          </p:nvPr>
        </p:nvSpPr>
        <p:spPr/>
        <p:txBody>
          <a:bodyPr/>
          <a:lstStyle/>
          <a:p>
            <a:br>
              <a:rPr lang="en-IN" sz="1800" dirty="0"/>
            </a:br>
            <a:r>
              <a:rPr lang="en-IN" sz="1800" dirty="0"/>
              <a:t>Safire Technologies </a:t>
            </a:r>
            <a:r>
              <a:rPr lang="en-IN" sz="1800" dirty="0" err="1"/>
              <a:t>Pvt.</a:t>
            </a:r>
            <a:r>
              <a:rPr lang="en-IN" sz="1800" dirty="0"/>
              <a:t> Ltd - Limitation for Filing an Appeal</a:t>
            </a:r>
            <a:br>
              <a:rPr lang="en-IN" sz="1800" dirty="0"/>
            </a:br>
            <a:endParaRPr lang="en-IN" sz="1800" dirty="0">
              <a:effectLst/>
            </a:endParaRPr>
          </a:p>
        </p:txBody>
      </p:sp>
    </p:spTree>
    <p:extLst>
      <p:ext uri="{BB962C8B-B14F-4D97-AF65-F5344CB8AC3E}">
        <p14:creationId xmlns:p14="http://schemas.microsoft.com/office/powerpoint/2010/main" val="41608506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30184C1-5874-C080-D736-7D6A116F6AC3}"/>
              </a:ext>
            </a:extLst>
          </p:cNvPr>
          <p:cNvSpPr>
            <a:spLocks noGrp="1"/>
          </p:cNvSpPr>
          <p:nvPr>
            <p:ph idx="1"/>
          </p:nvPr>
        </p:nvSpPr>
        <p:spPr/>
        <p:txBody>
          <a:bodyPr/>
          <a:lstStyle/>
          <a:p>
            <a:pPr algn="ctr"/>
            <a:endParaRPr lang="en-US" sz="2000" dirty="0">
              <a:latin typeface="Garamond" panose="02020404030301010803" pitchFamily="18" charset="0"/>
            </a:endParaRPr>
          </a:p>
          <a:p>
            <a:pPr algn="ctr"/>
            <a:endParaRPr lang="en-US" sz="2000" dirty="0">
              <a:latin typeface="Garamond" panose="02020404030301010803" pitchFamily="18" charset="0"/>
            </a:endParaRPr>
          </a:p>
          <a:p>
            <a:pPr marL="0" indent="0" algn="ctr">
              <a:buNone/>
            </a:pPr>
            <a:endParaRPr lang="en-US" sz="2000" dirty="0">
              <a:latin typeface="Garamond" panose="02020404030301010803" pitchFamily="18" charset="0"/>
            </a:endParaRPr>
          </a:p>
          <a:p>
            <a:pPr marL="0" indent="0" algn="ctr">
              <a:buNone/>
            </a:pPr>
            <a:r>
              <a:rPr lang="en-US" sz="2000" dirty="0">
                <a:latin typeface="Garamond" panose="02020404030301010803" pitchFamily="18" charset="0"/>
              </a:rPr>
              <a:t>STATUTORY AUTHORITIES AND THEIR DUES FINALLY GETTING THEIR SHARE?</a:t>
            </a:r>
          </a:p>
        </p:txBody>
      </p:sp>
    </p:spTree>
    <p:extLst>
      <p:ext uri="{BB962C8B-B14F-4D97-AF65-F5344CB8AC3E}">
        <p14:creationId xmlns:p14="http://schemas.microsoft.com/office/powerpoint/2010/main" val="15001120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392037-9A72-C8E7-D720-CA3E1F0C7A9F}"/>
              </a:ext>
            </a:extLst>
          </p:cNvPr>
          <p:cNvSpPr>
            <a:spLocks noGrp="1"/>
          </p:cNvSpPr>
          <p:nvPr>
            <p:ph idx="1"/>
          </p:nvPr>
        </p:nvSpPr>
        <p:spPr/>
        <p:txBody>
          <a:bodyPr/>
          <a:lstStyle/>
          <a:p>
            <a:pPr algn="just"/>
            <a:r>
              <a:rPr lang="en-IN" sz="2000" dirty="0">
                <a:latin typeface="Garamond" panose="02020404030301010803" pitchFamily="18" charset="0"/>
              </a:rPr>
              <a:t>The Supreme Court (‘SC’) dealt with the question whether the provisions of the IBC especially section 53, overrides section 48 of the Gujarat Value Added Tax Act. </a:t>
            </a:r>
          </a:p>
          <a:p>
            <a:pPr marL="0" indent="0" algn="just">
              <a:buNone/>
            </a:pPr>
            <a:endParaRPr lang="en-IN" sz="2000" dirty="0">
              <a:latin typeface="Garamond" panose="02020404030301010803" pitchFamily="18" charset="0"/>
            </a:endParaRPr>
          </a:p>
          <a:p>
            <a:pPr algn="just"/>
            <a:r>
              <a:rPr lang="en-IN" sz="2000" dirty="0">
                <a:latin typeface="Garamond" panose="02020404030301010803" pitchFamily="18" charset="0"/>
              </a:rPr>
              <a:t>The SC held that if the </a:t>
            </a:r>
            <a:r>
              <a:rPr lang="en-IN" sz="2000" i="1" dirty="0">
                <a:latin typeface="Garamond" panose="02020404030301010803" pitchFamily="18" charset="0"/>
              </a:rPr>
              <a:t>resolution plan excludes statutory dues payable to government or a government authority, it cannot be said to be in conformity to the provisions of IBC and, as such, not binding on the government</a:t>
            </a:r>
            <a:r>
              <a:rPr lang="en-IN" sz="2000" dirty="0">
                <a:latin typeface="Garamond" panose="02020404030301010803" pitchFamily="18" charset="0"/>
              </a:rPr>
              <a:t>. </a:t>
            </a:r>
          </a:p>
          <a:p>
            <a:pPr marL="0" indent="0" algn="just">
              <a:buNone/>
            </a:pPr>
            <a:endParaRPr lang="en-IN" sz="2000" dirty="0">
              <a:latin typeface="Garamond" panose="02020404030301010803" pitchFamily="18" charset="0"/>
            </a:endParaRPr>
          </a:p>
          <a:p>
            <a:pPr marL="0" indent="0" algn="just">
              <a:buNone/>
            </a:pPr>
            <a:endParaRPr lang="en-IN" sz="2000" dirty="0">
              <a:latin typeface="Garamond" panose="02020404030301010803" pitchFamily="18" charset="0"/>
            </a:endParaRPr>
          </a:p>
          <a:p>
            <a:pPr algn="just"/>
            <a:r>
              <a:rPr lang="en-IN" sz="2000" dirty="0">
                <a:latin typeface="Garamond" panose="02020404030301010803" pitchFamily="18" charset="0"/>
              </a:rPr>
              <a:t>If the </a:t>
            </a:r>
            <a:r>
              <a:rPr lang="en-IN" sz="2000" i="1" dirty="0">
                <a:latin typeface="Garamond" panose="02020404030301010803" pitchFamily="18" charset="0"/>
              </a:rPr>
              <a:t>Resolution Plan ignores the statutory demands payable to any State Government or a legal authority, altogether, the Adjudicating Authority is bound to reject the Resolution Plan. </a:t>
            </a:r>
          </a:p>
          <a:p>
            <a:pPr algn="just"/>
            <a:endParaRPr lang="en-IN" sz="2000" dirty="0">
              <a:latin typeface="Garamond" panose="02020404030301010803" pitchFamily="18" charset="0"/>
            </a:endParaRPr>
          </a:p>
          <a:p>
            <a:pPr marL="0" indent="0" algn="just">
              <a:buNone/>
            </a:pPr>
            <a:endParaRPr lang="en-IN" sz="2000" dirty="0">
              <a:latin typeface="Garamond" panose="02020404030301010803" pitchFamily="18" charset="0"/>
            </a:endParaRPr>
          </a:p>
          <a:p>
            <a:pPr algn="just"/>
            <a:endParaRPr lang="en-US" sz="2000" dirty="0">
              <a:latin typeface="Garamond" panose="02020404030301010803" pitchFamily="18" charset="0"/>
            </a:endParaRPr>
          </a:p>
        </p:txBody>
      </p:sp>
      <p:sp>
        <p:nvSpPr>
          <p:cNvPr id="3" name="Title 2">
            <a:extLst>
              <a:ext uri="{FF2B5EF4-FFF2-40B4-BE49-F238E27FC236}">
                <a16:creationId xmlns:a16="http://schemas.microsoft.com/office/drawing/2014/main" id="{897C1280-A3A4-29FF-6AC3-549AE7357AB4}"/>
              </a:ext>
            </a:extLst>
          </p:cNvPr>
          <p:cNvSpPr>
            <a:spLocks noGrp="1"/>
          </p:cNvSpPr>
          <p:nvPr>
            <p:ph type="title"/>
          </p:nvPr>
        </p:nvSpPr>
        <p:spPr/>
        <p:txBody>
          <a:bodyPr/>
          <a:lstStyle/>
          <a:p>
            <a:r>
              <a:rPr lang="en-US" sz="1900" dirty="0">
                <a:latin typeface="Garamond" panose="02020404030301010803" pitchFamily="18" charset="0"/>
              </a:rPr>
              <a:t>Rainbow Papers Limited – Statutory Dues cannot be ignored </a:t>
            </a:r>
          </a:p>
        </p:txBody>
      </p:sp>
    </p:spTree>
    <p:extLst>
      <p:ext uri="{BB962C8B-B14F-4D97-AF65-F5344CB8AC3E}">
        <p14:creationId xmlns:p14="http://schemas.microsoft.com/office/powerpoint/2010/main" val="18824980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C90446A-9DBC-C09C-0576-869EC63048E8}"/>
              </a:ext>
            </a:extLst>
          </p:cNvPr>
          <p:cNvSpPr>
            <a:spLocks noGrp="1"/>
          </p:cNvSpPr>
          <p:nvPr>
            <p:ph idx="1"/>
          </p:nvPr>
        </p:nvSpPr>
        <p:spPr/>
        <p:txBody>
          <a:bodyPr/>
          <a:lstStyle/>
          <a:p>
            <a:pPr algn="just"/>
            <a:r>
              <a:rPr lang="en-IN" sz="1950" dirty="0">
                <a:latin typeface="Garamond" panose="02020404030301010803" pitchFamily="18" charset="0"/>
              </a:rPr>
              <a:t>If a company is unable to pay its debts, which should include its statutory dues to the Government and/or other authorities and there is no plan which contemplates dissipation of those debts in a phased manner, uniform proportional reduction, </a:t>
            </a:r>
            <a:r>
              <a:rPr lang="en-IN" sz="1950" i="1" dirty="0">
                <a:latin typeface="Garamond" panose="02020404030301010803" pitchFamily="18" charset="0"/>
              </a:rPr>
              <a:t>the company would necessarily have to be liquidated and its assets sold and distributed in the manner stipulated in Section 53 of the IBC.</a:t>
            </a:r>
          </a:p>
          <a:p>
            <a:pPr algn="just"/>
            <a:endParaRPr lang="en-IN" sz="1950" i="1" dirty="0">
              <a:latin typeface="Garamond" panose="02020404030301010803" pitchFamily="18" charset="0"/>
            </a:endParaRPr>
          </a:p>
          <a:p>
            <a:pPr algn="just"/>
            <a:r>
              <a:rPr lang="en-IN" sz="1950" dirty="0">
                <a:latin typeface="Garamond" panose="02020404030301010803" pitchFamily="18" charset="0"/>
              </a:rPr>
              <a:t>The Committee of Creditors, which might include financial institutions and other financial creditors, cannot secure their own dues at the cost of statutory dues owed to any Government or Governmental Authority or for that matter, any other dues.</a:t>
            </a:r>
          </a:p>
          <a:p>
            <a:pPr algn="just"/>
            <a:endParaRPr lang="en-IN" sz="1950" dirty="0">
              <a:latin typeface="Garamond" panose="02020404030301010803" pitchFamily="18" charset="0"/>
            </a:endParaRPr>
          </a:p>
          <a:p>
            <a:pPr algn="just"/>
            <a:r>
              <a:rPr lang="en-IN" sz="1950" dirty="0">
                <a:latin typeface="Garamond" panose="02020404030301010803" pitchFamily="18" charset="0"/>
              </a:rPr>
              <a:t>Delay in filing a claim cannot be the sole ground for rejecting the claim. </a:t>
            </a:r>
          </a:p>
          <a:p>
            <a:pPr algn="just"/>
            <a:endParaRPr lang="en-IN" sz="1950" dirty="0">
              <a:latin typeface="Garamond" panose="02020404030301010803" pitchFamily="18" charset="0"/>
            </a:endParaRPr>
          </a:p>
          <a:p>
            <a:pPr marL="0" indent="0" algn="just">
              <a:buNone/>
            </a:pPr>
            <a:r>
              <a:rPr lang="en-IN" sz="1950" i="1" dirty="0">
                <a:latin typeface="Garamond" panose="02020404030301010803" pitchFamily="18" charset="0"/>
              </a:rPr>
              <a:t> </a:t>
            </a:r>
          </a:p>
          <a:p>
            <a:pPr algn="just"/>
            <a:endParaRPr lang="en-US" sz="1950" dirty="0">
              <a:latin typeface="Garamond" panose="02020404030301010803" pitchFamily="18" charset="0"/>
            </a:endParaRPr>
          </a:p>
        </p:txBody>
      </p:sp>
      <p:sp>
        <p:nvSpPr>
          <p:cNvPr id="3" name="Title 2">
            <a:extLst>
              <a:ext uri="{FF2B5EF4-FFF2-40B4-BE49-F238E27FC236}">
                <a16:creationId xmlns:a16="http://schemas.microsoft.com/office/drawing/2014/main" id="{C988462B-E19C-894B-C6FE-6B89BBCFA116}"/>
              </a:ext>
            </a:extLst>
          </p:cNvPr>
          <p:cNvSpPr>
            <a:spLocks noGrp="1"/>
          </p:cNvSpPr>
          <p:nvPr>
            <p:ph type="title"/>
          </p:nvPr>
        </p:nvSpPr>
        <p:spPr/>
        <p:txBody>
          <a:bodyPr/>
          <a:lstStyle/>
          <a:p>
            <a:r>
              <a:rPr lang="en-US" sz="2000" dirty="0">
                <a:latin typeface="Garamond" panose="02020404030301010803" pitchFamily="18" charset="0"/>
              </a:rPr>
              <a:t>Rainbow Papers Limited – Statutory Dues cannot be ignored </a:t>
            </a:r>
            <a:endParaRPr lang="en-US" sz="2000" dirty="0"/>
          </a:p>
        </p:txBody>
      </p:sp>
    </p:spTree>
    <p:extLst>
      <p:ext uri="{BB962C8B-B14F-4D97-AF65-F5344CB8AC3E}">
        <p14:creationId xmlns:p14="http://schemas.microsoft.com/office/powerpoint/2010/main" val="27747653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A0B67AE-9B93-67B4-3A34-0B3E5CA4B3A6}"/>
              </a:ext>
            </a:extLst>
          </p:cNvPr>
          <p:cNvSpPr>
            <a:spLocks noGrp="1"/>
          </p:cNvSpPr>
          <p:nvPr>
            <p:ph idx="1"/>
          </p:nvPr>
        </p:nvSpPr>
        <p:spPr/>
        <p:txBody>
          <a:bodyPr/>
          <a:lstStyle/>
          <a:p>
            <a:pPr marL="0" indent="0" algn="ctr">
              <a:buNone/>
            </a:pPr>
            <a:endParaRPr lang="en-US" sz="2000" dirty="0">
              <a:latin typeface="Garamond" panose="02020404030301010803" pitchFamily="18" charset="0"/>
            </a:endParaRPr>
          </a:p>
          <a:p>
            <a:pPr marL="0" indent="0" algn="ctr">
              <a:buNone/>
            </a:pPr>
            <a:endParaRPr lang="en-US" sz="2000" dirty="0">
              <a:latin typeface="Garamond" panose="02020404030301010803" pitchFamily="18" charset="0"/>
            </a:endParaRPr>
          </a:p>
          <a:p>
            <a:pPr marL="0" indent="0" algn="ctr">
              <a:buNone/>
            </a:pPr>
            <a:endParaRPr lang="en-US" sz="2000" dirty="0">
              <a:latin typeface="Garamond" panose="02020404030301010803" pitchFamily="18" charset="0"/>
            </a:endParaRPr>
          </a:p>
          <a:p>
            <a:pPr marL="0" indent="0" algn="ctr">
              <a:buNone/>
            </a:pPr>
            <a:r>
              <a:rPr lang="en-US" sz="2000" dirty="0">
                <a:latin typeface="Garamond" panose="02020404030301010803" pitchFamily="18" charset="0"/>
              </a:rPr>
              <a:t>COMMERCIAL WISDOM ? APPLICABLE IN CIRP, LIQUIDATION AND SETTLEMENT !</a:t>
            </a:r>
          </a:p>
        </p:txBody>
      </p:sp>
    </p:spTree>
    <p:extLst>
      <p:ext uri="{BB962C8B-B14F-4D97-AF65-F5344CB8AC3E}">
        <p14:creationId xmlns:p14="http://schemas.microsoft.com/office/powerpoint/2010/main" val="20313223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3E269F9-BF13-BB98-D4BC-3D75268700DA}"/>
              </a:ext>
            </a:extLst>
          </p:cNvPr>
          <p:cNvSpPr>
            <a:spLocks noGrp="1"/>
          </p:cNvSpPr>
          <p:nvPr>
            <p:ph idx="1"/>
          </p:nvPr>
        </p:nvSpPr>
        <p:spPr>
          <a:xfrm>
            <a:off x="533400" y="2057400"/>
            <a:ext cx="7912100" cy="4068763"/>
          </a:xfrm>
        </p:spPr>
        <p:txBody>
          <a:bodyPr/>
          <a:lstStyle/>
          <a:p>
            <a:pPr marL="0" indent="0">
              <a:buNone/>
            </a:pPr>
            <a:endParaRPr lang="en-US" sz="1900" dirty="0">
              <a:latin typeface="Garamond" panose="02020404030301010803" pitchFamily="18" charset="0"/>
            </a:endParaRPr>
          </a:p>
          <a:p>
            <a:pPr algn="just"/>
            <a:r>
              <a:rPr lang="en-GB" sz="1900" dirty="0">
                <a:latin typeface="Garamond" panose="02020404030301010803" pitchFamily="18" charset="0"/>
                <a:cs typeface="Times New Roman" panose="02020603050405020304" pitchFamily="18" charset="0"/>
              </a:rPr>
              <a:t>It is trite law that ‘</a:t>
            </a:r>
            <a:r>
              <a:rPr lang="en-GB" sz="1900" i="1" dirty="0">
                <a:latin typeface="Garamond" panose="02020404030301010803" pitchFamily="18" charset="0"/>
                <a:cs typeface="Times New Roman" panose="02020603050405020304" pitchFamily="18" charset="0"/>
              </a:rPr>
              <a:t>commercial wisdom</a:t>
            </a:r>
            <a:r>
              <a:rPr lang="en-GB" sz="1900" dirty="0">
                <a:latin typeface="Garamond" panose="02020404030301010803" pitchFamily="18" charset="0"/>
                <a:cs typeface="Times New Roman" panose="02020603050405020304" pitchFamily="18" charset="0"/>
              </a:rPr>
              <a:t>’ of the CoC has been given paramount status without any judicial intervention, for ensuring completion of the processes</a:t>
            </a:r>
            <a:r>
              <a:rPr lang="en-IN" sz="1900" dirty="0">
                <a:latin typeface="Garamond" panose="02020404030301010803" pitchFamily="18" charset="0"/>
                <a:cs typeface="Times New Roman" panose="02020603050405020304" pitchFamily="18" charset="0"/>
              </a:rPr>
              <a:t> </a:t>
            </a:r>
            <a:r>
              <a:rPr lang="en-GB" sz="1900" dirty="0">
                <a:latin typeface="Garamond" panose="02020404030301010803" pitchFamily="18" charset="0"/>
                <a:cs typeface="Times New Roman" panose="02020603050405020304" pitchFamily="18" charset="0"/>
              </a:rPr>
              <a:t>within the timelines prescribed by the IBC. </a:t>
            </a:r>
          </a:p>
          <a:p>
            <a:pPr marL="0" indent="0" algn="just">
              <a:buNone/>
            </a:pPr>
            <a:endParaRPr lang="en-GB" sz="1900" dirty="0">
              <a:latin typeface="Garamond" panose="02020404030301010803" pitchFamily="18" charset="0"/>
              <a:cs typeface="Times New Roman" panose="02020603050405020304" pitchFamily="18" charset="0"/>
            </a:endParaRPr>
          </a:p>
          <a:p>
            <a:pPr algn="just"/>
            <a:r>
              <a:rPr lang="en-GB" sz="1900" dirty="0">
                <a:latin typeface="Garamond" panose="02020404030301010803" pitchFamily="18" charset="0"/>
                <a:cs typeface="Times New Roman" panose="02020603050405020304" pitchFamily="18" charset="0"/>
              </a:rPr>
              <a:t>It has been consistently held that </a:t>
            </a:r>
            <a:r>
              <a:rPr lang="en-GB" sz="1900" i="1" dirty="0">
                <a:latin typeface="Garamond" panose="02020404030301010803" pitchFamily="18" charset="0"/>
                <a:cs typeface="Times New Roman" panose="02020603050405020304" pitchFamily="18" charset="0"/>
              </a:rPr>
              <a:t>it is not</a:t>
            </a:r>
            <a:r>
              <a:rPr lang="en-IN" sz="1900" i="1" dirty="0">
                <a:latin typeface="Garamond" panose="02020404030301010803" pitchFamily="18" charset="0"/>
                <a:cs typeface="Times New Roman" panose="02020603050405020304" pitchFamily="18" charset="0"/>
              </a:rPr>
              <a:t> </a:t>
            </a:r>
            <a:r>
              <a:rPr lang="en-GB" sz="1900" i="1" dirty="0">
                <a:latin typeface="Garamond" panose="02020404030301010803" pitchFamily="18" charset="0"/>
                <a:cs typeface="Times New Roman" panose="02020603050405020304" pitchFamily="18" charset="0"/>
              </a:rPr>
              <a:t>open to the Adjudicating Authority or the Appellate Authority to take into consideration any other factor other than the one specified in Section 30</a:t>
            </a:r>
            <a:r>
              <a:rPr lang="en-IN" sz="1900" i="1" dirty="0">
                <a:latin typeface="Garamond" panose="02020404030301010803" pitchFamily="18" charset="0"/>
                <a:cs typeface="Times New Roman" panose="02020603050405020304" pitchFamily="18" charset="0"/>
              </a:rPr>
              <a:t> </a:t>
            </a:r>
            <a:r>
              <a:rPr lang="en-GB" sz="1900" i="1" dirty="0">
                <a:latin typeface="Garamond" panose="02020404030301010803" pitchFamily="18" charset="0"/>
                <a:cs typeface="Times New Roman" panose="02020603050405020304" pitchFamily="18" charset="0"/>
              </a:rPr>
              <a:t>(2) or Section 61(3) of the IBC. </a:t>
            </a:r>
          </a:p>
          <a:p>
            <a:pPr marL="0" indent="0" algn="just">
              <a:buNone/>
            </a:pPr>
            <a:endParaRPr lang="en-GB" sz="1900" b="1" u="sng" dirty="0">
              <a:latin typeface="Garamond" panose="02020404030301010803" pitchFamily="18" charset="0"/>
              <a:cs typeface="Times New Roman" panose="02020603050405020304" pitchFamily="18" charset="0"/>
            </a:endParaRPr>
          </a:p>
          <a:p>
            <a:pPr algn="just"/>
            <a:r>
              <a:rPr lang="en-GB" sz="1900" dirty="0">
                <a:latin typeface="Garamond" panose="02020404030301010803" pitchFamily="18" charset="0"/>
                <a:cs typeface="Times New Roman" panose="02020603050405020304" pitchFamily="18" charset="0"/>
              </a:rPr>
              <a:t>It has been held that the opinion expressed by the</a:t>
            </a:r>
            <a:r>
              <a:rPr lang="en-IN" sz="1900" dirty="0">
                <a:latin typeface="Garamond" panose="02020404030301010803" pitchFamily="18" charset="0"/>
                <a:cs typeface="Times New Roman" panose="02020603050405020304" pitchFamily="18" charset="0"/>
              </a:rPr>
              <a:t> </a:t>
            </a:r>
            <a:r>
              <a:rPr lang="en-GB" sz="1900" dirty="0">
                <a:latin typeface="Garamond" panose="02020404030301010803" pitchFamily="18" charset="0"/>
                <a:cs typeface="Times New Roman" panose="02020603050405020304" pitchFamily="18" charset="0"/>
              </a:rPr>
              <a:t>CoC after due deliberations in the meetings through voting, as per voting shares, is</a:t>
            </a:r>
            <a:r>
              <a:rPr lang="en-IN" sz="1900" dirty="0">
                <a:latin typeface="Garamond" panose="02020404030301010803" pitchFamily="18" charset="0"/>
                <a:cs typeface="Times New Roman" panose="02020603050405020304" pitchFamily="18" charset="0"/>
              </a:rPr>
              <a:t> </a:t>
            </a:r>
            <a:r>
              <a:rPr lang="en-GB" sz="1900" dirty="0">
                <a:latin typeface="Garamond" panose="02020404030301010803" pitchFamily="18" charset="0"/>
                <a:cs typeface="Times New Roman" panose="02020603050405020304" pitchFamily="18" charset="0"/>
              </a:rPr>
              <a:t>the collective business decision and that the decision of the </a:t>
            </a:r>
            <a:r>
              <a:rPr lang="en-GB" sz="1900" i="1" dirty="0">
                <a:latin typeface="Garamond" panose="02020404030301010803" pitchFamily="18" charset="0"/>
                <a:cs typeface="Times New Roman" panose="02020603050405020304" pitchFamily="18" charset="0"/>
              </a:rPr>
              <a:t>CoC's ‘commercial</a:t>
            </a:r>
            <a:r>
              <a:rPr lang="en-IN" sz="1900" i="1" dirty="0">
                <a:latin typeface="Garamond" panose="02020404030301010803" pitchFamily="18" charset="0"/>
                <a:cs typeface="Times New Roman" panose="02020603050405020304" pitchFamily="18" charset="0"/>
              </a:rPr>
              <a:t> </a:t>
            </a:r>
            <a:r>
              <a:rPr lang="en-GB" sz="1900" i="1" dirty="0">
                <a:latin typeface="Garamond" panose="02020404030301010803" pitchFamily="18" charset="0"/>
                <a:cs typeface="Times New Roman" panose="02020603050405020304" pitchFamily="18" charset="0"/>
              </a:rPr>
              <a:t>wisdom’ is non-justiciable, except on limited grounds as are available for challenge</a:t>
            </a:r>
            <a:r>
              <a:rPr lang="en-IN" sz="1900" i="1" dirty="0">
                <a:latin typeface="Garamond" panose="02020404030301010803" pitchFamily="18" charset="0"/>
                <a:cs typeface="Times New Roman" panose="02020603050405020304" pitchFamily="18" charset="0"/>
              </a:rPr>
              <a:t> </a:t>
            </a:r>
            <a:r>
              <a:rPr lang="en-GB" sz="1900" i="1" dirty="0">
                <a:latin typeface="Garamond" panose="02020404030301010803" pitchFamily="18" charset="0"/>
                <a:cs typeface="Times New Roman" panose="02020603050405020304" pitchFamily="18" charset="0"/>
              </a:rPr>
              <a:t>under Section 30(2) or Section 61(3) of the IBC. </a:t>
            </a:r>
          </a:p>
          <a:p>
            <a:pPr marL="0" indent="0">
              <a:buNone/>
            </a:pPr>
            <a:endParaRPr lang="en-US" sz="1900" dirty="0">
              <a:latin typeface="Garamond" panose="02020404030301010803" pitchFamily="18" charset="0"/>
            </a:endParaRPr>
          </a:p>
        </p:txBody>
      </p:sp>
      <p:sp>
        <p:nvSpPr>
          <p:cNvPr id="3" name="Title 2">
            <a:extLst>
              <a:ext uri="{FF2B5EF4-FFF2-40B4-BE49-F238E27FC236}">
                <a16:creationId xmlns:a16="http://schemas.microsoft.com/office/drawing/2014/main" id="{51A21CCB-A287-058E-55E4-5759FBAA7FFA}"/>
              </a:ext>
            </a:extLst>
          </p:cNvPr>
          <p:cNvSpPr>
            <a:spLocks noGrp="1"/>
          </p:cNvSpPr>
          <p:nvPr>
            <p:ph type="title"/>
          </p:nvPr>
        </p:nvSpPr>
        <p:spPr/>
        <p:txBody>
          <a:bodyPr/>
          <a:lstStyle/>
          <a:p>
            <a:r>
              <a:rPr lang="en-US" sz="2000" dirty="0">
                <a:latin typeface="Garamond" panose="02020404030301010803" pitchFamily="18" charset="0"/>
                <a:cs typeface="Times New Roman" panose="02020603050405020304" pitchFamily="18" charset="0"/>
              </a:rPr>
              <a:t>Panna Pragati Infrastructure – Commercial Wisdom in Resolution Plans? </a:t>
            </a:r>
            <a:endParaRPr lang="en-US" sz="2000" dirty="0">
              <a:latin typeface="Garamond" panose="02020404030301010803" pitchFamily="18" charset="0"/>
            </a:endParaRPr>
          </a:p>
        </p:txBody>
      </p:sp>
    </p:spTree>
    <p:extLst>
      <p:ext uri="{BB962C8B-B14F-4D97-AF65-F5344CB8AC3E}">
        <p14:creationId xmlns:p14="http://schemas.microsoft.com/office/powerpoint/2010/main" val="2538215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14C9FF-F2D1-EACD-9940-7E74E3A7BEE9}"/>
              </a:ext>
            </a:extLst>
          </p:cNvPr>
          <p:cNvSpPr>
            <a:spLocks noGrp="1"/>
          </p:cNvSpPr>
          <p:nvPr>
            <p:ph idx="1"/>
          </p:nvPr>
        </p:nvSpPr>
        <p:spPr/>
        <p:txBody>
          <a:bodyPr/>
          <a:lstStyle/>
          <a:p>
            <a:pPr algn="just"/>
            <a:r>
              <a:rPr lang="en-IN" sz="2000" dirty="0">
                <a:latin typeface="Garamond" panose="02020404030301010803" pitchFamily="18" charset="0"/>
              </a:rPr>
              <a:t>Lord Mishcon who said that </a:t>
            </a:r>
            <a:r>
              <a:rPr lang="en-IN" sz="2000" b="1" dirty="0">
                <a:latin typeface="Garamond" panose="02020404030301010803" pitchFamily="18" charset="0"/>
              </a:rPr>
              <a:t>“</a:t>
            </a:r>
            <a:r>
              <a:rPr lang="en-IN" sz="2000" b="1" i="1" dirty="0">
                <a:latin typeface="Garamond" panose="02020404030301010803" pitchFamily="18" charset="0"/>
              </a:rPr>
              <a:t>Insolvency is not a very thrilling or amusing subject</a:t>
            </a:r>
            <a:r>
              <a:rPr lang="en-IN" sz="2000" b="1" dirty="0">
                <a:latin typeface="Garamond" panose="02020404030301010803" pitchFamily="18" charset="0"/>
              </a:rPr>
              <a:t>”</a:t>
            </a:r>
            <a:r>
              <a:rPr lang="en-IN" sz="2000" dirty="0">
                <a:latin typeface="Garamond" panose="02020404030301010803" pitchFamily="18" charset="0"/>
              </a:rPr>
              <a:t>. </a:t>
            </a:r>
          </a:p>
          <a:p>
            <a:pPr marL="0" indent="0" algn="just">
              <a:buNone/>
            </a:pPr>
            <a:endParaRPr lang="en-IN" sz="2000" dirty="0">
              <a:latin typeface="Garamond" panose="02020404030301010803" pitchFamily="18" charset="0"/>
            </a:endParaRPr>
          </a:p>
          <a:p>
            <a:pPr algn="just"/>
            <a:r>
              <a:rPr lang="en-IN" sz="2000" dirty="0">
                <a:latin typeface="Garamond" panose="02020404030301010803" pitchFamily="18" charset="0"/>
              </a:rPr>
              <a:t>However, as Edward Jenks, the noted English jurist said, “... </a:t>
            </a:r>
            <a:r>
              <a:rPr lang="en-IN" sz="2000" b="1" i="1" dirty="0">
                <a:latin typeface="Garamond" panose="02020404030301010803" pitchFamily="18" charset="0"/>
              </a:rPr>
              <a:t>uninteresting as it may be, it is nevertheless a very important subject area</a:t>
            </a:r>
            <a:r>
              <a:rPr lang="en-IN" sz="2000" dirty="0">
                <a:latin typeface="Garamond" panose="02020404030301010803" pitchFamily="18" charset="0"/>
              </a:rPr>
              <a:t>”. </a:t>
            </a:r>
            <a:endParaRPr lang="en-IN" sz="2000" b="1" dirty="0">
              <a:latin typeface="Garamond" panose="02020404030301010803" pitchFamily="18" charset="0"/>
            </a:endParaRPr>
          </a:p>
          <a:p>
            <a:pPr marL="0" indent="0" algn="just">
              <a:buNone/>
            </a:pPr>
            <a:endParaRPr lang="en-IN" sz="2000" b="1" dirty="0">
              <a:latin typeface="Garamond" panose="02020404030301010803" pitchFamily="18" charset="0"/>
            </a:endParaRPr>
          </a:p>
          <a:p>
            <a:pPr algn="just"/>
            <a:r>
              <a:rPr lang="en-IN" sz="2000" b="1" dirty="0">
                <a:latin typeface="Garamond" panose="02020404030301010803" pitchFamily="18" charset="0"/>
              </a:rPr>
              <a:t>“</a:t>
            </a:r>
            <a:r>
              <a:rPr lang="en-IN" sz="2000" i="1" dirty="0">
                <a:latin typeface="Garamond" panose="02020404030301010803" pitchFamily="18" charset="0"/>
              </a:rPr>
              <a:t>Bankruptcy is the state of things which exists when, a man being unable to pay his debts, his solicitor and an accountant divide all his property between them</a:t>
            </a:r>
            <a:r>
              <a:rPr lang="en-IN" sz="2000" dirty="0">
                <a:latin typeface="Garamond" panose="02020404030301010803" pitchFamily="18" charset="0"/>
              </a:rPr>
              <a:t>” - </a:t>
            </a:r>
            <a:r>
              <a:rPr lang="en-IN" b="1" dirty="0">
                <a:latin typeface="Garamond" panose="02020404030301010803" pitchFamily="18" charset="0"/>
              </a:rPr>
              <a:t>Blake Odgers </a:t>
            </a:r>
          </a:p>
          <a:p>
            <a:pPr algn="just"/>
            <a:endParaRPr lang="en-IN" sz="2000" dirty="0">
              <a:latin typeface="Garamond" panose="02020404030301010803" pitchFamily="18" charset="0"/>
            </a:endParaRPr>
          </a:p>
          <a:p>
            <a:endParaRPr lang="en-US" sz="2000" dirty="0">
              <a:latin typeface="Garamond" panose="02020404030301010803" pitchFamily="18" charset="0"/>
            </a:endParaRPr>
          </a:p>
        </p:txBody>
      </p:sp>
      <p:sp>
        <p:nvSpPr>
          <p:cNvPr id="3" name="Title 2">
            <a:extLst>
              <a:ext uri="{FF2B5EF4-FFF2-40B4-BE49-F238E27FC236}">
                <a16:creationId xmlns:a16="http://schemas.microsoft.com/office/drawing/2014/main" id="{82993DD1-A4D5-0A4E-C9B2-64A24271283C}"/>
              </a:ext>
            </a:extLst>
          </p:cNvPr>
          <p:cNvSpPr>
            <a:spLocks noGrp="1"/>
          </p:cNvSpPr>
          <p:nvPr>
            <p:ph type="title"/>
          </p:nvPr>
        </p:nvSpPr>
        <p:spPr/>
        <p:txBody>
          <a:bodyPr/>
          <a:lstStyle/>
          <a:p>
            <a:r>
              <a:rPr lang="en-US" sz="2500" dirty="0">
                <a:latin typeface="Garamond" panose="02020404030301010803" pitchFamily="18" charset="0"/>
              </a:rPr>
              <a:t>What is Insolvency?</a:t>
            </a:r>
          </a:p>
        </p:txBody>
      </p:sp>
    </p:spTree>
    <p:extLst>
      <p:ext uri="{BB962C8B-B14F-4D97-AF65-F5344CB8AC3E}">
        <p14:creationId xmlns:p14="http://schemas.microsoft.com/office/powerpoint/2010/main" val="40950160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43018E5-C43D-BC96-7E6C-AA127F45A064}"/>
              </a:ext>
            </a:extLst>
          </p:cNvPr>
          <p:cNvSpPr>
            <a:spLocks noGrp="1"/>
          </p:cNvSpPr>
          <p:nvPr>
            <p:ph idx="1"/>
          </p:nvPr>
        </p:nvSpPr>
        <p:spPr>
          <a:xfrm>
            <a:off x="688975" y="2133600"/>
            <a:ext cx="7747000" cy="3878263"/>
          </a:xfrm>
        </p:spPr>
        <p:txBody>
          <a:bodyPr/>
          <a:lstStyle/>
          <a:p>
            <a:pPr algn="just"/>
            <a:r>
              <a:rPr lang="en-IN" sz="1800" dirty="0">
                <a:latin typeface="Garamond" panose="02020404030301010803" pitchFamily="18" charset="0"/>
                <a:cs typeface="Times New Roman" panose="02020603050405020304" pitchFamily="18" charset="0"/>
              </a:rPr>
              <a:t>The NCLT had originally allowed the withdraw the Resolution Plan.  On the appeal, the National Company Law Appellate Tribunal had held that the application seeking to withdraw from the Resolution Plan could not have been allowed. The Supreme Court affirmed the view of the NCLAT.</a:t>
            </a:r>
          </a:p>
          <a:p>
            <a:pPr marL="0" indent="0" algn="just">
              <a:buNone/>
            </a:pPr>
            <a:endParaRPr lang="en-IN" sz="1800" dirty="0">
              <a:latin typeface="Garamond" panose="02020404030301010803" pitchFamily="18" charset="0"/>
              <a:cs typeface="Times New Roman" panose="02020603050405020304" pitchFamily="18" charset="0"/>
            </a:endParaRPr>
          </a:p>
          <a:p>
            <a:pPr algn="just"/>
            <a:r>
              <a:rPr lang="en-IN" sz="1800" i="1" dirty="0">
                <a:latin typeface="Garamond" panose="02020404030301010803" pitchFamily="18" charset="0"/>
                <a:cs typeface="Times New Roman" panose="02020603050405020304" pitchFamily="18" charset="0"/>
              </a:rPr>
              <a:t>A resolution plan approved by the Committee of Creditors cannot be allowed to be withdrawn or modified by the successful Resolution Applicant by approaching the Adjudicating Authority; The Parliament has not introduced an explicit provision under the IBC for allowing any amendment of the Resolution Plan after approval of creditors, let alone a power to withdraw the Resolution Plan at that stage.</a:t>
            </a:r>
          </a:p>
          <a:p>
            <a:pPr marL="0" indent="0" algn="just">
              <a:buNone/>
            </a:pPr>
            <a:endParaRPr lang="en-IN" sz="1800" i="1" dirty="0">
              <a:latin typeface="Garamond" panose="02020404030301010803" pitchFamily="18" charset="0"/>
              <a:cs typeface="Times New Roman" panose="02020603050405020304" pitchFamily="18" charset="0"/>
            </a:endParaRPr>
          </a:p>
          <a:p>
            <a:pPr algn="just"/>
            <a:r>
              <a:rPr lang="en-IN" sz="1800" i="1" dirty="0">
                <a:latin typeface="Garamond" panose="02020404030301010803" pitchFamily="18" charset="0"/>
                <a:cs typeface="Times New Roman" panose="02020603050405020304" pitchFamily="18" charset="0"/>
              </a:rPr>
              <a:t>The residual powers of the Adjudicating Authority under the Code cannot be exercised to create procedural remedies which have substantive outcomes on the process of insolvency; </a:t>
            </a:r>
            <a:endParaRPr lang="en-US" sz="1800" i="1" dirty="0">
              <a:latin typeface="Garamond" panose="02020404030301010803" pitchFamily="18" charset="0"/>
              <a:cs typeface="Times New Roman" panose="02020603050405020304" pitchFamily="18" charset="0"/>
            </a:endParaRPr>
          </a:p>
          <a:p>
            <a:endParaRPr lang="en-US" sz="1800" dirty="0">
              <a:latin typeface="Garamond" panose="02020404030301010803" pitchFamily="18" charset="0"/>
            </a:endParaRPr>
          </a:p>
        </p:txBody>
      </p:sp>
      <p:sp>
        <p:nvSpPr>
          <p:cNvPr id="3" name="Title 2">
            <a:extLst>
              <a:ext uri="{FF2B5EF4-FFF2-40B4-BE49-F238E27FC236}">
                <a16:creationId xmlns:a16="http://schemas.microsoft.com/office/drawing/2014/main" id="{B2BE9150-D758-4063-90A7-65C8A99DAC10}"/>
              </a:ext>
            </a:extLst>
          </p:cNvPr>
          <p:cNvSpPr>
            <a:spLocks noGrp="1"/>
          </p:cNvSpPr>
          <p:nvPr>
            <p:ph type="title"/>
          </p:nvPr>
        </p:nvSpPr>
        <p:spPr/>
        <p:txBody>
          <a:bodyPr/>
          <a:lstStyle/>
          <a:p>
            <a:r>
              <a:rPr lang="en-US" sz="1900" dirty="0" err="1"/>
              <a:t>Ebix</a:t>
            </a:r>
            <a:r>
              <a:rPr lang="en-US" sz="1900" dirty="0"/>
              <a:t> Singapore – Modification of a Resolution Plan </a:t>
            </a:r>
          </a:p>
        </p:txBody>
      </p:sp>
    </p:spTree>
    <p:extLst>
      <p:ext uri="{BB962C8B-B14F-4D97-AF65-F5344CB8AC3E}">
        <p14:creationId xmlns:p14="http://schemas.microsoft.com/office/powerpoint/2010/main" val="11360889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43018E5-C43D-BC96-7E6C-AA127F45A064}"/>
              </a:ext>
            </a:extLst>
          </p:cNvPr>
          <p:cNvSpPr>
            <a:spLocks noGrp="1"/>
          </p:cNvSpPr>
          <p:nvPr>
            <p:ph idx="1"/>
          </p:nvPr>
        </p:nvSpPr>
        <p:spPr>
          <a:xfrm>
            <a:off x="688975" y="2133600"/>
            <a:ext cx="7747000" cy="3878263"/>
          </a:xfrm>
        </p:spPr>
        <p:txBody>
          <a:bodyPr/>
          <a:lstStyle/>
          <a:p>
            <a:pPr algn="just"/>
            <a:r>
              <a:rPr lang="en-IN" sz="1950" dirty="0">
                <a:latin typeface="Garamond" panose="02020404030301010803" pitchFamily="18" charset="0"/>
                <a:cs typeface="Times New Roman" panose="02020603050405020304" pitchFamily="18" charset="0"/>
              </a:rPr>
              <a:t>Any claim seeking an exercise of the Adjudicating Authority’s residuary powers under Section 60(5)(c) of the IBC, the </a:t>
            </a:r>
            <a:r>
              <a:rPr lang="en-IN" sz="1950" i="1" dirty="0">
                <a:latin typeface="Garamond" panose="02020404030301010803" pitchFamily="18" charset="0"/>
                <a:cs typeface="Times New Roman" panose="02020603050405020304" pitchFamily="18" charset="0"/>
              </a:rPr>
              <a:t>NCLT’s inherent powers under Rule 11 of the NCLT Rules 2016 or even the powers of this Court under Article 142 of the Constitution must be closely scrutinized for broader compliance with the insolvency framework and its underlying objective. </a:t>
            </a:r>
          </a:p>
          <a:p>
            <a:pPr algn="just"/>
            <a:endParaRPr lang="en-IN" sz="1950" dirty="0">
              <a:latin typeface="Garamond" panose="02020404030301010803" pitchFamily="18" charset="0"/>
              <a:cs typeface="Times New Roman" panose="02020603050405020304" pitchFamily="18" charset="0"/>
            </a:endParaRPr>
          </a:p>
          <a:p>
            <a:pPr algn="just"/>
            <a:endParaRPr lang="en-IN" sz="1950" dirty="0">
              <a:latin typeface="Garamond" panose="02020404030301010803" pitchFamily="18" charset="0"/>
              <a:cs typeface="Times New Roman" panose="02020603050405020304" pitchFamily="18" charset="0"/>
            </a:endParaRPr>
          </a:p>
          <a:p>
            <a:pPr algn="just"/>
            <a:r>
              <a:rPr lang="en-IN" sz="1950" dirty="0">
                <a:latin typeface="Garamond" panose="02020404030301010803" pitchFamily="18" charset="0"/>
                <a:cs typeface="Times New Roman" panose="02020603050405020304" pitchFamily="18" charset="0"/>
              </a:rPr>
              <a:t>The adjudicating mechanisms which have been specifically created by the statute, </a:t>
            </a:r>
            <a:r>
              <a:rPr lang="en-IN" sz="1950" i="1" dirty="0">
                <a:latin typeface="Garamond" panose="02020404030301010803" pitchFamily="18" charset="0"/>
                <a:cs typeface="Times New Roman" panose="02020603050405020304" pitchFamily="18" charset="0"/>
              </a:rPr>
              <a:t>have a narrowly defined role in the process and must be circumspect in granting reliefs that may run counter to the timeliness and predictability that is central to the IBC. </a:t>
            </a:r>
            <a:r>
              <a:rPr lang="en-IN" sz="1950" dirty="0">
                <a:latin typeface="Garamond" panose="02020404030301010803" pitchFamily="18" charset="0"/>
                <a:cs typeface="Times New Roman" panose="02020603050405020304" pitchFamily="18" charset="0"/>
              </a:rPr>
              <a:t>Any judicial creation of a procedural or substantive remedy that is not envisaged by the statute would not violate the IBC.</a:t>
            </a:r>
          </a:p>
          <a:p>
            <a:endParaRPr lang="en-US" sz="1950" dirty="0">
              <a:latin typeface="Garamond" panose="02020404030301010803" pitchFamily="18" charset="0"/>
            </a:endParaRPr>
          </a:p>
        </p:txBody>
      </p:sp>
      <p:sp>
        <p:nvSpPr>
          <p:cNvPr id="3" name="Title 2">
            <a:extLst>
              <a:ext uri="{FF2B5EF4-FFF2-40B4-BE49-F238E27FC236}">
                <a16:creationId xmlns:a16="http://schemas.microsoft.com/office/drawing/2014/main" id="{B2BE9150-D758-4063-90A7-65C8A99DAC10}"/>
              </a:ext>
            </a:extLst>
          </p:cNvPr>
          <p:cNvSpPr>
            <a:spLocks noGrp="1"/>
          </p:cNvSpPr>
          <p:nvPr>
            <p:ph type="title"/>
          </p:nvPr>
        </p:nvSpPr>
        <p:spPr/>
        <p:txBody>
          <a:bodyPr/>
          <a:lstStyle/>
          <a:p>
            <a:r>
              <a:rPr lang="en-US" sz="1900" dirty="0" err="1"/>
              <a:t>Ebix</a:t>
            </a:r>
            <a:r>
              <a:rPr lang="en-US" sz="1900" dirty="0"/>
              <a:t> Singapore – Modification of a Resolution Plan </a:t>
            </a:r>
          </a:p>
        </p:txBody>
      </p:sp>
    </p:spTree>
    <p:extLst>
      <p:ext uri="{BB962C8B-B14F-4D97-AF65-F5344CB8AC3E}">
        <p14:creationId xmlns:p14="http://schemas.microsoft.com/office/powerpoint/2010/main" val="2480559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03BFE67-02F9-712C-B7D0-3924B90A8C3D}"/>
              </a:ext>
            </a:extLst>
          </p:cNvPr>
          <p:cNvSpPr>
            <a:spLocks noGrp="1"/>
          </p:cNvSpPr>
          <p:nvPr>
            <p:ph idx="1"/>
          </p:nvPr>
        </p:nvSpPr>
        <p:spPr/>
        <p:txBody>
          <a:bodyPr/>
          <a:lstStyle/>
          <a:p>
            <a:pPr algn="just"/>
            <a:r>
              <a:rPr lang="en-IN" sz="1900" dirty="0">
                <a:latin typeface="Garamond" panose="02020404030301010803" pitchFamily="18" charset="0"/>
                <a:cs typeface="Times New Roman" panose="02020603050405020304" pitchFamily="18" charset="0"/>
              </a:rPr>
              <a:t>The IBC provides penalties for non-compliance with the Resolution Plan after its approval under Section 31 and forfeiture of the PBG for failing to implement the Resolution Plan or contributing to the failure of its implementation. </a:t>
            </a:r>
            <a:r>
              <a:rPr lang="en-IN" sz="1900" i="1" dirty="0">
                <a:latin typeface="Garamond" panose="02020404030301010803" pitchFamily="18" charset="0"/>
                <a:cs typeface="Times New Roman" panose="02020603050405020304" pitchFamily="18" charset="0"/>
              </a:rPr>
              <a:t>The violation of the terms of the Resolution Plan does not give rise to a claim of damages, rather it leads to prosecution and imposition of punishment under Section 74 of the IBC. </a:t>
            </a:r>
          </a:p>
          <a:p>
            <a:pPr marL="0" indent="0" algn="just">
              <a:buNone/>
            </a:pPr>
            <a:endParaRPr lang="en-IN" sz="1900" dirty="0">
              <a:latin typeface="Garamond" panose="02020404030301010803" pitchFamily="18" charset="0"/>
              <a:cs typeface="Times New Roman" panose="02020603050405020304" pitchFamily="18" charset="0"/>
            </a:endParaRPr>
          </a:p>
          <a:p>
            <a:pPr algn="just"/>
            <a:r>
              <a:rPr lang="en-IN" sz="1900" dirty="0">
                <a:latin typeface="Garamond" panose="02020404030301010803" pitchFamily="18" charset="0"/>
                <a:cs typeface="Times New Roman" panose="02020603050405020304" pitchFamily="18" charset="0"/>
              </a:rPr>
              <a:t>Principles of contractual construction and interpretation may serve as interpretive aids, in the event of ambiguity over the terms of a Resolution Plan. However, remedies that are specific to the Contract Act cannot be applied, </a:t>
            </a:r>
            <a:r>
              <a:rPr lang="en-IN" sz="1900" i="1" dirty="0">
                <a:latin typeface="Garamond" panose="02020404030301010803" pitchFamily="18" charset="0"/>
                <a:cs typeface="Times New Roman" panose="02020603050405020304" pitchFamily="18" charset="0"/>
              </a:rPr>
              <a:t>de hors </a:t>
            </a:r>
            <a:r>
              <a:rPr lang="en-IN" sz="1900" dirty="0">
                <a:latin typeface="Garamond" panose="02020404030301010803" pitchFamily="18" charset="0"/>
                <a:cs typeface="Times New Roman" panose="02020603050405020304" pitchFamily="18" charset="0"/>
              </a:rPr>
              <a:t>the over-riding principles of the IBC. </a:t>
            </a:r>
          </a:p>
          <a:p>
            <a:pPr algn="just"/>
            <a:endParaRPr lang="en-IN" sz="1900" dirty="0">
              <a:latin typeface="Garamond" panose="02020404030301010803" pitchFamily="18" charset="0"/>
              <a:cs typeface="Times New Roman" panose="02020603050405020304" pitchFamily="18" charset="0"/>
            </a:endParaRPr>
          </a:p>
          <a:p>
            <a:pPr algn="just"/>
            <a:endParaRPr lang="en-IN" sz="1900" dirty="0">
              <a:latin typeface="Garamond" panose="02020404030301010803" pitchFamily="18" charset="0"/>
              <a:cs typeface="Times New Roman" panose="02020603050405020304" pitchFamily="18" charset="0"/>
            </a:endParaRPr>
          </a:p>
          <a:p>
            <a:pPr algn="just"/>
            <a:endParaRPr lang="en-IN" sz="1900" dirty="0">
              <a:latin typeface="Garamond" panose="02020404030301010803" pitchFamily="18" charset="0"/>
              <a:cs typeface="Times New Roman" panose="02020603050405020304" pitchFamily="18" charset="0"/>
            </a:endParaRPr>
          </a:p>
          <a:p>
            <a:pPr algn="just"/>
            <a:endParaRPr lang="en-US" sz="1900" dirty="0">
              <a:latin typeface="Garamond" panose="02020404030301010803" pitchFamily="18" charset="0"/>
              <a:cs typeface="Times New Roman" panose="02020603050405020304" pitchFamily="18" charset="0"/>
            </a:endParaRPr>
          </a:p>
          <a:p>
            <a:pPr algn="just"/>
            <a:endParaRPr lang="en-US" sz="1900" dirty="0">
              <a:latin typeface="Garamond" panose="02020404030301010803" pitchFamily="18" charset="0"/>
              <a:cs typeface="Times New Roman" panose="02020603050405020304" pitchFamily="18" charset="0"/>
            </a:endParaRPr>
          </a:p>
          <a:p>
            <a:endParaRPr lang="en-US" sz="1900" dirty="0">
              <a:latin typeface="Garamond" panose="02020404030301010803" pitchFamily="18" charset="0"/>
            </a:endParaRPr>
          </a:p>
        </p:txBody>
      </p:sp>
      <p:sp>
        <p:nvSpPr>
          <p:cNvPr id="3" name="Title 2">
            <a:extLst>
              <a:ext uri="{FF2B5EF4-FFF2-40B4-BE49-F238E27FC236}">
                <a16:creationId xmlns:a16="http://schemas.microsoft.com/office/drawing/2014/main" id="{E16BC38F-DD51-6388-D861-C3CD21AFA0CC}"/>
              </a:ext>
            </a:extLst>
          </p:cNvPr>
          <p:cNvSpPr>
            <a:spLocks noGrp="1"/>
          </p:cNvSpPr>
          <p:nvPr>
            <p:ph type="title"/>
          </p:nvPr>
        </p:nvSpPr>
        <p:spPr/>
        <p:txBody>
          <a:bodyPr/>
          <a:lstStyle/>
          <a:p>
            <a:r>
              <a:rPr lang="en-US" sz="2000" dirty="0" err="1">
                <a:latin typeface="Garamond" panose="02020404030301010803" pitchFamily="18" charset="0"/>
                <a:cs typeface="Times New Roman" panose="02020603050405020304" pitchFamily="18" charset="0"/>
              </a:rPr>
              <a:t>Ebix</a:t>
            </a:r>
            <a:r>
              <a:rPr lang="en-US" sz="2000" dirty="0">
                <a:latin typeface="Garamond" panose="02020404030301010803" pitchFamily="18" charset="0"/>
                <a:cs typeface="Times New Roman" panose="02020603050405020304" pitchFamily="18" charset="0"/>
              </a:rPr>
              <a:t> Singapore –Resolution Plan a Contract?</a:t>
            </a:r>
            <a:endParaRPr lang="en-US" sz="2000" dirty="0">
              <a:latin typeface="Garamond" panose="02020404030301010803" pitchFamily="18" charset="0"/>
            </a:endParaRPr>
          </a:p>
        </p:txBody>
      </p:sp>
    </p:spTree>
    <p:extLst>
      <p:ext uri="{BB962C8B-B14F-4D97-AF65-F5344CB8AC3E}">
        <p14:creationId xmlns:p14="http://schemas.microsoft.com/office/powerpoint/2010/main" val="18674453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99B7FB7-8941-DCA6-25C7-67C34DAFE7B7}"/>
              </a:ext>
            </a:extLst>
          </p:cNvPr>
          <p:cNvSpPr>
            <a:spLocks noGrp="1"/>
          </p:cNvSpPr>
          <p:nvPr>
            <p:ph idx="1"/>
          </p:nvPr>
        </p:nvSpPr>
        <p:spPr/>
        <p:txBody>
          <a:bodyPr/>
          <a:lstStyle/>
          <a:p>
            <a:pPr algn="just"/>
            <a:r>
              <a:rPr lang="en-IN" sz="2000" dirty="0">
                <a:latin typeface="Garamond" panose="02020404030301010803" pitchFamily="18" charset="0"/>
                <a:cs typeface="Times New Roman" panose="02020603050405020304" pitchFamily="18" charset="0"/>
              </a:rPr>
              <a:t>It was held that approval of a resolution plan does not </a:t>
            </a:r>
            <a:r>
              <a:rPr lang="en-IN" sz="2000" i="1" dirty="0">
                <a:latin typeface="Garamond" panose="02020404030301010803" pitchFamily="18" charset="0"/>
                <a:cs typeface="Times New Roman" panose="02020603050405020304" pitchFamily="18" charset="0"/>
              </a:rPr>
              <a:t>ipso facto </a:t>
            </a:r>
            <a:r>
              <a:rPr lang="en-IN" sz="2000" dirty="0">
                <a:latin typeface="Garamond" panose="02020404030301010803" pitchFamily="18" charset="0"/>
                <a:cs typeface="Times New Roman" panose="02020603050405020304" pitchFamily="18" charset="0"/>
              </a:rPr>
              <a:t>discharge a personal guarantor (of a corporate debtor) of her or his liabilities under the contract of guarantee. </a:t>
            </a:r>
          </a:p>
          <a:p>
            <a:pPr algn="just"/>
            <a:endParaRPr lang="en-IN" sz="2000" dirty="0">
              <a:latin typeface="Garamond" panose="02020404030301010803" pitchFamily="18" charset="0"/>
              <a:cs typeface="Times New Roman" panose="02020603050405020304" pitchFamily="18" charset="0"/>
            </a:endParaRPr>
          </a:p>
          <a:p>
            <a:pPr algn="just"/>
            <a:r>
              <a:rPr lang="en-IN" sz="2000" dirty="0">
                <a:latin typeface="Garamond" panose="02020404030301010803" pitchFamily="18" charset="0"/>
                <a:cs typeface="Times New Roman" panose="02020603050405020304" pitchFamily="18" charset="0"/>
              </a:rPr>
              <a:t>The release or discharge of a principal borrower from the debt owed by it to its creditor, by an involuntary process, i.e. by operation of law, or due to liquidation or insolvency proceeding, does not absolve the surety/guarantor of his or her liability, which arises out of an independent contract. </a:t>
            </a:r>
          </a:p>
          <a:p>
            <a:endParaRPr lang="en-US" sz="2000" dirty="0">
              <a:latin typeface="Garamond" panose="02020404030301010803" pitchFamily="18" charset="0"/>
            </a:endParaRPr>
          </a:p>
        </p:txBody>
      </p:sp>
      <p:sp>
        <p:nvSpPr>
          <p:cNvPr id="3" name="Title 2">
            <a:extLst>
              <a:ext uri="{FF2B5EF4-FFF2-40B4-BE49-F238E27FC236}">
                <a16:creationId xmlns:a16="http://schemas.microsoft.com/office/drawing/2014/main" id="{F4745F05-3D32-680F-25BC-E69B6945D907}"/>
              </a:ext>
            </a:extLst>
          </p:cNvPr>
          <p:cNvSpPr>
            <a:spLocks noGrp="1"/>
          </p:cNvSpPr>
          <p:nvPr>
            <p:ph type="title"/>
          </p:nvPr>
        </p:nvSpPr>
        <p:spPr/>
        <p:txBody>
          <a:bodyPr/>
          <a:lstStyle/>
          <a:p>
            <a:r>
              <a:rPr lang="en-US" sz="2000" dirty="0">
                <a:latin typeface="Garamond" panose="02020404030301010803" pitchFamily="18" charset="0"/>
              </a:rPr>
              <a:t>Lalit Kumar Jain Resolution Plan – Personal Guarantor </a:t>
            </a:r>
          </a:p>
        </p:txBody>
      </p:sp>
    </p:spTree>
    <p:extLst>
      <p:ext uri="{BB962C8B-B14F-4D97-AF65-F5344CB8AC3E}">
        <p14:creationId xmlns:p14="http://schemas.microsoft.com/office/powerpoint/2010/main" val="8899841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487B8A5-951B-FDDA-61DA-785A38BBD831}"/>
              </a:ext>
            </a:extLst>
          </p:cNvPr>
          <p:cNvSpPr>
            <a:spLocks noGrp="1"/>
          </p:cNvSpPr>
          <p:nvPr>
            <p:ph idx="1"/>
          </p:nvPr>
        </p:nvSpPr>
        <p:spPr/>
        <p:txBody>
          <a:bodyPr/>
          <a:lstStyle/>
          <a:p>
            <a:pPr algn="just"/>
            <a:r>
              <a:rPr lang="en-IN" sz="2000" dirty="0">
                <a:latin typeface="Garamond" panose="02020404030301010803" pitchFamily="18" charset="0"/>
                <a:cs typeface="Times New Roman" panose="02020603050405020304" pitchFamily="18" charset="0"/>
              </a:rPr>
              <a:t>The presenting of the Resolution Plan and its approval by the Adjudicating Authority would result in absolution of the corporate debtor of any pending proceedings. However, this would not extend to the erstwhile officers who were in charge of the Corporate Debtor prior to the CIRP. </a:t>
            </a:r>
          </a:p>
          <a:p>
            <a:pPr algn="just"/>
            <a:endParaRPr lang="en-IN" sz="2000" dirty="0">
              <a:latin typeface="Garamond" panose="02020404030301010803" pitchFamily="18" charset="0"/>
              <a:cs typeface="Times New Roman" panose="02020603050405020304" pitchFamily="18" charset="0"/>
            </a:endParaRPr>
          </a:p>
          <a:p>
            <a:pPr algn="just"/>
            <a:r>
              <a:rPr lang="en-IN" sz="2000" dirty="0">
                <a:latin typeface="Garamond" panose="02020404030301010803" pitchFamily="18" charset="0"/>
                <a:cs typeface="Times New Roman" panose="02020603050405020304" pitchFamily="18" charset="0"/>
              </a:rPr>
              <a:t>The property of the Corporate Debtor is made part of the Resolution Plan and if the said Resolution Plan is approved by the Adjudicating Authority, no action would lie against such property of the Corporate Debtor post the approval of the Resolution Plan</a:t>
            </a:r>
            <a:endParaRPr lang="en-US" sz="2000" dirty="0">
              <a:latin typeface="Garamond" panose="02020404030301010803" pitchFamily="18" charset="0"/>
            </a:endParaRPr>
          </a:p>
        </p:txBody>
      </p:sp>
      <p:sp>
        <p:nvSpPr>
          <p:cNvPr id="3" name="Title 2">
            <a:extLst>
              <a:ext uri="{FF2B5EF4-FFF2-40B4-BE49-F238E27FC236}">
                <a16:creationId xmlns:a16="http://schemas.microsoft.com/office/drawing/2014/main" id="{78D70098-5FC4-B4FD-1D74-A8528DB719ED}"/>
              </a:ext>
            </a:extLst>
          </p:cNvPr>
          <p:cNvSpPr>
            <a:spLocks noGrp="1"/>
          </p:cNvSpPr>
          <p:nvPr>
            <p:ph type="title"/>
          </p:nvPr>
        </p:nvSpPr>
        <p:spPr/>
        <p:txBody>
          <a:bodyPr/>
          <a:lstStyle/>
          <a:p>
            <a:r>
              <a:rPr lang="en-US" sz="2000" dirty="0">
                <a:latin typeface="Garamond" panose="02020404030301010803" pitchFamily="18" charset="0"/>
              </a:rPr>
              <a:t>Manish Kumar - </a:t>
            </a:r>
            <a:r>
              <a:rPr lang="en-US" sz="2000" dirty="0">
                <a:latin typeface="Garamond" panose="02020404030301010803" pitchFamily="18" charset="0"/>
                <a:cs typeface="Times New Roman" panose="02020603050405020304" pitchFamily="18" charset="0"/>
              </a:rPr>
              <a:t>Liabilities / Proceedings Pending Prior to CIRP</a:t>
            </a:r>
            <a:endParaRPr lang="en-US" sz="2000" dirty="0">
              <a:latin typeface="Garamond" panose="02020404030301010803" pitchFamily="18" charset="0"/>
            </a:endParaRPr>
          </a:p>
        </p:txBody>
      </p:sp>
    </p:spTree>
    <p:extLst>
      <p:ext uri="{BB962C8B-B14F-4D97-AF65-F5344CB8AC3E}">
        <p14:creationId xmlns:p14="http://schemas.microsoft.com/office/powerpoint/2010/main" val="42137403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BF1B40A-3F79-83D0-7D47-DACD035DCDC2}"/>
              </a:ext>
            </a:extLst>
          </p:cNvPr>
          <p:cNvSpPr>
            <a:spLocks noGrp="1"/>
          </p:cNvSpPr>
          <p:nvPr>
            <p:ph idx="1"/>
          </p:nvPr>
        </p:nvSpPr>
        <p:spPr/>
        <p:txBody>
          <a:bodyPr/>
          <a:lstStyle/>
          <a:p>
            <a:pPr algn="just"/>
            <a:r>
              <a:rPr lang="en-IN" sz="2000" dirty="0">
                <a:latin typeface="Garamond" panose="02020404030301010803" pitchFamily="18" charset="0"/>
              </a:rPr>
              <a:t>IBC </a:t>
            </a:r>
            <a:r>
              <a:rPr lang="en-IN" sz="2000" i="1" dirty="0">
                <a:latin typeface="Garamond" panose="02020404030301010803" pitchFamily="18" charset="0"/>
              </a:rPr>
              <a:t>Prevails</a:t>
            </a:r>
            <a:r>
              <a:rPr lang="en-IN" sz="2000" dirty="0">
                <a:latin typeface="Garamond" panose="02020404030301010803" pitchFamily="18" charset="0"/>
              </a:rPr>
              <a:t> over the Provisions of Custom Act;</a:t>
            </a:r>
          </a:p>
          <a:p>
            <a:pPr marL="0" indent="0" algn="just">
              <a:buNone/>
            </a:pPr>
            <a:endParaRPr lang="en-IN" sz="2000" dirty="0">
              <a:latin typeface="Garamond" panose="02020404030301010803" pitchFamily="18" charset="0"/>
            </a:endParaRPr>
          </a:p>
          <a:p>
            <a:pPr algn="just"/>
            <a:r>
              <a:rPr lang="en-IN" sz="2000" dirty="0">
                <a:latin typeface="Garamond" panose="02020404030301010803" pitchFamily="18" charset="0"/>
              </a:rPr>
              <a:t>Customs </a:t>
            </a:r>
            <a:r>
              <a:rPr lang="en-IN" sz="2000" i="1" dirty="0">
                <a:latin typeface="Garamond" panose="02020404030301010803" pitchFamily="18" charset="0"/>
              </a:rPr>
              <a:t>cannot claim title </a:t>
            </a:r>
            <a:r>
              <a:rPr lang="en-IN" sz="2000" dirty="0">
                <a:latin typeface="Garamond" panose="02020404030301010803" pitchFamily="18" charset="0"/>
              </a:rPr>
              <a:t>over the goods and issue notice to sell the goods in terms of the Custom Act when the </a:t>
            </a:r>
            <a:r>
              <a:rPr lang="en-IN" sz="2000" i="1" dirty="0">
                <a:latin typeface="Garamond" panose="02020404030301010803" pitchFamily="18" charset="0"/>
              </a:rPr>
              <a:t>liquidation process </a:t>
            </a:r>
            <a:r>
              <a:rPr lang="en-IN" sz="2000" dirty="0">
                <a:latin typeface="Garamond" panose="02020404030301010803" pitchFamily="18" charset="0"/>
              </a:rPr>
              <a:t>has been initiated;</a:t>
            </a:r>
          </a:p>
          <a:p>
            <a:pPr marL="0" indent="0" algn="just">
              <a:buNone/>
            </a:pPr>
            <a:endParaRPr lang="en-IN" sz="2000" dirty="0">
              <a:latin typeface="Garamond" panose="02020404030301010803" pitchFamily="18" charset="0"/>
            </a:endParaRPr>
          </a:p>
          <a:p>
            <a:pPr algn="just"/>
            <a:r>
              <a:rPr lang="en-IN" sz="2000" dirty="0">
                <a:latin typeface="Garamond" panose="02020404030301010803" pitchFamily="18" charset="0"/>
              </a:rPr>
              <a:t>The Appellate Authority </a:t>
            </a:r>
            <a:r>
              <a:rPr lang="en-IN" sz="2000" i="1" dirty="0">
                <a:latin typeface="Garamond" panose="02020404030301010803" pitchFamily="18" charset="0"/>
              </a:rPr>
              <a:t>“cannot don the mantle of a supervisory authority for overseeing the validity of the approach of the Liquidator in opting for a particular mode of sale of the assets of the Corporate Debtor”</a:t>
            </a:r>
          </a:p>
          <a:p>
            <a:pPr algn="just"/>
            <a:endParaRPr lang="en-US" sz="2000" dirty="0">
              <a:latin typeface="Garamond" panose="02020404030301010803" pitchFamily="18" charset="0"/>
            </a:endParaRPr>
          </a:p>
        </p:txBody>
      </p:sp>
      <p:sp>
        <p:nvSpPr>
          <p:cNvPr id="3" name="Title 2">
            <a:extLst>
              <a:ext uri="{FF2B5EF4-FFF2-40B4-BE49-F238E27FC236}">
                <a16:creationId xmlns:a16="http://schemas.microsoft.com/office/drawing/2014/main" id="{5553395F-B602-17B4-1875-3973840B7817}"/>
              </a:ext>
            </a:extLst>
          </p:cNvPr>
          <p:cNvSpPr>
            <a:spLocks noGrp="1"/>
          </p:cNvSpPr>
          <p:nvPr>
            <p:ph type="title"/>
          </p:nvPr>
        </p:nvSpPr>
        <p:spPr/>
        <p:txBody>
          <a:bodyPr/>
          <a:lstStyle/>
          <a:p>
            <a:r>
              <a:rPr lang="en-US" sz="2000" dirty="0">
                <a:latin typeface="Garamond" panose="02020404030301010803" pitchFamily="18" charset="0"/>
              </a:rPr>
              <a:t>ABG Shipyard and Welspun – Commercial Wisdom + Powers of AA and NCLAT - Liquidation</a:t>
            </a:r>
          </a:p>
        </p:txBody>
      </p:sp>
    </p:spTree>
    <p:extLst>
      <p:ext uri="{BB962C8B-B14F-4D97-AF65-F5344CB8AC3E}">
        <p14:creationId xmlns:p14="http://schemas.microsoft.com/office/powerpoint/2010/main" val="27716248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BF1B40A-3F79-83D0-7D47-DACD035DCDC2}"/>
              </a:ext>
            </a:extLst>
          </p:cNvPr>
          <p:cNvSpPr>
            <a:spLocks noGrp="1"/>
          </p:cNvSpPr>
          <p:nvPr>
            <p:ph idx="1"/>
          </p:nvPr>
        </p:nvSpPr>
        <p:spPr/>
        <p:txBody>
          <a:bodyPr/>
          <a:lstStyle/>
          <a:p>
            <a:r>
              <a:rPr lang="en-IN" sz="1800" i="1" dirty="0">
                <a:latin typeface="Garamond" panose="02020404030301010803" pitchFamily="18" charset="0"/>
              </a:rPr>
              <a:t>Whether the provisions of the IBC would prevail over the Custom Act, and if so, to what extent? </a:t>
            </a:r>
          </a:p>
          <a:p>
            <a:pPr algn="just">
              <a:buFont typeface="Wingdings" pitchFamily="2" charset="2"/>
              <a:buChar char="v"/>
            </a:pPr>
            <a:r>
              <a:rPr lang="en-IN" sz="1800" dirty="0">
                <a:latin typeface="Garamond" panose="02020404030301010803" pitchFamily="18" charset="0"/>
              </a:rPr>
              <a:t>The Supreme Court held that “</a:t>
            </a:r>
            <a:r>
              <a:rPr lang="en-IN" sz="1800" i="1" dirty="0">
                <a:latin typeface="Garamond" panose="02020404030301010803" pitchFamily="18" charset="0"/>
              </a:rPr>
              <a:t>The IBC would prevail over The Customs Act, to the extent that once moratorium is imposed in terms of Sections 14 or 33(5) of the IBC, as the case may be, the respondent authority has a limited jurisdiction to assess/determine the quantum of custom duty and other levies. The respondent authority does not have the power to initiate recovery of the dues by means of sale/confiscation, as provided under Custom Act.” </a:t>
            </a:r>
          </a:p>
          <a:p>
            <a:pPr marL="0" indent="0" algn="just">
              <a:buNone/>
            </a:pPr>
            <a:endParaRPr lang="en-IN" sz="1800" dirty="0">
              <a:latin typeface="Garamond" panose="02020404030301010803" pitchFamily="18" charset="0"/>
            </a:endParaRPr>
          </a:p>
          <a:p>
            <a:r>
              <a:rPr lang="en-IN" sz="1800" b="1" i="1" dirty="0">
                <a:latin typeface="Garamond" panose="02020404030301010803" pitchFamily="18" charset="0"/>
              </a:rPr>
              <a:t>Whether the respondent could claim title over the goods and issue notice to sell the goods in terms of the Custom Act when the liquidation process has been initiated? </a:t>
            </a:r>
            <a:endParaRPr lang="en-IN" sz="1800" i="1" dirty="0">
              <a:latin typeface="Garamond" panose="02020404030301010803" pitchFamily="18" charset="0"/>
            </a:endParaRPr>
          </a:p>
          <a:p>
            <a:pPr algn="just">
              <a:buFont typeface="Wingdings" pitchFamily="2" charset="2"/>
              <a:buChar char="v"/>
            </a:pPr>
            <a:r>
              <a:rPr lang="en-IN" sz="1800" b="1" dirty="0">
                <a:latin typeface="Garamond" panose="02020404030301010803" pitchFamily="18" charset="0"/>
              </a:rPr>
              <a:t>The Supreme Court answered this in the negative and clarified</a:t>
            </a:r>
            <a:r>
              <a:rPr lang="en-IN" sz="1800" dirty="0">
                <a:latin typeface="Garamond" panose="02020404030301010803" pitchFamily="18" charset="0"/>
              </a:rPr>
              <a:t> that “</a:t>
            </a:r>
            <a:r>
              <a:rPr lang="en-IN" sz="1800" i="1" dirty="0">
                <a:latin typeface="Garamond" panose="02020404030301010803" pitchFamily="18" charset="0"/>
              </a:rPr>
              <a:t>After such assessment, the respondent authority has to submit its claims (concerning customs dues/operational debt) in terms of the procedure laid down, in strict compliance of the time periods prescribed under the IBC, before the adjudicating authority” </a:t>
            </a:r>
            <a:endParaRPr lang="en-IN" sz="1800" dirty="0">
              <a:latin typeface="Garamond" panose="02020404030301010803" pitchFamily="18" charset="0"/>
            </a:endParaRPr>
          </a:p>
          <a:p>
            <a:pPr algn="just"/>
            <a:endParaRPr lang="en-US" sz="1800" dirty="0">
              <a:latin typeface="Garamond" panose="02020404030301010803" pitchFamily="18" charset="0"/>
            </a:endParaRPr>
          </a:p>
        </p:txBody>
      </p:sp>
      <p:sp>
        <p:nvSpPr>
          <p:cNvPr id="3" name="Title 2">
            <a:extLst>
              <a:ext uri="{FF2B5EF4-FFF2-40B4-BE49-F238E27FC236}">
                <a16:creationId xmlns:a16="http://schemas.microsoft.com/office/drawing/2014/main" id="{5553395F-B602-17B4-1875-3973840B7817}"/>
              </a:ext>
            </a:extLst>
          </p:cNvPr>
          <p:cNvSpPr>
            <a:spLocks noGrp="1"/>
          </p:cNvSpPr>
          <p:nvPr>
            <p:ph type="title"/>
          </p:nvPr>
        </p:nvSpPr>
        <p:spPr/>
        <p:txBody>
          <a:bodyPr/>
          <a:lstStyle/>
          <a:p>
            <a:r>
              <a:rPr lang="en-US" sz="2000" dirty="0">
                <a:latin typeface="Garamond" panose="02020404030301010803" pitchFamily="18" charset="0"/>
              </a:rPr>
              <a:t>ABG Shipyard and Welspun – Commercial Wisdom + Powers of AA and NCLAT</a:t>
            </a:r>
          </a:p>
        </p:txBody>
      </p:sp>
    </p:spTree>
    <p:extLst>
      <p:ext uri="{BB962C8B-B14F-4D97-AF65-F5344CB8AC3E}">
        <p14:creationId xmlns:p14="http://schemas.microsoft.com/office/powerpoint/2010/main" val="28462988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BF1B40A-3F79-83D0-7D47-DACD035DCDC2}"/>
              </a:ext>
            </a:extLst>
          </p:cNvPr>
          <p:cNvSpPr>
            <a:spLocks noGrp="1"/>
          </p:cNvSpPr>
          <p:nvPr>
            <p:ph idx="1"/>
          </p:nvPr>
        </p:nvSpPr>
        <p:spPr/>
        <p:txBody>
          <a:bodyPr/>
          <a:lstStyle/>
          <a:p>
            <a:pPr algn="just"/>
            <a:r>
              <a:rPr lang="en-IN" sz="1900" dirty="0">
                <a:latin typeface="Garamond" panose="02020404030301010803" pitchFamily="18" charset="0"/>
              </a:rPr>
              <a:t>The Apex Court has applied the principal of “</a:t>
            </a:r>
            <a:r>
              <a:rPr lang="en-IN" sz="1900" i="1" dirty="0">
                <a:latin typeface="Garamond" panose="02020404030301010803" pitchFamily="18" charset="0"/>
              </a:rPr>
              <a:t>Commercial Wisdom</a:t>
            </a:r>
            <a:r>
              <a:rPr lang="en-IN" sz="1900" dirty="0">
                <a:latin typeface="Garamond" panose="02020404030301010803" pitchFamily="18" charset="0"/>
              </a:rPr>
              <a:t>” of Committee of Creditors (CoC) during Corporate Insolvency Resolution Process (CIRP) under IBC with respect to the decision taken by the Liquidator in consultation with the Stakeholder Committee (SHC).</a:t>
            </a:r>
          </a:p>
          <a:p>
            <a:pPr marL="0" indent="0" algn="just">
              <a:buNone/>
            </a:pPr>
            <a:endParaRPr lang="en-IN" sz="1900" dirty="0">
              <a:latin typeface="Garamond" panose="02020404030301010803" pitchFamily="18" charset="0"/>
            </a:endParaRPr>
          </a:p>
          <a:p>
            <a:pPr algn="just"/>
            <a:r>
              <a:rPr lang="en-IN" sz="1900" i="1" dirty="0">
                <a:latin typeface="Garamond" panose="02020404030301010803" pitchFamily="18" charset="0"/>
              </a:rPr>
              <a:t>“No doubt, a public auction entails the procedure of issuing public notices. But that is not the case with a Private Sale where the procedure prescribed permits the Liquidator to directly liaise with the potential buyer and conduct the negotiations. It may be emphasized that these are commercial transactions and purely business driven decisions, which are not amenable to judicial review. The insolvency regime introduced under the IBC has placed fetters on the power of interference by the Adjudicating Authority (NCLT) and the Appellate Authority (NCLAT).” </a:t>
            </a:r>
            <a:endParaRPr lang="en-IN" sz="1900" dirty="0">
              <a:latin typeface="Garamond" panose="02020404030301010803" pitchFamily="18" charset="0"/>
            </a:endParaRPr>
          </a:p>
          <a:p>
            <a:pPr algn="just"/>
            <a:endParaRPr lang="en-US" sz="1900" dirty="0">
              <a:latin typeface="Garamond" panose="02020404030301010803" pitchFamily="18" charset="0"/>
            </a:endParaRPr>
          </a:p>
        </p:txBody>
      </p:sp>
      <p:sp>
        <p:nvSpPr>
          <p:cNvPr id="3" name="Title 2">
            <a:extLst>
              <a:ext uri="{FF2B5EF4-FFF2-40B4-BE49-F238E27FC236}">
                <a16:creationId xmlns:a16="http://schemas.microsoft.com/office/drawing/2014/main" id="{5553395F-B602-17B4-1875-3973840B7817}"/>
              </a:ext>
            </a:extLst>
          </p:cNvPr>
          <p:cNvSpPr>
            <a:spLocks noGrp="1"/>
          </p:cNvSpPr>
          <p:nvPr>
            <p:ph type="title"/>
          </p:nvPr>
        </p:nvSpPr>
        <p:spPr/>
        <p:txBody>
          <a:bodyPr/>
          <a:lstStyle/>
          <a:p>
            <a:r>
              <a:rPr lang="en-US" sz="2000" dirty="0">
                <a:latin typeface="Garamond" panose="02020404030301010803" pitchFamily="18" charset="0"/>
              </a:rPr>
              <a:t>ABG Shipyard and Welspun – Commercial Wisdom + Powers of AA and NCLAT - Liquidation</a:t>
            </a:r>
          </a:p>
        </p:txBody>
      </p:sp>
    </p:spTree>
    <p:extLst>
      <p:ext uri="{BB962C8B-B14F-4D97-AF65-F5344CB8AC3E}">
        <p14:creationId xmlns:p14="http://schemas.microsoft.com/office/powerpoint/2010/main" val="26805055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EE706FF-77C7-1F13-16DB-4227B31D2A8A}"/>
              </a:ext>
            </a:extLst>
          </p:cNvPr>
          <p:cNvSpPr>
            <a:spLocks noGrp="1"/>
          </p:cNvSpPr>
          <p:nvPr>
            <p:ph idx="1"/>
          </p:nvPr>
        </p:nvSpPr>
        <p:spPr/>
        <p:txBody>
          <a:bodyPr/>
          <a:lstStyle/>
          <a:p>
            <a:pPr algn="just"/>
            <a:r>
              <a:rPr lang="en-IN" sz="1900" i="1" dirty="0">
                <a:latin typeface="Garamond" panose="02020404030301010803" pitchFamily="18" charset="0"/>
              </a:rPr>
              <a:t>“The powers vested, and the duties cast upon the Liquidator have been made subject to the directions of the Adjudicating Authority (NCLT) under Section 35 of the IBC. Once the Liquidator applies to the Adjudicating Authority (NCLT) for appropriate orders/directions, including the decision to sell the movable and immovable assets of the Corporate Debtor in liquidation by adopting a particular mode of sale and the Adjudicating Authority (NCLT) grants approval to such a decision, there is no provision in the IBC that empowers the Appellate Authority (NCLAT) to Suo motu conduct a judicial review of the said decision. </a:t>
            </a:r>
          </a:p>
          <a:p>
            <a:pPr algn="just"/>
            <a:endParaRPr lang="en-IN" sz="1900" i="1" dirty="0">
              <a:latin typeface="Garamond" panose="02020404030301010803" pitchFamily="18" charset="0"/>
            </a:endParaRPr>
          </a:p>
          <a:p>
            <a:pPr algn="just"/>
            <a:r>
              <a:rPr lang="en-IN" sz="1900" i="1" dirty="0">
                <a:latin typeface="Garamond" panose="02020404030301010803" pitchFamily="18" charset="0"/>
              </a:rPr>
              <a:t>The jurisdiction bestowed upon the Adjudicating Authority [NCLT] and the Appellate Authority [NCLAT] are circumscribed by the provisions of the IBC and borrowing a leaf from Committee of Creditors of Essar Steel India Limited v. Satish Kumar Gupta and Others, they cannot act as a Court of equity or exercise plenary powers to unilaterally reverse the decision of the Liquidator based on commercial wisdom and supported by the stakeholders.” </a:t>
            </a:r>
          </a:p>
          <a:p>
            <a:pPr algn="just"/>
            <a:endParaRPr lang="en-IN" sz="1900" i="1" dirty="0">
              <a:latin typeface="Garamond" panose="02020404030301010803" pitchFamily="18" charset="0"/>
            </a:endParaRPr>
          </a:p>
          <a:p>
            <a:pPr algn="just"/>
            <a:endParaRPr lang="en-US" sz="1900" i="1" dirty="0">
              <a:latin typeface="Garamond" panose="02020404030301010803" pitchFamily="18" charset="0"/>
            </a:endParaRPr>
          </a:p>
        </p:txBody>
      </p:sp>
      <p:sp>
        <p:nvSpPr>
          <p:cNvPr id="3" name="Title 2">
            <a:extLst>
              <a:ext uri="{FF2B5EF4-FFF2-40B4-BE49-F238E27FC236}">
                <a16:creationId xmlns:a16="http://schemas.microsoft.com/office/drawing/2014/main" id="{953BC16D-E4F6-BE69-7E55-7A11BF1C8655}"/>
              </a:ext>
            </a:extLst>
          </p:cNvPr>
          <p:cNvSpPr>
            <a:spLocks noGrp="1"/>
          </p:cNvSpPr>
          <p:nvPr>
            <p:ph type="title"/>
          </p:nvPr>
        </p:nvSpPr>
        <p:spPr/>
        <p:txBody>
          <a:bodyPr/>
          <a:lstStyle/>
          <a:p>
            <a:r>
              <a:rPr lang="en-US" sz="2000" dirty="0">
                <a:latin typeface="Garamond" panose="02020404030301010803" pitchFamily="18" charset="0"/>
              </a:rPr>
              <a:t>ABG Shipyard and Welspun – Commercial Wisdom + Powers of AA and NCLAT - Liquidation</a:t>
            </a:r>
            <a:endParaRPr lang="en-US" sz="2000" dirty="0"/>
          </a:p>
        </p:txBody>
      </p:sp>
    </p:spTree>
    <p:extLst>
      <p:ext uri="{BB962C8B-B14F-4D97-AF65-F5344CB8AC3E}">
        <p14:creationId xmlns:p14="http://schemas.microsoft.com/office/powerpoint/2010/main" val="38913765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1">
            <a:extLst>
              <a:ext uri="{FF2B5EF4-FFF2-40B4-BE49-F238E27FC236}">
                <a16:creationId xmlns:a16="http://schemas.microsoft.com/office/drawing/2014/main" id="{0BD23B91-4471-AFAD-3EA0-53B09B56150F}"/>
              </a:ext>
            </a:extLst>
          </p:cNvPr>
          <p:cNvSpPr>
            <a:spLocks noGrp="1"/>
          </p:cNvSpPr>
          <p:nvPr>
            <p:ph idx="1"/>
          </p:nvPr>
        </p:nvSpPr>
        <p:spPr/>
        <p:txBody>
          <a:bodyPr/>
          <a:lstStyle/>
          <a:p>
            <a:pPr algn="just"/>
            <a:r>
              <a:rPr lang="en-IN" sz="1900" dirty="0">
                <a:latin typeface="Garamond" panose="02020404030301010803" pitchFamily="18" charset="0"/>
              </a:rPr>
              <a:t>The SC permitted withdrawal of CIRP and observed that by the Amendment Act of 2018 the provisions under section 12A have been made more stringent as compared to section 30(4) when the voting share of 75% of CoC for approval of the resolution plan was brought down to 66%. Section 12A which was brought by the same amendment, requires the voting share of 90% of CoC for approval of withdrawal of CIRP. </a:t>
            </a:r>
          </a:p>
          <a:p>
            <a:pPr algn="just"/>
            <a:endParaRPr lang="en-IN" sz="1900" dirty="0">
              <a:latin typeface="Garamond" panose="02020404030301010803" pitchFamily="18" charset="0"/>
            </a:endParaRPr>
          </a:p>
          <a:p>
            <a:pPr algn="just"/>
            <a:r>
              <a:rPr lang="en-IN" sz="1900" dirty="0">
                <a:latin typeface="Garamond" panose="02020404030301010803" pitchFamily="18" charset="0"/>
              </a:rPr>
              <a:t>When 90% or more of the creditors, in their wisdom after due deliberations, find that it will be in the interest of all the stakeholders to permit settlement and withdraw CIRP, the AA or the NCLAT cannot sit in an appeal over the commercial wisdom of CoC. The interference would be warranted only when the AA or the NCLAT finds the decision of the CoC to be wholly capricious, arbitrary, irrational and </a:t>
            </a:r>
            <a:r>
              <a:rPr lang="en-IN" sz="1900" i="1" dirty="0">
                <a:latin typeface="Garamond" panose="02020404030301010803" pitchFamily="18" charset="0"/>
              </a:rPr>
              <a:t>de hors </a:t>
            </a:r>
            <a:r>
              <a:rPr lang="en-IN" sz="1900" dirty="0">
                <a:latin typeface="Garamond" panose="02020404030301010803" pitchFamily="18" charset="0"/>
              </a:rPr>
              <a:t>the provisions of the statute. </a:t>
            </a:r>
          </a:p>
          <a:p>
            <a:pPr algn="just"/>
            <a:endParaRPr lang="en-IN" sz="1900" dirty="0">
              <a:latin typeface="Garamond" panose="02020404030301010803" pitchFamily="18" charset="0"/>
            </a:endParaRPr>
          </a:p>
          <a:p>
            <a:pPr algn="just"/>
            <a:endParaRPr lang="en-US" altLang="en-US" sz="1900" dirty="0">
              <a:latin typeface="Garamond" panose="02020404030301010803" pitchFamily="18" charset="0"/>
            </a:endParaRPr>
          </a:p>
        </p:txBody>
      </p:sp>
      <p:sp>
        <p:nvSpPr>
          <p:cNvPr id="13315" name="Title 2">
            <a:extLst>
              <a:ext uri="{FF2B5EF4-FFF2-40B4-BE49-F238E27FC236}">
                <a16:creationId xmlns:a16="http://schemas.microsoft.com/office/drawing/2014/main" id="{4FAF32EC-EF51-8993-C03F-A7481ECEFA43}"/>
              </a:ext>
            </a:extLst>
          </p:cNvPr>
          <p:cNvSpPr>
            <a:spLocks noGrp="1"/>
          </p:cNvSpPr>
          <p:nvPr>
            <p:ph type="title"/>
          </p:nvPr>
        </p:nvSpPr>
        <p:spPr/>
        <p:txBody>
          <a:bodyPr/>
          <a:lstStyle/>
          <a:p>
            <a:br>
              <a:rPr lang="en-IN" sz="1850" dirty="0">
                <a:latin typeface="Garamond" panose="02020404030301010803" pitchFamily="18" charset="0"/>
              </a:rPr>
            </a:br>
            <a:r>
              <a:rPr lang="en-IN" sz="1850" dirty="0">
                <a:latin typeface="Garamond" panose="02020404030301010803" pitchFamily="18" charset="0"/>
              </a:rPr>
              <a:t> Siva Industries and Holdings Limited – Settlement between Promoters and the COC</a:t>
            </a:r>
            <a:br>
              <a:rPr lang="en-IN" sz="1850" dirty="0">
                <a:latin typeface="Garamond" panose="02020404030301010803" pitchFamily="18" charset="0"/>
              </a:rPr>
            </a:br>
            <a:endParaRPr lang="en-IN" sz="1850" dirty="0">
              <a:effectLst/>
              <a:latin typeface="Garamond" panose="02020404030301010803"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9523005-B003-5937-0E88-71832FFCB2C3}"/>
              </a:ext>
            </a:extLst>
          </p:cNvPr>
          <p:cNvSpPr>
            <a:spLocks noGrp="1"/>
          </p:cNvSpPr>
          <p:nvPr>
            <p:ph idx="1"/>
          </p:nvPr>
        </p:nvSpPr>
        <p:spPr>
          <a:xfrm>
            <a:off x="698500" y="2057400"/>
            <a:ext cx="7747000" cy="3878263"/>
          </a:xfrm>
        </p:spPr>
        <p:txBody>
          <a:bodyPr/>
          <a:lstStyle/>
          <a:p>
            <a:pPr algn="just"/>
            <a:r>
              <a:rPr lang="en-US" altLang="en-US" sz="1800" dirty="0">
                <a:latin typeface="Garamond" panose="02020404030301010803" pitchFamily="18" charset="0"/>
              </a:rPr>
              <a:t>The Insolvency and Bankruptcy Code (IBC) that was introduced by the Government in 2016, is one of the biggest economic reforms of  the country.</a:t>
            </a:r>
          </a:p>
          <a:p>
            <a:pPr algn="just">
              <a:buNone/>
            </a:pPr>
            <a:r>
              <a:rPr lang="en-US" altLang="en-US" sz="1800" dirty="0">
                <a:latin typeface="Garamond" panose="02020404030301010803" pitchFamily="18" charset="0"/>
              </a:rPr>
              <a:t> </a:t>
            </a:r>
          </a:p>
          <a:p>
            <a:pPr algn="just"/>
            <a:r>
              <a:rPr lang="en-US" altLang="en-US" sz="1800" dirty="0">
                <a:latin typeface="Garamond" panose="02020404030301010803" pitchFamily="18" charset="0"/>
              </a:rPr>
              <a:t>IBC brings a paradigm shift in the recovery and resolution process by introducing the concept of “</a:t>
            </a:r>
            <a:r>
              <a:rPr lang="en-US" altLang="en-US" sz="1800" i="1" dirty="0">
                <a:latin typeface="Garamond" panose="02020404030301010803" pitchFamily="18" charset="0"/>
              </a:rPr>
              <a:t>creditor in control”</a:t>
            </a:r>
            <a:r>
              <a:rPr lang="en-US" altLang="en-US" sz="1800" dirty="0">
                <a:latin typeface="Garamond" panose="02020404030301010803" pitchFamily="18" charset="0"/>
              </a:rPr>
              <a:t> instead of “</a:t>
            </a:r>
            <a:r>
              <a:rPr lang="en-US" altLang="en-US" sz="1800" i="1" dirty="0">
                <a:latin typeface="Garamond" panose="02020404030301010803" pitchFamily="18" charset="0"/>
              </a:rPr>
              <a:t>debtor in possession</a:t>
            </a:r>
            <a:r>
              <a:rPr lang="en-US" altLang="en-US" sz="1800" dirty="0">
                <a:latin typeface="Garamond" panose="02020404030301010803" pitchFamily="18" charset="0"/>
              </a:rPr>
              <a:t>”.</a:t>
            </a:r>
          </a:p>
          <a:p>
            <a:pPr marL="0" indent="0" algn="just">
              <a:buNone/>
            </a:pPr>
            <a:endParaRPr lang="en-US" altLang="en-US" sz="1800" dirty="0">
              <a:latin typeface="Garamond" panose="02020404030301010803" pitchFamily="18" charset="0"/>
            </a:endParaRPr>
          </a:p>
          <a:p>
            <a:pPr algn="just"/>
            <a:r>
              <a:rPr lang="en-US" altLang="en-US" sz="1800" i="1" dirty="0">
                <a:latin typeface="Garamond" panose="02020404030301010803" pitchFamily="18" charset="0"/>
              </a:rPr>
              <a:t>Creditor is king, IBC is creditor driven</a:t>
            </a:r>
            <a:r>
              <a:rPr lang="en-US" altLang="en-US" sz="1800" dirty="0">
                <a:latin typeface="Garamond" panose="02020404030301010803" pitchFamily="18" charset="0"/>
              </a:rPr>
              <a:t>. Creditor indirectly take control of the board/assets of the debtor through the committee of creditors;</a:t>
            </a:r>
          </a:p>
          <a:p>
            <a:pPr algn="just">
              <a:buNone/>
            </a:pPr>
            <a:endParaRPr lang="en-US" altLang="en-US" sz="1800" dirty="0">
              <a:latin typeface="Garamond" panose="02020404030301010803" pitchFamily="18" charset="0"/>
            </a:endParaRPr>
          </a:p>
          <a:p>
            <a:pPr algn="just"/>
            <a:r>
              <a:rPr lang="en-US" altLang="en-US" sz="1800" dirty="0">
                <a:latin typeface="Garamond" panose="02020404030301010803" pitchFamily="18" charset="0"/>
              </a:rPr>
              <a:t>Insolvency Professionals vested with significant responsibility wherein they would take charge of the affairs of the debtor;</a:t>
            </a:r>
          </a:p>
          <a:p>
            <a:pPr algn="just"/>
            <a:endParaRPr lang="en-US" altLang="en-US" sz="1800" dirty="0">
              <a:latin typeface="Garamond" panose="02020404030301010803" pitchFamily="18" charset="0"/>
            </a:endParaRPr>
          </a:p>
          <a:p>
            <a:pPr algn="just"/>
            <a:r>
              <a:rPr lang="en-US" altLang="en-US" sz="1800" dirty="0">
                <a:latin typeface="Garamond" panose="02020404030301010803" pitchFamily="18" charset="0"/>
              </a:rPr>
              <a:t>Resolution to completed within time, failing which, liquidation would be a consequence;</a:t>
            </a:r>
          </a:p>
          <a:p>
            <a:endParaRPr lang="en-US" sz="1800" dirty="0"/>
          </a:p>
        </p:txBody>
      </p:sp>
      <p:sp>
        <p:nvSpPr>
          <p:cNvPr id="3" name="Title 2">
            <a:extLst>
              <a:ext uri="{FF2B5EF4-FFF2-40B4-BE49-F238E27FC236}">
                <a16:creationId xmlns:a16="http://schemas.microsoft.com/office/drawing/2014/main" id="{067BDAF1-D85A-4E80-59DE-C2F36A30AAD2}"/>
              </a:ext>
            </a:extLst>
          </p:cNvPr>
          <p:cNvSpPr>
            <a:spLocks noGrp="1"/>
          </p:cNvSpPr>
          <p:nvPr>
            <p:ph type="title"/>
          </p:nvPr>
        </p:nvSpPr>
        <p:spPr/>
        <p:txBody>
          <a:bodyPr/>
          <a:lstStyle/>
          <a:p>
            <a:r>
              <a:rPr lang="en-US" sz="2200" dirty="0">
                <a:latin typeface="Garamond" panose="02020404030301010803" pitchFamily="18" charset="0"/>
              </a:rPr>
              <a:t>Introduction of the IBC</a:t>
            </a:r>
          </a:p>
        </p:txBody>
      </p:sp>
    </p:spTree>
    <p:extLst>
      <p:ext uri="{BB962C8B-B14F-4D97-AF65-F5344CB8AC3E}">
        <p14:creationId xmlns:p14="http://schemas.microsoft.com/office/powerpoint/2010/main" val="10769244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F0D5198-4EFC-9391-2D3E-82D550CE0303}"/>
              </a:ext>
            </a:extLst>
          </p:cNvPr>
          <p:cNvSpPr>
            <a:spLocks noGrp="1"/>
          </p:cNvSpPr>
          <p:nvPr>
            <p:ph idx="1"/>
          </p:nvPr>
        </p:nvSpPr>
        <p:spPr/>
        <p:txBody>
          <a:bodyPr/>
          <a:lstStyle/>
          <a:p>
            <a:pPr marL="0" indent="0" algn="ctr">
              <a:buNone/>
            </a:pPr>
            <a:endParaRPr lang="en-US" sz="2000" dirty="0">
              <a:latin typeface="Garamond" panose="02020404030301010803" pitchFamily="18" charset="0"/>
            </a:endParaRPr>
          </a:p>
          <a:p>
            <a:pPr marL="0" indent="0" algn="ctr">
              <a:buNone/>
            </a:pPr>
            <a:endParaRPr lang="en-US" sz="2000" dirty="0">
              <a:latin typeface="Garamond" panose="02020404030301010803" pitchFamily="18" charset="0"/>
            </a:endParaRPr>
          </a:p>
          <a:p>
            <a:pPr marL="0" indent="0" algn="ctr">
              <a:buNone/>
            </a:pPr>
            <a:endParaRPr lang="en-US" sz="2000" dirty="0">
              <a:latin typeface="Garamond" panose="02020404030301010803" pitchFamily="18" charset="0"/>
            </a:endParaRPr>
          </a:p>
          <a:p>
            <a:pPr marL="0" indent="0" algn="ctr">
              <a:buNone/>
            </a:pPr>
            <a:r>
              <a:rPr lang="en-US" sz="2000" dirty="0">
                <a:latin typeface="Garamond" panose="02020404030301010803" pitchFamily="18" charset="0"/>
              </a:rPr>
              <a:t>CONSEQUENCE OF OTHER RECOVERY PROCEEDINGS?</a:t>
            </a:r>
          </a:p>
        </p:txBody>
      </p:sp>
    </p:spTree>
    <p:extLst>
      <p:ext uri="{BB962C8B-B14F-4D97-AF65-F5344CB8AC3E}">
        <p14:creationId xmlns:p14="http://schemas.microsoft.com/office/powerpoint/2010/main" val="28736930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1">
            <a:extLst>
              <a:ext uri="{FF2B5EF4-FFF2-40B4-BE49-F238E27FC236}">
                <a16:creationId xmlns:a16="http://schemas.microsoft.com/office/drawing/2014/main" id="{272668D6-C7CB-5561-D097-2E83A95CDB6E}"/>
              </a:ext>
            </a:extLst>
          </p:cNvPr>
          <p:cNvSpPr>
            <a:spLocks noGrp="1"/>
          </p:cNvSpPr>
          <p:nvPr>
            <p:ph idx="1"/>
          </p:nvPr>
        </p:nvSpPr>
        <p:spPr>
          <a:xfrm>
            <a:off x="698500" y="2057400"/>
            <a:ext cx="7747000" cy="4495800"/>
          </a:xfrm>
        </p:spPr>
        <p:txBody>
          <a:bodyPr/>
          <a:lstStyle/>
          <a:p>
            <a:pPr algn="just"/>
            <a:r>
              <a:rPr lang="en-IN" sz="1900" dirty="0">
                <a:latin typeface="Garamond" panose="02020404030301010803" pitchFamily="18" charset="0"/>
              </a:rPr>
              <a:t>The SC held that a person, </a:t>
            </a:r>
            <a:r>
              <a:rPr lang="en-IN" sz="1900" i="1" dirty="0">
                <a:latin typeface="Garamond" panose="02020404030301010803" pitchFamily="18" charset="0"/>
              </a:rPr>
              <a:t>who holds a recovery certificate would be a FC and would be entitled to initiate CIRP, within a period of three years from the date of issuance of the recovery certificate and made following important observations: </a:t>
            </a:r>
          </a:p>
          <a:p>
            <a:pPr marL="411163" lvl="1" indent="0" algn="just">
              <a:buNone/>
            </a:pPr>
            <a:endParaRPr lang="en-IN" sz="1900" dirty="0">
              <a:latin typeface="Garamond" panose="02020404030301010803" pitchFamily="18" charset="0"/>
            </a:endParaRPr>
          </a:p>
          <a:p>
            <a:pPr lvl="1" algn="just">
              <a:buFont typeface="Wingdings" pitchFamily="2" charset="2"/>
              <a:buChar char="v"/>
            </a:pPr>
            <a:r>
              <a:rPr lang="en-IN" sz="1900" dirty="0">
                <a:latin typeface="Garamond" panose="02020404030301010803" pitchFamily="18" charset="0"/>
              </a:rPr>
              <a:t>Any recovery certificate is deemed to be a decree or order of the Court for initiation of winding up proceedings which are much severe in nature, it will be difficult to accept that the Legislature intended that such a recovery certificate could not be used for initiation of CIRP which would enable the CD to continue as a going concern and, at the same time, pay the dues of the creditors to the maximum. </a:t>
            </a:r>
          </a:p>
          <a:p>
            <a:pPr algn="just"/>
            <a:endParaRPr lang="en-US" altLang="en-US" sz="1900" dirty="0">
              <a:latin typeface="Garamond" panose="02020404030301010803" pitchFamily="18" charset="0"/>
            </a:endParaRPr>
          </a:p>
          <a:p>
            <a:pPr algn="just"/>
            <a:endParaRPr lang="en-US" altLang="en-US" sz="1900" dirty="0">
              <a:latin typeface="Garamond" panose="02020404030301010803" pitchFamily="18" charset="0"/>
            </a:endParaRPr>
          </a:p>
          <a:p>
            <a:pPr algn="just"/>
            <a:endParaRPr lang="en-US" altLang="en-US" sz="1900" dirty="0">
              <a:latin typeface="Garamond" panose="02020404030301010803" pitchFamily="18" charset="0"/>
            </a:endParaRPr>
          </a:p>
          <a:p>
            <a:pPr algn="just">
              <a:buFont typeface="Wingdings" pitchFamily="2" charset="2"/>
              <a:buNone/>
            </a:pPr>
            <a:endParaRPr lang="en-US" altLang="en-US" sz="1900" dirty="0">
              <a:latin typeface="Garamond" panose="02020404030301010803" pitchFamily="18" charset="0"/>
            </a:endParaRPr>
          </a:p>
        </p:txBody>
      </p:sp>
      <p:sp>
        <p:nvSpPr>
          <p:cNvPr id="14339" name="Title 2">
            <a:extLst>
              <a:ext uri="{FF2B5EF4-FFF2-40B4-BE49-F238E27FC236}">
                <a16:creationId xmlns:a16="http://schemas.microsoft.com/office/drawing/2014/main" id="{7B78914B-9066-FD26-81E1-7ECFBB8FAA99}"/>
              </a:ext>
            </a:extLst>
          </p:cNvPr>
          <p:cNvSpPr>
            <a:spLocks noGrp="1"/>
          </p:cNvSpPr>
          <p:nvPr>
            <p:ph type="title"/>
          </p:nvPr>
        </p:nvSpPr>
        <p:spPr/>
        <p:txBody>
          <a:bodyPr/>
          <a:lstStyle/>
          <a:p>
            <a:br>
              <a:rPr lang="en-IN" sz="2000" dirty="0">
                <a:latin typeface="Garamond" panose="02020404030301010803" pitchFamily="18" charset="0"/>
              </a:rPr>
            </a:br>
            <a:r>
              <a:rPr lang="en-IN" sz="2000" dirty="0">
                <a:latin typeface="Garamond" panose="02020404030301010803" pitchFamily="18" charset="0"/>
              </a:rPr>
              <a:t>Kotak Mahindra Bank Limited– Recovery Certificate valid for IBC</a:t>
            </a:r>
            <a:br>
              <a:rPr lang="en-IN" sz="2000" dirty="0">
                <a:latin typeface="Garamond" panose="02020404030301010803" pitchFamily="18" charset="0"/>
              </a:rPr>
            </a:br>
            <a:br>
              <a:rPr lang="en-IN" sz="2000" dirty="0">
                <a:latin typeface="Garamond" panose="02020404030301010803" pitchFamily="18" charset="0"/>
              </a:rPr>
            </a:br>
            <a:endParaRPr lang="en-US" altLang="en-US" sz="2000" i="1" dirty="0">
              <a:latin typeface="Garamond" panose="02020404030301010803"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B2C291-166A-892F-5B59-1A0A80A7C28F}"/>
              </a:ext>
            </a:extLst>
          </p:cNvPr>
          <p:cNvSpPr>
            <a:spLocks noGrp="1"/>
          </p:cNvSpPr>
          <p:nvPr>
            <p:ph idx="1"/>
          </p:nvPr>
        </p:nvSpPr>
        <p:spPr/>
        <p:txBody>
          <a:bodyPr/>
          <a:lstStyle/>
          <a:p>
            <a:pPr marL="0" indent="0" algn="ctr">
              <a:buNone/>
            </a:pPr>
            <a:endParaRPr lang="en-US" sz="2100" dirty="0">
              <a:latin typeface="Garamond" panose="02020404030301010803" pitchFamily="18" charset="0"/>
            </a:endParaRPr>
          </a:p>
          <a:p>
            <a:pPr marL="0" indent="0" algn="ctr">
              <a:buNone/>
            </a:pPr>
            <a:endParaRPr lang="en-US" sz="2100" dirty="0">
              <a:latin typeface="Garamond" panose="02020404030301010803" pitchFamily="18" charset="0"/>
            </a:endParaRPr>
          </a:p>
          <a:p>
            <a:pPr marL="0" indent="0" algn="ctr">
              <a:buNone/>
            </a:pPr>
            <a:endParaRPr lang="en-US" sz="2100" dirty="0">
              <a:latin typeface="Garamond" panose="02020404030301010803" pitchFamily="18" charset="0"/>
            </a:endParaRPr>
          </a:p>
          <a:p>
            <a:pPr marL="0" indent="0" algn="ctr">
              <a:buNone/>
            </a:pPr>
            <a:endParaRPr lang="en-US" sz="2100" dirty="0">
              <a:latin typeface="Garamond" panose="02020404030301010803" pitchFamily="18" charset="0"/>
            </a:endParaRPr>
          </a:p>
          <a:p>
            <a:pPr marL="0" indent="0" algn="ctr">
              <a:buNone/>
            </a:pPr>
            <a:r>
              <a:rPr lang="en-US" sz="2100" dirty="0">
                <a:latin typeface="Garamond" panose="02020404030301010803" pitchFamily="18" charset="0"/>
              </a:rPr>
              <a:t>IBC AND PERSONAL GUARANTORS</a:t>
            </a:r>
          </a:p>
        </p:txBody>
      </p:sp>
    </p:spTree>
    <p:extLst>
      <p:ext uri="{BB962C8B-B14F-4D97-AF65-F5344CB8AC3E}">
        <p14:creationId xmlns:p14="http://schemas.microsoft.com/office/powerpoint/2010/main" val="23596532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D7F20D0-CBDA-56B6-1B67-67AAE24A709C}"/>
              </a:ext>
            </a:extLst>
          </p:cNvPr>
          <p:cNvSpPr>
            <a:spLocks noGrp="1"/>
          </p:cNvSpPr>
          <p:nvPr>
            <p:ph idx="1"/>
          </p:nvPr>
        </p:nvSpPr>
        <p:spPr/>
        <p:txBody>
          <a:bodyPr/>
          <a:lstStyle/>
          <a:p>
            <a:pPr algn="just"/>
            <a:r>
              <a:rPr lang="en-US" sz="2000" i="1" dirty="0">
                <a:latin typeface="Garamond" panose="02020404030301010803" pitchFamily="18" charset="0"/>
              </a:rPr>
              <a:t>State Bank of India v Manohar Kumar:</a:t>
            </a:r>
          </a:p>
          <a:p>
            <a:pPr marL="0" indent="0" algn="just">
              <a:buNone/>
            </a:pPr>
            <a:endParaRPr lang="en-US" sz="2000" i="1" dirty="0">
              <a:latin typeface="Garamond" panose="02020404030301010803" pitchFamily="18" charset="0"/>
            </a:endParaRPr>
          </a:p>
          <a:p>
            <a:pPr algn="just">
              <a:buFont typeface="Wingdings" pitchFamily="2" charset="2"/>
              <a:buChar char="v"/>
            </a:pPr>
            <a:r>
              <a:rPr lang="en-US" sz="2000" dirty="0">
                <a:latin typeface="Garamond" panose="02020404030301010803" pitchFamily="18" charset="0"/>
              </a:rPr>
              <a:t>Initiation of CIRP, not a pre-requisite to institute proceedings against Personal Guarantors; </a:t>
            </a:r>
          </a:p>
          <a:p>
            <a:pPr algn="just"/>
            <a:endParaRPr lang="en-US" sz="2000" i="1" dirty="0">
              <a:latin typeface="Garamond" panose="02020404030301010803" pitchFamily="18" charset="0"/>
            </a:endParaRPr>
          </a:p>
          <a:p>
            <a:pPr algn="just"/>
            <a:r>
              <a:rPr lang="en-US" sz="2000" i="1" dirty="0" err="1">
                <a:latin typeface="Garamond" panose="02020404030301010803" pitchFamily="18" charset="0"/>
              </a:rPr>
              <a:t>Vyomesh</a:t>
            </a:r>
            <a:r>
              <a:rPr lang="en-US" sz="2000" i="1" dirty="0">
                <a:latin typeface="Garamond" panose="02020404030301010803" pitchFamily="18" charset="0"/>
              </a:rPr>
              <a:t> Shah v Union of India / </a:t>
            </a:r>
            <a:r>
              <a:rPr lang="en-US" sz="2000" i="1" dirty="0" err="1">
                <a:latin typeface="Garamond" panose="02020404030301010803" pitchFamily="18" charset="0"/>
              </a:rPr>
              <a:t>Sachin</a:t>
            </a:r>
            <a:r>
              <a:rPr lang="en-US" sz="2000" i="1" dirty="0">
                <a:latin typeface="Garamond" panose="02020404030301010803" pitchFamily="18" charset="0"/>
              </a:rPr>
              <a:t> Manohar Deshmukh:</a:t>
            </a:r>
          </a:p>
          <a:p>
            <a:pPr algn="just"/>
            <a:endParaRPr lang="en-US" sz="2000" i="1" dirty="0">
              <a:latin typeface="Garamond" panose="02020404030301010803" pitchFamily="18" charset="0"/>
            </a:endParaRPr>
          </a:p>
          <a:p>
            <a:pPr algn="just">
              <a:buFont typeface="Wingdings" pitchFamily="2" charset="2"/>
              <a:buChar char="v"/>
            </a:pPr>
            <a:r>
              <a:rPr lang="en-US" sz="2000" dirty="0">
                <a:latin typeface="Garamond" panose="02020404030301010803" pitchFamily="18" charset="0"/>
              </a:rPr>
              <a:t> Challenge to the provisions of the IBC Concerning Personal Guarantors – Stay on further proceedings granted – Similar practice followed by the NCLT and the PG cases are not being proceeded with in light of this order.</a:t>
            </a:r>
          </a:p>
        </p:txBody>
      </p:sp>
      <p:sp>
        <p:nvSpPr>
          <p:cNvPr id="3" name="Title 2">
            <a:extLst>
              <a:ext uri="{FF2B5EF4-FFF2-40B4-BE49-F238E27FC236}">
                <a16:creationId xmlns:a16="http://schemas.microsoft.com/office/drawing/2014/main" id="{2D51C121-7730-4C27-CF1A-1B97A2F9217C}"/>
              </a:ext>
            </a:extLst>
          </p:cNvPr>
          <p:cNvSpPr>
            <a:spLocks noGrp="1"/>
          </p:cNvSpPr>
          <p:nvPr>
            <p:ph type="title"/>
          </p:nvPr>
        </p:nvSpPr>
        <p:spPr/>
        <p:txBody>
          <a:bodyPr/>
          <a:lstStyle/>
          <a:p>
            <a:r>
              <a:rPr lang="en-US" sz="2200" dirty="0">
                <a:latin typeface="Garamond" panose="02020404030301010803" pitchFamily="18" charset="0"/>
              </a:rPr>
              <a:t>Status of PG Cases </a:t>
            </a:r>
          </a:p>
        </p:txBody>
      </p:sp>
    </p:spTree>
    <p:extLst>
      <p:ext uri="{BB962C8B-B14F-4D97-AF65-F5344CB8AC3E}">
        <p14:creationId xmlns:p14="http://schemas.microsoft.com/office/powerpoint/2010/main" val="27217918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1438530-CFFE-66DB-7D1B-4C64E0874169}"/>
              </a:ext>
            </a:extLst>
          </p:cNvPr>
          <p:cNvSpPr>
            <a:spLocks noGrp="1"/>
          </p:cNvSpPr>
          <p:nvPr>
            <p:ph idx="1"/>
          </p:nvPr>
        </p:nvSpPr>
        <p:spPr/>
        <p:txBody>
          <a:bodyPr/>
          <a:lstStyle/>
          <a:p>
            <a:pPr marL="0" indent="0" algn="ctr">
              <a:buNone/>
            </a:pPr>
            <a:endParaRPr lang="en-US" sz="2100" dirty="0">
              <a:latin typeface="Garamond" panose="02020404030301010803" pitchFamily="18" charset="0"/>
            </a:endParaRPr>
          </a:p>
          <a:p>
            <a:pPr marL="0" indent="0" algn="ctr">
              <a:buNone/>
            </a:pPr>
            <a:endParaRPr lang="en-US" sz="2100" dirty="0">
              <a:latin typeface="Garamond" panose="02020404030301010803" pitchFamily="18" charset="0"/>
            </a:endParaRPr>
          </a:p>
          <a:p>
            <a:pPr marL="0" indent="0" algn="ctr">
              <a:buNone/>
            </a:pPr>
            <a:endParaRPr lang="en-US" sz="2100" dirty="0">
              <a:latin typeface="Garamond" panose="02020404030301010803" pitchFamily="18" charset="0"/>
            </a:endParaRPr>
          </a:p>
          <a:p>
            <a:pPr marL="0" indent="0" algn="ctr">
              <a:buNone/>
            </a:pPr>
            <a:r>
              <a:rPr lang="en-US" sz="2100" dirty="0">
                <a:latin typeface="Garamond" panose="02020404030301010803" pitchFamily="18" charset="0"/>
                <a:cs typeface="Times New Roman" panose="02020603050405020304" pitchFamily="18" charset="0"/>
              </a:rPr>
              <a:t>Reverse Corporate Insolvency Resolution Process</a:t>
            </a:r>
            <a:endParaRPr lang="en-US" sz="2100" dirty="0">
              <a:latin typeface="Garamond" panose="02020404030301010803" pitchFamily="18" charset="0"/>
            </a:endParaRPr>
          </a:p>
        </p:txBody>
      </p:sp>
    </p:spTree>
    <p:extLst>
      <p:ext uri="{BB962C8B-B14F-4D97-AF65-F5344CB8AC3E}">
        <p14:creationId xmlns:p14="http://schemas.microsoft.com/office/powerpoint/2010/main" val="29598910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03EECCE-9138-A388-CB38-58BD0EDC2334}"/>
              </a:ext>
            </a:extLst>
          </p:cNvPr>
          <p:cNvSpPr>
            <a:spLocks noGrp="1"/>
          </p:cNvSpPr>
          <p:nvPr>
            <p:ph idx="1"/>
          </p:nvPr>
        </p:nvSpPr>
        <p:spPr/>
        <p:txBody>
          <a:bodyPr/>
          <a:lstStyle/>
          <a:p>
            <a:pPr algn="just"/>
            <a:r>
              <a:rPr lang="en-IN" sz="2100" dirty="0">
                <a:latin typeface="Garamond" panose="02020404030301010803" pitchFamily="18" charset="0"/>
                <a:cs typeface="Times New Roman" panose="02020603050405020304" pitchFamily="18" charset="0"/>
              </a:rPr>
              <a:t>Under Reverse Corporate Insolvency Resolution Process, the resolution can reach finality without approval of the third party resolution plan; </a:t>
            </a:r>
          </a:p>
          <a:p>
            <a:pPr algn="just"/>
            <a:endParaRPr lang="en-IN" sz="2100" dirty="0">
              <a:latin typeface="Garamond" panose="02020404030301010803" pitchFamily="18" charset="0"/>
              <a:cs typeface="Times New Roman" panose="02020603050405020304" pitchFamily="18" charset="0"/>
            </a:endParaRPr>
          </a:p>
          <a:p>
            <a:pPr algn="just"/>
            <a:endParaRPr lang="en-IN" sz="2100" dirty="0">
              <a:latin typeface="Garamond" panose="02020404030301010803" pitchFamily="18" charset="0"/>
              <a:cs typeface="Times New Roman" panose="02020603050405020304" pitchFamily="18" charset="0"/>
            </a:endParaRPr>
          </a:p>
          <a:p>
            <a:pPr marL="0" indent="0" algn="just">
              <a:buNone/>
            </a:pPr>
            <a:endParaRPr lang="en-IN" sz="2100" dirty="0">
              <a:latin typeface="Garamond" panose="02020404030301010803" pitchFamily="18" charset="0"/>
              <a:cs typeface="Times New Roman" panose="02020603050405020304" pitchFamily="18" charset="0"/>
            </a:endParaRPr>
          </a:p>
          <a:p>
            <a:pPr algn="just"/>
            <a:r>
              <a:rPr lang="en-IN" sz="2100" dirty="0">
                <a:latin typeface="Garamond" panose="02020404030301010803" pitchFamily="18" charset="0"/>
                <a:cs typeface="Times New Roman" panose="02020603050405020304" pitchFamily="18" charset="0"/>
              </a:rPr>
              <a:t>Suitable in cases of real estate infrastructure companies – eventually working in the interest of the allottees; survival of the real estate companies; ensure completion of projects; employment to large number of unorganized workmen. </a:t>
            </a:r>
          </a:p>
          <a:p>
            <a:endParaRPr lang="en-US" sz="2100" dirty="0">
              <a:latin typeface="Garamond" panose="02020404030301010803" pitchFamily="18" charset="0"/>
            </a:endParaRPr>
          </a:p>
        </p:txBody>
      </p:sp>
      <p:sp>
        <p:nvSpPr>
          <p:cNvPr id="3" name="Title 2">
            <a:extLst>
              <a:ext uri="{FF2B5EF4-FFF2-40B4-BE49-F238E27FC236}">
                <a16:creationId xmlns:a16="http://schemas.microsoft.com/office/drawing/2014/main" id="{8482AEED-887A-87F3-0DE8-8BCCB54F14BA}"/>
              </a:ext>
            </a:extLst>
          </p:cNvPr>
          <p:cNvSpPr>
            <a:spLocks noGrp="1"/>
          </p:cNvSpPr>
          <p:nvPr>
            <p:ph type="title"/>
          </p:nvPr>
        </p:nvSpPr>
        <p:spPr/>
        <p:txBody>
          <a:bodyPr/>
          <a:lstStyle/>
          <a:p>
            <a:r>
              <a:rPr lang="en-US" sz="2200" dirty="0">
                <a:latin typeface="Garamond" panose="02020404030301010803" pitchFamily="18" charset="0"/>
              </a:rPr>
              <a:t>RCIRP</a:t>
            </a:r>
          </a:p>
        </p:txBody>
      </p:sp>
    </p:spTree>
    <p:extLst>
      <p:ext uri="{BB962C8B-B14F-4D97-AF65-F5344CB8AC3E}">
        <p14:creationId xmlns:p14="http://schemas.microsoft.com/office/powerpoint/2010/main" val="111444998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03EECCE-9138-A388-CB38-58BD0EDC2334}"/>
              </a:ext>
            </a:extLst>
          </p:cNvPr>
          <p:cNvSpPr>
            <a:spLocks noGrp="1"/>
          </p:cNvSpPr>
          <p:nvPr>
            <p:ph idx="1"/>
          </p:nvPr>
        </p:nvSpPr>
        <p:spPr/>
        <p:txBody>
          <a:bodyPr/>
          <a:lstStyle/>
          <a:p>
            <a:pPr algn="just"/>
            <a:r>
              <a:rPr lang="en-IN" sz="1950" dirty="0">
                <a:latin typeface="Garamond" panose="02020404030301010803" pitchFamily="18" charset="0"/>
                <a:cs typeface="Times New Roman" panose="02020603050405020304" pitchFamily="18" charset="0"/>
              </a:rPr>
              <a:t>In Corporate Insolvency Resolution Process against a real estate, if allottees (Financial Creditors) or Financial Institutions/Banks (Other Financial Creditors) or Operational Creditors of one project initiated Corporate Insolvency Resolution Process against the Corporate Debtor (real estate company), it is confined to the particular project  – </a:t>
            </a:r>
            <a:r>
              <a:rPr lang="en-IN" sz="1950" b="1" i="1" dirty="0">
                <a:latin typeface="Garamond" panose="02020404030301010803" pitchFamily="18" charset="0"/>
                <a:cs typeface="Times New Roman" panose="02020603050405020304" pitchFamily="18" charset="0"/>
              </a:rPr>
              <a:t>(Umang </a:t>
            </a:r>
            <a:r>
              <a:rPr lang="en-IN" sz="1950" b="1" i="1" dirty="0" err="1">
                <a:latin typeface="Garamond" panose="02020404030301010803" pitchFamily="18" charset="0"/>
                <a:cs typeface="Times New Roman" panose="02020603050405020304" pitchFamily="18" charset="0"/>
              </a:rPr>
              <a:t>Realtech</a:t>
            </a:r>
            <a:r>
              <a:rPr lang="en-IN" sz="1950" b="1" i="1" dirty="0">
                <a:latin typeface="Garamond" panose="02020404030301010803" pitchFamily="18" charset="0"/>
                <a:cs typeface="Times New Roman" panose="02020603050405020304" pitchFamily="18" charset="0"/>
              </a:rPr>
              <a:t> NCLAT)</a:t>
            </a:r>
          </a:p>
          <a:p>
            <a:pPr marL="0" indent="0" algn="just">
              <a:buNone/>
            </a:pPr>
            <a:endParaRPr lang="en-IN" sz="1950" dirty="0">
              <a:latin typeface="Garamond" panose="02020404030301010803" pitchFamily="18" charset="0"/>
              <a:cs typeface="Times New Roman" panose="02020603050405020304" pitchFamily="18" charset="0"/>
            </a:endParaRPr>
          </a:p>
          <a:p>
            <a:pPr algn="just"/>
            <a:r>
              <a:rPr lang="en-IN" sz="1950" dirty="0">
                <a:latin typeface="Garamond" panose="02020404030301010803" pitchFamily="18" charset="0"/>
                <a:cs typeface="Times New Roman" panose="02020603050405020304" pitchFamily="18" charset="0"/>
              </a:rPr>
              <a:t>RCIRP, cannot affect any other project(s) of the same real estate company (Corporate Debtor) in other places where separate plan(s) are approved by different authorities, land and its owner may be different and mainly the allottees (financial creditors), financial institutions (financial creditors, operational creditors are different for such separate project – </a:t>
            </a:r>
            <a:r>
              <a:rPr lang="en-IN" sz="1950" b="1" i="1" dirty="0">
                <a:latin typeface="Garamond" panose="02020404030301010803" pitchFamily="18" charset="0"/>
                <a:cs typeface="Times New Roman" panose="02020603050405020304" pitchFamily="18" charset="0"/>
              </a:rPr>
              <a:t>(Umang </a:t>
            </a:r>
            <a:r>
              <a:rPr lang="en-IN" sz="1950" b="1" i="1" dirty="0" err="1">
                <a:latin typeface="Garamond" panose="02020404030301010803" pitchFamily="18" charset="0"/>
                <a:cs typeface="Times New Roman" panose="02020603050405020304" pitchFamily="18" charset="0"/>
              </a:rPr>
              <a:t>Realtech</a:t>
            </a:r>
            <a:r>
              <a:rPr lang="en-IN" sz="1950" b="1" i="1" dirty="0">
                <a:latin typeface="Garamond" panose="02020404030301010803" pitchFamily="18" charset="0"/>
                <a:cs typeface="Times New Roman" panose="02020603050405020304" pitchFamily="18" charset="0"/>
              </a:rPr>
              <a:t> NCLAT)</a:t>
            </a:r>
          </a:p>
        </p:txBody>
      </p:sp>
      <p:sp>
        <p:nvSpPr>
          <p:cNvPr id="3" name="Title 2">
            <a:extLst>
              <a:ext uri="{FF2B5EF4-FFF2-40B4-BE49-F238E27FC236}">
                <a16:creationId xmlns:a16="http://schemas.microsoft.com/office/drawing/2014/main" id="{8482AEED-887A-87F3-0DE8-8BCCB54F14BA}"/>
              </a:ext>
            </a:extLst>
          </p:cNvPr>
          <p:cNvSpPr>
            <a:spLocks noGrp="1"/>
          </p:cNvSpPr>
          <p:nvPr>
            <p:ph type="title"/>
          </p:nvPr>
        </p:nvSpPr>
        <p:spPr/>
        <p:txBody>
          <a:bodyPr/>
          <a:lstStyle/>
          <a:p>
            <a:r>
              <a:rPr lang="en-US" sz="2200" dirty="0">
                <a:latin typeface="Garamond" panose="02020404030301010803" pitchFamily="18" charset="0"/>
              </a:rPr>
              <a:t>RCIRP</a:t>
            </a:r>
          </a:p>
        </p:txBody>
      </p:sp>
    </p:spTree>
    <p:extLst>
      <p:ext uri="{BB962C8B-B14F-4D97-AF65-F5344CB8AC3E}">
        <p14:creationId xmlns:p14="http://schemas.microsoft.com/office/powerpoint/2010/main" val="191500816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42E30D-DC7E-E5E0-5B88-D352FCC1C1A3}"/>
              </a:ext>
            </a:extLst>
          </p:cNvPr>
          <p:cNvSpPr>
            <a:spLocks noGrp="1"/>
          </p:cNvSpPr>
          <p:nvPr>
            <p:ph idx="1"/>
          </p:nvPr>
        </p:nvSpPr>
        <p:spPr/>
        <p:txBody>
          <a:bodyPr/>
          <a:lstStyle/>
          <a:p>
            <a:pPr marL="0" indent="0">
              <a:buNone/>
            </a:pPr>
            <a:endParaRPr lang="en-US" sz="2200" dirty="0">
              <a:latin typeface="Garamond" panose="02020404030301010803" pitchFamily="18" charset="0"/>
            </a:endParaRPr>
          </a:p>
          <a:p>
            <a:pPr marL="0" indent="0">
              <a:buNone/>
            </a:pPr>
            <a:endParaRPr lang="en-US" sz="2200" dirty="0">
              <a:latin typeface="Garamond" panose="02020404030301010803" pitchFamily="18" charset="0"/>
            </a:endParaRPr>
          </a:p>
          <a:p>
            <a:pPr marL="0" indent="0" algn="ctr">
              <a:buNone/>
            </a:pPr>
            <a:endParaRPr lang="en-US" sz="2200" dirty="0">
              <a:latin typeface="Garamond" panose="02020404030301010803" pitchFamily="18" charset="0"/>
              <a:cs typeface="Times New Roman" panose="02020603050405020304" pitchFamily="18" charset="0"/>
            </a:endParaRPr>
          </a:p>
          <a:p>
            <a:pPr marL="0" indent="0" algn="ctr">
              <a:buNone/>
            </a:pPr>
            <a:r>
              <a:rPr lang="en-US" sz="2200" dirty="0">
                <a:latin typeface="Garamond" panose="02020404030301010803" pitchFamily="18" charset="0"/>
                <a:cs typeface="Times New Roman" panose="02020603050405020304" pitchFamily="18" charset="0"/>
              </a:rPr>
              <a:t>Consolidation Of Corporate Insolvency Resolution Process</a:t>
            </a:r>
            <a:endParaRPr lang="en-US" sz="2200" dirty="0">
              <a:latin typeface="Garamond" panose="02020404030301010803" pitchFamily="18" charset="0"/>
            </a:endParaRPr>
          </a:p>
          <a:p>
            <a:pPr marL="0" indent="0">
              <a:buNone/>
            </a:pPr>
            <a:endParaRPr lang="en-US" sz="2200" dirty="0">
              <a:latin typeface="Garamond" panose="02020404030301010803" pitchFamily="18" charset="0"/>
            </a:endParaRPr>
          </a:p>
        </p:txBody>
      </p:sp>
    </p:spTree>
    <p:extLst>
      <p:ext uri="{BB962C8B-B14F-4D97-AF65-F5344CB8AC3E}">
        <p14:creationId xmlns:p14="http://schemas.microsoft.com/office/powerpoint/2010/main" val="11476655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BFCBFB-2FF4-7335-AFFE-222E14B144AE}"/>
              </a:ext>
            </a:extLst>
          </p:cNvPr>
          <p:cNvSpPr>
            <a:spLocks noGrp="1"/>
          </p:cNvSpPr>
          <p:nvPr>
            <p:ph idx="1"/>
          </p:nvPr>
        </p:nvSpPr>
        <p:spPr/>
        <p:txBody>
          <a:bodyPr/>
          <a:lstStyle/>
          <a:p>
            <a:pPr algn="just"/>
            <a:r>
              <a:rPr lang="en-US" sz="2000" dirty="0">
                <a:latin typeface="Garamond" panose="02020404030301010803" pitchFamily="18" charset="0"/>
                <a:cs typeface="Times New Roman" panose="02020603050405020304" pitchFamily="18" charset="0"/>
              </a:rPr>
              <a:t>Common Control, Common Assets, Common Liabilities, Inter Dependance, Interlacing of finance, Pooling of Resources, Co-Existence of Survival, Intricate link of subsidiaries, Inter linked Accounts, Inter-Looping of Debts, Singleness of Economic Units, Cross Shareholding – </a:t>
            </a:r>
            <a:r>
              <a:rPr lang="en-US" sz="2000" i="1" dirty="0">
                <a:latin typeface="Garamond" panose="02020404030301010803" pitchFamily="18" charset="0"/>
                <a:cs typeface="Times New Roman" panose="02020603050405020304" pitchFamily="18" charset="0"/>
              </a:rPr>
              <a:t>Videocon Industries;</a:t>
            </a:r>
          </a:p>
          <a:p>
            <a:pPr algn="just"/>
            <a:endParaRPr lang="en-US" sz="2000" i="1" dirty="0">
              <a:latin typeface="Garamond" panose="02020404030301010803" pitchFamily="18" charset="0"/>
              <a:cs typeface="Times New Roman" panose="02020603050405020304" pitchFamily="18" charset="0"/>
            </a:endParaRPr>
          </a:p>
          <a:p>
            <a:pPr marL="0" indent="0" algn="just">
              <a:buNone/>
            </a:pPr>
            <a:endParaRPr lang="en-US" sz="2000" i="1" dirty="0">
              <a:latin typeface="Garamond" panose="02020404030301010803" pitchFamily="18" charset="0"/>
              <a:cs typeface="Times New Roman" panose="02020603050405020304" pitchFamily="18" charset="0"/>
            </a:endParaRPr>
          </a:p>
          <a:p>
            <a:pPr algn="just"/>
            <a:r>
              <a:rPr lang="en-US" sz="2000" dirty="0">
                <a:latin typeface="Garamond" panose="02020404030301010803" pitchFamily="18" charset="0"/>
                <a:cs typeface="Times New Roman" panose="02020603050405020304" pitchFamily="18" charset="0"/>
              </a:rPr>
              <a:t> In </a:t>
            </a:r>
            <a:r>
              <a:rPr lang="en-US" sz="2000" i="1" dirty="0">
                <a:latin typeface="Garamond" panose="02020404030301010803" pitchFamily="18" charset="0"/>
                <a:cs typeface="Times New Roman" panose="02020603050405020304" pitchFamily="18" charset="0"/>
              </a:rPr>
              <a:t>Regen Power and Regen Infrastructure </a:t>
            </a:r>
            <a:r>
              <a:rPr lang="en-US" sz="2000" dirty="0">
                <a:latin typeface="Garamond" panose="02020404030301010803" pitchFamily="18" charset="0"/>
                <a:cs typeface="Times New Roman" panose="02020603050405020304" pitchFamily="18" charset="0"/>
              </a:rPr>
              <a:t>dealt with this issue; Consolidation Rejected as only the RP seeking consolidation can file application; Coc, suspended directors, operational creditors were not in </a:t>
            </a:r>
            <a:r>
              <a:rPr lang="en-US" sz="2000" dirty="0" err="1">
                <a:latin typeface="Garamond" panose="02020404030301010803" pitchFamily="18" charset="0"/>
                <a:cs typeface="Times New Roman" panose="02020603050405020304" pitchFamily="18" charset="0"/>
              </a:rPr>
              <a:t>favour</a:t>
            </a:r>
            <a:r>
              <a:rPr lang="en-US" sz="2000" dirty="0">
                <a:latin typeface="Garamond" panose="02020404030301010803" pitchFamily="18" charset="0"/>
                <a:cs typeface="Times New Roman" panose="02020603050405020304" pitchFamily="18" charset="0"/>
              </a:rPr>
              <a:t> of consolidation, NCLT has no equity jurisdiction; Resolution plan of one entity already approved;</a:t>
            </a:r>
          </a:p>
          <a:p>
            <a:pPr algn="just">
              <a:buFont typeface="Wingdings" pitchFamily="2" charset="2"/>
              <a:buChar char="v"/>
            </a:pPr>
            <a:endParaRPr lang="en-US" sz="2000" dirty="0">
              <a:latin typeface="Garamond" panose="02020404030301010803" pitchFamily="18" charset="0"/>
              <a:cs typeface="Times New Roman" panose="02020603050405020304" pitchFamily="18" charset="0"/>
            </a:endParaRPr>
          </a:p>
          <a:p>
            <a:pPr algn="just">
              <a:buFont typeface="Wingdings" pitchFamily="2" charset="2"/>
              <a:buChar char="v"/>
            </a:pPr>
            <a:endParaRPr lang="en-US" sz="2000" dirty="0">
              <a:latin typeface="Garamond" panose="02020404030301010803" pitchFamily="18" charset="0"/>
              <a:cs typeface="Times New Roman" panose="02020603050405020304" pitchFamily="18" charset="0"/>
            </a:endParaRPr>
          </a:p>
          <a:p>
            <a:endParaRPr lang="en-US" sz="2000" dirty="0">
              <a:latin typeface="Garamond" panose="02020404030301010803" pitchFamily="18" charset="0"/>
            </a:endParaRPr>
          </a:p>
        </p:txBody>
      </p:sp>
      <p:sp>
        <p:nvSpPr>
          <p:cNvPr id="3" name="Title 2">
            <a:extLst>
              <a:ext uri="{FF2B5EF4-FFF2-40B4-BE49-F238E27FC236}">
                <a16:creationId xmlns:a16="http://schemas.microsoft.com/office/drawing/2014/main" id="{60158189-11E5-1330-9A17-74234A11C676}"/>
              </a:ext>
            </a:extLst>
          </p:cNvPr>
          <p:cNvSpPr>
            <a:spLocks noGrp="1"/>
          </p:cNvSpPr>
          <p:nvPr>
            <p:ph type="title"/>
          </p:nvPr>
        </p:nvSpPr>
        <p:spPr/>
        <p:txBody>
          <a:bodyPr/>
          <a:lstStyle/>
          <a:p>
            <a:pPr marL="0" indent="0"/>
            <a:br>
              <a:rPr lang="en-US" sz="2200" dirty="0">
                <a:latin typeface="Garamond" panose="02020404030301010803" pitchFamily="18" charset="0"/>
              </a:rPr>
            </a:br>
            <a:br>
              <a:rPr lang="en-US" sz="2200" dirty="0">
                <a:latin typeface="Garamond" panose="02020404030301010803" pitchFamily="18" charset="0"/>
              </a:rPr>
            </a:br>
            <a:br>
              <a:rPr lang="en-US" sz="2200" dirty="0">
                <a:latin typeface="Garamond" panose="02020404030301010803" pitchFamily="18" charset="0"/>
                <a:cs typeface="Times New Roman" panose="02020603050405020304" pitchFamily="18" charset="0"/>
              </a:rPr>
            </a:br>
            <a:r>
              <a:rPr lang="en-US" sz="2200" dirty="0">
                <a:latin typeface="Garamond" panose="02020404030301010803" pitchFamily="18" charset="0"/>
                <a:cs typeface="Times New Roman" panose="02020603050405020304" pitchFamily="18" charset="0"/>
              </a:rPr>
              <a:t>Consolidation Of Corporate Insolvency Resolution Process</a:t>
            </a:r>
            <a:br>
              <a:rPr lang="en-US" sz="2200" dirty="0">
                <a:latin typeface="Garamond" panose="02020404030301010803" pitchFamily="18" charset="0"/>
              </a:rPr>
            </a:br>
            <a:br>
              <a:rPr lang="en-US" sz="2200" dirty="0">
                <a:latin typeface="Garamond" panose="02020404030301010803" pitchFamily="18" charset="0"/>
              </a:rPr>
            </a:br>
            <a:endParaRPr lang="en-US" sz="2200" dirty="0"/>
          </a:p>
        </p:txBody>
      </p:sp>
    </p:spTree>
    <p:extLst>
      <p:ext uri="{BB962C8B-B14F-4D97-AF65-F5344CB8AC3E}">
        <p14:creationId xmlns:p14="http://schemas.microsoft.com/office/powerpoint/2010/main" val="16909339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BE29CE8-1090-D548-FF34-FD95A9DD0B7D}"/>
              </a:ext>
            </a:extLst>
          </p:cNvPr>
          <p:cNvSpPr>
            <a:spLocks noGrp="1"/>
          </p:cNvSpPr>
          <p:nvPr>
            <p:ph idx="1"/>
          </p:nvPr>
        </p:nvSpPr>
        <p:spPr/>
        <p:txBody>
          <a:bodyPr/>
          <a:lstStyle/>
          <a:p>
            <a:pPr marL="0" indent="0" algn="ctr">
              <a:buNone/>
            </a:pPr>
            <a:endParaRPr lang="en-US" dirty="0">
              <a:latin typeface="Garamond" panose="02020404030301010803" pitchFamily="18" charset="0"/>
            </a:endParaRPr>
          </a:p>
          <a:p>
            <a:pPr marL="0" indent="0" algn="ctr">
              <a:buNone/>
            </a:pPr>
            <a:endParaRPr lang="en-US" dirty="0">
              <a:latin typeface="Garamond" panose="02020404030301010803" pitchFamily="18" charset="0"/>
            </a:endParaRPr>
          </a:p>
          <a:p>
            <a:pPr marL="0" indent="0" algn="ctr">
              <a:buNone/>
            </a:pPr>
            <a:endParaRPr lang="en-US" dirty="0">
              <a:latin typeface="Garamond" panose="02020404030301010803" pitchFamily="18" charset="0"/>
            </a:endParaRPr>
          </a:p>
          <a:p>
            <a:pPr marL="0" indent="0" algn="ctr">
              <a:buNone/>
            </a:pPr>
            <a:r>
              <a:rPr lang="en-US" dirty="0">
                <a:latin typeface="Garamond" panose="02020404030301010803" pitchFamily="18" charset="0"/>
              </a:rPr>
              <a:t>Advantages of being an MSME</a:t>
            </a:r>
          </a:p>
        </p:txBody>
      </p:sp>
    </p:spTree>
    <p:extLst>
      <p:ext uri="{BB962C8B-B14F-4D97-AF65-F5344CB8AC3E}">
        <p14:creationId xmlns:p14="http://schemas.microsoft.com/office/powerpoint/2010/main" val="3313974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1077EC9-54B3-9418-0C7E-548E67CB316D}"/>
              </a:ext>
            </a:extLst>
          </p:cNvPr>
          <p:cNvSpPr>
            <a:spLocks noGrp="1"/>
          </p:cNvSpPr>
          <p:nvPr>
            <p:ph idx="1"/>
          </p:nvPr>
        </p:nvSpPr>
        <p:spPr/>
        <p:txBody>
          <a:bodyPr/>
          <a:lstStyle/>
          <a:p>
            <a:pPr algn="just"/>
            <a:r>
              <a:rPr lang="en-IN" sz="1900" dirty="0">
                <a:latin typeface="Garamond" panose="02020404030301010803" pitchFamily="18" charset="0"/>
              </a:rPr>
              <a:t>An efficient insolvency legislation should be premised on following five pillars:</a:t>
            </a:r>
          </a:p>
          <a:p>
            <a:pPr marL="0" indent="0" algn="just">
              <a:buNone/>
            </a:pPr>
            <a:endParaRPr lang="en-IN" sz="1900" dirty="0">
              <a:latin typeface="Garamond" panose="02020404030301010803" pitchFamily="18" charset="0"/>
            </a:endParaRPr>
          </a:p>
          <a:p>
            <a:pPr algn="just">
              <a:buFont typeface="Wingdings" pitchFamily="2" charset="2"/>
              <a:buChar char="v"/>
            </a:pPr>
            <a:r>
              <a:rPr lang="en-IN" sz="1900" dirty="0">
                <a:latin typeface="Garamond" panose="02020404030301010803" pitchFamily="18" charset="0"/>
              </a:rPr>
              <a:t>It should prioritise </a:t>
            </a:r>
            <a:r>
              <a:rPr lang="en-IN" sz="1900" i="1" dirty="0">
                <a:latin typeface="Garamond" panose="02020404030301010803" pitchFamily="18" charset="0"/>
              </a:rPr>
              <a:t>resolution </a:t>
            </a:r>
            <a:r>
              <a:rPr lang="en-IN" sz="1900" dirty="0">
                <a:latin typeface="Garamond" panose="02020404030301010803" pitchFamily="18" charset="0"/>
              </a:rPr>
              <a:t>over liquidation;</a:t>
            </a:r>
          </a:p>
          <a:p>
            <a:pPr algn="just">
              <a:buFont typeface="Wingdings" pitchFamily="2" charset="2"/>
              <a:buChar char="v"/>
            </a:pPr>
            <a:r>
              <a:rPr lang="en-IN" sz="1900" dirty="0">
                <a:latin typeface="Garamond" panose="02020404030301010803" pitchFamily="18" charset="0"/>
              </a:rPr>
              <a:t>Revive the Corporate Debtor by returning as a going concern;</a:t>
            </a:r>
          </a:p>
          <a:p>
            <a:pPr algn="just">
              <a:buFont typeface="Wingdings" pitchFamily="2" charset="2"/>
              <a:buChar char="v"/>
            </a:pPr>
            <a:r>
              <a:rPr lang="en-IN" sz="1900" dirty="0">
                <a:latin typeface="Garamond" panose="02020404030301010803" pitchFamily="18" charset="0"/>
              </a:rPr>
              <a:t>Time Bound Resolution;</a:t>
            </a:r>
          </a:p>
          <a:p>
            <a:pPr algn="just">
              <a:buFont typeface="Wingdings" pitchFamily="2" charset="2"/>
              <a:buChar char="v"/>
            </a:pPr>
            <a:r>
              <a:rPr lang="en-IN" sz="1900" dirty="0">
                <a:latin typeface="Garamond" panose="02020404030301010803" pitchFamily="18" charset="0"/>
              </a:rPr>
              <a:t>Claw back of transactions;</a:t>
            </a:r>
          </a:p>
          <a:p>
            <a:pPr algn="just">
              <a:buFont typeface="Wingdings" pitchFamily="2" charset="2"/>
              <a:buChar char="v"/>
            </a:pPr>
            <a:r>
              <a:rPr lang="en-IN" sz="1900" dirty="0">
                <a:latin typeface="Garamond" panose="02020404030301010803" pitchFamily="18" charset="0"/>
              </a:rPr>
              <a:t>Judicial Forum and Accountability of Resolution Professionals.</a:t>
            </a:r>
          </a:p>
          <a:p>
            <a:pPr algn="just"/>
            <a:endParaRPr lang="en-US" sz="1900" dirty="0">
              <a:latin typeface="Garamond" panose="02020404030301010803" pitchFamily="18" charset="0"/>
            </a:endParaRPr>
          </a:p>
        </p:txBody>
      </p:sp>
      <p:sp>
        <p:nvSpPr>
          <p:cNvPr id="3" name="Title 2">
            <a:extLst>
              <a:ext uri="{FF2B5EF4-FFF2-40B4-BE49-F238E27FC236}">
                <a16:creationId xmlns:a16="http://schemas.microsoft.com/office/drawing/2014/main" id="{A9888DA6-1355-D938-4B37-73E7163B44E8}"/>
              </a:ext>
            </a:extLst>
          </p:cNvPr>
          <p:cNvSpPr>
            <a:spLocks noGrp="1"/>
          </p:cNvSpPr>
          <p:nvPr>
            <p:ph type="title"/>
          </p:nvPr>
        </p:nvSpPr>
        <p:spPr/>
        <p:txBody>
          <a:bodyPr/>
          <a:lstStyle/>
          <a:p>
            <a:r>
              <a:rPr lang="en-US" sz="2000" dirty="0">
                <a:latin typeface="Garamond" panose="02020404030301010803" pitchFamily="18" charset="0"/>
              </a:rPr>
              <a:t>Pillars of Insolvency Legislation</a:t>
            </a:r>
          </a:p>
        </p:txBody>
      </p:sp>
    </p:spTree>
    <p:extLst>
      <p:ext uri="{BB962C8B-B14F-4D97-AF65-F5344CB8AC3E}">
        <p14:creationId xmlns:p14="http://schemas.microsoft.com/office/powerpoint/2010/main" val="248310614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1D75F14-4A31-D919-5232-53C05A2E40E6}"/>
              </a:ext>
            </a:extLst>
          </p:cNvPr>
          <p:cNvSpPr>
            <a:spLocks noGrp="1"/>
          </p:cNvSpPr>
          <p:nvPr>
            <p:ph idx="1"/>
          </p:nvPr>
        </p:nvSpPr>
        <p:spPr/>
        <p:txBody>
          <a:bodyPr/>
          <a:lstStyle/>
          <a:p>
            <a:pPr algn="just"/>
            <a:r>
              <a:rPr lang="en-US" sz="1900" dirty="0">
                <a:latin typeface="Garamond" panose="02020404030301010803" pitchFamily="18" charset="0"/>
                <a:cs typeface="Times New Roman" panose="02020603050405020304" pitchFamily="18" charset="0"/>
              </a:rPr>
              <a:t>Debate on whether the Corporate Debtor meets the MSME requirements taking the forefront; Opportunity for a Promoter to present a Resolution Plan considering the exemption given under section 240 A of the Code;</a:t>
            </a:r>
          </a:p>
          <a:p>
            <a:pPr marL="0" indent="0" algn="just">
              <a:buNone/>
            </a:pPr>
            <a:endParaRPr lang="en-US" sz="1900" dirty="0">
              <a:latin typeface="Garamond" panose="02020404030301010803" pitchFamily="18" charset="0"/>
              <a:cs typeface="Times New Roman" panose="02020603050405020304" pitchFamily="18" charset="0"/>
            </a:endParaRPr>
          </a:p>
          <a:p>
            <a:pPr algn="just"/>
            <a:r>
              <a:rPr lang="en-US" sz="1900" i="1" dirty="0">
                <a:latin typeface="Garamond" panose="02020404030301010803" pitchFamily="18" charset="0"/>
                <a:cs typeface="Times New Roman" panose="02020603050405020304" pitchFamily="18" charset="0"/>
              </a:rPr>
              <a:t>Spring Filed Shelters -</a:t>
            </a:r>
            <a:r>
              <a:rPr lang="en-US" sz="1900" dirty="0">
                <a:latin typeface="Garamond" panose="02020404030301010803" pitchFamily="18" charset="0"/>
                <a:cs typeface="Times New Roman" panose="02020603050405020304" pitchFamily="18" charset="0"/>
              </a:rPr>
              <a:t> Initial registration as an MSME would be sufficient for the presenting of a Resolution Plan;</a:t>
            </a:r>
          </a:p>
          <a:p>
            <a:pPr algn="just"/>
            <a:endParaRPr lang="en-US" sz="1900" dirty="0">
              <a:latin typeface="Garamond" panose="02020404030301010803" pitchFamily="18" charset="0"/>
              <a:cs typeface="Times New Roman" panose="02020603050405020304" pitchFamily="18" charset="0"/>
            </a:endParaRPr>
          </a:p>
          <a:p>
            <a:pPr algn="just"/>
            <a:r>
              <a:rPr lang="en-US" sz="1900" i="1" dirty="0">
                <a:latin typeface="Garamond" panose="02020404030301010803" pitchFamily="18" charset="0"/>
                <a:cs typeface="Times New Roman" panose="02020603050405020304" pitchFamily="18" charset="0"/>
              </a:rPr>
              <a:t>ASIS Logistics - </a:t>
            </a:r>
            <a:r>
              <a:rPr lang="en-US" sz="1900" dirty="0">
                <a:latin typeface="Garamond" panose="02020404030301010803" pitchFamily="18" charset="0"/>
                <a:cs typeface="Times New Roman" panose="02020603050405020304" pitchFamily="18" charset="0"/>
              </a:rPr>
              <a:t>Requirements of an MSME certification not a criteria as long as the thresholds under the MSME Act are meet; The promoter was entitled to present a Scheme under Liquidation;</a:t>
            </a:r>
          </a:p>
          <a:p>
            <a:pPr algn="just"/>
            <a:endParaRPr lang="en-US" sz="1900" dirty="0">
              <a:latin typeface="Garamond" panose="02020404030301010803" pitchFamily="18" charset="0"/>
              <a:cs typeface="Times New Roman" panose="02020603050405020304" pitchFamily="18" charset="0"/>
            </a:endParaRPr>
          </a:p>
          <a:p>
            <a:pPr algn="just"/>
            <a:r>
              <a:rPr lang="en-US" sz="1900" dirty="0">
                <a:latin typeface="Garamond" panose="02020404030301010803" pitchFamily="18" charset="0"/>
                <a:cs typeface="Times New Roman" panose="02020603050405020304" pitchFamily="18" charset="0"/>
              </a:rPr>
              <a:t>Questions also raised whether a Resolution Professional has to power to say whether the Corporate Debtor is an MSME or not?  </a:t>
            </a:r>
          </a:p>
          <a:p>
            <a:pPr algn="just">
              <a:buFont typeface="Wingdings" pitchFamily="2" charset="2"/>
              <a:buChar char="v"/>
            </a:pPr>
            <a:endParaRPr lang="en-US" sz="1900" dirty="0">
              <a:latin typeface="Garamond" panose="02020404030301010803" pitchFamily="18" charset="0"/>
              <a:cs typeface="Times New Roman" panose="02020603050405020304" pitchFamily="18" charset="0"/>
            </a:endParaRPr>
          </a:p>
          <a:p>
            <a:pPr algn="just">
              <a:buFont typeface="Wingdings" pitchFamily="2" charset="2"/>
              <a:buChar char="v"/>
            </a:pPr>
            <a:endParaRPr lang="en-US" sz="1900" dirty="0">
              <a:latin typeface="Garamond" panose="02020404030301010803" pitchFamily="18" charset="0"/>
              <a:cs typeface="Times New Roman" panose="02020603050405020304" pitchFamily="18" charset="0"/>
            </a:endParaRPr>
          </a:p>
          <a:p>
            <a:pPr algn="just">
              <a:buFont typeface="Wingdings" pitchFamily="2" charset="2"/>
              <a:buChar char="v"/>
            </a:pPr>
            <a:endParaRPr lang="en-US" sz="1900" dirty="0">
              <a:latin typeface="Garamond" panose="02020404030301010803" pitchFamily="18" charset="0"/>
              <a:cs typeface="Times New Roman" panose="02020603050405020304" pitchFamily="18" charset="0"/>
            </a:endParaRPr>
          </a:p>
          <a:p>
            <a:pPr algn="just">
              <a:buFont typeface="Wingdings" pitchFamily="2" charset="2"/>
              <a:buChar char="v"/>
            </a:pPr>
            <a:endParaRPr lang="en-US" sz="1900" dirty="0">
              <a:latin typeface="Garamond" panose="02020404030301010803" pitchFamily="18" charset="0"/>
              <a:cs typeface="Times New Roman" panose="02020603050405020304" pitchFamily="18" charset="0"/>
            </a:endParaRPr>
          </a:p>
          <a:p>
            <a:pPr algn="just"/>
            <a:endParaRPr lang="en-US" sz="1900" dirty="0">
              <a:latin typeface="Garamond" panose="02020404030301010803" pitchFamily="18" charset="0"/>
            </a:endParaRPr>
          </a:p>
        </p:txBody>
      </p:sp>
      <p:sp>
        <p:nvSpPr>
          <p:cNvPr id="3" name="Title 2">
            <a:extLst>
              <a:ext uri="{FF2B5EF4-FFF2-40B4-BE49-F238E27FC236}">
                <a16:creationId xmlns:a16="http://schemas.microsoft.com/office/drawing/2014/main" id="{C2CE5566-66BE-3EFA-05B4-19A7D0A80E0B}"/>
              </a:ext>
            </a:extLst>
          </p:cNvPr>
          <p:cNvSpPr>
            <a:spLocks noGrp="1"/>
          </p:cNvSpPr>
          <p:nvPr>
            <p:ph type="title"/>
          </p:nvPr>
        </p:nvSpPr>
        <p:spPr/>
        <p:txBody>
          <a:bodyPr/>
          <a:lstStyle/>
          <a:p>
            <a:r>
              <a:rPr lang="en-US" sz="2000" dirty="0">
                <a:latin typeface="Garamond" panose="02020404030301010803" pitchFamily="18" charset="0"/>
              </a:rPr>
              <a:t>MSME Requirements </a:t>
            </a:r>
          </a:p>
        </p:txBody>
      </p:sp>
    </p:spTree>
    <p:extLst>
      <p:ext uri="{BB962C8B-B14F-4D97-AF65-F5344CB8AC3E}">
        <p14:creationId xmlns:p14="http://schemas.microsoft.com/office/powerpoint/2010/main" val="64315620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42B06F-79B4-DC3B-80C3-B4FD3380016F}"/>
              </a:ext>
            </a:extLst>
          </p:cNvPr>
          <p:cNvSpPr>
            <a:spLocks noGrp="1"/>
          </p:cNvSpPr>
          <p:nvPr>
            <p:ph idx="1"/>
          </p:nvPr>
        </p:nvSpPr>
        <p:spPr/>
        <p:txBody>
          <a:bodyPr/>
          <a:lstStyle/>
          <a:p>
            <a:pPr algn="ctr"/>
            <a:endParaRPr lang="en-US" sz="2200" dirty="0">
              <a:latin typeface="Garamond" panose="02020404030301010803" pitchFamily="18" charset="0"/>
            </a:endParaRPr>
          </a:p>
          <a:p>
            <a:pPr algn="ctr"/>
            <a:endParaRPr lang="en-US" sz="2200" dirty="0">
              <a:latin typeface="Garamond" panose="02020404030301010803" pitchFamily="18" charset="0"/>
            </a:endParaRPr>
          </a:p>
          <a:p>
            <a:pPr marL="0" indent="0" algn="ctr">
              <a:buNone/>
            </a:pPr>
            <a:r>
              <a:rPr lang="en-US" sz="2200" dirty="0">
                <a:latin typeface="Garamond" panose="02020404030301010803" pitchFamily="18" charset="0"/>
              </a:rPr>
              <a:t>Judgements of the NCLAT</a:t>
            </a:r>
          </a:p>
        </p:txBody>
      </p:sp>
    </p:spTree>
    <p:extLst>
      <p:ext uri="{BB962C8B-B14F-4D97-AF65-F5344CB8AC3E}">
        <p14:creationId xmlns:p14="http://schemas.microsoft.com/office/powerpoint/2010/main" val="281758518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FA4E166-1DE8-611A-D5F3-67E68A965589}"/>
              </a:ext>
            </a:extLst>
          </p:cNvPr>
          <p:cNvSpPr>
            <a:spLocks noGrp="1"/>
          </p:cNvSpPr>
          <p:nvPr>
            <p:ph idx="1"/>
          </p:nvPr>
        </p:nvSpPr>
        <p:spPr/>
        <p:txBody>
          <a:bodyPr/>
          <a:lstStyle/>
          <a:p>
            <a:pPr algn="just"/>
            <a:r>
              <a:rPr lang="en-IN" sz="1850" dirty="0">
                <a:latin typeface="Garamond" panose="02020404030301010803" pitchFamily="18" charset="0"/>
                <a:ea typeface="Calibri" panose="020F0502020204030204" pitchFamily="34" charset="0"/>
                <a:cs typeface="Mangal" panose="02040503050203030202" pitchFamily="18" charset="0"/>
              </a:rPr>
              <a:t>The Resolution Professional preferred an Application seeking directions for refund the money equivalent to the Bank Guarantees invoked by them.</a:t>
            </a:r>
          </a:p>
          <a:p>
            <a:pPr algn="just"/>
            <a:endParaRPr lang="en-IN" sz="1850" dirty="0">
              <a:latin typeface="Garamond" panose="02020404030301010803" pitchFamily="18" charset="0"/>
              <a:ea typeface="Calibri" panose="020F0502020204030204" pitchFamily="34" charset="0"/>
              <a:cs typeface="Mangal" panose="02040503050203030202" pitchFamily="18" charset="0"/>
            </a:endParaRPr>
          </a:p>
          <a:p>
            <a:pPr algn="just"/>
            <a:r>
              <a:rPr lang="en-IN" sz="1850" dirty="0">
                <a:latin typeface="Garamond" panose="02020404030301010803" pitchFamily="18" charset="0"/>
                <a:ea typeface="Calibri" panose="020F0502020204030204" pitchFamily="34" charset="0"/>
                <a:cs typeface="Mangal" panose="02040503050203030202" pitchFamily="18" charset="0"/>
              </a:rPr>
              <a:t>The issue that arose consideration was whether a Performance Bank Guarantee and/or mobilization Advance Bank Guarantee can be invoked or encashed after imposition of under Section 14 of the Code. </a:t>
            </a:r>
          </a:p>
          <a:p>
            <a:pPr marL="0" indent="0" algn="just">
              <a:buNone/>
            </a:pPr>
            <a:endParaRPr lang="en-IN" sz="1850" dirty="0">
              <a:latin typeface="Garamond" panose="02020404030301010803" pitchFamily="18" charset="0"/>
              <a:ea typeface="Calibri" panose="020F0502020204030204" pitchFamily="34" charset="0"/>
              <a:cs typeface="Mangal" panose="02040503050203030202" pitchFamily="18" charset="0"/>
            </a:endParaRPr>
          </a:p>
          <a:p>
            <a:pPr algn="just"/>
            <a:r>
              <a:rPr lang="en-IN" sz="1850" dirty="0">
                <a:latin typeface="Garamond" panose="02020404030301010803" pitchFamily="18" charset="0"/>
                <a:ea typeface="Calibri" panose="020F0502020204030204" pitchFamily="34" charset="0"/>
                <a:cs typeface="Mangal" panose="02040503050203030202" pitchFamily="18" charset="0"/>
              </a:rPr>
              <a:t>The Hon’ble Appellate Tribunal held that a </a:t>
            </a:r>
            <a:r>
              <a:rPr lang="en-IN" sz="1850" i="1" dirty="0">
                <a:latin typeface="Garamond" panose="02020404030301010803" pitchFamily="18" charset="0"/>
                <a:ea typeface="Calibri" panose="020F0502020204030204" pitchFamily="34" charset="0"/>
                <a:cs typeface="Mangal" panose="02040503050203030202" pitchFamily="18" charset="0"/>
              </a:rPr>
              <a:t>Security Interest does not include Performance Bank Guarantee.</a:t>
            </a:r>
            <a:r>
              <a:rPr lang="en-IN" sz="1850" dirty="0">
                <a:latin typeface="Garamond" panose="02020404030301010803" pitchFamily="18" charset="0"/>
                <a:ea typeface="Calibri" panose="020F0502020204030204" pitchFamily="34" charset="0"/>
                <a:cs typeface="Mangal" panose="02040503050203030202" pitchFamily="18" charset="0"/>
              </a:rPr>
              <a:t> Therefore, the same is not covered under Section 14(1).</a:t>
            </a:r>
            <a:endParaRPr lang="en-US" sz="1850" dirty="0"/>
          </a:p>
        </p:txBody>
      </p:sp>
      <p:sp>
        <p:nvSpPr>
          <p:cNvPr id="3" name="Title 2">
            <a:extLst>
              <a:ext uri="{FF2B5EF4-FFF2-40B4-BE49-F238E27FC236}">
                <a16:creationId xmlns:a16="http://schemas.microsoft.com/office/drawing/2014/main" id="{1A0E72CD-1458-0645-37E2-4D4D43DD1543}"/>
              </a:ext>
            </a:extLst>
          </p:cNvPr>
          <p:cNvSpPr>
            <a:spLocks noGrp="1"/>
          </p:cNvSpPr>
          <p:nvPr>
            <p:ph type="title"/>
          </p:nvPr>
        </p:nvSpPr>
        <p:spPr/>
        <p:txBody>
          <a:bodyPr/>
          <a:lstStyle/>
          <a:p>
            <a:r>
              <a:rPr lang="en-IN" sz="2000" dirty="0">
                <a:latin typeface="Garamond" panose="02020404030301010803" pitchFamily="18" charset="0"/>
                <a:ea typeface="Calibri" panose="020F0502020204030204" pitchFamily="34" charset="0"/>
                <a:cs typeface="Mangal" panose="02040503050203030202" pitchFamily="18" charset="0"/>
              </a:rPr>
              <a:t>Engineering Projects (India) Ltd - </a:t>
            </a:r>
            <a:r>
              <a:rPr lang="en-US" sz="2000" dirty="0">
                <a:latin typeface="Garamond" panose="02020404030301010803" pitchFamily="18" charset="0"/>
              </a:rPr>
              <a:t>Security Interest not covered under Moratorium</a:t>
            </a:r>
          </a:p>
        </p:txBody>
      </p:sp>
    </p:spTree>
    <p:extLst>
      <p:ext uri="{BB962C8B-B14F-4D97-AF65-F5344CB8AC3E}">
        <p14:creationId xmlns:p14="http://schemas.microsoft.com/office/powerpoint/2010/main" val="377373338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0E69ED8-5CFD-8E80-3A68-3FF66072DBA1}"/>
              </a:ext>
            </a:extLst>
          </p:cNvPr>
          <p:cNvSpPr>
            <a:spLocks noGrp="1"/>
          </p:cNvSpPr>
          <p:nvPr>
            <p:ph idx="1"/>
          </p:nvPr>
        </p:nvSpPr>
        <p:spPr/>
        <p:txBody>
          <a:bodyPr/>
          <a:lstStyle/>
          <a:p>
            <a:pPr algn="just"/>
            <a:r>
              <a:rPr lang="en-IN" sz="2000" dirty="0">
                <a:latin typeface="Garamond" panose="02020404030301010803" pitchFamily="18" charset="0"/>
                <a:ea typeface="Calibri" panose="020F0502020204030204" pitchFamily="34" charset="0"/>
              </a:rPr>
              <a:t>Corporate debtor failed to pay Gratuity. The NCLT dismissed Section 9 application thereby holding that the amounts due towards gratuity, leave encashment on account of superannuation will not qualify under the definition Operational Debt.</a:t>
            </a:r>
          </a:p>
          <a:p>
            <a:pPr marL="0" indent="0" algn="just">
              <a:buNone/>
            </a:pPr>
            <a:endParaRPr lang="en-IN" sz="2000" dirty="0">
              <a:latin typeface="Garamond" panose="02020404030301010803" pitchFamily="18" charset="0"/>
              <a:ea typeface="Calibri" panose="020F0502020204030204" pitchFamily="34" charset="0"/>
            </a:endParaRPr>
          </a:p>
          <a:p>
            <a:pPr algn="just"/>
            <a:r>
              <a:rPr lang="en-IN" sz="2000" dirty="0">
                <a:latin typeface="Garamond" panose="02020404030301010803" pitchFamily="18" charset="0"/>
                <a:ea typeface="Calibri" panose="020F0502020204030204" pitchFamily="34" charset="0"/>
              </a:rPr>
              <a:t>The above amount is due towards salary for the service rendered by him and the object of code is not recovery and but only resolution. </a:t>
            </a:r>
          </a:p>
          <a:p>
            <a:pPr algn="just"/>
            <a:endParaRPr lang="en-IN" sz="2000" dirty="0">
              <a:latin typeface="Garamond" panose="02020404030301010803" pitchFamily="18" charset="0"/>
              <a:ea typeface="Calibri" panose="020F0502020204030204" pitchFamily="34" charset="0"/>
            </a:endParaRPr>
          </a:p>
          <a:p>
            <a:pPr algn="just"/>
            <a:r>
              <a:rPr lang="en-IN" sz="2000" dirty="0">
                <a:latin typeface="Garamond" panose="02020404030301010803" pitchFamily="18" charset="0"/>
                <a:ea typeface="Calibri" panose="020F0502020204030204" pitchFamily="34" charset="0"/>
              </a:rPr>
              <a:t>All such claims may be submitted in Form D under Regulation 9 of the CIRP Regulations, 2016. But seeking to initiate CIRP on the ground that  service benefits/welfare benefits are not paid cannot be said to be the intent and objective of the Code.</a:t>
            </a:r>
            <a:endParaRPr lang="en-US" sz="2000" dirty="0"/>
          </a:p>
        </p:txBody>
      </p:sp>
      <p:sp>
        <p:nvSpPr>
          <p:cNvPr id="3" name="Title 2">
            <a:extLst>
              <a:ext uri="{FF2B5EF4-FFF2-40B4-BE49-F238E27FC236}">
                <a16:creationId xmlns:a16="http://schemas.microsoft.com/office/drawing/2014/main" id="{A1562BB0-44DC-68EE-8B0C-C4198F806E16}"/>
              </a:ext>
            </a:extLst>
          </p:cNvPr>
          <p:cNvSpPr>
            <a:spLocks noGrp="1"/>
          </p:cNvSpPr>
          <p:nvPr>
            <p:ph type="title"/>
          </p:nvPr>
        </p:nvSpPr>
        <p:spPr/>
        <p:txBody>
          <a:bodyPr/>
          <a:lstStyle/>
          <a:p>
            <a:r>
              <a:rPr lang="en-IN" sz="2000" dirty="0">
                <a:latin typeface="Garamond" panose="02020404030301010803" pitchFamily="18" charset="0"/>
                <a:ea typeface="Calibri" panose="020F0502020204030204" pitchFamily="34" charset="0"/>
                <a:cs typeface="Mangal" panose="02040503050203030202" pitchFamily="18" charset="0"/>
              </a:rPr>
              <a:t>Hindustan Antibiotics Ltd – Employment benefits not an Operation al Debt</a:t>
            </a:r>
            <a:endParaRPr lang="en-US" sz="2000" dirty="0"/>
          </a:p>
        </p:txBody>
      </p:sp>
    </p:spTree>
    <p:extLst>
      <p:ext uri="{BB962C8B-B14F-4D97-AF65-F5344CB8AC3E}">
        <p14:creationId xmlns:p14="http://schemas.microsoft.com/office/powerpoint/2010/main" val="143433622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CEAA6F7-8647-30AA-E16D-C75599475CE1}"/>
              </a:ext>
            </a:extLst>
          </p:cNvPr>
          <p:cNvSpPr>
            <a:spLocks noGrp="1"/>
          </p:cNvSpPr>
          <p:nvPr>
            <p:ph idx="1"/>
          </p:nvPr>
        </p:nvSpPr>
        <p:spPr/>
        <p:txBody>
          <a:bodyPr/>
          <a:lstStyle/>
          <a:p>
            <a:pPr marL="0" indent="0" algn="just">
              <a:lnSpc>
                <a:spcPct val="107000"/>
              </a:lnSpc>
              <a:spcAft>
                <a:spcPts val="800"/>
              </a:spcAft>
              <a:buNone/>
            </a:pPr>
            <a:endParaRPr lang="en-IN" sz="2200" b="1" dirty="0">
              <a:latin typeface="Garamond" panose="02020404030301010803" pitchFamily="18" charset="0"/>
              <a:ea typeface="Calibri" panose="020F0502020204030204" pitchFamily="34" charset="0"/>
              <a:cs typeface="Mangal" panose="02040503050203030202" pitchFamily="18" charset="0"/>
            </a:endParaRPr>
          </a:p>
          <a:p>
            <a:pPr algn="just">
              <a:lnSpc>
                <a:spcPct val="107000"/>
              </a:lnSpc>
              <a:spcAft>
                <a:spcPts val="800"/>
              </a:spcAft>
            </a:pPr>
            <a:r>
              <a:rPr lang="en-IN" sz="2200" dirty="0">
                <a:latin typeface="Garamond" panose="02020404030301010803" pitchFamily="18" charset="0"/>
                <a:ea typeface="Calibri" panose="020F0502020204030204" pitchFamily="34" charset="0"/>
                <a:cs typeface="Mangal" panose="02040503050203030202" pitchFamily="18" charset="0"/>
              </a:rPr>
              <a:t>The NCLAT held while dismissing the application filed under Section 10 of the Code observed that in case the Company has no assets, both tangible and intangible the Petitioner shall go for voluntary liquidation of the company and no purpose shall be served in insolvency resolution.</a:t>
            </a:r>
          </a:p>
          <a:p>
            <a:endParaRPr lang="en-US" sz="2200" dirty="0"/>
          </a:p>
        </p:txBody>
      </p:sp>
      <p:sp>
        <p:nvSpPr>
          <p:cNvPr id="3" name="Title 2">
            <a:extLst>
              <a:ext uri="{FF2B5EF4-FFF2-40B4-BE49-F238E27FC236}">
                <a16:creationId xmlns:a16="http://schemas.microsoft.com/office/drawing/2014/main" id="{9512D89C-2875-4E1A-8797-66429097AE4D}"/>
              </a:ext>
            </a:extLst>
          </p:cNvPr>
          <p:cNvSpPr>
            <a:spLocks noGrp="1"/>
          </p:cNvSpPr>
          <p:nvPr>
            <p:ph type="title"/>
          </p:nvPr>
        </p:nvSpPr>
        <p:spPr/>
        <p:txBody>
          <a:bodyPr/>
          <a:lstStyle/>
          <a:p>
            <a:r>
              <a:rPr lang="en-IN" sz="2100" dirty="0" err="1">
                <a:latin typeface="Garamond" panose="02020404030301010803" pitchFamily="18" charset="0"/>
                <a:ea typeface="Calibri" panose="020F0502020204030204" pitchFamily="34" charset="0"/>
                <a:cs typeface="Mangal" panose="02040503050203030202" pitchFamily="18" charset="0"/>
              </a:rPr>
              <a:t>Rosoboron</a:t>
            </a:r>
            <a:r>
              <a:rPr lang="en-IN" sz="2100" dirty="0">
                <a:latin typeface="Garamond" panose="02020404030301010803" pitchFamily="18" charset="0"/>
                <a:ea typeface="Calibri" panose="020F0502020204030204" pitchFamily="34" charset="0"/>
                <a:cs typeface="Mangal" panose="02040503050203030202" pitchFamily="18" charset="0"/>
              </a:rPr>
              <a:t> Services (India) Ltd – When is Voluntary Liquidation Filed?</a:t>
            </a:r>
            <a:endParaRPr lang="en-US" sz="2100" dirty="0"/>
          </a:p>
        </p:txBody>
      </p:sp>
    </p:spTree>
    <p:extLst>
      <p:ext uri="{BB962C8B-B14F-4D97-AF65-F5344CB8AC3E}">
        <p14:creationId xmlns:p14="http://schemas.microsoft.com/office/powerpoint/2010/main" val="409657582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68255D4-56D1-13D6-5AB1-B45D527C2D36}"/>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r>
              <a:rPr lang="en-US" dirty="0"/>
              <a:t>Cross Border Insolvency</a:t>
            </a:r>
          </a:p>
        </p:txBody>
      </p:sp>
    </p:spTree>
    <p:extLst>
      <p:ext uri="{BB962C8B-B14F-4D97-AF65-F5344CB8AC3E}">
        <p14:creationId xmlns:p14="http://schemas.microsoft.com/office/powerpoint/2010/main" val="243235612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04D4E9-C83C-87E3-F8AD-564FDD975C8A}"/>
              </a:ext>
            </a:extLst>
          </p:cNvPr>
          <p:cNvSpPr>
            <a:spLocks noGrp="1"/>
          </p:cNvSpPr>
          <p:nvPr>
            <p:ph idx="1"/>
          </p:nvPr>
        </p:nvSpPr>
        <p:spPr/>
        <p:txBody>
          <a:bodyPr/>
          <a:lstStyle/>
          <a:p>
            <a:pPr algn="just">
              <a:lnSpc>
                <a:spcPct val="107000"/>
              </a:lnSpc>
              <a:spcAft>
                <a:spcPts val="800"/>
              </a:spcAft>
            </a:pPr>
            <a:r>
              <a:rPr lang="en-IN" sz="2000" dirty="0">
                <a:latin typeface="Garamond" panose="02020404030301010803" pitchFamily="18" charset="0"/>
                <a:ea typeface="Calibri" panose="020F0502020204030204" pitchFamily="34" charset="0"/>
                <a:cs typeface="Mangal" panose="02040503050203030202" pitchFamily="18" charset="0"/>
              </a:rPr>
              <a:t>Cross Border Insolvency involves situations where the debtor has assets in more than one jurisdiction/country, or when its creditors are overseas and outside the jurisdiction of a country. </a:t>
            </a:r>
          </a:p>
          <a:p>
            <a:pPr algn="just">
              <a:lnSpc>
                <a:spcPct val="107000"/>
              </a:lnSpc>
              <a:spcAft>
                <a:spcPts val="800"/>
              </a:spcAft>
            </a:pPr>
            <a:endParaRPr lang="en-IN" sz="2000" dirty="0">
              <a:latin typeface="Garamond" panose="02020404030301010803" pitchFamily="18" charset="0"/>
              <a:ea typeface="Calibri" panose="020F0502020204030204" pitchFamily="34" charset="0"/>
              <a:cs typeface="Mangal" panose="02040503050203030202" pitchFamily="18" charset="0"/>
            </a:endParaRPr>
          </a:p>
          <a:p>
            <a:pPr marL="0" indent="0" algn="just">
              <a:lnSpc>
                <a:spcPct val="107000"/>
              </a:lnSpc>
              <a:spcAft>
                <a:spcPts val="800"/>
              </a:spcAft>
              <a:buNone/>
            </a:pPr>
            <a:endParaRPr lang="en-IN" sz="2000" dirty="0">
              <a:latin typeface="Garamond" panose="02020404030301010803" pitchFamily="18" charset="0"/>
              <a:ea typeface="Calibri" panose="020F0502020204030204" pitchFamily="34" charset="0"/>
              <a:cs typeface="Mangal" panose="02040503050203030202" pitchFamily="18" charset="0"/>
            </a:endParaRPr>
          </a:p>
          <a:p>
            <a:pPr algn="just">
              <a:lnSpc>
                <a:spcPct val="107000"/>
              </a:lnSpc>
              <a:spcAft>
                <a:spcPts val="800"/>
              </a:spcAft>
            </a:pPr>
            <a:r>
              <a:rPr lang="en-IN" sz="2000" dirty="0">
                <a:latin typeface="Garamond" panose="02020404030301010803" pitchFamily="18" charset="0"/>
                <a:ea typeface="Calibri" panose="020F0502020204030204" pitchFamily="34" charset="0"/>
                <a:cs typeface="Mangal" panose="02040503050203030202" pitchFamily="18" charset="0"/>
              </a:rPr>
              <a:t>With the sharp jump in the number of cases filed against large Multi-National Companies (MNC’s) seeking initiation of Corporate Insolvency Resolution Process (‘CIRP’) against them, and with the assets of these corporate debtors frequently situated overseas, or with proceedings seeking insolvency resolution already commenced outside India, the need for a CBI framework has become the need of the hour.</a:t>
            </a:r>
          </a:p>
          <a:p>
            <a:pPr algn="just">
              <a:lnSpc>
                <a:spcPct val="107000"/>
              </a:lnSpc>
              <a:spcAft>
                <a:spcPts val="800"/>
              </a:spcAft>
            </a:pPr>
            <a:endParaRPr lang="en-IN" sz="2000" dirty="0">
              <a:latin typeface="Garamond" panose="02020404030301010803" pitchFamily="18" charset="0"/>
              <a:ea typeface="Calibri" panose="020F0502020204030204" pitchFamily="34" charset="0"/>
              <a:cs typeface="Mangal" panose="02040503050203030202" pitchFamily="18" charset="0"/>
            </a:endParaRPr>
          </a:p>
        </p:txBody>
      </p:sp>
      <p:sp>
        <p:nvSpPr>
          <p:cNvPr id="3" name="Title 2">
            <a:extLst>
              <a:ext uri="{FF2B5EF4-FFF2-40B4-BE49-F238E27FC236}">
                <a16:creationId xmlns:a16="http://schemas.microsoft.com/office/drawing/2014/main" id="{06C438BF-189A-3EAD-25E5-64099E3838AB}"/>
              </a:ext>
            </a:extLst>
          </p:cNvPr>
          <p:cNvSpPr>
            <a:spLocks noGrp="1"/>
          </p:cNvSpPr>
          <p:nvPr>
            <p:ph type="title"/>
          </p:nvPr>
        </p:nvSpPr>
        <p:spPr/>
        <p:txBody>
          <a:bodyPr/>
          <a:lstStyle/>
          <a:p>
            <a:r>
              <a:rPr lang="en-US" sz="2100" dirty="0"/>
              <a:t>Cross Border Insolvency – Need of the Hour</a:t>
            </a:r>
          </a:p>
        </p:txBody>
      </p:sp>
    </p:spTree>
    <p:extLst>
      <p:ext uri="{BB962C8B-B14F-4D97-AF65-F5344CB8AC3E}">
        <p14:creationId xmlns:p14="http://schemas.microsoft.com/office/powerpoint/2010/main" val="49840534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70D8868-321A-5172-9661-BE7CBDC4464E}"/>
              </a:ext>
            </a:extLst>
          </p:cNvPr>
          <p:cNvSpPr>
            <a:spLocks noGrp="1"/>
          </p:cNvSpPr>
          <p:nvPr>
            <p:ph idx="1"/>
          </p:nvPr>
        </p:nvSpPr>
        <p:spPr/>
        <p:txBody>
          <a:bodyPr/>
          <a:lstStyle/>
          <a:p>
            <a:pPr algn="just">
              <a:lnSpc>
                <a:spcPct val="107000"/>
              </a:lnSpc>
              <a:spcAft>
                <a:spcPts val="800"/>
              </a:spcAft>
            </a:pPr>
            <a:r>
              <a:rPr lang="en-IN" sz="1900" dirty="0">
                <a:latin typeface="Garamond" panose="02020404030301010803" pitchFamily="18" charset="0"/>
                <a:ea typeface="Calibri" panose="020F0502020204030204" pitchFamily="34" charset="0"/>
                <a:cs typeface="Mangal" panose="02040503050203030202" pitchFamily="18" charset="0"/>
              </a:rPr>
              <a:t>‘</a:t>
            </a:r>
            <a:r>
              <a:rPr lang="en-IN" sz="1900" b="1" dirty="0">
                <a:latin typeface="Garamond" panose="02020404030301010803" pitchFamily="18" charset="0"/>
                <a:ea typeface="Calibri" panose="020F0502020204030204" pitchFamily="34" charset="0"/>
                <a:cs typeface="Mangal" panose="02040503050203030202" pitchFamily="18" charset="0"/>
              </a:rPr>
              <a:t>Access</a:t>
            </a:r>
            <a:r>
              <a:rPr lang="en-IN" sz="1900" dirty="0">
                <a:latin typeface="Garamond" panose="02020404030301010803" pitchFamily="18" charset="0"/>
                <a:ea typeface="Calibri" panose="020F0502020204030204" pitchFamily="34" charset="0"/>
                <a:cs typeface="Mangal" panose="02040503050203030202" pitchFamily="18" charset="0"/>
              </a:rPr>
              <a:t>’, which means access by insolvency officials and creditors of one country to the courts of another, and to be able to directly participate in the proceedings of the other country.</a:t>
            </a:r>
          </a:p>
          <a:p>
            <a:pPr marL="0" indent="0" algn="just">
              <a:lnSpc>
                <a:spcPct val="107000"/>
              </a:lnSpc>
              <a:spcAft>
                <a:spcPts val="800"/>
              </a:spcAft>
              <a:buNone/>
            </a:pPr>
            <a:endParaRPr lang="en-IN" sz="1900" dirty="0">
              <a:latin typeface="Garamond" panose="02020404030301010803" pitchFamily="18" charset="0"/>
              <a:ea typeface="Calibri" panose="020F0502020204030204" pitchFamily="34" charset="0"/>
              <a:cs typeface="Mangal" panose="02040503050203030202" pitchFamily="18" charset="0"/>
            </a:endParaRPr>
          </a:p>
          <a:p>
            <a:pPr marL="0" indent="0" algn="just">
              <a:lnSpc>
                <a:spcPct val="107000"/>
              </a:lnSpc>
              <a:spcAft>
                <a:spcPts val="800"/>
              </a:spcAft>
              <a:buNone/>
            </a:pPr>
            <a:endParaRPr lang="en-IN" sz="1900" dirty="0">
              <a:latin typeface="Garamond" panose="02020404030301010803" pitchFamily="18" charset="0"/>
              <a:ea typeface="Calibri" panose="020F0502020204030204" pitchFamily="34" charset="0"/>
              <a:cs typeface="Mangal" panose="02040503050203030202" pitchFamily="18" charset="0"/>
            </a:endParaRPr>
          </a:p>
          <a:p>
            <a:pPr algn="just">
              <a:lnSpc>
                <a:spcPct val="107000"/>
              </a:lnSpc>
              <a:spcAft>
                <a:spcPts val="800"/>
              </a:spcAft>
            </a:pPr>
            <a:r>
              <a:rPr lang="en-IN" sz="1900" dirty="0">
                <a:latin typeface="Garamond" panose="02020404030301010803" pitchFamily="18" charset="0"/>
                <a:ea typeface="Calibri" panose="020F0502020204030204" pitchFamily="34" charset="0"/>
                <a:cs typeface="Mangal" panose="02040503050203030202" pitchFamily="18" charset="0"/>
              </a:rPr>
              <a:t>‘</a:t>
            </a:r>
            <a:r>
              <a:rPr lang="en-IN" sz="1900" b="1" dirty="0">
                <a:latin typeface="Garamond" panose="02020404030301010803" pitchFamily="18" charset="0"/>
                <a:ea typeface="Calibri" panose="020F0502020204030204" pitchFamily="34" charset="0"/>
                <a:cs typeface="Mangal" panose="02040503050203030202" pitchFamily="18" charset="0"/>
              </a:rPr>
              <a:t>Recognition and Relief</a:t>
            </a:r>
            <a:r>
              <a:rPr lang="en-IN" sz="1900" dirty="0">
                <a:latin typeface="Garamond" panose="02020404030301010803" pitchFamily="18" charset="0"/>
                <a:ea typeface="Calibri" panose="020F0502020204030204" pitchFamily="34" charset="0"/>
                <a:cs typeface="Mangal" panose="02040503050203030202" pitchFamily="18" charset="0"/>
              </a:rPr>
              <a:t>’, which allows for recognition of foreign proceedings, be it final awards or interim orders, and segregation of multi-country proceedings into ‘main proceedings’ and ‘non-main proceedings’ to determine distribution of jurisdiction/ powers of courts for resolution.</a:t>
            </a:r>
          </a:p>
          <a:p>
            <a:endParaRPr lang="en-US" sz="1900" dirty="0"/>
          </a:p>
        </p:txBody>
      </p:sp>
      <p:sp>
        <p:nvSpPr>
          <p:cNvPr id="3" name="Title 2">
            <a:extLst>
              <a:ext uri="{FF2B5EF4-FFF2-40B4-BE49-F238E27FC236}">
                <a16:creationId xmlns:a16="http://schemas.microsoft.com/office/drawing/2014/main" id="{40D9EB9B-56CC-42FC-2C56-82B301580743}"/>
              </a:ext>
            </a:extLst>
          </p:cNvPr>
          <p:cNvSpPr>
            <a:spLocks noGrp="1"/>
          </p:cNvSpPr>
          <p:nvPr>
            <p:ph type="title"/>
          </p:nvPr>
        </p:nvSpPr>
        <p:spPr/>
        <p:txBody>
          <a:bodyPr/>
          <a:lstStyle/>
          <a:p>
            <a:r>
              <a:rPr lang="en-US" sz="2200" dirty="0"/>
              <a:t>Framework of CBI</a:t>
            </a:r>
          </a:p>
        </p:txBody>
      </p:sp>
    </p:spTree>
    <p:extLst>
      <p:ext uri="{BB962C8B-B14F-4D97-AF65-F5344CB8AC3E}">
        <p14:creationId xmlns:p14="http://schemas.microsoft.com/office/powerpoint/2010/main" val="33782556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CCA0C35-FC43-A30F-D283-1E3FDDABC627}"/>
              </a:ext>
            </a:extLst>
          </p:cNvPr>
          <p:cNvSpPr>
            <a:spLocks noGrp="1"/>
          </p:cNvSpPr>
          <p:nvPr>
            <p:ph idx="1"/>
          </p:nvPr>
        </p:nvSpPr>
        <p:spPr/>
        <p:txBody>
          <a:bodyPr/>
          <a:lstStyle/>
          <a:p>
            <a:pPr algn="just">
              <a:lnSpc>
                <a:spcPct val="107000"/>
              </a:lnSpc>
              <a:spcAft>
                <a:spcPts val="800"/>
              </a:spcAft>
            </a:pPr>
            <a:r>
              <a:rPr lang="en-IN" sz="2000" dirty="0">
                <a:latin typeface="Garamond" panose="02020404030301010803" pitchFamily="18" charset="0"/>
                <a:ea typeface="Calibri" panose="020F0502020204030204" pitchFamily="34" charset="0"/>
                <a:cs typeface="Mangal" panose="02040503050203030202" pitchFamily="18" charset="0"/>
              </a:rPr>
              <a:t> ‘</a:t>
            </a:r>
            <a:r>
              <a:rPr lang="en-IN" sz="2000" b="1" dirty="0">
                <a:latin typeface="Garamond" panose="02020404030301010803" pitchFamily="18" charset="0"/>
                <a:ea typeface="Calibri" panose="020F0502020204030204" pitchFamily="34" charset="0"/>
                <a:cs typeface="Mangal" panose="02040503050203030202" pitchFamily="18" charset="0"/>
              </a:rPr>
              <a:t>Cooperation and Co-ordination</a:t>
            </a:r>
            <a:r>
              <a:rPr lang="en-IN" sz="2000" dirty="0">
                <a:latin typeface="Garamond" panose="02020404030301010803" pitchFamily="18" charset="0"/>
                <a:ea typeface="Calibri" panose="020F0502020204030204" pitchFamily="34" charset="0"/>
                <a:cs typeface="Mangal" panose="02040503050203030202" pitchFamily="18" charset="0"/>
              </a:rPr>
              <a:t>’ between all stakeholders of the resolution process, inter-country viz., courts/ tribunals and insolvency professionals, and notifications with respect to commencement of insolvency proceedings; and</a:t>
            </a:r>
          </a:p>
          <a:p>
            <a:pPr algn="just">
              <a:lnSpc>
                <a:spcPct val="107000"/>
              </a:lnSpc>
              <a:spcAft>
                <a:spcPts val="800"/>
              </a:spcAft>
            </a:pPr>
            <a:endParaRPr lang="en-IN" sz="2000" dirty="0">
              <a:latin typeface="Garamond" panose="02020404030301010803" pitchFamily="18" charset="0"/>
              <a:ea typeface="Calibri" panose="020F0502020204030204" pitchFamily="34" charset="0"/>
              <a:cs typeface="Mangal" panose="02040503050203030202" pitchFamily="18" charset="0"/>
            </a:endParaRPr>
          </a:p>
          <a:p>
            <a:pPr algn="just">
              <a:lnSpc>
                <a:spcPct val="107000"/>
              </a:lnSpc>
              <a:spcAft>
                <a:spcPts val="800"/>
              </a:spcAft>
            </a:pPr>
            <a:r>
              <a:rPr lang="en-IN" sz="2000" dirty="0">
                <a:latin typeface="Garamond" panose="02020404030301010803" pitchFamily="18" charset="0"/>
                <a:ea typeface="Calibri" panose="020F0502020204030204" pitchFamily="34" charset="0"/>
                <a:cs typeface="Mangal" panose="02040503050203030202" pitchFamily="18" charset="0"/>
              </a:rPr>
              <a:t>‘</a:t>
            </a:r>
            <a:r>
              <a:rPr lang="en-IN" sz="2000" b="1" dirty="0">
                <a:latin typeface="Garamond" panose="02020404030301010803" pitchFamily="18" charset="0"/>
                <a:ea typeface="Calibri" panose="020F0502020204030204" pitchFamily="34" charset="0"/>
                <a:cs typeface="Mangal" panose="02040503050203030202" pitchFamily="18" charset="0"/>
              </a:rPr>
              <a:t>Public Policy</a:t>
            </a:r>
            <a:r>
              <a:rPr lang="en-IN" sz="2000" dirty="0">
                <a:latin typeface="Garamond" panose="02020404030301010803" pitchFamily="18" charset="0"/>
                <a:ea typeface="Calibri" panose="020F0502020204030204" pitchFamily="34" charset="0"/>
                <a:cs typeface="Mangal" panose="02040503050203030202" pitchFamily="18" charset="0"/>
              </a:rPr>
              <a:t>’, which allows for countries to determine the acts that goes against the public policy of their jurisdiction, and to restrain from passing any directions with respect to the same.</a:t>
            </a:r>
          </a:p>
          <a:p>
            <a:endParaRPr lang="en-US" sz="2000" dirty="0"/>
          </a:p>
        </p:txBody>
      </p:sp>
      <p:sp>
        <p:nvSpPr>
          <p:cNvPr id="3" name="Title 2">
            <a:extLst>
              <a:ext uri="{FF2B5EF4-FFF2-40B4-BE49-F238E27FC236}">
                <a16:creationId xmlns:a16="http://schemas.microsoft.com/office/drawing/2014/main" id="{14D22296-845B-36A4-9F38-D2297FDA1975}"/>
              </a:ext>
            </a:extLst>
          </p:cNvPr>
          <p:cNvSpPr>
            <a:spLocks noGrp="1"/>
          </p:cNvSpPr>
          <p:nvPr>
            <p:ph type="title"/>
          </p:nvPr>
        </p:nvSpPr>
        <p:spPr/>
        <p:txBody>
          <a:bodyPr/>
          <a:lstStyle/>
          <a:p>
            <a:r>
              <a:rPr lang="en-US" sz="2200" dirty="0"/>
              <a:t>Framework of CBI</a:t>
            </a:r>
          </a:p>
        </p:txBody>
      </p:sp>
    </p:spTree>
    <p:extLst>
      <p:ext uri="{BB962C8B-B14F-4D97-AF65-F5344CB8AC3E}">
        <p14:creationId xmlns:p14="http://schemas.microsoft.com/office/powerpoint/2010/main" val="224829284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76A891-759D-7B3E-F430-A7FCAD2BABF8}"/>
              </a:ext>
            </a:extLst>
          </p:cNvPr>
          <p:cNvSpPr>
            <a:spLocks noGrp="1"/>
          </p:cNvSpPr>
          <p:nvPr>
            <p:ph idx="1"/>
          </p:nvPr>
        </p:nvSpPr>
        <p:spPr/>
        <p:txBody>
          <a:bodyPr/>
          <a:lstStyle/>
          <a:p>
            <a:pPr algn="just">
              <a:lnSpc>
                <a:spcPct val="107000"/>
              </a:lnSpc>
              <a:spcAft>
                <a:spcPts val="800"/>
              </a:spcAft>
            </a:pPr>
            <a:r>
              <a:rPr lang="en-IN" sz="1800" dirty="0">
                <a:latin typeface="Garamond" panose="02020404030301010803" pitchFamily="18" charset="0"/>
                <a:ea typeface="Calibri" panose="020F0502020204030204" pitchFamily="34" charset="0"/>
                <a:cs typeface="Mangal" panose="02040503050203030202" pitchFamily="18" charset="0"/>
              </a:rPr>
              <a:t>The NCLT held that even though insolvency proceedings against Jet Airways had already been initiated before the Noord – Holland District Court, since there is no provision and mechanism in the Code to recognize the judgment of an insolvency court of any foreign nation, the same cannot be taken into consideration by the Tribunals in India.</a:t>
            </a:r>
          </a:p>
          <a:p>
            <a:pPr algn="just">
              <a:lnSpc>
                <a:spcPct val="107000"/>
              </a:lnSpc>
              <a:spcAft>
                <a:spcPts val="800"/>
              </a:spcAft>
            </a:pPr>
            <a:r>
              <a:rPr lang="en-IN" sz="1800" dirty="0">
                <a:latin typeface="Garamond" panose="02020404030301010803" pitchFamily="18" charset="0"/>
                <a:ea typeface="Calibri" panose="020F0502020204030204" pitchFamily="34" charset="0"/>
                <a:cs typeface="Mangal" panose="02040503050203030202" pitchFamily="18" charset="0"/>
              </a:rPr>
              <a:t>The bankruptcy administrator from Holland filed an application to take control of the assets of Jet Airways in India, as per the bankruptcy laws in Netherlands. However, in the absence of any reciprocal agreement between the countries, such request was held unsustainable.</a:t>
            </a:r>
          </a:p>
          <a:p>
            <a:pPr algn="just"/>
            <a:r>
              <a:rPr lang="en-IN" sz="1800" dirty="0">
                <a:latin typeface="Garamond" panose="02020404030301010803" pitchFamily="18" charset="0"/>
                <a:ea typeface="Calibri" panose="020F0502020204030204" pitchFamily="34" charset="0"/>
              </a:rPr>
              <a:t>On appeal, via a Joint Agreement between the RP in India and the Administrator, interests of all stakeholders were balanced and maximization of the assets of the corporate debtor was sought to be achieved. </a:t>
            </a:r>
            <a:endParaRPr lang="en-US" sz="1800" dirty="0">
              <a:latin typeface="Garamond" panose="02020404030301010803" pitchFamily="18" charset="0"/>
            </a:endParaRPr>
          </a:p>
        </p:txBody>
      </p:sp>
      <p:sp>
        <p:nvSpPr>
          <p:cNvPr id="3" name="Title 2">
            <a:extLst>
              <a:ext uri="{FF2B5EF4-FFF2-40B4-BE49-F238E27FC236}">
                <a16:creationId xmlns:a16="http://schemas.microsoft.com/office/drawing/2014/main" id="{8A069026-EF57-655F-C457-67531F19C6D4}"/>
              </a:ext>
            </a:extLst>
          </p:cNvPr>
          <p:cNvSpPr>
            <a:spLocks noGrp="1"/>
          </p:cNvSpPr>
          <p:nvPr>
            <p:ph type="title"/>
          </p:nvPr>
        </p:nvSpPr>
        <p:spPr/>
        <p:txBody>
          <a:bodyPr/>
          <a:lstStyle/>
          <a:p>
            <a:r>
              <a:rPr lang="en-US" sz="2300" dirty="0">
                <a:latin typeface="Garamond" panose="02020404030301010803" pitchFamily="18" charset="0"/>
              </a:rPr>
              <a:t>Jet Airways</a:t>
            </a:r>
          </a:p>
        </p:txBody>
      </p:sp>
    </p:spTree>
    <p:extLst>
      <p:ext uri="{BB962C8B-B14F-4D97-AF65-F5344CB8AC3E}">
        <p14:creationId xmlns:p14="http://schemas.microsoft.com/office/powerpoint/2010/main" val="169081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0431E51B-8394-3535-1178-A6AEE978FB16}"/>
              </a:ext>
            </a:extLst>
          </p:cNvPr>
          <p:cNvGraphicFramePr>
            <a:graphicFrameLocks noGrp="1"/>
          </p:cNvGraphicFramePr>
          <p:nvPr>
            <p:ph idx="1"/>
            <p:extLst>
              <p:ext uri="{D42A27DB-BD31-4B8C-83A1-F6EECF244321}">
                <p14:modId xmlns:p14="http://schemas.microsoft.com/office/powerpoint/2010/main" val="2212846458"/>
              </p:ext>
            </p:extLst>
          </p:nvPr>
        </p:nvGraphicFramePr>
        <p:xfrm>
          <a:off x="698500" y="2247900"/>
          <a:ext cx="7747000" cy="3789680"/>
        </p:xfrm>
        <a:graphic>
          <a:graphicData uri="http://schemas.openxmlformats.org/drawingml/2006/table">
            <a:tbl>
              <a:tblPr firstRow="1" bandRow="1">
                <a:tableStyleId>{5C22544A-7EE6-4342-B048-85BDC9FD1C3A}</a:tableStyleId>
              </a:tblPr>
              <a:tblGrid>
                <a:gridCol w="3873500">
                  <a:extLst>
                    <a:ext uri="{9D8B030D-6E8A-4147-A177-3AD203B41FA5}">
                      <a16:colId xmlns:a16="http://schemas.microsoft.com/office/drawing/2014/main" val="3943799328"/>
                    </a:ext>
                  </a:extLst>
                </a:gridCol>
                <a:gridCol w="3873500">
                  <a:extLst>
                    <a:ext uri="{9D8B030D-6E8A-4147-A177-3AD203B41FA5}">
                      <a16:colId xmlns:a16="http://schemas.microsoft.com/office/drawing/2014/main" val="1745669091"/>
                    </a:ext>
                  </a:extLst>
                </a:gridCol>
              </a:tblGrid>
              <a:tr h="370840">
                <a:tc>
                  <a:txBody>
                    <a:bodyPr/>
                    <a:lstStyle/>
                    <a:p>
                      <a:pPr algn="ctr"/>
                      <a:r>
                        <a:rPr lang="en-US" sz="1700" dirty="0"/>
                        <a:t>Number of CIRP’s Ordered</a:t>
                      </a:r>
                    </a:p>
                  </a:txBody>
                  <a:tcPr/>
                </a:tc>
                <a:tc>
                  <a:txBody>
                    <a:bodyPr/>
                    <a:lstStyle/>
                    <a:p>
                      <a:pPr algn="ctr"/>
                      <a:r>
                        <a:rPr lang="en-US" sz="1700" dirty="0"/>
                        <a:t>5636</a:t>
                      </a:r>
                    </a:p>
                  </a:txBody>
                  <a:tcPr/>
                </a:tc>
                <a:extLst>
                  <a:ext uri="{0D108BD9-81ED-4DB2-BD59-A6C34878D82A}">
                    <a16:rowId xmlns:a16="http://schemas.microsoft.com/office/drawing/2014/main" val="2714182805"/>
                  </a:ext>
                </a:extLst>
              </a:tr>
              <a:tr h="370840">
                <a:tc>
                  <a:txBody>
                    <a:bodyPr/>
                    <a:lstStyle/>
                    <a:p>
                      <a:pPr algn="ctr"/>
                      <a:r>
                        <a:rPr lang="en-US" sz="1700" dirty="0"/>
                        <a:t>Number of CIRP’s Closed as on June 2022</a:t>
                      </a:r>
                    </a:p>
                  </a:txBody>
                  <a:tcPr/>
                </a:tc>
                <a:tc>
                  <a:txBody>
                    <a:bodyPr/>
                    <a:lstStyle/>
                    <a:p>
                      <a:pPr algn="ctr"/>
                      <a:endParaRPr lang="en-US" sz="1700" dirty="0"/>
                    </a:p>
                    <a:p>
                      <a:pPr algn="ctr"/>
                      <a:r>
                        <a:rPr lang="en-US" sz="1700" dirty="0"/>
                        <a:t>3637</a:t>
                      </a:r>
                    </a:p>
                  </a:txBody>
                  <a:tcPr/>
                </a:tc>
                <a:extLst>
                  <a:ext uri="{0D108BD9-81ED-4DB2-BD59-A6C34878D82A}">
                    <a16:rowId xmlns:a16="http://schemas.microsoft.com/office/drawing/2014/main" val="872333631"/>
                  </a:ext>
                </a:extLst>
              </a:tr>
              <a:tr h="370840">
                <a:tc>
                  <a:txBody>
                    <a:bodyPr/>
                    <a:lstStyle/>
                    <a:p>
                      <a:pPr algn="ctr"/>
                      <a:r>
                        <a:rPr lang="en-US" sz="1700" dirty="0"/>
                        <a:t>Number of Companies who came out of CIRP</a:t>
                      </a:r>
                    </a:p>
                  </a:txBody>
                  <a:tcPr/>
                </a:tc>
                <a:tc>
                  <a:txBody>
                    <a:bodyPr/>
                    <a:lstStyle/>
                    <a:p>
                      <a:pPr algn="ctr"/>
                      <a:endParaRPr lang="en-US" sz="1700" dirty="0"/>
                    </a:p>
                    <a:p>
                      <a:pPr algn="ctr"/>
                      <a:r>
                        <a:rPr lang="en-US" sz="1700" dirty="0"/>
                        <a:t>1934</a:t>
                      </a:r>
                    </a:p>
                  </a:txBody>
                  <a:tcPr/>
                </a:tc>
                <a:extLst>
                  <a:ext uri="{0D108BD9-81ED-4DB2-BD59-A6C34878D82A}">
                    <a16:rowId xmlns:a16="http://schemas.microsoft.com/office/drawing/2014/main" val="440801934"/>
                  </a:ext>
                </a:extLst>
              </a:tr>
              <a:tr h="370840">
                <a:tc>
                  <a:txBody>
                    <a:bodyPr/>
                    <a:lstStyle/>
                    <a:p>
                      <a:pPr algn="ctr"/>
                      <a:r>
                        <a:rPr lang="en-US" sz="1700" dirty="0"/>
                        <a:t>Number of cases closed basis appeal, review or settlement </a:t>
                      </a:r>
                    </a:p>
                  </a:txBody>
                  <a:tcPr/>
                </a:tc>
                <a:tc>
                  <a:txBody>
                    <a:bodyPr/>
                    <a:lstStyle/>
                    <a:p>
                      <a:pPr algn="ctr"/>
                      <a:endParaRPr lang="en-US" sz="1700" dirty="0"/>
                    </a:p>
                    <a:p>
                      <a:pPr algn="ctr"/>
                      <a:r>
                        <a:rPr lang="en-US" sz="1700" dirty="0"/>
                        <a:t>774</a:t>
                      </a:r>
                    </a:p>
                  </a:txBody>
                  <a:tcPr/>
                </a:tc>
                <a:extLst>
                  <a:ext uri="{0D108BD9-81ED-4DB2-BD59-A6C34878D82A}">
                    <a16:rowId xmlns:a16="http://schemas.microsoft.com/office/drawing/2014/main" val="3675987731"/>
                  </a:ext>
                </a:extLst>
              </a:tr>
              <a:tr h="370840">
                <a:tc>
                  <a:txBody>
                    <a:bodyPr/>
                    <a:lstStyle/>
                    <a:p>
                      <a:pPr algn="ctr"/>
                      <a:r>
                        <a:rPr lang="en-US" sz="1700" dirty="0"/>
                        <a:t>Number of cases withdrawn</a:t>
                      </a:r>
                    </a:p>
                  </a:txBody>
                  <a:tcPr/>
                </a:tc>
                <a:tc>
                  <a:txBody>
                    <a:bodyPr/>
                    <a:lstStyle/>
                    <a:p>
                      <a:pPr algn="ctr"/>
                      <a:r>
                        <a:rPr lang="en-US" sz="1700" dirty="0"/>
                        <a:t>643</a:t>
                      </a:r>
                    </a:p>
                  </a:txBody>
                  <a:tcPr/>
                </a:tc>
                <a:extLst>
                  <a:ext uri="{0D108BD9-81ED-4DB2-BD59-A6C34878D82A}">
                    <a16:rowId xmlns:a16="http://schemas.microsoft.com/office/drawing/2014/main" val="364577454"/>
                  </a:ext>
                </a:extLst>
              </a:tr>
              <a:tr h="370840">
                <a:tc>
                  <a:txBody>
                    <a:bodyPr/>
                    <a:lstStyle/>
                    <a:p>
                      <a:pPr algn="ctr"/>
                      <a:r>
                        <a:rPr lang="en-US" sz="1700" dirty="0"/>
                        <a:t>Number of cases where Resolution Plan have been approved </a:t>
                      </a:r>
                    </a:p>
                  </a:txBody>
                  <a:tcPr/>
                </a:tc>
                <a:tc>
                  <a:txBody>
                    <a:bodyPr/>
                    <a:lstStyle/>
                    <a:p>
                      <a:pPr algn="ctr"/>
                      <a:r>
                        <a:rPr lang="en-US" sz="1700" dirty="0"/>
                        <a:t>517</a:t>
                      </a:r>
                    </a:p>
                  </a:txBody>
                  <a:tcPr/>
                </a:tc>
                <a:extLst>
                  <a:ext uri="{0D108BD9-81ED-4DB2-BD59-A6C34878D82A}">
                    <a16:rowId xmlns:a16="http://schemas.microsoft.com/office/drawing/2014/main" val="2315913793"/>
                  </a:ext>
                </a:extLst>
              </a:tr>
              <a:tr h="370840">
                <a:tc>
                  <a:txBody>
                    <a:bodyPr/>
                    <a:lstStyle/>
                    <a:p>
                      <a:pPr algn="ctr"/>
                      <a:r>
                        <a:rPr lang="en-US" sz="1700" dirty="0"/>
                        <a:t>Number of cases where liquidation ordered </a:t>
                      </a:r>
                    </a:p>
                  </a:txBody>
                  <a:tcPr/>
                </a:tc>
                <a:tc>
                  <a:txBody>
                    <a:bodyPr/>
                    <a:lstStyle/>
                    <a:p>
                      <a:pPr algn="ctr"/>
                      <a:r>
                        <a:rPr lang="en-US" sz="1700" dirty="0"/>
                        <a:t>1703</a:t>
                      </a:r>
                    </a:p>
                  </a:txBody>
                  <a:tcPr/>
                </a:tc>
                <a:extLst>
                  <a:ext uri="{0D108BD9-81ED-4DB2-BD59-A6C34878D82A}">
                    <a16:rowId xmlns:a16="http://schemas.microsoft.com/office/drawing/2014/main" val="509930890"/>
                  </a:ext>
                </a:extLst>
              </a:tr>
            </a:tbl>
          </a:graphicData>
        </a:graphic>
      </p:graphicFrame>
      <p:sp>
        <p:nvSpPr>
          <p:cNvPr id="3" name="Title 2">
            <a:extLst>
              <a:ext uri="{FF2B5EF4-FFF2-40B4-BE49-F238E27FC236}">
                <a16:creationId xmlns:a16="http://schemas.microsoft.com/office/drawing/2014/main" id="{E280347A-C027-432B-17DA-3286561AA806}"/>
              </a:ext>
            </a:extLst>
          </p:cNvPr>
          <p:cNvSpPr>
            <a:spLocks noGrp="1"/>
          </p:cNvSpPr>
          <p:nvPr>
            <p:ph type="title"/>
          </p:nvPr>
        </p:nvSpPr>
        <p:spPr/>
        <p:txBody>
          <a:bodyPr/>
          <a:lstStyle/>
          <a:p>
            <a:r>
              <a:rPr lang="en-US" sz="2200" dirty="0">
                <a:latin typeface="Garamond" panose="02020404030301010803" pitchFamily="18" charset="0"/>
              </a:rPr>
              <a:t>Basic Facts and Statistics as on 31</a:t>
            </a:r>
            <a:r>
              <a:rPr lang="en-US" sz="2200" baseline="30000" dirty="0">
                <a:latin typeface="Garamond" panose="02020404030301010803" pitchFamily="18" charset="0"/>
              </a:rPr>
              <a:t>st</a:t>
            </a:r>
            <a:r>
              <a:rPr lang="en-US" sz="2200" dirty="0">
                <a:latin typeface="Garamond" panose="02020404030301010803" pitchFamily="18" charset="0"/>
              </a:rPr>
              <a:t> June 2022</a:t>
            </a:r>
          </a:p>
        </p:txBody>
      </p:sp>
    </p:spTree>
    <p:extLst>
      <p:ext uri="{BB962C8B-B14F-4D97-AF65-F5344CB8AC3E}">
        <p14:creationId xmlns:p14="http://schemas.microsoft.com/office/powerpoint/2010/main" val="183293716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E8398D6-885C-6F91-E16A-7FCCCBAF8372}"/>
              </a:ext>
            </a:extLst>
          </p:cNvPr>
          <p:cNvSpPr>
            <a:spLocks noGrp="1"/>
          </p:cNvSpPr>
          <p:nvPr>
            <p:ph idx="1"/>
          </p:nvPr>
        </p:nvSpPr>
        <p:spPr/>
        <p:txBody>
          <a:bodyPr/>
          <a:lstStyle/>
          <a:p>
            <a:pPr marL="0" indent="0" algn="ctr">
              <a:buNone/>
            </a:pPr>
            <a:endParaRPr lang="en-US" sz="2200" dirty="0">
              <a:latin typeface="Garamond" panose="02020404030301010803" pitchFamily="18" charset="0"/>
            </a:endParaRPr>
          </a:p>
          <a:p>
            <a:pPr marL="0" indent="0" algn="ctr">
              <a:buNone/>
            </a:pPr>
            <a:endParaRPr lang="en-US" sz="2200" dirty="0">
              <a:latin typeface="Garamond" panose="02020404030301010803" pitchFamily="18" charset="0"/>
            </a:endParaRPr>
          </a:p>
          <a:p>
            <a:pPr marL="0" indent="0" algn="ctr">
              <a:buNone/>
            </a:pPr>
            <a:r>
              <a:rPr lang="en-US" sz="2200" dirty="0">
                <a:latin typeface="Garamond" panose="02020404030301010803" pitchFamily="18" charset="0"/>
              </a:rPr>
              <a:t>Stamp Duty Rules</a:t>
            </a:r>
          </a:p>
        </p:txBody>
      </p:sp>
    </p:spTree>
    <p:extLst>
      <p:ext uri="{BB962C8B-B14F-4D97-AF65-F5344CB8AC3E}">
        <p14:creationId xmlns:p14="http://schemas.microsoft.com/office/powerpoint/2010/main" val="17023375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F5F6008-3FA2-DD0E-8E25-DD8D4080E9F7}"/>
              </a:ext>
            </a:extLst>
          </p:cNvPr>
          <p:cNvSpPr>
            <a:spLocks noGrp="1"/>
          </p:cNvSpPr>
          <p:nvPr>
            <p:ph idx="1"/>
          </p:nvPr>
        </p:nvSpPr>
        <p:spPr/>
        <p:txBody>
          <a:bodyPr/>
          <a:lstStyle/>
          <a:p>
            <a:pPr algn="just"/>
            <a:r>
              <a:rPr lang="en-IN" sz="2000" dirty="0">
                <a:latin typeface="Garamond" panose="02020404030301010803" pitchFamily="18" charset="0"/>
              </a:rPr>
              <a:t>The concept of stamp duty was introduced by the Britishers in 1899 and was applicable for all property transactions</a:t>
            </a:r>
          </a:p>
          <a:p>
            <a:pPr marL="0" indent="0" algn="just">
              <a:buNone/>
            </a:pPr>
            <a:endParaRPr lang="en-IN" sz="2000" dirty="0">
              <a:latin typeface="Garamond" panose="02020404030301010803" pitchFamily="18" charset="0"/>
            </a:endParaRPr>
          </a:p>
          <a:p>
            <a:pPr marL="0" indent="0" algn="just">
              <a:buNone/>
            </a:pPr>
            <a:endParaRPr lang="en-IN" sz="2000" dirty="0">
              <a:latin typeface="Garamond" panose="02020404030301010803" pitchFamily="18" charset="0"/>
            </a:endParaRPr>
          </a:p>
          <a:p>
            <a:pPr algn="just"/>
            <a:r>
              <a:rPr lang="en-IN" sz="2000" dirty="0">
                <a:latin typeface="Garamond" panose="02020404030301010803" pitchFamily="18" charset="0"/>
              </a:rPr>
              <a:t>Stamp duty was to be deposited in the government treasury in accordance to the rates and procedure prescribed.</a:t>
            </a:r>
          </a:p>
          <a:p>
            <a:pPr marL="0" indent="0" algn="just">
              <a:buNone/>
            </a:pPr>
            <a:endParaRPr lang="en-IN" sz="2000" dirty="0">
              <a:latin typeface="Garamond" panose="02020404030301010803" pitchFamily="18" charset="0"/>
            </a:endParaRPr>
          </a:p>
          <a:p>
            <a:pPr algn="just"/>
            <a:r>
              <a:rPr lang="en-IN" sz="2000" dirty="0">
                <a:latin typeface="Garamond" panose="02020404030301010803" pitchFamily="18" charset="0"/>
              </a:rPr>
              <a:t>The amount was collected by government-appointed stamp collectors which would be transferred to the concerned state under which the individuals are taxed.</a:t>
            </a:r>
            <a:endParaRPr lang="en-US" sz="2000" dirty="0">
              <a:latin typeface="Garamond" panose="02020404030301010803" pitchFamily="18" charset="0"/>
            </a:endParaRPr>
          </a:p>
        </p:txBody>
      </p:sp>
      <p:sp>
        <p:nvSpPr>
          <p:cNvPr id="3" name="Title 2">
            <a:extLst>
              <a:ext uri="{FF2B5EF4-FFF2-40B4-BE49-F238E27FC236}">
                <a16:creationId xmlns:a16="http://schemas.microsoft.com/office/drawing/2014/main" id="{7239D327-B806-C187-F07A-AD7BDF873CAA}"/>
              </a:ext>
            </a:extLst>
          </p:cNvPr>
          <p:cNvSpPr>
            <a:spLocks noGrp="1"/>
          </p:cNvSpPr>
          <p:nvPr>
            <p:ph type="title"/>
          </p:nvPr>
        </p:nvSpPr>
        <p:spPr/>
        <p:txBody>
          <a:bodyPr/>
          <a:lstStyle/>
          <a:p>
            <a:r>
              <a:rPr lang="en-US" sz="2000" dirty="0"/>
              <a:t>Stamp Duty</a:t>
            </a:r>
          </a:p>
        </p:txBody>
      </p:sp>
    </p:spTree>
    <p:extLst>
      <p:ext uri="{BB962C8B-B14F-4D97-AF65-F5344CB8AC3E}">
        <p14:creationId xmlns:p14="http://schemas.microsoft.com/office/powerpoint/2010/main" val="157266360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F75E62-AB87-E78D-3190-2DD8E4D4571E}"/>
              </a:ext>
            </a:extLst>
          </p:cNvPr>
          <p:cNvSpPr>
            <a:spLocks noGrp="1"/>
          </p:cNvSpPr>
          <p:nvPr>
            <p:ph idx="1"/>
          </p:nvPr>
        </p:nvSpPr>
        <p:spPr>
          <a:xfrm>
            <a:off x="698500" y="2247901"/>
            <a:ext cx="7747000" cy="2705100"/>
          </a:xfrm>
        </p:spPr>
        <p:txBody>
          <a:bodyPr/>
          <a:lstStyle/>
          <a:p>
            <a:pPr algn="just"/>
            <a:r>
              <a:rPr lang="en-IN" sz="2000" dirty="0">
                <a:latin typeface="Garamond" panose="02020404030301010803" pitchFamily="18" charset="0"/>
              </a:rPr>
              <a:t>Stamp duty is paid on the prescribed instruments including conveyance or transfer of any </a:t>
            </a:r>
            <a:r>
              <a:rPr lang="en-IN" sz="2000" i="1" dirty="0">
                <a:latin typeface="Garamond" panose="02020404030301010803" pitchFamily="18" charset="0"/>
              </a:rPr>
              <a:t>movable or immovable property, such as transfer of shares or transfer of property on the instrument or document effecting the transfer of interest in any such property. </a:t>
            </a:r>
          </a:p>
          <a:p>
            <a:pPr marL="0" indent="0" algn="just">
              <a:buNone/>
            </a:pPr>
            <a:endParaRPr lang="en-IN" sz="2000" i="1" dirty="0">
              <a:latin typeface="Garamond" panose="02020404030301010803" pitchFamily="18" charset="0"/>
            </a:endParaRPr>
          </a:p>
          <a:p>
            <a:pPr algn="just"/>
            <a:r>
              <a:rPr lang="en-IN" sz="2000" dirty="0">
                <a:latin typeface="Garamond" panose="02020404030301010803" pitchFamily="18" charset="0"/>
              </a:rPr>
              <a:t>Stamp duty is a documentary impost and not a transaction tax. It is payable (</a:t>
            </a:r>
            <a:r>
              <a:rPr lang="en-IN" sz="2000" dirty="0" err="1">
                <a:latin typeface="Garamond" panose="02020404030301010803" pitchFamily="18" charset="0"/>
              </a:rPr>
              <a:t>i</a:t>
            </a:r>
            <a:r>
              <a:rPr lang="en-IN" sz="2000" dirty="0">
                <a:latin typeface="Garamond" panose="02020404030301010803" pitchFamily="18" charset="0"/>
              </a:rPr>
              <a:t>) prior to or at the time of execution of the document, or (ii) within three months of the executed document first being delivered and received in that part of India where either any conditions precedent or subsequent needs to be performed, and/or where the property to which the document relates is situated.</a:t>
            </a:r>
          </a:p>
          <a:p>
            <a:pPr algn="just"/>
            <a:endParaRPr lang="en-IN" sz="2000" dirty="0">
              <a:latin typeface="Garamond" panose="02020404030301010803" pitchFamily="18" charset="0"/>
            </a:endParaRPr>
          </a:p>
          <a:p>
            <a:pPr algn="just"/>
            <a:r>
              <a:rPr lang="en-IN" sz="2000" dirty="0">
                <a:latin typeface="Garamond" panose="02020404030301010803" pitchFamily="18" charset="0"/>
              </a:rPr>
              <a:t>Registration Fee is also payable in addition to the stamp duty.</a:t>
            </a:r>
          </a:p>
          <a:p>
            <a:pPr algn="just"/>
            <a:endParaRPr lang="en-IN" sz="2000" i="1" dirty="0">
              <a:latin typeface="Garamond" panose="02020404030301010803" pitchFamily="18" charset="0"/>
            </a:endParaRPr>
          </a:p>
          <a:p>
            <a:pPr algn="just"/>
            <a:endParaRPr lang="en-US" sz="2000" dirty="0">
              <a:latin typeface="Garamond" panose="02020404030301010803" pitchFamily="18" charset="0"/>
            </a:endParaRPr>
          </a:p>
        </p:txBody>
      </p:sp>
      <p:sp>
        <p:nvSpPr>
          <p:cNvPr id="3" name="Title 2">
            <a:extLst>
              <a:ext uri="{FF2B5EF4-FFF2-40B4-BE49-F238E27FC236}">
                <a16:creationId xmlns:a16="http://schemas.microsoft.com/office/drawing/2014/main" id="{C0BACE88-4AC4-A269-FA40-F2B7EC9B0EBC}"/>
              </a:ext>
            </a:extLst>
          </p:cNvPr>
          <p:cNvSpPr>
            <a:spLocks noGrp="1"/>
          </p:cNvSpPr>
          <p:nvPr>
            <p:ph type="title"/>
          </p:nvPr>
        </p:nvSpPr>
        <p:spPr/>
        <p:txBody>
          <a:bodyPr/>
          <a:lstStyle/>
          <a:p>
            <a:r>
              <a:rPr lang="en-US" sz="2200" dirty="0">
                <a:latin typeface="Garamond" panose="02020404030301010803" pitchFamily="18" charset="0"/>
              </a:rPr>
              <a:t>Stamp Duty</a:t>
            </a:r>
          </a:p>
        </p:txBody>
      </p:sp>
    </p:spTree>
    <p:extLst>
      <p:ext uri="{BB962C8B-B14F-4D97-AF65-F5344CB8AC3E}">
        <p14:creationId xmlns:p14="http://schemas.microsoft.com/office/powerpoint/2010/main" val="66537285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241618-A718-8742-A71F-867FF8A323AF}"/>
              </a:ext>
            </a:extLst>
          </p:cNvPr>
          <p:cNvSpPr>
            <a:spLocks noGrp="1"/>
          </p:cNvSpPr>
          <p:nvPr>
            <p:ph idx="1"/>
          </p:nvPr>
        </p:nvSpPr>
        <p:spPr/>
        <p:txBody>
          <a:bodyPr/>
          <a:lstStyle/>
          <a:p>
            <a:pPr algn="just"/>
            <a:r>
              <a:rPr lang="en-IN" sz="2000" dirty="0">
                <a:latin typeface="Garamond" panose="02020404030301010803" pitchFamily="18" charset="0"/>
              </a:rPr>
              <a:t>The stamp paper should reflect the name of the company/individual who is a party to the instrument.</a:t>
            </a:r>
          </a:p>
          <a:p>
            <a:pPr marL="0" indent="0" algn="just">
              <a:buNone/>
            </a:pPr>
            <a:endParaRPr lang="en-IN" sz="2000" dirty="0">
              <a:latin typeface="Garamond" panose="02020404030301010803" pitchFamily="18" charset="0"/>
            </a:endParaRPr>
          </a:p>
          <a:p>
            <a:pPr algn="just"/>
            <a:r>
              <a:rPr lang="en-IN" sz="2000" dirty="0">
                <a:latin typeface="Garamond" panose="02020404030301010803" pitchFamily="18" charset="0"/>
              </a:rPr>
              <a:t>An instrument cannot be stamped for an amount which is lower than the value as prescribed under the relevant legislation.</a:t>
            </a:r>
          </a:p>
          <a:p>
            <a:pPr marL="0" indent="0" algn="just">
              <a:buNone/>
            </a:pPr>
            <a:endParaRPr lang="en-IN" sz="2000" dirty="0">
              <a:latin typeface="Garamond" panose="02020404030301010803" pitchFamily="18" charset="0"/>
            </a:endParaRPr>
          </a:p>
          <a:p>
            <a:pPr algn="just"/>
            <a:r>
              <a:rPr lang="en-IN" sz="2000" dirty="0">
                <a:latin typeface="Garamond" panose="02020404030301010803" pitchFamily="18" charset="0"/>
              </a:rPr>
              <a:t>The penalty applicable on an unstamped/under stamped instrument varies from state to state and maximum penalty could range from twice the deficient stamp duty to ten times the deficient stamp duty. Further, deliberate evasion of stamp duty may also attract imprisonment.</a:t>
            </a:r>
          </a:p>
          <a:p>
            <a:pPr marL="0" indent="0" algn="just">
              <a:buNone/>
            </a:pPr>
            <a:endParaRPr lang="en-IN" sz="2000" dirty="0">
              <a:latin typeface="Garamond" panose="02020404030301010803" pitchFamily="18" charset="0"/>
            </a:endParaRPr>
          </a:p>
          <a:p>
            <a:pPr algn="just"/>
            <a:r>
              <a:rPr lang="en-IN" sz="2000" dirty="0">
                <a:latin typeface="Garamond" panose="02020404030301010803" pitchFamily="18" charset="0"/>
              </a:rPr>
              <a:t>Appropriate stamping of an instrument provides it with an evidentiary value in a court of law.</a:t>
            </a:r>
          </a:p>
          <a:p>
            <a:pPr algn="just"/>
            <a:endParaRPr lang="en-US" sz="2000" dirty="0">
              <a:latin typeface="Garamond" panose="02020404030301010803" pitchFamily="18" charset="0"/>
            </a:endParaRPr>
          </a:p>
        </p:txBody>
      </p:sp>
      <p:sp>
        <p:nvSpPr>
          <p:cNvPr id="3" name="Title 2">
            <a:extLst>
              <a:ext uri="{FF2B5EF4-FFF2-40B4-BE49-F238E27FC236}">
                <a16:creationId xmlns:a16="http://schemas.microsoft.com/office/drawing/2014/main" id="{96AB13F7-006E-8CF8-51DC-3A085945AC09}"/>
              </a:ext>
            </a:extLst>
          </p:cNvPr>
          <p:cNvSpPr>
            <a:spLocks noGrp="1"/>
          </p:cNvSpPr>
          <p:nvPr>
            <p:ph type="title"/>
          </p:nvPr>
        </p:nvSpPr>
        <p:spPr/>
        <p:txBody>
          <a:bodyPr/>
          <a:lstStyle/>
          <a:p>
            <a:r>
              <a:rPr lang="en-US" sz="2200" dirty="0"/>
              <a:t>Essentials of an Instrument</a:t>
            </a:r>
          </a:p>
        </p:txBody>
      </p:sp>
    </p:spTree>
    <p:extLst>
      <p:ext uri="{BB962C8B-B14F-4D97-AF65-F5344CB8AC3E}">
        <p14:creationId xmlns:p14="http://schemas.microsoft.com/office/powerpoint/2010/main" val="22392135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a:extLst>
              <a:ext uri="{FF2B5EF4-FFF2-40B4-BE49-F238E27FC236}">
                <a16:creationId xmlns:a16="http://schemas.microsoft.com/office/drawing/2014/main" id="{8B4C87A9-4B8A-B387-2A90-AEAD9C05B6B7}"/>
              </a:ext>
            </a:extLst>
          </p:cNvPr>
          <p:cNvSpPr>
            <a:spLocks noGrp="1"/>
          </p:cNvSpPr>
          <p:nvPr>
            <p:ph type="title"/>
          </p:nvPr>
        </p:nvSpPr>
        <p:spPr>
          <a:xfrm>
            <a:off x="688975" y="2957513"/>
            <a:ext cx="7766050" cy="942975"/>
          </a:xfrm>
        </p:spPr>
        <p:txBody>
          <a:bodyPr/>
          <a:lstStyle/>
          <a:p>
            <a:r>
              <a:rPr lang="en-IN" altLang="en-US" sz="2500" dirty="0">
                <a:latin typeface="Garamond" panose="02020404030301010803" pitchFamily="18" charset="0"/>
              </a:rPr>
              <a:t>Thank You </a:t>
            </a:r>
            <a:br>
              <a:rPr lang="en-IN" altLang="en-US" sz="2500" dirty="0">
                <a:latin typeface="Garamond" panose="02020404030301010803" pitchFamily="18" charset="0"/>
              </a:rPr>
            </a:br>
            <a:br>
              <a:rPr lang="en-IN" altLang="en-US" sz="2500" dirty="0">
                <a:latin typeface="Garamond" panose="02020404030301010803" pitchFamily="18" charset="0"/>
              </a:rPr>
            </a:br>
            <a:r>
              <a:rPr lang="en-IN" altLang="en-US" sz="2500" dirty="0">
                <a:latin typeface="Garamond" panose="02020404030301010803" pitchFamily="18" charset="0"/>
              </a:rPr>
              <a:t>Email Id: </a:t>
            </a:r>
            <a:r>
              <a:rPr lang="en-IN" altLang="en-US" sz="2500" dirty="0">
                <a:latin typeface="Garamond" panose="02020404030301010803" pitchFamily="18" charset="0"/>
                <a:hlinkClick r:id="rId2"/>
              </a:rPr>
              <a:t>kpjhabakh@gmail.com</a:t>
            </a:r>
            <a:r>
              <a:rPr lang="en-IN" altLang="en-US" sz="2500" dirty="0">
                <a:latin typeface="Garamond" panose="02020404030301010803" pitchFamily="18" charset="0"/>
              </a:rPr>
              <a:t> </a:t>
            </a:r>
            <a:br>
              <a:rPr lang="en-IN" altLang="en-US" sz="2500" dirty="0">
                <a:latin typeface="Garamond" panose="02020404030301010803" pitchFamily="18" charset="0"/>
              </a:rPr>
            </a:br>
            <a:br>
              <a:rPr lang="en-IN" altLang="en-US" sz="2500" dirty="0">
                <a:latin typeface="Garamond" panose="02020404030301010803" pitchFamily="18" charset="0"/>
              </a:rPr>
            </a:br>
            <a:r>
              <a:rPr lang="en-IN" altLang="en-US" sz="2500" dirty="0">
                <a:latin typeface="Garamond" panose="02020404030301010803" pitchFamily="18" charset="0"/>
              </a:rPr>
              <a:t>Phone No: 9176663600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8939A4C-8D84-5732-D3CE-9C01D06C66B2}"/>
              </a:ext>
            </a:extLst>
          </p:cNvPr>
          <p:cNvSpPr>
            <a:spLocks noGrp="1"/>
          </p:cNvSpPr>
          <p:nvPr>
            <p:ph idx="1"/>
          </p:nvPr>
        </p:nvSpPr>
        <p:spPr>
          <a:xfrm>
            <a:off x="914400" y="3962400"/>
            <a:ext cx="7531100" cy="2163763"/>
          </a:xfrm>
        </p:spPr>
        <p:txBody>
          <a:bodyPr/>
          <a:lstStyle/>
          <a:p>
            <a:endParaRPr lang="en-IN" sz="2200" dirty="0">
              <a:latin typeface="Garamond" panose="02020404030301010803" pitchFamily="18" charset="0"/>
            </a:endParaRPr>
          </a:p>
          <a:p>
            <a:endParaRPr lang="en-IN" sz="2200" dirty="0">
              <a:latin typeface="Garamond" panose="02020404030301010803" pitchFamily="18" charset="0"/>
            </a:endParaRPr>
          </a:p>
          <a:p>
            <a:endParaRPr lang="en-IN" sz="2200" dirty="0">
              <a:latin typeface="Garamond" panose="02020404030301010803" pitchFamily="18" charset="0"/>
            </a:endParaRPr>
          </a:p>
          <a:p>
            <a:endParaRPr lang="en-IN" sz="2200" dirty="0">
              <a:latin typeface="Garamond" panose="02020404030301010803" pitchFamily="18" charset="0"/>
            </a:endParaRPr>
          </a:p>
          <a:p>
            <a:endParaRPr lang="en-IN" sz="2200" dirty="0">
              <a:latin typeface="Garamond" panose="02020404030301010803" pitchFamily="18" charset="0"/>
            </a:endParaRPr>
          </a:p>
          <a:p>
            <a:endParaRPr lang="en-US" sz="2200" dirty="0">
              <a:latin typeface="Garamond" panose="02020404030301010803" pitchFamily="18" charset="0"/>
            </a:endParaRPr>
          </a:p>
        </p:txBody>
      </p:sp>
      <p:sp>
        <p:nvSpPr>
          <p:cNvPr id="3" name="Title 2">
            <a:extLst>
              <a:ext uri="{FF2B5EF4-FFF2-40B4-BE49-F238E27FC236}">
                <a16:creationId xmlns:a16="http://schemas.microsoft.com/office/drawing/2014/main" id="{372DC98D-A5A5-F498-CE2F-C1770F9D2A36}"/>
              </a:ext>
            </a:extLst>
          </p:cNvPr>
          <p:cNvSpPr>
            <a:spLocks noGrp="1"/>
          </p:cNvSpPr>
          <p:nvPr>
            <p:ph type="title"/>
          </p:nvPr>
        </p:nvSpPr>
        <p:spPr/>
        <p:txBody>
          <a:bodyPr/>
          <a:lstStyle/>
          <a:p>
            <a:r>
              <a:rPr lang="en-US" sz="2150" dirty="0">
                <a:latin typeface="Garamond" panose="02020404030301010803" pitchFamily="18" charset="0"/>
              </a:rPr>
              <a:t>Who Triggers CIRP?</a:t>
            </a:r>
          </a:p>
        </p:txBody>
      </p:sp>
      <p:graphicFrame>
        <p:nvGraphicFramePr>
          <p:cNvPr id="5" name="Table 5">
            <a:extLst>
              <a:ext uri="{FF2B5EF4-FFF2-40B4-BE49-F238E27FC236}">
                <a16:creationId xmlns:a16="http://schemas.microsoft.com/office/drawing/2014/main" id="{EE98D0FD-AE01-CB2E-E2B8-11196F699ED5}"/>
              </a:ext>
            </a:extLst>
          </p:cNvPr>
          <p:cNvGraphicFramePr>
            <a:graphicFrameLocks noGrp="1"/>
          </p:cNvGraphicFramePr>
          <p:nvPr>
            <p:extLst>
              <p:ext uri="{D42A27DB-BD31-4B8C-83A1-F6EECF244321}">
                <p14:modId xmlns:p14="http://schemas.microsoft.com/office/powerpoint/2010/main" val="3039954395"/>
              </p:ext>
            </p:extLst>
          </p:nvPr>
        </p:nvGraphicFramePr>
        <p:xfrm>
          <a:off x="1519237" y="2357869"/>
          <a:ext cx="6096000" cy="345440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407086260"/>
                    </a:ext>
                  </a:extLst>
                </a:gridCol>
                <a:gridCol w="3048000">
                  <a:extLst>
                    <a:ext uri="{9D8B030D-6E8A-4147-A177-3AD203B41FA5}">
                      <a16:colId xmlns:a16="http://schemas.microsoft.com/office/drawing/2014/main" val="962476206"/>
                    </a:ext>
                  </a:extLst>
                </a:gridCol>
              </a:tblGrid>
              <a:tr h="812800">
                <a:tc>
                  <a:txBody>
                    <a:bodyPr/>
                    <a:lstStyle/>
                    <a:p>
                      <a:r>
                        <a:rPr lang="en-US" dirty="0"/>
                        <a:t>Operational Creditors </a:t>
                      </a:r>
                    </a:p>
                  </a:txBody>
                  <a:tcPr/>
                </a:tc>
                <a:tc>
                  <a:txBody>
                    <a:bodyPr/>
                    <a:lstStyle/>
                    <a:p>
                      <a:r>
                        <a:rPr lang="en-US" dirty="0"/>
                        <a:t>51.15%</a:t>
                      </a:r>
                    </a:p>
                  </a:txBody>
                  <a:tcPr/>
                </a:tc>
                <a:extLst>
                  <a:ext uri="{0D108BD9-81ED-4DB2-BD59-A6C34878D82A}">
                    <a16:rowId xmlns:a16="http://schemas.microsoft.com/office/drawing/2014/main" val="1848653753"/>
                  </a:ext>
                </a:extLst>
              </a:tr>
              <a:tr h="812800">
                <a:tc>
                  <a:txBody>
                    <a:bodyPr/>
                    <a:lstStyle/>
                    <a:p>
                      <a:r>
                        <a:rPr lang="en-US" dirty="0"/>
                        <a:t>Financial Creditors </a:t>
                      </a:r>
                    </a:p>
                  </a:txBody>
                  <a:tcPr/>
                </a:tc>
                <a:tc>
                  <a:txBody>
                    <a:bodyPr/>
                    <a:lstStyle/>
                    <a:p>
                      <a:r>
                        <a:rPr lang="en-US" dirty="0"/>
                        <a:t>42.80%</a:t>
                      </a:r>
                    </a:p>
                    <a:p>
                      <a:endParaRPr lang="en-US" dirty="0"/>
                    </a:p>
                    <a:p>
                      <a:endParaRPr lang="en-US" dirty="0"/>
                    </a:p>
                  </a:txBody>
                  <a:tcPr/>
                </a:tc>
                <a:extLst>
                  <a:ext uri="{0D108BD9-81ED-4DB2-BD59-A6C34878D82A}">
                    <a16:rowId xmlns:a16="http://schemas.microsoft.com/office/drawing/2014/main" val="3076661597"/>
                  </a:ext>
                </a:extLst>
              </a:tr>
              <a:tr h="812800">
                <a:tc>
                  <a:txBody>
                    <a:bodyPr/>
                    <a:lstStyle/>
                    <a:p>
                      <a:r>
                        <a:rPr lang="en-US" dirty="0"/>
                        <a:t>CIRP having &lt; 1 Crore, initiated by OC’s</a:t>
                      </a:r>
                    </a:p>
                  </a:txBody>
                  <a:tcPr/>
                </a:tc>
                <a:tc>
                  <a:txBody>
                    <a:bodyPr/>
                    <a:lstStyle/>
                    <a:p>
                      <a:r>
                        <a:rPr lang="en-US" dirty="0"/>
                        <a:t>80%</a:t>
                      </a:r>
                    </a:p>
                  </a:txBody>
                  <a:tcPr/>
                </a:tc>
                <a:extLst>
                  <a:ext uri="{0D108BD9-81ED-4DB2-BD59-A6C34878D82A}">
                    <a16:rowId xmlns:a16="http://schemas.microsoft.com/office/drawing/2014/main" val="1450023396"/>
                  </a:ext>
                </a:extLst>
              </a:tr>
              <a:tr h="8128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CIRP having &gt; 10 Crore, initiated by FC’s</a:t>
                      </a:r>
                    </a:p>
                    <a:p>
                      <a:endParaRPr lang="en-US" dirty="0"/>
                    </a:p>
                  </a:txBody>
                  <a:tcPr/>
                </a:tc>
                <a:tc>
                  <a:txBody>
                    <a:bodyPr/>
                    <a:lstStyle/>
                    <a:p>
                      <a:r>
                        <a:rPr lang="en-US" dirty="0"/>
                        <a:t>80%</a:t>
                      </a:r>
                    </a:p>
                  </a:txBody>
                  <a:tcPr/>
                </a:tc>
                <a:extLst>
                  <a:ext uri="{0D108BD9-81ED-4DB2-BD59-A6C34878D82A}">
                    <a16:rowId xmlns:a16="http://schemas.microsoft.com/office/drawing/2014/main" val="270514164"/>
                  </a:ext>
                </a:extLst>
              </a:tr>
            </a:tbl>
          </a:graphicData>
        </a:graphic>
      </p:graphicFrame>
    </p:spTree>
    <p:extLst>
      <p:ext uri="{BB962C8B-B14F-4D97-AF65-F5344CB8AC3E}">
        <p14:creationId xmlns:p14="http://schemas.microsoft.com/office/powerpoint/2010/main" val="84781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9D8111-51B7-F67B-2FEB-96974795ED5C}"/>
              </a:ext>
            </a:extLst>
          </p:cNvPr>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a:p>
            <a:pPr marL="0" indent="0">
              <a:buNone/>
            </a:pPr>
            <a:endParaRPr lang="en-US" dirty="0"/>
          </a:p>
        </p:txBody>
      </p:sp>
      <p:sp>
        <p:nvSpPr>
          <p:cNvPr id="3" name="Title 2">
            <a:extLst>
              <a:ext uri="{FF2B5EF4-FFF2-40B4-BE49-F238E27FC236}">
                <a16:creationId xmlns:a16="http://schemas.microsoft.com/office/drawing/2014/main" id="{E46D9B94-640C-3C24-669D-C26056D0A6BD}"/>
              </a:ext>
            </a:extLst>
          </p:cNvPr>
          <p:cNvSpPr>
            <a:spLocks noGrp="1"/>
          </p:cNvSpPr>
          <p:nvPr>
            <p:ph type="title"/>
          </p:nvPr>
        </p:nvSpPr>
        <p:spPr/>
        <p:txBody>
          <a:bodyPr/>
          <a:lstStyle/>
          <a:p>
            <a:r>
              <a:rPr lang="en-US" sz="2200" dirty="0">
                <a:latin typeface="Garamond" panose="02020404030301010803" pitchFamily="18" charset="0"/>
              </a:rPr>
              <a:t>Mode of closures of CIRP as of June 2022</a:t>
            </a:r>
          </a:p>
        </p:txBody>
      </p:sp>
      <p:graphicFrame>
        <p:nvGraphicFramePr>
          <p:cNvPr id="7" name="Table 7">
            <a:extLst>
              <a:ext uri="{FF2B5EF4-FFF2-40B4-BE49-F238E27FC236}">
                <a16:creationId xmlns:a16="http://schemas.microsoft.com/office/drawing/2014/main" id="{4B269D4B-D24C-ED78-EA7D-162AE0C021D8}"/>
              </a:ext>
            </a:extLst>
          </p:cNvPr>
          <p:cNvGraphicFramePr>
            <a:graphicFrameLocks noGrp="1"/>
          </p:cNvGraphicFramePr>
          <p:nvPr>
            <p:extLst>
              <p:ext uri="{D42A27DB-BD31-4B8C-83A1-F6EECF244321}">
                <p14:modId xmlns:p14="http://schemas.microsoft.com/office/powerpoint/2010/main" val="1851057594"/>
              </p:ext>
            </p:extLst>
          </p:nvPr>
        </p:nvGraphicFramePr>
        <p:xfrm>
          <a:off x="1524000" y="2438400"/>
          <a:ext cx="6096000" cy="292608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4101759683"/>
                    </a:ext>
                  </a:extLst>
                </a:gridCol>
                <a:gridCol w="3048000">
                  <a:extLst>
                    <a:ext uri="{9D8B030D-6E8A-4147-A177-3AD203B41FA5}">
                      <a16:colId xmlns:a16="http://schemas.microsoft.com/office/drawing/2014/main" val="3722503813"/>
                    </a:ext>
                  </a:extLst>
                </a:gridCol>
              </a:tblGrid>
              <a:tr h="320040">
                <a:tc>
                  <a:txBody>
                    <a:bodyPr/>
                    <a:lstStyle/>
                    <a:p>
                      <a:pPr algn="ctr"/>
                      <a:r>
                        <a:rPr lang="en-US" dirty="0"/>
                        <a:t>Commencement of Liquidation </a:t>
                      </a:r>
                    </a:p>
                  </a:txBody>
                  <a:tcPr/>
                </a:tc>
                <a:tc>
                  <a:txBody>
                    <a:bodyPr/>
                    <a:lstStyle/>
                    <a:p>
                      <a:pPr algn="ctr"/>
                      <a:r>
                        <a:rPr lang="en-US" dirty="0"/>
                        <a:t>47%</a:t>
                      </a:r>
                    </a:p>
                    <a:p>
                      <a:pPr algn="ctr"/>
                      <a:endParaRPr lang="en-US" dirty="0"/>
                    </a:p>
                    <a:p>
                      <a:pPr algn="ctr"/>
                      <a:endParaRPr lang="en-US" dirty="0"/>
                    </a:p>
                    <a:p>
                      <a:pPr algn="ctr"/>
                      <a:endParaRPr lang="en-US" dirty="0"/>
                    </a:p>
                    <a:p>
                      <a:pPr algn="ctr"/>
                      <a:endParaRPr lang="en-US" dirty="0"/>
                    </a:p>
                    <a:p>
                      <a:pPr algn="ctr"/>
                      <a:endParaRPr lang="en-US" dirty="0"/>
                    </a:p>
                  </a:txBody>
                  <a:tcPr/>
                </a:tc>
                <a:extLst>
                  <a:ext uri="{0D108BD9-81ED-4DB2-BD59-A6C34878D82A}">
                    <a16:rowId xmlns:a16="http://schemas.microsoft.com/office/drawing/2014/main" val="3886358347"/>
                  </a:ext>
                </a:extLst>
              </a:tr>
              <a:tr h="609600">
                <a:tc>
                  <a:txBody>
                    <a:bodyPr/>
                    <a:lstStyle/>
                    <a:p>
                      <a:pPr algn="ctr"/>
                      <a:endParaRPr lang="en-US" dirty="0"/>
                    </a:p>
                    <a:p>
                      <a:pPr algn="ctr"/>
                      <a:r>
                        <a:rPr lang="en-US" dirty="0"/>
                        <a:t>Appeal/Settled/Review/</a:t>
                      </a:r>
                    </a:p>
                    <a:p>
                      <a:pPr algn="ctr"/>
                      <a:r>
                        <a:rPr lang="en-US" dirty="0"/>
                        <a:t>Withdrawn/ Resolved</a:t>
                      </a:r>
                    </a:p>
                  </a:txBody>
                  <a:tcPr/>
                </a:tc>
                <a:tc>
                  <a:txBody>
                    <a:bodyPr/>
                    <a:lstStyle/>
                    <a:p>
                      <a:pPr algn="ctr"/>
                      <a:endParaRPr lang="en-US" dirty="0"/>
                    </a:p>
                    <a:p>
                      <a:pPr algn="ctr"/>
                      <a:r>
                        <a:rPr lang="en-US" dirty="0"/>
                        <a:t>53%</a:t>
                      </a:r>
                    </a:p>
                    <a:p>
                      <a:pPr algn="ctr"/>
                      <a:endParaRPr lang="en-US" dirty="0"/>
                    </a:p>
                    <a:p>
                      <a:pPr algn="ctr"/>
                      <a:endParaRPr lang="en-US" dirty="0"/>
                    </a:p>
                  </a:txBody>
                  <a:tcPr/>
                </a:tc>
                <a:extLst>
                  <a:ext uri="{0D108BD9-81ED-4DB2-BD59-A6C34878D82A}">
                    <a16:rowId xmlns:a16="http://schemas.microsoft.com/office/drawing/2014/main" val="424551161"/>
                  </a:ext>
                </a:extLst>
              </a:tr>
            </a:tbl>
          </a:graphicData>
        </a:graphic>
      </p:graphicFrame>
    </p:spTree>
    <p:extLst>
      <p:ext uri="{BB962C8B-B14F-4D97-AF65-F5344CB8AC3E}">
        <p14:creationId xmlns:p14="http://schemas.microsoft.com/office/powerpoint/2010/main" val="3265020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C4206DF-077A-02C8-B445-A66B55D7EADA}"/>
              </a:ext>
            </a:extLst>
          </p:cNvPr>
          <p:cNvSpPr>
            <a:spLocks noGrp="1"/>
          </p:cNvSpPr>
          <p:nvPr>
            <p:ph idx="1"/>
          </p:nvPr>
        </p:nvSpPr>
        <p:spPr/>
        <p:txBody>
          <a:bodyPr/>
          <a:lstStyle/>
          <a:p>
            <a:pPr marL="0" indent="0">
              <a:buNone/>
            </a:pPr>
            <a:endParaRPr lang="en-US" dirty="0"/>
          </a:p>
          <a:p>
            <a:pPr marL="0" indent="0">
              <a:buNone/>
            </a:pPr>
            <a:endParaRPr lang="en-US" dirty="0"/>
          </a:p>
        </p:txBody>
      </p:sp>
      <p:sp>
        <p:nvSpPr>
          <p:cNvPr id="3" name="Title 2">
            <a:extLst>
              <a:ext uri="{FF2B5EF4-FFF2-40B4-BE49-F238E27FC236}">
                <a16:creationId xmlns:a16="http://schemas.microsoft.com/office/drawing/2014/main" id="{3EB20599-9610-D05D-DB3E-55999DE43D6D}"/>
              </a:ext>
            </a:extLst>
          </p:cNvPr>
          <p:cNvSpPr>
            <a:spLocks noGrp="1"/>
          </p:cNvSpPr>
          <p:nvPr>
            <p:ph type="title"/>
          </p:nvPr>
        </p:nvSpPr>
        <p:spPr/>
        <p:txBody>
          <a:bodyPr/>
          <a:lstStyle/>
          <a:p>
            <a:r>
              <a:rPr lang="en-US" sz="2000" dirty="0">
                <a:latin typeface="Garamond" panose="02020404030301010803" pitchFamily="18" charset="0"/>
              </a:rPr>
              <a:t>Sectoral Distribution of CIRP – Admission – June 30</a:t>
            </a:r>
            <a:r>
              <a:rPr lang="en-US" sz="2000" baseline="30000" dirty="0">
                <a:latin typeface="Garamond" panose="02020404030301010803" pitchFamily="18" charset="0"/>
              </a:rPr>
              <a:t>th</a:t>
            </a:r>
            <a:r>
              <a:rPr lang="en-US" sz="2000" dirty="0">
                <a:latin typeface="Garamond" panose="02020404030301010803" pitchFamily="18" charset="0"/>
              </a:rPr>
              <a:t> 2022</a:t>
            </a:r>
          </a:p>
        </p:txBody>
      </p:sp>
      <p:graphicFrame>
        <p:nvGraphicFramePr>
          <p:cNvPr id="4" name="Table 4">
            <a:extLst>
              <a:ext uri="{FF2B5EF4-FFF2-40B4-BE49-F238E27FC236}">
                <a16:creationId xmlns:a16="http://schemas.microsoft.com/office/drawing/2014/main" id="{34244DBC-3B5F-BB53-ED8C-4B8BB29FEA76}"/>
              </a:ext>
            </a:extLst>
          </p:cNvPr>
          <p:cNvGraphicFramePr>
            <a:graphicFrameLocks noGrp="1"/>
          </p:cNvGraphicFramePr>
          <p:nvPr>
            <p:extLst>
              <p:ext uri="{D42A27DB-BD31-4B8C-83A1-F6EECF244321}">
                <p14:modId xmlns:p14="http://schemas.microsoft.com/office/powerpoint/2010/main" val="4206202582"/>
              </p:ext>
            </p:extLst>
          </p:nvPr>
        </p:nvGraphicFramePr>
        <p:xfrm>
          <a:off x="1524000" y="1624013"/>
          <a:ext cx="6096000" cy="5005388"/>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3279610326"/>
                    </a:ext>
                  </a:extLst>
                </a:gridCol>
                <a:gridCol w="3048000">
                  <a:extLst>
                    <a:ext uri="{9D8B030D-6E8A-4147-A177-3AD203B41FA5}">
                      <a16:colId xmlns:a16="http://schemas.microsoft.com/office/drawing/2014/main" val="3461012616"/>
                    </a:ext>
                  </a:extLst>
                </a:gridCol>
              </a:tblGrid>
              <a:tr h="664432">
                <a:tc>
                  <a:txBody>
                    <a:bodyPr/>
                    <a:lstStyle/>
                    <a:p>
                      <a:r>
                        <a:rPr lang="en-US" sz="1600" dirty="0">
                          <a:latin typeface="Garamond" panose="02020404030301010803" pitchFamily="18" charset="0"/>
                        </a:rPr>
                        <a:t>Transport </a:t>
                      </a:r>
                    </a:p>
                  </a:txBody>
                  <a:tcPr/>
                </a:tc>
                <a:tc>
                  <a:txBody>
                    <a:bodyPr/>
                    <a:lstStyle/>
                    <a:p>
                      <a:r>
                        <a:rPr lang="en-US" sz="1600" dirty="0">
                          <a:latin typeface="Garamond" panose="02020404030301010803" pitchFamily="18" charset="0"/>
                        </a:rPr>
                        <a:t>3%</a:t>
                      </a:r>
                    </a:p>
                  </a:txBody>
                  <a:tcPr/>
                </a:tc>
                <a:extLst>
                  <a:ext uri="{0D108BD9-81ED-4DB2-BD59-A6C34878D82A}">
                    <a16:rowId xmlns:a16="http://schemas.microsoft.com/office/drawing/2014/main" val="484274803"/>
                  </a:ext>
                </a:extLst>
              </a:tr>
              <a:tr h="664432">
                <a:tc>
                  <a:txBody>
                    <a:bodyPr/>
                    <a:lstStyle/>
                    <a:p>
                      <a:r>
                        <a:rPr lang="en-US" sz="1600" dirty="0">
                          <a:latin typeface="Garamond" panose="02020404030301010803" pitchFamily="18" charset="0"/>
                        </a:rPr>
                        <a:t>Electricity </a:t>
                      </a:r>
                    </a:p>
                  </a:txBody>
                  <a:tcPr/>
                </a:tc>
                <a:tc>
                  <a:txBody>
                    <a:bodyPr/>
                    <a:lstStyle/>
                    <a:p>
                      <a:r>
                        <a:rPr lang="en-US" sz="1600" dirty="0">
                          <a:latin typeface="Garamond" panose="02020404030301010803" pitchFamily="18" charset="0"/>
                        </a:rPr>
                        <a:t>3%</a:t>
                      </a:r>
                    </a:p>
                  </a:txBody>
                  <a:tcPr/>
                </a:tc>
                <a:extLst>
                  <a:ext uri="{0D108BD9-81ED-4DB2-BD59-A6C34878D82A}">
                    <a16:rowId xmlns:a16="http://schemas.microsoft.com/office/drawing/2014/main" val="3721230988"/>
                  </a:ext>
                </a:extLst>
              </a:tr>
              <a:tr h="664432">
                <a:tc>
                  <a:txBody>
                    <a:bodyPr/>
                    <a:lstStyle/>
                    <a:p>
                      <a:r>
                        <a:rPr lang="en-US" sz="1600" dirty="0">
                          <a:latin typeface="Garamond" panose="02020404030301010803" pitchFamily="18" charset="0"/>
                        </a:rPr>
                        <a:t>Hotels </a:t>
                      </a:r>
                    </a:p>
                  </a:txBody>
                  <a:tcPr/>
                </a:tc>
                <a:tc>
                  <a:txBody>
                    <a:bodyPr/>
                    <a:lstStyle/>
                    <a:p>
                      <a:r>
                        <a:rPr lang="en-US" sz="1600" dirty="0">
                          <a:latin typeface="Garamond" panose="02020404030301010803" pitchFamily="18" charset="0"/>
                        </a:rPr>
                        <a:t>2%</a:t>
                      </a:r>
                    </a:p>
                  </a:txBody>
                  <a:tcPr/>
                </a:tc>
                <a:extLst>
                  <a:ext uri="{0D108BD9-81ED-4DB2-BD59-A6C34878D82A}">
                    <a16:rowId xmlns:a16="http://schemas.microsoft.com/office/drawing/2014/main" val="3509994153"/>
                  </a:ext>
                </a:extLst>
              </a:tr>
              <a:tr h="664432">
                <a:tc>
                  <a:txBody>
                    <a:bodyPr/>
                    <a:lstStyle/>
                    <a:p>
                      <a:r>
                        <a:rPr lang="en-US" sz="1600" dirty="0">
                          <a:latin typeface="Garamond" panose="02020404030301010803" pitchFamily="18" charset="0"/>
                        </a:rPr>
                        <a:t>Retail Trade </a:t>
                      </a:r>
                    </a:p>
                  </a:txBody>
                  <a:tcPr/>
                </a:tc>
                <a:tc>
                  <a:txBody>
                    <a:bodyPr/>
                    <a:lstStyle/>
                    <a:p>
                      <a:r>
                        <a:rPr lang="en-US" sz="1600" dirty="0">
                          <a:latin typeface="Garamond" panose="02020404030301010803" pitchFamily="18" charset="0"/>
                        </a:rPr>
                        <a:t>10%</a:t>
                      </a:r>
                    </a:p>
                  </a:txBody>
                  <a:tcPr/>
                </a:tc>
                <a:extLst>
                  <a:ext uri="{0D108BD9-81ED-4DB2-BD59-A6C34878D82A}">
                    <a16:rowId xmlns:a16="http://schemas.microsoft.com/office/drawing/2014/main" val="1396148753"/>
                  </a:ext>
                </a:extLst>
              </a:tr>
              <a:tr h="664432">
                <a:tc>
                  <a:txBody>
                    <a:bodyPr/>
                    <a:lstStyle/>
                    <a:p>
                      <a:r>
                        <a:rPr lang="en-US" sz="1600" dirty="0">
                          <a:latin typeface="Garamond" panose="02020404030301010803" pitchFamily="18" charset="0"/>
                        </a:rPr>
                        <a:t>Construction </a:t>
                      </a:r>
                    </a:p>
                  </a:txBody>
                  <a:tcPr/>
                </a:tc>
                <a:tc>
                  <a:txBody>
                    <a:bodyPr/>
                    <a:lstStyle/>
                    <a:p>
                      <a:r>
                        <a:rPr lang="en-US" sz="1600" dirty="0">
                          <a:latin typeface="Garamond" panose="02020404030301010803" pitchFamily="18" charset="0"/>
                        </a:rPr>
                        <a:t>11%</a:t>
                      </a:r>
                    </a:p>
                  </a:txBody>
                  <a:tcPr/>
                </a:tc>
                <a:extLst>
                  <a:ext uri="{0D108BD9-81ED-4DB2-BD59-A6C34878D82A}">
                    <a16:rowId xmlns:a16="http://schemas.microsoft.com/office/drawing/2014/main" val="383868106"/>
                  </a:ext>
                </a:extLst>
              </a:tr>
              <a:tr h="354364">
                <a:tc>
                  <a:txBody>
                    <a:bodyPr/>
                    <a:lstStyle/>
                    <a:p>
                      <a:r>
                        <a:rPr lang="en-US" sz="1600" dirty="0">
                          <a:latin typeface="Garamond" panose="02020404030301010803" pitchFamily="18" charset="0"/>
                        </a:rPr>
                        <a:t>Real Estate </a:t>
                      </a:r>
                    </a:p>
                  </a:txBody>
                  <a:tcPr/>
                </a:tc>
                <a:tc>
                  <a:txBody>
                    <a:bodyPr/>
                    <a:lstStyle/>
                    <a:p>
                      <a:r>
                        <a:rPr lang="en-US" sz="1600" dirty="0">
                          <a:latin typeface="Garamond" panose="02020404030301010803" pitchFamily="18" charset="0"/>
                        </a:rPr>
                        <a:t>20%</a:t>
                      </a:r>
                    </a:p>
                  </a:txBody>
                  <a:tcPr/>
                </a:tc>
                <a:extLst>
                  <a:ext uri="{0D108BD9-81ED-4DB2-BD59-A6C34878D82A}">
                    <a16:rowId xmlns:a16="http://schemas.microsoft.com/office/drawing/2014/main" val="974942062"/>
                  </a:ext>
                </a:extLst>
              </a:tr>
              <a:tr h="664432">
                <a:tc>
                  <a:txBody>
                    <a:bodyPr/>
                    <a:lstStyle/>
                    <a:p>
                      <a:endParaRPr lang="en-US" sz="1600" dirty="0">
                        <a:latin typeface="Garamond" panose="02020404030301010803" pitchFamily="18" charset="0"/>
                      </a:endParaRPr>
                    </a:p>
                    <a:p>
                      <a:r>
                        <a:rPr lang="en-US" sz="1600" dirty="0">
                          <a:latin typeface="Garamond" panose="02020404030301010803" pitchFamily="18" charset="0"/>
                        </a:rPr>
                        <a:t>Manufacturing </a:t>
                      </a:r>
                    </a:p>
                  </a:txBody>
                  <a:tcPr/>
                </a:tc>
                <a:tc>
                  <a:txBody>
                    <a:bodyPr/>
                    <a:lstStyle/>
                    <a:p>
                      <a:endParaRPr lang="en-US" sz="1600" dirty="0">
                        <a:latin typeface="Garamond" panose="02020404030301010803" pitchFamily="18" charset="0"/>
                      </a:endParaRPr>
                    </a:p>
                    <a:p>
                      <a:r>
                        <a:rPr lang="en-US" sz="1600" dirty="0">
                          <a:latin typeface="Garamond" panose="02020404030301010803" pitchFamily="18" charset="0"/>
                        </a:rPr>
                        <a:t>40%</a:t>
                      </a:r>
                    </a:p>
                  </a:txBody>
                  <a:tcPr/>
                </a:tc>
                <a:extLst>
                  <a:ext uri="{0D108BD9-81ED-4DB2-BD59-A6C34878D82A}">
                    <a16:rowId xmlns:a16="http://schemas.microsoft.com/office/drawing/2014/main" val="3189645722"/>
                  </a:ext>
                </a:extLst>
              </a:tr>
              <a:tr h="664432">
                <a:tc>
                  <a:txBody>
                    <a:bodyPr/>
                    <a:lstStyle/>
                    <a:p>
                      <a:r>
                        <a:rPr lang="en-US" sz="1600" dirty="0">
                          <a:latin typeface="Garamond" panose="02020404030301010803" pitchFamily="18" charset="0"/>
                        </a:rPr>
                        <a:t>Others </a:t>
                      </a:r>
                    </a:p>
                  </a:txBody>
                  <a:tcPr/>
                </a:tc>
                <a:tc>
                  <a:txBody>
                    <a:bodyPr/>
                    <a:lstStyle/>
                    <a:p>
                      <a:r>
                        <a:rPr lang="en-US" sz="1600" dirty="0">
                          <a:latin typeface="Garamond" panose="02020404030301010803" pitchFamily="18" charset="0"/>
                        </a:rPr>
                        <a:t>11%</a:t>
                      </a:r>
                    </a:p>
                  </a:txBody>
                  <a:tcPr/>
                </a:tc>
                <a:extLst>
                  <a:ext uri="{0D108BD9-81ED-4DB2-BD59-A6C34878D82A}">
                    <a16:rowId xmlns:a16="http://schemas.microsoft.com/office/drawing/2014/main" val="454723748"/>
                  </a:ext>
                </a:extLst>
              </a:tr>
            </a:tbl>
          </a:graphicData>
        </a:graphic>
      </p:graphicFrame>
    </p:spTree>
    <p:extLst>
      <p:ext uri="{BB962C8B-B14F-4D97-AF65-F5344CB8AC3E}">
        <p14:creationId xmlns:p14="http://schemas.microsoft.com/office/powerpoint/2010/main" val="285345876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Hardcover</Template>
  <TotalTime>2449</TotalTime>
  <Words>4872</Words>
  <Application>Microsoft Macintosh PowerPoint</Application>
  <PresentationFormat>On-screen Show (4:3)</PresentationFormat>
  <Paragraphs>438</Paragraphs>
  <Slides>64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64</vt:i4>
      </vt:variant>
    </vt:vector>
  </HeadingPairs>
  <TitlesOfParts>
    <vt:vector size="70" baseType="lpstr">
      <vt:lpstr>Arial</vt:lpstr>
      <vt:lpstr>Book Antiqua</vt:lpstr>
      <vt:lpstr>Calibri</vt:lpstr>
      <vt:lpstr>Garamond</vt:lpstr>
      <vt:lpstr>Wingdings</vt:lpstr>
      <vt:lpstr>Hardcover</vt:lpstr>
      <vt:lpstr>JOURNEY OF THE IBC AND ITS CRITICAL ANALYSIS AND STAMP DUTY RULES</vt:lpstr>
      <vt:lpstr>PowerPoint Presentation</vt:lpstr>
      <vt:lpstr>What is Insolvency?</vt:lpstr>
      <vt:lpstr>Introduction of the IBC</vt:lpstr>
      <vt:lpstr>Pillars of Insolvency Legislation</vt:lpstr>
      <vt:lpstr>Basic Facts and Statistics as on 31st June 2022</vt:lpstr>
      <vt:lpstr>Who Triggers CIRP?</vt:lpstr>
      <vt:lpstr>Mode of closures of CIRP as of June 2022</vt:lpstr>
      <vt:lpstr>Sectoral Distribution of CIRP – Admission – June 30th 2022</vt:lpstr>
      <vt:lpstr>Sectoral Distribution of CIRP - Resolution Plans – June 30th 2022</vt:lpstr>
      <vt:lpstr>Sectoral Distribution of CIRP – A/R/S/W – June 30th 2022</vt:lpstr>
      <vt:lpstr>Sectoral Distribution of CIRP - Liquidation – June 30th 2022</vt:lpstr>
      <vt:lpstr>Reasons for withdrawal of CIRP - June 30th 2022</vt:lpstr>
      <vt:lpstr>Reasons for Liquidation - June 30th 2022</vt:lpstr>
      <vt:lpstr>Average timeline for Resolution Plans / Liquidation - June 30th 2022</vt:lpstr>
      <vt:lpstr>PowerPoint Presentation</vt:lpstr>
      <vt:lpstr>PowerPoint Presentation</vt:lpstr>
      <vt:lpstr>Vidarba Industries – Factors other than default</vt:lpstr>
      <vt:lpstr>Vidarba Industries – Factors other than default</vt:lpstr>
      <vt:lpstr>PowerPoint Presentation</vt:lpstr>
      <vt:lpstr>Tulip Stars – Acknowledgment of Debt</vt:lpstr>
      <vt:lpstr>State Bank of India Vs. Krishidhan Seeds Private Limited – Balance Sheet Acknowledgment  </vt:lpstr>
      <vt:lpstr>New Delhi Municipal Council – CIRP period excluded for the purposes of Limitation </vt:lpstr>
      <vt:lpstr> Safire Technologies Pvt. Ltd - Limitation for Filing an Appeal </vt:lpstr>
      <vt:lpstr>PowerPoint Presentation</vt:lpstr>
      <vt:lpstr>Rainbow Papers Limited – Statutory Dues cannot be ignored </vt:lpstr>
      <vt:lpstr>Rainbow Papers Limited – Statutory Dues cannot be ignored </vt:lpstr>
      <vt:lpstr>PowerPoint Presentation</vt:lpstr>
      <vt:lpstr>Panna Pragati Infrastructure – Commercial Wisdom in Resolution Plans? </vt:lpstr>
      <vt:lpstr>Ebix Singapore – Modification of a Resolution Plan </vt:lpstr>
      <vt:lpstr>Ebix Singapore – Modification of a Resolution Plan </vt:lpstr>
      <vt:lpstr>Ebix Singapore –Resolution Plan a Contract?</vt:lpstr>
      <vt:lpstr>Lalit Kumar Jain Resolution Plan – Personal Guarantor </vt:lpstr>
      <vt:lpstr>Manish Kumar - Liabilities / Proceedings Pending Prior to CIRP</vt:lpstr>
      <vt:lpstr>ABG Shipyard and Welspun – Commercial Wisdom + Powers of AA and NCLAT - Liquidation</vt:lpstr>
      <vt:lpstr>ABG Shipyard and Welspun – Commercial Wisdom + Powers of AA and NCLAT</vt:lpstr>
      <vt:lpstr>ABG Shipyard and Welspun – Commercial Wisdom + Powers of AA and NCLAT - Liquidation</vt:lpstr>
      <vt:lpstr>ABG Shipyard and Welspun – Commercial Wisdom + Powers of AA and NCLAT - Liquidation</vt:lpstr>
      <vt:lpstr>  Siva Industries and Holdings Limited – Settlement between Promoters and the COC </vt:lpstr>
      <vt:lpstr>PowerPoint Presentation</vt:lpstr>
      <vt:lpstr> Kotak Mahindra Bank Limited– Recovery Certificate valid for IBC  </vt:lpstr>
      <vt:lpstr>PowerPoint Presentation</vt:lpstr>
      <vt:lpstr>Status of PG Cases </vt:lpstr>
      <vt:lpstr>PowerPoint Presentation</vt:lpstr>
      <vt:lpstr>RCIRP</vt:lpstr>
      <vt:lpstr>RCIRP</vt:lpstr>
      <vt:lpstr>PowerPoint Presentation</vt:lpstr>
      <vt:lpstr>   Consolidation Of Corporate Insolvency Resolution Process  </vt:lpstr>
      <vt:lpstr>PowerPoint Presentation</vt:lpstr>
      <vt:lpstr>MSME Requirements </vt:lpstr>
      <vt:lpstr>PowerPoint Presentation</vt:lpstr>
      <vt:lpstr>Engineering Projects (India) Ltd - Security Interest not covered under Moratorium</vt:lpstr>
      <vt:lpstr>Hindustan Antibiotics Ltd – Employment benefits not an Operation al Debt</vt:lpstr>
      <vt:lpstr>Rosoboron Services (India) Ltd – When is Voluntary Liquidation Filed?</vt:lpstr>
      <vt:lpstr>PowerPoint Presentation</vt:lpstr>
      <vt:lpstr>Cross Border Insolvency – Need of the Hour</vt:lpstr>
      <vt:lpstr>Framework of CBI</vt:lpstr>
      <vt:lpstr>Framework of CBI</vt:lpstr>
      <vt:lpstr>Jet Airways</vt:lpstr>
      <vt:lpstr>PowerPoint Presentation</vt:lpstr>
      <vt:lpstr>Stamp Duty</vt:lpstr>
      <vt:lpstr>Stamp Duty</vt:lpstr>
      <vt:lpstr>Essentials of an Instrument</vt:lpstr>
      <vt:lpstr>Thank You   Email Id: kpjhabakh@gmail.com   Phone No: 9176663600</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BANKRUPTCY AND LIQUIDATION FOR CORPORATE AND INDIVIDUALS UNDER INSOLVENCY AND BANKRUPTCY CODE, 2016  –  WHAT ONE SHOULD UNDERSTAND?</dc:title>
  <dc:creator>Avinash K R</dc:creator>
  <cp:lastModifiedBy>kpjhabakh1110@outlook.com</cp:lastModifiedBy>
  <cp:revision>321</cp:revision>
  <cp:lastPrinted>2017-06-23T10:35:22Z</cp:lastPrinted>
  <dcterms:created xsi:type="dcterms:W3CDTF">2017-03-17T18:30:41Z</dcterms:created>
  <dcterms:modified xsi:type="dcterms:W3CDTF">2022-09-17T03:15:01Z</dcterms:modified>
</cp:coreProperties>
</file>